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707" r:id="rId2"/>
    <p:sldId id="939" r:id="rId3"/>
    <p:sldId id="952" r:id="rId4"/>
    <p:sldId id="863" r:id="rId5"/>
    <p:sldId id="864" r:id="rId6"/>
    <p:sldId id="865" r:id="rId7"/>
    <p:sldId id="866" r:id="rId8"/>
    <p:sldId id="867" r:id="rId9"/>
    <p:sldId id="868" r:id="rId10"/>
    <p:sldId id="869" r:id="rId11"/>
    <p:sldId id="870" r:id="rId12"/>
    <p:sldId id="871" r:id="rId13"/>
    <p:sldId id="872" r:id="rId14"/>
    <p:sldId id="873" r:id="rId15"/>
    <p:sldId id="874" r:id="rId16"/>
    <p:sldId id="875" r:id="rId17"/>
    <p:sldId id="876" r:id="rId18"/>
    <p:sldId id="877" r:id="rId19"/>
    <p:sldId id="878" r:id="rId20"/>
    <p:sldId id="879" r:id="rId21"/>
    <p:sldId id="880" r:id="rId22"/>
    <p:sldId id="881" r:id="rId23"/>
    <p:sldId id="882" r:id="rId24"/>
    <p:sldId id="883" r:id="rId25"/>
    <p:sldId id="884" r:id="rId26"/>
    <p:sldId id="885" r:id="rId27"/>
    <p:sldId id="886" r:id="rId28"/>
    <p:sldId id="887" r:id="rId29"/>
    <p:sldId id="888" r:id="rId30"/>
    <p:sldId id="889" r:id="rId31"/>
    <p:sldId id="951" r:id="rId32"/>
    <p:sldId id="891" r:id="rId33"/>
    <p:sldId id="892" r:id="rId34"/>
    <p:sldId id="893" r:id="rId35"/>
    <p:sldId id="942" r:id="rId36"/>
    <p:sldId id="900" r:id="rId37"/>
    <p:sldId id="901" r:id="rId38"/>
    <p:sldId id="902" r:id="rId39"/>
    <p:sldId id="903" r:id="rId40"/>
    <p:sldId id="904" r:id="rId41"/>
    <p:sldId id="905" r:id="rId42"/>
    <p:sldId id="906" r:id="rId43"/>
    <p:sldId id="910" r:id="rId44"/>
    <p:sldId id="918" r:id="rId45"/>
    <p:sldId id="919" r:id="rId46"/>
    <p:sldId id="920" r:id="rId47"/>
    <p:sldId id="921" r:id="rId48"/>
    <p:sldId id="932" r:id="rId49"/>
    <p:sldId id="933" r:id="rId50"/>
    <p:sldId id="934" r:id="rId51"/>
    <p:sldId id="935" r:id="rId52"/>
    <p:sldId id="936" r:id="rId53"/>
  </p:sldIdLst>
  <p:sldSz cx="9144000" cy="6858000" type="screen4x3"/>
  <p:notesSz cx="6815138" cy="9942513"/>
  <p:defaultTextStyle>
    <a:defPPr>
      <a:defRPr lang="zh-CN"/>
    </a:defPPr>
    <a:lvl1pPr algn="ctr" rtl="0" fontAlgn="base">
      <a:spcBef>
        <a:spcPct val="0"/>
      </a:spcBef>
      <a:spcAft>
        <a:spcPct val="0"/>
      </a:spcAft>
      <a:defRPr sz="2000"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sz="2000"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sz="2000"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sz="2000"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sz="2000" kern="1200">
        <a:solidFill>
          <a:schemeClr val="tx1"/>
        </a:solidFill>
        <a:latin typeface="Verdana" pitchFamily="34" charset="0"/>
        <a:ea typeface="宋体" pitchFamily="2" charset="-122"/>
        <a:cs typeface="+mn-cs"/>
      </a:defRPr>
    </a:lvl5pPr>
    <a:lvl6pPr marL="2286000" algn="l" defTabSz="914400" rtl="0" eaLnBrk="1" latinLnBrk="0" hangingPunct="1">
      <a:defRPr sz="2000" kern="1200">
        <a:solidFill>
          <a:schemeClr val="tx1"/>
        </a:solidFill>
        <a:latin typeface="Verdana" pitchFamily="34" charset="0"/>
        <a:ea typeface="宋体" pitchFamily="2" charset="-122"/>
        <a:cs typeface="+mn-cs"/>
      </a:defRPr>
    </a:lvl6pPr>
    <a:lvl7pPr marL="2743200" algn="l" defTabSz="914400" rtl="0" eaLnBrk="1" latinLnBrk="0" hangingPunct="1">
      <a:defRPr sz="2000" kern="1200">
        <a:solidFill>
          <a:schemeClr val="tx1"/>
        </a:solidFill>
        <a:latin typeface="Verdana" pitchFamily="34" charset="0"/>
        <a:ea typeface="宋体" pitchFamily="2" charset="-122"/>
        <a:cs typeface="+mn-cs"/>
      </a:defRPr>
    </a:lvl7pPr>
    <a:lvl8pPr marL="3200400" algn="l" defTabSz="914400" rtl="0" eaLnBrk="1" latinLnBrk="0" hangingPunct="1">
      <a:defRPr sz="2000" kern="1200">
        <a:solidFill>
          <a:schemeClr val="tx1"/>
        </a:solidFill>
        <a:latin typeface="Verdana" pitchFamily="34" charset="0"/>
        <a:ea typeface="宋体" pitchFamily="2" charset="-122"/>
        <a:cs typeface="+mn-cs"/>
      </a:defRPr>
    </a:lvl8pPr>
    <a:lvl9pPr marL="3657600" algn="l" defTabSz="914400" rtl="0" eaLnBrk="1" latinLnBrk="0" hangingPunct="1">
      <a:defRPr sz="20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8" autoAdjust="0"/>
    <p:restoredTop sz="84686" autoAdjust="0"/>
  </p:normalViewPr>
  <p:slideViewPr>
    <p:cSldViewPr>
      <p:cViewPr varScale="1">
        <p:scale>
          <a:sx n="61" d="100"/>
          <a:sy n="61" d="100"/>
        </p:scale>
        <p:origin x="16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7171" name="Rectangle 3"/>
          <p:cNvSpPr>
            <a:spLocks noGrp="1" noChangeArrowheads="1"/>
          </p:cNvSpPr>
          <p:nvPr>
            <p:ph type="dt" sz="quarter"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7172" name="Rectangle 4"/>
          <p:cNvSpPr>
            <a:spLocks noGrp="1" noChangeArrowheads="1"/>
          </p:cNvSpPr>
          <p:nvPr>
            <p:ph type="ftr" sz="quarter" idx="2"/>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7173" name="Rectangle 5"/>
          <p:cNvSpPr>
            <a:spLocks noGrp="1" noChangeArrowheads="1"/>
          </p:cNvSpPr>
          <p:nvPr>
            <p:ph type="sldNum" sz="quarter" idx="3"/>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7033A09-4ED5-4AB7-AB7D-DE65CACABD6E}" type="slidenum">
              <a:rPr lang="en-US" altLang="zh-CN"/>
              <a:pPr>
                <a:defRPr/>
              </a:pPr>
              <a:t>‹#›</a:t>
            </a:fld>
            <a:endParaRPr lang="en-US" altLang="zh-CN"/>
          </a:p>
        </p:txBody>
      </p:sp>
    </p:spTree>
    <p:extLst>
      <p:ext uri="{BB962C8B-B14F-4D97-AF65-F5344CB8AC3E}">
        <p14:creationId xmlns:p14="http://schemas.microsoft.com/office/powerpoint/2010/main" val="16035224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15667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923925" y="746125"/>
            <a:ext cx="4970463" cy="3727450"/>
          </a:xfrm>
          <a:prstGeom prst="rect">
            <a:avLst/>
          </a:prstGeom>
          <a:noFill/>
          <a:ln w="9525">
            <a:solidFill>
              <a:srgbClr val="000000"/>
            </a:solidFill>
            <a:miter lim="800000"/>
            <a:headEnd/>
            <a:tailEnd/>
          </a:ln>
        </p:spPr>
      </p:sp>
      <p:sp>
        <p:nvSpPr>
          <p:cNvPr id="156677" name="Rectangle 5"/>
          <p:cNvSpPr>
            <a:spLocks noGrp="1" noChangeArrowheads="1"/>
          </p:cNvSpPr>
          <p:nvPr>
            <p:ph type="body" sz="quarter" idx="3"/>
          </p:nvPr>
        </p:nvSpPr>
        <p:spPr bwMode="auto">
          <a:xfrm>
            <a:off x="681038" y="4722813"/>
            <a:ext cx="5453062"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8" name="Rectangle 6"/>
          <p:cNvSpPr>
            <a:spLocks noGrp="1" noChangeArrowheads="1"/>
          </p:cNvSpPr>
          <p:nvPr>
            <p:ph type="ftr" sz="quarter" idx="4"/>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156679" name="Rectangle 7"/>
          <p:cNvSpPr>
            <a:spLocks noGrp="1" noChangeArrowheads="1"/>
          </p:cNvSpPr>
          <p:nvPr>
            <p:ph type="sldNum" sz="quarter" idx="5"/>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24ED01E-F8F9-4F54-B30C-0380FCF998DB}" type="slidenum">
              <a:rPr lang="en-US" altLang="zh-CN"/>
              <a:pPr>
                <a:defRPr/>
              </a:pPr>
              <a:t>‹#›</a:t>
            </a:fld>
            <a:endParaRPr lang="en-US" altLang="zh-CN"/>
          </a:p>
        </p:txBody>
      </p:sp>
    </p:spTree>
    <p:extLst>
      <p:ext uri="{BB962C8B-B14F-4D97-AF65-F5344CB8AC3E}">
        <p14:creationId xmlns:p14="http://schemas.microsoft.com/office/powerpoint/2010/main" val="1291204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961CB55-6D86-4A2B-B033-82BC03CB3950}" type="slidenum">
              <a:rPr lang="en-US" altLang="zh-CN" smtClean="0"/>
              <a:pPr/>
              <a:t>1</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zh-CN" altLang="en-US"/>
              <a:t>第二节课</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0B52B3D-0CD0-4A9F-9FE7-894B12C83AB7}" type="slidenum">
              <a:rPr lang="en-US" altLang="zh-CN" smtClean="0">
                <a:latin typeface="Arial" charset="0"/>
              </a:rPr>
              <a:pPr/>
              <a:t>32</a:t>
            </a:fld>
            <a:endParaRPr lang="en-US" altLang="zh-CN">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lvl="1" eaLnBrk="1" hangingPunct="1"/>
            <a:r>
              <a:rPr lang="en-US" altLang="zh-CN" dirty="0" err="1">
                <a:solidFill>
                  <a:srgbClr val="FF0000"/>
                </a:solidFill>
                <a:latin typeface="Arial" charset="0"/>
              </a:rPr>
              <a:t>MatriXay</a:t>
            </a:r>
            <a:r>
              <a:rPr lang="en-US" altLang="zh-CN" dirty="0">
                <a:solidFill>
                  <a:srgbClr val="FF0000"/>
                </a:solidFill>
                <a:latin typeface="Arial" charset="0"/>
              </a:rPr>
              <a:t>/</a:t>
            </a:r>
            <a:r>
              <a:rPr lang="en-US" altLang="zh-CN" dirty="0" err="1">
                <a:solidFill>
                  <a:srgbClr val="FF0000"/>
                </a:solidFill>
                <a:latin typeface="Arial" charset="0"/>
              </a:rPr>
              <a:t>WebRavor</a:t>
            </a:r>
            <a:r>
              <a:rPr lang="en-US" altLang="zh-CN" dirty="0">
                <a:solidFill>
                  <a:srgbClr val="FF0000"/>
                </a:solidFill>
                <a:latin typeface="Arial" charset="0"/>
              </a:rPr>
              <a:t>: </a:t>
            </a:r>
            <a:r>
              <a:rPr lang="zh-CN" altLang="en-US" dirty="0">
                <a:solidFill>
                  <a:srgbClr val="FF0000"/>
                </a:solidFill>
                <a:latin typeface="Arial" charset="0"/>
              </a:rPr>
              <a:t>小榕？</a:t>
            </a:r>
          </a:p>
          <a:p>
            <a:pPr eaLnBrk="1" hangingPunct="1"/>
            <a:endParaRPr lang="en-US" altLang="zh-CN"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968FBE1-2A36-4DCA-8405-031DE73C1FF0}" type="slidenum">
              <a:rPr lang="en-US" altLang="zh-CN" smtClean="0">
                <a:latin typeface="Arial" charset="0"/>
              </a:rPr>
              <a:pPr/>
              <a:t>35</a:t>
            </a:fld>
            <a:endParaRPr lang="en-US" altLang="zh-CN">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Arial" pitchFamily="34" charset="0"/>
                <a:ea typeface="宋体" pitchFamily="2" charset="-122"/>
                <a:cs typeface="+mn-cs"/>
              </a:rPr>
              <a:t>踩点是在目标网络外围使用一些普遍应用的技术及工具进行信息</a:t>
            </a:r>
            <a:r>
              <a:rPr lang="zh-CN" altLang="en-US" sz="1200" kern="1200" dirty="0">
                <a:solidFill>
                  <a:schemeClr val="tx1"/>
                </a:solidFill>
                <a:latin typeface="Arial" pitchFamily="34" charset="0"/>
                <a:ea typeface="宋体" pitchFamily="2" charset="-122"/>
                <a:cs typeface="+mn-cs"/>
              </a:rPr>
              <a:t>搜集</a:t>
            </a:r>
            <a:r>
              <a:rPr lang="zh-CN" altLang="zh-CN" sz="1200" kern="1200" dirty="0">
                <a:solidFill>
                  <a:schemeClr val="tx1"/>
                </a:solidFill>
                <a:latin typeface="Arial" pitchFamily="34" charset="0"/>
                <a:ea typeface="宋体" pitchFamily="2" charset="-122"/>
                <a:cs typeface="+mn-cs"/>
              </a:rPr>
              <a:t>，而查点包括了对目标系统的主动连接与查询，应该被记入日志或触发入侵检测系统报警。</a:t>
            </a:r>
            <a:endParaRPr lang="en-US" altLang="zh-CN" sz="1200" kern="1200" dirty="0">
              <a:solidFill>
                <a:schemeClr val="tx1"/>
              </a:solidFill>
              <a:latin typeface="Arial" pitchFamily="34" charset="0"/>
              <a:ea typeface="宋体" pitchFamily="2" charset="-122"/>
              <a:cs typeface="+mn-cs"/>
            </a:endParaRPr>
          </a:p>
          <a:p>
            <a:endParaRPr lang="en-US" altLang="zh-CN" sz="1200" kern="1200" dirty="0">
              <a:solidFill>
                <a:schemeClr val="tx1"/>
              </a:solidFill>
              <a:latin typeface="Arial" pitchFamily="34" charset="0"/>
              <a:ea typeface="宋体" pitchFamily="2" charset="-122"/>
              <a:cs typeface="+mn-cs"/>
            </a:endParaRPr>
          </a:p>
          <a:p>
            <a:r>
              <a:rPr lang="zh-CN" altLang="zh-CN" sz="1200" kern="1200" dirty="0">
                <a:solidFill>
                  <a:schemeClr val="tx1"/>
                </a:solidFill>
                <a:latin typeface="Arial" pitchFamily="34" charset="0"/>
                <a:ea typeface="宋体" pitchFamily="2" charset="-122"/>
                <a:cs typeface="+mn-cs"/>
              </a:rPr>
              <a:t>网络扫描是在一个较大范围的网络中寻找可供攻击的目标主机或服务，而网络查点则是已经选择好攻击目标，针对性地</a:t>
            </a:r>
            <a:r>
              <a:rPr lang="zh-CN" altLang="en-US" sz="1200" kern="1200" dirty="0">
                <a:solidFill>
                  <a:schemeClr val="tx1"/>
                </a:solidFill>
                <a:latin typeface="Arial" pitchFamily="34" charset="0"/>
                <a:ea typeface="宋体" pitchFamily="2" charset="-122"/>
                <a:cs typeface="+mn-cs"/>
              </a:rPr>
              <a:t>搜集</a:t>
            </a:r>
            <a:r>
              <a:rPr lang="zh-CN" altLang="zh-CN" sz="1200" kern="1200" dirty="0">
                <a:solidFill>
                  <a:schemeClr val="tx1"/>
                </a:solidFill>
                <a:latin typeface="Arial" pitchFamily="34" charset="0"/>
                <a:ea typeface="宋体" pitchFamily="2" charset="-122"/>
                <a:cs typeface="+mn-cs"/>
              </a:rPr>
              <a:t>发起实际攻击所需的具体信息内容。</a:t>
            </a:r>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36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重新试一下</a:t>
            </a:r>
            <a:r>
              <a:rPr lang="en-US" altLang="zh-CN" dirty="0"/>
              <a:t>telnet www.baidu.com 80</a:t>
            </a:r>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39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问题：百度的</a:t>
            </a:r>
            <a:r>
              <a:rPr lang="en-US" altLang="zh-CN" dirty="0"/>
              <a:t>Web</a:t>
            </a:r>
            <a:r>
              <a:rPr lang="en-US" altLang="zh-CN" baseline="0" dirty="0"/>
              <a:t> Server</a:t>
            </a:r>
            <a:r>
              <a:rPr lang="zh-CN" altLang="en-US" baseline="0" dirty="0"/>
              <a:t>是</a:t>
            </a:r>
            <a:r>
              <a:rPr lang="en-US" altLang="zh-CN" baseline="0" dirty="0"/>
              <a:t>GFE</a:t>
            </a:r>
            <a:r>
              <a:rPr lang="zh-CN" altLang="en-US" baseline="0" dirty="0"/>
              <a:t>，</a:t>
            </a:r>
            <a:r>
              <a:rPr lang="en-US" altLang="zh-CN" baseline="0" dirty="0"/>
              <a:t>Google</a:t>
            </a:r>
            <a:r>
              <a:rPr lang="zh-CN" altLang="en-US" baseline="0" dirty="0"/>
              <a:t>的是</a:t>
            </a:r>
            <a:r>
              <a:rPr lang="en-US" altLang="zh-CN" baseline="0" dirty="0" err="1"/>
              <a:t>gws</a:t>
            </a:r>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40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pPr eaLnBrk="1" hangingPunct="1"/>
            <a:r>
              <a:rPr lang="zh-CN" altLang="en-US" dirty="0">
                <a:ea typeface="宋体" charset="-122"/>
              </a:rPr>
              <a:t>有人怕自己把服务器的管理员密码忘了，就把它写在了</a:t>
            </a:r>
            <a:r>
              <a:rPr lang="en-US" altLang="zh-CN" dirty="0">
                <a:ea typeface="宋体" charset="-122"/>
              </a:rPr>
              <a:t>Remark(</a:t>
            </a:r>
            <a:r>
              <a:rPr lang="zh-CN" altLang="en-US" dirty="0">
                <a:ea typeface="宋体" charset="-122"/>
              </a:rPr>
              <a:t>主机的备注中</a:t>
            </a:r>
            <a:r>
              <a:rPr lang="en-US" altLang="zh-CN" dirty="0">
                <a:ea typeface="宋体" charset="-122"/>
              </a:rPr>
              <a:t>)</a:t>
            </a:r>
            <a:r>
              <a:rPr lang="zh-CN" altLang="en-US" dirty="0">
                <a:ea typeface="宋体" charset="-122"/>
              </a:rPr>
              <a:t>？！</a:t>
            </a:r>
            <a:endParaRPr lang="en-US" altLang="zh-CN" dirty="0">
              <a:ea typeface="宋体" charset="-122"/>
            </a:endParaRPr>
          </a:p>
        </p:txBody>
      </p:sp>
      <p:sp>
        <p:nvSpPr>
          <p:cNvPr id="114692" name="灯片编号占位符 3"/>
          <p:cNvSpPr>
            <a:spLocks noGrp="1"/>
          </p:cNvSpPr>
          <p:nvPr>
            <p:ph type="sldNum" sz="quarter" idx="5"/>
          </p:nvPr>
        </p:nvSpPr>
        <p:spPr>
          <a:noFill/>
        </p:spPr>
        <p:txBody>
          <a:bodyPr/>
          <a:lstStyle/>
          <a:p>
            <a:fld id="{1D2FCDE7-BBB9-4943-B24B-5668CF4A01CC}" type="slidenum">
              <a:rPr lang="en-US" altLang="zh-CN" smtClean="0">
                <a:ea typeface="宋体" charset="-122"/>
              </a:rPr>
              <a:pPr/>
              <a:t>44</a:t>
            </a:fld>
            <a:endParaRPr lang="en-US"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Arial" charset="0"/>
                <a:ea typeface="宋体" pitchFamily="2" charset="-122"/>
                <a:cs typeface="+mn-cs"/>
              </a:rPr>
              <a:t>使用</a:t>
            </a:r>
            <a:r>
              <a:rPr lang="en-US" sz="1200" kern="1200" dirty="0">
                <a:solidFill>
                  <a:schemeClr val="tx1"/>
                </a:solidFill>
                <a:effectLst/>
                <a:latin typeface="Arial" charset="0"/>
                <a:ea typeface="宋体" pitchFamily="2" charset="-122"/>
                <a:cs typeface="+mn-cs"/>
              </a:rPr>
              <a:t>net view /</a:t>
            </a:r>
            <a:r>
              <a:rPr lang="en-US" sz="1200" kern="1200" dirty="0" err="1">
                <a:solidFill>
                  <a:schemeClr val="tx1"/>
                </a:solidFill>
                <a:effectLst/>
                <a:latin typeface="Arial" charset="0"/>
                <a:ea typeface="宋体" pitchFamily="2" charset="-122"/>
                <a:cs typeface="+mn-cs"/>
              </a:rPr>
              <a:t>domain:DOMAIN_NAME</a:t>
            </a:r>
            <a:r>
              <a:rPr lang="zh-CN" altLang="en-US" sz="1200" kern="1200" dirty="0">
                <a:solidFill>
                  <a:schemeClr val="tx1"/>
                </a:solidFill>
                <a:effectLst/>
                <a:latin typeface="Arial" charset="0"/>
                <a:ea typeface="宋体" pitchFamily="2" charset="-122"/>
                <a:cs typeface="+mn-cs"/>
              </a:rPr>
              <a:t>命令，可列出指定域中的所有计算机列表</a:t>
            </a:r>
            <a:r>
              <a:rPr lang="zh-CN" altLang="en-US" dirty="0">
                <a:effectLst/>
              </a:rPr>
              <a:t> </a:t>
            </a:r>
            <a:endParaRPr lang="en-US" altLang="zh-CN" dirty="0">
              <a:effectLst/>
            </a:endParaRPr>
          </a:p>
          <a:p>
            <a:r>
              <a:rPr lang="en-US" altLang="zh-CN" sz="1200" kern="1200" dirty="0" err="1">
                <a:solidFill>
                  <a:schemeClr val="tx1"/>
                </a:solidFill>
                <a:effectLst/>
                <a:latin typeface="Arial" charset="0"/>
                <a:ea typeface="宋体" pitchFamily="2" charset="-122"/>
                <a:cs typeface="+mn-cs"/>
              </a:rPr>
              <a:t>nltest</a:t>
            </a:r>
            <a:r>
              <a:rPr lang="zh-CN" altLang="en-US" sz="1200" kern="1200" dirty="0">
                <a:solidFill>
                  <a:schemeClr val="tx1"/>
                </a:solidFill>
                <a:effectLst/>
                <a:latin typeface="Arial" charset="0"/>
                <a:ea typeface="宋体" pitchFamily="2" charset="-122"/>
                <a:cs typeface="+mn-cs"/>
              </a:rPr>
              <a:t>发现给定域的主控制服务器（</a:t>
            </a:r>
            <a:r>
              <a:rPr lang="en-US" sz="1200" kern="1200" dirty="0">
                <a:solidFill>
                  <a:schemeClr val="tx1"/>
                </a:solidFill>
                <a:effectLst/>
                <a:latin typeface="Arial" charset="0"/>
                <a:ea typeface="宋体" pitchFamily="2" charset="-122"/>
                <a:cs typeface="+mn-cs"/>
              </a:rPr>
              <a:t>PDC</a:t>
            </a:r>
            <a:r>
              <a:rPr lang="zh-CN" altLang="en-US" sz="1200" kern="1200" dirty="0">
                <a:solidFill>
                  <a:schemeClr val="tx1"/>
                </a:solidFill>
                <a:effectLst/>
                <a:latin typeface="Arial" charset="0"/>
                <a:ea typeface="宋体" pitchFamily="2" charset="-122"/>
                <a:cs typeface="+mn-cs"/>
              </a:rPr>
              <a:t>）和备份服务器</a:t>
            </a:r>
            <a:r>
              <a:rPr lang="zh-CN" altLang="en-US" dirty="0">
                <a:effectLst/>
              </a:rPr>
              <a:t> </a:t>
            </a:r>
            <a:endParaRPr lang="en-US" altLang="zh-CN" dirty="0">
              <a:effectLst/>
            </a:endParaRPr>
          </a:p>
          <a:p>
            <a:r>
              <a:rPr lang="zh-CN" altLang="en-US" sz="1200" kern="1200" dirty="0">
                <a:solidFill>
                  <a:schemeClr val="tx1"/>
                </a:solidFill>
                <a:effectLst/>
                <a:latin typeface="Arial" charset="0"/>
                <a:ea typeface="宋体" pitchFamily="2" charset="-122"/>
                <a:cs typeface="+mn-cs"/>
              </a:rPr>
              <a:t>而主控制服务器中包含了整个域所有用户的登录信息，通常域管理员账户也拥有整个域中所有计算机的最高访问权</a:t>
            </a:r>
            <a:r>
              <a:rPr lang="zh-CN" altLang="en-US" dirty="0">
                <a:effectLst/>
              </a:rPr>
              <a:t> ，首要攻击目标</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45</a:t>
            </a:fld>
            <a:endParaRPr lang="en-US" altLang="zh-CN"/>
          </a:p>
        </p:txBody>
      </p:sp>
    </p:spTree>
    <p:extLst>
      <p:ext uri="{BB962C8B-B14F-4D97-AF65-F5344CB8AC3E}">
        <p14:creationId xmlns:p14="http://schemas.microsoft.com/office/powerpoint/2010/main" val="1435748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effectLst/>
                <a:latin typeface="Arial" charset="0"/>
                <a:ea typeface="宋体" pitchFamily="2" charset="-122"/>
                <a:cs typeface="+mn-cs"/>
              </a:rPr>
              <a:t>名字表中可能包含大量有用信息，如目标主机的计算机名、所在域、</a:t>
            </a:r>
            <a:endParaRPr lang="en-US" altLang="zh-CN" sz="1200" kern="1200" dirty="0">
              <a:solidFill>
                <a:schemeClr val="tx1"/>
              </a:solidFill>
              <a:effectLst/>
              <a:latin typeface="Arial" charset="0"/>
              <a:ea typeface="宋体" pitchFamily="2" charset="-122"/>
              <a:cs typeface="+mn-cs"/>
            </a:endParaRPr>
          </a:p>
          <a:p>
            <a:r>
              <a:rPr lang="zh-CN" altLang="en-US" sz="1200" kern="1200" dirty="0">
                <a:solidFill>
                  <a:schemeClr val="tx1"/>
                </a:solidFill>
                <a:effectLst/>
                <a:latin typeface="Arial" charset="0"/>
                <a:ea typeface="宋体" pitchFamily="2" charset="-122"/>
                <a:cs typeface="+mn-cs"/>
              </a:rPr>
              <a:t>当前登录用户、当前运行服务和网卡硬件</a:t>
            </a:r>
            <a:r>
              <a:rPr lang="en-US" sz="1200" kern="1200" dirty="0">
                <a:solidFill>
                  <a:schemeClr val="tx1"/>
                </a:solidFill>
                <a:effectLst/>
                <a:latin typeface="Arial" charset="0"/>
                <a:ea typeface="宋体" pitchFamily="2" charset="-122"/>
                <a:cs typeface="+mn-cs"/>
              </a:rPr>
              <a:t>MAC</a:t>
            </a:r>
            <a:r>
              <a:rPr lang="zh-CN" altLang="en-US" sz="1200" kern="1200" dirty="0">
                <a:solidFill>
                  <a:schemeClr val="tx1"/>
                </a:solidFill>
                <a:effectLst/>
                <a:latin typeface="Arial" charset="0"/>
                <a:ea typeface="宋体" pitchFamily="2" charset="-122"/>
                <a:cs typeface="+mn-cs"/>
              </a:rPr>
              <a:t>地址等</a:t>
            </a:r>
            <a:r>
              <a:rPr lang="zh-CN" altLang="en-US" dirty="0">
                <a:effectLst/>
              </a:rPr>
              <a:t> </a:t>
            </a:r>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46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Arial" charset="0"/>
                <a:ea typeface="宋体" pitchFamily="2" charset="-122"/>
                <a:cs typeface="+mn-cs"/>
              </a:rPr>
              <a:t>nbtscan</a:t>
            </a:r>
            <a:r>
              <a:rPr lang="zh-CN" altLang="en-US" sz="1200" kern="1200" dirty="0">
                <a:solidFill>
                  <a:schemeClr val="tx1"/>
                </a:solidFill>
                <a:effectLst/>
                <a:latin typeface="Arial" charset="0"/>
                <a:ea typeface="宋体" pitchFamily="2" charset="-122"/>
                <a:cs typeface="+mn-cs"/>
              </a:rPr>
              <a:t>工具提供了一种快速找出网络上运行的</a:t>
            </a:r>
            <a:r>
              <a:rPr lang="en-US" sz="1200" kern="1200" dirty="0">
                <a:solidFill>
                  <a:schemeClr val="tx1"/>
                </a:solidFill>
                <a:effectLst/>
                <a:latin typeface="Arial" charset="0"/>
                <a:ea typeface="宋体" pitchFamily="2" charset="-122"/>
                <a:cs typeface="+mn-cs"/>
              </a:rPr>
              <a:t>Windows</a:t>
            </a:r>
            <a:r>
              <a:rPr lang="zh-CN" altLang="en-US" sz="1200" kern="1200" dirty="0">
                <a:solidFill>
                  <a:schemeClr val="tx1"/>
                </a:solidFill>
                <a:effectLst/>
                <a:latin typeface="Arial" charset="0"/>
                <a:ea typeface="宋体" pitchFamily="2" charset="-122"/>
                <a:cs typeface="+mn-cs"/>
              </a:rPr>
              <a:t>主机的有效手段</a:t>
            </a:r>
            <a:r>
              <a:rPr lang="zh-CN" altLang="en-US" dirty="0">
                <a:effectLst/>
              </a:rPr>
              <a:t> </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47</a:t>
            </a:fld>
            <a:endParaRPr lang="en-US" altLang="zh-CN"/>
          </a:p>
        </p:txBody>
      </p:sp>
    </p:spTree>
    <p:extLst>
      <p:ext uri="{BB962C8B-B14F-4D97-AF65-F5344CB8AC3E}">
        <p14:creationId xmlns:p14="http://schemas.microsoft.com/office/powerpoint/2010/main" val="1570661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a:solidFill>
                  <a:schemeClr val="tx1"/>
                </a:solidFill>
                <a:latin typeface="Arial" pitchFamily="34" charset="0"/>
                <a:ea typeface="宋体" pitchFamily="2" charset="-122"/>
                <a:cs typeface="+mn-cs"/>
              </a:rPr>
              <a:t>HKEY_LOCAL_MACHINE/System/</a:t>
            </a:r>
            <a:r>
              <a:rPr lang="en-US" altLang="zh-CN" sz="1200" b="0" i="0" kern="1200" dirty="0" err="1">
                <a:solidFill>
                  <a:schemeClr val="tx1"/>
                </a:solidFill>
                <a:latin typeface="Arial" pitchFamily="34" charset="0"/>
                <a:ea typeface="宋体" pitchFamily="2" charset="-122"/>
                <a:cs typeface="+mn-cs"/>
              </a:rPr>
              <a:t>CurrentControlSet</a:t>
            </a:r>
            <a:r>
              <a:rPr lang="en-US" altLang="zh-CN" sz="1200" b="0" i="0" kern="1200" dirty="0">
                <a:solidFill>
                  <a:schemeClr val="tx1"/>
                </a:solidFill>
                <a:latin typeface="Arial" pitchFamily="34" charset="0"/>
                <a:ea typeface="宋体" pitchFamily="2" charset="-122"/>
                <a:cs typeface="+mn-cs"/>
              </a:rPr>
              <a:t>/Services/</a:t>
            </a:r>
            <a:r>
              <a:rPr lang="en-US" altLang="zh-CN" sz="1200" b="0" i="0" kern="1200" dirty="0" err="1">
                <a:solidFill>
                  <a:schemeClr val="tx1"/>
                </a:solidFill>
                <a:latin typeface="Arial" pitchFamily="34" charset="0"/>
                <a:ea typeface="宋体" pitchFamily="2" charset="-122"/>
                <a:cs typeface="+mn-cs"/>
              </a:rPr>
              <a:t>Lanmanserver</a:t>
            </a:r>
            <a:r>
              <a:rPr lang="en-US" altLang="zh-CN" sz="1200" b="0" i="0" kern="1200" dirty="0">
                <a:solidFill>
                  <a:schemeClr val="tx1"/>
                </a:solidFill>
                <a:latin typeface="Arial" pitchFamily="34" charset="0"/>
                <a:ea typeface="宋体" pitchFamily="2" charset="-122"/>
                <a:cs typeface="+mn-cs"/>
              </a:rPr>
              <a:t>/Parameters/</a:t>
            </a:r>
            <a:r>
              <a:rPr lang="zh-CN" altLang="en-US" sz="1200" b="0" i="0" kern="1200" dirty="0">
                <a:solidFill>
                  <a:schemeClr val="tx1"/>
                </a:solidFill>
                <a:latin typeface="Arial" pitchFamily="34" charset="0"/>
                <a:ea typeface="宋体" pitchFamily="2" charset="-122"/>
                <a:cs typeface="+mn-cs"/>
              </a:rPr>
              <a:t>修改或添加：</a:t>
            </a:r>
            <a:r>
              <a:rPr lang="en-US" altLang="zh-CN" sz="1200" b="0" i="0" kern="1200" dirty="0" err="1">
                <a:solidFill>
                  <a:schemeClr val="tx1"/>
                </a:solidFill>
                <a:latin typeface="Arial" pitchFamily="34" charset="0"/>
                <a:ea typeface="宋体" pitchFamily="2" charset="-122"/>
                <a:cs typeface="+mn-cs"/>
              </a:rPr>
              <a:t>AutoShareServer</a:t>
            </a:r>
            <a:r>
              <a:rPr lang="zh-CN" altLang="en-US" sz="1200" b="0" i="0" kern="1200" dirty="0">
                <a:solidFill>
                  <a:schemeClr val="tx1"/>
                </a:solidFill>
                <a:latin typeface="Arial" pitchFamily="34" charset="0"/>
                <a:ea typeface="宋体" pitchFamily="2" charset="-122"/>
                <a:cs typeface="+mn-cs"/>
              </a:rPr>
              <a:t>，双字节值为</a:t>
            </a:r>
            <a:r>
              <a:rPr lang="en-US" altLang="zh-CN" sz="1200" b="0" i="0" kern="1200" dirty="0">
                <a:solidFill>
                  <a:schemeClr val="tx1"/>
                </a:solidFill>
                <a:latin typeface="Arial" pitchFamily="34" charset="0"/>
                <a:ea typeface="宋体" pitchFamily="2" charset="-122"/>
                <a:cs typeface="+mn-cs"/>
              </a:rPr>
              <a:t>0</a:t>
            </a:r>
            <a:r>
              <a:rPr lang="zh-CN" altLang="en-US" sz="1200" b="0" i="0" kern="1200" dirty="0">
                <a:solidFill>
                  <a:schemeClr val="tx1"/>
                </a:solidFill>
                <a:latin typeface="Arial" pitchFamily="34" charset="0"/>
                <a:ea typeface="宋体" pitchFamily="2" charset="-122"/>
                <a:cs typeface="+mn-cs"/>
              </a:rPr>
              <a:t>，就可以关掉盘符共享了。</a:t>
            </a:r>
            <a:endParaRPr lang="en-US" altLang="zh-CN" sz="1200" b="0" i="0" kern="1200" dirty="0">
              <a:solidFill>
                <a:schemeClr val="tx1"/>
              </a:solidFill>
              <a:latin typeface="Arial" pitchFamily="34" charset="0"/>
              <a:ea typeface="宋体" pitchFamily="2" charset="-122"/>
              <a:cs typeface="+mn-cs"/>
            </a:endParaRPr>
          </a:p>
          <a:p>
            <a:r>
              <a:rPr lang="zh-CN" altLang="en-US" sz="1200" b="0" i="0" kern="1200" dirty="0">
                <a:solidFill>
                  <a:schemeClr val="tx1"/>
                </a:solidFill>
                <a:latin typeface="Arial" pitchFamily="34" charset="0"/>
                <a:ea typeface="宋体" pitchFamily="2" charset="-122"/>
                <a:cs typeface="+mn-cs"/>
              </a:rPr>
              <a:t>同时，若修改或添加</a:t>
            </a:r>
            <a:r>
              <a:rPr lang="en-US" altLang="zh-CN" sz="1200" b="0" i="0" kern="1200" dirty="0" err="1">
                <a:solidFill>
                  <a:schemeClr val="tx1"/>
                </a:solidFill>
                <a:latin typeface="Arial" pitchFamily="34" charset="0"/>
                <a:ea typeface="宋体" pitchFamily="2" charset="-122"/>
                <a:cs typeface="+mn-cs"/>
              </a:rPr>
              <a:t>AutoShareWks</a:t>
            </a:r>
            <a:r>
              <a:rPr lang="zh-CN" altLang="en-US" sz="1200" b="0" i="0" kern="1200" dirty="0">
                <a:solidFill>
                  <a:schemeClr val="tx1"/>
                </a:solidFill>
                <a:latin typeface="Arial" pitchFamily="34" charset="0"/>
                <a:ea typeface="宋体" pitchFamily="2" charset="-122"/>
                <a:cs typeface="+mn-cs"/>
              </a:rPr>
              <a:t>，双字节值为</a:t>
            </a:r>
            <a:r>
              <a:rPr lang="en-US" altLang="zh-CN" sz="1200" b="0" i="0" kern="1200" dirty="0">
                <a:solidFill>
                  <a:schemeClr val="tx1"/>
                </a:solidFill>
                <a:latin typeface="Arial" pitchFamily="34" charset="0"/>
                <a:ea typeface="宋体" pitchFamily="2" charset="-122"/>
                <a:cs typeface="+mn-cs"/>
              </a:rPr>
              <a:t>0</a:t>
            </a:r>
            <a:r>
              <a:rPr lang="zh-CN" altLang="en-US" sz="1200" b="0" i="0" kern="1200" dirty="0">
                <a:solidFill>
                  <a:schemeClr val="tx1"/>
                </a:solidFill>
                <a:latin typeface="Arial" pitchFamily="34" charset="0"/>
                <a:ea typeface="宋体" pitchFamily="2" charset="-122"/>
                <a:cs typeface="+mn-cs"/>
              </a:rPr>
              <a:t>，就可以关掉</a:t>
            </a:r>
            <a:r>
              <a:rPr lang="en-US" altLang="zh-CN" sz="1200" b="0" i="0" kern="1200" dirty="0">
                <a:solidFill>
                  <a:schemeClr val="tx1"/>
                </a:solidFill>
                <a:latin typeface="Arial" pitchFamily="34" charset="0"/>
                <a:ea typeface="宋体" pitchFamily="2" charset="-122"/>
                <a:cs typeface="+mn-cs"/>
              </a:rPr>
              <a:t>Admin</a:t>
            </a:r>
            <a:r>
              <a:rPr lang="zh-CN" altLang="en-US" sz="1200" b="0" i="0" kern="1200" dirty="0">
                <a:solidFill>
                  <a:schemeClr val="tx1"/>
                </a:solidFill>
                <a:latin typeface="Arial" pitchFamily="34" charset="0"/>
                <a:ea typeface="宋体" pitchFamily="2" charset="-122"/>
                <a:cs typeface="+mn-cs"/>
              </a:rPr>
              <a:t>共享了。</a:t>
            </a:r>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51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968FBE1-2A36-4DCA-8405-031DE73C1FF0}" type="slidenum">
              <a:rPr lang="en-US" altLang="zh-CN" smtClean="0">
                <a:latin typeface="Arial" charset="0"/>
              </a:rPr>
              <a:pPr/>
              <a:t>2</a:t>
            </a:fld>
            <a:endParaRPr lang="en-US" altLang="zh-CN">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pPr eaLnBrk="1" hangingPunct="1"/>
            <a:r>
              <a:rPr lang="zh-CN" altLang="en-US" dirty="0">
                <a:latin typeface="Arial" charset="0"/>
              </a:rPr>
              <a:t>从攻击技术角度来分析，网络扫描和入室窃取在流程步骤上还是可以对照的。</a:t>
            </a:r>
            <a:endParaRPr lang="en-US" altLang="zh-CN" dirty="0">
              <a:latin typeface="Arial" charset="0"/>
            </a:endParaRPr>
          </a:p>
          <a:p>
            <a:pPr eaLnBrk="1" hangingPunct="1"/>
            <a:r>
              <a:rPr lang="zh-CN" altLang="en-US" dirty="0">
                <a:latin typeface="Arial" charset="0"/>
              </a:rPr>
              <a:t>通过这样的对照，我们也可以更容易地理解网络扫描不同技术类型和它们所要达到的目标。</a:t>
            </a:r>
            <a:endParaRPr lang="en-US" altLang="zh-CN" dirty="0">
              <a:latin typeface="Arial" charset="0"/>
            </a:endParaRPr>
          </a:p>
          <a:p>
            <a:pPr eaLnBrk="1" hangingPunct="1"/>
            <a:endParaRPr lang="en-US" altLang="zh-CN" dirty="0">
              <a:latin typeface="Arial" charset="0"/>
            </a:endParaRPr>
          </a:p>
          <a:p>
            <a:pPr eaLnBrk="1" hangingPunct="1"/>
            <a:r>
              <a:rPr lang="zh-CN" altLang="en-US" dirty="0">
                <a:latin typeface="Arial" charset="0"/>
              </a:rPr>
              <a:t>房间 </a:t>
            </a:r>
            <a:r>
              <a:rPr lang="en-US" altLang="zh-CN" dirty="0">
                <a:latin typeface="Arial" charset="0"/>
                <a:sym typeface="Wingdings" pitchFamily="2" charset="2"/>
              </a:rPr>
              <a:t> </a:t>
            </a:r>
            <a:r>
              <a:rPr lang="zh-CN" altLang="en-US" dirty="0">
                <a:latin typeface="Arial" charset="0"/>
                <a:sym typeface="Wingdings" pitchFamily="2" charset="2"/>
              </a:rPr>
              <a:t>门窗 </a:t>
            </a:r>
            <a:r>
              <a:rPr lang="en-US" altLang="zh-CN" dirty="0">
                <a:latin typeface="Arial" charset="0"/>
                <a:sym typeface="Wingdings" pitchFamily="2" charset="2"/>
              </a:rPr>
              <a:t> </a:t>
            </a:r>
            <a:r>
              <a:rPr lang="zh-CN" altLang="en-US" dirty="0">
                <a:latin typeface="Arial" charset="0"/>
                <a:sym typeface="Wingdings" pitchFamily="2" charset="2"/>
              </a:rPr>
              <a:t>门窗裂缝</a:t>
            </a:r>
            <a:endParaRPr lang="en-US" altLang="zh-CN" dirty="0">
              <a:latin typeface="Arial" charset="0"/>
              <a:sym typeface="Wingdings" pitchFamily="2" charset="2"/>
            </a:endParaRPr>
          </a:p>
          <a:p>
            <a:pPr eaLnBrk="1" hangingPunct="1"/>
            <a:r>
              <a:rPr lang="zh-CN" altLang="en-US" dirty="0">
                <a:latin typeface="Arial" charset="0"/>
                <a:sym typeface="Wingdings" pitchFamily="2" charset="2"/>
              </a:rPr>
              <a:t>转混、框架    铝合金、塑钢</a:t>
            </a:r>
            <a:endParaRPr lang="en-US" altLang="zh-CN" dirty="0">
              <a:latin typeface="Arial" charset="0"/>
              <a:sym typeface="Wingdings" pitchFamily="2" charset="2"/>
            </a:endParaRPr>
          </a:p>
          <a:p>
            <a:pPr eaLnBrk="1" hangingPunct="1"/>
            <a:r>
              <a:rPr lang="en-US" altLang="zh-CN" dirty="0">
                <a:latin typeface="Arial" charset="0"/>
                <a:sym typeface="Wingdings" pitchFamily="2" charset="2"/>
              </a:rPr>
              <a:t>	  </a:t>
            </a:r>
            <a:r>
              <a:rPr lang="zh-CN" altLang="en-US" dirty="0">
                <a:latin typeface="Arial" charset="0"/>
                <a:sym typeface="Wingdings" pitchFamily="2" charset="2"/>
              </a:rPr>
              <a:t>普通、防盗门</a:t>
            </a:r>
            <a:endParaRPr lang="en-US" altLang="zh-CN" dirty="0">
              <a:latin typeface="Arial" charset="0"/>
              <a:sym typeface="Wingdings" pitchFamily="2" charset="2"/>
            </a:endParaRPr>
          </a:p>
          <a:p>
            <a:pPr eaLnBrk="1" hangingPunct="1"/>
            <a:endParaRPr lang="en-US" altLang="zh-CN" dirty="0">
              <a:latin typeface="Arial" charset="0"/>
              <a:sym typeface="Wingdings" pitchFamily="2" charset="2"/>
            </a:endParaRPr>
          </a:p>
          <a:p>
            <a:pPr eaLnBrk="1" hangingPunct="1"/>
            <a:r>
              <a:rPr lang="en-US" altLang="zh-CN" dirty="0">
                <a:latin typeface="Arial" charset="0"/>
                <a:sym typeface="Wingdings" pitchFamily="2" charset="2"/>
              </a:rPr>
              <a:t>Ping</a:t>
            </a:r>
            <a:r>
              <a:rPr lang="zh-CN" altLang="en-US" dirty="0">
                <a:latin typeface="Arial" charset="0"/>
                <a:sym typeface="Wingdings" pitchFamily="2" charset="2"/>
              </a:rPr>
              <a:t>扫描，从大楼中找出可下手的房间（有人入住的）</a:t>
            </a:r>
            <a:endParaRPr lang="en-US" altLang="zh-CN" dirty="0">
              <a:latin typeface="Arial" charset="0"/>
              <a:sym typeface="Wingdings" pitchFamily="2" charset="2"/>
            </a:endParaRPr>
          </a:p>
          <a:p>
            <a:pPr eaLnBrk="1" hangingPunct="1"/>
            <a:r>
              <a:rPr lang="zh-CN" altLang="en-US" dirty="0">
                <a:latin typeface="Arial" charset="0"/>
                <a:sym typeface="Wingdings" pitchFamily="2" charset="2"/>
              </a:rPr>
              <a:t>端口扫描：找出房间的门窗位置</a:t>
            </a:r>
            <a:endParaRPr lang="en-US" altLang="zh-CN" dirty="0">
              <a:latin typeface="Arial" charset="0"/>
              <a:sym typeface="Wingdings" pitchFamily="2" charset="2"/>
            </a:endParaRPr>
          </a:p>
          <a:p>
            <a:pPr eaLnBrk="1" hangingPunct="1"/>
            <a:r>
              <a:rPr lang="zh-CN" altLang="en-US" dirty="0">
                <a:latin typeface="Arial" charset="0"/>
                <a:sym typeface="Wingdings" pitchFamily="2" charset="2"/>
              </a:rPr>
              <a:t>漏洞扫描：进一步发现门窗中存在的缝隙或者漏洞</a:t>
            </a:r>
            <a:endParaRPr lang="en-US" altLang="zh-CN" dirty="0">
              <a:latin typeface="Arial" charset="0"/>
              <a:sym typeface="Wingdings" pitchFamily="2" charset="2"/>
            </a:endParaRPr>
          </a:p>
          <a:p>
            <a:pPr eaLnBrk="1" hangingPunct="1"/>
            <a:endParaRPr lang="en-US" altLang="zh-CN" dirty="0">
              <a:latin typeface="Arial" charset="0"/>
              <a:sym typeface="Wingdings" pitchFamily="2" charset="2"/>
            </a:endParaRPr>
          </a:p>
          <a:p>
            <a:pPr eaLnBrk="1" hangingPunct="1"/>
            <a:r>
              <a:rPr lang="zh-CN" altLang="en-US" dirty="0">
                <a:latin typeface="Arial" charset="0"/>
                <a:sym typeface="Wingdings" pitchFamily="2" charset="2"/>
              </a:rPr>
              <a:t>操作系统</a:t>
            </a:r>
            <a:r>
              <a:rPr lang="en-US" altLang="zh-CN" dirty="0">
                <a:latin typeface="Arial" charset="0"/>
                <a:sym typeface="Wingdings" pitchFamily="2" charset="2"/>
              </a:rPr>
              <a:t>	</a:t>
            </a:r>
            <a:r>
              <a:rPr lang="zh-CN" altLang="en-US" dirty="0">
                <a:latin typeface="Arial" charset="0"/>
                <a:sym typeface="Wingdings" pitchFamily="2" charset="2"/>
              </a:rPr>
              <a:t>服务类型</a:t>
            </a:r>
            <a:endParaRPr lang="en-US" altLang="zh-CN" dirty="0">
              <a:latin typeface="Arial" charset="0"/>
              <a:sym typeface="Wingdings" pitchFamily="2" charset="2"/>
            </a:endParaRPr>
          </a:p>
          <a:p>
            <a:pPr eaLnBrk="1" hangingPunct="1"/>
            <a:r>
              <a:rPr lang="zh-CN" altLang="en-US" dirty="0">
                <a:latin typeface="Arial" charset="0"/>
                <a:sym typeface="Wingdings" pitchFamily="2" charset="2"/>
              </a:rPr>
              <a:t>主机    网络服务   安全漏洞</a:t>
            </a:r>
            <a:endParaRPr lang="en-US" altLang="zh-CN" dirty="0">
              <a:latin typeface="Arial" charset="0"/>
              <a:sym typeface="Wingdings" pitchFamily="2" charset="2"/>
            </a:endParaRPr>
          </a:p>
          <a:p>
            <a:pPr eaLnBrk="1" hangingPunct="1"/>
            <a:endParaRPr lang="en-US" altLang="zh-CN" dirty="0">
              <a:latin typeface="Arial" charset="0"/>
              <a:sym typeface="Wingdings" pitchFamily="2" charset="2"/>
            </a:endParaRPr>
          </a:p>
          <a:p>
            <a:pPr eaLnBrk="1" hangingPunct="1"/>
            <a:r>
              <a:rPr lang="en-US" altLang="zh-CN" dirty="0">
                <a:latin typeface="Arial" charset="0"/>
                <a:sym typeface="Wingdings" pitchFamily="2" charset="2"/>
              </a:rPr>
              <a:t> </a:t>
            </a:r>
            <a:endParaRPr lang="zh-CN" altLang="en-US" dirty="0">
              <a:latin typeface="Arial" charset="0"/>
            </a:endParaRPr>
          </a:p>
        </p:txBody>
      </p:sp>
      <p:sp>
        <p:nvSpPr>
          <p:cNvPr id="108548" name="灯片编号占位符 3"/>
          <p:cNvSpPr>
            <a:spLocks noGrp="1"/>
          </p:cNvSpPr>
          <p:nvPr>
            <p:ph type="sldNum" sz="quarter" idx="5"/>
          </p:nvPr>
        </p:nvSpPr>
        <p:spPr>
          <a:noFill/>
        </p:spPr>
        <p:txBody>
          <a:bodyPr/>
          <a:lstStyle/>
          <a:p>
            <a:fld id="{5BF2CF50-9037-4BCC-90DD-08C742E86A7B}" type="slidenum">
              <a:rPr lang="en-US" altLang="zh-CN" smtClean="0">
                <a:latin typeface="Arial" charset="0"/>
              </a:rPr>
              <a:pPr/>
              <a:t>4</a:t>
            </a:fld>
            <a:endParaRPr lang="en-US" altLang="zh-C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pPr eaLnBrk="1" hangingPunct="1"/>
            <a:r>
              <a:rPr lang="en-US" altLang="zh-CN">
                <a:solidFill>
                  <a:srgbClr val="FF0000"/>
                </a:solidFill>
                <a:latin typeface="Arial" charset="0"/>
              </a:rPr>
              <a:t>TCP</a:t>
            </a:r>
            <a:r>
              <a:rPr lang="zh-CN" altLang="en-US">
                <a:solidFill>
                  <a:srgbClr val="FF0000"/>
                </a:solidFill>
                <a:latin typeface="Arial" charset="0"/>
              </a:rPr>
              <a:t>连接扫描 图示</a:t>
            </a:r>
            <a:endParaRPr lang="en-US" altLang="zh-CN">
              <a:solidFill>
                <a:srgbClr val="FF0000"/>
              </a:solidFill>
              <a:latin typeface="Arial" charset="0"/>
            </a:endParaRPr>
          </a:p>
          <a:p>
            <a:pPr eaLnBrk="1" hangingPunct="1"/>
            <a:endParaRPr lang="en-US" altLang="zh-CN">
              <a:solidFill>
                <a:srgbClr val="FF0000"/>
              </a:solidFill>
              <a:latin typeface="Arial" charset="0"/>
            </a:endParaRPr>
          </a:p>
          <a:p>
            <a:pPr eaLnBrk="1" hangingPunct="1"/>
            <a:r>
              <a:rPr lang="en-US" altLang="zh-CN">
                <a:solidFill>
                  <a:srgbClr val="FF0000"/>
                </a:solidFill>
                <a:latin typeface="Arial" charset="0"/>
              </a:rPr>
              <a:t>SYN</a:t>
            </a:r>
            <a:r>
              <a:rPr lang="zh-CN" altLang="en-US">
                <a:solidFill>
                  <a:srgbClr val="FF0000"/>
                </a:solidFill>
                <a:latin typeface="Arial" charset="0"/>
              </a:rPr>
              <a:t>扫描图示</a:t>
            </a:r>
            <a:endParaRPr lang="en-US" altLang="zh-CN">
              <a:solidFill>
                <a:srgbClr val="FF0000"/>
              </a:solidFill>
              <a:latin typeface="Arial" charset="0"/>
            </a:endParaRPr>
          </a:p>
          <a:p>
            <a:pPr eaLnBrk="1" hangingPunct="1"/>
            <a:endParaRPr lang="zh-CN" altLang="en-US">
              <a:latin typeface="Arial" charset="0"/>
            </a:endParaRPr>
          </a:p>
        </p:txBody>
      </p:sp>
      <p:sp>
        <p:nvSpPr>
          <p:cNvPr id="109572" name="灯片编号占位符 3"/>
          <p:cNvSpPr>
            <a:spLocks noGrp="1"/>
          </p:cNvSpPr>
          <p:nvPr>
            <p:ph type="sldNum" sz="quarter" idx="5"/>
          </p:nvPr>
        </p:nvSpPr>
        <p:spPr>
          <a:noFill/>
        </p:spPr>
        <p:txBody>
          <a:bodyPr/>
          <a:lstStyle/>
          <a:p>
            <a:fld id="{FAE854D9-E35E-4951-956D-A7F393F813F3}" type="slidenum">
              <a:rPr lang="en-US" altLang="zh-CN" smtClean="0">
                <a:latin typeface="Arial" charset="0"/>
              </a:rPr>
              <a:pPr/>
              <a:t>9</a:t>
            </a:fld>
            <a:endParaRPr lang="en-US" altLang="zh-CN">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pPr eaLnBrk="1" hangingPunct="1"/>
            <a:r>
              <a:rPr lang="zh-CN" altLang="en-US">
                <a:latin typeface="Arial" charset="0"/>
              </a:rPr>
              <a:t>隐蔽端口扫描图示</a:t>
            </a:r>
          </a:p>
        </p:txBody>
      </p:sp>
      <p:sp>
        <p:nvSpPr>
          <p:cNvPr id="110596" name="灯片编号占位符 3"/>
          <p:cNvSpPr>
            <a:spLocks noGrp="1"/>
          </p:cNvSpPr>
          <p:nvPr>
            <p:ph type="sldNum" sz="quarter" idx="5"/>
          </p:nvPr>
        </p:nvSpPr>
        <p:spPr>
          <a:noFill/>
        </p:spPr>
        <p:txBody>
          <a:bodyPr/>
          <a:lstStyle/>
          <a:p>
            <a:fld id="{9ADF2C12-F7CD-4323-9DD0-73942BE0728E}" type="slidenum">
              <a:rPr lang="en-US" altLang="zh-CN" smtClean="0">
                <a:latin typeface="Arial" charset="0"/>
              </a:rPr>
              <a:pPr/>
              <a:t>10</a:t>
            </a:fld>
            <a:endParaRPr lang="en-US"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p:spPr>
        <p:txBody>
          <a:bodyPr/>
          <a:lstStyle/>
          <a:p>
            <a:pPr eaLnBrk="1" hangingPunct="1"/>
            <a:r>
              <a:rPr lang="en-US" altLang="zh-CN">
                <a:latin typeface="Arial" charset="0"/>
              </a:rPr>
              <a:t>UDP</a:t>
            </a:r>
            <a:r>
              <a:rPr lang="zh-CN" altLang="en-US">
                <a:latin typeface="Arial" charset="0"/>
              </a:rPr>
              <a:t>端口扫描图示</a:t>
            </a:r>
          </a:p>
        </p:txBody>
      </p:sp>
      <p:sp>
        <p:nvSpPr>
          <p:cNvPr id="111620" name="灯片编号占位符 3"/>
          <p:cNvSpPr>
            <a:spLocks noGrp="1"/>
          </p:cNvSpPr>
          <p:nvPr>
            <p:ph type="sldNum" sz="quarter" idx="5"/>
          </p:nvPr>
        </p:nvSpPr>
        <p:spPr>
          <a:noFill/>
        </p:spPr>
        <p:txBody>
          <a:bodyPr/>
          <a:lstStyle/>
          <a:p>
            <a:fld id="{66F545E1-4BC6-4369-A398-3CEA671FE7D0}" type="slidenum">
              <a:rPr lang="en-US" altLang="zh-CN" smtClean="0">
                <a:latin typeface="Arial" charset="0"/>
              </a:rPr>
              <a:pPr/>
              <a:t>11</a:t>
            </a:fld>
            <a:endParaRPr lang="en-US"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讲到这</a:t>
            </a:r>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14</a:t>
            </a:fld>
            <a:endParaRPr lang="en-US" altLang="zh-CN"/>
          </a:p>
        </p:txBody>
      </p:sp>
    </p:spTree>
    <p:extLst>
      <p:ext uri="{BB962C8B-B14F-4D97-AF65-F5344CB8AC3E}">
        <p14:creationId xmlns:p14="http://schemas.microsoft.com/office/powerpoint/2010/main" val="133177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0B52B3D-0CD0-4A9F-9FE7-894B12C83AB7}" type="slidenum">
              <a:rPr lang="en-US" altLang="zh-CN" smtClean="0">
                <a:latin typeface="Arial" charset="0"/>
              </a:rPr>
              <a:pPr/>
              <a:t>31</a:t>
            </a:fld>
            <a:endParaRPr lang="en-US" altLang="zh-CN">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lvl="1" eaLnBrk="1" hangingPunct="1"/>
            <a:r>
              <a:rPr lang="en-US" altLang="zh-CN">
                <a:solidFill>
                  <a:srgbClr val="FF0000"/>
                </a:solidFill>
                <a:latin typeface="Arial" charset="0"/>
              </a:rPr>
              <a:t>MatriXay/WebRavor: </a:t>
            </a:r>
            <a:r>
              <a:rPr lang="zh-CN" altLang="en-US">
                <a:solidFill>
                  <a:srgbClr val="FF0000"/>
                </a:solidFill>
                <a:latin typeface="Arial" charset="0"/>
              </a:rPr>
              <a:t>小榕？</a:t>
            </a:r>
          </a:p>
          <a:p>
            <a:pPr eaLnBrk="1" hangingPunct="1"/>
            <a:endParaRPr lang="en-US" altLang="zh-C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654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zh-CN" sz="2400">
              <a:latin typeface="Times New Roman" pitchFamily="18" charset="0"/>
            </a:endParaRPr>
          </a:p>
        </p:txBody>
      </p:sp>
      <p:sp>
        <p:nvSpPr>
          <p:cNvPr id="5122" name="Rectangle 2"/>
          <p:cNvSpPr>
            <a:spLocks noGrp="1" noChangeArrowheads="1"/>
          </p:cNvSpPr>
          <p:nvPr>
            <p:ph type="ctrTitle"/>
          </p:nvPr>
        </p:nvSpPr>
        <p:spPr>
          <a:xfrm>
            <a:off x="684213" y="1125538"/>
            <a:ext cx="8178800" cy="1371600"/>
          </a:xfrm>
        </p:spPr>
        <p:txBody>
          <a:bodyPr/>
          <a:lstStyle>
            <a:lvl1pPr>
              <a:defRPr sz="4400"/>
            </a:lvl1pPr>
          </a:lstStyle>
          <a:p>
            <a:r>
              <a:rPr lang="zh-CN" altLang="en-US"/>
              <a:t>单击此处编辑母版标题样式</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BFC3FC71-66E4-E34E-910E-35F5452797B3}" type="datetime2">
              <a:rPr lang="zh-CN" altLang="en-US" smtClean="0"/>
              <a:pPr>
                <a:defRPr/>
              </a:pPr>
              <a:t>2022年11月30日</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964F033-1F39-4C8E-B86C-26C58336FB83}" type="slidenum">
              <a:rPr lang="en-US" altLang="zh-CN"/>
              <a:pPr>
                <a:defRPr/>
              </a:pPr>
              <a:t>‹#›</a:t>
            </a:fld>
            <a:endParaRPr lang="en-US" altLang="zh-CN"/>
          </a:p>
        </p:txBody>
      </p:sp>
      <p:pic>
        <p:nvPicPr>
          <p:cNvPr id="8" name="Picture 7"/>
          <p:cNvPicPr>
            <a:picLocks noChangeAspect="1"/>
          </p:cNvPicPr>
          <p:nvPr userDrawn="1"/>
        </p:nvPicPr>
        <p:blipFill>
          <a:blip r:embed="rId2" cstate="print"/>
          <a:stretch>
            <a:fillRect/>
          </a:stretch>
        </p:blipFill>
        <p:spPr>
          <a:xfrm>
            <a:off x="7884368" y="188640"/>
            <a:ext cx="1116484" cy="1121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pPr>
              <a:defRPr/>
            </a:pPr>
            <a:fld id="{56D19DC7-60D4-CE45-8ED7-C0848019075B}" type="datetime2">
              <a:rPr lang="zh-CN" altLang="en-US" smtClean="0"/>
              <a:pPr>
                <a:defRPr/>
              </a:pPr>
              <a:t>2022年11月30日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A01938C3-94BF-4009-90DF-F547E215E16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pPr>
              <a:defRPr/>
            </a:pPr>
            <a:fld id="{18EA37B9-37B2-A94C-BAF4-5BEB63C68D05}" type="datetime2">
              <a:rPr lang="zh-CN" altLang="en-US" smtClean="0"/>
              <a:pPr>
                <a:defRPr/>
              </a:pPr>
              <a:t>2022年11月30日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35769166-0D76-4C46-A4E5-9D90DDC4D1F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ln/>
        </p:spPr>
        <p:txBody>
          <a:bodyPr/>
          <a:lstStyle>
            <a:lvl1pPr>
              <a:defRPr/>
            </a:lvl1pPr>
          </a:lstStyle>
          <a:p>
            <a:pPr>
              <a:defRPr/>
            </a:pPr>
            <a:fld id="{0E18AC20-1404-8C46-A601-28944C896BC4}" type="datetime2">
              <a:rPr lang="zh-CN" altLang="en-US" smtClean="0"/>
              <a:pPr>
                <a:defRPr/>
              </a:pPr>
              <a:t>2022年11月30日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88F9D240-5863-4F16-8FBC-83C8F1234B2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pPr>
              <a:defRPr/>
            </a:pPr>
            <a:fld id="{13899406-B6D8-F248-9938-362B2B1C6423}" type="datetime2">
              <a:rPr lang="zh-CN" altLang="en-US" smtClean="0"/>
              <a:pPr>
                <a:defRPr/>
              </a:pPr>
              <a:t>2022年11月30日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47D22251-280C-465C-99E6-6A8AAA32795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p:cNvSpPr>
            <a:spLocks noGrp="1" noChangeArrowheads="1"/>
          </p:cNvSpPr>
          <p:nvPr>
            <p:ph type="dt" sz="half" idx="10"/>
          </p:nvPr>
        </p:nvSpPr>
        <p:spPr>
          <a:ln/>
        </p:spPr>
        <p:txBody>
          <a:bodyPr/>
          <a:lstStyle>
            <a:lvl1pPr>
              <a:defRPr/>
            </a:lvl1pPr>
          </a:lstStyle>
          <a:p>
            <a:pPr>
              <a:defRPr/>
            </a:pPr>
            <a:fld id="{3ADFC51C-DE4C-BE46-9A0B-4D43CEDC480F}" type="datetime2">
              <a:rPr lang="zh-CN" altLang="en-US" smtClean="0"/>
              <a:pPr>
                <a:defRPr/>
              </a:pPr>
              <a:t>2022年11月30日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CD99EB8A-2D9F-441C-BD3E-178DCF5A88A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ln/>
        </p:spPr>
        <p:txBody>
          <a:bodyPr/>
          <a:lstStyle>
            <a:lvl1pPr>
              <a:defRPr/>
            </a:lvl1pPr>
          </a:lstStyle>
          <a:p>
            <a:pPr>
              <a:defRPr/>
            </a:pPr>
            <a:fld id="{46FD400E-C064-E345-8BA1-BE0B8D2CD6DE}" type="datetime2">
              <a:rPr lang="zh-CN" altLang="en-US" smtClean="0"/>
              <a:pPr>
                <a:defRPr/>
              </a:pPr>
              <a:t>2022年11月30日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C782497B-4B2C-4B5E-B0DA-5206B13454E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p:cNvSpPr>
            <a:spLocks noGrp="1" noChangeArrowheads="1"/>
          </p:cNvSpPr>
          <p:nvPr>
            <p:ph type="dt" sz="half" idx="10"/>
          </p:nvPr>
        </p:nvSpPr>
        <p:spPr>
          <a:ln/>
        </p:spPr>
        <p:txBody>
          <a:bodyPr/>
          <a:lstStyle>
            <a:lvl1pPr>
              <a:defRPr/>
            </a:lvl1pPr>
          </a:lstStyle>
          <a:p>
            <a:pPr>
              <a:defRPr/>
            </a:pPr>
            <a:fld id="{2730FEFA-489C-D24E-88E7-1A2E0E186F96}" type="datetime2">
              <a:rPr lang="zh-CN" altLang="en-US" smtClean="0"/>
              <a:pPr>
                <a:defRPr/>
              </a:pPr>
              <a:t>2022年11月30日</a:t>
            </a:fld>
            <a:endParaRPr lang="en-US" altLang="zh-CN"/>
          </a:p>
        </p:txBody>
      </p:sp>
      <p:sp>
        <p:nvSpPr>
          <p:cNvPr id="8"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9" name="Rectangle 1032"/>
          <p:cNvSpPr>
            <a:spLocks noGrp="1" noChangeArrowheads="1"/>
          </p:cNvSpPr>
          <p:nvPr>
            <p:ph type="sldNum" sz="quarter" idx="12"/>
          </p:nvPr>
        </p:nvSpPr>
        <p:spPr>
          <a:ln/>
        </p:spPr>
        <p:txBody>
          <a:bodyPr/>
          <a:lstStyle>
            <a:lvl1pPr>
              <a:defRPr/>
            </a:lvl1pPr>
          </a:lstStyle>
          <a:p>
            <a:pPr>
              <a:defRPr/>
            </a:pPr>
            <a:fld id="{89088EAB-FFED-4E6E-87B3-2E628C88AD4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p:cNvSpPr>
            <a:spLocks noGrp="1" noChangeArrowheads="1"/>
          </p:cNvSpPr>
          <p:nvPr>
            <p:ph type="dt" sz="half" idx="10"/>
          </p:nvPr>
        </p:nvSpPr>
        <p:spPr>
          <a:ln/>
        </p:spPr>
        <p:txBody>
          <a:bodyPr/>
          <a:lstStyle>
            <a:lvl1pPr>
              <a:defRPr/>
            </a:lvl1pPr>
          </a:lstStyle>
          <a:p>
            <a:pPr>
              <a:defRPr/>
            </a:pPr>
            <a:fld id="{90E72C9E-D567-BB4D-8AA3-AADF7436DDED}" type="datetime2">
              <a:rPr lang="zh-CN" altLang="en-US" smtClean="0"/>
              <a:pPr>
                <a:defRPr/>
              </a:pPr>
              <a:t>2022年11月30日</a:t>
            </a:fld>
            <a:endParaRPr lang="en-US" altLang="zh-CN"/>
          </a:p>
        </p:txBody>
      </p:sp>
      <p:sp>
        <p:nvSpPr>
          <p:cNvPr id="4"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5" name="Rectangle 1032"/>
          <p:cNvSpPr>
            <a:spLocks noGrp="1" noChangeArrowheads="1"/>
          </p:cNvSpPr>
          <p:nvPr>
            <p:ph type="sldNum" sz="quarter" idx="12"/>
          </p:nvPr>
        </p:nvSpPr>
        <p:spPr>
          <a:ln/>
        </p:spPr>
        <p:txBody>
          <a:bodyPr/>
          <a:lstStyle>
            <a:lvl1pPr>
              <a:defRPr/>
            </a:lvl1pPr>
          </a:lstStyle>
          <a:p>
            <a:pPr>
              <a:defRPr/>
            </a:pPr>
            <a:fld id="{B7D60D1D-6DD3-4E0B-B93E-22176A96693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0"/>
          <p:cNvSpPr>
            <a:spLocks noGrp="1" noChangeArrowheads="1"/>
          </p:cNvSpPr>
          <p:nvPr>
            <p:ph type="dt" sz="half" idx="10"/>
          </p:nvPr>
        </p:nvSpPr>
        <p:spPr>
          <a:ln/>
        </p:spPr>
        <p:txBody>
          <a:bodyPr/>
          <a:lstStyle>
            <a:lvl1pPr>
              <a:defRPr/>
            </a:lvl1pPr>
          </a:lstStyle>
          <a:p>
            <a:pPr>
              <a:defRPr/>
            </a:pPr>
            <a:fld id="{68B76269-B2FE-484A-86C8-B9A83ED05C64}" type="datetime2">
              <a:rPr lang="zh-CN" altLang="en-US" smtClean="0"/>
              <a:pPr>
                <a:defRPr/>
              </a:pPr>
              <a:t>2022年11月30日</a:t>
            </a:fld>
            <a:endParaRPr lang="en-US" altLang="zh-CN"/>
          </a:p>
        </p:txBody>
      </p:sp>
      <p:sp>
        <p:nvSpPr>
          <p:cNvPr id="3"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4" name="Rectangle 1032"/>
          <p:cNvSpPr>
            <a:spLocks noGrp="1" noChangeArrowheads="1"/>
          </p:cNvSpPr>
          <p:nvPr>
            <p:ph type="sldNum" sz="quarter" idx="12"/>
          </p:nvPr>
        </p:nvSpPr>
        <p:spPr>
          <a:ln/>
        </p:spPr>
        <p:txBody>
          <a:bodyPr/>
          <a:lstStyle>
            <a:lvl1pPr>
              <a:defRPr/>
            </a:lvl1pPr>
          </a:lstStyle>
          <a:p>
            <a:pPr>
              <a:defRPr/>
            </a:pPr>
            <a:fld id="{E64A8420-CAAA-49BE-B0CF-1B7F4B63584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pPr>
              <a:defRPr/>
            </a:pPr>
            <a:fld id="{417570B9-CCF3-C544-AFAB-8A857F02759E}" type="datetime2">
              <a:rPr lang="zh-CN" altLang="en-US" smtClean="0"/>
              <a:pPr>
                <a:defRPr/>
              </a:pPr>
              <a:t>2022年11月30日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22554457-5FE2-4B94-B21B-34E3F80D79B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pPr>
              <a:defRPr/>
            </a:pPr>
            <a:fld id="{60FD6E16-DF1D-B343-8D7A-F365ABC925BD}" type="datetime2">
              <a:rPr lang="zh-CN" altLang="en-US" smtClean="0"/>
              <a:pPr>
                <a:defRPr/>
              </a:pPr>
              <a:t>2022年11月30日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F6FB31C7-F617-4D5A-8205-00F3800A7EA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1027"/>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AutoShape 1028"/>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zh-CN" sz="2400">
              <a:latin typeface="Times New Roman" pitchFamily="18" charset="0"/>
            </a:endParaRPr>
          </a:p>
        </p:txBody>
      </p:sp>
      <p:sp>
        <p:nvSpPr>
          <p:cNvPr id="4101" name="Line 1029"/>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102" name="Rectangle 1030"/>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fld id="{BFDDC35F-8869-3B4E-826D-DEE74543897D}" type="datetime2">
              <a:rPr lang="zh-CN" altLang="en-US" smtClean="0"/>
              <a:pPr>
                <a:defRPr/>
              </a:pPr>
              <a:t>2022年11月30日</a:t>
            </a:fld>
            <a:endParaRPr lang="en-US" altLang="zh-CN" dirty="0"/>
          </a:p>
        </p:txBody>
      </p:sp>
      <p:sp>
        <p:nvSpPr>
          <p:cNvPr id="4103" name="Rectangle 103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4104" name="Rectangle 1032"/>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DD20D86-89BC-4114-9E5D-F2D6F41DECA0}" type="slidenum">
              <a:rPr lang="en-US" altLang="zh-CN"/>
              <a:pPr>
                <a:defRPr/>
              </a:pPr>
              <a:t>‹#›</a:t>
            </a:fld>
            <a:endParaRPr lang="en-US" altLang="zh-CN"/>
          </a:p>
        </p:txBody>
      </p:sp>
      <p:pic>
        <p:nvPicPr>
          <p:cNvPr id="2" name="Picture 1"/>
          <p:cNvPicPr>
            <a:picLocks noChangeAspect="1"/>
          </p:cNvPicPr>
          <p:nvPr userDrawn="1"/>
        </p:nvPicPr>
        <p:blipFill>
          <a:blip r:embed="rId15" cstate="print"/>
          <a:stretch>
            <a:fillRect/>
          </a:stretch>
        </p:blipFill>
        <p:spPr>
          <a:xfrm>
            <a:off x="7884368" y="188640"/>
            <a:ext cx="1116484" cy="1121117"/>
          </a:xfrm>
          <a:prstGeom prst="rect">
            <a:avLst/>
          </a:prstGeom>
        </p:spPr>
      </p:pic>
    </p:spTree>
  </p:cSld>
  <p:clrMap bg1="lt1" tx1="dk1" bg2="lt2" tx2="dk2" accent1="accent1" accent2="accent2" accent3="accent3" accent4="accent4" accent5="accent5" accent6="accent6" hlink="hlink" folHlink="folHlink"/>
  <p:sldLayoutIdLst>
    <p:sldLayoutId id="2147483973"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Verdana" pitchFamily="34" charset="0"/>
          <a:ea typeface="宋体" pitchFamily="2" charset="-122"/>
        </a:defRPr>
      </a:lvl2pPr>
      <a:lvl3pPr algn="l" rtl="0" eaLnBrk="0" fontAlgn="base" hangingPunct="0">
        <a:spcBef>
          <a:spcPct val="0"/>
        </a:spcBef>
        <a:spcAft>
          <a:spcPct val="0"/>
        </a:spcAft>
        <a:defRPr sz="4200" b="1">
          <a:solidFill>
            <a:schemeClr val="tx2"/>
          </a:solidFill>
          <a:latin typeface="Verdana" pitchFamily="34" charset="0"/>
          <a:ea typeface="宋体" pitchFamily="2" charset="-122"/>
        </a:defRPr>
      </a:lvl3pPr>
      <a:lvl4pPr algn="l" rtl="0" eaLnBrk="0" fontAlgn="base" hangingPunct="0">
        <a:spcBef>
          <a:spcPct val="0"/>
        </a:spcBef>
        <a:spcAft>
          <a:spcPct val="0"/>
        </a:spcAft>
        <a:defRPr sz="4200" b="1">
          <a:solidFill>
            <a:schemeClr val="tx2"/>
          </a:solidFill>
          <a:latin typeface="Verdana" pitchFamily="34" charset="0"/>
          <a:ea typeface="宋体" pitchFamily="2" charset="-122"/>
        </a:defRPr>
      </a:lvl4pPr>
      <a:lvl5pPr algn="l" rtl="0" eaLnBrk="0" fontAlgn="base" hangingPunct="0">
        <a:spcBef>
          <a:spcPct val="0"/>
        </a:spcBef>
        <a:spcAft>
          <a:spcPct val="0"/>
        </a:spcAft>
        <a:defRPr sz="4200" b="1">
          <a:solidFill>
            <a:schemeClr val="tx2"/>
          </a:solidFill>
          <a:latin typeface="Verdana" pitchFamily="34" charset="0"/>
          <a:ea typeface="宋体" pitchFamily="2" charset="-122"/>
        </a:defRPr>
      </a:lvl5pPr>
      <a:lvl6pPr marL="457200" algn="l" rtl="0" fontAlgn="base">
        <a:spcBef>
          <a:spcPct val="0"/>
        </a:spcBef>
        <a:spcAft>
          <a:spcPct val="0"/>
        </a:spcAft>
        <a:defRPr sz="4200" b="1">
          <a:solidFill>
            <a:schemeClr val="tx2"/>
          </a:solidFill>
          <a:latin typeface="Verdana" pitchFamily="34" charset="0"/>
          <a:ea typeface="宋体" pitchFamily="2" charset="-122"/>
        </a:defRPr>
      </a:lvl6pPr>
      <a:lvl7pPr marL="914400" algn="l" rtl="0" fontAlgn="base">
        <a:spcBef>
          <a:spcPct val="0"/>
        </a:spcBef>
        <a:spcAft>
          <a:spcPct val="0"/>
        </a:spcAft>
        <a:defRPr sz="4200" b="1">
          <a:solidFill>
            <a:schemeClr val="tx2"/>
          </a:solidFill>
          <a:latin typeface="Verdana" pitchFamily="34" charset="0"/>
          <a:ea typeface="宋体" pitchFamily="2" charset="-122"/>
        </a:defRPr>
      </a:lvl7pPr>
      <a:lvl8pPr marL="1371600" algn="l" rtl="0" fontAlgn="base">
        <a:spcBef>
          <a:spcPct val="0"/>
        </a:spcBef>
        <a:spcAft>
          <a:spcPct val="0"/>
        </a:spcAft>
        <a:defRPr sz="4200" b="1">
          <a:solidFill>
            <a:schemeClr val="tx2"/>
          </a:solidFill>
          <a:latin typeface="Verdana" pitchFamily="34" charset="0"/>
          <a:ea typeface="宋体" pitchFamily="2" charset="-122"/>
        </a:defRPr>
      </a:lvl8pPr>
      <a:lvl9pPr marL="1828800" algn="l" rtl="0" fontAlgn="base">
        <a:spcBef>
          <a:spcPct val="0"/>
        </a:spcBef>
        <a:spcAft>
          <a:spcPct val="0"/>
        </a:spcAft>
        <a:defRPr sz="42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6"/>
          <p:cNvSpPr>
            <a:spLocks noGrp="1" noChangeArrowheads="1"/>
          </p:cNvSpPr>
          <p:nvPr>
            <p:ph type="sldNum" sz="quarter" idx="12"/>
          </p:nvPr>
        </p:nvSpPr>
        <p:spPr>
          <a:noFill/>
        </p:spPr>
        <p:txBody>
          <a:bodyPr/>
          <a:lstStyle/>
          <a:p>
            <a:fld id="{91D57AB9-5BB1-4671-AE21-B6E46EE2289E}" type="slidenum">
              <a:rPr lang="en-US" altLang="zh-CN" smtClean="0"/>
              <a:pPr/>
              <a:t>1</a:t>
            </a:fld>
            <a:endParaRPr lang="en-US" altLang="zh-CN"/>
          </a:p>
        </p:txBody>
      </p:sp>
      <p:sp>
        <p:nvSpPr>
          <p:cNvPr id="5126" name="Rectangle 8"/>
          <p:cNvSpPr>
            <a:spLocks noGrp="1" noChangeArrowheads="1"/>
          </p:cNvSpPr>
          <p:nvPr>
            <p:ph type="ctrTitle"/>
          </p:nvPr>
        </p:nvSpPr>
        <p:spPr>
          <a:xfrm>
            <a:off x="323850" y="1400175"/>
            <a:ext cx="8496300" cy="1150938"/>
          </a:xfrm>
        </p:spPr>
        <p:txBody>
          <a:bodyPr/>
          <a:lstStyle/>
          <a:p>
            <a:pPr algn="ctr" eaLnBrk="1" hangingPunct="1"/>
            <a:r>
              <a:rPr lang="zh-CN" altLang="en-US" sz="4000" dirty="0"/>
              <a:t>电子科技大学</a:t>
            </a:r>
            <a:br>
              <a:rPr lang="en-US" altLang="zh-CN" sz="4000" dirty="0"/>
            </a:br>
            <a:r>
              <a:rPr lang="zh-CN" altLang="en-US" sz="4000"/>
              <a:t>网络与系统攻击技术课程</a:t>
            </a:r>
            <a:endParaRPr lang="zh-CN" altLang="en-US" sz="3200" dirty="0"/>
          </a:p>
        </p:txBody>
      </p:sp>
      <p:sp>
        <p:nvSpPr>
          <p:cNvPr id="5128" name="Rectangle 8"/>
          <p:cNvSpPr>
            <a:spLocks noChangeArrowheads="1"/>
          </p:cNvSpPr>
          <p:nvPr/>
        </p:nvSpPr>
        <p:spPr bwMode="auto">
          <a:xfrm>
            <a:off x="250825" y="0"/>
            <a:ext cx="8496300" cy="1150938"/>
          </a:xfrm>
          <a:prstGeom prst="rect">
            <a:avLst/>
          </a:prstGeom>
          <a:noFill/>
          <a:ln w="9525">
            <a:noFill/>
            <a:miter lim="800000"/>
            <a:headEnd/>
            <a:tailEnd/>
          </a:ln>
        </p:spPr>
        <p:txBody>
          <a:bodyPr anchor="b"/>
          <a:lstStyle/>
          <a:p>
            <a:endParaRPr lang="zh-CN" altLang="zh-CN" sz="3600" b="1">
              <a:solidFill>
                <a:schemeClr val="tx2"/>
              </a:solidFill>
            </a:endParaRPr>
          </a:p>
        </p:txBody>
      </p:sp>
      <p:sp>
        <p:nvSpPr>
          <p:cNvPr id="5129" name="Rectangle 11"/>
          <p:cNvSpPr>
            <a:spLocks noChangeArrowheads="1"/>
          </p:cNvSpPr>
          <p:nvPr/>
        </p:nvSpPr>
        <p:spPr bwMode="auto">
          <a:xfrm>
            <a:off x="323850" y="2420938"/>
            <a:ext cx="8496300" cy="1150937"/>
          </a:xfrm>
          <a:prstGeom prst="rect">
            <a:avLst/>
          </a:prstGeom>
          <a:noFill/>
          <a:ln w="9525">
            <a:noFill/>
            <a:miter lim="800000"/>
            <a:headEnd/>
            <a:tailEnd/>
          </a:ln>
        </p:spPr>
        <p:txBody>
          <a:bodyPr anchor="b"/>
          <a:lstStyle/>
          <a:p>
            <a:r>
              <a:rPr lang="en-US" altLang="zh-CN" sz="4000" b="1" dirty="0">
                <a:solidFill>
                  <a:schemeClr val="tx2"/>
                </a:solidFill>
              </a:rPr>
              <a:t>4. </a:t>
            </a:r>
            <a:r>
              <a:rPr lang="zh-CN" altLang="en-US" sz="4000" b="1" dirty="0">
                <a:solidFill>
                  <a:schemeClr val="tx2"/>
                </a:solidFill>
              </a:rPr>
              <a:t>网络信息搜集技术</a:t>
            </a:r>
            <a:r>
              <a:rPr lang="en-US" altLang="zh-CN" sz="4000" b="1" dirty="0">
                <a:solidFill>
                  <a:schemeClr val="tx2"/>
                </a:solidFill>
              </a:rPr>
              <a:t>(</a:t>
            </a:r>
            <a:r>
              <a:rPr lang="zh-CN" altLang="en-US" sz="4000" b="1" dirty="0">
                <a:solidFill>
                  <a:schemeClr val="tx2"/>
                </a:solidFill>
              </a:rPr>
              <a:t>下</a:t>
            </a:r>
            <a:r>
              <a:rPr lang="en-US" altLang="zh-CN" sz="4000" b="1" dirty="0">
                <a:solidFill>
                  <a:schemeClr val="tx2"/>
                </a:solidFill>
              </a:rPr>
              <a:t>)</a:t>
            </a:r>
            <a:endParaRPr lang="zh-CN" altLang="en-US" sz="3200" b="1" dirty="0">
              <a:solidFill>
                <a:schemeClr val="tx2"/>
              </a:solidFill>
            </a:endParaRPr>
          </a:p>
        </p:txBody>
      </p:sp>
    </p:spTree>
    <p:extLst>
      <p:ext uri="{BB962C8B-B14F-4D97-AF65-F5344CB8AC3E}">
        <p14:creationId xmlns:p14="http://schemas.microsoft.com/office/powerpoint/2010/main" val="144215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灯片编号占位符 5"/>
          <p:cNvSpPr>
            <a:spLocks noGrp="1"/>
          </p:cNvSpPr>
          <p:nvPr>
            <p:ph type="sldNum" sz="quarter" idx="12"/>
          </p:nvPr>
        </p:nvSpPr>
        <p:spPr>
          <a:noFill/>
        </p:spPr>
        <p:txBody>
          <a:bodyPr/>
          <a:lstStyle/>
          <a:p>
            <a:fld id="{C3BFB721-F27A-40F1-9852-62FCCF9D27CB}" type="slidenum">
              <a:rPr lang="en-US" altLang="zh-CN" smtClean="0"/>
              <a:pPr/>
              <a:t>10</a:t>
            </a:fld>
            <a:endParaRPr lang="en-US" altLang="zh-CN"/>
          </a:p>
        </p:txBody>
      </p:sp>
      <p:sp>
        <p:nvSpPr>
          <p:cNvPr id="41989" name="Rectangle 2"/>
          <p:cNvSpPr>
            <a:spLocks noGrp="1" noChangeArrowheads="1"/>
          </p:cNvSpPr>
          <p:nvPr>
            <p:ph type="title"/>
          </p:nvPr>
        </p:nvSpPr>
        <p:spPr>
          <a:xfrm>
            <a:off x="1835695" y="304801"/>
            <a:ext cx="6739979" cy="675928"/>
          </a:xfrm>
        </p:spPr>
        <p:txBody>
          <a:bodyPr/>
          <a:lstStyle/>
          <a:p>
            <a:pPr eaLnBrk="1" hangingPunct="1"/>
            <a:r>
              <a:rPr lang="zh-CN" altLang="en-US" dirty="0"/>
              <a:t>隐蔽端口扫描</a:t>
            </a:r>
          </a:p>
        </p:txBody>
      </p:sp>
      <p:sp>
        <p:nvSpPr>
          <p:cNvPr id="41990" name="Rectangle 3"/>
          <p:cNvSpPr>
            <a:spLocks noGrp="1" noChangeArrowheads="1"/>
          </p:cNvSpPr>
          <p:nvPr>
            <p:ph type="body" idx="1"/>
          </p:nvPr>
        </p:nvSpPr>
        <p:spPr>
          <a:xfrm>
            <a:off x="566738" y="1752600"/>
            <a:ext cx="8001000" cy="4484712"/>
          </a:xfrm>
        </p:spPr>
        <p:txBody>
          <a:bodyPr/>
          <a:lstStyle/>
          <a:p>
            <a:pPr eaLnBrk="1" hangingPunct="1">
              <a:lnSpc>
                <a:spcPct val="80000"/>
              </a:lnSpc>
            </a:pPr>
            <a:r>
              <a:rPr lang="zh-CN" altLang="en-US" sz="2400" dirty="0"/>
              <a:t>隐蔽端口扫描方式</a:t>
            </a:r>
          </a:p>
          <a:p>
            <a:pPr lvl="1" eaLnBrk="1" hangingPunct="1">
              <a:lnSpc>
                <a:spcPct val="80000"/>
              </a:lnSpc>
            </a:pPr>
            <a:r>
              <a:rPr lang="en-US" altLang="zh-CN" sz="2000" dirty="0"/>
              <a:t>TCP</a:t>
            </a:r>
            <a:r>
              <a:rPr lang="zh-CN" altLang="en-US" sz="2000" dirty="0"/>
              <a:t>连接扫描和</a:t>
            </a:r>
            <a:r>
              <a:rPr lang="en-US" altLang="zh-CN" sz="2000" dirty="0"/>
              <a:t>SYN</a:t>
            </a:r>
            <a:r>
              <a:rPr lang="zh-CN" altLang="en-US" sz="2000" dirty="0"/>
              <a:t>扫描并不隐蔽：防火墙会监控发往受限端口的</a:t>
            </a:r>
            <a:r>
              <a:rPr lang="en-US" altLang="zh-CN" sz="2000" dirty="0"/>
              <a:t>SYN</a:t>
            </a:r>
            <a:r>
              <a:rPr lang="zh-CN" altLang="en-US" sz="2000" dirty="0"/>
              <a:t>包</a:t>
            </a:r>
          </a:p>
          <a:p>
            <a:pPr lvl="1" eaLnBrk="1" hangingPunct="1">
              <a:lnSpc>
                <a:spcPct val="80000"/>
              </a:lnSpc>
            </a:pPr>
            <a:r>
              <a:rPr lang="zh-CN" altLang="en-US" sz="2000" dirty="0"/>
              <a:t>隐蔽端口扫描通过构造特殊的</a:t>
            </a:r>
            <a:r>
              <a:rPr lang="en-US" altLang="zh-CN" sz="2000" dirty="0"/>
              <a:t>TCP</a:t>
            </a:r>
            <a:r>
              <a:rPr lang="zh-CN" altLang="en-US" sz="2000" dirty="0"/>
              <a:t>标志位，以躲避检测，同时达成端口扫描目的。</a:t>
            </a:r>
          </a:p>
          <a:p>
            <a:pPr lvl="1" eaLnBrk="1" hangingPunct="1">
              <a:lnSpc>
                <a:spcPct val="80000"/>
              </a:lnSpc>
            </a:pPr>
            <a:r>
              <a:rPr lang="en-US" altLang="zh-CN" sz="2000" dirty="0"/>
              <a:t>FIN</a:t>
            </a:r>
            <a:r>
              <a:rPr lang="zh-CN" altLang="en-US" sz="2000" dirty="0"/>
              <a:t>扫描</a:t>
            </a:r>
            <a:r>
              <a:rPr lang="en-US" altLang="zh-CN" sz="2000" dirty="0"/>
              <a:t>(</a:t>
            </a:r>
            <a:r>
              <a:rPr lang="zh-CN" altLang="en-US" sz="2000" dirty="0"/>
              <a:t>只带</a:t>
            </a:r>
            <a:r>
              <a:rPr lang="en-US" altLang="zh-CN" sz="2000" dirty="0"/>
              <a:t>FIN</a:t>
            </a:r>
            <a:r>
              <a:rPr lang="zh-CN" altLang="en-US" sz="2000" dirty="0"/>
              <a:t>位</a:t>
            </a:r>
            <a:r>
              <a:rPr lang="en-US" altLang="zh-CN" sz="2000" dirty="0"/>
              <a:t>), Null</a:t>
            </a:r>
            <a:r>
              <a:rPr lang="zh-CN" altLang="en-US" sz="2000" dirty="0"/>
              <a:t>扫描</a:t>
            </a:r>
            <a:r>
              <a:rPr lang="en-US" altLang="zh-CN" sz="2000" dirty="0"/>
              <a:t>(</a:t>
            </a:r>
            <a:r>
              <a:rPr lang="zh-CN" altLang="en-US" sz="2000" dirty="0"/>
              <a:t>全为</a:t>
            </a:r>
            <a:r>
              <a:rPr lang="en-US" altLang="zh-CN" sz="2000" dirty="0"/>
              <a:t>0), XMAS</a:t>
            </a:r>
            <a:r>
              <a:rPr lang="zh-CN" altLang="en-US" sz="2000" dirty="0"/>
              <a:t>扫描</a:t>
            </a:r>
            <a:r>
              <a:rPr lang="en-US" altLang="zh-CN" sz="2000" dirty="0"/>
              <a:t>(FIN/URG/PUSH</a:t>
            </a:r>
            <a:r>
              <a:rPr lang="zh-CN" altLang="en-US" sz="2000" dirty="0"/>
              <a:t>置为</a:t>
            </a:r>
            <a:r>
              <a:rPr lang="en-US" altLang="zh-CN" sz="2000" dirty="0"/>
              <a:t>1)</a:t>
            </a:r>
          </a:p>
          <a:p>
            <a:pPr lvl="1" eaLnBrk="1" hangingPunct="1">
              <a:lnSpc>
                <a:spcPct val="80000"/>
              </a:lnSpc>
            </a:pPr>
            <a:r>
              <a:rPr lang="en-US" altLang="zh-CN" sz="2000" dirty="0"/>
              <a:t>FTP</a:t>
            </a:r>
            <a:r>
              <a:rPr lang="zh-CN" altLang="zh-CN" sz="2000" dirty="0"/>
              <a:t>弹射扫描：利用</a:t>
            </a:r>
            <a:r>
              <a:rPr lang="en-US" altLang="zh-CN" sz="2000" dirty="0"/>
              <a:t>FTP</a:t>
            </a:r>
            <a:r>
              <a:rPr lang="zh-CN" altLang="zh-CN" sz="2000" dirty="0"/>
              <a:t>代理选项达到隐蔽源地址</a:t>
            </a:r>
            <a:endParaRPr lang="en-US" altLang="zh-CN" sz="2000" dirty="0"/>
          </a:p>
          <a:p>
            <a:pPr eaLnBrk="1" hangingPunct="1">
              <a:lnSpc>
                <a:spcPct val="80000"/>
              </a:lnSpc>
            </a:pPr>
            <a:endParaRPr lang="en-US" altLang="zh-CN" sz="2400" dirty="0"/>
          </a:p>
          <a:p>
            <a:pPr eaLnBrk="1" hangingPunct="1">
              <a:lnSpc>
                <a:spcPct val="80000"/>
              </a:lnSpc>
            </a:pPr>
            <a:r>
              <a:rPr lang="zh-CN" altLang="en-US" sz="2400" dirty="0"/>
              <a:t>如何达成扫描目的</a:t>
            </a:r>
          </a:p>
          <a:p>
            <a:pPr lvl="1" eaLnBrk="1" hangingPunct="1">
              <a:lnSpc>
                <a:spcPct val="80000"/>
              </a:lnSpc>
            </a:pPr>
            <a:r>
              <a:rPr lang="zh-CN" altLang="en-US" sz="2000" dirty="0"/>
              <a:t>开放端口：标准</a:t>
            </a:r>
            <a:r>
              <a:rPr lang="en-US" altLang="zh-CN" sz="2000" dirty="0"/>
              <a:t>TCP</a:t>
            </a:r>
            <a:r>
              <a:rPr lang="zh-CN" altLang="en-US" sz="2000" dirty="0"/>
              <a:t>协议规范，接受这些伪造</a:t>
            </a:r>
            <a:r>
              <a:rPr lang="en-US" altLang="zh-CN" sz="2000" dirty="0"/>
              <a:t>TCP</a:t>
            </a:r>
            <a:r>
              <a:rPr lang="zh-CN" altLang="en-US" sz="2000" dirty="0"/>
              <a:t>包，丢弃，无任何反馈</a:t>
            </a:r>
          </a:p>
          <a:p>
            <a:pPr lvl="1" eaLnBrk="1" hangingPunct="1">
              <a:lnSpc>
                <a:spcPct val="80000"/>
              </a:lnSpc>
            </a:pPr>
            <a:r>
              <a:rPr lang="zh-CN" altLang="en-US" sz="2000" dirty="0"/>
              <a:t>关闭端口：反馈</a:t>
            </a:r>
            <a:r>
              <a:rPr lang="en-US" altLang="zh-CN" sz="2000" dirty="0"/>
              <a:t>RST</a:t>
            </a:r>
            <a:r>
              <a:rPr lang="zh-CN" altLang="en-US" sz="2000" dirty="0"/>
              <a:t>包</a:t>
            </a:r>
          </a:p>
          <a:p>
            <a:pPr lvl="1" eaLnBrk="1" hangingPunct="1">
              <a:lnSpc>
                <a:spcPct val="80000"/>
              </a:lnSpc>
            </a:pPr>
            <a:r>
              <a:rPr lang="en-US" altLang="zh-CN" sz="2000" dirty="0"/>
              <a:t>Windows/Cisco</a:t>
            </a:r>
            <a:r>
              <a:rPr lang="zh-CN" altLang="en-US" sz="2000" dirty="0"/>
              <a:t>等系统没有遵从规范，开放端口对于伪造</a:t>
            </a:r>
            <a:r>
              <a:rPr lang="en-US" altLang="zh-CN" sz="2000" dirty="0"/>
              <a:t>TCP</a:t>
            </a:r>
            <a:r>
              <a:rPr lang="zh-CN" altLang="en-US" sz="2000" dirty="0"/>
              <a:t>包也反馈</a:t>
            </a:r>
            <a:r>
              <a:rPr lang="en-US" altLang="zh-CN" sz="2000" dirty="0"/>
              <a:t>RST</a:t>
            </a:r>
            <a:r>
              <a:rPr lang="zh-CN" altLang="en-US" sz="2000" dirty="0"/>
              <a:t>，这三种方法不适用</a:t>
            </a:r>
          </a:p>
        </p:txBody>
      </p:sp>
    </p:spTree>
    <p:extLst>
      <p:ext uri="{BB962C8B-B14F-4D97-AF65-F5344CB8AC3E}">
        <p14:creationId xmlns:p14="http://schemas.microsoft.com/office/powerpoint/2010/main" val="339728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灯片编号占位符 5"/>
          <p:cNvSpPr>
            <a:spLocks noGrp="1"/>
          </p:cNvSpPr>
          <p:nvPr>
            <p:ph type="sldNum" sz="quarter" idx="12"/>
          </p:nvPr>
        </p:nvSpPr>
        <p:spPr>
          <a:noFill/>
        </p:spPr>
        <p:txBody>
          <a:bodyPr/>
          <a:lstStyle/>
          <a:p>
            <a:fld id="{0BFF8D11-F60D-4B2E-9A5F-0C1BDE886969}" type="slidenum">
              <a:rPr lang="en-US" altLang="zh-CN" smtClean="0"/>
              <a:pPr/>
              <a:t>11</a:t>
            </a:fld>
            <a:endParaRPr lang="en-US" altLang="zh-CN"/>
          </a:p>
        </p:txBody>
      </p:sp>
      <p:sp>
        <p:nvSpPr>
          <p:cNvPr id="43013" name="Rectangle 2"/>
          <p:cNvSpPr>
            <a:spLocks noGrp="1" noChangeArrowheads="1"/>
          </p:cNvSpPr>
          <p:nvPr>
            <p:ph type="title"/>
          </p:nvPr>
        </p:nvSpPr>
        <p:spPr>
          <a:xfrm>
            <a:off x="1691679" y="304801"/>
            <a:ext cx="6883995" cy="675928"/>
          </a:xfrm>
        </p:spPr>
        <p:txBody>
          <a:bodyPr/>
          <a:lstStyle/>
          <a:p>
            <a:pPr eaLnBrk="1" hangingPunct="1"/>
            <a:r>
              <a:rPr lang="en-US" altLang="zh-CN" dirty="0"/>
              <a:t>UDP</a:t>
            </a:r>
            <a:r>
              <a:rPr lang="zh-CN" altLang="en-US" dirty="0"/>
              <a:t>端口扫描</a:t>
            </a:r>
          </a:p>
        </p:txBody>
      </p:sp>
      <p:sp>
        <p:nvSpPr>
          <p:cNvPr id="43014" name="Rectangle 3"/>
          <p:cNvSpPr>
            <a:spLocks noGrp="1" noChangeArrowheads="1"/>
          </p:cNvSpPr>
          <p:nvPr>
            <p:ph type="body" idx="1"/>
          </p:nvPr>
        </p:nvSpPr>
        <p:spPr>
          <a:xfrm>
            <a:off x="566738" y="1752600"/>
            <a:ext cx="6005512" cy="4267200"/>
          </a:xfrm>
        </p:spPr>
        <p:txBody>
          <a:bodyPr/>
          <a:lstStyle/>
          <a:p>
            <a:pPr eaLnBrk="1" hangingPunct="1"/>
            <a:r>
              <a:rPr lang="en-US" altLang="zh-CN" sz="2400" dirty="0"/>
              <a:t>UDP</a:t>
            </a:r>
            <a:r>
              <a:rPr lang="zh-CN" altLang="en-US" sz="2400" dirty="0"/>
              <a:t>端口扫描</a:t>
            </a:r>
          </a:p>
          <a:p>
            <a:pPr lvl="1" eaLnBrk="1" hangingPunct="1"/>
            <a:r>
              <a:rPr lang="zh-CN" altLang="en-US" sz="2000" dirty="0"/>
              <a:t>对目标端口发送</a:t>
            </a:r>
            <a:r>
              <a:rPr lang="zh-CN" altLang="zh-CN" sz="2000" dirty="0"/>
              <a:t>特殊定制的</a:t>
            </a:r>
            <a:r>
              <a:rPr lang="en-US" altLang="zh-CN" sz="2000" dirty="0"/>
              <a:t>UDP</a:t>
            </a:r>
            <a:r>
              <a:rPr lang="zh-CN" altLang="zh-CN" sz="2000" dirty="0"/>
              <a:t>数据报文</a:t>
            </a:r>
            <a:endParaRPr lang="zh-CN" altLang="en-US" sz="2000" dirty="0"/>
          </a:p>
          <a:p>
            <a:pPr lvl="1" eaLnBrk="1" hangingPunct="1"/>
            <a:r>
              <a:rPr lang="zh-CN" altLang="en-US" sz="2000" dirty="0"/>
              <a:t>开放端口</a:t>
            </a:r>
            <a:r>
              <a:rPr lang="en-US" altLang="zh-CN" sz="2000" dirty="0"/>
              <a:t>: UDP</a:t>
            </a:r>
            <a:r>
              <a:rPr lang="zh-CN" altLang="en-US" sz="2000" dirty="0"/>
              <a:t>反馈</a:t>
            </a:r>
          </a:p>
          <a:p>
            <a:pPr lvl="1" eaLnBrk="1" hangingPunct="1"/>
            <a:r>
              <a:rPr lang="zh-CN" altLang="en-US" sz="2000" dirty="0"/>
              <a:t>关闭端口</a:t>
            </a:r>
            <a:r>
              <a:rPr lang="en-US" altLang="zh-CN" sz="2000" dirty="0"/>
              <a:t>: ICMP port unreachable</a:t>
            </a:r>
            <a:r>
              <a:rPr lang="zh-CN" altLang="en-US" sz="2000" dirty="0"/>
              <a:t>报文</a:t>
            </a:r>
          </a:p>
          <a:p>
            <a:pPr eaLnBrk="1" hangingPunct="1"/>
            <a:endParaRPr lang="en-US" altLang="zh-CN" sz="2400" dirty="0"/>
          </a:p>
          <a:p>
            <a:pPr eaLnBrk="1" hangingPunct="1"/>
            <a:r>
              <a:rPr lang="en-US" altLang="zh-CN" sz="2400" dirty="0"/>
              <a:t>UDP</a:t>
            </a:r>
            <a:r>
              <a:rPr lang="zh-CN" altLang="en-US" sz="2400" dirty="0"/>
              <a:t>端口扫描工具</a:t>
            </a:r>
          </a:p>
          <a:p>
            <a:pPr lvl="1" eaLnBrk="1" hangingPunct="1"/>
            <a:r>
              <a:rPr lang="en-US" altLang="zh-CN" sz="2000" dirty="0"/>
              <a:t>UNIX: </a:t>
            </a:r>
            <a:r>
              <a:rPr lang="en-US" altLang="zh-CN" sz="2000" dirty="0" err="1"/>
              <a:t>udp_scan</a:t>
            </a:r>
            <a:r>
              <a:rPr lang="en-US" altLang="zh-CN" sz="2000" dirty="0"/>
              <a:t>, </a:t>
            </a:r>
            <a:r>
              <a:rPr lang="en-US" altLang="zh-CN" sz="2000" dirty="0" err="1"/>
              <a:t>nmap</a:t>
            </a:r>
            <a:r>
              <a:rPr lang="en-US" altLang="zh-CN" sz="2000" dirty="0"/>
              <a:t> -</a:t>
            </a:r>
            <a:r>
              <a:rPr lang="en-US" altLang="zh-CN" sz="2000" dirty="0" err="1"/>
              <a:t>sU</a:t>
            </a:r>
            <a:r>
              <a:rPr lang="en-US" altLang="zh-CN" sz="2000" dirty="0"/>
              <a:t>, </a:t>
            </a:r>
            <a:br>
              <a:rPr lang="en-US" altLang="zh-CN" sz="2000" dirty="0"/>
            </a:br>
            <a:r>
              <a:rPr lang="en-US" altLang="zh-CN" sz="2000" dirty="0" err="1"/>
              <a:t>nc</a:t>
            </a:r>
            <a:r>
              <a:rPr lang="en-US" altLang="zh-CN" sz="2000" dirty="0"/>
              <a:t> -u -v -z -w2 HOST PORT_LIST</a:t>
            </a:r>
          </a:p>
          <a:p>
            <a:pPr lvl="1" eaLnBrk="1" hangingPunct="1"/>
            <a:r>
              <a:rPr lang="en-US" altLang="zh-CN" sz="2000" dirty="0"/>
              <a:t>Win32: WUPS, </a:t>
            </a:r>
            <a:r>
              <a:rPr lang="en-US" altLang="zh-CN" sz="2000" dirty="0" err="1"/>
              <a:t>ScanLine</a:t>
            </a:r>
            <a:endParaRPr lang="en-US" altLang="zh-CN" sz="2000" dirty="0"/>
          </a:p>
          <a:p>
            <a:pPr lvl="1" eaLnBrk="1" hangingPunct="1"/>
            <a:endParaRPr lang="en-US" altLang="zh-CN" sz="2000" dirty="0"/>
          </a:p>
        </p:txBody>
      </p:sp>
      <p:cxnSp>
        <p:nvCxnSpPr>
          <p:cNvPr id="43015" name="直接连接符 6"/>
          <p:cNvCxnSpPr>
            <a:cxnSpLocks noChangeShapeType="1"/>
          </p:cNvCxnSpPr>
          <p:nvPr/>
        </p:nvCxnSpPr>
        <p:spPr bwMode="auto">
          <a:xfrm rot="5400000">
            <a:off x="5751513" y="2820988"/>
            <a:ext cx="1500187" cy="1587"/>
          </a:xfrm>
          <a:prstGeom prst="line">
            <a:avLst/>
          </a:prstGeom>
          <a:noFill/>
          <a:ln w="9525" algn="ctr">
            <a:solidFill>
              <a:schemeClr val="tx1"/>
            </a:solidFill>
            <a:round/>
            <a:headEnd/>
            <a:tailEnd/>
          </a:ln>
        </p:spPr>
      </p:cxnSp>
      <p:cxnSp>
        <p:nvCxnSpPr>
          <p:cNvPr id="43016" name="直接连接符 7"/>
          <p:cNvCxnSpPr>
            <a:cxnSpLocks noChangeShapeType="1"/>
          </p:cNvCxnSpPr>
          <p:nvPr/>
        </p:nvCxnSpPr>
        <p:spPr bwMode="auto">
          <a:xfrm rot="5400000">
            <a:off x="6394450" y="2820988"/>
            <a:ext cx="1500187" cy="1588"/>
          </a:xfrm>
          <a:prstGeom prst="line">
            <a:avLst/>
          </a:prstGeom>
          <a:noFill/>
          <a:ln w="9525" algn="ctr">
            <a:solidFill>
              <a:schemeClr val="tx1"/>
            </a:solidFill>
            <a:round/>
            <a:headEnd/>
            <a:tailEnd/>
          </a:ln>
        </p:spPr>
      </p:cxnSp>
      <p:cxnSp>
        <p:nvCxnSpPr>
          <p:cNvPr id="43017" name="直接箭头连接符 8"/>
          <p:cNvCxnSpPr>
            <a:cxnSpLocks noChangeShapeType="1"/>
          </p:cNvCxnSpPr>
          <p:nvPr/>
        </p:nvCxnSpPr>
        <p:spPr bwMode="auto">
          <a:xfrm>
            <a:off x="6500813" y="2214563"/>
            <a:ext cx="642937" cy="214312"/>
          </a:xfrm>
          <a:prstGeom prst="straightConnector1">
            <a:avLst/>
          </a:prstGeom>
          <a:noFill/>
          <a:ln w="9525" algn="ctr">
            <a:solidFill>
              <a:schemeClr val="tx1"/>
            </a:solidFill>
            <a:round/>
            <a:headEnd/>
            <a:tailEnd type="arrow" w="med" len="med"/>
          </a:ln>
        </p:spPr>
      </p:cxnSp>
      <p:sp>
        <p:nvSpPr>
          <p:cNvPr id="43018" name="TextBox 9"/>
          <p:cNvSpPr txBox="1">
            <a:spLocks noChangeArrowheads="1"/>
          </p:cNvSpPr>
          <p:nvPr/>
        </p:nvSpPr>
        <p:spPr bwMode="auto">
          <a:xfrm>
            <a:off x="6329363" y="3643313"/>
            <a:ext cx="357187" cy="338137"/>
          </a:xfrm>
          <a:prstGeom prst="rect">
            <a:avLst/>
          </a:prstGeom>
          <a:noFill/>
          <a:ln w="9525">
            <a:noFill/>
            <a:miter lim="800000"/>
            <a:headEnd/>
            <a:tailEnd/>
          </a:ln>
        </p:spPr>
        <p:txBody>
          <a:bodyPr>
            <a:spAutoFit/>
          </a:bodyPr>
          <a:lstStyle/>
          <a:p>
            <a:pPr algn="ctr"/>
            <a:r>
              <a:rPr lang="en-US" altLang="zh-CN" sz="1600"/>
              <a:t>C</a:t>
            </a:r>
            <a:endParaRPr lang="zh-CN" altLang="en-US" sz="1600"/>
          </a:p>
        </p:txBody>
      </p:sp>
      <p:sp>
        <p:nvSpPr>
          <p:cNvPr id="43019" name="TextBox 10"/>
          <p:cNvSpPr txBox="1">
            <a:spLocks noChangeArrowheads="1"/>
          </p:cNvSpPr>
          <p:nvPr/>
        </p:nvSpPr>
        <p:spPr bwMode="auto">
          <a:xfrm>
            <a:off x="6715125" y="3643313"/>
            <a:ext cx="785813" cy="338137"/>
          </a:xfrm>
          <a:prstGeom prst="rect">
            <a:avLst/>
          </a:prstGeom>
          <a:noFill/>
          <a:ln w="9525">
            <a:noFill/>
            <a:miter lim="800000"/>
            <a:headEnd/>
            <a:tailEnd/>
          </a:ln>
        </p:spPr>
        <p:txBody>
          <a:bodyPr>
            <a:spAutoFit/>
          </a:bodyPr>
          <a:lstStyle/>
          <a:p>
            <a:pPr algn="ctr"/>
            <a:r>
              <a:rPr lang="en-US" altLang="zh-CN" sz="1600"/>
              <a:t>S</a:t>
            </a:r>
            <a:r>
              <a:rPr lang="zh-CN" altLang="en-US" sz="1600"/>
              <a:t>开放</a:t>
            </a:r>
          </a:p>
        </p:txBody>
      </p:sp>
      <p:cxnSp>
        <p:nvCxnSpPr>
          <p:cNvPr id="43020" name="直接箭头连接符 12"/>
          <p:cNvCxnSpPr>
            <a:cxnSpLocks noChangeShapeType="1"/>
          </p:cNvCxnSpPr>
          <p:nvPr/>
        </p:nvCxnSpPr>
        <p:spPr bwMode="auto">
          <a:xfrm rot="10800000" flipV="1">
            <a:off x="6500813" y="2857500"/>
            <a:ext cx="642937" cy="214313"/>
          </a:xfrm>
          <a:prstGeom prst="straightConnector1">
            <a:avLst/>
          </a:prstGeom>
          <a:noFill/>
          <a:ln w="9525" algn="ctr">
            <a:solidFill>
              <a:schemeClr val="tx1"/>
            </a:solidFill>
            <a:round/>
            <a:headEnd/>
            <a:tailEnd type="arrow" w="med" len="med"/>
          </a:ln>
        </p:spPr>
      </p:cxnSp>
      <p:sp>
        <p:nvSpPr>
          <p:cNvPr id="43021" name="TextBox 13"/>
          <p:cNvSpPr txBox="1">
            <a:spLocks noChangeArrowheads="1"/>
          </p:cNvSpPr>
          <p:nvPr/>
        </p:nvSpPr>
        <p:spPr bwMode="auto">
          <a:xfrm>
            <a:off x="6286500" y="2590800"/>
            <a:ext cx="1143000" cy="338138"/>
          </a:xfrm>
          <a:prstGeom prst="rect">
            <a:avLst/>
          </a:prstGeom>
          <a:noFill/>
          <a:ln w="9525">
            <a:noFill/>
            <a:miter lim="800000"/>
            <a:headEnd/>
            <a:tailEnd/>
          </a:ln>
        </p:spPr>
        <p:txBody>
          <a:bodyPr>
            <a:spAutoFit/>
          </a:bodyPr>
          <a:lstStyle/>
          <a:p>
            <a:pPr algn="ctr"/>
            <a:r>
              <a:rPr lang="en-US" altLang="zh-CN" sz="1600"/>
              <a:t>UDP ACK</a:t>
            </a:r>
            <a:endParaRPr lang="zh-CN" altLang="en-US" sz="1600"/>
          </a:p>
        </p:txBody>
      </p:sp>
      <p:cxnSp>
        <p:nvCxnSpPr>
          <p:cNvPr id="43022" name="直接连接符 15"/>
          <p:cNvCxnSpPr>
            <a:cxnSpLocks noChangeShapeType="1"/>
          </p:cNvCxnSpPr>
          <p:nvPr/>
        </p:nvCxnSpPr>
        <p:spPr bwMode="auto">
          <a:xfrm rot="5400000">
            <a:off x="6965950" y="2820988"/>
            <a:ext cx="1500187" cy="1588"/>
          </a:xfrm>
          <a:prstGeom prst="line">
            <a:avLst/>
          </a:prstGeom>
          <a:noFill/>
          <a:ln w="9525" algn="ctr">
            <a:solidFill>
              <a:schemeClr val="tx1"/>
            </a:solidFill>
            <a:round/>
            <a:headEnd/>
            <a:tailEnd/>
          </a:ln>
        </p:spPr>
      </p:cxnSp>
      <p:cxnSp>
        <p:nvCxnSpPr>
          <p:cNvPr id="43023" name="直接连接符 16"/>
          <p:cNvCxnSpPr>
            <a:cxnSpLocks noChangeShapeType="1"/>
          </p:cNvCxnSpPr>
          <p:nvPr/>
        </p:nvCxnSpPr>
        <p:spPr bwMode="auto">
          <a:xfrm rot="5400000">
            <a:off x="7608888" y="2820988"/>
            <a:ext cx="1500187" cy="1587"/>
          </a:xfrm>
          <a:prstGeom prst="line">
            <a:avLst/>
          </a:prstGeom>
          <a:noFill/>
          <a:ln w="9525" algn="ctr">
            <a:solidFill>
              <a:schemeClr val="tx1"/>
            </a:solidFill>
            <a:round/>
            <a:headEnd/>
            <a:tailEnd/>
          </a:ln>
        </p:spPr>
      </p:cxnSp>
      <p:cxnSp>
        <p:nvCxnSpPr>
          <p:cNvPr id="43024" name="直接箭头连接符 17"/>
          <p:cNvCxnSpPr>
            <a:cxnSpLocks noChangeShapeType="1"/>
          </p:cNvCxnSpPr>
          <p:nvPr/>
        </p:nvCxnSpPr>
        <p:spPr bwMode="auto">
          <a:xfrm>
            <a:off x="7715250" y="2214563"/>
            <a:ext cx="642938" cy="214312"/>
          </a:xfrm>
          <a:prstGeom prst="straightConnector1">
            <a:avLst/>
          </a:prstGeom>
          <a:noFill/>
          <a:ln w="9525" algn="ctr">
            <a:solidFill>
              <a:schemeClr val="tx1"/>
            </a:solidFill>
            <a:round/>
            <a:headEnd/>
            <a:tailEnd type="arrow" w="med" len="med"/>
          </a:ln>
        </p:spPr>
      </p:cxnSp>
      <p:sp>
        <p:nvSpPr>
          <p:cNvPr id="43025" name="TextBox 18"/>
          <p:cNvSpPr txBox="1">
            <a:spLocks noChangeArrowheads="1"/>
          </p:cNvSpPr>
          <p:nvPr/>
        </p:nvSpPr>
        <p:spPr bwMode="auto">
          <a:xfrm>
            <a:off x="7543800" y="3643313"/>
            <a:ext cx="357188" cy="338137"/>
          </a:xfrm>
          <a:prstGeom prst="rect">
            <a:avLst/>
          </a:prstGeom>
          <a:noFill/>
          <a:ln w="9525">
            <a:noFill/>
            <a:miter lim="800000"/>
            <a:headEnd/>
            <a:tailEnd/>
          </a:ln>
        </p:spPr>
        <p:txBody>
          <a:bodyPr>
            <a:spAutoFit/>
          </a:bodyPr>
          <a:lstStyle/>
          <a:p>
            <a:pPr algn="ctr"/>
            <a:r>
              <a:rPr lang="en-US" altLang="zh-CN" sz="1600"/>
              <a:t>C</a:t>
            </a:r>
            <a:endParaRPr lang="zh-CN" altLang="en-US" sz="1600"/>
          </a:p>
        </p:txBody>
      </p:sp>
      <p:cxnSp>
        <p:nvCxnSpPr>
          <p:cNvPr id="43026" name="直接箭头连接符 20"/>
          <p:cNvCxnSpPr>
            <a:cxnSpLocks noChangeShapeType="1"/>
          </p:cNvCxnSpPr>
          <p:nvPr/>
        </p:nvCxnSpPr>
        <p:spPr bwMode="auto">
          <a:xfrm rot="10800000" flipV="1">
            <a:off x="7715250" y="3143250"/>
            <a:ext cx="642938" cy="214313"/>
          </a:xfrm>
          <a:prstGeom prst="straightConnector1">
            <a:avLst/>
          </a:prstGeom>
          <a:noFill/>
          <a:ln w="9525" algn="ctr">
            <a:solidFill>
              <a:schemeClr val="tx1"/>
            </a:solidFill>
            <a:round/>
            <a:headEnd/>
            <a:tailEnd type="arrow" w="med" len="med"/>
          </a:ln>
        </p:spPr>
      </p:cxnSp>
      <p:sp>
        <p:nvSpPr>
          <p:cNvPr id="43027" name="TextBox 21"/>
          <p:cNvSpPr txBox="1">
            <a:spLocks noChangeArrowheads="1"/>
          </p:cNvSpPr>
          <p:nvPr/>
        </p:nvSpPr>
        <p:spPr bwMode="auto">
          <a:xfrm>
            <a:off x="7500938" y="2643188"/>
            <a:ext cx="1143000" cy="584200"/>
          </a:xfrm>
          <a:prstGeom prst="rect">
            <a:avLst/>
          </a:prstGeom>
          <a:noFill/>
          <a:ln w="9525">
            <a:noFill/>
            <a:miter lim="800000"/>
            <a:headEnd/>
            <a:tailEnd/>
          </a:ln>
        </p:spPr>
        <p:txBody>
          <a:bodyPr>
            <a:spAutoFit/>
          </a:bodyPr>
          <a:lstStyle/>
          <a:p>
            <a:pPr algn="ctr"/>
            <a:r>
              <a:rPr lang="en-US" altLang="zh-CN" sz="1600"/>
              <a:t>ICMP</a:t>
            </a:r>
            <a:r>
              <a:rPr lang="zh-CN" altLang="en-US" sz="1600"/>
              <a:t>端口不可达</a:t>
            </a:r>
          </a:p>
        </p:txBody>
      </p:sp>
      <p:sp>
        <p:nvSpPr>
          <p:cNvPr id="43028" name="TextBox 23"/>
          <p:cNvSpPr txBox="1">
            <a:spLocks noChangeArrowheads="1"/>
          </p:cNvSpPr>
          <p:nvPr/>
        </p:nvSpPr>
        <p:spPr bwMode="auto">
          <a:xfrm>
            <a:off x="7978775" y="3643313"/>
            <a:ext cx="785813" cy="338137"/>
          </a:xfrm>
          <a:prstGeom prst="rect">
            <a:avLst/>
          </a:prstGeom>
          <a:noFill/>
          <a:ln w="9525">
            <a:noFill/>
            <a:miter lim="800000"/>
            <a:headEnd/>
            <a:tailEnd/>
          </a:ln>
        </p:spPr>
        <p:txBody>
          <a:bodyPr>
            <a:spAutoFit/>
          </a:bodyPr>
          <a:lstStyle/>
          <a:p>
            <a:pPr algn="ctr"/>
            <a:r>
              <a:rPr lang="en-US" altLang="zh-CN" sz="1600"/>
              <a:t>S</a:t>
            </a:r>
            <a:r>
              <a:rPr lang="zh-CN" altLang="en-US" sz="1600"/>
              <a:t>关闭</a:t>
            </a:r>
          </a:p>
        </p:txBody>
      </p:sp>
      <p:sp>
        <p:nvSpPr>
          <p:cNvPr id="43029" name="TextBox 24"/>
          <p:cNvSpPr txBox="1">
            <a:spLocks noChangeArrowheads="1"/>
          </p:cNvSpPr>
          <p:nvPr/>
        </p:nvSpPr>
        <p:spPr bwMode="auto">
          <a:xfrm>
            <a:off x="6286500" y="1876425"/>
            <a:ext cx="1143000" cy="338138"/>
          </a:xfrm>
          <a:prstGeom prst="rect">
            <a:avLst/>
          </a:prstGeom>
          <a:noFill/>
          <a:ln w="9525">
            <a:noFill/>
            <a:miter lim="800000"/>
            <a:headEnd/>
            <a:tailEnd/>
          </a:ln>
        </p:spPr>
        <p:txBody>
          <a:bodyPr>
            <a:spAutoFit/>
          </a:bodyPr>
          <a:lstStyle/>
          <a:p>
            <a:pPr algn="ctr"/>
            <a:r>
              <a:rPr lang="en-US" altLang="zh-CN" sz="1600"/>
              <a:t>UDP REP</a:t>
            </a:r>
            <a:endParaRPr lang="zh-CN" altLang="en-US" sz="1600"/>
          </a:p>
        </p:txBody>
      </p:sp>
      <p:sp>
        <p:nvSpPr>
          <p:cNvPr id="43030" name="TextBox 25"/>
          <p:cNvSpPr txBox="1">
            <a:spLocks noChangeArrowheads="1"/>
          </p:cNvSpPr>
          <p:nvPr/>
        </p:nvSpPr>
        <p:spPr bwMode="auto">
          <a:xfrm>
            <a:off x="7500938" y="1928813"/>
            <a:ext cx="1143000" cy="338137"/>
          </a:xfrm>
          <a:prstGeom prst="rect">
            <a:avLst/>
          </a:prstGeom>
          <a:noFill/>
          <a:ln w="9525">
            <a:noFill/>
            <a:miter lim="800000"/>
            <a:headEnd/>
            <a:tailEnd/>
          </a:ln>
        </p:spPr>
        <p:txBody>
          <a:bodyPr>
            <a:spAutoFit/>
          </a:bodyPr>
          <a:lstStyle/>
          <a:p>
            <a:pPr algn="ctr"/>
            <a:r>
              <a:rPr lang="en-US" altLang="zh-CN" sz="1600"/>
              <a:t>UDP REP</a:t>
            </a:r>
            <a:endParaRPr lang="zh-CN" altLang="en-US" sz="1600"/>
          </a:p>
        </p:txBody>
      </p:sp>
    </p:spTree>
    <p:extLst>
      <p:ext uri="{BB962C8B-B14F-4D97-AF65-F5344CB8AC3E}">
        <p14:creationId xmlns:p14="http://schemas.microsoft.com/office/powerpoint/2010/main" val="125945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灯片编号占位符 5"/>
          <p:cNvSpPr>
            <a:spLocks noGrp="1"/>
          </p:cNvSpPr>
          <p:nvPr>
            <p:ph type="sldNum" sz="quarter" idx="12"/>
          </p:nvPr>
        </p:nvSpPr>
        <p:spPr>
          <a:noFill/>
        </p:spPr>
        <p:txBody>
          <a:bodyPr/>
          <a:lstStyle/>
          <a:p>
            <a:fld id="{A582A23C-C44A-41D7-9A16-1FD833B2D6A6}" type="slidenum">
              <a:rPr lang="en-US" altLang="zh-CN" smtClean="0"/>
              <a:pPr/>
              <a:t>12</a:t>
            </a:fld>
            <a:endParaRPr lang="en-US" altLang="zh-CN"/>
          </a:p>
        </p:txBody>
      </p:sp>
      <p:sp>
        <p:nvSpPr>
          <p:cNvPr id="44037" name="Rectangle 2"/>
          <p:cNvSpPr>
            <a:spLocks noGrp="1" noChangeArrowheads="1"/>
          </p:cNvSpPr>
          <p:nvPr>
            <p:ph type="title"/>
          </p:nvPr>
        </p:nvSpPr>
        <p:spPr>
          <a:xfrm>
            <a:off x="1763687" y="304801"/>
            <a:ext cx="6811987" cy="603920"/>
          </a:xfrm>
        </p:spPr>
        <p:txBody>
          <a:bodyPr/>
          <a:lstStyle/>
          <a:p>
            <a:pPr eaLnBrk="1" hangingPunct="1"/>
            <a:r>
              <a:rPr lang="zh-CN" altLang="en-US" dirty="0"/>
              <a:t>扫描软件</a:t>
            </a:r>
            <a:r>
              <a:rPr lang="en-US" altLang="zh-CN" dirty="0"/>
              <a:t>-</a:t>
            </a:r>
            <a:r>
              <a:rPr lang="en-US" altLang="zh-CN" dirty="0" err="1"/>
              <a:t>nmap</a:t>
            </a:r>
            <a:r>
              <a:rPr lang="en-US" altLang="zh-CN" dirty="0"/>
              <a:t>*</a:t>
            </a:r>
          </a:p>
        </p:txBody>
      </p:sp>
      <p:sp>
        <p:nvSpPr>
          <p:cNvPr id="44038" name="Rectangle 3"/>
          <p:cNvSpPr>
            <a:spLocks noGrp="1" noChangeArrowheads="1"/>
          </p:cNvSpPr>
          <p:nvPr>
            <p:ph type="body" idx="1"/>
          </p:nvPr>
        </p:nvSpPr>
        <p:spPr>
          <a:xfrm>
            <a:off x="566738" y="1752600"/>
            <a:ext cx="8001000" cy="4484712"/>
          </a:xfrm>
        </p:spPr>
        <p:txBody>
          <a:bodyPr/>
          <a:lstStyle/>
          <a:p>
            <a:pPr eaLnBrk="1" hangingPunct="1">
              <a:lnSpc>
                <a:spcPct val="90000"/>
              </a:lnSpc>
            </a:pPr>
            <a:r>
              <a:rPr lang="en-US" altLang="zh-CN" sz="2600" dirty="0" err="1"/>
              <a:t>nmap</a:t>
            </a:r>
            <a:r>
              <a:rPr lang="en-US" altLang="zh-CN" sz="2600" dirty="0"/>
              <a:t> (Network </a:t>
            </a:r>
            <a:r>
              <a:rPr lang="en-US" altLang="zh-CN" sz="2600" dirty="0" err="1"/>
              <a:t>Mapper</a:t>
            </a:r>
            <a:r>
              <a:rPr lang="en-US" altLang="zh-CN" sz="2600" dirty="0"/>
              <a:t>)</a:t>
            </a:r>
          </a:p>
          <a:p>
            <a:pPr lvl="1" eaLnBrk="1" hangingPunct="1">
              <a:lnSpc>
                <a:spcPct val="90000"/>
              </a:lnSpc>
            </a:pPr>
            <a:r>
              <a:rPr lang="zh-CN" altLang="en-US" sz="2200" dirty="0"/>
              <a:t>作者</a:t>
            </a:r>
            <a:r>
              <a:rPr lang="en-US" altLang="zh-CN" sz="2200" dirty="0"/>
              <a:t>: Fyodor (insecure.org)</a:t>
            </a:r>
          </a:p>
          <a:p>
            <a:pPr lvl="1" eaLnBrk="1" hangingPunct="1">
              <a:lnSpc>
                <a:spcPct val="90000"/>
              </a:lnSpc>
            </a:pPr>
            <a:endParaRPr lang="en-US" altLang="zh-CN" sz="2200" dirty="0"/>
          </a:p>
          <a:p>
            <a:pPr lvl="1" eaLnBrk="1" hangingPunct="1">
              <a:lnSpc>
                <a:spcPct val="90000"/>
              </a:lnSpc>
            </a:pPr>
            <a:endParaRPr lang="en-US" altLang="zh-CN" sz="2200" dirty="0"/>
          </a:p>
          <a:p>
            <a:pPr lvl="1" eaLnBrk="1" hangingPunct="1">
              <a:lnSpc>
                <a:spcPct val="90000"/>
              </a:lnSpc>
            </a:pPr>
            <a:endParaRPr lang="en-US" altLang="zh-CN" sz="2200" dirty="0"/>
          </a:p>
          <a:p>
            <a:pPr lvl="1" eaLnBrk="1" hangingPunct="1">
              <a:lnSpc>
                <a:spcPct val="90000"/>
              </a:lnSpc>
            </a:pPr>
            <a:endParaRPr lang="en-US" altLang="zh-CN" sz="2200" dirty="0"/>
          </a:p>
          <a:p>
            <a:pPr lvl="1" eaLnBrk="1" hangingPunct="1">
              <a:lnSpc>
                <a:spcPct val="90000"/>
              </a:lnSpc>
            </a:pPr>
            <a:endParaRPr lang="en-US" altLang="zh-CN" sz="2200" dirty="0"/>
          </a:p>
          <a:p>
            <a:pPr lvl="1" eaLnBrk="1" hangingPunct="1">
              <a:lnSpc>
                <a:spcPct val="90000"/>
              </a:lnSpc>
            </a:pPr>
            <a:endParaRPr lang="en-US" altLang="zh-CN" sz="2200" dirty="0"/>
          </a:p>
          <a:p>
            <a:pPr eaLnBrk="1" hangingPunct="1">
              <a:lnSpc>
                <a:spcPct val="90000"/>
              </a:lnSpc>
            </a:pPr>
            <a:r>
              <a:rPr lang="en-US" altLang="zh-CN" sz="2600" dirty="0" err="1"/>
              <a:t>nmap</a:t>
            </a:r>
            <a:r>
              <a:rPr lang="zh-CN" altLang="en-US" sz="2600" dirty="0"/>
              <a:t>图形化支持</a:t>
            </a:r>
            <a:r>
              <a:rPr lang="en-US" altLang="zh-CN" sz="2600" dirty="0"/>
              <a:t>: </a:t>
            </a:r>
            <a:r>
              <a:rPr lang="en-US" altLang="zh-CN" sz="2600" dirty="0" err="1"/>
              <a:t>nmap</a:t>
            </a:r>
            <a:r>
              <a:rPr lang="en-US" altLang="zh-CN" sz="2600" dirty="0"/>
              <a:t> FE, </a:t>
            </a:r>
            <a:r>
              <a:rPr lang="en-US" altLang="zh-CN" sz="2600" dirty="0" err="1"/>
              <a:t>Zenmap</a:t>
            </a:r>
            <a:endParaRPr lang="en-US" altLang="zh-CN" sz="2600" dirty="0"/>
          </a:p>
          <a:p>
            <a:pPr eaLnBrk="1" hangingPunct="1">
              <a:lnSpc>
                <a:spcPct val="90000"/>
              </a:lnSpc>
            </a:pPr>
            <a:r>
              <a:rPr lang="en-US" altLang="zh-CN" sz="2600" dirty="0"/>
              <a:t>*</a:t>
            </a:r>
            <a:r>
              <a:rPr lang="zh-CN" altLang="en-US" sz="2600" dirty="0"/>
              <a:t>需重点掌握的工具</a:t>
            </a:r>
            <a:endParaRPr lang="en-US" altLang="zh-CN" sz="2600" dirty="0"/>
          </a:p>
        </p:txBody>
      </p:sp>
      <p:graphicFrame>
        <p:nvGraphicFramePr>
          <p:cNvPr id="7" name="表格 6"/>
          <p:cNvGraphicFramePr>
            <a:graphicFrameLocks noGrp="1"/>
          </p:cNvGraphicFramePr>
          <p:nvPr/>
        </p:nvGraphicFramePr>
        <p:xfrm>
          <a:off x="1259632" y="2708920"/>
          <a:ext cx="6552728" cy="1706880"/>
        </p:xfrm>
        <a:graphic>
          <a:graphicData uri="http://schemas.openxmlformats.org/drawingml/2006/table">
            <a:tbl>
              <a:tblPr/>
              <a:tblGrid>
                <a:gridCol w="2429846">
                  <a:extLst>
                    <a:ext uri="{9D8B030D-6E8A-4147-A177-3AD203B41FA5}">
                      <a16:colId xmlns:a16="http://schemas.microsoft.com/office/drawing/2014/main" val="20000"/>
                    </a:ext>
                  </a:extLst>
                </a:gridCol>
                <a:gridCol w="4122882">
                  <a:extLst>
                    <a:ext uri="{9D8B030D-6E8A-4147-A177-3AD203B41FA5}">
                      <a16:colId xmlns:a16="http://schemas.microsoft.com/office/drawing/2014/main" val="20001"/>
                    </a:ext>
                  </a:extLst>
                </a:gridCol>
              </a:tblGrid>
              <a:tr h="0">
                <a:tc>
                  <a:txBody>
                    <a:bodyPr/>
                    <a:lstStyle/>
                    <a:p>
                      <a:pPr algn="ctr">
                        <a:spcAft>
                          <a:spcPts val="0"/>
                        </a:spcAft>
                      </a:pPr>
                      <a:r>
                        <a:rPr lang="en-US" sz="1400" b="1" kern="100" dirty="0" err="1">
                          <a:latin typeface="Times New Roman"/>
                          <a:ea typeface="宋体"/>
                        </a:rPr>
                        <a:t>Nmap</a:t>
                      </a:r>
                      <a:r>
                        <a:rPr lang="zh-CN" sz="1400" b="1" kern="100" dirty="0">
                          <a:latin typeface="Times New Roman"/>
                          <a:ea typeface="宋体"/>
                        </a:rPr>
                        <a:t>命令行选项</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rPr>
                        <a:t>功能说明</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400" b="1" kern="100" dirty="0" err="1">
                          <a:latin typeface="Times New Roman"/>
                          <a:ea typeface="宋体"/>
                        </a:rPr>
                        <a:t>nmap</a:t>
                      </a:r>
                      <a:r>
                        <a:rPr lang="en-US" sz="1400" b="1" kern="100" dirty="0">
                          <a:latin typeface="Times New Roman"/>
                          <a:ea typeface="宋体"/>
                        </a:rPr>
                        <a:t> -</a:t>
                      </a:r>
                      <a:r>
                        <a:rPr lang="en-US" sz="1400" b="1" kern="100" dirty="0" err="1">
                          <a:latin typeface="Times New Roman"/>
                          <a:ea typeface="宋体"/>
                        </a:rPr>
                        <a:t>sT</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rPr>
                        <a:t>TCP Connect()</a:t>
                      </a:r>
                      <a:r>
                        <a:rPr lang="zh-CN" sz="1400" b="1" kern="100">
                          <a:latin typeface="Times New Roman"/>
                          <a:ea typeface="宋体"/>
                        </a:rPr>
                        <a:t>扫描</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en-US" sz="1400" b="1" kern="100" dirty="0" err="1">
                          <a:latin typeface="Times New Roman"/>
                          <a:ea typeface="宋体"/>
                        </a:rPr>
                        <a:t>nmap</a:t>
                      </a:r>
                      <a:r>
                        <a:rPr lang="en-US" sz="1400" b="1" kern="100" dirty="0">
                          <a:latin typeface="Times New Roman"/>
                          <a:ea typeface="宋体"/>
                        </a:rPr>
                        <a:t> -</a:t>
                      </a:r>
                      <a:r>
                        <a:rPr lang="en-US" sz="1400" b="1" kern="100" dirty="0" err="1">
                          <a:latin typeface="Times New Roman"/>
                          <a:ea typeface="宋体"/>
                        </a:rPr>
                        <a:t>sS</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rPr>
                        <a:t>TCP SYN</a:t>
                      </a:r>
                      <a:r>
                        <a:rPr lang="zh-CN" sz="1400" b="1" kern="100">
                          <a:latin typeface="Times New Roman"/>
                          <a:ea typeface="宋体"/>
                        </a:rPr>
                        <a:t>扫描</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en-US" sz="1400" b="1" kern="100" dirty="0" err="1">
                          <a:latin typeface="Times New Roman"/>
                          <a:ea typeface="宋体"/>
                        </a:rPr>
                        <a:t>nmap</a:t>
                      </a:r>
                      <a:r>
                        <a:rPr lang="en-US" sz="1400" b="1" kern="100" dirty="0">
                          <a:latin typeface="Times New Roman"/>
                          <a:ea typeface="宋体"/>
                        </a:rPr>
                        <a:t> -</a:t>
                      </a:r>
                      <a:r>
                        <a:rPr lang="en-US" sz="1400" b="1" kern="100" dirty="0" err="1">
                          <a:latin typeface="Times New Roman"/>
                          <a:ea typeface="宋体"/>
                        </a:rPr>
                        <a:t>sF</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rPr>
                        <a:t>FIN</a:t>
                      </a:r>
                      <a:r>
                        <a:rPr lang="zh-CN" sz="1400" b="1" kern="100">
                          <a:latin typeface="Times New Roman"/>
                          <a:ea typeface="宋体"/>
                        </a:rPr>
                        <a:t>端口扫描</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en-US" sz="1400" b="1" kern="100" dirty="0" err="1">
                          <a:latin typeface="Times New Roman"/>
                          <a:ea typeface="宋体"/>
                        </a:rPr>
                        <a:t>nmap</a:t>
                      </a:r>
                      <a:r>
                        <a:rPr lang="en-US" sz="1400" b="1" kern="100" dirty="0">
                          <a:latin typeface="Times New Roman"/>
                          <a:ea typeface="宋体"/>
                        </a:rPr>
                        <a:t> -</a:t>
                      </a:r>
                      <a:r>
                        <a:rPr lang="en-US" sz="1400" b="1" kern="100" dirty="0" err="1">
                          <a:latin typeface="Times New Roman"/>
                          <a:ea typeface="宋体"/>
                        </a:rPr>
                        <a:t>sN</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rPr>
                        <a:t>NULL</a:t>
                      </a:r>
                      <a:r>
                        <a:rPr lang="zh-CN" sz="1400" b="1" kern="100">
                          <a:latin typeface="Times New Roman"/>
                          <a:ea typeface="宋体"/>
                        </a:rPr>
                        <a:t>端口扫描</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en-US" sz="1400" b="1" kern="100" dirty="0" err="1">
                          <a:latin typeface="Times New Roman"/>
                          <a:ea typeface="宋体"/>
                        </a:rPr>
                        <a:t>nmap</a:t>
                      </a:r>
                      <a:r>
                        <a:rPr lang="en-US" sz="1400" b="1" kern="100" dirty="0">
                          <a:latin typeface="Times New Roman"/>
                          <a:ea typeface="宋体"/>
                        </a:rPr>
                        <a:t> -</a:t>
                      </a:r>
                      <a:r>
                        <a:rPr lang="en-US" sz="1400" b="1" kern="100" dirty="0" err="1">
                          <a:latin typeface="Times New Roman"/>
                          <a:ea typeface="宋体"/>
                        </a:rPr>
                        <a:t>sA</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宋体"/>
                        </a:rPr>
                        <a:t>ACK</a:t>
                      </a:r>
                      <a:r>
                        <a:rPr lang="zh-CN" sz="1400" b="1" kern="100" dirty="0">
                          <a:latin typeface="Times New Roman"/>
                          <a:ea typeface="宋体"/>
                        </a:rPr>
                        <a:t>端口扫描</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spcAft>
                          <a:spcPts val="0"/>
                        </a:spcAft>
                      </a:pPr>
                      <a:r>
                        <a:rPr lang="en-US" sz="1400" b="1" kern="100">
                          <a:latin typeface="Times New Roman"/>
                          <a:ea typeface="宋体"/>
                        </a:rPr>
                        <a:t>nmap -sX</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latin typeface="Times New Roman"/>
                          <a:ea typeface="宋体"/>
                        </a:rPr>
                        <a:t>圣诞树端口扫描</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spcAft>
                          <a:spcPts val="0"/>
                        </a:spcAft>
                      </a:pPr>
                      <a:r>
                        <a:rPr lang="en-US" sz="1400" b="1" kern="100">
                          <a:latin typeface="Times New Roman"/>
                          <a:ea typeface="宋体"/>
                        </a:rPr>
                        <a:t>nmap -sU</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宋体"/>
                        </a:rPr>
                        <a:t>UDP</a:t>
                      </a:r>
                      <a:r>
                        <a:rPr lang="zh-CN" sz="1400" b="1" kern="100" dirty="0">
                          <a:latin typeface="Times New Roman"/>
                          <a:ea typeface="宋体"/>
                        </a:rPr>
                        <a:t>端口扫描</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54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691679" y="304801"/>
            <a:ext cx="6883995" cy="603920"/>
          </a:xfrm>
        </p:spPr>
        <p:txBody>
          <a:bodyPr/>
          <a:lstStyle/>
          <a:p>
            <a:r>
              <a:rPr lang="en-US" altLang="zh-CN" dirty="0" err="1">
                <a:solidFill>
                  <a:schemeClr val="tx1"/>
                </a:solidFill>
              </a:rPr>
              <a:t>Nmap</a:t>
            </a:r>
            <a:r>
              <a:rPr lang="zh-CN" altLang="en-US" dirty="0">
                <a:solidFill>
                  <a:schemeClr val="tx1"/>
                </a:solidFill>
              </a:rPr>
              <a:t>进行端口扫描示例</a:t>
            </a:r>
          </a:p>
        </p:txBody>
      </p:sp>
      <p:sp>
        <p:nvSpPr>
          <p:cNvPr id="46085" name="灯片编号占位符 5"/>
          <p:cNvSpPr>
            <a:spLocks noGrp="1"/>
          </p:cNvSpPr>
          <p:nvPr>
            <p:ph type="sldNum" sz="quarter" idx="12"/>
          </p:nvPr>
        </p:nvSpPr>
        <p:spPr>
          <a:noFill/>
        </p:spPr>
        <p:txBody>
          <a:bodyPr/>
          <a:lstStyle/>
          <a:p>
            <a:fld id="{4ED406F1-0AE2-46D1-B638-8005A0E79B8A}" type="slidenum">
              <a:rPr lang="en-US" altLang="zh-CN" smtClean="0"/>
              <a:pPr/>
              <a:t>13</a:t>
            </a:fld>
            <a:endParaRPr lang="en-US" altLang="zh-CN"/>
          </a:p>
        </p:txBody>
      </p:sp>
      <p:graphicFrame>
        <p:nvGraphicFramePr>
          <p:cNvPr id="10" name="表格 9"/>
          <p:cNvGraphicFramePr>
            <a:graphicFrameLocks noGrp="1"/>
          </p:cNvGraphicFramePr>
          <p:nvPr>
            <p:extLst>
              <p:ext uri="{D42A27DB-BD31-4B8C-83A1-F6EECF244321}">
                <p14:modId xmlns:p14="http://schemas.microsoft.com/office/powerpoint/2010/main" val="4143297954"/>
              </p:ext>
            </p:extLst>
          </p:nvPr>
        </p:nvGraphicFramePr>
        <p:xfrm>
          <a:off x="827584" y="2996952"/>
          <a:ext cx="5264785" cy="2773680"/>
        </p:xfrm>
        <a:graphic>
          <a:graphicData uri="http://schemas.openxmlformats.org/drawingml/2006/table">
            <a:tbl>
              <a:tblPr/>
              <a:tblGrid>
                <a:gridCol w="864096">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3680609">
                  <a:extLst>
                    <a:ext uri="{9D8B030D-6E8A-4147-A177-3AD203B41FA5}">
                      <a16:colId xmlns:a16="http://schemas.microsoft.com/office/drawing/2014/main" val="20002"/>
                    </a:ext>
                  </a:extLst>
                </a:gridCol>
              </a:tblGrid>
              <a:tr h="188329">
                <a:tc>
                  <a:txBody>
                    <a:bodyPr/>
                    <a:lstStyle/>
                    <a:p>
                      <a:pPr algn="just">
                        <a:spcAft>
                          <a:spcPts val="0"/>
                        </a:spcAft>
                      </a:pPr>
                      <a:r>
                        <a:rPr lang="en-US" sz="1400" kern="100" dirty="0">
                          <a:latin typeface="Times New Roman"/>
                          <a:ea typeface="宋体"/>
                        </a:rPr>
                        <a:t>PORT</a:t>
                      </a:r>
                      <a:endParaRPr lang="zh-CN" sz="18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STATE</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SERVICE</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188329">
                <a:tc>
                  <a:txBody>
                    <a:bodyPr/>
                    <a:lstStyle/>
                    <a:p>
                      <a:pPr algn="just">
                        <a:spcAft>
                          <a:spcPts val="0"/>
                        </a:spcAft>
                      </a:pPr>
                      <a:r>
                        <a:rPr lang="en-US" sz="1400" kern="100">
                          <a:latin typeface="Times New Roman"/>
                          <a:ea typeface="宋体"/>
                        </a:rPr>
                        <a:t>21/tcp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ftp</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188329">
                <a:tc>
                  <a:txBody>
                    <a:bodyPr/>
                    <a:lstStyle/>
                    <a:p>
                      <a:pPr algn="just">
                        <a:spcAft>
                          <a:spcPts val="0"/>
                        </a:spcAft>
                      </a:pPr>
                      <a:r>
                        <a:rPr lang="en-US" sz="1400" kern="100">
                          <a:latin typeface="Times New Roman"/>
                          <a:ea typeface="宋体"/>
                        </a:rPr>
                        <a:t>22/tcp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open</a:t>
                      </a:r>
                      <a:endParaRPr lang="zh-CN" sz="18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Ssh</a:t>
                      </a:r>
                      <a:endParaRPr lang="zh-CN" sz="1800"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188329">
                <a:tc>
                  <a:txBody>
                    <a:bodyPr/>
                    <a:lstStyle/>
                    <a:p>
                      <a:pPr algn="just">
                        <a:spcAft>
                          <a:spcPts val="0"/>
                        </a:spcAft>
                      </a:pPr>
                      <a:r>
                        <a:rPr lang="en-US" sz="1400" kern="100">
                          <a:latin typeface="Times New Roman"/>
                          <a:ea typeface="宋体"/>
                        </a:rPr>
                        <a:t>23/tcp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telnet</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88329">
                <a:tc>
                  <a:txBody>
                    <a:bodyPr/>
                    <a:lstStyle/>
                    <a:p>
                      <a:pPr algn="just">
                        <a:spcAft>
                          <a:spcPts val="0"/>
                        </a:spcAft>
                      </a:pPr>
                      <a:r>
                        <a:rPr lang="en-US" sz="1400" kern="100">
                          <a:latin typeface="Times New Roman"/>
                          <a:ea typeface="宋体"/>
                        </a:rPr>
                        <a:t>25/tcp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open</a:t>
                      </a:r>
                      <a:endParaRPr lang="zh-CN" sz="18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err="1">
                          <a:latin typeface="Times New Roman"/>
                          <a:ea typeface="宋体"/>
                        </a:rPr>
                        <a:t>Smtp</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188329">
                <a:tc>
                  <a:txBody>
                    <a:bodyPr/>
                    <a:lstStyle/>
                    <a:p>
                      <a:pPr algn="just">
                        <a:spcAft>
                          <a:spcPts val="0"/>
                        </a:spcAft>
                      </a:pPr>
                      <a:r>
                        <a:rPr lang="en-US" sz="1400" kern="100">
                          <a:latin typeface="Times New Roman"/>
                          <a:ea typeface="宋体"/>
                        </a:rPr>
                        <a:t>53/tcp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Domain</a:t>
                      </a:r>
                      <a:endParaRPr lang="zh-CN" sz="1800"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88329">
                <a:tc>
                  <a:txBody>
                    <a:bodyPr/>
                    <a:lstStyle/>
                    <a:p>
                      <a:pPr algn="just">
                        <a:spcAft>
                          <a:spcPts val="0"/>
                        </a:spcAft>
                      </a:pPr>
                      <a:r>
                        <a:rPr lang="en-US" sz="1400" kern="100">
                          <a:latin typeface="Times New Roman"/>
                          <a:ea typeface="宋体"/>
                        </a:rPr>
                        <a:t>80/tcp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http</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188329">
                <a:tc>
                  <a:txBody>
                    <a:bodyPr/>
                    <a:lstStyle/>
                    <a:p>
                      <a:pPr algn="just">
                        <a:spcAft>
                          <a:spcPts val="0"/>
                        </a:spcAft>
                      </a:pPr>
                      <a:r>
                        <a:rPr lang="en-US" sz="1400" kern="100">
                          <a:latin typeface="Times New Roman"/>
                          <a:ea typeface="宋体"/>
                        </a:rPr>
                        <a:t>139/tcp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open</a:t>
                      </a:r>
                      <a:endParaRPr lang="zh-CN" sz="18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netbios-ssn</a:t>
                      </a:r>
                      <a:endParaRPr lang="zh-CN" sz="1800"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188329">
                <a:tc>
                  <a:txBody>
                    <a:bodyPr/>
                    <a:lstStyle/>
                    <a:p>
                      <a:pPr algn="just">
                        <a:spcAft>
                          <a:spcPts val="0"/>
                        </a:spcAft>
                      </a:pPr>
                      <a:r>
                        <a:rPr lang="en-US" sz="1400" kern="100">
                          <a:latin typeface="Times New Roman"/>
                          <a:ea typeface="宋体"/>
                        </a:rPr>
                        <a:t>445/tcp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microsoft-ds</a:t>
                      </a:r>
                      <a:endParaRPr lang="zh-CN" sz="1800"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188329">
                <a:tc>
                  <a:txBody>
                    <a:bodyPr/>
                    <a:lstStyle/>
                    <a:p>
                      <a:pPr algn="just">
                        <a:spcAft>
                          <a:spcPts val="0"/>
                        </a:spcAft>
                      </a:pPr>
                      <a:r>
                        <a:rPr lang="en-US" sz="1400" kern="100">
                          <a:latin typeface="Times New Roman"/>
                          <a:ea typeface="宋体"/>
                        </a:rPr>
                        <a:t>3306/tcp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Mysql</a:t>
                      </a:r>
                      <a:endParaRPr lang="zh-CN" sz="1800"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188329">
                <a:tc>
                  <a:txBody>
                    <a:bodyPr/>
                    <a:lstStyle/>
                    <a:p>
                      <a:pPr algn="just">
                        <a:spcAft>
                          <a:spcPts val="0"/>
                        </a:spcAft>
                      </a:pPr>
                      <a:r>
                        <a:rPr lang="en-US" sz="1400" kern="100">
                          <a:latin typeface="Times New Roman"/>
                          <a:ea typeface="宋体"/>
                        </a:rPr>
                        <a:t>5432/tcp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err="1">
                          <a:latin typeface="Times New Roman"/>
                          <a:ea typeface="宋体"/>
                        </a:rPr>
                        <a:t>Postgresql</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188329">
                <a:tc>
                  <a:txBody>
                    <a:bodyPr/>
                    <a:lstStyle/>
                    <a:p>
                      <a:pPr algn="just">
                        <a:spcAft>
                          <a:spcPts val="0"/>
                        </a:spcAft>
                      </a:pPr>
                      <a:r>
                        <a:rPr lang="en-US" sz="1400" kern="100" dirty="0">
                          <a:latin typeface="Times New Roman"/>
                          <a:ea typeface="宋体"/>
                        </a:rPr>
                        <a:t>8009/</a:t>
                      </a:r>
                      <a:r>
                        <a:rPr lang="en-US" sz="1400" kern="100" dirty="0" err="1">
                          <a:latin typeface="Times New Roman"/>
                          <a:ea typeface="宋体"/>
                        </a:rPr>
                        <a:t>tcp</a:t>
                      </a:r>
                      <a:endParaRPr lang="zh-CN" sz="18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ajp13</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r h="188329">
                <a:tc>
                  <a:txBody>
                    <a:bodyPr/>
                    <a:lstStyle/>
                    <a:p>
                      <a:pPr algn="just">
                        <a:spcAft>
                          <a:spcPts val="0"/>
                        </a:spcAft>
                      </a:pPr>
                      <a:r>
                        <a:rPr lang="en-US" sz="1400" kern="100">
                          <a:latin typeface="Times New Roman"/>
                          <a:ea typeface="宋体"/>
                        </a:rPr>
                        <a:t>8180/tcp</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a:latin typeface="Times New Roman"/>
                          <a:ea typeface="宋体"/>
                        </a:rPr>
                        <a:t>open</a:t>
                      </a:r>
                      <a:endParaRPr lang="zh-CN" sz="18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400" kern="100" dirty="0">
                          <a:latin typeface="Times New Roman"/>
                          <a:ea typeface="宋体"/>
                        </a:rPr>
                        <a:t>Unknown</a:t>
                      </a:r>
                      <a:endParaRPr lang="zh-CN" sz="1800" kern="100" dirty="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185345" name="Rectangle 1"/>
          <p:cNvSpPr>
            <a:spLocks noChangeArrowheads="1"/>
          </p:cNvSpPr>
          <p:nvPr/>
        </p:nvSpPr>
        <p:spPr bwMode="auto">
          <a:xfrm>
            <a:off x="755576" y="1628800"/>
            <a:ext cx="4749955"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root@administrator</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-desktop:~# </a:t>
            </a:r>
            <a:r>
              <a:rPr kumimoji="0" lang="en-US" altLang="zh-CN" sz="1400" b="1" i="0" u="none" strike="noStrike" cap="none" normalizeH="0" baseline="0" dirty="0" err="1">
                <a:ln>
                  <a:noFill/>
                </a:ln>
                <a:solidFill>
                  <a:srgbClr val="C00000"/>
                </a:solidFill>
                <a:effectLst/>
                <a:latin typeface="Times New Roman" pitchFamily="18" charset="0"/>
                <a:ea typeface="宋体" pitchFamily="2" charset="-122"/>
                <a:cs typeface="Times New Roman" pitchFamily="18" charset="0"/>
              </a:rPr>
              <a:t>nmap</a:t>
            </a:r>
            <a:r>
              <a:rPr kumimoji="0" lang="en-US" altLang="zh-CN" sz="1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lang="en-US" altLang="zh-CN" sz="1400" b="1" dirty="0">
                <a:solidFill>
                  <a:srgbClr val="C00000"/>
                </a:solidFill>
                <a:latin typeface="Arial"/>
                <a:cs typeface="Times New Roman" pitchFamily="18" charset="0"/>
              </a:rPr>
              <a:t>-</a:t>
            </a:r>
            <a:r>
              <a:rPr kumimoji="0" lang="en-US" altLang="zh-CN" sz="1400" b="1" i="0" u="none" strike="noStrike" cap="none" normalizeH="0" baseline="0" dirty="0" err="1">
                <a:ln>
                  <a:noFill/>
                </a:ln>
                <a:solidFill>
                  <a:srgbClr val="C00000"/>
                </a:solidFill>
                <a:effectLst/>
                <a:latin typeface="Times New Roman" pitchFamily="18" charset="0"/>
                <a:ea typeface="宋体" pitchFamily="2" charset="-122"/>
                <a:cs typeface="Times New Roman" pitchFamily="18" charset="0"/>
              </a:rPr>
              <a:t>sS</a:t>
            </a:r>
            <a:r>
              <a:rPr kumimoji="0" lang="en-US" altLang="zh-CN" sz="1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173.**.*.188</a:t>
            </a:r>
            <a:endParaRPr kumimoji="0" lang="en-US" altLang="zh-CN" sz="1400" b="1" i="0" u="none" strike="noStrike" cap="none" normalizeH="0" baseline="0" dirty="0">
              <a:ln>
                <a:noFill/>
              </a:ln>
              <a:solidFill>
                <a:srgbClr val="C0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Starting </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Nmap</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5.00 ( http://nmap.org ) at 2010-7-22 23:51 CST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Interesting ports on </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localhost</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(172.**.*.188):</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shown: 998 closed ports</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MAC Address:00:50:**.**.**:D1 (</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VMWare</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Nmap</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done: 1 IP address (1 host up) scanned in 1.45 seconds</a:t>
            </a:r>
            <a:r>
              <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rPr>
              <a:t> </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5346" name="Rectangle 2"/>
          <p:cNvSpPr>
            <a:spLocks noChangeArrowheads="1"/>
          </p:cNvSpPr>
          <p:nvPr/>
        </p:nvSpPr>
        <p:spPr bwMode="auto">
          <a:xfrm>
            <a:off x="827584" y="5733256"/>
            <a:ext cx="464075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MAC Address:00:50:**.**.**:D1 (</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VMWare</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Nmap</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done: 1 IP address (1 host up) scanned in 1.45 seconds</a:t>
            </a:r>
            <a:r>
              <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rPr>
              <a:t> </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bwMode="auto">
          <a:xfrm>
            <a:off x="921296" y="4941168"/>
            <a:ext cx="194320"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90977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灯片编号占位符 5"/>
          <p:cNvSpPr>
            <a:spLocks noGrp="1"/>
          </p:cNvSpPr>
          <p:nvPr>
            <p:ph type="sldNum" sz="quarter" idx="12"/>
          </p:nvPr>
        </p:nvSpPr>
        <p:spPr>
          <a:noFill/>
        </p:spPr>
        <p:txBody>
          <a:bodyPr/>
          <a:lstStyle/>
          <a:p>
            <a:fld id="{FFA93E3C-35D2-42CE-BB60-8C1B622BC60F}" type="slidenum">
              <a:rPr lang="en-US" altLang="zh-CN" smtClean="0"/>
              <a:pPr/>
              <a:t>14</a:t>
            </a:fld>
            <a:endParaRPr lang="en-US" altLang="zh-CN"/>
          </a:p>
        </p:txBody>
      </p:sp>
      <p:sp>
        <p:nvSpPr>
          <p:cNvPr id="49157" name="Rectangle 2"/>
          <p:cNvSpPr>
            <a:spLocks noGrp="1" noChangeArrowheads="1"/>
          </p:cNvSpPr>
          <p:nvPr>
            <p:ph type="title"/>
          </p:nvPr>
        </p:nvSpPr>
        <p:spPr>
          <a:xfrm>
            <a:off x="1691679" y="304801"/>
            <a:ext cx="6883995" cy="603920"/>
          </a:xfrm>
        </p:spPr>
        <p:txBody>
          <a:bodyPr/>
          <a:lstStyle/>
          <a:p>
            <a:pPr eaLnBrk="1" hangingPunct="1"/>
            <a:r>
              <a:rPr lang="zh-CN" altLang="en-US" dirty="0"/>
              <a:t>端口扫描防范措施</a:t>
            </a:r>
          </a:p>
        </p:txBody>
      </p:sp>
      <p:sp>
        <p:nvSpPr>
          <p:cNvPr id="49158" name="Rectangle 3"/>
          <p:cNvSpPr>
            <a:spLocks noGrp="1" noChangeArrowheads="1"/>
          </p:cNvSpPr>
          <p:nvPr>
            <p:ph type="body" idx="1"/>
          </p:nvPr>
        </p:nvSpPr>
        <p:spPr>
          <a:xfrm>
            <a:off x="566738" y="1752600"/>
            <a:ext cx="8397750" cy="4267200"/>
          </a:xfrm>
        </p:spPr>
        <p:txBody>
          <a:bodyPr/>
          <a:lstStyle/>
          <a:p>
            <a:pPr eaLnBrk="1" hangingPunct="1">
              <a:lnSpc>
                <a:spcPct val="90000"/>
              </a:lnSpc>
            </a:pPr>
            <a:r>
              <a:rPr lang="zh-CN" altLang="en-US" sz="2600" dirty="0"/>
              <a:t>任何攻击技术都是双刃剑</a:t>
            </a:r>
          </a:p>
          <a:p>
            <a:pPr lvl="1" eaLnBrk="1" hangingPunct="1">
              <a:lnSpc>
                <a:spcPct val="90000"/>
              </a:lnSpc>
            </a:pPr>
            <a:r>
              <a:rPr lang="zh-CN" altLang="en-US" sz="2200" dirty="0"/>
              <a:t>网络管理员也可利用端口扫描确定开放必要服务</a:t>
            </a:r>
          </a:p>
          <a:p>
            <a:pPr eaLnBrk="1" hangingPunct="1">
              <a:lnSpc>
                <a:spcPct val="90000"/>
              </a:lnSpc>
            </a:pPr>
            <a:r>
              <a:rPr lang="zh-CN" altLang="en-US" sz="2600" dirty="0"/>
              <a:t>端口扫描的监测</a:t>
            </a:r>
          </a:p>
          <a:p>
            <a:pPr lvl="1" eaLnBrk="1" hangingPunct="1">
              <a:lnSpc>
                <a:spcPct val="90000"/>
              </a:lnSpc>
            </a:pPr>
            <a:r>
              <a:rPr lang="zh-CN" altLang="en-US" sz="2200" dirty="0"/>
              <a:t>网络入侵检测系统</a:t>
            </a:r>
            <a:r>
              <a:rPr lang="en-US" altLang="zh-CN" sz="2200" dirty="0"/>
              <a:t>: Snort</a:t>
            </a:r>
            <a:r>
              <a:rPr lang="zh-CN" altLang="en-US" sz="2200" dirty="0"/>
              <a:t>中的</a:t>
            </a:r>
            <a:r>
              <a:rPr lang="en-US" altLang="zh-CN" sz="2200" dirty="0" err="1"/>
              <a:t>portscan</a:t>
            </a:r>
            <a:r>
              <a:rPr lang="zh-CN" altLang="en-US" sz="2200" dirty="0"/>
              <a:t>检测插件</a:t>
            </a:r>
          </a:p>
          <a:p>
            <a:pPr lvl="1" eaLnBrk="1" hangingPunct="1">
              <a:lnSpc>
                <a:spcPct val="90000"/>
              </a:lnSpc>
            </a:pPr>
            <a:r>
              <a:rPr lang="zh-CN" altLang="en-US" sz="2200" dirty="0"/>
              <a:t>系统扫描检测工具</a:t>
            </a:r>
            <a:r>
              <a:rPr lang="en-US" altLang="zh-CN" sz="2200" dirty="0"/>
              <a:t>: </a:t>
            </a:r>
            <a:r>
              <a:rPr lang="en-US" altLang="zh-CN" sz="2200" dirty="0" err="1"/>
              <a:t>scanlogd</a:t>
            </a:r>
            <a:r>
              <a:rPr lang="en-US" altLang="zh-CN" sz="2200" dirty="0"/>
              <a:t>, </a:t>
            </a:r>
            <a:r>
              <a:rPr lang="en-US" altLang="zh-CN" sz="2200" dirty="0" err="1"/>
              <a:t>PortSentry</a:t>
            </a:r>
            <a:r>
              <a:rPr lang="en-US" altLang="zh-CN" sz="2200" dirty="0"/>
              <a:t>, Genius</a:t>
            </a:r>
          </a:p>
          <a:p>
            <a:pPr eaLnBrk="1" hangingPunct="1">
              <a:lnSpc>
                <a:spcPct val="90000"/>
              </a:lnSpc>
            </a:pPr>
            <a:r>
              <a:rPr lang="zh-CN" altLang="en-US" sz="2600" dirty="0"/>
              <a:t>端口扫描的预防</a:t>
            </a:r>
          </a:p>
          <a:p>
            <a:pPr lvl="1" eaLnBrk="1" hangingPunct="1">
              <a:lnSpc>
                <a:spcPct val="90000"/>
              </a:lnSpc>
            </a:pPr>
            <a:r>
              <a:rPr lang="zh-CN" altLang="en-US" sz="2200" dirty="0"/>
              <a:t>开启防火墙</a:t>
            </a:r>
            <a:endParaRPr lang="en-US" altLang="zh-CN" sz="2200" dirty="0"/>
          </a:p>
          <a:p>
            <a:pPr lvl="2" eaLnBrk="1" hangingPunct="1">
              <a:lnSpc>
                <a:spcPct val="90000"/>
              </a:lnSpc>
            </a:pPr>
            <a:r>
              <a:rPr lang="zh-CN" altLang="en-US" sz="1900" dirty="0"/>
              <a:t>类</a:t>
            </a:r>
            <a:r>
              <a:rPr lang="en-US" altLang="zh-CN" sz="1900" dirty="0"/>
              <a:t>UNIX: </a:t>
            </a:r>
            <a:r>
              <a:rPr lang="en-US" altLang="zh-CN" sz="1900" dirty="0" err="1"/>
              <a:t>netfilter</a:t>
            </a:r>
            <a:r>
              <a:rPr lang="en-US" altLang="zh-CN" sz="1900" dirty="0"/>
              <a:t>/</a:t>
            </a:r>
            <a:r>
              <a:rPr lang="en-US" altLang="zh-CN" sz="1900" dirty="0" err="1"/>
              <a:t>IPTables</a:t>
            </a:r>
            <a:r>
              <a:rPr lang="en-US" altLang="zh-CN" sz="1900" dirty="0"/>
              <a:t>, Win32: Windows</a:t>
            </a:r>
            <a:r>
              <a:rPr lang="zh-CN" altLang="en-US" sz="1900" dirty="0"/>
              <a:t>防火墙</a:t>
            </a:r>
            <a:endParaRPr lang="en-US" altLang="zh-CN" sz="1900" dirty="0"/>
          </a:p>
          <a:p>
            <a:pPr lvl="1" eaLnBrk="1" hangingPunct="1">
              <a:lnSpc>
                <a:spcPct val="90000"/>
              </a:lnSpc>
            </a:pPr>
            <a:r>
              <a:rPr lang="zh-CN" altLang="en-US" sz="2200" dirty="0"/>
              <a:t>禁用所有不必要的服务</a:t>
            </a:r>
            <a:r>
              <a:rPr lang="en-US" altLang="zh-CN" sz="2200" dirty="0"/>
              <a:t>,</a:t>
            </a:r>
            <a:r>
              <a:rPr lang="zh-CN" altLang="en-US" sz="2200" dirty="0"/>
              <a:t>尽可能减少暴露面</a:t>
            </a:r>
            <a:r>
              <a:rPr lang="en-US" altLang="zh-CN" sz="2200" dirty="0"/>
              <a:t>(</a:t>
            </a:r>
            <a:r>
              <a:rPr lang="zh-CN" altLang="en-US" sz="2200" dirty="0"/>
              <a:t>进一步的受攻击面</a:t>
            </a:r>
            <a:r>
              <a:rPr lang="en-US" altLang="zh-CN" sz="2200" dirty="0"/>
              <a:t>)</a:t>
            </a:r>
          </a:p>
          <a:p>
            <a:pPr lvl="2" eaLnBrk="1" hangingPunct="1">
              <a:lnSpc>
                <a:spcPct val="90000"/>
              </a:lnSpc>
            </a:pPr>
            <a:r>
              <a:rPr lang="zh-CN" altLang="en-US" sz="1900" dirty="0"/>
              <a:t>类</a:t>
            </a:r>
            <a:r>
              <a:rPr lang="en-US" altLang="zh-CN" sz="1900" dirty="0"/>
              <a:t>UNIX: /etc/</a:t>
            </a:r>
            <a:r>
              <a:rPr lang="en-US" altLang="zh-CN" sz="1900" dirty="0" err="1"/>
              <a:t>inetd.conf</a:t>
            </a:r>
            <a:r>
              <a:rPr lang="zh-CN" altLang="en-US" sz="1900" dirty="0"/>
              <a:t>， </a:t>
            </a:r>
            <a:r>
              <a:rPr lang="en-US" altLang="zh-CN" sz="1900" dirty="0"/>
              <a:t>Win32: </a:t>
            </a:r>
            <a:r>
              <a:rPr lang="zh-CN" altLang="en-US" sz="1900" dirty="0"/>
              <a:t>控制面板</a:t>
            </a:r>
            <a:r>
              <a:rPr lang="en-US" altLang="zh-CN" sz="1900" dirty="0"/>
              <a:t>/</a:t>
            </a:r>
            <a:r>
              <a:rPr lang="zh-CN" altLang="en-US" sz="1900" dirty="0"/>
              <a:t>服务</a:t>
            </a:r>
          </a:p>
        </p:txBody>
      </p:sp>
    </p:spTree>
    <p:extLst>
      <p:ext uri="{BB962C8B-B14F-4D97-AF65-F5344CB8AC3E}">
        <p14:creationId xmlns:p14="http://schemas.microsoft.com/office/powerpoint/2010/main" val="270527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5" y="304801"/>
            <a:ext cx="6739979" cy="531912"/>
          </a:xfrm>
        </p:spPr>
        <p:txBody>
          <a:bodyPr/>
          <a:lstStyle/>
          <a:p>
            <a:r>
              <a:rPr lang="zh-CN" altLang="en-US" dirty="0"/>
              <a:t>系统类型探查</a:t>
            </a:r>
          </a:p>
        </p:txBody>
      </p:sp>
      <p:graphicFrame>
        <p:nvGraphicFramePr>
          <p:cNvPr id="7" name="内容占位符 6"/>
          <p:cNvGraphicFramePr>
            <a:graphicFrameLocks noGrp="1"/>
          </p:cNvGraphicFramePr>
          <p:nvPr>
            <p:ph idx="1"/>
          </p:nvPr>
        </p:nvGraphicFramePr>
        <p:xfrm>
          <a:off x="611560" y="4437112"/>
          <a:ext cx="7848870" cy="1706880"/>
        </p:xfrm>
        <a:graphic>
          <a:graphicData uri="http://schemas.openxmlformats.org/drawingml/2006/table">
            <a:tbl>
              <a:tblPr/>
              <a:tblGrid>
                <a:gridCol w="2188326">
                  <a:extLst>
                    <a:ext uri="{9D8B030D-6E8A-4147-A177-3AD203B41FA5}">
                      <a16:colId xmlns:a16="http://schemas.microsoft.com/office/drawing/2014/main" val="20000"/>
                    </a:ext>
                  </a:extLst>
                </a:gridCol>
                <a:gridCol w="4047851">
                  <a:extLst>
                    <a:ext uri="{9D8B030D-6E8A-4147-A177-3AD203B41FA5}">
                      <a16:colId xmlns:a16="http://schemas.microsoft.com/office/drawing/2014/main" val="20001"/>
                    </a:ext>
                  </a:extLst>
                </a:gridCol>
                <a:gridCol w="1612693">
                  <a:extLst>
                    <a:ext uri="{9D8B030D-6E8A-4147-A177-3AD203B41FA5}">
                      <a16:colId xmlns:a16="http://schemas.microsoft.com/office/drawing/2014/main" val="20002"/>
                    </a:ext>
                  </a:extLst>
                </a:gridCol>
              </a:tblGrid>
              <a:tr h="0">
                <a:tc>
                  <a:txBody>
                    <a:bodyPr/>
                    <a:lstStyle/>
                    <a:p>
                      <a:pPr algn="just">
                        <a:spcAft>
                          <a:spcPts val="0"/>
                        </a:spcAft>
                      </a:pPr>
                      <a:r>
                        <a:rPr lang="zh-CN" sz="1600" kern="100" dirty="0">
                          <a:latin typeface="Times New Roman"/>
                          <a:ea typeface="宋体"/>
                        </a:rPr>
                        <a:t>技术类型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技术目标与特性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经典工具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3200">
                <a:tc>
                  <a:txBody>
                    <a:bodyPr/>
                    <a:lstStyle/>
                    <a:p>
                      <a:pPr algn="just">
                        <a:spcAft>
                          <a:spcPts val="0"/>
                        </a:spcAft>
                      </a:pPr>
                      <a:r>
                        <a:rPr lang="zh-CN" sz="1600" kern="100" dirty="0">
                          <a:latin typeface="Times New Roman"/>
                          <a:ea typeface="宋体"/>
                        </a:rPr>
                        <a:t>操作系统主动探测技术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主动与目标系统通信探测目标系统操作系统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latin typeface="Times New Roman"/>
                          <a:ea typeface="宋体"/>
                        </a:rPr>
                        <a:t>nmap</a:t>
                      </a:r>
                      <a:r>
                        <a:rPr lang="en-US" sz="1600" kern="100" dirty="0">
                          <a:latin typeface="Times New Roman"/>
                          <a:ea typeface="宋体"/>
                        </a:rPr>
                        <a:t> -O, queso</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zh-CN" sz="1600" kern="100" dirty="0">
                          <a:latin typeface="Times New Roman"/>
                          <a:ea typeface="宋体"/>
                        </a:rPr>
                        <a:t>操作系统被动辨识技术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被动监测网络通信以识别目标系统操作系统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P0f, siphon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zh-CN" sz="1600" kern="100">
                          <a:latin typeface="Times New Roman"/>
                          <a:ea typeface="宋体"/>
                        </a:rPr>
                        <a:t>网络服务主动探测技术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主动与目标系统通信探测目标网络中开放端口上绑定的网络应用服务类型和版本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nmap -sV, </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pPr>
                      <a:r>
                        <a:rPr lang="zh-CN" sz="1600" kern="100">
                          <a:latin typeface="Times New Roman"/>
                          <a:ea typeface="宋体"/>
                        </a:rPr>
                        <a:t>网络服务被动辨识技术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被动监测网络通信以识别目标网络中开放端口上绑定的网络应用服务类型和版本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PADS</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15</a:t>
            </a:fld>
            <a:endParaRPr lang="en-US" altLang="zh-CN"/>
          </a:p>
        </p:txBody>
      </p:sp>
      <p:sp>
        <p:nvSpPr>
          <p:cNvPr id="8" name="Rectangle 3"/>
          <p:cNvSpPr txBox="1">
            <a:spLocks noChangeArrowheads="1"/>
          </p:cNvSpPr>
          <p:nvPr/>
        </p:nvSpPr>
        <p:spPr bwMode="auto">
          <a:xfrm>
            <a:off x="566738" y="1752600"/>
            <a:ext cx="8001000" cy="2612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indent="-469900" algn="l">
              <a:lnSpc>
                <a:spcPct val="90000"/>
              </a:lnSpc>
              <a:spcBef>
                <a:spcPct val="20000"/>
              </a:spcBef>
              <a:buClr>
                <a:schemeClr val="accent2"/>
              </a:buClr>
              <a:buFont typeface="Wingdings" pitchFamily="2" charset="2"/>
              <a:buChar char="o"/>
            </a:pPr>
            <a:r>
              <a:rPr lang="zh-CN" altLang="en-US" sz="2600" b="1" kern="0" dirty="0">
                <a:latin typeface="+mn-lt"/>
                <a:ea typeface="+mn-ea"/>
              </a:rPr>
              <a:t>系统类型探查：探查活跃主机的系统及开放网络服务的类型</a:t>
            </a:r>
            <a:endParaRPr kumimoji="0" lang="zh-CN" altLang="en-US" sz="2600" b="1" i="0" u="none" strike="noStrike" kern="0" cap="none" spc="0" normalizeH="0" baseline="0" noProof="0" dirty="0">
              <a:ln>
                <a:noFill/>
              </a:ln>
              <a:solidFill>
                <a:schemeClr val="tx1"/>
              </a:solidFill>
              <a:effectLst/>
              <a:uLnTx/>
              <a:uFillTx/>
              <a:latin typeface="+mn-lt"/>
              <a:ea typeface="+mn-ea"/>
              <a:cs typeface="+mn-cs"/>
            </a:endParaRPr>
          </a:p>
          <a:p>
            <a:pPr marL="908050" lvl="1" indent="-436563" algn="l">
              <a:lnSpc>
                <a:spcPct val="90000"/>
              </a:lnSpc>
              <a:spcBef>
                <a:spcPct val="20000"/>
              </a:spcBef>
              <a:buClr>
                <a:schemeClr val="accent2"/>
              </a:buClr>
              <a:buFont typeface="Wingdings" pitchFamily="2" charset="2"/>
              <a:buChar char="n"/>
            </a:pPr>
            <a:r>
              <a:rPr lang="zh-CN" altLang="en-US" sz="2200" b="1" kern="0" dirty="0">
                <a:latin typeface="+mn-lt"/>
                <a:ea typeface="+mn-ea"/>
              </a:rPr>
              <a:t>目标主机上运行着何种类型什么版本的操作系统</a:t>
            </a:r>
            <a:endParaRPr lang="en-US" altLang="zh-CN" sz="2200" b="1" kern="0" dirty="0">
              <a:latin typeface="+mn-lt"/>
              <a:ea typeface="+mn-ea"/>
            </a:endParaRPr>
          </a:p>
          <a:p>
            <a:pPr marL="908050" lvl="1" indent="-436563" algn="l">
              <a:lnSpc>
                <a:spcPct val="90000"/>
              </a:lnSpc>
              <a:spcBef>
                <a:spcPct val="20000"/>
              </a:spcBef>
              <a:buClr>
                <a:schemeClr val="accent2"/>
              </a:buClr>
              <a:buFont typeface="Wingdings" pitchFamily="2" charset="2"/>
              <a:buChar char="n"/>
            </a:pPr>
            <a:r>
              <a:rPr lang="zh-CN" altLang="en-US" sz="2200" b="1" kern="0" dirty="0">
                <a:latin typeface="+mn-lt"/>
                <a:ea typeface="+mn-ea"/>
              </a:rPr>
              <a:t>各个开放端口上监听的是哪些网络服务</a:t>
            </a:r>
            <a:endParaRPr lang="en-US" altLang="zh-CN" sz="2200" b="1" kern="0" dirty="0">
              <a:latin typeface="+mn-lt"/>
              <a:ea typeface="+mn-ea"/>
            </a:endParaRPr>
          </a:p>
          <a:p>
            <a:pPr marL="469900" indent="-469900" algn="l">
              <a:lnSpc>
                <a:spcPct val="90000"/>
              </a:lnSpc>
              <a:spcBef>
                <a:spcPct val="20000"/>
              </a:spcBef>
              <a:buClr>
                <a:schemeClr val="accent2"/>
              </a:buClr>
              <a:buFont typeface="Wingdings" pitchFamily="2" charset="2"/>
              <a:buChar char="o"/>
            </a:pPr>
            <a:r>
              <a:rPr lang="zh-CN" altLang="en-US" sz="2600" b="1" kern="0" dirty="0">
                <a:latin typeface="+mn-lt"/>
                <a:ea typeface="+mn-ea"/>
              </a:rPr>
              <a:t>系统类型探查目的</a:t>
            </a:r>
            <a:endParaRPr lang="en-US" altLang="zh-CN" sz="2600" b="1" kern="0" dirty="0">
              <a:latin typeface="+mn-lt"/>
              <a:ea typeface="+mn-ea"/>
            </a:endParaRPr>
          </a:p>
          <a:p>
            <a:pPr marL="908050" lvl="1" indent="-436563" algn="l">
              <a:lnSpc>
                <a:spcPct val="90000"/>
              </a:lnSpc>
              <a:spcBef>
                <a:spcPct val="20000"/>
              </a:spcBef>
              <a:buClr>
                <a:schemeClr val="accent2"/>
              </a:buClr>
              <a:buFont typeface="Wingdings" pitchFamily="2" charset="2"/>
              <a:buChar char="n"/>
            </a:pPr>
            <a:r>
              <a:rPr lang="zh-CN" altLang="en-US" sz="2200" b="1" kern="0" dirty="0">
                <a:latin typeface="+mn-lt"/>
                <a:ea typeface="+mn-ea"/>
              </a:rPr>
              <a:t>为更为深入的情报信息搜集，真正实施攻击做好准备</a:t>
            </a:r>
            <a:endParaRPr lang="en-US" altLang="zh-CN" sz="2200" b="1" kern="0" dirty="0">
              <a:latin typeface="+mn-lt"/>
              <a:ea typeface="+mn-ea"/>
            </a:endParaRPr>
          </a:p>
          <a:p>
            <a:pPr marL="908050" lvl="1" indent="-436563" algn="l">
              <a:lnSpc>
                <a:spcPct val="90000"/>
              </a:lnSpc>
              <a:spcBef>
                <a:spcPct val="20000"/>
              </a:spcBef>
              <a:buClr>
                <a:schemeClr val="accent2"/>
              </a:buClr>
              <a:buFont typeface="Wingdings" pitchFamily="2" charset="2"/>
              <a:buChar char="n"/>
            </a:pPr>
            <a:r>
              <a:rPr kumimoji="0" lang="zh-CN" altLang="en-US" sz="2200" b="1" i="0" u="none" strike="noStrike" kern="0" cap="none" spc="0" normalizeH="0" baseline="0" noProof="0" dirty="0">
                <a:ln>
                  <a:noFill/>
                </a:ln>
                <a:solidFill>
                  <a:schemeClr val="tx1"/>
                </a:solidFill>
                <a:effectLst/>
                <a:uLnTx/>
                <a:uFillTx/>
                <a:latin typeface="+mn-lt"/>
                <a:ea typeface="+mn-ea"/>
              </a:rPr>
              <a:t>远程渗透攻击需了解目标系统操作系统类型，进行配置</a:t>
            </a:r>
          </a:p>
        </p:txBody>
      </p:sp>
    </p:spTree>
    <p:extLst>
      <p:ext uri="{BB962C8B-B14F-4D97-AF65-F5344CB8AC3E}">
        <p14:creationId xmlns:p14="http://schemas.microsoft.com/office/powerpoint/2010/main" val="64065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灯片编号占位符 5"/>
          <p:cNvSpPr>
            <a:spLocks noGrp="1"/>
          </p:cNvSpPr>
          <p:nvPr>
            <p:ph type="sldNum" sz="quarter" idx="12"/>
          </p:nvPr>
        </p:nvSpPr>
        <p:spPr>
          <a:noFill/>
        </p:spPr>
        <p:txBody>
          <a:bodyPr/>
          <a:lstStyle/>
          <a:p>
            <a:fld id="{7EFD59E3-C697-489F-847A-DC6230B3A168}" type="slidenum">
              <a:rPr lang="en-US" altLang="zh-CN" smtClean="0"/>
              <a:pPr/>
              <a:t>16</a:t>
            </a:fld>
            <a:endParaRPr lang="en-US" altLang="zh-CN"/>
          </a:p>
        </p:txBody>
      </p:sp>
      <p:sp>
        <p:nvSpPr>
          <p:cNvPr id="50181" name="Rectangle 2"/>
          <p:cNvSpPr>
            <a:spLocks noGrp="1" noChangeArrowheads="1"/>
          </p:cNvSpPr>
          <p:nvPr>
            <p:ph type="title"/>
          </p:nvPr>
        </p:nvSpPr>
        <p:spPr>
          <a:xfrm>
            <a:off x="1619671" y="304801"/>
            <a:ext cx="6956003" cy="675928"/>
          </a:xfrm>
        </p:spPr>
        <p:txBody>
          <a:bodyPr/>
          <a:lstStyle/>
          <a:p>
            <a:pPr eaLnBrk="1" hangingPunct="1"/>
            <a:r>
              <a:rPr lang="zh-CN" altLang="zh-CN" dirty="0"/>
              <a:t>操作系统类型探查</a:t>
            </a:r>
            <a:endParaRPr lang="zh-CN" altLang="en-US" dirty="0"/>
          </a:p>
        </p:txBody>
      </p:sp>
      <p:sp>
        <p:nvSpPr>
          <p:cNvPr id="50182" name="Rectangle 3"/>
          <p:cNvSpPr>
            <a:spLocks noGrp="1" noChangeArrowheads="1"/>
          </p:cNvSpPr>
          <p:nvPr>
            <p:ph type="body" idx="1"/>
          </p:nvPr>
        </p:nvSpPr>
        <p:spPr>
          <a:xfrm>
            <a:off x="566738" y="1752600"/>
            <a:ext cx="8001000" cy="4413250"/>
          </a:xfrm>
        </p:spPr>
        <p:txBody>
          <a:bodyPr/>
          <a:lstStyle/>
          <a:p>
            <a:pPr eaLnBrk="1" hangingPunct="1">
              <a:lnSpc>
                <a:spcPct val="90000"/>
              </a:lnSpc>
            </a:pPr>
            <a:r>
              <a:rPr lang="zh-CN" altLang="en-US" sz="2100" dirty="0"/>
              <a:t>操作系统类型探查</a:t>
            </a:r>
            <a:r>
              <a:rPr lang="en-US" altLang="zh-CN" sz="2100" dirty="0"/>
              <a:t>(OS Identification)</a:t>
            </a:r>
          </a:p>
          <a:p>
            <a:pPr lvl="1" eaLnBrk="1" hangingPunct="1">
              <a:lnSpc>
                <a:spcPct val="90000"/>
              </a:lnSpc>
            </a:pPr>
            <a:r>
              <a:rPr lang="zh-CN" altLang="en-US" sz="2000" dirty="0"/>
              <a:t>通过各种不同操作系统</a:t>
            </a:r>
            <a:r>
              <a:rPr lang="zh-CN" altLang="en-US" sz="2000" dirty="0">
                <a:solidFill>
                  <a:srgbClr val="FF0000"/>
                </a:solidFill>
              </a:rPr>
              <a:t>类型和版本</a:t>
            </a:r>
            <a:r>
              <a:rPr lang="zh-CN" altLang="en-US" sz="2000" dirty="0"/>
              <a:t>实现机制上的差异</a:t>
            </a:r>
          </a:p>
          <a:p>
            <a:pPr lvl="1" eaLnBrk="1" hangingPunct="1">
              <a:lnSpc>
                <a:spcPct val="90000"/>
              </a:lnSpc>
            </a:pPr>
            <a:r>
              <a:rPr lang="zh-CN" altLang="en-US" sz="2000" dirty="0"/>
              <a:t>通过</a:t>
            </a:r>
            <a:r>
              <a:rPr lang="zh-CN" altLang="en-US" sz="2000" dirty="0">
                <a:solidFill>
                  <a:srgbClr val="FF0000"/>
                </a:solidFill>
              </a:rPr>
              <a:t>特定方法</a:t>
            </a:r>
            <a:r>
              <a:rPr lang="zh-CN" altLang="en-US" sz="2000" dirty="0"/>
              <a:t>以确定目标主机所安装的操作系统类型和版本的技术手段</a:t>
            </a:r>
          </a:p>
          <a:p>
            <a:pPr lvl="1" eaLnBrk="1" hangingPunct="1">
              <a:lnSpc>
                <a:spcPct val="90000"/>
              </a:lnSpc>
            </a:pPr>
            <a:r>
              <a:rPr lang="zh-CN" altLang="en-US" sz="2000" dirty="0"/>
              <a:t>明确操作系统类型和版本是进一步进行安全漏洞发现和渗透攻击的必要前提</a:t>
            </a:r>
          </a:p>
          <a:p>
            <a:pPr eaLnBrk="1" hangingPunct="1">
              <a:lnSpc>
                <a:spcPct val="90000"/>
              </a:lnSpc>
            </a:pPr>
            <a:r>
              <a:rPr lang="zh-CN" altLang="en-US" sz="2100" dirty="0"/>
              <a:t>不同操作系统类型和版本的差异性</a:t>
            </a:r>
          </a:p>
          <a:p>
            <a:pPr lvl="1" eaLnBrk="1" hangingPunct="1">
              <a:lnSpc>
                <a:spcPct val="90000"/>
              </a:lnSpc>
            </a:pPr>
            <a:r>
              <a:rPr lang="zh-CN" altLang="en-US" sz="2000" dirty="0"/>
              <a:t>协议栈实现差异－协议栈指纹鉴别</a:t>
            </a:r>
          </a:p>
          <a:p>
            <a:pPr lvl="1" eaLnBrk="1" hangingPunct="1">
              <a:lnSpc>
                <a:spcPct val="90000"/>
              </a:lnSpc>
            </a:pPr>
            <a:r>
              <a:rPr lang="zh-CN" altLang="en-US" sz="2000" dirty="0"/>
              <a:t>开放端口的差异－端口扫描</a:t>
            </a:r>
          </a:p>
          <a:p>
            <a:pPr lvl="1" eaLnBrk="1" hangingPunct="1">
              <a:lnSpc>
                <a:spcPct val="90000"/>
              </a:lnSpc>
            </a:pPr>
            <a:r>
              <a:rPr lang="zh-CN" altLang="en-US" sz="2000" dirty="0"/>
              <a:t>应用服务的差异－旗标攫取</a:t>
            </a:r>
          </a:p>
          <a:p>
            <a:pPr eaLnBrk="1" hangingPunct="1">
              <a:lnSpc>
                <a:spcPct val="90000"/>
              </a:lnSpc>
            </a:pPr>
            <a:r>
              <a:rPr lang="zh-CN" altLang="en-US" sz="2100" dirty="0"/>
              <a:t>辨识方式</a:t>
            </a:r>
          </a:p>
          <a:p>
            <a:pPr lvl="1" eaLnBrk="1" hangingPunct="1">
              <a:lnSpc>
                <a:spcPct val="90000"/>
              </a:lnSpc>
            </a:pPr>
            <a:r>
              <a:rPr lang="zh-CN" altLang="en-US" sz="2000" dirty="0"/>
              <a:t>主动－操作系统主动探测技术</a:t>
            </a:r>
          </a:p>
          <a:p>
            <a:pPr lvl="1" eaLnBrk="1" hangingPunct="1">
              <a:lnSpc>
                <a:spcPct val="90000"/>
              </a:lnSpc>
            </a:pPr>
            <a:r>
              <a:rPr lang="zh-CN" altLang="en-US" sz="2000" dirty="0"/>
              <a:t>被动－被动操作系统识别技术</a:t>
            </a:r>
          </a:p>
        </p:txBody>
      </p:sp>
    </p:spTree>
    <p:extLst>
      <p:ext uri="{BB962C8B-B14F-4D97-AF65-F5344CB8AC3E}">
        <p14:creationId xmlns:p14="http://schemas.microsoft.com/office/powerpoint/2010/main" val="256103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灯片编号占位符 5"/>
          <p:cNvSpPr>
            <a:spLocks noGrp="1"/>
          </p:cNvSpPr>
          <p:nvPr>
            <p:ph type="sldNum" sz="quarter" idx="12"/>
          </p:nvPr>
        </p:nvSpPr>
        <p:spPr>
          <a:noFill/>
        </p:spPr>
        <p:txBody>
          <a:bodyPr/>
          <a:lstStyle/>
          <a:p>
            <a:fld id="{4EB72B98-EA73-4AAB-8D29-25DCD9FAC0A4}" type="slidenum">
              <a:rPr lang="en-US" altLang="zh-CN" smtClean="0"/>
              <a:pPr/>
              <a:t>17</a:t>
            </a:fld>
            <a:endParaRPr lang="en-US" altLang="zh-CN"/>
          </a:p>
        </p:txBody>
      </p:sp>
      <p:sp>
        <p:nvSpPr>
          <p:cNvPr id="51205" name="Rectangle 2"/>
          <p:cNvSpPr>
            <a:spLocks noGrp="1" noChangeArrowheads="1"/>
          </p:cNvSpPr>
          <p:nvPr>
            <p:ph type="title"/>
          </p:nvPr>
        </p:nvSpPr>
        <p:spPr>
          <a:xfrm>
            <a:off x="1619671" y="304801"/>
            <a:ext cx="6956003" cy="531912"/>
          </a:xfrm>
        </p:spPr>
        <p:txBody>
          <a:bodyPr/>
          <a:lstStyle/>
          <a:p>
            <a:pPr eaLnBrk="1" hangingPunct="1"/>
            <a:r>
              <a:rPr lang="zh-CN" altLang="en-US" dirty="0"/>
              <a:t>操作系统主动探测</a:t>
            </a:r>
          </a:p>
        </p:txBody>
      </p:sp>
      <p:sp>
        <p:nvSpPr>
          <p:cNvPr id="51206" name="Rectangle 3"/>
          <p:cNvSpPr>
            <a:spLocks noGrp="1" noChangeArrowheads="1"/>
          </p:cNvSpPr>
          <p:nvPr>
            <p:ph type="body" idx="1"/>
          </p:nvPr>
        </p:nvSpPr>
        <p:spPr>
          <a:xfrm>
            <a:off x="566738" y="1752600"/>
            <a:ext cx="8001000" cy="4413250"/>
          </a:xfrm>
        </p:spPr>
        <p:txBody>
          <a:bodyPr/>
          <a:lstStyle/>
          <a:p>
            <a:pPr eaLnBrk="1" hangingPunct="1">
              <a:lnSpc>
                <a:spcPct val="90000"/>
              </a:lnSpc>
            </a:pPr>
            <a:r>
              <a:rPr lang="zh-CN" altLang="en-US" sz="2600" dirty="0"/>
              <a:t>操作系统主动探测技术</a:t>
            </a:r>
          </a:p>
          <a:p>
            <a:pPr lvl="1" eaLnBrk="1" hangingPunct="1">
              <a:lnSpc>
                <a:spcPct val="90000"/>
              </a:lnSpc>
            </a:pPr>
            <a:r>
              <a:rPr lang="zh-CN" altLang="en-US" sz="2200" dirty="0"/>
              <a:t>端口扫描</a:t>
            </a:r>
          </a:p>
          <a:p>
            <a:pPr lvl="1" eaLnBrk="1" hangingPunct="1">
              <a:lnSpc>
                <a:spcPct val="90000"/>
              </a:lnSpc>
            </a:pPr>
            <a:r>
              <a:rPr lang="zh-CN" altLang="en-US" sz="2200" dirty="0"/>
              <a:t>应用服务旗标攫取</a:t>
            </a:r>
          </a:p>
          <a:p>
            <a:pPr lvl="1" eaLnBrk="1" hangingPunct="1">
              <a:lnSpc>
                <a:spcPct val="90000"/>
              </a:lnSpc>
            </a:pPr>
            <a:r>
              <a:rPr lang="zh-CN" altLang="en-US" sz="2200" dirty="0"/>
              <a:t>主动协议栈指纹鉴别</a:t>
            </a:r>
          </a:p>
          <a:p>
            <a:pPr eaLnBrk="1" hangingPunct="1">
              <a:lnSpc>
                <a:spcPct val="90000"/>
              </a:lnSpc>
            </a:pPr>
            <a:r>
              <a:rPr lang="zh-CN" altLang="en-US" sz="2600" dirty="0"/>
              <a:t>主动协议栈指纹鉴别</a:t>
            </a:r>
          </a:p>
          <a:p>
            <a:pPr lvl="1" eaLnBrk="1" hangingPunct="1">
              <a:lnSpc>
                <a:spcPct val="90000"/>
              </a:lnSpc>
            </a:pPr>
            <a:r>
              <a:rPr lang="en-US" altLang="zh-CN" sz="2200" dirty="0"/>
              <a:t>Fyodor, </a:t>
            </a:r>
            <a:r>
              <a:rPr lang="en-US" altLang="zh-CN" sz="2200" dirty="0" err="1"/>
              <a:t>Phrack</a:t>
            </a:r>
            <a:r>
              <a:rPr lang="en-US" altLang="zh-CN" sz="2200" dirty="0"/>
              <a:t>, Remote OS detection via TCP/IP Stack Finger-Printing, 1998.</a:t>
            </a:r>
          </a:p>
          <a:p>
            <a:pPr lvl="1" eaLnBrk="1" hangingPunct="1">
              <a:lnSpc>
                <a:spcPct val="90000"/>
              </a:lnSpc>
            </a:pPr>
            <a:r>
              <a:rPr lang="zh-CN" altLang="en-US" sz="2200" dirty="0"/>
              <a:t>鉴别项：</a:t>
            </a:r>
            <a:r>
              <a:rPr lang="en-US" altLang="zh-CN" sz="2200" dirty="0"/>
              <a:t>FIN, BOGUS flag, ISN</a:t>
            </a:r>
            <a:r>
              <a:rPr lang="zh-CN" altLang="en-US" sz="2200" dirty="0"/>
              <a:t>采样</a:t>
            </a:r>
            <a:r>
              <a:rPr lang="en-US" altLang="zh-CN" sz="2200" dirty="0"/>
              <a:t>, DF</a:t>
            </a:r>
            <a:r>
              <a:rPr lang="zh-CN" altLang="en-US" sz="2200" dirty="0"/>
              <a:t>位</a:t>
            </a:r>
            <a:r>
              <a:rPr lang="en-US" altLang="zh-CN" sz="2200" dirty="0"/>
              <a:t>, TCP</a:t>
            </a:r>
            <a:r>
              <a:rPr lang="zh-CN" altLang="en-US" sz="2200" dirty="0"/>
              <a:t>初始窗口大小</a:t>
            </a:r>
            <a:r>
              <a:rPr lang="en-US" altLang="zh-CN" sz="2200" dirty="0"/>
              <a:t>, ACK</a:t>
            </a:r>
            <a:r>
              <a:rPr lang="zh-CN" altLang="en-US" sz="2200" dirty="0"/>
              <a:t>值</a:t>
            </a:r>
            <a:r>
              <a:rPr lang="en-US" altLang="zh-CN" sz="2200" dirty="0"/>
              <a:t>, ICMP</a:t>
            </a:r>
            <a:r>
              <a:rPr lang="zh-CN" altLang="en-US" sz="2200" dirty="0"/>
              <a:t>出错消息抑制</a:t>
            </a:r>
            <a:r>
              <a:rPr lang="en-US" altLang="zh-CN" sz="2200" dirty="0"/>
              <a:t>, ICMP</a:t>
            </a:r>
            <a:r>
              <a:rPr lang="zh-CN" altLang="en-US" sz="2200" dirty="0"/>
              <a:t>消息引用</a:t>
            </a:r>
            <a:r>
              <a:rPr lang="en-US" altLang="zh-CN" sz="2200" dirty="0"/>
              <a:t>, ICMP</a:t>
            </a:r>
            <a:r>
              <a:rPr lang="zh-CN" altLang="en-US" sz="2200" dirty="0"/>
              <a:t>出错消息回射完整性</a:t>
            </a:r>
            <a:r>
              <a:rPr lang="en-US" altLang="zh-CN" sz="2200" dirty="0"/>
              <a:t>, TOS,</a:t>
            </a:r>
            <a:r>
              <a:rPr lang="zh-CN" altLang="en-US" sz="2200" dirty="0"/>
              <a:t>重叠分片处理</a:t>
            </a:r>
            <a:r>
              <a:rPr lang="en-US" altLang="zh-CN" sz="2200" dirty="0"/>
              <a:t>, TCP</a:t>
            </a:r>
            <a:r>
              <a:rPr lang="zh-CN" altLang="en-US" sz="2200" dirty="0"/>
              <a:t>选项</a:t>
            </a:r>
          </a:p>
          <a:p>
            <a:pPr lvl="1" eaLnBrk="1" hangingPunct="1">
              <a:lnSpc>
                <a:spcPct val="90000"/>
              </a:lnSpc>
            </a:pPr>
            <a:r>
              <a:rPr lang="en-US" altLang="zh-CN" sz="2200" dirty="0" err="1"/>
              <a:t>nmap</a:t>
            </a:r>
            <a:r>
              <a:rPr lang="en-US" altLang="zh-CN" sz="2200" dirty="0"/>
              <a:t> -O</a:t>
            </a:r>
            <a:r>
              <a:rPr lang="zh-CN" altLang="en-US" sz="2200" dirty="0"/>
              <a:t>选项</a:t>
            </a:r>
            <a:r>
              <a:rPr lang="en-US" altLang="zh-CN" sz="2200" dirty="0"/>
              <a:t>, queso, </a:t>
            </a:r>
            <a:r>
              <a:rPr lang="en-US" altLang="zh-CN" sz="2200" dirty="0" err="1"/>
              <a:t>Xprobe</a:t>
            </a:r>
            <a:endParaRPr lang="en-US" altLang="zh-CN" sz="2200" dirty="0"/>
          </a:p>
        </p:txBody>
      </p:sp>
    </p:spTree>
    <p:extLst>
      <p:ext uri="{BB962C8B-B14F-4D97-AF65-F5344CB8AC3E}">
        <p14:creationId xmlns:p14="http://schemas.microsoft.com/office/powerpoint/2010/main" val="384076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691680" y="260648"/>
            <a:ext cx="7056784" cy="603920"/>
          </a:xfrm>
        </p:spPr>
        <p:txBody>
          <a:bodyPr/>
          <a:lstStyle/>
          <a:p>
            <a:r>
              <a:rPr lang="en-US" altLang="zh-CN" sz="3600" dirty="0" err="1">
                <a:solidFill>
                  <a:schemeClr val="tx1"/>
                </a:solidFill>
              </a:rPr>
              <a:t>Nmap</a:t>
            </a:r>
            <a:r>
              <a:rPr lang="zh-CN" altLang="en-US" sz="3600" dirty="0">
                <a:solidFill>
                  <a:schemeClr val="tx1"/>
                </a:solidFill>
              </a:rPr>
              <a:t>进行操作系统探测示例</a:t>
            </a:r>
          </a:p>
        </p:txBody>
      </p:sp>
      <p:sp>
        <p:nvSpPr>
          <p:cNvPr id="52229" name="灯片编号占位符 5"/>
          <p:cNvSpPr>
            <a:spLocks noGrp="1"/>
          </p:cNvSpPr>
          <p:nvPr>
            <p:ph type="sldNum" sz="quarter" idx="12"/>
          </p:nvPr>
        </p:nvSpPr>
        <p:spPr>
          <a:noFill/>
        </p:spPr>
        <p:txBody>
          <a:bodyPr/>
          <a:lstStyle/>
          <a:p>
            <a:fld id="{2BE98261-E318-4FB1-9E9F-578E895DAA2B}" type="slidenum">
              <a:rPr lang="en-US" altLang="zh-CN" smtClean="0"/>
              <a:pPr/>
              <a:t>18</a:t>
            </a:fld>
            <a:endParaRPr lang="en-US" altLang="zh-CN"/>
          </a:p>
        </p:txBody>
      </p:sp>
      <p:pic>
        <p:nvPicPr>
          <p:cNvPr id="52230" name="Picture 8" descr="nmapOs"/>
          <p:cNvPicPr>
            <a:picLocks noGrp="1" noChangeAspect="1" noChangeArrowheads="1"/>
          </p:cNvPicPr>
          <p:nvPr>
            <p:ph idx="4294967295"/>
          </p:nvPr>
        </p:nvPicPr>
        <p:blipFill>
          <a:blip r:embed="rId2" cstate="print"/>
          <a:srcRect/>
          <a:stretch>
            <a:fillRect/>
          </a:stretch>
        </p:blipFill>
        <p:spPr>
          <a:xfrm>
            <a:off x="908050" y="1785938"/>
            <a:ext cx="7343775" cy="4214812"/>
          </a:xfrm>
        </p:spPr>
      </p:pic>
      <p:sp>
        <p:nvSpPr>
          <p:cNvPr id="5" name="矩形 4"/>
          <p:cNvSpPr/>
          <p:nvPr/>
        </p:nvSpPr>
        <p:spPr bwMode="auto">
          <a:xfrm>
            <a:off x="2411760" y="5013176"/>
            <a:ext cx="1368152" cy="1620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82741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a:noFill/>
        </p:spPr>
        <p:txBody>
          <a:bodyPr/>
          <a:lstStyle/>
          <a:p>
            <a:fld id="{B20C9B0B-963E-47E7-B349-26B182DFFE69}" type="slidenum">
              <a:rPr lang="en-US" altLang="zh-CN" smtClean="0"/>
              <a:pPr/>
              <a:t>19</a:t>
            </a:fld>
            <a:endParaRPr lang="en-US" altLang="zh-CN"/>
          </a:p>
        </p:txBody>
      </p:sp>
      <p:sp>
        <p:nvSpPr>
          <p:cNvPr id="53253" name="Rectangle 2"/>
          <p:cNvSpPr>
            <a:spLocks noGrp="1" noChangeArrowheads="1"/>
          </p:cNvSpPr>
          <p:nvPr>
            <p:ph type="title"/>
          </p:nvPr>
        </p:nvSpPr>
        <p:spPr>
          <a:xfrm>
            <a:off x="1835695" y="304801"/>
            <a:ext cx="6739979" cy="747936"/>
          </a:xfrm>
        </p:spPr>
        <p:txBody>
          <a:bodyPr/>
          <a:lstStyle/>
          <a:p>
            <a:pPr eaLnBrk="1" hangingPunct="1"/>
            <a:r>
              <a:rPr lang="zh-CN" altLang="en-US" dirty="0"/>
              <a:t>被动操作系统识别</a:t>
            </a:r>
          </a:p>
        </p:txBody>
      </p:sp>
      <p:sp>
        <p:nvSpPr>
          <p:cNvPr id="53254" name="Rectangle 3"/>
          <p:cNvSpPr>
            <a:spLocks noGrp="1" noChangeArrowheads="1"/>
          </p:cNvSpPr>
          <p:nvPr>
            <p:ph type="body" idx="1"/>
          </p:nvPr>
        </p:nvSpPr>
        <p:spPr>
          <a:xfrm>
            <a:off x="566738" y="1752600"/>
            <a:ext cx="8326437" cy="4267200"/>
          </a:xfrm>
        </p:spPr>
        <p:txBody>
          <a:bodyPr/>
          <a:lstStyle/>
          <a:p>
            <a:pPr eaLnBrk="1" hangingPunct="1">
              <a:lnSpc>
                <a:spcPct val="90000"/>
              </a:lnSpc>
            </a:pPr>
            <a:r>
              <a:rPr lang="zh-CN" altLang="en-US" sz="2600" dirty="0"/>
              <a:t>被动操作系统识别技术</a:t>
            </a:r>
          </a:p>
          <a:p>
            <a:pPr lvl="1" eaLnBrk="1" hangingPunct="1">
              <a:lnSpc>
                <a:spcPct val="90000"/>
              </a:lnSpc>
            </a:pPr>
            <a:r>
              <a:rPr lang="zh-CN" altLang="en-US" sz="2200" dirty="0"/>
              <a:t>流量监听</a:t>
            </a:r>
            <a:r>
              <a:rPr lang="en-US" altLang="zh-CN" sz="2200" dirty="0"/>
              <a:t>(</a:t>
            </a:r>
            <a:r>
              <a:rPr lang="zh-CN" altLang="en-US" sz="2200" dirty="0"/>
              <a:t>开放端口</a:t>
            </a:r>
            <a:r>
              <a:rPr lang="en-US" altLang="zh-CN" sz="2200" dirty="0"/>
              <a:t>): </a:t>
            </a:r>
            <a:r>
              <a:rPr lang="en-US" altLang="zh-CN" sz="2200" dirty="0" err="1"/>
              <a:t>tcpdump</a:t>
            </a:r>
            <a:r>
              <a:rPr lang="en-US" altLang="zh-CN" sz="2200" dirty="0"/>
              <a:t>, </a:t>
            </a:r>
            <a:r>
              <a:rPr lang="en-US" altLang="zh-CN" sz="2200" dirty="0">
                <a:latin typeface="Arial" charset="0"/>
              </a:rPr>
              <a:t>…</a:t>
            </a:r>
            <a:endParaRPr lang="en-US" altLang="zh-CN" sz="2200" dirty="0"/>
          </a:p>
          <a:p>
            <a:pPr lvl="1" eaLnBrk="1" hangingPunct="1">
              <a:lnSpc>
                <a:spcPct val="90000"/>
              </a:lnSpc>
            </a:pPr>
            <a:r>
              <a:rPr lang="zh-CN" altLang="en-US" sz="2200" dirty="0"/>
              <a:t>被动应用服务识别</a:t>
            </a:r>
            <a:r>
              <a:rPr lang="en-US" altLang="zh-CN" sz="2200" dirty="0"/>
              <a:t>: PADS</a:t>
            </a:r>
          </a:p>
          <a:p>
            <a:pPr lvl="1" eaLnBrk="1" hangingPunct="1">
              <a:lnSpc>
                <a:spcPct val="90000"/>
              </a:lnSpc>
            </a:pPr>
            <a:r>
              <a:rPr lang="zh-CN" altLang="en-US" sz="2200" dirty="0"/>
              <a:t>被动协议栈指纹鉴别</a:t>
            </a:r>
            <a:r>
              <a:rPr lang="en-US" altLang="zh-CN" sz="2200" dirty="0"/>
              <a:t>: siphon, p0f</a:t>
            </a:r>
          </a:p>
          <a:p>
            <a:pPr eaLnBrk="1" hangingPunct="1">
              <a:lnSpc>
                <a:spcPct val="90000"/>
              </a:lnSpc>
            </a:pPr>
            <a:r>
              <a:rPr lang="zh-CN" altLang="en-US" sz="2600" dirty="0"/>
              <a:t>被动协议栈指纹鉴别</a:t>
            </a:r>
          </a:p>
          <a:p>
            <a:pPr lvl="1" eaLnBrk="1" hangingPunct="1">
              <a:lnSpc>
                <a:spcPct val="90000"/>
              </a:lnSpc>
            </a:pPr>
            <a:r>
              <a:rPr lang="en-US" altLang="zh-CN" sz="2200" dirty="0"/>
              <a:t>Lance </a:t>
            </a:r>
            <a:r>
              <a:rPr lang="en-US" altLang="zh-CN" sz="2200" dirty="0" err="1"/>
              <a:t>Spitzner</a:t>
            </a:r>
            <a:r>
              <a:rPr lang="en-US" altLang="zh-CN" sz="2200" dirty="0"/>
              <a:t>, Passive fingerprinting</a:t>
            </a:r>
          </a:p>
          <a:p>
            <a:pPr lvl="1" eaLnBrk="1" hangingPunct="1">
              <a:lnSpc>
                <a:spcPct val="90000"/>
              </a:lnSpc>
            </a:pPr>
            <a:r>
              <a:rPr lang="zh-CN" altLang="en-US" sz="2200" dirty="0"/>
              <a:t>四个常用特征</a:t>
            </a:r>
            <a:r>
              <a:rPr lang="en-US" altLang="zh-CN" sz="2200" dirty="0"/>
              <a:t>: TTL, Window Size, DF, TOS</a:t>
            </a:r>
          </a:p>
          <a:p>
            <a:pPr lvl="1" eaLnBrk="1" hangingPunct="1">
              <a:lnSpc>
                <a:spcPct val="90000"/>
              </a:lnSpc>
            </a:pPr>
            <a:r>
              <a:rPr lang="en-US" altLang="zh-CN" sz="2200" dirty="0"/>
              <a:t>P0f v2: p0f.fp, </a:t>
            </a:r>
          </a:p>
          <a:p>
            <a:pPr lvl="2" eaLnBrk="1" hangingPunct="1">
              <a:lnSpc>
                <a:spcPct val="90000"/>
              </a:lnSpc>
            </a:pPr>
            <a:r>
              <a:rPr lang="en-US" altLang="zh-CN" sz="2100" i="1" dirty="0" err="1"/>
              <a:t>wwww:ttt:D:ss:OOO</a:t>
            </a:r>
            <a:r>
              <a:rPr lang="en-US" altLang="zh-CN" sz="2100" i="1" dirty="0"/>
              <a:t>...:</a:t>
            </a:r>
            <a:r>
              <a:rPr lang="en-US" altLang="zh-CN" sz="2100" i="1" dirty="0" err="1"/>
              <a:t>QQ:</a:t>
            </a:r>
            <a:r>
              <a:rPr lang="en-US" altLang="zh-CN" sz="2100" i="1" u="sng" dirty="0" err="1"/>
              <a:t>OS:Details</a:t>
            </a:r>
            <a:endParaRPr lang="en-US" altLang="zh-CN" sz="2100" i="1" u="sng" dirty="0"/>
          </a:p>
          <a:p>
            <a:pPr lvl="2" eaLnBrk="1" hangingPunct="1">
              <a:lnSpc>
                <a:spcPct val="90000"/>
              </a:lnSpc>
            </a:pPr>
            <a:r>
              <a:rPr lang="en-US" altLang="zh-CN" sz="1900" dirty="0" err="1"/>
              <a:t>WWS:TTL:DF:Syn</a:t>
            </a:r>
            <a:r>
              <a:rPr lang="en-US" altLang="zh-CN" sz="1900" dirty="0"/>
              <a:t> pkt </a:t>
            </a:r>
            <a:r>
              <a:rPr lang="en-US" altLang="zh-CN" sz="1900" dirty="0" err="1"/>
              <a:t>size:option,order</a:t>
            </a:r>
            <a:r>
              <a:rPr lang="en-US" altLang="zh-CN" sz="1900" dirty="0"/>
              <a:t>,</a:t>
            </a:r>
            <a:r>
              <a:rPr lang="en-US" altLang="zh-CN" sz="1900" dirty="0">
                <a:latin typeface="Arial" charset="0"/>
              </a:rPr>
              <a:t>…</a:t>
            </a:r>
            <a:r>
              <a:rPr lang="en-US" altLang="zh-CN" sz="1900" i="1" dirty="0"/>
              <a:t>quirks</a:t>
            </a:r>
            <a:endParaRPr lang="en-US" altLang="zh-CN" sz="1900" dirty="0"/>
          </a:p>
          <a:p>
            <a:pPr lvl="2" eaLnBrk="1" hangingPunct="1">
              <a:lnSpc>
                <a:spcPct val="90000"/>
              </a:lnSpc>
            </a:pPr>
            <a:r>
              <a:rPr lang="en-US" altLang="zh-CN" sz="1900" i="1" dirty="0"/>
              <a:t>OS genre, OS description</a:t>
            </a:r>
            <a:r>
              <a:rPr lang="en-US" altLang="zh-CN" sz="1900" dirty="0"/>
              <a:t> </a:t>
            </a:r>
          </a:p>
        </p:txBody>
      </p:sp>
    </p:spTree>
    <p:extLst>
      <p:ext uri="{BB962C8B-B14F-4D97-AF65-F5344CB8AC3E}">
        <p14:creationId xmlns:p14="http://schemas.microsoft.com/office/powerpoint/2010/main" val="192662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灯片编号占位符 5"/>
          <p:cNvSpPr>
            <a:spLocks noGrp="1"/>
          </p:cNvSpPr>
          <p:nvPr>
            <p:ph type="sldNum" sz="quarter" idx="12"/>
          </p:nvPr>
        </p:nvSpPr>
        <p:spPr>
          <a:noFill/>
        </p:spPr>
        <p:txBody>
          <a:bodyPr/>
          <a:lstStyle/>
          <a:p>
            <a:fld id="{C5E03E23-0498-4D6D-9B26-21782333F8D7}" type="slidenum">
              <a:rPr lang="en-US" altLang="zh-CN" smtClean="0"/>
              <a:pPr/>
              <a:t>2</a:t>
            </a:fld>
            <a:endParaRPr lang="en-US" altLang="zh-CN"/>
          </a:p>
        </p:txBody>
      </p:sp>
      <p:sp>
        <p:nvSpPr>
          <p:cNvPr id="13317" name="Rectangle 2"/>
          <p:cNvSpPr>
            <a:spLocks noGrp="1" noChangeArrowheads="1"/>
          </p:cNvSpPr>
          <p:nvPr>
            <p:ph type="title"/>
          </p:nvPr>
        </p:nvSpPr>
        <p:spPr>
          <a:xfrm>
            <a:off x="1691680" y="188640"/>
            <a:ext cx="8001000" cy="603920"/>
          </a:xfrm>
        </p:spPr>
        <p:txBody>
          <a:bodyPr/>
          <a:lstStyle/>
          <a:p>
            <a:pPr eaLnBrk="1" hangingPunct="1"/>
            <a:r>
              <a:rPr lang="zh-CN" altLang="en-US" dirty="0"/>
              <a:t>内容</a:t>
            </a:r>
          </a:p>
        </p:txBody>
      </p:sp>
      <p:sp>
        <p:nvSpPr>
          <p:cNvPr id="13318"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zh-CN" altLang="en-US" sz="2800" dirty="0">
                <a:ea typeface="黑体" pitchFamily="2" charset="-122"/>
              </a:rPr>
              <a:t>网络信息采集技术概述</a:t>
            </a:r>
            <a:endParaRPr lang="en-US" altLang="zh-CN" sz="2800" dirty="0">
              <a:ea typeface="黑体" pitchFamily="2" charset="-122"/>
            </a:endParaRPr>
          </a:p>
          <a:p>
            <a:pPr marL="571500" indent="-571500" eaLnBrk="1" hangingPunct="1">
              <a:buFont typeface="Wingdings" pitchFamily="2" charset="2"/>
              <a:buAutoNum type="arabicPeriod"/>
            </a:pPr>
            <a:r>
              <a:rPr lang="zh-CN" altLang="en-US" sz="2800" dirty="0">
                <a:ea typeface="黑体" pitchFamily="2" charset="-122"/>
              </a:rPr>
              <a:t>网络踩点技术</a:t>
            </a:r>
            <a:endParaRPr lang="en-US" altLang="zh-CN" sz="2800" dirty="0">
              <a:ea typeface="黑体" pitchFamily="2" charset="-122"/>
            </a:endParaRPr>
          </a:p>
          <a:p>
            <a:pPr marL="571500" indent="-571500" eaLnBrk="1" hangingPunct="1">
              <a:buFont typeface="Wingdings" pitchFamily="2" charset="2"/>
              <a:buAutoNum type="arabicPeriod"/>
            </a:pPr>
            <a:r>
              <a:rPr lang="zh-CN" altLang="en-US" sz="2800" dirty="0">
                <a:solidFill>
                  <a:srgbClr val="FF0000"/>
                </a:solidFill>
                <a:ea typeface="黑体" pitchFamily="2" charset="-122"/>
              </a:rPr>
              <a:t>网络扫描技术</a:t>
            </a:r>
            <a:endParaRPr lang="en-US" altLang="zh-CN" sz="2800" dirty="0">
              <a:solidFill>
                <a:srgbClr val="FF0000"/>
              </a:solidFill>
              <a:ea typeface="黑体" pitchFamily="2" charset="-122"/>
            </a:endParaRPr>
          </a:p>
          <a:p>
            <a:pPr marL="571500" indent="-571500" eaLnBrk="1" hangingPunct="1">
              <a:buFont typeface="Wingdings" pitchFamily="2" charset="2"/>
              <a:buAutoNum type="arabicPeriod"/>
            </a:pPr>
            <a:r>
              <a:rPr lang="zh-CN" altLang="en-US" sz="2800" dirty="0">
                <a:ea typeface="黑体" pitchFamily="2" charset="-122"/>
              </a:rPr>
              <a:t>网络查点技术</a:t>
            </a:r>
            <a:endParaRPr lang="en-US" altLang="zh-CN" sz="2800" dirty="0">
              <a:ea typeface="黑体" pitchFamily="2" charset="-122"/>
            </a:endParaRPr>
          </a:p>
          <a:p>
            <a:pPr marL="0" lvl="1" indent="0" eaLnBrk="1" hangingPunct="1">
              <a:buNone/>
            </a:pPr>
            <a:endParaRPr lang="en-US" altLang="zh-CN" sz="2400" dirty="0">
              <a:ea typeface="黑体" pitchFamily="2" charset="-122"/>
            </a:endParaRPr>
          </a:p>
          <a:p>
            <a:pPr marL="0" indent="0" eaLnBrk="1" hangingPunct="1">
              <a:buNone/>
            </a:pPr>
            <a:endParaRPr lang="zh-CN" altLang="en-US" sz="2800" dirty="0">
              <a:ea typeface="黑体" pitchFamily="2" charset="-122"/>
            </a:endParaRPr>
          </a:p>
        </p:txBody>
      </p:sp>
    </p:spTree>
    <p:extLst>
      <p:ext uri="{BB962C8B-B14F-4D97-AF65-F5344CB8AC3E}">
        <p14:creationId xmlns:p14="http://schemas.microsoft.com/office/powerpoint/2010/main" val="120667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619671" y="304801"/>
            <a:ext cx="6956003" cy="603920"/>
          </a:xfrm>
        </p:spPr>
        <p:txBody>
          <a:bodyPr/>
          <a:lstStyle/>
          <a:p>
            <a:r>
              <a:rPr lang="en-US" altLang="zh-CN" sz="3600" dirty="0">
                <a:solidFill>
                  <a:schemeClr val="tx1"/>
                </a:solidFill>
              </a:rPr>
              <a:t>P0f</a:t>
            </a:r>
            <a:r>
              <a:rPr lang="zh-CN" altLang="en-US" sz="3600" dirty="0">
                <a:solidFill>
                  <a:schemeClr val="tx1"/>
                </a:solidFill>
              </a:rPr>
              <a:t>进行被动操作系统识别示例</a:t>
            </a:r>
          </a:p>
        </p:txBody>
      </p:sp>
      <p:sp>
        <p:nvSpPr>
          <p:cNvPr id="54277" name="灯片编号占位符 5"/>
          <p:cNvSpPr>
            <a:spLocks noGrp="1"/>
          </p:cNvSpPr>
          <p:nvPr>
            <p:ph type="sldNum" sz="quarter" idx="12"/>
          </p:nvPr>
        </p:nvSpPr>
        <p:spPr>
          <a:noFill/>
        </p:spPr>
        <p:txBody>
          <a:bodyPr/>
          <a:lstStyle/>
          <a:p>
            <a:fld id="{3B9BA367-4C6D-4DFE-9094-F59CE9EA5AF6}" type="slidenum">
              <a:rPr lang="en-US" altLang="zh-CN" smtClean="0"/>
              <a:pPr/>
              <a:t>20</a:t>
            </a:fld>
            <a:endParaRPr lang="en-US" altLang="zh-CN"/>
          </a:p>
        </p:txBody>
      </p:sp>
      <p:graphicFrame>
        <p:nvGraphicFramePr>
          <p:cNvPr id="7" name="表格 6"/>
          <p:cNvGraphicFramePr>
            <a:graphicFrameLocks noGrp="1"/>
          </p:cNvGraphicFramePr>
          <p:nvPr/>
        </p:nvGraphicFramePr>
        <p:xfrm>
          <a:off x="611560" y="2674620"/>
          <a:ext cx="7776864" cy="2987040"/>
        </p:xfrm>
        <a:graphic>
          <a:graphicData uri="http://schemas.openxmlformats.org/drawingml/2006/table">
            <a:tbl>
              <a:tblPr/>
              <a:tblGrid>
                <a:gridCol w="7776864">
                  <a:extLst>
                    <a:ext uri="{9D8B030D-6E8A-4147-A177-3AD203B41FA5}">
                      <a16:colId xmlns:a16="http://schemas.microsoft.com/office/drawing/2014/main" val="20000"/>
                    </a:ext>
                  </a:extLst>
                </a:gridCol>
              </a:tblGrid>
              <a:tr h="0">
                <a:tc>
                  <a:txBody>
                    <a:bodyPr/>
                    <a:lstStyle/>
                    <a:p>
                      <a:pPr algn="l">
                        <a:spcAft>
                          <a:spcPts val="0"/>
                        </a:spcAft>
                      </a:pPr>
                      <a:r>
                        <a:rPr lang="en-US" sz="1600" kern="0" dirty="0" err="1">
                          <a:latin typeface="Times New Roman"/>
                          <a:ea typeface="宋体"/>
                        </a:rPr>
                        <a:t>root@bt</a:t>
                      </a:r>
                      <a:r>
                        <a:rPr lang="en-US" sz="1600" kern="0" dirty="0">
                          <a:latin typeface="Times New Roman"/>
                          <a:ea typeface="宋体"/>
                        </a:rPr>
                        <a:t>:~# </a:t>
                      </a:r>
                      <a:r>
                        <a:rPr lang="en-US" sz="1600" b="1" kern="0" dirty="0">
                          <a:solidFill>
                            <a:srgbClr val="C00000"/>
                          </a:solidFill>
                          <a:latin typeface="Times New Roman"/>
                          <a:ea typeface="宋体"/>
                        </a:rPr>
                        <a:t>p0f '</a:t>
                      </a:r>
                      <a:r>
                        <a:rPr lang="en-US" sz="1600" b="1" kern="0" dirty="0" err="1">
                          <a:solidFill>
                            <a:srgbClr val="C00000"/>
                          </a:solidFill>
                          <a:latin typeface="Times New Roman"/>
                          <a:ea typeface="宋体"/>
                        </a:rPr>
                        <a:t>src</a:t>
                      </a:r>
                      <a:r>
                        <a:rPr lang="en-US" sz="1600" b="1" kern="0" dirty="0">
                          <a:solidFill>
                            <a:srgbClr val="C00000"/>
                          </a:solidFill>
                          <a:latin typeface="Times New Roman"/>
                          <a:ea typeface="宋体"/>
                        </a:rPr>
                        <a:t> host 172.**.**.188 or </a:t>
                      </a:r>
                      <a:r>
                        <a:rPr lang="en-US" sz="1600" b="1" kern="0" dirty="0" err="1">
                          <a:solidFill>
                            <a:srgbClr val="C00000"/>
                          </a:solidFill>
                          <a:latin typeface="Times New Roman"/>
                          <a:ea typeface="宋体"/>
                        </a:rPr>
                        <a:t>dst</a:t>
                      </a:r>
                      <a:r>
                        <a:rPr lang="en-US" sz="1600" b="1" kern="0" dirty="0">
                          <a:solidFill>
                            <a:srgbClr val="C00000"/>
                          </a:solidFill>
                          <a:latin typeface="Times New Roman"/>
                          <a:ea typeface="宋体"/>
                        </a:rPr>
                        <a:t> host 172.**.**.188'</a:t>
                      </a:r>
                    </a:p>
                    <a:p>
                      <a:pPr algn="l">
                        <a:spcAft>
                          <a:spcPts val="0"/>
                        </a:spcAft>
                      </a:pPr>
                      <a:endParaRPr lang="zh-CN" sz="2000" kern="100" dirty="0">
                        <a:latin typeface="Times New Roman"/>
                        <a:ea typeface="宋体"/>
                      </a:endParaRPr>
                    </a:p>
                    <a:p>
                      <a:pPr algn="l">
                        <a:spcAft>
                          <a:spcPts val="0"/>
                        </a:spcAft>
                      </a:pPr>
                      <a:r>
                        <a:rPr lang="en-US" sz="1600" kern="0" dirty="0">
                          <a:latin typeface="Times New Roman"/>
                          <a:ea typeface="宋体"/>
                        </a:rPr>
                        <a:t>p0f - passive </a:t>
                      </a:r>
                      <a:r>
                        <a:rPr lang="en-US" sz="1600" kern="0" dirty="0" err="1">
                          <a:latin typeface="Times New Roman"/>
                          <a:ea typeface="宋体"/>
                        </a:rPr>
                        <a:t>os</a:t>
                      </a:r>
                      <a:r>
                        <a:rPr lang="en-US" sz="1600" kern="0" dirty="0">
                          <a:latin typeface="Times New Roman"/>
                          <a:ea typeface="宋体"/>
                        </a:rPr>
                        <a:t> fingerprinting utility, version 2.0.8</a:t>
                      </a:r>
                      <a:endParaRPr lang="zh-CN" sz="2000" kern="100" dirty="0">
                        <a:latin typeface="Times New Roman"/>
                        <a:ea typeface="宋体"/>
                      </a:endParaRPr>
                    </a:p>
                    <a:p>
                      <a:pPr algn="l">
                        <a:spcAft>
                          <a:spcPts val="0"/>
                        </a:spcAft>
                      </a:pPr>
                      <a:r>
                        <a:rPr lang="en-US" sz="1600" kern="0" dirty="0">
                          <a:latin typeface="Times New Roman"/>
                          <a:ea typeface="宋体"/>
                        </a:rPr>
                        <a:t>(C) M. </a:t>
                      </a:r>
                      <a:r>
                        <a:rPr lang="en-US" sz="1600" kern="0" dirty="0" err="1">
                          <a:latin typeface="Times New Roman"/>
                          <a:ea typeface="宋体"/>
                        </a:rPr>
                        <a:t>Zalewski</a:t>
                      </a:r>
                      <a:r>
                        <a:rPr lang="en-US" sz="1600" kern="0" dirty="0">
                          <a:latin typeface="Times New Roman"/>
                          <a:ea typeface="宋体"/>
                        </a:rPr>
                        <a:t> &lt;lcamtuf@dione.cc&gt;, W. Stearns &lt;wstearns@pobox.com&gt;</a:t>
                      </a:r>
                      <a:endParaRPr lang="zh-CN" sz="2000" kern="100" dirty="0">
                        <a:latin typeface="Times New Roman"/>
                        <a:ea typeface="宋体"/>
                      </a:endParaRPr>
                    </a:p>
                    <a:p>
                      <a:pPr algn="l">
                        <a:spcAft>
                          <a:spcPts val="0"/>
                        </a:spcAft>
                      </a:pPr>
                      <a:r>
                        <a:rPr lang="en-US" sz="1600" kern="0" dirty="0">
                          <a:latin typeface="Times New Roman"/>
                          <a:ea typeface="宋体"/>
                        </a:rPr>
                        <a:t>p0f: listening (SYN) on 'eth0', 262 sigs (14 generic, </a:t>
                      </a:r>
                      <a:r>
                        <a:rPr lang="en-US" sz="1600" kern="0" dirty="0" err="1">
                          <a:latin typeface="Times New Roman"/>
                          <a:ea typeface="宋体"/>
                        </a:rPr>
                        <a:t>cksum</a:t>
                      </a:r>
                      <a:r>
                        <a:rPr lang="en-US" sz="1600" kern="0" dirty="0">
                          <a:latin typeface="Times New Roman"/>
                          <a:ea typeface="宋体"/>
                        </a:rPr>
                        <a:t> 0F1F5CA2), rule: '</a:t>
                      </a:r>
                      <a:r>
                        <a:rPr lang="en-US" sz="1600" kern="0" dirty="0" err="1">
                          <a:latin typeface="Times New Roman"/>
                          <a:ea typeface="宋体"/>
                        </a:rPr>
                        <a:t>src</a:t>
                      </a:r>
                      <a:r>
                        <a:rPr lang="en-US" sz="1600" kern="0" dirty="0">
                          <a:latin typeface="Times New Roman"/>
                          <a:ea typeface="宋体"/>
                        </a:rPr>
                        <a:t> host 172. **.**.188 or </a:t>
                      </a:r>
                      <a:r>
                        <a:rPr lang="en-US" sz="1600" kern="0" dirty="0" err="1">
                          <a:latin typeface="Times New Roman"/>
                          <a:ea typeface="宋体"/>
                        </a:rPr>
                        <a:t>dst</a:t>
                      </a:r>
                      <a:r>
                        <a:rPr lang="en-US" sz="1600" kern="0" dirty="0">
                          <a:latin typeface="Times New Roman"/>
                          <a:ea typeface="宋体"/>
                        </a:rPr>
                        <a:t> host 172.**.**.188'.</a:t>
                      </a:r>
                      <a:endParaRPr lang="zh-CN" sz="2000" kern="100" dirty="0">
                        <a:latin typeface="Times New Roman"/>
                        <a:ea typeface="宋体"/>
                      </a:endParaRPr>
                    </a:p>
                    <a:p>
                      <a:pPr algn="l">
                        <a:spcAft>
                          <a:spcPts val="0"/>
                        </a:spcAft>
                      </a:pPr>
                      <a:r>
                        <a:rPr lang="en-US" sz="1600" kern="0" dirty="0">
                          <a:latin typeface="Times New Roman"/>
                          <a:ea typeface="宋体"/>
                        </a:rPr>
                        <a:t>172.**.**.188:42228 </a:t>
                      </a:r>
                      <a:r>
                        <a:rPr lang="en-US" sz="1600" b="1" kern="0" dirty="0">
                          <a:solidFill>
                            <a:srgbClr val="C00000"/>
                          </a:solidFill>
                          <a:latin typeface="Times New Roman"/>
                          <a:ea typeface="宋体"/>
                        </a:rPr>
                        <a:t>- Linux 2.6 (newer, 1) </a:t>
                      </a:r>
                      <a:r>
                        <a:rPr lang="en-US" sz="1600" kern="0" dirty="0">
                          <a:latin typeface="Times New Roman"/>
                          <a:ea typeface="宋体"/>
                        </a:rPr>
                        <a:t>[high throughput] (up: 349 hrs)</a:t>
                      </a:r>
                      <a:endParaRPr lang="zh-CN" sz="2000" kern="100" dirty="0">
                        <a:latin typeface="Times New Roman"/>
                        <a:ea typeface="宋体"/>
                      </a:endParaRPr>
                    </a:p>
                    <a:p>
                      <a:pPr algn="l">
                        <a:spcAft>
                          <a:spcPts val="0"/>
                        </a:spcAft>
                      </a:pPr>
                      <a:r>
                        <a:rPr lang="en-US" sz="1600" kern="0" dirty="0">
                          <a:latin typeface="Times New Roman"/>
                          <a:ea typeface="宋体"/>
                        </a:rPr>
                        <a:t>  -&gt; 172.**.**.178:80 (distance 0, link: </a:t>
                      </a:r>
                      <a:r>
                        <a:rPr lang="en-US" sz="1600" kern="0" dirty="0" err="1">
                          <a:latin typeface="Times New Roman"/>
                          <a:ea typeface="宋体"/>
                        </a:rPr>
                        <a:t>ethernet</a:t>
                      </a:r>
                      <a:r>
                        <a:rPr lang="en-US" sz="1600" kern="0" dirty="0">
                          <a:latin typeface="Times New Roman"/>
                          <a:ea typeface="宋体"/>
                        </a:rPr>
                        <a:t>/modem)</a:t>
                      </a:r>
                      <a:endParaRPr lang="zh-CN" sz="2000" kern="100" dirty="0">
                        <a:latin typeface="Times New Roman"/>
                        <a:ea typeface="宋体"/>
                      </a:endParaRPr>
                    </a:p>
                    <a:p>
                      <a:pPr algn="l">
                        <a:spcAft>
                          <a:spcPts val="0"/>
                        </a:spcAft>
                      </a:pPr>
                      <a:r>
                        <a:rPr lang="en-US" sz="1600" kern="0" dirty="0">
                          <a:latin typeface="Times New Roman"/>
                          <a:ea typeface="宋体"/>
                        </a:rPr>
                        <a:t>172. **.**.188:45090 - Linux 2.6 (newer, 1) [high throughput] (up: 349 hrs)</a:t>
                      </a:r>
                      <a:endParaRPr lang="zh-CN" sz="2000" kern="100" dirty="0">
                        <a:latin typeface="Times New Roman"/>
                        <a:ea typeface="宋体"/>
                      </a:endParaRPr>
                    </a:p>
                    <a:p>
                      <a:pPr algn="l">
                        <a:spcAft>
                          <a:spcPts val="0"/>
                        </a:spcAft>
                      </a:pPr>
                      <a:r>
                        <a:rPr lang="en-US" sz="1600" kern="0" dirty="0">
                          <a:latin typeface="Times New Roman"/>
                          <a:ea typeface="宋体"/>
                        </a:rPr>
                        <a:t>  -&gt; 172. **.**.178:23 (distance 0, link: </a:t>
                      </a:r>
                      <a:r>
                        <a:rPr lang="en-US" sz="1600" kern="0" dirty="0" err="1">
                          <a:latin typeface="Times New Roman"/>
                          <a:ea typeface="宋体"/>
                        </a:rPr>
                        <a:t>ethernet</a:t>
                      </a:r>
                      <a:r>
                        <a:rPr lang="en-US" sz="1600" kern="0" dirty="0">
                          <a:latin typeface="Times New Roman"/>
                          <a:ea typeface="宋体"/>
                        </a:rPr>
                        <a:t>/modem)</a:t>
                      </a:r>
                      <a:endParaRPr lang="zh-CN" sz="2000" kern="100" dirty="0">
                        <a:latin typeface="Times New Roman"/>
                        <a:ea typeface="宋体"/>
                      </a:endParaRPr>
                    </a:p>
                    <a:p>
                      <a:pPr algn="l">
                        <a:spcAft>
                          <a:spcPts val="0"/>
                        </a:spcAft>
                      </a:pPr>
                      <a:r>
                        <a:rPr lang="en-US" sz="1600" kern="0" dirty="0">
                          <a:latin typeface="Times New Roman"/>
                          <a:ea typeface="宋体"/>
                        </a:rPr>
                        <a:t>172. **.**.178:51659 - Linux 2.6 (newer, 2) [high throughput] (up: 140 hrs)</a:t>
                      </a:r>
                      <a:endParaRPr lang="zh-CN" sz="2000" kern="100" dirty="0">
                        <a:latin typeface="Times New Roman"/>
                        <a:ea typeface="宋体"/>
                      </a:endParaRPr>
                    </a:p>
                    <a:p>
                      <a:pPr algn="just">
                        <a:spcAft>
                          <a:spcPts val="0"/>
                        </a:spcAft>
                      </a:pPr>
                      <a:r>
                        <a:rPr lang="en-US" sz="1600" kern="0" dirty="0">
                          <a:latin typeface="Times New Roman"/>
                          <a:ea typeface="宋体"/>
                        </a:rPr>
                        <a:t>  </a:t>
                      </a:r>
                      <a:r>
                        <a:rPr lang="zh-CN" sz="1600" kern="0" dirty="0">
                          <a:latin typeface="Times New Roman"/>
                          <a:ea typeface="宋体"/>
                        </a:rPr>
                        <a:t>-&gt; 172.</a:t>
                      </a:r>
                      <a:r>
                        <a:rPr lang="en-US" sz="1600" kern="0" dirty="0">
                          <a:latin typeface="Times New Roman"/>
                          <a:ea typeface="宋体"/>
                        </a:rPr>
                        <a:t> **.**</a:t>
                      </a:r>
                      <a:r>
                        <a:rPr lang="zh-CN" sz="1600" kern="0" dirty="0">
                          <a:latin typeface="Times New Roman"/>
                          <a:ea typeface="宋体"/>
                        </a:rPr>
                        <a:t>.188:80 (distance 0, link: ethernet/modem)</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298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灯片编号占位符 5"/>
          <p:cNvSpPr>
            <a:spLocks noGrp="1"/>
          </p:cNvSpPr>
          <p:nvPr>
            <p:ph type="sldNum" sz="quarter" idx="12"/>
          </p:nvPr>
        </p:nvSpPr>
        <p:spPr>
          <a:noFill/>
        </p:spPr>
        <p:txBody>
          <a:bodyPr/>
          <a:lstStyle/>
          <a:p>
            <a:fld id="{B8D386B6-8F00-4744-BA23-4B57103BFD9C}" type="slidenum">
              <a:rPr lang="en-US" altLang="zh-CN" smtClean="0"/>
              <a:pPr/>
              <a:t>21</a:t>
            </a:fld>
            <a:endParaRPr lang="en-US" altLang="zh-CN"/>
          </a:p>
        </p:txBody>
      </p:sp>
      <p:sp>
        <p:nvSpPr>
          <p:cNvPr id="55301" name="Rectangle 2"/>
          <p:cNvSpPr>
            <a:spLocks noGrp="1" noChangeArrowheads="1"/>
          </p:cNvSpPr>
          <p:nvPr>
            <p:ph type="title"/>
          </p:nvPr>
        </p:nvSpPr>
        <p:spPr>
          <a:xfrm>
            <a:off x="1835695" y="304801"/>
            <a:ext cx="6739979" cy="675928"/>
          </a:xfrm>
        </p:spPr>
        <p:txBody>
          <a:bodyPr/>
          <a:lstStyle/>
          <a:p>
            <a:pPr eaLnBrk="1" hangingPunct="1"/>
            <a:r>
              <a:rPr lang="zh-CN" altLang="en-US" dirty="0"/>
              <a:t>网络服务类型探查</a:t>
            </a:r>
          </a:p>
        </p:txBody>
      </p:sp>
      <p:sp>
        <p:nvSpPr>
          <p:cNvPr id="55302" name="Rectangle 3"/>
          <p:cNvSpPr>
            <a:spLocks noGrp="1" noChangeArrowheads="1"/>
          </p:cNvSpPr>
          <p:nvPr>
            <p:ph type="body" idx="1"/>
          </p:nvPr>
        </p:nvSpPr>
        <p:spPr/>
        <p:txBody>
          <a:bodyPr/>
          <a:lstStyle/>
          <a:p>
            <a:pPr eaLnBrk="1" hangingPunct="1"/>
            <a:r>
              <a:rPr lang="zh-CN" altLang="en-US" dirty="0"/>
              <a:t>网络服务类型探查</a:t>
            </a:r>
          </a:p>
          <a:p>
            <a:pPr lvl="1" eaLnBrk="1" hangingPunct="1"/>
            <a:r>
              <a:rPr lang="zh-CN" altLang="en-US" sz="2400" dirty="0"/>
              <a:t>确定目标网络中开放端口上绑定的网络应用服务类型和版本</a:t>
            </a:r>
          </a:p>
          <a:p>
            <a:pPr lvl="1" eaLnBrk="1" hangingPunct="1"/>
            <a:r>
              <a:rPr lang="zh-CN" altLang="en-US" sz="2400" dirty="0"/>
              <a:t>了解目标系统更丰富信息</a:t>
            </a:r>
            <a:r>
              <a:rPr lang="en-US" altLang="zh-CN" sz="2400" dirty="0"/>
              <a:t>, </a:t>
            </a:r>
            <a:r>
              <a:rPr lang="zh-CN" altLang="en-US" sz="2400" dirty="0"/>
              <a:t>可支持进一步的操作系统辨识和漏洞识别</a:t>
            </a:r>
            <a:endParaRPr lang="zh-CN" altLang="en-US" dirty="0"/>
          </a:p>
          <a:p>
            <a:pPr eaLnBrk="1" hangingPunct="1"/>
            <a:r>
              <a:rPr lang="zh-CN" altLang="en-US" dirty="0"/>
              <a:t>网络服务主动探测</a:t>
            </a:r>
          </a:p>
          <a:p>
            <a:pPr lvl="1" eaLnBrk="1" hangingPunct="1"/>
            <a:r>
              <a:rPr lang="zh-CN" altLang="en-US" dirty="0"/>
              <a:t>网络服务旗标抓取和探测</a:t>
            </a:r>
            <a:r>
              <a:rPr lang="en-US" altLang="zh-CN" dirty="0"/>
              <a:t>: </a:t>
            </a:r>
            <a:r>
              <a:rPr lang="en-US" altLang="zh-CN" dirty="0" err="1"/>
              <a:t>nmap</a:t>
            </a:r>
            <a:r>
              <a:rPr lang="en-US" altLang="zh-CN" dirty="0"/>
              <a:t> -</a:t>
            </a:r>
            <a:r>
              <a:rPr lang="en-US" altLang="zh-CN" dirty="0" err="1"/>
              <a:t>sV</a:t>
            </a:r>
            <a:endParaRPr lang="en-US" altLang="zh-CN" dirty="0"/>
          </a:p>
          <a:p>
            <a:pPr eaLnBrk="1" hangingPunct="1"/>
            <a:r>
              <a:rPr lang="zh-CN" altLang="en-US" dirty="0"/>
              <a:t>网络服务被动识别</a:t>
            </a:r>
          </a:p>
          <a:p>
            <a:pPr lvl="1" eaLnBrk="1" hangingPunct="1"/>
            <a:r>
              <a:rPr lang="zh-CN" altLang="en-US" dirty="0"/>
              <a:t>网络服务特征匹配和识别</a:t>
            </a:r>
            <a:r>
              <a:rPr lang="en-US" altLang="zh-CN" dirty="0"/>
              <a:t>: PADS</a:t>
            </a:r>
          </a:p>
        </p:txBody>
      </p:sp>
    </p:spTree>
    <p:extLst>
      <p:ext uri="{BB962C8B-B14F-4D97-AF65-F5344CB8AC3E}">
        <p14:creationId xmlns:p14="http://schemas.microsoft.com/office/powerpoint/2010/main" val="1675648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标题 1"/>
          <p:cNvSpPr>
            <a:spLocks noGrp="1"/>
          </p:cNvSpPr>
          <p:nvPr>
            <p:ph type="title"/>
          </p:nvPr>
        </p:nvSpPr>
        <p:spPr>
          <a:xfrm>
            <a:off x="1619671" y="304801"/>
            <a:ext cx="6956003" cy="747936"/>
          </a:xfrm>
        </p:spPr>
        <p:txBody>
          <a:bodyPr/>
          <a:lstStyle/>
          <a:p>
            <a:r>
              <a:rPr lang="en-US" altLang="zh-CN" sz="3200" dirty="0" err="1">
                <a:solidFill>
                  <a:schemeClr val="tx1"/>
                </a:solidFill>
              </a:rPr>
              <a:t>Nmap</a:t>
            </a:r>
            <a:r>
              <a:rPr lang="zh-CN" altLang="en-US" sz="3200" dirty="0">
                <a:solidFill>
                  <a:schemeClr val="tx1"/>
                </a:solidFill>
              </a:rPr>
              <a:t>进行网络服务辨识示例</a:t>
            </a:r>
          </a:p>
        </p:txBody>
      </p:sp>
      <p:sp>
        <p:nvSpPr>
          <p:cNvPr id="56325" name="灯片编号占位符 5"/>
          <p:cNvSpPr>
            <a:spLocks noGrp="1"/>
          </p:cNvSpPr>
          <p:nvPr>
            <p:ph type="sldNum" sz="quarter" idx="12"/>
          </p:nvPr>
        </p:nvSpPr>
        <p:spPr>
          <a:noFill/>
        </p:spPr>
        <p:txBody>
          <a:bodyPr/>
          <a:lstStyle/>
          <a:p>
            <a:fld id="{A5B41B14-85A6-4887-AF1F-932E83DD2501}" type="slidenum">
              <a:rPr lang="en-US" altLang="zh-CN" smtClean="0"/>
              <a:pPr/>
              <a:t>22</a:t>
            </a:fld>
            <a:endParaRPr lang="en-US" altLang="zh-CN"/>
          </a:p>
        </p:txBody>
      </p:sp>
      <p:sp>
        <p:nvSpPr>
          <p:cNvPr id="175105" name="Rectangle 1"/>
          <p:cNvSpPr>
            <a:spLocks noChangeArrowheads="1"/>
          </p:cNvSpPr>
          <p:nvPr/>
        </p:nvSpPr>
        <p:spPr bwMode="auto">
          <a:xfrm>
            <a:off x="755576" y="1772816"/>
            <a:ext cx="410926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root@administrator</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-desktop:~# </a:t>
            </a:r>
            <a:r>
              <a:rPr kumimoji="0" lang="en-US" altLang="zh-CN" sz="1200" b="1" i="0" u="none" strike="noStrike" cap="none" normalizeH="0" baseline="0" dirty="0" err="1">
                <a:ln>
                  <a:noFill/>
                </a:ln>
                <a:solidFill>
                  <a:srgbClr val="C00000"/>
                </a:solidFill>
                <a:effectLst/>
                <a:latin typeface="Times New Roman" pitchFamily="18" charset="0"/>
                <a:ea typeface="宋体" pitchFamily="2" charset="-122"/>
                <a:cs typeface="Times New Roman" pitchFamily="18" charset="0"/>
              </a:rPr>
              <a:t>nmap</a:t>
            </a:r>
            <a:r>
              <a:rPr kumimoji="0" lang="en-US" altLang="zh-CN" sz="12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kumimoji="0" lang="en-US" altLang="zh-CN" sz="1200" b="1" i="0" u="none" strike="noStrike" cap="none" normalizeH="0" baseline="0" dirty="0">
                <a:ln>
                  <a:noFill/>
                </a:ln>
                <a:solidFill>
                  <a:srgbClr val="C00000"/>
                </a:solidFill>
                <a:effectLst/>
                <a:latin typeface="Arial"/>
                <a:ea typeface="宋体" pitchFamily="2" charset="-122"/>
                <a:cs typeface="Times New Roman" pitchFamily="18" charset="0"/>
              </a:rPr>
              <a:t>–</a:t>
            </a:r>
            <a:r>
              <a:rPr kumimoji="0" lang="en-US" altLang="zh-CN" sz="1200" b="1" i="0" u="none" strike="noStrike" cap="none" normalizeH="0" baseline="0" dirty="0" err="1">
                <a:ln>
                  <a:noFill/>
                </a:ln>
                <a:solidFill>
                  <a:srgbClr val="C00000"/>
                </a:solidFill>
                <a:effectLst/>
                <a:latin typeface="Times New Roman" pitchFamily="18" charset="0"/>
                <a:ea typeface="宋体" pitchFamily="2" charset="-122"/>
                <a:cs typeface="Times New Roman" pitchFamily="18" charset="0"/>
              </a:rPr>
              <a:t>sV</a:t>
            </a:r>
            <a:r>
              <a:rPr kumimoji="0" lang="en-US" altLang="zh-CN" sz="12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173.**.*.188</a:t>
            </a:r>
            <a:endParaRPr kumimoji="0" lang="en-US" altLang="zh-CN" sz="1200" b="1" i="0" u="none" strike="noStrike" cap="none" normalizeH="0" baseline="0" dirty="0">
              <a:ln>
                <a:noFill/>
              </a:ln>
              <a:solidFill>
                <a:srgbClr val="C0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Starting </a:t>
            </a:r>
            <a:r>
              <a:rPr kumimoji="0" lang="en-US" altLang="zh-CN" sz="12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Nmap</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5.00 ( http://nmap.org ) at 2010-7-23 00:09 CST</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Interesting ports on </a:t>
            </a:r>
            <a:r>
              <a:rPr kumimoji="0" lang="en-US" altLang="zh-CN" sz="12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localhost</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(172.**.*.188):</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Not shown: 998 closed ports</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aphicFrame>
        <p:nvGraphicFramePr>
          <p:cNvPr id="14" name="表格 13"/>
          <p:cNvGraphicFramePr>
            <a:graphicFrameLocks noGrp="1"/>
          </p:cNvGraphicFramePr>
          <p:nvPr/>
        </p:nvGraphicFramePr>
        <p:xfrm>
          <a:off x="755576" y="2636912"/>
          <a:ext cx="7920880" cy="2377440"/>
        </p:xfrm>
        <a:graphic>
          <a:graphicData uri="http://schemas.openxmlformats.org/drawingml/2006/table">
            <a:tbl>
              <a:tblPr/>
              <a:tblGrid>
                <a:gridCol w="1027550">
                  <a:extLst>
                    <a:ext uri="{9D8B030D-6E8A-4147-A177-3AD203B41FA5}">
                      <a16:colId xmlns:a16="http://schemas.microsoft.com/office/drawing/2014/main" val="20000"/>
                    </a:ext>
                  </a:extLst>
                </a:gridCol>
                <a:gridCol w="876465">
                  <a:extLst>
                    <a:ext uri="{9D8B030D-6E8A-4147-A177-3AD203B41FA5}">
                      <a16:colId xmlns:a16="http://schemas.microsoft.com/office/drawing/2014/main" val="20001"/>
                    </a:ext>
                  </a:extLst>
                </a:gridCol>
                <a:gridCol w="1007228">
                  <a:extLst>
                    <a:ext uri="{9D8B030D-6E8A-4147-A177-3AD203B41FA5}">
                      <a16:colId xmlns:a16="http://schemas.microsoft.com/office/drawing/2014/main" val="20002"/>
                    </a:ext>
                  </a:extLst>
                </a:gridCol>
                <a:gridCol w="5009637">
                  <a:extLst>
                    <a:ext uri="{9D8B030D-6E8A-4147-A177-3AD203B41FA5}">
                      <a16:colId xmlns:a16="http://schemas.microsoft.com/office/drawing/2014/main" val="20003"/>
                    </a:ext>
                  </a:extLst>
                </a:gridCol>
              </a:tblGrid>
              <a:tr h="0">
                <a:tc>
                  <a:txBody>
                    <a:bodyPr/>
                    <a:lstStyle/>
                    <a:p>
                      <a:pPr algn="just">
                        <a:spcAft>
                          <a:spcPts val="0"/>
                        </a:spcAft>
                      </a:pPr>
                      <a:r>
                        <a:rPr lang="en-US" sz="1200" kern="100" dirty="0">
                          <a:latin typeface="Times New Roman"/>
                          <a:ea typeface="宋体"/>
                        </a:rPr>
                        <a:t>PORT</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STATE</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SERVICE</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VERSION</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gn="just">
                        <a:spcAft>
                          <a:spcPts val="0"/>
                        </a:spcAft>
                      </a:pPr>
                      <a:r>
                        <a:rPr lang="en-US" sz="1200" kern="100" dirty="0">
                          <a:latin typeface="Times New Roman"/>
                          <a:ea typeface="宋体"/>
                        </a:rPr>
                        <a:t>21/</a:t>
                      </a:r>
                      <a:r>
                        <a:rPr lang="en-US" sz="1200" kern="100" dirty="0" err="1">
                          <a:latin typeface="Times New Roman"/>
                          <a:ea typeface="宋体"/>
                        </a:rPr>
                        <a:t>tcp</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ftp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err="1">
                          <a:solidFill>
                            <a:srgbClr val="C00000"/>
                          </a:solidFill>
                          <a:latin typeface="Times New Roman"/>
                          <a:ea typeface="宋体"/>
                        </a:rPr>
                        <a:t>ProFTPD</a:t>
                      </a:r>
                      <a:r>
                        <a:rPr lang="en-US" sz="1200" b="1" kern="100" dirty="0">
                          <a:solidFill>
                            <a:srgbClr val="C00000"/>
                          </a:solidFill>
                          <a:latin typeface="Times New Roman"/>
                          <a:ea typeface="宋体"/>
                        </a:rPr>
                        <a:t> 1.3.1</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algn="just">
                        <a:spcAft>
                          <a:spcPts val="0"/>
                        </a:spcAft>
                      </a:pPr>
                      <a:r>
                        <a:rPr lang="en-US" sz="1200" kern="100" dirty="0">
                          <a:latin typeface="Times New Roman"/>
                          <a:ea typeface="宋体"/>
                        </a:rPr>
                        <a:t>22/</a:t>
                      </a:r>
                      <a:r>
                        <a:rPr lang="en-US" sz="1200" kern="100" dirty="0" err="1">
                          <a:latin typeface="Times New Roman"/>
                          <a:ea typeface="宋体"/>
                        </a:rPr>
                        <a:t>tcp</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ssh</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err="1">
                          <a:solidFill>
                            <a:srgbClr val="C00000"/>
                          </a:solidFill>
                          <a:latin typeface="Times New Roman"/>
                          <a:ea typeface="宋体"/>
                        </a:rPr>
                        <a:t>OpenSSH</a:t>
                      </a:r>
                      <a:r>
                        <a:rPr lang="en-US" sz="1200" b="1" kern="100" dirty="0">
                          <a:solidFill>
                            <a:srgbClr val="C00000"/>
                          </a:solidFill>
                          <a:latin typeface="Times New Roman"/>
                          <a:ea typeface="宋体"/>
                        </a:rPr>
                        <a:t> 4.7p1Debian 8ubuntu1 (protocol 2.0)</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gn="just">
                        <a:spcAft>
                          <a:spcPts val="0"/>
                        </a:spcAft>
                      </a:pPr>
                      <a:r>
                        <a:rPr lang="en-US" sz="1200" kern="100">
                          <a:latin typeface="Times New Roman"/>
                          <a:ea typeface="宋体"/>
                        </a:rPr>
                        <a:t>23/tcp        </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dirty="0">
                          <a:latin typeface="Times New Roman"/>
                          <a:ea typeface="宋体"/>
                        </a:rPr>
                        <a:t>open</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telnet</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Linux </a:t>
                      </a:r>
                      <a:r>
                        <a:rPr lang="en-US" sz="1200" b="1" kern="100" dirty="0" err="1">
                          <a:solidFill>
                            <a:srgbClr val="C00000"/>
                          </a:solidFill>
                          <a:latin typeface="Times New Roman"/>
                          <a:ea typeface="宋体"/>
                        </a:rPr>
                        <a:t>telnetd</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just">
                        <a:spcAft>
                          <a:spcPts val="0"/>
                        </a:spcAft>
                      </a:pPr>
                      <a:r>
                        <a:rPr lang="en-US" sz="1200" kern="100">
                          <a:latin typeface="Times New Roman"/>
                          <a:ea typeface="宋体"/>
                        </a:rPr>
                        <a:t>25/tcp               </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dirty="0">
                          <a:latin typeface="Times New Roman"/>
                          <a:ea typeface="宋体"/>
                        </a:rPr>
                        <a:t>open</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smtp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Postfix </a:t>
                      </a:r>
                      <a:r>
                        <a:rPr lang="en-US" sz="1200" b="1" kern="100" dirty="0" err="1">
                          <a:solidFill>
                            <a:srgbClr val="C00000"/>
                          </a:solidFill>
                          <a:latin typeface="Times New Roman"/>
                          <a:ea typeface="宋体"/>
                        </a:rPr>
                        <a:t>smtpd</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just">
                        <a:spcAft>
                          <a:spcPts val="0"/>
                        </a:spcAft>
                      </a:pPr>
                      <a:r>
                        <a:rPr lang="en-US" sz="1200" kern="100">
                          <a:latin typeface="Times New Roman"/>
                          <a:ea typeface="宋体"/>
                        </a:rPr>
                        <a:t>53/tcp          </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dirty="0">
                          <a:latin typeface="Times New Roman"/>
                          <a:ea typeface="宋体"/>
                        </a:rPr>
                        <a:t>open</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domain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ISC BIND 9.4.2</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just">
                        <a:spcAft>
                          <a:spcPts val="0"/>
                        </a:spcAft>
                      </a:pPr>
                      <a:r>
                        <a:rPr lang="en-US" sz="1200" kern="100">
                          <a:latin typeface="Times New Roman"/>
                          <a:ea typeface="宋体"/>
                        </a:rPr>
                        <a:t>80/tcp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dirty="0">
                          <a:latin typeface="Times New Roman"/>
                          <a:ea typeface="宋体"/>
                        </a:rPr>
                        <a:t>http</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Apache </a:t>
                      </a:r>
                      <a:r>
                        <a:rPr lang="en-US" sz="1200" b="1" kern="100" dirty="0" err="1">
                          <a:solidFill>
                            <a:srgbClr val="C00000"/>
                          </a:solidFill>
                          <a:latin typeface="Times New Roman"/>
                          <a:ea typeface="宋体"/>
                        </a:rPr>
                        <a:t>httpd</a:t>
                      </a:r>
                      <a:r>
                        <a:rPr lang="en-US" sz="1200" b="1" kern="100" dirty="0">
                          <a:solidFill>
                            <a:srgbClr val="C00000"/>
                          </a:solidFill>
                          <a:latin typeface="Times New Roman"/>
                          <a:ea typeface="宋体"/>
                        </a:rPr>
                        <a:t> 2.2.8 ((</a:t>
                      </a:r>
                      <a:r>
                        <a:rPr lang="en-US" sz="1200" b="1" kern="100" dirty="0" err="1">
                          <a:solidFill>
                            <a:srgbClr val="C00000"/>
                          </a:solidFill>
                          <a:latin typeface="Times New Roman"/>
                          <a:ea typeface="宋体"/>
                        </a:rPr>
                        <a:t>Ubuntu</a:t>
                      </a:r>
                      <a:r>
                        <a:rPr lang="en-US" sz="1200" b="1" kern="100" dirty="0">
                          <a:solidFill>
                            <a:srgbClr val="C00000"/>
                          </a:solidFill>
                          <a:latin typeface="Times New Roman"/>
                          <a:ea typeface="宋体"/>
                        </a:rPr>
                        <a:t>) PHP/5.2.4-2ubuntu5.10 with </a:t>
                      </a:r>
                      <a:r>
                        <a:rPr lang="en-US" sz="1200" b="1" kern="100" dirty="0" err="1">
                          <a:solidFill>
                            <a:srgbClr val="C00000"/>
                          </a:solidFill>
                          <a:latin typeface="Times New Roman"/>
                          <a:ea typeface="宋体"/>
                        </a:rPr>
                        <a:t>Suhosin</a:t>
                      </a:r>
                      <a:r>
                        <a:rPr lang="en-US" sz="1200" b="1" kern="100" dirty="0">
                          <a:solidFill>
                            <a:srgbClr val="C00000"/>
                          </a:solidFill>
                          <a:latin typeface="Times New Roman"/>
                          <a:ea typeface="宋体"/>
                        </a:rPr>
                        <a:t>-Patch)</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gn="just">
                        <a:spcAft>
                          <a:spcPts val="0"/>
                        </a:spcAft>
                      </a:pPr>
                      <a:r>
                        <a:rPr lang="en-US" sz="1200" kern="100">
                          <a:latin typeface="Times New Roman"/>
                          <a:ea typeface="宋体"/>
                        </a:rPr>
                        <a:t>139/tcp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dirty="0" err="1">
                          <a:latin typeface="Times New Roman"/>
                          <a:ea typeface="宋体"/>
                        </a:rPr>
                        <a:t>netbios-ssn</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Samba </a:t>
                      </a:r>
                      <a:r>
                        <a:rPr lang="en-US" sz="1200" b="1" kern="100" dirty="0" err="1">
                          <a:solidFill>
                            <a:srgbClr val="C00000"/>
                          </a:solidFill>
                          <a:latin typeface="Times New Roman"/>
                          <a:ea typeface="宋体"/>
                        </a:rPr>
                        <a:t>smbd</a:t>
                      </a:r>
                      <a:r>
                        <a:rPr lang="en-US" sz="1200" b="1" kern="100" dirty="0">
                          <a:solidFill>
                            <a:srgbClr val="C00000"/>
                          </a:solidFill>
                          <a:latin typeface="Times New Roman"/>
                          <a:ea typeface="宋体"/>
                        </a:rPr>
                        <a:t> 3.X (workgroup: WORKGROUP)</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0">
                <a:tc>
                  <a:txBody>
                    <a:bodyPr/>
                    <a:lstStyle/>
                    <a:p>
                      <a:pPr algn="just">
                        <a:spcAft>
                          <a:spcPts val="0"/>
                        </a:spcAft>
                      </a:pPr>
                      <a:r>
                        <a:rPr lang="en-US" sz="1200" kern="100">
                          <a:latin typeface="Times New Roman"/>
                          <a:ea typeface="宋体"/>
                        </a:rPr>
                        <a:t>445/tcp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dirty="0" err="1">
                          <a:latin typeface="Times New Roman"/>
                          <a:ea typeface="宋体"/>
                        </a:rPr>
                        <a:t>netbios-ssn</a:t>
                      </a:r>
                      <a:endParaRPr lang="zh-CN" sz="1200" kern="100" dirty="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Samba </a:t>
                      </a:r>
                      <a:r>
                        <a:rPr lang="en-US" sz="1200" b="1" kern="100" dirty="0" err="1">
                          <a:solidFill>
                            <a:srgbClr val="C00000"/>
                          </a:solidFill>
                          <a:latin typeface="Times New Roman"/>
                          <a:ea typeface="宋体"/>
                        </a:rPr>
                        <a:t>smbd</a:t>
                      </a:r>
                      <a:r>
                        <a:rPr lang="en-US" sz="1200" b="1" kern="100" dirty="0">
                          <a:solidFill>
                            <a:srgbClr val="C00000"/>
                          </a:solidFill>
                          <a:latin typeface="Times New Roman"/>
                          <a:ea typeface="宋体"/>
                        </a:rPr>
                        <a:t> 3.X (workgroup: WORKGROUP)</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0">
                <a:tc>
                  <a:txBody>
                    <a:bodyPr/>
                    <a:lstStyle/>
                    <a:p>
                      <a:pPr algn="just">
                        <a:spcAft>
                          <a:spcPts val="0"/>
                        </a:spcAft>
                      </a:pPr>
                      <a:r>
                        <a:rPr lang="en-US" sz="1200" kern="100">
                          <a:latin typeface="Times New Roman"/>
                          <a:ea typeface="宋体"/>
                        </a:rPr>
                        <a:t>3306/tcp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mysql</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err="1">
                          <a:solidFill>
                            <a:srgbClr val="C00000"/>
                          </a:solidFill>
                          <a:latin typeface="Times New Roman"/>
                          <a:ea typeface="宋体"/>
                        </a:rPr>
                        <a:t>MySQL</a:t>
                      </a:r>
                      <a:r>
                        <a:rPr lang="en-US" sz="1200" b="1" kern="100" dirty="0">
                          <a:solidFill>
                            <a:srgbClr val="C00000"/>
                          </a:solidFill>
                          <a:latin typeface="Times New Roman"/>
                          <a:ea typeface="宋体"/>
                        </a:rPr>
                        <a:t> 5.0.51a-3ubuntu5</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0">
                <a:tc>
                  <a:txBody>
                    <a:bodyPr/>
                    <a:lstStyle/>
                    <a:p>
                      <a:pPr algn="just">
                        <a:spcAft>
                          <a:spcPts val="0"/>
                        </a:spcAft>
                      </a:pPr>
                      <a:r>
                        <a:rPr lang="en-US" sz="1200" kern="100">
                          <a:latin typeface="Times New Roman"/>
                          <a:ea typeface="宋体"/>
                        </a:rPr>
                        <a:t>5432/tcp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Postgresql</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err="1">
                          <a:solidFill>
                            <a:srgbClr val="C00000"/>
                          </a:solidFill>
                          <a:latin typeface="Times New Roman"/>
                          <a:ea typeface="宋体"/>
                        </a:rPr>
                        <a:t>PostgreSQL</a:t>
                      </a:r>
                      <a:r>
                        <a:rPr lang="en-US" sz="1200" b="1" kern="100" dirty="0">
                          <a:solidFill>
                            <a:srgbClr val="C00000"/>
                          </a:solidFill>
                          <a:latin typeface="Times New Roman"/>
                          <a:ea typeface="宋体"/>
                        </a:rPr>
                        <a:t> DB</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0">
                <a:tc>
                  <a:txBody>
                    <a:bodyPr/>
                    <a:lstStyle/>
                    <a:p>
                      <a:pPr algn="just">
                        <a:spcAft>
                          <a:spcPts val="0"/>
                        </a:spcAft>
                      </a:pPr>
                      <a:r>
                        <a:rPr lang="en-US" sz="1200" kern="100">
                          <a:latin typeface="Times New Roman"/>
                          <a:ea typeface="宋体"/>
                        </a:rPr>
                        <a:t>8009/tcp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filtered</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ajp13</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endParaRPr lang="en-US"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r h="0">
                <a:tc>
                  <a:txBody>
                    <a:bodyPr/>
                    <a:lstStyle/>
                    <a:p>
                      <a:pPr algn="just">
                        <a:spcAft>
                          <a:spcPts val="0"/>
                        </a:spcAft>
                      </a:pPr>
                      <a:r>
                        <a:rPr lang="en-US" sz="1200" kern="100">
                          <a:latin typeface="Times New Roman"/>
                          <a:ea typeface="宋体"/>
                        </a:rPr>
                        <a:t>8180/tcp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open</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kern="100">
                          <a:latin typeface="Times New Roman"/>
                          <a:ea typeface="宋体"/>
                        </a:rPr>
                        <a:t>http</a:t>
                      </a:r>
                      <a:endParaRPr lang="zh-CN" sz="1200" kern="100">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200" b="1" kern="100" dirty="0">
                          <a:solidFill>
                            <a:srgbClr val="C00000"/>
                          </a:solidFill>
                          <a:latin typeface="Times New Roman"/>
                          <a:ea typeface="宋体"/>
                        </a:rPr>
                        <a:t>Apache Tomcat/Coyote JSP engine 1.1</a:t>
                      </a:r>
                      <a:endParaRPr lang="zh-CN" sz="1200" b="1" kern="100" dirty="0">
                        <a:solidFill>
                          <a:srgbClr val="C00000"/>
                        </a:solidFill>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175106" name="Rectangle 2"/>
          <p:cNvSpPr>
            <a:spLocks noChangeArrowheads="1"/>
          </p:cNvSpPr>
          <p:nvPr/>
        </p:nvSpPr>
        <p:spPr bwMode="auto">
          <a:xfrm>
            <a:off x="755576" y="5085184"/>
            <a:ext cx="583089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MAC Address:00:50:**.**.**:D1 (</a:t>
            </a:r>
            <a:r>
              <a:rPr kumimoji="0" lang="en-US" altLang="zh-CN" sz="12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VMWare</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Service Info: Host: </a:t>
            </a:r>
            <a:r>
              <a:rPr kumimoji="0" lang="en-US" altLang="zh-CN" sz="12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metasploitable.localdomain</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OSs: Unix, Linux</a:t>
            </a:r>
            <a:endPar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Service detection performed. Please report any incorrect results at http://nmap.org/submit/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Nmap</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done: 1 IP address (1 host up) scanned in 22.68 seconds</a:t>
            </a:r>
            <a:r>
              <a:rPr kumimoji="0" lang="en-US"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75065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标题 1"/>
          <p:cNvSpPr>
            <a:spLocks noGrp="1"/>
          </p:cNvSpPr>
          <p:nvPr>
            <p:ph type="title"/>
          </p:nvPr>
        </p:nvSpPr>
        <p:spPr>
          <a:xfrm>
            <a:off x="1835695" y="304801"/>
            <a:ext cx="7056785" cy="675928"/>
          </a:xfrm>
        </p:spPr>
        <p:txBody>
          <a:bodyPr/>
          <a:lstStyle/>
          <a:p>
            <a:r>
              <a:rPr lang="en-US" altLang="zh-CN" sz="3200" dirty="0">
                <a:solidFill>
                  <a:schemeClr val="tx1"/>
                </a:solidFill>
              </a:rPr>
              <a:t>PADS</a:t>
            </a:r>
            <a:r>
              <a:rPr lang="zh-CN" altLang="en-US" sz="3200" dirty="0">
                <a:solidFill>
                  <a:schemeClr val="tx1"/>
                </a:solidFill>
              </a:rPr>
              <a:t>进行网络服务被动辨识示例</a:t>
            </a:r>
          </a:p>
        </p:txBody>
      </p:sp>
      <p:sp>
        <p:nvSpPr>
          <p:cNvPr id="57349" name="灯片编号占位符 5"/>
          <p:cNvSpPr>
            <a:spLocks noGrp="1"/>
          </p:cNvSpPr>
          <p:nvPr>
            <p:ph type="sldNum" sz="quarter" idx="12"/>
          </p:nvPr>
        </p:nvSpPr>
        <p:spPr>
          <a:noFill/>
        </p:spPr>
        <p:txBody>
          <a:bodyPr/>
          <a:lstStyle/>
          <a:p>
            <a:fld id="{89FB2160-5454-4773-9D70-DD1FA3147591}" type="slidenum">
              <a:rPr lang="en-US" altLang="zh-CN" smtClean="0"/>
              <a:pPr/>
              <a:t>23</a:t>
            </a:fld>
            <a:endParaRPr lang="en-US" altLang="zh-CN"/>
          </a:p>
        </p:txBody>
      </p:sp>
      <p:pic>
        <p:nvPicPr>
          <p:cNvPr id="57350" name="Picture 8" descr="pads"/>
          <p:cNvPicPr>
            <a:picLocks noGrp="1" noChangeAspect="1" noChangeArrowheads="1"/>
          </p:cNvPicPr>
          <p:nvPr>
            <p:ph idx="4294967295"/>
          </p:nvPr>
        </p:nvPicPr>
        <p:blipFill>
          <a:blip r:embed="rId2" cstate="print"/>
          <a:srcRect/>
          <a:stretch>
            <a:fillRect/>
          </a:stretch>
        </p:blipFill>
        <p:spPr>
          <a:xfrm>
            <a:off x="928688" y="1714500"/>
            <a:ext cx="7715250" cy="4529138"/>
          </a:xfrm>
        </p:spPr>
      </p:pic>
    </p:spTree>
    <p:extLst>
      <p:ext uri="{BB962C8B-B14F-4D97-AF65-F5344CB8AC3E}">
        <p14:creationId xmlns:p14="http://schemas.microsoft.com/office/powerpoint/2010/main" val="94847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7" y="304801"/>
            <a:ext cx="6811987" cy="531912"/>
          </a:xfrm>
        </p:spPr>
        <p:txBody>
          <a:bodyPr/>
          <a:lstStyle/>
          <a:p>
            <a:r>
              <a:rPr lang="zh-CN" altLang="zh-CN" dirty="0"/>
              <a:t>系统类型探查防范措施</a:t>
            </a:r>
            <a:endParaRPr lang="zh-CN" altLang="en-US" dirty="0"/>
          </a:p>
        </p:txBody>
      </p:sp>
      <p:sp>
        <p:nvSpPr>
          <p:cNvPr id="3" name="内容占位符 2"/>
          <p:cNvSpPr>
            <a:spLocks noGrp="1"/>
          </p:cNvSpPr>
          <p:nvPr>
            <p:ph idx="1"/>
          </p:nvPr>
        </p:nvSpPr>
        <p:spPr/>
        <p:txBody>
          <a:bodyPr/>
          <a:lstStyle/>
          <a:p>
            <a:r>
              <a:rPr lang="zh-CN" altLang="zh-CN" sz="2400" dirty="0"/>
              <a:t>并没有太多好办法</a:t>
            </a:r>
            <a:endParaRPr lang="en-US" altLang="zh-CN" sz="2400" dirty="0"/>
          </a:p>
          <a:p>
            <a:r>
              <a:rPr lang="zh-CN" altLang="en-US" sz="2400" dirty="0"/>
              <a:t>检测</a:t>
            </a:r>
            <a:endParaRPr lang="en-US" altLang="zh-CN" sz="2400" dirty="0"/>
          </a:p>
          <a:p>
            <a:pPr lvl="1"/>
            <a:r>
              <a:rPr lang="zh-CN" altLang="zh-CN" sz="2000" dirty="0"/>
              <a:t>端口扫描监测工具</a:t>
            </a:r>
            <a:endParaRPr lang="en-US" altLang="zh-CN" sz="2000" dirty="0"/>
          </a:p>
          <a:p>
            <a:pPr lvl="1"/>
            <a:r>
              <a:rPr lang="zh-CN" altLang="zh-CN" sz="2000" dirty="0"/>
              <a:t>对被动式静默监听并辨识系统类型行为则基本无能为力</a:t>
            </a:r>
            <a:endParaRPr lang="en-US" altLang="zh-CN" sz="2000" dirty="0"/>
          </a:p>
          <a:p>
            <a:r>
              <a:rPr lang="zh-CN" altLang="zh-CN" sz="2400" dirty="0"/>
              <a:t>挫败系统类型探查活动的防御机制</a:t>
            </a:r>
            <a:r>
              <a:rPr lang="zh-CN" altLang="en-US" sz="2400" dirty="0"/>
              <a:t>也很难</a:t>
            </a:r>
            <a:endParaRPr lang="en-US" altLang="zh-CN" sz="2400" dirty="0"/>
          </a:p>
          <a:p>
            <a:r>
              <a:rPr lang="zh-CN" altLang="zh-CN" sz="2400" dirty="0"/>
              <a:t>“不出声就不会被发现”这一古老格言并不适用于网络攻防领域</a:t>
            </a:r>
            <a:endParaRPr lang="en-US" altLang="zh-CN" sz="2400" dirty="0"/>
          </a:p>
          <a:p>
            <a:r>
              <a:rPr lang="zh-CN" altLang="en-US" sz="2400" dirty="0"/>
              <a:t>应立足于</a:t>
            </a:r>
            <a:endParaRPr lang="en-US" altLang="zh-CN" sz="2400" dirty="0"/>
          </a:p>
          <a:p>
            <a:pPr lvl="1"/>
            <a:r>
              <a:rPr lang="zh-CN" altLang="zh-CN" sz="2000" dirty="0"/>
              <a:t>即使攻击者探查出了操作系统和网络服务类型，也不能轻易的攻破这道“坚固的防线”</a:t>
            </a:r>
            <a:endParaRPr lang="en-US" altLang="zh-CN" sz="2000" dirty="0"/>
          </a:p>
          <a:p>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24</a:t>
            </a:fld>
            <a:endParaRPr lang="en-US" altLang="zh-CN"/>
          </a:p>
        </p:txBody>
      </p:sp>
    </p:spTree>
    <p:extLst>
      <p:ext uri="{BB962C8B-B14F-4D97-AF65-F5344CB8AC3E}">
        <p14:creationId xmlns:p14="http://schemas.microsoft.com/office/powerpoint/2010/main" val="3953963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1763687" y="304801"/>
            <a:ext cx="6811987" cy="747936"/>
          </a:xfrm>
        </p:spPr>
        <p:txBody>
          <a:bodyPr/>
          <a:lstStyle/>
          <a:p>
            <a:pPr eaLnBrk="1" hangingPunct="1">
              <a:defRPr/>
            </a:pPr>
            <a:r>
              <a:rPr lang="zh-CN" altLang="en-US" sz="4300" dirty="0"/>
              <a:t>什么是漏洞扫描？</a:t>
            </a:r>
            <a:endParaRPr lang="en-US" altLang="zh-CN" sz="4300" dirty="0"/>
          </a:p>
        </p:txBody>
      </p:sp>
      <p:sp>
        <p:nvSpPr>
          <p:cNvPr id="864259" name="Rectangle 3"/>
          <p:cNvSpPr>
            <a:spLocks noGrp="1" noChangeArrowheads="1"/>
          </p:cNvSpPr>
          <p:nvPr>
            <p:ph type="body" idx="1"/>
          </p:nvPr>
        </p:nvSpPr>
        <p:spPr>
          <a:xfrm>
            <a:off x="683568" y="1772816"/>
            <a:ext cx="7888288" cy="4419600"/>
          </a:xfrm>
        </p:spPr>
        <p:txBody>
          <a:bodyPr/>
          <a:lstStyle/>
          <a:p>
            <a:r>
              <a:rPr lang="zh-CN" altLang="en-US" sz="3200" b="1" dirty="0">
                <a:latin typeface="+mn-lt"/>
                <a:ea typeface="+mn-ea"/>
                <a:cs typeface="+mn-cs"/>
              </a:rPr>
              <a:t>漏洞</a:t>
            </a:r>
            <a:endParaRPr lang="en-US" altLang="zh-CN" sz="3200" dirty="0"/>
          </a:p>
          <a:p>
            <a:pPr lvl="1"/>
            <a:r>
              <a:rPr lang="en-US" altLang="zh-CN" sz="2800" b="1" dirty="0">
                <a:latin typeface="+mn-lt"/>
                <a:ea typeface="+mn-ea"/>
                <a:cs typeface="+mn-cs"/>
              </a:rPr>
              <a:t>Security V</a:t>
            </a:r>
            <a:r>
              <a:rPr lang="en-US" sz="2800" b="1" dirty="0">
                <a:latin typeface="+mn-lt"/>
                <a:ea typeface="+mn-ea"/>
                <a:cs typeface="+mn-cs"/>
              </a:rPr>
              <a:t>ulnerability</a:t>
            </a:r>
            <a:r>
              <a:rPr lang="zh-CN" altLang="en-US" sz="2800" dirty="0">
                <a:cs typeface="+mn-cs"/>
              </a:rPr>
              <a:t>，</a:t>
            </a:r>
            <a:r>
              <a:rPr lang="zh-CN" altLang="en-US" sz="2800" b="1" dirty="0">
                <a:latin typeface="+mn-lt"/>
                <a:ea typeface="+mn-ea"/>
                <a:cs typeface="+mn-cs"/>
              </a:rPr>
              <a:t>安全脆弱性</a:t>
            </a:r>
            <a:endParaRPr lang="en-US" altLang="zh-CN" sz="2800" dirty="0"/>
          </a:p>
          <a:p>
            <a:pPr lvl="1"/>
            <a:r>
              <a:rPr lang="zh-CN" altLang="en-US" sz="2800" b="1" dirty="0">
                <a:latin typeface="+mn-lt"/>
                <a:ea typeface="+mn-ea"/>
                <a:cs typeface="+mn-cs"/>
              </a:rPr>
              <a:t>一般认为，漏洞是指硬件、软件或策略上存在的安全缺陷，从而使得攻击者能够在</a:t>
            </a:r>
            <a:r>
              <a:rPr lang="zh-CN" altLang="en-US" sz="2800" dirty="0">
                <a:latin typeface="+mn-lt"/>
                <a:ea typeface="+mn-ea"/>
                <a:cs typeface="+mn-cs"/>
              </a:rPr>
              <a:t>未授权</a:t>
            </a:r>
            <a:r>
              <a:rPr lang="zh-CN" altLang="en-US" sz="2800" b="1" dirty="0">
                <a:latin typeface="+mn-lt"/>
                <a:ea typeface="+mn-ea"/>
                <a:cs typeface="+mn-cs"/>
              </a:rPr>
              <a:t>的情况下访问、控制系统。</a:t>
            </a:r>
            <a:endParaRPr lang="en-US" altLang="zh-CN" sz="2800" b="1" dirty="0">
              <a:latin typeface="+mn-lt"/>
              <a:ea typeface="+mn-ea"/>
              <a:cs typeface="+mn-cs"/>
            </a:endParaRPr>
          </a:p>
          <a:p>
            <a:r>
              <a:rPr lang="zh-CN" altLang="en-US" sz="3200" b="1" dirty="0">
                <a:latin typeface="+mn-lt"/>
                <a:ea typeface="+mn-ea"/>
                <a:cs typeface="+mn-cs"/>
              </a:rPr>
              <a:t>漏洞扫描</a:t>
            </a:r>
            <a:endParaRPr lang="en-US" altLang="zh-CN" sz="3200" b="1" dirty="0">
              <a:latin typeface="+mn-lt"/>
              <a:ea typeface="+mn-ea"/>
              <a:cs typeface="+mn-cs"/>
            </a:endParaRPr>
          </a:p>
          <a:p>
            <a:pPr lvl="1"/>
            <a:r>
              <a:rPr lang="zh-CN" altLang="en-US" sz="2800" b="1" dirty="0">
                <a:latin typeface="+mn-lt"/>
                <a:ea typeface="+mn-ea"/>
                <a:cs typeface="+mn-cs"/>
              </a:rPr>
              <a:t>检查系统是否存在已公布安全漏洞，从而易于遭受网络攻击的技术。</a:t>
            </a:r>
            <a:endParaRPr lang="en-US" altLang="zh-CN" sz="2800" b="1" dirty="0">
              <a:latin typeface="+mn-lt"/>
              <a:ea typeface="+mn-ea"/>
              <a:cs typeface="+mn-cs"/>
            </a:endParaRPr>
          </a:p>
        </p:txBody>
      </p:sp>
      <p:sp>
        <p:nvSpPr>
          <p:cNvPr id="2" name="Slide Number Placeholder 1"/>
          <p:cNvSpPr>
            <a:spLocks noGrp="1"/>
          </p:cNvSpPr>
          <p:nvPr>
            <p:ph type="sldNum" sz="quarter" idx="12"/>
          </p:nvPr>
        </p:nvSpPr>
        <p:spPr/>
        <p:txBody>
          <a:bodyPr/>
          <a:lstStyle/>
          <a:p>
            <a:pPr>
              <a:defRPr/>
            </a:pPr>
            <a:fld id="{47D22251-280C-465C-99E6-6A8AAA327959}" type="slidenum">
              <a:rPr lang="en-US" altLang="zh-CN" smtClean="0"/>
              <a:pPr>
                <a:defRPr/>
              </a:pPr>
              <a:t>25</a:t>
            </a:fld>
            <a:endParaRPr lang="en-US" altLang="zh-CN"/>
          </a:p>
        </p:txBody>
      </p:sp>
    </p:spTree>
    <p:extLst>
      <p:ext uri="{BB962C8B-B14F-4D97-AF65-F5344CB8AC3E}">
        <p14:creationId xmlns:p14="http://schemas.microsoft.com/office/powerpoint/2010/main" val="4853856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3" y="304801"/>
            <a:ext cx="6667971" cy="675928"/>
          </a:xfrm>
        </p:spPr>
        <p:txBody>
          <a:bodyPr/>
          <a:lstStyle/>
          <a:p>
            <a:r>
              <a:rPr lang="zh-CN" altLang="en-US" dirty="0"/>
              <a:t>漏洞的不可避免</a:t>
            </a:r>
          </a:p>
        </p:txBody>
      </p:sp>
      <p:sp>
        <p:nvSpPr>
          <p:cNvPr id="3" name="内容占位符 2"/>
          <p:cNvSpPr>
            <a:spLocks noGrp="1"/>
          </p:cNvSpPr>
          <p:nvPr>
            <p:ph idx="1"/>
          </p:nvPr>
        </p:nvSpPr>
        <p:spPr/>
        <p:txBody>
          <a:bodyPr/>
          <a:lstStyle/>
          <a:p>
            <a:r>
              <a:rPr lang="zh-CN" altLang="en-US" sz="2800" dirty="0"/>
              <a:t>系统设计缺陷</a:t>
            </a:r>
          </a:p>
          <a:p>
            <a:pPr lvl="1"/>
            <a:r>
              <a:rPr lang="en-US" altLang="zh-CN" sz="2000" dirty="0"/>
              <a:t>Internet</a:t>
            </a:r>
            <a:r>
              <a:rPr lang="zh-CN" altLang="en-US" sz="2000" dirty="0"/>
              <a:t>从设计时就缺乏安全的总体架构和设计</a:t>
            </a:r>
          </a:p>
          <a:p>
            <a:pPr lvl="1"/>
            <a:r>
              <a:rPr lang="en-US" altLang="zh-CN" sz="2000" dirty="0"/>
              <a:t>TCP/IP</a:t>
            </a:r>
            <a:r>
              <a:rPr lang="zh-CN" altLang="en-US" sz="2000" dirty="0"/>
              <a:t>中的三阶段握手</a:t>
            </a:r>
          </a:p>
          <a:p>
            <a:r>
              <a:rPr lang="zh-CN" altLang="en-US" sz="2800" dirty="0"/>
              <a:t>软件源代码的急剧膨胀</a:t>
            </a:r>
          </a:p>
          <a:p>
            <a:pPr lvl="1"/>
            <a:r>
              <a:rPr lang="en-US" altLang="zh-CN" sz="2000" dirty="0"/>
              <a:t>Windows 95 1500</a:t>
            </a:r>
            <a:r>
              <a:rPr lang="zh-CN" altLang="en-US" sz="2000" dirty="0"/>
              <a:t>万行 </a:t>
            </a:r>
            <a:r>
              <a:rPr lang="en-US" altLang="zh-CN" sz="2000" dirty="0"/>
              <a:t>Windows 98 1800</a:t>
            </a:r>
            <a:r>
              <a:rPr lang="zh-CN" altLang="en-US" sz="2000" dirty="0"/>
              <a:t>万行</a:t>
            </a:r>
          </a:p>
          <a:p>
            <a:pPr lvl="1"/>
            <a:r>
              <a:rPr lang="en-US" altLang="zh-CN" sz="2000" dirty="0"/>
              <a:t>Windows XP 3500</a:t>
            </a:r>
            <a:r>
              <a:rPr lang="zh-CN" altLang="en-US" sz="2000" dirty="0"/>
              <a:t>万行 </a:t>
            </a:r>
            <a:r>
              <a:rPr lang="en-US" altLang="zh-CN" sz="2000" dirty="0"/>
              <a:t>Windows Vista 5000</a:t>
            </a:r>
            <a:r>
              <a:rPr lang="zh-CN" altLang="en-US" sz="2000" dirty="0"/>
              <a:t>万行</a:t>
            </a:r>
          </a:p>
          <a:p>
            <a:pPr lvl="1"/>
            <a:r>
              <a:rPr lang="en-US" altLang="zh-CN" sz="2000" dirty="0"/>
              <a:t>Linux </a:t>
            </a:r>
            <a:r>
              <a:rPr lang="zh-CN" altLang="en-US" sz="2000" dirty="0"/>
              <a:t>内核</a:t>
            </a:r>
            <a:r>
              <a:rPr lang="en-US" altLang="zh-CN" sz="2000" dirty="0"/>
              <a:t>200</a:t>
            </a:r>
            <a:r>
              <a:rPr lang="zh-CN" altLang="en-US" sz="2000" dirty="0"/>
              <a:t>万行</a:t>
            </a:r>
          </a:p>
          <a:p>
            <a:r>
              <a:rPr lang="zh-CN" altLang="en-US" sz="2800" dirty="0"/>
              <a:t>软件实现的缺陷</a:t>
            </a:r>
          </a:p>
          <a:p>
            <a:pPr lvl="1"/>
            <a:r>
              <a:rPr lang="zh-CN" altLang="en-US" sz="2000" dirty="0"/>
              <a:t>微软开发人员的单体测试缺陷从超过</a:t>
            </a:r>
            <a:r>
              <a:rPr lang="en-US" altLang="zh-CN" sz="2000" dirty="0"/>
              <a:t>25</a:t>
            </a:r>
            <a:r>
              <a:rPr lang="zh-CN" altLang="en-US" sz="2000" dirty="0"/>
              <a:t>个缺陷</a:t>
            </a:r>
            <a:r>
              <a:rPr lang="en-US" altLang="zh-CN" sz="2000" dirty="0"/>
              <a:t>/</a:t>
            </a:r>
            <a:r>
              <a:rPr lang="zh-CN" altLang="en-US" sz="2000" dirty="0"/>
              <a:t>千行代码显著降低到</a:t>
            </a:r>
            <a:r>
              <a:rPr lang="en-US" altLang="zh-CN" sz="2000" dirty="0"/>
              <a:t>7</a:t>
            </a:r>
            <a:r>
              <a:rPr lang="zh-CN" altLang="en-US" sz="2000" dirty="0"/>
              <a:t>个缺陷</a:t>
            </a:r>
            <a:r>
              <a:rPr lang="en-US" altLang="zh-CN" sz="2000" dirty="0"/>
              <a:t>/</a:t>
            </a:r>
            <a:r>
              <a:rPr lang="zh-CN" altLang="en-US" sz="2000" dirty="0"/>
              <a:t>千行代码</a:t>
            </a:r>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26</a:t>
            </a:fld>
            <a:endParaRPr lang="en-US" altLang="zh-CN"/>
          </a:p>
        </p:txBody>
      </p:sp>
    </p:spTree>
    <p:extLst>
      <p:ext uri="{BB962C8B-B14F-4D97-AF65-F5344CB8AC3E}">
        <p14:creationId xmlns:p14="http://schemas.microsoft.com/office/powerpoint/2010/main" val="10585851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2" name="灯片编号占位符 5"/>
          <p:cNvSpPr>
            <a:spLocks noGrp="1"/>
          </p:cNvSpPr>
          <p:nvPr>
            <p:ph type="sldNum" sz="quarter" idx="12"/>
          </p:nvPr>
        </p:nvSpPr>
        <p:spPr>
          <a:noFill/>
        </p:spPr>
        <p:txBody>
          <a:bodyPr/>
          <a:lstStyle/>
          <a:p>
            <a:fld id="{02045FDC-9340-48F6-92A7-39010C8E35DC}" type="slidenum">
              <a:rPr lang="en-US" altLang="zh-CN" smtClean="0"/>
              <a:pPr/>
              <a:t>27</a:t>
            </a:fld>
            <a:endParaRPr lang="en-US" altLang="zh-CN"/>
          </a:p>
        </p:txBody>
      </p:sp>
      <p:sp>
        <p:nvSpPr>
          <p:cNvPr id="58373" name="Rectangle 2"/>
          <p:cNvSpPr>
            <a:spLocks noGrp="1" noChangeArrowheads="1"/>
          </p:cNvSpPr>
          <p:nvPr>
            <p:ph type="title"/>
          </p:nvPr>
        </p:nvSpPr>
        <p:spPr>
          <a:xfrm>
            <a:off x="1835695" y="304801"/>
            <a:ext cx="6739979" cy="747936"/>
          </a:xfrm>
        </p:spPr>
        <p:txBody>
          <a:bodyPr/>
          <a:lstStyle/>
          <a:p>
            <a:pPr eaLnBrk="1" hangingPunct="1"/>
            <a:r>
              <a:rPr lang="zh-CN" altLang="en-US" dirty="0">
                <a:solidFill>
                  <a:schemeClr val="tx1"/>
                </a:solidFill>
              </a:rPr>
              <a:t>漏洞扫描</a:t>
            </a:r>
          </a:p>
        </p:txBody>
      </p:sp>
      <p:sp>
        <p:nvSpPr>
          <p:cNvPr id="58374" name="Rectangle 3"/>
          <p:cNvSpPr>
            <a:spLocks noGrp="1" noChangeArrowheads="1"/>
          </p:cNvSpPr>
          <p:nvPr>
            <p:ph type="body" idx="1"/>
          </p:nvPr>
        </p:nvSpPr>
        <p:spPr/>
        <p:txBody>
          <a:bodyPr/>
          <a:lstStyle/>
          <a:p>
            <a:pPr eaLnBrk="1" hangingPunct="1">
              <a:lnSpc>
                <a:spcPct val="80000"/>
              </a:lnSpc>
            </a:pPr>
            <a:r>
              <a:rPr lang="zh-CN" altLang="en-US" sz="2400" dirty="0"/>
              <a:t>漏洞扫描技术</a:t>
            </a:r>
          </a:p>
          <a:p>
            <a:pPr lvl="1" eaLnBrk="1" hangingPunct="1">
              <a:lnSpc>
                <a:spcPct val="80000"/>
              </a:lnSpc>
            </a:pPr>
            <a:r>
              <a:rPr lang="zh-CN" altLang="en-US" sz="2000" dirty="0"/>
              <a:t>检查系统是否存在已公布安全漏洞，从而易于遭受网络攻击的技术。</a:t>
            </a:r>
          </a:p>
          <a:p>
            <a:pPr lvl="1" eaLnBrk="1" hangingPunct="1">
              <a:lnSpc>
                <a:spcPct val="80000"/>
              </a:lnSpc>
            </a:pPr>
            <a:r>
              <a:rPr lang="zh-CN" altLang="en-US" sz="2000" dirty="0"/>
              <a:t>双刃剑</a:t>
            </a:r>
          </a:p>
          <a:p>
            <a:pPr lvl="2" eaLnBrk="1" hangingPunct="1">
              <a:lnSpc>
                <a:spcPct val="80000"/>
              </a:lnSpc>
            </a:pPr>
            <a:r>
              <a:rPr lang="zh-CN" altLang="en-US" sz="2000" dirty="0"/>
              <a:t>网络管理员用来检查系统安全性，渗透测试团队</a:t>
            </a:r>
            <a:r>
              <a:rPr lang="en-US" altLang="zh-CN" sz="2000" dirty="0"/>
              <a:t>(Red Team)</a:t>
            </a:r>
            <a:r>
              <a:rPr lang="zh-CN" altLang="en-US" sz="2000" dirty="0"/>
              <a:t>用于安全评估。</a:t>
            </a:r>
          </a:p>
          <a:p>
            <a:pPr lvl="2" eaLnBrk="1" hangingPunct="1">
              <a:lnSpc>
                <a:spcPct val="80000"/>
              </a:lnSpc>
            </a:pPr>
            <a:r>
              <a:rPr lang="zh-CN" altLang="en-US" sz="2000" dirty="0"/>
              <a:t>攻击者用来列出最可能成功的攻击方法，提高攻击效率。</a:t>
            </a:r>
          </a:p>
          <a:p>
            <a:pPr eaLnBrk="1" hangingPunct="1">
              <a:lnSpc>
                <a:spcPct val="80000"/>
              </a:lnSpc>
            </a:pPr>
            <a:r>
              <a:rPr lang="zh-CN" altLang="en-US" sz="2400" dirty="0"/>
              <a:t>已发布安全漏洞数据库</a:t>
            </a:r>
          </a:p>
          <a:p>
            <a:pPr lvl="1" eaLnBrk="1" hangingPunct="1">
              <a:lnSpc>
                <a:spcPct val="80000"/>
              </a:lnSpc>
            </a:pPr>
            <a:r>
              <a:rPr lang="zh-CN" altLang="en-US" sz="2000" dirty="0"/>
              <a:t>业界标准漏洞命名库</a:t>
            </a:r>
            <a:r>
              <a:rPr lang="en-US" altLang="zh-CN" sz="2000" dirty="0"/>
              <a:t>CVE 	</a:t>
            </a:r>
            <a:r>
              <a:rPr lang="en-US" altLang="zh-CN" sz="1400" dirty="0"/>
              <a:t>http://cve.mitre.org</a:t>
            </a:r>
            <a:endParaRPr lang="en-US" altLang="zh-CN" sz="1200" dirty="0"/>
          </a:p>
          <a:p>
            <a:pPr lvl="1" eaLnBrk="1" hangingPunct="1">
              <a:lnSpc>
                <a:spcPct val="80000"/>
              </a:lnSpc>
            </a:pPr>
            <a:r>
              <a:rPr lang="zh-CN" altLang="en-US" sz="2000" dirty="0"/>
              <a:t>微软安全漏洞公告</a:t>
            </a:r>
            <a:r>
              <a:rPr lang="en-US" altLang="zh-CN" sz="2000" dirty="0" err="1"/>
              <a:t>MSxx</a:t>
            </a:r>
            <a:r>
              <a:rPr lang="en-US" altLang="zh-CN" sz="2000" dirty="0"/>
              <a:t>-xxx</a:t>
            </a:r>
          </a:p>
          <a:p>
            <a:pPr lvl="2" eaLnBrk="1" hangingPunct="1">
              <a:lnSpc>
                <a:spcPct val="80000"/>
              </a:lnSpc>
              <a:buFont typeface="Wingdings" pitchFamily="2" charset="2"/>
              <a:buNone/>
            </a:pPr>
            <a:r>
              <a:rPr lang="en-US" altLang="zh-CN" sz="1400" dirty="0"/>
              <a:t>http://www.microsoft.com/china/technet/security/current.mspx</a:t>
            </a:r>
          </a:p>
          <a:p>
            <a:pPr lvl="1" eaLnBrk="1" hangingPunct="1">
              <a:lnSpc>
                <a:spcPct val="80000"/>
              </a:lnSpc>
            </a:pPr>
            <a:r>
              <a:rPr lang="en-US" altLang="zh-CN" sz="2000" dirty="0" err="1"/>
              <a:t>SecurityFocus</a:t>
            </a:r>
            <a:r>
              <a:rPr lang="en-US" altLang="zh-CN" sz="2000" dirty="0"/>
              <a:t> BID</a:t>
            </a:r>
          </a:p>
          <a:p>
            <a:pPr lvl="1" eaLnBrk="1" hangingPunct="1">
              <a:lnSpc>
                <a:spcPct val="80000"/>
              </a:lnSpc>
              <a:buFont typeface="Wingdings" pitchFamily="2" charset="2"/>
              <a:buNone/>
            </a:pPr>
            <a:r>
              <a:rPr lang="en-US" altLang="zh-CN" sz="1400" dirty="0"/>
              <a:t>	http://www.securityfocus.com/bid</a:t>
            </a:r>
          </a:p>
          <a:p>
            <a:pPr lvl="1" eaLnBrk="1" hangingPunct="1">
              <a:lnSpc>
                <a:spcPct val="80000"/>
              </a:lnSpc>
            </a:pPr>
            <a:r>
              <a:rPr lang="en-US" altLang="zh-CN" sz="2000" dirty="0"/>
              <a:t>National Vulnerability Database: NVD</a:t>
            </a:r>
            <a:br>
              <a:rPr lang="en-US" altLang="zh-CN" sz="2000" dirty="0"/>
            </a:br>
            <a:r>
              <a:rPr lang="en-US" altLang="zh-CN" sz="1400" dirty="0"/>
              <a:t> http://nvd.nist.gov/</a:t>
            </a:r>
            <a:endParaRPr lang="en-US" altLang="zh-CN" sz="2000" dirty="0"/>
          </a:p>
        </p:txBody>
      </p:sp>
    </p:spTree>
    <p:extLst>
      <p:ext uri="{BB962C8B-B14F-4D97-AF65-F5344CB8AC3E}">
        <p14:creationId xmlns:p14="http://schemas.microsoft.com/office/powerpoint/2010/main" val="301681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灯片编号占位符 5"/>
          <p:cNvSpPr>
            <a:spLocks noGrp="1"/>
          </p:cNvSpPr>
          <p:nvPr>
            <p:ph type="sldNum" sz="quarter" idx="12"/>
          </p:nvPr>
        </p:nvSpPr>
        <p:spPr>
          <a:noFill/>
        </p:spPr>
        <p:txBody>
          <a:bodyPr/>
          <a:lstStyle/>
          <a:p>
            <a:fld id="{E403703D-698D-478D-8759-9FBFC54B180A}" type="slidenum">
              <a:rPr lang="en-US" altLang="zh-CN" smtClean="0"/>
              <a:pPr/>
              <a:t>28</a:t>
            </a:fld>
            <a:endParaRPr lang="en-US" altLang="zh-CN"/>
          </a:p>
        </p:txBody>
      </p:sp>
      <p:sp>
        <p:nvSpPr>
          <p:cNvPr id="59397" name="Rectangle 2"/>
          <p:cNvSpPr>
            <a:spLocks noGrp="1" noChangeArrowheads="1"/>
          </p:cNvSpPr>
          <p:nvPr>
            <p:ph type="title"/>
          </p:nvPr>
        </p:nvSpPr>
        <p:spPr>
          <a:xfrm>
            <a:off x="1691680" y="332656"/>
            <a:ext cx="7128792" cy="675928"/>
          </a:xfrm>
        </p:spPr>
        <p:txBody>
          <a:bodyPr/>
          <a:lstStyle/>
          <a:p>
            <a:pPr eaLnBrk="1" hangingPunct="1"/>
            <a:r>
              <a:rPr lang="zh-CN" altLang="en-US" dirty="0"/>
              <a:t>漏洞扫描软件</a:t>
            </a:r>
          </a:p>
        </p:txBody>
      </p:sp>
      <p:sp>
        <p:nvSpPr>
          <p:cNvPr id="59398" name="Rectangle 3"/>
          <p:cNvSpPr>
            <a:spLocks noGrp="1" noChangeArrowheads="1"/>
          </p:cNvSpPr>
          <p:nvPr>
            <p:ph type="body" idx="1"/>
          </p:nvPr>
        </p:nvSpPr>
        <p:spPr>
          <a:xfrm>
            <a:off x="566738" y="1752600"/>
            <a:ext cx="8001000" cy="4700736"/>
          </a:xfrm>
        </p:spPr>
        <p:txBody>
          <a:bodyPr/>
          <a:lstStyle/>
          <a:p>
            <a:pPr eaLnBrk="1" hangingPunct="1"/>
            <a:r>
              <a:rPr lang="en-US" altLang="zh-CN" sz="2400" dirty="0"/>
              <a:t>ISS (Internet Security Scanner)</a:t>
            </a:r>
          </a:p>
          <a:p>
            <a:pPr lvl="1" eaLnBrk="1" hangingPunct="1"/>
            <a:r>
              <a:rPr lang="en-US" altLang="zh-CN" sz="2000" dirty="0"/>
              <a:t>1993</a:t>
            </a:r>
            <a:r>
              <a:rPr lang="zh-CN" altLang="en-US" sz="2000" dirty="0"/>
              <a:t>年</a:t>
            </a:r>
            <a:r>
              <a:rPr lang="en-US" altLang="zh-CN" sz="2000" dirty="0"/>
              <a:t>: </a:t>
            </a:r>
            <a:r>
              <a:rPr lang="zh-CN" altLang="en-US" sz="2000" dirty="0"/>
              <a:t>第一个漏洞扫描软件，商业</a:t>
            </a:r>
            <a:endParaRPr lang="en-US" altLang="zh-CN" sz="2000" dirty="0"/>
          </a:p>
          <a:p>
            <a:pPr lvl="1" eaLnBrk="1" hangingPunct="1"/>
            <a:r>
              <a:rPr lang="en-US" altLang="zh-CN" sz="2000" dirty="0"/>
              <a:t>2006</a:t>
            </a:r>
            <a:r>
              <a:rPr lang="zh-CN" altLang="en-US" sz="2000" dirty="0"/>
              <a:t>年被</a:t>
            </a:r>
            <a:r>
              <a:rPr lang="en-US" altLang="zh-CN" sz="2000" dirty="0"/>
              <a:t>IBM</a:t>
            </a:r>
            <a:r>
              <a:rPr lang="zh-CN" altLang="en-US" sz="2000" dirty="0"/>
              <a:t>以</a:t>
            </a:r>
            <a:r>
              <a:rPr lang="en-US" altLang="zh-CN" sz="2000" dirty="0"/>
              <a:t>16</a:t>
            </a:r>
            <a:r>
              <a:rPr lang="zh-CN" altLang="en-US" sz="2000" dirty="0"/>
              <a:t>亿美元收购</a:t>
            </a:r>
          </a:p>
          <a:p>
            <a:pPr eaLnBrk="1" hangingPunct="1"/>
            <a:r>
              <a:rPr lang="en-US" altLang="zh-CN" sz="2400" dirty="0"/>
              <a:t>SATAN/SAINT</a:t>
            </a:r>
          </a:p>
          <a:p>
            <a:pPr lvl="1" eaLnBrk="1" hangingPunct="1"/>
            <a:r>
              <a:rPr lang="en-US" altLang="zh-CN" sz="2000" dirty="0"/>
              <a:t>1995</a:t>
            </a:r>
            <a:r>
              <a:rPr lang="zh-CN" altLang="en-US" sz="2000" dirty="0"/>
              <a:t>年</a:t>
            </a:r>
            <a:r>
              <a:rPr lang="en-US" altLang="zh-CN" sz="2000" dirty="0"/>
              <a:t>: Dan Farmer</a:t>
            </a:r>
          </a:p>
          <a:p>
            <a:pPr lvl="1" eaLnBrk="1" hangingPunct="1"/>
            <a:r>
              <a:rPr lang="zh-CN" altLang="en-US" sz="2000" dirty="0"/>
              <a:t>第一个公开发布的漏洞扫描软件，引发媒体负面报导</a:t>
            </a:r>
          </a:p>
          <a:p>
            <a:pPr eaLnBrk="1" hangingPunct="1"/>
            <a:r>
              <a:rPr lang="en-US" altLang="zh-CN" sz="2400" dirty="0"/>
              <a:t>Nessus*</a:t>
            </a:r>
          </a:p>
          <a:p>
            <a:pPr lvl="1" eaLnBrk="1" hangingPunct="1"/>
            <a:r>
              <a:rPr lang="zh-CN" altLang="en-US" sz="2000" dirty="0"/>
              <a:t>目前最优秀的共享漏洞扫描软件</a:t>
            </a:r>
          </a:p>
          <a:p>
            <a:pPr lvl="1" eaLnBrk="1" hangingPunct="1"/>
            <a:r>
              <a:rPr lang="en-US" altLang="zh-CN" sz="2000" dirty="0"/>
              <a:t>1998-: </a:t>
            </a:r>
            <a:r>
              <a:rPr lang="en-US" altLang="zh-CN" sz="2000" dirty="0" err="1"/>
              <a:t>Renaud</a:t>
            </a:r>
            <a:r>
              <a:rPr lang="en-US" altLang="zh-CN" sz="2000" dirty="0"/>
              <a:t> </a:t>
            </a:r>
            <a:r>
              <a:rPr lang="en-US" altLang="zh-CN" sz="2000" dirty="0" err="1"/>
              <a:t>Deraison</a:t>
            </a:r>
            <a:r>
              <a:rPr lang="en-US" altLang="zh-CN" sz="2000" dirty="0"/>
              <a:t>, Nessus v2.x </a:t>
            </a:r>
            <a:r>
              <a:rPr lang="zh-CN" altLang="en-US" sz="2000" dirty="0"/>
              <a:t>开源</a:t>
            </a:r>
          </a:p>
          <a:p>
            <a:pPr lvl="1" eaLnBrk="1" hangingPunct="1"/>
            <a:r>
              <a:rPr lang="en-US" altLang="zh-CN" sz="2000" dirty="0"/>
              <a:t>2005-: Tenable Network Security, Nessus v3.x, v4.x, freeware, plugin license</a:t>
            </a:r>
          </a:p>
          <a:p>
            <a:pPr eaLnBrk="1" hangingPunct="1"/>
            <a:r>
              <a:rPr lang="en-US" altLang="zh-CN" sz="2400" dirty="0" err="1"/>
              <a:t>OpenVAS</a:t>
            </a:r>
            <a:endParaRPr lang="en-US" altLang="zh-CN" sz="2400" dirty="0"/>
          </a:p>
        </p:txBody>
      </p:sp>
    </p:spTree>
    <p:extLst>
      <p:ext uri="{BB962C8B-B14F-4D97-AF65-F5344CB8AC3E}">
        <p14:creationId xmlns:p14="http://schemas.microsoft.com/office/powerpoint/2010/main" val="667311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灯片编号占位符 5"/>
          <p:cNvSpPr>
            <a:spLocks noGrp="1"/>
          </p:cNvSpPr>
          <p:nvPr>
            <p:ph type="sldNum" sz="quarter" idx="12"/>
          </p:nvPr>
        </p:nvSpPr>
        <p:spPr>
          <a:noFill/>
        </p:spPr>
        <p:txBody>
          <a:bodyPr/>
          <a:lstStyle/>
          <a:p>
            <a:fld id="{D4C1687B-C7BD-4457-A662-6EA4525E83FE}" type="slidenum">
              <a:rPr lang="en-US" altLang="zh-CN" smtClean="0"/>
              <a:pPr/>
              <a:t>29</a:t>
            </a:fld>
            <a:endParaRPr lang="en-US" altLang="zh-CN"/>
          </a:p>
        </p:txBody>
      </p:sp>
      <p:sp>
        <p:nvSpPr>
          <p:cNvPr id="60421" name="Rectangle 2"/>
          <p:cNvSpPr>
            <a:spLocks noGrp="1" noChangeArrowheads="1"/>
          </p:cNvSpPr>
          <p:nvPr>
            <p:ph type="title"/>
          </p:nvPr>
        </p:nvSpPr>
        <p:spPr>
          <a:xfrm>
            <a:off x="1691679" y="304801"/>
            <a:ext cx="6883995" cy="819944"/>
          </a:xfrm>
        </p:spPr>
        <p:txBody>
          <a:bodyPr/>
          <a:lstStyle/>
          <a:p>
            <a:pPr eaLnBrk="1" hangingPunct="1"/>
            <a:r>
              <a:rPr lang="en-US" altLang="zh-CN" dirty="0">
                <a:solidFill>
                  <a:schemeClr val="tx1"/>
                </a:solidFill>
              </a:rPr>
              <a:t>Nessus</a:t>
            </a:r>
          </a:p>
        </p:txBody>
      </p:sp>
      <p:sp>
        <p:nvSpPr>
          <p:cNvPr id="60422" name="Rectangle 3"/>
          <p:cNvSpPr>
            <a:spLocks noGrp="1" noChangeArrowheads="1"/>
          </p:cNvSpPr>
          <p:nvPr>
            <p:ph type="body" idx="1"/>
          </p:nvPr>
        </p:nvSpPr>
        <p:spPr>
          <a:xfrm>
            <a:off x="566738" y="1752600"/>
            <a:ext cx="8325742" cy="4267200"/>
          </a:xfrm>
        </p:spPr>
        <p:txBody>
          <a:bodyPr/>
          <a:lstStyle/>
          <a:p>
            <a:pPr eaLnBrk="1" hangingPunct="1">
              <a:lnSpc>
                <a:spcPct val="90000"/>
              </a:lnSpc>
            </a:pPr>
            <a:r>
              <a:rPr lang="zh-CN" altLang="en-US" sz="2600" dirty="0"/>
              <a:t>客户端</a:t>
            </a:r>
            <a:r>
              <a:rPr lang="en-US" altLang="zh-CN" sz="2600" dirty="0"/>
              <a:t>/</a:t>
            </a:r>
            <a:r>
              <a:rPr lang="zh-CN" altLang="en-US" sz="2600" dirty="0"/>
              <a:t>服务器模式</a:t>
            </a:r>
          </a:p>
          <a:p>
            <a:pPr lvl="1" eaLnBrk="1" hangingPunct="1">
              <a:lnSpc>
                <a:spcPct val="90000"/>
              </a:lnSpc>
            </a:pPr>
            <a:r>
              <a:rPr lang="zh-CN" altLang="en-US" sz="2200" dirty="0"/>
              <a:t>服务器端</a:t>
            </a:r>
            <a:r>
              <a:rPr lang="en-US" altLang="zh-CN" sz="2200" dirty="0"/>
              <a:t>: </a:t>
            </a:r>
            <a:r>
              <a:rPr lang="en-US" altLang="zh-CN" sz="2200" dirty="0" err="1"/>
              <a:t>nessesd</a:t>
            </a:r>
            <a:r>
              <a:rPr lang="en-US" altLang="zh-CN" sz="2200" dirty="0"/>
              <a:t> (</a:t>
            </a:r>
            <a:r>
              <a:rPr lang="en-US" altLang="zh-CN" sz="2200" dirty="0" err="1"/>
              <a:t>Tcp</a:t>
            </a:r>
            <a:r>
              <a:rPr lang="en-US" altLang="zh-CN" sz="2200" dirty="0"/>
              <a:t> 1241)</a:t>
            </a:r>
          </a:p>
          <a:p>
            <a:pPr lvl="1" eaLnBrk="1" hangingPunct="1">
              <a:lnSpc>
                <a:spcPct val="90000"/>
              </a:lnSpc>
            </a:pPr>
            <a:r>
              <a:rPr lang="zh-CN" altLang="en-US" sz="2200" dirty="0"/>
              <a:t>客户端</a:t>
            </a:r>
            <a:r>
              <a:rPr lang="en-US" altLang="zh-CN" sz="2200" dirty="0"/>
              <a:t>: </a:t>
            </a:r>
            <a:r>
              <a:rPr lang="en-US" altLang="zh-CN" sz="2200" dirty="0" err="1"/>
              <a:t>nessus</a:t>
            </a:r>
            <a:r>
              <a:rPr lang="en-US" altLang="zh-CN" sz="2200" dirty="0"/>
              <a:t> -q (</a:t>
            </a:r>
            <a:r>
              <a:rPr lang="zh-CN" altLang="en-US" sz="2200" dirty="0"/>
              <a:t>命令行客户端</a:t>
            </a:r>
            <a:r>
              <a:rPr lang="en-US" altLang="zh-CN" sz="2200" dirty="0"/>
              <a:t>), </a:t>
            </a:r>
            <a:r>
              <a:rPr lang="en-US" altLang="zh-CN" sz="2200" dirty="0" err="1"/>
              <a:t>nessus</a:t>
            </a:r>
            <a:r>
              <a:rPr lang="en-US" altLang="zh-CN" sz="2200" dirty="0"/>
              <a:t>(UNIX</a:t>
            </a:r>
            <a:r>
              <a:rPr lang="zh-CN" altLang="en-US" sz="2200" dirty="0"/>
              <a:t>图形客户端</a:t>
            </a:r>
            <a:r>
              <a:rPr lang="en-US" altLang="zh-CN" sz="2200" dirty="0"/>
              <a:t>), Nessus Client(Win32</a:t>
            </a:r>
            <a:r>
              <a:rPr lang="zh-CN" altLang="en-US" sz="2200" dirty="0"/>
              <a:t>客户端</a:t>
            </a:r>
            <a:r>
              <a:rPr lang="en-US" altLang="zh-CN" sz="2200" dirty="0"/>
              <a:t>)</a:t>
            </a:r>
          </a:p>
          <a:p>
            <a:pPr eaLnBrk="1" hangingPunct="1">
              <a:lnSpc>
                <a:spcPct val="90000"/>
              </a:lnSpc>
            </a:pPr>
            <a:r>
              <a:rPr lang="zh-CN" altLang="en-US" sz="2600" dirty="0"/>
              <a:t>框架</a:t>
            </a:r>
            <a:r>
              <a:rPr lang="en-US" altLang="zh-CN" sz="2600" dirty="0"/>
              <a:t>/</a:t>
            </a:r>
            <a:r>
              <a:rPr lang="zh-CN" altLang="en-US" sz="2600" dirty="0"/>
              <a:t>插件模式</a:t>
            </a:r>
          </a:p>
          <a:p>
            <a:pPr lvl="1" eaLnBrk="1" hangingPunct="1">
              <a:lnSpc>
                <a:spcPct val="90000"/>
              </a:lnSpc>
            </a:pPr>
            <a:r>
              <a:rPr lang="en-US" altLang="zh-CN" sz="2200" dirty="0"/>
              <a:t>NASL</a:t>
            </a:r>
            <a:r>
              <a:rPr lang="zh-CN" altLang="en-US" sz="2200" dirty="0"/>
              <a:t>语言</a:t>
            </a:r>
            <a:r>
              <a:rPr lang="en-US" altLang="zh-CN" sz="2200" dirty="0"/>
              <a:t>(Nessus Attack Scripting Language)</a:t>
            </a:r>
          </a:p>
          <a:p>
            <a:pPr lvl="1" eaLnBrk="1" hangingPunct="1">
              <a:lnSpc>
                <a:spcPct val="90000"/>
              </a:lnSpc>
            </a:pPr>
            <a:r>
              <a:rPr lang="zh-CN" altLang="en-US" sz="2200" dirty="0"/>
              <a:t>安全漏洞扫描插件</a:t>
            </a:r>
            <a:r>
              <a:rPr lang="en-US" altLang="zh-CN" sz="2200" dirty="0"/>
              <a:t>: </a:t>
            </a:r>
            <a:r>
              <a:rPr lang="zh-CN" altLang="en-US" sz="2200" dirty="0"/>
              <a:t>使用</a:t>
            </a:r>
            <a:r>
              <a:rPr lang="en-US" altLang="zh-CN" sz="2200" dirty="0"/>
              <a:t>NASL</a:t>
            </a:r>
            <a:r>
              <a:rPr lang="zh-CN" altLang="en-US" sz="2200" dirty="0"/>
              <a:t>语言容易编写并集成至</a:t>
            </a:r>
            <a:r>
              <a:rPr lang="en-US" altLang="zh-CN" sz="2200" dirty="0"/>
              <a:t>Nessus</a:t>
            </a:r>
            <a:r>
              <a:rPr lang="zh-CN" altLang="en-US" sz="2200" dirty="0"/>
              <a:t>框架中</a:t>
            </a:r>
          </a:p>
          <a:p>
            <a:pPr lvl="1" eaLnBrk="1" hangingPunct="1">
              <a:lnSpc>
                <a:spcPct val="90000"/>
              </a:lnSpc>
            </a:pPr>
            <a:r>
              <a:rPr lang="zh-CN" altLang="en-US" sz="2200" dirty="0"/>
              <a:t>插件间可互相依赖和协同工作</a:t>
            </a:r>
            <a:r>
              <a:rPr lang="en-US" altLang="zh-CN" sz="2200" dirty="0"/>
              <a:t>(</a:t>
            </a:r>
            <a:r>
              <a:rPr lang="zh-CN" altLang="en-US" sz="2200" dirty="0"/>
              <a:t>端口探测－漏洞扫描插件</a:t>
            </a:r>
            <a:r>
              <a:rPr lang="en-US" altLang="zh-CN" sz="2200" dirty="0"/>
              <a:t>)</a:t>
            </a:r>
          </a:p>
          <a:p>
            <a:pPr eaLnBrk="1" hangingPunct="1">
              <a:lnSpc>
                <a:spcPct val="90000"/>
              </a:lnSpc>
            </a:pPr>
            <a:r>
              <a:rPr lang="zh-CN" altLang="en-US" sz="2600" dirty="0"/>
              <a:t>多种报告方式</a:t>
            </a:r>
            <a:r>
              <a:rPr lang="en-US" altLang="zh-CN" sz="2600" dirty="0"/>
              <a:t>:</a:t>
            </a:r>
          </a:p>
          <a:p>
            <a:pPr lvl="1" eaLnBrk="1" hangingPunct="1">
              <a:lnSpc>
                <a:spcPct val="90000"/>
              </a:lnSpc>
            </a:pPr>
            <a:r>
              <a:rPr lang="zh-CN" altLang="en-US" sz="2200" dirty="0"/>
              <a:t>文本</a:t>
            </a:r>
            <a:r>
              <a:rPr lang="en-US" altLang="zh-CN" sz="2200" dirty="0"/>
              <a:t>/</a:t>
            </a:r>
            <a:r>
              <a:rPr lang="en-US" altLang="zh-CN" sz="2200" dirty="0" err="1"/>
              <a:t>LaTeX</a:t>
            </a:r>
            <a:r>
              <a:rPr lang="en-US" altLang="zh-CN" sz="2200" dirty="0"/>
              <a:t>/HTML/DHTML/XML/SQL</a:t>
            </a:r>
            <a:r>
              <a:rPr lang="zh-CN" altLang="en-US" sz="2200" dirty="0"/>
              <a:t>等</a:t>
            </a:r>
          </a:p>
        </p:txBody>
      </p:sp>
    </p:spTree>
    <p:extLst>
      <p:ext uri="{BB962C8B-B14F-4D97-AF65-F5344CB8AC3E}">
        <p14:creationId xmlns:p14="http://schemas.microsoft.com/office/powerpoint/2010/main" val="169741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灯片编号占位符 5"/>
          <p:cNvSpPr>
            <a:spLocks noGrp="1"/>
          </p:cNvSpPr>
          <p:nvPr>
            <p:ph type="sldNum" sz="quarter" idx="12"/>
          </p:nvPr>
        </p:nvSpPr>
        <p:spPr>
          <a:noFill/>
        </p:spPr>
        <p:txBody>
          <a:bodyPr/>
          <a:lstStyle/>
          <a:p>
            <a:fld id="{631A870E-7C8F-49B4-81AB-092E5C7E3EF6}" type="slidenum">
              <a:rPr lang="en-US" altLang="zh-CN" smtClean="0"/>
              <a:pPr/>
              <a:t>3</a:t>
            </a:fld>
            <a:endParaRPr lang="en-US" altLang="zh-CN"/>
          </a:p>
        </p:txBody>
      </p:sp>
      <p:sp>
        <p:nvSpPr>
          <p:cNvPr id="37893" name="Rectangle 2"/>
          <p:cNvSpPr>
            <a:spLocks noGrp="1" noChangeArrowheads="1"/>
          </p:cNvSpPr>
          <p:nvPr>
            <p:ph type="title"/>
          </p:nvPr>
        </p:nvSpPr>
        <p:spPr>
          <a:xfrm>
            <a:off x="1763688" y="260648"/>
            <a:ext cx="8001000" cy="675928"/>
          </a:xfrm>
        </p:spPr>
        <p:txBody>
          <a:bodyPr/>
          <a:lstStyle/>
          <a:p>
            <a:pPr eaLnBrk="1" hangingPunct="1"/>
            <a:r>
              <a:rPr lang="zh-CN" altLang="en-US" dirty="0"/>
              <a:t>不打无准备之仗</a:t>
            </a:r>
          </a:p>
        </p:txBody>
      </p:sp>
      <p:sp>
        <p:nvSpPr>
          <p:cNvPr id="37894" name="Rectangle 3"/>
          <p:cNvSpPr>
            <a:spLocks noGrp="1" noChangeArrowheads="1"/>
          </p:cNvSpPr>
          <p:nvPr>
            <p:ph type="body" idx="1"/>
          </p:nvPr>
        </p:nvSpPr>
        <p:spPr>
          <a:xfrm>
            <a:off x="517141" y="1484784"/>
            <a:ext cx="8109718" cy="4413250"/>
          </a:xfrm>
        </p:spPr>
        <p:txBody>
          <a:bodyPr/>
          <a:lstStyle/>
          <a:p>
            <a:pPr eaLnBrk="1" hangingPunct="1">
              <a:lnSpc>
                <a:spcPct val="90000"/>
              </a:lnSpc>
            </a:pPr>
            <a:r>
              <a:rPr lang="zh-CN" altLang="en-US" sz="2400" dirty="0"/>
              <a:t>安全测试的第一步是什么？</a:t>
            </a:r>
            <a:endParaRPr lang="en-US" altLang="zh-CN" sz="1600" dirty="0"/>
          </a:p>
          <a:p>
            <a:pPr lvl="1" eaLnBrk="1" hangingPunct="1">
              <a:lnSpc>
                <a:spcPct val="90000"/>
              </a:lnSpc>
            </a:pPr>
            <a:r>
              <a:rPr lang="zh-CN" altLang="en-US" sz="2000" dirty="0"/>
              <a:t>直接使用各种攻击工具？信息搜集、情报分析！</a:t>
            </a:r>
            <a:endParaRPr lang="en-US" altLang="zh-CN" sz="2000" dirty="0"/>
          </a:p>
          <a:p>
            <a:pPr lvl="1" eaLnBrk="1" hangingPunct="1">
              <a:lnSpc>
                <a:spcPct val="90000"/>
              </a:lnSpc>
            </a:pPr>
            <a:r>
              <a:rPr lang="zh-CN" altLang="en-US" sz="2000" dirty="0"/>
              <a:t>在一个网段内找到存活主机，确定其操作系统与搭载服务，从而进行更有针对性地安全攻击测试。</a:t>
            </a:r>
            <a:endParaRPr lang="en-US" altLang="zh-CN" sz="2000" dirty="0"/>
          </a:p>
          <a:p>
            <a:pPr lvl="1" eaLnBrk="1" hangingPunct="1">
              <a:lnSpc>
                <a:spcPct val="90000"/>
              </a:lnSpc>
            </a:pPr>
            <a:r>
              <a:rPr lang="zh-CN" altLang="en-US" sz="2000" dirty="0"/>
              <a:t>知己知彼方能百战不殆</a:t>
            </a:r>
            <a:endParaRPr lang="en-US" altLang="zh-CN" sz="2000" dirty="0"/>
          </a:p>
          <a:p>
            <a:pPr lvl="1" eaLnBrk="1" hangingPunct="1">
              <a:lnSpc>
                <a:spcPct val="90000"/>
              </a:lnSpc>
            </a:pPr>
            <a:r>
              <a:rPr lang="zh-CN" altLang="en-US" sz="2000" dirty="0"/>
              <a:t>谋定而活动：凡事都要做好充分准备，不打无准备之战。</a:t>
            </a:r>
          </a:p>
          <a:p>
            <a:pPr lvl="1" eaLnBrk="1" hangingPunct="1">
              <a:lnSpc>
                <a:spcPct val="90000"/>
              </a:lnSpc>
            </a:pPr>
            <a:endParaRPr lang="en-US" altLang="zh-CN" sz="2000" dirty="0"/>
          </a:p>
        </p:txBody>
      </p:sp>
      <p:pic>
        <p:nvPicPr>
          <p:cNvPr id="3" name="图片 2">
            <a:extLst>
              <a:ext uri="{FF2B5EF4-FFF2-40B4-BE49-F238E27FC236}">
                <a16:creationId xmlns:a16="http://schemas.microsoft.com/office/drawing/2014/main" id="{EE51F7AC-F569-491E-BE0E-0C9BE79FF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624355"/>
            <a:ext cx="4752528" cy="2994093"/>
          </a:xfrm>
          <a:prstGeom prst="rect">
            <a:avLst/>
          </a:prstGeom>
        </p:spPr>
      </p:pic>
    </p:spTree>
    <p:extLst>
      <p:ext uri="{BB962C8B-B14F-4D97-AF65-F5344CB8AC3E}">
        <p14:creationId xmlns:p14="http://schemas.microsoft.com/office/powerpoint/2010/main" val="145408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灯片编号占位符 6"/>
          <p:cNvSpPr>
            <a:spLocks noGrp="1"/>
          </p:cNvSpPr>
          <p:nvPr>
            <p:ph type="sldNum" sz="quarter" idx="12"/>
          </p:nvPr>
        </p:nvSpPr>
        <p:spPr>
          <a:noFill/>
        </p:spPr>
        <p:txBody>
          <a:bodyPr/>
          <a:lstStyle/>
          <a:p>
            <a:fld id="{6D998CA5-7728-4D73-BCEF-8AABD2280364}" type="slidenum">
              <a:rPr lang="en-US" altLang="zh-CN" smtClean="0"/>
              <a:pPr/>
              <a:t>30</a:t>
            </a:fld>
            <a:endParaRPr lang="en-US" altLang="zh-CN"/>
          </a:p>
        </p:txBody>
      </p:sp>
      <p:sp>
        <p:nvSpPr>
          <p:cNvPr id="61445" name="Rectangle 2"/>
          <p:cNvSpPr>
            <a:spLocks noGrp="1" noChangeArrowheads="1"/>
          </p:cNvSpPr>
          <p:nvPr>
            <p:ph type="title"/>
          </p:nvPr>
        </p:nvSpPr>
        <p:spPr>
          <a:xfrm>
            <a:off x="1763687" y="304801"/>
            <a:ext cx="6811987" cy="747936"/>
          </a:xfrm>
        </p:spPr>
        <p:txBody>
          <a:bodyPr/>
          <a:lstStyle/>
          <a:p>
            <a:pPr eaLnBrk="1" hangingPunct="1"/>
            <a:r>
              <a:rPr lang="en-US" altLang="zh-CN" dirty="0">
                <a:solidFill>
                  <a:schemeClr val="tx1"/>
                </a:solidFill>
              </a:rPr>
              <a:t>Nessus</a:t>
            </a:r>
          </a:p>
        </p:txBody>
      </p:sp>
      <p:sp>
        <p:nvSpPr>
          <p:cNvPr id="61446" name="Rectangle 7"/>
          <p:cNvSpPr>
            <a:spLocks noGrp="1" noChangeArrowheads="1"/>
          </p:cNvSpPr>
          <p:nvPr>
            <p:ph type="body" sz="half" idx="1"/>
          </p:nvPr>
        </p:nvSpPr>
        <p:spPr/>
        <p:txBody>
          <a:bodyPr/>
          <a:lstStyle/>
          <a:p>
            <a:pPr eaLnBrk="1" hangingPunct="1"/>
            <a:endParaRPr lang="zh-CN" altLang="zh-CN" sz="2600"/>
          </a:p>
        </p:txBody>
      </p:sp>
      <p:pic>
        <p:nvPicPr>
          <p:cNvPr id="61447" name="Picture 10"/>
          <p:cNvPicPr>
            <a:picLocks noChangeAspect="1" noChangeArrowheads="1"/>
          </p:cNvPicPr>
          <p:nvPr/>
        </p:nvPicPr>
        <p:blipFill>
          <a:blip r:embed="rId2" cstate="print"/>
          <a:srcRect/>
          <a:stretch>
            <a:fillRect/>
          </a:stretch>
        </p:blipFill>
        <p:spPr bwMode="auto">
          <a:xfrm>
            <a:off x="323528" y="1628800"/>
            <a:ext cx="5718175" cy="3275013"/>
          </a:xfrm>
          <a:prstGeom prst="rect">
            <a:avLst/>
          </a:prstGeom>
          <a:noFill/>
          <a:ln w="9525">
            <a:noFill/>
            <a:miter lim="800000"/>
            <a:headEnd/>
            <a:tailEnd/>
          </a:ln>
        </p:spPr>
      </p:pic>
      <p:pic>
        <p:nvPicPr>
          <p:cNvPr id="61448" name="Picture 9" descr="nessus"/>
          <p:cNvPicPr>
            <a:picLocks noGrp="1" noChangeAspect="1" noChangeArrowheads="1"/>
          </p:cNvPicPr>
          <p:nvPr>
            <p:ph sz="half" idx="2"/>
          </p:nvPr>
        </p:nvPicPr>
        <p:blipFill>
          <a:blip r:embed="rId3" cstate="print"/>
          <a:srcRect/>
          <a:stretch>
            <a:fillRect/>
          </a:stretch>
        </p:blipFill>
        <p:spPr>
          <a:xfrm>
            <a:off x="4572000" y="1905000"/>
            <a:ext cx="4176713" cy="4068763"/>
          </a:xfrm>
        </p:spPr>
      </p:pic>
      <p:pic>
        <p:nvPicPr>
          <p:cNvPr id="9" name="图片 8"/>
          <p:cNvPicPr/>
          <p:nvPr/>
        </p:nvPicPr>
        <p:blipFill>
          <a:blip r:embed="rId4" cstate="print"/>
          <a:srcRect/>
          <a:stretch>
            <a:fillRect/>
          </a:stretch>
        </p:blipFill>
        <p:spPr bwMode="auto">
          <a:xfrm>
            <a:off x="395536" y="3789040"/>
            <a:ext cx="5112568" cy="2808312"/>
          </a:xfrm>
          <a:prstGeom prst="rect">
            <a:avLst/>
          </a:prstGeom>
          <a:noFill/>
          <a:ln w="9525">
            <a:noFill/>
            <a:miter lim="800000"/>
            <a:headEnd/>
            <a:tailEnd/>
          </a:ln>
        </p:spPr>
      </p:pic>
    </p:spTree>
    <p:extLst>
      <p:ext uri="{BB962C8B-B14F-4D97-AF65-F5344CB8AC3E}">
        <p14:creationId xmlns:p14="http://schemas.microsoft.com/office/powerpoint/2010/main" val="74831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8" name="灯片编号占位符 5"/>
          <p:cNvSpPr>
            <a:spLocks noGrp="1"/>
          </p:cNvSpPr>
          <p:nvPr>
            <p:ph type="sldNum" sz="quarter" idx="12"/>
          </p:nvPr>
        </p:nvSpPr>
        <p:spPr>
          <a:noFill/>
        </p:spPr>
        <p:txBody>
          <a:bodyPr/>
          <a:lstStyle/>
          <a:p>
            <a:fld id="{5BB529A1-7A34-4E9D-99B5-C4E76CBBFD67}" type="slidenum">
              <a:rPr lang="en-US" altLang="zh-CN" smtClean="0"/>
              <a:pPr/>
              <a:t>31</a:t>
            </a:fld>
            <a:endParaRPr lang="en-US" altLang="zh-CN"/>
          </a:p>
        </p:txBody>
      </p:sp>
      <p:sp>
        <p:nvSpPr>
          <p:cNvPr id="62469" name="Rectangle 2"/>
          <p:cNvSpPr>
            <a:spLocks noGrp="1" noChangeArrowheads="1"/>
          </p:cNvSpPr>
          <p:nvPr>
            <p:ph type="title"/>
          </p:nvPr>
        </p:nvSpPr>
        <p:spPr>
          <a:xfrm>
            <a:off x="1835695" y="304801"/>
            <a:ext cx="6739979" cy="747936"/>
          </a:xfrm>
        </p:spPr>
        <p:txBody>
          <a:bodyPr/>
          <a:lstStyle/>
          <a:p>
            <a:pPr eaLnBrk="1" hangingPunct="1"/>
            <a:r>
              <a:rPr lang="en-US" altLang="zh-CN" sz="3600" dirty="0" err="1"/>
              <a:t>OpenVAS</a:t>
            </a:r>
            <a:r>
              <a:rPr lang="en-US" altLang="zh-CN" sz="3600" dirty="0"/>
              <a:t> &amp; </a:t>
            </a:r>
            <a:r>
              <a:rPr lang="en-US" sz="3600" dirty="0" err="1"/>
              <a:t>Greenbone</a:t>
            </a:r>
            <a:r>
              <a:rPr lang="zh-CN" altLang="en-US" sz="3600" dirty="0"/>
              <a:t> </a:t>
            </a:r>
          </a:p>
        </p:txBody>
      </p:sp>
      <p:pic>
        <p:nvPicPr>
          <p:cNvPr id="6" name="图片 36" descr="D:\Lab\MetaSploit\Screenshot-Greenbone Security Assistant - Mozilla Firefox-1.png"/>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72816"/>
            <a:ext cx="8064896" cy="4176464"/>
          </a:xfrm>
          <a:prstGeom prst="rect">
            <a:avLst/>
          </a:prstGeom>
          <a:noFill/>
          <a:ln>
            <a:noFill/>
          </a:ln>
        </p:spPr>
      </p:pic>
      <p:pic>
        <p:nvPicPr>
          <p:cNvPr id="8" name="图片 38" descr="D:\Lab\MetaSploit\Screenshot-Greenbone Security Assistant - Mozilla Firefox-4.png"/>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060848"/>
            <a:ext cx="7704856" cy="4968552"/>
          </a:xfrm>
          <a:prstGeom prst="rect">
            <a:avLst/>
          </a:prstGeom>
          <a:noFill/>
          <a:ln>
            <a:noFill/>
          </a:ln>
        </p:spPr>
      </p:pic>
    </p:spTree>
    <p:extLst>
      <p:ext uri="{BB962C8B-B14F-4D97-AF65-F5344CB8AC3E}">
        <p14:creationId xmlns:p14="http://schemas.microsoft.com/office/powerpoint/2010/main" val="178308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8" name="灯片编号占位符 5"/>
          <p:cNvSpPr>
            <a:spLocks noGrp="1"/>
          </p:cNvSpPr>
          <p:nvPr>
            <p:ph type="sldNum" sz="quarter" idx="12"/>
          </p:nvPr>
        </p:nvSpPr>
        <p:spPr>
          <a:noFill/>
        </p:spPr>
        <p:txBody>
          <a:bodyPr/>
          <a:lstStyle/>
          <a:p>
            <a:fld id="{5BB529A1-7A34-4E9D-99B5-C4E76CBBFD67}" type="slidenum">
              <a:rPr lang="en-US" altLang="zh-CN" smtClean="0"/>
              <a:pPr/>
              <a:t>32</a:t>
            </a:fld>
            <a:endParaRPr lang="en-US" altLang="zh-CN"/>
          </a:p>
        </p:txBody>
      </p:sp>
      <p:sp>
        <p:nvSpPr>
          <p:cNvPr id="62469" name="Rectangle 2"/>
          <p:cNvSpPr>
            <a:spLocks noGrp="1" noChangeArrowheads="1"/>
          </p:cNvSpPr>
          <p:nvPr>
            <p:ph type="title"/>
          </p:nvPr>
        </p:nvSpPr>
        <p:spPr>
          <a:xfrm>
            <a:off x="1691679" y="304801"/>
            <a:ext cx="6883995" cy="675928"/>
          </a:xfrm>
        </p:spPr>
        <p:txBody>
          <a:bodyPr/>
          <a:lstStyle/>
          <a:p>
            <a:pPr eaLnBrk="1" hangingPunct="1"/>
            <a:r>
              <a:rPr lang="zh-CN" altLang="en-US" dirty="0"/>
              <a:t>国内的商业漏洞扫描软件</a:t>
            </a:r>
          </a:p>
        </p:txBody>
      </p:sp>
      <p:sp>
        <p:nvSpPr>
          <p:cNvPr id="62470" name="Rectangle 3"/>
          <p:cNvSpPr>
            <a:spLocks noGrp="1" noChangeArrowheads="1"/>
          </p:cNvSpPr>
          <p:nvPr>
            <p:ph type="body" idx="1"/>
          </p:nvPr>
        </p:nvSpPr>
        <p:spPr/>
        <p:txBody>
          <a:bodyPr/>
          <a:lstStyle/>
          <a:p>
            <a:pPr eaLnBrk="1" hangingPunct="1"/>
            <a:r>
              <a:rPr lang="zh-CN" altLang="en-US" dirty="0"/>
              <a:t>开源软件</a:t>
            </a:r>
          </a:p>
          <a:p>
            <a:pPr lvl="1" eaLnBrk="1" hangingPunct="1"/>
            <a:r>
              <a:rPr lang="en-US" altLang="zh-CN" dirty="0" err="1"/>
              <a:t>Xscan</a:t>
            </a:r>
            <a:r>
              <a:rPr lang="en-US" altLang="zh-CN" dirty="0"/>
              <a:t>*: </a:t>
            </a:r>
            <a:r>
              <a:rPr lang="en-US" altLang="zh-CN" dirty="0">
                <a:latin typeface="Arial" charset="0"/>
              </a:rPr>
              <a:t>“</a:t>
            </a:r>
            <a:r>
              <a:rPr lang="zh-CN" altLang="en-US" dirty="0"/>
              <a:t>冰河</a:t>
            </a:r>
            <a:r>
              <a:rPr lang="zh-CN" altLang="en-US" dirty="0">
                <a:latin typeface="Arial" charset="0"/>
              </a:rPr>
              <a:t>”</a:t>
            </a:r>
            <a:r>
              <a:rPr lang="zh-CN" altLang="en-US" dirty="0"/>
              <a:t>黄鑫</a:t>
            </a:r>
            <a:r>
              <a:rPr lang="en-US" altLang="zh-CN" dirty="0"/>
              <a:t>2001</a:t>
            </a:r>
            <a:r>
              <a:rPr lang="zh-CN" altLang="en-US" dirty="0"/>
              <a:t>年开始开发</a:t>
            </a:r>
          </a:p>
          <a:p>
            <a:pPr lvl="2" eaLnBrk="1" hangingPunct="1"/>
            <a:r>
              <a:rPr lang="en-US" altLang="zh-CN" dirty="0"/>
              <a:t>2005</a:t>
            </a:r>
            <a:r>
              <a:rPr lang="zh-CN" altLang="en-US" dirty="0"/>
              <a:t>年</a:t>
            </a:r>
            <a:r>
              <a:rPr lang="en-US" altLang="zh-CN" dirty="0"/>
              <a:t>v3.3</a:t>
            </a:r>
            <a:r>
              <a:rPr lang="zh-CN" altLang="en-US" dirty="0"/>
              <a:t>之后无更新</a:t>
            </a:r>
          </a:p>
          <a:p>
            <a:pPr lvl="2" eaLnBrk="1" hangingPunct="1"/>
            <a:r>
              <a:rPr lang="zh-CN" altLang="en-US" dirty="0"/>
              <a:t>兼容</a:t>
            </a:r>
            <a:r>
              <a:rPr lang="en-US" altLang="zh-CN" dirty="0"/>
              <a:t>Nessus</a:t>
            </a:r>
            <a:r>
              <a:rPr lang="zh-CN" altLang="en-US" dirty="0"/>
              <a:t>的</a:t>
            </a:r>
            <a:r>
              <a:rPr lang="en-US" altLang="zh-CN" dirty="0"/>
              <a:t>NASL</a:t>
            </a:r>
            <a:r>
              <a:rPr lang="zh-CN" altLang="en-US" dirty="0"/>
              <a:t>语言开发插件</a:t>
            </a:r>
          </a:p>
          <a:p>
            <a:pPr eaLnBrk="1" hangingPunct="1"/>
            <a:r>
              <a:rPr lang="zh-CN" altLang="en-US" dirty="0"/>
              <a:t>国内厂商</a:t>
            </a:r>
          </a:p>
          <a:p>
            <a:pPr lvl="1" eaLnBrk="1" hangingPunct="1"/>
            <a:r>
              <a:rPr lang="zh-CN" altLang="en-US" dirty="0"/>
              <a:t>绿盟</a:t>
            </a:r>
            <a:r>
              <a:rPr lang="en-US" altLang="zh-CN" dirty="0"/>
              <a:t>: </a:t>
            </a:r>
            <a:r>
              <a:rPr lang="en-US" altLang="zh-CN" dirty="0">
                <a:latin typeface="Arial" charset="0"/>
              </a:rPr>
              <a:t>“</a:t>
            </a:r>
            <a:r>
              <a:rPr lang="zh-CN" altLang="en-US" dirty="0"/>
              <a:t>极光</a:t>
            </a:r>
            <a:r>
              <a:rPr lang="zh-CN" altLang="en-US" dirty="0">
                <a:latin typeface="Arial" charset="0"/>
              </a:rPr>
              <a:t>”</a:t>
            </a:r>
            <a:endParaRPr lang="zh-CN" altLang="en-US" dirty="0"/>
          </a:p>
          <a:p>
            <a:pPr lvl="1" eaLnBrk="1" hangingPunct="1"/>
            <a:r>
              <a:rPr lang="zh-CN" altLang="en-US" dirty="0"/>
              <a:t>启明星辰</a:t>
            </a:r>
            <a:r>
              <a:rPr lang="en-US" altLang="zh-CN" dirty="0"/>
              <a:t>: </a:t>
            </a:r>
            <a:r>
              <a:rPr lang="en-US" altLang="zh-CN" dirty="0">
                <a:latin typeface="Arial" charset="0"/>
              </a:rPr>
              <a:t>“</a:t>
            </a:r>
            <a:r>
              <a:rPr lang="zh-CN" altLang="en-US" dirty="0"/>
              <a:t>天镜</a:t>
            </a:r>
            <a:r>
              <a:rPr lang="zh-CN" altLang="en-US" dirty="0">
                <a:latin typeface="Arial" charset="0"/>
              </a:rPr>
              <a:t>”</a:t>
            </a:r>
            <a:endParaRPr lang="zh-CN" altLang="en-US" dirty="0"/>
          </a:p>
          <a:p>
            <a:pPr lvl="1" eaLnBrk="1" hangingPunct="1"/>
            <a:r>
              <a:rPr lang="zh-CN" altLang="en-US" dirty="0"/>
              <a:t>方正、中软、东软</a:t>
            </a:r>
            <a:r>
              <a:rPr lang="en-US" altLang="zh-CN" dirty="0">
                <a:latin typeface="Arial" charset="0"/>
              </a:rPr>
              <a:t>…</a:t>
            </a:r>
            <a:endParaRPr lang="en-US" altLang="zh-CN" dirty="0"/>
          </a:p>
        </p:txBody>
      </p:sp>
    </p:spTree>
    <p:extLst>
      <p:ext uri="{BB962C8B-B14F-4D97-AF65-F5344CB8AC3E}">
        <p14:creationId xmlns:p14="http://schemas.microsoft.com/office/powerpoint/2010/main" val="2626763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灯片编号占位符 5"/>
          <p:cNvSpPr>
            <a:spLocks noGrp="1"/>
          </p:cNvSpPr>
          <p:nvPr>
            <p:ph type="sldNum" sz="quarter" idx="12"/>
          </p:nvPr>
        </p:nvSpPr>
        <p:spPr>
          <a:noFill/>
        </p:spPr>
        <p:txBody>
          <a:bodyPr/>
          <a:lstStyle/>
          <a:p>
            <a:fld id="{891463D6-A7D7-43DE-A30C-13FBF7F5DFB5}" type="slidenum">
              <a:rPr lang="en-US" altLang="zh-CN" smtClean="0"/>
              <a:pPr/>
              <a:t>33</a:t>
            </a:fld>
            <a:endParaRPr lang="en-US" altLang="zh-CN"/>
          </a:p>
        </p:txBody>
      </p:sp>
      <p:pic>
        <p:nvPicPr>
          <p:cNvPr id="63493" name="Picture 5" descr="xscan_re"/>
          <p:cNvPicPr>
            <a:picLocks noChangeAspect="1" noChangeArrowheads="1"/>
          </p:cNvPicPr>
          <p:nvPr/>
        </p:nvPicPr>
        <p:blipFill>
          <a:blip r:embed="rId2" cstate="print"/>
          <a:srcRect/>
          <a:stretch>
            <a:fillRect/>
          </a:stretch>
        </p:blipFill>
        <p:spPr bwMode="auto">
          <a:xfrm>
            <a:off x="611188" y="1773238"/>
            <a:ext cx="3925887" cy="5084762"/>
          </a:xfrm>
          <a:prstGeom prst="rect">
            <a:avLst/>
          </a:prstGeom>
          <a:noFill/>
          <a:ln w="9525">
            <a:noFill/>
            <a:miter lim="800000"/>
            <a:headEnd/>
            <a:tailEnd/>
          </a:ln>
        </p:spPr>
      </p:pic>
      <p:sp>
        <p:nvSpPr>
          <p:cNvPr id="63494" name="Rectangle 2"/>
          <p:cNvSpPr>
            <a:spLocks noGrp="1" noChangeArrowheads="1"/>
          </p:cNvSpPr>
          <p:nvPr>
            <p:ph type="title"/>
          </p:nvPr>
        </p:nvSpPr>
        <p:spPr>
          <a:xfrm>
            <a:off x="1979711" y="304801"/>
            <a:ext cx="6595963" cy="747936"/>
          </a:xfrm>
        </p:spPr>
        <p:txBody>
          <a:bodyPr/>
          <a:lstStyle/>
          <a:p>
            <a:pPr eaLnBrk="1" hangingPunct="1"/>
            <a:r>
              <a:rPr lang="en-US" altLang="zh-CN" dirty="0" err="1">
                <a:solidFill>
                  <a:schemeClr val="tx1"/>
                </a:solidFill>
              </a:rPr>
              <a:t>XScan</a:t>
            </a:r>
            <a:endParaRPr lang="en-US" altLang="zh-CN" dirty="0">
              <a:solidFill>
                <a:schemeClr val="tx1"/>
              </a:solidFill>
            </a:endParaRPr>
          </a:p>
        </p:txBody>
      </p:sp>
      <p:pic>
        <p:nvPicPr>
          <p:cNvPr id="63495" name="Picture 4" descr="xscan"/>
          <p:cNvPicPr>
            <a:picLocks noChangeAspect="1" noChangeArrowheads="1"/>
          </p:cNvPicPr>
          <p:nvPr/>
        </p:nvPicPr>
        <p:blipFill>
          <a:blip r:embed="rId3" cstate="print"/>
          <a:srcRect/>
          <a:stretch>
            <a:fillRect/>
          </a:stretch>
        </p:blipFill>
        <p:spPr bwMode="auto">
          <a:xfrm>
            <a:off x="3059113" y="1844675"/>
            <a:ext cx="5705475" cy="4552950"/>
          </a:xfrm>
          <a:prstGeom prst="rect">
            <a:avLst/>
          </a:prstGeom>
          <a:noFill/>
          <a:ln w="9525">
            <a:noFill/>
            <a:miter lim="800000"/>
            <a:headEnd/>
            <a:tailEnd/>
          </a:ln>
        </p:spPr>
      </p:pic>
    </p:spTree>
    <p:extLst>
      <p:ext uri="{BB962C8B-B14F-4D97-AF65-F5344CB8AC3E}">
        <p14:creationId xmlns:p14="http://schemas.microsoft.com/office/powerpoint/2010/main" val="2728837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灯片编号占位符 5"/>
          <p:cNvSpPr>
            <a:spLocks noGrp="1"/>
          </p:cNvSpPr>
          <p:nvPr>
            <p:ph type="sldNum" sz="quarter" idx="12"/>
          </p:nvPr>
        </p:nvSpPr>
        <p:spPr>
          <a:noFill/>
        </p:spPr>
        <p:txBody>
          <a:bodyPr/>
          <a:lstStyle/>
          <a:p>
            <a:fld id="{D23C4417-D5A5-4A65-A019-1003BE68B4B4}" type="slidenum">
              <a:rPr lang="en-US" altLang="zh-CN" smtClean="0"/>
              <a:pPr/>
              <a:t>34</a:t>
            </a:fld>
            <a:endParaRPr lang="en-US" altLang="zh-CN"/>
          </a:p>
        </p:txBody>
      </p:sp>
      <p:sp>
        <p:nvSpPr>
          <p:cNvPr id="64517" name="Rectangle 2"/>
          <p:cNvSpPr>
            <a:spLocks noGrp="1" noChangeArrowheads="1"/>
          </p:cNvSpPr>
          <p:nvPr>
            <p:ph type="title"/>
          </p:nvPr>
        </p:nvSpPr>
        <p:spPr>
          <a:xfrm>
            <a:off x="2051719" y="304801"/>
            <a:ext cx="6523955" cy="531912"/>
          </a:xfrm>
        </p:spPr>
        <p:txBody>
          <a:bodyPr/>
          <a:lstStyle/>
          <a:p>
            <a:pPr eaLnBrk="1" hangingPunct="1"/>
            <a:r>
              <a:rPr lang="zh-CN" altLang="en-US" dirty="0">
                <a:solidFill>
                  <a:schemeClr val="tx1"/>
                </a:solidFill>
              </a:rPr>
              <a:t>漏洞扫描防范措施</a:t>
            </a:r>
          </a:p>
        </p:txBody>
      </p:sp>
      <p:sp>
        <p:nvSpPr>
          <p:cNvPr id="64518" name="Rectangle 3"/>
          <p:cNvSpPr>
            <a:spLocks noGrp="1" noChangeArrowheads="1"/>
          </p:cNvSpPr>
          <p:nvPr>
            <p:ph type="body" idx="1"/>
          </p:nvPr>
        </p:nvSpPr>
        <p:spPr/>
        <p:txBody>
          <a:bodyPr/>
          <a:lstStyle/>
          <a:p>
            <a:pPr eaLnBrk="1" hangingPunct="1"/>
            <a:r>
              <a:rPr lang="zh-CN" altLang="en-US" sz="2400" dirty="0"/>
              <a:t>最简单对策：</a:t>
            </a:r>
          </a:p>
          <a:p>
            <a:pPr lvl="1" eaLnBrk="1" hangingPunct="1"/>
            <a:r>
              <a:rPr lang="zh-CN" altLang="en-US" sz="2000" dirty="0"/>
              <a:t>假设黑客会使用漏洞扫描来发现目标网络弱点，那你必须在黑客之前扫描漏洞</a:t>
            </a:r>
          </a:p>
          <a:p>
            <a:pPr lvl="1" eaLnBrk="1" hangingPunct="1"/>
            <a:r>
              <a:rPr lang="zh-CN" altLang="en-US" sz="2000" dirty="0"/>
              <a:t>补丁自动更新和分发</a:t>
            </a:r>
            <a:r>
              <a:rPr lang="en-US" altLang="zh-CN" sz="2000" dirty="0"/>
              <a:t>: </a:t>
            </a:r>
            <a:r>
              <a:rPr lang="zh-CN" altLang="en-US" sz="2000" dirty="0"/>
              <a:t>修补漏洞</a:t>
            </a:r>
          </a:p>
          <a:p>
            <a:pPr eaLnBrk="1" hangingPunct="1"/>
            <a:r>
              <a:rPr lang="zh-CN" altLang="zh-CN" sz="2400" dirty="0"/>
              <a:t>联邦桌面核心配置计划</a:t>
            </a:r>
            <a:r>
              <a:rPr lang="en-US" altLang="zh-CN" sz="2400" dirty="0"/>
              <a:t>(FDCC)</a:t>
            </a:r>
          </a:p>
          <a:p>
            <a:pPr lvl="1" eaLnBrk="1" hangingPunct="1"/>
            <a:r>
              <a:rPr lang="zh-CN" altLang="zh-CN" sz="2000" dirty="0"/>
              <a:t>确保桌面计算机的安全漏洞及补丁自动管理</a:t>
            </a:r>
            <a:endParaRPr lang="en-US" altLang="zh-CN" sz="2000" dirty="0"/>
          </a:p>
          <a:p>
            <a:pPr lvl="1" eaLnBrk="1" hangingPunct="1"/>
            <a:r>
              <a:rPr lang="zh-CN" altLang="en-US" sz="2000" dirty="0"/>
              <a:t>中国</a:t>
            </a:r>
            <a:r>
              <a:rPr lang="en-US" altLang="zh-CN" sz="2000" dirty="0"/>
              <a:t>2010</a:t>
            </a:r>
            <a:r>
              <a:rPr lang="zh-CN" altLang="zh-CN" sz="2000"/>
              <a:t>年开始</a:t>
            </a:r>
            <a:r>
              <a:rPr lang="zh-CN" altLang="zh-CN" sz="2000" dirty="0"/>
              <a:t>政务终端安全配置</a:t>
            </a:r>
            <a:r>
              <a:rPr lang="en-US" altLang="zh-CN" sz="2000" dirty="0"/>
              <a:t>(CGDCC)</a:t>
            </a:r>
            <a:r>
              <a:rPr lang="zh-CN" altLang="zh-CN" sz="2000" dirty="0"/>
              <a:t>标准的发展</a:t>
            </a:r>
            <a:endParaRPr lang="en-US" altLang="zh-CN" sz="2000" dirty="0"/>
          </a:p>
          <a:p>
            <a:pPr eaLnBrk="1" hangingPunct="1"/>
            <a:endParaRPr lang="en-US" altLang="zh-CN" sz="2400" dirty="0"/>
          </a:p>
          <a:p>
            <a:pPr eaLnBrk="1" hangingPunct="1"/>
            <a:r>
              <a:rPr lang="zh-CN" altLang="en-US" sz="2400" dirty="0"/>
              <a:t>检测和防御漏洞扫描行为</a:t>
            </a:r>
          </a:p>
          <a:p>
            <a:pPr lvl="1" eaLnBrk="1" hangingPunct="1"/>
            <a:r>
              <a:rPr lang="zh-CN" altLang="en-US" sz="2000" dirty="0"/>
              <a:t>网络入侵检测系统</a:t>
            </a:r>
            <a:r>
              <a:rPr lang="en-US" altLang="zh-CN" sz="2000" dirty="0"/>
              <a:t>: Snort</a:t>
            </a:r>
          </a:p>
          <a:p>
            <a:pPr lvl="1" eaLnBrk="1" hangingPunct="1"/>
            <a:r>
              <a:rPr lang="zh-CN" altLang="en-US" sz="2000" dirty="0"/>
              <a:t>仔细审查防火墙配置规则</a:t>
            </a:r>
          </a:p>
        </p:txBody>
      </p:sp>
    </p:spTree>
    <p:extLst>
      <p:ext uri="{BB962C8B-B14F-4D97-AF65-F5344CB8AC3E}">
        <p14:creationId xmlns:p14="http://schemas.microsoft.com/office/powerpoint/2010/main" val="3838635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灯片编号占位符 5"/>
          <p:cNvSpPr>
            <a:spLocks noGrp="1"/>
          </p:cNvSpPr>
          <p:nvPr>
            <p:ph type="sldNum" sz="quarter" idx="12"/>
          </p:nvPr>
        </p:nvSpPr>
        <p:spPr>
          <a:noFill/>
        </p:spPr>
        <p:txBody>
          <a:bodyPr/>
          <a:lstStyle/>
          <a:p>
            <a:fld id="{C5E03E23-0498-4D6D-9B26-21782333F8D7}" type="slidenum">
              <a:rPr lang="en-US" altLang="zh-CN" smtClean="0"/>
              <a:pPr/>
              <a:t>35</a:t>
            </a:fld>
            <a:endParaRPr lang="en-US" altLang="zh-CN"/>
          </a:p>
        </p:txBody>
      </p:sp>
      <p:sp>
        <p:nvSpPr>
          <p:cNvPr id="13317" name="Rectangle 2"/>
          <p:cNvSpPr>
            <a:spLocks noGrp="1" noChangeArrowheads="1"/>
          </p:cNvSpPr>
          <p:nvPr>
            <p:ph type="title"/>
          </p:nvPr>
        </p:nvSpPr>
        <p:spPr>
          <a:xfrm>
            <a:off x="1835695" y="304801"/>
            <a:ext cx="6739979" cy="531912"/>
          </a:xfrm>
        </p:spPr>
        <p:txBody>
          <a:bodyPr/>
          <a:lstStyle/>
          <a:p>
            <a:pPr eaLnBrk="1" hangingPunct="1"/>
            <a:r>
              <a:rPr lang="zh-CN" altLang="en-US" dirty="0"/>
              <a:t>内容</a:t>
            </a:r>
          </a:p>
        </p:txBody>
      </p:sp>
      <p:sp>
        <p:nvSpPr>
          <p:cNvPr id="13318"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zh-CN" altLang="en-US" sz="2800" dirty="0">
                <a:ea typeface="黑体" pitchFamily="2" charset="-122"/>
              </a:rPr>
              <a:t>网络信息采集技术概述</a:t>
            </a:r>
            <a:endParaRPr lang="en-US" altLang="zh-CN" sz="2800" dirty="0">
              <a:ea typeface="黑体" pitchFamily="2" charset="-122"/>
            </a:endParaRPr>
          </a:p>
          <a:p>
            <a:pPr marL="571500" indent="-571500" eaLnBrk="1" hangingPunct="1">
              <a:buFont typeface="Wingdings" pitchFamily="2" charset="2"/>
              <a:buAutoNum type="arabicPeriod"/>
            </a:pPr>
            <a:r>
              <a:rPr lang="zh-CN" altLang="en-US" sz="2800" dirty="0">
                <a:ea typeface="黑体" pitchFamily="2" charset="-122"/>
              </a:rPr>
              <a:t>网络踩点技术</a:t>
            </a:r>
            <a:endParaRPr lang="en-US" altLang="zh-CN" sz="2800" dirty="0">
              <a:ea typeface="黑体" pitchFamily="2" charset="-122"/>
            </a:endParaRPr>
          </a:p>
          <a:p>
            <a:pPr marL="571500" indent="-571500" eaLnBrk="1" hangingPunct="1">
              <a:buFont typeface="Wingdings" pitchFamily="2" charset="2"/>
              <a:buAutoNum type="arabicPeriod"/>
            </a:pPr>
            <a:r>
              <a:rPr lang="zh-CN" altLang="en-US" sz="2800" dirty="0">
                <a:ea typeface="黑体" pitchFamily="2" charset="-122"/>
              </a:rPr>
              <a:t>网络扫描技术</a:t>
            </a:r>
            <a:endParaRPr lang="en-US" altLang="zh-CN" sz="2800" dirty="0">
              <a:ea typeface="黑体" pitchFamily="2" charset="-122"/>
            </a:endParaRPr>
          </a:p>
          <a:p>
            <a:pPr marL="571500" indent="-571500" eaLnBrk="1" hangingPunct="1">
              <a:buFont typeface="Wingdings" pitchFamily="2" charset="2"/>
              <a:buAutoNum type="arabicPeriod"/>
            </a:pPr>
            <a:r>
              <a:rPr lang="zh-CN" altLang="en-US" sz="2800" dirty="0">
                <a:solidFill>
                  <a:srgbClr val="FF0000"/>
                </a:solidFill>
                <a:ea typeface="黑体" pitchFamily="2" charset="-122"/>
              </a:rPr>
              <a:t>网络查点技术</a:t>
            </a:r>
            <a:endParaRPr lang="en-US" altLang="zh-CN" sz="2800" dirty="0">
              <a:solidFill>
                <a:srgbClr val="FF0000"/>
              </a:solidFill>
              <a:ea typeface="黑体" pitchFamily="2" charset="-122"/>
            </a:endParaRPr>
          </a:p>
          <a:p>
            <a:pPr marL="0" lvl="1" indent="0" eaLnBrk="1" hangingPunct="1">
              <a:buNone/>
            </a:pPr>
            <a:endParaRPr lang="en-US" altLang="zh-CN" sz="2400" dirty="0">
              <a:ea typeface="黑体" pitchFamily="2" charset="-122"/>
            </a:endParaRPr>
          </a:p>
          <a:p>
            <a:pPr marL="0" lvl="1" indent="0" eaLnBrk="1" hangingPunct="1">
              <a:buNone/>
            </a:pPr>
            <a:r>
              <a:rPr lang="en-US" altLang="zh-CN" sz="2400" dirty="0">
                <a:ea typeface="黑体" pitchFamily="2" charset="-122"/>
              </a:rPr>
              <a:t> </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3571289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7" y="304801"/>
            <a:ext cx="6811987" cy="747936"/>
          </a:xfrm>
        </p:spPr>
        <p:txBody>
          <a:bodyPr/>
          <a:lstStyle/>
          <a:p>
            <a:r>
              <a:rPr lang="zh-CN" altLang="en-US" dirty="0"/>
              <a:t>网络查点</a:t>
            </a:r>
            <a:r>
              <a:rPr lang="en-US" altLang="zh-CN" dirty="0"/>
              <a:t>(enumeration)</a:t>
            </a:r>
            <a:endParaRPr lang="zh-CN" altLang="en-US" dirty="0"/>
          </a:p>
        </p:txBody>
      </p:sp>
      <p:sp>
        <p:nvSpPr>
          <p:cNvPr id="3" name="内容占位符 2"/>
          <p:cNvSpPr>
            <a:spLocks noGrp="1"/>
          </p:cNvSpPr>
          <p:nvPr>
            <p:ph idx="1"/>
          </p:nvPr>
        </p:nvSpPr>
        <p:spPr/>
        <p:txBody>
          <a:bodyPr/>
          <a:lstStyle/>
          <a:p>
            <a:r>
              <a:rPr lang="zh-CN" altLang="en-US" sz="2800" dirty="0"/>
              <a:t>网络查点技术</a:t>
            </a:r>
            <a:endParaRPr lang="en-US" altLang="zh-CN" sz="2800" dirty="0"/>
          </a:p>
          <a:p>
            <a:pPr lvl="1"/>
            <a:r>
              <a:rPr lang="zh-CN" altLang="en-US" sz="2400" dirty="0"/>
              <a:t>继网络踩点、扫描之后一项网络情报信息搜集技术</a:t>
            </a:r>
            <a:endParaRPr lang="en-US" altLang="zh-CN" sz="2400" dirty="0"/>
          </a:p>
          <a:p>
            <a:pPr lvl="1"/>
            <a:r>
              <a:rPr lang="zh-CN" altLang="zh-CN" sz="2400" dirty="0"/>
              <a:t>网络查点</a:t>
            </a:r>
            <a:r>
              <a:rPr lang="zh-CN" altLang="en-US" sz="2400" dirty="0"/>
              <a:t>：</a:t>
            </a:r>
            <a:r>
              <a:rPr lang="zh-CN" altLang="zh-CN" sz="2400" dirty="0"/>
              <a:t>针对已知的弱点，对识别出来的服务进行</a:t>
            </a:r>
            <a:r>
              <a:rPr lang="zh-CN" altLang="zh-CN" sz="2400" dirty="0">
                <a:solidFill>
                  <a:srgbClr val="FF0000"/>
                </a:solidFill>
              </a:rPr>
              <a:t>更加充分</a:t>
            </a:r>
            <a:r>
              <a:rPr lang="zh-CN" altLang="en-US" sz="2400" dirty="0">
                <a:solidFill>
                  <a:srgbClr val="FF0000"/>
                </a:solidFill>
              </a:rPr>
              <a:t>更具针对性</a:t>
            </a:r>
            <a:r>
              <a:rPr lang="zh-CN" altLang="zh-CN" sz="2400" dirty="0">
                <a:solidFill>
                  <a:srgbClr val="FF0000"/>
                </a:solidFill>
              </a:rPr>
              <a:t>的探查</a:t>
            </a:r>
            <a:r>
              <a:rPr lang="zh-CN" altLang="zh-CN" sz="2400" dirty="0"/>
              <a:t>，来寻找真正可以攻击的入口，以及攻击过程中可能需要的关键数据</a:t>
            </a:r>
            <a:endParaRPr lang="en-US" altLang="zh-CN" sz="2400" dirty="0"/>
          </a:p>
          <a:p>
            <a:r>
              <a:rPr lang="zh-CN" altLang="en-US" sz="2800" dirty="0"/>
              <a:t>与网络踩点、扫描的区别</a:t>
            </a:r>
            <a:endParaRPr lang="en-US" altLang="zh-CN" sz="2800" dirty="0"/>
          </a:p>
          <a:p>
            <a:pPr lvl="1"/>
            <a:r>
              <a:rPr lang="zh-CN" altLang="zh-CN" sz="2400" dirty="0"/>
              <a:t>与网络踩点技术的关键区别</a:t>
            </a:r>
            <a:r>
              <a:rPr lang="zh-CN" altLang="en-US" sz="2400" dirty="0"/>
              <a:t>：</a:t>
            </a:r>
            <a:r>
              <a:rPr lang="zh-CN" altLang="zh-CN" sz="2400" dirty="0">
                <a:solidFill>
                  <a:srgbClr val="FF0000"/>
                </a:solidFill>
              </a:rPr>
              <a:t>攻击者的入侵程度</a:t>
            </a:r>
            <a:endParaRPr lang="en-US" altLang="zh-CN" sz="2400" dirty="0">
              <a:solidFill>
                <a:srgbClr val="FF0000"/>
              </a:solidFill>
            </a:endParaRPr>
          </a:p>
          <a:p>
            <a:pPr lvl="1"/>
            <a:r>
              <a:rPr lang="zh-CN" altLang="zh-CN" sz="2400" dirty="0"/>
              <a:t>与网络扫描技术的关键区别</a:t>
            </a:r>
            <a:r>
              <a:rPr lang="zh-CN" altLang="en-US" sz="2400" dirty="0"/>
              <a:t>：</a:t>
            </a:r>
            <a:r>
              <a:rPr lang="zh-CN" altLang="zh-CN" sz="2400" dirty="0">
                <a:solidFill>
                  <a:srgbClr val="FF0000"/>
                </a:solidFill>
              </a:rPr>
              <a:t>攻击者的针对性与信息</a:t>
            </a:r>
            <a:r>
              <a:rPr lang="zh-CN" altLang="en-US" sz="2400" dirty="0">
                <a:solidFill>
                  <a:srgbClr val="FF0000"/>
                </a:solidFill>
              </a:rPr>
              <a:t>搜集</a:t>
            </a:r>
            <a:r>
              <a:rPr lang="zh-CN" altLang="zh-CN" sz="2400" dirty="0">
                <a:solidFill>
                  <a:srgbClr val="FF0000"/>
                </a:solidFill>
              </a:rPr>
              <a:t>的目标性</a:t>
            </a:r>
            <a:endParaRPr lang="en-US" altLang="zh-CN" sz="2400" dirty="0">
              <a:solidFill>
                <a:srgbClr val="FF0000"/>
              </a:solidFill>
            </a:endParaRPr>
          </a:p>
          <a:p>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36</a:t>
            </a:fld>
            <a:endParaRPr lang="en-US" altLang="zh-CN"/>
          </a:p>
        </p:txBody>
      </p:sp>
    </p:spTree>
    <p:extLst>
      <p:ext uri="{BB962C8B-B14F-4D97-AF65-F5344CB8AC3E}">
        <p14:creationId xmlns:p14="http://schemas.microsoft.com/office/powerpoint/2010/main" val="1545479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747936"/>
          </a:xfrm>
        </p:spPr>
        <p:txBody>
          <a:bodyPr/>
          <a:lstStyle/>
          <a:p>
            <a:r>
              <a:rPr lang="zh-CN" altLang="zh-CN" dirty="0"/>
              <a:t>网络查点</a:t>
            </a:r>
            <a:r>
              <a:rPr lang="zh-CN" altLang="en-US" dirty="0"/>
              <a:t>能够搜集到的信息</a:t>
            </a:r>
          </a:p>
        </p:txBody>
      </p:sp>
      <p:sp>
        <p:nvSpPr>
          <p:cNvPr id="3" name="内容占位符 2"/>
          <p:cNvSpPr>
            <a:spLocks noGrp="1"/>
          </p:cNvSpPr>
          <p:nvPr>
            <p:ph idx="1"/>
          </p:nvPr>
        </p:nvSpPr>
        <p:spPr/>
        <p:txBody>
          <a:bodyPr/>
          <a:lstStyle/>
          <a:p>
            <a:r>
              <a:rPr lang="zh-CN" altLang="en-US" dirty="0"/>
              <a:t>看起来好像是无害的</a:t>
            </a:r>
            <a:endParaRPr lang="en-US" altLang="zh-CN" dirty="0"/>
          </a:p>
          <a:p>
            <a:pPr lvl="1"/>
            <a:r>
              <a:rPr lang="zh-CN" altLang="zh-CN" dirty="0"/>
              <a:t>用户帐户名</a:t>
            </a:r>
            <a:endParaRPr lang="en-US" altLang="zh-CN" dirty="0"/>
          </a:p>
          <a:p>
            <a:pPr lvl="1"/>
            <a:r>
              <a:rPr lang="zh-CN" altLang="zh-CN" dirty="0"/>
              <a:t>错误配置的共享资源</a:t>
            </a:r>
            <a:endParaRPr lang="en-US" altLang="zh-CN" dirty="0"/>
          </a:p>
          <a:p>
            <a:pPr lvl="1"/>
            <a:r>
              <a:rPr lang="zh-CN" altLang="zh-CN" dirty="0"/>
              <a:t>网络服务版本号</a:t>
            </a:r>
            <a:endParaRPr lang="en-US" altLang="zh-CN" dirty="0"/>
          </a:p>
          <a:p>
            <a:r>
              <a:rPr lang="zh-CN" altLang="zh-CN" dirty="0"/>
              <a:t>但一旦这些信息被细心的高水平攻击者所掌握，就可能成为危害目标系统安全的祸根</a:t>
            </a:r>
            <a:endParaRPr lang="en-US" altLang="zh-CN" dirty="0"/>
          </a:p>
          <a:p>
            <a:pPr lvl="1"/>
            <a:r>
              <a:rPr lang="zh-CN" altLang="zh-CN" dirty="0"/>
              <a:t>用户帐户名</a:t>
            </a:r>
            <a:r>
              <a:rPr lang="zh-CN" altLang="en-US" dirty="0"/>
              <a:t>：</a:t>
            </a:r>
            <a:r>
              <a:rPr lang="zh-CN" altLang="zh-CN" dirty="0"/>
              <a:t>口令猜测破解</a:t>
            </a:r>
            <a:endParaRPr lang="en-US" altLang="zh-CN" dirty="0"/>
          </a:p>
          <a:p>
            <a:pPr lvl="1"/>
            <a:r>
              <a:rPr lang="zh-CN" altLang="zh-CN" dirty="0"/>
              <a:t>错误配置的共享资源</a:t>
            </a:r>
            <a:r>
              <a:rPr lang="zh-CN" altLang="en-US" dirty="0"/>
              <a:t>：</a:t>
            </a:r>
            <a:r>
              <a:rPr lang="zh-CN" altLang="zh-CN" dirty="0"/>
              <a:t>恶意程序上传</a:t>
            </a:r>
            <a:endParaRPr lang="en-US" altLang="zh-CN" dirty="0"/>
          </a:p>
          <a:p>
            <a:pPr lvl="1"/>
            <a:r>
              <a:rPr lang="zh-CN" altLang="zh-CN" dirty="0"/>
              <a:t>老旧的网络服务版本</a:t>
            </a:r>
            <a:r>
              <a:rPr lang="zh-CN" altLang="en-US" dirty="0"/>
              <a:t>：</a:t>
            </a:r>
            <a:r>
              <a:rPr lang="zh-CN" altLang="zh-CN" dirty="0"/>
              <a:t>缓冲区溢出漏洞攻击</a:t>
            </a:r>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37</a:t>
            </a:fld>
            <a:endParaRPr lang="en-US" altLang="zh-CN"/>
          </a:p>
        </p:txBody>
      </p:sp>
    </p:spTree>
    <p:extLst>
      <p:ext uri="{BB962C8B-B14F-4D97-AF65-F5344CB8AC3E}">
        <p14:creationId xmlns:p14="http://schemas.microsoft.com/office/powerpoint/2010/main" val="22409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8001000" cy="747936"/>
          </a:xfrm>
        </p:spPr>
        <p:txBody>
          <a:bodyPr/>
          <a:lstStyle/>
          <a:p>
            <a:r>
              <a:rPr lang="zh-CN" altLang="en-US" dirty="0"/>
              <a:t>网络查点技术</a:t>
            </a:r>
          </a:p>
        </p:txBody>
      </p:sp>
      <p:sp>
        <p:nvSpPr>
          <p:cNvPr id="3" name="内容占位符 2"/>
          <p:cNvSpPr>
            <a:spLocks noGrp="1"/>
          </p:cNvSpPr>
          <p:nvPr>
            <p:ph idx="1"/>
          </p:nvPr>
        </p:nvSpPr>
        <p:spPr/>
        <p:txBody>
          <a:bodyPr/>
          <a:lstStyle/>
          <a:p>
            <a:r>
              <a:rPr lang="zh-CN" altLang="zh-CN" dirty="0"/>
              <a:t>最基础和通用的技术方法</a:t>
            </a:r>
            <a:endParaRPr lang="en-US" altLang="zh-CN" dirty="0"/>
          </a:p>
          <a:p>
            <a:pPr lvl="1"/>
            <a:r>
              <a:rPr lang="zh-CN" altLang="zh-CN" dirty="0"/>
              <a:t>网络服务旗标</a:t>
            </a:r>
            <a:r>
              <a:rPr lang="en-US" altLang="zh-CN" dirty="0"/>
              <a:t>(banner)</a:t>
            </a:r>
            <a:r>
              <a:rPr lang="zh-CN" altLang="zh-CN" dirty="0"/>
              <a:t>抓取</a:t>
            </a:r>
            <a:r>
              <a:rPr lang="zh-CN" altLang="en-US" dirty="0"/>
              <a:t>技术</a:t>
            </a:r>
            <a:endParaRPr lang="en-US" altLang="zh-CN" dirty="0"/>
          </a:p>
          <a:p>
            <a:r>
              <a:rPr lang="zh-CN" altLang="en-US" dirty="0"/>
              <a:t>常见服务网络查点技术</a:t>
            </a:r>
            <a:endParaRPr lang="en-US" altLang="zh-CN" dirty="0"/>
          </a:p>
          <a:p>
            <a:pPr lvl="1"/>
            <a:r>
              <a:rPr lang="zh-CN" altLang="zh-CN" dirty="0"/>
              <a:t>通用网络服务</a:t>
            </a:r>
            <a:endParaRPr lang="en-US" altLang="zh-CN" dirty="0"/>
          </a:p>
          <a:p>
            <a:pPr lvl="1"/>
            <a:r>
              <a:rPr lang="en-US" altLang="zh-CN" dirty="0"/>
              <a:t>Windows</a:t>
            </a:r>
            <a:r>
              <a:rPr lang="zh-CN" altLang="zh-CN" dirty="0"/>
              <a:t>平台网络服务</a:t>
            </a:r>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38</a:t>
            </a:fld>
            <a:endParaRPr lang="en-US" altLang="zh-CN"/>
          </a:p>
        </p:txBody>
      </p:sp>
    </p:spTree>
    <p:extLst>
      <p:ext uri="{BB962C8B-B14F-4D97-AF65-F5344CB8AC3E}">
        <p14:creationId xmlns:p14="http://schemas.microsoft.com/office/powerpoint/2010/main" val="2805148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3" y="304801"/>
            <a:ext cx="6667971" cy="747936"/>
          </a:xfrm>
        </p:spPr>
        <p:txBody>
          <a:bodyPr/>
          <a:lstStyle/>
          <a:p>
            <a:r>
              <a:rPr lang="zh-CN" altLang="zh-CN" dirty="0"/>
              <a:t>网络服务旗标攫取</a:t>
            </a:r>
            <a:endParaRPr lang="zh-CN" altLang="en-US" dirty="0"/>
          </a:p>
        </p:txBody>
      </p:sp>
      <p:sp>
        <p:nvSpPr>
          <p:cNvPr id="3" name="内容占位符 2"/>
          <p:cNvSpPr>
            <a:spLocks noGrp="1"/>
          </p:cNvSpPr>
          <p:nvPr>
            <p:ph idx="1"/>
          </p:nvPr>
        </p:nvSpPr>
        <p:spPr/>
        <p:txBody>
          <a:bodyPr/>
          <a:lstStyle/>
          <a:p>
            <a:r>
              <a:rPr lang="zh-CN" altLang="zh-CN" dirty="0"/>
              <a:t>利用客户端工具连接至远程网络服务并观察输出以</a:t>
            </a:r>
            <a:r>
              <a:rPr lang="zh-CN" altLang="en-US" dirty="0"/>
              <a:t>搜集</a:t>
            </a:r>
            <a:r>
              <a:rPr lang="zh-CN" altLang="zh-CN" dirty="0"/>
              <a:t>关键信息的技术手段</a:t>
            </a:r>
            <a:endParaRPr lang="en-US" altLang="zh-CN" dirty="0"/>
          </a:p>
          <a:p>
            <a:pPr lvl="1"/>
            <a:r>
              <a:rPr lang="en-US" altLang="zh-CN" dirty="0"/>
              <a:t>telnet</a:t>
            </a:r>
          </a:p>
          <a:p>
            <a:pPr lvl="1"/>
            <a:r>
              <a:rPr lang="en-US" altLang="zh-CN" dirty="0" err="1"/>
              <a:t>netcat</a:t>
            </a:r>
            <a:endParaRPr lang="en-US" altLang="zh-CN" dirty="0"/>
          </a:p>
          <a:p>
            <a:r>
              <a:rPr lang="zh-CN" altLang="en-US" dirty="0"/>
              <a:t>实例</a:t>
            </a:r>
            <a:endParaRPr lang="en-US" altLang="zh-CN" dirty="0"/>
          </a:p>
          <a:p>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39</a:t>
            </a:fld>
            <a:endParaRPr lang="en-US" altLang="zh-CN"/>
          </a:p>
        </p:txBody>
      </p:sp>
      <p:graphicFrame>
        <p:nvGraphicFramePr>
          <p:cNvPr id="7" name="表格 6"/>
          <p:cNvGraphicFramePr>
            <a:graphicFrameLocks noGrp="1"/>
          </p:cNvGraphicFramePr>
          <p:nvPr/>
        </p:nvGraphicFramePr>
        <p:xfrm>
          <a:off x="2987824" y="2852936"/>
          <a:ext cx="4749165" cy="3230880"/>
        </p:xfrm>
        <a:graphic>
          <a:graphicData uri="http://schemas.openxmlformats.org/drawingml/2006/table">
            <a:tbl>
              <a:tblPr/>
              <a:tblGrid>
                <a:gridCol w="4749165">
                  <a:extLst>
                    <a:ext uri="{9D8B030D-6E8A-4147-A177-3AD203B41FA5}">
                      <a16:colId xmlns:a16="http://schemas.microsoft.com/office/drawing/2014/main" val="20000"/>
                    </a:ext>
                  </a:extLst>
                </a:gridCol>
              </a:tblGrid>
              <a:tr h="0">
                <a:tc>
                  <a:txBody>
                    <a:bodyPr/>
                    <a:lstStyle/>
                    <a:p>
                      <a:pPr algn="just">
                        <a:spcAft>
                          <a:spcPts val="0"/>
                        </a:spcAft>
                      </a:pPr>
                      <a:r>
                        <a:rPr lang="en-US" sz="1800" b="1" kern="100" dirty="0">
                          <a:solidFill>
                            <a:srgbClr val="FF0000"/>
                          </a:solidFill>
                          <a:latin typeface="Times New Roman"/>
                          <a:ea typeface="宋体"/>
                        </a:rPr>
                        <a:t>C:\&gt;telnet www.baidu.com 80</a:t>
                      </a:r>
                      <a:endParaRPr lang="zh-CN" sz="1800" b="1" kern="100" dirty="0">
                        <a:solidFill>
                          <a:srgbClr val="FF0000"/>
                        </a:solidFill>
                        <a:latin typeface="Times New Roman"/>
                        <a:ea typeface="宋体"/>
                      </a:endParaRPr>
                    </a:p>
                    <a:p>
                      <a:pPr algn="just">
                        <a:spcAft>
                          <a:spcPts val="0"/>
                        </a:spcAft>
                      </a:pPr>
                      <a:r>
                        <a:rPr lang="en-US" sz="1600" kern="100" dirty="0">
                          <a:latin typeface="Times New Roman"/>
                          <a:ea typeface="宋体"/>
                        </a:rPr>
                        <a:t>HTTP/1.0 400 Bad Request</a:t>
                      </a:r>
                      <a:endParaRPr lang="zh-CN" sz="2000" kern="100" dirty="0">
                        <a:latin typeface="Times New Roman"/>
                        <a:ea typeface="宋体"/>
                      </a:endParaRPr>
                    </a:p>
                    <a:p>
                      <a:pPr algn="just">
                        <a:spcAft>
                          <a:spcPts val="0"/>
                        </a:spcAft>
                      </a:pPr>
                      <a:r>
                        <a:rPr lang="en-US" sz="1600" kern="100" dirty="0">
                          <a:latin typeface="Times New Roman"/>
                          <a:ea typeface="宋体"/>
                        </a:rPr>
                        <a:t>Content-Type: text/html; </a:t>
                      </a:r>
                      <a:r>
                        <a:rPr lang="en-US" sz="1600" kern="100" dirty="0" err="1">
                          <a:latin typeface="Times New Roman"/>
                          <a:ea typeface="宋体"/>
                        </a:rPr>
                        <a:t>charset</a:t>
                      </a:r>
                      <a:r>
                        <a:rPr lang="en-US" sz="1600" kern="100" dirty="0">
                          <a:latin typeface="Times New Roman"/>
                          <a:ea typeface="宋体"/>
                        </a:rPr>
                        <a:t>=UTF-8</a:t>
                      </a:r>
                      <a:endParaRPr lang="zh-CN" sz="2000" kern="100" dirty="0">
                        <a:latin typeface="Times New Roman"/>
                        <a:ea typeface="宋体"/>
                      </a:endParaRPr>
                    </a:p>
                    <a:p>
                      <a:pPr algn="just">
                        <a:spcAft>
                          <a:spcPts val="0"/>
                        </a:spcAft>
                      </a:pPr>
                      <a:r>
                        <a:rPr lang="en-US" sz="1600" kern="100" dirty="0">
                          <a:latin typeface="Times New Roman"/>
                          <a:ea typeface="宋体"/>
                        </a:rPr>
                        <a:t>Content-Length: 1350</a:t>
                      </a:r>
                      <a:endParaRPr lang="zh-CN" sz="2000" kern="100" dirty="0">
                        <a:latin typeface="Times New Roman"/>
                        <a:ea typeface="宋体"/>
                      </a:endParaRPr>
                    </a:p>
                    <a:p>
                      <a:pPr algn="just">
                        <a:spcAft>
                          <a:spcPts val="0"/>
                        </a:spcAft>
                      </a:pPr>
                      <a:r>
                        <a:rPr lang="en-US" sz="1600" kern="100" dirty="0">
                          <a:latin typeface="Times New Roman"/>
                          <a:ea typeface="宋体"/>
                        </a:rPr>
                        <a:t>Date: Thu, 05 Aug 2010 07:45:37 GMT</a:t>
                      </a:r>
                      <a:endParaRPr lang="zh-CN" sz="2000" kern="100" dirty="0">
                        <a:latin typeface="Times New Roman"/>
                        <a:ea typeface="宋体"/>
                      </a:endParaRPr>
                    </a:p>
                    <a:p>
                      <a:pPr algn="just">
                        <a:spcAft>
                          <a:spcPts val="0"/>
                        </a:spcAft>
                      </a:pPr>
                      <a:r>
                        <a:rPr lang="en-US" sz="1800" b="1" kern="100" dirty="0">
                          <a:solidFill>
                            <a:srgbClr val="FF0000"/>
                          </a:solidFill>
                          <a:latin typeface="Times New Roman"/>
                          <a:ea typeface="宋体"/>
                        </a:rPr>
                        <a:t>Server: GFE/2.0</a:t>
                      </a:r>
                      <a:endParaRPr lang="zh-CN" sz="1800" b="1" kern="100" dirty="0">
                        <a:solidFill>
                          <a:srgbClr val="FF0000"/>
                        </a:solidFill>
                        <a:latin typeface="Times New Roman"/>
                        <a:ea typeface="宋体"/>
                      </a:endParaRPr>
                    </a:p>
                    <a:p>
                      <a:pPr algn="just">
                        <a:spcAft>
                          <a:spcPts val="0"/>
                        </a:spcAft>
                      </a:pPr>
                      <a:r>
                        <a:rPr lang="en-US" sz="1600" kern="100" dirty="0">
                          <a:latin typeface="Times New Roman"/>
                          <a:ea typeface="宋体"/>
                        </a:rPr>
                        <a:t>&lt;html&gt;&lt;head&gt;</a:t>
                      </a:r>
                      <a:endParaRPr lang="zh-CN" sz="2000" kern="100" dirty="0">
                        <a:latin typeface="Times New Roman"/>
                        <a:ea typeface="宋体"/>
                      </a:endParaRPr>
                    </a:p>
                    <a:p>
                      <a:pPr algn="just">
                        <a:spcAft>
                          <a:spcPts val="0"/>
                        </a:spcAft>
                      </a:pPr>
                      <a:r>
                        <a:rPr lang="en-US" sz="1600" kern="100" dirty="0">
                          <a:latin typeface="Times New Roman"/>
                          <a:ea typeface="宋体"/>
                        </a:rPr>
                        <a:t>            &lt;meta http-equiv="content-type" content="text/</a:t>
                      </a:r>
                      <a:r>
                        <a:rPr lang="en-US" sz="1600" kern="100" dirty="0" err="1">
                          <a:latin typeface="Times New Roman"/>
                          <a:ea typeface="宋体"/>
                        </a:rPr>
                        <a:t>html;charset</a:t>
                      </a:r>
                      <a:r>
                        <a:rPr lang="en-US" sz="1600" kern="100" dirty="0">
                          <a:latin typeface="Times New Roman"/>
                          <a:ea typeface="宋体"/>
                        </a:rPr>
                        <a:t>=utf-8"&gt;</a:t>
                      </a:r>
                      <a:endParaRPr lang="zh-CN" sz="2000" kern="100" dirty="0">
                        <a:latin typeface="Times New Roman"/>
                        <a:ea typeface="宋体"/>
                      </a:endParaRPr>
                    </a:p>
                    <a:p>
                      <a:pPr algn="just">
                        <a:spcAft>
                          <a:spcPts val="0"/>
                        </a:spcAft>
                      </a:pPr>
                      <a:r>
                        <a:rPr lang="en-US" sz="1600" kern="100" dirty="0">
                          <a:latin typeface="Times New Roman"/>
                          <a:ea typeface="宋体"/>
                        </a:rPr>
                        <a:t>            &lt;title&gt;400 Bad Request&lt;/title&gt;</a:t>
                      </a:r>
                      <a:endParaRPr lang="zh-CN" sz="2000" kern="100" dirty="0">
                        <a:latin typeface="Times New Roman"/>
                        <a:ea typeface="宋体"/>
                      </a:endParaRPr>
                    </a:p>
                    <a:p>
                      <a:pPr algn="just">
                        <a:spcAft>
                          <a:spcPts val="0"/>
                        </a:spcAft>
                      </a:pPr>
                      <a:r>
                        <a:rPr lang="en-US" sz="1600" kern="100" dirty="0">
                          <a:latin typeface="Times New Roman"/>
                          <a:ea typeface="宋体"/>
                        </a:rPr>
                        <a:t>...</a:t>
                      </a:r>
                      <a:endParaRPr lang="zh-CN" sz="2000" kern="100" dirty="0">
                        <a:latin typeface="Times New Roman"/>
                        <a:ea typeface="宋体"/>
                      </a:endParaRPr>
                    </a:p>
                    <a:p>
                      <a:pPr algn="just">
                        <a:spcAft>
                          <a:spcPts val="0"/>
                        </a:spcAft>
                      </a:pPr>
                      <a:r>
                        <a:rPr lang="en-US" sz="1600" kern="100" dirty="0">
                          <a:latin typeface="Times New Roman"/>
                          <a:ea typeface="宋体"/>
                        </a:rPr>
                        <a:t>&lt;/body&gt;&lt;/html&gt;</a:t>
                      </a:r>
                      <a:endParaRPr lang="zh-CN" sz="2000" kern="100" dirty="0">
                        <a:latin typeface="Times New Roman"/>
                        <a:ea typeface="宋体"/>
                      </a:endParaRPr>
                    </a:p>
                    <a:p>
                      <a:pPr algn="just">
                        <a:spcAft>
                          <a:spcPts val="0"/>
                        </a:spcAft>
                      </a:pPr>
                      <a:r>
                        <a:rPr lang="en-US" sz="1600" kern="100" dirty="0">
                          <a:latin typeface="Times New Roman"/>
                          <a:ea typeface="宋体"/>
                        </a:rPr>
                        <a:t>Connection to host lost.</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58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灯片编号占位符 5"/>
          <p:cNvSpPr>
            <a:spLocks noGrp="1"/>
          </p:cNvSpPr>
          <p:nvPr>
            <p:ph type="sldNum" sz="quarter" idx="12"/>
          </p:nvPr>
        </p:nvSpPr>
        <p:spPr>
          <a:noFill/>
        </p:spPr>
        <p:txBody>
          <a:bodyPr/>
          <a:lstStyle/>
          <a:p>
            <a:fld id="{66AA3074-AFAF-4D62-92BA-EC06F9FB246B}" type="slidenum">
              <a:rPr lang="en-US" altLang="zh-CN" smtClean="0"/>
              <a:pPr/>
              <a:t>4</a:t>
            </a:fld>
            <a:endParaRPr lang="en-US" altLang="zh-CN"/>
          </a:p>
        </p:txBody>
      </p:sp>
      <p:sp>
        <p:nvSpPr>
          <p:cNvPr id="36869" name="Rectangle 2"/>
          <p:cNvSpPr>
            <a:spLocks noGrp="1" noChangeArrowheads="1"/>
          </p:cNvSpPr>
          <p:nvPr>
            <p:ph type="title"/>
          </p:nvPr>
        </p:nvSpPr>
        <p:spPr>
          <a:xfrm>
            <a:off x="1835696" y="188640"/>
            <a:ext cx="8001000" cy="603920"/>
          </a:xfrm>
        </p:spPr>
        <p:txBody>
          <a:bodyPr/>
          <a:lstStyle/>
          <a:p>
            <a:pPr eaLnBrk="1" hangingPunct="1"/>
            <a:r>
              <a:rPr lang="zh-CN" altLang="en-US" dirty="0">
                <a:solidFill>
                  <a:schemeClr val="tx1"/>
                </a:solidFill>
              </a:rPr>
              <a:t>网络扫描</a:t>
            </a:r>
            <a:endParaRPr lang="en-US" altLang="zh-CN"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73931255"/>
              </p:ext>
            </p:extLst>
          </p:nvPr>
        </p:nvGraphicFramePr>
        <p:xfrm>
          <a:off x="683568" y="2132856"/>
          <a:ext cx="7416824" cy="3456383"/>
        </p:xfrm>
        <a:graphic>
          <a:graphicData uri="http://schemas.openxmlformats.org/drawingml/2006/table">
            <a:tbl>
              <a:tblPr/>
              <a:tblGrid>
                <a:gridCol w="2943184">
                  <a:extLst>
                    <a:ext uri="{9D8B030D-6E8A-4147-A177-3AD203B41FA5}">
                      <a16:colId xmlns:a16="http://schemas.microsoft.com/office/drawing/2014/main" val="20000"/>
                    </a:ext>
                  </a:extLst>
                </a:gridCol>
                <a:gridCol w="4473640">
                  <a:extLst>
                    <a:ext uri="{9D8B030D-6E8A-4147-A177-3AD203B41FA5}">
                      <a16:colId xmlns:a16="http://schemas.microsoft.com/office/drawing/2014/main" val="20001"/>
                    </a:ext>
                  </a:extLst>
                </a:gridCol>
              </a:tblGrid>
              <a:tr h="493769">
                <a:tc>
                  <a:txBody>
                    <a:bodyPr/>
                    <a:lstStyle/>
                    <a:p>
                      <a:pPr algn="ctr">
                        <a:spcAft>
                          <a:spcPts val="0"/>
                        </a:spcAft>
                      </a:pPr>
                      <a:r>
                        <a:rPr lang="zh-CN" sz="2000" b="1" kern="100" dirty="0">
                          <a:latin typeface="Times New Roman"/>
                          <a:ea typeface="宋体"/>
                        </a:rPr>
                        <a:t>网络扫描类型</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Times New Roman"/>
                          <a:ea typeface="宋体"/>
                        </a:rPr>
                        <a:t>网络扫描目的</a:t>
                      </a:r>
                      <a:endParaRPr lang="zh-CN" sz="24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3769">
                <a:tc>
                  <a:txBody>
                    <a:bodyPr/>
                    <a:lstStyle/>
                    <a:p>
                      <a:pPr algn="l">
                        <a:spcAft>
                          <a:spcPts val="0"/>
                        </a:spcAft>
                      </a:pPr>
                      <a:r>
                        <a:rPr lang="zh-CN" sz="2000" kern="100" dirty="0">
                          <a:latin typeface="Times New Roman"/>
                          <a:ea typeface="宋体"/>
                        </a:rPr>
                        <a:t>主机扫描</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a:latin typeface="Times New Roman"/>
                          <a:ea typeface="宋体"/>
                        </a:rPr>
                        <a:t>找出网段内活跃主机</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3769">
                <a:tc>
                  <a:txBody>
                    <a:bodyPr/>
                    <a:lstStyle/>
                    <a:p>
                      <a:pPr algn="l">
                        <a:spcAft>
                          <a:spcPts val="0"/>
                        </a:spcAft>
                      </a:pPr>
                      <a:r>
                        <a:rPr lang="zh-CN" sz="2000" kern="100">
                          <a:latin typeface="Times New Roman"/>
                          <a:ea typeface="宋体"/>
                        </a:rPr>
                        <a:t>端口扫描</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宋体"/>
                        </a:rPr>
                        <a:t>找出主机上所开放的网络服务</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87538">
                <a:tc>
                  <a:txBody>
                    <a:bodyPr/>
                    <a:lstStyle/>
                    <a:p>
                      <a:pPr algn="l">
                        <a:spcAft>
                          <a:spcPts val="0"/>
                        </a:spcAft>
                      </a:pPr>
                      <a:r>
                        <a:rPr lang="zh-CN" sz="2000" kern="100">
                          <a:latin typeface="Times New Roman"/>
                          <a:ea typeface="宋体"/>
                        </a:rPr>
                        <a:t>操作系统</a:t>
                      </a:r>
                      <a:r>
                        <a:rPr lang="en-US" sz="2000" kern="100">
                          <a:latin typeface="Times New Roman"/>
                          <a:ea typeface="宋体"/>
                        </a:rPr>
                        <a:t>/</a:t>
                      </a:r>
                      <a:endParaRPr lang="zh-CN" sz="2400" kern="100">
                        <a:latin typeface="Times New Roman"/>
                        <a:ea typeface="宋体"/>
                      </a:endParaRPr>
                    </a:p>
                    <a:p>
                      <a:pPr algn="l">
                        <a:spcAft>
                          <a:spcPts val="0"/>
                        </a:spcAft>
                      </a:pPr>
                      <a:r>
                        <a:rPr lang="zh-CN" sz="2000" kern="100">
                          <a:latin typeface="Times New Roman"/>
                          <a:ea typeface="宋体"/>
                        </a:rPr>
                        <a:t>网络服务辨识</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宋体"/>
                        </a:rPr>
                        <a:t>识别主机安装的操作系统类型与开放网络服务类型，以选择不同渗透攻击代码及配置</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87538">
                <a:tc>
                  <a:txBody>
                    <a:bodyPr/>
                    <a:lstStyle/>
                    <a:p>
                      <a:pPr algn="l">
                        <a:spcAft>
                          <a:spcPts val="0"/>
                        </a:spcAft>
                      </a:pPr>
                      <a:r>
                        <a:rPr lang="zh-CN" sz="2000" kern="100">
                          <a:latin typeface="Times New Roman"/>
                          <a:ea typeface="宋体"/>
                        </a:rPr>
                        <a:t>漏洞扫描</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宋体"/>
                        </a:rPr>
                        <a:t>找出主机</a:t>
                      </a:r>
                      <a:r>
                        <a:rPr lang="en-US" sz="2000" kern="100" dirty="0">
                          <a:latin typeface="Times New Roman"/>
                          <a:ea typeface="宋体"/>
                        </a:rPr>
                        <a:t>/</a:t>
                      </a:r>
                      <a:r>
                        <a:rPr lang="zh-CN" sz="2000" kern="100" dirty="0">
                          <a:latin typeface="Times New Roman"/>
                          <a:ea typeface="宋体"/>
                        </a:rPr>
                        <a:t>网络服务上所存在的安全漏洞，作为破解通道</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0595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5" y="304801"/>
            <a:ext cx="6739979" cy="603920"/>
          </a:xfrm>
        </p:spPr>
        <p:txBody>
          <a:bodyPr/>
          <a:lstStyle/>
          <a:p>
            <a:r>
              <a:rPr lang="zh-CN" altLang="zh-CN" dirty="0"/>
              <a:t>网络服务旗标攫取</a:t>
            </a:r>
            <a:r>
              <a:rPr lang="en-US" altLang="zh-CN" dirty="0"/>
              <a:t>(2)</a:t>
            </a:r>
            <a:endParaRPr lang="zh-CN" altLang="en-US" dirty="0"/>
          </a:p>
        </p:txBody>
      </p:sp>
      <p:graphicFrame>
        <p:nvGraphicFramePr>
          <p:cNvPr id="7" name="内容占位符 6"/>
          <p:cNvGraphicFramePr>
            <a:graphicFrameLocks noGrp="1"/>
          </p:cNvGraphicFramePr>
          <p:nvPr>
            <p:ph idx="1"/>
          </p:nvPr>
        </p:nvGraphicFramePr>
        <p:xfrm>
          <a:off x="539552" y="1772816"/>
          <a:ext cx="8352928" cy="4389120"/>
        </p:xfrm>
        <a:graphic>
          <a:graphicData uri="http://schemas.openxmlformats.org/drawingml/2006/table">
            <a:tbl>
              <a:tblPr/>
              <a:tblGrid>
                <a:gridCol w="8352928">
                  <a:extLst>
                    <a:ext uri="{9D8B030D-6E8A-4147-A177-3AD203B41FA5}">
                      <a16:colId xmlns:a16="http://schemas.microsoft.com/office/drawing/2014/main" val="20000"/>
                    </a:ext>
                  </a:extLst>
                </a:gridCol>
              </a:tblGrid>
              <a:tr h="0">
                <a:tc>
                  <a:txBody>
                    <a:bodyPr/>
                    <a:lstStyle/>
                    <a:p>
                      <a:pPr algn="just">
                        <a:spcAft>
                          <a:spcPts val="0"/>
                        </a:spcAft>
                      </a:pPr>
                      <a:r>
                        <a:rPr lang="en-US" sz="1800" b="1" kern="100" dirty="0">
                          <a:solidFill>
                            <a:srgbClr val="FF0000"/>
                          </a:solidFill>
                          <a:latin typeface="Times New Roman"/>
                          <a:ea typeface="宋体"/>
                        </a:rPr>
                        <a:t>E:\&gt;</a:t>
                      </a:r>
                      <a:r>
                        <a:rPr lang="en-US" sz="1800" b="1" kern="100" dirty="0" err="1">
                          <a:solidFill>
                            <a:srgbClr val="FF0000"/>
                          </a:solidFill>
                          <a:latin typeface="Times New Roman"/>
                          <a:ea typeface="宋体"/>
                        </a:rPr>
                        <a:t>nc</a:t>
                      </a:r>
                      <a:r>
                        <a:rPr lang="en-US" sz="1800" b="1" kern="100" dirty="0">
                          <a:solidFill>
                            <a:srgbClr val="FF0000"/>
                          </a:solidFill>
                          <a:latin typeface="Times New Roman"/>
                          <a:ea typeface="宋体"/>
                        </a:rPr>
                        <a:t> -v www.google.com 80</a:t>
                      </a:r>
                      <a:endParaRPr lang="zh-CN" sz="2400" b="1" kern="100" dirty="0">
                        <a:solidFill>
                          <a:srgbClr val="FF0000"/>
                        </a:solidFill>
                        <a:latin typeface="Times New Roman"/>
                        <a:ea typeface="宋体"/>
                      </a:endParaRPr>
                    </a:p>
                    <a:p>
                      <a:pPr algn="just">
                        <a:spcAft>
                          <a:spcPts val="0"/>
                        </a:spcAft>
                      </a:pPr>
                      <a:r>
                        <a:rPr lang="en-US" sz="1400" kern="100" dirty="0">
                          <a:latin typeface="Times New Roman"/>
                          <a:ea typeface="宋体"/>
                        </a:rPr>
                        <a:t>DNS fwd/rev mismatch: www-g-com-chn.l.google.com != hx-in-f104.1e100.net</a:t>
                      </a:r>
                      <a:endParaRPr lang="zh-CN" sz="1800" kern="100" dirty="0">
                        <a:latin typeface="Times New Roman"/>
                        <a:ea typeface="宋体"/>
                      </a:endParaRPr>
                    </a:p>
                    <a:p>
                      <a:pPr algn="just">
                        <a:spcAft>
                          <a:spcPts val="0"/>
                        </a:spcAft>
                      </a:pPr>
                      <a:r>
                        <a:rPr lang="en-US" sz="1400" kern="100" dirty="0">
                          <a:latin typeface="Times New Roman"/>
                          <a:ea typeface="宋体"/>
                        </a:rPr>
                        <a:t>DNS fwd/rev mismatch: www-g-com-chn.l.google.com != hx-in-f99.1e100.net</a:t>
                      </a:r>
                      <a:endParaRPr lang="zh-CN" sz="1800" kern="100" dirty="0">
                        <a:latin typeface="Times New Roman"/>
                        <a:ea typeface="宋体"/>
                      </a:endParaRPr>
                    </a:p>
                    <a:p>
                      <a:pPr algn="just">
                        <a:spcAft>
                          <a:spcPts val="0"/>
                        </a:spcAft>
                      </a:pPr>
                      <a:r>
                        <a:rPr lang="en-US" sz="1400" kern="100" dirty="0">
                          <a:latin typeface="Times New Roman"/>
                          <a:ea typeface="宋体"/>
                        </a:rPr>
                        <a:t>www-g-com-chn.l.google.com [74.125.71.104] 80 (http) open</a:t>
                      </a:r>
                      <a:endParaRPr lang="zh-CN" sz="1800" kern="100" dirty="0">
                        <a:latin typeface="Times New Roman"/>
                        <a:ea typeface="宋体"/>
                      </a:endParaRPr>
                    </a:p>
                    <a:p>
                      <a:pPr algn="just">
                        <a:spcAft>
                          <a:spcPts val="0"/>
                        </a:spcAft>
                      </a:pPr>
                      <a:r>
                        <a:rPr lang="en-US" sz="1600" b="1" kern="100" dirty="0">
                          <a:solidFill>
                            <a:srgbClr val="FF0000"/>
                          </a:solidFill>
                          <a:latin typeface="Times New Roman"/>
                          <a:ea typeface="宋体"/>
                        </a:rPr>
                        <a:t>HEAD / HTTP/1.0</a:t>
                      </a:r>
                      <a:endParaRPr lang="zh-CN" sz="2000" b="1" kern="100" dirty="0">
                        <a:solidFill>
                          <a:srgbClr val="FF0000"/>
                        </a:solidFill>
                        <a:latin typeface="Times New Roman"/>
                        <a:ea typeface="宋体"/>
                      </a:endParaRPr>
                    </a:p>
                    <a:p>
                      <a:pPr algn="just">
                        <a:spcAft>
                          <a:spcPts val="0"/>
                        </a:spcAft>
                      </a:pPr>
                      <a:r>
                        <a:rPr lang="en-US" sz="1400" kern="100" dirty="0">
                          <a:latin typeface="Times New Roman"/>
                          <a:ea typeface="宋体"/>
                        </a:rPr>
                        <a:t>HTTP/1.0 302 Found</a:t>
                      </a:r>
                      <a:endParaRPr lang="zh-CN" sz="1800" kern="100" dirty="0">
                        <a:latin typeface="Times New Roman"/>
                        <a:ea typeface="宋体"/>
                      </a:endParaRPr>
                    </a:p>
                    <a:p>
                      <a:pPr algn="just">
                        <a:spcAft>
                          <a:spcPts val="0"/>
                        </a:spcAft>
                      </a:pPr>
                      <a:r>
                        <a:rPr lang="en-US" sz="1400" kern="100" dirty="0">
                          <a:latin typeface="Times New Roman"/>
                          <a:ea typeface="宋体"/>
                        </a:rPr>
                        <a:t>Location: http://www.google.com.hk/url?sa=p&amp;cki=PREF%3DID%3D2db251cd0e0e6d39:FF%</a:t>
                      </a:r>
                      <a:endParaRPr lang="zh-CN" sz="1800" kern="100" dirty="0">
                        <a:latin typeface="Times New Roman"/>
                        <a:ea typeface="宋体"/>
                      </a:endParaRPr>
                    </a:p>
                    <a:p>
                      <a:pPr algn="just">
                        <a:spcAft>
                          <a:spcPts val="0"/>
                        </a:spcAft>
                      </a:pPr>
                      <a:r>
                        <a:rPr lang="en-US" sz="1400" kern="100" dirty="0">
                          <a:latin typeface="Times New Roman"/>
                          <a:ea typeface="宋体"/>
                        </a:rPr>
                        <a:t>3D2:LD%3Dzh-CN:NW%3D1:TM%3D1280999902:LM%3D1280999902:S%3DfcwL07mJercsHMe8&amp;q=</a:t>
                      </a:r>
                      <a:r>
                        <a:rPr lang="en-US" sz="1400" kern="100" dirty="0" err="1">
                          <a:latin typeface="Times New Roman"/>
                          <a:ea typeface="宋体"/>
                        </a:rPr>
                        <a:t>htt</a:t>
                      </a:r>
                      <a:endParaRPr lang="zh-CN" sz="1800" kern="100" dirty="0">
                        <a:latin typeface="Times New Roman"/>
                        <a:ea typeface="宋体"/>
                      </a:endParaRPr>
                    </a:p>
                    <a:p>
                      <a:pPr algn="just">
                        <a:spcAft>
                          <a:spcPts val="0"/>
                        </a:spcAft>
                      </a:pPr>
                      <a:r>
                        <a:rPr lang="en-US" sz="1400" kern="100" dirty="0">
                          <a:latin typeface="Times New Roman"/>
                          <a:ea typeface="宋体"/>
                        </a:rPr>
                        <a:t>p://www.google.com.hk/&amp;ust=1280999932693535&amp;usg=AFQjCNExaNSNZE1kstPRavYn9EgfaYv1Dw</a:t>
                      </a:r>
                      <a:endParaRPr lang="zh-CN" sz="1800" kern="100" dirty="0">
                        <a:latin typeface="Times New Roman"/>
                        <a:ea typeface="宋体"/>
                      </a:endParaRPr>
                    </a:p>
                    <a:p>
                      <a:pPr algn="just">
                        <a:spcAft>
                          <a:spcPts val="0"/>
                        </a:spcAft>
                      </a:pPr>
                      <a:r>
                        <a:rPr lang="en-US" sz="1400" kern="100" dirty="0">
                          <a:latin typeface="Times New Roman"/>
                          <a:ea typeface="宋体"/>
                        </a:rPr>
                        <a:t>Cache-Control: private</a:t>
                      </a:r>
                      <a:endParaRPr lang="zh-CN" sz="1800" kern="100" dirty="0">
                        <a:latin typeface="Times New Roman"/>
                        <a:ea typeface="宋体"/>
                      </a:endParaRPr>
                    </a:p>
                    <a:p>
                      <a:pPr algn="just">
                        <a:spcAft>
                          <a:spcPts val="0"/>
                        </a:spcAft>
                      </a:pPr>
                      <a:r>
                        <a:rPr lang="en-US" sz="1400" kern="100" dirty="0">
                          <a:latin typeface="Times New Roman"/>
                          <a:ea typeface="宋体"/>
                        </a:rPr>
                        <a:t>Content-Type: text/html; </a:t>
                      </a:r>
                      <a:r>
                        <a:rPr lang="en-US" sz="1400" kern="100" dirty="0" err="1">
                          <a:latin typeface="Times New Roman"/>
                          <a:ea typeface="宋体"/>
                        </a:rPr>
                        <a:t>charset</a:t>
                      </a:r>
                      <a:r>
                        <a:rPr lang="en-US" sz="1400" kern="100" dirty="0">
                          <a:latin typeface="Times New Roman"/>
                          <a:ea typeface="宋体"/>
                        </a:rPr>
                        <a:t>=UTF-8</a:t>
                      </a:r>
                      <a:endParaRPr lang="zh-CN" sz="1800" kern="100" dirty="0">
                        <a:latin typeface="Times New Roman"/>
                        <a:ea typeface="宋体"/>
                      </a:endParaRPr>
                    </a:p>
                    <a:p>
                      <a:pPr algn="just">
                        <a:spcAft>
                          <a:spcPts val="0"/>
                        </a:spcAft>
                      </a:pPr>
                      <a:r>
                        <a:rPr lang="en-US" sz="1400" kern="100" dirty="0">
                          <a:latin typeface="Times New Roman"/>
                          <a:ea typeface="宋体"/>
                        </a:rPr>
                        <a:t>Set-Cookie: PREF=ID=2db251cd0e0e6d39:NW=1:TM=1280999902:LM=1280999902:S=t6YYGpuP</a:t>
                      </a:r>
                      <a:endParaRPr lang="zh-CN" sz="1800" kern="100" dirty="0">
                        <a:latin typeface="Times New Roman"/>
                        <a:ea typeface="宋体"/>
                      </a:endParaRPr>
                    </a:p>
                    <a:p>
                      <a:pPr algn="just">
                        <a:spcAft>
                          <a:spcPts val="0"/>
                        </a:spcAft>
                      </a:pPr>
                      <a:r>
                        <a:rPr lang="en-US" sz="1400" kern="100" dirty="0" err="1">
                          <a:latin typeface="Times New Roman"/>
                          <a:ea typeface="宋体"/>
                        </a:rPr>
                        <a:t>Ltobu-fx</a:t>
                      </a:r>
                      <a:r>
                        <a:rPr lang="en-US" sz="1400" kern="100" dirty="0">
                          <a:latin typeface="Times New Roman"/>
                          <a:ea typeface="宋体"/>
                        </a:rPr>
                        <a:t>; expires=Sat, 04-Aug-2012 09:18:22 GMT; path=/; domain=.</a:t>
                      </a:r>
                      <a:r>
                        <a:rPr lang="en-US" sz="1400" kern="100" dirty="0" err="1">
                          <a:latin typeface="Times New Roman"/>
                          <a:ea typeface="宋体"/>
                        </a:rPr>
                        <a:t>google.com</a:t>
                      </a:r>
                      <a:endParaRPr lang="zh-CN" sz="1800" kern="100" dirty="0">
                        <a:latin typeface="Times New Roman"/>
                        <a:ea typeface="宋体"/>
                      </a:endParaRPr>
                    </a:p>
                    <a:p>
                      <a:pPr algn="just">
                        <a:spcAft>
                          <a:spcPts val="0"/>
                        </a:spcAft>
                      </a:pPr>
                      <a:r>
                        <a:rPr lang="en-US" sz="1400" kern="100" dirty="0">
                          <a:latin typeface="Times New Roman"/>
                          <a:ea typeface="宋体"/>
                        </a:rPr>
                        <a:t>Set-Cookie: NID=37=gBkc8fT-y0BosuAXWM9kAJs8xnf6Gdw8WSa8Z_-3IzuXIV7cbp-cwYHMmuLg2</a:t>
                      </a:r>
                      <a:endParaRPr lang="zh-CN" sz="1800" kern="100" dirty="0">
                        <a:latin typeface="Times New Roman"/>
                        <a:ea typeface="宋体"/>
                      </a:endParaRPr>
                    </a:p>
                    <a:p>
                      <a:pPr algn="just">
                        <a:spcAft>
                          <a:spcPts val="0"/>
                        </a:spcAft>
                      </a:pPr>
                      <a:r>
                        <a:rPr lang="en-US" sz="1400" kern="100" dirty="0">
                          <a:latin typeface="Times New Roman"/>
                          <a:ea typeface="宋体"/>
                        </a:rPr>
                        <a:t>u3GgFM6BOvdqW-TiWJ-u0jmX-H1qm80yNn_xJzUV94nRTIKg06JfBRwkBb-oigMAHQE; expires=Fri</a:t>
                      </a:r>
                      <a:endParaRPr lang="zh-CN" sz="1800" kern="100" dirty="0">
                        <a:latin typeface="Times New Roman"/>
                        <a:ea typeface="宋体"/>
                      </a:endParaRPr>
                    </a:p>
                    <a:p>
                      <a:pPr algn="just">
                        <a:spcAft>
                          <a:spcPts val="0"/>
                        </a:spcAft>
                      </a:pPr>
                      <a:r>
                        <a:rPr lang="en-US" sz="1400" kern="100" dirty="0">
                          <a:latin typeface="Times New Roman"/>
                          <a:ea typeface="宋体"/>
                        </a:rPr>
                        <a:t>, 04-Feb-2011 09:18:22 GMT; path=/; domain=.</a:t>
                      </a:r>
                      <a:r>
                        <a:rPr lang="en-US" sz="1400" kern="100" dirty="0" err="1">
                          <a:latin typeface="Times New Roman"/>
                          <a:ea typeface="宋体"/>
                        </a:rPr>
                        <a:t>google.com</a:t>
                      </a:r>
                      <a:r>
                        <a:rPr lang="en-US" sz="1400" kern="100" dirty="0">
                          <a:latin typeface="Times New Roman"/>
                          <a:ea typeface="宋体"/>
                        </a:rPr>
                        <a:t>; </a:t>
                      </a:r>
                      <a:r>
                        <a:rPr lang="en-US" sz="1400" kern="100" dirty="0" err="1">
                          <a:latin typeface="Times New Roman"/>
                          <a:ea typeface="宋体"/>
                        </a:rPr>
                        <a:t>HttpOnly</a:t>
                      </a:r>
                      <a:endParaRPr lang="zh-CN" sz="1800" kern="100" dirty="0">
                        <a:latin typeface="Times New Roman"/>
                        <a:ea typeface="宋体"/>
                      </a:endParaRPr>
                    </a:p>
                    <a:p>
                      <a:pPr algn="just">
                        <a:spcAft>
                          <a:spcPts val="0"/>
                        </a:spcAft>
                      </a:pPr>
                      <a:r>
                        <a:rPr lang="en-US" sz="1400" kern="100" dirty="0">
                          <a:latin typeface="Times New Roman"/>
                          <a:ea typeface="宋体"/>
                        </a:rPr>
                        <a:t>Date: Thu, 05 Aug 2010 09:18:22 GMT</a:t>
                      </a:r>
                      <a:endParaRPr lang="zh-CN" sz="1800" kern="100" dirty="0">
                        <a:latin typeface="Times New Roman"/>
                        <a:ea typeface="宋体"/>
                      </a:endParaRPr>
                    </a:p>
                    <a:p>
                      <a:pPr algn="just">
                        <a:spcAft>
                          <a:spcPts val="0"/>
                        </a:spcAft>
                      </a:pPr>
                      <a:r>
                        <a:rPr lang="en-US" sz="1600" b="1" kern="100" dirty="0">
                          <a:solidFill>
                            <a:srgbClr val="FF0000"/>
                          </a:solidFill>
                          <a:latin typeface="Times New Roman"/>
                          <a:ea typeface="宋体"/>
                        </a:rPr>
                        <a:t>Server: </a:t>
                      </a:r>
                      <a:r>
                        <a:rPr lang="en-US" sz="1600" b="1" kern="100" dirty="0" err="1">
                          <a:solidFill>
                            <a:srgbClr val="FF0000"/>
                          </a:solidFill>
                          <a:latin typeface="Times New Roman"/>
                          <a:ea typeface="宋体"/>
                        </a:rPr>
                        <a:t>gws</a:t>
                      </a:r>
                      <a:endParaRPr lang="zh-CN" sz="1600" b="1" kern="100" dirty="0">
                        <a:solidFill>
                          <a:srgbClr val="FF0000"/>
                        </a:solidFill>
                        <a:latin typeface="Times New Roman"/>
                        <a:ea typeface="宋体"/>
                      </a:endParaRPr>
                    </a:p>
                    <a:p>
                      <a:pPr algn="just">
                        <a:spcAft>
                          <a:spcPts val="0"/>
                        </a:spcAft>
                      </a:pPr>
                      <a:r>
                        <a:rPr lang="en-US" sz="1400" kern="100" dirty="0">
                          <a:latin typeface="Times New Roman"/>
                          <a:ea typeface="宋体"/>
                        </a:rPr>
                        <a:t>Content-Length: 445</a:t>
                      </a:r>
                      <a:endParaRPr lang="zh-CN" sz="1800" kern="100" dirty="0">
                        <a:latin typeface="Times New Roman"/>
                        <a:ea typeface="宋体"/>
                      </a:endParaRPr>
                    </a:p>
                    <a:p>
                      <a:pPr algn="just">
                        <a:spcAft>
                          <a:spcPts val="0"/>
                        </a:spcAft>
                      </a:pPr>
                      <a:r>
                        <a:rPr lang="en-US" sz="1400" kern="100" dirty="0">
                          <a:latin typeface="Times New Roman"/>
                          <a:ea typeface="宋体"/>
                        </a:rPr>
                        <a:t>X-XSS-Protection: 1; mode=block</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40</a:t>
            </a:fld>
            <a:endParaRPr lang="en-US" altLang="zh-CN"/>
          </a:p>
        </p:txBody>
      </p:sp>
    </p:spTree>
    <p:extLst>
      <p:ext uri="{BB962C8B-B14F-4D97-AF65-F5344CB8AC3E}">
        <p14:creationId xmlns:p14="http://schemas.microsoft.com/office/powerpoint/2010/main" val="1002935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7" y="304801"/>
            <a:ext cx="6811987" cy="531912"/>
          </a:xfrm>
        </p:spPr>
        <p:txBody>
          <a:bodyPr/>
          <a:lstStyle/>
          <a:p>
            <a:r>
              <a:rPr lang="zh-CN" altLang="zh-CN" dirty="0"/>
              <a:t>通用网络服务查点</a:t>
            </a:r>
            <a:endParaRPr lang="zh-CN" altLang="en-US" dirty="0"/>
          </a:p>
        </p:txBody>
      </p:sp>
      <p:sp>
        <p:nvSpPr>
          <p:cNvPr id="3" name="内容占位符 2"/>
          <p:cNvSpPr>
            <a:spLocks noGrp="1"/>
          </p:cNvSpPr>
          <p:nvPr>
            <p:ph idx="1"/>
          </p:nvPr>
        </p:nvSpPr>
        <p:spPr>
          <a:xfrm>
            <a:off x="566738" y="1752600"/>
            <a:ext cx="8181726" cy="4267200"/>
          </a:xfrm>
        </p:spPr>
        <p:txBody>
          <a:bodyPr/>
          <a:lstStyle/>
          <a:p>
            <a:r>
              <a:rPr lang="zh-CN" altLang="en-US" sz="2400" dirty="0"/>
              <a:t>通用网络服务</a:t>
            </a:r>
            <a:endParaRPr lang="en-US" altLang="zh-CN" sz="2400" dirty="0"/>
          </a:p>
          <a:p>
            <a:pPr lvl="1"/>
            <a:r>
              <a:rPr lang="zh-CN" altLang="en-US" sz="2000" dirty="0"/>
              <a:t>跨平台，常用服务</a:t>
            </a:r>
            <a:endParaRPr lang="en-US" altLang="zh-CN" sz="2000" dirty="0"/>
          </a:p>
          <a:p>
            <a:pPr lvl="1"/>
            <a:r>
              <a:rPr lang="en-US" altLang="zh-CN" sz="2000" dirty="0"/>
              <a:t>Web</a:t>
            </a:r>
            <a:r>
              <a:rPr lang="zh-CN" altLang="zh-CN" sz="2000" dirty="0"/>
              <a:t>服务、</a:t>
            </a:r>
            <a:r>
              <a:rPr lang="en-US" altLang="zh-CN" sz="2000" dirty="0"/>
              <a:t>FTP</a:t>
            </a:r>
            <a:r>
              <a:rPr lang="zh-CN" altLang="zh-CN" sz="2000" dirty="0"/>
              <a:t>文件传输服务、</a:t>
            </a:r>
            <a:r>
              <a:rPr lang="en-US" altLang="zh-CN" sz="2000" dirty="0"/>
              <a:t>POP3</a:t>
            </a:r>
            <a:r>
              <a:rPr lang="zh-CN" altLang="zh-CN" sz="2000" dirty="0"/>
              <a:t>及</a:t>
            </a:r>
            <a:r>
              <a:rPr lang="en-US" altLang="zh-CN" sz="2000" dirty="0"/>
              <a:t>SMTP</a:t>
            </a:r>
            <a:r>
              <a:rPr lang="zh-CN" altLang="zh-CN" sz="2000" dirty="0"/>
              <a:t>电子邮件收发服务</a:t>
            </a:r>
            <a:endParaRPr lang="en-US" altLang="zh-CN" sz="2000" dirty="0"/>
          </a:p>
          <a:p>
            <a:r>
              <a:rPr lang="en-US" altLang="zh-CN" sz="2400" dirty="0"/>
              <a:t>FTP</a:t>
            </a:r>
            <a:r>
              <a:rPr lang="zh-CN" altLang="en-US" sz="2400" dirty="0"/>
              <a:t>服务查点</a:t>
            </a:r>
            <a:endParaRPr lang="en-US" altLang="zh-CN" sz="2400" dirty="0"/>
          </a:p>
          <a:p>
            <a:pPr lvl="1"/>
            <a:r>
              <a:rPr lang="zh-CN" altLang="zh-CN" sz="2000" dirty="0"/>
              <a:t>控制协议</a:t>
            </a:r>
            <a:r>
              <a:rPr lang="en-US" altLang="zh-CN" sz="2000" dirty="0"/>
              <a:t>TCP 21</a:t>
            </a:r>
            <a:r>
              <a:rPr lang="zh-CN" altLang="zh-CN" sz="2000" dirty="0"/>
              <a:t>端口，没有任何加密</a:t>
            </a:r>
            <a:r>
              <a:rPr lang="zh-CN" altLang="en-US" sz="2000" dirty="0"/>
              <a:t>，明文传输</a:t>
            </a:r>
            <a:r>
              <a:rPr lang="zh-CN" altLang="zh-CN" sz="2000" dirty="0"/>
              <a:t>口令</a:t>
            </a:r>
            <a:endParaRPr lang="en-US" altLang="zh-CN" sz="2000" dirty="0"/>
          </a:p>
          <a:p>
            <a:pPr lvl="1"/>
            <a:r>
              <a:rPr lang="zh-CN" altLang="zh-CN" sz="2000" dirty="0"/>
              <a:t>匿名登录，甚至匿名上传与下载文件</a:t>
            </a:r>
            <a:endParaRPr lang="en-US" altLang="zh-CN" sz="2000" dirty="0"/>
          </a:p>
          <a:p>
            <a:pPr lvl="1"/>
            <a:r>
              <a:rPr lang="en-US" altLang="zh-CN" sz="2000" dirty="0"/>
              <a:t>FTP</a:t>
            </a:r>
            <a:r>
              <a:rPr lang="zh-CN" altLang="en-US" sz="2000" dirty="0"/>
              <a:t>查点很简单：使用</a:t>
            </a:r>
            <a:r>
              <a:rPr lang="en-US" altLang="zh-CN" sz="2000" dirty="0"/>
              <a:t>FTP</a:t>
            </a:r>
            <a:r>
              <a:rPr lang="zh-CN" altLang="en-US" sz="2000" dirty="0"/>
              <a:t>客户端程序连接即可</a:t>
            </a:r>
            <a:endParaRPr lang="en-US" altLang="zh-CN" sz="2000" dirty="0"/>
          </a:p>
          <a:p>
            <a:pPr lvl="1"/>
            <a:r>
              <a:rPr lang="en-US" altLang="zh-CN" sz="2000" dirty="0"/>
              <a:t>FTP</a:t>
            </a:r>
            <a:r>
              <a:rPr lang="zh-CN" altLang="zh-CN" sz="2000" dirty="0"/>
              <a:t>服务旗标、共享目录、可写目录等信息，可能还会提供</a:t>
            </a:r>
            <a:r>
              <a:rPr lang="en-US" altLang="zh-CN" sz="2000" dirty="0"/>
              <a:t>FTP</a:t>
            </a:r>
            <a:r>
              <a:rPr lang="zh-CN" altLang="zh-CN" sz="2000" dirty="0"/>
              <a:t>帐户名等信息</a:t>
            </a:r>
            <a:endParaRPr lang="en-US" altLang="zh-CN" sz="2000" dirty="0"/>
          </a:p>
          <a:p>
            <a:pPr lvl="1"/>
            <a:r>
              <a:rPr lang="zh-CN" altLang="en-US" sz="2000" dirty="0"/>
              <a:t>查点后攻击：</a:t>
            </a:r>
            <a:r>
              <a:rPr lang="zh-CN" altLang="zh-CN" sz="2000" dirty="0"/>
              <a:t>弱口令猜测与破解、已知</a:t>
            </a:r>
            <a:r>
              <a:rPr lang="en-US" altLang="zh-CN" sz="2000" dirty="0"/>
              <a:t>FTP</a:t>
            </a:r>
            <a:r>
              <a:rPr lang="zh-CN" altLang="zh-CN" sz="2000" dirty="0"/>
              <a:t>服务漏洞渗透攻击</a:t>
            </a:r>
            <a:endParaRPr lang="en-US" altLang="zh-CN" sz="20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41</a:t>
            </a:fld>
            <a:endParaRPr lang="en-US" altLang="zh-CN"/>
          </a:p>
        </p:txBody>
      </p:sp>
    </p:spTree>
    <p:extLst>
      <p:ext uri="{BB962C8B-B14F-4D97-AF65-F5344CB8AC3E}">
        <p14:creationId xmlns:p14="http://schemas.microsoft.com/office/powerpoint/2010/main" val="1054774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675928"/>
          </a:xfrm>
        </p:spPr>
        <p:txBody>
          <a:bodyPr/>
          <a:lstStyle/>
          <a:p>
            <a:r>
              <a:rPr lang="zh-CN" altLang="zh-CN" dirty="0"/>
              <a:t>通用网络服务查点</a:t>
            </a:r>
            <a:r>
              <a:rPr lang="en-US" altLang="zh-CN" dirty="0"/>
              <a:t>(2)</a:t>
            </a:r>
            <a:endParaRPr lang="zh-CN" altLang="en-US" dirty="0"/>
          </a:p>
        </p:txBody>
      </p:sp>
      <p:sp>
        <p:nvSpPr>
          <p:cNvPr id="3" name="内容占位符 2"/>
          <p:cNvSpPr>
            <a:spLocks noGrp="1"/>
          </p:cNvSpPr>
          <p:nvPr>
            <p:ph idx="1"/>
          </p:nvPr>
        </p:nvSpPr>
        <p:spPr/>
        <p:txBody>
          <a:bodyPr/>
          <a:lstStyle/>
          <a:p>
            <a:r>
              <a:rPr lang="en-US" altLang="zh-CN" sz="2800" dirty="0"/>
              <a:t>SMTP</a:t>
            </a:r>
            <a:r>
              <a:rPr lang="zh-CN" altLang="zh-CN" sz="2800" dirty="0"/>
              <a:t>电子邮件发送协议</a:t>
            </a:r>
            <a:r>
              <a:rPr lang="zh-CN" altLang="en-US" sz="2800" dirty="0"/>
              <a:t>查点</a:t>
            </a:r>
            <a:endParaRPr lang="en-US" altLang="zh-CN" sz="2800" dirty="0"/>
          </a:p>
          <a:p>
            <a:pPr lvl="1"/>
            <a:r>
              <a:rPr lang="zh-CN" altLang="en-US" sz="2400" dirty="0"/>
              <a:t>最经典的网络服务查点技术之一</a:t>
            </a:r>
            <a:endParaRPr lang="en-US" altLang="zh-CN" sz="2400" dirty="0"/>
          </a:p>
          <a:p>
            <a:pPr lvl="1"/>
            <a:r>
              <a:rPr lang="zh-CN" altLang="en-US" sz="2400" dirty="0"/>
              <a:t>两类特殊指令</a:t>
            </a:r>
            <a:r>
              <a:rPr lang="en-US" altLang="zh-CN" sz="2400" dirty="0"/>
              <a:t>VRFY</a:t>
            </a:r>
            <a:r>
              <a:rPr lang="zh-CN" altLang="zh-CN" sz="2400" dirty="0"/>
              <a:t>和</a:t>
            </a:r>
            <a:r>
              <a:rPr lang="en-US" altLang="zh-CN" sz="2400" dirty="0"/>
              <a:t>EXPN</a:t>
            </a:r>
          </a:p>
          <a:p>
            <a:pPr lvl="1"/>
            <a:r>
              <a:rPr lang="en-US" altLang="zh-CN" sz="2400" dirty="0"/>
              <a:t>VRFY</a:t>
            </a:r>
            <a:r>
              <a:rPr lang="zh-CN" altLang="zh-CN" sz="2400" dirty="0"/>
              <a:t>指令</a:t>
            </a:r>
            <a:r>
              <a:rPr lang="zh-CN" altLang="en-US" sz="2400" dirty="0"/>
              <a:t>：</a:t>
            </a:r>
            <a:r>
              <a:rPr lang="zh-CN" altLang="zh-CN" sz="2400" dirty="0"/>
              <a:t>对合法用户的名字进行验证</a:t>
            </a:r>
            <a:endParaRPr lang="en-US" altLang="zh-CN" sz="2400" dirty="0"/>
          </a:p>
          <a:p>
            <a:pPr lvl="1"/>
            <a:r>
              <a:rPr lang="en-US" altLang="zh-CN" sz="2400" dirty="0"/>
              <a:t>EXPN</a:t>
            </a:r>
            <a:r>
              <a:rPr lang="zh-CN" altLang="zh-CN" sz="2400" dirty="0"/>
              <a:t>指令</a:t>
            </a:r>
            <a:r>
              <a:rPr lang="zh-CN" altLang="en-US" sz="2400" dirty="0"/>
              <a:t>：</a:t>
            </a:r>
            <a:r>
              <a:rPr lang="zh-CN" altLang="zh-CN" sz="2400" dirty="0"/>
              <a:t>显示假名与邮件表实际发送地址</a:t>
            </a:r>
            <a:endParaRPr lang="en-US" altLang="zh-CN" sz="2400" dirty="0"/>
          </a:p>
          <a:p>
            <a:pPr lvl="1"/>
            <a:r>
              <a:rPr lang="zh-CN" altLang="en-US" sz="2400" dirty="0"/>
              <a:t>可验证和搜索邮件服务器上的活跃帐户</a:t>
            </a:r>
            <a:endParaRPr lang="en-US" altLang="zh-CN" sz="2400" dirty="0"/>
          </a:p>
          <a:p>
            <a:r>
              <a:rPr lang="en-US" altLang="zh-CN" sz="2800" dirty="0"/>
              <a:t>SMTP</a:t>
            </a:r>
            <a:r>
              <a:rPr lang="zh-CN" altLang="zh-CN" sz="2800" dirty="0"/>
              <a:t>电子邮件发送协议</a:t>
            </a:r>
            <a:r>
              <a:rPr lang="zh-CN" altLang="en-US" sz="2800" dirty="0"/>
              <a:t>查点危害</a:t>
            </a:r>
            <a:endParaRPr lang="en-US" altLang="zh-CN" sz="2800" dirty="0"/>
          </a:p>
          <a:p>
            <a:pPr lvl="1"/>
            <a:r>
              <a:rPr lang="zh-CN" altLang="zh-CN" sz="2400" dirty="0"/>
              <a:t>伪造更具欺骗性电子邮件，社会工程学攻击</a:t>
            </a:r>
            <a:endParaRPr lang="en-US" altLang="zh-CN" sz="2400" dirty="0"/>
          </a:p>
          <a:p>
            <a:pPr lvl="1"/>
            <a:r>
              <a:rPr lang="zh-CN" altLang="zh-CN" sz="2400" dirty="0"/>
              <a:t>探测</a:t>
            </a:r>
            <a:r>
              <a:rPr lang="en-US" altLang="zh-CN" sz="2400" dirty="0"/>
              <a:t>SMTP</a:t>
            </a:r>
            <a:r>
              <a:rPr lang="zh-CN" altLang="zh-CN" sz="2400" dirty="0"/>
              <a:t>服务器枚举出其中有效的电子邮件地址列表</a:t>
            </a:r>
            <a:r>
              <a:rPr lang="zh-CN" altLang="en-US" sz="2400" dirty="0"/>
              <a:t>，大量发生垃圾邮件</a:t>
            </a:r>
            <a:endParaRPr lang="en-US" altLang="zh-CN"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42</a:t>
            </a:fld>
            <a:endParaRPr lang="en-US" altLang="zh-CN"/>
          </a:p>
        </p:txBody>
      </p:sp>
    </p:spTree>
    <p:extLst>
      <p:ext uri="{BB962C8B-B14F-4D97-AF65-F5344CB8AC3E}">
        <p14:creationId xmlns:p14="http://schemas.microsoft.com/office/powerpoint/2010/main" val="3375586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79" y="304801"/>
            <a:ext cx="6883995" cy="675928"/>
          </a:xfrm>
        </p:spPr>
        <p:txBody>
          <a:bodyPr/>
          <a:lstStyle/>
          <a:p>
            <a:r>
              <a:rPr lang="en-US" altLang="zh-CN" sz="3600" dirty="0"/>
              <a:t>Windows</a:t>
            </a:r>
            <a:r>
              <a:rPr lang="zh-CN" altLang="zh-CN" sz="3600" dirty="0"/>
              <a:t>平台网络服务查点</a:t>
            </a:r>
            <a:endParaRPr lang="zh-CN" altLang="en-US" sz="3600" dirty="0"/>
          </a:p>
        </p:txBody>
      </p:sp>
      <p:sp>
        <p:nvSpPr>
          <p:cNvPr id="3" name="内容占位符 2"/>
          <p:cNvSpPr>
            <a:spLocks noGrp="1"/>
          </p:cNvSpPr>
          <p:nvPr>
            <p:ph idx="1"/>
          </p:nvPr>
        </p:nvSpPr>
        <p:spPr/>
        <p:txBody>
          <a:bodyPr/>
          <a:lstStyle/>
          <a:p>
            <a:r>
              <a:rPr lang="en-US" altLang="zh-CN" sz="2800" dirty="0"/>
              <a:t>Windows</a:t>
            </a:r>
            <a:r>
              <a:rPr lang="zh-CN" altLang="en-US" sz="2800" dirty="0"/>
              <a:t>网络服务</a:t>
            </a:r>
            <a:endParaRPr lang="en-US" altLang="zh-CN" sz="2800" dirty="0"/>
          </a:p>
          <a:p>
            <a:pPr lvl="1"/>
            <a:r>
              <a:rPr lang="en-US" altLang="zh-CN" sz="2400" dirty="0"/>
              <a:t>NetBIOS</a:t>
            </a:r>
            <a:r>
              <a:rPr lang="zh-CN" altLang="zh-CN" sz="2400" dirty="0"/>
              <a:t>网络基本输入输出系统服务</a:t>
            </a:r>
            <a:endParaRPr lang="en-US" altLang="zh-CN" sz="2400" dirty="0"/>
          </a:p>
          <a:p>
            <a:pPr lvl="1"/>
            <a:r>
              <a:rPr lang="en-US" altLang="zh-CN" sz="2400" dirty="0"/>
              <a:t>SMB</a:t>
            </a:r>
            <a:r>
              <a:rPr lang="zh-CN" altLang="zh-CN" sz="2400" dirty="0"/>
              <a:t>文件与打印共享服务</a:t>
            </a:r>
            <a:endParaRPr lang="en-US" altLang="zh-CN" sz="2400" dirty="0"/>
          </a:p>
          <a:p>
            <a:pPr lvl="1"/>
            <a:r>
              <a:rPr lang="en-US" altLang="zh-CN" sz="2400" dirty="0"/>
              <a:t>AD</a:t>
            </a:r>
            <a:r>
              <a:rPr lang="zh-CN" altLang="zh-CN" sz="2400" dirty="0"/>
              <a:t>活动目录与</a:t>
            </a:r>
            <a:r>
              <a:rPr lang="en-US" altLang="zh-CN" sz="2400" dirty="0"/>
              <a:t>LDAP</a:t>
            </a:r>
            <a:r>
              <a:rPr lang="zh-CN" altLang="zh-CN" sz="2400" dirty="0"/>
              <a:t>轻量级目录访问协议</a:t>
            </a:r>
            <a:endParaRPr lang="en-US" altLang="zh-CN" sz="2400" dirty="0"/>
          </a:p>
          <a:p>
            <a:pPr lvl="1"/>
            <a:r>
              <a:rPr lang="en-US" altLang="zh-CN" sz="2400" dirty="0"/>
              <a:t>MSRPC</a:t>
            </a:r>
            <a:r>
              <a:rPr lang="zh-CN" altLang="zh-CN" sz="2400" dirty="0"/>
              <a:t>微软远过程调用服务</a:t>
            </a:r>
            <a:endParaRPr lang="en-US" altLang="zh-CN" sz="2400" dirty="0"/>
          </a:p>
          <a:p>
            <a:r>
              <a:rPr lang="en-US" altLang="zh-CN" sz="2800" dirty="0"/>
              <a:t>Windows</a:t>
            </a:r>
            <a:r>
              <a:rPr lang="zh-CN" altLang="en-US" sz="2800" dirty="0"/>
              <a:t>平台网络服务查点</a:t>
            </a:r>
            <a:endParaRPr lang="en-US" altLang="zh-CN" sz="2800" dirty="0"/>
          </a:p>
          <a:p>
            <a:pPr lvl="1"/>
            <a:r>
              <a:rPr lang="en-US" altLang="zh-CN" sz="2400" dirty="0"/>
              <a:t>NetBIOS</a:t>
            </a:r>
            <a:r>
              <a:rPr lang="zh-CN" altLang="en-US" sz="2400" dirty="0"/>
              <a:t>主机查点</a:t>
            </a:r>
            <a:endParaRPr lang="en-US" altLang="zh-CN" sz="2400" dirty="0"/>
          </a:p>
          <a:p>
            <a:pPr lvl="1"/>
            <a:r>
              <a:rPr lang="en-US" altLang="zh-CN" sz="2400" dirty="0"/>
              <a:t>SMB</a:t>
            </a:r>
            <a:r>
              <a:rPr lang="zh-CN" altLang="en-US" sz="2400" dirty="0"/>
              <a:t>会话查点</a:t>
            </a:r>
            <a:endParaRPr lang="en-US" altLang="zh-CN" sz="2400" dirty="0"/>
          </a:p>
          <a:p>
            <a:pPr lvl="1"/>
            <a:r>
              <a:rPr lang="zh-CN" altLang="en-US" sz="2400" dirty="0"/>
              <a:t>目录查点</a:t>
            </a:r>
            <a:endParaRPr lang="en-US" altLang="zh-CN" sz="2400" dirty="0"/>
          </a:p>
          <a:p>
            <a:pPr lvl="1"/>
            <a:r>
              <a:rPr lang="en-US" altLang="zh-CN" sz="2400" dirty="0"/>
              <a:t>MSRPC</a:t>
            </a:r>
            <a:r>
              <a:rPr lang="zh-CN" altLang="en-US" sz="2400" dirty="0"/>
              <a:t>查点</a:t>
            </a:r>
            <a:endParaRPr lang="en-US" altLang="zh-CN"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43</a:t>
            </a:fld>
            <a:endParaRPr lang="en-US" altLang="zh-CN"/>
          </a:p>
        </p:txBody>
      </p:sp>
    </p:spTree>
    <p:extLst>
      <p:ext uri="{BB962C8B-B14F-4D97-AF65-F5344CB8AC3E}">
        <p14:creationId xmlns:p14="http://schemas.microsoft.com/office/powerpoint/2010/main" val="11386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灯片编号占位符 5"/>
          <p:cNvSpPr>
            <a:spLocks noGrp="1"/>
          </p:cNvSpPr>
          <p:nvPr>
            <p:ph type="sldNum" sz="quarter" idx="12"/>
          </p:nvPr>
        </p:nvSpPr>
        <p:spPr>
          <a:noFill/>
        </p:spPr>
        <p:txBody>
          <a:bodyPr/>
          <a:lstStyle/>
          <a:p>
            <a:fld id="{53595510-58E9-4BE0-98B1-DC59AF396BD5}" type="slidenum">
              <a:rPr lang="en-US" altLang="zh-CN" smtClean="0">
                <a:ea typeface="宋体" charset="-122"/>
              </a:rPr>
              <a:pPr/>
              <a:t>44</a:t>
            </a:fld>
            <a:endParaRPr lang="en-US" altLang="zh-CN">
              <a:ea typeface="宋体" charset="-122"/>
            </a:endParaRPr>
          </a:p>
        </p:txBody>
      </p:sp>
      <p:sp>
        <p:nvSpPr>
          <p:cNvPr id="10245" name="Rectangle 2"/>
          <p:cNvSpPr>
            <a:spLocks noGrp="1" noChangeArrowheads="1"/>
          </p:cNvSpPr>
          <p:nvPr>
            <p:ph type="title"/>
          </p:nvPr>
        </p:nvSpPr>
        <p:spPr>
          <a:xfrm>
            <a:off x="1691680" y="304801"/>
            <a:ext cx="7452319" cy="603920"/>
          </a:xfrm>
        </p:spPr>
        <p:txBody>
          <a:bodyPr/>
          <a:lstStyle/>
          <a:p>
            <a:pPr eaLnBrk="1" hangingPunct="1"/>
            <a:r>
              <a:rPr lang="en-US" altLang="zh-CN" sz="2600" dirty="0"/>
              <a:t>NetBIOS</a:t>
            </a:r>
            <a:r>
              <a:rPr lang="zh-CN" altLang="en-US" sz="2600" dirty="0"/>
              <a:t>网络查点</a:t>
            </a:r>
            <a:r>
              <a:rPr lang="en-US" altLang="zh-CN" sz="2600" dirty="0"/>
              <a:t>-</a:t>
            </a:r>
            <a:r>
              <a:rPr lang="zh-CN" altLang="zh-CN" sz="2600" dirty="0"/>
              <a:t>使用</a:t>
            </a:r>
            <a:r>
              <a:rPr lang="en-US" altLang="zh-CN" sz="2600" dirty="0"/>
              <a:t>net view</a:t>
            </a:r>
            <a:r>
              <a:rPr lang="zh-CN" altLang="zh-CN" sz="2600" dirty="0"/>
              <a:t>命令查点域</a:t>
            </a:r>
            <a:endParaRPr lang="zh-CN" altLang="en-US" sz="2600" dirty="0"/>
          </a:p>
        </p:txBody>
      </p:sp>
      <p:sp>
        <p:nvSpPr>
          <p:cNvPr id="10246" name="Rectangle 3"/>
          <p:cNvSpPr>
            <a:spLocks noGrp="1" noChangeArrowheads="1"/>
          </p:cNvSpPr>
          <p:nvPr>
            <p:ph type="body" idx="1"/>
          </p:nvPr>
        </p:nvSpPr>
        <p:spPr>
          <a:xfrm>
            <a:off x="566738" y="1752600"/>
            <a:ext cx="8109718" cy="4484688"/>
          </a:xfrm>
        </p:spPr>
        <p:txBody>
          <a:bodyPr/>
          <a:lstStyle/>
          <a:p>
            <a:pPr eaLnBrk="1" hangingPunct="1">
              <a:lnSpc>
                <a:spcPct val="80000"/>
              </a:lnSpc>
            </a:pPr>
            <a:r>
              <a:rPr lang="zh-CN" altLang="en-US" sz="2400" dirty="0"/>
              <a:t>使用</a:t>
            </a:r>
            <a:r>
              <a:rPr lang="en-US" altLang="zh-CN" sz="2400" dirty="0"/>
              <a:t>net view</a:t>
            </a:r>
            <a:r>
              <a:rPr lang="zh-CN" altLang="en-US" sz="2400" dirty="0"/>
              <a:t>查点域</a:t>
            </a:r>
          </a:p>
          <a:p>
            <a:pPr lvl="1" eaLnBrk="1" hangingPunct="1">
              <a:lnSpc>
                <a:spcPct val="80000"/>
              </a:lnSpc>
            </a:pPr>
            <a:r>
              <a:rPr lang="zh-CN" altLang="en-US" sz="2000" dirty="0"/>
              <a:t>列出网络上的工作组和域：</a:t>
            </a:r>
            <a:r>
              <a:rPr lang="en-US" altLang="zh-CN" sz="2000" dirty="0"/>
              <a:t>net view /domain</a:t>
            </a:r>
          </a:p>
          <a:p>
            <a:pPr lvl="1" eaLnBrk="1" hangingPunct="1">
              <a:lnSpc>
                <a:spcPct val="80000"/>
              </a:lnSpc>
            </a:pPr>
            <a:endParaRPr lang="en-US" altLang="zh-CN" sz="2000" dirty="0"/>
          </a:p>
          <a:p>
            <a:pPr lvl="1" eaLnBrk="1" hangingPunct="1">
              <a:lnSpc>
                <a:spcPct val="80000"/>
              </a:lnSpc>
            </a:pPr>
            <a:endParaRPr lang="en-US" altLang="zh-CN" sz="2000" dirty="0"/>
          </a:p>
          <a:p>
            <a:pPr lvl="1" eaLnBrk="1" hangingPunct="1">
              <a:lnSpc>
                <a:spcPct val="80000"/>
              </a:lnSpc>
            </a:pPr>
            <a:endParaRPr lang="en-US" altLang="zh-CN" sz="2000" dirty="0"/>
          </a:p>
          <a:p>
            <a:pPr lvl="1" eaLnBrk="1" hangingPunct="1">
              <a:lnSpc>
                <a:spcPct val="80000"/>
              </a:lnSpc>
            </a:pPr>
            <a:endParaRPr lang="en-US" altLang="zh-CN" sz="2000" dirty="0"/>
          </a:p>
          <a:p>
            <a:pPr lvl="1" eaLnBrk="1" hangingPunct="1">
              <a:lnSpc>
                <a:spcPct val="80000"/>
              </a:lnSpc>
            </a:pPr>
            <a:endParaRPr lang="en-US" altLang="zh-CN" sz="2000" dirty="0"/>
          </a:p>
          <a:p>
            <a:pPr lvl="1" eaLnBrk="1" hangingPunct="1">
              <a:lnSpc>
                <a:spcPct val="80000"/>
              </a:lnSpc>
            </a:pPr>
            <a:endParaRPr lang="en-US" altLang="zh-CN" sz="2000" dirty="0"/>
          </a:p>
          <a:p>
            <a:pPr lvl="1" eaLnBrk="1" hangingPunct="1">
              <a:lnSpc>
                <a:spcPct val="80000"/>
              </a:lnSpc>
            </a:pPr>
            <a:r>
              <a:rPr lang="zh-CN" altLang="en-US" sz="2000" dirty="0"/>
              <a:t>列出指定组</a:t>
            </a:r>
            <a:r>
              <a:rPr lang="en-US" altLang="zh-CN" sz="2000" dirty="0"/>
              <a:t>/</a:t>
            </a:r>
            <a:r>
              <a:rPr lang="zh-CN" altLang="en-US" sz="2000" dirty="0"/>
              <a:t>域中的所有计算机：</a:t>
            </a:r>
            <a:r>
              <a:rPr lang="en-US" altLang="zh-CN" sz="2000" dirty="0"/>
              <a:t>net view /</a:t>
            </a:r>
            <a:r>
              <a:rPr lang="en-US" altLang="zh-CN" sz="2000" dirty="0" err="1"/>
              <a:t>domain:DOMAIN_NAME</a:t>
            </a:r>
            <a:endParaRPr lang="en-US" altLang="zh-CN" sz="2000" dirty="0"/>
          </a:p>
        </p:txBody>
      </p:sp>
      <p:graphicFrame>
        <p:nvGraphicFramePr>
          <p:cNvPr id="11" name="表格 10"/>
          <p:cNvGraphicFramePr>
            <a:graphicFrameLocks noGrp="1"/>
          </p:cNvGraphicFramePr>
          <p:nvPr/>
        </p:nvGraphicFramePr>
        <p:xfrm>
          <a:off x="1331640" y="2420888"/>
          <a:ext cx="7080334" cy="1737360"/>
        </p:xfrm>
        <a:graphic>
          <a:graphicData uri="http://schemas.openxmlformats.org/drawingml/2006/table">
            <a:tbl>
              <a:tblPr/>
              <a:tblGrid>
                <a:gridCol w="7080334">
                  <a:extLst>
                    <a:ext uri="{9D8B030D-6E8A-4147-A177-3AD203B41FA5}">
                      <a16:colId xmlns:a16="http://schemas.microsoft.com/office/drawing/2014/main" val="20000"/>
                    </a:ext>
                  </a:extLst>
                </a:gridCol>
              </a:tblGrid>
              <a:tr h="1296144">
                <a:tc>
                  <a:txBody>
                    <a:bodyPr/>
                    <a:lstStyle/>
                    <a:p>
                      <a:pPr indent="266700" algn="just">
                        <a:spcAft>
                          <a:spcPts val="0"/>
                        </a:spcAft>
                      </a:pPr>
                      <a:r>
                        <a:rPr lang="en-US" sz="1800" b="1" kern="100" dirty="0">
                          <a:solidFill>
                            <a:srgbClr val="FF0000"/>
                          </a:solidFill>
                          <a:latin typeface="Times New Roman"/>
                          <a:ea typeface="宋体"/>
                        </a:rPr>
                        <a:t>E:\&gt;net view /domain</a:t>
                      </a:r>
                      <a:endParaRPr lang="zh-CN" sz="2400" b="1" kern="100" dirty="0">
                        <a:solidFill>
                          <a:srgbClr val="FF0000"/>
                        </a:solidFill>
                        <a:latin typeface="Times New Roman"/>
                        <a:ea typeface="宋体"/>
                      </a:endParaRPr>
                    </a:p>
                    <a:p>
                      <a:pPr indent="266700" algn="just">
                        <a:spcAft>
                          <a:spcPts val="0"/>
                        </a:spcAft>
                      </a:pPr>
                      <a:r>
                        <a:rPr lang="en-US" sz="1600" kern="100" dirty="0">
                          <a:latin typeface="Times New Roman"/>
                          <a:ea typeface="宋体"/>
                        </a:rPr>
                        <a:t>Domain</a:t>
                      </a:r>
                      <a:endParaRPr lang="zh-CN" sz="2000" kern="100" dirty="0">
                        <a:latin typeface="Times New Roman"/>
                        <a:ea typeface="宋体"/>
                      </a:endParaRPr>
                    </a:p>
                    <a:p>
                      <a:pPr indent="266700" algn="just">
                        <a:spcAft>
                          <a:spcPts val="0"/>
                        </a:spcAft>
                      </a:pPr>
                      <a:r>
                        <a:rPr lang="zh-CN" sz="1600" kern="100" dirty="0">
                          <a:latin typeface="Times New Roman"/>
                          <a:ea typeface="宋体"/>
                        </a:rPr>
                        <a:t>——————————————————————————————</a:t>
                      </a:r>
                      <a:endParaRPr lang="zh-CN" sz="2000" kern="100" dirty="0">
                        <a:latin typeface="Times New Roman"/>
                        <a:ea typeface="宋体"/>
                      </a:endParaRPr>
                    </a:p>
                    <a:p>
                      <a:pPr indent="266700" algn="just">
                        <a:spcAft>
                          <a:spcPts val="0"/>
                        </a:spcAft>
                      </a:pPr>
                      <a:r>
                        <a:rPr lang="en-US" sz="1600" kern="100" dirty="0">
                          <a:latin typeface="Times New Roman"/>
                          <a:ea typeface="宋体"/>
                        </a:rPr>
                        <a:t>I***DOM</a:t>
                      </a:r>
                      <a:endParaRPr lang="zh-CN" sz="2000" kern="100" dirty="0">
                        <a:latin typeface="Times New Roman"/>
                        <a:ea typeface="宋体"/>
                      </a:endParaRPr>
                    </a:p>
                    <a:p>
                      <a:pPr indent="266700" algn="just">
                        <a:spcAft>
                          <a:spcPts val="0"/>
                        </a:spcAft>
                      </a:pPr>
                      <a:r>
                        <a:rPr lang="en-US" sz="1600" b="1" kern="100" dirty="0">
                          <a:solidFill>
                            <a:srgbClr val="FF0000"/>
                          </a:solidFill>
                          <a:latin typeface="Times New Roman"/>
                          <a:ea typeface="宋体"/>
                        </a:rPr>
                        <a:t>M</a:t>
                      </a:r>
                      <a:r>
                        <a:rPr lang="en-US" altLang="zh-CN" sz="1600" b="1" kern="100" dirty="0">
                          <a:solidFill>
                            <a:srgbClr val="FF0000"/>
                          </a:solidFill>
                          <a:latin typeface="Times New Roman"/>
                          <a:ea typeface="宋体"/>
                        </a:rPr>
                        <a:t>SH</a:t>
                      </a:r>
                      <a:r>
                        <a:rPr lang="en-US" sz="1600" b="1" kern="100" dirty="0">
                          <a:solidFill>
                            <a:srgbClr val="FF0000"/>
                          </a:solidFill>
                          <a:latin typeface="Times New Roman"/>
                          <a:ea typeface="宋体"/>
                        </a:rPr>
                        <a:t>OME</a:t>
                      </a:r>
                      <a:endParaRPr lang="zh-CN" sz="2000" b="1" kern="100" dirty="0">
                        <a:solidFill>
                          <a:srgbClr val="FF0000"/>
                        </a:solidFill>
                        <a:latin typeface="Times New Roman"/>
                        <a:ea typeface="宋体"/>
                      </a:endParaRPr>
                    </a:p>
                    <a:p>
                      <a:pPr indent="266700" algn="just">
                        <a:spcAft>
                          <a:spcPts val="0"/>
                        </a:spcAft>
                      </a:pPr>
                      <a:r>
                        <a:rPr lang="en-US" sz="1600" b="1" kern="100" dirty="0">
                          <a:solidFill>
                            <a:srgbClr val="FF0000"/>
                          </a:solidFill>
                          <a:latin typeface="Times New Roman"/>
                          <a:ea typeface="宋体"/>
                        </a:rPr>
                        <a:t>W</a:t>
                      </a:r>
                      <a:r>
                        <a:rPr lang="en-US" altLang="zh-CN" sz="1600" b="1" kern="100" dirty="0">
                          <a:solidFill>
                            <a:srgbClr val="FF0000"/>
                          </a:solidFill>
                          <a:latin typeface="Times New Roman"/>
                          <a:ea typeface="宋体"/>
                        </a:rPr>
                        <a:t>ORKGROU</a:t>
                      </a:r>
                      <a:r>
                        <a:rPr lang="en-US" sz="1600" b="1" kern="100" dirty="0">
                          <a:solidFill>
                            <a:srgbClr val="FF0000"/>
                          </a:solidFill>
                          <a:latin typeface="Times New Roman"/>
                          <a:ea typeface="宋体"/>
                        </a:rPr>
                        <a:t>P</a:t>
                      </a:r>
                      <a:endParaRPr lang="zh-CN" sz="2000" b="1" kern="100" dirty="0">
                        <a:solidFill>
                          <a:srgbClr val="FF0000"/>
                        </a:solidFill>
                        <a:latin typeface="Times New Roman"/>
                        <a:ea typeface="宋体"/>
                      </a:endParaRPr>
                    </a:p>
                    <a:p>
                      <a:pPr indent="266700" algn="just">
                        <a:spcAft>
                          <a:spcPts val="0"/>
                        </a:spcAft>
                      </a:pPr>
                      <a:r>
                        <a:rPr lang="en-US" sz="1600" kern="100" dirty="0">
                          <a:latin typeface="Times New Roman"/>
                          <a:ea typeface="宋体"/>
                        </a:rPr>
                        <a:t>The command completed successfully.</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1331640" y="4869160"/>
          <a:ext cx="7080334" cy="1463040"/>
        </p:xfrm>
        <a:graphic>
          <a:graphicData uri="http://schemas.openxmlformats.org/drawingml/2006/table">
            <a:tbl>
              <a:tblPr/>
              <a:tblGrid>
                <a:gridCol w="7080334">
                  <a:extLst>
                    <a:ext uri="{9D8B030D-6E8A-4147-A177-3AD203B41FA5}">
                      <a16:colId xmlns:a16="http://schemas.microsoft.com/office/drawing/2014/main" val="20000"/>
                    </a:ext>
                  </a:extLst>
                </a:gridCol>
              </a:tblGrid>
              <a:tr h="1296144">
                <a:tc>
                  <a:txBody>
                    <a:bodyPr/>
                    <a:lstStyle/>
                    <a:p>
                      <a:pPr indent="266700" algn="just">
                        <a:spcAft>
                          <a:spcPts val="0"/>
                        </a:spcAft>
                      </a:pPr>
                      <a:r>
                        <a:rPr lang="en-US" sz="1600" b="1" kern="100" dirty="0">
                          <a:solidFill>
                            <a:srgbClr val="FF0000"/>
                          </a:solidFill>
                          <a:latin typeface="Times New Roman"/>
                          <a:ea typeface="+mn-ea"/>
                        </a:rPr>
                        <a:t>E:\&gt;net view /</a:t>
                      </a:r>
                      <a:r>
                        <a:rPr lang="en-US" sz="1600" b="1" kern="100" dirty="0" err="1">
                          <a:solidFill>
                            <a:srgbClr val="FF0000"/>
                          </a:solidFill>
                          <a:latin typeface="Times New Roman"/>
                          <a:ea typeface="+mn-ea"/>
                        </a:rPr>
                        <a:t>domain:I</a:t>
                      </a:r>
                      <a:r>
                        <a:rPr lang="en-US" sz="1600" b="1" kern="100" dirty="0">
                          <a:solidFill>
                            <a:srgbClr val="FF0000"/>
                          </a:solidFill>
                          <a:latin typeface="Times New Roman"/>
                          <a:ea typeface="+mn-ea"/>
                        </a:rPr>
                        <a:t>***DOM</a:t>
                      </a:r>
                    </a:p>
                    <a:p>
                      <a:pPr indent="266700" algn="just">
                        <a:spcAft>
                          <a:spcPts val="0"/>
                        </a:spcAft>
                      </a:pPr>
                      <a:r>
                        <a:rPr lang="en-US" altLang="zh-CN" sz="1600" kern="100" dirty="0">
                          <a:latin typeface="Times New Roman"/>
                          <a:ea typeface="宋体"/>
                        </a:rPr>
                        <a:t>Server</a:t>
                      </a:r>
                      <a:r>
                        <a:rPr lang="en-US" altLang="zh-CN" sz="1600" kern="100" baseline="0" dirty="0">
                          <a:latin typeface="Times New Roman"/>
                          <a:ea typeface="宋体"/>
                        </a:rPr>
                        <a:t> Name                                    Remark</a:t>
                      </a:r>
                      <a:endParaRPr lang="zh-CN" sz="2000" kern="100" dirty="0">
                        <a:latin typeface="Times New Roman"/>
                        <a:ea typeface="宋体"/>
                      </a:endParaRPr>
                    </a:p>
                    <a:p>
                      <a:pPr indent="266700" algn="just">
                        <a:spcAft>
                          <a:spcPts val="0"/>
                        </a:spcAft>
                      </a:pPr>
                      <a:r>
                        <a:rPr lang="zh-CN" sz="1600" kern="100" dirty="0">
                          <a:latin typeface="Times New Roman"/>
                          <a:ea typeface="宋体"/>
                        </a:rPr>
                        <a:t>——————————————————————————————</a:t>
                      </a:r>
                      <a:endParaRPr lang="zh-CN" sz="2000" kern="100" dirty="0">
                        <a:latin typeface="Times New Roman"/>
                        <a:ea typeface="宋体"/>
                      </a:endParaRPr>
                    </a:p>
                    <a:p>
                      <a:pPr marL="0" marR="0" indent="266700" algn="just" defTabSz="914400" rtl="0" eaLnBrk="1" fontAlgn="auto" latinLnBrk="0" hangingPunct="1">
                        <a:lnSpc>
                          <a:spcPct val="100000"/>
                        </a:lnSpc>
                        <a:spcBef>
                          <a:spcPts val="0"/>
                        </a:spcBef>
                        <a:spcAft>
                          <a:spcPts val="0"/>
                        </a:spcAft>
                        <a:buClrTx/>
                        <a:buSzTx/>
                        <a:buFontTx/>
                        <a:buNone/>
                        <a:tabLst/>
                        <a:defRPr/>
                      </a:pPr>
                      <a:r>
                        <a:rPr lang="en-US" sz="1600" kern="100" dirty="0">
                          <a:latin typeface="Times New Roman"/>
                          <a:ea typeface="+mn-ea"/>
                        </a:rPr>
                        <a:t>\ \I****SVR                                     </a:t>
                      </a:r>
                      <a:r>
                        <a:rPr lang="en-US" sz="1600" kern="100" dirty="0" err="1">
                          <a:latin typeface="Times New Roman"/>
                          <a:ea typeface="+mn-ea"/>
                        </a:rPr>
                        <a:t>i</a:t>
                      </a:r>
                      <a:r>
                        <a:rPr lang="en-US" sz="1600" kern="100" dirty="0">
                          <a:latin typeface="Times New Roman"/>
                          <a:ea typeface="+mn-ea"/>
                        </a:rPr>
                        <a:t>****</a:t>
                      </a:r>
                      <a:r>
                        <a:rPr lang="en-US" sz="1600" kern="100" dirty="0" err="1">
                          <a:latin typeface="Times New Roman"/>
                          <a:ea typeface="+mn-ea"/>
                        </a:rPr>
                        <a:t>svr</a:t>
                      </a:r>
                      <a:endParaRPr lang="en-US" sz="1600" kern="100" dirty="0">
                        <a:latin typeface="Times New Roman"/>
                        <a:ea typeface="+mn-ea"/>
                      </a:endParaRPr>
                    </a:p>
                    <a:p>
                      <a:pPr marL="0" marR="0" indent="266700" algn="just" defTabSz="914400" rtl="0" eaLnBrk="1" fontAlgn="auto" latinLnBrk="0" hangingPunct="1">
                        <a:lnSpc>
                          <a:spcPct val="100000"/>
                        </a:lnSpc>
                        <a:spcBef>
                          <a:spcPts val="0"/>
                        </a:spcBef>
                        <a:spcAft>
                          <a:spcPts val="0"/>
                        </a:spcAft>
                        <a:buClrTx/>
                        <a:buSzTx/>
                        <a:buFontTx/>
                        <a:buNone/>
                        <a:tabLst/>
                        <a:defRPr/>
                      </a:pPr>
                      <a:r>
                        <a:rPr lang="en-US" sz="1600" kern="100" dirty="0">
                          <a:latin typeface="Times New Roman"/>
                          <a:ea typeface="+mn-ea"/>
                        </a:rPr>
                        <a:t>……</a:t>
                      </a:r>
                      <a:endParaRPr lang="en-US" sz="1600" kern="100" dirty="0">
                        <a:latin typeface="Times New Roman"/>
                        <a:ea typeface="宋体"/>
                      </a:endParaRPr>
                    </a:p>
                    <a:p>
                      <a:pPr indent="266700" algn="just">
                        <a:spcAft>
                          <a:spcPts val="0"/>
                        </a:spcAft>
                      </a:pPr>
                      <a:r>
                        <a:rPr lang="en-US" sz="1600" kern="100" dirty="0">
                          <a:latin typeface="Times New Roman"/>
                          <a:ea typeface="宋体"/>
                        </a:rPr>
                        <a:t>The command completed successfully.</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654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260648"/>
            <a:ext cx="8001000" cy="747936"/>
          </a:xfrm>
        </p:spPr>
        <p:txBody>
          <a:bodyPr/>
          <a:lstStyle/>
          <a:p>
            <a:r>
              <a:rPr lang="en-US" altLang="zh-CN" sz="3600" dirty="0"/>
              <a:t>NetBIOS</a:t>
            </a:r>
            <a:r>
              <a:rPr lang="zh-CN" altLang="en-US" sz="3600" dirty="0"/>
              <a:t>网络查点</a:t>
            </a:r>
            <a:r>
              <a:rPr lang="en-US" altLang="zh-CN" sz="3600" dirty="0"/>
              <a:t>-</a:t>
            </a:r>
            <a:r>
              <a:rPr lang="zh-CN" altLang="zh-CN" sz="3600" dirty="0"/>
              <a:t>查点域控制器</a:t>
            </a:r>
            <a:endParaRPr lang="zh-CN" altLang="en-US" sz="3600" dirty="0"/>
          </a:p>
        </p:txBody>
      </p:sp>
      <p:sp>
        <p:nvSpPr>
          <p:cNvPr id="3" name="内容占位符 2"/>
          <p:cNvSpPr>
            <a:spLocks noGrp="1"/>
          </p:cNvSpPr>
          <p:nvPr>
            <p:ph idx="1"/>
          </p:nvPr>
        </p:nvSpPr>
        <p:spPr/>
        <p:txBody>
          <a:bodyPr/>
          <a:lstStyle/>
          <a:p>
            <a:r>
              <a:rPr lang="en-US" altLang="zh-CN" dirty="0"/>
              <a:t>Windows Resource Kit - </a:t>
            </a:r>
            <a:r>
              <a:rPr lang="en-US" altLang="zh-CN" dirty="0" err="1"/>
              <a:t>nltest</a:t>
            </a:r>
            <a:r>
              <a:rPr lang="zh-CN" altLang="zh-CN" dirty="0"/>
              <a:t>工具</a:t>
            </a:r>
            <a:endParaRPr lang="en-US" altLang="zh-CN" dirty="0"/>
          </a:p>
          <a:p>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45</a:t>
            </a:fld>
            <a:endParaRPr lang="en-US" altLang="zh-CN"/>
          </a:p>
        </p:txBody>
      </p:sp>
      <p:graphicFrame>
        <p:nvGraphicFramePr>
          <p:cNvPr id="7" name="表格 6"/>
          <p:cNvGraphicFramePr>
            <a:graphicFrameLocks noGrp="1"/>
          </p:cNvGraphicFramePr>
          <p:nvPr/>
        </p:nvGraphicFramePr>
        <p:xfrm>
          <a:off x="755576" y="2331720"/>
          <a:ext cx="7704856" cy="3657600"/>
        </p:xfrm>
        <a:graphic>
          <a:graphicData uri="http://schemas.openxmlformats.org/drawingml/2006/table">
            <a:tbl>
              <a:tblPr/>
              <a:tblGrid>
                <a:gridCol w="7704856">
                  <a:extLst>
                    <a:ext uri="{9D8B030D-6E8A-4147-A177-3AD203B41FA5}">
                      <a16:colId xmlns:a16="http://schemas.microsoft.com/office/drawing/2014/main" val="20000"/>
                    </a:ext>
                  </a:extLst>
                </a:gridCol>
              </a:tblGrid>
              <a:tr h="0">
                <a:tc>
                  <a:txBody>
                    <a:bodyPr/>
                    <a:lstStyle/>
                    <a:p>
                      <a:pPr algn="just">
                        <a:spcAft>
                          <a:spcPts val="0"/>
                        </a:spcAft>
                      </a:pPr>
                      <a:r>
                        <a:rPr lang="en-US" sz="1600" b="1" kern="100" dirty="0">
                          <a:solidFill>
                            <a:srgbClr val="FF0000"/>
                          </a:solidFill>
                          <a:latin typeface="Times New Roman"/>
                          <a:ea typeface="宋体"/>
                        </a:rPr>
                        <a:t>C:\Program Files\Support Tools&gt;net view /domain</a:t>
                      </a:r>
                      <a:endParaRPr lang="zh-CN" sz="2000" b="1" kern="100" dirty="0">
                        <a:solidFill>
                          <a:srgbClr val="FF0000"/>
                        </a:solidFill>
                        <a:latin typeface="Times New Roman"/>
                        <a:ea typeface="宋体"/>
                      </a:endParaRPr>
                    </a:p>
                    <a:p>
                      <a:pPr algn="just">
                        <a:spcAft>
                          <a:spcPts val="0"/>
                        </a:spcAft>
                      </a:pPr>
                      <a:r>
                        <a:rPr lang="en-US" sz="1600" kern="100" dirty="0">
                          <a:latin typeface="Times New Roman"/>
                          <a:ea typeface="宋体"/>
                        </a:rPr>
                        <a:t>Domain</a:t>
                      </a:r>
                      <a:endParaRPr lang="zh-CN" sz="2000" kern="100" dirty="0">
                        <a:latin typeface="Times New Roman"/>
                        <a:ea typeface="宋体"/>
                      </a:endParaRPr>
                    </a:p>
                    <a:p>
                      <a:pPr algn="just">
                        <a:spcAft>
                          <a:spcPts val="0"/>
                        </a:spcAft>
                      </a:pPr>
                      <a:r>
                        <a:rPr lang="en-US" sz="1600" kern="100" dirty="0">
                          <a:latin typeface="Times New Roman"/>
                          <a:ea typeface="宋体"/>
                        </a:rPr>
                        <a:t>-------------------------------------------------------------------------------</a:t>
                      </a:r>
                      <a:endParaRPr lang="zh-CN" sz="2000" kern="100" dirty="0">
                        <a:latin typeface="Times New Roman"/>
                        <a:ea typeface="宋体"/>
                      </a:endParaRPr>
                    </a:p>
                    <a:p>
                      <a:pPr algn="just">
                        <a:spcAft>
                          <a:spcPts val="0"/>
                        </a:spcAft>
                      </a:pPr>
                      <a:r>
                        <a:rPr lang="en-US" sz="1600" kern="100" dirty="0">
                          <a:latin typeface="Times New Roman"/>
                          <a:ea typeface="宋体"/>
                        </a:rPr>
                        <a:t>HAPPY</a:t>
                      </a:r>
                      <a:endParaRPr lang="zh-CN" sz="2000" kern="100" dirty="0">
                        <a:latin typeface="Times New Roman"/>
                        <a:ea typeface="宋体"/>
                      </a:endParaRPr>
                    </a:p>
                    <a:p>
                      <a:pPr algn="just">
                        <a:spcAft>
                          <a:spcPts val="0"/>
                        </a:spcAft>
                      </a:pPr>
                      <a:r>
                        <a:rPr lang="en-US" sz="1600" kern="100" dirty="0">
                          <a:latin typeface="Times New Roman"/>
                          <a:ea typeface="宋体"/>
                        </a:rPr>
                        <a:t>HOLD</a:t>
                      </a:r>
                      <a:endParaRPr lang="zh-CN" sz="2000" kern="100" dirty="0">
                        <a:latin typeface="Times New Roman"/>
                        <a:ea typeface="宋体"/>
                      </a:endParaRPr>
                    </a:p>
                    <a:p>
                      <a:pPr algn="just">
                        <a:spcAft>
                          <a:spcPts val="0"/>
                        </a:spcAft>
                      </a:pPr>
                      <a:r>
                        <a:rPr lang="en-US" sz="1600" kern="100" dirty="0">
                          <a:latin typeface="Times New Roman"/>
                          <a:ea typeface="宋体"/>
                        </a:rPr>
                        <a:t>I***-V-***LEI</a:t>
                      </a:r>
                      <a:endParaRPr lang="zh-CN" sz="2000" kern="100" dirty="0">
                        <a:latin typeface="Times New Roman"/>
                        <a:ea typeface="宋体"/>
                      </a:endParaRPr>
                    </a:p>
                    <a:p>
                      <a:pPr algn="just">
                        <a:spcAft>
                          <a:spcPts val="0"/>
                        </a:spcAft>
                      </a:pPr>
                      <a:r>
                        <a:rPr lang="en-US" sz="1600" b="1" kern="100" dirty="0">
                          <a:solidFill>
                            <a:srgbClr val="FF0000"/>
                          </a:solidFill>
                          <a:latin typeface="Times New Roman"/>
                          <a:ea typeface="宋体"/>
                        </a:rPr>
                        <a:t>I****OM</a:t>
                      </a:r>
                      <a:endParaRPr lang="zh-CN" sz="2000" b="1" kern="100" dirty="0">
                        <a:solidFill>
                          <a:srgbClr val="FF0000"/>
                        </a:solidFill>
                        <a:latin typeface="Times New Roman"/>
                        <a:ea typeface="宋体"/>
                      </a:endParaRPr>
                    </a:p>
                    <a:p>
                      <a:pPr algn="just">
                        <a:spcAft>
                          <a:spcPts val="0"/>
                        </a:spcAft>
                      </a:pPr>
                      <a:r>
                        <a:rPr lang="en-US" sz="1600" kern="100" dirty="0">
                          <a:latin typeface="Times New Roman"/>
                          <a:ea typeface="宋体"/>
                        </a:rPr>
                        <a:t>MSHOME</a:t>
                      </a:r>
                      <a:endParaRPr lang="zh-CN" sz="2000" kern="100" dirty="0">
                        <a:latin typeface="Times New Roman"/>
                        <a:ea typeface="宋体"/>
                      </a:endParaRPr>
                    </a:p>
                    <a:p>
                      <a:pPr algn="just">
                        <a:spcAft>
                          <a:spcPts val="0"/>
                        </a:spcAft>
                      </a:pPr>
                      <a:r>
                        <a:rPr lang="en-US" sz="1600" kern="100" dirty="0">
                          <a:latin typeface="Times New Roman"/>
                          <a:ea typeface="宋体"/>
                        </a:rPr>
                        <a:t>WORKGROUP</a:t>
                      </a:r>
                      <a:endParaRPr lang="zh-CN" sz="2000" kern="100" dirty="0">
                        <a:latin typeface="Times New Roman"/>
                        <a:ea typeface="宋体"/>
                      </a:endParaRPr>
                    </a:p>
                    <a:p>
                      <a:pPr algn="just">
                        <a:spcAft>
                          <a:spcPts val="0"/>
                        </a:spcAft>
                      </a:pPr>
                      <a:r>
                        <a:rPr lang="en-US" sz="1600" kern="100" dirty="0">
                          <a:latin typeface="Times New Roman"/>
                          <a:ea typeface="宋体"/>
                        </a:rPr>
                        <a:t>The command completed successfully</a:t>
                      </a:r>
                      <a:endParaRPr lang="zh-CN" sz="2000" kern="100" dirty="0">
                        <a:latin typeface="Times New Roman"/>
                        <a:ea typeface="宋体"/>
                      </a:endParaRPr>
                    </a:p>
                    <a:p>
                      <a:pPr algn="just">
                        <a:spcAft>
                          <a:spcPts val="0"/>
                        </a:spcAft>
                      </a:pPr>
                      <a:r>
                        <a:rPr lang="en-US" sz="1600" b="1" kern="100" dirty="0">
                          <a:solidFill>
                            <a:srgbClr val="FF0000"/>
                          </a:solidFill>
                          <a:latin typeface="Times New Roman"/>
                          <a:ea typeface="宋体"/>
                        </a:rPr>
                        <a:t>C:\Program Files\Support Tools&gt;</a:t>
                      </a:r>
                      <a:r>
                        <a:rPr lang="en-US" sz="1600" b="1" kern="100" dirty="0" err="1">
                          <a:solidFill>
                            <a:srgbClr val="FF0000"/>
                          </a:solidFill>
                          <a:latin typeface="Times New Roman"/>
                          <a:ea typeface="宋体"/>
                        </a:rPr>
                        <a:t>nltest</a:t>
                      </a:r>
                      <a:r>
                        <a:rPr lang="en-US" sz="1600" b="1" kern="100" dirty="0">
                          <a:solidFill>
                            <a:srgbClr val="FF0000"/>
                          </a:solidFill>
                          <a:latin typeface="Times New Roman"/>
                          <a:ea typeface="宋体"/>
                        </a:rPr>
                        <a:t> /</a:t>
                      </a:r>
                      <a:r>
                        <a:rPr lang="en-US" sz="1600" b="1" kern="100" dirty="0" err="1">
                          <a:solidFill>
                            <a:srgbClr val="FF0000"/>
                          </a:solidFill>
                          <a:latin typeface="Times New Roman"/>
                          <a:ea typeface="宋体"/>
                        </a:rPr>
                        <a:t>dclist:I</a:t>
                      </a:r>
                      <a:r>
                        <a:rPr lang="en-US" sz="1600" b="1" kern="100" dirty="0">
                          <a:solidFill>
                            <a:srgbClr val="FF0000"/>
                          </a:solidFill>
                          <a:latin typeface="Times New Roman"/>
                          <a:ea typeface="宋体"/>
                        </a:rPr>
                        <a:t>****OM</a:t>
                      </a:r>
                      <a:endParaRPr lang="zh-CN" sz="2000" b="1" kern="100" dirty="0">
                        <a:solidFill>
                          <a:srgbClr val="FF0000"/>
                        </a:solidFill>
                        <a:latin typeface="Times New Roman"/>
                        <a:ea typeface="宋体"/>
                      </a:endParaRPr>
                    </a:p>
                    <a:p>
                      <a:pPr algn="just">
                        <a:spcAft>
                          <a:spcPts val="0"/>
                        </a:spcAft>
                      </a:pPr>
                      <a:r>
                        <a:rPr lang="en-US" sz="1600" kern="100" dirty="0">
                          <a:latin typeface="Times New Roman"/>
                          <a:ea typeface="宋体"/>
                        </a:rPr>
                        <a:t>Get list of DCs in domain 'I*****OM' from '\\I***DC1'.</a:t>
                      </a:r>
                      <a:endParaRPr lang="zh-CN" sz="2000" kern="100" dirty="0">
                        <a:latin typeface="Times New Roman"/>
                        <a:ea typeface="宋体"/>
                      </a:endParaRPr>
                    </a:p>
                    <a:p>
                      <a:pPr algn="just">
                        <a:spcAft>
                          <a:spcPts val="0"/>
                        </a:spcAft>
                      </a:pPr>
                      <a:r>
                        <a:rPr lang="en-US" sz="1600" b="1" kern="100" dirty="0">
                          <a:solidFill>
                            <a:srgbClr val="FF0000"/>
                          </a:solidFill>
                          <a:latin typeface="Times New Roman"/>
                          <a:ea typeface="宋体"/>
                        </a:rPr>
                        <a:t>     </a:t>
                      </a:r>
                      <a:r>
                        <a:rPr lang="en-US" sz="1600" b="1" kern="100" dirty="0" err="1">
                          <a:solidFill>
                            <a:srgbClr val="FF0000"/>
                          </a:solidFill>
                          <a:latin typeface="Times New Roman"/>
                          <a:ea typeface="宋体"/>
                        </a:rPr>
                        <a:t>i</a:t>
                      </a:r>
                      <a:r>
                        <a:rPr lang="en-US" sz="1600" b="1" kern="100" dirty="0">
                          <a:solidFill>
                            <a:srgbClr val="FF0000"/>
                          </a:solidFill>
                          <a:latin typeface="Times New Roman"/>
                          <a:ea typeface="宋体"/>
                        </a:rPr>
                        <a:t>***dc1.i****</a:t>
                      </a:r>
                      <a:r>
                        <a:rPr lang="en-US" sz="1600" b="1" kern="100" dirty="0" err="1">
                          <a:solidFill>
                            <a:srgbClr val="FF0000"/>
                          </a:solidFill>
                          <a:latin typeface="Times New Roman"/>
                          <a:ea typeface="宋体"/>
                        </a:rPr>
                        <a:t>om.i</a:t>
                      </a:r>
                      <a:r>
                        <a:rPr lang="en-US" sz="1600" b="1" kern="100" dirty="0">
                          <a:solidFill>
                            <a:srgbClr val="FF0000"/>
                          </a:solidFill>
                          <a:latin typeface="Times New Roman"/>
                          <a:ea typeface="宋体"/>
                        </a:rPr>
                        <a:t>***.</a:t>
                      </a:r>
                      <a:r>
                        <a:rPr lang="en-US" sz="1600" b="1" kern="100" dirty="0" err="1">
                          <a:solidFill>
                            <a:srgbClr val="FF0000"/>
                          </a:solidFill>
                          <a:latin typeface="Times New Roman"/>
                          <a:ea typeface="宋体"/>
                        </a:rPr>
                        <a:t>pku.edu.cn</a:t>
                      </a:r>
                      <a:r>
                        <a:rPr lang="en-US" sz="1600" b="1" kern="100" dirty="0">
                          <a:solidFill>
                            <a:srgbClr val="FF0000"/>
                          </a:solidFill>
                          <a:latin typeface="Times New Roman"/>
                          <a:ea typeface="宋体"/>
                        </a:rPr>
                        <a:t> [PDC] [DS] Site: Default-First-Site-Name</a:t>
                      </a:r>
                      <a:endParaRPr lang="zh-CN" sz="2000" b="1" kern="100" dirty="0">
                        <a:solidFill>
                          <a:srgbClr val="FF0000"/>
                        </a:solidFill>
                        <a:latin typeface="Times New Roman"/>
                        <a:ea typeface="宋体"/>
                      </a:endParaRPr>
                    </a:p>
                    <a:p>
                      <a:pPr algn="just">
                        <a:spcAft>
                          <a:spcPts val="0"/>
                        </a:spcAft>
                      </a:pPr>
                      <a:r>
                        <a:rPr lang="en-US" sz="1600" b="1" kern="100" dirty="0">
                          <a:solidFill>
                            <a:srgbClr val="FF0000"/>
                          </a:solidFill>
                          <a:latin typeface="Times New Roman"/>
                          <a:ea typeface="宋体"/>
                        </a:rPr>
                        <a:t>    </a:t>
                      </a:r>
                      <a:r>
                        <a:rPr lang="en-US" sz="1600" b="1" kern="100" dirty="0" err="1">
                          <a:solidFill>
                            <a:srgbClr val="FF0000"/>
                          </a:solidFill>
                          <a:latin typeface="Times New Roman"/>
                          <a:ea typeface="宋体"/>
                        </a:rPr>
                        <a:t>i</a:t>
                      </a:r>
                      <a:r>
                        <a:rPr lang="en-US" sz="1600" b="1" kern="100" dirty="0">
                          <a:solidFill>
                            <a:srgbClr val="FF0000"/>
                          </a:solidFill>
                          <a:latin typeface="Times New Roman"/>
                          <a:ea typeface="宋体"/>
                        </a:rPr>
                        <a:t>***dc01.i****</a:t>
                      </a:r>
                      <a:r>
                        <a:rPr lang="en-US" sz="1600" b="1" kern="100" dirty="0" err="1">
                          <a:solidFill>
                            <a:srgbClr val="FF0000"/>
                          </a:solidFill>
                          <a:latin typeface="Times New Roman"/>
                          <a:ea typeface="宋体"/>
                        </a:rPr>
                        <a:t>om.i</a:t>
                      </a:r>
                      <a:r>
                        <a:rPr lang="en-US" sz="1600" b="1" kern="100" dirty="0">
                          <a:solidFill>
                            <a:srgbClr val="FF0000"/>
                          </a:solidFill>
                          <a:latin typeface="Times New Roman"/>
                          <a:ea typeface="宋体"/>
                        </a:rPr>
                        <a:t>***.</a:t>
                      </a:r>
                      <a:r>
                        <a:rPr lang="en-US" sz="1600" b="1" kern="100" dirty="0" err="1">
                          <a:solidFill>
                            <a:srgbClr val="FF0000"/>
                          </a:solidFill>
                          <a:latin typeface="Times New Roman"/>
                          <a:ea typeface="宋体"/>
                        </a:rPr>
                        <a:t>pku.edu.cn</a:t>
                      </a:r>
                      <a:r>
                        <a:rPr lang="en-US" sz="1600" b="1" kern="100" dirty="0">
                          <a:solidFill>
                            <a:srgbClr val="FF0000"/>
                          </a:solidFill>
                          <a:latin typeface="Times New Roman"/>
                          <a:ea typeface="宋体"/>
                        </a:rPr>
                        <a:t>       [DS] Site: Default-First-Site-Name</a:t>
                      </a:r>
                      <a:endParaRPr lang="zh-CN" sz="2000" b="1" kern="100" dirty="0">
                        <a:solidFill>
                          <a:srgbClr val="FF0000"/>
                        </a:solidFill>
                        <a:latin typeface="Times New Roman"/>
                        <a:ea typeface="宋体"/>
                      </a:endParaRPr>
                    </a:p>
                    <a:p>
                      <a:pPr algn="just">
                        <a:spcAft>
                          <a:spcPts val="0"/>
                        </a:spcAft>
                      </a:pPr>
                      <a:r>
                        <a:rPr lang="en-US" sz="1600" kern="100" dirty="0">
                          <a:latin typeface="Times New Roman"/>
                          <a:ea typeface="宋体"/>
                        </a:rPr>
                        <a:t>The command completed successfully</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22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747936"/>
          </a:xfrm>
        </p:spPr>
        <p:txBody>
          <a:bodyPr/>
          <a:lstStyle/>
          <a:p>
            <a:r>
              <a:rPr lang="en-US" altLang="zh-CN" sz="2600" dirty="0"/>
              <a:t>NetBIOS</a:t>
            </a:r>
            <a:r>
              <a:rPr lang="zh-CN" altLang="en-US" sz="2600" dirty="0"/>
              <a:t>网络查点</a:t>
            </a:r>
            <a:r>
              <a:rPr lang="en-US" altLang="zh-CN" sz="2600" dirty="0"/>
              <a:t>-</a:t>
            </a:r>
            <a:r>
              <a:rPr lang="zh-CN" altLang="zh-CN" sz="2600" dirty="0"/>
              <a:t>查点主机上的</a:t>
            </a:r>
            <a:r>
              <a:rPr lang="en-US" altLang="zh-CN" sz="2600" dirty="0"/>
              <a:t>NetBIOS</a:t>
            </a:r>
            <a:r>
              <a:rPr lang="zh-CN" altLang="zh-CN" sz="2600" dirty="0"/>
              <a:t>名字表</a:t>
            </a:r>
            <a:endParaRPr lang="zh-CN" altLang="en-US" sz="2600" dirty="0"/>
          </a:p>
        </p:txBody>
      </p:sp>
      <p:sp>
        <p:nvSpPr>
          <p:cNvPr id="3" name="内容占位符 2"/>
          <p:cNvSpPr>
            <a:spLocks noGrp="1"/>
          </p:cNvSpPr>
          <p:nvPr>
            <p:ph idx="1"/>
          </p:nvPr>
        </p:nvSpPr>
        <p:spPr/>
        <p:txBody>
          <a:bodyPr/>
          <a:lstStyle/>
          <a:p>
            <a:r>
              <a:rPr lang="en-US" altLang="zh-CN" sz="2400" dirty="0" err="1"/>
              <a:t>nbtstat</a:t>
            </a:r>
            <a:r>
              <a:rPr lang="zh-CN" altLang="en-US" sz="2400" dirty="0"/>
              <a:t>工具</a:t>
            </a:r>
            <a:endParaRPr lang="en-US" altLang="zh-CN" sz="2400" dirty="0"/>
          </a:p>
          <a:p>
            <a:pPr lvl="1"/>
            <a:r>
              <a:rPr lang="zh-CN" altLang="zh-CN" sz="2000" dirty="0"/>
              <a:t>主机中的</a:t>
            </a:r>
            <a:r>
              <a:rPr lang="en-US" altLang="zh-CN" sz="2000" dirty="0"/>
              <a:t>NetBIOS</a:t>
            </a:r>
            <a:r>
              <a:rPr lang="zh-CN" altLang="zh-CN" sz="2000" dirty="0"/>
              <a:t>名字表</a:t>
            </a:r>
            <a:endParaRPr lang="en-US" altLang="zh-CN" sz="2000" dirty="0"/>
          </a:p>
          <a:p>
            <a:pPr lvl="1"/>
            <a:r>
              <a:rPr lang="zh-CN" altLang="zh-CN" sz="2000" dirty="0"/>
              <a:t>计算机名、所在域、当前登录用户、当前运行服务和网卡硬件</a:t>
            </a:r>
            <a:r>
              <a:rPr lang="en-US" altLang="zh-CN" sz="2000" dirty="0"/>
              <a:t>MAC</a:t>
            </a:r>
            <a:r>
              <a:rPr lang="zh-CN" altLang="zh-CN" sz="2000" dirty="0"/>
              <a:t>地址</a:t>
            </a:r>
            <a:endParaRPr lang="en-US" altLang="zh-CN" sz="2000" dirty="0"/>
          </a:p>
          <a:p>
            <a:pPr lvl="1"/>
            <a:endParaRPr lang="en-US" altLang="zh-CN" sz="2000" dirty="0"/>
          </a:p>
          <a:p>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46</a:t>
            </a:fld>
            <a:endParaRPr lang="en-US" altLang="zh-CN"/>
          </a:p>
        </p:txBody>
      </p:sp>
      <p:sp>
        <p:nvSpPr>
          <p:cNvPr id="439297" name="Rectangle 1"/>
          <p:cNvSpPr>
            <a:spLocks noChangeArrowheads="1"/>
          </p:cNvSpPr>
          <p:nvPr/>
        </p:nvSpPr>
        <p:spPr bwMode="auto">
          <a:xfrm>
            <a:off x="683568" y="3284984"/>
            <a:ext cx="7632848" cy="2893100"/>
          </a:xfrm>
          <a:prstGeom prst="rect">
            <a:avLst/>
          </a:prstGeom>
          <a:noFill/>
          <a:ln w="1270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E:\&gt;</a:t>
            </a:r>
            <a:r>
              <a:rPr kumimoji="0" lang="en-US" altLang="zh-CN" sz="1400" b="1" i="0" u="none" strike="noStrike" cap="none" normalizeH="0" baseline="0" dirty="0" err="1">
                <a:ln>
                  <a:noFill/>
                </a:ln>
                <a:solidFill>
                  <a:srgbClr val="FF0000"/>
                </a:solidFill>
                <a:effectLst/>
                <a:latin typeface="Times New Roman" pitchFamily="18" charset="0"/>
                <a:ea typeface="宋体" pitchFamily="2" charset="-122"/>
                <a:cs typeface="Times New Roman" pitchFamily="18" charset="0"/>
              </a:rPr>
              <a:t>nbtstat</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a:t>
            </a:r>
            <a:r>
              <a:rPr kumimoji="0" lang="en-US" altLang="zh-CN" sz="1400" b="1" i="0" u="none" strike="noStrike" cap="none" normalizeH="0" baseline="0" dirty="0">
                <a:ln>
                  <a:noFill/>
                </a:ln>
                <a:solidFill>
                  <a:srgbClr val="FF0000"/>
                </a:solidFill>
                <a:effectLst/>
                <a:latin typeface="Arial"/>
                <a:ea typeface="宋体" pitchFamily="2" charset="-122"/>
                <a:cs typeface="Times New Roman" pitchFamily="18" charset="0"/>
              </a:rPr>
              <a:t>–</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 172.**.**.175</a:t>
            </a:r>
            <a:endParaRPr kumimoji="0" lang="en-US" altLang="zh-CN" sz="1400" b="1"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本地连接：</a:t>
            </a:r>
            <a:endParaRPr kumimoji="0" lang="zh-CN" altLang="en-US"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Node </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IpAddress</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[172.*.*.175] Scope Id: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NetBIOS Remote Machine Name Table</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Name               Type         Status</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ICST-XPSP0EN</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&lt;00&gt;  UNIQUE      Registered</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ICST-XSP0EN   &lt;20&gt;  UNIQUE      Registered</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MSHOME</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&lt;00&gt;  GROUP       Registered</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MSHOME         &lt;1E&gt;  GROUP       Registered</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MSHOME         &lt;1D&gt;  UNIQUE      Registered</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..__</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MSBROWSE</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__.&lt;01&gt;  GROUP       Registered</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MAC Address = 00-50-**-**-**-A3</a:t>
            </a:r>
            <a:r>
              <a:rPr kumimoji="0" lang="en-US" altLang="zh-CN" sz="1400" b="1" i="0" u="none" strike="noStrike" cap="none" normalizeH="0" baseline="0" dirty="0">
                <a:ln>
                  <a:noFill/>
                </a:ln>
                <a:solidFill>
                  <a:srgbClr val="FF0000"/>
                </a:solidFill>
                <a:effectLst/>
                <a:latin typeface="Arial" pitchFamily="34" charset="0"/>
                <a:ea typeface="宋体" pitchFamily="2" charset="-122"/>
                <a:cs typeface="宋体" pitchFamily="2" charset="-122"/>
              </a:rPr>
              <a:t> </a:t>
            </a:r>
            <a:endParaRPr kumimoji="0" lang="en-US" altLang="zh-CN" sz="3600" b="1" i="0" u="none" strike="noStrike" cap="none" normalizeH="0" baseline="0" dirty="0">
              <a:ln>
                <a:noFill/>
              </a:ln>
              <a:solidFill>
                <a:srgbClr val="FF0000"/>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25487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3" y="304801"/>
            <a:ext cx="7028011" cy="819944"/>
          </a:xfrm>
        </p:spPr>
        <p:txBody>
          <a:bodyPr/>
          <a:lstStyle/>
          <a:p>
            <a:r>
              <a:rPr lang="en-US" altLang="zh-CN" sz="2600" dirty="0"/>
              <a:t>NetBIOS</a:t>
            </a:r>
            <a:r>
              <a:rPr lang="zh-CN" altLang="en-US" sz="2600" dirty="0"/>
              <a:t>网络查点</a:t>
            </a:r>
            <a:r>
              <a:rPr lang="en-US" altLang="zh-CN" sz="2600" dirty="0"/>
              <a:t>-</a:t>
            </a:r>
            <a:r>
              <a:rPr lang="zh-CN" altLang="en-US" sz="2600" dirty="0"/>
              <a:t>扫描</a:t>
            </a:r>
            <a:r>
              <a:rPr lang="zh-CN" altLang="zh-CN" sz="2600" dirty="0"/>
              <a:t>主机上的</a:t>
            </a:r>
            <a:r>
              <a:rPr lang="en-US" altLang="zh-CN" sz="2600" dirty="0"/>
              <a:t>NetBIOS</a:t>
            </a:r>
            <a:r>
              <a:rPr lang="zh-CN" altLang="zh-CN" sz="2600" dirty="0"/>
              <a:t>名字表</a:t>
            </a:r>
            <a:endParaRPr lang="zh-CN" altLang="en-US" sz="2600" dirty="0"/>
          </a:p>
        </p:txBody>
      </p:sp>
      <p:graphicFrame>
        <p:nvGraphicFramePr>
          <p:cNvPr id="7" name="内容占位符 6"/>
          <p:cNvGraphicFramePr>
            <a:graphicFrameLocks noGrp="1"/>
          </p:cNvGraphicFramePr>
          <p:nvPr>
            <p:ph idx="1"/>
          </p:nvPr>
        </p:nvGraphicFramePr>
        <p:xfrm>
          <a:off x="755576" y="2780928"/>
          <a:ext cx="7704856" cy="3200400"/>
        </p:xfrm>
        <a:graphic>
          <a:graphicData uri="http://schemas.openxmlformats.org/drawingml/2006/table">
            <a:tbl>
              <a:tblPr/>
              <a:tblGrid>
                <a:gridCol w="7704856">
                  <a:extLst>
                    <a:ext uri="{9D8B030D-6E8A-4147-A177-3AD203B41FA5}">
                      <a16:colId xmlns:a16="http://schemas.microsoft.com/office/drawing/2014/main" val="20000"/>
                    </a:ext>
                  </a:extLst>
                </a:gridCol>
              </a:tblGrid>
              <a:tr h="3132956">
                <a:tc>
                  <a:txBody>
                    <a:bodyPr/>
                    <a:lstStyle/>
                    <a:p>
                      <a:pPr algn="l">
                        <a:spcAft>
                          <a:spcPts val="0"/>
                        </a:spcAft>
                      </a:pPr>
                      <a:r>
                        <a:rPr lang="en-US" sz="1400" b="1" kern="100" dirty="0">
                          <a:solidFill>
                            <a:srgbClr val="FF0000"/>
                          </a:solidFill>
                          <a:latin typeface="Times New Roman"/>
                          <a:ea typeface="宋体"/>
                        </a:rPr>
                        <a:t>E:\Support&gt;nbtscan.exe 172.**.*.0-255</a:t>
                      </a:r>
                      <a:endParaRPr lang="zh-CN" sz="1800" b="1" kern="100" dirty="0">
                        <a:solidFill>
                          <a:srgbClr val="FF0000"/>
                        </a:solidFill>
                        <a:latin typeface="Times New Roman"/>
                        <a:ea typeface="宋体"/>
                      </a:endParaRPr>
                    </a:p>
                    <a:p>
                      <a:pPr algn="l">
                        <a:spcAft>
                          <a:spcPts val="0"/>
                        </a:spcAft>
                      </a:pPr>
                      <a:r>
                        <a:rPr lang="en-US" sz="1400" kern="100" dirty="0">
                          <a:latin typeface="Times New Roman"/>
                          <a:ea typeface="宋体"/>
                        </a:rPr>
                        <a:t>Doing NBT name scan for addresses from 172.**.*.0-255</a:t>
                      </a:r>
                      <a:endParaRPr lang="zh-CN" sz="1800" kern="100" dirty="0">
                        <a:latin typeface="Times New Roman"/>
                        <a:ea typeface="宋体"/>
                      </a:endParaRPr>
                    </a:p>
                    <a:p>
                      <a:pPr algn="l">
                        <a:spcAft>
                          <a:spcPts val="0"/>
                        </a:spcAft>
                      </a:pPr>
                      <a:r>
                        <a:rPr lang="en-US" sz="1400" kern="100" dirty="0">
                          <a:latin typeface="Times New Roman"/>
                          <a:ea typeface="宋体"/>
                        </a:rPr>
                        <a:t>IP address       NetBIOS Name     Server    User             MAC address</a:t>
                      </a:r>
                      <a:endParaRPr lang="zh-CN" sz="1800" kern="100" dirty="0">
                        <a:latin typeface="Times New Roman"/>
                        <a:ea typeface="宋体"/>
                      </a:endParaRPr>
                    </a:p>
                    <a:p>
                      <a:pPr algn="l">
                        <a:spcAft>
                          <a:spcPts val="0"/>
                        </a:spcAft>
                      </a:pPr>
                      <a:r>
                        <a:rPr lang="en-US" sz="1400" kern="100" dirty="0">
                          <a:latin typeface="Times New Roman"/>
                          <a:ea typeface="宋体"/>
                        </a:rPr>
                        <a:t>------------------------------------------------------------------------------</a:t>
                      </a:r>
                      <a:endParaRPr lang="zh-CN" sz="1800" kern="100" dirty="0">
                        <a:latin typeface="Times New Roman"/>
                        <a:ea typeface="宋体"/>
                      </a:endParaRPr>
                    </a:p>
                    <a:p>
                      <a:pPr algn="l">
                        <a:spcAft>
                          <a:spcPts val="0"/>
                        </a:spcAft>
                      </a:pPr>
                      <a:r>
                        <a:rPr lang="en-US" sz="1400" b="1" kern="100" dirty="0">
                          <a:solidFill>
                            <a:srgbClr val="FF0000"/>
                          </a:solidFill>
                          <a:latin typeface="Times New Roman"/>
                          <a:ea typeface="宋体"/>
                        </a:rPr>
                        <a:t>172.**.*.2       ECRIS-VCENTER    &lt;server&gt;  &lt;unknown&gt;        00-</a:t>
                      </a:r>
                      <a:r>
                        <a:rPr lang="en-US" sz="1400" b="1" kern="100">
                          <a:solidFill>
                            <a:srgbClr val="FF0000"/>
                          </a:solidFill>
                          <a:latin typeface="Times New Roman"/>
                          <a:ea typeface="宋体"/>
                        </a:rPr>
                        <a:t>**-0b-04-**-</a:t>
                      </a:r>
                      <a:r>
                        <a:rPr lang="en-US" sz="1400" b="1" kern="100" dirty="0">
                          <a:solidFill>
                            <a:srgbClr val="FF0000"/>
                          </a:solidFill>
                          <a:latin typeface="Times New Roman"/>
                          <a:ea typeface="宋体"/>
                        </a:rPr>
                        <a:t>b3</a:t>
                      </a:r>
                      <a:endParaRPr lang="zh-CN" sz="1800" b="1" kern="100" dirty="0">
                        <a:solidFill>
                          <a:srgbClr val="FF0000"/>
                        </a:solidFill>
                        <a:latin typeface="Times New Roman"/>
                        <a:ea typeface="宋体"/>
                      </a:endParaRPr>
                    </a:p>
                    <a:p>
                      <a:pPr algn="l">
                        <a:spcAft>
                          <a:spcPts val="0"/>
                        </a:spcAft>
                      </a:pPr>
                      <a:r>
                        <a:rPr lang="en-US" sz="1400" kern="100" dirty="0">
                          <a:latin typeface="Times New Roman"/>
                          <a:ea typeface="宋体"/>
                        </a:rPr>
                        <a:t>172.**.*.3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172.**.*.4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172.**.*.9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172.**.*.31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172.**.*.174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172.**.*.176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172.**.*.177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172.**.*.178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kern="100" dirty="0">
                          <a:latin typeface="Times New Roman"/>
                          <a:ea typeface="宋体"/>
                        </a:rPr>
                        <a:t>172.**.*.184    </a:t>
                      </a:r>
                      <a:r>
                        <a:rPr lang="en-US" sz="1400" kern="100" dirty="0" err="1">
                          <a:latin typeface="Times New Roman"/>
                          <a:ea typeface="宋体"/>
                        </a:rPr>
                        <a:t>Recvfrom</a:t>
                      </a:r>
                      <a:r>
                        <a:rPr lang="en-US" sz="1400" kern="100" dirty="0">
                          <a:latin typeface="Times New Roman"/>
                          <a:ea typeface="宋体"/>
                        </a:rPr>
                        <a:t> failed: Connection reset by peer</a:t>
                      </a:r>
                      <a:endParaRPr lang="zh-CN" sz="1800" kern="100" dirty="0">
                        <a:latin typeface="Times New Roman"/>
                        <a:ea typeface="宋体"/>
                      </a:endParaRPr>
                    </a:p>
                    <a:p>
                      <a:pPr algn="l">
                        <a:spcAft>
                          <a:spcPts val="0"/>
                        </a:spcAft>
                      </a:pPr>
                      <a:r>
                        <a:rPr lang="en-US" sz="1400" b="0" kern="100" dirty="0">
                          <a:solidFill>
                            <a:schemeClr val="tx1"/>
                          </a:solidFill>
                          <a:latin typeface="Times New Roman"/>
                          <a:ea typeface="宋体"/>
                        </a:rPr>
                        <a:t>172.**.*.188     METASPLOITABLE   &lt;server&gt;  METASPLOITABLE   00-00-00-00-00-00</a:t>
                      </a:r>
                      <a:endParaRPr lang="zh-CN" sz="1800" b="0" kern="100" dirty="0">
                        <a:solidFill>
                          <a:schemeClr val="tx1"/>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47</a:t>
            </a:fld>
            <a:endParaRPr lang="en-US" altLang="zh-CN"/>
          </a:p>
        </p:txBody>
      </p:sp>
      <p:sp>
        <p:nvSpPr>
          <p:cNvPr id="8" name="内容占位符 2"/>
          <p:cNvSpPr txBox="1">
            <a:spLocks/>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marL="469900" marR="0" lvl="0" indent="-469900" algn="l" defTabSz="914400" eaLnBrk="0" latinLnBrk="0" hangingPunct="0">
              <a:lnSpc>
                <a:spcPct val="100000"/>
              </a:lnSpc>
              <a:spcBef>
                <a:spcPct val="20000"/>
              </a:spcBef>
              <a:buClr>
                <a:schemeClr val="accent2"/>
              </a:buClr>
              <a:buSzTx/>
              <a:buFont typeface="Wingdings" pitchFamily="2" charset="2"/>
              <a:buChar char="o"/>
              <a:tabLst/>
              <a:defRPr kumimoji="0" sz="2800" b="1" i="0" u="none" strike="noStrike" kern="0" cap="none" spc="0" normalizeH="0" baseline="0">
                <a:ln>
                  <a:noFill/>
                </a:ln>
                <a:effectLst/>
                <a:uLnTx/>
                <a:uFillTx/>
                <a:latin typeface="+mn-lt"/>
                <a:ea typeface="+mn-ea"/>
              </a:defRPr>
            </a:lvl1pPr>
            <a:lvl2pPr marL="908050" lvl="1" indent="-436563" eaLnBrk="0" hangingPunct="0">
              <a:spcBef>
                <a:spcPct val="20000"/>
              </a:spcBef>
              <a:buClr>
                <a:schemeClr val="accent2"/>
              </a:buClr>
              <a:buFont typeface="Wingdings" pitchFamily="2" charset="2"/>
              <a:buChar char="n"/>
              <a:defRPr sz="2400" b="1"/>
            </a:lvl2pPr>
          </a:lstStyle>
          <a:p>
            <a:r>
              <a:rPr lang="en-US" altLang="zh-CN" dirty="0" err="1"/>
              <a:t>nbtscan</a:t>
            </a:r>
            <a:r>
              <a:rPr lang="zh-CN" altLang="en-US" dirty="0"/>
              <a:t>工具：</a:t>
            </a:r>
            <a:r>
              <a:rPr lang="zh-CN" altLang="en-US" sz="2800" kern="0" dirty="0">
                <a:latin typeface="+mn-lt"/>
                <a:ea typeface="+mn-ea"/>
              </a:rPr>
              <a:t>对</a:t>
            </a:r>
            <a:r>
              <a:rPr lang="zh-CN" altLang="zh-CN" sz="2800" kern="0" dirty="0">
                <a:latin typeface="+mn-lt"/>
                <a:ea typeface="+mn-ea"/>
              </a:rPr>
              <a:t>整个局域网进行快速的</a:t>
            </a:r>
            <a:r>
              <a:rPr lang="en-US" altLang="zh-CN" sz="2800" kern="0" dirty="0" err="1">
                <a:latin typeface="+mn-lt"/>
                <a:ea typeface="+mn-ea"/>
              </a:rPr>
              <a:t>nbtstat</a:t>
            </a:r>
            <a:r>
              <a:rPr lang="zh-CN" altLang="zh-CN" sz="2800" kern="0" dirty="0">
                <a:latin typeface="+mn-lt"/>
                <a:ea typeface="+mn-ea"/>
              </a:rPr>
              <a:t>查询</a:t>
            </a:r>
            <a:endParaRPr lang="en-US" altLang="zh-CN" sz="2800" kern="0" dirty="0">
              <a:latin typeface="+mn-lt"/>
              <a:ea typeface="+mn-ea"/>
            </a:endParaRPr>
          </a:p>
        </p:txBody>
      </p:sp>
    </p:spTree>
    <p:extLst>
      <p:ext uri="{BB962C8B-B14F-4D97-AF65-F5344CB8AC3E}">
        <p14:creationId xmlns:p14="http://schemas.microsoft.com/office/powerpoint/2010/main" val="121459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747936"/>
          </a:xfrm>
        </p:spPr>
        <p:txBody>
          <a:bodyPr/>
          <a:lstStyle/>
          <a:p>
            <a:r>
              <a:rPr lang="zh-CN" altLang="en-US" sz="3200" dirty="0"/>
              <a:t>应对</a:t>
            </a:r>
            <a:r>
              <a:rPr lang="en-US" altLang="zh-CN" sz="3200" dirty="0"/>
              <a:t>Windows</a:t>
            </a:r>
            <a:r>
              <a:rPr lang="zh-CN" altLang="en-US" sz="3200" dirty="0"/>
              <a:t>查点的</a:t>
            </a:r>
            <a:r>
              <a:rPr lang="en-US" altLang="zh-CN" sz="3200" dirty="0" err="1"/>
              <a:t>CheckList</a:t>
            </a:r>
            <a:endParaRPr lang="zh-CN" altLang="en-US" sz="3200" dirty="0"/>
          </a:p>
        </p:txBody>
      </p:sp>
      <p:sp>
        <p:nvSpPr>
          <p:cNvPr id="3" name="内容占位符 2"/>
          <p:cNvSpPr>
            <a:spLocks noGrp="1"/>
          </p:cNvSpPr>
          <p:nvPr>
            <p:ph idx="1"/>
          </p:nvPr>
        </p:nvSpPr>
        <p:spPr/>
        <p:txBody>
          <a:bodyPr>
            <a:noAutofit/>
          </a:bodyPr>
          <a:lstStyle/>
          <a:p>
            <a:r>
              <a:rPr lang="zh-CN" altLang="en-US" sz="2400" dirty="0"/>
              <a:t>关闭不必要的服务及端口</a:t>
            </a:r>
            <a:endParaRPr lang="en-US" altLang="zh-CN" sz="2400" dirty="0"/>
          </a:p>
          <a:p>
            <a:pPr lvl="1"/>
            <a:r>
              <a:rPr lang="en-US" altLang="zh-CN" sz="2000" dirty="0" err="1"/>
              <a:t>msconfig</a:t>
            </a:r>
            <a:r>
              <a:rPr lang="en-US" altLang="zh-CN" sz="2000" dirty="0"/>
              <a:t>/</a:t>
            </a:r>
            <a:r>
              <a:rPr lang="en-US" altLang="zh-CN" sz="2000" dirty="0" err="1"/>
              <a:t>autoruns</a:t>
            </a:r>
            <a:r>
              <a:rPr lang="en-US" altLang="zh-CN" sz="2000" dirty="0"/>
              <a:t>/</a:t>
            </a:r>
            <a:r>
              <a:rPr lang="zh-CN" altLang="en-US" sz="2000" dirty="0"/>
              <a:t>第三方软件</a:t>
            </a:r>
            <a:endParaRPr lang="en-US" altLang="zh-CN" sz="2000" dirty="0"/>
          </a:p>
          <a:p>
            <a:pPr lvl="1"/>
            <a:r>
              <a:rPr lang="zh-CN" altLang="en-US" sz="2000" dirty="0"/>
              <a:t>如果不用网络共享：关闭打印与共享服务</a:t>
            </a:r>
            <a:r>
              <a:rPr lang="en-US" altLang="zh-CN" sz="2000" dirty="0"/>
              <a:t>(SMB)</a:t>
            </a:r>
          </a:p>
          <a:p>
            <a:r>
              <a:rPr lang="zh-CN" altLang="en-US" sz="2400" dirty="0"/>
              <a:t>加强网络服务的安全配置 </a:t>
            </a:r>
            <a:endParaRPr lang="en-US" altLang="zh-CN" sz="2400" dirty="0"/>
          </a:p>
          <a:p>
            <a:pPr lvl="1"/>
            <a:r>
              <a:rPr lang="zh-CN" altLang="en-US" sz="2000" dirty="0"/>
              <a:t>查看共享目录，关闭不必要共享，特别是可写共享和</a:t>
            </a:r>
            <a:r>
              <a:rPr lang="en-US" altLang="zh-CN" sz="2000" dirty="0"/>
              <a:t>everyone</a:t>
            </a:r>
            <a:r>
              <a:rPr lang="zh-CN" altLang="en-US" sz="2000" dirty="0"/>
              <a:t>共享</a:t>
            </a:r>
            <a:endParaRPr lang="en-US" altLang="zh-CN" sz="2000" dirty="0"/>
          </a:p>
          <a:p>
            <a:pPr lvl="2"/>
            <a:r>
              <a:rPr lang="zh-CN" altLang="en-US" sz="1700" dirty="0"/>
              <a:t>计算机管理</a:t>
            </a:r>
            <a:r>
              <a:rPr lang="en-US" altLang="zh-CN" sz="1700" dirty="0"/>
              <a:t>- </a:t>
            </a:r>
            <a:r>
              <a:rPr lang="zh-CN" altLang="en-US" sz="1700" dirty="0"/>
              <a:t>共享文件夹</a:t>
            </a:r>
            <a:endParaRPr lang="en-US" altLang="zh-CN" sz="1700" dirty="0"/>
          </a:p>
          <a:p>
            <a:pPr lvl="1"/>
            <a:r>
              <a:rPr lang="zh-CN" altLang="en-US" sz="2000" dirty="0"/>
              <a:t>关闭默认共享</a:t>
            </a:r>
            <a:r>
              <a:rPr lang="en-US" altLang="zh-CN" sz="2000" dirty="0"/>
              <a:t>(</a:t>
            </a:r>
            <a:r>
              <a:rPr lang="zh-CN" altLang="en-US" sz="2000" dirty="0"/>
              <a:t>根盘符</a:t>
            </a:r>
            <a:r>
              <a:rPr lang="en-US" altLang="zh-CN" sz="2000" dirty="0"/>
              <a:t>$, Admin$)</a:t>
            </a:r>
          </a:p>
          <a:p>
            <a:pPr lvl="2"/>
            <a:r>
              <a:rPr lang="zh-CN" altLang="en-US" sz="1700" dirty="0"/>
              <a:t>可能会影响一些依赖默认共享进行管理的应用服务</a:t>
            </a:r>
            <a:endParaRPr lang="en-US" altLang="zh-CN" sz="1700" dirty="0"/>
          </a:p>
          <a:p>
            <a:pPr lvl="1"/>
            <a:r>
              <a:rPr lang="zh-CN" altLang="en-US" sz="2000" dirty="0"/>
              <a:t>限制</a:t>
            </a:r>
            <a:r>
              <a:rPr lang="en-US" altLang="zh-CN" sz="2000" dirty="0"/>
              <a:t>IPC$</a:t>
            </a:r>
            <a:r>
              <a:rPr lang="zh-CN" altLang="en-US" sz="2000" dirty="0"/>
              <a:t>默认共享的匿名空连接</a:t>
            </a:r>
            <a:endParaRPr lang="en-US" altLang="zh-CN" sz="2000" dirty="0"/>
          </a:p>
          <a:p>
            <a:r>
              <a:rPr lang="zh-CN" altLang="en-US" sz="2400" dirty="0"/>
              <a:t>不要让主机名暴露使用者身份</a:t>
            </a:r>
            <a:r>
              <a:rPr lang="en-US" altLang="zh-CN" sz="2400" dirty="0"/>
              <a:t>(</a:t>
            </a:r>
            <a:r>
              <a:rPr lang="zh-CN" altLang="en-US" sz="2400" dirty="0"/>
              <a:t>计算机名</a:t>
            </a:r>
            <a:r>
              <a:rPr lang="en-US" altLang="zh-CN" sz="2400" dirty="0"/>
              <a:t>)</a:t>
            </a:r>
            <a:r>
              <a:rPr lang="zh-CN" altLang="en-US" sz="2400" dirty="0"/>
              <a:t>，避免成为目标</a:t>
            </a:r>
            <a:endParaRPr lang="en-US" altLang="zh-CN" sz="2400" dirty="0"/>
          </a:p>
          <a:p>
            <a:endParaRPr lang="en-US" altLang="zh-CN" sz="2400" dirty="0"/>
          </a:p>
          <a:p>
            <a:endParaRPr lang="en-US" altLang="zh-CN" sz="2400"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48</a:t>
            </a:fld>
            <a:endParaRPr lang="en-US" altLang="zh-CN"/>
          </a:p>
        </p:txBody>
      </p:sp>
    </p:spTree>
    <p:extLst>
      <p:ext uri="{BB962C8B-B14F-4D97-AF65-F5344CB8AC3E}">
        <p14:creationId xmlns:p14="http://schemas.microsoft.com/office/powerpoint/2010/main" val="1771908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051720" y="188640"/>
            <a:ext cx="4802597" cy="646973"/>
          </a:xfrm>
          <a:noFill/>
          <a:ln w="9525">
            <a:noFill/>
            <a:miter lim="800000"/>
            <a:headEnd/>
            <a:tailEnd/>
          </a:ln>
          <a:effectLst/>
        </p:spPr>
        <p:txBody>
          <a:bodyPr wrap="none" lIns="92075" tIns="46038" rIns="92075" bIns="46038">
            <a:spAutoFit/>
          </a:bodyPr>
          <a:lstStyle/>
          <a:p>
            <a:r>
              <a:rPr lang="zh-CN" altLang="en-US" sz="3600" dirty="0">
                <a:solidFill>
                  <a:schemeClr val="tx1"/>
                </a:solidFill>
                <a:effectLst>
                  <a:outerShdw blurRad="38100" dist="38100" dir="2700000" algn="tl">
                    <a:srgbClr val="000000"/>
                  </a:outerShdw>
                </a:effectLst>
                <a:latin typeface="+mn-lt"/>
                <a:ea typeface="+mn-ea"/>
                <a:cs typeface="+mn-cs"/>
              </a:rPr>
              <a:t>禁止所有不必要的服务</a:t>
            </a:r>
          </a:p>
        </p:txBody>
      </p:sp>
      <p:sp>
        <p:nvSpPr>
          <p:cNvPr id="97283" name="Rectangle 3"/>
          <p:cNvSpPr>
            <a:spLocks noGrp="1" noChangeArrowheads="1"/>
          </p:cNvSpPr>
          <p:nvPr>
            <p:ph idx="1"/>
          </p:nvPr>
        </p:nvSpPr>
        <p:spPr/>
        <p:txBody>
          <a:bodyPr/>
          <a:lstStyle/>
          <a:p>
            <a:endParaRPr lang="zh-CN" altLang="zh-CN"/>
          </a:p>
        </p:txBody>
      </p:sp>
      <p:pic>
        <p:nvPicPr>
          <p:cNvPr id="97284" name="Picture 4"/>
          <p:cNvPicPr>
            <a:picLocks noChangeAspect="1" noChangeArrowheads="1"/>
          </p:cNvPicPr>
          <p:nvPr/>
        </p:nvPicPr>
        <p:blipFill>
          <a:blip r:embed="rId2" cstate="print"/>
          <a:srcRect/>
          <a:stretch>
            <a:fillRect/>
          </a:stretch>
        </p:blipFill>
        <p:spPr bwMode="auto">
          <a:xfrm>
            <a:off x="288925" y="1052513"/>
            <a:ext cx="8604250" cy="5399087"/>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47D22251-280C-465C-99E6-6A8AAA327959}" type="slidenum">
              <a:rPr lang="en-US" altLang="zh-CN" smtClean="0"/>
              <a:pPr>
                <a:defRPr/>
              </a:pPr>
              <a:t>49</a:t>
            </a:fld>
            <a:endParaRPr lang="en-US" altLang="zh-CN"/>
          </a:p>
        </p:txBody>
      </p:sp>
    </p:spTree>
    <p:extLst>
      <p:ext uri="{BB962C8B-B14F-4D97-AF65-F5344CB8AC3E}">
        <p14:creationId xmlns:p14="http://schemas.microsoft.com/office/powerpoint/2010/main" val="29701920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灯片编号占位符 5"/>
          <p:cNvSpPr>
            <a:spLocks noGrp="1"/>
          </p:cNvSpPr>
          <p:nvPr>
            <p:ph type="sldNum" sz="quarter" idx="12"/>
          </p:nvPr>
        </p:nvSpPr>
        <p:spPr>
          <a:noFill/>
        </p:spPr>
        <p:txBody>
          <a:bodyPr/>
          <a:lstStyle/>
          <a:p>
            <a:fld id="{631A870E-7C8F-49B4-81AB-092E5C7E3EF6}" type="slidenum">
              <a:rPr lang="en-US" altLang="zh-CN" smtClean="0"/>
              <a:pPr/>
              <a:t>5</a:t>
            </a:fld>
            <a:endParaRPr lang="en-US" altLang="zh-CN"/>
          </a:p>
        </p:txBody>
      </p:sp>
      <p:sp>
        <p:nvSpPr>
          <p:cNvPr id="37893" name="Rectangle 2"/>
          <p:cNvSpPr>
            <a:spLocks noGrp="1" noChangeArrowheads="1"/>
          </p:cNvSpPr>
          <p:nvPr>
            <p:ph type="title"/>
          </p:nvPr>
        </p:nvSpPr>
        <p:spPr>
          <a:xfrm>
            <a:off x="1763688" y="260648"/>
            <a:ext cx="8001000" cy="675928"/>
          </a:xfrm>
        </p:spPr>
        <p:txBody>
          <a:bodyPr/>
          <a:lstStyle/>
          <a:p>
            <a:pPr eaLnBrk="1" hangingPunct="1"/>
            <a:r>
              <a:rPr lang="zh-CN" altLang="en-US" dirty="0"/>
              <a:t>主机扫描</a:t>
            </a:r>
            <a:r>
              <a:rPr lang="en-US" altLang="zh-CN" dirty="0"/>
              <a:t>(ping</a:t>
            </a:r>
            <a:r>
              <a:rPr lang="zh-CN" altLang="en-US" dirty="0"/>
              <a:t>扫描</a:t>
            </a:r>
            <a:r>
              <a:rPr lang="en-US" altLang="zh-CN" dirty="0"/>
              <a:t>)</a:t>
            </a:r>
            <a:endParaRPr lang="zh-CN" altLang="en-US" dirty="0"/>
          </a:p>
        </p:txBody>
      </p:sp>
      <p:sp>
        <p:nvSpPr>
          <p:cNvPr id="37894" name="Rectangle 3"/>
          <p:cNvSpPr>
            <a:spLocks noGrp="1" noChangeArrowheads="1"/>
          </p:cNvSpPr>
          <p:nvPr>
            <p:ph type="body" idx="1"/>
          </p:nvPr>
        </p:nvSpPr>
        <p:spPr>
          <a:xfrm>
            <a:off x="566738" y="1752600"/>
            <a:ext cx="8109718" cy="4413250"/>
          </a:xfrm>
        </p:spPr>
        <p:txBody>
          <a:bodyPr/>
          <a:lstStyle/>
          <a:p>
            <a:pPr eaLnBrk="1" hangingPunct="1">
              <a:lnSpc>
                <a:spcPct val="90000"/>
              </a:lnSpc>
            </a:pPr>
            <a:r>
              <a:rPr lang="zh-CN" altLang="en-US" sz="2400" dirty="0"/>
              <a:t>主机扫描目的：检查目标主机是否活跃</a:t>
            </a:r>
            <a:r>
              <a:rPr lang="en-US" altLang="zh-CN" sz="2400" dirty="0"/>
              <a:t>(active).</a:t>
            </a:r>
          </a:p>
          <a:p>
            <a:pPr eaLnBrk="1" hangingPunct="1">
              <a:lnSpc>
                <a:spcPct val="90000"/>
              </a:lnSpc>
            </a:pPr>
            <a:r>
              <a:rPr lang="zh-CN" altLang="en-US" sz="2400" dirty="0"/>
              <a:t>主机扫描方式</a:t>
            </a:r>
          </a:p>
          <a:p>
            <a:pPr lvl="1" eaLnBrk="1" hangingPunct="1">
              <a:lnSpc>
                <a:spcPct val="90000"/>
              </a:lnSpc>
            </a:pPr>
            <a:r>
              <a:rPr lang="zh-CN" altLang="en-US" sz="2000" dirty="0"/>
              <a:t>传统</a:t>
            </a:r>
            <a:r>
              <a:rPr lang="en-US" altLang="zh-CN" sz="2000" dirty="0"/>
              <a:t>ICMP Ping</a:t>
            </a:r>
            <a:r>
              <a:rPr lang="zh-CN" altLang="en-US" sz="2000" dirty="0"/>
              <a:t>扫描</a:t>
            </a:r>
          </a:p>
          <a:p>
            <a:pPr lvl="1" eaLnBrk="1" hangingPunct="1">
              <a:lnSpc>
                <a:spcPct val="90000"/>
              </a:lnSpc>
            </a:pPr>
            <a:endParaRPr lang="en-US" altLang="zh-CN" sz="2000" dirty="0"/>
          </a:p>
          <a:p>
            <a:pPr lvl="1" eaLnBrk="1" hangingPunct="1">
              <a:lnSpc>
                <a:spcPct val="90000"/>
              </a:lnSpc>
            </a:pPr>
            <a:r>
              <a:rPr lang="en-US" altLang="zh-CN" sz="2000" dirty="0"/>
              <a:t>ACK Ping</a:t>
            </a:r>
            <a:r>
              <a:rPr lang="zh-CN" altLang="en-US" sz="2000" dirty="0"/>
              <a:t>扫描</a:t>
            </a:r>
            <a:endParaRPr lang="en-US" altLang="zh-CN" sz="2000" dirty="0"/>
          </a:p>
          <a:p>
            <a:pPr lvl="1" eaLnBrk="1" hangingPunct="1">
              <a:lnSpc>
                <a:spcPct val="90000"/>
              </a:lnSpc>
            </a:pPr>
            <a:endParaRPr lang="en-US" altLang="zh-CN" sz="2000" dirty="0"/>
          </a:p>
          <a:p>
            <a:pPr lvl="1" eaLnBrk="1" hangingPunct="1">
              <a:lnSpc>
                <a:spcPct val="90000"/>
              </a:lnSpc>
            </a:pPr>
            <a:r>
              <a:rPr lang="en-US" altLang="zh-CN" sz="2000" dirty="0"/>
              <a:t>SYN Ping</a:t>
            </a:r>
            <a:r>
              <a:rPr lang="zh-CN" altLang="en-US" sz="2000" dirty="0"/>
              <a:t>扫描</a:t>
            </a:r>
          </a:p>
          <a:p>
            <a:pPr lvl="1" eaLnBrk="1" hangingPunct="1">
              <a:lnSpc>
                <a:spcPct val="90000"/>
              </a:lnSpc>
            </a:pPr>
            <a:endParaRPr lang="en-US" altLang="zh-CN" sz="2000" dirty="0"/>
          </a:p>
          <a:p>
            <a:pPr lvl="1" eaLnBrk="1" hangingPunct="1">
              <a:lnSpc>
                <a:spcPct val="90000"/>
              </a:lnSpc>
            </a:pPr>
            <a:r>
              <a:rPr lang="en-US" altLang="zh-CN" sz="2000" dirty="0"/>
              <a:t>UDP Ping</a:t>
            </a:r>
            <a:r>
              <a:rPr lang="zh-CN" altLang="en-US" sz="2000" dirty="0"/>
              <a:t>扫描：到关闭端口</a:t>
            </a:r>
          </a:p>
          <a:p>
            <a:pPr eaLnBrk="1" hangingPunct="1">
              <a:lnSpc>
                <a:spcPct val="90000"/>
              </a:lnSpc>
            </a:pPr>
            <a:r>
              <a:rPr lang="zh-CN" altLang="en-US" sz="2400" dirty="0"/>
              <a:t>主机扫描程序</a:t>
            </a:r>
          </a:p>
          <a:p>
            <a:pPr lvl="1" eaLnBrk="1" hangingPunct="1">
              <a:lnSpc>
                <a:spcPct val="90000"/>
              </a:lnSpc>
            </a:pPr>
            <a:r>
              <a:rPr lang="en-US" altLang="zh-CN" sz="2000" dirty="0"/>
              <a:t>Ping</a:t>
            </a:r>
          </a:p>
          <a:p>
            <a:pPr lvl="1" eaLnBrk="1" hangingPunct="1">
              <a:lnSpc>
                <a:spcPct val="90000"/>
              </a:lnSpc>
            </a:pPr>
            <a:r>
              <a:rPr lang="en-US" altLang="zh-CN" sz="2000" dirty="0" err="1"/>
              <a:t>Nmap</a:t>
            </a:r>
            <a:r>
              <a:rPr lang="en-US" altLang="zh-CN" sz="2000" dirty="0"/>
              <a:t>: -</a:t>
            </a:r>
            <a:r>
              <a:rPr lang="en-US" altLang="zh-CN" sz="2000" dirty="0" err="1"/>
              <a:t>sP</a:t>
            </a:r>
            <a:r>
              <a:rPr lang="zh-CN" altLang="en-US" sz="2000" dirty="0"/>
              <a:t>选项</a:t>
            </a:r>
            <a:r>
              <a:rPr lang="en-US" altLang="zh-CN" sz="2000" dirty="0"/>
              <a:t>, </a:t>
            </a:r>
            <a:r>
              <a:rPr lang="zh-CN" altLang="en-US" sz="2000" dirty="0"/>
              <a:t>缺省执行</a:t>
            </a:r>
            <a:r>
              <a:rPr lang="en-US" altLang="zh-CN" sz="2000" dirty="0"/>
              <a:t>,</a:t>
            </a:r>
            <a:r>
              <a:rPr lang="zh-CN" altLang="zh-CN" sz="2000" dirty="0"/>
              <a:t>集合了</a:t>
            </a:r>
            <a:r>
              <a:rPr lang="en-US" altLang="zh-CN" sz="2000" dirty="0"/>
              <a:t>ICMP/ACK/SYN/  UDP Ping</a:t>
            </a:r>
            <a:r>
              <a:rPr lang="zh-CN" altLang="zh-CN" sz="2000" dirty="0"/>
              <a:t>功能</a:t>
            </a:r>
            <a:endParaRPr lang="en-US" altLang="zh-CN" sz="2000" dirty="0"/>
          </a:p>
        </p:txBody>
      </p:sp>
      <p:pic>
        <p:nvPicPr>
          <p:cNvPr id="7" name="图片 6" descr="图 3-23 ICMP Ping扫描原理图示.emz"/>
          <p:cNvPicPr/>
          <p:nvPr/>
        </p:nvPicPr>
        <p:blipFill>
          <a:blip r:embed="rId2" cstate="print"/>
          <a:stretch>
            <a:fillRect/>
          </a:stretch>
        </p:blipFill>
        <p:spPr>
          <a:xfrm>
            <a:off x="5148064" y="2204864"/>
            <a:ext cx="2600325" cy="771525"/>
          </a:xfrm>
          <a:prstGeom prst="rect">
            <a:avLst/>
          </a:prstGeom>
        </p:spPr>
      </p:pic>
      <p:pic>
        <p:nvPicPr>
          <p:cNvPr id="8" name="图片 7" descr="图 3-24 TCP ACK Ping扫描原理图示.emz"/>
          <p:cNvPicPr/>
          <p:nvPr/>
        </p:nvPicPr>
        <p:blipFill>
          <a:blip r:embed="rId3" cstate="print"/>
          <a:stretch>
            <a:fillRect/>
          </a:stretch>
        </p:blipFill>
        <p:spPr>
          <a:xfrm>
            <a:off x="5076056" y="2996952"/>
            <a:ext cx="2800350" cy="828675"/>
          </a:xfrm>
          <a:prstGeom prst="rect">
            <a:avLst/>
          </a:prstGeom>
        </p:spPr>
      </p:pic>
      <p:pic>
        <p:nvPicPr>
          <p:cNvPr id="9" name="图片 8" descr="图 3-25 TCP SYN Ping扫描原理图示.emz"/>
          <p:cNvPicPr/>
          <p:nvPr/>
        </p:nvPicPr>
        <p:blipFill>
          <a:blip r:embed="rId4" cstate="print"/>
          <a:stretch>
            <a:fillRect/>
          </a:stretch>
        </p:blipFill>
        <p:spPr>
          <a:xfrm>
            <a:off x="5148064" y="3789040"/>
            <a:ext cx="2752725" cy="819150"/>
          </a:xfrm>
          <a:prstGeom prst="rect">
            <a:avLst/>
          </a:prstGeom>
        </p:spPr>
      </p:pic>
      <p:pic>
        <p:nvPicPr>
          <p:cNvPr id="10" name="图片 9" descr="图 3-26 UDP Ping扫描原理图示.emz"/>
          <p:cNvPicPr/>
          <p:nvPr/>
        </p:nvPicPr>
        <p:blipFill>
          <a:blip r:embed="rId5" cstate="print"/>
          <a:stretch>
            <a:fillRect/>
          </a:stretch>
        </p:blipFill>
        <p:spPr>
          <a:xfrm>
            <a:off x="5076056" y="4653136"/>
            <a:ext cx="2828925" cy="838200"/>
          </a:xfrm>
          <a:prstGeom prst="rect">
            <a:avLst/>
          </a:prstGeom>
        </p:spPr>
      </p:pic>
    </p:spTree>
    <p:extLst>
      <p:ext uri="{BB962C8B-B14F-4D97-AF65-F5344CB8AC3E}">
        <p14:creationId xmlns:p14="http://schemas.microsoft.com/office/powerpoint/2010/main" val="546620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763688" y="228970"/>
            <a:ext cx="7380312" cy="585418"/>
          </a:xfrm>
          <a:noFill/>
          <a:ln w="9525">
            <a:noFill/>
            <a:miter lim="800000"/>
            <a:headEnd/>
            <a:tailEnd/>
          </a:ln>
          <a:effectLst/>
        </p:spPr>
        <p:txBody>
          <a:bodyPr wrap="square" lIns="92075" tIns="46038" rIns="92075" bIns="46038">
            <a:spAutoFit/>
          </a:bodyPr>
          <a:lstStyle/>
          <a:p>
            <a:r>
              <a:rPr lang="zh-CN" altLang="en-US" sz="3200" dirty="0">
                <a:solidFill>
                  <a:schemeClr val="tx1"/>
                </a:solidFill>
                <a:effectLst>
                  <a:outerShdw blurRad="38100" dist="38100" dir="2700000" algn="tl">
                    <a:srgbClr val="000000"/>
                  </a:outerShdw>
                </a:effectLst>
                <a:latin typeface="+mn-lt"/>
                <a:ea typeface="+mn-ea"/>
                <a:cs typeface="+mn-cs"/>
              </a:rPr>
              <a:t>关闭</a:t>
            </a:r>
            <a:r>
              <a:rPr lang="en-US" altLang="zh-CN" sz="3200" dirty="0">
                <a:solidFill>
                  <a:schemeClr val="tx1"/>
                </a:solidFill>
                <a:effectLst>
                  <a:outerShdw blurRad="38100" dist="38100" dir="2700000" algn="tl">
                    <a:srgbClr val="000000"/>
                  </a:outerShdw>
                </a:effectLst>
                <a:latin typeface="+mn-lt"/>
                <a:ea typeface="+mn-ea"/>
                <a:cs typeface="+mn-cs"/>
              </a:rPr>
              <a:t>SMB</a:t>
            </a:r>
            <a:r>
              <a:rPr lang="zh-CN" altLang="en-US" sz="3200" dirty="0">
                <a:solidFill>
                  <a:schemeClr val="tx1"/>
                </a:solidFill>
                <a:effectLst>
                  <a:outerShdw blurRad="38100" dist="38100" dir="2700000" algn="tl">
                    <a:srgbClr val="000000"/>
                  </a:outerShdw>
                </a:effectLst>
                <a:latin typeface="+mn-lt"/>
                <a:ea typeface="+mn-ea"/>
                <a:cs typeface="+mn-cs"/>
              </a:rPr>
              <a:t>网络文件与打印机共享服务</a:t>
            </a:r>
          </a:p>
        </p:txBody>
      </p:sp>
      <p:pic>
        <p:nvPicPr>
          <p:cNvPr id="99332" name="Picture 4"/>
          <p:cNvPicPr>
            <a:picLocks noChangeAspect="1" noChangeArrowheads="1"/>
          </p:cNvPicPr>
          <p:nvPr/>
        </p:nvPicPr>
        <p:blipFill>
          <a:blip r:embed="rId2" cstate="print"/>
          <a:srcRect/>
          <a:stretch>
            <a:fillRect/>
          </a:stretch>
        </p:blipFill>
        <p:spPr bwMode="auto">
          <a:xfrm>
            <a:off x="611188" y="820738"/>
            <a:ext cx="7678737" cy="6037262"/>
          </a:xfrm>
          <a:prstGeom prst="rect">
            <a:avLst/>
          </a:prstGeom>
          <a:noFill/>
        </p:spPr>
      </p:pic>
      <p:sp>
        <p:nvSpPr>
          <p:cNvPr id="2" name="Slide Number Placeholder 1"/>
          <p:cNvSpPr>
            <a:spLocks noGrp="1"/>
          </p:cNvSpPr>
          <p:nvPr>
            <p:ph type="sldNum" sz="quarter" idx="12"/>
          </p:nvPr>
        </p:nvSpPr>
        <p:spPr/>
        <p:txBody>
          <a:bodyPr/>
          <a:lstStyle/>
          <a:p>
            <a:pPr>
              <a:defRPr/>
            </a:pPr>
            <a:fld id="{47D22251-280C-465C-99E6-6A8AAA327959}" type="slidenum">
              <a:rPr lang="en-US" altLang="zh-CN" smtClean="0"/>
              <a:pPr>
                <a:defRPr/>
              </a:pPr>
              <a:t>50</a:t>
            </a:fld>
            <a:endParaRPr lang="en-US" altLang="zh-CN"/>
          </a:p>
        </p:txBody>
      </p:sp>
    </p:spTree>
    <p:extLst>
      <p:ext uri="{BB962C8B-B14F-4D97-AF65-F5344CB8AC3E}">
        <p14:creationId xmlns:p14="http://schemas.microsoft.com/office/powerpoint/2010/main" val="138872294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3" y="304801"/>
            <a:ext cx="6667971" cy="675928"/>
          </a:xfrm>
        </p:spPr>
        <p:txBody>
          <a:bodyPr/>
          <a:lstStyle/>
          <a:p>
            <a:r>
              <a:rPr lang="zh-CN" altLang="en-US" dirty="0"/>
              <a:t>关闭盘符默认共享</a:t>
            </a:r>
          </a:p>
        </p:txBody>
      </p:sp>
      <p:pic>
        <p:nvPicPr>
          <p:cNvPr id="1027" name="Picture 3"/>
          <p:cNvPicPr>
            <a:picLocks noChangeAspect="1" noChangeArrowheads="1"/>
          </p:cNvPicPr>
          <p:nvPr/>
        </p:nvPicPr>
        <p:blipFill>
          <a:blip r:embed="rId3" cstate="print"/>
          <a:srcRect/>
          <a:stretch>
            <a:fillRect/>
          </a:stretch>
        </p:blipFill>
        <p:spPr bwMode="auto">
          <a:xfrm>
            <a:off x="683568" y="1628800"/>
            <a:ext cx="7516763" cy="478721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331640" y="2132856"/>
            <a:ext cx="7358211" cy="4026801"/>
          </a:xfrm>
          <a:prstGeom prst="rect">
            <a:avLst/>
          </a:prstGeom>
          <a:noFill/>
          <a:ln w="9525">
            <a:noFill/>
            <a:miter lim="800000"/>
            <a:headEnd/>
            <a:tailEnd/>
          </a:ln>
        </p:spPr>
      </p:pic>
      <p:sp>
        <p:nvSpPr>
          <p:cNvPr id="5" name="TextBox 4"/>
          <p:cNvSpPr txBox="1"/>
          <p:nvPr/>
        </p:nvSpPr>
        <p:spPr>
          <a:xfrm>
            <a:off x="395536" y="6453336"/>
            <a:ext cx="8352928" cy="276999"/>
          </a:xfrm>
          <a:prstGeom prst="rect">
            <a:avLst/>
          </a:prstGeom>
          <a:noFill/>
        </p:spPr>
        <p:txBody>
          <a:bodyPr wrap="square" rtlCol="0">
            <a:spAutoFit/>
          </a:bodyPr>
          <a:lstStyle/>
          <a:p>
            <a:r>
              <a:rPr lang="zh-CN" altLang="en-US" sz="1200" b="1" dirty="0">
                <a:solidFill>
                  <a:srgbClr val="FF0000"/>
                </a:solidFill>
                <a:latin typeface="Arial" pitchFamily="34" charset="0"/>
              </a:rPr>
              <a:t>设置</a:t>
            </a:r>
            <a:r>
              <a:rPr lang="en-US" altLang="zh-CN" sz="1200" b="1" dirty="0">
                <a:solidFill>
                  <a:srgbClr val="FF0000"/>
                </a:solidFill>
                <a:latin typeface="Arial" pitchFamily="34" charset="0"/>
              </a:rPr>
              <a:t>HKLM/System/</a:t>
            </a:r>
            <a:r>
              <a:rPr lang="en-US" altLang="zh-CN" sz="1200" b="1" dirty="0" err="1">
                <a:solidFill>
                  <a:srgbClr val="FF0000"/>
                </a:solidFill>
                <a:latin typeface="Arial" pitchFamily="34" charset="0"/>
              </a:rPr>
              <a:t>CurrentControlSet</a:t>
            </a:r>
            <a:r>
              <a:rPr lang="en-US" altLang="zh-CN" sz="1200" b="1" dirty="0">
                <a:solidFill>
                  <a:srgbClr val="FF0000"/>
                </a:solidFill>
                <a:latin typeface="Arial" pitchFamily="34" charset="0"/>
              </a:rPr>
              <a:t>/Services/</a:t>
            </a:r>
            <a:r>
              <a:rPr lang="en-US" altLang="zh-CN" sz="1200" b="1" dirty="0" err="1">
                <a:solidFill>
                  <a:srgbClr val="FF0000"/>
                </a:solidFill>
                <a:latin typeface="Arial" pitchFamily="34" charset="0"/>
              </a:rPr>
              <a:t>Lanmanserver</a:t>
            </a:r>
            <a:r>
              <a:rPr lang="en-US" altLang="zh-CN" sz="1200" b="1" dirty="0">
                <a:solidFill>
                  <a:srgbClr val="FF0000"/>
                </a:solidFill>
                <a:latin typeface="Arial" pitchFamily="34" charset="0"/>
              </a:rPr>
              <a:t>/Parameters/</a:t>
            </a:r>
            <a:r>
              <a:rPr lang="en-US" altLang="zh-CN" sz="1200" b="1" dirty="0" err="1">
                <a:solidFill>
                  <a:srgbClr val="FF0000"/>
                </a:solidFill>
                <a:latin typeface="Arial" pitchFamily="34" charset="0"/>
              </a:rPr>
              <a:t>AutoShareServer|AuthoShareWks</a:t>
            </a:r>
            <a:r>
              <a:rPr lang="en-US" altLang="zh-CN" sz="1200" b="1" dirty="0">
                <a:solidFill>
                  <a:srgbClr val="FF0000"/>
                </a:solidFill>
                <a:latin typeface="Arial" pitchFamily="34" charset="0"/>
              </a:rPr>
              <a:t> = 0</a:t>
            </a:r>
            <a:endParaRPr lang="zh-CN" altLang="en-US" sz="1200" b="1" dirty="0">
              <a:solidFill>
                <a:srgbClr val="FF0000"/>
              </a:solidFill>
            </a:endParaRPr>
          </a:p>
        </p:txBody>
      </p:sp>
      <p:sp>
        <p:nvSpPr>
          <p:cNvPr id="3" name="Slide Number Placeholder 2"/>
          <p:cNvSpPr>
            <a:spLocks noGrp="1"/>
          </p:cNvSpPr>
          <p:nvPr>
            <p:ph type="sldNum" sz="quarter" idx="12"/>
          </p:nvPr>
        </p:nvSpPr>
        <p:spPr/>
        <p:txBody>
          <a:bodyPr/>
          <a:lstStyle/>
          <a:p>
            <a:pPr>
              <a:defRPr/>
            </a:pPr>
            <a:fld id="{47D22251-280C-465C-99E6-6A8AAA327959}" type="slidenum">
              <a:rPr lang="en-US" altLang="zh-CN" smtClean="0"/>
              <a:pPr>
                <a:defRPr/>
              </a:pPr>
              <a:t>51</a:t>
            </a:fld>
            <a:endParaRPr lang="en-US" altLang="zh-CN"/>
          </a:p>
        </p:txBody>
      </p:sp>
    </p:spTree>
    <p:extLst>
      <p:ext uri="{BB962C8B-B14F-4D97-AF65-F5344CB8AC3E}">
        <p14:creationId xmlns:p14="http://schemas.microsoft.com/office/powerpoint/2010/main" val="25789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19" y="304801"/>
            <a:ext cx="6523955" cy="531912"/>
          </a:xfrm>
        </p:spPr>
        <p:txBody>
          <a:bodyPr/>
          <a:lstStyle/>
          <a:p>
            <a:r>
              <a:rPr lang="zh-CN" altLang="en-US" dirty="0"/>
              <a:t>禁止</a:t>
            </a:r>
            <a:r>
              <a:rPr lang="en-US" altLang="zh-CN" dirty="0"/>
              <a:t>SMB</a:t>
            </a:r>
            <a:r>
              <a:rPr lang="zh-CN" altLang="en-US" dirty="0"/>
              <a:t>匿名空会话</a:t>
            </a:r>
          </a:p>
        </p:txBody>
      </p:sp>
      <p:pic>
        <p:nvPicPr>
          <p:cNvPr id="2050" name="Picture 2"/>
          <p:cNvPicPr>
            <a:picLocks noChangeAspect="1" noChangeArrowheads="1"/>
          </p:cNvPicPr>
          <p:nvPr/>
        </p:nvPicPr>
        <p:blipFill>
          <a:blip r:embed="rId2" cstate="print"/>
          <a:srcRect/>
          <a:stretch>
            <a:fillRect/>
          </a:stretch>
        </p:blipFill>
        <p:spPr bwMode="auto">
          <a:xfrm>
            <a:off x="755576" y="1700808"/>
            <a:ext cx="7560840" cy="4843002"/>
          </a:xfrm>
          <a:prstGeom prst="rect">
            <a:avLst/>
          </a:prstGeom>
          <a:noFill/>
          <a:ln w="9525">
            <a:noFill/>
            <a:miter lim="800000"/>
            <a:headEnd/>
            <a:tailEnd/>
          </a:ln>
        </p:spPr>
      </p:pic>
      <p:sp>
        <p:nvSpPr>
          <p:cNvPr id="4" name="TextBox 3"/>
          <p:cNvSpPr txBox="1"/>
          <p:nvPr/>
        </p:nvSpPr>
        <p:spPr>
          <a:xfrm>
            <a:off x="611560" y="6453336"/>
            <a:ext cx="7632848" cy="307777"/>
          </a:xfrm>
          <a:prstGeom prst="rect">
            <a:avLst/>
          </a:prstGeom>
          <a:noFill/>
        </p:spPr>
        <p:txBody>
          <a:bodyPr wrap="square" rtlCol="0">
            <a:spAutoFit/>
          </a:bodyPr>
          <a:lstStyle/>
          <a:p>
            <a:r>
              <a:rPr lang="zh-CN" altLang="en-US" sz="1400" b="1" dirty="0">
                <a:solidFill>
                  <a:srgbClr val="FF0000"/>
                </a:solidFill>
                <a:latin typeface="Arial" pitchFamily="34" charset="0"/>
              </a:rPr>
              <a:t>设置</a:t>
            </a:r>
            <a:r>
              <a:rPr lang="en-US" altLang="zh-CN" sz="1400" b="1" dirty="0">
                <a:solidFill>
                  <a:srgbClr val="FF0000"/>
                </a:solidFill>
                <a:latin typeface="Arial" pitchFamily="34" charset="0"/>
              </a:rPr>
              <a:t>HKLM/System/</a:t>
            </a:r>
            <a:r>
              <a:rPr lang="en-US" altLang="zh-CN" sz="1400" b="1" dirty="0" err="1">
                <a:solidFill>
                  <a:srgbClr val="FF0000"/>
                </a:solidFill>
                <a:latin typeface="Arial" pitchFamily="34" charset="0"/>
              </a:rPr>
              <a:t>CurrentControlSet</a:t>
            </a:r>
            <a:r>
              <a:rPr lang="en-US" altLang="zh-CN" sz="1400" b="1" dirty="0">
                <a:solidFill>
                  <a:srgbClr val="FF0000"/>
                </a:solidFill>
                <a:latin typeface="Arial" pitchFamily="34" charset="0"/>
              </a:rPr>
              <a:t>/Control/</a:t>
            </a:r>
            <a:r>
              <a:rPr lang="en-US" altLang="zh-CN" sz="1400" b="1" dirty="0" err="1">
                <a:solidFill>
                  <a:srgbClr val="FF0000"/>
                </a:solidFill>
                <a:latin typeface="Arial" pitchFamily="34" charset="0"/>
              </a:rPr>
              <a:t>Lsa</a:t>
            </a:r>
            <a:r>
              <a:rPr lang="en-US" altLang="zh-CN" sz="1400" b="1" dirty="0">
                <a:solidFill>
                  <a:srgbClr val="FF0000"/>
                </a:solidFill>
                <a:latin typeface="Arial" pitchFamily="34" charset="0"/>
              </a:rPr>
              <a:t>/</a:t>
            </a:r>
            <a:r>
              <a:rPr lang="en-US" altLang="zh-CN" sz="1400" b="1" dirty="0" err="1">
                <a:solidFill>
                  <a:srgbClr val="FF0000"/>
                </a:solidFill>
                <a:latin typeface="Arial" pitchFamily="34" charset="0"/>
              </a:rPr>
              <a:t>restrictanonymous</a:t>
            </a:r>
            <a:r>
              <a:rPr lang="en-US" altLang="zh-CN" sz="1400" b="1" dirty="0">
                <a:solidFill>
                  <a:srgbClr val="FF0000"/>
                </a:solidFill>
                <a:latin typeface="Arial" pitchFamily="34" charset="0"/>
              </a:rPr>
              <a:t> = 2</a:t>
            </a:r>
            <a:endParaRPr lang="zh-CN" altLang="en-US" sz="1400" b="1" dirty="0">
              <a:solidFill>
                <a:srgbClr val="FF0000"/>
              </a:solidFill>
            </a:endParaRPr>
          </a:p>
        </p:txBody>
      </p:sp>
      <p:sp>
        <p:nvSpPr>
          <p:cNvPr id="3" name="Slide Number Placeholder 2"/>
          <p:cNvSpPr>
            <a:spLocks noGrp="1"/>
          </p:cNvSpPr>
          <p:nvPr>
            <p:ph type="sldNum" sz="quarter" idx="12"/>
          </p:nvPr>
        </p:nvSpPr>
        <p:spPr/>
        <p:txBody>
          <a:bodyPr/>
          <a:lstStyle/>
          <a:p>
            <a:pPr>
              <a:defRPr/>
            </a:pPr>
            <a:fld id="{47D22251-280C-465C-99E6-6A8AAA327959}" type="slidenum">
              <a:rPr lang="en-US" altLang="zh-CN" smtClean="0"/>
              <a:pPr>
                <a:defRPr/>
              </a:pPr>
              <a:t>52</a:t>
            </a:fld>
            <a:endParaRPr lang="en-US" altLang="zh-CN"/>
          </a:p>
        </p:txBody>
      </p:sp>
    </p:spTree>
    <p:extLst>
      <p:ext uri="{BB962C8B-B14F-4D97-AF65-F5344CB8AC3E}">
        <p14:creationId xmlns:p14="http://schemas.microsoft.com/office/powerpoint/2010/main" val="197288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灯片编号占位符 5"/>
          <p:cNvSpPr>
            <a:spLocks noGrp="1"/>
          </p:cNvSpPr>
          <p:nvPr>
            <p:ph type="sldNum" sz="quarter" idx="12"/>
          </p:nvPr>
        </p:nvSpPr>
        <p:spPr>
          <a:noFill/>
        </p:spPr>
        <p:txBody>
          <a:bodyPr/>
          <a:lstStyle/>
          <a:p>
            <a:fld id="{5D8259F5-7171-49DB-9536-F7B17ED3FF0C}" type="slidenum">
              <a:rPr lang="en-US" altLang="zh-CN" smtClean="0"/>
              <a:pPr/>
              <a:t>6</a:t>
            </a:fld>
            <a:endParaRPr lang="en-US" altLang="zh-CN"/>
          </a:p>
        </p:txBody>
      </p:sp>
      <p:sp>
        <p:nvSpPr>
          <p:cNvPr id="38917" name="Rectangle 2"/>
          <p:cNvSpPr>
            <a:spLocks noGrp="1" noChangeArrowheads="1"/>
          </p:cNvSpPr>
          <p:nvPr>
            <p:ph type="title"/>
          </p:nvPr>
        </p:nvSpPr>
        <p:spPr>
          <a:xfrm>
            <a:off x="2195736" y="0"/>
            <a:ext cx="8289032" cy="747936"/>
          </a:xfrm>
        </p:spPr>
        <p:txBody>
          <a:bodyPr/>
          <a:lstStyle/>
          <a:p>
            <a:pPr eaLnBrk="1" hangingPunct="1"/>
            <a:r>
              <a:rPr lang="en-US" altLang="zh-CN" dirty="0">
                <a:solidFill>
                  <a:schemeClr val="tx1"/>
                </a:solidFill>
              </a:rPr>
              <a:t>Ping</a:t>
            </a:r>
            <a:r>
              <a:rPr lang="zh-CN" altLang="en-US" dirty="0">
                <a:solidFill>
                  <a:schemeClr val="tx1"/>
                </a:solidFill>
              </a:rPr>
              <a:t>扫射</a:t>
            </a:r>
          </a:p>
        </p:txBody>
      </p:sp>
      <p:sp>
        <p:nvSpPr>
          <p:cNvPr id="38918" name="Rectangle 3"/>
          <p:cNvSpPr>
            <a:spLocks noGrp="1" noChangeArrowheads="1"/>
          </p:cNvSpPr>
          <p:nvPr>
            <p:ph type="body" idx="1"/>
          </p:nvPr>
        </p:nvSpPr>
        <p:spPr>
          <a:xfrm>
            <a:off x="566738" y="1752600"/>
            <a:ext cx="8181975" cy="4413250"/>
          </a:xfrm>
        </p:spPr>
        <p:txBody>
          <a:bodyPr/>
          <a:lstStyle/>
          <a:p>
            <a:pPr eaLnBrk="1" hangingPunct="1"/>
            <a:r>
              <a:rPr lang="en-US" altLang="zh-CN" sz="1800" dirty="0"/>
              <a:t>Ping</a:t>
            </a:r>
            <a:r>
              <a:rPr lang="zh-CN" altLang="en-US" sz="1800" dirty="0"/>
              <a:t>扫射</a:t>
            </a:r>
          </a:p>
          <a:p>
            <a:pPr lvl="1" eaLnBrk="1" hangingPunct="1"/>
            <a:r>
              <a:rPr lang="zh-CN" altLang="en-US" sz="1600" dirty="0"/>
              <a:t>同时扫描大量的</a:t>
            </a:r>
            <a:r>
              <a:rPr lang="en-US" altLang="zh-CN" sz="1600" dirty="0"/>
              <a:t>IP</a:t>
            </a:r>
            <a:r>
              <a:rPr lang="zh-CN" altLang="en-US" sz="1600" dirty="0"/>
              <a:t>地址段，以发现某个</a:t>
            </a:r>
            <a:r>
              <a:rPr lang="en-US" altLang="zh-CN" sz="1600" dirty="0"/>
              <a:t>IP</a:t>
            </a:r>
            <a:r>
              <a:rPr lang="zh-CN" altLang="en-US" sz="1600" dirty="0"/>
              <a:t>地址是否绑定活跃主机的扫描</a:t>
            </a:r>
          </a:p>
          <a:p>
            <a:pPr eaLnBrk="1" hangingPunct="1"/>
            <a:r>
              <a:rPr lang="en-US" altLang="zh-CN" sz="1800" dirty="0"/>
              <a:t>Ping</a:t>
            </a:r>
            <a:r>
              <a:rPr lang="zh-CN" altLang="en-US" sz="1800" dirty="0"/>
              <a:t>扫射工具软件</a:t>
            </a:r>
          </a:p>
          <a:p>
            <a:pPr lvl="1" eaLnBrk="1" hangingPunct="1"/>
            <a:r>
              <a:rPr lang="en-US" altLang="zh-CN" sz="1600" dirty="0"/>
              <a:t>UNIX: </a:t>
            </a:r>
            <a:r>
              <a:rPr lang="en-US" altLang="zh-CN" sz="1600" dirty="0" err="1"/>
              <a:t>Nmap</a:t>
            </a:r>
            <a:r>
              <a:rPr lang="en-US" altLang="zh-CN" sz="1600" dirty="0"/>
              <a:t>, </a:t>
            </a:r>
            <a:r>
              <a:rPr lang="en-US" altLang="zh-CN" sz="1600" dirty="0" err="1"/>
              <a:t>fping</a:t>
            </a:r>
            <a:r>
              <a:rPr lang="en-US" altLang="zh-CN" sz="1600" dirty="0"/>
              <a:t>, hping2</a:t>
            </a:r>
          </a:p>
          <a:p>
            <a:pPr lvl="1" eaLnBrk="1" hangingPunct="1"/>
            <a:r>
              <a:rPr lang="en-US" altLang="zh-CN" sz="1600" dirty="0"/>
              <a:t>Win32: </a:t>
            </a:r>
            <a:r>
              <a:rPr lang="en-US" altLang="zh-CN" sz="1600" dirty="0" err="1"/>
              <a:t>Superscan</a:t>
            </a:r>
            <a:endParaRPr lang="en-US" altLang="zh-CN" sz="1600" dirty="0"/>
          </a:p>
        </p:txBody>
      </p:sp>
      <p:graphicFrame>
        <p:nvGraphicFramePr>
          <p:cNvPr id="7" name="表格 6"/>
          <p:cNvGraphicFramePr>
            <a:graphicFrameLocks noGrp="1"/>
          </p:cNvGraphicFramePr>
          <p:nvPr>
            <p:extLst>
              <p:ext uri="{D42A27DB-BD31-4B8C-83A1-F6EECF244321}">
                <p14:modId xmlns:p14="http://schemas.microsoft.com/office/powerpoint/2010/main" val="969668560"/>
              </p:ext>
            </p:extLst>
          </p:nvPr>
        </p:nvGraphicFramePr>
        <p:xfrm>
          <a:off x="1691680" y="3356992"/>
          <a:ext cx="5579214" cy="2621280"/>
        </p:xfrm>
        <a:graphic>
          <a:graphicData uri="http://schemas.openxmlformats.org/drawingml/2006/table">
            <a:tbl>
              <a:tblPr/>
              <a:tblGrid>
                <a:gridCol w="5579214">
                  <a:extLst>
                    <a:ext uri="{9D8B030D-6E8A-4147-A177-3AD203B41FA5}">
                      <a16:colId xmlns:a16="http://schemas.microsoft.com/office/drawing/2014/main" val="20000"/>
                    </a:ext>
                  </a:extLst>
                </a:gridCol>
              </a:tblGrid>
              <a:tr h="2590800">
                <a:tc>
                  <a:txBody>
                    <a:bodyPr/>
                    <a:lstStyle/>
                    <a:p>
                      <a:pPr algn="just">
                        <a:spcAft>
                          <a:spcPts val="0"/>
                        </a:spcAft>
                      </a:pPr>
                      <a:r>
                        <a:rPr lang="en-US" sz="1200" kern="100" dirty="0" err="1">
                          <a:latin typeface="Times New Roman"/>
                          <a:ea typeface="宋体"/>
                        </a:rPr>
                        <a:t>root@administrator</a:t>
                      </a:r>
                      <a:r>
                        <a:rPr lang="en-US" sz="1200" kern="100" dirty="0">
                          <a:latin typeface="Times New Roman"/>
                          <a:ea typeface="宋体"/>
                        </a:rPr>
                        <a:t>-desktop:~# </a:t>
                      </a:r>
                      <a:r>
                        <a:rPr lang="en-US" sz="1400" b="1" kern="100" dirty="0" err="1">
                          <a:solidFill>
                            <a:srgbClr val="C00000"/>
                          </a:solidFill>
                          <a:latin typeface="Times New Roman"/>
                          <a:ea typeface="宋体"/>
                        </a:rPr>
                        <a:t>nmap</a:t>
                      </a:r>
                      <a:r>
                        <a:rPr lang="en-US" sz="1400" b="1" kern="100" dirty="0">
                          <a:solidFill>
                            <a:srgbClr val="C00000"/>
                          </a:solidFill>
                          <a:latin typeface="Times New Roman"/>
                          <a:ea typeface="宋体"/>
                        </a:rPr>
                        <a:t> -</a:t>
                      </a:r>
                      <a:r>
                        <a:rPr lang="en-US" sz="1400" b="1" kern="100" dirty="0" err="1">
                          <a:solidFill>
                            <a:srgbClr val="C00000"/>
                          </a:solidFill>
                          <a:latin typeface="Times New Roman"/>
                          <a:ea typeface="宋体"/>
                        </a:rPr>
                        <a:t>sP</a:t>
                      </a:r>
                      <a:r>
                        <a:rPr lang="en-US" sz="1400" b="1" kern="100" dirty="0">
                          <a:solidFill>
                            <a:srgbClr val="C00000"/>
                          </a:solidFill>
                          <a:latin typeface="Times New Roman"/>
                          <a:ea typeface="宋体"/>
                        </a:rPr>
                        <a:t> 172.**.*.0/24</a:t>
                      </a:r>
                      <a:endParaRPr lang="zh-CN" sz="1400" b="1" kern="100" dirty="0">
                        <a:solidFill>
                          <a:srgbClr val="C00000"/>
                        </a:solidFill>
                        <a:latin typeface="Times New Roman"/>
                        <a:ea typeface="宋体"/>
                      </a:endParaRPr>
                    </a:p>
                    <a:p>
                      <a:pPr algn="just">
                        <a:spcAft>
                          <a:spcPts val="0"/>
                        </a:spcAft>
                      </a:pPr>
                      <a:r>
                        <a:rPr lang="en-US" sz="1200" kern="100" dirty="0">
                          <a:latin typeface="Times New Roman"/>
                          <a:ea typeface="宋体"/>
                        </a:rPr>
                        <a:t>Starting </a:t>
                      </a:r>
                      <a:r>
                        <a:rPr lang="en-US" sz="1200" kern="100" dirty="0" err="1">
                          <a:latin typeface="Times New Roman"/>
                          <a:ea typeface="宋体"/>
                        </a:rPr>
                        <a:t>Nmap</a:t>
                      </a:r>
                      <a:r>
                        <a:rPr lang="en-US" sz="1200" kern="100" dirty="0">
                          <a:latin typeface="Times New Roman"/>
                          <a:ea typeface="宋体"/>
                        </a:rPr>
                        <a:t> 5.00 ( http://nmap.org ) at 2010-2-22 23:27 CST</a:t>
                      </a:r>
                      <a:endParaRPr lang="zh-CN" sz="1400" kern="100" dirty="0">
                        <a:latin typeface="Times New Roman"/>
                        <a:ea typeface="宋体"/>
                      </a:endParaRPr>
                    </a:p>
                    <a:p>
                      <a:pPr algn="just">
                        <a:spcAft>
                          <a:spcPts val="0"/>
                        </a:spcAft>
                      </a:pPr>
                      <a:r>
                        <a:rPr lang="en-US" sz="1200" kern="100" dirty="0">
                          <a:latin typeface="Times New Roman"/>
                          <a:ea typeface="宋体"/>
                        </a:rPr>
                        <a:t>Host </a:t>
                      </a:r>
                      <a:r>
                        <a:rPr lang="en-US" sz="1200" kern="100" dirty="0" err="1">
                          <a:latin typeface="Times New Roman"/>
                          <a:ea typeface="宋体"/>
                        </a:rPr>
                        <a:t>localhost</a:t>
                      </a:r>
                      <a:r>
                        <a:rPr lang="en-US" sz="1200" kern="100" dirty="0">
                          <a:latin typeface="Times New Roman"/>
                          <a:ea typeface="宋体"/>
                        </a:rPr>
                        <a:t> (172.**.*.1)  is up(0.00075s latency) .</a:t>
                      </a:r>
                      <a:endParaRPr lang="zh-CN" sz="1400" kern="100" dirty="0">
                        <a:latin typeface="Times New Roman"/>
                        <a:ea typeface="宋体"/>
                      </a:endParaRPr>
                    </a:p>
                    <a:p>
                      <a:pPr algn="just">
                        <a:spcAft>
                          <a:spcPts val="0"/>
                        </a:spcAft>
                      </a:pPr>
                      <a:r>
                        <a:rPr lang="en-US" sz="1200" kern="100" dirty="0">
                          <a:latin typeface="Times New Roman"/>
                          <a:ea typeface="宋体"/>
                        </a:rPr>
                        <a:t>MAC Address: 00:90:**:**:**:DE (Lanner Electronics)</a:t>
                      </a:r>
                      <a:endParaRPr lang="zh-CN" sz="1400" kern="100" dirty="0">
                        <a:latin typeface="Times New Roman"/>
                        <a:ea typeface="宋体"/>
                      </a:endParaRPr>
                    </a:p>
                    <a:p>
                      <a:pPr algn="just">
                        <a:spcAft>
                          <a:spcPts val="0"/>
                        </a:spcAft>
                      </a:pPr>
                      <a:r>
                        <a:rPr lang="en-US" sz="1200" kern="100" dirty="0">
                          <a:latin typeface="Times New Roman"/>
                          <a:ea typeface="宋体"/>
                        </a:rPr>
                        <a:t>Host </a:t>
                      </a:r>
                      <a:r>
                        <a:rPr lang="en-US" sz="1200" kern="100" dirty="0" err="1">
                          <a:latin typeface="Times New Roman"/>
                          <a:ea typeface="宋体"/>
                        </a:rPr>
                        <a:t>localhost</a:t>
                      </a:r>
                      <a:r>
                        <a:rPr lang="en-US" sz="1200" kern="100" dirty="0">
                          <a:latin typeface="Times New Roman"/>
                          <a:ea typeface="宋体"/>
                        </a:rPr>
                        <a:t> (172.**.*.2)  is up(0.00047s latency) . </a:t>
                      </a:r>
                      <a:endParaRPr lang="zh-CN" sz="1400" kern="100" dirty="0">
                        <a:latin typeface="Times New Roman"/>
                        <a:ea typeface="宋体"/>
                      </a:endParaRPr>
                    </a:p>
                    <a:p>
                      <a:pPr algn="just">
                        <a:spcAft>
                          <a:spcPts val="0"/>
                        </a:spcAft>
                      </a:pPr>
                      <a:r>
                        <a:rPr lang="en-US" sz="1200" kern="100" dirty="0">
                          <a:latin typeface="Times New Roman"/>
                          <a:ea typeface="宋体"/>
                        </a:rPr>
                        <a:t>MAC Address: 00:90:**:**:**:B3 (Lanner Electronics) </a:t>
                      </a:r>
                      <a:endParaRPr lang="zh-CN" sz="1400" kern="100" dirty="0">
                        <a:latin typeface="Times New Roman"/>
                        <a:ea typeface="宋体"/>
                      </a:endParaRPr>
                    </a:p>
                    <a:p>
                      <a:pPr algn="just">
                        <a:spcAft>
                          <a:spcPts val="0"/>
                        </a:spcAft>
                      </a:pPr>
                      <a:r>
                        <a:rPr lang="en-US" sz="1200" kern="100" dirty="0">
                          <a:latin typeface="Times New Roman"/>
                          <a:ea typeface="宋体"/>
                        </a:rPr>
                        <a:t>Host </a:t>
                      </a:r>
                      <a:r>
                        <a:rPr lang="en-US" sz="1200" kern="100" dirty="0" err="1">
                          <a:latin typeface="Times New Roman"/>
                          <a:ea typeface="宋体"/>
                        </a:rPr>
                        <a:t>localhost</a:t>
                      </a:r>
                      <a:r>
                        <a:rPr lang="en-US" sz="1200" kern="100" dirty="0">
                          <a:latin typeface="Times New Roman"/>
                          <a:ea typeface="宋体"/>
                        </a:rPr>
                        <a:t> (172.**.*.3)  is up(0.00037s latency) . </a:t>
                      </a:r>
                      <a:endParaRPr lang="zh-CN" sz="1400" kern="100" dirty="0">
                        <a:latin typeface="Times New Roman"/>
                        <a:ea typeface="宋体"/>
                      </a:endParaRPr>
                    </a:p>
                    <a:p>
                      <a:pPr algn="just">
                        <a:spcAft>
                          <a:spcPts val="0"/>
                        </a:spcAft>
                      </a:pPr>
                      <a:r>
                        <a:rPr lang="en-US" sz="1200" kern="100" dirty="0">
                          <a:latin typeface="Times New Roman"/>
                          <a:ea typeface="宋体"/>
                        </a:rPr>
                        <a:t>MAC Address: 00:22:**:**:**:6A (Dell)</a:t>
                      </a:r>
                      <a:endParaRPr lang="zh-CN" sz="1400" kern="100" dirty="0">
                        <a:latin typeface="Times New Roman"/>
                        <a:ea typeface="宋体"/>
                      </a:endParaRPr>
                    </a:p>
                    <a:p>
                      <a:pPr algn="just">
                        <a:spcAft>
                          <a:spcPts val="0"/>
                        </a:spcAft>
                      </a:pPr>
                      <a:r>
                        <a:rPr lang="en-US" sz="1200" kern="100" dirty="0">
                          <a:latin typeface="Times New Roman"/>
                          <a:ea typeface="宋体"/>
                        </a:rPr>
                        <a:t>Host </a:t>
                      </a:r>
                      <a:r>
                        <a:rPr lang="en-US" sz="1200" kern="100" dirty="0" err="1">
                          <a:latin typeface="Times New Roman"/>
                          <a:ea typeface="宋体"/>
                        </a:rPr>
                        <a:t>localhost</a:t>
                      </a:r>
                      <a:r>
                        <a:rPr lang="en-US" sz="1200" kern="100" dirty="0">
                          <a:latin typeface="Times New Roman"/>
                          <a:ea typeface="宋体"/>
                        </a:rPr>
                        <a:t> (172.**.*.4)  is up(0.00035s latency) .</a:t>
                      </a:r>
                      <a:endParaRPr lang="zh-CN" sz="1400" kern="100" dirty="0">
                        <a:latin typeface="Times New Roman"/>
                        <a:ea typeface="宋体"/>
                      </a:endParaRPr>
                    </a:p>
                    <a:p>
                      <a:pPr algn="just">
                        <a:spcAft>
                          <a:spcPts val="0"/>
                        </a:spcAft>
                      </a:pPr>
                      <a:r>
                        <a:rPr lang="en-US" sz="1200" kern="100" dirty="0">
                          <a:latin typeface="Times New Roman"/>
                          <a:ea typeface="宋体"/>
                        </a:rPr>
                        <a:t>MAC Address: 00:14:**:**:**:58 (IBM)</a:t>
                      </a:r>
                      <a:endParaRPr lang="zh-CN" sz="1400" kern="100" dirty="0">
                        <a:latin typeface="Times New Roman"/>
                        <a:ea typeface="宋体"/>
                      </a:endParaRPr>
                    </a:p>
                    <a:p>
                      <a:pPr algn="just">
                        <a:spcAft>
                          <a:spcPts val="0"/>
                        </a:spcAft>
                      </a:pPr>
                      <a:r>
                        <a:rPr lang="en-US" sz="1200" kern="100" dirty="0">
                          <a:latin typeface="Times New Roman"/>
                          <a:ea typeface="宋体"/>
                        </a:rPr>
                        <a:t>…</a:t>
                      </a:r>
                      <a:endParaRPr lang="zh-CN" sz="1400" kern="100" dirty="0">
                        <a:latin typeface="Times New Roman"/>
                        <a:ea typeface="宋体"/>
                      </a:endParaRPr>
                    </a:p>
                    <a:p>
                      <a:pPr algn="just">
                        <a:spcAft>
                          <a:spcPts val="0"/>
                        </a:spcAft>
                      </a:pPr>
                      <a:r>
                        <a:rPr lang="en-US" sz="1200" kern="100" dirty="0">
                          <a:latin typeface="Times New Roman"/>
                          <a:ea typeface="宋体"/>
                        </a:rPr>
                        <a:t>Host </a:t>
                      </a:r>
                      <a:r>
                        <a:rPr lang="en-US" sz="1200" kern="100" dirty="0" err="1">
                          <a:latin typeface="Times New Roman"/>
                          <a:ea typeface="宋体"/>
                        </a:rPr>
                        <a:t>localhost</a:t>
                      </a:r>
                      <a:r>
                        <a:rPr lang="en-US" sz="1200" kern="100" dirty="0">
                          <a:latin typeface="Times New Roman"/>
                          <a:ea typeface="宋体"/>
                        </a:rPr>
                        <a:t> (172.**.*.210) is up (0.00052s latency) .</a:t>
                      </a:r>
                      <a:endParaRPr lang="zh-CN" sz="1400" kern="100" dirty="0">
                        <a:latin typeface="Times New Roman"/>
                        <a:ea typeface="宋体"/>
                      </a:endParaRPr>
                    </a:p>
                    <a:p>
                      <a:pPr algn="just">
                        <a:spcAft>
                          <a:spcPts val="0"/>
                        </a:spcAft>
                      </a:pPr>
                      <a:r>
                        <a:rPr lang="en-US" sz="1200" kern="100" dirty="0">
                          <a:latin typeface="Times New Roman"/>
                          <a:ea typeface="宋体"/>
                        </a:rPr>
                        <a:t>MAC Address: 00:50:56:94: 08:96 (</a:t>
                      </a:r>
                      <a:r>
                        <a:rPr lang="en-US" sz="1200" kern="100" dirty="0" err="1">
                          <a:latin typeface="Times New Roman"/>
                          <a:ea typeface="宋体"/>
                        </a:rPr>
                        <a:t>VMWare</a:t>
                      </a:r>
                      <a:r>
                        <a:rPr lang="en-US" sz="1200" kern="100" dirty="0">
                          <a:latin typeface="Times New Roman"/>
                          <a:ea typeface="宋体"/>
                        </a:rPr>
                        <a:t>)</a:t>
                      </a:r>
                      <a:endParaRPr lang="zh-CN" sz="1400" kern="100" dirty="0">
                        <a:latin typeface="Times New Roman"/>
                        <a:ea typeface="宋体"/>
                      </a:endParaRPr>
                    </a:p>
                    <a:p>
                      <a:pPr algn="just">
                        <a:spcAft>
                          <a:spcPts val="0"/>
                        </a:spcAft>
                      </a:pPr>
                      <a:r>
                        <a:rPr lang="en-US" sz="1400" kern="100" dirty="0" err="1">
                          <a:latin typeface="Times New Roman"/>
                          <a:ea typeface="宋体"/>
                        </a:rPr>
                        <a:t>Nmap</a:t>
                      </a:r>
                      <a:r>
                        <a:rPr lang="en-US" sz="1400" kern="100" dirty="0">
                          <a:latin typeface="Times New Roman"/>
                          <a:ea typeface="宋体"/>
                        </a:rPr>
                        <a:t> done: 256 IP addresses (14 hosts up) scanned in 2.23 seconds </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243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260648"/>
            <a:ext cx="8001000" cy="675928"/>
          </a:xfrm>
        </p:spPr>
        <p:txBody>
          <a:bodyPr/>
          <a:lstStyle/>
          <a:p>
            <a:r>
              <a:rPr lang="zh-CN" altLang="en-US" sz="4400" dirty="0"/>
              <a:t>主机扫描防范措施</a:t>
            </a:r>
            <a:endParaRPr lang="zh-CN" altLang="en-US" dirty="0"/>
          </a:p>
        </p:txBody>
      </p:sp>
      <p:sp>
        <p:nvSpPr>
          <p:cNvPr id="3" name="内容占位符 2"/>
          <p:cNvSpPr>
            <a:spLocks noGrp="1"/>
          </p:cNvSpPr>
          <p:nvPr>
            <p:ph idx="1"/>
          </p:nvPr>
        </p:nvSpPr>
        <p:spPr/>
        <p:txBody>
          <a:bodyPr/>
          <a:lstStyle/>
          <a:p>
            <a:pPr eaLnBrk="1" hangingPunct="1"/>
            <a:r>
              <a:rPr lang="zh-CN" altLang="en-US" sz="2800" dirty="0"/>
              <a:t>单一主机</a:t>
            </a:r>
            <a:r>
              <a:rPr lang="en-US" altLang="zh-CN" sz="2800" dirty="0"/>
              <a:t>Ping</a:t>
            </a:r>
            <a:r>
              <a:rPr lang="zh-CN" altLang="en-US" sz="2800" dirty="0"/>
              <a:t>扫描很常见，危害性也不大，更关注</a:t>
            </a:r>
            <a:r>
              <a:rPr lang="en-US" altLang="zh-CN" sz="2800" dirty="0"/>
              <a:t>Ping</a:t>
            </a:r>
            <a:r>
              <a:rPr lang="zh-CN" altLang="en-US" sz="2800" dirty="0"/>
              <a:t>扫射</a:t>
            </a:r>
          </a:p>
          <a:p>
            <a:pPr eaLnBrk="1" hangingPunct="1"/>
            <a:endParaRPr lang="en-US" altLang="zh-CN" sz="2800" dirty="0"/>
          </a:p>
          <a:p>
            <a:pPr eaLnBrk="1" hangingPunct="1"/>
            <a:r>
              <a:rPr lang="zh-CN" altLang="en-US" sz="2800" dirty="0"/>
              <a:t>监测：网络入侵检测系统</a:t>
            </a:r>
            <a:r>
              <a:rPr lang="en-US" altLang="zh-CN" sz="2800" dirty="0"/>
              <a:t>Snort</a:t>
            </a:r>
            <a:r>
              <a:rPr lang="zh-CN" altLang="en-US" sz="2800" dirty="0"/>
              <a:t>；主机扫描监测工具</a:t>
            </a:r>
            <a:r>
              <a:rPr lang="en-US" altLang="zh-CN" sz="2800" dirty="0" err="1"/>
              <a:t>Scanlogd</a:t>
            </a:r>
            <a:endParaRPr lang="en-US" altLang="zh-CN" sz="2800" dirty="0"/>
          </a:p>
          <a:p>
            <a:pPr eaLnBrk="1" hangingPunct="1"/>
            <a:endParaRPr lang="en-US" altLang="zh-CN" sz="2800" dirty="0"/>
          </a:p>
          <a:p>
            <a:pPr eaLnBrk="1" hangingPunct="1"/>
            <a:r>
              <a:rPr lang="zh-CN" altLang="en-US" sz="2800" dirty="0"/>
              <a:t>防御：仔细考虑对</a:t>
            </a:r>
            <a:r>
              <a:rPr lang="en-US" altLang="zh-CN" sz="2800" dirty="0"/>
              <a:t>ICMP</a:t>
            </a:r>
            <a:r>
              <a:rPr lang="zh-CN" altLang="en-US" sz="2800" dirty="0"/>
              <a:t>通信的过滤策略</a:t>
            </a:r>
            <a:endParaRPr lang="en-US" altLang="zh-CN" sz="2800" dirty="0"/>
          </a:p>
          <a:p>
            <a:pPr lvl="1" eaLnBrk="1" hangingPunct="1"/>
            <a:r>
              <a:rPr lang="zh-CN" altLang="en-US" sz="2400" dirty="0"/>
              <a:t>利用</a:t>
            </a:r>
            <a:r>
              <a:rPr lang="en-US" altLang="zh-CN" sz="2400" dirty="0"/>
              <a:t>Ping</a:t>
            </a:r>
            <a:r>
              <a:rPr lang="zh-CN" altLang="en-US" sz="2400" dirty="0"/>
              <a:t>构建后门</a:t>
            </a:r>
            <a:r>
              <a:rPr lang="en-US" altLang="zh-CN" sz="2400" dirty="0"/>
              <a:t> </a:t>
            </a:r>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7</a:t>
            </a:fld>
            <a:endParaRPr lang="en-US" altLang="zh-CN"/>
          </a:p>
        </p:txBody>
      </p:sp>
    </p:spTree>
    <p:extLst>
      <p:ext uri="{BB962C8B-B14F-4D97-AF65-F5344CB8AC3E}">
        <p14:creationId xmlns:p14="http://schemas.microsoft.com/office/powerpoint/2010/main" val="93920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灯片编号占位符 5"/>
          <p:cNvSpPr>
            <a:spLocks noGrp="1"/>
          </p:cNvSpPr>
          <p:nvPr>
            <p:ph type="sldNum" sz="quarter" idx="12"/>
          </p:nvPr>
        </p:nvSpPr>
        <p:spPr>
          <a:noFill/>
        </p:spPr>
        <p:txBody>
          <a:bodyPr/>
          <a:lstStyle/>
          <a:p>
            <a:fld id="{20167212-66F4-4D1A-9FE9-600DC28C0F82}" type="slidenum">
              <a:rPr lang="en-US" altLang="zh-CN" smtClean="0"/>
              <a:pPr/>
              <a:t>8</a:t>
            </a:fld>
            <a:endParaRPr lang="en-US" altLang="zh-CN"/>
          </a:p>
        </p:txBody>
      </p:sp>
      <p:sp>
        <p:nvSpPr>
          <p:cNvPr id="39941" name="Rectangle 2"/>
          <p:cNvSpPr>
            <a:spLocks noGrp="1" noChangeArrowheads="1"/>
          </p:cNvSpPr>
          <p:nvPr>
            <p:ph type="title"/>
          </p:nvPr>
        </p:nvSpPr>
        <p:spPr>
          <a:xfrm>
            <a:off x="1763687" y="304801"/>
            <a:ext cx="6811987" cy="675928"/>
          </a:xfrm>
        </p:spPr>
        <p:txBody>
          <a:bodyPr/>
          <a:lstStyle/>
          <a:p>
            <a:pPr eaLnBrk="1" hangingPunct="1"/>
            <a:r>
              <a:rPr lang="zh-CN" altLang="en-US" dirty="0"/>
              <a:t>端口扫描技术</a:t>
            </a:r>
          </a:p>
        </p:txBody>
      </p:sp>
      <p:sp>
        <p:nvSpPr>
          <p:cNvPr id="39942" name="Rectangle 3"/>
          <p:cNvSpPr>
            <a:spLocks noGrp="1" noChangeArrowheads="1"/>
          </p:cNvSpPr>
          <p:nvPr>
            <p:ph type="body" idx="1"/>
          </p:nvPr>
        </p:nvSpPr>
        <p:spPr/>
        <p:txBody>
          <a:bodyPr/>
          <a:lstStyle/>
          <a:p>
            <a:pPr eaLnBrk="1" hangingPunct="1">
              <a:lnSpc>
                <a:spcPct val="80000"/>
              </a:lnSpc>
            </a:pPr>
            <a:r>
              <a:rPr lang="zh-CN" altLang="en-US" sz="2600" dirty="0"/>
              <a:t>端口</a:t>
            </a:r>
            <a:endParaRPr lang="en-US" altLang="zh-CN" sz="2600" dirty="0"/>
          </a:p>
          <a:p>
            <a:pPr lvl="1" eaLnBrk="1" hangingPunct="1">
              <a:lnSpc>
                <a:spcPct val="80000"/>
              </a:lnSpc>
            </a:pPr>
            <a:r>
              <a:rPr lang="en-US" altLang="zh-CN" sz="2200" dirty="0"/>
              <a:t>TCP/UDP (1-64K), </a:t>
            </a:r>
            <a:r>
              <a:rPr lang="zh-CN" altLang="en-US" sz="2200" dirty="0"/>
              <a:t>运行网络应用服务</a:t>
            </a:r>
            <a:endParaRPr lang="en-US" altLang="zh-CN" sz="2200" dirty="0"/>
          </a:p>
          <a:p>
            <a:pPr lvl="1" eaLnBrk="1" hangingPunct="1">
              <a:lnSpc>
                <a:spcPct val="80000"/>
              </a:lnSpc>
            </a:pPr>
            <a:r>
              <a:rPr lang="zh-CN" altLang="zh-CN" sz="2400" dirty="0"/>
              <a:t>由</a:t>
            </a:r>
            <a:r>
              <a:rPr lang="en-US" altLang="zh-CN" sz="2400" dirty="0"/>
              <a:t>IANA/ICANN</a:t>
            </a:r>
            <a:r>
              <a:rPr lang="zh-CN" altLang="zh-CN" sz="2400" dirty="0"/>
              <a:t>负责分配</a:t>
            </a:r>
            <a:endParaRPr lang="en-US" altLang="zh-CN" sz="2200" dirty="0"/>
          </a:p>
          <a:p>
            <a:pPr eaLnBrk="1" hangingPunct="1">
              <a:lnSpc>
                <a:spcPct val="80000"/>
              </a:lnSpc>
            </a:pPr>
            <a:r>
              <a:rPr lang="zh-CN" altLang="en-US" sz="2600" dirty="0"/>
              <a:t>什么是端口扫描</a:t>
            </a:r>
          </a:p>
          <a:p>
            <a:pPr lvl="1" eaLnBrk="1" hangingPunct="1">
              <a:lnSpc>
                <a:spcPct val="80000"/>
              </a:lnSpc>
            </a:pPr>
            <a:r>
              <a:rPr lang="zh-CN" altLang="en-US" sz="2200" dirty="0"/>
              <a:t>连接目标主机的</a:t>
            </a:r>
            <a:r>
              <a:rPr lang="en-US" altLang="zh-CN" sz="2200" dirty="0"/>
              <a:t>TCP</a:t>
            </a:r>
            <a:r>
              <a:rPr lang="zh-CN" altLang="en-US" sz="2200" dirty="0"/>
              <a:t>和</a:t>
            </a:r>
            <a:r>
              <a:rPr lang="en-US" altLang="zh-CN" sz="2200" dirty="0"/>
              <a:t>UDP</a:t>
            </a:r>
            <a:r>
              <a:rPr lang="zh-CN" altLang="en-US" sz="2200" dirty="0"/>
              <a:t>端口，确定哪些服务正在运行即处于监听状态的过程。</a:t>
            </a:r>
          </a:p>
          <a:p>
            <a:pPr eaLnBrk="1" hangingPunct="1">
              <a:lnSpc>
                <a:spcPct val="80000"/>
              </a:lnSpc>
            </a:pPr>
            <a:r>
              <a:rPr lang="zh-CN" altLang="en-US" sz="2600" dirty="0"/>
              <a:t>端口扫描目的</a:t>
            </a:r>
          </a:p>
          <a:p>
            <a:pPr lvl="1" eaLnBrk="1" hangingPunct="1">
              <a:lnSpc>
                <a:spcPct val="80000"/>
              </a:lnSpc>
            </a:pPr>
            <a:r>
              <a:rPr lang="zh-CN" altLang="en-US" sz="2200" dirty="0"/>
              <a:t>防御者－更加了解所管理的网络状况，找出</a:t>
            </a:r>
            <a:r>
              <a:rPr lang="zh-CN" altLang="en-US" sz="2200" dirty="0">
                <a:solidFill>
                  <a:srgbClr val="FF0000"/>
                </a:solidFill>
              </a:rPr>
              <a:t>没有必要开放的端</a:t>
            </a:r>
            <a:r>
              <a:rPr lang="zh-CN" altLang="en-US" sz="2200" dirty="0"/>
              <a:t>口并关闭，这是保证业务网络安全的第一步。</a:t>
            </a:r>
          </a:p>
          <a:p>
            <a:pPr lvl="1" eaLnBrk="1" hangingPunct="1">
              <a:lnSpc>
                <a:spcPct val="80000"/>
              </a:lnSpc>
            </a:pPr>
            <a:r>
              <a:rPr lang="zh-CN" altLang="en-US" sz="2200" dirty="0"/>
              <a:t>攻击者－</a:t>
            </a:r>
            <a:r>
              <a:rPr lang="zh-CN" altLang="en-US" sz="2200" dirty="0">
                <a:solidFill>
                  <a:srgbClr val="FF0000"/>
                </a:solidFill>
              </a:rPr>
              <a:t>找出可供进一步攻击的网络服务</a:t>
            </a:r>
            <a:r>
              <a:rPr lang="zh-CN" altLang="en-US" sz="2200" dirty="0"/>
              <a:t>，同时结合操作系统探测技术也可以确定目标主机所安装的操作系统版本。开放网络服务和操作系统版本信息为攻击者提供了破解攻击的目标，使其更容易找出进入目标主机的漏洞路径。  </a:t>
            </a:r>
          </a:p>
        </p:txBody>
      </p:sp>
    </p:spTree>
    <p:extLst>
      <p:ext uri="{BB962C8B-B14F-4D97-AF65-F5344CB8AC3E}">
        <p14:creationId xmlns:p14="http://schemas.microsoft.com/office/powerpoint/2010/main" val="44873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灯片编号占位符 5"/>
          <p:cNvSpPr>
            <a:spLocks noGrp="1"/>
          </p:cNvSpPr>
          <p:nvPr>
            <p:ph type="sldNum" sz="quarter" idx="12"/>
          </p:nvPr>
        </p:nvSpPr>
        <p:spPr>
          <a:noFill/>
        </p:spPr>
        <p:txBody>
          <a:bodyPr/>
          <a:lstStyle/>
          <a:p>
            <a:fld id="{6AB5A76B-EE09-41D4-9374-203F15A4BB99}" type="slidenum">
              <a:rPr lang="en-US" altLang="zh-CN" smtClean="0"/>
              <a:pPr/>
              <a:t>9</a:t>
            </a:fld>
            <a:endParaRPr lang="en-US" altLang="zh-CN"/>
          </a:p>
        </p:txBody>
      </p:sp>
      <p:sp>
        <p:nvSpPr>
          <p:cNvPr id="40965" name="Rectangle 2"/>
          <p:cNvSpPr>
            <a:spLocks noGrp="1" noChangeArrowheads="1"/>
          </p:cNvSpPr>
          <p:nvPr>
            <p:ph type="title"/>
          </p:nvPr>
        </p:nvSpPr>
        <p:spPr>
          <a:xfrm>
            <a:off x="1763688" y="332656"/>
            <a:ext cx="8001000" cy="603920"/>
          </a:xfrm>
        </p:spPr>
        <p:txBody>
          <a:bodyPr/>
          <a:lstStyle/>
          <a:p>
            <a:pPr eaLnBrk="1" hangingPunct="1"/>
            <a:r>
              <a:rPr lang="en-US" altLang="zh-CN" sz="3800"/>
              <a:t>TCP</a:t>
            </a:r>
            <a:r>
              <a:rPr lang="zh-CN" altLang="en-US" sz="3800"/>
              <a:t>连接扫描</a:t>
            </a:r>
            <a:r>
              <a:rPr lang="en-US" altLang="zh-CN" sz="3800"/>
              <a:t>, SYN</a:t>
            </a:r>
            <a:r>
              <a:rPr lang="zh-CN" altLang="en-US" sz="3800"/>
              <a:t>扫描</a:t>
            </a:r>
          </a:p>
        </p:txBody>
      </p:sp>
      <p:sp>
        <p:nvSpPr>
          <p:cNvPr id="40966" name="Rectangle 3"/>
          <p:cNvSpPr>
            <a:spLocks noGrp="1" noChangeArrowheads="1"/>
          </p:cNvSpPr>
          <p:nvPr>
            <p:ph type="body" idx="1"/>
          </p:nvPr>
        </p:nvSpPr>
        <p:spPr>
          <a:xfrm>
            <a:off x="566738" y="1752600"/>
            <a:ext cx="5862637" cy="4267200"/>
          </a:xfrm>
        </p:spPr>
        <p:txBody>
          <a:bodyPr/>
          <a:lstStyle/>
          <a:p>
            <a:pPr eaLnBrk="1" hangingPunct="1">
              <a:lnSpc>
                <a:spcPct val="80000"/>
              </a:lnSpc>
            </a:pPr>
            <a:r>
              <a:rPr lang="en-US" altLang="zh-CN" sz="2000" dirty="0"/>
              <a:t>TCP</a:t>
            </a:r>
            <a:r>
              <a:rPr lang="zh-CN" altLang="en-US" sz="2000" dirty="0"/>
              <a:t>连接扫描</a:t>
            </a:r>
          </a:p>
          <a:p>
            <a:pPr lvl="1" eaLnBrk="1" hangingPunct="1">
              <a:lnSpc>
                <a:spcPct val="80000"/>
              </a:lnSpc>
            </a:pPr>
            <a:r>
              <a:rPr lang="zh-CN" altLang="en-US" sz="1800" dirty="0"/>
              <a:t>调用</a:t>
            </a:r>
            <a:r>
              <a:rPr lang="en-US" altLang="zh-CN" sz="1800" dirty="0"/>
              <a:t>connect() socket</a:t>
            </a:r>
            <a:r>
              <a:rPr lang="zh-CN" altLang="en-US" sz="1800" dirty="0"/>
              <a:t>函数连接目标端口</a:t>
            </a:r>
          </a:p>
          <a:p>
            <a:pPr lvl="1" eaLnBrk="1" hangingPunct="1">
              <a:lnSpc>
                <a:spcPct val="80000"/>
              </a:lnSpc>
            </a:pPr>
            <a:r>
              <a:rPr lang="zh-CN" altLang="en-US" sz="1800" dirty="0"/>
              <a:t>开放端口：完成完整的</a:t>
            </a:r>
            <a:r>
              <a:rPr lang="en-US" altLang="zh-CN" sz="1800" dirty="0"/>
              <a:t>TCP</a:t>
            </a:r>
            <a:r>
              <a:rPr lang="zh-CN" altLang="en-US" sz="1800" dirty="0"/>
              <a:t>三次握手</a:t>
            </a:r>
            <a:r>
              <a:rPr lang="en-US" altLang="zh-CN" sz="1800" dirty="0"/>
              <a:t>(SYN, SYN|ACK, ACK)</a:t>
            </a:r>
            <a:r>
              <a:rPr lang="zh-CN" altLang="en-US" sz="1800" dirty="0"/>
              <a:t>，</a:t>
            </a:r>
            <a:r>
              <a:rPr lang="en-US" altLang="zh-CN" sz="1800" dirty="0"/>
              <a:t>timeout/RST</a:t>
            </a:r>
          </a:p>
          <a:p>
            <a:pPr lvl="1" eaLnBrk="1" hangingPunct="1">
              <a:lnSpc>
                <a:spcPct val="80000"/>
              </a:lnSpc>
            </a:pPr>
            <a:r>
              <a:rPr lang="zh-CN" altLang="en-US" sz="1800" dirty="0"/>
              <a:t>关闭端口：</a:t>
            </a:r>
            <a:r>
              <a:rPr lang="en-US" altLang="zh-CN" sz="1800" dirty="0"/>
              <a:t>SYN, RST</a:t>
            </a:r>
          </a:p>
          <a:p>
            <a:pPr lvl="1" eaLnBrk="1" hangingPunct="1">
              <a:lnSpc>
                <a:spcPct val="80000"/>
              </a:lnSpc>
            </a:pPr>
            <a:r>
              <a:rPr lang="zh-CN" altLang="en-US" sz="1800" dirty="0"/>
              <a:t>优势</a:t>
            </a:r>
            <a:r>
              <a:rPr lang="en-US" altLang="zh-CN" sz="1800" dirty="0"/>
              <a:t>&amp;</a:t>
            </a:r>
            <a:r>
              <a:rPr lang="zh-CN" altLang="en-US" sz="1800" dirty="0"/>
              <a:t>弱势：无需特权用户权限可发起，目标主机记录大量连接和错误信息，容易检测</a:t>
            </a:r>
          </a:p>
          <a:p>
            <a:pPr eaLnBrk="1" hangingPunct="1">
              <a:lnSpc>
                <a:spcPct val="80000"/>
              </a:lnSpc>
            </a:pPr>
            <a:endParaRPr lang="en-US" altLang="zh-CN" sz="2000" dirty="0"/>
          </a:p>
          <a:p>
            <a:pPr eaLnBrk="1" hangingPunct="1">
              <a:lnSpc>
                <a:spcPct val="80000"/>
              </a:lnSpc>
            </a:pPr>
            <a:r>
              <a:rPr lang="en-US" altLang="zh-CN" sz="2000" dirty="0"/>
              <a:t>SYN</a:t>
            </a:r>
            <a:r>
              <a:rPr lang="zh-CN" altLang="en-US" sz="2000" dirty="0"/>
              <a:t>扫描</a:t>
            </a:r>
          </a:p>
          <a:p>
            <a:pPr lvl="1" eaLnBrk="1" hangingPunct="1">
              <a:lnSpc>
                <a:spcPct val="80000"/>
              </a:lnSpc>
            </a:pPr>
            <a:r>
              <a:rPr lang="zh-CN" altLang="en-US" sz="1800" dirty="0"/>
              <a:t>半开扫描</a:t>
            </a:r>
            <a:r>
              <a:rPr lang="en-US" altLang="zh-CN" sz="1800" dirty="0"/>
              <a:t>(half-open scanning)</a:t>
            </a:r>
          </a:p>
          <a:p>
            <a:pPr lvl="1" eaLnBrk="1" hangingPunct="1">
              <a:lnSpc>
                <a:spcPct val="80000"/>
              </a:lnSpc>
            </a:pPr>
            <a:r>
              <a:rPr lang="zh-CN" altLang="en-US" sz="1800" dirty="0"/>
              <a:t>开放端口：攻击者</a:t>
            </a:r>
            <a:r>
              <a:rPr lang="en-US" altLang="zh-CN" sz="1800" dirty="0"/>
              <a:t>SYN, </a:t>
            </a:r>
            <a:r>
              <a:rPr lang="zh-CN" altLang="en-US" sz="1800" dirty="0"/>
              <a:t>目标主机</a:t>
            </a:r>
            <a:r>
              <a:rPr lang="en-US" altLang="zh-CN" sz="1800" dirty="0"/>
              <a:t>SYN|ACK, </a:t>
            </a:r>
            <a:r>
              <a:rPr lang="zh-CN" altLang="en-US" sz="1800" dirty="0"/>
              <a:t>攻击者立即反馈</a:t>
            </a:r>
            <a:r>
              <a:rPr lang="en-US" altLang="zh-CN" sz="1800" dirty="0"/>
              <a:t>RST</a:t>
            </a:r>
            <a:r>
              <a:rPr lang="zh-CN" altLang="en-US" sz="1800" dirty="0"/>
              <a:t>包关闭连接</a:t>
            </a:r>
          </a:p>
          <a:p>
            <a:pPr lvl="1" eaLnBrk="1" hangingPunct="1">
              <a:lnSpc>
                <a:spcPct val="80000"/>
              </a:lnSpc>
            </a:pPr>
            <a:r>
              <a:rPr lang="zh-CN" altLang="en-US" sz="1800" dirty="0"/>
              <a:t>关闭端口：攻击者</a:t>
            </a:r>
            <a:r>
              <a:rPr lang="en-US" altLang="zh-CN" sz="1800" dirty="0"/>
              <a:t>SYN, </a:t>
            </a:r>
            <a:r>
              <a:rPr lang="zh-CN" altLang="en-US" sz="1800" dirty="0"/>
              <a:t>目标主机</a:t>
            </a:r>
            <a:r>
              <a:rPr lang="en-US" altLang="zh-CN" sz="1800" dirty="0"/>
              <a:t>RST</a:t>
            </a:r>
          </a:p>
          <a:p>
            <a:pPr lvl="1" eaLnBrk="1" hangingPunct="1">
              <a:lnSpc>
                <a:spcPct val="80000"/>
              </a:lnSpc>
            </a:pPr>
            <a:r>
              <a:rPr lang="zh-CN" altLang="en-US" sz="1800" dirty="0"/>
              <a:t>优势</a:t>
            </a:r>
            <a:r>
              <a:rPr lang="en-US" altLang="zh-CN" sz="1800" dirty="0"/>
              <a:t>&amp;</a:t>
            </a:r>
            <a:r>
              <a:rPr lang="zh-CN" altLang="en-US" sz="1800" dirty="0"/>
              <a:t>弱势：目标主机不会记录未建立连接，较为隐蔽，需根用户权限构建定制</a:t>
            </a:r>
            <a:r>
              <a:rPr lang="en-US" altLang="zh-CN" sz="1800" dirty="0"/>
              <a:t>SYN</a:t>
            </a:r>
            <a:r>
              <a:rPr lang="zh-CN" altLang="en-US" sz="1800" dirty="0"/>
              <a:t>包</a:t>
            </a:r>
          </a:p>
        </p:txBody>
      </p:sp>
      <p:cxnSp>
        <p:nvCxnSpPr>
          <p:cNvPr id="40967" name="直接连接符 7"/>
          <p:cNvCxnSpPr>
            <a:cxnSpLocks noChangeShapeType="1"/>
          </p:cNvCxnSpPr>
          <p:nvPr/>
        </p:nvCxnSpPr>
        <p:spPr bwMode="auto">
          <a:xfrm rot="5400000">
            <a:off x="5751513" y="2749550"/>
            <a:ext cx="1500188" cy="1587"/>
          </a:xfrm>
          <a:prstGeom prst="line">
            <a:avLst/>
          </a:prstGeom>
          <a:noFill/>
          <a:ln w="9525" algn="ctr">
            <a:solidFill>
              <a:schemeClr val="tx1"/>
            </a:solidFill>
            <a:round/>
            <a:headEnd/>
            <a:tailEnd/>
          </a:ln>
        </p:spPr>
      </p:cxnSp>
      <p:cxnSp>
        <p:nvCxnSpPr>
          <p:cNvPr id="40968" name="直接连接符 8"/>
          <p:cNvCxnSpPr>
            <a:cxnSpLocks noChangeShapeType="1"/>
          </p:cNvCxnSpPr>
          <p:nvPr/>
        </p:nvCxnSpPr>
        <p:spPr bwMode="auto">
          <a:xfrm rot="5400000">
            <a:off x="6394450" y="2749550"/>
            <a:ext cx="1500188" cy="1588"/>
          </a:xfrm>
          <a:prstGeom prst="line">
            <a:avLst/>
          </a:prstGeom>
          <a:noFill/>
          <a:ln w="9525" algn="ctr">
            <a:solidFill>
              <a:schemeClr val="tx1"/>
            </a:solidFill>
            <a:round/>
            <a:headEnd/>
            <a:tailEnd/>
          </a:ln>
        </p:spPr>
      </p:cxnSp>
      <p:cxnSp>
        <p:nvCxnSpPr>
          <p:cNvPr id="40969" name="直接箭头连接符 10"/>
          <p:cNvCxnSpPr>
            <a:cxnSpLocks noChangeShapeType="1"/>
          </p:cNvCxnSpPr>
          <p:nvPr/>
        </p:nvCxnSpPr>
        <p:spPr bwMode="auto">
          <a:xfrm>
            <a:off x="6500813" y="2143125"/>
            <a:ext cx="642937" cy="214313"/>
          </a:xfrm>
          <a:prstGeom prst="straightConnector1">
            <a:avLst/>
          </a:prstGeom>
          <a:noFill/>
          <a:ln w="9525" algn="ctr">
            <a:solidFill>
              <a:schemeClr val="tx1"/>
            </a:solidFill>
            <a:round/>
            <a:headEnd/>
            <a:tailEnd type="arrow" w="med" len="med"/>
          </a:ln>
        </p:spPr>
      </p:cxnSp>
      <p:sp>
        <p:nvSpPr>
          <p:cNvPr id="40970" name="TextBox 11"/>
          <p:cNvSpPr txBox="1">
            <a:spLocks noChangeArrowheads="1"/>
          </p:cNvSpPr>
          <p:nvPr/>
        </p:nvSpPr>
        <p:spPr bwMode="auto">
          <a:xfrm>
            <a:off x="6329363" y="3571875"/>
            <a:ext cx="357187" cy="338138"/>
          </a:xfrm>
          <a:prstGeom prst="rect">
            <a:avLst/>
          </a:prstGeom>
          <a:noFill/>
          <a:ln w="9525">
            <a:noFill/>
            <a:miter lim="800000"/>
            <a:headEnd/>
            <a:tailEnd/>
          </a:ln>
        </p:spPr>
        <p:txBody>
          <a:bodyPr>
            <a:spAutoFit/>
          </a:bodyPr>
          <a:lstStyle/>
          <a:p>
            <a:pPr algn="ctr"/>
            <a:r>
              <a:rPr lang="en-US" altLang="zh-CN" sz="1600"/>
              <a:t>C</a:t>
            </a:r>
            <a:endParaRPr lang="zh-CN" altLang="en-US" sz="1600"/>
          </a:p>
        </p:txBody>
      </p:sp>
      <p:sp>
        <p:nvSpPr>
          <p:cNvPr id="40971" name="TextBox 12"/>
          <p:cNvSpPr txBox="1">
            <a:spLocks noChangeArrowheads="1"/>
          </p:cNvSpPr>
          <p:nvPr/>
        </p:nvSpPr>
        <p:spPr bwMode="auto">
          <a:xfrm>
            <a:off x="6715125" y="3571875"/>
            <a:ext cx="785813" cy="338138"/>
          </a:xfrm>
          <a:prstGeom prst="rect">
            <a:avLst/>
          </a:prstGeom>
          <a:noFill/>
          <a:ln w="9525">
            <a:noFill/>
            <a:miter lim="800000"/>
            <a:headEnd/>
            <a:tailEnd/>
          </a:ln>
        </p:spPr>
        <p:txBody>
          <a:bodyPr>
            <a:spAutoFit/>
          </a:bodyPr>
          <a:lstStyle/>
          <a:p>
            <a:pPr algn="ctr"/>
            <a:r>
              <a:rPr lang="en-US" altLang="zh-CN" sz="1600"/>
              <a:t>S</a:t>
            </a:r>
            <a:r>
              <a:rPr lang="zh-CN" altLang="en-US" sz="1600"/>
              <a:t>开放</a:t>
            </a:r>
          </a:p>
        </p:txBody>
      </p:sp>
      <p:sp>
        <p:nvSpPr>
          <p:cNvPr id="40972" name="TextBox 13"/>
          <p:cNvSpPr txBox="1">
            <a:spLocks noChangeArrowheads="1"/>
          </p:cNvSpPr>
          <p:nvPr/>
        </p:nvSpPr>
        <p:spPr bwMode="auto">
          <a:xfrm>
            <a:off x="6500813" y="1928813"/>
            <a:ext cx="642937" cy="338137"/>
          </a:xfrm>
          <a:prstGeom prst="rect">
            <a:avLst/>
          </a:prstGeom>
          <a:noFill/>
          <a:ln w="9525">
            <a:noFill/>
            <a:miter lim="800000"/>
            <a:headEnd/>
            <a:tailEnd/>
          </a:ln>
        </p:spPr>
        <p:txBody>
          <a:bodyPr>
            <a:spAutoFit/>
          </a:bodyPr>
          <a:lstStyle/>
          <a:p>
            <a:pPr algn="ctr"/>
            <a:r>
              <a:rPr lang="en-US" altLang="zh-CN" sz="1600"/>
              <a:t>SYN</a:t>
            </a:r>
            <a:endParaRPr lang="zh-CN" altLang="en-US" sz="1600"/>
          </a:p>
        </p:txBody>
      </p:sp>
      <p:cxnSp>
        <p:nvCxnSpPr>
          <p:cNvPr id="40973" name="直接箭头连接符 14"/>
          <p:cNvCxnSpPr>
            <a:cxnSpLocks noChangeShapeType="1"/>
          </p:cNvCxnSpPr>
          <p:nvPr/>
        </p:nvCxnSpPr>
        <p:spPr bwMode="auto">
          <a:xfrm rot="10800000" flipV="1">
            <a:off x="6500813" y="2571750"/>
            <a:ext cx="642937" cy="214313"/>
          </a:xfrm>
          <a:prstGeom prst="straightConnector1">
            <a:avLst/>
          </a:prstGeom>
          <a:noFill/>
          <a:ln w="9525" algn="ctr">
            <a:solidFill>
              <a:schemeClr val="tx1"/>
            </a:solidFill>
            <a:round/>
            <a:headEnd/>
            <a:tailEnd type="arrow" w="med" len="med"/>
          </a:ln>
        </p:spPr>
      </p:cxnSp>
      <p:sp>
        <p:nvSpPr>
          <p:cNvPr id="40974" name="TextBox 17"/>
          <p:cNvSpPr txBox="1">
            <a:spLocks noChangeArrowheads="1"/>
          </p:cNvSpPr>
          <p:nvPr/>
        </p:nvSpPr>
        <p:spPr bwMode="auto">
          <a:xfrm>
            <a:off x="6286500" y="2305050"/>
            <a:ext cx="1143000" cy="338138"/>
          </a:xfrm>
          <a:prstGeom prst="rect">
            <a:avLst/>
          </a:prstGeom>
          <a:noFill/>
          <a:ln w="9525">
            <a:noFill/>
            <a:miter lim="800000"/>
            <a:headEnd/>
            <a:tailEnd/>
          </a:ln>
        </p:spPr>
        <p:txBody>
          <a:bodyPr>
            <a:spAutoFit/>
          </a:bodyPr>
          <a:lstStyle/>
          <a:p>
            <a:pPr algn="ctr"/>
            <a:r>
              <a:rPr lang="en-US" altLang="zh-CN" sz="1600"/>
              <a:t>SYN|ACK</a:t>
            </a:r>
            <a:endParaRPr lang="zh-CN" altLang="en-US" sz="1600"/>
          </a:p>
        </p:txBody>
      </p:sp>
      <p:cxnSp>
        <p:nvCxnSpPr>
          <p:cNvPr id="40975" name="直接箭头连接符 18"/>
          <p:cNvCxnSpPr>
            <a:cxnSpLocks noChangeShapeType="1"/>
          </p:cNvCxnSpPr>
          <p:nvPr/>
        </p:nvCxnSpPr>
        <p:spPr bwMode="auto">
          <a:xfrm>
            <a:off x="6500813" y="2928938"/>
            <a:ext cx="642937" cy="214312"/>
          </a:xfrm>
          <a:prstGeom prst="straightConnector1">
            <a:avLst/>
          </a:prstGeom>
          <a:noFill/>
          <a:ln w="9525" algn="ctr">
            <a:solidFill>
              <a:schemeClr val="tx1"/>
            </a:solidFill>
            <a:round/>
            <a:headEnd/>
            <a:tailEnd type="arrow" w="med" len="med"/>
          </a:ln>
        </p:spPr>
      </p:cxnSp>
      <p:sp>
        <p:nvSpPr>
          <p:cNvPr id="40976" name="TextBox 19"/>
          <p:cNvSpPr txBox="1">
            <a:spLocks noChangeArrowheads="1"/>
          </p:cNvSpPr>
          <p:nvPr/>
        </p:nvSpPr>
        <p:spPr bwMode="auto">
          <a:xfrm>
            <a:off x="6500813" y="2662238"/>
            <a:ext cx="642937" cy="338137"/>
          </a:xfrm>
          <a:prstGeom prst="rect">
            <a:avLst/>
          </a:prstGeom>
          <a:noFill/>
          <a:ln w="9525">
            <a:noFill/>
            <a:miter lim="800000"/>
            <a:headEnd/>
            <a:tailEnd/>
          </a:ln>
        </p:spPr>
        <p:txBody>
          <a:bodyPr>
            <a:spAutoFit/>
          </a:bodyPr>
          <a:lstStyle/>
          <a:p>
            <a:pPr algn="ctr"/>
            <a:r>
              <a:rPr lang="en-US" altLang="zh-CN" sz="1600"/>
              <a:t>ACK</a:t>
            </a:r>
            <a:endParaRPr lang="zh-CN" altLang="en-US" sz="1600"/>
          </a:p>
        </p:txBody>
      </p:sp>
      <p:cxnSp>
        <p:nvCxnSpPr>
          <p:cNvPr id="40977" name="直接连接符 20"/>
          <p:cNvCxnSpPr>
            <a:cxnSpLocks noChangeShapeType="1"/>
          </p:cNvCxnSpPr>
          <p:nvPr/>
        </p:nvCxnSpPr>
        <p:spPr bwMode="auto">
          <a:xfrm rot="5400000">
            <a:off x="6965950" y="2749550"/>
            <a:ext cx="1500188" cy="1588"/>
          </a:xfrm>
          <a:prstGeom prst="line">
            <a:avLst/>
          </a:prstGeom>
          <a:noFill/>
          <a:ln w="9525" algn="ctr">
            <a:solidFill>
              <a:schemeClr val="tx1"/>
            </a:solidFill>
            <a:round/>
            <a:headEnd/>
            <a:tailEnd/>
          </a:ln>
        </p:spPr>
      </p:cxnSp>
      <p:cxnSp>
        <p:nvCxnSpPr>
          <p:cNvPr id="40978" name="直接连接符 21"/>
          <p:cNvCxnSpPr>
            <a:cxnSpLocks noChangeShapeType="1"/>
          </p:cNvCxnSpPr>
          <p:nvPr/>
        </p:nvCxnSpPr>
        <p:spPr bwMode="auto">
          <a:xfrm rot="5400000">
            <a:off x="7608888" y="2749550"/>
            <a:ext cx="1500188" cy="1587"/>
          </a:xfrm>
          <a:prstGeom prst="line">
            <a:avLst/>
          </a:prstGeom>
          <a:noFill/>
          <a:ln w="9525" algn="ctr">
            <a:solidFill>
              <a:schemeClr val="tx1"/>
            </a:solidFill>
            <a:round/>
            <a:headEnd/>
            <a:tailEnd/>
          </a:ln>
        </p:spPr>
      </p:cxnSp>
      <p:cxnSp>
        <p:nvCxnSpPr>
          <p:cNvPr id="40979" name="直接箭头连接符 22"/>
          <p:cNvCxnSpPr>
            <a:cxnSpLocks noChangeShapeType="1"/>
          </p:cNvCxnSpPr>
          <p:nvPr/>
        </p:nvCxnSpPr>
        <p:spPr bwMode="auto">
          <a:xfrm>
            <a:off x="7715250" y="2143125"/>
            <a:ext cx="642938" cy="214313"/>
          </a:xfrm>
          <a:prstGeom prst="straightConnector1">
            <a:avLst/>
          </a:prstGeom>
          <a:noFill/>
          <a:ln w="9525" algn="ctr">
            <a:solidFill>
              <a:schemeClr val="tx1"/>
            </a:solidFill>
            <a:round/>
            <a:headEnd/>
            <a:tailEnd type="arrow" w="med" len="med"/>
          </a:ln>
        </p:spPr>
      </p:cxnSp>
      <p:sp>
        <p:nvSpPr>
          <p:cNvPr id="40980" name="TextBox 23"/>
          <p:cNvSpPr txBox="1">
            <a:spLocks noChangeArrowheads="1"/>
          </p:cNvSpPr>
          <p:nvPr/>
        </p:nvSpPr>
        <p:spPr bwMode="auto">
          <a:xfrm>
            <a:off x="7543800" y="3571875"/>
            <a:ext cx="357188" cy="338138"/>
          </a:xfrm>
          <a:prstGeom prst="rect">
            <a:avLst/>
          </a:prstGeom>
          <a:noFill/>
          <a:ln w="9525">
            <a:noFill/>
            <a:miter lim="800000"/>
            <a:headEnd/>
            <a:tailEnd/>
          </a:ln>
        </p:spPr>
        <p:txBody>
          <a:bodyPr>
            <a:spAutoFit/>
          </a:bodyPr>
          <a:lstStyle/>
          <a:p>
            <a:pPr algn="ctr"/>
            <a:r>
              <a:rPr lang="en-US" altLang="zh-CN" sz="1600"/>
              <a:t>C</a:t>
            </a:r>
            <a:endParaRPr lang="zh-CN" altLang="en-US" sz="1600"/>
          </a:p>
        </p:txBody>
      </p:sp>
      <p:sp>
        <p:nvSpPr>
          <p:cNvPr id="40981" name="TextBox 25"/>
          <p:cNvSpPr txBox="1">
            <a:spLocks noChangeArrowheads="1"/>
          </p:cNvSpPr>
          <p:nvPr/>
        </p:nvSpPr>
        <p:spPr bwMode="auto">
          <a:xfrm>
            <a:off x="7715250" y="1928813"/>
            <a:ext cx="642938" cy="338137"/>
          </a:xfrm>
          <a:prstGeom prst="rect">
            <a:avLst/>
          </a:prstGeom>
          <a:noFill/>
          <a:ln w="9525">
            <a:noFill/>
            <a:miter lim="800000"/>
            <a:headEnd/>
            <a:tailEnd/>
          </a:ln>
        </p:spPr>
        <p:txBody>
          <a:bodyPr>
            <a:spAutoFit/>
          </a:bodyPr>
          <a:lstStyle/>
          <a:p>
            <a:pPr algn="ctr"/>
            <a:r>
              <a:rPr lang="en-US" altLang="zh-CN" sz="1600"/>
              <a:t>SYN</a:t>
            </a:r>
            <a:endParaRPr lang="zh-CN" altLang="en-US" sz="1600"/>
          </a:p>
        </p:txBody>
      </p:sp>
      <p:cxnSp>
        <p:nvCxnSpPr>
          <p:cNvPr id="40982" name="直接箭头连接符 26"/>
          <p:cNvCxnSpPr>
            <a:cxnSpLocks noChangeShapeType="1"/>
          </p:cNvCxnSpPr>
          <p:nvPr/>
        </p:nvCxnSpPr>
        <p:spPr bwMode="auto">
          <a:xfrm rot="10800000" flipV="1">
            <a:off x="7715250" y="2786063"/>
            <a:ext cx="642938" cy="214312"/>
          </a:xfrm>
          <a:prstGeom prst="straightConnector1">
            <a:avLst/>
          </a:prstGeom>
          <a:noFill/>
          <a:ln w="9525" algn="ctr">
            <a:solidFill>
              <a:schemeClr val="tx1"/>
            </a:solidFill>
            <a:round/>
            <a:headEnd/>
            <a:tailEnd type="arrow" w="med" len="med"/>
          </a:ln>
        </p:spPr>
      </p:cxnSp>
      <p:sp>
        <p:nvSpPr>
          <p:cNvPr id="40983" name="TextBox 27"/>
          <p:cNvSpPr txBox="1">
            <a:spLocks noChangeArrowheads="1"/>
          </p:cNvSpPr>
          <p:nvPr/>
        </p:nvSpPr>
        <p:spPr bwMode="auto">
          <a:xfrm>
            <a:off x="7500938" y="2571750"/>
            <a:ext cx="1143000" cy="338138"/>
          </a:xfrm>
          <a:prstGeom prst="rect">
            <a:avLst/>
          </a:prstGeom>
          <a:noFill/>
          <a:ln w="9525">
            <a:noFill/>
            <a:miter lim="800000"/>
            <a:headEnd/>
            <a:tailEnd/>
          </a:ln>
        </p:spPr>
        <p:txBody>
          <a:bodyPr>
            <a:spAutoFit/>
          </a:bodyPr>
          <a:lstStyle/>
          <a:p>
            <a:pPr algn="ctr"/>
            <a:r>
              <a:rPr lang="en-US" altLang="zh-CN" sz="1600"/>
              <a:t>RST</a:t>
            </a:r>
            <a:endParaRPr lang="zh-CN" altLang="en-US" sz="1600"/>
          </a:p>
        </p:txBody>
      </p:sp>
      <p:cxnSp>
        <p:nvCxnSpPr>
          <p:cNvPr id="40984" name="直接箭头连接符 30"/>
          <p:cNvCxnSpPr>
            <a:cxnSpLocks noChangeShapeType="1"/>
          </p:cNvCxnSpPr>
          <p:nvPr/>
        </p:nvCxnSpPr>
        <p:spPr bwMode="auto">
          <a:xfrm>
            <a:off x="6500813" y="3286125"/>
            <a:ext cx="642937" cy="214313"/>
          </a:xfrm>
          <a:prstGeom prst="straightConnector1">
            <a:avLst/>
          </a:prstGeom>
          <a:noFill/>
          <a:ln w="9525" algn="ctr">
            <a:solidFill>
              <a:schemeClr val="tx1"/>
            </a:solidFill>
            <a:round/>
            <a:headEnd/>
            <a:tailEnd type="arrow" w="med" len="med"/>
          </a:ln>
        </p:spPr>
      </p:cxnSp>
      <p:sp>
        <p:nvSpPr>
          <p:cNvPr id="40985" name="TextBox 31"/>
          <p:cNvSpPr txBox="1">
            <a:spLocks noChangeArrowheads="1"/>
          </p:cNvSpPr>
          <p:nvPr/>
        </p:nvSpPr>
        <p:spPr bwMode="auto">
          <a:xfrm>
            <a:off x="6500813" y="3071813"/>
            <a:ext cx="642937" cy="338137"/>
          </a:xfrm>
          <a:prstGeom prst="rect">
            <a:avLst/>
          </a:prstGeom>
          <a:noFill/>
          <a:ln w="9525">
            <a:noFill/>
            <a:miter lim="800000"/>
            <a:headEnd/>
            <a:tailEnd/>
          </a:ln>
        </p:spPr>
        <p:txBody>
          <a:bodyPr>
            <a:spAutoFit/>
          </a:bodyPr>
          <a:lstStyle/>
          <a:p>
            <a:pPr algn="ctr"/>
            <a:r>
              <a:rPr lang="en-US" altLang="zh-CN" sz="1600"/>
              <a:t>RST</a:t>
            </a:r>
            <a:endParaRPr lang="zh-CN" altLang="en-US" sz="1600"/>
          </a:p>
        </p:txBody>
      </p:sp>
      <p:sp>
        <p:nvSpPr>
          <p:cNvPr id="40986" name="TextBox 33"/>
          <p:cNvSpPr txBox="1">
            <a:spLocks noChangeArrowheads="1"/>
          </p:cNvSpPr>
          <p:nvPr/>
        </p:nvSpPr>
        <p:spPr bwMode="auto">
          <a:xfrm>
            <a:off x="7978775" y="3571875"/>
            <a:ext cx="785813" cy="338138"/>
          </a:xfrm>
          <a:prstGeom prst="rect">
            <a:avLst/>
          </a:prstGeom>
          <a:noFill/>
          <a:ln w="9525">
            <a:noFill/>
            <a:miter lim="800000"/>
            <a:headEnd/>
            <a:tailEnd/>
          </a:ln>
        </p:spPr>
        <p:txBody>
          <a:bodyPr>
            <a:spAutoFit/>
          </a:bodyPr>
          <a:lstStyle/>
          <a:p>
            <a:pPr algn="ctr"/>
            <a:r>
              <a:rPr lang="en-US" altLang="zh-CN" sz="1600"/>
              <a:t>S</a:t>
            </a:r>
            <a:r>
              <a:rPr lang="zh-CN" altLang="en-US" sz="1600"/>
              <a:t>关闭</a:t>
            </a:r>
          </a:p>
        </p:txBody>
      </p:sp>
      <p:cxnSp>
        <p:nvCxnSpPr>
          <p:cNvPr id="40987" name="直接连接符 34"/>
          <p:cNvCxnSpPr>
            <a:cxnSpLocks noChangeShapeType="1"/>
          </p:cNvCxnSpPr>
          <p:nvPr/>
        </p:nvCxnSpPr>
        <p:spPr bwMode="auto">
          <a:xfrm rot="5400000">
            <a:off x="5773738" y="4768850"/>
            <a:ext cx="1500188" cy="1587"/>
          </a:xfrm>
          <a:prstGeom prst="line">
            <a:avLst/>
          </a:prstGeom>
          <a:noFill/>
          <a:ln w="9525" algn="ctr">
            <a:solidFill>
              <a:schemeClr val="tx1"/>
            </a:solidFill>
            <a:round/>
            <a:headEnd/>
            <a:tailEnd/>
          </a:ln>
        </p:spPr>
      </p:cxnSp>
      <p:cxnSp>
        <p:nvCxnSpPr>
          <p:cNvPr id="40988" name="直接连接符 35"/>
          <p:cNvCxnSpPr>
            <a:cxnSpLocks noChangeShapeType="1"/>
          </p:cNvCxnSpPr>
          <p:nvPr/>
        </p:nvCxnSpPr>
        <p:spPr bwMode="auto">
          <a:xfrm rot="5400000">
            <a:off x="6416675" y="4768850"/>
            <a:ext cx="1500188" cy="1588"/>
          </a:xfrm>
          <a:prstGeom prst="line">
            <a:avLst/>
          </a:prstGeom>
          <a:noFill/>
          <a:ln w="9525" algn="ctr">
            <a:solidFill>
              <a:schemeClr val="tx1"/>
            </a:solidFill>
            <a:round/>
            <a:headEnd/>
            <a:tailEnd/>
          </a:ln>
        </p:spPr>
      </p:cxnSp>
      <p:cxnSp>
        <p:nvCxnSpPr>
          <p:cNvPr id="40989" name="直接箭头连接符 36"/>
          <p:cNvCxnSpPr>
            <a:cxnSpLocks noChangeShapeType="1"/>
          </p:cNvCxnSpPr>
          <p:nvPr/>
        </p:nvCxnSpPr>
        <p:spPr bwMode="auto">
          <a:xfrm>
            <a:off x="6523038" y="4162425"/>
            <a:ext cx="642937" cy="214313"/>
          </a:xfrm>
          <a:prstGeom prst="straightConnector1">
            <a:avLst/>
          </a:prstGeom>
          <a:noFill/>
          <a:ln w="9525" algn="ctr">
            <a:solidFill>
              <a:schemeClr val="tx1"/>
            </a:solidFill>
            <a:round/>
            <a:headEnd/>
            <a:tailEnd type="arrow" w="med" len="med"/>
          </a:ln>
        </p:spPr>
      </p:cxnSp>
      <p:sp>
        <p:nvSpPr>
          <p:cNvPr id="40990" name="TextBox 37"/>
          <p:cNvSpPr txBox="1">
            <a:spLocks noChangeArrowheads="1"/>
          </p:cNvSpPr>
          <p:nvPr/>
        </p:nvSpPr>
        <p:spPr bwMode="auto">
          <a:xfrm>
            <a:off x="6351588" y="5591175"/>
            <a:ext cx="357187" cy="338138"/>
          </a:xfrm>
          <a:prstGeom prst="rect">
            <a:avLst/>
          </a:prstGeom>
          <a:noFill/>
          <a:ln w="9525">
            <a:noFill/>
            <a:miter lim="800000"/>
            <a:headEnd/>
            <a:tailEnd/>
          </a:ln>
        </p:spPr>
        <p:txBody>
          <a:bodyPr>
            <a:spAutoFit/>
          </a:bodyPr>
          <a:lstStyle/>
          <a:p>
            <a:pPr algn="ctr"/>
            <a:r>
              <a:rPr lang="en-US" altLang="zh-CN" sz="1600"/>
              <a:t>C</a:t>
            </a:r>
            <a:endParaRPr lang="zh-CN" altLang="en-US" sz="1600"/>
          </a:p>
        </p:txBody>
      </p:sp>
      <p:sp>
        <p:nvSpPr>
          <p:cNvPr id="40991" name="TextBox 38"/>
          <p:cNvSpPr txBox="1">
            <a:spLocks noChangeArrowheads="1"/>
          </p:cNvSpPr>
          <p:nvPr/>
        </p:nvSpPr>
        <p:spPr bwMode="auto">
          <a:xfrm>
            <a:off x="6737350" y="5591175"/>
            <a:ext cx="785813" cy="338138"/>
          </a:xfrm>
          <a:prstGeom prst="rect">
            <a:avLst/>
          </a:prstGeom>
          <a:noFill/>
          <a:ln w="9525">
            <a:noFill/>
            <a:miter lim="800000"/>
            <a:headEnd/>
            <a:tailEnd/>
          </a:ln>
        </p:spPr>
        <p:txBody>
          <a:bodyPr>
            <a:spAutoFit/>
          </a:bodyPr>
          <a:lstStyle/>
          <a:p>
            <a:pPr algn="ctr"/>
            <a:r>
              <a:rPr lang="en-US" altLang="zh-CN" sz="1600"/>
              <a:t>S</a:t>
            </a:r>
            <a:r>
              <a:rPr lang="zh-CN" altLang="en-US" sz="1600"/>
              <a:t>开放</a:t>
            </a:r>
          </a:p>
        </p:txBody>
      </p:sp>
      <p:sp>
        <p:nvSpPr>
          <p:cNvPr id="40992" name="TextBox 39"/>
          <p:cNvSpPr txBox="1">
            <a:spLocks noChangeArrowheads="1"/>
          </p:cNvSpPr>
          <p:nvPr/>
        </p:nvSpPr>
        <p:spPr bwMode="auto">
          <a:xfrm>
            <a:off x="6523038" y="3948113"/>
            <a:ext cx="642937" cy="338137"/>
          </a:xfrm>
          <a:prstGeom prst="rect">
            <a:avLst/>
          </a:prstGeom>
          <a:noFill/>
          <a:ln w="9525">
            <a:noFill/>
            <a:miter lim="800000"/>
            <a:headEnd/>
            <a:tailEnd/>
          </a:ln>
        </p:spPr>
        <p:txBody>
          <a:bodyPr>
            <a:spAutoFit/>
          </a:bodyPr>
          <a:lstStyle/>
          <a:p>
            <a:pPr algn="ctr"/>
            <a:r>
              <a:rPr lang="en-US" altLang="zh-CN" sz="1600"/>
              <a:t>SYN</a:t>
            </a:r>
            <a:endParaRPr lang="zh-CN" altLang="en-US" sz="1600"/>
          </a:p>
        </p:txBody>
      </p:sp>
      <p:cxnSp>
        <p:nvCxnSpPr>
          <p:cNvPr id="40993" name="直接箭头连接符 40"/>
          <p:cNvCxnSpPr>
            <a:cxnSpLocks noChangeShapeType="1"/>
          </p:cNvCxnSpPr>
          <p:nvPr/>
        </p:nvCxnSpPr>
        <p:spPr bwMode="auto">
          <a:xfrm rot="10800000" flipV="1">
            <a:off x="6523038" y="4591050"/>
            <a:ext cx="642937" cy="214313"/>
          </a:xfrm>
          <a:prstGeom prst="straightConnector1">
            <a:avLst/>
          </a:prstGeom>
          <a:noFill/>
          <a:ln w="9525" algn="ctr">
            <a:solidFill>
              <a:schemeClr val="tx1"/>
            </a:solidFill>
            <a:round/>
            <a:headEnd/>
            <a:tailEnd type="arrow" w="med" len="med"/>
          </a:ln>
        </p:spPr>
      </p:cxnSp>
      <p:sp>
        <p:nvSpPr>
          <p:cNvPr id="40994" name="TextBox 41"/>
          <p:cNvSpPr txBox="1">
            <a:spLocks noChangeArrowheads="1"/>
          </p:cNvSpPr>
          <p:nvPr/>
        </p:nvSpPr>
        <p:spPr bwMode="auto">
          <a:xfrm>
            <a:off x="6308725" y="4322763"/>
            <a:ext cx="1143000" cy="339725"/>
          </a:xfrm>
          <a:prstGeom prst="rect">
            <a:avLst/>
          </a:prstGeom>
          <a:noFill/>
          <a:ln w="9525">
            <a:noFill/>
            <a:miter lim="800000"/>
            <a:headEnd/>
            <a:tailEnd/>
          </a:ln>
        </p:spPr>
        <p:txBody>
          <a:bodyPr>
            <a:spAutoFit/>
          </a:bodyPr>
          <a:lstStyle/>
          <a:p>
            <a:pPr algn="ctr"/>
            <a:r>
              <a:rPr lang="en-US" altLang="zh-CN" sz="1600"/>
              <a:t>SYN|ACK</a:t>
            </a:r>
            <a:endParaRPr lang="zh-CN" altLang="en-US" sz="1600"/>
          </a:p>
        </p:txBody>
      </p:sp>
      <p:cxnSp>
        <p:nvCxnSpPr>
          <p:cNvPr id="40995" name="直接箭头连接符 42"/>
          <p:cNvCxnSpPr>
            <a:cxnSpLocks noChangeShapeType="1"/>
          </p:cNvCxnSpPr>
          <p:nvPr/>
        </p:nvCxnSpPr>
        <p:spPr bwMode="auto">
          <a:xfrm>
            <a:off x="6523038" y="4948238"/>
            <a:ext cx="642937" cy="214312"/>
          </a:xfrm>
          <a:prstGeom prst="straightConnector1">
            <a:avLst/>
          </a:prstGeom>
          <a:noFill/>
          <a:ln w="9525" algn="ctr">
            <a:solidFill>
              <a:schemeClr val="tx1"/>
            </a:solidFill>
            <a:round/>
            <a:headEnd/>
            <a:tailEnd type="arrow" w="med" len="med"/>
          </a:ln>
        </p:spPr>
      </p:cxnSp>
      <p:cxnSp>
        <p:nvCxnSpPr>
          <p:cNvPr id="40996" name="直接连接符 44"/>
          <p:cNvCxnSpPr>
            <a:cxnSpLocks noChangeShapeType="1"/>
          </p:cNvCxnSpPr>
          <p:nvPr/>
        </p:nvCxnSpPr>
        <p:spPr bwMode="auto">
          <a:xfrm rot="5400000">
            <a:off x="6988175" y="4768850"/>
            <a:ext cx="1500188" cy="1588"/>
          </a:xfrm>
          <a:prstGeom prst="line">
            <a:avLst/>
          </a:prstGeom>
          <a:noFill/>
          <a:ln w="9525" algn="ctr">
            <a:solidFill>
              <a:schemeClr val="tx1"/>
            </a:solidFill>
            <a:round/>
            <a:headEnd/>
            <a:tailEnd/>
          </a:ln>
        </p:spPr>
      </p:cxnSp>
      <p:cxnSp>
        <p:nvCxnSpPr>
          <p:cNvPr id="40997" name="直接连接符 45"/>
          <p:cNvCxnSpPr>
            <a:cxnSpLocks noChangeShapeType="1"/>
          </p:cNvCxnSpPr>
          <p:nvPr/>
        </p:nvCxnSpPr>
        <p:spPr bwMode="auto">
          <a:xfrm rot="5400000">
            <a:off x="7631113" y="4768850"/>
            <a:ext cx="1500188" cy="1587"/>
          </a:xfrm>
          <a:prstGeom prst="line">
            <a:avLst/>
          </a:prstGeom>
          <a:noFill/>
          <a:ln w="9525" algn="ctr">
            <a:solidFill>
              <a:schemeClr val="tx1"/>
            </a:solidFill>
            <a:round/>
            <a:headEnd/>
            <a:tailEnd/>
          </a:ln>
        </p:spPr>
      </p:cxnSp>
      <p:cxnSp>
        <p:nvCxnSpPr>
          <p:cNvPr id="40998" name="直接箭头连接符 46"/>
          <p:cNvCxnSpPr>
            <a:cxnSpLocks noChangeShapeType="1"/>
          </p:cNvCxnSpPr>
          <p:nvPr/>
        </p:nvCxnSpPr>
        <p:spPr bwMode="auto">
          <a:xfrm>
            <a:off x="7737475" y="4162425"/>
            <a:ext cx="642938" cy="214313"/>
          </a:xfrm>
          <a:prstGeom prst="straightConnector1">
            <a:avLst/>
          </a:prstGeom>
          <a:noFill/>
          <a:ln w="9525" algn="ctr">
            <a:solidFill>
              <a:schemeClr val="tx1"/>
            </a:solidFill>
            <a:round/>
            <a:headEnd/>
            <a:tailEnd type="arrow" w="med" len="med"/>
          </a:ln>
        </p:spPr>
      </p:cxnSp>
      <p:sp>
        <p:nvSpPr>
          <p:cNvPr id="40999" name="TextBox 47"/>
          <p:cNvSpPr txBox="1">
            <a:spLocks noChangeArrowheads="1"/>
          </p:cNvSpPr>
          <p:nvPr/>
        </p:nvSpPr>
        <p:spPr bwMode="auto">
          <a:xfrm>
            <a:off x="7566025" y="5591175"/>
            <a:ext cx="357188" cy="338138"/>
          </a:xfrm>
          <a:prstGeom prst="rect">
            <a:avLst/>
          </a:prstGeom>
          <a:noFill/>
          <a:ln w="9525">
            <a:noFill/>
            <a:miter lim="800000"/>
            <a:headEnd/>
            <a:tailEnd/>
          </a:ln>
        </p:spPr>
        <p:txBody>
          <a:bodyPr>
            <a:spAutoFit/>
          </a:bodyPr>
          <a:lstStyle/>
          <a:p>
            <a:pPr algn="ctr"/>
            <a:r>
              <a:rPr lang="en-US" altLang="zh-CN" sz="1600"/>
              <a:t>C</a:t>
            </a:r>
            <a:endParaRPr lang="zh-CN" altLang="en-US" sz="1600"/>
          </a:p>
        </p:txBody>
      </p:sp>
      <p:sp>
        <p:nvSpPr>
          <p:cNvPr id="41000" name="TextBox 48"/>
          <p:cNvSpPr txBox="1">
            <a:spLocks noChangeArrowheads="1"/>
          </p:cNvSpPr>
          <p:nvPr/>
        </p:nvSpPr>
        <p:spPr bwMode="auto">
          <a:xfrm>
            <a:off x="7737475" y="3948113"/>
            <a:ext cx="642938" cy="338137"/>
          </a:xfrm>
          <a:prstGeom prst="rect">
            <a:avLst/>
          </a:prstGeom>
          <a:noFill/>
          <a:ln w="9525">
            <a:noFill/>
            <a:miter lim="800000"/>
            <a:headEnd/>
            <a:tailEnd/>
          </a:ln>
        </p:spPr>
        <p:txBody>
          <a:bodyPr>
            <a:spAutoFit/>
          </a:bodyPr>
          <a:lstStyle/>
          <a:p>
            <a:pPr algn="ctr"/>
            <a:r>
              <a:rPr lang="en-US" altLang="zh-CN" sz="1600"/>
              <a:t>SYN</a:t>
            </a:r>
            <a:endParaRPr lang="zh-CN" altLang="en-US" sz="1600"/>
          </a:p>
        </p:txBody>
      </p:sp>
      <p:cxnSp>
        <p:nvCxnSpPr>
          <p:cNvPr id="41001" name="直接箭头连接符 49"/>
          <p:cNvCxnSpPr>
            <a:cxnSpLocks noChangeShapeType="1"/>
          </p:cNvCxnSpPr>
          <p:nvPr/>
        </p:nvCxnSpPr>
        <p:spPr bwMode="auto">
          <a:xfrm rot="10800000" flipV="1">
            <a:off x="7737475" y="4805363"/>
            <a:ext cx="642938" cy="214312"/>
          </a:xfrm>
          <a:prstGeom prst="straightConnector1">
            <a:avLst/>
          </a:prstGeom>
          <a:noFill/>
          <a:ln w="9525" algn="ctr">
            <a:solidFill>
              <a:schemeClr val="tx1"/>
            </a:solidFill>
            <a:round/>
            <a:headEnd/>
            <a:tailEnd type="arrow" w="med" len="med"/>
          </a:ln>
        </p:spPr>
      </p:cxnSp>
      <p:sp>
        <p:nvSpPr>
          <p:cNvPr id="41002" name="TextBox 50"/>
          <p:cNvSpPr txBox="1">
            <a:spLocks noChangeArrowheads="1"/>
          </p:cNvSpPr>
          <p:nvPr/>
        </p:nvSpPr>
        <p:spPr bwMode="auto">
          <a:xfrm>
            <a:off x="7523163" y="4591050"/>
            <a:ext cx="1143000" cy="338138"/>
          </a:xfrm>
          <a:prstGeom prst="rect">
            <a:avLst/>
          </a:prstGeom>
          <a:noFill/>
          <a:ln w="9525">
            <a:noFill/>
            <a:miter lim="800000"/>
            <a:headEnd/>
            <a:tailEnd/>
          </a:ln>
        </p:spPr>
        <p:txBody>
          <a:bodyPr>
            <a:spAutoFit/>
          </a:bodyPr>
          <a:lstStyle/>
          <a:p>
            <a:pPr algn="ctr"/>
            <a:r>
              <a:rPr lang="en-US" altLang="zh-CN" sz="1600"/>
              <a:t>RST</a:t>
            </a:r>
            <a:endParaRPr lang="zh-CN" altLang="en-US" sz="1600"/>
          </a:p>
        </p:txBody>
      </p:sp>
      <p:sp>
        <p:nvSpPr>
          <p:cNvPr id="41003" name="TextBox 52"/>
          <p:cNvSpPr txBox="1">
            <a:spLocks noChangeArrowheads="1"/>
          </p:cNvSpPr>
          <p:nvPr/>
        </p:nvSpPr>
        <p:spPr bwMode="auto">
          <a:xfrm>
            <a:off x="6500813" y="4733925"/>
            <a:ext cx="642937" cy="338138"/>
          </a:xfrm>
          <a:prstGeom prst="rect">
            <a:avLst/>
          </a:prstGeom>
          <a:noFill/>
          <a:ln w="9525">
            <a:noFill/>
            <a:miter lim="800000"/>
            <a:headEnd/>
            <a:tailEnd/>
          </a:ln>
        </p:spPr>
        <p:txBody>
          <a:bodyPr>
            <a:spAutoFit/>
          </a:bodyPr>
          <a:lstStyle/>
          <a:p>
            <a:pPr algn="ctr"/>
            <a:r>
              <a:rPr lang="en-US" altLang="zh-CN" sz="1600"/>
              <a:t>RST</a:t>
            </a:r>
            <a:endParaRPr lang="zh-CN" altLang="en-US" sz="1600"/>
          </a:p>
        </p:txBody>
      </p:sp>
      <p:sp>
        <p:nvSpPr>
          <p:cNvPr id="41004" name="TextBox 53"/>
          <p:cNvSpPr txBox="1">
            <a:spLocks noChangeArrowheads="1"/>
          </p:cNvSpPr>
          <p:nvPr/>
        </p:nvSpPr>
        <p:spPr bwMode="auto">
          <a:xfrm>
            <a:off x="8001000" y="5591175"/>
            <a:ext cx="785813" cy="338138"/>
          </a:xfrm>
          <a:prstGeom prst="rect">
            <a:avLst/>
          </a:prstGeom>
          <a:noFill/>
          <a:ln w="9525">
            <a:noFill/>
            <a:miter lim="800000"/>
            <a:headEnd/>
            <a:tailEnd/>
          </a:ln>
        </p:spPr>
        <p:txBody>
          <a:bodyPr>
            <a:spAutoFit/>
          </a:bodyPr>
          <a:lstStyle/>
          <a:p>
            <a:pPr algn="ctr"/>
            <a:r>
              <a:rPr lang="en-US" altLang="zh-CN" sz="1600"/>
              <a:t>S</a:t>
            </a:r>
            <a:r>
              <a:rPr lang="zh-CN" altLang="en-US" sz="1600"/>
              <a:t>关闭</a:t>
            </a:r>
          </a:p>
        </p:txBody>
      </p:sp>
    </p:spTree>
    <p:extLst>
      <p:ext uri="{BB962C8B-B14F-4D97-AF65-F5344CB8AC3E}">
        <p14:creationId xmlns:p14="http://schemas.microsoft.com/office/powerpoint/2010/main" val="204442148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19206</TotalTime>
  <Words>4838</Words>
  <Application>Microsoft Office PowerPoint</Application>
  <PresentationFormat>全屏显示(4:3)</PresentationFormat>
  <Paragraphs>737</Paragraphs>
  <Slides>52</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黑体</vt:lpstr>
      <vt:lpstr>宋体</vt:lpstr>
      <vt:lpstr>Arial</vt:lpstr>
      <vt:lpstr>Times New Roman</vt:lpstr>
      <vt:lpstr>Verdana</vt:lpstr>
      <vt:lpstr>Wingdings</vt:lpstr>
      <vt:lpstr>Profile</vt:lpstr>
      <vt:lpstr>电子科技大学 网络与系统攻击技术课程</vt:lpstr>
      <vt:lpstr>内容</vt:lpstr>
      <vt:lpstr>不打无准备之仗</vt:lpstr>
      <vt:lpstr>网络扫描</vt:lpstr>
      <vt:lpstr>主机扫描(ping扫描)</vt:lpstr>
      <vt:lpstr>Ping扫射</vt:lpstr>
      <vt:lpstr>主机扫描防范措施</vt:lpstr>
      <vt:lpstr>端口扫描技术</vt:lpstr>
      <vt:lpstr>TCP连接扫描, SYN扫描</vt:lpstr>
      <vt:lpstr>隐蔽端口扫描</vt:lpstr>
      <vt:lpstr>UDP端口扫描</vt:lpstr>
      <vt:lpstr>扫描软件-nmap*</vt:lpstr>
      <vt:lpstr>Nmap进行端口扫描示例</vt:lpstr>
      <vt:lpstr>端口扫描防范措施</vt:lpstr>
      <vt:lpstr>系统类型探查</vt:lpstr>
      <vt:lpstr>操作系统类型探查</vt:lpstr>
      <vt:lpstr>操作系统主动探测</vt:lpstr>
      <vt:lpstr>Nmap进行操作系统探测示例</vt:lpstr>
      <vt:lpstr>被动操作系统识别</vt:lpstr>
      <vt:lpstr>P0f进行被动操作系统识别示例</vt:lpstr>
      <vt:lpstr>网络服务类型探查</vt:lpstr>
      <vt:lpstr>Nmap进行网络服务辨识示例</vt:lpstr>
      <vt:lpstr>PADS进行网络服务被动辨识示例</vt:lpstr>
      <vt:lpstr>系统类型探查防范措施</vt:lpstr>
      <vt:lpstr>什么是漏洞扫描？</vt:lpstr>
      <vt:lpstr>漏洞的不可避免</vt:lpstr>
      <vt:lpstr>漏洞扫描</vt:lpstr>
      <vt:lpstr>漏洞扫描软件</vt:lpstr>
      <vt:lpstr>Nessus</vt:lpstr>
      <vt:lpstr>Nessus</vt:lpstr>
      <vt:lpstr>OpenVAS &amp; Greenbone </vt:lpstr>
      <vt:lpstr>国内的商业漏洞扫描软件</vt:lpstr>
      <vt:lpstr>XScan</vt:lpstr>
      <vt:lpstr>漏洞扫描防范措施</vt:lpstr>
      <vt:lpstr>内容</vt:lpstr>
      <vt:lpstr>网络查点(enumeration)</vt:lpstr>
      <vt:lpstr>网络查点能够搜集到的信息</vt:lpstr>
      <vt:lpstr>网络查点技术</vt:lpstr>
      <vt:lpstr>网络服务旗标攫取</vt:lpstr>
      <vt:lpstr>网络服务旗标攫取(2)</vt:lpstr>
      <vt:lpstr>通用网络服务查点</vt:lpstr>
      <vt:lpstr>通用网络服务查点(2)</vt:lpstr>
      <vt:lpstr>Windows平台网络服务查点</vt:lpstr>
      <vt:lpstr>NetBIOS网络查点-使用net view命令查点域</vt:lpstr>
      <vt:lpstr>NetBIOS网络查点-查点域控制器</vt:lpstr>
      <vt:lpstr>NetBIOS网络查点-查点主机上的NetBIOS名字表</vt:lpstr>
      <vt:lpstr>NetBIOS网络查点-扫描主机上的NetBIOS名字表</vt:lpstr>
      <vt:lpstr>应对Windows查点的CheckList</vt:lpstr>
      <vt:lpstr>禁止所有不必要的服务</vt:lpstr>
      <vt:lpstr>关闭SMB网络文件与打印机共享服务</vt:lpstr>
      <vt:lpstr>关闭盘符默认共享</vt:lpstr>
      <vt:lpstr>禁止SMB匿名空会话</vt:lpstr>
    </vt:vector>
  </TitlesOfParts>
  <Company>computer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zhugejianwei</dc:creator>
  <cp:lastModifiedBy>Administrator</cp:lastModifiedBy>
  <cp:revision>7102</cp:revision>
  <dcterms:created xsi:type="dcterms:W3CDTF">2005-06-29T02:16:32Z</dcterms:created>
  <dcterms:modified xsi:type="dcterms:W3CDTF">2022-11-30T10:07:41Z</dcterms:modified>
</cp:coreProperties>
</file>