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707" r:id="rId2"/>
    <p:sldId id="1015" r:id="rId3"/>
    <p:sldId id="1017" r:id="rId4"/>
    <p:sldId id="950" r:id="rId5"/>
    <p:sldId id="951" r:id="rId6"/>
    <p:sldId id="952" r:id="rId7"/>
    <p:sldId id="953" r:id="rId8"/>
    <p:sldId id="954" r:id="rId9"/>
    <p:sldId id="955" r:id="rId10"/>
    <p:sldId id="956" r:id="rId11"/>
    <p:sldId id="957" r:id="rId12"/>
    <p:sldId id="1004" r:id="rId13"/>
    <p:sldId id="1010" r:id="rId14"/>
    <p:sldId id="1005" r:id="rId15"/>
    <p:sldId id="959" r:id="rId16"/>
    <p:sldId id="969" r:id="rId17"/>
    <p:sldId id="973" r:id="rId18"/>
    <p:sldId id="975" r:id="rId19"/>
    <p:sldId id="978" r:id="rId20"/>
    <p:sldId id="979" r:id="rId21"/>
    <p:sldId id="984" r:id="rId22"/>
    <p:sldId id="985" r:id="rId23"/>
    <p:sldId id="986" r:id="rId24"/>
    <p:sldId id="987" r:id="rId25"/>
    <p:sldId id="988" r:id="rId26"/>
    <p:sldId id="989" r:id="rId27"/>
    <p:sldId id="990" r:id="rId28"/>
    <p:sldId id="991" r:id="rId29"/>
    <p:sldId id="1009" r:id="rId30"/>
  </p:sldIdLst>
  <p:sldSz cx="9144000" cy="6858000" type="screen4x3"/>
  <p:notesSz cx="6815138" cy="9942513"/>
  <p:defaultTextStyle>
    <a:defPPr>
      <a:defRPr lang="zh-CN"/>
    </a:defPPr>
    <a:lvl1pPr algn="ctr" rtl="0" fontAlgn="base">
      <a:spcBef>
        <a:spcPct val="0"/>
      </a:spcBef>
      <a:spcAft>
        <a:spcPct val="0"/>
      </a:spcAft>
      <a:defRPr sz="2000" kern="1200">
        <a:solidFill>
          <a:schemeClr val="tx1"/>
        </a:solidFill>
        <a:latin typeface="Verdana" pitchFamily="34" charset="0"/>
        <a:ea typeface="宋体" pitchFamily="2" charset="-122"/>
        <a:cs typeface="+mn-cs"/>
      </a:defRPr>
    </a:lvl1pPr>
    <a:lvl2pPr marL="457200" algn="ctr" rtl="0" fontAlgn="base">
      <a:spcBef>
        <a:spcPct val="0"/>
      </a:spcBef>
      <a:spcAft>
        <a:spcPct val="0"/>
      </a:spcAft>
      <a:defRPr sz="2000" kern="1200">
        <a:solidFill>
          <a:schemeClr val="tx1"/>
        </a:solidFill>
        <a:latin typeface="Verdana" pitchFamily="34" charset="0"/>
        <a:ea typeface="宋体" pitchFamily="2" charset="-122"/>
        <a:cs typeface="+mn-cs"/>
      </a:defRPr>
    </a:lvl2pPr>
    <a:lvl3pPr marL="914400" algn="ctr" rtl="0" fontAlgn="base">
      <a:spcBef>
        <a:spcPct val="0"/>
      </a:spcBef>
      <a:spcAft>
        <a:spcPct val="0"/>
      </a:spcAft>
      <a:defRPr sz="2000" kern="1200">
        <a:solidFill>
          <a:schemeClr val="tx1"/>
        </a:solidFill>
        <a:latin typeface="Verdana" pitchFamily="34" charset="0"/>
        <a:ea typeface="宋体" pitchFamily="2" charset="-122"/>
        <a:cs typeface="+mn-cs"/>
      </a:defRPr>
    </a:lvl3pPr>
    <a:lvl4pPr marL="1371600" algn="ctr" rtl="0" fontAlgn="base">
      <a:spcBef>
        <a:spcPct val="0"/>
      </a:spcBef>
      <a:spcAft>
        <a:spcPct val="0"/>
      </a:spcAft>
      <a:defRPr sz="2000" kern="1200">
        <a:solidFill>
          <a:schemeClr val="tx1"/>
        </a:solidFill>
        <a:latin typeface="Verdana" pitchFamily="34" charset="0"/>
        <a:ea typeface="宋体" pitchFamily="2" charset="-122"/>
        <a:cs typeface="+mn-cs"/>
      </a:defRPr>
    </a:lvl4pPr>
    <a:lvl5pPr marL="1828800" algn="ctr" rtl="0" fontAlgn="base">
      <a:spcBef>
        <a:spcPct val="0"/>
      </a:spcBef>
      <a:spcAft>
        <a:spcPct val="0"/>
      </a:spcAft>
      <a:defRPr sz="2000" kern="1200">
        <a:solidFill>
          <a:schemeClr val="tx1"/>
        </a:solidFill>
        <a:latin typeface="Verdana" pitchFamily="34" charset="0"/>
        <a:ea typeface="宋体" pitchFamily="2" charset="-122"/>
        <a:cs typeface="+mn-cs"/>
      </a:defRPr>
    </a:lvl5pPr>
    <a:lvl6pPr marL="2286000" algn="l" defTabSz="914400" rtl="0" eaLnBrk="1" latinLnBrk="0" hangingPunct="1">
      <a:defRPr sz="2000" kern="1200">
        <a:solidFill>
          <a:schemeClr val="tx1"/>
        </a:solidFill>
        <a:latin typeface="Verdana" pitchFamily="34" charset="0"/>
        <a:ea typeface="宋体" pitchFamily="2" charset="-122"/>
        <a:cs typeface="+mn-cs"/>
      </a:defRPr>
    </a:lvl6pPr>
    <a:lvl7pPr marL="2743200" algn="l" defTabSz="914400" rtl="0" eaLnBrk="1" latinLnBrk="0" hangingPunct="1">
      <a:defRPr sz="2000" kern="1200">
        <a:solidFill>
          <a:schemeClr val="tx1"/>
        </a:solidFill>
        <a:latin typeface="Verdana" pitchFamily="34" charset="0"/>
        <a:ea typeface="宋体" pitchFamily="2" charset="-122"/>
        <a:cs typeface="+mn-cs"/>
      </a:defRPr>
    </a:lvl7pPr>
    <a:lvl8pPr marL="3200400" algn="l" defTabSz="914400" rtl="0" eaLnBrk="1" latinLnBrk="0" hangingPunct="1">
      <a:defRPr sz="2000" kern="1200">
        <a:solidFill>
          <a:schemeClr val="tx1"/>
        </a:solidFill>
        <a:latin typeface="Verdana" pitchFamily="34" charset="0"/>
        <a:ea typeface="宋体" pitchFamily="2" charset="-122"/>
        <a:cs typeface="+mn-cs"/>
      </a:defRPr>
    </a:lvl8pPr>
    <a:lvl9pPr marL="3657600" algn="l" defTabSz="914400" rtl="0" eaLnBrk="1" latinLnBrk="0" hangingPunct="1">
      <a:defRPr sz="2000"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9797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08" autoAdjust="0"/>
    <p:restoredTop sz="91882" autoAdjust="0"/>
  </p:normalViewPr>
  <p:slideViewPr>
    <p:cSldViewPr>
      <p:cViewPr>
        <p:scale>
          <a:sx n="75" d="100"/>
          <a:sy n="75" d="100"/>
        </p:scale>
        <p:origin x="1182" y="-32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236" y="-96"/>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slide" Target="slides/slide8.xml"/><Relationship Id="rId1" Type="http://schemas.openxmlformats.org/officeDocument/2006/relationships/slide" Target="slides/slide6.xml"/><Relationship Id="rId5" Type="http://schemas.openxmlformats.org/officeDocument/2006/relationships/slide" Target="slides/slide15.xml"/><Relationship Id="rId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7171" name="Rectangle 3"/>
          <p:cNvSpPr>
            <a:spLocks noGrp="1" noChangeArrowheads="1"/>
          </p:cNvSpPr>
          <p:nvPr>
            <p:ph type="dt" sz="quarter"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7172" name="Rectangle 4"/>
          <p:cNvSpPr>
            <a:spLocks noGrp="1" noChangeArrowheads="1"/>
          </p:cNvSpPr>
          <p:nvPr>
            <p:ph type="ftr" sz="quarter" idx="2"/>
          </p:nvPr>
        </p:nvSpPr>
        <p:spPr bwMode="auto">
          <a:xfrm>
            <a:off x="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7173" name="Rectangle 5"/>
          <p:cNvSpPr>
            <a:spLocks noGrp="1" noChangeArrowheads="1"/>
          </p:cNvSpPr>
          <p:nvPr>
            <p:ph type="sldNum" sz="quarter" idx="3"/>
          </p:nvPr>
        </p:nvSpPr>
        <p:spPr bwMode="auto">
          <a:xfrm>
            <a:off x="386080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F7033A09-4ED5-4AB7-AB7D-DE65CACABD6E}" type="slidenum">
              <a:rPr lang="en-US" altLang="zh-CN"/>
              <a:pPr>
                <a:defRPr/>
              </a:pPr>
              <a:t>‹#›</a:t>
            </a:fld>
            <a:endParaRPr lang="en-US" altLang="zh-CN"/>
          </a:p>
        </p:txBody>
      </p:sp>
    </p:spTree>
    <p:extLst>
      <p:ext uri="{BB962C8B-B14F-4D97-AF65-F5344CB8AC3E}">
        <p14:creationId xmlns:p14="http://schemas.microsoft.com/office/powerpoint/2010/main" val="16035224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Arial" charset="0"/>
              </a:defRPr>
            </a:lvl1pPr>
          </a:lstStyle>
          <a:p>
            <a:pPr>
              <a:defRPr/>
            </a:pPr>
            <a:endParaRPr lang="en-US" altLang="zh-CN"/>
          </a:p>
        </p:txBody>
      </p:sp>
      <p:sp>
        <p:nvSpPr>
          <p:cNvPr id="156675" name="Rectangle 3"/>
          <p:cNvSpPr>
            <a:spLocks noGrp="1" noChangeArrowheads="1"/>
          </p:cNvSpPr>
          <p:nvPr>
            <p:ph type="dt" idx="1"/>
          </p:nvPr>
        </p:nvSpPr>
        <p:spPr bwMode="auto">
          <a:xfrm>
            <a:off x="3860800" y="0"/>
            <a:ext cx="29527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83972" name="Rectangle 4"/>
          <p:cNvSpPr>
            <a:spLocks noGrp="1" noRot="1" noChangeAspect="1" noChangeArrowheads="1" noTextEdit="1"/>
          </p:cNvSpPr>
          <p:nvPr>
            <p:ph type="sldImg" idx="2"/>
          </p:nvPr>
        </p:nvSpPr>
        <p:spPr bwMode="auto">
          <a:xfrm>
            <a:off x="923925" y="746125"/>
            <a:ext cx="4970463" cy="3727450"/>
          </a:xfrm>
          <a:prstGeom prst="rect">
            <a:avLst/>
          </a:prstGeom>
          <a:noFill/>
          <a:ln w="9525">
            <a:solidFill>
              <a:srgbClr val="000000"/>
            </a:solidFill>
            <a:miter lim="800000"/>
            <a:headEnd/>
            <a:tailEnd/>
          </a:ln>
        </p:spPr>
      </p:sp>
      <p:sp>
        <p:nvSpPr>
          <p:cNvPr id="156677" name="Rectangle 5"/>
          <p:cNvSpPr>
            <a:spLocks noGrp="1" noChangeArrowheads="1"/>
          </p:cNvSpPr>
          <p:nvPr>
            <p:ph type="body" sz="quarter" idx="3"/>
          </p:nvPr>
        </p:nvSpPr>
        <p:spPr bwMode="auto">
          <a:xfrm>
            <a:off x="681038" y="4722813"/>
            <a:ext cx="5453062" cy="44735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56678" name="Rectangle 6"/>
          <p:cNvSpPr>
            <a:spLocks noGrp="1" noChangeArrowheads="1"/>
          </p:cNvSpPr>
          <p:nvPr>
            <p:ph type="ftr" sz="quarter" idx="4"/>
          </p:nvPr>
        </p:nvSpPr>
        <p:spPr bwMode="auto">
          <a:xfrm>
            <a:off x="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Arial" charset="0"/>
              </a:defRPr>
            </a:lvl1pPr>
          </a:lstStyle>
          <a:p>
            <a:pPr>
              <a:defRPr/>
            </a:pPr>
            <a:endParaRPr lang="en-US" altLang="zh-CN"/>
          </a:p>
        </p:txBody>
      </p:sp>
      <p:sp>
        <p:nvSpPr>
          <p:cNvPr id="156679" name="Rectangle 7"/>
          <p:cNvSpPr>
            <a:spLocks noGrp="1" noChangeArrowheads="1"/>
          </p:cNvSpPr>
          <p:nvPr>
            <p:ph type="sldNum" sz="quarter" idx="5"/>
          </p:nvPr>
        </p:nvSpPr>
        <p:spPr bwMode="auto">
          <a:xfrm>
            <a:off x="3860800" y="9444038"/>
            <a:ext cx="29527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424ED01E-F8F9-4F54-B30C-0380FCF998DB}" type="slidenum">
              <a:rPr lang="en-US" altLang="zh-CN"/>
              <a:pPr>
                <a:defRPr/>
              </a:pPr>
              <a:t>‹#›</a:t>
            </a:fld>
            <a:endParaRPr lang="en-US" altLang="zh-CN"/>
          </a:p>
        </p:txBody>
      </p:sp>
    </p:spTree>
    <p:extLst>
      <p:ext uri="{BB962C8B-B14F-4D97-AF65-F5344CB8AC3E}">
        <p14:creationId xmlns:p14="http://schemas.microsoft.com/office/powerpoint/2010/main" val="12912049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961CB55-6D86-4A2B-B033-82BC03CB3950}" type="slidenum">
              <a:rPr lang="en-US" altLang="zh-CN" smtClean="0"/>
              <a:pPr/>
              <a:t>1</a:t>
            </a:fld>
            <a:endParaRPr lang="en-US" altLang="zh-CN"/>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r>
              <a:rPr lang="zh-CN" altLang="en-US"/>
              <a:t>第二节课</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ffectLst/>
              </a:rPr>
              <a:t>柏克莱封包过滤器（</a:t>
            </a:r>
            <a:r>
              <a:rPr lang="en-US" altLang="zh-CN" dirty="0">
                <a:effectLst/>
              </a:rPr>
              <a:t>Berkeley Packet Filter</a:t>
            </a:r>
            <a:r>
              <a:rPr lang="zh-CN" altLang="en-US" dirty="0">
                <a:effectLst/>
              </a:rPr>
              <a:t>，缩写 </a:t>
            </a:r>
            <a:r>
              <a:rPr lang="en-US" altLang="zh-CN" sz="1200" i="1" kern="1200" dirty="0">
                <a:solidFill>
                  <a:schemeClr val="tx1"/>
                </a:solidFill>
                <a:effectLst/>
                <a:latin typeface="Arial" charset="0"/>
                <a:ea typeface="宋体" pitchFamily="2" charset="-122"/>
                <a:cs typeface="+mn-cs"/>
              </a:rPr>
              <a:t>BPF</a:t>
            </a:r>
            <a:r>
              <a:rPr lang="zh-CN" altLang="en-US" dirty="0">
                <a:effectLst/>
              </a:rPr>
              <a:t>）</a:t>
            </a:r>
            <a:endParaRPr lang="zh-CN" altLang="en-US" dirty="0"/>
          </a:p>
        </p:txBody>
      </p:sp>
      <p:sp>
        <p:nvSpPr>
          <p:cNvPr id="4" name="灯片编号占位符 3"/>
          <p:cNvSpPr>
            <a:spLocks noGrp="1"/>
          </p:cNvSpPr>
          <p:nvPr>
            <p:ph type="sldNum" sz="quarter" idx="10"/>
          </p:nvPr>
        </p:nvSpPr>
        <p:spPr/>
        <p:txBody>
          <a:bodyPr/>
          <a:lstStyle/>
          <a:p>
            <a:pPr>
              <a:defRPr/>
            </a:pPr>
            <a:fld id="{424ED01E-F8F9-4F54-B30C-0380FCF998DB}" type="slidenum">
              <a:rPr lang="en-US" altLang="zh-CN" smtClean="0"/>
              <a:pPr>
                <a:defRPr/>
              </a:pPr>
              <a:t>24</a:t>
            </a:fld>
            <a:endParaRPr lang="en-US" altLang="zh-CN"/>
          </a:p>
        </p:txBody>
      </p:sp>
    </p:spTree>
    <p:extLst>
      <p:ext uri="{BB962C8B-B14F-4D97-AF65-F5344CB8AC3E}">
        <p14:creationId xmlns:p14="http://schemas.microsoft.com/office/powerpoint/2010/main" val="32595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助教准备</a:t>
            </a:r>
          </a:p>
        </p:txBody>
      </p:sp>
      <p:sp>
        <p:nvSpPr>
          <p:cNvPr id="4" name="灯片编号占位符 3"/>
          <p:cNvSpPr>
            <a:spLocks noGrp="1"/>
          </p:cNvSpPr>
          <p:nvPr>
            <p:ph type="sldNum" sz="quarter" idx="10"/>
          </p:nvPr>
        </p:nvSpPr>
        <p:spPr/>
        <p:txBody>
          <a:bodyPr/>
          <a:lstStyle/>
          <a:p>
            <a:pPr>
              <a:defRPr/>
            </a:pPr>
            <a:fld id="{C98198BD-776A-4005-8B85-08A7FAB2A0AB}" type="slidenum">
              <a:rPr lang="en-US" altLang="zh-CN" smtClean="0"/>
              <a:pPr>
                <a:defRPr/>
              </a:pPr>
              <a:t>27</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第一节课到这</a:t>
            </a:r>
          </a:p>
        </p:txBody>
      </p:sp>
      <p:sp>
        <p:nvSpPr>
          <p:cNvPr id="4" name="灯片编号占位符 3"/>
          <p:cNvSpPr>
            <a:spLocks noGrp="1"/>
          </p:cNvSpPr>
          <p:nvPr>
            <p:ph type="sldNum" sz="quarter" idx="10"/>
          </p:nvPr>
        </p:nvSpPr>
        <p:spPr/>
        <p:txBody>
          <a:bodyPr/>
          <a:lstStyle/>
          <a:p>
            <a:pPr>
              <a:defRPr/>
            </a:pPr>
            <a:fld id="{C98198BD-776A-4005-8B85-08A7FAB2A0AB}" type="slidenum">
              <a:rPr lang="en-US" altLang="zh-CN" smtClean="0"/>
              <a:pPr>
                <a:defRPr/>
              </a:pPr>
              <a:t>28</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29</a:t>
            </a:fld>
            <a:endParaRPr lang="en-US" altLang="zh-CN"/>
          </a:p>
        </p:txBody>
      </p:sp>
    </p:spTree>
    <p:extLst>
      <p:ext uri="{BB962C8B-B14F-4D97-AF65-F5344CB8AC3E}">
        <p14:creationId xmlns:p14="http://schemas.microsoft.com/office/powerpoint/2010/main" val="109243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7783D94-51CD-4F62-9041-1CA10B9DFD82}" type="slidenum">
              <a:rPr lang="en-US" altLang="zh-CN" smtClean="0">
                <a:latin typeface="Arial" charset="0"/>
                <a:ea typeface="宋体" charset="-122"/>
              </a:rPr>
              <a:pPr/>
              <a:t>4</a:t>
            </a:fld>
            <a:endParaRPr lang="en-US" altLang="zh-CN">
              <a:latin typeface="Arial" charset="0"/>
              <a:ea typeface="宋体"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要掌握网络嗅探技术的基本原理，</a:t>
            </a:r>
          </a:p>
          <a:p>
            <a:r>
              <a:rPr lang="en-US" dirty="0"/>
              <a:t>首先我们需要理解网络链路的工作机制</a:t>
            </a:r>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8</a:t>
            </a:fld>
            <a:endParaRPr lang="en-US" altLang="zh-CN"/>
          </a:p>
        </p:txBody>
      </p:sp>
    </p:spTree>
    <p:extLst>
      <p:ext uri="{BB962C8B-B14F-4D97-AF65-F5344CB8AC3E}">
        <p14:creationId xmlns:p14="http://schemas.microsoft.com/office/powerpoint/2010/main" val="783047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同一以太网广播冲突域</a:t>
            </a:r>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9</a:t>
            </a:fld>
            <a:endParaRPr lang="en-US" altLang="zh-CN"/>
          </a:p>
        </p:txBody>
      </p:sp>
    </p:spTree>
    <p:extLst>
      <p:ext uri="{BB962C8B-B14F-4D97-AF65-F5344CB8AC3E}">
        <p14:creationId xmlns:p14="http://schemas.microsoft.com/office/powerpoint/2010/main" val="2171273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同一的广播共享的媒介</a:t>
            </a:r>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10</a:t>
            </a:fld>
            <a:endParaRPr lang="en-US" altLang="zh-CN"/>
          </a:p>
        </p:txBody>
      </p:sp>
    </p:spTree>
    <p:extLst>
      <p:ext uri="{BB962C8B-B14F-4D97-AF65-F5344CB8AC3E}">
        <p14:creationId xmlns:p14="http://schemas.microsoft.com/office/powerpoint/2010/main" val="3960402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0FE70F-EA06-D142-8383-A01B2912F0A3}" type="slidenum">
              <a:rPr lang="en-US" smtClean="0"/>
              <a:pPr/>
              <a:t>12</a:t>
            </a:fld>
            <a:endParaRPr lang="en-US"/>
          </a:p>
        </p:txBody>
      </p:sp>
    </p:spTree>
    <p:extLst>
      <p:ext uri="{BB962C8B-B14F-4D97-AF65-F5344CB8AC3E}">
        <p14:creationId xmlns:p14="http://schemas.microsoft.com/office/powerpoint/2010/main" val="1119841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网络嗅探在Unix、Windows系统上的具体实现</a:t>
            </a:r>
            <a:endParaRPr lang="en-US" dirty="0"/>
          </a:p>
        </p:txBody>
      </p:sp>
      <p:sp>
        <p:nvSpPr>
          <p:cNvPr id="4" name="Slide Number Placeholder 3"/>
          <p:cNvSpPr>
            <a:spLocks noGrp="1"/>
          </p:cNvSpPr>
          <p:nvPr>
            <p:ph type="sldNum" sz="quarter" idx="10"/>
          </p:nvPr>
        </p:nvSpPr>
        <p:spPr/>
        <p:txBody>
          <a:bodyPr/>
          <a:lstStyle/>
          <a:p>
            <a:pPr>
              <a:defRPr/>
            </a:pPr>
            <a:fld id="{424ED01E-F8F9-4F54-B30C-0380FCF998DB}" type="slidenum">
              <a:rPr lang="en-US" altLang="zh-CN" smtClean="0"/>
              <a:pPr>
                <a:defRPr/>
              </a:pPr>
              <a:t>15</a:t>
            </a:fld>
            <a:endParaRPr lang="en-US" altLang="zh-CN"/>
          </a:p>
        </p:txBody>
      </p:sp>
    </p:spTree>
    <p:extLst>
      <p:ext uri="{BB962C8B-B14F-4D97-AF65-F5344CB8AC3E}">
        <p14:creationId xmlns:p14="http://schemas.microsoft.com/office/powerpoint/2010/main" val="2178111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a:t>第三节讲到这</a:t>
            </a:r>
          </a:p>
        </p:txBody>
      </p:sp>
      <p:sp>
        <p:nvSpPr>
          <p:cNvPr id="4" name="灯片编号占位符 3"/>
          <p:cNvSpPr>
            <a:spLocks noGrp="1"/>
          </p:cNvSpPr>
          <p:nvPr>
            <p:ph type="sldNum" sz="quarter" idx="10"/>
          </p:nvPr>
        </p:nvSpPr>
        <p:spPr/>
        <p:txBody>
          <a:bodyPr/>
          <a:lstStyle/>
          <a:p>
            <a:pPr>
              <a:defRPr/>
            </a:pPr>
            <a:fld id="{C98198BD-776A-4005-8B85-08A7FAB2A0AB}" type="slidenum">
              <a:rPr lang="en-US" altLang="zh-CN" smtClean="0"/>
              <a:pPr>
                <a:defRPr/>
              </a:pPr>
              <a:t>18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F7783D94-51CD-4F62-9041-1CA10B9DFD82}" type="slidenum">
              <a:rPr lang="en-US" altLang="zh-CN" smtClean="0">
                <a:latin typeface="Arial" charset="0"/>
                <a:ea typeface="宋体" charset="-122"/>
              </a:rPr>
              <a:pPr/>
              <a:t>19</a:t>
            </a:fld>
            <a:endParaRPr lang="en-US" altLang="zh-CN">
              <a:latin typeface="Arial" charset="0"/>
              <a:ea typeface="宋体" charset="-122"/>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pPr eaLnBrk="1" hangingPunct="1"/>
            <a:endParaRPr lang="zh-CN" altLang="zh-CN">
              <a:latin typeface="Arial" charset="0"/>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256540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zh-CN" sz="2400">
              <a:latin typeface="Times New Roman" pitchFamily="18" charset="0"/>
            </a:endParaRPr>
          </a:p>
        </p:txBody>
      </p:sp>
      <p:sp>
        <p:nvSpPr>
          <p:cNvPr id="5122" name="Rectangle 2"/>
          <p:cNvSpPr>
            <a:spLocks noGrp="1" noChangeArrowheads="1"/>
          </p:cNvSpPr>
          <p:nvPr>
            <p:ph type="ctrTitle"/>
          </p:nvPr>
        </p:nvSpPr>
        <p:spPr>
          <a:xfrm>
            <a:off x="684213" y="1125538"/>
            <a:ext cx="8178800" cy="1371600"/>
          </a:xfrm>
        </p:spPr>
        <p:txBody>
          <a:bodyPr/>
          <a:lstStyle>
            <a:lvl1pPr>
              <a:defRPr sz="4400"/>
            </a:lvl1pPr>
          </a:lstStyle>
          <a:p>
            <a:r>
              <a:rPr lang="zh-CN" altLang="en-US"/>
              <a:t>单击此处编辑母版标题样式</a:t>
            </a:r>
          </a:p>
        </p:txBody>
      </p:sp>
      <p:sp>
        <p:nvSpPr>
          <p:cNvPr id="5123"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8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fld id="{96AA55B6-4F51-964C-85F7-2D84884C1282}" type="datetime2">
              <a:rPr lang="zh-CN" altLang="en-US" smtClean="0"/>
              <a:pPr>
                <a:defRPr/>
              </a:pPr>
              <a:t>2022年9月26日</a:t>
            </a:fld>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6"/>
          <p:cNvSpPr>
            <a:spLocks noGrp="1" noChangeArrowheads="1"/>
          </p:cNvSpPr>
          <p:nvPr>
            <p:ph type="sldNum" sz="quarter" idx="12"/>
          </p:nvPr>
        </p:nvSpPr>
        <p:spPr>
          <a:xfrm>
            <a:off x="6553200" y="6248400"/>
            <a:ext cx="1905000" cy="457200"/>
          </a:xfrm>
        </p:spPr>
        <p:txBody>
          <a:bodyPr/>
          <a:lstStyle>
            <a:lvl1pPr>
              <a:defRPr/>
            </a:lvl1pPr>
          </a:lstStyle>
          <a:p>
            <a:pPr>
              <a:defRPr/>
            </a:pPr>
            <a:fld id="{0964F033-1F39-4C8E-B86C-26C58336FB83}" type="slidenum">
              <a:rPr lang="en-US" altLang="zh-CN"/>
              <a:pPr>
                <a:defRPr/>
              </a:pPr>
              <a:t>‹#›</a:t>
            </a:fld>
            <a:endParaRPr lang="en-US" altLang="zh-CN"/>
          </a:p>
        </p:txBody>
      </p:sp>
      <p:pic>
        <p:nvPicPr>
          <p:cNvPr id="8" name="Picture 7"/>
          <p:cNvPicPr>
            <a:picLocks noChangeAspect="1"/>
          </p:cNvPicPr>
          <p:nvPr userDrawn="1"/>
        </p:nvPicPr>
        <p:blipFill>
          <a:blip r:embed="rId2" cstate="print"/>
          <a:stretch>
            <a:fillRect/>
          </a:stretch>
        </p:blipFill>
        <p:spPr>
          <a:xfrm>
            <a:off x="7884368" y="188640"/>
            <a:ext cx="1116484" cy="112111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p:cNvSpPr>
            <a:spLocks noGrp="1" noChangeArrowheads="1"/>
          </p:cNvSpPr>
          <p:nvPr>
            <p:ph type="dt" sz="half" idx="10"/>
          </p:nvPr>
        </p:nvSpPr>
        <p:spPr>
          <a:ln/>
        </p:spPr>
        <p:txBody>
          <a:bodyPr/>
          <a:lstStyle>
            <a:lvl1pPr>
              <a:defRPr/>
            </a:lvl1pPr>
          </a:lstStyle>
          <a:p>
            <a:pPr>
              <a:defRPr/>
            </a:pPr>
            <a:fld id="{3265E953-0912-3F4B-8526-C0673A2717EA}" type="datetime2">
              <a:rPr lang="zh-CN" altLang="en-US" smtClean="0"/>
              <a:pPr>
                <a:defRPr/>
              </a:pPr>
              <a:t>2022年9月26日</a:t>
            </a:fld>
            <a:endParaRPr lang="en-US" altLang="zh-CN"/>
          </a:p>
        </p:txBody>
      </p:sp>
      <p:sp>
        <p:nvSpPr>
          <p:cNvPr id="5"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6" name="Rectangle 1032"/>
          <p:cNvSpPr>
            <a:spLocks noGrp="1" noChangeArrowheads="1"/>
          </p:cNvSpPr>
          <p:nvPr>
            <p:ph type="sldNum" sz="quarter" idx="12"/>
          </p:nvPr>
        </p:nvSpPr>
        <p:spPr>
          <a:ln/>
        </p:spPr>
        <p:txBody>
          <a:bodyPr/>
          <a:lstStyle>
            <a:lvl1pPr>
              <a:defRPr/>
            </a:lvl1pPr>
          </a:lstStyle>
          <a:p>
            <a:pPr>
              <a:defRPr/>
            </a:pPr>
            <a:fld id="{A01938C3-94BF-4009-90DF-F547E215E16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p:cNvSpPr>
            <a:spLocks noGrp="1" noChangeArrowheads="1"/>
          </p:cNvSpPr>
          <p:nvPr>
            <p:ph type="dt" sz="half" idx="10"/>
          </p:nvPr>
        </p:nvSpPr>
        <p:spPr>
          <a:ln/>
        </p:spPr>
        <p:txBody>
          <a:bodyPr/>
          <a:lstStyle>
            <a:lvl1pPr>
              <a:defRPr/>
            </a:lvl1pPr>
          </a:lstStyle>
          <a:p>
            <a:pPr>
              <a:defRPr/>
            </a:pPr>
            <a:fld id="{0103B326-2AA2-E54E-801B-8D7CF011BDEC}" type="datetime2">
              <a:rPr lang="zh-CN" altLang="en-US" smtClean="0"/>
              <a:pPr>
                <a:defRPr/>
              </a:pPr>
              <a:t>2022年9月26日</a:t>
            </a:fld>
            <a:endParaRPr lang="en-US" altLang="zh-CN"/>
          </a:p>
        </p:txBody>
      </p:sp>
      <p:sp>
        <p:nvSpPr>
          <p:cNvPr id="5"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6" name="Rectangle 1032"/>
          <p:cNvSpPr>
            <a:spLocks noGrp="1" noChangeArrowheads="1"/>
          </p:cNvSpPr>
          <p:nvPr>
            <p:ph type="sldNum" sz="quarter" idx="12"/>
          </p:nvPr>
        </p:nvSpPr>
        <p:spPr>
          <a:ln/>
        </p:spPr>
        <p:txBody>
          <a:bodyPr/>
          <a:lstStyle>
            <a:lvl1pPr>
              <a:defRPr/>
            </a:lvl1pPr>
          </a:lstStyle>
          <a:p>
            <a:pPr>
              <a:defRPr/>
            </a:pPr>
            <a:fld id="{35769166-0D76-4C46-A4E5-9D90DDC4D1FC}"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p:cNvSpPr>
            <a:spLocks noGrp="1" noChangeArrowheads="1"/>
          </p:cNvSpPr>
          <p:nvPr>
            <p:ph type="dt" sz="half" idx="10"/>
          </p:nvPr>
        </p:nvSpPr>
        <p:spPr>
          <a:ln/>
        </p:spPr>
        <p:txBody>
          <a:bodyPr/>
          <a:lstStyle>
            <a:lvl1pPr>
              <a:defRPr/>
            </a:lvl1pPr>
          </a:lstStyle>
          <a:p>
            <a:pPr>
              <a:defRPr/>
            </a:pPr>
            <a:fld id="{0658615F-B37B-8A44-93D2-06479E7B95FC}" type="datetime2">
              <a:rPr lang="zh-CN" altLang="en-US" smtClean="0"/>
              <a:pPr>
                <a:defRPr/>
              </a:pPr>
              <a:t>2022年9月26日</a:t>
            </a:fld>
            <a:endParaRPr lang="en-US" altLang="zh-CN"/>
          </a:p>
        </p:txBody>
      </p:sp>
      <p:sp>
        <p:nvSpPr>
          <p:cNvPr id="6"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1032"/>
          <p:cNvSpPr>
            <a:spLocks noGrp="1" noChangeArrowheads="1"/>
          </p:cNvSpPr>
          <p:nvPr>
            <p:ph type="sldNum" sz="quarter" idx="12"/>
          </p:nvPr>
        </p:nvSpPr>
        <p:spPr>
          <a:ln/>
        </p:spPr>
        <p:txBody>
          <a:bodyPr/>
          <a:lstStyle>
            <a:lvl1pPr>
              <a:defRPr/>
            </a:lvl1pPr>
          </a:lstStyle>
          <a:p>
            <a:pPr>
              <a:defRPr/>
            </a:pPr>
            <a:fld id="{88F9D240-5863-4F16-8FBC-83C8F1234B25}"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30"/>
          <p:cNvSpPr>
            <a:spLocks noGrp="1" noChangeArrowheads="1"/>
          </p:cNvSpPr>
          <p:nvPr>
            <p:ph type="dt" sz="half" idx="10"/>
          </p:nvPr>
        </p:nvSpPr>
        <p:spPr>
          <a:ln/>
        </p:spPr>
        <p:txBody>
          <a:bodyPr/>
          <a:lstStyle>
            <a:lvl1pPr>
              <a:defRPr/>
            </a:lvl1pPr>
          </a:lstStyle>
          <a:p>
            <a:pPr>
              <a:defRPr/>
            </a:pPr>
            <a:fld id="{79B69D14-462B-844B-BF78-D91EB0609132}" type="datetime2">
              <a:rPr lang="zh-CN" altLang="en-US" smtClean="0"/>
              <a:pPr>
                <a:defRPr/>
              </a:pPr>
              <a:t>2022年9月26日</a:t>
            </a:fld>
            <a:endParaRPr lang="en-US" altLang="zh-CN"/>
          </a:p>
        </p:txBody>
      </p:sp>
      <p:sp>
        <p:nvSpPr>
          <p:cNvPr id="5"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6" name="Rectangle 1032"/>
          <p:cNvSpPr>
            <a:spLocks noGrp="1" noChangeArrowheads="1"/>
          </p:cNvSpPr>
          <p:nvPr>
            <p:ph type="sldNum" sz="quarter" idx="12"/>
          </p:nvPr>
        </p:nvSpPr>
        <p:spPr>
          <a:ln/>
        </p:spPr>
        <p:txBody>
          <a:bodyPr/>
          <a:lstStyle>
            <a:lvl1pPr>
              <a:defRPr/>
            </a:lvl1pPr>
          </a:lstStyle>
          <a:p>
            <a:pPr>
              <a:defRPr/>
            </a:pPr>
            <a:fld id="{47D22251-280C-465C-99E6-6A8AAA32795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30"/>
          <p:cNvSpPr>
            <a:spLocks noGrp="1" noChangeArrowheads="1"/>
          </p:cNvSpPr>
          <p:nvPr>
            <p:ph type="dt" sz="half" idx="10"/>
          </p:nvPr>
        </p:nvSpPr>
        <p:spPr>
          <a:ln/>
        </p:spPr>
        <p:txBody>
          <a:bodyPr/>
          <a:lstStyle>
            <a:lvl1pPr>
              <a:defRPr/>
            </a:lvl1pPr>
          </a:lstStyle>
          <a:p>
            <a:pPr>
              <a:defRPr/>
            </a:pPr>
            <a:fld id="{74D9BD22-772F-274E-B8B6-02ACF9305840}" type="datetime2">
              <a:rPr lang="zh-CN" altLang="en-US" smtClean="0"/>
              <a:pPr>
                <a:defRPr/>
              </a:pPr>
              <a:t>2022年9月26日</a:t>
            </a:fld>
            <a:endParaRPr lang="en-US" altLang="zh-CN"/>
          </a:p>
        </p:txBody>
      </p:sp>
      <p:sp>
        <p:nvSpPr>
          <p:cNvPr id="5"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6" name="Rectangle 1032"/>
          <p:cNvSpPr>
            <a:spLocks noGrp="1" noChangeArrowheads="1"/>
          </p:cNvSpPr>
          <p:nvPr>
            <p:ph type="sldNum" sz="quarter" idx="12"/>
          </p:nvPr>
        </p:nvSpPr>
        <p:spPr>
          <a:ln/>
        </p:spPr>
        <p:txBody>
          <a:bodyPr/>
          <a:lstStyle>
            <a:lvl1pPr>
              <a:defRPr/>
            </a:lvl1pPr>
          </a:lstStyle>
          <a:p>
            <a:pPr>
              <a:defRPr/>
            </a:pPr>
            <a:fld id="{CD99EB8A-2D9F-441C-BD3E-178DCF5A88AE}"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30"/>
          <p:cNvSpPr>
            <a:spLocks noGrp="1" noChangeArrowheads="1"/>
          </p:cNvSpPr>
          <p:nvPr>
            <p:ph type="dt" sz="half" idx="10"/>
          </p:nvPr>
        </p:nvSpPr>
        <p:spPr>
          <a:ln/>
        </p:spPr>
        <p:txBody>
          <a:bodyPr/>
          <a:lstStyle>
            <a:lvl1pPr>
              <a:defRPr/>
            </a:lvl1pPr>
          </a:lstStyle>
          <a:p>
            <a:pPr>
              <a:defRPr/>
            </a:pPr>
            <a:fld id="{5B2E0C31-32AF-764A-BE5E-49696B580561}" type="datetime2">
              <a:rPr lang="zh-CN" altLang="en-US" smtClean="0"/>
              <a:pPr>
                <a:defRPr/>
              </a:pPr>
              <a:t>2022年9月26日</a:t>
            </a:fld>
            <a:endParaRPr lang="en-US" altLang="zh-CN"/>
          </a:p>
        </p:txBody>
      </p:sp>
      <p:sp>
        <p:nvSpPr>
          <p:cNvPr id="6"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1032"/>
          <p:cNvSpPr>
            <a:spLocks noGrp="1" noChangeArrowheads="1"/>
          </p:cNvSpPr>
          <p:nvPr>
            <p:ph type="sldNum" sz="quarter" idx="12"/>
          </p:nvPr>
        </p:nvSpPr>
        <p:spPr>
          <a:ln/>
        </p:spPr>
        <p:txBody>
          <a:bodyPr/>
          <a:lstStyle>
            <a:lvl1pPr>
              <a:defRPr/>
            </a:lvl1pPr>
          </a:lstStyle>
          <a:p>
            <a:pPr>
              <a:defRPr/>
            </a:pPr>
            <a:fld id="{C782497B-4B2C-4B5E-B0DA-5206B13454E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30"/>
          <p:cNvSpPr>
            <a:spLocks noGrp="1" noChangeArrowheads="1"/>
          </p:cNvSpPr>
          <p:nvPr>
            <p:ph type="dt" sz="half" idx="10"/>
          </p:nvPr>
        </p:nvSpPr>
        <p:spPr>
          <a:ln/>
        </p:spPr>
        <p:txBody>
          <a:bodyPr/>
          <a:lstStyle>
            <a:lvl1pPr>
              <a:defRPr/>
            </a:lvl1pPr>
          </a:lstStyle>
          <a:p>
            <a:pPr>
              <a:defRPr/>
            </a:pPr>
            <a:fld id="{A7FFB1A5-3196-2543-9C2A-C5CC8E88AB52}" type="datetime2">
              <a:rPr lang="zh-CN" altLang="en-US" smtClean="0"/>
              <a:pPr>
                <a:defRPr/>
              </a:pPr>
              <a:t>2022年9月26日</a:t>
            </a:fld>
            <a:endParaRPr lang="en-US" altLang="zh-CN"/>
          </a:p>
        </p:txBody>
      </p:sp>
      <p:sp>
        <p:nvSpPr>
          <p:cNvPr id="8"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9" name="Rectangle 1032"/>
          <p:cNvSpPr>
            <a:spLocks noGrp="1" noChangeArrowheads="1"/>
          </p:cNvSpPr>
          <p:nvPr>
            <p:ph type="sldNum" sz="quarter" idx="12"/>
          </p:nvPr>
        </p:nvSpPr>
        <p:spPr>
          <a:ln/>
        </p:spPr>
        <p:txBody>
          <a:bodyPr/>
          <a:lstStyle>
            <a:lvl1pPr>
              <a:defRPr/>
            </a:lvl1pPr>
          </a:lstStyle>
          <a:p>
            <a:pPr>
              <a:defRPr/>
            </a:pPr>
            <a:fld id="{89088EAB-FFED-4E6E-87B3-2E628C88AD4B}"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030"/>
          <p:cNvSpPr>
            <a:spLocks noGrp="1" noChangeArrowheads="1"/>
          </p:cNvSpPr>
          <p:nvPr>
            <p:ph type="dt" sz="half" idx="10"/>
          </p:nvPr>
        </p:nvSpPr>
        <p:spPr>
          <a:ln/>
        </p:spPr>
        <p:txBody>
          <a:bodyPr/>
          <a:lstStyle>
            <a:lvl1pPr>
              <a:defRPr/>
            </a:lvl1pPr>
          </a:lstStyle>
          <a:p>
            <a:pPr>
              <a:defRPr/>
            </a:pPr>
            <a:fld id="{8E6E41D4-2DEA-3F4F-A721-708D98C69BCA}" type="datetime2">
              <a:rPr lang="zh-CN" altLang="en-US" smtClean="0"/>
              <a:pPr>
                <a:defRPr/>
              </a:pPr>
              <a:t>2022年9月26日</a:t>
            </a:fld>
            <a:endParaRPr lang="en-US" altLang="zh-CN"/>
          </a:p>
        </p:txBody>
      </p:sp>
      <p:sp>
        <p:nvSpPr>
          <p:cNvPr id="4"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5" name="Rectangle 1032"/>
          <p:cNvSpPr>
            <a:spLocks noGrp="1" noChangeArrowheads="1"/>
          </p:cNvSpPr>
          <p:nvPr>
            <p:ph type="sldNum" sz="quarter" idx="12"/>
          </p:nvPr>
        </p:nvSpPr>
        <p:spPr>
          <a:ln/>
        </p:spPr>
        <p:txBody>
          <a:bodyPr/>
          <a:lstStyle>
            <a:lvl1pPr>
              <a:defRPr/>
            </a:lvl1pPr>
          </a:lstStyle>
          <a:p>
            <a:pPr>
              <a:defRPr/>
            </a:pPr>
            <a:fld id="{B7D60D1D-6DD3-4E0B-B93E-22176A966930}"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030"/>
          <p:cNvSpPr>
            <a:spLocks noGrp="1" noChangeArrowheads="1"/>
          </p:cNvSpPr>
          <p:nvPr>
            <p:ph type="dt" sz="half" idx="10"/>
          </p:nvPr>
        </p:nvSpPr>
        <p:spPr>
          <a:ln/>
        </p:spPr>
        <p:txBody>
          <a:bodyPr/>
          <a:lstStyle>
            <a:lvl1pPr>
              <a:defRPr/>
            </a:lvl1pPr>
          </a:lstStyle>
          <a:p>
            <a:pPr>
              <a:defRPr/>
            </a:pPr>
            <a:fld id="{D5D1A8A8-7942-1A4B-9EE4-88A858A96FA8}" type="datetime2">
              <a:rPr lang="zh-CN" altLang="en-US" smtClean="0"/>
              <a:pPr>
                <a:defRPr/>
              </a:pPr>
              <a:t>2022年9月26日</a:t>
            </a:fld>
            <a:endParaRPr lang="en-US" altLang="zh-CN"/>
          </a:p>
        </p:txBody>
      </p:sp>
      <p:sp>
        <p:nvSpPr>
          <p:cNvPr id="3"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4" name="Rectangle 1032"/>
          <p:cNvSpPr>
            <a:spLocks noGrp="1" noChangeArrowheads="1"/>
          </p:cNvSpPr>
          <p:nvPr>
            <p:ph type="sldNum" sz="quarter" idx="12"/>
          </p:nvPr>
        </p:nvSpPr>
        <p:spPr>
          <a:ln/>
        </p:spPr>
        <p:txBody>
          <a:bodyPr/>
          <a:lstStyle>
            <a:lvl1pPr>
              <a:defRPr/>
            </a:lvl1pPr>
          </a:lstStyle>
          <a:p>
            <a:pPr>
              <a:defRPr/>
            </a:pPr>
            <a:fld id="{E64A8420-CAAA-49BE-B0CF-1B7F4B63584F}"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p:cNvSpPr>
            <a:spLocks noGrp="1" noChangeArrowheads="1"/>
          </p:cNvSpPr>
          <p:nvPr>
            <p:ph type="dt" sz="half" idx="10"/>
          </p:nvPr>
        </p:nvSpPr>
        <p:spPr>
          <a:ln/>
        </p:spPr>
        <p:txBody>
          <a:bodyPr/>
          <a:lstStyle>
            <a:lvl1pPr>
              <a:defRPr/>
            </a:lvl1pPr>
          </a:lstStyle>
          <a:p>
            <a:pPr>
              <a:defRPr/>
            </a:pPr>
            <a:fld id="{351DF7F6-AA04-4D43-9680-493CF0AF2FA9}" type="datetime2">
              <a:rPr lang="zh-CN" altLang="en-US" smtClean="0"/>
              <a:pPr>
                <a:defRPr/>
              </a:pPr>
              <a:t>2022年9月26日</a:t>
            </a:fld>
            <a:endParaRPr lang="en-US" altLang="zh-CN"/>
          </a:p>
        </p:txBody>
      </p:sp>
      <p:sp>
        <p:nvSpPr>
          <p:cNvPr id="6"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1032"/>
          <p:cNvSpPr>
            <a:spLocks noGrp="1" noChangeArrowheads="1"/>
          </p:cNvSpPr>
          <p:nvPr>
            <p:ph type="sldNum" sz="quarter" idx="12"/>
          </p:nvPr>
        </p:nvSpPr>
        <p:spPr>
          <a:ln/>
        </p:spPr>
        <p:txBody>
          <a:bodyPr/>
          <a:lstStyle>
            <a:lvl1pPr>
              <a:defRPr/>
            </a:lvl1pPr>
          </a:lstStyle>
          <a:p>
            <a:pPr>
              <a:defRPr/>
            </a:pPr>
            <a:fld id="{22554457-5FE2-4B94-B21B-34E3F80D79B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30"/>
          <p:cNvSpPr>
            <a:spLocks noGrp="1" noChangeArrowheads="1"/>
          </p:cNvSpPr>
          <p:nvPr>
            <p:ph type="dt" sz="half" idx="10"/>
          </p:nvPr>
        </p:nvSpPr>
        <p:spPr>
          <a:ln/>
        </p:spPr>
        <p:txBody>
          <a:bodyPr/>
          <a:lstStyle>
            <a:lvl1pPr>
              <a:defRPr/>
            </a:lvl1pPr>
          </a:lstStyle>
          <a:p>
            <a:pPr>
              <a:defRPr/>
            </a:pPr>
            <a:fld id="{5743CE8E-A61F-BF4C-BB6D-8669F9BE7CEB}" type="datetime2">
              <a:rPr lang="zh-CN" altLang="en-US" smtClean="0"/>
              <a:pPr>
                <a:defRPr/>
              </a:pPr>
              <a:t>2022年9月26日</a:t>
            </a:fld>
            <a:endParaRPr lang="en-US" altLang="zh-CN"/>
          </a:p>
        </p:txBody>
      </p:sp>
      <p:sp>
        <p:nvSpPr>
          <p:cNvPr id="6" name="Rectangle 1031"/>
          <p:cNvSpPr>
            <a:spLocks noGrp="1" noChangeArrowheads="1"/>
          </p:cNvSpPr>
          <p:nvPr>
            <p:ph type="ftr" sz="quarter" idx="11"/>
          </p:nvPr>
        </p:nvSpPr>
        <p:spPr>
          <a:ln/>
        </p:spPr>
        <p:txBody>
          <a:bodyPr/>
          <a:lstStyle>
            <a:lvl1pPr>
              <a:defRPr/>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7" name="Rectangle 1032"/>
          <p:cNvSpPr>
            <a:spLocks noGrp="1" noChangeArrowheads="1"/>
          </p:cNvSpPr>
          <p:nvPr>
            <p:ph type="sldNum" sz="quarter" idx="12"/>
          </p:nvPr>
        </p:nvSpPr>
        <p:spPr>
          <a:ln/>
        </p:spPr>
        <p:txBody>
          <a:bodyPr/>
          <a:lstStyle>
            <a:lvl1pPr>
              <a:defRPr/>
            </a:lvl1pPr>
          </a:lstStyle>
          <a:p>
            <a:pPr>
              <a:defRPr/>
            </a:pPr>
            <a:fld id="{F6FB31C7-F617-4D5A-8205-00F3800A7EA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3074" name="Rectangle 1026"/>
          <p:cNvSpPr>
            <a:spLocks noGrp="1" noChangeArrowheads="1"/>
          </p:cNvSpPr>
          <p:nvPr>
            <p:ph type="title"/>
          </p:nvPr>
        </p:nvSpPr>
        <p:spPr bwMode="auto">
          <a:xfrm>
            <a:off x="574675" y="304800"/>
            <a:ext cx="8001000" cy="1216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5" name="Rectangle 1027"/>
          <p:cNvSpPr>
            <a:spLocks noGrp="1" noChangeArrowheads="1"/>
          </p:cNvSpPr>
          <p:nvPr>
            <p:ph type="body" idx="1"/>
          </p:nvPr>
        </p:nvSpPr>
        <p:spPr bwMode="auto">
          <a:xfrm>
            <a:off x="566738" y="1752600"/>
            <a:ext cx="8001000" cy="426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0" name="AutoShape 1028"/>
          <p:cNvSpPr>
            <a:spLocks noChangeArrowheads="1"/>
          </p:cNvSpPr>
          <p:nvPr/>
        </p:nvSpPr>
        <p:spPr bwMode="auto">
          <a:xfrm>
            <a:off x="609600" y="1566863"/>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chemeClr val="accent2"/>
          </a:solidFill>
          <a:ln w="9525">
            <a:solidFill>
              <a:schemeClr val="accent2"/>
            </a:solidFill>
            <a:round/>
            <a:headEnd/>
            <a:tailEnd/>
          </a:ln>
        </p:spPr>
        <p:txBody>
          <a:bodyPr/>
          <a:lstStyle/>
          <a:p>
            <a:pPr algn="l">
              <a:defRPr/>
            </a:pPr>
            <a:endParaRPr lang="zh-CN" altLang="zh-CN" sz="2400">
              <a:latin typeface="Times New Roman" pitchFamily="18" charset="0"/>
            </a:endParaRPr>
          </a:p>
        </p:txBody>
      </p:sp>
      <p:sp>
        <p:nvSpPr>
          <p:cNvPr id="4101" name="Line 1029"/>
          <p:cNvSpPr>
            <a:spLocks noChangeShapeType="1"/>
          </p:cNvSpPr>
          <p:nvPr/>
        </p:nvSpPr>
        <p:spPr bwMode="auto">
          <a:xfrm flipV="1">
            <a:off x="609600" y="6172200"/>
            <a:ext cx="7924800" cy="0"/>
          </a:xfrm>
          <a:prstGeom prst="line">
            <a:avLst/>
          </a:prstGeom>
          <a:noFill/>
          <a:ln w="3175">
            <a:solidFill>
              <a:schemeClr val="accent2"/>
            </a:solidFill>
            <a:round/>
            <a:headEnd/>
            <a:tailEnd/>
          </a:ln>
          <a:effectLst/>
        </p:spPr>
        <p:txBody>
          <a:bodyPr/>
          <a:lstStyle/>
          <a:p>
            <a:pPr>
              <a:defRPr/>
            </a:pPr>
            <a:endParaRPr lang="zh-CN" altLang="en-US"/>
          </a:p>
        </p:txBody>
      </p:sp>
      <p:sp>
        <p:nvSpPr>
          <p:cNvPr id="4102" name="Rectangle 1030"/>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fld id="{A6D09F42-5B4C-7144-A70E-B2A2C9CFB308}" type="datetime2">
              <a:rPr lang="zh-CN" altLang="en-US" smtClean="0"/>
              <a:pPr>
                <a:defRPr/>
              </a:pPr>
              <a:t>2022年9月26日</a:t>
            </a:fld>
            <a:endParaRPr lang="en-US" altLang="zh-CN" dirty="0"/>
          </a:p>
        </p:txBody>
      </p:sp>
      <p:sp>
        <p:nvSpPr>
          <p:cNvPr id="4103" name="Rectangle 1031"/>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r>
              <a:rPr lang="zh-CN" altLang="en-US"/>
              <a:t>网络攻防技术与实践课程 </a:t>
            </a:r>
            <a:r>
              <a:rPr lang="en-US" altLang="zh-CN"/>
              <a:t>Copyright (c) 2008</a:t>
            </a:r>
            <a:r>
              <a:rPr lang="zh-CN" altLang="en-US"/>
              <a:t>－</a:t>
            </a:r>
            <a:r>
              <a:rPr lang="en-US" altLang="zh-CN"/>
              <a:t>2009 </a:t>
            </a:r>
            <a:r>
              <a:rPr lang="zh-CN" altLang="en-US"/>
              <a:t>诸葛建伟</a:t>
            </a:r>
            <a:endParaRPr lang="zh-CN" altLang="en-US" dirty="0"/>
          </a:p>
        </p:txBody>
      </p:sp>
      <p:sp>
        <p:nvSpPr>
          <p:cNvPr id="4104" name="Rectangle 1032"/>
          <p:cNvSpPr>
            <a:spLocks noGrp="1" noChangeArrowheads="1"/>
          </p:cNvSpPr>
          <p:nvPr>
            <p:ph type="sldNum" sz="quarter" idx="4"/>
          </p:nvPr>
        </p:nvSpPr>
        <p:spPr bwMode="auto">
          <a:xfrm>
            <a:off x="65532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fld id="{5DD20D86-89BC-4114-9E5D-F2D6F41DECA0}" type="slidenum">
              <a:rPr lang="en-US" altLang="zh-CN"/>
              <a:pPr>
                <a:defRPr/>
              </a:pPr>
              <a:t>‹#›</a:t>
            </a:fld>
            <a:endParaRPr lang="en-US" altLang="zh-CN"/>
          </a:p>
        </p:txBody>
      </p:sp>
      <p:pic>
        <p:nvPicPr>
          <p:cNvPr id="2" name="Picture 1"/>
          <p:cNvPicPr>
            <a:picLocks noChangeAspect="1"/>
          </p:cNvPicPr>
          <p:nvPr userDrawn="1"/>
        </p:nvPicPr>
        <p:blipFill>
          <a:blip r:embed="rId15" cstate="print"/>
          <a:stretch>
            <a:fillRect/>
          </a:stretch>
        </p:blipFill>
        <p:spPr>
          <a:xfrm>
            <a:off x="7884368" y="188640"/>
            <a:ext cx="1116484" cy="1121117"/>
          </a:xfrm>
          <a:prstGeom prst="rect">
            <a:avLst/>
          </a:prstGeom>
        </p:spPr>
      </p:pic>
    </p:spTree>
  </p:cSld>
  <p:clrMap bg1="lt1" tx1="dk1" bg2="lt2" tx2="dk2" accent1="accent1" accent2="accent2" accent3="accent3" accent4="accent4" accent5="accent5" accent6="accent6" hlink="hlink" folHlink="folHlink"/>
  <p:sldLayoutIdLst>
    <p:sldLayoutId id="2147483973"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hf hdr="0" ftr="0" dt="0"/>
  <p:txStyles>
    <p:titleStyle>
      <a:lvl1pPr algn="l" rtl="0" eaLnBrk="0" fontAlgn="base" hangingPunct="0">
        <a:spcBef>
          <a:spcPct val="0"/>
        </a:spcBef>
        <a:spcAft>
          <a:spcPct val="0"/>
        </a:spcAft>
        <a:defRPr sz="4200" b="1">
          <a:solidFill>
            <a:schemeClr val="tx2"/>
          </a:solidFill>
          <a:latin typeface="+mj-lt"/>
          <a:ea typeface="+mj-ea"/>
          <a:cs typeface="+mj-cs"/>
        </a:defRPr>
      </a:lvl1pPr>
      <a:lvl2pPr algn="l" rtl="0" eaLnBrk="0" fontAlgn="base" hangingPunct="0">
        <a:spcBef>
          <a:spcPct val="0"/>
        </a:spcBef>
        <a:spcAft>
          <a:spcPct val="0"/>
        </a:spcAft>
        <a:defRPr sz="4200" b="1">
          <a:solidFill>
            <a:schemeClr val="tx2"/>
          </a:solidFill>
          <a:latin typeface="Verdana" pitchFamily="34" charset="0"/>
          <a:ea typeface="宋体" pitchFamily="2" charset="-122"/>
        </a:defRPr>
      </a:lvl2pPr>
      <a:lvl3pPr algn="l" rtl="0" eaLnBrk="0" fontAlgn="base" hangingPunct="0">
        <a:spcBef>
          <a:spcPct val="0"/>
        </a:spcBef>
        <a:spcAft>
          <a:spcPct val="0"/>
        </a:spcAft>
        <a:defRPr sz="4200" b="1">
          <a:solidFill>
            <a:schemeClr val="tx2"/>
          </a:solidFill>
          <a:latin typeface="Verdana" pitchFamily="34" charset="0"/>
          <a:ea typeface="宋体" pitchFamily="2" charset="-122"/>
        </a:defRPr>
      </a:lvl3pPr>
      <a:lvl4pPr algn="l" rtl="0" eaLnBrk="0" fontAlgn="base" hangingPunct="0">
        <a:spcBef>
          <a:spcPct val="0"/>
        </a:spcBef>
        <a:spcAft>
          <a:spcPct val="0"/>
        </a:spcAft>
        <a:defRPr sz="4200" b="1">
          <a:solidFill>
            <a:schemeClr val="tx2"/>
          </a:solidFill>
          <a:latin typeface="Verdana" pitchFamily="34" charset="0"/>
          <a:ea typeface="宋体" pitchFamily="2" charset="-122"/>
        </a:defRPr>
      </a:lvl4pPr>
      <a:lvl5pPr algn="l" rtl="0" eaLnBrk="0" fontAlgn="base" hangingPunct="0">
        <a:spcBef>
          <a:spcPct val="0"/>
        </a:spcBef>
        <a:spcAft>
          <a:spcPct val="0"/>
        </a:spcAft>
        <a:defRPr sz="4200" b="1">
          <a:solidFill>
            <a:schemeClr val="tx2"/>
          </a:solidFill>
          <a:latin typeface="Verdana" pitchFamily="34" charset="0"/>
          <a:ea typeface="宋体" pitchFamily="2" charset="-122"/>
        </a:defRPr>
      </a:lvl5pPr>
      <a:lvl6pPr marL="457200" algn="l" rtl="0" fontAlgn="base">
        <a:spcBef>
          <a:spcPct val="0"/>
        </a:spcBef>
        <a:spcAft>
          <a:spcPct val="0"/>
        </a:spcAft>
        <a:defRPr sz="4200" b="1">
          <a:solidFill>
            <a:schemeClr val="tx2"/>
          </a:solidFill>
          <a:latin typeface="Verdana" pitchFamily="34" charset="0"/>
          <a:ea typeface="宋体" pitchFamily="2" charset="-122"/>
        </a:defRPr>
      </a:lvl6pPr>
      <a:lvl7pPr marL="914400" algn="l" rtl="0" fontAlgn="base">
        <a:spcBef>
          <a:spcPct val="0"/>
        </a:spcBef>
        <a:spcAft>
          <a:spcPct val="0"/>
        </a:spcAft>
        <a:defRPr sz="4200" b="1">
          <a:solidFill>
            <a:schemeClr val="tx2"/>
          </a:solidFill>
          <a:latin typeface="Verdana" pitchFamily="34" charset="0"/>
          <a:ea typeface="宋体" pitchFamily="2" charset="-122"/>
        </a:defRPr>
      </a:lvl7pPr>
      <a:lvl8pPr marL="1371600" algn="l" rtl="0" fontAlgn="base">
        <a:spcBef>
          <a:spcPct val="0"/>
        </a:spcBef>
        <a:spcAft>
          <a:spcPct val="0"/>
        </a:spcAft>
        <a:defRPr sz="4200" b="1">
          <a:solidFill>
            <a:schemeClr val="tx2"/>
          </a:solidFill>
          <a:latin typeface="Verdana" pitchFamily="34" charset="0"/>
          <a:ea typeface="宋体" pitchFamily="2" charset="-122"/>
        </a:defRPr>
      </a:lvl8pPr>
      <a:lvl9pPr marL="1828800" algn="l" rtl="0" fontAlgn="base">
        <a:spcBef>
          <a:spcPct val="0"/>
        </a:spcBef>
        <a:spcAft>
          <a:spcPct val="0"/>
        </a:spcAft>
        <a:defRPr sz="4200" b="1">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b="1">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b="1">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b="1">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b="1">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b="1">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en.wikipedia.org/wiki/University_of_Missouri-Kansas_City" TargetMode="External"/><Relationship Id="rId2" Type="http://schemas.openxmlformats.org/officeDocument/2006/relationships/hyperlink" Target="http://en.wikipedia.org/wiki/Gerald_Combs" TargetMode="External"/><Relationship Id="rId1" Type="http://schemas.openxmlformats.org/officeDocument/2006/relationships/slideLayout" Target="../slideLayouts/slideLayout2.xml"/><Relationship Id="rId4" Type="http://schemas.openxmlformats.org/officeDocument/2006/relationships/hyperlink" Target="http://en.wikipedia.org/wiki/EWEEK"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4" name="Rectangle 6"/>
          <p:cNvSpPr>
            <a:spLocks noGrp="1" noChangeArrowheads="1"/>
          </p:cNvSpPr>
          <p:nvPr>
            <p:ph type="sldNum" sz="quarter" idx="12"/>
          </p:nvPr>
        </p:nvSpPr>
        <p:spPr>
          <a:noFill/>
        </p:spPr>
        <p:txBody>
          <a:bodyPr/>
          <a:lstStyle/>
          <a:p>
            <a:fld id="{91D57AB9-5BB1-4671-AE21-B6E46EE2289E}" type="slidenum">
              <a:rPr lang="en-US" altLang="zh-CN" smtClean="0"/>
              <a:pPr/>
              <a:t>1</a:t>
            </a:fld>
            <a:endParaRPr lang="en-US" altLang="zh-CN"/>
          </a:p>
        </p:txBody>
      </p:sp>
      <p:sp>
        <p:nvSpPr>
          <p:cNvPr id="5126" name="Rectangle 8"/>
          <p:cNvSpPr>
            <a:spLocks noGrp="1" noChangeArrowheads="1"/>
          </p:cNvSpPr>
          <p:nvPr>
            <p:ph type="ctrTitle"/>
          </p:nvPr>
        </p:nvSpPr>
        <p:spPr>
          <a:xfrm>
            <a:off x="323850" y="1400175"/>
            <a:ext cx="8496300" cy="1150938"/>
          </a:xfrm>
        </p:spPr>
        <p:txBody>
          <a:bodyPr/>
          <a:lstStyle/>
          <a:p>
            <a:pPr algn="ctr" eaLnBrk="1" hangingPunct="1"/>
            <a:r>
              <a:rPr lang="zh-CN" altLang="en-US" sz="4000" dirty="0"/>
              <a:t>电子科技大学</a:t>
            </a:r>
            <a:br>
              <a:rPr lang="en-US" altLang="zh-CN" sz="4000" dirty="0"/>
            </a:br>
            <a:r>
              <a:rPr lang="zh-CN" altLang="en-US" sz="4000" dirty="0"/>
              <a:t>网络与系统攻击技术课程</a:t>
            </a:r>
            <a:endParaRPr lang="zh-CN" altLang="en-US" sz="3200" dirty="0"/>
          </a:p>
        </p:txBody>
      </p:sp>
      <p:sp>
        <p:nvSpPr>
          <p:cNvPr id="5128" name="Rectangle 8"/>
          <p:cNvSpPr>
            <a:spLocks noChangeArrowheads="1"/>
          </p:cNvSpPr>
          <p:nvPr/>
        </p:nvSpPr>
        <p:spPr bwMode="auto">
          <a:xfrm>
            <a:off x="250825" y="0"/>
            <a:ext cx="8496300" cy="1150938"/>
          </a:xfrm>
          <a:prstGeom prst="rect">
            <a:avLst/>
          </a:prstGeom>
          <a:noFill/>
          <a:ln w="9525">
            <a:noFill/>
            <a:miter lim="800000"/>
            <a:headEnd/>
            <a:tailEnd/>
          </a:ln>
        </p:spPr>
        <p:txBody>
          <a:bodyPr anchor="b"/>
          <a:lstStyle/>
          <a:p>
            <a:endParaRPr lang="zh-CN" altLang="zh-CN" sz="3600" b="1">
              <a:solidFill>
                <a:schemeClr val="tx2"/>
              </a:solidFill>
            </a:endParaRPr>
          </a:p>
        </p:txBody>
      </p:sp>
      <p:sp>
        <p:nvSpPr>
          <p:cNvPr id="5129" name="Rectangle 11"/>
          <p:cNvSpPr>
            <a:spLocks noChangeArrowheads="1"/>
          </p:cNvSpPr>
          <p:nvPr/>
        </p:nvSpPr>
        <p:spPr bwMode="auto">
          <a:xfrm>
            <a:off x="323850" y="2420938"/>
            <a:ext cx="8496300" cy="1150937"/>
          </a:xfrm>
          <a:prstGeom prst="rect">
            <a:avLst/>
          </a:prstGeom>
          <a:noFill/>
          <a:ln w="9525">
            <a:noFill/>
            <a:miter lim="800000"/>
            <a:headEnd/>
            <a:tailEnd/>
          </a:ln>
        </p:spPr>
        <p:txBody>
          <a:bodyPr anchor="b"/>
          <a:lstStyle/>
          <a:p>
            <a:r>
              <a:rPr lang="en-US" altLang="zh-CN" sz="4000" b="1" dirty="0">
                <a:solidFill>
                  <a:schemeClr val="tx2"/>
                </a:solidFill>
              </a:rPr>
              <a:t>5. </a:t>
            </a:r>
            <a:r>
              <a:rPr lang="zh-CN" altLang="en-US" sz="4000" b="1" dirty="0">
                <a:solidFill>
                  <a:schemeClr val="tx2"/>
                </a:solidFill>
              </a:rPr>
              <a:t>网络嗅探与协议分析</a:t>
            </a:r>
            <a:endParaRPr lang="zh-CN" altLang="en-US" sz="3200" b="1" dirty="0">
              <a:solidFill>
                <a:schemeClr val="tx2"/>
              </a:solidFill>
            </a:endParaRPr>
          </a:p>
        </p:txBody>
      </p:sp>
    </p:spTree>
    <p:extLst>
      <p:ext uri="{BB962C8B-B14F-4D97-AF65-F5344CB8AC3E}">
        <p14:creationId xmlns:p14="http://schemas.microsoft.com/office/powerpoint/2010/main" val="144215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660" name="灯片编号占位符 5"/>
          <p:cNvSpPr>
            <a:spLocks noGrp="1"/>
          </p:cNvSpPr>
          <p:nvPr>
            <p:ph type="sldNum" sz="quarter" idx="12"/>
          </p:nvPr>
        </p:nvSpPr>
        <p:spPr>
          <a:noFill/>
        </p:spPr>
        <p:txBody>
          <a:bodyPr/>
          <a:lstStyle/>
          <a:p>
            <a:fld id="{42171503-C729-41EB-B8DB-388E1ABD3D2D}" type="slidenum">
              <a:rPr lang="en-US" altLang="zh-CN" smtClean="0">
                <a:ea typeface="宋体" charset="-122"/>
              </a:rPr>
              <a:pPr/>
              <a:t>10</a:t>
            </a:fld>
            <a:endParaRPr lang="en-US" altLang="zh-CN">
              <a:ea typeface="宋体" charset="-122"/>
            </a:endParaRPr>
          </a:p>
        </p:txBody>
      </p:sp>
      <p:sp>
        <p:nvSpPr>
          <p:cNvPr id="70661" name="Rectangle 2"/>
          <p:cNvSpPr>
            <a:spLocks noGrp="1" noChangeArrowheads="1"/>
          </p:cNvSpPr>
          <p:nvPr>
            <p:ph type="title"/>
          </p:nvPr>
        </p:nvSpPr>
        <p:spPr>
          <a:xfrm>
            <a:off x="1763687" y="304801"/>
            <a:ext cx="6811987" cy="675928"/>
          </a:xfrm>
        </p:spPr>
        <p:txBody>
          <a:bodyPr/>
          <a:lstStyle/>
          <a:p>
            <a:pPr eaLnBrk="1" hangingPunct="1"/>
            <a:r>
              <a:rPr lang="zh-CN" altLang="en-US" dirty="0"/>
              <a:t>共享式网络和交换式网络</a:t>
            </a:r>
          </a:p>
        </p:txBody>
      </p:sp>
      <p:sp>
        <p:nvSpPr>
          <p:cNvPr id="70662" name="Rectangle 3"/>
          <p:cNvSpPr>
            <a:spLocks noGrp="1" noChangeArrowheads="1"/>
          </p:cNvSpPr>
          <p:nvPr>
            <p:ph type="body" idx="1"/>
          </p:nvPr>
        </p:nvSpPr>
        <p:spPr>
          <a:xfrm>
            <a:off x="566738" y="1752600"/>
            <a:ext cx="4653334" cy="4267200"/>
          </a:xfrm>
        </p:spPr>
        <p:txBody>
          <a:bodyPr/>
          <a:lstStyle/>
          <a:p>
            <a:pPr eaLnBrk="1" hangingPunct="1">
              <a:lnSpc>
                <a:spcPct val="90000"/>
              </a:lnSpc>
            </a:pPr>
            <a:r>
              <a:rPr lang="zh-CN" altLang="en-US" sz="2000" dirty="0"/>
              <a:t>共享式网络</a:t>
            </a:r>
          </a:p>
          <a:p>
            <a:pPr lvl="1" eaLnBrk="1" hangingPunct="1">
              <a:lnSpc>
                <a:spcPct val="90000"/>
              </a:lnSpc>
            </a:pPr>
            <a:r>
              <a:rPr lang="zh-CN" altLang="en-US" sz="1800" dirty="0"/>
              <a:t>通过</a:t>
            </a:r>
            <a:r>
              <a:rPr lang="en-US" altLang="zh-CN" sz="1800" dirty="0"/>
              <a:t>Hub(</a:t>
            </a:r>
            <a:r>
              <a:rPr lang="zh-CN" altLang="en-US" sz="1800" dirty="0"/>
              <a:t>集线器</a:t>
            </a:r>
            <a:r>
              <a:rPr lang="en-US" altLang="zh-CN" sz="1800" dirty="0"/>
              <a:t>)</a:t>
            </a:r>
            <a:r>
              <a:rPr lang="zh-CN" altLang="en-US" sz="1800" dirty="0"/>
              <a:t>连接</a:t>
            </a:r>
            <a:endParaRPr lang="en-US" altLang="zh-CN" sz="1800" dirty="0"/>
          </a:p>
          <a:p>
            <a:pPr lvl="1" eaLnBrk="1" hangingPunct="1">
              <a:lnSpc>
                <a:spcPct val="90000"/>
              </a:lnSpc>
            </a:pPr>
            <a:r>
              <a:rPr lang="zh-CN" altLang="en-US" sz="1800" dirty="0"/>
              <a:t>总线方式</a:t>
            </a:r>
            <a:r>
              <a:rPr lang="en-US" altLang="zh-CN" sz="1800" dirty="0"/>
              <a:t>: </a:t>
            </a:r>
            <a:r>
              <a:rPr lang="zh-CN" altLang="en-US" sz="1800" dirty="0"/>
              <a:t>通过网络的所有数据包发往每一个主机</a:t>
            </a:r>
          </a:p>
          <a:p>
            <a:pPr lvl="1" eaLnBrk="1" hangingPunct="1">
              <a:lnSpc>
                <a:spcPct val="90000"/>
              </a:lnSpc>
            </a:pPr>
            <a:r>
              <a:rPr lang="zh-CN" altLang="en-US" sz="1800" dirty="0"/>
              <a:t>能够嗅探整个</a:t>
            </a:r>
            <a:r>
              <a:rPr lang="en-US" altLang="zh-CN" sz="1800" dirty="0"/>
              <a:t>Hub</a:t>
            </a:r>
            <a:r>
              <a:rPr lang="zh-CN" altLang="en-US" sz="1800" dirty="0"/>
              <a:t>上全部网络流量</a:t>
            </a:r>
          </a:p>
          <a:p>
            <a:pPr eaLnBrk="1" hangingPunct="1">
              <a:lnSpc>
                <a:spcPct val="90000"/>
              </a:lnSpc>
            </a:pPr>
            <a:endParaRPr lang="en-US" altLang="zh-CN" sz="2000" dirty="0"/>
          </a:p>
          <a:p>
            <a:pPr eaLnBrk="1" hangingPunct="1">
              <a:lnSpc>
                <a:spcPct val="90000"/>
              </a:lnSpc>
            </a:pPr>
            <a:r>
              <a:rPr lang="zh-CN" altLang="en-US" sz="2000" dirty="0"/>
              <a:t>交换式网络</a:t>
            </a:r>
          </a:p>
          <a:p>
            <a:pPr lvl="1" eaLnBrk="1" hangingPunct="1">
              <a:lnSpc>
                <a:spcPct val="90000"/>
              </a:lnSpc>
            </a:pPr>
            <a:r>
              <a:rPr lang="zh-CN" altLang="en-US" sz="1800" dirty="0"/>
              <a:t>通过</a:t>
            </a:r>
            <a:r>
              <a:rPr lang="en-US" altLang="zh-CN" sz="1800" dirty="0"/>
              <a:t>Switch(</a:t>
            </a:r>
            <a:r>
              <a:rPr lang="zh-CN" altLang="en-US" sz="1800" dirty="0"/>
              <a:t>交换机</a:t>
            </a:r>
            <a:r>
              <a:rPr lang="en-US" altLang="zh-CN" sz="1800" dirty="0"/>
              <a:t>)</a:t>
            </a:r>
            <a:r>
              <a:rPr lang="zh-CN" altLang="en-US" sz="1800" dirty="0"/>
              <a:t>连接</a:t>
            </a:r>
          </a:p>
          <a:p>
            <a:pPr lvl="1" eaLnBrk="1" hangingPunct="1">
              <a:lnSpc>
                <a:spcPct val="90000"/>
              </a:lnSpc>
            </a:pPr>
            <a:r>
              <a:rPr lang="zh-CN" altLang="en-US" sz="1800" dirty="0"/>
              <a:t>由交换机构造一个</a:t>
            </a:r>
            <a:r>
              <a:rPr lang="zh-CN" altLang="en-US" sz="1800" dirty="0">
                <a:latin typeface="Arial" charset="0"/>
              </a:rPr>
              <a:t>“</a:t>
            </a:r>
            <a:r>
              <a:rPr lang="en-US" altLang="zh-CN" sz="1800" dirty="0"/>
              <a:t>MAC</a:t>
            </a:r>
            <a:r>
              <a:rPr lang="zh-CN" altLang="en-US" sz="1800" dirty="0"/>
              <a:t>地址</a:t>
            </a:r>
            <a:r>
              <a:rPr lang="en-US" altLang="zh-CN" sz="1800" dirty="0"/>
              <a:t>-</a:t>
            </a:r>
            <a:r>
              <a:rPr lang="zh-CN" altLang="en-US" sz="1800" dirty="0"/>
              <a:t>端口</a:t>
            </a:r>
            <a:r>
              <a:rPr lang="zh-CN" altLang="en-US" sz="1800" dirty="0">
                <a:latin typeface="Arial" charset="0"/>
              </a:rPr>
              <a:t>”</a:t>
            </a:r>
            <a:r>
              <a:rPr lang="zh-CN" altLang="en-US" sz="1800" dirty="0"/>
              <a:t>映射表</a:t>
            </a:r>
          </a:p>
          <a:p>
            <a:pPr lvl="1" eaLnBrk="1" hangingPunct="1">
              <a:lnSpc>
                <a:spcPct val="90000"/>
              </a:lnSpc>
            </a:pPr>
            <a:r>
              <a:rPr lang="zh-CN" altLang="en-US" sz="1800" dirty="0"/>
              <a:t>发送包的时候，只发到特定端口上</a:t>
            </a:r>
            <a:endParaRPr lang="en-US" altLang="zh-CN" sz="1800" dirty="0"/>
          </a:p>
          <a:p>
            <a:pPr lvl="1" eaLnBrk="1" hangingPunct="1">
              <a:lnSpc>
                <a:spcPct val="90000"/>
              </a:lnSpc>
            </a:pPr>
            <a:r>
              <a:rPr lang="zh-CN" altLang="en-US" sz="1800" dirty="0"/>
              <a:t>只能监听同一端口上流量</a:t>
            </a:r>
            <a:endParaRPr lang="en-US" altLang="zh-CN" sz="1800" dirty="0"/>
          </a:p>
          <a:p>
            <a:pPr lvl="1" eaLnBrk="1" hangingPunct="1">
              <a:lnSpc>
                <a:spcPct val="90000"/>
              </a:lnSpc>
            </a:pPr>
            <a:r>
              <a:rPr lang="zh-CN" altLang="en-US" sz="1800" dirty="0"/>
              <a:t>可通过</a:t>
            </a:r>
            <a:r>
              <a:rPr lang="zh-CN" altLang="en-US" sz="1800" dirty="0">
                <a:solidFill>
                  <a:srgbClr val="FF0000"/>
                </a:solidFill>
              </a:rPr>
              <a:t>流量映像</a:t>
            </a:r>
            <a:r>
              <a:rPr lang="zh-CN" altLang="en-US" sz="1800" dirty="0"/>
              <a:t>口监听</a:t>
            </a:r>
            <a:r>
              <a:rPr lang="en-US" altLang="zh-CN" sz="1800" dirty="0"/>
              <a:t>(SPAN)</a:t>
            </a:r>
            <a:endParaRPr lang="zh-CN" altLang="en-US" sz="1800" dirty="0"/>
          </a:p>
        </p:txBody>
      </p:sp>
      <p:pic>
        <p:nvPicPr>
          <p:cNvPr id="9" name="图片 8" descr="4.1图a.emz"/>
          <p:cNvPicPr/>
          <p:nvPr/>
        </p:nvPicPr>
        <p:blipFill>
          <a:blip r:embed="rId3" cstate="print"/>
          <a:stretch>
            <a:fillRect/>
          </a:stretch>
        </p:blipFill>
        <p:spPr>
          <a:xfrm>
            <a:off x="5076056" y="1700808"/>
            <a:ext cx="3222072" cy="2304256"/>
          </a:xfrm>
          <a:prstGeom prst="rect">
            <a:avLst/>
          </a:prstGeom>
        </p:spPr>
      </p:pic>
      <p:pic>
        <p:nvPicPr>
          <p:cNvPr id="10" name="图片 9" descr="4.1图b.emz"/>
          <p:cNvPicPr/>
          <p:nvPr/>
        </p:nvPicPr>
        <p:blipFill>
          <a:blip r:embed="rId4" cstate="print"/>
          <a:stretch>
            <a:fillRect/>
          </a:stretch>
        </p:blipFill>
        <p:spPr>
          <a:xfrm>
            <a:off x="5076056" y="4005064"/>
            <a:ext cx="3312368" cy="2160240"/>
          </a:xfrm>
          <a:prstGeom prst="rect">
            <a:avLst/>
          </a:prstGeom>
        </p:spPr>
      </p:pic>
    </p:spTree>
    <p:extLst>
      <p:ext uri="{BB962C8B-B14F-4D97-AF65-F5344CB8AC3E}">
        <p14:creationId xmlns:p14="http://schemas.microsoft.com/office/powerpoint/2010/main" val="364095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260648"/>
            <a:ext cx="8001000" cy="603920"/>
          </a:xfrm>
        </p:spPr>
        <p:txBody>
          <a:bodyPr/>
          <a:lstStyle/>
          <a:p>
            <a:r>
              <a:rPr lang="zh-CN" altLang="en-US" dirty="0"/>
              <a:t>交换式网络中的嗅探攻击</a:t>
            </a:r>
          </a:p>
        </p:txBody>
      </p:sp>
      <p:sp>
        <p:nvSpPr>
          <p:cNvPr id="3" name="内容占位符 2"/>
          <p:cNvSpPr>
            <a:spLocks noGrp="1"/>
          </p:cNvSpPr>
          <p:nvPr>
            <p:ph idx="1"/>
          </p:nvPr>
        </p:nvSpPr>
        <p:spPr>
          <a:xfrm>
            <a:off x="566738" y="1752600"/>
            <a:ext cx="8001000" cy="4556720"/>
          </a:xfrm>
        </p:spPr>
        <p:txBody>
          <a:bodyPr/>
          <a:lstStyle/>
          <a:p>
            <a:r>
              <a:rPr lang="en-US" altLang="zh-CN" sz="2400" dirty="0"/>
              <a:t>MAC</a:t>
            </a:r>
            <a:r>
              <a:rPr lang="zh-CN" altLang="zh-CN" sz="2400" dirty="0"/>
              <a:t>地址洪泛攻击</a:t>
            </a:r>
            <a:endParaRPr lang="en-US" altLang="zh-CN" sz="2400" dirty="0"/>
          </a:p>
          <a:p>
            <a:pPr lvl="1"/>
            <a:r>
              <a:rPr lang="zh-CN" altLang="zh-CN" sz="2000" dirty="0"/>
              <a:t>向交换机发送大量虚构</a:t>
            </a:r>
            <a:r>
              <a:rPr lang="en-US" altLang="zh-CN" sz="2000" dirty="0"/>
              <a:t>MAC</a:t>
            </a:r>
            <a:r>
              <a:rPr lang="zh-CN" altLang="zh-CN" sz="2000" dirty="0"/>
              <a:t>地址和</a:t>
            </a:r>
            <a:r>
              <a:rPr lang="en-US" altLang="zh-CN" sz="2000" dirty="0"/>
              <a:t>IP</a:t>
            </a:r>
            <a:r>
              <a:rPr lang="zh-CN" altLang="zh-CN" sz="2000" dirty="0"/>
              <a:t>地址数据包</a:t>
            </a:r>
            <a:endParaRPr lang="en-US" altLang="zh-CN" sz="2000" dirty="0"/>
          </a:p>
          <a:p>
            <a:pPr lvl="1"/>
            <a:r>
              <a:rPr lang="zh-CN" altLang="zh-CN" sz="2000" dirty="0"/>
              <a:t>致使交换机“</a:t>
            </a:r>
            <a:r>
              <a:rPr lang="en-US" altLang="zh-CN" sz="2000" dirty="0"/>
              <a:t>MAC</a:t>
            </a:r>
            <a:r>
              <a:rPr lang="zh-CN" altLang="zh-CN" sz="2000" dirty="0"/>
              <a:t>地址</a:t>
            </a:r>
            <a:r>
              <a:rPr lang="en-US" altLang="zh-CN" sz="2000" dirty="0"/>
              <a:t>-</a:t>
            </a:r>
            <a:r>
              <a:rPr lang="zh-CN" altLang="zh-CN" sz="2000" dirty="0"/>
              <a:t>端口映射表”溢出</a:t>
            </a:r>
            <a:endParaRPr lang="en-US" altLang="zh-CN" sz="2000" dirty="0"/>
          </a:p>
          <a:p>
            <a:pPr lvl="1"/>
            <a:r>
              <a:rPr lang="zh-CN" altLang="zh-CN" sz="2000" dirty="0"/>
              <a:t>交换机</a:t>
            </a:r>
            <a:r>
              <a:rPr lang="zh-CN" altLang="en-US" sz="2000" dirty="0"/>
              <a:t>切换入</a:t>
            </a:r>
            <a:r>
              <a:rPr lang="zh-CN" altLang="zh-CN" sz="2000" dirty="0"/>
              <a:t>所谓的“打开失效”</a:t>
            </a:r>
            <a:r>
              <a:rPr lang="zh-CN" altLang="en-US" sz="2000" dirty="0"/>
              <a:t>模式</a:t>
            </a:r>
            <a:r>
              <a:rPr lang="en-US" altLang="zh-CN" sz="2000" dirty="0"/>
              <a:t>- “</a:t>
            </a:r>
            <a:r>
              <a:rPr lang="zh-CN" altLang="en-US" sz="2000" dirty="0"/>
              <a:t>共享式</a:t>
            </a:r>
            <a:r>
              <a:rPr lang="en-US" altLang="zh-CN" sz="2000" dirty="0"/>
              <a:t>”</a:t>
            </a:r>
          </a:p>
          <a:p>
            <a:r>
              <a:rPr lang="en-US" altLang="zh-CN" sz="2400" dirty="0"/>
              <a:t>MAC</a:t>
            </a:r>
            <a:r>
              <a:rPr lang="zh-CN" altLang="zh-CN" sz="2400" dirty="0"/>
              <a:t>欺骗</a:t>
            </a:r>
            <a:endParaRPr lang="en-US" altLang="zh-CN" sz="2400" dirty="0"/>
          </a:p>
          <a:p>
            <a:pPr lvl="1"/>
            <a:r>
              <a:rPr lang="zh-CN" altLang="zh-CN" sz="2000" dirty="0"/>
              <a:t>假冒所要监听的主机网卡，</a:t>
            </a:r>
            <a:r>
              <a:rPr lang="zh-CN" altLang="en-US" sz="2000" dirty="0"/>
              <a:t>将</a:t>
            </a:r>
            <a:r>
              <a:rPr lang="zh-CN" altLang="zh-CN" sz="2000" dirty="0"/>
              <a:t>源</a:t>
            </a:r>
            <a:r>
              <a:rPr lang="en-US" altLang="zh-CN" sz="2000" dirty="0"/>
              <a:t>MAC</a:t>
            </a:r>
            <a:r>
              <a:rPr lang="zh-CN" altLang="zh-CN" sz="2000" dirty="0"/>
              <a:t>地址伪造成目标</a:t>
            </a:r>
            <a:r>
              <a:rPr lang="zh-CN" altLang="en-US" sz="2000" dirty="0"/>
              <a:t>主机</a:t>
            </a:r>
            <a:r>
              <a:rPr lang="zh-CN" altLang="zh-CN" sz="2000" dirty="0"/>
              <a:t>的</a:t>
            </a:r>
            <a:r>
              <a:rPr lang="en-US" altLang="zh-CN" sz="2000" dirty="0"/>
              <a:t>MAC</a:t>
            </a:r>
            <a:r>
              <a:rPr lang="zh-CN" altLang="zh-CN" sz="2000" dirty="0"/>
              <a:t>地址</a:t>
            </a:r>
            <a:endParaRPr lang="en-US" altLang="zh-CN" sz="2000" dirty="0"/>
          </a:p>
          <a:p>
            <a:pPr lvl="1"/>
            <a:r>
              <a:rPr lang="zh-CN" altLang="zh-CN" sz="2000" dirty="0"/>
              <a:t>交换机不断地更新它的“</a:t>
            </a:r>
            <a:r>
              <a:rPr lang="en-US" altLang="zh-CN" sz="2000" dirty="0"/>
              <a:t>MAC</a:t>
            </a:r>
            <a:r>
              <a:rPr lang="zh-CN" altLang="zh-CN" sz="2000" dirty="0"/>
              <a:t>地址</a:t>
            </a:r>
            <a:r>
              <a:rPr lang="en-US" altLang="zh-CN" sz="2000" dirty="0"/>
              <a:t>-</a:t>
            </a:r>
            <a:r>
              <a:rPr lang="zh-CN" altLang="zh-CN" sz="2000" dirty="0"/>
              <a:t>端口映射表”</a:t>
            </a:r>
            <a:endParaRPr lang="en-US" altLang="zh-CN" sz="2000" dirty="0"/>
          </a:p>
          <a:p>
            <a:pPr lvl="1"/>
            <a:r>
              <a:rPr lang="zh-CN" altLang="zh-CN" sz="2000" dirty="0"/>
              <a:t>交换机就会将本应发送给目标主机的数据包发送给攻击者</a:t>
            </a:r>
            <a:endParaRPr lang="en-US" altLang="zh-CN" sz="2000" dirty="0"/>
          </a:p>
          <a:p>
            <a:pPr marL="469900" lvl="1" indent="-469900">
              <a:buFont typeface="Wingdings" pitchFamily="2" charset="2"/>
              <a:buChar char="o"/>
            </a:pPr>
            <a:r>
              <a:rPr lang="en-US" altLang="zh-CN" sz="2400" dirty="0"/>
              <a:t>ARP</a:t>
            </a:r>
            <a:r>
              <a:rPr lang="zh-CN" altLang="zh-CN" sz="2400" dirty="0"/>
              <a:t>欺骗</a:t>
            </a:r>
            <a:r>
              <a:rPr lang="en-US" altLang="zh-CN" sz="2400" dirty="0"/>
              <a:t> –</a:t>
            </a:r>
            <a:r>
              <a:rPr lang="zh-CN" altLang="en-US" sz="2000" dirty="0"/>
              <a:t>课程</a:t>
            </a:r>
            <a:r>
              <a:rPr lang="en-US" altLang="zh-CN" sz="2000" dirty="0"/>
              <a:t>6</a:t>
            </a:r>
            <a:r>
              <a:rPr lang="zh-CN" altLang="en-US" sz="2000"/>
              <a:t>中</a:t>
            </a:r>
            <a:r>
              <a:rPr lang="zh-CN" altLang="en-US" sz="2000" dirty="0"/>
              <a:t>详细介绍</a:t>
            </a:r>
            <a:endParaRPr lang="en-US" altLang="zh-CN" sz="2400" dirty="0"/>
          </a:p>
          <a:p>
            <a:pPr lvl="1"/>
            <a:r>
              <a:rPr lang="zh-CN" altLang="zh-CN" sz="2000" dirty="0"/>
              <a:t>利用</a:t>
            </a:r>
            <a:r>
              <a:rPr lang="en-US" altLang="zh-CN" sz="2000" dirty="0"/>
              <a:t>IP</a:t>
            </a:r>
            <a:r>
              <a:rPr lang="zh-CN" altLang="zh-CN" sz="2000" dirty="0"/>
              <a:t>地址与</a:t>
            </a:r>
            <a:r>
              <a:rPr lang="en-US" altLang="zh-CN" sz="2000" dirty="0"/>
              <a:t>MAC</a:t>
            </a:r>
            <a:r>
              <a:rPr lang="zh-CN" altLang="zh-CN" sz="2000" dirty="0"/>
              <a:t>地址之间进行转换时的协议漏洞</a:t>
            </a:r>
            <a:endParaRPr lang="en-US" altLang="zh-CN" sz="2000" dirty="0"/>
          </a:p>
          <a:p>
            <a:pPr lvl="1"/>
            <a:r>
              <a:rPr lang="zh-CN" altLang="en-US" sz="2000" dirty="0"/>
              <a:t>攻击机通过</a:t>
            </a:r>
            <a:r>
              <a:rPr lang="en-US" altLang="zh-CN" sz="2000" dirty="0"/>
              <a:t>ARP</a:t>
            </a:r>
            <a:r>
              <a:rPr lang="zh-CN" altLang="en-US" sz="2000" dirty="0"/>
              <a:t>欺骗声称为嗅探目标主机甚至网关</a:t>
            </a:r>
            <a:endParaRPr lang="en-US" altLang="zh-CN" sz="20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11</a:t>
            </a:fld>
            <a:endParaRPr lang="en-US" altLang="zh-CN"/>
          </a:p>
        </p:txBody>
      </p:sp>
    </p:spTree>
    <p:extLst>
      <p:ext uri="{BB962C8B-B14F-4D97-AF65-F5344CB8AC3E}">
        <p14:creationId xmlns:p14="http://schemas.microsoft.com/office/powerpoint/2010/main" val="1411966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标题 1"/>
          <p:cNvSpPr>
            <a:spLocks noGrp="1"/>
          </p:cNvSpPr>
          <p:nvPr>
            <p:ph type="title"/>
          </p:nvPr>
        </p:nvSpPr>
        <p:spPr>
          <a:xfrm>
            <a:off x="1619672" y="332656"/>
            <a:ext cx="8001000" cy="675928"/>
          </a:xfrm>
        </p:spPr>
        <p:txBody>
          <a:bodyPr/>
          <a:lstStyle/>
          <a:p>
            <a:r>
              <a:rPr lang="en-US" altLang="zh-CN" sz="3600" dirty="0">
                <a:latin typeface="Verdana" charset="0"/>
                <a:ea typeface="宋体" charset="0"/>
              </a:rPr>
              <a:t>802.11 (</a:t>
            </a:r>
            <a:r>
              <a:rPr lang="en-US" altLang="zh-CN" sz="3600" dirty="0" err="1">
                <a:latin typeface="Verdana" charset="0"/>
                <a:ea typeface="宋体" charset="0"/>
              </a:rPr>
              <a:t>WiFi</a:t>
            </a:r>
            <a:r>
              <a:rPr lang="en-US" altLang="zh-CN" sz="3600" dirty="0">
                <a:latin typeface="Verdana" charset="0"/>
                <a:ea typeface="宋体" charset="0"/>
              </a:rPr>
              <a:t>) </a:t>
            </a:r>
            <a:r>
              <a:rPr lang="zh-CN" altLang="en-US" sz="3600" dirty="0">
                <a:latin typeface="Verdana" charset="0"/>
                <a:ea typeface="宋体" charset="0"/>
              </a:rPr>
              <a:t>网络中的嗅探</a:t>
            </a:r>
          </a:p>
        </p:txBody>
      </p:sp>
      <p:sp>
        <p:nvSpPr>
          <p:cNvPr id="21507" name="内容占位符 2"/>
          <p:cNvSpPr>
            <a:spLocks noGrp="1"/>
          </p:cNvSpPr>
          <p:nvPr>
            <p:ph idx="1"/>
          </p:nvPr>
        </p:nvSpPr>
        <p:spPr/>
        <p:txBody>
          <a:bodyPr/>
          <a:lstStyle/>
          <a:p>
            <a:r>
              <a:rPr lang="en-US" altLang="zh-CN" sz="2400" dirty="0" err="1">
                <a:latin typeface="Verdana" charset="0"/>
                <a:ea typeface="宋体" charset="0"/>
              </a:rPr>
              <a:t>WiFi</a:t>
            </a:r>
            <a:r>
              <a:rPr lang="en-US" altLang="zh-CN" sz="2400" dirty="0">
                <a:latin typeface="Verdana" charset="0"/>
                <a:ea typeface="宋体" charset="0"/>
              </a:rPr>
              <a:t>: </a:t>
            </a:r>
            <a:r>
              <a:rPr lang="zh-CN" altLang="en-US" sz="2400" dirty="0">
                <a:latin typeface="Verdana" charset="0"/>
                <a:ea typeface="宋体" charset="0"/>
              </a:rPr>
              <a:t>空中永不消逝的电波</a:t>
            </a:r>
            <a:endParaRPr lang="en-US" altLang="zh-CN" sz="2400" dirty="0">
              <a:latin typeface="Verdana" charset="0"/>
              <a:ea typeface="宋体" charset="0"/>
            </a:endParaRPr>
          </a:p>
          <a:p>
            <a:r>
              <a:rPr lang="en-US" altLang="zh-CN" sz="2400" dirty="0">
                <a:latin typeface="Verdana" charset="0"/>
                <a:ea typeface="宋体" charset="0"/>
              </a:rPr>
              <a:t>802.11 </a:t>
            </a:r>
            <a:r>
              <a:rPr lang="zh-CN" altLang="en-US" sz="2400" dirty="0">
                <a:latin typeface="Verdana" charset="0"/>
                <a:ea typeface="宋体" charset="0"/>
              </a:rPr>
              <a:t>定义了无线通讯标准的物理层和</a:t>
            </a:r>
            <a:r>
              <a:rPr lang="en-US" altLang="zh-CN" sz="2400" dirty="0">
                <a:latin typeface="Verdana" charset="0"/>
                <a:ea typeface="宋体" charset="0"/>
              </a:rPr>
              <a:t>Mac</a:t>
            </a:r>
            <a:r>
              <a:rPr lang="zh-CN" altLang="en-US" sz="2400" dirty="0">
                <a:latin typeface="Verdana" charset="0"/>
                <a:ea typeface="宋体" charset="0"/>
              </a:rPr>
              <a:t>层</a:t>
            </a:r>
          </a:p>
          <a:p>
            <a:pPr lvl="1"/>
            <a:r>
              <a:rPr lang="en-US" altLang="zh-CN" sz="2000" dirty="0">
                <a:latin typeface="Verdana" charset="0"/>
                <a:ea typeface="宋体" charset="0"/>
              </a:rPr>
              <a:t>802.11b(DSSS), 802.11a(OFDM), 802.11g(OFDM), 80211n(MIMO)</a:t>
            </a:r>
          </a:p>
          <a:p>
            <a:pPr lvl="1"/>
            <a:r>
              <a:rPr lang="en-US" altLang="zh-CN" sz="2000" dirty="0">
                <a:latin typeface="Verdana" charset="0"/>
                <a:ea typeface="宋体" charset="0"/>
              </a:rPr>
              <a:t>MAC</a:t>
            </a:r>
            <a:r>
              <a:rPr lang="zh-CN" altLang="en-US" sz="2000" dirty="0">
                <a:latin typeface="Verdana" charset="0"/>
                <a:ea typeface="宋体" charset="0"/>
              </a:rPr>
              <a:t>：带冲突避免的载波侦听多路访问</a:t>
            </a:r>
            <a:r>
              <a:rPr lang="en-US" altLang="zh-CN" sz="2000" dirty="0">
                <a:latin typeface="Verdana" charset="0"/>
                <a:ea typeface="宋体" charset="0"/>
              </a:rPr>
              <a:t>CSMA/CA</a:t>
            </a:r>
          </a:p>
          <a:p>
            <a:r>
              <a:rPr lang="en-US" altLang="zh-CN" sz="2400" dirty="0">
                <a:latin typeface="Verdana" charset="0"/>
                <a:ea typeface="宋体" charset="0"/>
              </a:rPr>
              <a:t>802.11</a:t>
            </a:r>
            <a:r>
              <a:rPr lang="zh-CN" altLang="en-US" sz="2400" dirty="0">
                <a:latin typeface="Verdana" charset="0"/>
                <a:ea typeface="宋体" charset="0"/>
              </a:rPr>
              <a:t>网络安全机制</a:t>
            </a:r>
            <a:endParaRPr lang="en-US" altLang="zh-CN" sz="2400" dirty="0">
              <a:latin typeface="Verdana" charset="0"/>
              <a:ea typeface="宋体" charset="0"/>
            </a:endParaRPr>
          </a:p>
          <a:p>
            <a:pPr lvl="1"/>
            <a:r>
              <a:rPr lang="zh-CN" altLang="en-US" sz="1800" dirty="0">
                <a:latin typeface="Verdana" charset="0"/>
                <a:ea typeface="宋体" charset="0"/>
              </a:rPr>
              <a:t>完全开放式</a:t>
            </a:r>
            <a:r>
              <a:rPr lang="en-US" altLang="zh-CN" sz="1800" dirty="0">
                <a:latin typeface="Verdana" charset="0"/>
                <a:ea typeface="宋体" charset="0"/>
              </a:rPr>
              <a:t>: </a:t>
            </a:r>
            <a:r>
              <a:rPr lang="zh-CN" altLang="en-US" sz="1800" dirty="0">
                <a:latin typeface="Verdana" charset="0"/>
                <a:ea typeface="宋体" charset="0"/>
              </a:rPr>
              <a:t>无加密，可直接嗅探监听</a:t>
            </a:r>
            <a:endParaRPr lang="en-US" altLang="zh-CN" sz="1800" dirty="0">
              <a:latin typeface="Verdana" charset="0"/>
              <a:ea typeface="宋体" charset="0"/>
            </a:endParaRPr>
          </a:p>
          <a:p>
            <a:pPr lvl="1"/>
            <a:r>
              <a:rPr lang="en-US" altLang="zh-CN" sz="1800" dirty="0">
                <a:latin typeface="Verdana" charset="0"/>
                <a:ea typeface="宋体" charset="0"/>
              </a:rPr>
              <a:t>WEP: </a:t>
            </a:r>
            <a:r>
              <a:rPr lang="en-US" altLang="en-US" sz="1800" dirty="0">
                <a:latin typeface="Verdana" charset="0"/>
                <a:ea typeface="宋体" charset="0"/>
              </a:rPr>
              <a:t>存在缺陷的加密协议，可以很快破解并监听内容</a:t>
            </a:r>
            <a:endParaRPr lang="en-US" altLang="zh-CN" sz="1800" dirty="0">
              <a:latin typeface="Verdana" charset="0"/>
              <a:ea typeface="宋体" charset="0"/>
            </a:endParaRPr>
          </a:p>
          <a:p>
            <a:pPr lvl="1"/>
            <a:r>
              <a:rPr lang="en-US" altLang="zh-CN" sz="1800" dirty="0">
                <a:latin typeface="Verdana" charset="0"/>
                <a:ea typeface="宋体" charset="0"/>
              </a:rPr>
              <a:t>WPA/WPA2: </a:t>
            </a:r>
            <a:r>
              <a:rPr lang="zh-CN" altLang="en-US" sz="1800" dirty="0">
                <a:latin typeface="Verdana" charset="0"/>
                <a:ea typeface="宋体" charset="0"/>
              </a:rPr>
              <a:t>目前还算安全，但如果设置弱密码，也能被彩虹表破解</a:t>
            </a:r>
            <a:endParaRPr lang="en-US" altLang="zh-CN" sz="1800" dirty="0">
              <a:latin typeface="Verdana" charset="0"/>
              <a:ea typeface="宋体" charset="0"/>
            </a:endParaRPr>
          </a:p>
          <a:p>
            <a:r>
              <a:rPr lang="zh-CN" altLang="en-US" sz="2200" dirty="0">
                <a:latin typeface="Verdana" charset="0"/>
                <a:ea typeface="宋体" charset="0"/>
              </a:rPr>
              <a:t>课程</a:t>
            </a:r>
            <a:r>
              <a:rPr lang="en-US" altLang="zh-CN" sz="2200" dirty="0">
                <a:latin typeface="Verdana" charset="0"/>
                <a:ea typeface="宋体" charset="0"/>
              </a:rPr>
              <a:t>8</a:t>
            </a:r>
            <a:r>
              <a:rPr lang="zh-CN" altLang="en-US" sz="2200" dirty="0">
                <a:latin typeface="Verdana" charset="0"/>
                <a:ea typeface="宋体" charset="0"/>
              </a:rPr>
              <a:t>：详细介绍</a:t>
            </a:r>
            <a:r>
              <a:rPr lang="en-US" altLang="zh-CN" sz="2200" dirty="0" err="1">
                <a:latin typeface="Verdana" charset="0"/>
                <a:ea typeface="宋体" charset="0"/>
              </a:rPr>
              <a:t>WiFi</a:t>
            </a:r>
            <a:r>
              <a:rPr lang="zh-CN" altLang="en-US" sz="2200" dirty="0">
                <a:latin typeface="Verdana" charset="0"/>
                <a:ea typeface="宋体" charset="0"/>
              </a:rPr>
              <a:t>网络攻击</a:t>
            </a:r>
          </a:p>
        </p:txBody>
      </p:sp>
      <p:sp>
        <p:nvSpPr>
          <p:cNvPr id="215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Verdana" charset="0"/>
                <a:ea typeface="宋体" charset="0"/>
                <a:cs typeface="宋体" charset="0"/>
              </a:defRPr>
            </a:lvl1pPr>
            <a:lvl2pPr marL="742950" indent="-285750" eaLnBrk="0" hangingPunct="0">
              <a:defRPr sz="2000">
                <a:solidFill>
                  <a:schemeClr val="tx1"/>
                </a:solidFill>
                <a:latin typeface="Verdana" charset="0"/>
                <a:ea typeface="宋体" charset="0"/>
                <a:cs typeface="宋体" charset="0"/>
              </a:defRPr>
            </a:lvl2pPr>
            <a:lvl3pPr marL="1143000" indent="-228600" eaLnBrk="0" hangingPunct="0">
              <a:defRPr sz="2000">
                <a:solidFill>
                  <a:schemeClr val="tx1"/>
                </a:solidFill>
                <a:latin typeface="Verdana" charset="0"/>
                <a:ea typeface="宋体" charset="0"/>
                <a:cs typeface="宋体" charset="0"/>
              </a:defRPr>
            </a:lvl3pPr>
            <a:lvl4pPr marL="1600200" indent="-228600" eaLnBrk="0" hangingPunct="0">
              <a:defRPr sz="2000">
                <a:solidFill>
                  <a:schemeClr val="tx1"/>
                </a:solidFill>
                <a:latin typeface="Verdana" charset="0"/>
                <a:ea typeface="宋体" charset="0"/>
                <a:cs typeface="宋体" charset="0"/>
              </a:defRPr>
            </a:lvl4pPr>
            <a:lvl5pPr marL="2057400" indent="-228600" eaLnBrk="0" hangingPunct="0">
              <a:defRPr sz="2000">
                <a:solidFill>
                  <a:schemeClr val="tx1"/>
                </a:solidFill>
                <a:latin typeface="Verdana" charset="0"/>
                <a:ea typeface="宋体" charset="0"/>
                <a:cs typeface="宋体" charset="0"/>
              </a:defRPr>
            </a:lvl5pPr>
            <a:lvl6pPr marL="2514600" indent="-228600" eaLnBrk="0" fontAlgn="base" hangingPunct="0">
              <a:spcBef>
                <a:spcPct val="0"/>
              </a:spcBef>
              <a:spcAft>
                <a:spcPct val="0"/>
              </a:spcAft>
              <a:defRPr sz="2000">
                <a:solidFill>
                  <a:schemeClr val="tx1"/>
                </a:solidFill>
                <a:latin typeface="Verdana" charset="0"/>
                <a:ea typeface="宋体" charset="0"/>
                <a:cs typeface="宋体" charset="0"/>
              </a:defRPr>
            </a:lvl6pPr>
            <a:lvl7pPr marL="2971800" indent="-228600" eaLnBrk="0" fontAlgn="base" hangingPunct="0">
              <a:spcBef>
                <a:spcPct val="0"/>
              </a:spcBef>
              <a:spcAft>
                <a:spcPct val="0"/>
              </a:spcAft>
              <a:defRPr sz="2000">
                <a:solidFill>
                  <a:schemeClr val="tx1"/>
                </a:solidFill>
                <a:latin typeface="Verdana" charset="0"/>
                <a:ea typeface="宋体" charset="0"/>
                <a:cs typeface="宋体" charset="0"/>
              </a:defRPr>
            </a:lvl7pPr>
            <a:lvl8pPr marL="3429000" indent="-228600" eaLnBrk="0" fontAlgn="base" hangingPunct="0">
              <a:spcBef>
                <a:spcPct val="0"/>
              </a:spcBef>
              <a:spcAft>
                <a:spcPct val="0"/>
              </a:spcAft>
              <a:defRPr sz="2000">
                <a:solidFill>
                  <a:schemeClr val="tx1"/>
                </a:solidFill>
                <a:latin typeface="Verdana" charset="0"/>
                <a:ea typeface="宋体" charset="0"/>
                <a:cs typeface="宋体" charset="0"/>
              </a:defRPr>
            </a:lvl8pPr>
            <a:lvl9pPr marL="3886200" indent="-228600" eaLnBrk="0" fontAlgn="base" hangingPunct="0">
              <a:spcBef>
                <a:spcPct val="0"/>
              </a:spcBef>
              <a:spcAft>
                <a:spcPct val="0"/>
              </a:spcAft>
              <a:defRPr sz="2000">
                <a:solidFill>
                  <a:schemeClr val="tx1"/>
                </a:solidFill>
                <a:latin typeface="Verdana" charset="0"/>
                <a:ea typeface="宋体" charset="0"/>
                <a:cs typeface="宋体" charset="0"/>
              </a:defRPr>
            </a:lvl9pPr>
          </a:lstStyle>
          <a:p>
            <a:pPr eaLnBrk="1" hangingPunct="1"/>
            <a:fld id="{771B826C-B3C1-5B43-9225-7C1676E9D26D}" type="slidenum">
              <a:rPr lang="en-US" altLang="zh-CN" sz="1200"/>
              <a:pPr eaLnBrk="1" hangingPunct="1"/>
              <a:t>12</a:t>
            </a:fld>
            <a:endParaRPr lang="en-US" altLang="zh-CN" sz="1200"/>
          </a:p>
        </p:txBody>
      </p:sp>
    </p:spTree>
    <p:extLst>
      <p:ext uri="{BB962C8B-B14F-4D97-AF65-F5344CB8AC3E}">
        <p14:creationId xmlns:p14="http://schemas.microsoft.com/office/powerpoint/2010/main" val="373491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91680" y="188640"/>
            <a:ext cx="8001000" cy="675928"/>
          </a:xfrm>
        </p:spPr>
        <p:txBody>
          <a:bodyPr/>
          <a:lstStyle/>
          <a:p>
            <a:r>
              <a:rPr lang="en-US" sz="3600" dirty="0" err="1"/>
              <a:t>星巴克肯德基上免费WiFi的风险</a:t>
            </a:r>
            <a:endParaRPr lang="en-US" sz="3600" dirty="0"/>
          </a:p>
        </p:txBody>
      </p:sp>
      <p:sp>
        <p:nvSpPr>
          <p:cNvPr id="4" name="Slide Number Placeholder 3"/>
          <p:cNvSpPr>
            <a:spLocks noGrp="1"/>
          </p:cNvSpPr>
          <p:nvPr>
            <p:ph type="sldNum" sz="quarter" idx="12"/>
          </p:nvPr>
        </p:nvSpPr>
        <p:spPr/>
        <p:txBody>
          <a:bodyPr/>
          <a:lstStyle/>
          <a:p>
            <a:pPr>
              <a:defRPr/>
            </a:pPr>
            <a:fld id="{47D22251-280C-465C-99E6-6A8AAA327959}" type="slidenum">
              <a:rPr lang="en-US" altLang="zh-CN" smtClean="0"/>
              <a:pPr>
                <a:defRPr/>
              </a:pPr>
              <a:t>13</a:t>
            </a:fld>
            <a:endParaRPr lang="en-US" altLang="zh-CN"/>
          </a:p>
        </p:txBody>
      </p:sp>
      <p:pic>
        <p:nvPicPr>
          <p:cNvPr id="6" name="Picture 5" descr="屏幕快照 2012-03-22 下午08.22.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556792"/>
            <a:ext cx="7366000" cy="2870200"/>
          </a:xfrm>
          <a:prstGeom prst="rect">
            <a:avLst/>
          </a:prstGeom>
        </p:spPr>
      </p:pic>
      <p:pic>
        <p:nvPicPr>
          <p:cNvPr id="5" name="Content Placeholder 4"/>
          <p:cNvPicPr>
            <a:picLocks noGrp="1" noChangeAspect="1"/>
          </p:cNvPicPr>
          <p:nvPr>
            <p:ph idx="1"/>
          </p:nvPr>
        </p:nvPicPr>
        <p:blipFill>
          <a:blip r:embed="rId3"/>
          <a:srcRect l="-46094" r="-46094"/>
          <a:stretch>
            <a:fillRect/>
          </a:stretch>
        </p:blipFill>
        <p:spPr>
          <a:xfrm>
            <a:off x="1835696" y="4254692"/>
            <a:ext cx="4536504" cy="2419470"/>
          </a:xfrm>
        </p:spPr>
      </p:pic>
    </p:spTree>
    <p:extLst>
      <p:ext uri="{BB962C8B-B14F-4D97-AF65-F5344CB8AC3E}">
        <p14:creationId xmlns:p14="http://schemas.microsoft.com/office/powerpoint/2010/main" val="400030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188640"/>
            <a:ext cx="8001000" cy="675928"/>
          </a:xfrm>
        </p:spPr>
        <p:txBody>
          <a:bodyPr/>
          <a:lstStyle/>
          <a:p>
            <a:r>
              <a:rPr lang="en-US" dirty="0"/>
              <a:t>网络嗅探技术的具体实现机理</a:t>
            </a:r>
          </a:p>
        </p:txBody>
      </p:sp>
      <p:sp>
        <p:nvSpPr>
          <p:cNvPr id="3" name="Content Placeholder 2"/>
          <p:cNvSpPr>
            <a:spLocks noGrp="1"/>
          </p:cNvSpPr>
          <p:nvPr>
            <p:ph idx="1"/>
          </p:nvPr>
        </p:nvSpPr>
        <p:spPr/>
        <p:txBody>
          <a:bodyPr/>
          <a:lstStyle/>
          <a:p>
            <a:r>
              <a:rPr lang="zh-CN" altLang="en-US" dirty="0"/>
              <a:t>网络嗅探的理论基础</a:t>
            </a:r>
            <a:endParaRPr lang="en-US" altLang="zh-CN" dirty="0"/>
          </a:p>
          <a:p>
            <a:pPr lvl="1"/>
            <a:r>
              <a:rPr lang="zh-CN" altLang="en-US" dirty="0"/>
              <a:t>以太网、</a:t>
            </a:r>
            <a:r>
              <a:rPr lang="en-US" altLang="zh-CN" dirty="0" err="1"/>
              <a:t>WiFi</a:t>
            </a:r>
            <a:r>
              <a:rPr lang="zh-CN" altLang="en-US" dirty="0"/>
              <a:t>网络所使用的共享传输介质</a:t>
            </a:r>
            <a:endParaRPr lang="en-US" altLang="zh-CN" dirty="0"/>
          </a:p>
          <a:p>
            <a:r>
              <a:rPr lang="zh-CN" altLang="en-US" dirty="0"/>
              <a:t>标准网络协议栈实现</a:t>
            </a:r>
            <a:endParaRPr lang="en-US" altLang="zh-CN" dirty="0"/>
          </a:p>
          <a:p>
            <a:pPr lvl="1"/>
            <a:r>
              <a:rPr lang="zh-CN" altLang="en-US" dirty="0"/>
              <a:t>控制网卡驱动只获取发往本机地址的数据包</a:t>
            </a:r>
            <a:endParaRPr lang="en-US" altLang="zh-CN" dirty="0"/>
          </a:p>
          <a:p>
            <a:r>
              <a:rPr lang="zh-CN" altLang="en-US" dirty="0"/>
              <a:t>网络嗅探技术实现</a:t>
            </a:r>
            <a:endParaRPr lang="en-US" altLang="zh-CN" dirty="0"/>
          </a:p>
          <a:p>
            <a:pPr lvl="1"/>
            <a:r>
              <a:rPr lang="zh-CN" altLang="en-US" dirty="0"/>
              <a:t>类</a:t>
            </a:r>
            <a:r>
              <a:rPr lang="en-US" altLang="zh-CN" dirty="0"/>
              <a:t>Unix</a:t>
            </a:r>
            <a:r>
              <a:rPr lang="zh-CN" altLang="en-US" dirty="0"/>
              <a:t>平台：</a:t>
            </a:r>
            <a:r>
              <a:rPr lang="en-US" altLang="zh-CN" dirty="0"/>
              <a:t>BPF/</a:t>
            </a:r>
            <a:r>
              <a:rPr lang="en-US" altLang="zh-CN" dirty="0" err="1"/>
              <a:t>libpcap</a:t>
            </a:r>
            <a:endParaRPr lang="en-US" altLang="zh-CN" dirty="0"/>
          </a:p>
          <a:p>
            <a:pPr lvl="1"/>
            <a:r>
              <a:rPr lang="en-US" altLang="zh-CN" dirty="0"/>
              <a:t>Windows</a:t>
            </a:r>
            <a:r>
              <a:rPr lang="zh-CN" altLang="en-US" dirty="0"/>
              <a:t>平台：</a:t>
            </a:r>
            <a:r>
              <a:rPr lang="en-US" altLang="zh-CN" dirty="0"/>
              <a:t>NPF/</a:t>
            </a:r>
            <a:r>
              <a:rPr lang="en-US" altLang="zh-CN" dirty="0" err="1"/>
              <a:t>Winpcap</a:t>
            </a:r>
            <a:endParaRPr lang="en-US" altLang="zh-CN" dirty="0"/>
          </a:p>
          <a:p>
            <a:r>
              <a:rPr lang="zh-CN" altLang="en-US" dirty="0"/>
              <a:t>网络嗅探软件工具</a:t>
            </a:r>
            <a:endParaRPr lang="en-US" dirty="0"/>
          </a:p>
        </p:txBody>
      </p:sp>
      <p:sp>
        <p:nvSpPr>
          <p:cNvPr id="4" name="Slide Number Placeholder 3"/>
          <p:cNvSpPr>
            <a:spLocks noGrp="1"/>
          </p:cNvSpPr>
          <p:nvPr>
            <p:ph type="sldNum" sz="quarter" idx="12"/>
          </p:nvPr>
        </p:nvSpPr>
        <p:spPr/>
        <p:txBody>
          <a:bodyPr/>
          <a:lstStyle/>
          <a:p>
            <a:pPr>
              <a:defRPr/>
            </a:pPr>
            <a:fld id="{47D22251-280C-465C-99E6-6A8AAA327959}" type="slidenum">
              <a:rPr lang="en-US" altLang="zh-CN" smtClean="0"/>
              <a:pPr>
                <a:defRPr/>
              </a:pPr>
              <a:t>14</a:t>
            </a:fld>
            <a:endParaRPr lang="en-US" altLang="zh-CN"/>
          </a:p>
        </p:txBody>
      </p:sp>
    </p:spTree>
    <p:extLst>
      <p:ext uri="{BB962C8B-B14F-4D97-AF65-F5344CB8AC3E}">
        <p14:creationId xmlns:p14="http://schemas.microsoft.com/office/powerpoint/2010/main" val="7445341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8" name="灯片编号占位符 5"/>
          <p:cNvSpPr>
            <a:spLocks noGrp="1"/>
          </p:cNvSpPr>
          <p:nvPr>
            <p:ph type="sldNum" sz="quarter" idx="12"/>
          </p:nvPr>
        </p:nvSpPr>
        <p:spPr>
          <a:noFill/>
        </p:spPr>
        <p:txBody>
          <a:bodyPr/>
          <a:lstStyle/>
          <a:p>
            <a:fld id="{87B74D90-DDBD-450E-B8DC-4C8AE2E30C5B}" type="slidenum">
              <a:rPr lang="en-US" altLang="zh-CN" smtClean="0">
                <a:ea typeface="宋体" charset="-122"/>
              </a:rPr>
              <a:pPr/>
              <a:t>15</a:t>
            </a:fld>
            <a:endParaRPr lang="en-US" altLang="zh-CN">
              <a:ea typeface="宋体" charset="-122"/>
            </a:endParaRPr>
          </a:p>
        </p:txBody>
      </p:sp>
      <p:sp>
        <p:nvSpPr>
          <p:cNvPr id="72709" name="Rectangle 2"/>
          <p:cNvSpPr>
            <a:spLocks noGrp="1" noChangeArrowheads="1"/>
          </p:cNvSpPr>
          <p:nvPr>
            <p:ph type="title"/>
          </p:nvPr>
        </p:nvSpPr>
        <p:spPr>
          <a:xfrm>
            <a:off x="1619672" y="188640"/>
            <a:ext cx="8001000" cy="747936"/>
          </a:xfrm>
        </p:spPr>
        <p:txBody>
          <a:bodyPr/>
          <a:lstStyle/>
          <a:p>
            <a:pPr eaLnBrk="1" hangingPunct="1"/>
            <a:r>
              <a:rPr lang="en-US" altLang="zh-CN" sz="3600" dirty="0"/>
              <a:t>BPF(Berkeley Packet Filter)</a:t>
            </a:r>
          </a:p>
        </p:txBody>
      </p:sp>
      <p:sp>
        <p:nvSpPr>
          <p:cNvPr id="72710" name="Rectangle 3"/>
          <p:cNvSpPr>
            <a:spLocks noGrp="1" noChangeArrowheads="1"/>
          </p:cNvSpPr>
          <p:nvPr>
            <p:ph type="body" idx="1"/>
          </p:nvPr>
        </p:nvSpPr>
        <p:spPr/>
        <p:txBody>
          <a:bodyPr/>
          <a:lstStyle/>
          <a:p>
            <a:pPr eaLnBrk="1" hangingPunct="1">
              <a:lnSpc>
                <a:spcPct val="80000"/>
              </a:lnSpc>
            </a:pPr>
            <a:r>
              <a:rPr lang="en-US" altLang="zh-CN" sz="2600" dirty="0"/>
              <a:t>BSD</a:t>
            </a:r>
            <a:r>
              <a:rPr lang="zh-CN" altLang="en-US" sz="2600" dirty="0"/>
              <a:t>数据包捕获</a:t>
            </a:r>
          </a:p>
          <a:p>
            <a:pPr lvl="1" eaLnBrk="1" hangingPunct="1">
              <a:lnSpc>
                <a:spcPct val="80000"/>
              </a:lnSpc>
            </a:pPr>
            <a:r>
              <a:rPr lang="en-US" altLang="zh-CN" sz="2200" dirty="0"/>
              <a:t>BPF</a:t>
            </a:r>
            <a:r>
              <a:rPr lang="zh-CN" altLang="en-US" sz="2200" dirty="0"/>
              <a:t>是一个核心态的组件，支持数据包“过滤”抓取</a:t>
            </a:r>
          </a:p>
          <a:p>
            <a:pPr lvl="1" eaLnBrk="1" hangingPunct="1">
              <a:lnSpc>
                <a:spcPct val="80000"/>
              </a:lnSpc>
            </a:pPr>
            <a:r>
              <a:rPr lang="en-US" altLang="zh-CN" sz="2200" dirty="0"/>
              <a:t>Network Tap</a:t>
            </a:r>
            <a:r>
              <a:rPr lang="zh-CN" altLang="en-US" sz="2200" dirty="0"/>
              <a:t>接收所有的数据包</a:t>
            </a:r>
            <a:endParaRPr lang="en-US" altLang="zh-CN" sz="2200" dirty="0"/>
          </a:p>
          <a:p>
            <a:pPr lvl="1" eaLnBrk="1" hangingPunct="1">
              <a:lnSpc>
                <a:spcPct val="80000"/>
              </a:lnSpc>
            </a:pPr>
            <a:r>
              <a:rPr lang="en-US" altLang="zh-CN" sz="2400" dirty="0"/>
              <a:t>BPF</a:t>
            </a:r>
            <a:r>
              <a:rPr lang="zh-CN" altLang="zh-CN" sz="2400" dirty="0"/>
              <a:t>虚拟机机器语言的解释器</a:t>
            </a:r>
            <a:r>
              <a:rPr lang="zh-CN" altLang="en-US" sz="2400" dirty="0"/>
              <a:t>，比较</a:t>
            </a:r>
            <a:r>
              <a:rPr lang="en-US" altLang="zh-CN" sz="2400" dirty="0"/>
              <a:t>/</a:t>
            </a:r>
            <a:r>
              <a:rPr lang="zh-CN" altLang="en-US" sz="2400" dirty="0"/>
              <a:t>算术等操作</a:t>
            </a:r>
            <a:endParaRPr lang="zh-CN" altLang="en-US" sz="2200" dirty="0"/>
          </a:p>
          <a:p>
            <a:pPr lvl="1" eaLnBrk="1" hangingPunct="1">
              <a:lnSpc>
                <a:spcPct val="80000"/>
              </a:lnSpc>
            </a:pPr>
            <a:r>
              <a:rPr lang="en-US" altLang="zh-CN" sz="2200" dirty="0"/>
              <a:t>Kernel Buffer</a:t>
            </a:r>
            <a:r>
              <a:rPr lang="zh-CN" altLang="en-US" sz="2200" dirty="0"/>
              <a:t>，保存过滤器送过来的数据包</a:t>
            </a:r>
          </a:p>
          <a:p>
            <a:pPr lvl="1" eaLnBrk="1" hangingPunct="1">
              <a:lnSpc>
                <a:spcPct val="80000"/>
              </a:lnSpc>
            </a:pPr>
            <a:r>
              <a:rPr lang="en-US" altLang="zh-CN" sz="2200" dirty="0"/>
              <a:t>User buffer</a:t>
            </a:r>
            <a:r>
              <a:rPr lang="zh-CN" altLang="en-US" sz="2200" dirty="0"/>
              <a:t>，用户态上的数据包缓冲区</a:t>
            </a:r>
          </a:p>
          <a:p>
            <a:pPr eaLnBrk="1" hangingPunct="1">
              <a:lnSpc>
                <a:spcPct val="80000"/>
              </a:lnSpc>
            </a:pPr>
            <a:r>
              <a:rPr lang="en-US" altLang="zh-CN" sz="2600" dirty="0" err="1"/>
              <a:t>Libpcap</a:t>
            </a:r>
            <a:r>
              <a:rPr lang="en-US" altLang="zh-CN" sz="2600" dirty="0"/>
              <a:t>(</a:t>
            </a:r>
            <a:r>
              <a:rPr lang="zh-CN" altLang="en-US" sz="2600" dirty="0"/>
              <a:t>一个抓包工具库</a:t>
            </a:r>
            <a:r>
              <a:rPr lang="en-US" altLang="zh-CN" sz="2600" dirty="0"/>
              <a:t>)</a:t>
            </a:r>
            <a:r>
              <a:rPr lang="zh-CN" altLang="en-US" sz="2600" dirty="0"/>
              <a:t>支持</a:t>
            </a:r>
            <a:r>
              <a:rPr lang="en-US" altLang="zh-CN" sz="2600" dirty="0"/>
              <a:t>BPF</a:t>
            </a:r>
          </a:p>
          <a:p>
            <a:pPr lvl="1" eaLnBrk="1" hangingPunct="1">
              <a:lnSpc>
                <a:spcPct val="80000"/>
              </a:lnSpc>
            </a:pPr>
            <a:r>
              <a:rPr lang="en-US" altLang="zh-CN" sz="2200" dirty="0" err="1"/>
              <a:t>Libpcap</a:t>
            </a:r>
            <a:r>
              <a:rPr lang="zh-CN" altLang="en-US" sz="2200" dirty="0"/>
              <a:t>是用户态的一个抓包工具</a:t>
            </a:r>
          </a:p>
          <a:p>
            <a:pPr lvl="1" eaLnBrk="1" hangingPunct="1">
              <a:lnSpc>
                <a:spcPct val="80000"/>
              </a:lnSpc>
            </a:pPr>
            <a:r>
              <a:rPr lang="en-US" altLang="zh-CN" sz="2200" dirty="0" err="1"/>
              <a:t>Libpcap</a:t>
            </a:r>
            <a:r>
              <a:rPr lang="zh-CN" altLang="en-US" sz="2200" dirty="0"/>
              <a:t>几乎是系统无关的</a:t>
            </a:r>
          </a:p>
          <a:p>
            <a:pPr eaLnBrk="1" hangingPunct="1">
              <a:lnSpc>
                <a:spcPct val="80000"/>
              </a:lnSpc>
            </a:pPr>
            <a:r>
              <a:rPr lang="en-US" altLang="zh-CN" sz="2600" dirty="0"/>
              <a:t>BPF</a:t>
            </a:r>
            <a:r>
              <a:rPr lang="zh-CN" altLang="en-US" sz="2600" dirty="0"/>
              <a:t>是一种比较理想的抓包方案</a:t>
            </a:r>
          </a:p>
          <a:p>
            <a:pPr lvl="1" eaLnBrk="1" hangingPunct="1">
              <a:lnSpc>
                <a:spcPct val="80000"/>
              </a:lnSpc>
            </a:pPr>
            <a:r>
              <a:rPr lang="zh-CN" altLang="en-US" sz="2200" dirty="0"/>
              <a:t>在核心态，所以效率比较高</a:t>
            </a:r>
          </a:p>
          <a:p>
            <a:pPr lvl="1" eaLnBrk="1" hangingPunct="1">
              <a:lnSpc>
                <a:spcPct val="80000"/>
              </a:lnSpc>
            </a:pPr>
            <a:r>
              <a:rPr lang="zh-CN" altLang="en-US" sz="2200" dirty="0"/>
              <a:t>目前类</a:t>
            </a:r>
            <a:r>
              <a:rPr lang="en-US" altLang="zh-CN" sz="2200" dirty="0"/>
              <a:t>UNIX</a:t>
            </a:r>
            <a:r>
              <a:rPr lang="zh-CN" altLang="en-US" sz="2200" dirty="0"/>
              <a:t>系统的标准抓包内核模块</a:t>
            </a:r>
          </a:p>
        </p:txBody>
      </p:sp>
    </p:spTree>
    <p:extLst>
      <p:ext uri="{BB962C8B-B14F-4D97-AF65-F5344CB8AC3E}">
        <p14:creationId xmlns:p14="http://schemas.microsoft.com/office/powerpoint/2010/main" val="3300600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260648"/>
            <a:ext cx="8001000" cy="819944"/>
          </a:xfrm>
        </p:spPr>
        <p:txBody>
          <a:bodyPr/>
          <a:lstStyle/>
          <a:p>
            <a:r>
              <a:rPr lang="zh-CN" altLang="zh-CN" dirty="0"/>
              <a:t>网络嗅探器软件</a:t>
            </a:r>
            <a:endParaRPr lang="zh-CN" altLang="en-US" dirty="0"/>
          </a:p>
        </p:txBody>
      </p:sp>
      <p:sp>
        <p:nvSpPr>
          <p:cNvPr id="3" name="内容占位符 2"/>
          <p:cNvSpPr>
            <a:spLocks noGrp="1"/>
          </p:cNvSpPr>
          <p:nvPr>
            <p:ph idx="1"/>
          </p:nvPr>
        </p:nvSpPr>
        <p:spPr/>
        <p:txBody>
          <a:bodyPr/>
          <a:lstStyle/>
          <a:p>
            <a:r>
              <a:rPr lang="zh-CN" altLang="zh-CN" sz="2800" dirty="0"/>
              <a:t>类</a:t>
            </a:r>
            <a:r>
              <a:rPr lang="en-US" altLang="zh-CN" sz="2800" dirty="0"/>
              <a:t>Unix</a:t>
            </a:r>
            <a:r>
              <a:rPr lang="zh-CN" altLang="zh-CN" sz="2800" dirty="0"/>
              <a:t>平台网络嗅探器软件</a:t>
            </a:r>
            <a:endParaRPr lang="en-US" altLang="zh-CN" sz="2800" dirty="0"/>
          </a:p>
          <a:p>
            <a:pPr lvl="1"/>
            <a:r>
              <a:rPr lang="en-US" altLang="zh-CN" sz="2400" dirty="0" err="1"/>
              <a:t>Libpcap</a:t>
            </a:r>
            <a:r>
              <a:rPr lang="en-US" altLang="zh-CN" sz="2400" dirty="0"/>
              <a:t>*</a:t>
            </a:r>
            <a:r>
              <a:rPr lang="zh-CN" altLang="zh-CN" sz="2400" dirty="0"/>
              <a:t>抓包开发</a:t>
            </a:r>
            <a:r>
              <a:rPr lang="zh-CN" altLang="en-US" sz="2400" dirty="0"/>
              <a:t>函数</a:t>
            </a:r>
            <a:r>
              <a:rPr lang="zh-CN" altLang="zh-CN" sz="2400" dirty="0"/>
              <a:t>库</a:t>
            </a:r>
            <a:endParaRPr lang="en-US" altLang="zh-CN" sz="2400" dirty="0"/>
          </a:p>
          <a:p>
            <a:pPr lvl="1"/>
            <a:r>
              <a:rPr lang="en-US" altLang="zh-CN" sz="2400" dirty="0" err="1"/>
              <a:t>Tcpdump</a:t>
            </a:r>
            <a:r>
              <a:rPr lang="en-US" altLang="zh-CN" sz="2400" dirty="0"/>
              <a:t>*</a:t>
            </a:r>
            <a:r>
              <a:rPr lang="zh-CN" altLang="zh-CN" sz="2400" dirty="0"/>
              <a:t>以及</a:t>
            </a:r>
            <a:r>
              <a:rPr lang="en-US" altLang="zh-CN" sz="2400" dirty="0" err="1">
                <a:solidFill>
                  <a:srgbClr val="FF0000"/>
                </a:solidFill>
              </a:rPr>
              <a:t>wireshark</a:t>
            </a:r>
            <a:r>
              <a:rPr lang="en-US" altLang="zh-CN" sz="2400" dirty="0"/>
              <a:t>*</a:t>
            </a:r>
            <a:r>
              <a:rPr lang="zh-CN" altLang="zh-CN" sz="2400" dirty="0"/>
              <a:t>嗅探器软件</a:t>
            </a:r>
            <a:endParaRPr lang="en-US" altLang="zh-CN" sz="2400" dirty="0"/>
          </a:p>
          <a:p>
            <a:pPr lvl="1"/>
            <a:r>
              <a:rPr lang="en-US" altLang="zh-CN" sz="2400" dirty="0"/>
              <a:t>Snort*</a:t>
            </a:r>
            <a:r>
              <a:rPr lang="zh-CN" altLang="en-US" sz="2400" dirty="0"/>
              <a:t>、</a:t>
            </a:r>
            <a:r>
              <a:rPr lang="en-US" altLang="zh-CN" sz="2400" dirty="0" err="1"/>
              <a:t>dsniff</a:t>
            </a:r>
            <a:r>
              <a:rPr lang="zh-CN" altLang="zh-CN" sz="2400" dirty="0"/>
              <a:t>、</a:t>
            </a:r>
            <a:r>
              <a:rPr lang="en-US" altLang="zh-CN" sz="2400" dirty="0" err="1"/>
              <a:t>sniffit</a:t>
            </a:r>
            <a:r>
              <a:rPr lang="zh-CN" altLang="zh-CN" sz="2400" dirty="0"/>
              <a:t>和</a:t>
            </a:r>
            <a:r>
              <a:rPr lang="en-US" altLang="zh-CN" sz="2400" dirty="0" err="1"/>
              <a:t>linux_sniffer</a:t>
            </a:r>
            <a:r>
              <a:rPr lang="en-US" altLang="zh-CN" sz="2400" dirty="0"/>
              <a:t>…</a:t>
            </a:r>
          </a:p>
          <a:p>
            <a:r>
              <a:rPr lang="en-US" altLang="zh-CN" sz="2800" dirty="0"/>
              <a:t>Windows</a:t>
            </a:r>
            <a:r>
              <a:rPr lang="zh-CN" altLang="en-US" sz="2800" dirty="0"/>
              <a:t>平台网络嗅探器软件</a:t>
            </a:r>
            <a:endParaRPr lang="en-US" altLang="zh-CN" sz="2800" dirty="0"/>
          </a:p>
          <a:p>
            <a:pPr lvl="1"/>
            <a:r>
              <a:rPr lang="en-US" altLang="zh-CN" sz="2400" dirty="0"/>
              <a:t>NPF/</a:t>
            </a:r>
            <a:r>
              <a:rPr lang="en-US" altLang="zh-CN" sz="2400" dirty="0" err="1"/>
              <a:t>winpcap</a:t>
            </a:r>
            <a:r>
              <a:rPr lang="en-US" altLang="zh-CN" sz="2400" dirty="0"/>
              <a:t>/</a:t>
            </a:r>
            <a:r>
              <a:rPr lang="en-US" altLang="zh-CN" sz="2400" dirty="0" err="1"/>
              <a:t>windump</a:t>
            </a:r>
            <a:endParaRPr lang="en-US" altLang="zh-CN" sz="2400" dirty="0"/>
          </a:p>
          <a:p>
            <a:pPr lvl="1"/>
            <a:r>
              <a:rPr lang="en-US" altLang="zh-CN" sz="2400" dirty="0" err="1">
                <a:solidFill>
                  <a:srgbClr val="FF0000"/>
                </a:solidFill>
              </a:rPr>
              <a:t>SnifferPro</a:t>
            </a:r>
            <a:endParaRPr lang="en-US" altLang="zh-CN" sz="2400" dirty="0">
              <a:solidFill>
                <a:srgbClr val="FF0000"/>
              </a:solidFill>
            </a:endParaRPr>
          </a:p>
          <a:p>
            <a:pPr lvl="1"/>
            <a:r>
              <a:rPr lang="en-US" altLang="zh-CN" sz="2400" dirty="0" err="1"/>
              <a:t>Buttsniffer</a:t>
            </a:r>
            <a:r>
              <a:rPr lang="zh-CN" altLang="zh-CN" sz="2400" dirty="0"/>
              <a:t>、</a:t>
            </a:r>
            <a:r>
              <a:rPr lang="en-US" altLang="zh-CN" sz="2400" dirty="0" err="1"/>
              <a:t>NetMon</a:t>
            </a:r>
            <a:r>
              <a:rPr lang="zh-CN" altLang="zh-CN" sz="2400" dirty="0"/>
              <a:t>、</a:t>
            </a:r>
            <a:r>
              <a:rPr lang="en-US" altLang="zh-CN" sz="2400" dirty="0"/>
              <a:t>Network Associates Sniffer</a:t>
            </a:r>
            <a:endParaRPr lang="zh-CN" altLang="en-US" sz="24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16</a:t>
            </a:fld>
            <a:endParaRPr lang="en-US" altLang="zh-CN"/>
          </a:p>
        </p:txBody>
      </p:sp>
    </p:spTree>
    <p:extLst>
      <p:ext uri="{BB962C8B-B14F-4D97-AF65-F5344CB8AC3E}">
        <p14:creationId xmlns:p14="http://schemas.microsoft.com/office/powerpoint/2010/main" val="559466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80" y="260648"/>
            <a:ext cx="8001000" cy="747936"/>
          </a:xfrm>
        </p:spPr>
        <p:txBody>
          <a:bodyPr/>
          <a:lstStyle/>
          <a:p>
            <a:r>
              <a:rPr lang="zh-CN" altLang="en-US" dirty="0"/>
              <a:t>网络嗅探的检测技术</a:t>
            </a:r>
          </a:p>
        </p:txBody>
      </p:sp>
      <p:sp>
        <p:nvSpPr>
          <p:cNvPr id="3" name="内容占位符 2"/>
          <p:cNvSpPr>
            <a:spLocks noGrp="1"/>
          </p:cNvSpPr>
          <p:nvPr>
            <p:ph idx="1"/>
          </p:nvPr>
        </p:nvSpPr>
        <p:spPr/>
        <p:txBody>
          <a:bodyPr/>
          <a:lstStyle/>
          <a:p>
            <a:pPr eaLnBrk="1" hangingPunct="1">
              <a:lnSpc>
                <a:spcPct val="90000"/>
              </a:lnSpc>
            </a:pPr>
            <a:r>
              <a:rPr lang="zh-CN" altLang="en-US" sz="2100" dirty="0">
                <a:solidFill>
                  <a:srgbClr val="FF0000"/>
                </a:solidFill>
              </a:rPr>
              <a:t>网卡和操作系统对于是否处于混杂模式会有一些不同的行为，利用这些特征可以判断一个机器是否运行在混杂模式下</a:t>
            </a:r>
          </a:p>
          <a:p>
            <a:pPr eaLnBrk="1" hangingPunct="1">
              <a:lnSpc>
                <a:spcPct val="90000"/>
              </a:lnSpc>
            </a:pPr>
            <a:r>
              <a:rPr lang="zh-CN" altLang="en-US" sz="2100" dirty="0"/>
              <a:t>一些检测手段</a:t>
            </a:r>
          </a:p>
          <a:p>
            <a:pPr lvl="1" eaLnBrk="1" hangingPunct="1">
              <a:lnSpc>
                <a:spcPct val="90000"/>
              </a:lnSpc>
            </a:pPr>
            <a:r>
              <a:rPr lang="zh-CN" altLang="en-US" sz="2000" dirty="0"/>
              <a:t>根据操作系统的特征</a:t>
            </a:r>
          </a:p>
          <a:p>
            <a:pPr lvl="2" eaLnBrk="1" hangingPunct="1">
              <a:lnSpc>
                <a:spcPct val="90000"/>
              </a:lnSpc>
            </a:pPr>
            <a:r>
              <a:rPr lang="en-US" altLang="zh-CN" sz="1800" dirty="0"/>
              <a:t>Linux</a:t>
            </a:r>
            <a:r>
              <a:rPr lang="zh-CN" altLang="en-US" sz="1800" dirty="0"/>
              <a:t>内核的特性：正常情况下，只处理本机</a:t>
            </a:r>
            <a:r>
              <a:rPr lang="en-US" altLang="zh-CN" sz="1800" dirty="0"/>
              <a:t>MAC</a:t>
            </a:r>
            <a:r>
              <a:rPr lang="zh-CN" altLang="en-US" sz="1800" dirty="0"/>
              <a:t>地址或者以太广播地址的包。在混杂模式下，</a:t>
            </a:r>
            <a:r>
              <a:rPr lang="zh-CN" altLang="en-US" sz="1800" dirty="0">
                <a:latin typeface="Arial Unicode MS" pitchFamily="34" charset="-122"/>
              </a:rPr>
              <a:t>许多版本的</a:t>
            </a:r>
            <a:r>
              <a:rPr lang="en-US" altLang="zh-CN" sz="1800" dirty="0">
                <a:latin typeface="Arial Unicode MS" pitchFamily="34" charset="-122"/>
              </a:rPr>
              <a:t>Linux</a:t>
            </a:r>
            <a:r>
              <a:rPr lang="zh-CN" altLang="en-US" sz="1800" dirty="0">
                <a:latin typeface="Arial Unicode MS" pitchFamily="34" charset="-122"/>
              </a:rPr>
              <a:t>内核只检查 数据包中的</a:t>
            </a:r>
            <a:r>
              <a:rPr lang="en-US" altLang="zh-CN" sz="1800" dirty="0">
                <a:latin typeface="Arial Unicode MS" pitchFamily="34" charset="-122"/>
              </a:rPr>
              <a:t>IP</a:t>
            </a:r>
            <a:r>
              <a:rPr lang="zh-CN" altLang="en-US" sz="1800" dirty="0">
                <a:latin typeface="Arial Unicode MS" pitchFamily="34" charset="-122"/>
              </a:rPr>
              <a:t>地址以确定是否送到</a:t>
            </a:r>
            <a:r>
              <a:rPr lang="en-US" altLang="zh-CN" sz="1800" dirty="0">
                <a:latin typeface="Arial Unicode MS" pitchFamily="34" charset="-122"/>
              </a:rPr>
              <a:t>IP</a:t>
            </a:r>
            <a:r>
              <a:rPr lang="zh-CN" altLang="en-US" sz="1800" dirty="0">
                <a:latin typeface="Arial Unicode MS" pitchFamily="34" charset="-122"/>
              </a:rPr>
              <a:t>堆栈。因此，可以构造无效以太地址而</a:t>
            </a:r>
            <a:r>
              <a:rPr lang="en-US" altLang="zh-CN" sz="1800" dirty="0">
                <a:latin typeface="Arial Unicode MS" pitchFamily="34" charset="-122"/>
              </a:rPr>
              <a:t>IP</a:t>
            </a:r>
            <a:r>
              <a:rPr lang="zh-CN" altLang="en-US" sz="1800" dirty="0">
                <a:latin typeface="Arial Unicode MS" pitchFamily="34" charset="-122"/>
              </a:rPr>
              <a:t>地址有效的</a:t>
            </a:r>
            <a:r>
              <a:rPr lang="en-US" altLang="zh-CN" sz="1800" dirty="0">
                <a:latin typeface="Arial Unicode MS" pitchFamily="34" charset="-122"/>
              </a:rPr>
              <a:t>ICMP ECHO</a:t>
            </a:r>
            <a:r>
              <a:rPr lang="zh-CN" altLang="en-US" sz="1800" dirty="0">
                <a:latin typeface="Arial Unicode MS" pitchFamily="34" charset="-122"/>
              </a:rPr>
              <a:t>请求，看机器是否返回应答包</a:t>
            </a:r>
            <a:r>
              <a:rPr lang="en-US" altLang="zh-CN" sz="1800" dirty="0">
                <a:latin typeface="Arial Unicode MS" pitchFamily="34" charset="-122"/>
              </a:rPr>
              <a:t>(</a:t>
            </a:r>
            <a:r>
              <a:rPr lang="zh-CN" altLang="en-US" sz="1800" dirty="0">
                <a:latin typeface="Arial Unicode MS" pitchFamily="34" charset="-122"/>
              </a:rPr>
              <a:t>混杂模式</a:t>
            </a:r>
            <a:r>
              <a:rPr lang="en-US" altLang="zh-CN" sz="1800" dirty="0">
                <a:latin typeface="Arial Unicode MS" pitchFamily="34" charset="-122"/>
              </a:rPr>
              <a:t>)</a:t>
            </a:r>
            <a:r>
              <a:rPr lang="zh-CN" altLang="en-US" sz="1800" dirty="0">
                <a:latin typeface="Arial Unicode MS" pitchFamily="34" charset="-122"/>
              </a:rPr>
              <a:t>，或忽略</a:t>
            </a:r>
            <a:r>
              <a:rPr lang="en-US" altLang="zh-CN" sz="1800" dirty="0">
                <a:latin typeface="Arial Unicode MS" pitchFamily="34" charset="-122"/>
              </a:rPr>
              <a:t>(</a:t>
            </a:r>
            <a:r>
              <a:rPr lang="zh-CN" altLang="en-US" sz="1800" dirty="0">
                <a:latin typeface="Arial Unicode MS" pitchFamily="34" charset="-122"/>
              </a:rPr>
              <a:t>非混杂模式</a:t>
            </a:r>
            <a:r>
              <a:rPr lang="en-US" altLang="zh-CN" sz="1800" dirty="0">
                <a:latin typeface="Arial Unicode MS" pitchFamily="34" charset="-122"/>
              </a:rPr>
              <a:t>)</a:t>
            </a:r>
            <a:r>
              <a:rPr lang="zh-CN" altLang="en-US" sz="1800" dirty="0">
                <a:latin typeface="Arial Unicode MS" pitchFamily="34" charset="-122"/>
              </a:rPr>
              <a:t>。</a:t>
            </a:r>
            <a:endParaRPr lang="zh-CN" altLang="en-US" sz="1800" dirty="0"/>
          </a:p>
          <a:p>
            <a:pPr lvl="2" eaLnBrk="1" hangingPunct="1">
              <a:lnSpc>
                <a:spcPct val="90000"/>
              </a:lnSpc>
            </a:pPr>
            <a:r>
              <a:rPr lang="en-US" altLang="zh-CN" sz="1800" dirty="0"/>
              <a:t>Windows 9x/NT</a:t>
            </a:r>
            <a:r>
              <a:rPr lang="zh-CN" altLang="en-US" sz="1800" dirty="0"/>
              <a:t>：在混杂模式下，检查一个包是否为以太广播包时，</a:t>
            </a:r>
            <a:r>
              <a:rPr lang="zh-CN" altLang="en-US" sz="1800" dirty="0">
                <a:solidFill>
                  <a:srgbClr val="FF0000"/>
                </a:solidFill>
              </a:rPr>
              <a:t>只看</a:t>
            </a:r>
            <a:r>
              <a:rPr lang="en-US" altLang="zh-CN" sz="1800" dirty="0">
                <a:solidFill>
                  <a:srgbClr val="FF0000"/>
                </a:solidFill>
              </a:rPr>
              <a:t>MAC</a:t>
            </a:r>
            <a:r>
              <a:rPr lang="zh-CN" altLang="en-US" sz="1800" dirty="0">
                <a:solidFill>
                  <a:srgbClr val="FF0000"/>
                </a:solidFill>
              </a:rPr>
              <a:t>地址前八位是否为</a:t>
            </a:r>
            <a:r>
              <a:rPr lang="en-US" altLang="zh-CN" sz="1800" dirty="0">
                <a:solidFill>
                  <a:srgbClr val="FF0000"/>
                </a:solidFill>
              </a:rPr>
              <a:t>0xff</a:t>
            </a:r>
            <a:r>
              <a:rPr lang="zh-CN" altLang="en-US" sz="1800" dirty="0"/>
              <a:t>。</a:t>
            </a:r>
          </a:p>
          <a:p>
            <a:pPr lvl="1" eaLnBrk="1" hangingPunct="1">
              <a:lnSpc>
                <a:spcPct val="90000"/>
              </a:lnSpc>
            </a:pPr>
            <a:r>
              <a:rPr lang="zh-CN" altLang="en-US" sz="2000" dirty="0"/>
              <a:t>根据网络和主机的性能</a:t>
            </a:r>
          </a:p>
          <a:p>
            <a:pPr lvl="2" eaLnBrk="1" hangingPunct="1">
              <a:lnSpc>
                <a:spcPct val="90000"/>
              </a:lnSpc>
            </a:pPr>
            <a:r>
              <a:rPr lang="zh-CN" altLang="en-US" sz="1800" dirty="0"/>
              <a:t>根据响应时间：向本地网络发送大量的伪造数据包，然后，看目标主机的响应时间，首先要测得一个响应时间基准和平均值</a:t>
            </a:r>
          </a:p>
          <a:p>
            <a:endParaRPr lang="zh-CN" altLang="en-US"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17</a:t>
            </a:fld>
            <a:endParaRPr lang="en-US" altLang="zh-CN"/>
          </a:p>
        </p:txBody>
      </p:sp>
    </p:spTree>
    <p:extLst>
      <p:ext uri="{BB962C8B-B14F-4D97-AF65-F5344CB8AC3E}">
        <p14:creationId xmlns:p14="http://schemas.microsoft.com/office/powerpoint/2010/main" val="2287097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2" name="灯片编号占位符 5"/>
          <p:cNvSpPr>
            <a:spLocks noGrp="1"/>
          </p:cNvSpPr>
          <p:nvPr>
            <p:ph type="sldNum" sz="quarter" idx="12"/>
          </p:nvPr>
        </p:nvSpPr>
        <p:spPr>
          <a:noFill/>
        </p:spPr>
        <p:txBody>
          <a:bodyPr/>
          <a:lstStyle/>
          <a:p>
            <a:fld id="{042BD7ED-CA5E-4D53-8054-8132847B086B}" type="slidenum">
              <a:rPr lang="en-US" altLang="zh-CN" smtClean="0">
                <a:ea typeface="宋体" charset="-122"/>
              </a:rPr>
              <a:pPr/>
              <a:t>18</a:t>
            </a:fld>
            <a:endParaRPr lang="en-US" altLang="zh-CN">
              <a:ea typeface="宋体" charset="-122"/>
            </a:endParaRPr>
          </a:p>
        </p:txBody>
      </p:sp>
      <p:sp>
        <p:nvSpPr>
          <p:cNvPr id="83973" name="Rectangle 2"/>
          <p:cNvSpPr>
            <a:spLocks noGrp="1" noChangeArrowheads="1"/>
          </p:cNvSpPr>
          <p:nvPr>
            <p:ph type="title"/>
          </p:nvPr>
        </p:nvSpPr>
        <p:spPr>
          <a:xfrm>
            <a:off x="1763688" y="260648"/>
            <a:ext cx="8001000" cy="819944"/>
          </a:xfrm>
        </p:spPr>
        <p:txBody>
          <a:bodyPr/>
          <a:lstStyle/>
          <a:p>
            <a:pPr eaLnBrk="1" hangingPunct="1"/>
            <a:r>
              <a:rPr lang="zh-CN" altLang="en-US" dirty="0"/>
              <a:t>网络嗅探技术的防范措施</a:t>
            </a:r>
          </a:p>
        </p:txBody>
      </p:sp>
      <p:sp>
        <p:nvSpPr>
          <p:cNvPr id="83974" name="Rectangle 3"/>
          <p:cNvSpPr>
            <a:spLocks noGrp="1" noChangeArrowheads="1"/>
          </p:cNvSpPr>
          <p:nvPr>
            <p:ph type="body" idx="1"/>
          </p:nvPr>
        </p:nvSpPr>
        <p:spPr/>
        <p:txBody>
          <a:bodyPr/>
          <a:lstStyle/>
          <a:p>
            <a:pPr eaLnBrk="1" hangingPunct="1">
              <a:lnSpc>
                <a:spcPct val="80000"/>
              </a:lnSpc>
            </a:pPr>
            <a:r>
              <a:rPr lang="zh-CN" altLang="zh-CN" sz="2400" dirty="0">
                <a:solidFill>
                  <a:srgbClr val="FF0000"/>
                </a:solidFill>
              </a:rPr>
              <a:t>采用安全的网络拓扑</a:t>
            </a:r>
            <a:endParaRPr lang="en-US" altLang="zh-CN" sz="2400" dirty="0">
              <a:solidFill>
                <a:srgbClr val="FF0000"/>
              </a:solidFill>
            </a:endParaRPr>
          </a:p>
          <a:p>
            <a:pPr lvl="1" eaLnBrk="1" hangingPunct="1">
              <a:lnSpc>
                <a:spcPct val="80000"/>
              </a:lnSpc>
            </a:pPr>
            <a:r>
              <a:rPr lang="zh-CN" altLang="zh-CN" sz="2000" dirty="0"/>
              <a:t>共享式网络</a:t>
            </a:r>
            <a:r>
              <a:rPr lang="en-US" altLang="zh-CN" sz="2000" dirty="0">
                <a:sym typeface="Wingdings" pitchFamily="2" charset="2"/>
              </a:rPr>
              <a:t></a:t>
            </a:r>
            <a:r>
              <a:rPr lang="zh-CN" altLang="zh-CN" sz="2000" dirty="0"/>
              <a:t>交换式网络</a:t>
            </a:r>
            <a:endParaRPr lang="en-US" altLang="zh-CN" sz="2000" dirty="0"/>
          </a:p>
          <a:p>
            <a:pPr lvl="1" eaLnBrk="1" hangingPunct="1">
              <a:lnSpc>
                <a:spcPct val="80000"/>
              </a:lnSpc>
            </a:pPr>
            <a:r>
              <a:rPr lang="zh-CN" altLang="zh-CN" sz="2000" dirty="0"/>
              <a:t>交换机上设置</a:t>
            </a:r>
            <a:r>
              <a:rPr lang="en-US" altLang="zh-CN" sz="2000" dirty="0"/>
              <a:t>VLAN</a:t>
            </a:r>
            <a:r>
              <a:rPr lang="zh-CN" altLang="zh-CN" sz="2000" dirty="0"/>
              <a:t>等技术手段，对网络进行合理的分段</a:t>
            </a:r>
            <a:endParaRPr lang="en-US" altLang="zh-CN" sz="2000" dirty="0"/>
          </a:p>
          <a:p>
            <a:pPr eaLnBrk="1" hangingPunct="1">
              <a:lnSpc>
                <a:spcPct val="80000"/>
              </a:lnSpc>
            </a:pPr>
            <a:r>
              <a:rPr lang="zh-CN" altLang="en-US" sz="2400" dirty="0">
                <a:solidFill>
                  <a:srgbClr val="FF0000"/>
                </a:solidFill>
              </a:rPr>
              <a:t>共享式以太网</a:t>
            </a:r>
            <a:r>
              <a:rPr lang="zh-CN" altLang="en-US" sz="2400" dirty="0">
                <a:solidFill>
                  <a:srgbClr val="FF0000"/>
                </a:solidFill>
                <a:sym typeface="Wingdings" pitchFamily="2" charset="2"/>
              </a:rPr>
              <a:t>交换式以太网拓扑</a:t>
            </a:r>
          </a:p>
          <a:p>
            <a:pPr lvl="1" eaLnBrk="1" hangingPunct="1">
              <a:lnSpc>
                <a:spcPct val="80000"/>
              </a:lnSpc>
            </a:pPr>
            <a:r>
              <a:rPr lang="zh-CN" altLang="en-US" sz="2000" dirty="0"/>
              <a:t>性能提升</a:t>
            </a:r>
            <a:r>
              <a:rPr lang="en-US" altLang="zh-CN" sz="2000" dirty="0"/>
              <a:t>: </a:t>
            </a:r>
            <a:r>
              <a:rPr lang="zh-CN" altLang="en-US" sz="2000" dirty="0"/>
              <a:t>广播冲突域</a:t>
            </a:r>
            <a:r>
              <a:rPr lang="zh-CN" altLang="en-US" sz="2000" dirty="0">
                <a:sym typeface="Wingdings" pitchFamily="2" charset="2"/>
              </a:rPr>
              <a:t>每台主机单独冲突域</a:t>
            </a:r>
          </a:p>
          <a:p>
            <a:pPr lvl="1" eaLnBrk="1" hangingPunct="1">
              <a:lnSpc>
                <a:spcPct val="80000"/>
              </a:lnSpc>
            </a:pPr>
            <a:r>
              <a:rPr lang="zh-CN" altLang="en-US" sz="2000" dirty="0">
                <a:sym typeface="Wingdings" pitchFamily="2" charset="2"/>
              </a:rPr>
              <a:t>安全性提升</a:t>
            </a:r>
            <a:r>
              <a:rPr lang="en-US" altLang="zh-CN" sz="2000" dirty="0">
                <a:sym typeface="Wingdings" pitchFamily="2" charset="2"/>
              </a:rPr>
              <a:t>: </a:t>
            </a:r>
            <a:r>
              <a:rPr lang="zh-CN" altLang="en-US" sz="2000" dirty="0">
                <a:sym typeface="Wingdings" pitchFamily="2" charset="2"/>
              </a:rPr>
              <a:t>较难被网络监听</a:t>
            </a:r>
          </a:p>
          <a:p>
            <a:pPr lvl="1" eaLnBrk="1" hangingPunct="1">
              <a:lnSpc>
                <a:spcPct val="80000"/>
              </a:lnSpc>
            </a:pPr>
            <a:r>
              <a:rPr lang="zh-CN" altLang="en-US" sz="2000" dirty="0">
                <a:sym typeface="Wingdings" pitchFamily="2" charset="2"/>
              </a:rPr>
              <a:t>交换式网络提供安全性仍可能被挫败</a:t>
            </a:r>
            <a:r>
              <a:rPr lang="en-US" altLang="zh-CN" sz="2000" dirty="0">
                <a:sym typeface="Wingdings" pitchFamily="2" charset="2"/>
              </a:rPr>
              <a:t>: ARP</a:t>
            </a:r>
            <a:r>
              <a:rPr lang="zh-CN" altLang="en-US" sz="2000" dirty="0">
                <a:sym typeface="Wingdings" pitchFamily="2" charset="2"/>
              </a:rPr>
              <a:t>欺骗</a:t>
            </a:r>
            <a:endParaRPr lang="en-US" altLang="zh-CN" sz="2000" dirty="0">
              <a:sym typeface="Wingdings" pitchFamily="2" charset="2"/>
            </a:endParaRPr>
          </a:p>
          <a:p>
            <a:pPr eaLnBrk="1" hangingPunct="1">
              <a:lnSpc>
                <a:spcPct val="80000"/>
              </a:lnSpc>
            </a:pPr>
            <a:r>
              <a:rPr lang="zh-CN" altLang="zh-CN" sz="2400" dirty="0">
                <a:solidFill>
                  <a:srgbClr val="FF0000"/>
                </a:solidFill>
              </a:rPr>
              <a:t>静态</a:t>
            </a:r>
            <a:r>
              <a:rPr lang="en-US" altLang="zh-CN" sz="2400" dirty="0">
                <a:solidFill>
                  <a:srgbClr val="FF0000"/>
                </a:solidFill>
              </a:rPr>
              <a:t>ARP</a:t>
            </a:r>
            <a:r>
              <a:rPr lang="zh-CN" altLang="zh-CN" sz="2400" dirty="0">
                <a:solidFill>
                  <a:srgbClr val="FF0000"/>
                </a:solidFill>
              </a:rPr>
              <a:t>或者</a:t>
            </a:r>
            <a:r>
              <a:rPr lang="en-US" altLang="zh-CN" sz="2400" dirty="0">
                <a:solidFill>
                  <a:srgbClr val="FF0000"/>
                </a:solidFill>
              </a:rPr>
              <a:t>MAC-</a:t>
            </a:r>
            <a:r>
              <a:rPr lang="zh-CN" altLang="zh-CN" sz="2400" dirty="0">
                <a:solidFill>
                  <a:srgbClr val="FF0000"/>
                </a:solidFill>
              </a:rPr>
              <a:t>端口映射表代替动态机制</a:t>
            </a:r>
            <a:endParaRPr lang="en-US" altLang="zh-CN" sz="2400" dirty="0">
              <a:solidFill>
                <a:srgbClr val="FF0000"/>
              </a:solidFill>
              <a:sym typeface="Wingdings" pitchFamily="2" charset="2"/>
            </a:endParaRPr>
          </a:p>
          <a:p>
            <a:pPr eaLnBrk="1" hangingPunct="1">
              <a:lnSpc>
                <a:spcPct val="80000"/>
              </a:lnSpc>
            </a:pPr>
            <a:r>
              <a:rPr lang="zh-CN" altLang="zh-CN" sz="2400" dirty="0">
                <a:solidFill>
                  <a:srgbClr val="FF0000"/>
                </a:solidFill>
              </a:rPr>
              <a:t>重视网络数据传输的集中位置点的安全防范</a:t>
            </a:r>
            <a:endParaRPr lang="en-US" altLang="zh-CN" sz="2400" dirty="0">
              <a:solidFill>
                <a:srgbClr val="FF0000"/>
              </a:solidFill>
              <a:sym typeface="Wingdings" pitchFamily="2" charset="2"/>
            </a:endParaRPr>
          </a:p>
          <a:p>
            <a:pPr eaLnBrk="1" hangingPunct="1">
              <a:lnSpc>
                <a:spcPct val="80000"/>
              </a:lnSpc>
            </a:pPr>
            <a:r>
              <a:rPr lang="zh-CN" altLang="en-US" sz="2400" dirty="0">
                <a:solidFill>
                  <a:srgbClr val="FF0000"/>
                </a:solidFill>
                <a:sym typeface="Wingdings" pitchFamily="2" charset="2"/>
              </a:rPr>
              <a:t>避免使用明文传输口令</a:t>
            </a:r>
            <a:r>
              <a:rPr lang="en-US" altLang="zh-CN" sz="2400" dirty="0">
                <a:solidFill>
                  <a:srgbClr val="FF0000"/>
                </a:solidFill>
                <a:sym typeface="Wingdings" pitchFamily="2" charset="2"/>
              </a:rPr>
              <a:t>/</a:t>
            </a:r>
            <a:r>
              <a:rPr lang="zh-CN" altLang="en-US" sz="2400" dirty="0">
                <a:solidFill>
                  <a:srgbClr val="FF0000"/>
                </a:solidFill>
                <a:sym typeface="Wingdings" pitchFamily="2" charset="2"/>
              </a:rPr>
              <a:t>敏感信息网络协议</a:t>
            </a:r>
            <a:r>
              <a:rPr lang="en-US" altLang="zh-CN" sz="2400" dirty="0">
                <a:solidFill>
                  <a:srgbClr val="FF0000"/>
                </a:solidFill>
                <a:sym typeface="Wingdings" pitchFamily="2" charset="2"/>
              </a:rPr>
              <a:t>, </a:t>
            </a:r>
            <a:r>
              <a:rPr lang="zh-CN" altLang="en-US" sz="2400" dirty="0">
                <a:solidFill>
                  <a:srgbClr val="FF0000"/>
                </a:solidFill>
                <a:sym typeface="Wingdings" pitchFamily="2" charset="2"/>
              </a:rPr>
              <a:t>使用加密协议</a:t>
            </a:r>
          </a:p>
          <a:p>
            <a:pPr lvl="1" eaLnBrk="1" hangingPunct="1">
              <a:lnSpc>
                <a:spcPct val="80000"/>
              </a:lnSpc>
            </a:pPr>
            <a:r>
              <a:rPr lang="en-US" altLang="zh-CN" sz="2000" dirty="0">
                <a:sym typeface="Wingdings" pitchFamily="2" charset="2"/>
              </a:rPr>
              <a:t>telnet  </a:t>
            </a:r>
            <a:r>
              <a:rPr lang="en-US" altLang="zh-CN" sz="2000" dirty="0" err="1">
                <a:sym typeface="Wingdings" pitchFamily="2" charset="2"/>
              </a:rPr>
              <a:t>ssh</a:t>
            </a:r>
            <a:endParaRPr lang="en-US" altLang="zh-CN" sz="2000" dirty="0">
              <a:sym typeface="Wingdings" pitchFamily="2" charset="2"/>
            </a:endParaRPr>
          </a:p>
          <a:p>
            <a:pPr lvl="1" eaLnBrk="1" hangingPunct="1">
              <a:lnSpc>
                <a:spcPct val="80000"/>
              </a:lnSpc>
            </a:pPr>
            <a:r>
              <a:rPr lang="en-US" altLang="zh-CN" sz="2000" dirty="0">
                <a:sym typeface="Wingdings" pitchFamily="2" charset="2"/>
              </a:rPr>
              <a:t>IPSEC/TLS</a:t>
            </a:r>
          </a:p>
        </p:txBody>
      </p:sp>
    </p:spTree>
    <p:extLst>
      <p:ext uri="{BB962C8B-B14F-4D97-AF65-F5344CB8AC3E}">
        <p14:creationId xmlns:p14="http://schemas.microsoft.com/office/powerpoint/2010/main" val="1247895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灯片编号占位符 5"/>
          <p:cNvSpPr>
            <a:spLocks noGrp="1"/>
          </p:cNvSpPr>
          <p:nvPr>
            <p:ph type="sldNum" sz="quarter" idx="12"/>
          </p:nvPr>
        </p:nvSpPr>
        <p:spPr>
          <a:noFill/>
        </p:spPr>
        <p:txBody>
          <a:bodyPr/>
          <a:lstStyle/>
          <a:p>
            <a:fld id="{6EBA1BC7-E1BF-49F8-BF5C-E6EE8FB57F33}" type="slidenum">
              <a:rPr lang="en-US" altLang="zh-CN" smtClean="0">
                <a:ea typeface="宋体" charset="-122"/>
              </a:rPr>
              <a:pPr/>
              <a:t>19</a:t>
            </a:fld>
            <a:endParaRPr lang="en-US" altLang="zh-CN">
              <a:ea typeface="宋体" charset="-122"/>
            </a:endParaRPr>
          </a:p>
        </p:txBody>
      </p:sp>
      <p:sp>
        <p:nvSpPr>
          <p:cNvPr id="66565" name="Rectangle 2"/>
          <p:cNvSpPr>
            <a:spLocks noGrp="1" noChangeArrowheads="1"/>
          </p:cNvSpPr>
          <p:nvPr>
            <p:ph type="title"/>
          </p:nvPr>
        </p:nvSpPr>
        <p:spPr>
          <a:xfrm>
            <a:off x="1691680" y="188640"/>
            <a:ext cx="8001000" cy="675928"/>
          </a:xfrm>
        </p:spPr>
        <p:txBody>
          <a:bodyPr/>
          <a:lstStyle/>
          <a:p>
            <a:pPr eaLnBrk="1" hangingPunct="1"/>
            <a:r>
              <a:rPr lang="zh-CN" altLang="en-US" dirty="0"/>
              <a:t>内容</a:t>
            </a:r>
          </a:p>
        </p:txBody>
      </p:sp>
      <p:sp>
        <p:nvSpPr>
          <p:cNvPr id="66566" name="Rectangle 3"/>
          <p:cNvSpPr>
            <a:spLocks noGrp="1" noChangeArrowheads="1"/>
          </p:cNvSpPr>
          <p:nvPr>
            <p:ph type="body" idx="1"/>
          </p:nvPr>
        </p:nvSpPr>
        <p:spPr/>
        <p:txBody>
          <a:bodyPr/>
          <a:lstStyle/>
          <a:p>
            <a:pPr marL="571500" indent="-571500" eaLnBrk="1" hangingPunct="1">
              <a:buFont typeface="Wingdings" pitchFamily="2" charset="2"/>
              <a:buAutoNum type="arabicPeriod"/>
            </a:pPr>
            <a:r>
              <a:rPr lang="zh-CN" altLang="en-US" sz="3700" dirty="0">
                <a:ea typeface="黑体" pitchFamily="2" charset="-122"/>
              </a:rPr>
              <a:t>网络嗅探技术</a:t>
            </a:r>
            <a:endParaRPr lang="en-US" altLang="zh-CN" sz="3700" dirty="0">
              <a:ea typeface="黑体" pitchFamily="2" charset="-122"/>
            </a:endParaRPr>
          </a:p>
          <a:p>
            <a:pPr marL="571500" indent="-571500" eaLnBrk="1" hangingPunct="1">
              <a:buFont typeface="Wingdings" pitchFamily="2" charset="2"/>
              <a:buAutoNum type="arabicPeriod"/>
            </a:pPr>
            <a:r>
              <a:rPr lang="zh-CN" altLang="en-US" sz="3700" dirty="0">
                <a:solidFill>
                  <a:srgbClr val="C00000"/>
                </a:solidFill>
                <a:ea typeface="黑体" pitchFamily="2" charset="-122"/>
              </a:rPr>
              <a:t>网络协议分析技术</a:t>
            </a:r>
            <a:endParaRPr lang="en-US" altLang="zh-CN" sz="3700" dirty="0">
              <a:solidFill>
                <a:srgbClr val="C00000"/>
              </a:solidFill>
              <a:ea typeface="黑体" pitchFamily="2" charset="-122"/>
            </a:endParaRPr>
          </a:p>
          <a:p>
            <a:pPr marL="571500" indent="-571500" eaLnBrk="1" hangingPunct="1">
              <a:buFont typeface="Wingdings" pitchFamily="2" charset="2"/>
              <a:buAutoNum type="arabicPeriod"/>
            </a:pPr>
            <a:r>
              <a:rPr lang="zh-CN" altLang="en-US" sz="3700" dirty="0">
                <a:ea typeface="黑体" pitchFamily="2" charset="-122"/>
              </a:rPr>
              <a:t>课堂实践：使用</a:t>
            </a:r>
            <a:r>
              <a:rPr lang="en-US" altLang="zh-CN" sz="3700" dirty="0">
                <a:ea typeface="黑体" pitchFamily="2" charset="-122"/>
              </a:rPr>
              <a:t>Wireshark</a:t>
            </a:r>
            <a:endParaRPr lang="zh-CN" altLang="en-US" sz="3700" dirty="0">
              <a:ea typeface="黑体" pitchFamily="2" charset="-122"/>
            </a:endParaRPr>
          </a:p>
        </p:txBody>
      </p:sp>
    </p:spTree>
    <p:extLst>
      <p:ext uri="{BB962C8B-B14F-4D97-AF65-F5344CB8AC3E}">
        <p14:creationId xmlns:p14="http://schemas.microsoft.com/office/powerpoint/2010/main" val="34194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979711" y="304801"/>
            <a:ext cx="6595963" cy="675928"/>
          </a:xfrm>
        </p:spPr>
        <p:txBody>
          <a:bodyPr/>
          <a:lstStyle/>
          <a:p>
            <a:r>
              <a:rPr lang="en-US" altLang="zh-CN" sz="3200" dirty="0"/>
              <a:t>360</a:t>
            </a:r>
            <a:r>
              <a:rPr lang="zh-CN" altLang="en-US" sz="3200" dirty="0"/>
              <a:t>测速器设计缺陷</a:t>
            </a:r>
          </a:p>
        </p:txBody>
      </p:sp>
      <p:sp>
        <p:nvSpPr>
          <p:cNvPr id="3" name="内容占位符 2"/>
          <p:cNvSpPr>
            <a:spLocks noGrp="1"/>
          </p:cNvSpPr>
          <p:nvPr>
            <p:ph idx="1"/>
          </p:nvPr>
        </p:nvSpPr>
        <p:spPr>
          <a:xfrm>
            <a:off x="566738" y="1752600"/>
            <a:ext cx="8397750" cy="4267200"/>
          </a:xfrm>
        </p:spPr>
        <p:txBody>
          <a:bodyPr/>
          <a:lstStyle/>
          <a:p>
            <a:r>
              <a:rPr lang="en-US" altLang="zh-CN" dirty="0"/>
              <a:t>HTTP</a:t>
            </a:r>
            <a:r>
              <a:rPr lang="zh-CN" altLang="en-US" dirty="0"/>
              <a:t>下载方式</a:t>
            </a:r>
            <a:endParaRPr lang="en-US" altLang="zh-CN" dirty="0"/>
          </a:p>
          <a:p>
            <a:pPr lvl="1"/>
            <a:r>
              <a:rPr lang="zh-CN" altLang="en-US" dirty="0"/>
              <a:t>从服务端得到固定的</a:t>
            </a:r>
            <a:r>
              <a:rPr lang="en-US" altLang="zh-CN" dirty="0"/>
              <a:t>URL</a:t>
            </a:r>
            <a:r>
              <a:rPr lang="zh-CN" altLang="en-US" dirty="0"/>
              <a:t>下载链接，</a:t>
            </a:r>
            <a:endParaRPr lang="en-US" altLang="zh-CN" dirty="0"/>
          </a:p>
          <a:p>
            <a:pPr lvl="1"/>
            <a:r>
              <a:rPr lang="zh-CN" altLang="en-US" dirty="0"/>
              <a:t>没有对下载源进行加密传输和验证，</a:t>
            </a:r>
            <a:endParaRPr lang="en-US" altLang="zh-CN" dirty="0"/>
          </a:p>
          <a:p>
            <a:pPr lvl="1"/>
            <a:r>
              <a:rPr lang="zh-CN" altLang="en-US" dirty="0"/>
              <a:t>容易受到</a:t>
            </a:r>
            <a:r>
              <a:rPr lang="en-US" altLang="zh-CN" dirty="0"/>
              <a:t>DNAT</a:t>
            </a:r>
            <a:r>
              <a:rPr lang="zh-CN" altLang="en-US" dirty="0"/>
              <a:t>、</a:t>
            </a:r>
            <a:r>
              <a:rPr lang="en-US" altLang="zh-CN" dirty="0"/>
              <a:t>DNS</a:t>
            </a:r>
            <a:r>
              <a:rPr lang="zh-CN" altLang="en-US" dirty="0"/>
              <a:t>劫持和下载缓存等干扰。</a:t>
            </a:r>
            <a:endParaRPr lang="en-US" altLang="zh-CN" dirty="0"/>
          </a:p>
          <a:p>
            <a:r>
              <a:rPr lang="en-US" altLang="zh-CN" dirty="0"/>
              <a:t>P2P</a:t>
            </a:r>
            <a:r>
              <a:rPr lang="zh-CN" altLang="en-US" dirty="0"/>
              <a:t>下载方式</a:t>
            </a:r>
            <a:endParaRPr lang="en-US" altLang="zh-CN" dirty="0"/>
          </a:p>
          <a:p>
            <a:pPr lvl="1"/>
            <a:r>
              <a:rPr lang="en-US" altLang="zh-CN" dirty="0"/>
              <a:t>P2SP</a:t>
            </a:r>
            <a:r>
              <a:rPr lang="zh-CN" altLang="en-US" dirty="0"/>
              <a:t>模块会选择宽带内部网络节点进行测试</a:t>
            </a:r>
            <a:endParaRPr lang="en-US" altLang="zh-CN" dirty="0"/>
          </a:p>
          <a:p>
            <a:pPr lvl="1"/>
            <a:r>
              <a:rPr lang="zh-CN" altLang="en-US" dirty="0"/>
              <a:t>因此可能造成测速虚高的问题</a:t>
            </a:r>
            <a:endParaRPr lang="en-US" altLang="zh-CN" dirty="0"/>
          </a:p>
          <a:p>
            <a:r>
              <a:rPr lang="en-US" altLang="zh-CN" dirty="0"/>
              <a:t>360</a:t>
            </a:r>
            <a:r>
              <a:rPr lang="zh-CN" altLang="en-US" dirty="0"/>
              <a:t>的</a:t>
            </a:r>
            <a:r>
              <a:rPr lang="zh-CN" altLang="en-US"/>
              <a:t>快速响应</a:t>
            </a:r>
            <a:endParaRPr lang="en-US" altLang="zh-CN" dirty="0"/>
          </a:p>
          <a:p>
            <a:pPr lvl="1"/>
            <a:r>
              <a:rPr lang="zh-CN" altLang="en-US" dirty="0"/>
              <a:t>当天发布回应，第二天发布新版本</a:t>
            </a:r>
          </a:p>
        </p:txBody>
      </p:sp>
      <p:sp>
        <p:nvSpPr>
          <p:cNvPr id="4" name="灯片编号占位符 3"/>
          <p:cNvSpPr>
            <a:spLocks noGrp="1"/>
          </p:cNvSpPr>
          <p:nvPr>
            <p:ph type="sldNum" sz="quarter" idx="12"/>
          </p:nvPr>
        </p:nvSpPr>
        <p:spPr/>
        <p:txBody>
          <a:bodyPr/>
          <a:lstStyle/>
          <a:p>
            <a:pPr>
              <a:defRPr/>
            </a:pPr>
            <a:fld id="{47D22251-280C-465C-99E6-6A8AAA327959}" type="slidenum">
              <a:rPr lang="en-US" altLang="zh-CN" smtClean="0"/>
              <a:pPr>
                <a:defRPr/>
              </a:pPr>
              <a:t>2</a:t>
            </a:fld>
            <a:endParaRPr lang="en-US" altLang="zh-CN"/>
          </a:p>
        </p:txBody>
      </p:sp>
    </p:spTree>
    <p:extLst>
      <p:ext uri="{BB962C8B-B14F-4D97-AF65-F5344CB8AC3E}">
        <p14:creationId xmlns:p14="http://schemas.microsoft.com/office/powerpoint/2010/main" val="1272170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835696" y="332656"/>
            <a:ext cx="8001000" cy="603920"/>
          </a:xfrm>
        </p:spPr>
        <p:txBody>
          <a:bodyPr/>
          <a:lstStyle/>
          <a:p>
            <a:r>
              <a:rPr lang="zh-CN" altLang="en-US" dirty="0"/>
              <a:t>网络协议分析</a:t>
            </a:r>
          </a:p>
        </p:txBody>
      </p:sp>
      <p:sp>
        <p:nvSpPr>
          <p:cNvPr id="3" name="内容占位符 2"/>
          <p:cNvSpPr>
            <a:spLocks noGrp="1"/>
          </p:cNvSpPr>
          <p:nvPr>
            <p:ph idx="1"/>
          </p:nvPr>
        </p:nvSpPr>
        <p:spPr/>
        <p:txBody>
          <a:bodyPr/>
          <a:lstStyle/>
          <a:p>
            <a:pPr eaLnBrk="1" hangingPunct="1">
              <a:lnSpc>
                <a:spcPct val="80000"/>
              </a:lnSpc>
            </a:pPr>
            <a:r>
              <a:rPr lang="zh-CN" altLang="en-US" sz="2600" dirty="0"/>
              <a:t>网络报文分析工具</a:t>
            </a:r>
          </a:p>
          <a:p>
            <a:pPr lvl="1" eaLnBrk="1" hangingPunct="1">
              <a:lnSpc>
                <a:spcPct val="80000"/>
              </a:lnSpc>
            </a:pPr>
            <a:r>
              <a:rPr lang="zh-CN" altLang="en-US" sz="2200" dirty="0"/>
              <a:t>集成工具</a:t>
            </a:r>
            <a:r>
              <a:rPr lang="en-US" altLang="zh-CN" sz="2200" dirty="0"/>
              <a:t>: </a:t>
            </a:r>
            <a:r>
              <a:rPr lang="en-US" altLang="zh-CN" sz="2200" dirty="0" err="1"/>
              <a:t>Wireshark</a:t>
            </a:r>
            <a:endParaRPr lang="en-US" altLang="zh-CN" sz="2200" dirty="0"/>
          </a:p>
          <a:p>
            <a:pPr lvl="1" eaLnBrk="1" hangingPunct="1">
              <a:lnSpc>
                <a:spcPct val="80000"/>
              </a:lnSpc>
            </a:pPr>
            <a:r>
              <a:rPr lang="zh-CN" altLang="en-US" sz="2200" dirty="0"/>
              <a:t>网络流重组</a:t>
            </a:r>
            <a:r>
              <a:rPr lang="en-US" altLang="zh-CN" sz="2200" dirty="0"/>
              <a:t>: </a:t>
            </a:r>
            <a:r>
              <a:rPr lang="en-US" altLang="zh-CN" sz="2200" dirty="0" err="1"/>
              <a:t>nstreams</a:t>
            </a:r>
            <a:r>
              <a:rPr lang="en-US" altLang="zh-CN" sz="2200" dirty="0"/>
              <a:t>, snort</a:t>
            </a:r>
          </a:p>
          <a:p>
            <a:pPr lvl="1" eaLnBrk="1" hangingPunct="1">
              <a:lnSpc>
                <a:spcPct val="80000"/>
              </a:lnSpc>
            </a:pPr>
            <a:r>
              <a:rPr lang="zh-CN" altLang="en-US" sz="2200" dirty="0"/>
              <a:t>高层统计和摘要分析</a:t>
            </a:r>
            <a:r>
              <a:rPr lang="en-US" altLang="zh-CN" sz="2200" dirty="0"/>
              <a:t>: </a:t>
            </a:r>
            <a:r>
              <a:rPr lang="en-US" altLang="zh-CN" sz="2200" dirty="0" err="1"/>
              <a:t>Netflow</a:t>
            </a:r>
            <a:r>
              <a:rPr lang="en-US" altLang="zh-CN" sz="2200" dirty="0"/>
              <a:t>, </a:t>
            </a:r>
            <a:r>
              <a:rPr lang="en-US" altLang="zh-CN" sz="2200" dirty="0" err="1"/>
              <a:t>RRDTools</a:t>
            </a:r>
            <a:endParaRPr lang="zh-CN" altLang="en-US"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20</a:t>
            </a:fld>
            <a:endParaRPr lang="en-US" altLang="zh-CN"/>
          </a:p>
        </p:txBody>
      </p:sp>
    </p:spTree>
    <p:extLst>
      <p:ext uri="{BB962C8B-B14F-4D97-AF65-F5344CB8AC3E}">
        <p14:creationId xmlns:p14="http://schemas.microsoft.com/office/powerpoint/2010/main" val="2020945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8" name="灯片编号占位符 5"/>
          <p:cNvSpPr>
            <a:spLocks noGrp="1"/>
          </p:cNvSpPr>
          <p:nvPr>
            <p:ph type="sldNum" sz="quarter" idx="12"/>
          </p:nvPr>
        </p:nvSpPr>
        <p:spPr>
          <a:noFill/>
        </p:spPr>
        <p:txBody>
          <a:bodyPr/>
          <a:lstStyle/>
          <a:p>
            <a:fld id="{4657C186-23AA-406B-9A46-D044C012E5F0}" type="slidenum">
              <a:rPr lang="en-US" altLang="zh-CN" smtClean="0">
                <a:ea typeface="宋体" charset="-122"/>
              </a:rPr>
              <a:pPr/>
              <a:t>21</a:t>
            </a:fld>
            <a:endParaRPr lang="en-US" altLang="zh-CN">
              <a:ea typeface="宋体" charset="-122"/>
            </a:endParaRPr>
          </a:p>
        </p:txBody>
      </p:sp>
      <p:sp>
        <p:nvSpPr>
          <p:cNvPr id="88069" name="Rectangle 2"/>
          <p:cNvSpPr>
            <a:spLocks noGrp="1" noChangeArrowheads="1"/>
          </p:cNvSpPr>
          <p:nvPr>
            <p:ph type="title"/>
          </p:nvPr>
        </p:nvSpPr>
        <p:spPr>
          <a:xfrm>
            <a:off x="1619672" y="260648"/>
            <a:ext cx="8001000" cy="747936"/>
          </a:xfrm>
        </p:spPr>
        <p:txBody>
          <a:bodyPr/>
          <a:lstStyle/>
          <a:p>
            <a:pPr eaLnBrk="1" hangingPunct="1"/>
            <a:r>
              <a:rPr lang="en-US" altLang="zh-CN" dirty="0"/>
              <a:t>Wireshark* (ethereal)</a:t>
            </a:r>
          </a:p>
        </p:txBody>
      </p:sp>
      <p:sp>
        <p:nvSpPr>
          <p:cNvPr id="88070" name="Rectangle 3"/>
          <p:cNvSpPr>
            <a:spLocks noGrp="1" noChangeArrowheads="1"/>
          </p:cNvSpPr>
          <p:nvPr>
            <p:ph type="body" idx="1"/>
          </p:nvPr>
        </p:nvSpPr>
        <p:spPr>
          <a:xfrm>
            <a:off x="566738" y="1752600"/>
            <a:ext cx="8001000" cy="4413250"/>
          </a:xfrm>
        </p:spPr>
        <p:txBody>
          <a:bodyPr/>
          <a:lstStyle/>
          <a:p>
            <a:pPr eaLnBrk="1" hangingPunct="1">
              <a:lnSpc>
                <a:spcPct val="90000"/>
              </a:lnSpc>
            </a:pPr>
            <a:r>
              <a:rPr lang="en-US" altLang="zh-CN" sz="2100"/>
              <a:t>Wireshark (ethereal)</a:t>
            </a:r>
          </a:p>
          <a:p>
            <a:pPr lvl="1" eaLnBrk="1" hangingPunct="1">
              <a:lnSpc>
                <a:spcPct val="90000"/>
              </a:lnSpc>
            </a:pPr>
            <a:r>
              <a:rPr lang="en-US" altLang="zh-CN" sz="2000"/>
              <a:t>1998-2006: Ethereal</a:t>
            </a:r>
          </a:p>
          <a:p>
            <a:pPr lvl="2" eaLnBrk="1" hangingPunct="1">
              <a:lnSpc>
                <a:spcPct val="90000"/>
              </a:lnSpc>
            </a:pPr>
            <a:r>
              <a:rPr lang="en-US" altLang="zh-CN" sz="1800">
                <a:hlinkClick r:id="rId2" tooltip="Gerald Combs"/>
              </a:rPr>
              <a:t>Gerald Combs</a:t>
            </a:r>
            <a:r>
              <a:rPr lang="en-US" altLang="zh-CN" sz="1800"/>
              <a:t>, </a:t>
            </a:r>
            <a:r>
              <a:rPr lang="en-US" altLang="zh-CN" sz="1800">
                <a:hlinkClick r:id="rId3" tooltip="University of Missouri-Kansas City"/>
              </a:rPr>
              <a:t>University of Missouri-Kansas City</a:t>
            </a:r>
            <a:endParaRPr lang="en-US" altLang="zh-CN" sz="1800"/>
          </a:p>
          <a:p>
            <a:pPr lvl="1" eaLnBrk="1" hangingPunct="1">
              <a:lnSpc>
                <a:spcPct val="90000"/>
              </a:lnSpc>
            </a:pPr>
            <a:r>
              <a:rPr lang="en-US" altLang="zh-CN" sz="2000"/>
              <a:t>2006-now: wireshark</a:t>
            </a:r>
          </a:p>
          <a:p>
            <a:pPr lvl="2" eaLnBrk="1" hangingPunct="1">
              <a:lnSpc>
                <a:spcPct val="90000"/>
              </a:lnSpc>
            </a:pPr>
            <a:r>
              <a:rPr lang="en-US" altLang="zh-CN" sz="1800"/>
              <a:t>Renamed from Ethereal due to trademark issues</a:t>
            </a:r>
          </a:p>
          <a:p>
            <a:pPr lvl="2" eaLnBrk="1" hangingPunct="1">
              <a:lnSpc>
                <a:spcPct val="90000"/>
              </a:lnSpc>
            </a:pPr>
            <a:r>
              <a:rPr lang="en-US" altLang="zh-CN" sz="1800">
                <a:hlinkClick r:id="rId4" tooltip="EWEEK"/>
              </a:rPr>
              <a:t>eWEEK</a:t>
            </a:r>
            <a:r>
              <a:rPr lang="en-US" altLang="zh-CN" sz="1800"/>
              <a:t> Labs named Wireshark one of "The Most Important Open-Source Apps of All Time</a:t>
            </a:r>
            <a:r>
              <a:rPr lang="en-US" altLang="zh-CN" sz="1800">
                <a:latin typeface="Arial" charset="0"/>
              </a:rPr>
              <a:t>“</a:t>
            </a:r>
            <a:endParaRPr lang="en-US" altLang="zh-CN" sz="1800"/>
          </a:p>
          <a:p>
            <a:pPr eaLnBrk="1" hangingPunct="1">
              <a:lnSpc>
                <a:spcPct val="90000"/>
              </a:lnSpc>
            </a:pPr>
            <a:r>
              <a:rPr lang="en-US" altLang="zh-CN" sz="2100"/>
              <a:t>Wireshark</a:t>
            </a:r>
            <a:r>
              <a:rPr lang="zh-CN" altLang="en-US" sz="2100"/>
              <a:t>特性</a:t>
            </a:r>
          </a:p>
          <a:p>
            <a:pPr lvl="1" eaLnBrk="1" hangingPunct="1">
              <a:lnSpc>
                <a:spcPct val="90000"/>
              </a:lnSpc>
            </a:pPr>
            <a:r>
              <a:rPr lang="zh-CN" altLang="en-US" sz="2000"/>
              <a:t>图形化界面</a:t>
            </a:r>
            <a:r>
              <a:rPr lang="en-US" altLang="zh-CN" sz="2000"/>
              <a:t>/</a:t>
            </a:r>
            <a:r>
              <a:rPr lang="zh-CN" altLang="en-US" sz="2000"/>
              <a:t>命令行</a:t>
            </a:r>
            <a:r>
              <a:rPr lang="en-US" altLang="zh-CN" sz="2000"/>
              <a:t>(tshark)</a:t>
            </a:r>
          </a:p>
          <a:p>
            <a:pPr lvl="1" eaLnBrk="1" hangingPunct="1">
              <a:lnSpc>
                <a:spcPct val="90000"/>
              </a:lnSpc>
            </a:pPr>
            <a:r>
              <a:rPr lang="zh-CN" altLang="en-US" sz="2000"/>
              <a:t>在线</a:t>
            </a:r>
            <a:r>
              <a:rPr lang="en-US" altLang="zh-CN" sz="2000"/>
              <a:t>/</a:t>
            </a:r>
            <a:r>
              <a:rPr lang="zh-CN" altLang="en-US" sz="2000"/>
              <a:t>离线抓包</a:t>
            </a:r>
            <a:r>
              <a:rPr lang="en-US" altLang="zh-CN" sz="2000"/>
              <a:t>(</a:t>
            </a:r>
            <a:r>
              <a:rPr lang="zh-CN" altLang="en-US" sz="2000"/>
              <a:t>支持标准</a:t>
            </a:r>
            <a:r>
              <a:rPr lang="en-US" altLang="zh-CN" sz="2000"/>
              <a:t>pcap</a:t>
            </a:r>
            <a:r>
              <a:rPr lang="zh-CN" altLang="en-US" sz="2000"/>
              <a:t>二进制日志文件</a:t>
            </a:r>
            <a:r>
              <a:rPr lang="en-US" altLang="zh-CN" sz="2000"/>
              <a:t>)</a:t>
            </a:r>
          </a:p>
          <a:p>
            <a:pPr lvl="1" eaLnBrk="1" hangingPunct="1">
              <a:lnSpc>
                <a:spcPct val="90000"/>
              </a:lnSpc>
            </a:pPr>
            <a:r>
              <a:rPr lang="zh-CN" altLang="en-US" sz="2000"/>
              <a:t>支持</a:t>
            </a:r>
            <a:r>
              <a:rPr lang="en-US" altLang="zh-CN" sz="2000"/>
              <a:t>BPF</a:t>
            </a:r>
            <a:r>
              <a:rPr lang="zh-CN" altLang="en-US" sz="2000"/>
              <a:t>过滤器</a:t>
            </a:r>
          </a:p>
          <a:p>
            <a:pPr lvl="1" eaLnBrk="1" hangingPunct="1">
              <a:lnSpc>
                <a:spcPct val="90000"/>
              </a:lnSpc>
            </a:pPr>
            <a:r>
              <a:rPr lang="zh-CN" altLang="en-US" sz="2000"/>
              <a:t>支持分析几百种常见网络协议</a:t>
            </a:r>
          </a:p>
          <a:p>
            <a:pPr lvl="1" eaLnBrk="1" hangingPunct="1">
              <a:lnSpc>
                <a:spcPct val="90000"/>
              </a:lnSpc>
            </a:pPr>
            <a:r>
              <a:rPr lang="zh-CN" altLang="en-US" sz="2000"/>
              <a:t>跨平台：类</a:t>
            </a:r>
            <a:r>
              <a:rPr lang="en-US" altLang="zh-CN" sz="2000"/>
              <a:t>UNIX</a:t>
            </a:r>
            <a:r>
              <a:rPr lang="zh-CN" altLang="en-US" sz="2000"/>
              <a:t>、</a:t>
            </a:r>
            <a:r>
              <a:rPr lang="en-US" altLang="zh-CN" sz="2000"/>
              <a:t>Win32(</a:t>
            </a:r>
            <a:r>
              <a:rPr lang="zh-CN" altLang="en-US" sz="2000"/>
              <a:t>依赖</a:t>
            </a:r>
            <a:r>
              <a:rPr lang="en-US" altLang="zh-CN" sz="2000"/>
              <a:t>libpcap/WinPcap)</a:t>
            </a:r>
          </a:p>
        </p:txBody>
      </p:sp>
    </p:spTree>
    <p:extLst>
      <p:ext uri="{BB962C8B-B14F-4D97-AF65-F5344CB8AC3E}">
        <p14:creationId xmlns:p14="http://schemas.microsoft.com/office/powerpoint/2010/main" val="3756275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92" name="灯片编号占位符 5"/>
          <p:cNvSpPr>
            <a:spLocks noGrp="1"/>
          </p:cNvSpPr>
          <p:nvPr>
            <p:ph type="sldNum" sz="quarter" idx="12"/>
          </p:nvPr>
        </p:nvSpPr>
        <p:spPr>
          <a:noFill/>
        </p:spPr>
        <p:txBody>
          <a:bodyPr/>
          <a:lstStyle/>
          <a:p>
            <a:fld id="{25F4ABEB-CF59-40D5-990D-CE2A1033C1E5}" type="slidenum">
              <a:rPr lang="en-US" altLang="zh-CN" smtClean="0">
                <a:ea typeface="宋体" charset="-122"/>
              </a:rPr>
              <a:pPr/>
              <a:t>22</a:t>
            </a:fld>
            <a:endParaRPr lang="en-US" altLang="zh-CN">
              <a:ea typeface="宋体" charset="-122"/>
            </a:endParaRPr>
          </a:p>
        </p:txBody>
      </p:sp>
      <p:sp>
        <p:nvSpPr>
          <p:cNvPr id="89093" name="Rectangle 2"/>
          <p:cNvSpPr>
            <a:spLocks noGrp="1" noChangeArrowheads="1"/>
          </p:cNvSpPr>
          <p:nvPr>
            <p:ph type="title"/>
          </p:nvPr>
        </p:nvSpPr>
        <p:spPr>
          <a:xfrm>
            <a:off x="1619672" y="260648"/>
            <a:ext cx="8001000" cy="675928"/>
          </a:xfrm>
        </p:spPr>
        <p:txBody>
          <a:bodyPr/>
          <a:lstStyle/>
          <a:p>
            <a:pPr eaLnBrk="1" hangingPunct="1"/>
            <a:r>
              <a:rPr lang="en-US" altLang="zh-CN" dirty="0"/>
              <a:t>Wireshark</a:t>
            </a:r>
            <a:r>
              <a:rPr lang="zh-CN" altLang="en-US" dirty="0"/>
              <a:t>界面</a:t>
            </a:r>
          </a:p>
        </p:txBody>
      </p:sp>
      <p:pic>
        <p:nvPicPr>
          <p:cNvPr id="7" name="图片 6" descr="wireshark界面 - 副本.png"/>
          <p:cNvPicPr/>
          <p:nvPr/>
        </p:nvPicPr>
        <p:blipFill>
          <a:blip r:embed="rId2" cstate="print"/>
          <a:stretch>
            <a:fillRect/>
          </a:stretch>
        </p:blipFill>
        <p:spPr>
          <a:xfrm>
            <a:off x="1043608" y="1412776"/>
            <a:ext cx="7128792" cy="5445224"/>
          </a:xfrm>
          <a:prstGeom prst="rect">
            <a:avLst/>
          </a:prstGeom>
        </p:spPr>
      </p:pic>
    </p:spTree>
    <p:extLst>
      <p:ext uri="{BB962C8B-B14F-4D97-AF65-F5344CB8AC3E}">
        <p14:creationId xmlns:p14="http://schemas.microsoft.com/office/powerpoint/2010/main" val="9300625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6" name="灯片编号占位符 5"/>
          <p:cNvSpPr>
            <a:spLocks noGrp="1"/>
          </p:cNvSpPr>
          <p:nvPr>
            <p:ph type="sldNum" sz="quarter" idx="12"/>
          </p:nvPr>
        </p:nvSpPr>
        <p:spPr>
          <a:noFill/>
        </p:spPr>
        <p:txBody>
          <a:bodyPr/>
          <a:lstStyle/>
          <a:p>
            <a:fld id="{2DB8D923-7EB3-4A82-B7B0-34E11BF0F49F}" type="slidenum">
              <a:rPr lang="en-US" altLang="zh-CN" smtClean="0">
                <a:ea typeface="宋体" charset="-122"/>
              </a:rPr>
              <a:pPr/>
              <a:t>23</a:t>
            </a:fld>
            <a:endParaRPr lang="en-US" altLang="zh-CN">
              <a:ea typeface="宋体" charset="-122"/>
            </a:endParaRPr>
          </a:p>
        </p:txBody>
      </p:sp>
      <p:sp>
        <p:nvSpPr>
          <p:cNvPr id="90117" name="Rectangle 2"/>
          <p:cNvSpPr>
            <a:spLocks noGrp="1" noChangeArrowheads="1"/>
          </p:cNvSpPr>
          <p:nvPr>
            <p:ph type="title"/>
          </p:nvPr>
        </p:nvSpPr>
        <p:spPr>
          <a:xfrm>
            <a:off x="1691680" y="260648"/>
            <a:ext cx="8001000" cy="747936"/>
          </a:xfrm>
        </p:spPr>
        <p:txBody>
          <a:bodyPr/>
          <a:lstStyle/>
          <a:p>
            <a:pPr eaLnBrk="1" hangingPunct="1"/>
            <a:r>
              <a:rPr lang="en-US" altLang="zh-CN" dirty="0">
                <a:solidFill>
                  <a:schemeClr val="tx1"/>
                </a:solidFill>
              </a:rPr>
              <a:t>Wireshark</a:t>
            </a:r>
            <a:r>
              <a:rPr lang="zh-CN" altLang="en-US" dirty="0">
                <a:solidFill>
                  <a:schemeClr val="tx1"/>
                </a:solidFill>
              </a:rPr>
              <a:t>基本功能</a:t>
            </a:r>
          </a:p>
        </p:txBody>
      </p:sp>
      <p:sp>
        <p:nvSpPr>
          <p:cNvPr id="90118" name="Rectangle 3"/>
          <p:cNvSpPr>
            <a:spLocks noGrp="1" noChangeArrowheads="1"/>
          </p:cNvSpPr>
          <p:nvPr>
            <p:ph type="body" idx="1"/>
          </p:nvPr>
        </p:nvSpPr>
        <p:spPr/>
        <p:txBody>
          <a:bodyPr/>
          <a:lstStyle/>
          <a:p>
            <a:pPr eaLnBrk="1" hangingPunct="1">
              <a:lnSpc>
                <a:spcPct val="90000"/>
              </a:lnSpc>
            </a:pPr>
            <a:r>
              <a:rPr lang="zh-CN" altLang="en-US" sz="2100" dirty="0">
                <a:solidFill>
                  <a:srgbClr val="FF0000"/>
                </a:solidFill>
              </a:rPr>
              <a:t>抓包</a:t>
            </a:r>
            <a:r>
              <a:rPr lang="en-US" altLang="zh-CN" sz="2100" dirty="0">
                <a:solidFill>
                  <a:srgbClr val="FF0000"/>
                </a:solidFill>
              </a:rPr>
              <a:t>(Capture)</a:t>
            </a:r>
          </a:p>
          <a:p>
            <a:pPr lvl="1" eaLnBrk="1" hangingPunct="1">
              <a:lnSpc>
                <a:spcPct val="90000"/>
              </a:lnSpc>
            </a:pPr>
            <a:r>
              <a:rPr lang="en-US" altLang="zh-CN" sz="2000" dirty="0"/>
              <a:t>Capture Filter: BPF</a:t>
            </a:r>
            <a:r>
              <a:rPr lang="zh-CN" altLang="en-US" sz="2000" dirty="0"/>
              <a:t>过滤器</a:t>
            </a:r>
          </a:p>
          <a:p>
            <a:pPr eaLnBrk="1" hangingPunct="1">
              <a:lnSpc>
                <a:spcPct val="90000"/>
              </a:lnSpc>
            </a:pPr>
            <a:r>
              <a:rPr lang="zh-CN" altLang="en-US" sz="2100" dirty="0">
                <a:solidFill>
                  <a:srgbClr val="FF0000"/>
                </a:solidFill>
              </a:rPr>
              <a:t>分析</a:t>
            </a:r>
            <a:r>
              <a:rPr lang="en-US" altLang="zh-CN" sz="2100" dirty="0">
                <a:solidFill>
                  <a:srgbClr val="FF0000"/>
                </a:solidFill>
              </a:rPr>
              <a:t>(Analyze)</a:t>
            </a:r>
          </a:p>
          <a:p>
            <a:pPr lvl="1" eaLnBrk="1" hangingPunct="1">
              <a:lnSpc>
                <a:spcPct val="90000"/>
              </a:lnSpc>
            </a:pPr>
            <a:r>
              <a:rPr lang="zh-CN" altLang="en-US" sz="2000" dirty="0"/>
              <a:t>自动协议解码</a:t>
            </a:r>
            <a:r>
              <a:rPr lang="en-US" altLang="zh-CN" sz="2000" dirty="0"/>
              <a:t>: </a:t>
            </a:r>
            <a:r>
              <a:rPr lang="zh-CN" altLang="en-US" sz="2000" dirty="0"/>
              <a:t>支持数百种协议</a:t>
            </a:r>
            <a:r>
              <a:rPr lang="en-US" altLang="zh-CN" sz="2000" dirty="0"/>
              <a:t>, </a:t>
            </a:r>
            <a:r>
              <a:rPr lang="zh-CN" altLang="en-US" sz="2000" dirty="0"/>
              <a:t>显示各层包头和内容字段</a:t>
            </a:r>
          </a:p>
          <a:p>
            <a:pPr lvl="1" eaLnBrk="1" hangingPunct="1">
              <a:lnSpc>
                <a:spcPct val="90000"/>
              </a:lnSpc>
            </a:pPr>
            <a:r>
              <a:rPr lang="zh-CN" altLang="en-US" sz="2000" dirty="0"/>
              <a:t>灵活选择协议对网络流进行解码 </a:t>
            </a:r>
            <a:r>
              <a:rPr lang="en-US" altLang="zh-CN" sz="2000" dirty="0"/>
              <a:t>Decode As</a:t>
            </a:r>
            <a:r>
              <a:rPr lang="en-US" altLang="zh-CN" sz="2000" dirty="0">
                <a:latin typeface="Arial" charset="0"/>
              </a:rPr>
              <a:t>…</a:t>
            </a:r>
            <a:endParaRPr lang="en-US" altLang="zh-CN" sz="2000" dirty="0"/>
          </a:p>
          <a:p>
            <a:pPr eaLnBrk="1" hangingPunct="1">
              <a:lnSpc>
                <a:spcPct val="90000"/>
              </a:lnSpc>
            </a:pPr>
            <a:r>
              <a:rPr lang="zh-CN" altLang="en-US" sz="2100" dirty="0">
                <a:solidFill>
                  <a:srgbClr val="FF0000"/>
                </a:solidFill>
              </a:rPr>
              <a:t>统计</a:t>
            </a:r>
            <a:r>
              <a:rPr lang="en-US" altLang="zh-CN" sz="2100" dirty="0">
                <a:solidFill>
                  <a:srgbClr val="FF0000"/>
                </a:solidFill>
              </a:rPr>
              <a:t>(Statistics)</a:t>
            </a:r>
          </a:p>
          <a:p>
            <a:pPr lvl="1" eaLnBrk="1" hangingPunct="1">
              <a:lnSpc>
                <a:spcPct val="90000"/>
              </a:lnSpc>
            </a:pPr>
            <a:r>
              <a:rPr lang="zh-CN" altLang="en-US" sz="2000" dirty="0"/>
              <a:t>协议分类</a:t>
            </a:r>
            <a:r>
              <a:rPr lang="en-US" altLang="zh-CN" sz="2000" dirty="0"/>
              <a:t>(Protocol Hierarchy)</a:t>
            </a:r>
          </a:p>
          <a:p>
            <a:pPr lvl="1" eaLnBrk="1" hangingPunct="1">
              <a:lnSpc>
                <a:spcPct val="90000"/>
              </a:lnSpc>
            </a:pPr>
            <a:r>
              <a:rPr lang="zh-CN" altLang="en-US" sz="2000" dirty="0"/>
              <a:t>会话列表</a:t>
            </a:r>
            <a:r>
              <a:rPr lang="en-US" altLang="zh-CN" sz="2000" dirty="0"/>
              <a:t>(Conversations)</a:t>
            </a:r>
          </a:p>
          <a:p>
            <a:pPr lvl="2" eaLnBrk="1" hangingPunct="1">
              <a:lnSpc>
                <a:spcPct val="90000"/>
              </a:lnSpc>
            </a:pPr>
            <a:r>
              <a:rPr lang="en-US" altLang="zh-CN" sz="1800" dirty="0"/>
              <a:t>2</a:t>
            </a:r>
            <a:r>
              <a:rPr lang="zh-CN" altLang="en-US" sz="1800" dirty="0"/>
              <a:t>层</a:t>
            </a:r>
            <a:r>
              <a:rPr lang="en-US" altLang="zh-CN" sz="1800" dirty="0"/>
              <a:t>(</a:t>
            </a:r>
            <a:r>
              <a:rPr lang="zh-CN" altLang="en-US" sz="1800" dirty="0"/>
              <a:t>以太网</a:t>
            </a:r>
            <a:r>
              <a:rPr lang="en-US" altLang="zh-CN" sz="1800" dirty="0"/>
              <a:t>)/3</a:t>
            </a:r>
            <a:r>
              <a:rPr lang="zh-CN" altLang="en-US" sz="1800" dirty="0"/>
              <a:t>层</a:t>
            </a:r>
            <a:r>
              <a:rPr lang="en-US" altLang="zh-CN" sz="1800" dirty="0"/>
              <a:t>(IP)/4</a:t>
            </a:r>
            <a:r>
              <a:rPr lang="zh-CN" altLang="en-US" sz="1800" dirty="0"/>
              <a:t>层</a:t>
            </a:r>
            <a:r>
              <a:rPr lang="en-US" altLang="zh-CN" sz="1800" dirty="0"/>
              <a:t>(TCP,UDP)</a:t>
            </a:r>
          </a:p>
          <a:p>
            <a:pPr lvl="1" eaLnBrk="1" hangingPunct="1">
              <a:lnSpc>
                <a:spcPct val="90000"/>
              </a:lnSpc>
            </a:pPr>
            <a:r>
              <a:rPr lang="zh-CN" altLang="en-US" sz="2000" dirty="0"/>
              <a:t>会话终端</a:t>
            </a:r>
            <a:r>
              <a:rPr lang="en-US" altLang="zh-CN" sz="2000" dirty="0"/>
              <a:t>(</a:t>
            </a:r>
            <a:r>
              <a:rPr lang="en-US" altLang="zh-CN" sz="2000" dirty="0" err="1"/>
              <a:t>EndPoints</a:t>
            </a:r>
            <a:r>
              <a:rPr lang="en-US" altLang="zh-CN" sz="2000" dirty="0"/>
              <a:t>)</a:t>
            </a:r>
          </a:p>
          <a:p>
            <a:pPr lvl="1" eaLnBrk="1" hangingPunct="1">
              <a:lnSpc>
                <a:spcPct val="90000"/>
              </a:lnSpc>
            </a:pPr>
            <a:r>
              <a:rPr lang="en-US" altLang="zh-CN" sz="2000" dirty="0"/>
              <a:t>I/O Graph: </a:t>
            </a:r>
            <a:r>
              <a:rPr lang="zh-CN" altLang="en-US" sz="2000" dirty="0"/>
              <a:t>随时间统计的流量曲线</a:t>
            </a:r>
          </a:p>
          <a:p>
            <a:pPr lvl="1" eaLnBrk="1" hangingPunct="1">
              <a:lnSpc>
                <a:spcPct val="90000"/>
              </a:lnSpc>
            </a:pPr>
            <a:r>
              <a:rPr lang="zh-CN" altLang="en-US" sz="2000" dirty="0"/>
              <a:t>会话重组</a:t>
            </a:r>
            <a:r>
              <a:rPr lang="en-US" altLang="zh-CN" sz="2000" dirty="0"/>
              <a:t>(Follow TCP/UDP Stream)</a:t>
            </a:r>
            <a:br>
              <a:rPr lang="en-US" altLang="zh-CN" sz="2000" dirty="0"/>
            </a:br>
            <a:r>
              <a:rPr lang="zh-CN" altLang="en-US" sz="2000" dirty="0"/>
              <a:t>和会话图</a:t>
            </a:r>
            <a:r>
              <a:rPr lang="en-US" altLang="zh-CN" sz="2000" dirty="0"/>
              <a:t>(Flow Graph)</a:t>
            </a:r>
          </a:p>
        </p:txBody>
      </p:sp>
    </p:spTree>
    <p:extLst>
      <p:ext uri="{BB962C8B-B14F-4D97-AF65-F5344CB8AC3E}">
        <p14:creationId xmlns:p14="http://schemas.microsoft.com/office/powerpoint/2010/main" val="851488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547664" y="188640"/>
            <a:ext cx="8001000" cy="747936"/>
          </a:xfrm>
        </p:spPr>
        <p:txBody>
          <a:bodyPr/>
          <a:lstStyle/>
          <a:p>
            <a:r>
              <a:rPr lang="en-US" altLang="zh-CN" dirty="0" err="1"/>
              <a:t>Wireshark</a:t>
            </a:r>
            <a:r>
              <a:rPr lang="zh-CN" altLang="en-US" dirty="0"/>
              <a:t>中的两类过滤规则</a:t>
            </a:r>
          </a:p>
        </p:txBody>
      </p:sp>
      <p:sp>
        <p:nvSpPr>
          <p:cNvPr id="3" name="内容占位符 2"/>
          <p:cNvSpPr>
            <a:spLocks noGrp="1"/>
          </p:cNvSpPr>
          <p:nvPr>
            <p:ph idx="1"/>
          </p:nvPr>
        </p:nvSpPr>
        <p:spPr>
          <a:xfrm>
            <a:off x="566738" y="1752600"/>
            <a:ext cx="3573214" cy="4267200"/>
          </a:xfrm>
        </p:spPr>
        <p:txBody>
          <a:bodyPr/>
          <a:lstStyle/>
          <a:p>
            <a:r>
              <a:rPr lang="zh-CN" altLang="en-US" sz="2800" dirty="0"/>
              <a:t>嗅探过滤规则</a:t>
            </a:r>
            <a:endParaRPr lang="en-US" altLang="zh-CN" sz="2800" dirty="0"/>
          </a:p>
          <a:p>
            <a:pPr lvl="1"/>
            <a:r>
              <a:rPr lang="zh-CN" altLang="en-US" sz="2400" dirty="0"/>
              <a:t>支持</a:t>
            </a:r>
            <a:r>
              <a:rPr lang="en-US" altLang="zh-CN" sz="2400" dirty="0"/>
              <a:t>BPF</a:t>
            </a:r>
            <a:r>
              <a:rPr lang="zh-CN" altLang="en-US" sz="2400" dirty="0"/>
              <a:t>规则</a:t>
            </a:r>
            <a:endParaRPr lang="en-US" altLang="zh-CN" sz="2400" dirty="0"/>
          </a:p>
          <a:p>
            <a:pPr lvl="1"/>
            <a:r>
              <a:rPr lang="zh-CN" altLang="en-US" sz="2400" dirty="0"/>
              <a:t>用于嗅探抓包时的过滤</a:t>
            </a:r>
            <a:endParaRPr lang="en-US" altLang="zh-CN" sz="2400" dirty="0"/>
          </a:p>
          <a:p>
            <a:r>
              <a:rPr lang="zh-CN" altLang="en-US" sz="2800" dirty="0"/>
              <a:t>显示过滤规则</a:t>
            </a:r>
            <a:endParaRPr lang="en-US" altLang="zh-CN" sz="2800" dirty="0"/>
          </a:p>
          <a:p>
            <a:pPr lvl="1"/>
            <a:r>
              <a:rPr lang="zh-CN" altLang="en-US" sz="2400" dirty="0"/>
              <a:t>用于在界面中选择显示哪些数据包</a:t>
            </a:r>
            <a:endParaRPr lang="en-US" altLang="zh-CN" sz="2400" dirty="0"/>
          </a:p>
          <a:p>
            <a:pPr lvl="1"/>
            <a:r>
              <a:rPr lang="zh-CN" altLang="en-US" sz="2400" dirty="0"/>
              <a:t>与</a:t>
            </a:r>
            <a:r>
              <a:rPr lang="en-US" altLang="zh-CN" sz="2400" dirty="0"/>
              <a:t>BPF</a:t>
            </a:r>
            <a:r>
              <a:rPr lang="zh-CN" altLang="en-US" sz="2400" dirty="0"/>
              <a:t>规则有所不同</a:t>
            </a:r>
            <a:endParaRPr lang="en-US" altLang="zh-CN" sz="2400" dirty="0"/>
          </a:p>
          <a:p>
            <a:pPr lvl="1"/>
            <a:endParaRPr lang="zh-CN" altLang="en-US" sz="24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24</a:t>
            </a:fld>
            <a:endParaRPr lang="en-US" altLang="zh-CN"/>
          </a:p>
        </p:txBody>
      </p:sp>
      <p:pic>
        <p:nvPicPr>
          <p:cNvPr id="7" name="图片 6"/>
          <p:cNvPicPr/>
          <p:nvPr/>
        </p:nvPicPr>
        <p:blipFill>
          <a:blip r:embed="rId3" cstate="print"/>
          <a:srcRect/>
          <a:stretch>
            <a:fillRect/>
          </a:stretch>
        </p:blipFill>
        <p:spPr bwMode="auto">
          <a:xfrm>
            <a:off x="4139952" y="2276872"/>
            <a:ext cx="4896544" cy="3456384"/>
          </a:xfrm>
          <a:prstGeom prst="rect">
            <a:avLst/>
          </a:prstGeom>
          <a:noFill/>
          <a:ln w="9525">
            <a:noFill/>
            <a:miter lim="800000"/>
            <a:headEnd/>
            <a:tailEnd/>
          </a:ln>
        </p:spPr>
      </p:pic>
    </p:spTree>
    <p:extLst>
      <p:ext uri="{BB962C8B-B14F-4D97-AF65-F5344CB8AC3E}">
        <p14:creationId xmlns:p14="http://schemas.microsoft.com/office/powerpoint/2010/main" val="396447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40" name="灯片编号占位符 5"/>
          <p:cNvSpPr>
            <a:spLocks noGrp="1"/>
          </p:cNvSpPr>
          <p:nvPr>
            <p:ph type="sldNum" sz="quarter" idx="12"/>
          </p:nvPr>
        </p:nvSpPr>
        <p:spPr>
          <a:noFill/>
        </p:spPr>
        <p:txBody>
          <a:bodyPr/>
          <a:lstStyle/>
          <a:p>
            <a:fld id="{5757F7C8-FB2E-4003-8057-9CEFB9D2CC91}" type="slidenum">
              <a:rPr lang="en-US" altLang="zh-CN" smtClean="0">
                <a:ea typeface="宋体" charset="-122"/>
              </a:rPr>
              <a:pPr/>
              <a:t>25</a:t>
            </a:fld>
            <a:endParaRPr lang="en-US" altLang="zh-CN">
              <a:ea typeface="宋体" charset="-122"/>
            </a:endParaRPr>
          </a:p>
        </p:txBody>
      </p:sp>
      <p:sp>
        <p:nvSpPr>
          <p:cNvPr id="91141" name="Rectangle 2"/>
          <p:cNvSpPr>
            <a:spLocks noGrp="1" noChangeArrowheads="1"/>
          </p:cNvSpPr>
          <p:nvPr>
            <p:ph type="title"/>
          </p:nvPr>
        </p:nvSpPr>
        <p:spPr>
          <a:xfrm>
            <a:off x="1691680" y="260648"/>
            <a:ext cx="8001000" cy="747936"/>
          </a:xfrm>
        </p:spPr>
        <p:txBody>
          <a:bodyPr/>
          <a:lstStyle/>
          <a:p>
            <a:pPr eaLnBrk="1" hangingPunct="1"/>
            <a:r>
              <a:rPr lang="zh-CN" altLang="en-US" dirty="0">
                <a:solidFill>
                  <a:schemeClr val="tx1"/>
                </a:solidFill>
              </a:rPr>
              <a:t>流重组</a:t>
            </a:r>
            <a:r>
              <a:rPr lang="en-US" altLang="zh-CN" dirty="0">
                <a:solidFill>
                  <a:schemeClr val="tx1"/>
                </a:solidFill>
              </a:rPr>
              <a:t>/</a:t>
            </a:r>
            <a:r>
              <a:rPr lang="zh-CN" altLang="en-US" dirty="0">
                <a:solidFill>
                  <a:schemeClr val="tx1"/>
                </a:solidFill>
              </a:rPr>
              <a:t>会话重组</a:t>
            </a:r>
          </a:p>
        </p:txBody>
      </p:sp>
      <p:sp>
        <p:nvSpPr>
          <p:cNvPr id="91142" name="Rectangle 3"/>
          <p:cNvSpPr>
            <a:spLocks noGrp="1" noChangeArrowheads="1"/>
          </p:cNvSpPr>
          <p:nvPr>
            <p:ph type="body" idx="1"/>
          </p:nvPr>
        </p:nvSpPr>
        <p:spPr>
          <a:xfrm>
            <a:off x="566738" y="1752600"/>
            <a:ext cx="8001000" cy="4413250"/>
          </a:xfrm>
        </p:spPr>
        <p:txBody>
          <a:bodyPr/>
          <a:lstStyle/>
          <a:p>
            <a:pPr eaLnBrk="1" hangingPunct="1">
              <a:lnSpc>
                <a:spcPct val="80000"/>
              </a:lnSpc>
            </a:pPr>
            <a:r>
              <a:rPr lang="zh-CN" altLang="en-US" sz="2100" dirty="0"/>
              <a:t>流重组</a:t>
            </a:r>
            <a:r>
              <a:rPr lang="en-US" altLang="zh-CN" sz="2100" dirty="0"/>
              <a:t>/</a:t>
            </a:r>
            <a:r>
              <a:rPr lang="zh-CN" altLang="en-US" sz="2100" dirty="0"/>
              <a:t>会话重组</a:t>
            </a:r>
          </a:p>
          <a:p>
            <a:pPr lvl="1" eaLnBrk="1" hangingPunct="1">
              <a:lnSpc>
                <a:spcPct val="80000"/>
              </a:lnSpc>
            </a:pPr>
            <a:r>
              <a:rPr lang="en-US" altLang="zh-CN" sz="2000" dirty="0"/>
              <a:t>TCP/UDP</a:t>
            </a:r>
            <a:r>
              <a:rPr lang="zh-CN" altLang="en-US" sz="2000" dirty="0"/>
              <a:t>会话发送字节数可能很大</a:t>
            </a:r>
          </a:p>
          <a:p>
            <a:pPr lvl="1" eaLnBrk="1" hangingPunct="1">
              <a:lnSpc>
                <a:spcPct val="80000"/>
              </a:lnSpc>
            </a:pPr>
            <a:r>
              <a:rPr lang="en-US" altLang="zh-CN" sz="2000" dirty="0"/>
              <a:t>IP</a:t>
            </a:r>
            <a:r>
              <a:rPr lang="zh-CN" altLang="en-US" sz="2000" dirty="0"/>
              <a:t>包最大长度</a:t>
            </a:r>
            <a:r>
              <a:rPr lang="en-US" altLang="zh-CN" sz="2000" dirty="0"/>
              <a:t>(64K-20≈64K)</a:t>
            </a:r>
          </a:p>
          <a:p>
            <a:pPr lvl="1" eaLnBrk="1" hangingPunct="1">
              <a:lnSpc>
                <a:spcPct val="80000"/>
              </a:lnSpc>
            </a:pPr>
            <a:r>
              <a:rPr lang="zh-CN" altLang="en-US" sz="2000" dirty="0"/>
              <a:t>以太网帧最大长度</a:t>
            </a:r>
            <a:r>
              <a:rPr lang="en-US" altLang="zh-CN" sz="2000" dirty="0"/>
              <a:t>(1500-20=1480)</a:t>
            </a:r>
          </a:p>
          <a:p>
            <a:pPr lvl="1" eaLnBrk="1" hangingPunct="1">
              <a:lnSpc>
                <a:spcPct val="80000"/>
              </a:lnSpc>
            </a:pPr>
            <a:r>
              <a:rPr lang="zh-CN" altLang="en-US" sz="2000" dirty="0"/>
              <a:t>协议栈发送大量</a:t>
            </a:r>
            <a:r>
              <a:rPr lang="en-US" altLang="zh-CN" sz="2000" dirty="0"/>
              <a:t>TCP/UDP</a:t>
            </a:r>
            <a:r>
              <a:rPr lang="zh-CN" altLang="en-US" sz="2000" dirty="0"/>
              <a:t>报文时，必然分组传送</a:t>
            </a:r>
          </a:p>
          <a:p>
            <a:pPr lvl="1" eaLnBrk="1" hangingPunct="1">
              <a:lnSpc>
                <a:spcPct val="80000"/>
              </a:lnSpc>
            </a:pPr>
            <a:r>
              <a:rPr lang="zh-CN" altLang="en-US" sz="2000" dirty="0"/>
              <a:t>流重组</a:t>
            </a:r>
            <a:r>
              <a:rPr lang="en-US" altLang="zh-CN" sz="2000" dirty="0"/>
              <a:t>: </a:t>
            </a:r>
            <a:r>
              <a:rPr lang="zh-CN" altLang="en-US" sz="2000" dirty="0"/>
              <a:t>将同属于一个</a:t>
            </a:r>
            <a:r>
              <a:rPr lang="en-US" altLang="zh-CN" sz="2000" dirty="0"/>
              <a:t>TCP/UDP</a:t>
            </a:r>
            <a:r>
              <a:rPr lang="zh-CN" altLang="en-US" sz="2000" dirty="0"/>
              <a:t>会话的</a:t>
            </a:r>
            <a:r>
              <a:rPr lang="en-US" altLang="zh-CN" sz="2000" dirty="0"/>
              <a:t>IP</a:t>
            </a:r>
            <a:r>
              <a:rPr lang="zh-CN" altLang="en-US" sz="2000" dirty="0"/>
              <a:t>包负载按序重新组装，还原应用层数据的过程</a:t>
            </a:r>
          </a:p>
          <a:p>
            <a:pPr eaLnBrk="1" hangingPunct="1">
              <a:lnSpc>
                <a:spcPct val="80000"/>
              </a:lnSpc>
            </a:pPr>
            <a:r>
              <a:rPr lang="zh-CN" altLang="en-US" sz="2100" dirty="0"/>
              <a:t>流重组工具</a:t>
            </a:r>
          </a:p>
          <a:p>
            <a:pPr lvl="1" eaLnBrk="1" hangingPunct="1">
              <a:lnSpc>
                <a:spcPct val="80000"/>
              </a:lnSpc>
            </a:pPr>
            <a:r>
              <a:rPr lang="en-US" altLang="zh-CN" sz="2000" dirty="0">
                <a:solidFill>
                  <a:srgbClr val="FF0000"/>
                </a:solidFill>
              </a:rPr>
              <a:t>Wireshark</a:t>
            </a:r>
            <a:r>
              <a:rPr lang="en-US" altLang="zh-CN" sz="2000" dirty="0"/>
              <a:t>: Follow TCP/UDP Stream</a:t>
            </a:r>
          </a:p>
          <a:p>
            <a:pPr lvl="1" eaLnBrk="1" hangingPunct="1">
              <a:lnSpc>
                <a:spcPct val="80000"/>
              </a:lnSpc>
            </a:pPr>
            <a:r>
              <a:rPr lang="en-US" altLang="zh-CN" sz="2000" dirty="0" err="1"/>
              <a:t>nstreams</a:t>
            </a:r>
            <a:r>
              <a:rPr lang="en-US" altLang="zh-CN" sz="2000" dirty="0"/>
              <a:t>: </a:t>
            </a:r>
          </a:p>
          <a:p>
            <a:pPr lvl="2" eaLnBrk="1" hangingPunct="1">
              <a:lnSpc>
                <a:spcPct val="80000"/>
              </a:lnSpc>
            </a:pPr>
            <a:r>
              <a:rPr lang="en-US" altLang="zh-CN" sz="1800" dirty="0" err="1"/>
              <a:t>nstreams</a:t>
            </a:r>
            <a:r>
              <a:rPr lang="en-US" altLang="zh-CN" sz="1800" dirty="0"/>
              <a:t> -f </a:t>
            </a:r>
            <a:r>
              <a:rPr lang="en-US" altLang="zh-CN" sz="1800" dirty="0" err="1"/>
              <a:t>pcap_file</a:t>
            </a:r>
            <a:r>
              <a:rPr lang="en-US" altLang="zh-CN" sz="1800" dirty="0"/>
              <a:t> &gt; nstreams.txt</a:t>
            </a:r>
          </a:p>
          <a:p>
            <a:pPr lvl="1" eaLnBrk="1" hangingPunct="1">
              <a:lnSpc>
                <a:spcPct val="80000"/>
              </a:lnSpc>
            </a:pPr>
            <a:r>
              <a:rPr lang="en-US" altLang="zh-CN" sz="2000" dirty="0"/>
              <a:t>Snort: </a:t>
            </a:r>
          </a:p>
          <a:p>
            <a:pPr lvl="2" eaLnBrk="1" hangingPunct="1">
              <a:lnSpc>
                <a:spcPct val="80000"/>
              </a:lnSpc>
            </a:pPr>
            <a:r>
              <a:rPr lang="en-US" altLang="zh-CN" sz="1800" dirty="0"/>
              <a:t>Log</a:t>
            </a:r>
            <a:r>
              <a:rPr lang="zh-CN" altLang="en-US" sz="1800" dirty="0"/>
              <a:t>规则</a:t>
            </a:r>
            <a:r>
              <a:rPr lang="en-US" altLang="zh-CN" sz="1800" dirty="0"/>
              <a:t>(</a:t>
            </a:r>
            <a:r>
              <a:rPr lang="en-US" altLang="zh-CN" sz="1800" dirty="0" err="1"/>
              <a:t>snort.conf</a:t>
            </a:r>
            <a:r>
              <a:rPr lang="en-US" altLang="zh-CN" sz="1800" dirty="0"/>
              <a:t>): log </a:t>
            </a:r>
            <a:r>
              <a:rPr lang="en-US" altLang="zh-CN" sz="1800" dirty="0" err="1"/>
              <a:t>tcp</a:t>
            </a:r>
            <a:r>
              <a:rPr lang="en-US" altLang="zh-CN" sz="1800" dirty="0"/>
              <a:t> any </a:t>
            </a:r>
            <a:r>
              <a:rPr lang="en-US" altLang="zh-CN" sz="1800" dirty="0" err="1"/>
              <a:t>any</a:t>
            </a:r>
            <a:r>
              <a:rPr lang="en-US" altLang="zh-CN" sz="1800" dirty="0"/>
              <a:t> &lt;&gt; any </a:t>
            </a:r>
            <a:r>
              <a:rPr lang="en-US" altLang="zh-CN" sz="1800" dirty="0" err="1"/>
              <a:t>any</a:t>
            </a:r>
            <a:r>
              <a:rPr lang="en-US" altLang="zh-CN" sz="1800" dirty="0"/>
              <a:t> (sid:1000001; session: printable;)</a:t>
            </a:r>
          </a:p>
          <a:p>
            <a:pPr lvl="2" eaLnBrk="1" hangingPunct="1">
              <a:lnSpc>
                <a:spcPct val="80000"/>
              </a:lnSpc>
            </a:pPr>
            <a:r>
              <a:rPr lang="en-US" altLang="zh-CN" sz="1800" dirty="0"/>
              <a:t>snort -r  </a:t>
            </a:r>
            <a:r>
              <a:rPr lang="en-US" altLang="zh-CN" sz="1800" dirty="0" err="1"/>
              <a:t>pcap_file</a:t>
            </a:r>
            <a:r>
              <a:rPr lang="en-US" altLang="zh-CN" sz="1800" dirty="0"/>
              <a:t> </a:t>
            </a:r>
            <a:r>
              <a:rPr lang="en-US" altLang="zh-CN" sz="1800" dirty="0">
                <a:latin typeface="Arial" charset="0"/>
              </a:rPr>
              <a:t>–</a:t>
            </a:r>
            <a:r>
              <a:rPr lang="en-US" altLang="zh-CN" sz="1800" dirty="0"/>
              <a:t>l ./log -c	</a:t>
            </a:r>
            <a:r>
              <a:rPr lang="en-US" altLang="zh-CN" sz="1800" dirty="0" err="1"/>
              <a:t>snort.conf</a:t>
            </a:r>
            <a:endParaRPr lang="en-US" altLang="zh-CN" sz="1800" dirty="0"/>
          </a:p>
        </p:txBody>
      </p:sp>
    </p:spTree>
    <p:extLst>
      <p:ext uri="{BB962C8B-B14F-4D97-AF65-F5344CB8AC3E}">
        <p14:creationId xmlns:p14="http://schemas.microsoft.com/office/powerpoint/2010/main" val="2002056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64" name="灯片编号占位符 5"/>
          <p:cNvSpPr>
            <a:spLocks noGrp="1"/>
          </p:cNvSpPr>
          <p:nvPr>
            <p:ph type="sldNum" sz="quarter" idx="12"/>
          </p:nvPr>
        </p:nvSpPr>
        <p:spPr>
          <a:noFill/>
        </p:spPr>
        <p:txBody>
          <a:bodyPr/>
          <a:lstStyle/>
          <a:p>
            <a:fld id="{4A27DE0F-6FF1-4B54-BB86-216CD1BABF3B}" type="slidenum">
              <a:rPr lang="en-US" altLang="zh-CN" smtClean="0">
                <a:ea typeface="宋体" charset="-122"/>
              </a:rPr>
              <a:pPr/>
              <a:t>26</a:t>
            </a:fld>
            <a:endParaRPr lang="en-US" altLang="zh-CN">
              <a:ea typeface="宋体" charset="-122"/>
            </a:endParaRPr>
          </a:p>
        </p:txBody>
      </p:sp>
      <p:sp>
        <p:nvSpPr>
          <p:cNvPr id="92165" name="Rectangle 2"/>
          <p:cNvSpPr>
            <a:spLocks noGrp="1" noChangeArrowheads="1"/>
          </p:cNvSpPr>
          <p:nvPr>
            <p:ph type="title"/>
          </p:nvPr>
        </p:nvSpPr>
        <p:spPr>
          <a:xfrm>
            <a:off x="1691680" y="188640"/>
            <a:ext cx="8001000" cy="747936"/>
          </a:xfrm>
        </p:spPr>
        <p:txBody>
          <a:bodyPr/>
          <a:lstStyle/>
          <a:p>
            <a:pPr eaLnBrk="1" hangingPunct="1"/>
            <a:r>
              <a:rPr lang="zh-CN" altLang="en-US" dirty="0">
                <a:solidFill>
                  <a:schemeClr val="tx1"/>
                </a:solidFill>
              </a:rPr>
              <a:t>网络流记录和高层统计分析</a:t>
            </a:r>
          </a:p>
        </p:txBody>
      </p:sp>
      <p:sp>
        <p:nvSpPr>
          <p:cNvPr id="92166" name="Rectangle 3"/>
          <p:cNvSpPr>
            <a:spLocks noGrp="1" noChangeArrowheads="1"/>
          </p:cNvSpPr>
          <p:nvPr>
            <p:ph type="body" idx="1"/>
          </p:nvPr>
        </p:nvSpPr>
        <p:spPr>
          <a:xfrm>
            <a:off x="566738" y="1752600"/>
            <a:ext cx="8001000" cy="4413250"/>
          </a:xfrm>
        </p:spPr>
        <p:txBody>
          <a:bodyPr/>
          <a:lstStyle/>
          <a:p>
            <a:pPr eaLnBrk="1" hangingPunct="1">
              <a:lnSpc>
                <a:spcPct val="80000"/>
              </a:lnSpc>
            </a:pPr>
            <a:r>
              <a:rPr lang="en-US" altLang="zh-CN" sz="2000" dirty="0" err="1"/>
              <a:t>Netflow</a:t>
            </a:r>
            <a:endParaRPr lang="en-US" altLang="zh-CN" sz="2000" dirty="0"/>
          </a:p>
          <a:p>
            <a:pPr lvl="1" eaLnBrk="1" hangingPunct="1">
              <a:lnSpc>
                <a:spcPct val="80000"/>
              </a:lnSpc>
            </a:pPr>
            <a:r>
              <a:rPr lang="zh-CN" altLang="en-US" sz="2000" dirty="0"/>
              <a:t>定义了网络会话流记录的业界标准</a:t>
            </a:r>
            <a:r>
              <a:rPr lang="en-US" altLang="zh-CN" sz="2000" dirty="0"/>
              <a:t>-Cisco</a:t>
            </a:r>
          </a:p>
          <a:p>
            <a:pPr lvl="2" eaLnBrk="1" hangingPunct="1">
              <a:lnSpc>
                <a:spcPct val="80000"/>
              </a:lnSpc>
            </a:pPr>
            <a:r>
              <a:rPr lang="en-US" altLang="zh-CN" sz="1800" dirty="0"/>
              <a:t>RFC 3334/3954/3955</a:t>
            </a:r>
          </a:p>
          <a:p>
            <a:pPr lvl="1" eaLnBrk="1" hangingPunct="1">
              <a:lnSpc>
                <a:spcPct val="80000"/>
              </a:lnSpc>
            </a:pPr>
            <a:r>
              <a:rPr lang="en-US" altLang="zh-CN" sz="2000" dirty="0"/>
              <a:t>IP Flow Information Export (</a:t>
            </a:r>
            <a:r>
              <a:rPr lang="en-US" altLang="zh-CN" sz="2000" dirty="0" err="1"/>
              <a:t>netflow</a:t>
            </a:r>
            <a:r>
              <a:rPr lang="en-US" altLang="zh-CN" sz="2000" dirty="0"/>
              <a:t> v10)-IETF</a:t>
            </a:r>
          </a:p>
          <a:p>
            <a:pPr eaLnBrk="1" hangingPunct="1">
              <a:lnSpc>
                <a:spcPct val="80000"/>
              </a:lnSpc>
            </a:pPr>
            <a:endParaRPr lang="en-US" altLang="zh-CN" sz="2000" dirty="0"/>
          </a:p>
          <a:p>
            <a:pPr eaLnBrk="1" hangingPunct="1">
              <a:lnSpc>
                <a:spcPct val="80000"/>
              </a:lnSpc>
            </a:pPr>
            <a:r>
              <a:rPr lang="zh-CN" altLang="en-US" sz="2000" dirty="0"/>
              <a:t>网络流记录</a:t>
            </a:r>
          </a:p>
          <a:p>
            <a:pPr lvl="1" eaLnBrk="1" hangingPunct="1">
              <a:lnSpc>
                <a:spcPct val="80000"/>
              </a:lnSpc>
            </a:pPr>
            <a:r>
              <a:rPr lang="zh-CN" altLang="en-US" sz="2000" dirty="0"/>
              <a:t>商业路由器、交换机支持</a:t>
            </a:r>
            <a:r>
              <a:rPr lang="en-US" altLang="zh-CN" sz="2000" dirty="0" err="1"/>
              <a:t>Netflow</a:t>
            </a:r>
            <a:r>
              <a:rPr lang="zh-CN" altLang="en-US" sz="2000" dirty="0"/>
              <a:t>日志输出</a:t>
            </a:r>
          </a:p>
          <a:p>
            <a:pPr lvl="1" eaLnBrk="1" hangingPunct="1">
              <a:lnSpc>
                <a:spcPct val="80000"/>
              </a:lnSpc>
            </a:pPr>
            <a:r>
              <a:rPr lang="zh-CN" altLang="en-US" sz="2000" dirty="0"/>
              <a:t>开源软件</a:t>
            </a:r>
            <a:r>
              <a:rPr lang="en-US" altLang="zh-CN" sz="2000" dirty="0"/>
              <a:t>: </a:t>
            </a:r>
            <a:r>
              <a:rPr lang="en-US" altLang="zh-CN" sz="2000" dirty="0" err="1"/>
              <a:t>nfdump</a:t>
            </a:r>
            <a:r>
              <a:rPr lang="en-US" altLang="zh-CN" sz="2000" dirty="0"/>
              <a:t>(</a:t>
            </a:r>
            <a:r>
              <a:rPr lang="zh-CN" altLang="en-US" sz="2000" dirty="0"/>
              <a:t>支持</a:t>
            </a:r>
            <a:r>
              <a:rPr lang="en-US" altLang="zh-CN" sz="2000" dirty="0" err="1"/>
              <a:t>Netflow</a:t>
            </a:r>
            <a:r>
              <a:rPr lang="zh-CN" altLang="en-US" sz="2000" dirty="0"/>
              <a:t>标准</a:t>
            </a:r>
            <a:r>
              <a:rPr lang="en-US" altLang="zh-CN" sz="2000" dirty="0"/>
              <a:t>), Argus</a:t>
            </a:r>
          </a:p>
          <a:p>
            <a:pPr eaLnBrk="1" hangingPunct="1">
              <a:lnSpc>
                <a:spcPct val="80000"/>
              </a:lnSpc>
            </a:pPr>
            <a:endParaRPr lang="en-US" altLang="zh-CN" sz="2000" dirty="0"/>
          </a:p>
          <a:p>
            <a:pPr eaLnBrk="1" hangingPunct="1">
              <a:lnSpc>
                <a:spcPct val="80000"/>
              </a:lnSpc>
            </a:pPr>
            <a:r>
              <a:rPr lang="zh-CN" altLang="en-US" sz="2000" dirty="0"/>
              <a:t>网络流分析</a:t>
            </a:r>
          </a:p>
          <a:p>
            <a:pPr lvl="1" eaLnBrk="1" hangingPunct="1">
              <a:lnSpc>
                <a:spcPct val="80000"/>
              </a:lnSpc>
            </a:pPr>
            <a:r>
              <a:rPr lang="zh-CN" altLang="en-US" sz="2000" dirty="0"/>
              <a:t>基于</a:t>
            </a:r>
            <a:r>
              <a:rPr lang="en-US" altLang="zh-CN" sz="2000" dirty="0" err="1"/>
              <a:t>pcap</a:t>
            </a:r>
            <a:r>
              <a:rPr lang="zh-CN" altLang="en-US" sz="2000" dirty="0"/>
              <a:t>文件上的流重组和统计分析</a:t>
            </a:r>
          </a:p>
          <a:p>
            <a:pPr lvl="2" eaLnBrk="1" hangingPunct="1">
              <a:lnSpc>
                <a:spcPct val="80000"/>
              </a:lnSpc>
            </a:pPr>
            <a:r>
              <a:rPr lang="en-US" altLang="zh-CN" sz="1800" dirty="0" err="1">
                <a:solidFill>
                  <a:srgbClr val="FF0000"/>
                </a:solidFill>
              </a:rPr>
              <a:t>Wireshark</a:t>
            </a:r>
            <a:r>
              <a:rPr lang="en-US" altLang="zh-CN" sz="1800" dirty="0"/>
              <a:t>: </a:t>
            </a:r>
            <a:r>
              <a:rPr lang="zh-CN" altLang="en-US" sz="1800" dirty="0"/>
              <a:t>协议分类</a:t>
            </a:r>
            <a:r>
              <a:rPr lang="en-US" altLang="zh-CN" sz="1800" dirty="0"/>
              <a:t>/</a:t>
            </a:r>
            <a:r>
              <a:rPr lang="zh-CN" altLang="en-US" sz="1800" dirty="0"/>
              <a:t>会话列表</a:t>
            </a:r>
            <a:r>
              <a:rPr lang="en-US" altLang="zh-CN" sz="1800" dirty="0">
                <a:latin typeface="Arial" charset="0"/>
              </a:rPr>
              <a:t>…</a:t>
            </a:r>
            <a:r>
              <a:rPr lang="en-US" altLang="zh-CN" sz="1800" dirty="0"/>
              <a:t> </a:t>
            </a:r>
          </a:p>
          <a:p>
            <a:pPr lvl="2" eaLnBrk="1" hangingPunct="1">
              <a:lnSpc>
                <a:spcPct val="80000"/>
              </a:lnSpc>
            </a:pPr>
            <a:r>
              <a:rPr lang="en-US" altLang="zh-CN" sz="1800" dirty="0" err="1"/>
              <a:t>SnifferPro</a:t>
            </a:r>
            <a:endParaRPr lang="en-US" altLang="zh-CN" sz="1800" dirty="0"/>
          </a:p>
          <a:p>
            <a:pPr lvl="1" eaLnBrk="1" hangingPunct="1">
              <a:lnSpc>
                <a:spcPct val="80000"/>
              </a:lnSpc>
            </a:pPr>
            <a:r>
              <a:rPr lang="en-US" altLang="zh-CN" sz="2000" dirty="0" err="1"/>
              <a:t>Netflow</a:t>
            </a:r>
            <a:r>
              <a:rPr lang="en-US" altLang="zh-CN" sz="2000" dirty="0"/>
              <a:t> Analyzer: HP </a:t>
            </a:r>
            <a:r>
              <a:rPr lang="en-US" altLang="zh-CN" sz="2000" dirty="0" err="1"/>
              <a:t>openview</a:t>
            </a:r>
            <a:r>
              <a:rPr lang="en-US" altLang="zh-CN" sz="2000" dirty="0"/>
              <a:t>/cacti/</a:t>
            </a:r>
            <a:r>
              <a:rPr lang="en-US" altLang="zh-CN" sz="2000" dirty="0" err="1"/>
              <a:t>nfsen</a:t>
            </a:r>
            <a:endParaRPr lang="en-US" altLang="zh-CN" sz="2000" dirty="0"/>
          </a:p>
        </p:txBody>
      </p:sp>
    </p:spTree>
    <p:extLst>
      <p:ext uri="{BB962C8B-B14F-4D97-AF65-F5344CB8AC3E}">
        <p14:creationId xmlns:p14="http://schemas.microsoft.com/office/powerpoint/2010/main" val="2648230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47664" y="188640"/>
            <a:ext cx="8178800" cy="796330"/>
          </a:xfrm>
        </p:spPr>
        <p:txBody>
          <a:bodyPr/>
          <a:lstStyle/>
          <a:p>
            <a:r>
              <a:rPr lang="en-US" altLang="zh-CN" dirty="0"/>
              <a:t>Wireshark</a:t>
            </a:r>
            <a:r>
              <a:rPr lang="zh-CN" altLang="en-US" dirty="0"/>
              <a:t>工具</a:t>
            </a:r>
          </a:p>
        </p:txBody>
      </p:sp>
      <p:sp>
        <p:nvSpPr>
          <p:cNvPr id="7" name="副标题 6"/>
          <p:cNvSpPr>
            <a:spLocks noGrp="1"/>
          </p:cNvSpPr>
          <p:nvPr>
            <p:ph type="subTitle" idx="1"/>
          </p:nvPr>
        </p:nvSpPr>
        <p:spPr>
          <a:xfrm>
            <a:off x="1043608" y="3068960"/>
            <a:ext cx="7010400" cy="1600200"/>
          </a:xfrm>
        </p:spPr>
        <p:txBody>
          <a:bodyPr/>
          <a:lstStyle/>
          <a:p>
            <a:endParaRPr lang="en-US" altLang="zh-CN" dirty="0"/>
          </a:p>
          <a:p>
            <a:r>
              <a:rPr lang="zh-CN" altLang="en-US" sz="2400" dirty="0"/>
              <a:t>使用</a:t>
            </a:r>
            <a:r>
              <a:rPr lang="en-US" altLang="en-US" sz="2400" dirty="0"/>
              <a:t>参考教程：</a:t>
            </a:r>
            <a:br>
              <a:rPr lang="en-US" altLang="en-US" sz="2400" dirty="0"/>
            </a:br>
            <a:r>
              <a:rPr lang="en-US" altLang="en-US" sz="2400" dirty="0"/>
              <a:t>http://</a:t>
            </a:r>
            <a:r>
              <a:rPr lang="en-US" altLang="en-US" sz="2400" dirty="0" err="1"/>
              <a:t>wenku.baidu.com</a:t>
            </a:r>
            <a:r>
              <a:rPr lang="en-US" altLang="en-US" sz="2400" dirty="0"/>
              <a:t>/view/15f82868011ca300a6c390cf.html</a:t>
            </a:r>
          </a:p>
          <a:p>
            <a:endParaRPr lang="zh-CN" altLang="en-US" sz="24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27</a:t>
            </a:fld>
            <a:endParaRPr lang="en-US" altLang="zh-CN"/>
          </a:p>
        </p:txBody>
      </p:sp>
    </p:spTree>
    <p:extLst>
      <p:ext uri="{BB962C8B-B14F-4D97-AF65-F5344CB8AC3E}">
        <p14:creationId xmlns:p14="http://schemas.microsoft.com/office/powerpoint/2010/main" val="37395437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2" y="260648"/>
            <a:ext cx="8001000" cy="675928"/>
          </a:xfrm>
        </p:spPr>
        <p:txBody>
          <a:bodyPr/>
          <a:lstStyle/>
          <a:p>
            <a:r>
              <a:rPr lang="zh-CN" altLang="en-US" sz="3600" dirty="0"/>
              <a:t>对校园门户网站的监听和协议分析</a:t>
            </a:r>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28</a:t>
            </a:fld>
            <a:endParaRPr lang="en-US" altLang="zh-CN"/>
          </a:p>
        </p:txBody>
      </p:sp>
      <p:pic>
        <p:nvPicPr>
          <p:cNvPr id="7" name="Picture 5"/>
          <p:cNvPicPr>
            <a:picLocks noChangeAspect="1" noChangeArrowheads="1"/>
          </p:cNvPicPr>
          <p:nvPr/>
        </p:nvPicPr>
        <p:blipFill>
          <a:blip r:embed="rId3" cstate="print"/>
          <a:srcRect/>
          <a:stretch>
            <a:fillRect/>
          </a:stretch>
        </p:blipFill>
        <p:spPr bwMode="auto">
          <a:xfrm>
            <a:off x="179512" y="1628800"/>
            <a:ext cx="7419975" cy="3914775"/>
          </a:xfrm>
          <a:prstGeom prst="rect">
            <a:avLst/>
          </a:prstGeom>
          <a:noFill/>
          <a:ln w="9525">
            <a:noFill/>
            <a:miter lim="800000"/>
            <a:headEnd/>
            <a:tailEnd/>
          </a:ln>
        </p:spPr>
      </p:pic>
      <p:pic>
        <p:nvPicPr>
          <p:cNvPr id="8" name="Picture 6"/>
          <p:cNvPicPr>
            <a:picLocks noChangeAspect="1" noChangeArrowheads="1"/>
          </p:cNvPicPr>
          <p:nvPr/>
        </p:nvPicPr>
        <p:blipFill>
          <a:blip r:embed="rId4" cstate="print"/>
          <a:srcRect/>
          <a:stretch>
            <a:fillRect/>
          </a:stretch>
        </p:blipFill>
        <p:spPr bwMode="auto">
          <a:xfrm>
            <a:off x="2195736" y="1988840"/>
            <a:ext cx="7467600" cy="3255963"/>
          </a:xfrm>
          <a:prstGeom prst="rect">
            <a:avLst/>
          </a:prstGeom>
          <a:noFill/>
          <a:ln w="9525">
            <a:noFill/>
            <a:miter lim="800000"/>
            <a:headEnd/>
            <a:tailEnd/>
          </a:ln>
        </p:spPr>
      </p:pic>
      <p:sp>
        <p:nvSpPr>
          <p:cNvPr id="4" name="内容占位符 3"/>
          <p:cNvSpPr>
            <a:spLocks noGrp="1"/>
          </p:cNvSpPr>
          <p:nvPr>
            <p:ph idx="1"/>
          </p:nvPr>
        </p:nvSpPr>
        <p:spPr/>
        <p:txBody>
          <a:bodyPr/>
          <a:lstStyle/>
          <a:p>
            <a:endParaRPr lang="zh-CN" altLang="en-US"/>
          </a:p>
        </p:txBody>
      </p:sp>
    </p:spTree>
    <p:extLst>
      <p:ext uri="{BB962C8B-B14F-4D97-AF65-F5344CB8AC3E}">
        <p14:creationId xmlns:p14="http://schemas.microsoft.com/office/powerpoint/2010/main" val="1990717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547664" y="260648"/>
            <a:ext cx="8001000" cy="747936"/>
          </a:xfrm>
        </p:spPr>
        <p:txBody>
          <a:bodyPr/>
          <a:lstStyle/>
          <a:p>
            <a:r>
              <a:rPr lang="zh-CN" altLang="en-US" sz="3600" dirty="0"/>
              <a:t>国内账号登录不安全的常见大型网站</a:t>
            </a:r>
            <a:endParaRPr lang="en-US" sz="3600" dirty="0"/>
          </a:p>
        </p:txBody>
      </p:sp>
      <p:sp>
        <p:nvSpPr>
          <p:cNvPr id="4" name="Slide Number Placeholder 3"/>
          <p:cNvSpPr>
            <a:spLocks noGrp="1"/>
          </p:cNvSpPr>
          <p:nvPr>
            <p:ph type="sldNum" sz="quarter" idx="12"/>
          </p:nvPr>
        </p:nvSpPr>
        <p:spPr/>
        <p:txBody>
          <a:bodyPr/>
          <a:lstStyle/>
          <a:p>
            <a:pPr>
              <a:defRPr/>
            </a:pPr>
            <a:fld id="{47D22251-280C-465C-99E6-6A8AAA327959}" type="slidenum">
              <a:rPr lang="en-US" altLang="zh-CN" smtClean="0"/>
              <a:pPr>
                <a:defRPr/>
              </a:pPr>
              <a:t>29</a:t>
            </a:fld>
            <a:endParaRPr lang="en-US" altLang="zh-CN"/>
          </a:p>
        </p:txBody>
      </p:sp>
      <p:graphicFrame>
        <p:nvGraphicFramePr>
          <p:cNvPr id="11" name="Table 10"/>
          <p:cNvGraphicFramePr>
            <a:graphicFrameLocks noGrp="1"/>
          </p:cNvGraphicFramePr>
          <p:nvPr>
            <p:extLst>
              <p:ext uri="{D42A27DB-BD31-4B8C-83A1-F6EECF244321}">
                <p14:modId xmlns:p14="http://schemas.microsoft.com/office/powerpoint/2010/main" val="3576435120"/>
              </p:ext>
            </p:extLst>
          </p:nvPr>
        </p:nvGraphicFramePr>
        <p:xfrm>
          <a:off x="395536" y="1772816"/>
          <a:ext cx="8280921" cy="4602480"/>
        </p:xfrm>
        <a:graphic>
          <a:graphicData uri="http://schemas.openxmlformats.org/drawingml/2006/table">
            <a:tbl>
              <a:tblPr firstRow="1" bandRow="1">
                <a:tableStyleId>{5C22544A-7EE6-4342-B048-85BDC9FD1C3A}</a:tableStyleId>
              </a:tblPr>
              <a:tblGrid>
                <a:gridCol w="1584176">
                  <a:extLst>
                    <a:ext uri="{9D8B030D-6E8A-4147-A177-3AD203B41FA5}">
                      <a16:colId xmlns:a16="http://schemas.microsoft.com/office/drawing/2014/main" val="20000"/>
                    </a:ext>
                  </a:extLst>
                </a:gridCol>
                <a:gridCol w="2520280">
                  <a:extLst>
                    <a:ext uri="{9D8B030D-6E8A-4147-A177-3AD203B41FA5}">
                      <a16:colId xmlns:a16="http://schemas.microsoft.com/office/drawing/2014/main" val="20001"/>
                    </a:ext>
                  </a:extLst>
                </a:gridCol>
                <a:gridCol w="4176465">
                  <a:extLst>
                    <a:ext uri="{9D8B030D-6E8A-4147-A177-3AD203B41FA5}">
                      <a16:colId xmlns:a16="http://schemas.microsoft.com/office/drawing/2014/main" val="20002"/>
                    </a:ext>
                  </a:extLst>
                </a:gridCol>
              </a:tblGrid>
              <a:tr h="328230">
                <a:tc>
                  <a:txBody>
                    <a:bodyPr/>
                    <a:lstStyle/>
                    <a:p>
                      <a:r>
                        <a:rPr lang="zh-CN" altLang="en-US" dirty="0">
                          <a:solidFill>
                            <a:srgbClr val="FF0000"/>
                          </a:solidFill>
                        </a:rPr>
                        <a:t>网站类型</a:t>
                      </a:r>
                      <a:endParaRPr lang="en-US" dirty="0">
                        <a:solidFill>
                          <a:srgbClr val="FF0000"/>
                        </a:solidFill>
                      </a:endParaRPr>
                    </a:p>
                  </a:txBody>
                  <a:tcPr/>
                </a:tc>
                <a:tc>
                  <a:txBody>
                    <a:bodyPr/>
                    <a:lstStyle/>
                    <a:p>
                      <a:r>
                        <a:rPr lang="en-US" altLang="zh-CN" dirty="0">
                          <a:solidFill>
                            <a:srgbClr val="FF0000"/>
                          </a:solidFill>
                        </a:rPr>
                        <a:t>HTTPS</a:t>
                      </a:r>
                      <a:r>
                        <a:rPr lang="zh-CN" altLang="en-US" dirty="0">
                          <a:solidFill>
                            <a:srgbClr val="FF0000"/>
                          </a:solidFill>
                        </a:rPr>
                        <a:t>加密</a:t>
                      </a:r>
                      <a:endParaRPr lang="en-US" dirty="0">
                        <a:solidFill>
                          <a:srgbClr val="FF0000"/>
                        </a:solidFill>
                      </a:endParaRPr>
                    </a:p>
                  </a:txBody>
                  <a:tcPr/>
                </a:tc>
                <a:tc>
                  <a:txBody>
                    <a:bodyPr/>
                    <a:lstStyle/>
                    <a:p>
                      <a:r>
                        <a:rPr lang="zh-CN" altLang="en-US" dirty="0">
                          <a:solidFill>
                            <a:srgbClr val="FF0000"/>
                          </a:solidFill>
                        </a:rPr>
                        <a:t>明文传输不安全</a:t>
                      </a:r>
                      <a:endParaRPr lang="en-US" dirty="0">
                        <a:solidFill>
                          <a:srgbClr val="FF0000"/>
                        </a:solidFill>
                      </a:endParaRPr>
                    </a:p>
                  </a:txBody>
                  <a:tcPr/>
                </a:tc>
                <a:extLst>
                  <a:ext uri="{0D108BD9-81ED-4DB2-BD59-A6C34878D82A}">
                    <a16:rowId xmlns:a16="http://schemas.microsoft.com/office/drawing/2014/main" val="10000"/>
                  </a:ext>
                </a:extLst>
              </a:tr>
              <a:tr h="31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dirty="0"/>
                        <a:t>门户</a:t>
                      </a:r>
                      <a:r>
                        <a:rPr lang="en-US" altLang="zh-TW" sz="1600" dirty="0"/>
                        <a:t>/</a:t>
                      </a:r>
                      <a:r>
                        <a:rPr lang="zh-TW" altLang="en-US" sz="1600" dirty="0"/>
                        <a:t>平台</a:t>
                      </a:r>
                      <a:endParaRPr lang="en-US" altLang="zh-TW" sz="1600" dirty="0"/>
                    </a:p>
                  </a:txBody>
                  <a:tcPr/>
                </a:tc>
                <a:tc>
                  <a:txBody>
                    <a:bodyPr/>
                    <a:lstStyle/>
                    <a:p>
                      <a:r>
                        <a:rPr lang="zh-TW" altLang="en-US" sz="1600" dirty="0"/>
                        <a:t>网易，搜狐，</a:t>
                      </a:r>
                      <a:r>
                        <a:rPr lang="en-US" altLang="zh-TW" sz="1600" dirty="0"/>
                        <a:t>360</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0000"/>
                          </a:solidFill>
                        </a:rPr>
                        <a:t>腾讯</a:t>
                      </a:r>
                      <a:r>
                        <a:rPr lang="zh-CN" altLang="zh-TW" sz="1600" b="1" dirty="0">
                          <a:solidFill>
                            <a:srgbClr val="FF0000"/>
                          </a:solidFill>
                        </a:rPr>
                        <a:t>，</a:t>
                      </a:r>
                      <a:r>
                        <a:rPr lang="zh-TW" altLang="en-US" sz="1600" b="1" dirty="0">
                          <a:solidFill>
                            <a:srgbClr val="FF0000"/>
                          </a:solidFill>
                        </a:rPr>
                        <a:t>新浪</a:t>
                      </a:r>
                      <a:r>
                        <a:rPr lang="zh-TW" altLang="en-US" sz="1600" dirty="0"/>
                        <a:t>，凤凰网，</a:t>
                      </a:r>
                      <a:endParaRPr lang="en-US" altLang="zh-TW" sz="1600" dirty="0"/>
                    </a:p>
                  </a:txBody>
                  <a:tcPr/>
                </a:tc>
                <a:extLst>
                  <a:ext uri="{0D108BD9-81ED-4DB2-BD59-A6C34878D82A}">
                    <a16:rowId xmlns:a16="http://schemas.microsoft.com/office/drawing/2014/main" val="10001"/>
                  </a:ext>
                </a:extLst>
              </a:tr>
              <a:tr h="543839">
                <a:tc>
                  <a:txBody>
                    <a:bodyPr/>
                    <a:lstStyle/>
                    <a:p>
                      <a:r>
                        <a:rPr lang="zh-TW" altLang="en-US" sz="1600" dirty="0"/>
                        <a:t>邮箱</a:t>
                      </a:r>
                      <a:endParaRPr lang="en-US" sz="1600" dirty="0"/>
                    </a:p>
                  </a:txBody>
                  <a:tcPr/>
                </a:tc>
                <a:tc>
                  <a:txBody>
                    <a:bodyPr/>
                    <a:lstStyle/>
                    <a:p>
                      <a:r>
                        <a:rPr lang="en-US" altLang="zh-TW" sz="1600" dirty="0"/>
                        <a:t>QQ</a:t>
                      </a:r>
                      <a:r>
                        <a:rPr lang="zh-TW" altLang="en-US" sz="1600" dirty="0"/>
                        <a:t>，网易，搜狐闪电邮，</a:t>
                      </a:r>
                      <a:r>
                        <a:rPr lang="en-US" altLang="zh-TW" sz="1600" dirty="0"/>
                        <a:t>139</a:t>
                      </a:r>
                      <a:r>
                        <a:rPr lang="zh-TW" altLang="en-US" sz="1600" dirty="0"/>
                        <a:t>，</a:t>
                      </a:r>
                      <a:r>
                        <a:rPr lang="en-US" altLang="zh-TW" sz="1600" dirty="0"/>
                        <a:t>126</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FF0000"/>
                          </a:solidFill>
                        </a:rPr>
                        <a:t>新浪邮箱</a:t>
                      </a:r>
                      <a:r>
                        <a:rPr lang="en-US" sz="1600" dirty="0"/>
                        <a:t>，21CN，Foxmail</a:t>
                      </a:r>
                    </a:p>
                  </a:txBody>
                  <a:tcPr/>
                </a:tc>
                <a:extLst>
                  <a:ext uri="{0D108BD9-81ED-4DB2-BD59-A6C34878D82A}">
                    <a16:rowId xmlns:a16="http://schemas.microsoft.com/office/drawing/2014/main" val="10002"/>
                  </a:ext>
                </a:extLst>
              </a:tr>
              <a:tr h="5438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dirty="0"/>
                        <a:t>电商</a:t>
                      </a:r>
                      <a:endParaRPr lang="en-US" altLang="zh-TW" sz="1600" dirty="0"/>
                    </a:p>
                    <a:p>
                      <a:endParaRPr lang="en-US" sz="1600" dirty="0"/>
                    </a:p>
                  </a:txBody>
                  <a:tcPr/>
                </a:tc>
                <a:tc>
                  <a:txBody>
                    <a:bodyPr/>
                    <a:lstStyle/>
                    <a:p>
                      <a:r>
                        <a:rPr lang="zh-TW" altLang="en-US" sz="1600" dirty="0"/>
                        <a:t>京东，淘宝，凡客，亚马逊，当当，苏宁，国美</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srgbClr val="FF0000"/>
                          </a:solidFill>
                        </a:rPr>
                        <a:t>腾讯</a:t>
                      </a:r>
                      <a:r>
                        <a:rPr lang="zh-TW" altLang="en-US" sz="1600" b="1" dirty="0">
                          <a:solidFill>
                            <a:srgbClr val="FF0000"/>
                          </a:solidFill>
                        </a:rPr>
                        <a:t>拍拍</a:t>
                      </a:r>
                      <a:r>
                        <a:rPr lang="zh-TW" altLang="en-US" sz="1600" dirty="0"/>
                        <a:t>，梦芭莎，马萨马索，好乐买，银泰，麦考林，红孩子</a:t>
                      </a:r>
                      <a:endParaRPr lang="en-US" altLang="zh-TW" sz="1600" dirty="0"/>
                    </a:p>
                  </a:txBody>
                  <a:tcPr/>
                </a:tc>
                <a:extLst>
                  <a:ext uri="{0D108BD9-81ED-4DB2-BD59-A6C34878D82A}">
                    <a16:rowId xmlns:a16="http://schemas.microsoft.com/office/drawing/2014/main" val="10003"/>
                  </a:ext>
                </a:extLst>
              </a:tr>
              <a:tr h="5438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dirty="0"/>
                        <a:t>社交网站</a:t>
                      </a:r>
                      <a:r>
                        <a:rPr lang="en-US" altLang="zh-TW" sz="1600" dirty="0"/>
                        <a:t>/</a:t>
                      </a:r>
                      <a:r>
                        <a:rPr lang="zh-TW" altLang="en-US" sz="1600" dirty="0"/>
                        <a:t>社区</a:t>
                      </a:r>
                      <a:endParaRPr lang="en-US" altLang="zh-TW" sz="1600" dirty="0"/>
                    </a:p>
                    <a:p>
                      <a:endParaRPr lang="en-US" sz="1600" dirty="0"/>
                    </a:p>
                  </a:txBody>
                  <a:tcPr/>
                </a:tc>
                <a:tc>
                  <a:txBody>
                    <a:bodyPr/>
                    <a:lstStyle/>
                    <a:p>
                      <a:r>
                        <a:rPr lang="zh-TW" altLang="en-US" sz="1600" dirty="0"/>
                        <a:t>百度贴吧，豆瓣，网易微博</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b="1" dirty="0">
                          <a:solidFill>
                            <a:srgbClr val="FF0000"/>
                          </a:solidFill>
                        </a:rPr>
                        <a:t>人人网</a:t>
                      </a:r>
                      <a:r>
                        <a:rPr lang="zh-TW" altLang="en-US" sz="1600" dirty="0"/>
                        <a:t>，开心网，</a:t>
                      </a:r>
                      <a:r>
                        <a:rPr lang="zh-TW" altLang="en-US" sz="1600" b="1" dirty="0">
                          <a:solidFill>
                            <a:srgbClr val="FF0000"/>
                          </a:solidFill>
                        </a:rPr>
                        <a:t>新浪微博</a:t>
                      </a:r>
                      <a:r>
                        <a:rPr lang="zh-TW" altLang="en-US" sz="1600" dirty="0"/>
                        <a:t>，</a:t>
                      </a:r>
                      <a:r>
                        <a:rPr lang="zh-TW" altLang="en-US" sz="1600" b="1" dirty="0">
                          <a:solidFill>
                            <a:srgbClr val="FF0000"/>
                          </a:solidFill>
                        </a:rPr>
                        <a:t>腾讯微博</a:t>
                      </a:r>
                      <a:r>
                        <a:rPr lang="zh-TW" altLang="en-US" sz="1600" dirty="0"/>
                        <a:t>，</a:t>
                      </a:r>
                      <a:r>
                        <a:rPr lang="zh-TW" altLang="en-US" sz="1600" b="1" dirty="0">
                          <a:solidFill>
                            <a:srgbClr val="FF0000"/>
                          </a:solidFill>
                        </a:rPr>
                        <a:t>天涯</a:t>
                      </a:r>
                      <a:r>
                        <a:rPr lang="zh-TW" altLang="en-US" sz="1600" dirty="0"/>
                        <a:t>，猫扑</a:t>
                      </a:r>
                      <a:endParaRPr lang="en-US" altLang="zh-TW" sz="1600" dirty="0"/>
                    </a:p>
                  </a:txBody>
                  <a:tcPr/>
                </a:tc>
                <a:extLst>
                  <a:ext uri="{0D108BD9-81ED-4DB2-BD59-A6C34878D82A}">
                    <a16:rowId xmlns:a16="http://schemas.microsoft.com/office/drawing/2014/main" val="10004"/>
                  </a:ext>
                </a:extLst>
              </a:tr>
              <a:tr h="31076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dirty="0"/>
                        <a:t>团购</a:t>
                      </a:r>
                      <a:endParaRPr lang="en-US" altLang="zh-TW" sz="1600" dirty="0"/>
                    </a:p>
                  </a:txBody>
                  <a:tcPr/>
                </a:tc>
                <a:tc>
                  <a:txBody>
                    <a:bodyPr/>
                    <a:lstStyle/>
                    <a:p>
                      <a:r>
                        <a:rPr lang="zh-CN" altLang="en-US" sz="1600" b="1" dirty="0">
                          <a:solidFill>
                            <a:srgbClr val="FF0000"/>
                          </a:solidFill>
                        </a:rPr>
                        <a:t>全军覆没！</a:t>
                      </a:r>
                      <a:endParaRPr lang="en-US" sz="1600" b="1" dirty="0">
                        <a:solidFill>
                          <a:srgbClr val="FF0000"/>
                        </a:solidFill>
                      </a:endParaRP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美团，高朋，聚美优品，糯米网，拉手</a:t>
                      </a:r>
                      <a:endParaRPr lang="en-US" altLang="zh-TW" sz="1600" dirty="0"/>
                    </a:p>
                  </a:txBody>
                  <a:tcPr/>
                </a:tc>
                <a:extLst>
                  <a:ext uri="{0D108BD9-81ED-4DB2-BD59-A6C34878D82A}">
                    <a16:rowId xmlns:a16="http://schemas.microsoft.com/office/drawing/2014/main" val="10005"/>
                  </a:ext>
                </a:extLst>
              </a:tr>
              <a:tr h="5438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dirty="0"/>
                        <a:t>生活服务</a:t>
                      </a:r>
                      <a:endParaRPr lang="en-US" altLang="zh-TW" sz="1600" dirty="0"/>
                    </a:p>
                  </a:txBody>
                  <a:tcPr/>
                </a:tc>
                <a:tc>
                  <a:txBody>
                    <a:bodyPr/>
                    <a:lstStyle/>
                    <a:p>
                      <a:r>
                        <a:rPr lang="ja-JP" altLang="en-US" sz="1600" dirty="0"/>
                        <a:t>携程</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大众点评，艺龙，芒果网，去哪儿，赶集网，搜房网，</a:t>
                      </a:r>
                      <a:r>
                        <a:rPr lang="en-US" altLang="zh-TW" sz="1600" dirty="0"/>
                        <a:t>58</a:t>
                      </a:r>
                      <a:r>
                        <a:rPr lang="zh-TW" altLang="en-US" sz="1600" dirty="0"/>
                        <a:t>同城</a:t>
                      </a:r>
                      <a:endParaRPr lang="en-US" altLang="zh-CN" sz="1600" dirty="0"/>
                    </a:p>
                  </a:txBody>
                  <a:tcPr/>
                </a:tc>
                <a:extLst>
                  <a:ext uri="{0D108BD9-81ED-4DB2-BD59-A6C34878D82A}">
                    <a16:rowId xmlns:a16="http://schemas.microsoft.com/office/drawing/2014/main" val="10006"/>
                  </a:ext>
                </a:extLst>
              </a:tr>
              <a:tr h="31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IT</a:t>
                      </a:r>
                      <a:r>
                        <a:rPr lang="zh-CN" altLang="en-US" sz="1600" dirty="0"/>
                        <a:t>技术</a:t>
                      </a:r>
                      <a:endParaRPr lang="en-US" altLang="zh-CN" sz="1600" dirty="0"/>
                    </a:p>
                  </a:txBody>
                  <a:tcPr/>
                </a:tc>
                <a:tc>
                  <a:txBody>
                    <a:bodyPr/>
                    <a:lstStyle/>
                    <a:p>
                      <a:r>
                        <a:rPr lang="en-US" sz="1600" dirty="0" err="1"/>
                        <a:t>OSChina</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b="1" dirty="0">
                          <a:solidFill>
                            <a:srgbClr val="FF0000"/>
                          </a:solidFill>
                        </a:rPr>
                        <a:t>CSDN</a:t>
                      </a:r>
                      <a:r>
                        <a:rPr lang="en-US" sz="1600" dirty="0"/>
                        <a:t>，ITEye，cnblogs，51cto</a:t>
                      </a:r>
                    </a:p>
                  </a:txBody>
                  <a:tcPr/>
                </a:tc>
                <a:extLst>
                  <a:ext uri="{0D108BD9-81ED-4DB2-BD59-A6C34878D82A}">
                    <a16:rowId xmlns:a16="http://schemas.microsoft.com/office/drawing/2014/main" val="10007"/>
                  </a:ext>
                </a:extLst>
              </a:tr>
              <a:tr h="31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dirty="0"/>
                        <a:t>视频</a:t>
                      </a:r>
                      <a:r>
                        <a:rPr lang="en-US" altLang="zh-TW" sz="1600" dirty="0"/>
                        <a:t>/</a:t>
                      </a:r>
                      <a:r>
                        <a:rPr lang="zh-TW" altLang="en-US" sz="1600" dirty="0"/>
                        <a:t>娱乐</a:t>
                      </a:r>
                      <a:endParaRPr lang="en-US" altLang="zh-TW" sz="1600" dirty="0"/>
                    </a:p>
                  </a:txBody>
                  <a:tcPr/>
                </a:tc>
                <a:tc>
                  <a:txBody>
                    <a:bodyPr/>
                    <a:lstStyle/>
                    <a:p>
                      <a:r>
                        <a:rPr lang="zh-TW" altLang="en-US" sz="1600" dirty="0"/>
                        <a:t>起点中文网</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sz="1600" dirty="0"/>
                        <a:t>优酷</a:t>
                      </a:r>
                      <a:r>
                        <a:rPr lang="zh-CN" altLang="en-US" sz="1600" dirty="0"/>
                        <a:t>，</a:t>
                      </a:r>
                      <a:r>
                        <a:rPr lang="zh-TW" altLang="en-US" sz="1600" dirty="0"/>
                        <a:t>土豆，爱奇艺，迅雷，</a:t>
                      </a:r>
                      <a:r>
                        <a:rPr lang="en-US" altLang="zh-TW" sz="1600" dirty="0"/>
                        <a:t>PPS</a:t>
                      </a:r>
                      <a:r>
                        <a:rPr lang="zh-TW" altLang="en-US" sz="1600" dirty="0"/>
                        <a:t>，铁血</a:t>
                      </a:r>
                      <a:endParaRPr lang="en-US" sz="1600" dirty="0"/>
                    </a:p>
                  </a:txBody>
                  <a:tcPr/>
                </a:tc>
                <a:extLst>
                  <a:ext uri="{0D108BD9-81ED-4DB2-BD59-A6C34878D82A}">
                    <a16:rowId xmlns:a16="http://schemas.microsoft.com/office/drawing/2014/main" val="10008"/>
                  </a:ext>
                </a:extLst>
              </a:tr>
              <a:tr h="36912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600" dirty="0"/>
                        <a:t>银行</a:t>
                      </a:r>
                      <a:r>
                        <a:rPr lang="en-US" altLang="zh-TW" sz="1600" dirty="0"/>
                        <a:t>/</a:t>
                      </a:r>
                      <a:r>
                        <a:rPr lang="zh-TW" altLang="en-US" sz="1600" dirty="0"/>
                        <a:t>支付</a:t>
                      </a:r>
                      <a:r>
                        <a:rPr lang="en-US" altLang="zh-TW" sz="1600" dirty="0"/>
                        <a:t>/</a:t>
                      </a:r>
                      <a:r>
                        <a:rPr lang="zh-TW" altLang="en-US" sz="1600" dirty="0"/>
                        <a:t>基金</a:t>
                      </a:r>
                      <a:r>
                        <a:rPr lang="en-US" altLang="zh-TW" sz="1600" dirty="0"/>
                        <a:t>/</a:t>
                      </a:r>
                      <a:r>
                        <a:rPr lang="zh-TW" altLang="en-US" sz="1600" dirty="0"/>
                        <a:t>证券</a:t>
                      </a:r>
                      <a:endParaRPr lang="en-US" altLang="zh-TW" sz="1600" dirty="0"/>
                    </a:p>
                  </a:txBody>
                  <a:tcPr/>
                </a:tc>
                <a:tc>
                  <a:txBody>
                    <a:bodyPr/>
                    <a:lstStyle/>
                    <a:p>
                      <a:r>
                        <a:rPr lang="zh-TW" altLang="en-US" sz="1600" dirty="0"/>
                        <a:t>支付宝，财付通，快钱，银联，招商，工商</a:t>
                      </a:r>
                      <a:endParaRPr lang="en-US" sz="16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CN" altLang="en-US" sz="1600" b="1" dirty="0">
                          <a:solidFill>
                            <a:srgbClr val="FF0000"/>
                          </a:solidFill>
                        </a:rPr>
                        <a:t>中邮基金</a:t>
                      </a:r>
                      <a:r>
                        <a:rPr lang="en-US" altLang="zh-CN" sz="1600" b="1" dirty="0">
                          <a:solidFill>
                            <a:srgbClr val="FF0000"/>
                          </a:solidFill>
                        </a:rPr>
                        <a:t> </a:t>
                      </a:r>
                      <a:r>
                        <a:rPr lang="zh-CN" altLang="en-US" sz="1600" b="1" dirty="0">
                          <a:solidFill>
                            <a:srgbClr val="FF0000"/>
                          </a:solidFill>
                        </a:rPr>
                        <a:t>等</a:t>
                      </a:r>
                      <a:r>
                        <a:rPr lang="en-US" altLang="zh-CN" sz="1600" b="1" dirty="0">
                          <a:solidFill>
                            <a:srgbClr val="FF0000"/>
                          </a:solidFill>
                        </a:rPr>
                        <a:t>…</a:t>
                      </a:r>
                      <a:endParaRPr lang="en-US" sz="1600" b="1" dirty="0">
                        <a:solidFill>
                          <a:srgbClr val="FF0000"/>
                        </a:solidFill>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304905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91679" y="304801"/>
            <a:ext cx="6883995" cy="459904"/>
          </a:xfrm>
        </p:spPr>
        <p:txBody>
          <a:bodyPr/>
          <a:lstStyle/>
          <a:p>
            <a:r>
              <a:rPr lang="zh-CN" altLang="en-US" sz="3600" dirty="0"/>
              <a:t>如何分析</a:t>
            </a:r>
            <a:r>
              <a:rPr lang="en-US" altLang="zh-CN" sz="3600" dirty="0"/>
              <a:t>360</a:t>
            </a:r>
            <a:r>
              <a:rPr lang="zh-CN" altLang="en-US" sz="3600" dirty="0"/>
              <a:t>测速器的测速过程</a:t>
            </a:r>
          </a:p>
        </p:txBody>
      </p:sp>
      <p:sp>
        <p:nvSpPr>
          <p:cNvPr id="3" name="内容占位符 2"/>
          <p:cNvSpPr>
            <a:spLocks noGrp="1"/>
          </p:cNvSpPr>
          <p:nvPr>
            <p:ph idx="1"/>
          </p:nvPr>
        </p:nvSpPr>
        <p:spPr/>
        <p:txBody>
          <a:bodyPr/>
          <a:lstStyle/>
          <a:p>
            <a:r>
              <a:rPr lang="zh-CN" altLang="en-US" dirty="0"/>
              <a:t>网络嗅探与协议分析技术</a:t>
            </a:r>
            <a:endParaRPr lang="en-US" altLang="zh-CN" dirty="0"/>
          </a:p>
          <a:p>
            <a:r>
              <a:rPr lang="zh-CN" altLang="en-US" dirty="0"/>
              <a:t>开源网络嗅探与协议分析器</a:t>
            </a:r>
            <a:r>
              <a:rPr lang="en-US" altLang="zh-CN" dirty="0"/>
              <a:t>-</a:t>
            </a:r>
            <a:r>
              <a:rPr lang="en-US" altLang="zh-CN" dirty="0" err="1"/>
              <a:t>wireshark</a:t>
            </a:r>
            <a:endParaRPr lang="en-US" altLang="zh-CN" dirty="0"/>
          </a:p>
        </p:txBody>
      </p:sp>
      <p:sp>
        <p:nvSpPr>
          <p:cNvPr id="4" name="灯片编号占位符 3"/>
          <p:cNvSpPr>
            <a:spLocks noGrp="1"/>
          </p:cNvSpPr>
          <p:nvPr>
            <p:ph type="sldNum" sz="quarter" idx="12"/>
          </p:nvPr>
        </p:nvSpPr>
        <p:spPr/>
        <p:txBody>
          <a:bodyPr/>
          <a:lstStyle/>
          <a:p>
            <a:pPr>
              <a:defRPr/>
            </a:pPr>
            <a:fld id="{47D22251-280C-465C-99E6-6A8AAA327959}" type="slidenum">
              <a:rPr lang="en-US" altLang="zh-CN" smtClean="0"/>
              <a:pPr>
                <a:defRPr/>
              </a:pPr>
              <a:t>3</a:t>
            </a:fld>
            <a:endParaRPr lang="en-US" altLang="zh-C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13" y="2808312"/>
            <a:ext cx="8077643" cy="4293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31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4" name="灯片编号占位符 5"/>
          <p:cNvSpPr>
            <a:spLocks noGrp="1"/>
          </p:cNvSpPr>
          <p:nvPr>
            <p:ph type="sldNum" sz="quarter" idx="12"/>
          </p:nvPr>
        </p:nvSpPr>
        <p:spPr>
          <a:noFill/>
        </p:spPr>
        <p:txBody>
          <a:bodyPr/>
          <a:lstStyle/>
          <a:p>
            <a:fld id="{6EBA1BC7-E1BF-49F8-BF5C-E6EE8FB57F33}" type="slidenum">
              <a:rPr lang="en-US" altLang="zh-CN" smtClean="0">
                <a:ea typeface="宋体" charset="-122"/>
              </a:rPr>
              <a:pPr/>
              <a:t>4</a:t>
            </a:fld>
            <a:endParaRPr lang="en-US" altLang="zh-CN">
              <a:ea typeface="宋体" charset="-122"/>
            </a:endParaRPr>
          </a:p>
        </p:txBody>
      </p:sp>
      <p:sp>
        <p:nvSpPr>
          <p:cNvPr id="66565" name="Rectangle 2"/>
          <p:cNvSpPr>
            <a:spLocks noGrp="1" noChangeArrowheads="1"/>
          </p:cNvSpPr>
          <p:nvPr>
            <p:ph type="title"/>
          </p:nvPr>
        </p:nvSpPr>
        <p:spPr>
          <a:xfrm>
            <a:off x="1691679" y="304801"/>
            <a:ext cx="6883995" cy="675928"/>
          </a:xfrm>
        </p:spPr>
        <p:txBody>
          <a:bodyPr/>
          <a:lstStyle/>
          <a:p>
            <a:pPr eaLnBrk="1" hangingPunct="1"/>
            <a:r>
              <a:rPr lang="zh-CN" altLang="en-US" dirty="0"/>
              <a:t>内容</a:t>
            </a:r>
          </a:p>
        </p:txBody>
      </p:sp>
      <p:sp>
        <p:nvSpPr>
          <p:cNvPr id="66566" name="Rectangle 3"/>
          <p:cNvSpPr>
            <a:spLocks noGrp="1" noChangeArrowheads="1"/>
          </p:cNvSpPr>
          <p:nvPr>
            <p:ph type="body" idx="1"/>
          </p:nvPr>
        </p:nvSpPr>
        <p:spPr/>
        <p:txBody>
          <a:bodyPr/>
          <a:lstStyle/>
          <a:p>
            <a:pPr marL="571500" indent="-571500" eaLnBrk="1" hangingPunct="1">
              <a:buFont typeface="Wingdings" pitchFamily="2" charset="2"/>
              <a:buAutoNum type="arabicPeriod"/>
            </a:pPr>
            <a:r>
              <a:rPr lang="zh-CN" altLang="en-US" sz="3700" dirty="0">
                <a:solidFill>
                  <a:schemeClr val="accent2"/>
                </a:solidFill>
                <a:ea typeface="黑体" pitchFamily="2" charset="-122"/>
              </a:rPr>
              <a:t>网络嗅探技术</a:t>
            </a:r>
            <a:endParaRPr lang="en-US" altLang="zh-CN" sz="3700" dirty="0">
              <a:solidFill>
                <a:schemeClr val="accent2"/>
              </a:solidFill>
              <a:ea typeface="黑体" pitchFamily="2" charset="-122"/>
            </a:endParaRPr>
          </a:p>
          <a:p>
            <a:pPr marL="571500" indent="-571500" eaLnBrk="1" hangingPunct="1">
              <a:buFont typeface="Wingdings" pitchFamily="2" charset="2"/>
              <a:buAutoNum type="arabicPeriod"/>
            </a:pPr>
            <a:r>
              <a:rPr lang="zh-CN" altLang="en-US" sz="3700" dirty="0">
                <a:ea typeface="黑体" pitchFamily="2" charset="-122"/>
              </a:rPr>
              <a:t>网络协议分析技术</a:t>
            </a:r>
            <a:endParaRPr lang="en-US" altLang="zh-CN" sz="3700" dirty="0">
              <a:ea typeface="黑体" pitchFamily="2" charset="-122"/>
            </a:endParaRPr>
          </a:p>
        </p:txBody>
      </p:sp>
    </p:spTree>
    <p:extLst>
      <p:ext uri="{BB962C8B-B14F-4D97-AF65-F5344CB8AC3E}">
        <p14:creationId xmlns:p14="http://schemas.microsoft.com/office/powerpoint/2010/main" val="10035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1" y="304801"/>
            <a:ext cx="6956003" cy="675928"/>
          </a:xfrm>
        </p:spPr>
        <p:txBody>
          <a:bodyPr/>
          <a:lstStyle/>
          <a:p>
            <a:r>
              <a:rPr lang="zh-CN" altLang="en-US" dirty="0"/>
              <a:t>网络嗅探</a:t>
            </a:r>
          </a:p>
        </p:txBody>
      </p:sp>
      <p:sp>
        <p:nvSpPr>
          <p:cNvPr id="3" name="内容占位符 2"/>
          <p:cNvSpPr>
            <a:spLocks noGrp="1"/>
          </p:cNvSpPr>
          <p:nvPr>
            <p:ph idx="1"/>
          </p:nvPr>
        </p:nvSpPr>
        <p:spPr/>
        <p:txBody>
          <a:bodyPr/>
          <a:lstStyle/>
          <a:p>
            <a:r>
              <a:rPr lang="zh-CN" altLang="en-US" sz="2400" dirty="0"/>
              <a:t>网络嗅探</a:t>
            </a:r>
            <a:r>
              <a:rPr lang="en-US" altLang="zh-CN" sz="2400" dirty="0"/>
              <a:t>(Sniff)</a:t>
            </a:r>
          </a:p>
          <a:p>
            <a:pPr lvl="1"/>
            <a:r>
              <a:rPr lang="zh-CN" altLang="en-US" sz="2000" dirty="0"/>
              <a:t>网络监听、网络窃听</a:t>
            </a:r>
            <a:endParaRPr lang="en-US" altLang="zh-CN" sz="2000" dirty="0"/>
          </a:p>
          <a:p>
            <a:pPr lvl="1"/>
            <a:r>
              <a:rPr lang="zh-CN" altLang="en-US" sz="2000" dirty="0"/>
              <a:t>类似于传统的电话线窃听</a:t>
            </a:r>
            <a:endParaRPr lang="en-US" altLang="zh-CN" sz="2000" dirty="0"/>
          </a:p>
          <a:p>
            <a:r>
              <a:rPr lang="zh-CN" altLang="en-US" sz="2400" dirty="0"/>
              <a:t>网络嗅探技术定义</a:t>
            </a:r>
            <a:endParaRPr lang="en-US" altLang="zh-CN" sz="2400" dirty="0"/>
          </a:p>
          <a:p>
            <a:pPr lvl="1"/>
            <a:r>
              <a:rPr lang="zh-CN" altLang="zh-CN" sz="2000" dirty="0"/>
              <a:t>利用计算机网络接口截获目的地为其他计算机的数据报文</a:t>
            </a:r>
            <a:endParaRPr lang="en-US" altLang="zh-CN" sz="2000" dirty="0"/>
          </a:p>
          <a:p>
            <a:pPr lvl="1"/>
            <a:r>
              <a:rPr lang="zh-CN" altLang="zh-CN" sz="2000" dirty="0"/>
              <a:t>监听</a:t>
            </a:r>
            <a:r>
              <a:rPr lang="zh-CN" altLang="en-US" sz="2000" dirty="0"/>
              <a:t>网络</a:t>
            </a:r>
            <a:r>
              <a:rPr lang="zh-CN" altLang="zh-CN" sz="2000" dirty="0"/>
              <a:t>流中所包含的用户账户密码或私密信息等</a:t>
            </a:r>
            <a:endParaRPr lang="en-US" altLang="zh-CN" sz="2000" dirty="0"/>
          </a:p>
          <a:p>
            <a:r>
              <a:rPr lang="zh-CN" altLang="en-US" sz="2400" dirty="0"/>
              <a:t>网络嗅探器</a:t>
            </a:r>
            <a:r>
              <a:rPr lang="en-US" altLang="zh-CN" sz="2400" dirty="0"/>
              <a:t>(Sniffer)</a:t>
            </a:r>
          </a:p>
          <a:p>
            <a:pPr lvl="1"/>
            <a:r>
              <a:rPr lang="zh-CN" altLang="en-US" sz="2000" dirty="0"/>
              <a:t>实现嗅探的软件或硬件设备</a:t>
            </a:r>
            <a:endParaRPr lang="en-US" altLang="zh-CN" sz="2000" dirty="0"/>
          </a:p>
          <a:p>
            <a:pPr lvl="1"/>
            <a:r>
              <a:rPr lang="zh-CN" altLang="en-US" sz="2000" dirty="0"/>
              <a:t>嗅探获得数据</a:t>
            </a:r>
            <a:r>
              <a:rPr lang="en-US" altLang="zh-CN" sz="2000" dirty="0">
                <a:sym typeface="Wingdings" pitchFamily="2" charset="2"/>
              </a:rPr>
              <a:t></a:t>
            </a:r>
            <a:r>
              <a:rPr lang="zh-CN" altLang="en-US" sz="2000" dirty="0">
                <a:sym typeface="Wingdings" pitchFamily="2" charset="2"/>
              </a:rPr>
              <a:t>二进制格式</a:t>
            </a:r>
            <a:r>
              <a:rPr lang="zh-CN" altLang="zh-CN" sz="2000" dirty="0"/>
              <a:t>数据报文</a:t>
            </a:r>
            <a:endParaRPr lang="en-US" altLang="zh-CN" sz="2000" dirty="0"/>
          </a:p>
          <a:p>
            <a:pPr lvl="1"/>
            <a:r>
              <a:rPr lang="zh-CN" altLang="en-US" sz="2000" dirty="0"/>
              <a:t>解析和理解二进制数据，获取各层协议字段和应用层传输数据 </a:t>
            </a:r>
            <a:r>
              <a:rPr lang="en-US" altLang="zh-CN" sz="2000" dirty="0">
                <a:sym typeface="Wingdings" pitchFamily="2" charset="2"/>
              </a:rPr>
              <a:t> </a:t>
            </a:r>
            <a:r>
              <a:rPr lang="zh-CN" altLang="en-US" sz="2000" dirty="0">
                <a:sym typeface="Wingdings" pitchFamily="2" charset="2"/>
              </a:rPr>
              <a:t>网络协议分析</a:t>
            </a:r>
            <a:endParaRPr lang="zh-CN" altLang="en-US" sz="2000" dirty="0"/>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5</a:t>
            </a:fld>
            <a:endParaRPr lang="en-US" altLang="zh-CN"/>
          </a:p>
        </p:txBody>
      </p:sp>
    </p:spTree>
    <p:extLst>
      <p:ext uri="{BB962C8B-B14F-4D97-AF65-F5344CB8AC3E}">
        <p14:creationId xmlns:p14="http://schemas.microsoft.com/office/powerpoint/2010/main" val="674406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8" name="灯片编号占位符 5"/>
          <p:cNvSpPr>
            <a:spLocks noGrp="1"/>
          </p:cNvSpPr>
          <p:nvPr>
            <p:ph type="sldNum" sz="quarter" idx="12"/>
          </p:nvPr>
        </p:nvSpPr>
        <p:spPr>
          <a:noFill/>
        </p:spPr>
        <p:txBody>
          <a:bodyPr/>
          <a:lstStyle/>
          <a:p>
            <a:fld id="{45DBB972-419E-41C8-A299-02A7D92FA4D0}" type="slidenum">
              <a:rPr lang="en-US" altLang="zh-CN" smtClean="0">
                <a:ea typeface="宋体" charset="-122"/>
              </a:rPr>
              <a:pPr/>
              <a:t>6</a:t>
            </a:fld>
            <a:endParaRPr lang="en-US" altLang="zh-CN">
              <a:ea typeface="宋体" charset="-122"/>
            </a:endParaRPr>
          </a:p>
        </p:txBody>
      </p:sp>
      <p:sp>
        <p:nvSpPr>
          <p:cNvPr id="67589" name="Rectangle 2"/>
          <p:cNvSpPr>
            <a:spLocks noGrp="1" noChangeArrowheads="1"/>
          </p:cNvSpPr>
          <p:nvPr>
            <p:ph type="title"/>
          </p:nvPr>
        </p:nvSpPr>
        <p:spPr>
          <a:xfrm>
            <a:off x="1691679" y="304801"/>
            <a:ext cx="6883995" cy="747936"/>
          </a:xfrm>
        </p:spPr>
        <p:txBody>
          <a:bodyPr/>
          <a:lstStyle/>
          <a:p>
            <a:pPr eaLnBrk="1" hangingPunct="1"/>
            <a:r>
              <a:rPr lang="zh-CN" altLang="en-US" dirty="0"/>
              <a:t>网络嗅探的危害与作用</a:t>
            </a:r>
          </a:p>
        </p:txBody>
      </p:sp>
      <p:sp>
        <p:nvSpPr>
          <p:cNvPr id="67590" name="Rectangle 3"/>
          <p:cNvSpPr>
            <a:spLocks noGrp="1" noChangeArrowheads="1"/>
          </p:cNvSpPr>
          <p:nvPr>
            <p:ph type="body" idx="1"/>
          </p:nvPr>
        </p:nvSpPr>
        <p:spPr>
          <a:xfrm>
            <a:off x="566738" y="1752600"/>
            <a:ext cx="8001000" cy="4413250"/>
          </a:xfrm>
        </p:spPr>
        <p:txBody>
          <a:bodyPr/>
          <a:lstStyle/>
          <a:p>
            <a:pPr eaLnBrk="1" hangingPunct="1">
              <a:lnSpc>
                <a:spcPct val="90000"/>
              </a:lnSpc>
            </a:pPr>
            <a:r>
              <a:rPr lang="zh-CN" altLang="en-US" sz="2600" dirty="0"/>
              <a:t>攻击者：内网渗透技术</a:t>
            </a:r>
            <a:endParaRPr lang="en-US" altLang="zh-CN" sz="2600" dirty="0"/>
          </a:p>
          <a:p>
            <a:pPr lvl="1" eaLnBrk="1" hangingPunct="1">
              <a:lnSpc>
                <a:spcPct val="90000"/>
              </a:lnSpc>
            </a:pPr>
            <a:r>
              <a:rPr lang="zh-CN" altLang="zh-CN" sz="2400" dirty="0"/>
              <a:t>窃取机密信息</a:t>
            </a:r>
            <a:endParaRPr lang="en-US" altLang="zh-CN" sz="2400" dirty="0"/>
          </a:p>
          <a:p>
            <a:pPr lvl="1" eaLnBrk="1" hangingPunct="1">
              <a:lnSpc>
                <a:spcPct val="90000"/>
              </a:lnSpc>
            </a:pPr>
            <a:r>
              <a:rPr lang="zh-CN" altLang="zh-CN" sz="2400" dirty="0"/>
              <a:t>为发起进一步攻击收集信息</a:t>
            </a:r>
            <a:endParaRPr lang="en-US" altLang="zh-CN" sz="2400" dirty="0"/>
          </a:p>
          <a:p>
            <a:pPr eaLnBrk="1" hangingPunct="1">
              <a:lnSpc>
                <a:spcPct val="90000"/>
              </a:lnSpc>
            </a:pPr>
            <a:endParaRPr lang="en-US" altLang="zh-CN" sz="2600" dirty="0"/>
          </a:p>
          <a:p>
            <a:pPr eaLnBrk="1" hangingPunct="1">
              <a:lnSpc>
                <a:spcPct val="90000"/>
              </a:lnSpc>
            </a:pPr>
            <a:r>
              <a:rPr lang="zh-CN" altLang="en-US" sz="2600" dirty="0"/>
              <a:t>防御者</a:t>
            </a:r>
            <a:endParaRPr lang="en-US" altLang="zh-CN" sz="2600" dirty="0"/>
          </a:p>
          <a:p>
            <a:pPr lvl="1" eaLnBrk="1" hangingPunct="1">
              <a:lnSpc>
                <a:spcPct val="90000"/>
              </a:lnSpc>
            </a:pPr>
            <a:r>
              <a:rPr lang="zh-CN" altLang="en-US" sz="2200" dirty="0"/>
              <a:t>管理员可以用来监听网络的流量情况，定位网络故障</a:t>
            </a:r>
            <a:endParaRPr lang="en-US" altLang="zh-CN" sz="2200" dirty="0"/>
          </a:p>
          <a:p>
            <a:pPr lvl="1" eaLnBrk="1" hangingPunct="1">
              <a:lnSpc>
                <a:spcPct val="90000"/>
              </a:lnSpc>
            </a:pPr>
            <a:r>
              <a:rPr lang="zh-CN" altLang="en-US" sz="2200" dirty="0"/>
              <a:t>为网络入侵检测系统提供底层数据来源基础</a:t>
            </a:r>
          </a:p>
          <a:p>
            <a:pPr eaLnBrk="1" hangingPunct="1">
              <a:lnSpc>
                <a:spcPct val="90000"/>
              </a:lnSpc>
            </a:pPr>
            <a:endParaRPr lang="en-US" altLang="zh-CN" sz="2600" dirty="0"/>
          </a:p>
          <a:p>
            <a:pPr eaLnBrk="1" hangingPunct="1">
              <a:lnSpc>
                <a:spcPct val="90000"/>
              </a:lnSpc>
            </a:pPr>
            <a:r>
              <a:rPr lang="zh-CN" altLang="en-US" sz="2600" dirty="0"/>
              <a:t>其他作用</a:t>
            </a:r>
            <a:endParaRPr lang="en-US" altLang="zh-CN" sz="2600" dirty="0"/>
          </a:p>
          <a:p>
            <a:pPr lvl="1" eaLnBrk="1" hangingPunct="1">
              <a:lnSpc>
                <a:spcPct val="90000"/>
              </a:lnSpc>
            </a:pPr>
            <a:r>
              <a:rPr lang="zh-CN" altLang="en-US" sz="2200" dirty="0"/>
              <a:t>开发网络应用的程序员可以监视程序的网络行为，排除程序错误</a:t>
            </a:r>
          </a:p>
        </p:txBody>
      </p:sp>
    </p:spTree>
    <p:extLst>
      <p:ext uri="{BB962C8B-B14F-4D97-AF65-F5344CB8AC3E}">
        <p14:creationId xmlns:p14="http://schemas.microsoft.com/office/powerpoint/2010/main" val="1595011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619671" y="304801"/>
            <a:ext cx="6956003" cy="603920"/>
          </a:xfrm>
        </p:spPr>
        <p:txBody>
          <a:bodyPr/>
          <a:lstStyle/>
          <a:p>
            <a:r>
              <a:rPr lang="zh-CN" altLang="zh-CN" dirty="0"/>
              <a:t>网络嗅探技术</a:t>
            </a:r>
            <a:r>
              <a:rPr lang="zh-CN" altLang="en-US" dirty="0"/>
              <a:t>与工具分类</a:t>
            </a:r>
          </a:p>
        </p:txBody>
      </p:sp>
      <p:sp>
        <p:nvSpPr>
          <p:cNvPr id="3" name="内容占位符 2"/>
          <p:cNvSpPr>
            <a:spLocks noGrp="1"/>
          </p:cNvSpPr>
          <p:nvPr>
            <p:ph idx="1"/>
          </p:nvPr>
        </p:nvSpPr>
        <p:spPr>
          <a:xfrm>
            <a:off x="566738" y="1752600"/>
            <a:ext cx="8109718" cy="4267200"/>
          </a:xfrm>
        </p:spPr>
        <p:txBody>
          <a:bodyPr/>
          <a:lstStyle/>
          <a:p>
            <a:r>
              <a:rPr lang="zh-CN" altLang="zh-CN" sz="2800" dirty="0"/>
              <a:t>链路层网络进行分类</a:t>
            </a:r>
            <a:endParaRPr lang="en-US" altLang="zh-CN" sz="2800" dirty="0"/>
          </a:p>
          <a:p>
            <a:pPr lvl="1"/>
            <a:r>
              <a:rPr lang="zh-CN" altLang="en-US" sz="2400" dirty="0"/>
              <a:t>以太网嗅探</a:t>
            </a:r>
            <a:endParaRPr lang="en-US" altLang="zh-CN" sz="2400" dirty="0"/>
          </a:p>
          <a:p>
            <a:pPr lvl="1"/>
            <a:r>
              <a:rPr lang="en-US" altLang="zh-CN" sz="2400" dirty="0" err="1"/>
              <a:t>WiFi</a:t>
            </a:r>
            <a:r>
              <a:rPr lang="zh-CN" altLang="en-US" sz="2400" dirty="0"/>
              <a:t>嗅探</a:t>
            </a:r>
            <a:endParaRPr lang="en-US" altLang="zh-CN" sz="2400" dirty="0"/>
          </a:p>
          <a:p>
            <a:pPr lvl="1"/>
            <a:r>
              <a:rPr lang="en-US" altLang="zh-CN" sz="2400" dirty="0"/>
              <a:t>…</a:t>
            </a:r>
          </a:p>
          <a:p>
            <a:pPr lvl="1"/>
            <a:r>
              <a:rPr lang="zh-CN" altLang="en-US" sz="2400" dirty="0"/>
              <a:t>目前一些著名嗅探器支持多种链路层网络嗅探，</a:t>
            </a:r>
            <a:r>
              <a:rPr lang="en-US" altLang="zh-CN" sz="2400" dirty="0" err="1"/>
              <a:t>wireshark</a:t>
            </a:r>
            <a:r>
              <a:rPr lang="en-US" altLang="zh-CN" sz="2400" dirty="0"/>
              <a:t>*, Sniffer Pro…</a:t>
            </a:r>
          </a:p>
          <a:p>
            <a:r>
              <a:rPr lang="zh-CN" altLang="en-US" sz="2800" dirty="0"/>
              <a:t>工具形态</a:t>
            </a:r>
            <a:endParaRPr lang="en-US" altLang="zh-CN" sz="2800" dirty="0"/>
          </a:p>
          <a:p>
            <a:pPr lvl="1"/>
            <a:r>
              <a:rPr lang="zh-CN" altLang="en-US" sz="2400" dirty="0"/>
              <a:t>软件嗅探器</a:t>
            </a:r>
            <a:endParaRPr lang="en-US" altLang="zh-CN" sz="2400" dirty="0"/>
          </a:p>
          <a:p>
            <a:pPr lvl="1"/>
            <a:r>
              <a:rPr lang="zh-CN" altLang="en-US" sz="2400" dirty="0"/>
              <a:t>硬件嗅探器</a:t>
            </a:r>
            <a:r>
              <a:rPr lang="en-US" altLang="zh-CN" sz="2400" dirty="0"/>
              <a:t>(</a:t>
            </a:r>
            <a:r>
              <a:rPr lang="zh-CN" altLang="zh-CN" sz="2400" dirty="0"/>
              <a:t>协议分析仪</a:t>
            </a:r>
            <a:r>
              <a:rPr lang="en-US" altLang="zh-CN" sz="2400" dirty="0"/>
              <a:t>): </a:t>
            </a:r>
            <a:r>
              <a:rPr lang="zh-CN" altLang="en-US" sz="2400" dirty="0"/>
              <a:t>专用设备</a:t>
            </a:r>
            <a:r>
              <a:rPr lang="en-US" altLang="zh-CN" sz="2400" dirty="0"/>
              <a:t>, </a:t>
            </a:r>
            <a:r>
              <a:rPr lang="zh-CN" altLang="en-US" sz="2400" dirty="0"/>
              <a:t>速度快</a:t>
            </a:r>
            <a:r>
              <a:rPr lang="en-US" altLang="zh-CN" sz="2400" dirty="0"/>
              <a:t>, </a:t>
            </a:r>
            <a:r>
              <a:rPr lang="zh-CN" altLang="en-US" sz="2400" dirty="0"/>
              <a:t>额外功能</a:t>
            </a:r>
            <a:r>
              <a:rPr lang="en-US" altLang="zh-CN" sz="2400" dirty="0"/>
              <a:t>(</a:t>
            </a:r>
            <a:r>
              <a:rPr lang="zh-CN" altLang="en-US" sz="2400" dirty="0"/>
              <a:t>如流量记录与重放等</a:t>
            </a:r>
            <a:r>
              <a:rPr lang="en-US" altLang="zh-CN" sz="2400" dirty="0"/>
              <a:t>), </a:t>
            </a:r>
            <a:r>
              <a:rPr lang="zh-CN" altLang="en-US" sz="2400" dirty="0"/>
              <a:t>价格昂贵</a:t>
            </a:r>
          </a:p>
        </p:txBody>
      </p:sp>
      <p:sp>
        <p:nvSpPr>
          <p:cNvPr id="6" name="灯片编号占位符 5"/>
          <p:cNvSpPr>
            <a:spLocks noGrp="1"/>
          </p:cNvSpPr>
          <p:nvPr>
            <p:ph type="sldNum" sz="quarter" idx="12"/>
          </p:nvPr>
        </p:nvSpPr>
        <p:spPr/>
        <p:txBody>
          <a:bodyPr/>
          <a:lstStyle/>
          <a:p>
            <a:pPr>
              <a:defRPr/>
            </a:pPr>
            <a:fld id="{85027CBF-C054-465D-9A8D-403404A849B7}" type="slidenum">
              <a:rPr lang="en-US" altLang="zh-CN" smtClean="0"/>
              <a:pPr>
                <a:defRPr/>
              </a:pPr>
              <a:t>7</a:t>
            </a:fld>
            <a:endParaRPr lang="en-US" altLang="zh-CN"/>
          </a:p>
        </p:txBody>
      </p:sp>
    </p:spTree>
    <p:extLst>
      <p:ext uri="{BB962C8B-B14F-4D97-AF65-F5344CB8AC3E}">
        <p14:creationId xmlns:p14="http://schemas.microsoft.com/office/powerpoint/2010/main" val="1790423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2" name="灯片编号占位符 5"/>
          <p:cNvSpPr>
            <a:spLocks noGrp="1"/>
          </p:cNvSpPr>
          <p:nvPr>
            <p:ph type="sldNum" sz="quarter" idx="12"/>
          </p:nvPr>
        </p:nvSpPr>
        <p:spPr>
          <a:noFill/>
        </p:spPr>
        <p:txBody>
          <a:bodyPr/>
          <a:lstStyle/>
          <a:p>
            <a:fld id="{C092C7EA-1F89-4D48-9D0F-F1A02BFBA0AC}" type="slidenum">
              <a:rPr lang="en-US" altLang="zh-CN" smtClean="0">
                <a:ea typeface="宋体" charset="-122"/>
              </a:rPr>
              <a:pPr/>
              <a:t>8</a:t>
            </a:fld>
            <a:endParaRPr lang="en-US" altLang="zh-CN">
              <a:ea typeface="宋体" charset="-122"/>
            </a:endParaRPr>
          </a:p>
        </p:txBody>
      </p:sp>
      <p:sp>
        <p:nvSpPr>
          <p:cNvPr id="68613" name="Rectangle 2"/>
          <p:cNvSpPr>
            <a:spLocks noGrp="1" noChangeArrowheads="1"/>
          </p:cNvSpPr>
          <p:nvPr>
            <p:ph type="title"/>
          </p:nvPr>
        </p:nvSpPr>
        <p:spPr>
          <a:xfrm>
            <a:off x="2483767" y="304801"/>
            <a:ext cx="6091907" cy="675928"/>
          </a:xfrm>
        </p:spPr>
        <p:txBody>
          <a:bodyPr/>
          <a:lstStyle/>
          <a:p>
            <a:pPr eaLnBrk="1" hangingPunct="1"/>
            <a:r>
              <a:rPr lang="zh-CN" altLang="en-US" sz="4000" dirty="0"/>
              <a:t>以太网的工作机制</a:t>
            </a:r>
          </a:p>
        </p:txBody>
      </p:sp>
      <p:sp>
        <p:nvSpPr>
          <p:cNvPr id="68614" name="Rectangle 3"/>
          <p:cNvSpPr>
            <a:spLocks noGrp="1" noChangeArrowheads="1"/>
          </p:cNvSpPr>
          <p:nvPr>
            <p:ph type="body" idx="1"/>
          </p:nvPr>
        </p:nvSpPr>
        <p:spPr/>
        <p:txBody>
          <a:bodyPr/>
          <a:lstStyle/>
          <a:p>
            <a:pPr eaLnBrk="1" hangingPunct="1">
              <a:lnSpc>
                <a:spcPct val="90000"/>
              </a:lnSpc>
            </a:pPr>
            <a:r>
              <a:rPr lang="zh-CN" altLang="en-US" sz="2600" dirty="0"/>
              <a:t>载波侦听</a:t>
            </a:r>
            <a:r>
              <a:rPr lang="en-US" altLang="zh-CN" sz="2600" dirty="0"/>
              <a:t>/</a:t>
            </a:r>
            <a:r>
              <a:rPr lang="zh-CN" altLang="en-US" sz="2600" dirty="0"/>
              <a:t>冲突检测</a:t>
            </a:r>
            <a:r>
              <a:rPr lang="en-US" altLang="zh-CN" sz="2600" dirty="0"/>
              <a:t>(CSMA/CD: 802.3, carrier sense multiple access with collision detection)</a:t>
            </a:r>
            <a:r>
              <a:rPr lang="zh-CN" altLang="en-US" sz="2600" dirty="0"/>
              <a:t>技术</a:t>
            </a:r>
          </a:p>
          <a:p>
            <a:pPr lvl="1" eaLnBrk="1" hangingPunct="1">
              <a:lnSpc>
                <a:spcPct val="90000"/>
              </a:lnSpc>
            </a:pPr>
            <a:r>
              <a:rPr lang="zh-CN" altLang="en-US" sz="2200" dirty="0"/>
              <a:t>载波侦听：是指在网络中的每个站点都具有同等的权利，在传输自己的数据时，首先监听信道是否空闲</a:t>
            </a:r>
          </a:p>
          <a:p>
            <a:pPr lvl="2" eaLnBrk="1" hangingPunct="1">
              <a:lnSpc>
                <a:spcPct val="90000"/>
              </a:lnSpc>
            </a:pPr>
            <a:r>
              <a:rPr lang="zh-CN" altLang="en-US" sz="2100" dirty="0"/>
              <a:t>如果空闲，就传输自己的数据</a:t>
            </a:r>
          </a:p>
          <a:p>
            <a:pPr lvl="2" eaLnBrk="1" hangingPunct="1">
              <a:lnSpc>
                <a:spcPct val="90000"/>
              </a:lnSpc>
            </a:pPr>
            <a:r>
              <a:rPr lang="zh-CN" altLang="en-US" sz="2100" dirty="0"/>
              <a:t>如果信道被占用，就等待信道空闲</a:t>
            </a:r>
          </a:p>
          <a:p>
            <a:pPr lvl="1" eaLnBrk="1" hangingPunct="1">
              <a:lnSpc>
                <a:spcPct val="90000"/>
              </a:lnSpc>
            </a:pPr>
            <a:r>
              <a:rPr lang="zh-CN" altLang="en-US" sz="2200" dirty="0"/>
              <a:t>而冲突检测则是为了防止发生两个站点同时监测到网络没有被使用时而产生冲突</a:t>
            </a:r>
          </a:p>
          <a:p>
            <a:pPr eaLnBrk="1" hangingPunct="1">
              <a:lnSpc>
                <a:spcPct val="90000"/>
              </a:lnSpc>
            </a:pPr>
            <a:r>
              <a:rPr lang="zh-CN" altLang="en-US" sz="2600" dirty="0"/>
              <a:t>以太网采用了</a:t>
            </a:r>
            <a:r>
              <a:rPr lang="en-US" altLang="zh-CN" sz="2600" dirty="0"/>
              <a:t>CSMA/CD</a:t>
            </a:r>
            <a:r>
              <a:rPr lang="zh-CN" altLang="en-US" sz="2600" dirty="0"/>
              <a:t>技术，由于使用了广播机制，所以，所有在同一媒介信道上连接的工作站都可以看到网络上传递的数据</a:t>
            </a:r>
          </a:p>
        </p:txBody>
      </p:sp>
    </p:spTree>
    <p:extLst>
      <p:ext uri="{BB962C8B-B14F-4D97-AF65-F5344CB8AC3E}">
        <p14:creationId xmlns:p14="http://schemas.microsoft.com/office/powerpoint/2010/main" val="936733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636" name="灯片编号占位符 5"/>
          <p:cNvSpPr>
            <a:spLocks noGrp="1"/>
          </p:cNvSpPr>
          <p:nvPr>
            <p:ph type="sldNum" sz="quarter" idx="12"/>
          </p:nvPr>
        </p:nvSpPr>
        <p:spPr>
          <a:noFill/>
        </p:spPr>
        <p:txBody>
          <a:bodyPr/>
          <a:lstStyle/>
          <a:p>
            <a:fld id="{3A49CD8D-9DE5-4DA7-8BC8-E407915250C8}" type="slidenum">
              <a:rPr lang="en-US" altLang="zh-CN" smtClean="0">
                <a:ea typeface="宋体" charset="-122"/>
              </a:rPr>
              <a:pPr/>
              <a:t>9</a:t>
            </a:fld>
            <a:endParaRPr lang="en-US" altLang="zh-CN">
              <a:ea typeface="宋体" charset="-122"/>
            </a:endParaRPr>
          </a:p>
        </p:txBody>
      </p:sp>
      <p:sp>
        <p:nvSpPr>
          <p:cNvPr id="69637" name="Rectangle 2"/>
          <p:cNvSpPr>
            <a:spLocks noGrp="1" noChangeArrowheads="1"/>
          </p:cNvSpPr>
          <p:nvPr>
            <p:ph type="title"/>
          </p:nvPr>
        </p:nvSpPr>
        <p:spPr>
          <a:xfrm>
            <a:off x="1763687" y="304801"/>
            <a:ext cx="6811987" cy="747936"/>
          </a:xfrm>
        </p:spPr>
        <p:txBody>
          <a:bodyPr/>
          <a:lstStyle/>
          <a:p>
            <a:pPr eaLnBrk="1" hangingPunct="1"/>
            <a:r>
              <a:rPr lang="zh-CN" altLang="en-US" dirty="0"/>
              <a:t>以太网卡的工作模式</a:t>
            </a:r>
          </a:p>
        </p:txBody>
      </p:sp>
      <p:sp>
        <p:nvSpPr>
          <p:cNvPr id="69638" name="Rectangle 3"/>
          <p:cNvSpPr>
            <a:spLocks noGrp="1" noChangeArrowheads="1"/>
          </p:cNvSpPr>
          <p:nvPr>
            <p:ph type="body" idx="1"/>
          </p:nvPr>
        </p:nvSpPr>
        <p:spPr/>
        <p:txBody>
          <a:bodyPr/>
          <a:lstStyle/>
          <a:p>
            <a:pPr eaLnBrk="1" hangingPunct="1">
              <a:lnSpc>
                <a:spcPct val="90000"/>
              </a:lnSpc>
            </a:pPr>
            <a:r>
              <a:rPr lang="zh-CN" altLang="en-US" sz="2100" dirty="0"/>
              <a:t>网卡的</a:t>
            </a:r>
            <a:r>
              <a:rPr lang="en-US" altLang="zh-CN" sz="2100" dirty="0"/>
              <a:t>MAC</a:t>
            </a:r>
            <a:r>
              <a:rPr lang="zh-CN" altLang="en-US" sz="2100" dirty="0"/>
              <a:t>地址</a:t>
            </a:r>
            <a:r>
              <a:rPr lang="en-US" altLang="zh-CN" sz="2100" dirty="0"/>
              <a:t>(48</a:t>
            </a:r>
            <a:r>
              <a:rPr lang="zh-CN" altLang="en-US" sz="2100" dirty="0"/>
              <a:t>位</a:t>
            </a:r>
            <a:r>
              <a:rPr lang="en-US" altLang="zh-CN" sz="2100" dirty="0"/>
              <a:t>)</a:t>
            </a:r>
          </a:p>
          <a:p>
            <a:pPr lvl="1" eaLnBrk="1" hangingPunct="1">
              <a:lnSpc>
                <a:spcPct val="90000"/>
              </a:lnSpc>
            </a:pPr>
            <a:r>
              <a:rPr lang="zh-CN" altLang="en-US" sz="2000" dirty="0"/>
              <a:t>通过</a:t>
            </a:r>
            <a:r>
              <a:rPr lang="en-US" altLang="zh-CN" sz="2000" dirty="0"/>
              <a:t>ARP</a:t>
            </a:r>
            <a:r>
              <a:rPr lang="zh-CN" altLang="en-US" sz="2000" dirty="0"/>
              <a:t>来解析</a:t>
            </a:r>
            <a:r>
              <a:rPr lang="en-US" altLang="zh-CN" sz="2000" dirty="0"/>
              <a:t>IP</a:t>
            </a:r>
            <a:r>
              <a:rPr lang="zh-CN" altLang="en-US" sz="2000" dirty="0"/>
              <a:t>地址到</a:t>
            </a:r>
            <a:r>
              <a:rPr lang="en-US" altLang="zh-CN" sz="2000" dirty="0"/>
              <a:t>MAC</a:t>
            </a:r>
            <a:r>
              <a:rPr lang="zh-CN" altLang="en-US" sz="2000" dirty="0"/>
              <a:t>地址的映射</a:t>
            </a:r>
          </a:p>
          <a:p>
            <a:pPr lvl="1" eaLnBrk="1" hangingPunct="1">
              <a:lnSpc>
                <a:spcPct val="90000"/>
              </a:lnSpc>
            </a:pPr>
            <a:r>
              <a:rPr lang="zh-CN" altLang="en-US" sz="2000" dirty="0"/>
              <a:t>用</a:t>
            </a:r>
            <a:r>
              <a:rPr lang="en-US" altLang="zh-CN" sz="2000" dirty="0" err="1"/>
              <a:t>ipconfig</a:t>
            </a:r>
            <a:r>
              <a:rPr lang="en-US" altLang="zh-CN" sz="2000" dirty="0"/>
              <a:t>/</a:t>
            </a:r>
            <a:r>
              <a:rPr lang="en-US" altLang="zh-CN" sz="2000" dirty="0" err="1"/>
              <a:t>ifconfig</a:t>
            </a:r>
            <a:r>
              <a:rPr lang="zh-CN" altLang="en-US" sz="2000" dirty="0"/>
              <a:t>可以查看</a:t>
            </a:r>
            <a:r>
              <a:rPr lang="en-US" altLang="zh-CN" sz="2000" dirty="0"/>
              <a:t>MAC</a:t>
            </a:r>
            <a:r>
              <a:rPr lang="zh-CN" altLang="en-US" sz="2000" dirty="0"/>
              <a:t>地址</a:t>
            </a:r>
          </a:p>
          <a:p>
            <a:pPr eaLnBrk="1" hangingPunct="1">
              <a:lnSpc>
                <a:spcPct val="90000"/>
              </a:lnSpc>
            </a:pPr>
            <a:r>
              <a:rPr lang="zh-CN" altLang="en-US" sz="2100" dirty="0"/>
              <a:t>正常情况下，网卡应该只接收这样的包</a:t>
            </a:r>
          </a:p>
          <a:p>
            <a:pPr lvl="1" eaLnBrk="1" hangingPunct="1">
              <a:lnSpc>
                <a:spcPct val="90000"/>
              </a:lnSpc>
            </a:pPr>
            <a:r>
              <a:rPr lang="en-US" altLang="zh-CN" sz="2000" dirty="0"/>
              <a:t>MAC</a:t>
            </a:r>
            <a:r>
              <a:rPr lang="zh-CN" altLang="en-US" sz="2000" dirty="0"/>
              <a:t>地址与自己相匹配的数据帧</a:t>
            </a:r>
          </a:p>
          <a:p>
            <a:pPr lvl="1" eaLnBrk="1" hangingPunct="1">
              <a:lnSpc>
                <a:spcPct val="90000"/>
              </a:lnSpc>
            </a:pPr>
            <a:r>
              <a:rPr lang="zh-CN" altLang="en-US" sz="2000" dirty="0"/>
              <a:t>广播包</a:t>
            </a:r>
          </a:p>
          <a:p>
            <a:pPr eaLnBrk="1" hangingPunct="1">
              <a:lnSpc>
                <a:spcPct val="90000"/>
              </a:lnSpc>
            </a:pPr>
            <a:r>
              <a:rPr lang="zh-CN" altLang="en-US" sz="2100" dirty="0"/>
              <a:t>网卡完成收发数据包的工作，两种接收模式</a:t>
            </a:r>
          </a:p>
          <a:p>
            <a:pPr lvl="1" eaLnBrk="1" hangingPunct="1">
              <a:lnSpc>
                <a:spcPct val="90000"/>
              </a:lnSpc>
            </a:pPr>
            <a:r>
              <a:rPr lang="zh-CN" altLang="en-US" sz="2000" dirty="0"/>
              <a:t>混杂模式：不管数据帧中的目的地址是否与自己的地址匹配，都接收下来</a:t>
            </a:r>
          </a:p>
          <a:p>
            <a:pPr lvl="1" eaLnBrk="1" hangingPunct="1">
              <a:lnSpc>
                <a:spcPct val="90000"/>
              </a:lnSpc>
            </a:pPr>
            <a:r>
              <a:rPr lang="zh-CN" altLang="en-US" sz="2000" dirty="0"/>
              <a:t>非混杂模式：只接收目的地址相匹配的数据帧，以及广播数据包</a:t>
            </a:r>
            <a:r>
              <a:rPr lang="en-US" altLang="zh-CN" sz="2000" dirty="0"/>
              <a:t>(</a:t>
            </a:r>
            <a:r>
              <a:rPr lang="zh-CN" altLang="en-US" sz="2000" dirty="0"/>
              <a:t>和组播数据包</a:t>
            </a:r>
            <a:r>
              <a:rPr lang="en-US" altLang="zh-CN" sz="2000" dirty="0"/>
              <a:t>)</a:t>
            </a:r>
          </a:p>
          <a:p>
            <a:pPr eaLnBrk="1" hangingPunct="1">
              <a:lnSpc>
                <a:spcPct val="90000"/>
              </a:lnSpc>
            </a:pPr>
            <a:r>
              <a:rPr lang="zh-CN" altLang="en-US" sz="2100" dirty="0"/>
              <a:t>为了监听网络上的流量，必须设置为混杂模式</a:t>
            </a:r>
          </a:p>
        </p:txBody>
      </p:sp>
    </p:spTree>
    <p:extLst>
      <p:ext uri="{BB962C8B-B14F-4D97-AF65-F5344CB8AC3E}">
        <p14:creationId xmlns:p14="http://schemas.microsoft.com/office/powerpoint/2010/main" val="896733262"/>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Verdan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000" b="0" i="0" u="none" strike="noStrike" cap="none" normalizeH="0" baseline="0" smtClean="0">
            <a:ln>
              <a:noFill/>
            </a:ln>
            <a:solidFill>
              <a:schemeClr val="tx1"/>
            </a:solidFill>
            <a:effectLst/>
            <a:latin typeface="Verdana" pitchFamily="34" charset="0"/>
            <a:ea typeface="宋体"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20447</TotalTime>
  <Words>2239</Words>
  <Application>Microsoft Office PowerPoint</Application>
  <PresentationFormat>全屏显示(4:3)</PresentationFormat>
  <Paragraphs>313</Paragraphs>
  <Slides>29</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Arial Unicode MS</vt:lpstr>
      <vt:lpstr>黑体</vt:lpstr>
      <vt:lpstr>宋体</vt:lpstr>
      <vt:lpstr>Arial</vt:lpstr>
      <vt:lpstr>Times New Roman</vt:lpstr>
      <vt:lpstr>Verdana</vt:lpstr>
      <vt:lpstr>Wingdings</vt:lpstr>
      <vt:lpstr>Profile</vt:lpstr>
      <vt:lpstr>电子科技大学 网络与系统攻击技术课程</vt:lpstr>
      <vt:lpstr>360测速器设计缺陷</vt:lpstr>
      <vt:lpstr>如何分析360测速器的测速过程</vt:lpstr>
      <vt:lpstr>内容</vt:lpstr>
      <vt:lpstr>网络嗅探</vt:lpstr>
      <vt:lpstr>网络嗅探的危害与作用</vt:lpstr>
      <vt:lpstr>网络嗅探技术与工具分类</vt:lpstr>
      <vt:lpstr>以太网的工作机制</vt:lpstr>
      <vt:lpstr>以太网卡的工作模式</vt:lpstr>
      <vt:lpstr>共享式网络和交换式网络</vt:lpstr>
      <vt:lpstr>交换式网络中的嗅探攻击</vt:lpstr>
      <vt:lpstr>802.11 (WiFi) 网络中的嗅探</vt:lpstr>
      <vt:lpstr>星巴克肯德基上免费WiFi的风险</vt:lpstr>
      <vt:lpstr>网络嗅探技术的具体实现机理</vt:lpstr>
      <vt:lpstr>BPF(Berkeley Packet Filter)</vt:lpstr>
      <vt:lpstr>网络嗅探器软件</vt:lpstr>
      <vt:lpstr>网络嗅探的检测技术</vt:lpstr>
      <vt:lpstr>网络嗅探技术的防范措施</vt:lpstr>
      <vt:lpstr>内容</vt:lpstr>
      <vt:lpstr>网络协议分析</vt:lpstr>
      <vt:lpstr>Wireshark* (ethereal)</vt:lpstr>
      <vt:lpstr>Wireshark界面</vt:lpstr>
      <vt:lpstr>Wireshark基本功能</vt:lpstr>
      <vt:lpstr>Wireshark中的两类过滤规则</vt:lpstr>
      <vt:lpstr>流重组/会话重组</vt:lpstr>
      <vt:lpstr>网络流记录和高层统计分析</vt:lpstr>
      <vt:lpstr>Wireshark工具</vt:lpstr>
      <vt:lpstr>对校园门户网站的监听和协议分析</vt:lpstr>
      <vt:lpstr>国内账号登录不安全的常见大型网站</vt:lpstr>
    </vt:vector>
  </TitlesOfParts>
  <Company>computer center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zhugejianwei</dc:creator>
  <cp:lastModifiedBy>Administrator</cp:lastModifiedBy>
  <cp:revision>7111</cp:revision>
  <dcterms:created xsi:type="dcterms:W3CDTF">2005-06-29T02:16:32Z</dcterms:created>
  <dcterms:modified xsi:type="dcterms:W3CDTF">2022-09-26T02:28:21Z</dcterms:modified>
</cp:coreProperties>
</file>