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4"/>
  </p:notesMasterIdLst>
  <p:handoutMasterIdLst>
    <p:handoutMasterId r:id="rId65"/>
  </p:handoutMasterIdLst>
  <p:sldIdLst>
    <p:sldId id="256" r:id="rId2"/>
    <p:sldId id="566" r:id="rId3"/>
    <p:sldId id="601" r:id="rId4"/>
    <p:sldId id="595" r:id="rId5"/>
    <p:sldId id="533" r:id="rId6"/>
    <p:sldId id="596" r:id="rId7"/>
    <p:sldId id="602" r:id="rId8"/>
    <p:sldId id="546" r:id="rId9"/>
    <p:sldId id="617" r:id="rId10"/>
    <p:sldId id="598" r:id="rId11"/>
    <p:sldId id="603" r:id="rId12"/>
    <p:sldId id="619" r:id="rId13"/>
    <p:sldId id="548" r:id="rId14"/>
    <p:sldId id="604" r:id="rId15"/>
    <p:sldId id="550" r:id="rId16"/>
    <p:sldId id="605" r:id="rId17"/>
    <p:sldId id="599" r:id="rId18"/>
    <p:sldId id="565" r:id="rId19"/>
    <p:sldId id="606" r:id="rId20"/>
    <p:sldId id="547" r:id="rId21"/>
    <p:sldId id="551" r:id="rId22"/>
    <p:sldId id="620" r:id="rId23"/>
    <p:sldId id="607" r:id="rId24"/>
    <p:sldId id="608" r:id="rId25"/>
    <p:sldId id="568" r:id="rId26"/>
    <p:sldId id="567" r:id="rId27"/>
    <p:sldId id="570" r:id="rId28"/>
    <p:sldId id="571" r:id="rId29"/>
    <p:sldId id="572" r:id="rId30"/>
    <p:sldId id="609" r:id="rId31"/>
    <p:sldId id="573" r:id="rId32"/>
    <p:sldId id="610" r:id="rId33"/>
    <p:sldId id="574" r:id="rId34"/>
    <p:sldId id="575" r:id="rId35"/>
    <p:sldId id="576" r:id="rId36"/>
    <p:sldId id="577" r:id="rId37"/>
    <p:sldId id="611" r:id="rId38"/>
    <p:sldId id="578" r:id="rId39"/>
    <p:sldId id="621" r:id="rId40"/>
    <p:sldId id="623" r:id="rId41"/>
    <p:sldId id="579" r:id="rId42"/>
    <p:sldId id="612" r:id="rId43"/>
    <p:sldId id="622" r:id="rId44"/>
    <p:sldId id="580" r:id="rId45"/>
    <p:sldId id="582" r:id="rId46"/>
    <p:sldId id="517" r:id="rId47"/>
    <p:sldId id="613" r:id="rId48"/>
    <p:sldId id="543" r:id="rId49"/>
    <p:sldId id="618" r:id="rId50"/>
    <p:sldId id="583" r:id="rId51"/>
    <p:sldId id="584" r:id="rId52"/>
    <p:sldId id="614" r:id="rId53"/>
    <p:sldId id="585" r:id="rId54"/>
    <p:sldId id="586" r:id="rId55"/>
    <p:sldId id="587" r:id="rId56"/>
    <p:sldId id="588" r:id="rId57"/>
    <p:sldId id="616" r:id="rId58"/>
    <p:sldId id="589" r:id="rId59"/>
    <p:sldId id="590" r:id="rId60"/>
    <p:sldId id="593" r:id="rId61"/>
    <p:sldId id="594" r:id="rId62"/>
    <p:sldId id="615" r:id="rId63"/>
  </p:sldIdLst>
  <p:sldSz cx="9144000" cy="6858000" type="screen4x3"/>
  <p:notesSz cx="6815138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charset="0"/>
        <a:ea typeface="宋体" charset="0"/>
        <a:cs typeface="宋体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Verdana" charset="0"/>
        <a:ea typeface="宋体" charset="0"/>
        <a:cs typeface="宋体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Verdana" charset="0"/>
        <a:ea typeface="宋体" charset="0"/>
        <a:cs typeface="宋体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Verdana" charset="0"/>
        <a:ea typeface="宋体" charset="0"/>
        <a:cs typeface="宋体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Verdana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797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2" autoAdjust="0"/>
    <p:restoredTop sz="86827" autoAdjust="0"/>
  </p:normalViewPr>
  <p:slideViewPr>
    <p:cSldViewPr>
      <p:cViewPr varScale="1">
        <p:scale>
          <a:sx n="99" d="100"/>
          <a:sy n="99" d="100"/>
        </p:scale>
        <p:origin x="28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236" y="-96"/>
      </p:cViewPr>
      <p:guideLst>
        <p:guide orient="horz" pos="3132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2006C244-B358-6549-8339-BB75E8D087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8588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46125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6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2813"/>
            <a:ext cx="5453062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6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56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F4E35D2F-058B-0E45-85E7-81A1A3A786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9641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77B23878-CFD7-C642-A0E0-814892AE0B6A}" type="slidenum">
              <a:rPr lang="en-US" altLang="zh-CN" sz="1200">
                <a:latin typeface="Arial" charset="0"/>
              </a:rPr>
              <a:pPr eaLnBrk="1" hangingPunct="1"/>
              <a:t>1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ea typeface="宋体" charset="0"/>
              </a:rPr>
              <a:t>3</a:t>
            </a:r>
            <a:r>
              <a:rPr lang="zh-CN" altLang="en-US">
                <a:ea typeface="宋体" charset="0"/>
              </a:rPr>
              <a:t>课时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2000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5D2F-058B-0E45-85E7-81A1A3A78635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7226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4C98AF2F-DDB1-E34E-9D84-30B20714779B}" type="slidenum">
              <a:rPr lang="en-US" altLang="zh-CN" sz="1200">
                <a:latin typeface="Arial" charset="0"/>
              </a:rPr>
              <a:pPr eaLnBrk="1" hangingPunct="1"/>
              <a:t>11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ea typeface="宋体" charset="0"/>
              </a:rPr>
              <a:t>HackingExposed </a:t>
            </a:r>
            <a:r>
              <a:rPr lang="zh-CN" altLang="en-US">
                <a:ea typeface="宋体" charset="0"/>
              </a:rPr>
              <a:t>第</a:t>
            </a:r>
            <a:r>
              <a:rPr lang="en-US" altLang="zh-CN">
                <a:ea typeface="宋体" charset="0"/>
              </a:rPr>
              <a:t>12</a:t>
            </a:r>
            <a:r>
              <a:rPr lang="zh-CN" altLang="en-US">
                <a:ea typeface="宋体" charset="0"/>
              </a:rPr>
              <a:t>章</a:t>
            </a:r>
            <a:r>
              <a:rPr lang="en-US" altLang="zh-CN">
                <a:ea typeface="宋体" charset="0"/>
              </a:rPr>
              <a:t>Web</a:t>
            </a:r>
            <a:r>
              <a:rPr lang="zh-CN" altLang="en-US">
                <a:ea typeface="宋体" charset="0"/>
              </a:rPr>
              <a:t>攻击</a:t>
            </a:r>
          </a:p>
          <a:p>
            <a:pPr eaLnBrk="1" hangingPunct="1"/>
            <a:r>
              <a:rPr lang="en-US" altLang="zh-CN">
                <a:ea typeface="宋体" charset="0"/>
              </a:rPr>
              <a:t>Windows 2000 Hacking Exposed </a:t>
            </a:r>
            <a:r>
              <a:rPr lang="zh-CN" altLang="en-US">
                <a:ea typeface="宋体" charset="0"/>
              </a:rPr>
              <a:t>第</a:t>
            </a:r>
            <a:r>
              <a:rPr lang="en-US" altLang="zh-CN">
                <a:ea typeface="宋体" charset="0"/>
              </a:rPr>
              <a:t>10</a:t>
            </a:r>
            <a:r>
              <a:rPr lang="zh-CN" altLang="en-US">
                <a:ea typeface="宋体" charset="0"/>
              </a:rPr>
              <a:t>章，</a:t>
            </a:r>
            <a:r>
              <a:rPr lang="en-US" altLang="zh-CN">
                <a:ea typeface="宋体" charset="0"/>
              </a:rPr>
              <a:t>13</a:t>
            </a:r>
            <a:r>
              <a:rPr lang="zh-CN" altLang="en-US">
                <a:ea typeface="宋体" charset="0"/>
              </a:rPr>
              <a:t>章</a:t>
            </a:r>
          </a:p>
          <a:p>
            <a:pPr eaLnBrk="1" hangingPunct="1"/>
            <a:r>
              <a:rPr lang="en-US" altLang="zh-CN">
                <a:ea typeface="宋体" charset="0"/>
              </a:rPr>
              <a:t>Hacking Exposed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25525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4C98AF2F-DDB1-E34E-9D84-30B20714779B}" type="slidenum">
              <a:rPr lang="en-US" altLang="zh-CN" sz="1200">
                <a:latin typeface="Arial" charset="0"/>
              </a:rPr>
              <a:pPr eaLnBrk="1" hangingPunct="1"/>
              <a:t>14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ea typeface="宋体" charset="0"/>
              </a:rPr>
              <a:t>HackingExposed </a:t>
            </a:r>
            <a:r>
              <a:rPr lang="zh-CN" altLang="en-US">
                <a:ea typeface="宋体" charset="0"/>
              </a:rPr>
              <a:t>第</a:t>
            </a:r>
            <a:r>
              <a:rPr lang="en-US" altLang="zh-CN">
                <a:ea typeface="宋体" charset="0"/>
              </a:rPr>
              <a:t>12</a:t>
            </a:r>
            <a:r>
              <a:rPr lang="zh-CN" altLang="en-US">
                <a:ea typeface="宋体" charset="0"/>
              </a:rPr>
              <a:t>章</a:t>
            </a:r>
            <a:r>
              <a:rPr lang="en-US" altLang="zh-CN">
                <a:ea typeface="宋体" charset="0"/>
              </a:rPr>
              <a:t>Web</a:t>
            </a:r>
            <a:r>
              <a:rPr lang="zh-CN" altLang="en-US">
                <a:ea typeface="宋体" charset="0"/>
              </a:rPr>
              <a:t>攻击</a:t>
            </a:r>
          </a:p>
          <a:p>
            <a:pPr eaLnBrk="1" hangingPunct="1"/>
            <a:r>
              <a:rPr lang="en-US" altLang="zh-CN">
                <a:ea typeface="宋体" charset="0"/>
              </a:rPr>
              <a:t>Windows 2000 Hacking Exposed </a:t>
            </a:r>
            <a:r>
              <a:rPr lang="zh-CN" altLang="en-US">
                <a:ea typeface="宋体" charset="0"/>
              </a:rPr>
              <a:t>第</a:t>
            </a:r>
            <a:r>
              <a:rPr lang="en-US" altLang="zh-CN">
                <a:ea typeface="宋体" charset="0"/>
              </a:rPr>
              <a:t>10</a:t>
            </a:r>
            <a:r>
              <a:rPr lang="zh-CN" altLang="en-US">
                <a:ea typeface="宋体" charset="0"/>
              </a:rPr>
              <a:t>章，</a:t>
            </a:r>
            <a:r>
              <a:rPr lang="en-US" altLang="zh-CN">
                <a:ea typeface="宋体" charset="0"/>
              </a:rPr>
              <a:t>13</a:t>
            </a:r>
            <a:r>
              <a:rPr lang="zh-CN" altLang="en-US">
                <a:ea typeface="宋体" charset="0"/>
              </a:rPr>
              <a:t>章</a:t>
            </a:r>
          </a:p>
          <a:p>
            <a:pPr eaLnBrk="1" hangingPunct="1"/>
            <a:r>
              <a:rPr lang="en-US" altLang="zh-CN">
                <a:ea typeface="宋体" charset="0"/>
              </a:rPr>
              <a:t>Hacking Exposed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964474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Verdana" charset="0"/>
                <a:ea typeface="宋体" charset="0"/>
              </a:rPr>
              <a:t>LAMP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：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Linux+Apache+Mysql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MariaDB+Perl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/PHP/Python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35D2F-058B-0E45-85E7-81A1A3A78635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0236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4C98AF2F-DDB1-E34E-9D84-30B20714779B}" type="slidenum">
              <a:rPr lang="en-US" altLang="zh-CN" sz="1200">
                <a:latin typeface="Arial" charset="0"/>
              </a:rPr>
              <a:pPr eaLnBrk="1" hangingPunct="1"/>
              <a:t>16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ea typeface="宋体" charset="0"/>
              </a:rPr>
              <a:t>HackingExposed </a:t>
            </a:r>
            <a:r>
              <a:rPr lang="zh-CN" altLang="en-US">
                <a:ea typeface="宋体" charset="0"/>
              </a:rPr>
              <a:t>第</a:t>
            </a:r>
            <a:r>
              <a:rPr lang="en-US" altLang="zh-CN">
                <a:ea typeface="宋体" charset="0"/>
              </a:rPr>
              <a:t>12</a:t>
            </a:r>
            <a:r>
              <a:rPr lang="zh-CN" altLang="en-US">
                <a:ea typeface="宋体" charset="0"/>
              </a:rPr>
              <a:t>章</a:t>
            </a:r>
            <a:r>
              <a:rPr lang="en-US" altLang="zh-CN">
                <a:ea typeface="宋体" charset="0"/>
              </a:rPr>
              <a:t>Web</a:t>
            </a:r>
            <a:r>
              <a:rPr lang="zh-CN" altLang="en-US">
                <a:ea typeface="宋体" charset="0"/>
              </a:rPr>
              <a:t>攻击</a:t>
            </a:r>
          </a:p>
          <a:p>
            <a:pPr eaLnBrk="1" hangingPunct="1"/>
            <a:r>
              <a:rPr lang="en-US" altLang="zh-CN">
                <a:ea typeface="宋体" charset="0"/>
              </a:rPr>
              <a:t>Windows 2000 Hacking Exposed </a:t>
            </a:r>
            <a:r>
              <a:rPr lang="zh-CN" altLang="en-US">
                <a:ea typeface="宋体" charset="0"/>
              </a:rPr>
              <a:t>第</a:t>
            </a:r>
            <a:r>
              <a:rPr lang="en-US" altLang="zh-CN">
                <a:ea typeface="宋体" charset="0"/>
              </a:rPr>
              <a:t>10</a:t>
            </a:r>
            <a:r>
              <a:rPr lang="zh-CN" altLang="en-US">
                <a:ea typeface="宋体" charset="0"/>
              </a:rPr>
              <a:t>章，</a:t>
            </a:r>
            <a:r>
              <a:rPr lang="en-US" altLang="zh-CN">
                <a:ea typeface="宋体" charset="0"/>
              </a:rPr>
              <a:t>13</a:t>
            </a:r>
            <a:r>
              <a:rPr lang="zh-CN" altLang="en-US">
                <a:ea typeface="宋体" charset="0"/>
              </a:rPr>
              <a:t>章</a:t>
            </a:r>
          </a:p>
          <a:p>
            <a:pPr eaLnBrk="1" hangingPunct="1"/>
            <a:r>
              <a:rPr lang="en-US" altLang="zh-CN">
                <a:ea typeface="宋体" charset="0"/>
              </a:rPr>
              <a:t>Hacking Exposed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939155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4C98AF2F-DDB1-E34E-9D84-30B20714779B}" type="slidenum">
              <a:rPr lang="en-US" altLang="zh-CN" sz="1200">
                <a:latin typeface="Arial" charset="0"/>
              </a:rPr>
              <a:pPr eaLnBrk="1" hangingPunct="1"/>
              <a:t>19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ea typeface="宋体" charset="0"/>
              </a:rPr>
              <a:t>HackingExposed </a:t>
            </a:r>
            <a:r>
              <a:rPr lang="zh-CN" altLang="en-US">
                <a:ea typeface="宋体" charset="0"/>
              </a:rPr>
              <a:t>第</a:t>
            </a:r>
            <a:r>
              <a:rPr lang="en-US" altLang="zh-CN">
                <a:ea typeface="宋体" charset="0"/>
              </a:rPr>
              <a:t>12</a:t>
            </a:r>
            <a:r>
              <a:rPr lang="zh-CN" altLang="en-US">
                <a:ea typeface="宋体" charset="0"/>
              </a:rPr>
              <a:t>章</a:t>
            </a:r>
            <a:r>
              <a:rPr lang="en-US" altLang="zh-CN">
                <a:ea typeface="宋体" charset="0"/>
              </a:rPr>
              <a:t>Web</a:t>
            </a:r>
            <a:r>
              <a:rPr lang="zh-CN" altLang="en-US">
                <a:ea typeface="宋体" charset="0"/>
              </a:rPr>
              <a:t>攻击</a:t>
            </a:r>
          </a:p>
          <a:p>
            <a:pPr eaLnBrk="1" hangingPunct="1"/>
            <a:r>
              <a:rPr lang="en-US" altLang="zh-CN">
                <a:ea typeface="宋体" charset="0"/>
              </a:rPr>
              <a:t>Windows 2000 Hacking Exposed </a:t>
            </a:r>
            <a:r>
              <a:rPr lang="zh-CN" altLang="en-US">
                <a:ea typeface="宋体" charset="0"/>
              </a:rPr>
              <a:t>第</a:t>
            </a:r>
            <a:r>
              <a:rPr lang="en-US" altLang="zh-CN">
                <a:ea typeface="宋体" charset="0"/>
              </a:rPr>
              <a:t>10</a:t>
            </a:r>
            <a:r>
              <a:rPr lang="zh-CN" altLang="en-US">
                <a:ea typeface="宋体" charset="0"/>
              </a:rPr>
              <a:t>章，</a:t>
            </a:r>
            <a:r>
              <a:rPr lang="en-US" altLang="zh-CN">
                <a:ea typeface="宋体" charset="0"/>
              </a:rPr>
              <a:t>13</a:t>
            </a:r>
            <a:r>
              <a:rPr lang="zh-CN" altLang="en-US">
                <a:ea typeface="宋体" charset="0"/>
              </a:rPr>
              <a:t>章</a:t>
            </a:r>
          </a:p>
          <a:p>
            <a:pPr eaLnBrk="1" hangingPunct="1"/>
            <a:r>
              <a:rPr lang="en-US" altLang="zh-CN">
                <a:ea typeface="宋体" charset="0"/>
              </a:rPr>
              <a:t>Hacking Exposed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823188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4C98AF2F-DDB1-E34E-9D84-30B20714779B}" type="slidenum">
              <a:rPr lang="en-US" altLang="zh-CN" sz="1200">
                <a:latin typeface="Arial" charset="0"/>
              </a:rPr>
              <a:pPr eaLnBrk="1" hangingPunct="1"/>
              <a:t>23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ea typeface="宋体" charset="0"/>
              </a:rPr>
              <a:t>HackingExposed </a:t>
            </a:r>
            <a:r>
              <a:rPr lang="zh-CN" altLang="en-US">
                <a:ea typeface="宋体" charset="0"/>
              </a:rPr>
              <a:t>第</a:t>
            </a:r>
            <a:r>
              <a:rPr lang="en-US" altLang="zh-CN">
                <a:ea typeface="宋体" charset="0"/>
              </a:rPr>
              <a:t>12</a:t>
            </a:r>
            <a:r>
              <a:rPr lang="zh-CN" altLang="en-US">
                <a:ea typeface="宋体" charset="0"/>
              </a:rPr>
              <a:t>章</a:t>
            </a:r>
            <a:r>
              <a:rPr lang="en-US" altLang="zh-CN">
                <a:ea typeface="宋体" charset="0"/>
              </a:rPr>
              <a:t>Web</a:t>
            </a:r>
            <a:r>
              <a:rPr lang="zh-CN" altLang="en-US">
                <a:ea typeface="宋体" charset="0"/>
              </a:rPr>
              <a:t>攻击</a:t>
            </a:r>
          </a:p>
          <a:p>
            <a:pPr eaLnBrk="1" hangingPunct="1"/>
            <a:r>
              <a:rPr lang="en-US" altLang="zh-CN">
                <a:ea typeface="宋体" charset="0"/>
              </a:rPr>
              <a:t>Windows 2000 Hacking Exposed </a:t>
            </a:r>
            <a:r>
              <a:rPr lang="zh-CN" altLang="en-US">
                <a:ea typeface="宋体" charset="0"/>
              </a:rPr>
              <a:t>第</a:t>
            </a:r>
            <a:r>
              <a:rPr lang="en-US" altLang="zh-CN">
                <a:ea typeface="宋体" charset="0"/>
              </a:rPr>
              <a:t>10</a:t>
            </a:r>
            <a:r>
              <a:rPr lang="zh-CN" altLang="en-US">
                <a:ea typeface="宋体" charset="0"/>
              </a:rPr>
              <a:t>章，</a:t>
            </a:r>
            <a:r>
              <a:rPr lang="en-US" altLang="zh-CN">
                <a:ea typeface="宋体" charset="0"/>
              </a:rPr>
              <a:t>13</a:t>
            </a:r>
            <a:r>
              <a:rPr lang="zh-CN" altLang="en-US">
                <a:ea typeface="宋体" charset="0"/>
              </a:rPr>
              <a:t>章</a:t>
            </a:r>
          </a:p>
          <a:p>
            <a:pPr eaLnBrk="1" hangingPunct="1"/>
            <a:r>
              <a:rPr lang="en-US" altLang="zh-CN">
                <a:ea typeface="宋体" charset="0"/>
              </a:rPr>
              <a:t>Hacking Exposed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736509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提供了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Web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应用程序内部工作的信息</a:t>
            </a:r>
            <a:r>
              <a:rPr lang="zh-CN" dirty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35D2F-058B-0E45-85E7-81A1A3A78635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2998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宋体" charset="0"/>
              </a:rPr>
              <a:t>http://en.wikipedia.org/wiki/Remote_File_Inclusion</a:t>
            </a:r>
          </a:p>
          <a:p>
            <a:endParaRPr lang="zh-CN" altLang="en-US">
              <a:ea typeface="宋体" charset="0"/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48870EDA-BE4F-964A-ADF2-BD053DEDBDE6}" type="slidenum">
              <a:rPr lang="en-US" altLang="zh-CN" sz="1200">
                <a:latin typeface="Arial" charset="0"/>
              </a:rPr>
              <a:pPr eaLnBrk="1" hangingPunct="1"/>
              <a:t>48</a:t>
            </a:fld>
            <a:endParaRPr lang="en-US" altLang="zh-CN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宋体" charset="0"/>
              </a:rPr>
              <a:t>http://en.wikipedia.org/wiki/Remote_File_Inclusion</a:t>
            </a:r>
          </a:p>
          <a:p>
            <a:endParaRPr lang="zh-CN" altLang="en-US">
              <a:ea typeface="宋体" charset="0"/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48870EDA-BE4F-964A-ADF2-BD053DEDBDE6}" type="slidenum">
              <a:rPr lang="en-US" altLang="zh-CN" sz="1200">
                <a:latin typeface="Arial" charset="0"/>
              </a:rPr>
              <a:pPr eaLnBrk="1" hangingPunct="1"/>
              <a:t>49</a:t>
            </a:fld>
            <a:endParaRPr lang="en-US" altLang="zh-CN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535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4C98AF2F-DDB1-E34E-9D84-30B20714779B}" type="slidenum">
              <a:rPr lang="en-US" altLang="zh-CN" sz="1200">
                <a:latin typeface="Arial" charset="0"/>
              </a:rPr>
              <a:pPr eaLnBrk="1" hangingPunct="1"/>
              <a:t>2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ea typeface="宋体" charset="0"/>
              </a:rPr>
              <a:t>HackingExposed </a:t>
            </a:r>
            <a:r>
              <a:rPr lang="zh-CN" altLang="en-US">
                <a:ea typeface="宋体" charset="0"/>
              </a:rPr>
              <a:t>第</a:t>
            </a:r>
            <a:r>
              <a:rPr lang="en-US" altLang="zh-CN">
                <a:ea typeface="宋体" charset="0"/>
              </a:rPr>
              <a:t>12</a:t>
            </a:r>
            <a:r>
              <a:rPr lang="zh-CN" altLang="en-US">
                <a:ea typeface="宋体" charset="0"/>
              </a:rPr>
              <a:t>章</a:t>
            </a:r>
            <a:r>
              <a:rPr lang="en-US" altLang="zh-CN">
                <a:ea typeface="宋体" charset="0"/>
              </a:rPr>
              <a:t>Web</a:t>
            </a:r>
            <a:r>
              <a:rPr lang="zh-CN" altLang="en-US">
                <a:ea typeface="宋体" charset="0"/>
              </a:rPr>
              <a:t>攻击</a:t>
            </a:r>
          </a:p>
          <a:p>
            <a:pPr eaLnBrk="1" hangingPunct="1"/>
            <a:r>
              <a:rPr lang="en-US" altLang="zh-CN">
                <a:ea typeface="宋体" charset="0"/>
              </a:rPr>
              <a:t>Windows 2000 Hacking Exposed </a:t>
            </a:r>
            <a:r>
              <a:rPr lang="zh-CN" altLang="en-US">
                <a:ea typeface="宋体" charset="0"/>
              </a:rPr>
              <a:t>第</a:t>
            </a:r>
            <a:r>
              <a:rPr lang="en-US" altLang="zh-CN">
                <a:ea typeface="宋体" charset="0"/>
              </a:rPr>
              <a:t>10</a:t>
            </a:r>
            <a:r>
              <a:rPr lang="zh-CN" altLang="en-US">
                <a:ea typeface="宋体" charset="0"/>
              </a:rPr>
              <a:t>章，</a:t>
            </a:r>
            <a:r>
              <a:rPr lang="en-US" altLang="zh-CN">
                <a:ea typeface="宋体" charset="0"/>
              </a:rPr>
              <a:t>13</a:t>
            </a:r>
            <a:r>
              <a:rPr lang="zh-CN" altLang="en-US">
                <a:ea typeface="宋体" charset="0"/>
              </a:rPr>
              <a:t>章</a:t>
            </a:r>
          </a:p>
          <a:p>
            <a:pPr eaLnBrk="1" hangingPunct="1"/>
            <a:r>
              <a:rPr lang="en-US" altLang="zh-CN">
                <a:ea typeface="宋体" charset="0"/>
              </a:rPr>
              <a:t>Hacking Exposed Web Applications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宋体" charset="0"/>
              </a:rPr>
              <a:t>http://en.wikipedia.org/wiki/Remote_File_Inclusion</a:t>
            </a:r>
          </a:p>
          <a:p>
            <a:endParaRPr lang="zh-CN" altLang="en-US">
              <a:ea typeface="宋体" charset="0"/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48870EDA-BE4F-964A-ADF2-BD053DEDBDE6}" type="slidenum">
              <a:rPr lang="en-US" altLang="zh-CN" sz="1200">
                <a:latin typeface="Arial" charset="0"/>
              </a:rPr>
              <a:pPr eaLnBrk="1" hangingPunct="1"/>
              <a:t>50</a:t>
            </a:fld>
            <a:endParaRPr lang="en-US" altLang="zh-CN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4C98AF2F-DDB1-E34E-9D84-30B20714779B}" type="slidenum">
              <a:rPr lang="en-US" altLang="zh-CN" sz="1200">
                <a:latin typeface="Arial" charset="0"/>
              </a:rPr>
              <a:pPr eaLnBrk="1" hangingPunct="1"/>
              <a:t>3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ea typeface="宋体" charset="0"/>
              </a:rPr>
              <a:t>HackingExposed </a:t>
            </a:r>
            <a:r>
              <a:rPr lang="zh-CN" altLang="en-US">
                <a:ea typeface="宋体" charset="0"/>
              </a:rPr>
              <a:t>第</a:t>
            </a:r>
            <a:r>
              <a:rPr lang="en-US" altLang="zh-CN">
                <a:ea typeface="宋体" charset="0"/>
              </a:rPr>
              <a:t>12</a:t>
            </a:r>
            <a:r>
              <a:rPr lang="zh-CN" altLang="en-US">
                <a:ea typeface="宋体" charset="0"/>
              </a:rPr>
              <a:t>章</a:t>
            </a:r>
            <a:r>
              <a:rPr lang="en-US" altLang="zh-CN">
                <a:ea typeface="宋体" charset="0"/>
              </a:rPr>
              <a:t>Web</a:t>
            </a:r>
            <a:r>
              <a:rPr lang="zh-CN" altLang="en-US">
                <a:ea typeface="宋体" charset="0"/>
              </a:rPr>
              <a:t>攻击</a:t>
            </a:r>
          </a:p>
          <a:p>
            <a:pPr eaLnBrk="1" hangingPunct="1"/>
            <a:r>
              <a:rPr lang="en-US" altLang="zh-CN">
                <a:ea typeface="宋体" charset="0"/>
              </a:rPr>
              <a:t>Windows 2000 Hacking Exposed </a:t>
            </a:r>
            <a:r>
              <a:rPr lang="zh-CN" altLang="en-US">
                <a:ea typeface="宋体" charset="0"/>
              </a:rPr>
              <a:t>第</a:t>
            </a:r>
            <a:r>
              <a:rPr lang="en-US" altLang="zh-CN">
                <a:ea typeface="宋体" charset="0"/>
              </a:rPr>
              <a:t>10</a:t>
            </a:r>
            <a:r>
              <a:rPr lang="zh-CN" altLang="en-US">
                <a:ea typeface="宋体" charset="0"/>
              </a:rPr>
              <a:t>章，</a:t>
            </a:r>
            <a:r>
              <a:rPr lang="en-US" altLang="zh-CN">
                <a:ea typeface="宋体" charset="0"/>
              </a:rPr>
              <a:t>13</a:t>
            </a:r>
            <a:r>
              <a:rPr lang="zh-CN" altLang="en-US">
                <a:ea typeface="宋体" charset="0"/>
              </a:rPr>
              <a:t>章</a:t>
            </a:r>
          </a:p>
          <a:p>
            <a:pPr eaLnBrk="1" hangingPunct="1"/>
            <a:r>
              <a:rPr lang="en-US" altLang="zh-CN">
                <a:ea typeface="宋体" charset="0"/>
              </a:rPr>
              <a:t>Hacking Exposed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57676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示例讲解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35D2F-058B-0E45-85E7-81A1A3A78635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4415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示例讲解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35D2F-058B-0E45-85E7-81A1A3A78635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示例讲解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35D2F-058B-0E45-85E7-81A1A3A78635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9619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4C98AF2F-DDB1-E34E-9D84-30B20714779B}" type="slidenum">
              <a:rPr lang="en-US" altLang="zh-CN" sz="1200">
                <a:latin typeface="Arial" charset="0"/>
              </a:rPr>
              <a:pPr eaLnBrk="1" hangingPunct="1"/>
              <a:t>7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ea typeface="宋体" charset="0"/>
              </a:rPr>
              <a:t>HackingExposed </a:t>
            </a:r>
            <a:r>
              <a:rPr lang="zh-CN" altLang="en-US">
                <a:ea typeface="宋体" charset="0"/>
              </a:rPr>
              <a:t>第</a:t>
            </a:r>
            <a:r>
              <a:rPr lang="en-US" altLang="zh-CN">
                <a:ea typeface="宋体" charset="0"/>
              </a:rPr>
              <a:t>12</a:t>
            </a:r>
            <a:r>
              <a:rPr lang="zh-CN" altLang="en-US">
                <a:ea typeface="宋体" charset="0"/>
              </a:rPr>
              <a:t>章</a:t>
            </a:r>
            <a:r>
              <a:rPr lang="en-US" altLang="zh-CN">
                <a:ea typeface="宋体" charset="0"/>
              </a:rPr>
              <a:t>Web</a:t>
            </a:r>
            <a:r>
              <a:rPr lang="zh-CN" altLang="en-US">
                <a:ea typeface="宋体" charset="0"/>
              </a:rPr>
              <a:t>攻击</a:t>
            </a:r>
          </a:p>
          <a:p>
            <a:pPr eaLnBrk="1" hangingPunct="1"/>
            <a:r>
              <a:rPr lang="en-US" altLang="zh-CN">
                <a:ea typeface="宋体" charset="0"/>
              </a:rPr>
              <a:t>Windows 2000 Hacking Exposed </a:t>
            </a:r>
            <a:r>
              <a:rPr lang="zh-CN" altLang="en-US">
                <a:ea typeface="宋体" charset="0"/>
              </a:rPr>
              <a:t>第</a:t>
            </a:r>
            <a:r>
              <a:rPr lang="en-US" altLang="zh-CN">
                <a:ea typeface="宋体" charset="0"/>
              </a:rPr>
              <a:t>10</a:t>
            </a:r>
            <a:r>
              <a:rPr lang="zh-CN" altLang="en-US">
                <a:ea typeface="宋体" charset="0"/>
              </a:rPr>
              <a:t>章，</a:t>
            </a:r>
            <a:r>
              <a:rPr lang="en-US" altLang="zh-CN">
                <a:ea typeface="宋体" charset="0"/>
              </a:rPr>
              <a:t>13</a:t>
            </a:r>
            <a:r>
              <a:rPr lang="zh-CN" altLang="en-US">
                <a:ea typeface="宋体" charset="0"/>
              </a:rPr>
              <a:t>章</a:t>
            </a:r>
          </a:p>
          <a:p>
            <a:pPr eaLnBrk="1" hangingPunct="1"/>
            <a:r>
              <a:rPr lang="en-US" altLang="zh-CN">
                <a:ea typeface="宋体" charset="0"/>
              </a:rPr>
              <a:t>Hacking Exposed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58821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2000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5D2F-058B-0E45-85E7-81A1A3A78635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2637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2000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5D2F-058B-0E45-85E7-81A1A3A78635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100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56540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2400"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125538"/>
            <a:ext cx="8178800" cy="137160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3DAAB2B-251E-5447-A855-8FEA765EC18C}" type="datetime2">
              <a:rPr lang="zh-CN" altLang="en-US"/>
              <a:pPr/>
              <a:t>2022年10月19日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网络攻防技术与实践课程</a:t>
            </a:r>
          </a:p>
          <a:p>
            <a:r>
              <a:rPr lang="en-US"/>
              <a:t>Copyright (c)</a:t>
            </a:r>
            <a:r>
              <a:rPr lang="en-US" altLang="zh-CN"/>
              <a:t> 2008</a:t>
            </a:r>
            <a:r>
              <a:rPr lang="zh-CN" altLang="en-US"/>
              <a:t>－</a:t>
            </a:r>
            <a:r>
              <a:rPr lang="en-US" altLang="zh-CN"/>
              <a:t>2009 </a:t>
            </a:r>
            <a:r>
              <a:rPr lang="zh-CN" altLang="en-US"/>
              <a:t>诸葛建伟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A38C9CA-9EF6-E248-A51B-45088B2119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063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90DC99-E815-FA41-9DFC-9127EE262DB3}" type="datetime2">
              <a:rPr lang="zh-CN" altLang="en-US"/>
              <a:pPr/>
              <a:t>2022年10月19日</a:t>
            </a:fld>
            <a:endParaRPr lang="en-US" altLang="zh-CN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网络攻防技术与实践课程</a:t>
            </a:r>
          </a:p>
          <a:p>
            <a:r>
              <a:rPr lang="en-US"/>
              <a:t>Copyright (c)</a:t>
            </a:r>
            <a:r>
              <a:rPr lang="en-US" altLang="zh-CN"/>
              <a:t> 2008</a:t>
            </a:r>
            <a:r>
              <a:rPr lang="zh-CN" altLang="en-US"/>
              <a:t>－</a:t>
            </a:r>
            <a:r>
              <a:rPr lang="en-US" altLang="zh-CN"/>
              <a:t>2009 </a:t>
            </a:r>
            <a:r>
              <a:rPr lang="zh-CN" altLang="en-US"/>
              <a:t>诸葛建伟</a:t>
            </a:r>
          </a:p>
        </p:txBody>
      </p:sp>
      <p:sp>
        <p:nvSpPr>
          <p:cNvPr id="6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6560C9-33E3-B247-9048-6B5A1CFA26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619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2899D3-CE19-204F-B5DB-7DAA3D80D7B9}" type="datetime2">
              <a:rPr lang="zh-CN" altLang="en-US"/>
              <a:pPr/>
              <a:t>2022年10月19日</a:t>
            </a:fld>
            <a:endParaRPr lang="en-US" altLang="zh-CN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网络攻防技术与实践课程</a:t>
            </a:r>
          </a:p>
          <a:p>
            <a:r>
              <a:rPr lang="en-US"/>
              <a:t>Copyright (c)</a:t>
            </a:r>
            <a:r>
              <a:rPr lang="en-US" altLang="zh-CN"/>
              <a:t> 2008</a:t>
            </a:r>
            <a:r>
              <a:rPr lang="zh-CN" altLang="en-US"/>
              <a:t>－</a:t>
            </a:r>
            <a:r>
              <a:rPr lang="en-US" altLang="zh-CN"/>
              <a:t>2009 </a:t>
            </a:r>
            <a:r>
              <a:rPr lang="zh-CN" altLang="en-US"/>
              <a:t>诸葛建伟</a:t>
            </a:r>
          </a:p>
        </p:txBody>
      </p:sp>
      <p:sp>
        <p:nvSpPr>
          <p:cNvPr id="6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7AE38C-9AD8-B64B-85FD-1972ED8EE7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4916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80010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6738" y="3962400"/>
            <a:ext cx="80010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2C607-16BD-AE48-9F77-07B0B1963CDA}" type="datetime2">
              <a:rPr lang="zh-CN" altLang="en-US"/>
              <a:pPr/>
              <a:t>2022年10月19日</a:t>
            </a:fld>
            <a:endParaRPr lang="en-US" altLang="zh-CN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网络攻防技术与实践课程</a:t>
            </a:r>
          </a:p>
          <a:p>
            <a:r>
              <a:rPr lang="en-US"/>
              <a:t>Copyright (c)</a:t>
            </a:r>
            <a:r>
              <a:rPr lang="en-US" altLang="zh-CN"/>
              <a:t> 2008</a:t>
            </a:r>
            <a:r>
              <a:rPr lang="zh-CN" altLang="en-US"/>
              <a:t>－</a:t>
            </a:r>
            <a:r>
              <a:rPr lang="en-US" altLang="zh-CN"/>
              <a:t>2009 </a:t>
            </a:r>
            <a:r>
              <a:rPr lang="zh-CN" altLang="en-US"/>
              <a:t>诸葛建伟</a:t>
            </a:r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626F0-58E4-9748-AB63-04D576B9D3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0989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82E277-DAE2-A54E-BF41-7746D2A47692}" type="datetime2">
              <a:rPr lang="zh-CN" altLang="en-US"/>
              <a:pPr/>
              <a:t>2022年10月19日</a:t>
            </a:fld>
            <a:endParaRPr lang="en-US" altLang="zh-CN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网络攻防技术与实践课程</a:t>
            </a:r>
          </a:p>
          <a:p>
            <a:r>
              <a:rPr lang="en-US"/>
              <a:t>Copyright (c)</a:t>
            </a:r>
            <a:r>
              <a:rPr lang="en-US" altLang="zh-CN"/>
              <a:t> 2008</a:t>
            </a:r>
            <a:r>
              <a:rPr lang="zh-CN" altLang="en-US"/>
              <a:t>－</a:t>
            </a:r>
            <a:r>
              <a:rPr lang="en-US" altLang="zh-CN"/>
              <a:t>2009 </a:t>
            </a:r>
            <a:r>
              <a:rPr lang="zh-CN" altLang="en-US"/>
              <a:t>诸葛建伟</a:t>
            </a:r>
          </a:p>
        </p:txBody>
      </p:sp>
      <p:sp>
        <p:nvSpPr>
          <p:cNvPr id="6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82716F-770A-4440-B77D-123F37D0E2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058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9535F7-5351-E14C-A73A-194DEFCD5AC9}" type="datetime2">
              <a:rPr lang="zh-CN" altLang="en-US"/>
              <a:pPr/>
              <a:t>2022年10月19日</a:t>
            </a:fld>
            <a:endParaRPr lang="en-US" altLang="zh-CN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网络攻防技术与实践课程</a:t>
            </a:r>
          </a:p>
          <a:p>
            <a:r>
              <a:rPr lang="en-US"/>
              <a:t>Copyright (c)</a:t>
            </a:r>
            <a:r>
              <a:rPr lang="en-US" altLang="zh-CN"/>
              <a:t> 2008</a:t>
            </a:r>
            <a:r>
              <a:rPr lang="zh-CN" altLang="en-US"/>
              <a:t>－</a:t>
            </a:r>
            <a:r>
              <a:rPr lang="en-US" altLang="zh-CN"/>
              <a:t>2009 </a:t>
            </a:r>
            <a:r>
              <a:rPr lang="zh-CN" altLang="en-US"/>
              <a:t>诸葛建伟</a:t>
            </a:r>
          </a:p>
        </p:txBody>
      </p:sp>
      <p:sp>
        <p:nvSpPr>
          <p:cNvPr id="6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FF433E-49B7-5347-8F80-BD7A2435EC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775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85C84D-2A12-3149-ACA6-AFE510FC2D8C}" type="datetime2">
              <a:rPr lang="zh-CN" altLang="en-US"/>
              <a:pPr/>
              <a:t>2022年10月19日</a:t>
            </a:fld>
            <a:endParaRPr lang="en-US" altLang="zh-CN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网络攻防技术与实践课程</a:t>
            </a:r>
          </a:p>
          <a:p>
            <a:r>
              <a:rPr lang="en-US"/>
              <a:t>Copyright (c)</a:t>
            </a:r>
            <a:r>
              <a:rPr lang="en-US" altLang="zh-CN"/>
              <a:t> 2008</a:t>
            </a:r>
            <a:r>
              <a:rPr lang="zh-CN" altLang="en-US"/>
              <a:t>－</a:t>
            </a:r>
            <a:r>
              <a:rPr lang="en-US" altLang="zh-CN"/>
              <a:t>2009 </a:t>
            </a:r>
            <a:r>
              <a:rPr lang="zh-CN" altLang="en-US"/>
              <a:t>诸葛建伟</a:t>
            </a:r>
          </a:p>
        </p:txBody>
      </p:sp>
      <p:sp>
        <p:nvSpPr>
          <p:cNvPr id="6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33E9B3-1D74-9845-8621-506C7AE1E8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05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3AADD-AF97-DC4A-97BA-07F9855E5275}" type="datetime2">
              <a:rPr lang="zh-CN" altLang="en-US"/>
              <a:pPr/>
              <a:t>2022年10月19日</a:t>
            </a:fld>
            <a:endParaRPr lang="en-US" altLang="zh-CN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网络攻防技术与实践课程</a:t>
            </a:r>
          </a:p>
          <a:p>
            <a:r>
              <a:rPr lang="en-US"/>
              <a:t>Copyright (c)</a:t>
            </a:r>
            <a:r>
              <a:rPr lang="en-US" altLang="zh-CN"/>
              <a:t> 2008</a:t>
            </a:r>
            <a:r>
              <a:rPr lang="zh-CN" altLang="en-US"/>
              <a:t>－</a:t>
            </a:r>
            <a:r>
              <a:rPr lang="en-US" altLang="zh-CN"/>
              <a:t>2009 </a:t>
            </a:r>
            <a:r>
              <a:rPr lang="zh-CN" altLang="en-US"/>
              <a:t>诸葛建伟</a:t>
            </a:r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6871CB-C904-8242-8377-C8C1C7AB07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738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AE2293-1E8A-704A-AE50-0FF8DE522096}" type="datetime2">
              <a:rPr lang="zh-CN" altLang="en-US"/>
              <a:pPr/>
              <a:t>2022年10月19日</a:t>
            </a:fld>
            <a:endParaRPr lang="en-US" altLang="zh-CN"/>
          </a:p>
        </p:txBody>
      </p:sp>
      <p:sp>
        <p:nvSpPr>
          <p:cNvPr id="8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网络攻防技术与实践课程</a:t>
            </a:r>
          </a:p>
          <a:p>
            <a:r>
              <a:rPr lang="en-US"/>
              <a:t>Copyright (c)</a:t>
            </a:r>
            <a:r>
              <a:rPr lang="en-US" altLang="zh-CN"/>
              <a:t> 2008</a:t>
            </a:r>
            <a:r>
              <a:rPr lang="zh-CN" altLang="en-US"/>
              <a:t>－</a:t>
            </a:r>
            <a:r>
              <a:rPr lang="en-US" altLang="zh-CN"/>
              <a:t>2009 </a:t>
            </a:r>
            <a:r>
              <a:rPr lang="zh-CN" altLang="en-US"/>
              <a:t>诸葛建伟</a:t>
            </a:r>
          </a:p>
        </p:txBody>
      </p:sp>
      <p:sp>
        <p:nvSpPr>
          <p:cNvPr id="9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06E17F-5518-DC44-A204-C2F42E1E0D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074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C7BD2-AD22-CF4C-8FE6-1021C8D7D95A}" type="datetime2">
              <a:rPr lang="zh-CN" altLang="en-US"/>
              <a:pPr/>
              <a:t>2022年10月19日</a:t>
            </a:fld>
            <a:endParaRPr lang="en-US" altLang="zh-CN"/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网络攻防技术与实践课程</a:t>
            </a:r>
          </a:p>
          <a:p>
            <a:r>
              <a:rPr lang="en-US"/>
              <a:t>Copyright (c)</a:t>
            </a:r>
            <a:r>
              <a:rPr lang="en-US" altLang="zh-CN"/>
              <a:t> 2008</a:t>
            </a:r>
            <a:r>
              <a:rPr lang="zh-CN" altLang="en-US"/>
              <a:t>－</a:t>
            </a:r>
            <a:r>
              <a:rPr lang="en-US" altLang="zh-CN"/>
              <a:t>2009 </a:t>
            </a:r>
            <a:r>
              <a:rPr lang="zh-CN" altLang="en-US"/>
              <a:t>诸葛建伟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EBDB56-5E44-D048-AD5E-173B21FD67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98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DD9775-5101-AD4E-B6F2-EECAEF846771}" type="datetime2">
              <a:rPr lang="zh-CN" altLang="en-US"/>
              <a:pPr/>
              <a:t>2022年10月19日</a:t>
            </a:fld>
            <a:endParaRPr lang="en-US" altLang="zh-CN"/>
          </a:p>
        </p:txBody>
      </p:sp>
      <p:sp>
        <p:nvSpPr>
          <p:cNvPr id="3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网络攻防技术与实践课程</a:t>
            </a:r>
          </a:p>
          <a:p>
            <a:r>
              <a:rPr lang="en-US"/>
              <a:t>Copyright (c)</a:t>
            </a:r>
            <a:r>
              <a:rPr lang="en-US" altLang="zh-CN"/>
              <a:t> 2008</a:t>
            </a:r>
            <a:r>
              <a:rPr lang="zh-CN" altLang="en-US"/>
              <a:t>－</a:t>
            </a:r>
            <a:r>
              <a:rPr lang="en-US" altLang="zh-CN"/>
              <a:t>2009 </a:t>
            </a:r>
            <a:r>
              <a:rPr lang="zh-CN" altLang="en-US"/>
              <a:t>诸葛建伟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47675B-8DC4-514E-A3BA-B30DCC6A1C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531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B152BC-F66D-6645-AD90-ED0D1FA9A09C}" type="datetime2">
              <a:rPr lang="zh-CN" altLang="en-US"/>
              <a:pPr/>
              <a:t>2022年10月19日</a:t>
            </a:fld>
            <a:endParaRPr lang="en-US" altLang="zh-CN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网络攻防技术与实践课程</a:t>
            </a:r>
          </a:p>
          <a:p>
            <a:r>
              <a:rPr lang="en-US"/>
              <a:t>Copyright (c)</a:t>
            </a:r>
            <a:r>
              <a:rPr lang="en-US" altLang="zh-CN"/>
              <a:t> 2008</a:t>
            </a:r>
            <a:r>
              <a:rPr lang="zh-CN" altLang="en-US"/>
              <a:t>－</a:t>
            </a:r>
            <a:r>
              <a:rPr lang="en-US" altLang="zh-CN"/>
              <a:t>2009 </a:t>
            </a:r>
            <a:r>
              <a:rPr lang="zh-CN" altLang="en-US"/>
              <a:t>诸葛建伟</a:t>
            </a:r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B2EB44-4057-9543-A423-E4C75D64F7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646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8C231D-0108-D845-851D-844A4774DD19}" type="datetime2">
              <a:rPr lang="zh-CN" altLang="en-US"/>
              <a:pPr/>
              <a:t>2022年10月19日</a:t>
            </a:fld>
            <a:endParaRPr lang="en-US" altLang="zh-CN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网络攻防技术与实践课程</a:t>
            </a:r>
          </a:p>
          <a:p>
            <a:r>
              <a:rPr lang="en-US"/>
              <a:t>Copyright (c)</a:t>
            </a:r>
            <a:r>
              <a:rPr lang="en-US" altLang="zh-CN"/>
              <a:t> 2008</a:t>
            </a:r>
            <a:r>
              <a:rPr lang="zh-CN" altLang="en-US"/>
              <a:t>－</a:t>
            </a:r>
            <a:r>
              <a:rPr lang="en-US" altLang="zh-CN"/>
              <a:t>2009 </a:t>
            </a:r>
            <a:r>
              <a:rPr lang="zh-CN" altLang="en-US"/>
              <a:t>诸葛建伟</a:t>
            </a:r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A0EF53-82E6-BF42-90B2-8DD8634E16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703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AutoShape 1028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2400"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101" name="Line 1029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>
              <a:latin typeface="Verdana" pitchFamily="34" charset="0"/>
              <a:ea typeface="宋体" pitchFamily="2" charset="-122"/>
              <a:cs typeface="+mn-cs"/>
            </a:endParaRPr>
          </a:p>
        </p:txBody>
      </p:sp>
      <p:sp>
        <p:nvSpPr>
          <p:cNvPr id="4102" name="Rectangle 10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30CF555F-670C-324C-AF24-E4704584EE63}" type="datetime2">
              <a:rPr lang="zh-CN" altLang="en-US"/>
              <a:pPr/>
              <a:t>2022年10月19日</a:t>
            </a:fld>
            <a:endParaRPr lang="en-US" altLang="zh-CN"/>
          </a:p>
        </p:txBody>
      </p:sp>
      <p:sp>
        <p:nvSpPr>
          <p:cNvPr id="4103" name="Rectangle 10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r>
              <a:rPr lang="zh-CN" altLang="en-US"/>
              <a:t>网络攻防技术与实践课程</a:t>
            </a:r>
          </a:p>
          <a:p>
            <a:r>
              <a:rPr lang="en-US"/>
              <a:t>Copyright (c)</a:t>
            </a:r>
            <a:r>
              <a:rPr lang="en-US" altLang="zh-CN"/>
              <a:t> 2008</a:t>
            </a:r>
            <a:r>
              <a:rPr lang="zh-CN" altLang="en-US"/>
              <a:t>－</a:t>
            </a:r>
            <a:r>
              <a:rPr lang="en-US" altLang="zh-CN"/>
              <a:t>2009 </a:t>
            </a:r>
            <a:r>
              <a:rPr lang="zh-CN" altLang="en-US"/>
              <a:t>诸葛建伟</a:t>
            </a:r>
          </a:p>
        </p:txBody>
      </p:sp>
      <p:sp>
        <p:nvSpPr>
          <p:cNvPr id="4104" name="Rectangle 10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D10993-8F87-2549-9C51-F7DB2C05B5AB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2057" name="Picture 1034" descr="xiaoHui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0"/>
            <a:ext cx="90011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Verdana" pitchFamily="34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Verdana" pitchFamily="34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Verdana" pitchFamily="34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Verdana" pitchFamily="34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o"/>
        <a:defRPr sz="30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n"/>
        <a:defRPr sz="2600" b="1">
          <a:solidFill>
            <a:schemeClr val="tx1"/>
          </a:solidFill>
          <a:latin typeface="+mn-lt"/>
          <a:ea typeface="+mn-ea"/>
          <a:cs typeface="宋体" charset="0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o"/>
        <a:defRPr sz="2300" b="1">
          <a:solidFill>
            <a:schemeClr val="tx1"/>
          </a:solidFill>
          <a:latin typeface="+mn-lt"/>
          <a:ea typeface="+mn-ea"/>
          <a:cs typeface="宋体" charset="0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n"/>
        <a:defRPr sz="2000" b="1">
          <a:solidFill>
            <a:schemeClr val="tx1"/>
          </a:solidFill>
          <a:latin typeface="+mn-lt"/>
          <a:ea typeface="+mn-ea"/>
          <a:cs typeface="宋体" charset="0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  <a:cs typeface="宋体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12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qybi.com/game/" TargetMode="External"/><Relationship Id="rId2" Type="http://schemas.openxmlformats.org/officeDocument/2006/relationships/hyperlink" Target="http://deathball.net/notpron/levelone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E177B736-9C3C-2241-B3C4-8EABBD0B0975}" type="datetime2">
              <a:rPr lang="zh-CN" altLang="en-US" sz="1200"/>
              <a:pPr eaLnBrk="1" hangingPunct="1"/>
              <a:t>2022年10月19日</a:t>
            </a:fld>
            <a:endParaRPr lang="en-US" altLang="zh-CN" sz="1200" dirty="0"/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7A3AB1DE-8E41-0A43-91D9-6C317481AB21}" type="slidenum">
              <a:rPr lang="en-US" altLang="zh-CN" sz="1200"/>
              <a:pPr eaLnBrk="1" hangingPunct="1"/>
              <a:t>1</a:t>
            </a:fld>
            <a:endParaRPr lang="en-US" altLang="zh-CN" sz="1200" dirty="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250825" y="0"/>
            <a:ext cx="8496300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endParaRPr lang="zh-CN" sz="3600" b="1">
              <a:solidFill>
                <a:schemeClr val="tx2"/>
              </a:solidFill>
            </a:endParaRPr>
          </a:p>
        </p:txBody>
      </p:sp>
      <p:sp>
        <p:nvSpPr>
          <p:cNvPr id="13" name="Rectangle 8"/>
          <p:cNvSpPr txBox="1">
            <a:spLocks noChangeArrowheads="1"/>
          </p:cNvSpPr>
          <p:nvPr/>
        </p:nvSpPr>
        <p:spPr bwMode="auto">
          <a:xfrm>
            <a:off x="323850" y="1400175"/>
            <a:ext cx="8496300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宋体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Verdana" pitchFamily="34" charset="0"/>
                <a:ea typeface="宋体" pitchFamily="2" charset="-122"/>
                <a:cs typeface="宋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Verdana" pitchFamily="34" charset="0"/>
                <a:ea typeface="宋体" pitchFamily="2" charset="-122"/>
                <a:cs typeface="宋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Verdana" pitchFamily="34" charset="0"/>
                <a:ea typeface="宋体" pitchFamily="2" charset="-122"/>
                <a:cs typeface="宋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Verdana" pitchFamily="34" charset="0"/>
                <a:ea typeface="宋体" pitchFamily="2" charset="-122"/>
                <a:cs typeface="宋体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000" kern="0" dirty="0"/>
              <a:t>电子科技大学</a:t>
            </a:r>
            <a:br>
              <a:rPr lang="en-US" altLang="zh-CN" sz="4000" kern="0" dirty="0"/>
            </a:br>
            <a:r>
              <a:rPr lang="zh-CN" altLang="en-US" sz="4000" kern="0" dirty="0"/>
              <a:t>网络与系统攻击技术课程</a:t>
            </a:r>
            <a:endParaRPr lang="zh-CN" altLang="en-US" sz="3200" kern="0" dirty="0">
              <a:latin typeface="Verdana" charset="0"/>
              <a:ea typeface="宋体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23850" y="2420938"/>
            <a:ext cx="84963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CN" sz="3600" b="1">
                <a:solidFill>
                  <a:schemeClr val="tx2"/>
                </a:solidFill>
              </a:rPr>
              <a:t>Web</a:t>
            </a:r>
            <a:r>
              <a:rPr lang="zh-CN" altLang="en-US" sz="3600" b="1" dirty="0">
                <a:solidFill>
                  <a:schemeClr val="tx2"/>
                </a:solidFill>
              </a:rPr>
              <a:t>应用安全攻防技术</a:t>
            </a:r>
            <a:r>
              <a:rPr lang="en-US" altLang="zh-CN" sz="3600" b="1" dirty="0">
                <a:solidFill>
                  <a:schemeClr val="tx2"/>
                </a:solidFill>
              </a:rPr>
              <a:t>(</a:t>
            </a:r>
            <a:r>
              <a:rPr lang="zh-CN" altLang="en-US" sz="3600" b="1">
                <a:solidFill>
                  <a:schemeClr val="tx2"/>
                </a:solidFill>
              </a:rPr>
              <a:t>上</a:t>
            </a:r>
            <a:r>
              <a:rPr lang="en-US" altLang="zh-CN" sz="3600" b="1">
                <a:solidFill>
                  <a:schemeClr val="tx2"/>
                </a:solidFill>
              </a:rPr>
              <a:t>)</a:t>
            </a:r>
            <a:endParaRPr lang="en-US" altLang="zh-CN" sz="3600" b="1" dirty="0">
              <a:solidFill>
                <a:schemeClr val="tx2"/>
              </a:solidFill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F2CB386-5B4C-44A7-918E-9AFFF74F7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306888"/>
            <a:ext cx="84963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altLang="en-US" sz="2800" b="1">
                <a:solidFill>
                  <a:schemeClr val="tx2"/>
                </a:solidFill>
              </a:rPr>
              <a:t>李忻洋</a:t>
            </a:r>
            <a:endParaRPr lang="en-US" altLang="zh-CN" sz="2800" b="1">
              <a:solidFill>
                <a:schemeClr val="tx2"/>
              </a:solidFill>
            </a:endParaRPr>
          </a:p>
          <a:p>
            <a:pPr algn="ctr"/>
            <a:r>
              <a:rPr lang="en-US" altLang="zh-CN" sz="2800" b="1">
                <a:solidFill>
                  <a:schemeClr val="tx2"/>
                </a:solidFill>
              </a:rPr>
              <a:t>virusli@uestc.edu.cn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D6B618C3-0DBA-7E4F-8AAD-6D6990334D1E}" type="datetime2">
              <a:rPr lang="zh-CN" altLang="en-US" sz="1200"/>
              <a:pPr eaLnBrk="1" hangingPunct="1"/>
              <a:t>2022年10月19日</a:t>
            </a:fld>
            <a:endParaRPr lang="en-US" altLang="zh-CN" sz="1200"/>
          </a:p>
        </p:txBody>
      </p:sp>
      <p:sp>
        <p:nvSpPr>
          <p:cNvPr id="717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970FD587-798E-A74D-8E81-B0F9AF5FBB42}" type="slidenum">
              <a:rPr lang="en-US" altLang="zh-CN" sz="1200"/>
              <a:pPr eaLnBrk="1" hangingPunct="1"/>
              <a:t>10</a:t>
            </a:fld>
            <a:endParaRPr lang="en-US" altLang="zh-CN" sz="120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188640"/>
            <a:ext cx="8001000" cy="603920"/>
          </a:xfrm>
        </p:spPr>
        <p:txBody>
          <a:bodyPr/>
          <a:lstStyle/>
          <a:p>
            <a:pPr eaLnBrk="1" hangingPunct="1"/>
            <a:r>
              <a:rPr lang="zh-CN" altLang="en-US">
                <a:latin typeface="Verdana" charset="0"/>
                <a:ea typeface="宋体" charset="0"/>
              </a:rPr>
              <a:t>动态</a:t>
            </a:r>
            <a:r>
              <a:rPr lang="zh-CN" altLang="en-US" dirty="0">
                <a:latin typeface="Verdana" charset="0"/>
                <a:ea typeface="宋体" charset="0"/>
              </a:rPr>
              <a:t>页面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887" y="1295400"/>
            <a:ext cx="8001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100">
                <a:latin typeface="Verdana" charset="0"/>
                <a:ea typeface="宋体" charset="0"/>
              </a:rPr>
              <a:t>动态页面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Verdana" charset="0"/>
                <a:ea typeface="宋体" charset="0"/>
              </a:rPr>
              <a:t>CGI</a:t>
            </a:r>
            <a:r>
              <a:rPr lang="zh-CN" altLang="en-US" sz="2000">
                <a:latin typeface="Verdana" charset="0"/>
                <a:ea typeface="宋体" charset="0"/>
              </a:rPr>
              <a:t>：后台动态生成</a:t>
            </a:r>
            <a:r>
              <a:rPr lang="en-US" altLang="zh-CN" sz="2000">
                <a:latin typeface="Verdana" charset="0"/>
                <a:ea typeface="宋体" charset="0"/>
              </a:rPr>
              <a:t>HTML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>
                <a:latin typeface="Verdana" charset="0"/>
                <a:ea typeface="宋体" charset="0"/>
              </a:rPr>
              <a:t>脚本语言：</a:t>
            </a:r>
            <a:r>
              <a:rPr lang="en-US" altLang="zh-CN" sz="2000">
                <a:latin typeface="Verdana" charset="0"/>
                <a:ea typeface="宋体" charset="0"/>
              </a:rPr>
              <a:t>ASP, PHP, JSP…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>
                <a:latin typeface="Verdana" charset="0"/>
                <a:ea typeface="宋体" charset="0"/>
              </a:rPr>
              <a:t>借助插件：</a:t>
            </a:r>
            <a:r>
              <a:rPr lang="en-US" altLang="zh-CN" sz="2000">
                <a:latin typeface="Verdana" charset="0"/>
                <a:ea typeface="宋体" charset="0"/>
              </a:rPr>
              <a:t>ActiveX</a:t>
            </a:r>
            <a:r>
              <a:rPr lang="zh-CN" altLang="en-US" sz="2000">
                <a:latin typeface="Verdana" charset="0"/>
                <a:ea typeface="宋体" charset="0"/>
              </a:rPr>
              <a:t>控件、</a:t>
            </a:r>
            <a:r>
              <a:rPr lang="en-US" altLang="zh-CN" sz="2000">
                <a:latin typeface="Verdana" charset="0"/>
                <a:ea typeface="宋体" charset="0"/>
              </a:rPr>
              <a:t>PPAPI</a:t>
            </a:r>
            <a:r>
              <a:rPr lang="zh-CN" altLang="en-US" sz="2000">
                <a:latin typeface="Verdana" charset="0"/>
                <a:ea typeface="宋体" charset="0"/>
              </a:rPr>
              <a:t>、</a:t>
            </a:r>
            <a:r>
              <a:rPr lang="en-US" altLang="zh-CN" sz="2000">
                <a:latin typeface="Verdana" charset="0"/>
                <a:ea typeface="宋体" charset="0"/>
              </a:rPr>
              <a:t>NPAPI…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>
                <a:latin typeface="Verdana" charset="0"/>
                <a:ea typeface="宋体" charset="0"/>
              </a:rPr>
              <a:t>前后端分离</a:t>
            </a:r>
            <a:endParaRPr lang="en-US" altLang="zh-CN" sz="2000">
              <a:latin typeface="Verdana" charset="0"/>
              <a:ea typeface="宋体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1700">
                <a:latin typeface="Verdana" charset="0"/>
                <a:ea typeface="宋体" charset="0"/>
              </a:rPr>
              <a:t>前端通过</a:t>
            </a:r>
            <a:r>
              <a:rPr lang="en-US" altLang="zh-CN" sz="1700">
                <a:latin typeface="Verdana" charset="0"/>
                <a:ea typeface="宋体" charset="0"/>
              </a:rPr>
              <a:t>Ajax</a:t>
            </a:r>
            <a:r>
              <a:rPr lang="zh-CN" altLang="en-US" sz="1700">
                <a:latin typeface="Verdana" charset="0"/>
                <a:ea typeface="宋体" charset="0"/>
              </a:rPr>
              <a:t>向后台发送请求</a:t>
            </a:r>
            <a:endParaRPr lang="en-US" altLang="zh-CN" sz="1700">
              <a:latin typeface="Verdana" charset="0"/>
              <a:ea typeface="宋体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1700">
                <a:latin typeface="Verdana" charset="0"/>
                <a:ea typeface="宋体" charset="0"/>
              </a:rPr>
              <a:t>后台将数据通过</a:t>
            </a:r>
            <a:r>
              <a:rPr lang="en-US" altLang="zh-CN" sz="1700">
                <a:latin typeface="Verdana" charset="0"/>
                <a:ea typeface="宋体" charset="0"/>
              </a:rPr>
              <a:t>json</a:t>
            </a:r>
            <a:r>
              <a:rPr lang="zh-CN" altLang="en-US" sz="1700">
                <a:latin typeface="Verdana" charset="0"/>
                <a:ea typeface="宋体" charset="0"/>
              </a:rPr>
              <a:t>格式返回，</a:t>
            </a:r>
            <a:r>
              <a:rPr lang="en-US" altLang="zh-CN" sz="1700">
                <a:latin typeface="Verdana" charset="0"/>
                <a:ea typeface="宋体" charset="0"/>
              </a:rPr>
              <a:t>js</a:t>
            </a:r>
            <a:r>
              <a:rPr lang="zh-CN" altLang="en-US" sz="1700">
                <a:latin typeface="Verdana" charset="0"/>
                <a:ea typeface="宋体" charset="0"/>
              </a:rPr>
              <a:t>解析数据并动态生成页面</a:t>
            </a:r>
            <a:endParaRPr lang="en-US" altLang="zh-CN" sz="1700">
              <a:latin typeface="Verdana" charset="0"/>
              <a:ea typeface="宋体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1700">
                <a:latin typeface="Verdana" charset="0"/>
                <a:ea typeface="宋体" charset="0"/>
              </a:rPr>
              <a:t>前端逐步形成了</a:t>
            </a:r>
            <a:r>
              <a:rPr lang="en-US" altLang="zh-CN" sz="1700">
                <a:latin typeface="Verdana" charset="0"/>
                <a:ea typeface="宋体" charset="0"/>
              </a:rPr>
              <a:t>Vue.js</a:t>
            </a:r>
            <a:r>
              <a:rPr lang="zh-CN" altLang="en-US" sz="1700">
                <a:latin typeface="Verdana" charset="0"/>
                <a:ea typeface="宋体" charset="0"/>
              </a:rPr>
              <a:t>、</a:t>
            </a:r>
            <a:r>
              <a:rPr lang="en-US" altLang="zh-CN" sz="1700">
                <a:latin typeface="Verdana" charset="0"/>
                <a:ea typeface="宋体" charset="0"/>
              </a:rPr>
              <a:t>React.js</a:t>
            </a:r>
            <a:r>
              <a:rPr lang="zh-CN" altLang="en-US" sz="1700">
                <a:latin typeface="Verdana" charset="0"/>
                <a:ea typeface="宋体" charset="0"/>
              </a:rPr>
              <a:t>、</a:t>
            </a:r>
            <a:r>
              <a:rPr lang="en-US" altLang="zh-CN" sz="1700">
                <a:latin typeface="Verdana" charset="0"/>
                <a:ea typeface="宋体" charset="0"/>
              </a:rPr>
              <a:t>Angular.js</a:t>
            </a:r>
            <a:r>
              <a:rPr lang="zh-CN" altLang="en-US" sz="1700">
                <a:latin typeface="Verdana" charset="0"/>
                <a:ea typeface="宋体" charset="0"/>
              </a:rPr>
              <a:t>等框架</a:t>
            </a:r>
          </a:p>
          <a:p>
            <a:pPr lvl="2" eaLnBrk="1" hangingPunct="1">
              <a:lnSpc>
                <a:spcPct val="90000"/>
              </a:lnSpc>
            </a:pPr>
            <a:endParaRPr lang="en-US" altLang="zh-CN" sz="1700">
              <a:latin typeface="Verdana" charset="0"/>
              <a:ea typeface="宋体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21802D-8C93-4F57-9E0E-CC52798EF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925959"/>
            <a:ext cx="47910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8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E28C6BEC-A347-884B-A8CE-8E5E8E12676B}" type="datetime2">
              <a:rPr lang="zh-CN" altLang="en-US" sz="1200"/>
              <a:pPr eaLnBrk="1" hangingPunct="1"/>
              <a:t>2022年10月19日</a:t>
            </a:fld>
            <a:endParaRPr lang="en-US" altLang="zh-CN" sz="1200"/>
          </a:p>
        </p:txBody>
      </p:sp>
      <p:sp>
        <p:nvSpPr>
          <p:cNvPr id="512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D8B66AE6-BA1A-4941-A142-37F7CA57D909}" type="slidenum">
              <a:rPr lang="en-US" altLang="zh-CN" sz="1200"/>
              <a:pPr eaLnBrk="1" hangingPunct="1"/>
              <a:t>11</a:t>
            </a:fld>
            <a:endParaRPr lang="en-US" altLang="zh-CN" sz="12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310815"/>
            <a:ext cx="8001000" cy="603920"/>
          </a:xfrm>
        </p:spPr>
        <p:txBody>
          <a:bodyPr/>
          <a:lstStyle/>
          <a:p>
            <a:pPr eaLnBrk="1" hangingPunct="1"/>
            <a:r>
              <a:rPr lang="en-US" altLang="zh-CN" sz="4400">
                <a:solidFill>
                  <a:schemeClr val="tx1"/>
                </a:solidFill>
                <a:latin typeface="Verdana" charset="0"/>
                <a:ea typeface="黑体" charset="0"/>
                <a:cs typeface="黑体" charset="0"/>
              </a:rPr>
              <a:t>Web</a:t>
            </a:r>
            <a:r>
              <a:rPr lang="zh-CN" altLang="en-US" sz="4400">
                <a:solidFill>
                  <a:schemeClr val="tx1"/>
                </a:solidFill>
                <a:latin typeface="Verdana" charset="0"/>
                <a:ea typeface="黑体" charset="0"/>
                <a:cs typeface="黑体" charset="0"/>
              </a:rPr>
              <a:t>应用程序体系结构及威胁</a:t>
            </a:r>
            <a:endParaRPr lang="zh-CN" altLang="en-US" dirty="0">
              <a:solidFill>
                <a:schemeClr val="tx1"/>
              </a:solidFill>
              <a:latin typeface="Verdana" charset="0"/>
              <a:ea typeface="宋体" charset="0"/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1772816"/>
            <a:ext cx="5400600" cy="331236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1.1 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从</a:t>
            </a: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C/S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向</a:t>
            </a: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B/S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的演变</a:t>
            </a:r>
            <a:endParaRPr lang="en-US" altLang="zh-CN" sz="3300"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1.2 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从</a:t>
            </a: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HTML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到动态页面</a:t>
            </a:r>
            <a:endParaRPr lang="en-US" altLang="zh-CN" sz="3300"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r>
              <a:rPr lang="en-US" altLang="zh-CN" sz="3300">
                <a:solidFill>
                  <a:srgbClr val="FF0000"/>
                </a:solidFill>
                <a:latin typeface="Verdana" charset="0"/>
                <a:ea typeface="黑体" charset="0"/>
                <a:cs typeface="黑体" charset="0"/>
              </a:rPr>
              <a:t>1.3 </a:t>
            </a:r>
            <a:r>
              <a:rPr lang="zh-CN" altLang="en-US" sz="3300">
                <a:solidFill>
                  <a:srgbClr val="FF0000"/>
                </a:solidFill>
                <a:latin typeface="Verdana" charset="0"/>
                <a:ea typeface="黑体" charset="0"/>
                <a:cs typeface="黑体" charset="0"/>
              </a:rPr>
              <a:t>浏览器简介</a:t>
            </a:r>
            <a:endParaRPr lang="en-US" altLang="zh-CN" sz="3300">
              <a:solidFill>
                <a:srgbClr val="FF0000"/>
              </a:solidFill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1.4 Web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服务器</a:t>
            </a:r>
            <a:endParaRPr lang="en-US" altLang="zh-CN" sz="3300"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1.5 Web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应用程序</a:t>
            </a:r>
            <a:endParaRPr lang="en-US" altLang="zh-CN" sz="3300"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1.6 HTTP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与</a:t>
            </a: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HTTPS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协议</a:t>
            </a:r>
            <a:endParaRPr lang="en-US" altLang="zh-CN" sz="3300"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endParaRPr lang="en-US" altLang="zh-CN" sz="3300"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endParaRPr lang="en-US" altLang="zh-CN" sz="3300"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endParaRPr lang="en-US" altLang="zh-CN" sz="3300" dirty="0">
              <a:latin typeface="Verdana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669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1B9DC-4201-4643-8052-45C38D7F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35F7-5351-E14C-A73A-194DEFCD5AC9}" type="datetime2">
              <a:rPr lang="zh-CN" altLang="en-US" smtClean="0"/>
              <a:pPr/>
              <a:t>2022年10月19日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2091F4-01ED-41C0-AE23-5470C90F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网络攻防技术与实践课程</a:t>
            </a:r>
          </a:p>
          <a:p>
            <a:r>
              <a:rPr lang="en-US"/>
              <a:t>Copyright (c)</a:t>
            </a:r>
            <a:r>
              <a:rPr lang="en-US" altLang="zh-CN"/>
              <a:t> 2008</a:t>
            </a:r>
            <a:r>
              <a:rPr lang="zh-CN" altLang="en-US"/>
              <a:t>－</a:t>
            </a:r>
            <a:r>
              <a:rPr lang="en-US" altLang="zh-CN"/>
              <a:t>2009 </a:t>
            </a:r>
            <a:r>
              <a:rPr lang="zh-CN" altLang="en-US"/>
              <a:t>诸葛建伟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4BE380-7818-4CB4-A812-ED5598E1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433E-49B7-5347-8F80-BD7A2435EC20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19E3DC-6E46-4E52-B0F3-47826583D09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你最常用的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PC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端浏览器是什么浏览器？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D1599B-805D-43BF-B12F-09D398435A9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IE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浏览器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CC9C8DE-B1DB-40D2-A6E0-4DC7552B774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214688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Chrome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浏览器（谷歌）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B34F6A-72A3-4359-9A91-A17E3527C12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FireFox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浏览器（火狐）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470293-95A5-4104-B516-DB50B0975CB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4071938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Edge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浏览器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789FB9D-899D-47E7-AFAC-6F7F4A311522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6F4CD6D-AE7C-41F7-A0E8-47A7A4C8FF60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278981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FEFB74C-781B-4CF7-A56D-08F4B902D3D0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6C56BB2-559C-4108-9CFA-A87B79EED0AE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4136231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B2B357E-471E-457A-939C-F63AD2AE7CB8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55AE3F1-B6A5-441E-B2C0-C02E80C10BC3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Safari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浏览器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68D369F-44A2-4D86-AFBD-EDFA177E0588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07DF48C-17A0-4EFC-A8F9-DFC05A8B3B02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828800" y="4929188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360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安全浏览器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F9F61514-58E4-44EA-8705-556F4F57FC2F}"/>
              </a:ext>
            </a:extLst>
          </p:cNvPr>
          <p:cNvSpPr>
            <a:spLocks noChangeAspect="1"/>
          </p:cNvSpPr>
          <p:nvPr>
            <p:custDataLst>
              <p:tags r:id="rId15"/>
            </p:custDataLst>
          </p:nvPr>
        </p:nvSpPr>
        <p:spPr bwMode="auto">
          <a:xfrm>
            <a:off x="1114425" y="4993481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D9455C3-8A30-4BC1-9167-F7F88EDEAAEB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其他浏览器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CC23A8C-B823-4A54-9281-8DBCDBAEADCC}"/>
              </a:ext>
            </a:extLst>
          </p:cNvPr>
          <p:cNvSpPr>
            <a:spLocks noChangeAspect="1"/>
          </p:cNvSpPr>
          <p:nvPr>
            <p:custDataLst>
              <p:tags r:id="rId17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5C17E9E-311A-4A0B-826C-29147980D096}"/>
              </a:ext>
            </a:extLst>
          </p:cNvPr>
          <p:cNvGrpSpPr/>
          <p:nvPr>
            <p:custDataLst>
              <p:tags r:id="rId1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9" name="TitleBackground">
              <a:extLst>
                <a:ext uri="{FF2B5EF4-FFF2-40B4-BE49-F238E27FC236}">
                  <a16:creationId xmlns:a16="http://schemas.microsoft.com/office/drawing/2014/main" id="{3C88B3FC-5803-4033-ABD4-CE88195FB86C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0" name="ColorBlock">
              <a:extLst>
                <a:ext uri="{FF2B5EF4-FFF2-40B4-BE49-F238E27FC236}">
                  <a16:creationId xmlns:a16="http://schemas.microsoft.com/office/drawing/2014/main" id="{DAA7EE7E-2A1A-41C4-A570-4E44A0126991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1" name="TypeText">
              <a:extLst>
                <a:ext uri="{FF2B5EF4-FFF2-40B4-BE49-F238E27FC236}">
                  <a16:creationId xmlns:a16="http://schemas.microsoft.com/office/drawing/2014/main" id="{0104BBE3-A13E-4A70-8E9B-8C16BD24BA15}"/>
                </a:ext>
              </a:extLst>
            </p:cNvPr>
            <p:cNvSpPr txBox="1"/>
            <p:nvPr>
              <p:custDataLst>
                <p:tags r:id="rId2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</a:p>
          </p:txBody>
        </p:sp>
        <p:sp>
          <p:nvSpPr>
            <p:cNvPr id="22" name="TipText">
              <a:extLst>
                <a:ext uri="{FF2B5EF4-FFF2-40B4-BE49-F238E27FC236}">
                  <a16:creationId xmlns:a16="http://schemas.microsoft.com/office/drawing/2014/main" id="{DDC8929E-226E-49D2-AA62-23BB491C6670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879A58E1-7324-4B08-9BD2-342F21625B8C}"/>
              </a:ext>
            </a:extLst>
          </p:cNvPr>
          <p:cNvPicPr>
            <a:picLocks/>
          </p:cNvPicPr>
          <p:nvPr>
            <p:custDataLst>
              <p:tags r:id="rId19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35786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A37401E9-2DA0-3F49-BB5C-7F241F6A728A}" type="datetime2">
              <a:rPr lang="zh-CN" altLang="en-US" sz="1200"/>
              <a:pPr eaLnBrk="1" hangingPunct="1"/>
              <a:t>2022年10月19日</a:t>
            </a:fld>
            <a:endParaRPr lang="en-US" altLang="zh-CN" sz="1200"/>
          </a:p>
        </p:txBody>
      </p:sp>
      <p:sp>
        <p:nvSpPr>
          <p:cNvPr id="819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2F20F888-D747-E24B-B87B-AA4F70B6014F}" type="slidenum">
              <a:rPr lang="en-US" altLang="zh-CN" sz="1200"/>
              <a:pPr eaLnBrk="1" hangingPunct="1"/>
              <a:t>13</a:t>
            </a:fld>
            <a:endParaRPr lang="en-US" altLang="zh-CN" sz="120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0648"/>
            <a:ext cx="8001000" cy="459904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Verdana" charset="0"/>
                <a:ea typeface="宋体" charset="0"/>
              </a:rPr>
              <a:t>Web</a:t>
            </a:r>
            <a:r>
              <a:rPr lang="zh-CN" altLang="en-US" dirty="0">
                <a:latin typeface="Verdana" charset="0"/>
                <a:ea typeface="宋体" charset="0"/>
              </a:rPr>
              <a:t>客户端</a:t>
            </a:r>
            <a:r>
              <a:rPr lang="en-US" altLang="zh-CN" dirty="0">
                <a:latin typeface="Verdana" charset="0"/>
                <a:ea typeface="宋体" charset="0"/>
              </a:rPr>
              <a:t> </a:t>
            </a:r>
            <a:r>
              <a:rPr lang="zh-CN" altLang="en-US" dirty="0">
                <a:latin typeface="Verdana" charset="0"/>
                <a:ea typeface="宋体" charset="0"/>
              </a:rPr>
              <a:t>－</a:t>
            </a:r>
            <a:r>
              <a:rPr lang="en-US" altLang="zh-CN" dirty="0">
                <a:latin typeface="Verdana" charset="0"/>
                <a:ea typeface="宋体" charset="0"/>
              </a:rPr>
              <a:t> </a:t>
            </a:r>
            <a:r>
              <a:rPr lang="zh-CN" altLang="en-US" dirty="0">
                <a:latin typeface="Verdana" charset="0"/>
                <a:ea typeface="宋体" charset="0"/>
              </a:rPr>
              <a:t>浏览器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053" y="1412776"/>
            <a:ext cx="8001000" cy="4391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Verdana" charset="0"/>
                <a:ea typeface="宋体" charset="0"/>
              </a:rPr>
              <a:t>浏览器产品的商业竞争</a:t>
            </a:r>
            <a:endParaRPr lang="en-US" altLang="zh-CN" dirty="0">
              <a:latin typeface="Verdana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宋体" charset="0"/>
              </a:rPr>
              <a:t>“</a:t>
            </a:r>
            <a:r>
              <a:rPr lang="zh-CN" altLang="en-US" sz="2200" dirty="0">
                <a:latin typeface="Verdana" charset="0"/>
                <a:ea typeface="宋体" charset="0"/>
              </a:rPr>
              <a:t>第一次浏览器大战</a:t>
            </a:r>
            <a:r>
              <a:rPr lang="zh-CN" altLang="en-US" sz="2200" dirty="0">
                <a:latin typeface="Arial" charset="0"/>
                <a:ea typeface="宋体" charset="0"/>
              </a:rPr>
              <a:t>”</a:t>
            </a:r>
            <a:r>
              <a:rPr lang="en-US" altLang="zh-CN" sz="2200" dirty="0">
                <a:latin typeface="Verdana" charset="0"/>
                <a:ea typeface="宋体" charset="0"/>
              </a:rPr>
              <a:t>: Netscape Loses to IE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宋体" charset="0"/>
              </a:rPr>
              <a:t>“</a:t>
            </a:r>
            <a:r>
              <a:rPr lang="zh-CN" altLang="en-US" sz="2200" dirty="0">
                <a:latin typeface="Verdana" charset="0"/>
                <a:ea typeface="宋体" charset="0"/>
              </a:rPr>
              <a:t>第二次浏览器大战</a:t>
            </a:r>
            <a:r>
              <a:rPr lang="zh-CN" altLang="en-US" sz="2200" dirty="0">
                <a:latin typeface="Arial" charset="0"/>
                <a:ea typeface="宋体" charset="0"/>
              </a:rPr>
              <a:t>”</a:t>
            </a:r>
            <a:r>
              <a:rPr lang="en-US" altLang="zh-CN" sz="2200" dirty="0">
                <a:latin typeface="Verdana" charset="0"/>
                <a:ea typeface="宋体" charset="0"/>
              </a:rPr>
              <a:t>: IE VS. Firefox, Chrome, Safari, </a:t>
            </a:r>
            <a:r>
              <a:rPr lang="en-US" altLang="zh-CN" sz="2200" dirty="0" err="1">
                <a:latin typeface="Verdana" charset="0"/>
                <a:ea typeface="宋体" charset="0"/>
              </a:rPr>
              <a:t>etc</a:t>
            </a:r>
            <a:endParaRPr lang="en-US" altLang="zh-CN" sz="2200" dirty="0">
              <a:latin typeface="Verdana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宋体" charset="0"/>
              </a:rPr>
              <a:t>“</a:t>
            </a:r>
            <a:r>
              <a:rPr lang="zh-CN" altLang="en-US" sz="2200" dirty="0">
                <a:latin typeface="Verdana" charset="0"/>
                <a:ea typeface="宋体" charset="0"/>
              </a:rPr>
              <a:t>第三次浏览器大战</a:t>
            </a:r>
            <a:r>
              <a:rPr lang="zh-CN" altLang="en-US" sz="2200" dirty="0">
                <a:latin typeface="Arial" charset="0"/>
                <a:ea typeface="宋体" charset="0"/>
              </a:rPr>
              <a:t>”</a:t>
            </a:r>
            <a:r>
              <a:rPr lang="en-US" altLang="zh-CN" sz="2200" dirty="0">
                <a:latin typeface="Verdana" charset="0"/>
                <a:ea typeface="宋体" charset="0"/>
              </a:rPr>
              <a:t>: </a:t>
            </a:r>
            <a:r>
              <a:rPr lang="zh-CN" altLang="en-US" sz="2200" dirty="0">
                <a:latin typeface="Verdana" charset="0"/>
                <a:ea typeface="宋体" charset="0"/>
              </a:rPr>
              <a:t>移动终端浏览器之争，</a:t>
            </a:r>
            <a:r>
              <a:rPr lang="en-US" altLang="zh-CN" sz="2200" dirty="0">
                <a:latin typeface="Verdana" charset="0"/>
                <a:ea typeface="宋体" charset="0"/>
              </a:rPr>
              <a:t>Opera, Safari,  …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Verdana" charset="0"/>
                <a:ea typeface="宋体" charset="0"/>
              </a:rPr>
              <a:t>浏览器技术的发展</a:t>
            </a:r>
            <a:endParaRPr lang="en-US" altLang="zh-CN" dirty="0">
              <a:latin typeface="Verdana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>
                <a:latin typeface="Verdana" charset="0"/>
                <a:ea typeface="宋体" charset="0"/>
              </a:rPr>
              <a:t>早期</a:t>
            </a:r>
            <a:r>
              <a:rPr lang="zh-CN" altLang="zh-CN" sz="2200" dirty="0">
                <a:latin typeface="Verdana" charset="0"/>
                <a:ea typeface="宋体" charset="0"/>
              </a:rPr>
              <a:t>：</a:t>
            </a:r>
            <a:r>
              <a:rPr lang="zh-CN" altLang="en-US" sz="2200" dirty="0">
                <a:latin typeface="Verdana" charset="0"/>
                <a:ea typeface="宋体" charset="0"/>
              </a:rPr>
              <a:t>简单的静态</a:t>
            </a:r>
            <a:r>
              <a:rPr lang="en-US" altLang="zh-CN" sz="2200" dirty="0">
                <a:solidFill>
                  <a:srgbClr val="FF0000"/>
                </a:solidFill>
                <a:latin typeface="Verdana" charset="0"/>
                <a:ea typeface="宋体" charset="0"/>
              </a:rPr>
              <a:t>HTML</a:t>
            </a:r>
            <a:r>
              <a:rPr lang="zh-CN" altLang="en-US" sz="2200" dirty="0">
                <a:latin typeface="Verdana" charset="0"/>
                <a:ea typeface="宋体" charset="0"/>
              </a:rPr>
              <a:t>页面</a:t>
            </a:r>
            <a:r>
              <a:rPr lang="zh-CN" altLang="en-US" sz="2200">
                <a:latin typeface="Verdana" charset="0"/>
                <a:ea typeface="宋体" charset="0"/>
              </a:rPr>
              <a:t>解析与渲染</a:t>
            </a:r>
            <a:endParaRPr lang="en-US" altLang="zh-CN" sz="2200" dirty="0">
              <a:latin typeface="Verdana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>
                <a:latin typeface="Verdana" charset="0"/>
                <a:ea typeface="宋体" charset="0"/>
              </a:rPr>
              <a:t>1995 Netscape</a:t>
            </a:r>
            <a:r>
              <a:rPr lang="zh-CN" altLang="en-US" sz="2200">
                <a:latin typeface="Verdana" charset="0"/>
                <a:ea typeface="宋体" charset="0"/>
              </a:rPr>
              <a:t>引入</a:t>
            </a:r>
            <a:r>
              <a:rPr lang="en-US" altLang="zh-CN" sz="2200">
                <a:solidFill>
                  <a:srgbClr val="FF0000"/>
                </a:solidFill>
                <a:latin typeface="Verdana" charset="0"/>
                <a:ea typeface="宋体" charset="0"/>
              </a:rPr>
              <a:t>JavaScript</a:t>
            </a:r>
            <a:r>
              <a:rPr lang="zh-CN" altLang="en-US" sz="2200" dirty="0">
                <a:latin typeface="Verdana" charset="0"/>
                <a:ea typeface="宋体" charset="0"/>
              </a:rPr>
              <a:t>，客户端脚本语言</a:t>
            </a:r>
            <a:endParaRPr lang="en-US" altLang="zh-CN" sz="2200" dirty="0">
              <a:latin typeface="Verdana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>
                <a:latin typeface="Verdana" charset="0"/>
                <a:ea typeface="宋体" charset="0"/>
              </a:rPr>
              <a:t>1996 Adobe(Macromedia)</a:t>
            </a:r>
            <a:r>
              <a:rPr lang="zh-CN" altLang="en-US" sz="2200" dirty="0">
                <a:latin typeface="Verdana" charset="0"/>
                <a:ea typeface="宋体" charset="0"/>
              </a:rPr>
              <a:t>引入</a:t>
            </a:r>
            <a:r>
              <a:rPr lang="en-US" altLang="zh-CN" sz="2200" dirty="0">
                <a:latin typeface="Verdana" charset="0"/>
                <a:ea typeface="宋体" charset="0"/>
              </a:rPr>
              <a:t>Flash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>
                <a:latin typeface="Verdana" charset="0"/>
                <a:ea typeface="宋体" charset="0"/>
              </a:rPr>
              <a:t>1999 Sun</a:t>
            </a:r>
            <a:r>
              <a:rPr lang="zh-CN" altLang="en-US" sz="2200" dirty="0">
                <a:latin typeface="Verdana" charset="0"/>
                <a:ea typeface="宋体" charset="0"/>
              </a:rPr>
              <a:t>：</a:t>
            </a:r>
            <a:r>
              <a:rPr lang="en-US" altLang="zh-CN" sz="2200" dirty="0">
                <a:latin typeface="Verdana" charset="0"/>
                <a:ea typeface="宋体" charset="0"/>
              </a:rPr>
              <a:t>Servlet</a:t>
            </a:r>
            <a:r>
              <a:rPr lang="zh-CN" altLang="en-US" sz="2200" dirty="0">
                <a:latin typeface="Verdana" charset="0"/>
                <a:ea typeface="宋体" charset="0"/>
              </a:rPr>
              <a:t>，</a:t>
            </a:r>
            <a:r>
              <a:rPr lang="en-US" altLang="zh-CN" sz="2200" dirty="0">
                <a:latin typeface="Verdana" charset="0"/>
                <a:ea typeface="宋体" charset="0"/>
              </a:rPr>
              <a:t>J2ME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>
                <a:latin typeface="Verdana" charset="0"/>
                <a:ea typeface="宋体" charset="0"/>
              </a:rPr>
              <a:t>2005 </a:t>
            </a:r>
            <a:r>
              <a:rPr lang="en-US" altLang="zh-CN" sz="2200" dirty="0">
                <a:solidFill>
                  <a:srgbClr val="FF0000"/>
                </a:solidFill>
                <a:latin typeface="Verdana" charset="0"/>
                <a:ea typeface="宋体" charset="0"/>
              </a:rPr>
              <a:t>Ajax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E28C6BEC-A347-884B-A8CE-8E5E8E12676B}" type="datetime2">
              <a:rPr lang="zh-CN" altLang="en-US" sz="1200"/>
              <a:pPr eaLnBrk="1" hangingPunct="1"/>
              <a:t>2022年10月19日</a:t>
            </a:fld>
            <a:endParaRPr lang="en-US" altLang="zh-CN" sz="1200"/>
          </a:p>
        </p:txBody>
      </p:sp>
      <p:sp>
        <p:nvSpPr>
          <p:cNvPr id="512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D8B66AE6-BA1A-4941-A142-37F7CA57D909}" type="slidenum">
              <a:rPr lang="en-US" altLang="zh-CN" sz="1200"/>
              <a:pPr eaLnBrk="1" hangingPunct="1"/>
              <a:t>14</a:t>
            </a:fld>
            <a:endParaRPr lang="en-US" altLang="zh-CN" sz="12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310815"/>
            <a:ext cx="8001000" cy="603920"/>
          </a:xfrm>
        </p:spPr>
        <p:txBody>
          <a:bodyPr/>
          <a:lstStyle/>
          <a:p>
            <a:pPr eaLnBrk="1" hangingPunct="1"/>
            <a:r>
              <a:rPr lang="en-US" altLang="zh-CN" sz="4400" b="0">
                <a:solidFill>
                  <a:schemeClr val="tx1"/>
                </a:solidFill>
                <a:latin typeface="Verdana" charset="0"/>
                <a:ea typeface="黑体" charset="0"/>
                <a:cs typeface="黑体" charset="0"/>
              </a:rPr>
              <a:t>Web</a:t>
            </a:r>
            <a:r>
              <a:rPr lang="zh-CN" altLang="en-US" sz="4400" b="0">
                <a:solidFill>
                  <a:schemeClr val="tx1"/>
                </a:solidFill>
                <a:latin typeface="Verdana" charset="0"/>
                <a:ea typeface="黑体" charset="0"/>
                <a:cs typeface="黑体" charset="0"/>
              </a:rPr>
              <a:t>应用程序体系结构及威胁</a:t>
            </a:r>
            <a:endParaRPr lang="zh-CN" altLang="en-US" b="0" dirty="0">
              <a:solidFill>
                <a:schemeClr val="tx1"/>
              </a:solidFill>
              <a:latin typeface="Verdana" charset="0"/>
              <a:ea typeface="宋体" charset="0"/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1772816"/>
            <a:ext cx="5400600" cy="331236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1.1 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从</a:t>
            </a: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C/S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向</a:t>
            </a: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B/S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的演变</a:t>
            </a:r>
            <a:endParaRPr lang="en-US" altLang="zh-CN" sz="3300"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1.2 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从</a:t>
            </a: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HTML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到动态页面</a:t>
            </a:r>
            <a:endParaRPr lang="en-US" altLang="zh-CN" sz="3300"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1.3 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浏览器简介</a:t>
            </a:r>
            <a:endParaRPr lang="en-US" altLang="zh-CN" sz="3300"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r>
              <a:rPr lang="en-US" altLang="zh-CN" sz="3300">
                <a:solidFill>
                  <a:srgbClr val="FF0000"/>
                </a:solidFill>
                <a:latin typeface="Verdana" charset="0"/>
                <a:ea typeface="黑体" charset="0"/>
                <a:cs typeface="黑体" charset="0"/>
              </a:rPr>
              <a:t>1.4 Web</a:t>
            </a:r>
            <a:r>
              <a:rPr lang="zh-CN" altLang="en-US" sz="3300">
                <a:solidFill>
                  <a:srgbClr val="FF0000"/>
                </a:solidFill>
                <a:latin typeface="Verdana" charset="0"/>
                <a:ea typeface="黑体" charset="0"/>
                <a:cs typeface="黑体" charset="0"/>
              </a:rPr>
              <a:t>服务器</a:t>
            </a:r>
            <a:endParaRPr lang="en-US" altLang="zh-CN" sz="3300">
              <a:solidFill>
                <a:srgbClr val="FF0000"/>
              </a:solidFill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1.5 Web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应用程序</a:t>
            </a:r>
            <a:endParaRPr lang="en-US" altLang="zh-CN" sz="3300"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1.6 HTTP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与</a:t>
            </a: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HTTPS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协议</a:t>
            </a:r>
            <a:endParaRPr lang="en-US" altLang="zh-CN" sz="3300"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endParaRPr lang="en-US" altLang="zh-CN" sz="3300"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endParaRPr lang="en-US" altLang="zh-CN" sz="3300"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endParaRPr lang="en-US" altLang="zh-CN" sz="3300" dirty="0">
              <a:latin typeface="Verdana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918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540BFF9A-C837-C34D-BB6C-41E59F8B0469}" type="datetime2">
              <a:rPr lang="zh-CN" altLang="en-US" sz="1200"/>
              <a:pPr eaLnBrk="1" hangingPunct="1"/>
              <a:t>2022年10月19日</a:t>
            </a:fld>
            <a:endParaRPr lang="en-US" altLang="zh-CN" sz="1200"/>
          </a:p>
        </p:txBody>
      </p:sp>
      <p:sp>
        <p:nvSpPr>
          <p:cNvPr id="1024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EFB66CAF-5A75-1C4B-AF8A-66B219ECFC28}" type="slidenum">
              <a:rPr lang="en-US" altLang="zh-CN" sz="1200"/>
              <a:pPr eaLnBrk="1" hangingPunct="1"/>
              <a:t>15</a:t>
            </a:fld>
            <a:endParaRPr lang="en-US" altLang="zh-CN" sz="120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260648"/>
            <a:ext cx="8001000" cy="675928"/>
          </a:xfrm>
        </p:spPr>
        <p:txBody>
          <a:bodyPr/>
          <a:lstStyle/>
          <a:p>
            <a:pPr eaLnBrk="1" hangingPunct="1"/>
            <a:r>
              <a:rPr lang="en-US" altLang="zh-CN">
                <a:latin typeface="Verdana" charset="0"/>
                <a:ea typeface="宋体" charset="0"/>
              </a:rPr>
              <a:t>Web</a:t>
            </a:r>
            <a:r>
              <a:rPr lang="zh-CN" altLang="en-US">
                <a:latin typeface="Verdana" charset="0"/>
                <a:ea typeface="宋体" charset="0"/>
              </a:rPr>
              <a:t>服务器</a:t>
            </a:r>
            <a:endParaRPr lang="en-US" altLang="zh-CN" dirty="0">
              <a:latin typeface="Verdana" charset="0"/>
              <a:ea typeface="宋体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23528" y="1341264"/>
            <a:ext cx="80010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Verdana" charset="0"/>
                <a:ea typeface="宋体" charset="0"/>
              </a:rPr>
              <a:t>Web</a:t>
            </a:r>
            <a:r>
              <a:rPr lang="zh-CN" altLang="en-US" dirty="0">
                <a:latin typeface="Verdana" charset="0"/>
                <a:ea typeface="宋体" charset="0"/>
              </a:rPr>
              <a:t>服务器软件</a:t>
            </a:r>
            <a:endParaRPr lang="en-US" altLang="zh-CN" dirty="0">
              <a:latin typeface="Verdana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Verdana" charset="0"/>
                <a:ea typeface="宋体" charset="0"/>
              </a:rPr>
              <a:t>HTTP</a:t>
            </a:r>
            <a:r>
              <a:rPr lang="zh-CN" altLang="en-US">
                <a:latin typeface="Verdana" charset="0"/>
                <a:ea typeface="宋体" charset="0"/>
              </a:rPr>
              <a:t>守护进程，处理浏览器访问请求</a:t>
            </a:r>
            <a:endParaRPr lang="en-US" altLang="zh-CN">
              <a:latin typeface="Verdana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Verdana" charset="0"/>
                <a:ea typeface="宋体" charset="0"/>
              </a:rPr>
              <a:t>动态生成页面并返回</a:t>
            </a:r>
            <a:endParaRPr lang="en-US" altLang="zh-CN">
              <a:latin typeface="Verdana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Verdana" charset="0"/>
                <a:ea typeface="宋体" charset="0"/>
              </a:rPr>
              <a:t>或以</a:t>
            </a:r>
            <a:r>
              <a:rPr lang="en-US" altLang="zh-CN">
                <a:latin typeface="Verdana" charset="0"/>
                <a:ea typeface="宋体" charset="0"/>
              </a:rPr>
              <a:t>json</a:t>
            </a:r>
            <a:r>
              <a:rPr lang="zh-CN" altLang="en-US">
                <a:latin typeface="Verdana" charset="0"/>
                <a:ea typeface="宋体" charset="0"/>
              </a:rPr>
              <a:t>格式返回数据</a:t>
            </a:r>
            <a:endParaRPr lang="en-US" altLang="zh-CN">
              <a:latin typeface="Verdana" charset="0"/>
              <a:ea typeface="宋体" charset="0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0D69E18-2B08-452A-91F9-4FFB1079E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150602"/>
              </p:ext>
            </p:extLst>
          </p:nvPr>
        </p:nvGraphicFramePr>
        <p:xfrm>
          <a:off x="929884" y="3763717"/>
          <a:ext cx="76045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8344">
                  <a:extLst>
                    <a:ext uri="{9D8B030D-6E8A-4147-A177-3AD203B41FA5}">
                      <a16:colId xmlns:a16="http://schemas.microsoft.com/office/drawing/2014/main" val="133701866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81909679"/>
                    </a:ext>
                  </a:extLst>
                </a:gridCol>
                <a:gridCol w="2634004">
                  <a:extLst>
                    <a:ext uri="{9D8B030D-6E8A-4147-A177-3AD203B41FA5}">
                      <a16:colId xmlns:a16="http://schemas.microsoft.com/office/drawing/2014/main" val="1743896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组织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机构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编程语言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Web</a:t>
                      </a:r>
                      <a:r>
                        <a:rPr lang="zh-CN" altLang="en-US"/>
                        <a:t>应用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58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Microsoft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ASP/C#...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IIS/ASP/ASP.Net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76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Apache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Java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Servlet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51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Apache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PHP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PHP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576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Python Software Foundation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Python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Flask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Django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59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OpenJS Foundation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JavaScript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NodeJS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467818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44D4EFF7-6234-40FB-BE78-CADFFA203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96" y="1226337"/>
            <a:ext cx="1819048" cy="224761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E28C6BEC-A347-884B-A8CE-8E5E8E12676B}" type="datetime2">
              <a:rPr lang="zh-CN" altLang="en-US" sz="1200"/>
              <a:pPr eaLnBrk="1" hangingPunct="1"/>
              <a:t>2022年10月19日</a:t>
            </a:fld>
            <a:endParaRPr lang="en-US" altLang="zh-CN" sz="1200"/>
          </a:p>
        </p:txBody>
      </p:sp>
      <p:sp>
        <p:nvSpPr>
          <p:cNvPr id="512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D8B66AE6-BA1A-4941-A142-37F7CA57D909}" type="slidenum">
              <a:rPr lang="en-US" altLang="zh-CN" sz="1200"/>
              <a:pPr eaLnBrk="1" hangingPunct="1"/>
              <a:t>16</a:t>
            </a:fld>
            <a:endParaRPr lang="en-US" altLang="zh-CN" sz="12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0648"/>
            <a:ext cx="8001000" cy="603920"/>
          </a:xfrm>
        </p:spPr>
        <p:txBody>
          <a:bodyPr/>
          <a:lstStyle/>
          <a:p>
            <a:pPr eaLnBrk="1" hangingPunct="1"/>
            <a:r>
              <a:rPr lang="zh-CN" altLang="en-US">
                <a:latin typeface="Verdana" charset="0"/>
                <a:ea typeface="宋体" charset="0"/>
              </a:rPr>
              <a:t>内容提要</a:t>
            </a:r>
            <a:endParaRPr lang="zh-CN" altLang="en-US" dirty="0">
              <a:latin typeface="Verdana" charset="0"/>
              <a:ea typeface="宋体" charset="0"/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1772816"/>
            <a:ext cx="5400600" cy="331236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1.1 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从</a:t>
            </a: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C/S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向</a:t>
            </a: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B/S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的演变</a:t>
            </a:r>
            <a:endParaRPr lang="en-US" altLang="zh-CN" sz="3300"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1.2 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从</a:t>
            </a: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HTML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到动态页面</a:t>
            </a:r>
            <a:endParaRPr lang="en-US" altLang="zh-CN" sz="3300"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1.3 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浏览器简介</a:t>
            </a:r>
            <a:endParaRPr lang="en-US" altLang="zh-CN" sz="3300"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1.4 Web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服务器</a:t>
            </a:r>
            <a:endParaRPr lang="en-US" altLang="zh-CN" sz="3300"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r>
              <a:rPr lang="en-US" altLang="zh-CN" sz="3300">
                <a:solidFill>
                  <a:srgbClr val="FF0000"/>
                </a:solidFill>
                <a:latin typeface="Verdana" charset="0"/>
                <a:ea typeface="黑体" charset="0"/>
                <a:cs typeface="黑体" charset="0"/>
              </a:rPr>
              <a:t>1.5 Web</a:t>
            </a:r>
            <a:r>
              <a:rPr lang="zh-CN" altLang="en-US" sz="3300">
                <a:solidFill>
                  <a:srgbClr val="FF0000"/>
                </a:solidFill>
                <a:latin typeface="Verdana" charset="0"/>
                <a:ea typeface="黑体" charset="0"/>
                <a:cs typeface="黑体" charset="0"/>
              </a:rPr>
              <a:t>应用程序</a:t>
            </a:r>
            <a:endParaRPr lang="en-US" altLang="zh-CN" sz="3300">
              <a:solidFill>
                <a:srgbClr val="FF0000"/>
              </a:solidFill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1.6 HTTP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与</a:t>
            </a: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HTTPS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协议</a:t>
            </a:r>
            <a:endParaRPr lang="en-US" altLang="zh-CN" sz="3300"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endParaRPr lang="en-US" altLang="zh-CN" sz="3300">
              <a:solidFill>
                <a:srgbClr val="FF0000"/>
              </a:solidFill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endParaRPr lang="en-US" altLang="zh-CN" sz="3300"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endParaRPr lang="en-US" altLang="zh-CN" sz="3300" dirty="0">
              <a:latin typeface="Verdana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09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A37401E9-2DA0-3F49-BB5C-7F241F6A728A}" type="datetime2">
              <a:rPr lang="zh-CN" altLang="en-US" sz="1200"/>
              <a:pPr eaLnBrk="1" hangingPunct="1"/>
              <a:t>2022年10月19日</a:t>
            </a:fld>
            <a:endParaRPr lang="en-US" altLang="zh-CN" sz="1200"/>
          </a:p>
        </p:txBody>
      </p:sp>
      <p:sp>
        <p:nvSpPr>
          <p:cNvPr id="819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2F20F888-D747-E24B-B87B-AA4F70B6014F}" type="slidenum">
              <a:rPr lang="en-US" altLang="zh-CN" sz="1200"/>
              <a:pPr eaLnBrk="1" hangingPunct="1"/>
              <a:t>17</a:t>
            </a:fld>
            <a:endParaRPr lang="en-US" altLang="zh-CN" sz="120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260648"/>
            <a:ext cx="8001000" cy="459904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Verdana" charset="0"/>
                <a:ea typeface="宋体" charset="0"/>
              </a:rPr>
              <a:t>Web</a:t>
            </a:r>
            <a:r>
              <a:rPr lang="zh-CN" altLang="en-US" dirty="0">
                <a:latin typeface="Verdana" charset="0"/>
                <a:ea typeface="宋体" charset="0"/>
              </a:rPr>
              <a:t>应用程序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773" y="1412776"/>
            <a:ext cx="8001000" cy="4391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Verdana" charset="0"/>
                <a:ea typeface="宋体" charset="0"/>
              </a:rPr>
              <a:t>Web</a:t>
            </a:r>
            <a:r>
              <a:rPr lang="zh-CN" altLang="en-US" dirty="0">
                <a:latin typeface="Verdana" charset="0"/>
                <a:ea typeface="宋体" charset="0"/>
              </a:rPr>
              <a:t>应用程序－</a:t>
            </a:r>
            <a:r>
              <a:rPr lang="en-US" altLang="zh-CN" dirty="0">
                <a:latin typeface="Verdana" charset="0"/>
                <a:ea typeface="宋体" charset="0"/>
              </a:rPr>
              <a:t>Web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latin typeface="Verdana" charset="0"/>
                <a:ea typeface="宋体" charset="0"/>
              </a:rPr>
              <a:t>Web</a:t>
            </a:r>
            <a:r>
              <a:rPr lang="zh-CN" altLang="en-US">
                <a:latin typeface="Verdana" charset="0"/>
                <a:ea typeface="宋体" charset="0"/>
              </a:rPr>
              <a:t>服务器负责按</a:t>
            </a:r>
            <a:r>
              <a:rPr lang="en-US" altLang="zh-CN">
                <a:latin typeface="Verdana" charset="0"/>
                <a:ea typeface="宋体" charset="0"/>
              </a:rPr>
              <a:t>http</a:t>
            </a:r>
            <a:r>
              <a:rPr lang="zh-CN" altLang="en-US">
                <a:latin typeface="Verdana" charset="0"/>
                <a:ea typeface="宋体" charset="0"/>
              </a:rPr>
              <a:t>协议收发请求</a:t>
            </a:r>
            <a:r>
              <a:rPr lang="en-US" altLang="zh-CN">
                <a:latin typeface="Verdana" charset="0"/>
                <a:ea typeface="宋体" charset="0"/>
              </a:rPr>
              <a:t>/</a:t>
            </a:r>
            <a:r>
              <a:rPr lang="zh-CN" altLang="en-US">
                <a:latin typeface="Verdana" charset="0"/>
                <a:ea typeface="宋体" charset="0"/>
              </a:rPr>
              <a:t>数据</a:t>
            </a:r>
            <a:endParaRPr lang="en-US" altLang="zh-CN">
              <a:latin typeface="Verdana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Verdana" charset="0"/>
                <a:ea typeface="宋体" charset="0"/>
              </a:rPr>
              <a:t>具体的</a:t>
            </a:r>
            <a:r>
              <a:rPr lang="zh-CN" altLang="en-US">
                <a:solidFill>
                  <a:srgbClr val="FF0000"/>
                </a:solidFill>
                <a:latin typeface="Verdana" charset="0"/>
                <a:ea typeface="宋体" charset="0"/>
              </a:rPr>
              <a:t>业务逻辑</a:t>
            </a:r>
            <a:r>
              <a:rPr lang="zh-CN" altLang="en-US">
                <a:latin typeface="Verdana" charset="0"/>
                <a:ea typeface="宋体" charset="0"/>
              </a:rPr>
              <a:t>：</a:t>
            </a:r>
            <a:r>
              <a:rPr lang="en-US" altLang="zh-CN">
                <a:latin typeface="Verdana" charset="0"/>
                <a:ea typeface="宋体" charset="0"/>
              </a:rPr>
              <a:t>Web</a:t>
            </a:r>
            <a:r>
              <a:rPr lang="zh-CN" altLang="en-US">
                <a:latin typeface="Verdana" charset="0"/>
                <a:ea typeface="宋体" charset="0"/>
              </a:rPr>
              <a:t>应用负责</a:t>
            </a:r>
            <a:endParaRPr lang="en-US" altLang="zh-CN">
              <a:latin typeface="Verdana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Verdana" charset="0"/>
                <a:ea typeface="宋体" charset="0"/>
              </a:rPr>
              <a:t>“现代</a:t>
            </a:r>
            <a:r>
              <a:rPr lang="en-US" altLang="zh-CN">
                <a:latin typeface="Verdana" charset="0"/>
                <a:ea typeface="宋体" charset="0"/>
              </a:rPr>
              <a:t>Web</a:t>
            </a:r>
            <a:r>
              <a:rPr lang="zh-CN" altLang="en-US">
                <a:latin typeface="Verdana" charset="0"/>
                <a:ea typeface="宋体" charset="0"/>
              </a:rPr>
              <a:t>应用的核心”</a:t>
            </a:r>
            <a:endParaRPr lang="en-US" altLang="zh-CN" dirty="0">
              <a:latin typeface="Verdana" charset="0"/>
              <a:ea typeface="宋体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183148-7F79-4665-A9B4-D6F9143AB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3314662"/>
            <a:ext cx="2736304" cy="338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3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A37401E9-2DA0-3F49-BB5C-7F241F6A728A}" type="datetime2">
              <a:rPr lang="zh-CN" altLang="en-US" sz="1200"/>
              <a:pPr eaLnBrk="1" hangingPunct="1"/>
              <a:t>2022年10月19日</a:t>
            </a:fld>
            <a:endParaRPr lang="en-US" altLang="zh-CN" sz="1200"/>
          </a:p>
        </p:txBody>
      </p:sp>
      <p:sp>
        <p:nvSpPr>
          <p:cNvPr id="819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2F20F888-D747-E24B-B87B-AA4F70B6014F}" type="slidenum">
              <a:rPr lang="en-US" altLang="zh-CN" sz="1200"/>
              <a:pPr eaLnBrk="1" hangingPunct="1"/>
              <a:t>18</a:t>
            </a:fld>
            <a:endParaRPr lang="en-US" altLang="zh-CN" sz="120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260648"/>
            <a:ext cx="8001000" cy="459904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Verdana" charset="0"/>
                <a:ea typeface="宋体" charset="0"/>
              </a:rPr>
              <a:t>Web</a:t>
            </a:r>
            <a:r>
              <a:rPr lang="zh-CN" altLang="en-US" dirty="0">
                <a:latin typeface="Verdana" charset="0"/>
                <a:ea typeface="宋体" charset="0"/>
              </a:rPr>
              <a:t>应用程序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773" y="1412776"/>
            <a:ext cx="4841316" cy="4391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Verdana" charset="0"/>
                <a:ea typeface="宋体" charset="0"/>
              </a:rPr>
              <a:t>Web</a:t>
            </a:r>
            <a:r>
              <a:rPr lang="zh-CN" altLang="en-US">
                <a:latin typeface="Verdana" charset="0"/>
                <a:ea typeface="宋体" charset="0"/>
              </a:rPr>
              <a:t>应用程序的</a:t>
            </a:r>
            <a:r>
              <a:rPr lang="en-US" altLang="zh-CN">
                <a:latin typeface="Verdana" charset="0"/>
                <a:ea typeface="宋体" charset="0"/>
              </a:rPr>
              <a:t>MVC</a:t>
            </a:r>
            <a:r>
              <a:rPr lang="zh-CN" altLang="en-US">
                <a:latin typeface="Verdana" charset="0"/>
                <a:ea typeface="宋体" charset="0"/>
              </a:rPr>
              <a:t>分层</a:t>
            </a:r>
            <a:r>
              <a:rPr lang="zh-CN" altLang="en-US" dirty="0">
                <a:latin typeface="Verdana" charset="0"/>
                <a:ea typeface="宋体" charset="0"/>
              </a:rPr>
              <a:t>模型</a:t>
            </a:r>
            <a:endParaRPr lang="en-US" altLang="zh-CN" dirty="0">
              <a:latin typeface="Verdana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Verdana" charset="0"/>
                <a:ea typeface="宋体" charset="0"/>
              </a:rPr>
              <a:t>最普遍应用：</a:t>
            </a:r>
            <a:r>
              <a:rPr lang="en-US" altLang="zh-CN" dirty="0">
                <a:latin typeface="Verdana" charset="0"/>
                <a:ea typeface="宋体" charset="0"/>
              </a:rPr>
              <a:t>3</a:t>
            </a:r>
            <a:r>
              <a:rPr lang="zh-CN" altLang="en-US">
                <a:latin typeface="Verdana" charset="0"/>
                <a:ea typeface="宋体" charset="0"/>
              </a:rPr>
              <a:t>层模型</a:t>
            </a:r>
            <a:endParaRPr lang="en-US" altLang="zh-CN">
              <a:latin typeface="Verdana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Verdana" charset="0"/>
                <a:ea typeface="宋体" charset="0"/>
              </a:rPr>
              <a:t>表示层：接收</a:t>
            </a:r>
            <a:r>
              <a:rPr lang="en-US" altLang="zh-CN">
                <a:latin typeface="Verdana" charset="0"/>
                <a:ea typeface="宋体" charset="0"/>
              </a:rPr>
              <a:t>Web</a:t>
            </a:r>
            <a:r>
              <a:rPr lang="zh-CN" altLang="en-US" dirty="0">
                <a:latin typeface="Verdana" charset="0"/>
                <a:ea typeface="宋体" charset="0"/>
              </a:rPr>
              <a:t>客户端输入并显示结果</a:t>
            </a:r>
            <a:endParaRPr lang="en-US" altLang="zh-CN" dirty="0">
              <a:latin typeface="Verdana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Verdana" charset="0"/>
                <a:ea typeface="宋体" charset="0"/>
              </a:rPr>
              <a:t>业务</a:t>
            </a:r>
            <a:r>
              <a:rPr lang="zh-CN" altLang="en-US">
                <a:solidFill>
                  <a:srgbClr val="FF0000"/>
                </a:solidFill>
                <a:latin typeface="Verdana" charset="0"/>
                <a:ea typeface="宋体" charset="0"/>
              </a:rPr>
              <a:t>逻辑层：</a:t>
            </a:r>
            <a:r>
              <a:rPr lang="zh-CN" altLang="en-US" dirty="0">
                <a:solidFill>
                  <a:srgbClr val="FF0000"/>
                </a:solidFill>
                <a:latin typeface="Verdana" charset="0"/>
                <a:ea typeface="宋体" charset="0"/>
              </a:rPr>
              <a:t>完成</a:t>
            </a:r>
            <a:r>
              <a:rPr lang="en-US" altLang="zh-CN" dirty="0">
                <a:solidFill>
                  <a:srgbClr val="FF0000"/>
                </a:solidFill>
                <a:latin typeface="Verdana" charset="0"/>
                <a:ea typeface="宋体" charset="0"/>
              </a:rPr>
              <a:t>Web</a:t>
            </a:r>
            <a:r>
              <a:rPr lang="zh-CN" altLang="en-US">
                <a:solidFill>
                  <a:srgbClr val="FF0000"/>
                </a:solidFill>
                <a:latin typeface="Verdana" charset="0"/>
                <a:ea typeface="宋体" charset="0"/>
              </a:rPr>
              <a:t>应用业务逻辑处理</a:t>
            </a:r>
            <a:endParaRPr lang="en-US" altLang="zh-CN">
              <a:solidFill>
                <a:srgbClr val="FF0000"/>
              </a:solidFill>
              <a:latin typeface="Verdana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Verdana" charset="0"/>
                <a:ea typeface="宋体" charset="0"/>
              </a:rPr>
              <a:t>数据访问层：访问数据库，执行增删查改</a:t>
            </a:r>
            <a:endParaRPr lang="en-US" altLang="zh-CN">
              <a:latin typeface="Verdana" charset="0"/>
              <a:ea typeface="宋体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58439D-A8FE-4709-B94B-F5E8A0464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342" y="1406525"/>
            <a:ext cx="29241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3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E28C6BEC-A347-884B-A8CE-8E5E8E12676B}" type="datetime2">
              <a:rPr lang="zh-CN" altLang="en-US" sz="1200"/>
              <a:pPr eaLnBrk="1" hangingPunct="1"/>
              <a:t>2022年10月19日</a:t>
            </a:fld>
            <a:endParaRPr lang="en-US" altLang="zh-CN" sz="1200"/>
          </a:p>
        </p:txBody>
      </p:sp>
      <p:sp>
        <p:nvSpPr>
          <p:cNvPr id="512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D8B66AE6-BA1A-4941-A142-37F7CA57D909}" type="slidenum">
              <a:rPr lang="en-US" altLang="zh-CN" sz="1200"/>
              <a:pPr eaLnBrk="1" hangingPunct="1"/>
              <a:t>19</a:t>
            </a:fld>
            <a:endParaRPr lang="en-US" altLang="zh-CN" sz="12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0648"/>
            <a:ext cx="8001000" cy="603920"/>
          </a:xfrm>
        </p:spPr>
        <p:txBody>
          <a:bodyPr/>
          <a:lstStyle/>
          <a:p>
            <a:pPr eaLnBrk="1" hangingPunct="1"/>
            <a:r>
              <a:rPr lang="zh-CN" altLang="en-US">
                <a:latin typeface="Verdana" charset="0"/>
                <a:ea typeface="宋体" charset="0"/>
              </a:rPr>
              <a:t>内容提要</a:t>
            </a:r>
            <a:endParaRPr lang="zh-CN" altLang="en-US" dirty="0">
              <a:latin typeface="Verdana" charset="0"/>
              <a:ea typeface="宋体" charset="0"/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1772816"/>
            <a:ext cx="5400600" cy="331236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1.1 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从</a:t>
            </a: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C/S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向</a:t>
            </a: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B/S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的演变</a:t>
            </a:r>
            <a:endParaRPr lang="en-US" altLang="zh-CN" sz="3300"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1.2 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从</a:t>
            </a: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HTML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到动态页面</a:t>
            </a:r>
            <a:endParaRPr lang="en-US" altLang="zh-CN" sz="3300"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1.3 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浏览器简介</a:t>
            </a:r>
            <a:endParaRPr lang="en-US" altLang="zh-CN" sz="3300"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1.4 Web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服务器</a:t>
            </a:r>
            <a:endParaRPr lang="en-US" altLang="zh-CN" sz="3300"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1.5 Web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应用程序</a:t>
            </a:r>
            <a:endParaRPr lang="en-US" altLang="zh-CN" sz="3300"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r>
              <a:rPr lang="en-US" altLang="zh-CN" sz="3300">
                <a:solidFill>
                  <a:srgbClr val="FF0000"/>
                </a:solidFill>
                <a:latin typeface="Verdana" charset="0"/>
                <a:ea typeface="黑体" charset="0"/>
                <a:cs typeface="黑体" charset="0"/>
              </a:rPr>
              <a:t>1.6 HTTP</a:t>
            </a:r>
            <a:r>
              <a:rPr lang="zh-CN" altLang="en-US" sz="3300">
                <a:solidFill>
                  <a:srgbClr val="FF0000"/>
                </a:solidFill>
                <a:latin typeface="Verdana" charset="0"/>
                <a:ea typeface="黑体" charset="0"/>
                <a:cs typeface="黑体" charset="0"/>
              </a:rPr>
              <a:t>与</a:t>
            </a:r>
            <a:r>
              <a:rPr lang="en-US" altLang="zh-CN" sz="3300">
                <a:solidFill>
                  <a:srgbClr val="FF0000"/>
                </a:solidFill>
                <a:latin typeface="Verdana" charset="0"/>
                <a:ea typeface="黑体" charset="0"/>
                <a:cs typeface="黑体" charset="0"/>
              </a:rPr>
              <a:t>HTTPS</a:t>
            </a:r>
            <a:r>
              <a:rPr lang="zh-CN" altLang="en-US" sz="3300">
                <a:solidFill>
                  <a:srgbClr val="FF0000"/>
                </a:solidFill>
                <a:latin typeface="Verdana" charset="0"/>
                <a:ea typeface="黑体" charset="0"/>
                <a:cs typeface="黑体" charset="0"/>
              </a:rPr>
              <a:t>协议</a:t>
            </a:r>
            <a:endParaRPr lang="en-US" altLang="zh-CN" sz="3300">
              <a:solidFill>
                <a:srgbClr val="FF0000"/>
              </a:solidFill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endParaRPr lang="en-US" altLang="zh-CN" sz="3300">
              <a:solidFill>
                <a:srgbClr val="FF0000"/>
              </a:solidFill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endParaRPr lang="en-US" altLang="zh-CN" sz="3300"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endParaRPr lang="en-US" altLang="zh-CN" sz="3300" dirty="0">
              <a:latin typeface="Verdana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33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E28C6BEC-A347-884B-A8CE-8E5E8E12676B}" type="datetime2">
              <a:rPr lang="zh-CN" altLang="en-US" sz="1200"/>
              <a:pPr eaLnBrk="1" hangingPunct="1"/>
              <a:t>2022年10月19日</a:t>
            </a:fld>
            <a:endParaRPr lang="en-US" altLang="zh-CN" sz="1200"/>
          </a:p>
        </p:txBody>
      </p:sp>
      <p:sp>
        <p:nvSpPr>
          <p:cNvPr id="512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D8B66AE6-BA1A-4941-A142-37F7CA57D909}" type="slidenum">
              <a:rPr lang="en-US" altLang="zh-CN" sz="1200"/>
              <a:pPr eaLnBrk="1" hangingPunct="1"/>
              <a:t>2</a:t>
            </a:fld>
            <a:endParaRPr lang="en-US" altLang="zh-CN" sz="12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260648"/>
            <a:ext cx="8001000" cy="747936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Verdana" charset="0"/>
                <a:ea typeface="宋体" charset="0"/>
              </a:rPr>
              <a:t>内容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3300">
                <a:solidFill>
                  <a:srgbClr val="C00000"/>
                </a:solidFill>
                <a:latin typeface="Verdana" charset="0"/>
                <a:ea typeface="黑体" charset="0"/>
                <a:cs typeface="黑体" charset="0"/>
              </a:rPr>
              <a:t>5-1. Web</a:t>
            </a:r>
            <a:r>
              <a:rPr lang="zh-CN" altLang="en-US" sz="3300">
                <a:solidFill>
                  <a:srgbClr val="C00000"/>
                </a:solidFill>
                <a:latin typeface="Verdana" charset="0"/>
                <a:ea typeface="黑体" charset="0"/>
                <a:cs typeface="黑体" charset="0"/>
              </a:rPr>
              <a:t>应用程序体系结构及威胁</a:t>
            </a:r>
            <a:endParaRPr lang="en-US" altLang="zh-CN" sz="3300">
              <a:solidFill>
                <a:srgbClr val="C00000"/>
              </a:solidFill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r>
              <a:rPr lang="en-US" altLang="zh-TW" sz="3300">
                <a:latin typeface="Verdana" charset="0"/>
                <a:ea typeface="黑体" charset="0"/>
                <a:cs typeface="黑体" charset="0"/>
              </a:rPr>
              <a:t>5-2. Web</a:t>
            </a:r>
            <a:r>
              <a:rPr lang="zh-TW" altLang="en-US" sz="3300" dirty="0">
                <a:latin typeface="Verdana" charset="0"/>
                <a:ea typeface="黑体" charset="0"/>
                <a:cs typeface="黑体" charset="0"/>
              </a:rPr>
              <a:t>应用安全</a:t>
            </a:r>
            <a:r>
              <a:rPr lang="zh-TW" altLang="en-US" sz="3300">
                <a:latin typeface="Verdana" charset="0"/>
                <a:ea typeface="黑体" charset="0"/>
                <a:cs typeface="黑体" charset="0"/>
              </a:rPr>
              <a:t>攻防技术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概述</a:t>
            </a:r>
            <a:endParaRPr lang="en-US" altLang="zh-TW" sz="3300">
              <a:latin typeface="Verdana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043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51396166-3E00-9B44-9518-19A544133E95}" type="datetime2">
              <a:rPr lang="zh-CN" altLang="en-US" sz="1200"/>
              <a:pPr eaLnBrk="1" hangingPunct="1"/>
              <a:t>2022年10月19日</a:t>
            </a:fld>
            <a:endParaRPr lang="en-US" altLang="zh-CN" sz="1200"/>
          </a:p>
        </p:txBody>
      </p:sp>
      <p:sp>
        <p:nvSpPr>
          <p:cNvPr id="1126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1615D0BC-0E00-5740-BBED-6202DFB2F8ED}" type="slidenum">
              <a:rPr lang="en-US" altLang="zh-CN" sz="1200"/>
              <a:pPr eaLnBrk="1" hangingPunct="1"/>
              <a:t>20</a:t>
            </a:fld>
            <a:endParaRPr lang="en-US" altLang="zh-CN" sz="120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188640"/>
            <a:ext cx="8001000" cy="60392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Verdana" charset="0"/>
                <a:ea typeface="宋体" charset="0"/>
              </a:rPr>
              <a:t>传输协议</a:t>
            </a:r>
            <a:r>
              <a:rPr lang="en-US" altLang="zh-CN" dirty="0">
                <a:latin typeface="Verdana" charset="0"/>
                <a:ea typeface="宋体" charset="0"/>
              </a:rPr>
              <a:t>: HTTP/HTTPS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8001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latin typeface="Verdana" charset="0"/>
                <a:ea typeface="宋体" charset="0"/>
              </a:rPr>
              <a:t>HTTP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>
                <a:latin typeface="Verdana" charset="0"/>
                <a:ea typeface="宋体" charset="0"/>
              </a:rPr>
              <a:t>HTTP 1.0 (IETF RFC 1945), HTTP 1.1 (RFC </a:t>
            </a:r>
            <a:r>
              <a:rPr lang="en-US" altLang="zh-CN" sz="2200">
                <a:latin typeface="Verdana" charset="0"/>
                <a:ea typeface="宋体" charset="0"/>
              </a:rPr>
              <a:t>2616)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>
                <a:latin typeface="Verdana" charset="0"/>
                <a:ea typeface="宋体" charset="0"/>
              </a:rPr>
              <a:t>缺省</a:t>
            </a:r>
            <a:r>
              <a:rPr lang="en-US" altLang="zh-CN" sz="2200" dirty="0">
                <a:solidFill>
                  <a:srgbClr val="FF0000"/>
                </a:solidFill>
                <a:latin typeface="Verdana" charset="0"/>
                <a:ea typeface="宋体" charset="0"/>
              </a:rPr>
              <a:t>TCP 80</a:t>
            </a:r>
            <a:r>
              <a:rPr lang="zh-CN" altLang="en-US" sz="2200" dirty="0">
                <a:solidFill>
                  <a:srgbClr val="FF0000"/>
                </a:solidFill>
                <a:latin typeface="Verdana" charset="0"/>
                <a:ea typeface="宋体" charset="0"/>
              </a:rPr>
              <a:t>端口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>
                <a:latin typeface="Verdana" charset="0"/>
                <a:ea typeface="宋体" charset="0"/>
              </a:rPr>
              <a:t>无状态、基于</a:t>
            </a:r>
            <a:r>
              <a:rPr lang="en-US" altLang="zh-CN" sz="2200">
                <a:latin typeface="Verdana" charset="0"/>
                <a:ea typeface="宋体" charset="0"/>
              </a:rPr>
              <a:t>ASCII</a:t>
            </a:r>
            <a:r>
              <a:rPr lang="zh-CN" altLang="en-US" sz="2200">
                <a:latin typeface="Verdana" charset="0"/>
                <a:ea typeface="宋体" charset="0"/>
              </a:rPr>
              <a:t>码</a:t>
            </a:r>
            <a:endParaRPr lang="en-US" altLang="zh-CN" sz="2200">
              <a:latin typeface="Verdana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>
                <a:solidFill>
                  <a:srgbClr val="FF0000"/>
                </a:solidFill>
                <a:latin typeface="Verdana" charset="0"/>
                <a:ea typeface="宋体" charset="0"/>
              </a:rPr>
              <a:t>明文</a:t>
            </a:r>
            <a:r>
              <a:rPr lang="zh-CN" altLang="en-US" sz="2200" dirty="0">
                <a:solidFill>
                  <a:srgbClr val="FF0000"/>
                </a:solidFill>
                <a:latin typeface="Verdana" charset="0"/>
                <a:ea typeface="宋体" charset="0"/>
              </a:rPr>
              <a:t>传递</a:t>
            </a:r>
            <a:r>
              <a:rPr lang="zh-CN" altLang="en-US" sz="2200" dirty="0">
                <a:latin typeface="Verdana" charset="0"/>
                <a:ea typeface="宋体" charset="0"/>
              </a:rPr>
              <a:t>的简单协议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>
                <a:latin typeface="Verdana" charset="0"/>
                <a:ea typeface="宋体" charset="0"/>
              </a:rPr>
              <a:t>请求</a:t>
            </a:r>
            <a:r>
              <a:rPr lang="en-US" altLang="zh-CN" sz="2200" dirty="0">
                <a:latin typeface="Verdana" charset="0"/>
                <a:ea typeface="宋体" charset="0"/>
              </a:rPr>
              <a:t>/</a:t>
            </a:r>
            <a:r>
              <a:rPr lang="zh-CN" altLang="en-US" sz="2200" dirty="0">
                <a:latin typeface="Verdana" charset="0"/>
                <a:ea typeface="宋体" charset="0"/>
              </a:rPr>
              <a:t>响应模式</a:t>
            </a:r>
            <a:r>
              <a:rPr lang="en-US" altLang="zh-CN" sz="2200" dirty="0">
                <a:latin typeface="Verdana" charset="0"/>
                <a:ea typeface="宋体" charset="0"/>
              </a:rPr>
              <a:t>: </a:t>
            </a:r>
            <a:r>
              <a:rPr lang="zh-CN" altLang="en-US" sz="2200" dirty="0">
                <a:latin typeface="Verdana" charset="0"/>
                <a:ea typeface="宋体" charset="0"/>
              </a:rPr>
              <a:t>请求资源标识符</a:t>
            </a:r>
            <a:r>
              <a:rPr lang="en-US" altLang="zh-CN" sz="2200" dirty="0">
                <a:latin typeface="Verdana" charset="0"/>
                <a:ea typeface="宋体" charset="0"/>
              </a:rPr>
              <a:t>(URI)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>
                <a:latin typeface="Verdana" charset="0"/>
                <a:ea typeface="宋体" charset="0"/>
              </a:rPr>
              <a:t>无状态性、明文性、简单性、流行性</a:t>
            </a:r>
            <a:r>
              <a:rPr lang="zh-CN" altLang="en-US" sz="2200" dirty="0">
                <a:latin typeface="Verdana" charset="0"/>
                <a:ea typeface="宋体" charset="0"/>
                <a:sym typeface="Wingdings" charset="0"/>
              </a:rPr>
              <a:t>易受攻击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600" dirty="0">
                <a:latin typeface="Verdana" charset="0"/>
                <a:ea typeface="宋体" charset="0"/>
              </a:rPr>
              <a:t>状态管理－</a:t>
            </a:r>
            <a:r>
              <a:rPr lang="en-US" altLang="zh-CN" sz="2600" dirty="0">
                <a:solidFill>
                  <a:srgbClr val="FF0000"/>
                </a:solidFill>
                <a:latin typeface="Verdana" charset="0"/>
                <a:ea typeface="宋体" charset="0"/>
              </a:rPr>
              <a:t>Cookies</a:t>
            </a:r>
            <a:r>
              <a:rPr lang="en-US" altLang="zh-CN" sz="2600" dirty="0">
                <a:latin typeface="Verdana" charset="0"/>
                <a:ea typeface="宋体" charset="0"/>
              </a:rPr>
              <a:t>	</a:t>
            </a:r>
            <a:r>
              <a:rPr lang="zh-CN" altLang="en-US" sz="2600" dirty="0">
                <a:latin typeface="Verdana" charset="0"/>
                <a:ea typeface="宋体" charset="0"/>
              </a:rPr>
              <a:t>保持连接状态</a:t>
            </a:r>
            <a:endParaRPr lang="en-US" altLang="zh-CN" sz="2600" dirty="0">
              <a:latin typeface="Verdana" charset="0"/>
              <a:ea typeface="宋体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600" dirty="0">
                <a:latin typeface="Verdana" charset="0"/>
                <a:ea typeface="宋体" charset="0"/>
              </a:rPr>
              <a:t>身份认证－基础认证等多种认证协议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latin typeface="Verdana" charset="0"/>
                <a:ea typeface="宋体" charset="0"/>
              </a:rPr>
              <a:t>HTTPS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>
                <a:latin typeface="Verdana" charset="0"/>
                <a:ea typeface="宋体" charset="0"/>
              </a:rPr>
              <a:t>基于</a:t>
            </a:r>
            <a:r>
              <a:rPr lang="en-US" altLang="zh-CN" sz="2200" dirty="0">
                <a:latin typeface="Verdana" charset="0"/>
                <a:ea typeface="宋体" charset="0"/>
              </a:rPr>
              <a:t>SSL/TLS: </a:t>
            </a:r>
            <a:r>
              <a:rPr lang="zh-CN" altLang="en-US" sz="2200" dirty="0">
                <a:latin typeface="Verdana" charset="0"/>
                <a:ea typeface="宋体" charset="0"/>
              </a:rPr>
              <a:t>提供对传输层认证</a:t>
            </a:r>
            <a:r>
              <a:rPr lang="en-US" altLang="zh-CN" sz="2200" dirty="0">
                <a:latin typeface="Verdana" charset="0"/>
                <a:ea typeface="宋体" charset="0"/>
              </a:rPr>
              <a:t>(AH)</a:t>
            </a:r>
            <a:r>
              <a:rPr lang="zh-CN" altLang="en-US" sz="2200" dirty="0">
                <a:latin typeface="Verdana" charset="0"/>
                <a:ea typeface="宋体" charset="0"/>
              </a:rPr>
              <a:t>和加密</a:t>
            </a:r>
            <a:r>
              <a:rPr lang="en-US" altLang="zh-CN" sz="2200" dirty="0">
                <a:latin typeface="Verdana" charset="0"/>
                <a:ea typeface="宋体" charset="0"/>
              </a:rPr>
              <a:t>(ESP)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>
                <a:latin typeface="Verdana" charset="0"/>
                <a:ea typeface="宋体" charset="0"/>
              </a:rPr>
              <a:t>HTTPS: HTTP over TLS, </a:t>
            </a:r>
            <a:r>
              <a:rPr lang="zh-CN" altLang="en-US" sz="2200" dirty="0">
                <a:latin typeface="Verdana" charset="0"/>
                <a:ea typeface="宋体" charset="0"/>
              </a:rPr>
              <a:t>缺省</a:t>
            </a:r>
            <a:r>
              <a:rPr lang="en-US" altLang="zh-CN" sz="2200" dirty="0">
                <a:solidFill>
                  <a:srgbClr val="FF0000"/>
                </a:solidFill>
                <a:latin typeface="Verdana" charset="0"/>
                <a:ea typeface="宋体" charset="0"/>
              </a:rPr>
              <a:t>TCP 443</a:t>
            </a:r>
            <a:r>
              <a:rPr lang="zh-CN" altLang="en-US" sz="2200" dirty="0">
                <a:solidFill>
                  <a:srgbClr val="FF0000"/>
                </a:solidFill>
                <a:latin typeface="Verdana" charset="0"/>
                <a:ea typeface="宋体" charset="0"/>
              </a:rPr>
              <a:t>端口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ED4FFA05-2C81-D044-8349-0F947866F9E3}" type="datetime2">
              <a:rPr lang="zh-CN" altLang="en-US" sz="1200"/>
              <a:pPr eaLnBrk="1" hangingPunct="1"/>
              <a:t>2022年10月19日</a:t>
            </a:fld>
            <a:endParaRPr lang="en-US" altLang="zh-CN" sz="1200"/>
          </a:p>
        </p:txBody>
      </p:sp>
      <p:sp>
        <p:nvSpPr>
          <p:cNvPr id="1229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9F0D559D-4C7F-564D-BE20-401192E4EAA3}" type="slidenum">
              <a:rPr lang="en-US" altLang="zh-CN" sz="1200"/>
              <a:pPr eaLnBrk="1" hangingPunct="1"/>
              <a:t>21</a:t>
            </a:fld>
            <a:endParaRPr lang="en-US" altLang="zh-CN" sz="1200"/>
          </a:p>
        </p:txBody>
      </p:sp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188640"/>
            <a:ext cx="8001000" cy="603920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Verdana" charset="0"/>
                <a:ea typeface="宋体" charset="0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Verdana" charset="0"/>
                <a:ea typeface="宋体" charset="0"/>
              </a:rPr>
              <a:t>应用安全威胁</a:t>
            </a:r>
          </a:p>
        </p:txBody>
      </p:sp>
      <p:pic>
        <p:nvPicPr>
          <p:cNvPr id="9" name="图片 10" descr="E:\课程\course2010\讲义\第12章\pic&amp;tras&amp;show\12-2.em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828092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8B98652-A03E-47DE-AB9F-85D1242B1915}"/>
              </a:ext>
            </a:extLst>
          </p:cNvPr>
          <p:cNvSpPr/>
          <p:nvPr/>
        </p:nvSpPr>
        <p:spPr bwMode="auto">
          <a:xfrm>
            <a:off x="2411760" y="5349922"/>
            <a:ext cx="3096344" cy="103140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36B06B-B4F9-4C6A-8F93-5F7CDA7D13AC}"/>
              </a:ext>
            </a:extLst>
          </p:cNvPr>
          <p:cNvSpPr/>
          <p:nvPr/>
        </p:nvSpPr>
        <p:spPr bwMode="auto">
          <a:xfrm>
            <a:off x="5580112" y="5013176"/>
            <a:ext cx="3096344" cy="103140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5997F4-7165-496B-9500-062D03774DA4}"/>
              </a:ext>
            </a:extLst>
          </p:cNvPr>
          <p:cNvSpPr/>
          <p:nvPr/>
        </p:nvSpPr>
        <p:spPr bwMode="auto">
          <a:xfrm>
            <a:off x="5995628" y="3922294"/>
            <a:ext cx="3096344" cy="103140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5705EFD-9A22-4D62-92AE-510063661464}"/>
              </a:ext>
            </a:extLst>
          </p:cNvPr>
          <p:cNvSpPr/>
          <p:nvPr/>
        </p:nvSpPr>
        <p:spPr bwMode="auto">
          <a:xfrm>
            <a:off x="5995628" y="3004169"/>
            <a:ext cx="2935796" cy="8586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05DD24-3344-450A-947C-9661FD59A3D5}"/>
              </a:ext>
            </a:extLst>
          </p:cNvPr>
          <p:cNvSpPr/>
          <p:nvPr/>
        </p:nvSpPr>
        <p:spPr bwMode="auto">
          <a:xfrm>
            <a:off x="5364088" y="1513593"/>
            <a:ext cx="2808312" cy="14221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ED4FFA05-2C81-D044-8349-0F947866F9E3}" type="datetime2">
              <a:rPr lang="zh-CN" altLang="en-US" sz="1200"/>
              <a:pPr eaLnBrk="1" hangingPunct="1"/>
              <a:t>2022年10月19日</a:t>
            </a:fld>
            <a:endParaRPr lang="en-US" altLang="zh-CN" sz="1200"/>
          </a:p>
        </p:txBody>
      </p:sp>
      <p:sp>
        <p:nvSpPr>
          <p:cNvPr id="1229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9F0D559D-4C7F-564D-BE20-401192E4EAA3}" type="slidenum">
              <a:rPr lang="en-US" altLang="zh-CN" sz="1200"/>
              <a:pPr eaLnBrk="1" hangingPunct="1"/>
              <a:t>22</a:t>
            </a:fld>
            <a:endParaRPr lang="en-US" altLang="zh-CN" sz="1200"/>
          </a:p>
        </p:txBody>
      </p:sp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188640"/>
            <a:ext cx="8001000" cy="603920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Verdana" charset="0"/>
                <a:ea typeface="宋体" charset="0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Verdana" charset="0"/>
                <a:ea typeface="宋体" charset="0"/>
              </a:rPr>
              <a:t>应用安全威胁</a:t>
            </a:r>
          </a:p>
        </p:txBody>
      </p:sp>
      <p:pic>
        <p:nvPicPr>
          <p:cNvPr id="9" name="图片 10" descr="E:\课程\course2010\讲义\第12章\pic&amp;tras&amp;show\12-2.em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828092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5254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E28C6BEC-A347-884B-A8CE-8E5E8E12676B}" type="datetime2">
              <a:rPr lang="zh-CN" altLang="en-US" sz="1200"/>
              <a:pPr eaLnBrk="1" hangingPunct="1"/>
              <a:t>2022年10月19日</a:t>
            </a:fld>
            <a:endParaRPr lang="en-US" altLang="zh-CN" sz="1200"/>
          </a:p>
        </p:txBody>
      </p:sp>
      <p:sp>
        <p:nvSpPr>
          <p:cNvPr id="512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D8B66AE6-BA1A-4941-A142-37F7CA57D909}" type="slidenum">
              <a:rPr lang="en-US" altLang="zh-CN" sz="1200"/>
              <a:pPr eaLnBrk="1" hangingPunct="1"/>
              <a:t>23</a:t>
            </a:fld>
            <a:endParaRPr lang="en-US" altLang="zh-CN" sz="12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260648"/>
            <a:ext cx="8001000" cy="747936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Verdana" charset="0"/>
                <a:ea typeface="宋体" charset="0"/>
              </a:rPr>
              <a:t>内容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3300">
                <a:latin typeface="Verdana" charset="0"/>
                <a:ea typeface="黑体" charset="0"/>
                <a:cs typeface="黑体" charset="0"/>
              </a:rPr>
              <a:t>5-1. Web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应用程序体系结构及威胁</a:t>
            </a:r>
            <a:endParaRPr lang="en-US" altLang="zh-CN" sz="3300"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r>
              <a:rPr lang="en-US" altLang="zh-TW" sz="3300">
                <a:solidFill>
                  <a:srgbClr val="C00000"/>
                </a:solidFill>
                <a:latin typeface="Verdana" charset="0"/>
                <a:ea typeface="黑体" charset="0"/>
                <a:cs typeface="黑体" charset="0"/>
              </a:rPr>
              <a:t>5-2. Web</a:t>
            </a:r>
            <a:r>
              <a:rPr lang="zh-TW" altLang="en-US" sz="3300" dirty="0">
                <a:solidFill>
                  <a:srgbClr val="C00000"/>
                </a:solidFill>
                <a:latin typeface="Verdana" charset="0"/>
                <a:ea typeface="黑体" charset="0"/>
                <a:cs typeface="黑体" charset="0"/>
              </a:rPr>
              <a:t>应用安全攻防</a:t>
            </a:r>
            <a:r>
              <a:rPr lang="zh-TW" altLang="en-US" sz="3300">
                <a:solidFill>
                  <a:srgbClr val="C00000"/>
                </a:solidFill>
                <a:latin typeface="Verdana" charset="0"/>
                <a:ea typeface="黑体" charset="0"/>
                <a:cs typeface="黑体" charset="0"/>
              </a:rPr>
              <a:t>技术概述</a:t>
            </a:r>
            <a:endParaRPr lang="en-US" altLang="zh-TW" sz="3300">
              <a:solidFill>
                <a:srgbClr val="C00000"/>
              </a:solidFill>
              <a:latin typeface="Verdana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57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188640"/>
            <a:ext cx="8001000" cy="603920"/>
          </a:xfrm>
        </p:spPr>
        <p:txBody>
          <a:bodyPr/>
          <a:lstStyle/>
          <a:p>
            <a:r>
              <a:rPr lang="en-US" altLang="zh-TW" sz="4400">
                <a:solidFill>
                  <a:schemeClr val="tx1"/>
                </a:solidFill>
                <a:latin typeface="Verdana" charset="0"/>
                <a:ea typeface="黑体" charset="0"/>
                <a:cs typeface="黑体" charset="0"/>
              </a:rPr>
              <a:t>Web</a:t>
            </a:r>
            <a:r>
              <a:rPr lang="zh-TW" altLang="en-US" sz="4400">
                <a:solidFill>
                  <a:schemeClr val="tx1"/>
                </a:solidFill>
                <a:latin typeface="Verdana" charset="0"/>
                <a:ea typeface="黑体" charset="0"/>
                <a:cs typeface="黑体" charset="0"/>
              </a:rPr>
              <a:t>应用安全攻防技术概述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024" y="1556792"/>
            <a:ext cx="8001000" cy="4267200"/>
          </a:xfrm>
        </p:spPr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应用攻击路线图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accent6"/>
                </a:solidFill>
              </a:rPr>
              <a:t>Web</a:t>
            </a:r>
            <a:r>
              <a:rPr lang="zh-CN" altLang="en-US" dirty="0">
                <a:solidFill>
                  <a:schemeClr val="accent6"/>
                </a:solidFill>
              </a:rPr>
              <a:t>应用</a:t>
            </a:r>
            <a:r>
              <a:rPr lang="zh-CN" altLang="en-US">
                <a:solidFill>
                  <a:schemeClr val="accent6"/>
                </a:solidFill>
              </a:rPr>
              <a:t>信息收集（踩点、搜点与查点）</a:t>
            </a:r>
            <a:endParaRPr lang="en-US" altLang="zh-CN">
              <a:solidFill>
                <a:schemeClr val="accent6"/>
              </a:solidFill>
            </a:endParaRPr>
          </a:p>
          <a:p>
            <a:pPr lvl="2"/>
            <a:r>
              <a:rPr lang="zh-CN" altLang="en-US"/>
              <a:t>手工审查</a:t>
            </a:r>
            <a:endParaRPr lang="en-US" altLang="zh-CN"/>
          </a:p>
          <a:p>
            <a:pPr lvl="2"/>
            <a:r>
              <a:rPr lang="zh-CN" altLang="en-US"/>
              <a:t>自动下载</a:t>
            </a:r>
            <a:r>
              <a:rPr lang="en-US" altLang="zh-CN"/>
              <a:t>/</a:t>
            </a:r>
            <a:r>
              <a:rPr lang="zh-CN" altLang="en-US"/>
              <a:t>镜像站点</a:t>
            </a:r>
            <a:endParaRPr lang="en-US" altLang="zh-CN"/>
          </a:p>
          <a:p>
            <a:pPr lvl="2"/>
            <a:r>
              <a:rPr lang="en-US" altLang="zh-CN"/>
              <a:t>Google Hacking</a:t>
            </a:r>
            <a:r>
              <a:rPr lang="zh-CN" altLang="en-US"/>
              <a:t>的应用</a:t>
            </a:r>
            <a:endParaRPr lang="en-US" altLang="zh-CN"/>
          </a:p>
          <a:p>
            <a:pPr lvl="1"/>
            <a:r>
              <a:rPr lang="en-US" altLang="zh-CN"/>
              <a:t>Web</a:t>
            </a:r>
            <a:r>
              <a:rPr lang="zh-CN" altLang="en-US"/>
              <a:t>应用攻击</a:t>
            </a:r>
            <a:endParaRPr lang="en-US" altLang="zh-CN"/>
          </a:p>
          <a:p>
            <a:pPr lvl="2"/>
            <a:r>
              <a:rPr lang="zh-CN" altLang="en-US"/>
              <a:t>漏洞探测</a:t>
            </a:r>
            <a:endParaRPr lang="en-US" dirty="0"/>
          </a:p>
          <a:p>
            <a:pPr lvl="2"/>
            <a:r>
              <a:rPr lang="zh-CN" altLang="en-US" dirty="0"/>
              <a:t>攻击</a:t>
            </a:r>
            <a:r>
              <a:rPr lang="en-US" altLang="zh-CN" dirty="0"/>
              <a:t>Web</a:t>
            </a:r>
            <a:r>
              <a:rPr lang="zh-CN" altLang="en-US" dirty="0"/>
              <a:t>服务器软件</a:t>
            </a:r>
            <a:endParaRPr lang="en-US" altLang="zh-CN" dirty="0"/>
          </a:p>
          <a:p>
            <a:pPr lvl="2"/>
            <a:r>
              <a:rPr lang="zh-CN" altLang="en-US" dirty="0"/>
              <a:t>攻击</a:t>
            </a:r>
            <a:r>
              <a:rPr lang="en-US" altLang="zh-CN" dirty="0"/>
              <a:t>Web</a:t>
            </a:r>
            <a:r>
              <a:rPr lang="zh-CN" altLang="en-US" dirty="0"/>
              <a:t>应用程序</a:t>
            </a:r>
            <a:endParaRPr lang="en-US" altLang="zh-CN" dirty="0"/>
          </a:p>
          <a:p>
            <a:pPr lvl="2"/>
            <a:r>
              <a:rPr lang="zh-CN" altLang="en-US" dirty="0"/>
              <a:t>攻击</a:t>
            </a:r>
            <a:r>
              <a:rPr lang="en-US" altLang="zh-CN" dirty="0"/>
              <a:t>Web</a:t>
            </a:r>
            <a:r>
              <a:rPr lang="zh-CN" altLang="en-US"/>
              <a:t>数据内容</a:t>
            </a:r>
            <a:endParaRPr lang="en-US" dirty="0"/>
          </a:p>
          <a:p>
            <a:pPr lvl="1"/>
            <a:r>
              <a:rPr lang="zh-CN" altLang="en-US" i="1" dirty="0"/>
              <a:t>本地攻击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431235"/>
            <a:ext cx="1981200" cy="476250"/>
          </a:xfrm>
        </p:spPr>
        <p:txBody>
          <a:bodyPr/>
          <a:lstStyle/>
          <a:p>
            <a:fld id="{519535F7-5351-E14C-A73A-194DEFCD5AC9}" type="datetime2">
              <a:rPr lang="zh-CN" altLang="en-US" smtClean="0"/>
              <a:pPr/>
              <a:t>2022年10月19日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24322" y="6381750"/>
            <a:ext cx="1981200" cy="476250"/>
          </a:xfrm>
        </p:spPr>
        <p:txBody>
          <a:bodyPr/>
          <a:lstStyle/>
          <a:p>
            <a:fld id="{B8FF433E-49B7-5347-8F80-BD7A2435EC20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573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AD813A4C-C051-6C47-BC9C-FF200A2F0FCF}" type="datetime2">
              <a:rPr lang="zh-CN" altLang="en-US" sz="1200"/>
              <a:pPr eaLnBrk="1" hangingPunct="1"/>
              <a:t>2022年10月19日</a:t>
            </a:fld>
            <a:endParaRPr lang="en-US" altLang="zh-CN" sz="1200"/>
          </a:p>
        </p:txBody>
      </p:sp>
      <p:sp>
        <p:nvSpPr>
          <p:cNvPr id="1434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D488A029-67D5-5146-B0BE-8B0875271FC2}" type="slidenum">
              <a:rPr lang="en-US" altLang="zh-CN" sz="1200"/>
              <a:pPr eaLnBrk="1" hangingPunct="1"/>
              <a:t>25</a:t>
            </a:fld>
            <a:endParaRPr lang="en-US" altLang="zh-CN" sz="120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188640"/>
            <a:ext cx="8001000" cy="60392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Verdana" charset="0"/>
                <a:ea typeface="宋体" charset="0"/>
              </a:rPr>
              <a:t>Web</a:t>
            </a:r>
            <a:r>
              <a:rPr lang="zh-CN" altLang="en-US" sz="4000" dirty="0">
                <a:latin typeface="Verdana" charset="0"/>
                <a:ea typeface="宋体" charset="0"/>
              </a:rPr>
              <a:t>应用的信息收集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4132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latin typeface="Verdana" charset="0"/>
                <a:ea typeface="宋体" charset="0"/>
              </a:rPr>
              <a:t>针对目标</a:t>
            </a:r>
            <a:r>
              <a:rPr lang="en-US" altLang="zh-CN" sz="2400" dirty="0">
                <a:latin typeface="Verdana" charset="0"/>
                <a:ea typeface="宋体" charset="0"/>
              </a:rPr>
              <a:t>Web</a:t>
            </a:r>
            <a:r>
              <a:rPr lang="zh-CN" altLang="en-US" sz="2400" dirty="0">
                <a:latin typeface="Verdana" charset="0"/>
                <a:ea typeface="宋体" charset="0"/>
              </a:rPr>
              <a:t>应用服务的信息收集</a:t>
            </a:r>
            <a:endParaRPr lang="en-US" altLang="zh-CN" sz="2400" dirty="0">
              <a:latin typeface="Verdana" charset="0"/>
              <a:ea typeface="宋体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Verdana" charset="0"/>
                <a:ea typeface="宋体" charset="0"/>
              </a:rPr>
              <a:t>服务器</a:t>
            </a:r>
            <a:r>
              <a:rPr lang="zh-CN" altLang="en-US" sz="2000" dirty="0">
                <a:solidFill>
                  <a:schemeClr val="accent6"/>
                </a:solidFill>
                <a:latin typeface="Verdana" charset="0"/>
                <a:ea typeface="宋体" charset="0"/>
              </a:rPr>
              <a:t>域名</a:t>
            </a:r>
            <a:r>
              <a:rPr lang="zh-CN" altLang="zh-CN" sz="2000" dirty="0">
                <a:latin typeface="Verdana" charset="0"/>
                <a:ea typeface="宋体" charset="0"/>
              </a:rPr>
              <a:t>、</a:t>
            </a:r>
            <a:r>
              <a:rPr lang="en-US" altLang="zh-CN" sz="2000" dirty="0">
                <a:solidFill>
                  <a:schemeClr val="accent6"/>
                </a:solidFill>
                <a:latin typeface="Verdana" charset="0"/>
                <a:ea typeface="宋体" charset="0"/>
              </a:rPr>
              <a:t>IP</a:t>
            </a:r>
            <a:r>
              <a:rPr lang="zh-CN" altLang="en-US" sz="2000" dirty="0">
                <a:latin typeface="Verdana" charset="0"/>
                <a:ea typeface="宋体" charset="0"/>
              </a:rPr>
              <a:t>地址、内网虚拟</a:t>
            </a:r>
            <a:r>
              <a:rPr lang="en-US" altLang="zh-CN" sz="2000" dirty="0">
                <a:latin typeface="Verdana" charset="0"/>
                <a:ea typeface="宋体" charset="0"/>
              </a:rPr>
              <a:t>IP</a:t>
            </a:r>
            <a:r>
              <a:rPr lang="zh-CN" altLang="en-US" sz="2000" dirty="0">
                <a:latin typeface="Verdana" charset="0"/>
                <a:ea typeface="宋体" charset="0"/>
              </a:rPr>
              <a:t>地址</a:t>
            </a:r>
            <a:endParaRPr lang="en-US" altLang="zh-CN" sz="2000" dirty="0">
              <a:latin typeface="Verdana" charset="0"/>
              <a:ea typeface="宋体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Verdana" charset="0"/>
                <a:ea typeface="宋体" charset="0"/>
              </a:rPr>
              <a:t>Web</a:t>
            </a:r>
            <a:r>
              <a:rPr lang="zh-CN" altLang="en-US" sz="2000" dirty="0">
                <a:latin typeface="Verdana" charset="0"/>
                <a:ea typeface="宋体" charset="0"/>
              </a:rPr>
              <a:t>服务器</a:t>
            </a:r>
            <a:r>
              <a:rPr lang="zh-CN" altLang="en-US" sz="2000" dirty="0">
                <a:solidFill>
                  <a:schemeClr val="accent6"/>
                </a:solidFill>
                <a:latin typeface="Verdana" charset="0"/>
                <a:ea typeface="宋体" charset="0"/>
              </a:rPr>
              <a:t>端口</a:t>
            </a:r>
            <a:r>
              <a:rPr lang="zh-CN" altLang="en-US" sz="2000" dirty="0">
                <a:latin typeface="Verdana" charset="0"/>
                <a:ea typeface="宋体" charset="0"/>
              </a:rPr>
              <a:t>、其他</a:t>
            </a:r>
            <a:r>
              <a:rPr lang="zh-CN" altLang="en-US" sz="2000" dirty="0">
                <a:solidFill>
                  <a:schemeClr val="accent6"/>
                </a:solidFill>
                <a:latin typeface="Verdana" charset="0"/>
                <a:ea typeface="宋体" charset="0"/>
              </a:rPr>
              <a:t>开放服务</a:t>
            </a:r>
            <a:endParaRPr lang="en-US" altLang="zh-CN" sz="2000" dirty="0">
              <a:solidFill>
                <a:schemeClr val="accent6"/>
              </a:solidFill>
              <a:latin typeface="Verdana" charset="0"/>
              <a:ea typeface="宋体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solidFill>
                  <a:schemeClr val="accent6"/>
                </a:solidFill>
                <a:latin typeface="Verdana" charset="0"/>
                <a:ea typeface="宋体" charset="0"/>
              </a:rPr>
              <a:t>Web</a:t>
            </a:r>
            <a:r>
              <a:rPr lang="zh-CN" altLang="en-US" sz="2000">
                <a:solidFill>
                  <a:schemeClr val="accent6"/>
                </a:solidFill>
                <a:latin typeface="Verdana" charset="0"/>
                <a:ea typeface="宋体" charset="0"/>
              </a:rPr>
              <a:t>服务器类型</a:t>
            </a:r>
            <a:r>
              <a:rPr lang="zh-CN" altLang="en-US" sz="2000" dirty="0">
                <a:latin typeface="Verdana" charset="0"/>
                <a:ea typeface="宋体" charset="0"/>
              </a:rPr>
              <a:t>与</a:t>
            </a:r>
            <a:r>
              <a:rPr lang="zh-CN" altLang="en-US" sz="2000" dirty="0">
                <a:solidFill>
                  <a:schemeClr val="accent6"/>
                </a:solidFill>
                <a:latin typeface="Verdana" charset="0"/>
                <a:ea typeface="宋体" charset="0"/>
              </a:rPr>
              <a:t>版本</a:t>
            </a:r>
            <a:endParaRPr lang="en-US" altLang="zh-CN" sz="2000" dirty="0">
              <a:solidFill>
                <a:schemeClr val="accent6"/>
              </a:solidFill>
              <a:latin typeface="Verdana" charset="0"/>
              <a:ea typeface="宋体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chemeClr val="accent6"/>
                </a:solidFill>
                <a:latin typeface="Verdana" charset="0"/>
                <a:ea typeface="宋体" charset="0"/>
              </a:rPr>
              <a:t>Web</a:t>
            </a:r>
            <a:r>
              <a:rPr lang="zh-CN" altLang="en-US" sz="2000" dirty="0">
                <a:solidFill>
                  <a:schemeClr val="accent6"/>
                </a:solidFill>
                <a:latin typeface="Verdana" charset="0"/>
                <a:ea typeface="宋体" charset="0"/>
              </a:rPr>
              <a:t>应用程序</a:t>
            </a:r>
            <a:r>
              <a:rPr lang="zh-CN" altLang="en-US" sz="2000" dirty="0">
                <a:latin typeface="Verdana" charset="0"/>
                <a:ea typeface="宋体" charset="0"/>
              </a:rPr>
              <a:t>类型与</a:t>
            </a:r>
            <a:r>
              <a:rPr lang="zh-CN" altLang="en-US" sz="2000" dirty="0">
                <a:solidFill>
                  <a:schemeClr val="accent6"/>
                </a:solidFill>
                <a:latin typeface="Verdana" charset="0"/>
                <a:ea typeface="宋体" charset="0"/>
              </a:rPr>
              <a:t>版本</a:t>
            </a:r>
            <a:endParaRPr lang="en-US" altLang="zh-CN" sz="2000" dirty="0">
              <a:solidFill>
                <a:schemeClr val="accent6"/>
              </a:solidFill>
              <a:latin typeface="Verdana" charset="0"/>
              <a:ea typeface="宋体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Verdana" charset="0"/>
                <a:ea typeface="宋体" charset="0"/>
              </a:rPr>
              <a:t>Web</a:t>
            </a:r>
            <a:r>
              <a:rPr lang="zh-CN" altLang="en-US" sz="2000" dirty="0">
                <a:latin typeface="Verdana" charset="0"/>
                <a:ea typeface="宋体" charset="0"/>
              </a:rPr>
              <a:t>服务器／</a:t>
            </a:r>
            <a:r>
              <a:rPr lang="en-US" altLang="zh-CN" sz="2000" dirty="0">
                <a:latin typeface="Verdana" charset="0"/>
                <a:ea typeface="宋体" charset="0"/>
              </a:rPr>
              <a:t>Web</a:t>
            </a:r>
            <a:r>
              <a:rPr lang="zh-CN" altLang="en-US" sz="2000" dirty="0">
                <a:latin typeface="Verdana" charset="0"/>
                <a:ea typeface="宋体" charset="0"/>
              </a:rPr>
              <a:t>应用程序中存在的</a:t>
            </a:r>
            <a:r>
              <a:rPr lang="zh-CN" altLang="en-US" sz="2000" dirty="0">
                <a:solidFill>
                  <a:schemeClr val="accent6"/>
                </a:solidFill>
                <a:latin typeface="Verdana" charset="0"/>
                <a:ea typeface="宋体" charset="0"/>
              </a:rPr>
              <a:t>安全漏洞</a:t>
            </a:r>
            <a:endParaRPr lang="en-US" altLang="zh-CN" sz="2000" dirty="0">
              <a:solidFill>
                <a:schemeClr val="accent6"/>
              </a:solidFill>
              <a:latin typeface="Verdana" charset="0"/>
              <a:ea typeface="宋体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400" dirty="0">
              <a:latin typeface="Verdana" charset="0"/>
              <a:ea typeface="宋体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latin typeface="Verdana" charset="0"/>
                <a:ea typeface="宋体" charset="0"/>
              </a:rPr>
              <a:t>回顾：网络信息收集技术</a:t>
            </a:r>
            <a:endParaRPr lang="en-US" altLang="zh-CN" sz="2400" dirty="0">
              <a:latin typeface="Verdana" charset="0"/>
              <a:ea typeface="宋体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 err="1">
                <a:latin typeface="Verdana" charset="0"/>
                <a:ea typeface="宋体" charset="0"/>
              </a:rPr>
              <a:t>Whois</a:t>
            </a:r>
            <a:r>
              <a:rPr lang="zh-CN" altLang="en-US" sz="2000" dirty="0">
                <a:latin typeface="Verdana" charset="0"/>
                <a:ea typeface="宋体" charset="0"/>
              </a:rPr>
              <a:t>／</a:t>
            </a:r>
            <a:r>
              <a:rPr lang="en-US" altLang="zh-CN" sz="2000" dirty="0">
                <a:latin typeface="Verdana" charset="0"/>
                <a:ea typeface="宋体" charset="0"/>
              </a:rPr>
              <a:t>DNS</a:t>
            </a:r>
            <a:r>
              <a:rPr lang="zh-CN" altLang="en-US" sz="2000" dirty="0">
                <a:latin typeface="Verdana" charset="0"/>
                <a:ea typeface="宋体" charset="0"/>
              </a:rPr>
              <a:t>查询、</a:t>
            </a:r>
            <a:r>
              <a:rPr lang="en-US" altLang="zh-CN" sz="2000" dirty="0">
                <a:latin typeface="Verdana" charset="0"/>
                <a:ea typeface="宋体" charset="0"/>
              </a:rPr>
              <a:t>Web</a:t>
            </a:r>
            <a:r>
              <a:rPr lang="zh-CN" altLang="en-US" sz="2000" dirty="0">
                <a:latin typeface="Verdana" charset="0"/>
                <a:ea typeface="宋体" charset="0"/>
              </a:rPr>
              <a:t>搜索、端口扫描：发现目标</a:t>
            </a:r>
            <a:r>
              <a:rPr lang="en-US" altLang="zh-CN" sz="2000" dirty="0">
                <a:latin typeface="Verdana" charset="0"/>
                <a:ea typeface="宋体" charset="0"/>
              </a:rPr>
              <a:t>Web</a:t>
            </a:r>
            <a:r>
              <a:rPr lang="zh-CN" altLang="en-US" sz="2000" dirty="0">
                <a:latin typeface="Verdana" charset="0"/>
                <a:ea typeface="宋体" charset="0"/>
              </a:rPr>
              <a:t>站点</a:t>
            </a:r>
            <a:endParaRPr lang="en-US" altLang="zh-CN" sz="2000" dirty="0">
              <a:latin typeface="Verdana" charset="0"/>
              <a:ea typeface="宋体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Verdana" charset="0"/>
                <a:ea typeface="宋体" charset="0"/>
              </a:rPr>
              <a:t>类型探查技术：识别</a:t>
            </a:r>
            <a:r>
              <a:rPr lang="en-US" altLang="zh-CN" sz="2000" dirty="0">
                <a:latin typeface="Verdana" charset="0"/>
                <a:ea typeface="宋体" charset="0"/>
              </a:rPr>
              <a:t>Web</a:t>
            </a:r>
            <a:r>
              <a:rPr lang="zh-CN" altLang="en-US" sz="2000" dirty="0">
                <a:latin typeface="Verdana" charset="0"/>
                <a:ea typeface="宋体" charset="0"/>
              </a:rPr>
              <a:t>站点</a:t>
            </a:r>
            <a:r>
              <a:rPr lang="en-US" altLang="zh-CN" sz="2000" dirty="0">
                <a:latin typeface="Verdana" charset="0"/>
                <a:ea typeface="宋体" charset="0"/>
              </a:rPr>
              <a:t>OS</a:t>
            </a:r>
            <a:r>
              <a:rPr lang="zh-CN" altLang="en-US" sz="2000" dirty="0">
                <a:latin typeface="Verdana" charset="0"/>
                <a:ea typeface="宋体" charset="0"/>
              </a:rPr>
              <a:t>、服务器类型版本</a:t>
            </a:r>
            <a:endParaRPr lang="en-US" altLang="zh-CN" sz="2000" dirty="0">
              <a:latin typeface="Verdana" charset="0"/>
              <a:ea typeface="宋体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Verdana" charset="0"/>
                <a:ea typeface="宋体" charset="0"/>
              </a:rPr>
              <a:t>漏洞扫描技术：</a:t>
            </a:r>
            <a:r>
              <a:rPr lang="en-US" altLang="zh-CN" sz="2000" dirty="0">
                <a:latin typeface="Verdana" charset="0"/>
                <a:ea typeface="宋体" charset="0"/>
              </a:rPr>
              <a:t>Web</a:t>
            </a:r>
            <a:r>
              <a:rPr lang="zh-CN" altLang="en-US" sz="2000" dirty="0">
                <a:latin typeface="Verdana" charset="0"/>
                <a:ea typeface="宋体" charset="0"/>
              </a:rPr>
              <a:t>站点与服务器软件已知漏洞</a:t>
            </a:r>
            <a:endParaRPr lang="en-US" altLang="zh-CN" sz="2000" dirty="0">
              <a:latin typeface="Verdana" charset="0"/>
              <a:ea typeface="宋体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Verdana" charset="0"/>
                <a:ea typeface="宋体" charset="0"/>
              </a:rPr>
              <a:t>服务查点技术：</a:t>
            </a:r>
            <a:r>
              <a:rPr lang="en-US" sz="2000" dirty="0"/>
              <a:t>Web</a:t>
            </a:r>
            <a:r>
              <a:rPr lang="zh-CN" altLang="en-US" sz="2000" dirty="0"/>
              <a:t>服务器软件的“旗标”</a:t>
            </a:r>
            <a:r>
              <a:rPr lang="zh-CN" sz="2000" dirty="0">
                <a:effectLst/>
              </a:rPr>
              <a:t> </a:t>
            </a:r>
            <a:endParaRPr lang="en-US" altLang="zh-CN" sz="2000" dirty="0">
              <a:latin typeface="Verdana" charset="0"/>
              <a:ea typeface="宋体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sz="1800" dirty="0">
              <a:latin typeface="Verdana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5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188640"/>
            <a:ext cx="8001000" cy="603920"/>
          </a:xfrm>
        </p:spPr>
        <p:txBody>
          <a:bodyPr/>
          <a:lstStyle/>
          <a:p>
            <a:r>
              <a:rPr lang="en-US" altLang="zh-TW" sz="4400">
                <a:solidFill>
                  <a:schemeClr val="tx1"/>
                </a:solidFill>
                <a:latin typeface="Verdana" charset="0"/>
                <a:ea typeface="黑体" charset="0"/>
                <a:cs typeface="黑体" charset="0"/>
              </a:rPr>
              <a:t>Web</a:t>
            </a:r>
            <a:r>
              <a:rPr lang="zh-TW" altLang="en-US" sz="4400">
                <a:solidFill>
                  <a:schemeClr val="tx1"/>
                </a:solidFill>
                <a:latin typeface="Verdana" charset="0"/>
                <a:ea typeface="黑体" charset="0"/>
                <a:cs typeface="黑体" charset="0"/>
              </a:rPr>
              <a:t>应用安全攻防技术概述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024" y="1556792"/>
            <a:ext cx="8001000" cy="4267200"/>
          </a:xfrm>
        </p:spPr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应用攻击路线图</a:t>
            </a:r>
            <a:endParaRPr lang="en-US" altLang="zh-CN"/>
          </a:p>
          <a:p>
            <a:pPr lvl="1"/>
            <a:r>
              <a:rPr lang="en-US" altLang="zh-CN"/>
              <a:t>Web</a:t>
            </a:r>
            <a:r>
              <a:rPr lang="zh-CN" altLang="en-US" dirty="0"/>
              <a:t>应用</a:t>
            </a:r>
            <a:r>
              <a:rPr lang="zh-CN" altLang="en-US"/>
              <a:t>信息收集（踩点、搜点与查点）</a:t>
            </a:r>
            <a:endParaRPr lang="en-US" altLang="zh-CN"/>
          </a:p>
          <a:p>
            <a:pPr lvl="2"/>
            <a:r>
              <a:rPr lang="zh-CN" altLang="en-US">
                <a:solidFill>
                  <a:schemeClr val="accent6"/>
                </a:solidFill>
              </a:rPr>
              <a:t>手工审查</a:t>
            </a:r>
            <a:endParaRPr lang="en-US" altLang="zh-CN">
              <a:solidFill>
                <a:schemeClr val="accent6"/>
              </a:solidFill>
            </a:endParaRPr>
          </a:p>
          <a:p>
            <a:pPr lvl="2"/>
            <a:r>
              <a:rPr lang="zh-CN" altLang="en-US"/>
              <a:t>自动下载</a:t>
            </a:r>
            <a:r>
              <a:rPr lang="en-US" altLang="zh-CN"/>
              <a:t>/</a:t>
            </a:r>
            <a:r>
              <a:rPr lang="zh-CN" altLang="en-US"/>
              <a:t>镜像站点</a:t>
            </a:r>
            <a:endParaRPr lang="en-US" altLang="zh-CN"/>
          </a:p>
          <a:p>
            <a:pPr lvl="2"/>
            <a:r>
              <a:rPr lang="en-US" altLang="zh-CN"/>
              <a:t>Google Hacking</a:t>
            </a:r>
            <a:r>
              <a:rPr lang="zh-CN" altLang="en-US"/>
              <a:t>的应用</a:t>
            </a:r>
            <a:endParaRPr lang="en-US" altLang="zh-CN"/>
          </a:p>
          <a:p>
            <a:pPr lvl="1"/>
            <a:r>
              <a:rPr lang="en-US" altLang="zh-CN"/>
              <a:t>Web</a:t>
            </a:r>
            <a:r>
              <a:rPr lang="zh-CN" altLang="en-US"/>
              <a:t>应用攻击</a:t>
            </a:r>
            <a:endParaRPr lang="en-US" altLang="zh-CN"/>
          </a:p>
          <a:p>
            <a:pPr lvl="2"/>
            <a:r>
              <a:rPr lang="zh-CN" altLang="en-US"/>
              <a:t>漏洞探测</a:t>
            </a:r>
            <a:endParaRPr lang="en-US" dirty="0"/>
          </a:p>
          <a:p>
            <a:pPr lvl="2"/>
            <a:r>
              <a:rPr lang="zh-CN" altLang="en-US" dirty="0"/>
              <a:t>攻击</a:t>
            </a:r>
            <a:r>
              <a:rPr lang="en-US" altLang="zh-CN" dirty="0"/>
              <a:t>Web</a:t>
            </a:r>
            <a:r>
              <a:rPr lang="zh-CN" altLang="en-US" dirty="0"/>
              <a:t>服务器软件</a:t>
            </a:r>
            <a:endParaRPr lang="en-US" altLang="zh-CN" dirty="0"/>
          </a:p>
          <a:p>
            <a:pPr lvl="2"/>
            <a:r>
              <a:rPr lang="zh-CN" altLang="en-US" dirty="0"/>
              <a:t>攻击</a:t>
            </a:r>
            <a:r>
              <a:rPr lang="en-US" altLang="zh-CN" dirty="0"/>
              <a:t>Web</a:t>
            </a:r>
            <a:r>
              <a:rPr lang="zh-CN" altLang="en-US" dirty="0"/>
              <a:t>应用程序</a:t>
            </a:r>
            <a:endParaRPr lang="en-US" altLang="zh-CN" dirty="0"/>
          </a:p>
          <a:p>
            <a:pPr lvl="2"/>
            <a:r>
              <a:rPr lang="zh-CN" altLang="en-US" dirty="0"/>
              <a:t>攻击</a:t>
            </a:r>
            <a:r>
              <a:rPr lang="en-US" altLang="zh-CN" dirty="0"/>
              <a:t>Web</a:t>
            </a:r>
            <a:r>
              <a:rPr lang="zh-CN" altLang="en-US"/>
              <a:t>数据内容</a:t>
            </a:r>
            <a:endParaRPr lang="en-US" dirty="0"/>
          </a:p>
          <a:p>
            <a:pPr lvl="1"/>
            <a:r>
              <a:rPr lang="zh-CN" altLang="en-US" i="1" dirty="0"/>
              <a:t>本地攻击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431235"/>
            <a:ext cx="1981200" cy="476250"/>
          </a:xfrm>
        </p:spPr>
        <p:txBody>
          <a:bodyPr/>
          <a:lstStyle/>
          <a:p>
            <a:fld id="{519535F7-5351-E14C-A73A-194DEFCD5AC9}" type="datetime2">
              <a:rPr lang="zh-CN" altLang="en-US" smtClean="0"/>
              <a:pPr/>
              <a:t>2022年10月19日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24322" y="6381750"/>
            <a:ext cx="1981200" cy="476250"/>
          </a:xfrm>
        </p:spPr>
        <p:txBody>
          <a:bodyPr/>
          <a:lstStyle/>
          <a:p>
            <a:fld id="{B8FF433E-49B7-5347-8F80-BD7A2435EC20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22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16633"/>
            <a:ext cx="8001000" cy="792088"/>
          </a:xfrm>
        </p:spPr>
        <p:txBody>
          <a:bodyPr/>
          <a:lstStyle/>
          <a:p>
            <a:r>
              <a:rPr lang="zh-CN" altLang="en-US" sz="3500" dirty="0"/>
              <a:t>手工审查</a:t>
            </a:r>
            <a:r>
              <a:rPr lang="en-US" sz="3500" dirty="0"/>
              <a:t>Web</a:t>
            </a:r>
            <a:r>
              <a:rPr lang="zh-CN" altLang="en-US" sz="3500" dirty="0"/>
              <a:t>应用程序结构与源代码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3373"/>
            <a:ext cx="8001000" cy="4267200"/>
          </a:xfrm>
        </p:spPr>
        <p:txBody>
          <a:bodyPr/>
          <a:lstStyle/>
          <a:p>
            <a:r>
              <a:rPr lang="zh-CN" altLang="en-US" sz="2400" dirty="0"/>
              <a:t>静态和动态生成的页面</a:t>
            </a:r>
            <a:endParaRPr lang="en-US" altLang="zh-CN" sz="2400" dirty="0"/>
          </a:p>
          <a:p>
            <a:pPr lvl="1"/>
            <a:r>
              <a:rPr lang="zh-CN" altLang="en-US" sz="2000" dirty="0"/>
              <a:t>查看源代码</a:t>
            </a:r>
            <a:endParaRPr lang="en-US" altLang="zh-CN" sz="2000" dirty="0"/>
          </a:p>
          <a:p>
            <a:pPr lvl="1"/>
            <a:r>
              <a:rPr lang="zh-CN" altLang="en-US" sz="2000" dirty="0"/>
              <a:t>隐藏信息：表单隐藏字段、注释隐藏信息</a:t>
            </a:r>
            <a:endParaRPr lang="en-US" altLang="zh-CN" sz="2000" dirty="0"/>
          </a:p>
          <a:p>
            <a:pPr lvl="1"/>
            <a:r>
              <a:rPr lang="zh-CN" altLang="en-US" sz="2000" dirty="0"/>
              <a:t>动态页面：脚本编程语言，页面命名规则，以及参数名称、类型与含义</a:t>
            </a:r>
            <a:endParaRPr lang="en-US" altLang="zh-CN" sz="2000" dirty="0"/>
          </a:p>
          <a:p>
            <a:r>
              <a:rPr lang="zh-CN" altLang="en-US" sz="2400" dirty="0"/>
              <a:t>目录结构</a:t>
            </a:r>
            <a:endParaRPr lang="en-US" altLang="zh-CN" sz="2400" dirty="0"/>
          </a:p>
          <a:p>
            <a:pPr lvl="1"/>
            <a:r>
              <a:rPr lang="zh-CN" altLang="en-US" sz="2000" dirty="0"/>
              <a:t>页面存储结构</a:t>
            </a:r>
            <a:endParaRPr lang="en-US" altLang="zh-CN" sz="2000" dirty="0"/>
          </a:p>
          <a:p>
            <a:pPr lvl="1"/>
            <a:r>
              <a:rPr lang="zh-CN" altLang="en-US" sz="2000" dirty="0"/>
              <a:t>目录文件枚举不安全配置</a:t>
            </a:r>
            <a:endParaRPr lang="en-US" altLang="zh-CN" sz="2000" dirty="0"/>
          </a:p>
          <a:p>
            <a:r>
              <a:rPr lang="zh-CN" altLang="en-US" sz="2400" dirty="0"/>
              <a:t>辅助性文件</a:t>
            </a:r>
            <a:endParaRPr lang="en-US" altLang="zh-CN" sz="2400" dirty="0"/>
          </a:p>
          <a:p>
            <a:pPr lvl="1"/>
            <a:r>
              <a:rPr lang="en-US" sz="2000" dirty="0"/>
              <a:t>CSS</a:t>
            </a:r>
            <a:r>
              <a:rPr lang="zh-CN" altLang="en-US" sz="2000" dirty="0"/>
              <a:t>级联样式表</a:t>
            </a:r>
            <a:r>
              <a:rPr lang="zh-CN" altLang="en-US" sz="2000"/>
              <a:t>、</a:t>
            </a:r>
            <a:r>
              <a:rPr lang="en-US" sz="2000"/>
              <a:t>XML</a:t>
            </a:r>
            <a:r>
              <a:rPr lang="zh-CN" altLang="en-US" sz="2000"/>
              <a:t>配置信息、</a:t>
            </a:r>
            <a:r>
              <a:rPr lang="en-US" sz="2000" dirty="0" err="1"/>
              <a:t>Javascript</a:t>
            </a:r>
            <a:r>
              <a:rPr lang="zh-CN" altLang="en-US" sz="2000" dirty="0"/>
              <a:t>文件、</a:t>
            </a:r>
            <a:r>
              <a:rPr lang="en-US" sz="2000" dirty="0"/>
              <a:t>include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pPr lvl="1"/>
            <a:r>
              <a:rPr lang="zh-CN" altLang="en-US" sz="2000" dirty="0"/>
              <a:t>数据库字段结构、目录路径、输入参数以及数据库连接字符串</a:t>
            </a:r>
            <a:r>
              <a:rPr lang="zh-CN" sz="2000" dirty="0">
                <a:effectLst/>
              </a:rPr>
              <a:t>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35F7-5351-E14C-A73A-194DEFCD5AC9}" type="datetime2">
              <a:rPr lang="zh-CN" altLang="en-US" smtClean="0"/>
              <a:pPr/>
              <a:t>2022年10月19日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433E-49B7-5347-8F80-BD7A2435EC20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37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2413"/>
            <a:ext cx="8569325" cy="958315"/>
          </a:xfrm>
        </p:spPr>
        <p:txBody>
          <a:bodyPr/>
          <a:lstStyle/>
          <a:p>
            <a:r>
              <a:rPr lang="zh-CN" altLang="en-US" sz="3000" dirty="0"/>
              <a:t>手工审查</a:t>
            </a:r>
            <a:r>
              <a:rPr lang="en-US" sz="3000" dirty="0"/>
              <a:t>Web</a:t>
            </a:r>
            <a:r>
              <a:rPr lang="zh-CN" altLang="en-US" sz="3000" dirty="0"/>
              <a:t>应用程序结构与源代码（</a:t>
            </a:r>
            <a:r>
              <a:rPr lang="en-US" altLang="zh-CN" sz="3000" dirty="0"/>
              <a:t>2</a:t>
            </a:r>
            <a:r>
              <a:rPr lang="zh-CN" altLang="en-US" sz="3000" dirty="0"/>
              <a:t>）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输入表单</a:t>
            </a:r>
            <a:r>
              <a:rPr lang="zh-CN" sz="2400" dirty="0">
                <a:effectLst/>
              </a:rPr>
              <a:t> </a:t>
            </a:r>
            <a:endParaRPr lang="en-US" altLang="zh-CN" sz="2400" dirty="0"/>
          </a:p>
          <a:p>
            <a:pPr lvl="1"/>
            <a:r>
              <a:rPr lang="zh-CN" altLang="en-US" sz="2000" dirty="0"/>
              <a:t>提交数据方法：</a:t>
            </a:r>
            <a:r>
              <a:rPr lang="en-US" altLang="zh-CN" sz="2000" dirty="0"/>
              <a:t>GET</a:t>
            </a:r>
            <a:r>
              <a:rPr lang="zh-CN" altLang="en-US" sz="2000" dirty="0"/>
              <a:t>还是</a:t>
            </a:r>
            <a:r>
              <a:rPr lang="en-US" altLang="zh-CN" sz="2000" dirty="0"/>
              <a:t>POST</a:t>
            </a:r>
          </a:p>
          <a:p>
            <a:pPr lvl="1"/>
            <a:r>
              <a:rPr lang="zh-CN" altLang="en-US" sz="2000" dirty="0"/>
              <a:t>表单处理行为：哪个脚本？</a:t>
            </a:r>
            <a:endParaRPr lang="en-US" altLang="zh-CN" sz="2000" dirty="0"/>
          </a:p>
          <a:p>
            <a:pPr lvl="1"/>
            <a:r>
              <a:rPr lang="zh-CN" altLang="en-US" sz="2000" dirty="0"/>
              <a:t>输入字段名称、最大长度限制、隐藏字段、自动完成标记、口令字段</a:t>
            </a:r>
            <a:r>
              <a:rPr lang="zh-CN" sz="2000" dirty="0">
                <a:effectLst/>
              </a:rPr>
              <a:t> </a:t>
            </a:r>
            <a:endParaRPr lang="en-US" altLang="zh-CN" sz="2000" dirty="0"/>
          </a:p>
          <a:p>
            <a:r>
              <a:rPr lang="zh-CN" altLang="en-US" sz="2400" dirty="0"/>
              <a:t>查询参数字符串</a:t>
            </a:r>
            <a:r>
              <a:rPr lang="zh-CN" sz="2400" dirty="0">
                <a:effectLst/>
              </a:rPr>
              <a:t> </a:t>
            </a:r>
            <a:endParaRPr lang="en-US" altLang="zh-CN" sz="2400" dirty="0">
              <a:effectLst/>
            </a:endParaRPr>
          </a:p>
          <a:p>
            <a:pPr lvl="1"/>
            <a:r>
              <a:rPr lang="zh-CN" altLang="en-US" sz="2000" dirty="0"/>
              <a:t>复用以假冒其他用户、获取受限的数据、运行任意的系统命令，或者执行其他应用程序开发者所不希望看到的动作</a:t>
            </a:r>
            <a:r>
              <a:rPr lang="zh-CN" sz="2000" dirty="0">
                <a:effectLst/>
              </a:rPr>
              <a:t> </a:t>
            </a:r>
            <a:endParaRPr lang="en-US" altLang="zh-CN" sz="2000" dirty="0"/>
          </a:p>
          <a:p>
            <a:pPr lvl="1"/>
            <a:r>
              <a:rPr lang="zh-CN" altLang="en-US" sz="2000" dirty="0"/>
              <a:t>提供了</a:t>
            </a:r>
            <a:r>
              <a:rPr lang="en-US" sz="2000" dirty="0"/>
              <a:t>Web</a:t>
            </a:r>
            <a:r>
              <a:rPr lang="zh-CN" altLang="en-US" sz="2000" dirty="0"/>
              <a:t>应用程序内部工作的信息</a:t>
            </a:r>
            <a:r>
              <a:rPr lang="en-US" altLang="zh-CN" sz="2000" dirty="0"/>
              <a:t>: </a:t>
            </a:r>
            <a:r>
              <a:rPr lang="zh-CN" altLang="en-US" sz="2000" dirty="0"/>
              <a:t>数据表字段名称，会话标识符、用户名或口令字段</a:t>
            </a:r>
            <a:r>
              <a:rPr lang="zh-CN" sz="2000" dirty="0">
                <a:effectLst/>
              </a:rPr>
              <a:t> </a:t>
            </a:r>
            <a:endParaRPr lang="en-US" altLang="zh-CN" sz="2000" dirty="0">
              <a:effectLst/>
            </a:endParaRPr>
          </a:p>
          <a:p>
            <a:pPr lvl="1"/>
            <a:endParaRPr lang="en-US" altLang="zh-C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35F7-5351-E14C-A73A-194DEFCD5AC9}" type="datetime2">
              <a:rPr lang="zh-CN" altLang="en-US" smtClean="0"/>
              <a:pPr/>
              <a:t>2022年10月19日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433E-49B7-5347-8F80-BD7A2435EC20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564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-3549"/>
            <a:ext cx="8001000" cy="1056286"/>
          </a:xfrm>
        </p:spPr>
        <p:txBody>
          <a:bodyPr/>
          <a:lstStyle/>
          <a:p>
            <a:r>
              <a:rPr lang="zh-CN" altLang="en-US" sz="4000" dirty="0"/>
              <a:t>通过黑客游戏提升手工分析能力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12776"/>
            <a:ext cx="8001000" cy="4267200"/>
          </a:xfrm>
        </p:spPr>
        <p:txBody>
          <a:bodyPr/>
          <a:lstStyle/>
          <a:p>
            <a:r>
              <a:rPr lang="zh-CN" altLang="en-US" sz="2400" dirty="0"/>
              <a:t>网页解密类</a:t>
            </a:r>
            <a:r>
              <a:rPr lang="zh-CN" altLang="en-US" sz="2400"/>
              <a:t>黑客游戏（</a:t>
            </a:r>
            <a:r>
              <a:rPr lang="en-US" altLang="zh-CN" sz="2400"/>
              <a:t>MISC</a:t>
            </a:r>
            <a:r>
              <a:rPr lang="zh-CN" altLang="en-US" sz="2400"/>
              <a:t>类）</a:t>
            </a:r>
            <a:endParaRPr lang="en-US" altLang="zh-CN" sz="2400" dirty="0"/>
          </a:p>
          <a:p>
            <a:pPr lvl="1"/>
            <a:r>
              <a:rPr lang="en-US" altLang="zh-CN" sz="2000" dirty="0"/>
              <a:t>①</a:t>
            </a:r>
            <a:r>
              <a:rPr lang="en-US" sz="2000" dirty="0"/>
              <a:t> </a:t>
            </a:r>
            <a:r>
              <a:rPr lang="en-US" sz="2000" dirty="0" err="1"/>
              <a:t>NotPron</a:t>
            </a:r>
            <a:r>
              <a:rPr lang="zh-CN" altLang="en-US" sz="2000" dirty="0"/>
              <a:t>解密游戏：</a:t>
            </a:r>
            <a:r>
              <a:rPr lang="en-US" sz="2000" u="sng" dirty="0">
                <a:hlinkClick r:id="rId2"/>
              </a:rPr>
              <a:t>http://deathball.net/notpron/levelone.htm</a:t>
            </a:r>
            <a:r>
              <a:rPr lang="zh-CN" altLang="en-US" sz="2000" dirty="0"/>
              <a:t>，共</a:t>
            </a:r>
            <a:r>
              <a:rPr lang="en-US" sz="2000" dirty="0"/>
              <a:t>132</a:t>
            </a:r>
            <a:r>
              <a:rPr lang="zh-CN" altLang="en-US" sz="2000" dirty="0"/>
              <a:t>关。</a:t>
            </a:r>
          </a:p>
          <a:p>
            <a:pPr lvl="1"/>
            <a:r>
              <a:rPr lang="en-US" altLang="zh-CN" sz="2000" dirty="0"/>
              <a:t>②</a:t>
            </a:r>
            <a:r>
              <a:rPr lang="en-US" sz="2000" dirty="0"/>
              <a:t> </a:t>
            </a:r>
            <a:r>
              <a:rPr lang="zh-CN" altLang="en-US" sz="2000" dirty="0"/>
              <a:t>路路解密破解游戏（中文）</a:t>
            </a:r>
            <a:r>
              <a:rPr lang="en-US" sz="2000" dirty="0"/>
              <a:t>- </a:t>
            </a:r>
            <a:r>
              <a:rPr lang="zh-CN" altLang="en-US" sz="2000" dirty="0"/>
              <a:t>综合类。</a:t>
            </a:r>
          </a:p>
          <a:p>
            <a:pPr lvl="1"/>
            <a:r>
              <a:rPr lang="en-US" altLang="zh-CN" sz="2000" dirty="0"/>
              <a:t>③『</a:t>
            </a:r>
            <a:r>
              <a:rPr lang="zh-CN" altLang="en-US" sz="2000" dirty="0"/>
              <a:t>中安网培</a:t>
            </a:r>
            <a:r>
              <a:rPr lang="en-US" altLang="zh-CN" sz="2000" dirty="0"/>
              <a:t>』</a:t>
            </a:r>
            <a:r>
              <a:rPr lang="zh-CN" altLang="en-US" sz="2000" dirty="0"/>
              <a:t>黑客游戏 （中文）</a:t>
            </a:r>
            <a:r>
              <a:rPr lang="en-US" sz="2000" dirty="0"/>
              <a:t>- </a:t>
            </a:r>
            <a:r>
              <a:rPr lang="zh-CN" altLang="en-US" sz="2000" dirty="0"/>
              <a:t>网页过关类：</a:t>
            </a:r>
            <a:r>
              <a:rPr lang="en-US" sz="2000" dirty="0"/>
              <a:t>http://</a:t>
            </a:r>
            <a:r>
              <a:rPr lang="en-US" sz="2000" dirty="0" err="1"/>
              <a:t>game.enet.org.cn</a:t>
            </a:r>
            <a:r>
              <a:rPr lang="en-US" sz="2000" dirty="0"/>
              <a:t>/</a:t>
            </a:r>
            <a:r>
              <a:rPr lang="zh-CN" altLang="en-US" sz="2000" dirty="0"/>
              <a:t>。</a:t>
            </a:r>
          </a:p>
          <a:p>
            <a:pPr lvl="1"/>
            <a:r>
              <a:rPr lang="en-US" altLang="zh-CN" sz="2000" dirty="0"/>
              <a:t>④</a:t>
            </a:r>
            <a:r>
              <a:rPr lang="en-US" sz="2000" dirty="0"/>
              <a:t> </a:t>
            </a:r>
            <a:r>
              <a:rPr lang="en-US" sz="2000" dirty="0" err="1"/>
              <a:t>Monyer</a:t>
            </a:r>
            <a:r>
              <a:rPr lang="zh-CN" altLang="en-US" sz="2000" dirty="0"/>
              <a:t>系列（黑客游戏），</a:t>
            </a:r>
            <a:r>
              <a:rPr lang="en-US" sz="2000" dirty="0"/>
              <a:t>http://</a:t>
            </a:r>
            <a:r>
              <a:rPr lang="en-US" sz="2000" dirty="0" err="1"/>
              <a:t>monyer.com</a:t>
            </a:r>
            <a:r>
              <a:rPr lang="en-US" sz="2000" dirty="0"/>
              <a:t>/game/game1/</a:t>
            </a:r>
            <a:r>
              <a:rPr lang="zh-CN" altLang="en-US" sz="2000" dirty="0"/>
              <a:t>。</a:t>
            </a:r>
          </a:p>
          <a:p>
            <a:pPr lvl="1"/>
            <a:r>
              <a:rPr lang="en-US" altLang="zh-CN" sz="2000" dirty="0"/>
              <a:t>⑤</a:t>
            </a:r>
            <a:r>
              <a:rPr lang="en-US" sz="2000" dirty="0"/>
              <a:t> </a:t>
            </a:r>
            <a:r>
              <a:rPr lang="en-US" sz="2000" dirty="0" err="1"/>
              <a:t>sqybi</a:t>
            </a:r>
            <a:r>
              <a:rPr lang="en-US" sz="2000" dirty="0"/>
              <a:t> </a:t>
            </a:r>
            <a:r>
              <a:rPr lang="zh-CN" altLang="en-US" sz="2000" dirty="0"/>
              <a:t>的解谜游戏 （中文）</a:t>
            </a:r>
            <a:r>
              <a:rPr lang="en-US" sz="2000" dirty="0"/>
              <a:t>- </a:t>
            </a:r>
            <a:r>
              <a:rPr lang="zh-CN" altLang="en-US" sz="2000" dirty="0"/>
              <a:t>网页过关类：</a:t>
            </a:r>
            <a:r>
              <a:rPr lang="en-US" sz="2000" dirty="0">
                <a:hlinkClick r:id="rId3"/>
              </a:rPr>
              <a:t>http://sqybi.com/game/</a:t>
            </a:r>
            <a:r>
              <a:rPr lang="zh-CN" altLang="en-US" sz="2000" dirty="0"/>
              <a:t>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35F7-5351-E14C-A73A-194DEFCD5AC9}" type="datetime2">
              <a:rPr lang="zh-CN" altLang="en-US" smtClean="0"/>
              <a:pPr/>
              <a:t>2022年10月19日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433E-49B7-5347-8F80-BD7A2435EC20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017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E28C6BEC-A347-884B-A8CE-8E5E8E12676B}" type="datetime2">
              <a:rPr lang="zh-CN" altLang="en-US" sz="1200"/>
              <a:pPr eaLnBrk="1" hangingPunct="1"/>
              <a:t>2022年10月19日</a:t>
            </a:fld>
            <a:endParaRPr lang="en-US" altLang="zh-CN" sz="1200"/>
          </a:p>
        </p:txBody>
      </p:sp>
      <p:sp>
        <p:nvSpPr>
          <p:cNvPr id="512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D8B66AE6-BA1A-4941-A142-37F7CA57D909}" type="slidenum">
              <a:rPr lang="en-US" altLang="zh-CN" sz="1200"/>
              <a:pPr eaLnBrk="1" hangingPunct="1"/>
              <a:t>3</a:t>
            </a:fld>
            <a:endParaRPr lang="en-US" altLang="zh-CN" sz="12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0648"/>
            <a:ext cx="8001000" cy="603920"/>
          </a:xfrm>
        </p:spPr>
        <p:txBody>
          <a:bodyPr/>
          <a:lstStyle/>
          <a:p>
            <a:pPr eaLnBrk="1" hangingPunct="1"/>
            <a:r>
              <a:rPr lang="en-US" altLang="zh-CN">
                <a:latin typeface="Verdana" charset="0"/>
                <a:ea typeface="宋体" charset="0"/>
              </a:rPr>
              <a:t>Web</a:t>
            </a:r>
            <a:r>
              <a:rPr lang="zh-CN" altLang="en-US">
                <a:latin typeface="Verdana" charset="0"/>
                <a:ea typeface="宋体" charset="0"/>
              </a:rPr>
              <a:t>应用程序体系结构及威胁</a:t>
            </a:r>
            <a:endParaRPr lang="zh-CN" altLang="en-US" dirty="0">
              <a:latin typeface="Verdana" charset="0"/>
              <a:ea typeface="宋体" charset="0"/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1772816"/>
            <a:ext cx="5400600" cy="331236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300">
                <a:solidFill>
                  <a:srgbClr val="FF0000"/>
                </a:solidFill>
                <a:latin typeface="Verdana" charset="0"/>
                <a:ea typeface="黑体" charset="0"/>
                <a:cs typeface="黑体" charset="0"/>
              </a:rPr>
              <a:t>1.1 </a:t>
            </a:r>
            <a:r>
              <a:rPr lang="zh-CN" altLang="en-US" sz="3300">
                <a:solidFill>
                  <a:srgbClr val="FF0000"/>
                </a:solidFill>
                <a:latin typeface="Verdana" charset="0"/>
                <a:ea typeface="黑体" charset="0"/>
                <a:cs typeface="黑体" charset="0"/>
              </a:rPr>
              <a:t>从</a:t>
            </a:r>
            <a:r>
              <a:rPr lang="en-US" altLang="zh-CN" sz="3300">
                <a:solidFill>
                  <a:srgbClr val="FF0000"/>
                </a:solidFill>
                <a:latin typeface="Verdana" charset="0"/>
                <a:ea typeface="黑体" charset="0"/>
                <a:cs typeface="黑体" charset="0"/>
              </a:rPr>
              <a:t>C/S</a:t>
            </a:r>
            <a:r>
              <a:rPr lang="zh-CN" altLang="en-US" sz="3300">
                <a:solidFill>
                  <a:srgbClr val="FF0000"/>
                </a:solidFill>
                <a:latin typeface="Verdana" charset="0"/>
                <a:ea typeface="黑体" charset="0"/>
                <a:cs typeface="黑体" charset="0"/>
              </a:rPr>
              <a:t>向</a:t>
            </a:r>
            <a:r>
              <a:rPr lang="en-US" altLang="zh-CN" sz="3300">
                <a:solidFill>
                  <a:srgbClr val="FF0000"/>
                </a:solidFill>
                <a:latin typeface="Verdana" charset="0"/>
                <a:ea typeface="黑体" charset="0"/>
                <a:cs typeface="黑体" charset="0"/>
              </a:rPr>
              <a:t>B/S</a:t>
            </a:r>
            <a:r>
              <a:rPr lang="zh-CN" altLang="en-US" sz="3300">
                <a:solidFill>
                  <a:srgbClr val="FF0000"/>
                </a:solidFill>
                <a:latin typeface="Verdana" charset="0"/>
                <a:ea typeface="黑体" charset="0"/>
                <a:cs typeface="黑体" charset="0"/>
              </a:rPr>
              <a:t>的演变</a:t>
            </a:r>
            <a:endParaRPr lang="en-US" altLang="zh-CN" sz="3300">
              <a:solidFill>
                <a:srgbClr val="FF0000"/>
              </a:solidFill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1.2 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从</a:t>
            </a: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HTML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到动态页面</a:t>
            </a:r>
            <a:endParaRPr lang="en-US" altLang="zh-CN" sz="3300"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1.3 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浏览器简介</a:t>
            </a:r>
            <a:endParaRPr lang="en-US" altLang="zh-CN" sz="3300"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1.4 Web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服务器</a:t>
            </a:r>
            <a:endParaRPr lang="en-US" altLang="zh-CN" sz="3300"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1.5 Web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应用程序</a:t>
            </a:r>
            <a:endParaRPr lang="en-US" altLang="zh-CN" sz="3300"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1.6 HTTP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与</a:t>
            </a: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HTTPS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协议</a:t>
            </a:r>
            <a:endParaRPr lang="en-US" altLang="zh-CN" sz="3300"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endParaRPr lang="en-US" altLang="zh-CN" sz="3300"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endParaRPr lang="en-US" altLang="zh-CN" sz="3300"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endParaRPr lang="en-US" altLang="zh-CN" sz="3300" dirty="0">
              <a:latin typeface="Verdana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355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188640"/>
            <a:ext cx="8001000" cy="603920"/>
          </a:xfrm>
        </p:spPr>
        <p:txBody>
          <a:bodyPr/>
          <a:lstStyle/>
          <a:p>
            <a:r>
              <a:rPr lang="en-US" altLang="zh-TW" sz="4400">
                <a:solidFill>
                  <a:schemeClr val="tx1"/>
                </a:solidFill>
                <a:latin typeface="Verdana" charset="0"/>
                <a:ea typeface="黑体" charset="0"/>
                <a:cs typeface="黑体" charset="0"/>
              </a:rPr>
              <a:t>Web</a:t>
            </a:r>
            <a:r>
              <a:rPr lang="zh-TW" altLang="en-US" sz="4400">
                <a:solidFill>
                  <a:schemeClr val="tx1"/>
                </a:solidFill>
                <a:latin typeface="Verdana" charset="0"/>
                <a:ea typeface="黑体" charset="0"/>
                <a:cs typeface="黑体" charset="0"/>
              </a:rPr>
              <a:t>应用安全攻防技术概述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024" y="1556792"/>
            <a:ext cx="8001000" cy="4267200"/>
          </a:xfrm>
        </p:spPr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应用攻击路线图</a:t>
            </a:r>
            <a:endParaRPr lang="en-US" altLang="zh-CN"/>
          </a:p>
          <a:p>
            <a:pPr lvl="1"/>
            <a:r>
              <a:rPr lang="en-US" altLang="zh-CN"/>
              <a:t>Web</a:t>
            </a:r>
            <a:r>
              <a:rPr lang="zh-CN" altLang="en-US" dirty="0"/>
              <a:t>应用</a:t>
            </a:r>
            <a:r>
              <a:rPr lang="zh-CN" altLang="en-US"/>
              <a:t>信息收集（踩点、搜点与查点）</a:t>
            </a:r>
            <a:endParaRPr lang="en-US" altLang="zh-CN"/>
          </a:p>
          <a:p>
            <a:pPr lvl="2"/>
            <a:r>
              <a:rPr lang="zh-CN" altLang="en-US"/>
              <a:t>手工审查</a:t>
            </a:r>
            <a:endParaRPr lang="en-US" altLang="zh-CN"/>
          </a:p>
          <a:p>
            <a:pPr lvl="2"/>
            <a:r>
              <a:rPr lang="zh-CN" altLang="en-US">
                <a:solidFill>
                  <a:srgbClr val="C00000"/>
                </a:solidFill>
              </a:rPr>
              <a:t>自动下载</a:t>
            </a:r>
            <a:r>
              <a:rPr lang="en-US" altLang="zh-CN">
                <a:solidFill>
                  <a:srgbClr val="C00000"/>
                </a:solidFill>
              </a:rPr>
              <a:t>/</a:t>
            </a:r>
            <a:r>
              <a:rPr lang="zh-CN" altLang="en-US">
                <a:solidFill>
                  <a:srgbClr val="C00000"/>
                </a:solidFill>
              </a:rPr>
              <a:t>镜像站点</a:t>
            </a:r>
            <a:endParaRPr lang="en-US" altLang="zh-CN">
              <a:solidFill>
                <a:srgbClr val="C00000"/>
              </a:solidFill>
            </a:endParaRPr>
          </a:p>
          <a:p>
            <a:pPr lvl="2"/>
            <a:r>
              <a:rPr lang="en-US" altLang="zh-CN"/>
              <a:t>Google Hacking</a:t>
            </a:r>
            <a:r>
              <a:rPr lang="zh-CN" altLang="en-US"/>
              <a:t>的应用</a:t>
            </a:r>
            <a:endParaRPr lang="en-US" altLang="zh-CN"/>
          </a:p>
          <a:p>
            <a:pPr lvl="1"/>
            <a:r>
              <a:rPr lang="en-US" altLang="zh-CN"/>
              <a:t>Web</a:t>
            </a:r>
            <a:r>
              <a:rPr lang="zh-CN" altLang="en-US"/>
              <a:t>应用攻击</a:t>
            </a:r>
            <a:endParaRPr lang="en-US" altLang="zh-CN"/>
          </a:p>
          <a:p>
            <a:pPr lvl="2"/>
            <a:r>
              <a:rPr lang="zh-CN" altLang="en-US"/>
              <a:t>漏洞探测</a:t>
            </a:r>
            <a:endParaRPr lang="en-US" dirty="0"/>
          </a:p>
          <a:p>
            <a:pPr lvl="2"/>
            <a:r>
              <a:rPr lang="zh-CN" altLang="en-US" dirty="0"/>
              <a:t>攻击</a:t>
            </a:r>
            <a:r>
              <a:rPr lang="en-US" altLang="zh-CN" dirty="0"/>
              <a:t>Web</a:t>
            </a:r>
            <a:r>
              <a:rPr lang="zh-CN" altLang="en-US" dirty="0"/>
              <a:t>服务器软件</a:t>
            </a:r>
            <a:endParaRPr lang="en-US" altLang="zh-CN" dirty="0"/>
          </a:p>
          <a:p>
            <a:pPr lvl="2"/>
            <a:r>
              <a:rPr lang="zh-CN" altLang="en-US" dirty="0"/>
              <a:t>攻击</a:t>
            </a:r>
            <a:r>
              <a:rPr lang="en-US" altLang="zh-CN" dirty="0"/>
              <a:t>Web</a:t>
            </a:r>
            <a:r>
              <a:rPr lang="zh-CN" altLang="en-US" dirty="0"/>
              <a:t>应用程序</a:t>
            </a:r>
            <a:endParaRPr lang="en-US" altLang="zh-CN" dirty="0"/>
          </a:p>
          <a:p>
            <a:pPr lvl="2"/>
            <a:r>
              <a:rPr lang="zh-CN" altLang="en-US" dirty="0"/>
              <a:t>攻击</a:t>
            </a:r>
            <a:r>
              <a:rPr lang="en-US" altLang="zh-CN" dirty="0"/>
              <a:t>Web</a:t>
            </a:r>
            <a:r>
              <a:rPr lang="zh-CN" altLang="en-US"/>
              <a:t>数据内容</a:t>
            </a:r>
            <a:endParaRPr lang="en-US" dirty="0"/>
          </a:p>
          <a:p>
            <a:pPr lvl="1"/>
            <a:r>
              <a:rPr lang="zh-CN" altLang="en-US" i="1" dirty="0"/>
              <a:t>本地攻击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431235"/>
            <a:ext cx="1981200" cy="476250"/>
          </a:xfrm>
        </p:spPr>
        <p:txBody>
          <a:bodyPr/>
          <a:lstStyle/>
          <a:p>
            <a:fld id="{519535F7-5351-E14C-A73A-194DEFCD5AC9}" type="datetime2">
              <a:rPr lang="zh-CN" altLang="en-US" smtClean="0"/>
              <a:pPr/>
              <a:t>2022年10月19日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24322" y="6381750"/>
            <a:ext cx="1981200" cy="476250"/>
          </a:xfrm>
        </p:spPr>
        <p:txBody>
          <a:bodyPr/>
          <a:lstStyle/>
          <a:p>
            <a:fld id="{B8FF433E-49B7-5347-8F80-BD7A2435EC20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2874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60648"/>
            <a:ext cx="8001000" cy="459904"/>
          </a:xfrm>
        </p:spPr>
        <p:txBody>
          <a:bodyPr/>
          <a:lstStyle/>
          <a:p>
            <a:r>
              <a:rPr lang="zh-CN" altLang="en-US" dirty="0"/>
              <a:t>自动下载与镜像</a:t>
            </a:r>
            <a:r>
              <a:rPr lang="en-US" dirty="0"/>
              <a:t>Web</a:t>
            </a:r>
            <a:r>
              <a:rPr lang="zh-CN" altLang="en-US" dirty="0"/>
              <a:t>站点页面</a:t>
            </a:r>
            <a:r>
              <a:rPr lang="zh-CN" dirty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9931"/>
            <a:ext cx="8354888" cy="4267200"/>
          </a:xfrm>
        </p:spPr>
        <p:txBody>
          <a:bodyPr/>
          <a:lstStyle/>
          <a:p>
            <a:r>
              <a:rPr lang="zh-CN" altLang="en-US" dirty="0"/>
              <a:t>在线手工审查</a:t>
            </a:r>
            <a:r>
              <a:rPr lang="en-US" altLang="zh-CN" dirty="0"/>
              <a:t> -&gt; </a:t>
            </a:r>
            <a:r>
              <a:rPr lang="zh-CN" altLang="en-US" dirty="0"/>
              <a:t>自动下载／镜像，离线审查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系统自动下载与镜像工具</a:t>
            </a:r>
            <a:endParaRPr lang="en-US" altLang="zh-CN" dirty="0"/>
          </a:p>
          <a:p>
            <a:pPr lvl="1"/>
            <a:r>
              <a:rPr lang="en-US" altLang="zh-CN"/>
              <a:t>curl / wget / Lynx…</a:t>
            </a:r>
            <a:endParaRPr lang="en-US" altLang="zh-CN" dirty="0"/>
          </a:p>
          <a:p>
            <a:pPr lvl="1"/>
            <a:r>
              <a:rPr lang="en-US" altLang="zh-CN" dirty="0" err="1"/>
              <a:t>Libcurl</a:t>
            </a:r>
            <a:endParaRPr lang="en-US" altLang="zh-CN" dirty="0"/>
          </a:p>
          <a:p>
            <a:r>
              <a:rPr lang="en-US" altLang="zh-CN" dirty="0"/>
              <a:t>Windows</a:t>
            </a:r>
            <a:r>
              <a:rPr lang="zh-CN" altLang="en-US" dirty="0"/>
              <a:t>系统</a:t>
            </a:r>
            <a:endParaRPr lang="en-US" altLang="zh-CN" dirty="0"/>
          </a:p>
          <a:p>
            <a:pPr lvl="1"/>
            <a:r>
              <a:rPr lang="en-US" altLang="zh-CN" dirty="0"/>
              <a:t>Teleport</a:t>
            </a:r>
            <a:r>
              <a:rPr lang="zh-CN" altLang="en-US" dirty="0"/>
              <a:t>／</a:t>
            </a:r>
            <a:r>
              <a:rPr lang="en-US" altLang="zh-CN" dirty="0"/>
              <a:t>Offline Explorer</a:t>
            </a:r>
          </a:p>
          <a:p>
            <a:pPr lvl="1"/>
            <a:r>
              <a:rPr lang="zh-CN" altLang="en-US"/>
              <a:t>各类下载工具：</a:t>
            </a:r>
            <a:r>
              <a:rPr lang="en-US" altLang="zh-CN"/>
              <a:t>IDM / </a:t>
            </a:r>
            <a:r>
              <a:rPr lang="zh-CN" altLang="en-US"/>
              <a:t>迅</a:t>
            </a:r>
            <a:r>
              <a:rPr lang="zh-CN" altLang="en-US" dirty="0"/>
              <a:t>雷</a:t>
            </a:r>
            <a:r>
              <a:rPr lang="zh-CN" altLang="en-US"/>
              <a:t>／</a:t>
            </a:r>
            <a:r>
              <a:rPr lang="en-US" altLang="zh-CN"/>
              <a:t>Flashget</a:t>
            </a:r>
          </a:p>
          <a:p>
            <a:r>
              <a:rPr lang="zh-CN" altLang="en-US"/>
              <a:t>本质上就是爬虫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35F7-5351-E14C-A73A-194DEFCD5AC9}" type="datetime2">
              <a:rPr lang="zh-CN" altLang="en-US" smtClean="0"/>
              <a:pPr/>
              <a:t>2022年10月19日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433E-49B7-5347-8F80-BD7A2435EC20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813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188640"/>
            <a:ext cx="8001000" cy="603920"/>
          </a:xfrm>
        </p:spPr>
        <p:txBody>
          <a:bodyPr/>
          <a:lstStyle/>
          <a:p>
            <a:r>
              <a:rPr lang="en-US" altLang="zh-TW" sz="4400">
                <a:solidFill>
                  <a:schemeClr val="tx1"/>
                </a:solidFill>
                <a:latin typeface="Verdana" charset="0"/>
                <a:ea typeface="黑体" charset="0"/>
                <a:cs typeface="黑体" charset="0"/>
              </a:rPr>
              <a:t>Web</a:t>
            </a:r>
            <a:r>
              <a:rPr lang="zh-TW" altLang="en-US" sz="4400">
                <a:solidFill>
                  <a:schemeClr val="tx1"/>
                </a:solidFill>
                <a:latin typeface="Verdana" charset="0"/>
                <a:ea typeface="黑体" charset="0"/>
                <a:cs typeface="黑体" charset="0"/>
              </a:rPr>
              <a:t>应用安全攻防技术概述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024" y="1556792"/>
            <a:ext cx="8001000" cy="4267200"/>
          </a:xfrm>
        </p:spPr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应用攻击路线图</a:t>
            </a:r>
            <a:endParaRPr lang="en-US" altLang="zh-CN"/>
          </a:p>
          <a:p>
            <a:pPr lvl="1"/>
            <a:r>
              <a:rPr lang="en-US" altLang="zh-CN"/>
              <a:t>Web</a:t>
            </a:r>
            <a:r>
              <a:rPr lang="zh-CN" altLang="en-US" dirty="0"/>
              <a:t>应用</a:t>
            </a:r>
            <a:r>
              <a:rPr lang="zh-CN" altLang="en-US"/>
              <a:t>信息收集（踩点、搜点与查点）</a:t>
            </a:r>
            <a:endParaRPr lang="en-US" altLang="zh-CN"/>
          </a:p>
          <a:p>
            <a:pPr lvl="2"/>
            <a:r>
              <a:rPr lang="zh-CN" altLang="en-US"/>
              <a:t>手工审查</a:t>
            </a:r>
            <a:endParaRPr lang="en-US" altLang="zh-CN"/>
          </a:p>
          <a:p>
            <a:pPr lvl="2"/>
            <a:r>
              <a:rPr lang="zh-CN" altLang="en-US"/>
              <a:t>自动下载</a:t>
            </a:r>
            <a:r>
              <a:rPr lang="en-US" altLang="zh-CN"/>
              <a:t>/</a:t>
            </a:r>
            <a:r>
              <a:rPr lang="zh-CN" altLang="en-US"/>
              <a:t>镜像站点</a:t>
            </a:r>
            <a:endParaRPr lang="en-US" altLang="zh-CN"/>
          </a:p>
          <a:p>
            <a:pPr lvl="2"/>
            <a:r>
              <a:rPr lang="en-US" altLang="zh-CN">
                <a:solidFill>
                  <a:srgbClr val="C00000"/>
                </a:solidFill>
              </a:rPr>
              <a:t>Google Hacking</a:t>
            </a:r>
            <a:r>
              <a:rPr lang="zh-CN" altLang="en-US">
                <a:solidFill>
                  <a:srgbClr val="C00000"/>
                </a:solidFill>
              </a:rPr>
              <a:t>的应用</a:t>
            </a:r>
            <a:endParaRPr lang="en-US" altLang="zh-CN">
              <a:solidFill>
                <a:srgbClr val="C00000"/>
              </a:solidFill>
            </a:endParaRPr>
          </a:p>
          <a:p>
            <a:pPr lvl="1"/>
            <a:r>
              <a:rPr lang="en-US" altLang="zh-CN"/>
              <a:t>Web</a:t>
            </a:r>
            <a:r>
              <a:rPr lang="zh-CN" altLang="en-US"/>
              <a:t>应用攻击</a:t>
            </a:r>
            <a:endParaRPr lang="en-US" altLang="zh-CN"/>
          </a:p>
          <a:p>
            <a:pPr lvl="2"/>
            <a:r>
              <a:rPr lang="zh-CN" altLang="en-US"/>
              <a:t>漏洞探测</a:t>
            </a:r>
            <a:endParaRPr lang="en-US" dirty="0"/>
          </a:p>
          <a:p>
            <a:pPr lvl="2"/>
            <a:r>
              <a:rPr lang="zh-CN" altLang="en-US" dirty="0"/>
              <a:t>攻击</a:t>
            </a:r>
            <a:r>
              <a:rPr lang="en-US" altLang="zh-CN" dirty="0"/>
              <a:t>Web</a:t>
            </a:r>
            <a:r>
              <a:rPr lang="zh-CN" altLang="en-US" dirty="0"/>
              <a:t>服务器软件</a:t>
            </a:r>
            <a:endParaRPr lang="en-US" altLang="zh-CN" dirty="0"/>
          </a:p>
          <a:p>
            <a:pPr lvl="2"/>
            <a:r>
              <a:rPr lang="zh-CN" altLang="en-US" dirty="0"/>
              <a:t>攻击</a:t>
            </a:r>
            <a:r>
              <a:rPr lang="en-US" altLang="zh-CN" dirty="0"/>
              <a:t>Web</a:t>
            </a:r>
            <a:r>
              <a:rPr lang="zh-CN" altLang="en-US" dirty="0"/>
              <a:t>应用程序</a:t>
            </a:r>
            <a:endParaRPr lang="en-US" altLang="zh-CN" dirty="0"/>
          </a:p>
          <a:p>
            <a:pPr lvl="2"/>
            <a:r>
              <a:rPr lang="zh-CN" altLang="en-US" dirty="0"/>
              <a:t>攻击</a:t>
            </a:r>
            <a:r>
              <a:rPr lang="en-US" altLang="zh-CN" dirty="0"/>
              <a:t>Web</a:t>
            </a:r>
            <a:r>
              <a:rPr lang="zh-CN" altLang="en-US"/>
              <a:t>数据内容</a:t>
            </a:r>
            <a:endParaRPr lang="en-US" dirty="0"/>
          </a:p>
          <a:p>
            <a:pPr lvl="1"/>
            <a:r>
              <a:rPr lang="zh-CN" altLang="en-US" i="1" dirty="0"/>
              <a:t>本地攻击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431235"/>
            <a:ext cx="1981200" cy="476250"/>
          </a:xfrm>
        </p:spPr>
        <p:txBody>
          <a:bodyPr/>
          <a:lstStyle/>
          <a:p>
            <a:fld id="{519535F7-5351-E14C-A73A-194DEFCD5AC9}" type="datetime2">
              <a:rPr lang="zh-CN" altLang="en-US" smtClean="0"/>
              <a:pPr/>
              <a:t>2022年10月19日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24322" y="6381750"/>
            <a:ext cx="1981200" cy="476250"/>
          </a:xfrm>
        </p:spPr>
        <p:txBody>
          <a:bodyPr/>
          <a:lstStyle/>
          <a:p>
            <a:fld id="{B8FF433E-49B7-5347-8F80-BD7A2435EC20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5235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-27384"/>
            <a:ext cx="8001000" cy="1216025"/>
          </a:xfrm>
        </p:spPr>
        <p:txBody>
          <a:bodyPr/>
          <a:lstStyle/>
          <a:p>
            <a:r>
              <a:rPr lang="zh-CN" altLang="en-US" sz="3500" dirty="0"/>
              <a:t>使用</a:t>
            </a:r>
            <a:r>
              <a:rPr lang="en-US" sz="3500" dirty="0"/>
              <a:t>Google Hacking</a:t>
            </a:r>
            <a:r>
              <a:rPr lang="zh-CN" altLang="en-US" sz="3500" dirty="0"/>
              <a:t>技术审查与探测</a:t>
            </a:r>
            <a:r>
              <a:rPr lang="en-US" sz="3500" dirty="0"/>
              <a:t>Web</a:t>
            </a:r>
            <a:r>
              <a:rPr lang="zh-CN" altLang="en-US" sz="3500" dirty="0"/>
              <a:t>应用程序</a:t>
            </a:r>
            <a:r>
              <a:rPr lang="zh-CN" sz="3500" dirty="0">
                <a:effectLst/>
              </a:rPr>
              <a:t> 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84784"/>
            <a:ext cx="8001000" cy="4267200"/>
          </a:xfrm>
        </p:spPr>
        <p:txBody>
          <a:bodyPr/>
          <a:lstStyle/>
          <a:p>
            <a:r>
              <a:rPr lang="en-US" altLang="zh-CN" dirty="0"/>
              <a:t>Google</a:t>
            </a:r>
            <a:r>
              <a:rPr lang="zh-CN" altLang="en-US" dirty="0"/>
              <a:t>已经帮我们下载并分析了几乎所有公开页面</a:t>
            </a:r>
            <a:endParaRPr lang="en-US" altLang="zh-CN" dirty="0"/>
          </a:p>
          <a:p>
            <a:pPr lvl="1"/>
            <a:r>
              <a:rPr lang="en-US" altLang="zh-CN"/>
              <a:t>Googlebot</a:t>
            </a:r>
            <a:r>
              <a:rPr lang="zh-CN" altLang="en-US"/>
              <a:t>（爬虫）</a:t>
            </a:r>
            <a:endParaRPr lang="en-US" altLang="zh-CN" dirty="0"/>
          </a:p>
          <a:p>
            <a:pPr lvl="1"/>
            <a:r>
              <a:rPr lang="en-US" altLang="zh-CN" dirty="0"/>
              <a:t>Google Search Engine</a:t>
            </a:r>
          </a:p>
          <a:p>
            <a:r>
              <a:rPr lang="en-US" altLang="zh-CN" dirty="0"/>
              <a:t>Google Hacking</a:t>
            </a:r>
          </a:p>
          <a:p>
            <a:pPr lvl="1"/>
            <a:r>
              <a:rPr lang="en-US" dirty="0"/>
              <a:t>Google</a:t>
            </a:r>
            <a:r>
              <a:rPr lang="zh-CN" altLang="en-US" dirty="0"/>
              <a:t>的高级搜索与挖掘技巧</a:t>
            </a:r>
            <a:endParaRPr lang="en-US" altLang="zh-CN" dirty="0"/>
          </a:p>
          <a:p>
            <a:pPr lvl="1"/>
            <a:r>
              <a:rPr lang="zh-CN" altLang="en-US" dirty="0"/>
              <a:t>在大范围内搜索存有漏洞的</a:t>
            </a:r>
            <a:r>
              <a:rPr lang="en-US" dirty="0"/>
              <a:t>Web</a:t>
            </a:r>
            <a:r>
              <a:rPr lang="zh-CN" altLang="en-US" dirty="0"/>
              <a:t>应用程序</a:t>
            </a:r>
            <a:r>
              <a:rPr 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/>
              <a:t>符合特定条件的敏感信息内容</a:t>
            </a:r>
            <a:r>
              <a:rPr 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/>
              <a:t>在被</a:t>
            </a:r>
            <a:r>
              <a:rPr lang="en-US" dirty="0"/>
              <a:t>Google</a:t>
            </a:r>
            <a:r>
              <a:rPr lang="zh-CN" altLang="en-US" dirty="0"/>
              <a:t>检索的目标站点中搜索特定信息</a:t>
            </a:r>
            <a:r>
              <a:rPr lang="zh-CN" dirty="0">
                <a:effectLst/>
              </a:rPr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35F7-5351-E14C-A73A-194DEFCD5AC9}" type="datetime2">
              <a:rPr lang="zh-CN" altLang="en-US" smtClean="0"/>
              <a:pPr/>
              <a:t>2022年10月19日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433E-49B7-5347-8F80-BD7A2435EC20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41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188640"/>
            <a:ext cx="8001000" cy="675928"/>
          </a:xfrm>
        </p:spPr>
        <p:txBody>
          <a:bodyPr/>
          <a:lstStyle/>
          <a:p>
            <a:r>
              <a:rPr lang="en-US" altLang="zh-CN" sz="3800" dirty="0"/>
              <a:t>Google Hacking </a:t>
            </a:r>
            <a:r>
              <a:rPr lang="en-US" altLang="zh-CN" sz="3800" dirty="0" err="1"/>
              <a:t>DataBase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556792"/>
            <a:ext cx="8001000" cy="4267200"/>
          </a:xfrm>
        </p:spPr>
        <p:txBody>
          <a:bodyPr/>
          <a:lstStyle/>
          <a:p>
            <a:r>
              <a:rPr lang="en-US" altLang="zh-CN" dirty="0"/>
              <a:t>GHDB Project</a:t>
            </a:r>
            <a:endParaRPr lang="en-US" dirty="0"/>
          </a:p>
          <a:p>
            <a:pPr lvl="1"/>
            <a:r>
              <a:rPr lang="en-US" dirty="0"/>
              <a:t>Johnny Long, since 2004</a:t>
            </a:r>
          </a:p>
          <a:p>
            <a:pPr lvl="1"/>
            <a:r>
              <a:rPr lang="en-US" altLang="zh-CN" dirty="0"/>
              <a:t>《</a:t>
            </a:r>
            <a:r>
              <a:rPr lang="en-US" dirty="0"/>
              <a:t>Google Hacking for Penetration Testers</a:t>
            </a:r>
            <a:r>
              <a:rPr lang="en-US" altLang="zh-CN" dirty="0"/>
              <a:t>》</a:t>
            </a:r>
            <a:r>
              <a:rPr 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pPr lvl="1"/>
            <a:r>
              <a:rPr lang="en-US"/>
              <a:t>2010/11, </a:t>
            </a:r>
            <a:r>
              <a:rPr lang="en-US" dirty="0"/>
              <a:t>exploit-</a:t>
            </a:r>
            <a:r>
              <a:rPr lang="en-US" dirty="0" err="1"/>
              <a:t>db</a:t>
            </a:r>
            <a:r>
              <a:rPr lang="zh-CN" altLang="en-US" dirty="0"/>
              <a:t>网站重新启动</a:t>
            </a:r>
            <a:r>
              <a:rPr lang="en-US" altLang="zh-CN" dirty="0"/>
              <a:t>GHDB</a:t>
            </a:r>
          </a:p>
          <a:p>
            <a:r>
              <a:rPr lang="en-US" altLang="zh-CN"/>
              <a:t>GHDB</a:t>
            </a:r>
            <a:r>
              <a:rPr lang="zh-CN" altLang="en-US"/>
              <a:t>规模（</a:t>
            </a:r>
            <a:r>
              <a:rPr lang="en-US" altLang="zh-CN"/>
              <a:t>2022/10</a:t>
            </a:r>
            <a:r>
              <a:rPr lang="zh-CN" altLang="en-US"/>
              <a:t>）</a:t>
            </a:r>
            <a:endParaRPr lang="en-US" altLang="zh-CN" dirty="0"/>
          </a:p>
          <a:p>
            <a:pPr lvl="1"/>
            <a:r>
              <a:rPr lang="en-US" dirty="0"/>
              <a:t>14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en-US" altLang="zh-CN"/>
              <a:t>7,536</a:t>
            </a:r>
            <a:r>
              <a:rPr lang="zh-CN" altLang="en-US"/>
              <a:t>多</a:t>
            </a:r>
            <a:r>
              <a:rPr lang="zh-CN" altLang="en-US" dirty="0"/>
              <a:t>条查询搜索条件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35F7-5351-E14C-A73A-194DEFCD5AC9}" type="datetime2">
              <a:rPr lang="zh-CN" altLang="en-US" smtClean="0"/>
              <a:pPr/>
              <a:t>2022年10月19日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433E-49B7-5347-8F80-BD7A2435EC20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403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88640"/>
            <a:ext cx="8001000" cy="603920"/>
          </a:xfrm>
        </p:spPr>
        <p:txBody>
          <a:bodyPr/>
          <a:lstStyle/>
          <a:p>
            <a:r>
              <a:rPr lang="en-US" altLang="zh-CN" sz="3800" dirty="0"/>
              <a:t>Google Hacking </a:t>
            </a:r>
            <a:r>
              <a:rPr lang="en-US" altLang="zh-CN" sz="3800" dirty="0" err="1"/>
              <a:t>DataBase</a:t>
            </a:r>
            <a:endParaRPr lang="en-US" sz="3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35F7-5351-E14C-A73A-194DEFCD5AC9}" type="datetime2">
              <a:rPr lang="zh-CN" altLang="en-US" smtClean="0"/>
              <a:pPr/>
              <a:t>2022年10月19日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433E-49B7-5347-8F80-BD7A2435EC20}" type="slidenum">
              <a:rPr lang="en-US" altLang="zh-CN" smtClean="0"/>
              <a:pPr/>
              <a:t>35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CE02CD-E55E-429A-8B62-911613ED9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7704856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712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60648"/>
            <a:ext cx="8001000" cy="603920"/>
          </a:xfrm>
        </p:spPr>
        <p:txBody>
          <a:bodyPr/>
          <a:lstStyle/>
          <a:p>
            <a:r>
              <a:rPr lang="en-US" dirty="0"/>
              <a:t>Google Hacking</a:t>
            </a:r>
            <a:r>
              <a:rPr lang="zh-CN" altLang="en-US" dirty="0"/>
              <a:t>工具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35F7-5351-E14C-A73A-194DEFCD5AC9}" type="datetime2">
              <a:rPr lang="zh-CN" altLang="en-US" smtClean="0"/>
              <a:pPr/>
              <a:t>2022年10月19日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433E-49B7-5347-8F80-BD7A2435EC20}" type="slidenum">
              <a:rPr lang="en-US" altLang="zh-CN" smtClean="0"/>
              <a:pPr/>
              <a:t>36</a:t>
            </a:fld>
            <a:endParaRPr lang="en-US" altLang="zh-CN"/>
          </a:p>
        </p:txBody>
      </p:sp>
      <p:pic>
        <p:nvPicPr>
          <p:cNvPr id="7" name="图片 2" descr="http://cyber31337.com/images/sitedigge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806489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403648" y="6114630"/>
            <a:ext cx="669674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1600" dirty="0"/>
              <a:t>能够自动进行</a:t>
            </a:r>
            <a:r>
              <a:rPr lang="en-US" sz="1600" dirty="0"/>
              <a:t>Google Hacking</a:t>
            </a:r>
            <a:r>
              <a:rPr lang="zh-CN" altLang="en-US" sz="1600" dirty="0"/>
              <a:t>搜索的</a:t>
            </a:r>
            <a:r>
              <a:rPr lang="en-US" sz="1600" dirty="0" err="1"/>
              <a:t>SiteDigger</a:t>
            </a:r>
            <a:r>
              <a:rPr lang="zh-CN" altLang="en-US" sz="1600" dirty="0"/>
              <a:t>免费软件</a:t>
            </a:r>
            <a:r>
              <a:rPr lang="zh-CN" sz="1600" dirty="0">
                <a:effectLst/>
              </a:rPr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2626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188640"/>
            <a:ext cx="8001000" cy="603920"/>
          </a:xfrm>
        </p:spPr>
        <p:txBody>
          <a:bodyPr/>
          <a:lstStyle/>
          <a:p>
            <a:r>
              <a:rPr lang="en-US" altLang="zh-TW" sz="4400">
                <a:solidFill>
                  <a:schemeClr val="tx1"/>
                </a:solidFill>
                <a:latin typeface="Verdana" charset="0"/>
                <a:ea typeface="黑体" charset="0"/>
                <a:cs typeface="黑体" charset="0"/>
              </a:rPr>
              <a:t>Web</a:t>
            </a:r>
            <a:r>
              <a:rPr lang="zh-TW" altLang="en-US" sz="4400">
                <a:solidFill>
                  <a:schemeClr val="tx1"/>
                </a:solidFill>
                <a:latin typeface="Verdana" charset="0"/>
                <a:ea typeface="黑体" charset="0"/>
                <a:cs typeface="黑体" charset="0"/>
              </a:rPr>
              <a:t>应用安全攻防技术概述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024" y="1556792"/>
            <a:ext cx="8001000" cy="4267200"/>
          </a:xfrm>
        </p:spPr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应用攻击路线图</a:t>
            </a:r>
            <a:endParaRPr lang="en-US" altLang="zh-CN"/>
          </a:p>
          <a:p>
            <a:pPr lvl="1"/>
            <a:r>
              <a:rPr lang="en-US" altLang="zh-CN"/>
              <a:t>Web</a:t>
            </a:r>
            <a:r>
              <a:rPr lang="zh-CN" altLang="en-US" dirty="0"/>
              <a:t>应用</a:t>
            </a:r>
            <a:r>
              <a:rPr lang="zh-CN" altLang="en-US"/>
              <a:t>信息收集（踩点、搜点与查点）</a:t>
            </a:r>
            <a:endParaRPr lang="en-US" altLang="zh-CN"/>
          </a:p>
          <a:p>
            <a:pPr lvl="2"/>
            <a:r>
              <a:rPr lang="zh-CN" altLang="en-US"/>
              <a:t>手工审查</a:t>
            </a:r>
            <a:endParaRPr lang="en-US" altLang="zh-CN"/>
          </a:p>
          <a:p>
            <a:pPr lvl="2"/>
            <a:r>
              <a:rPr lang="zh-CN" altLang="en-US"/>
              <a:t>自动下载</a:t>
            </a:r>
            <a:r>
              <a:rPr lang="en-US" altLang="zh-CN"/>
              <a:t>/</a:t>
            </a:r>
            <a:r>
              <a:rPr lang="zh-CN" altLang="en-US"/>
              <a:t>镜像站点</a:t>
            </a:r>
            <a:endParaRPr lang="en-US" altLang="zh-CN"/>
          </a:p>
          <a:p>
            <a:pPr lvl="2"/>
            <a:r>
              <a:rPr lang="en-US" altLang="zh-CN"/>
              <a:t>Google Hacking</a:t>
            </a:r>
            <a:r>
              <a:rPr lang="zh-CN" altLang="en-US"/>
              <a:t>的应用</a:t>
            </a:r>
            <a:endParaRPr lang="en-US" altLang="zh-CN"/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Web</a:t>
            </a:r>
            <a:r>
              <a:rPr lang="zh-CN" altLang="en-US">
                <a:solidFill>
                  <a:srgbClr val="C00000"/>
                </a:solidFill>
              </a:rPr>
              <a:t>应用攻击</a:t>
            </a:r>
            <a:endParaRPr lang="en-US" altLang="zh-CN">
              <a:solidFill>
                <a:srgbClr val="C00000"/>
              </a:solidFill>
            </a:endParaRPr>
          </a:p>
          <a:p>
            <a:pPr lvl="2"/>
            <a:r>
              <a:rPr lang="zh-CN" altLang="en-US">
                <a:solidFill>
                  <a:srgbClr val="C00000"/>
                </a:solidFill>
              </a:rPr>
              <a:t>漏洞探测</a:t>
            </a:r>
            <a:endParaRPr lang="en-US" dirty="0">
              <a:solidFill>
                <a:srgbClr val="C00000"/>
              </a:solidFill>
            </a:endParaRPr>
          </a:p>
          <a:p>
            <a:pPr lvl="2"/>
            <a:r>
              <a:rPr lang="zh-CN" altLang="en-US" dirty="0"/>
              <a:t>攻击</a:t>
            </a:r>
            <a:r>
              <a:rPr lang="en-US" altLang="zh-CN" dirty="0"/>
              <a:t>Web</a:t>
            </a:r>
            <a:r>
              <a:rPr lang="zh-CN" altLang="en-US" dirty="0"/>
              <a:t>服务器软件</a:t>
            </a:r>
            <a:endParaRPr lang="en-US" altLang="zh-CN" dirty="0"/>
          </a:p>
          <a:p>
            <a:pPr lvl="2"/>
            <a:r>
              <a:rPr lang="zh-CN" altLang="en-US" dirty="0"/>
              <a:t>攻击</a:t>
            </a:r>
            <a:r>
              <a:rPr lang="en-US" altLang="zh-CN" dirty="0"/>
              <a:t>Web</a:t>
            </a:r>
            <a:r>
              <a:rPr lang="zh-CN" altLang="en-US" dirty="0"/>
              <a:t>应用程序</a:t>
            </a:r>
            <a:endParaRPr lang="en-US" altLang="zh-CN" dirty="0"/>
          </a:p>
          <a:p>
            <a:pPr lvl="2"/>
            <a:r>
              <a:rPr lang="zh-CN" altLang="en-US" dirty="0"/>
              <a:t>攻击</a:t>
            </a:r>
            <a:r>
              <a:rPr lang="en-US" altLang="zh-CN" dirty="0"/>
              <a:t>Web</a:t>
            </a:r>
            <a:r>
              <a:rPr lang="zh-CN" altLang="en-US"/>
              <a:t>数据内容</a:t>
            </a:r>
            <a:endParaRPr lang="en-US" dirty="0"/>
          </a:p>
          <a:p>
            <a:pPr lvl="1"/>
            <a:r>
              <a:rPr lang="zh-CN" altLang="en-US" i="1" dirty="0"/>
              <a:t>本地攻击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431235"/>
            <a:ext cx="1981200" cy="476250"/>
          </a:xfrm>
        </p:spPr>
        <p:txBody>
          <a:bodyPr/>
          <a:lstStyle/>
          <a:p>
            <a:fld id="{519535F7-5351-E14C-A73A-194DEFCD5AC9}" type="datetime2">
              <a:rPr lang="zh-CN" altLang="en-US" smtClean="0"/>
              <a:pPr/>
              <a:t>2022年10月19日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24322" y="6381750"/>
            <a:ext cx="1981200" cy="476250"/>
          </a:xfrm>
        </p:spPr>
        <p:txBody>
          <a:bodyPr/>
          <a:lstStyle/>
          <a:p>
            <a:fld id="{B8FF433E-49B7-5347-8F80-BD7A2435EC20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458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60648"/>
            <a:ext cx="8001000" cy="459904"/>
          </a:xfrm>
        </p:spPr>
        <p:txBody>
          <a:bodyPr/>
          <a:lstStyle/>
          <a:p>
            <a:r>
              <a:rPr lang="en-US" sz="3600" dirty="0"/>
              <a:t>Web</a:t>
            </a:r>
            <a:r>
              <a:rPr lang="zh-CN" altLang="en-US" sz="3600" dirty="0"/>
              <a:t>应用程序安全评估与漏洞探测</a:t>
            </a:r>
            <a:r>
              <a:rPr lang="zh-CN" sz="3600" dirty="0">
                <a:effectLst/>
              </a:rPr>
              <a:t>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556792"/>
            <a:ext cx="8001000" cy="4267200"/>
          </a:xfrm>
        </p:spPr>
        <p:txBody>
          <a:bodyPr/>
          <a:lstStyle/>
          <a:p>
            <a:r>
              <a:rPr lang="zh-CN" altLang="en-US" dirty="0"/>
              <a:t>深入的安全评估与漏洞探测</a:t>
            </a:r>
            <a:endParaRPr lang="en-US" altLang="zh-CN" dirty="0"/>
          </a:p>
          <a:p>
            <a:pPr lvl="1"/>
            <a:r>
              <a:rPr lang="zh-CN" altLang="en-US" dirty="0"/>
              <a:t>透彻理解目标应用程序的体系结构和设计思路</a:t>
            </a:r>
            <a:endParaRPr lang="en-US" altLang="zh-CN" dirty="0"/>
          </a:p>
          <a:p>
            <a:pPr lvl="1"/>
            <a:r>
              <a:rPr lang="zh-CN" altLang="en-US" dirty="0"/>
              <a:t>找出可能存在的薄弱环节</a:t>
            </a:r>
            <a:endParaRPr lang="en-US" altLang="zh-CN" dirty="0"/>
          </a:p>
          <a:p>
            <a:pPr lvl="1"/>
            <a:r>
              <a:rPr lang="zh-CN" altLang="en-US" dirty="0"/>
              <a:t>总结出针对这个</a:t>
            </a:r>
            <a:r>
              <a:rPr lang="en-US" dirty="0"/>
              <a:t>Web</a:t>
            </a:r>
            <a:r>
              <a:rPr lang="zh-CN" altLang="en-US" dirty="0"/>
              <a:t>应用程序的详细攻击步骤</a:t>
            </a:r>
            <a:endParaRPr lang="en-US" altLang="zh-CN" dirty="0"/>
          </a:p>
          <a:p>
            <a:r>
              <a:rPr lang="en-US" dirty="0"/>
              <a:t>Web</a:t>
            </a:r>
            <a:r>
              <a:rPr lang="zh-CN" altLang="en-US" dirty="0"/>
              <a:t>应用程序的主要攻击点</a:t>
            </a:r>
            <a:endParaRPr lang="en-US" altLang="zh-CN" dirty="0"/>
          </a:p>
          <a:p>
            <a:pPr lvl="1"/>
            <a:r>
              <a:rPr lang="zh-CN" altLang="en-US" dirty="0"/>
              <a:t>身份验证</a:t>
            </a:r>
            <a:endParaRPr lang="en-US" altLang="zh-CN" dirty="0"/>
          </a:p>
          <a:p>
            <a:pPr lvl="1"/>
            <a:r>
              <a:rPr lang="zh-CN" altLang="en-US" dirty="0"/>
              <a:t>会话管理</a:t>
            </a:r>
            <a:endParaRPr lang="en-US" altLang="zh-CN" dirty="0"/>
          </a:p>
          <a:p>
            <a:pPr lvl="1"/>
            <a:r>
              <a:rPr lang="zh-CN" altLang="en-US" dirty="0"/>
              <a:t>数据库操作</a:t>
            </a:r>
            <a:endParaRPr lang="en-US" altLang="zh-CN" dirty="0"/>
          </a:p>
          <a:p>
            <a:pPr lvl="1"/>
            <a:r>
              <a:rPr lang="zh-CN" altLang="en-US" dirty="0"/>
              <a:t>输入数据合法</a:t>
            </a:r>
            <a:r>
              <a:rPr lang="en-US" dirty="0"/>
              <a:t>/</a:t>
            </a:r>
            <a:r>
              <a:rPr lang="zh-CN" altLang="en-US" dirty="0"/>
              <a:t>合理性检查</a:t>
            </a:r>
            <a:r>
              <a:rPr lang="zh-CN" dirty="0">
                <a:effectLst/>
              </a:rPr>
              <a:t>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35F7-5351-E14C-A73A-194DEFCD5AC9}" type="datetime2">
              <a:rPr lang="zh-CN" altLang="en-US" smtClean="0"/>
              <a:pPr/>
              <a:t>2022年10月19日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433E-49B7-5347-8F80-BD7A2435EC20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705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60648"/>
            <a:ext cx="8001000" cy="531912"/>
          </a:xfrm>
        </p:spPr>
        <p:txBody>
          <a:bodyPr/>
          <a:lstStyle/>
          <a:p>
            <a:r>
              <a:rPr lang="en-US" dirty="0"/>
              <a:t>Web</a:t>
            </a:r>
            <a:r>
              <a:rPr lang="zh-CN" altLang="en-US" dirty="0"/>
              <a:t>应用安全辅助分析工具</a:t>
            </a:r>
            <a:r>
              <a:rPr lang="zh-CN" dirty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95400"/>
            <a:ext cx="8001000" cy="4267200"/>
          </a:xfrm>
        </p:spPr>
        <p:txBody>
          <a:bodyPr/>
          <a:lstStyle/>
          <a:p>
            <a:r>
              <a:rPr lang="zh-CN" altLang="en-US" sz="2000" dirty="0"/>
              <a:t>浏览器插件</a:t>
            </a:r>
            <a:endParaRPr lang="en-US" altLang="zh-CN" sz="2000" dirty="0"/>
          </a:p>
          <a:p>
            <a:pPr lvl="1"/>
            <a:r>
              <a:rPr lang="zh-CN" altLang="en-US" sz="1800" dirty="0"/>
              <a:t>实时地查看和修改传递给</a:t>
            </a:r>
            <a:r>
              <a:rPr lang="en-US" sz="1800" dirty="0"/>
              <a:t>Web</a:t>
            </a:r>
            <a:r>
              <a:rPr lang="zh-CN" altLang="en-US" sz="1800" dirty="0"/>
              <a:t>服务器的数据</a:t>
            </a:r>
            <a:endParaRPr lang="en-US" altLang="zh-CN" sz="1800" dirty="0"/>
          </a:p>
          <a:p>
            <a:pPr lvl="1"/>
            <a:r>
              <a:rPr lang="en-US" altLang="zh-CN" sz="1800" dirty="0" err="1">
                <a:effectLst/>
              </a:rPr>
              <a:t>TamperData</a:t>
            </a:r>
            <a:r>
              <a:rPr lang="zh-CN" altLang="en-US" sz="1800" dirty="0">
                <a:effectLst/>
              </a:rPr>
              <a:t>／</a:t>
            </a:r>
            <a:r>
              <a:rPr lang="en-US" altLang="zh-CN" sz="1800" dirty="0">
                <a:effectLst/>
              </a:rPr>
              <a:t>Live HTTP </a:t>
            </a:r>
            <a:r>
              <a:rPr lang="en-US" altLang="zh-CN" sz="1800">
                <a:effectLst/>
              </a:rPr>
              <a:t>Header</a:t>
            </a:r>
            <a:r>
              <a:rPr lang="zh-CN" sz="1800">
                <a:effectLst/>
              </a:rPr>
              <a:t> </a:t>
            </a:r>
            <a:endParaRPr lang="en-US" altLang="zh-CN" sz="1800">
              <a:effectLst/>
            </a:endParaRPr>
          </a:p>
          <a:p>
            <a:pPr lvl="1"/>
            <a:r>
              <a:rPr lang="en-US" altLang="zh-CN" sz="1800"/>
              <a:t>F12</a:t>
            </a:r>
            <a:endParaRPr lang="en-US" altLang="zh-CN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35F7-5351-E14C-A73A-194DEFCD5AC9}" type="datetime2">
              <a:rPr lang="zh-CN" altLang="en-US" smtClean="0"/>
              <a:pPr/>
              <a:t>2022年10月19日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433E-49B7-5347-8F80-BD7A2435EC20}" type="slidenum">
              <a:rPr lang="en-US" altLang="zh-CN" smtClean="0"/>
              <a:pPr/>
              <a:t>39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590BD4D-E837-4836-B3BA-BFC7214C6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668137"/>
            <a:ext cx="3739935" cy="405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4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BCAFF33F-96EB-0047-97DE-200B6CA8C802}" type="datetime2">
              <a:rPr lang="zh-CN" altLang="en-US" sz="1200"/>
              <a:pPr eaLnBrk="1" hangingPunct="1"/>
              <a:t>2022年10月19日</a:t>
            </a:fld>
            <a:endParaRPr lang="en-US" altLang="zh-CN" sz="1200"/>
          </a:p>
        </p:txBody>
      </p:sp>
      <p:sp>
        <p:nvSpPr>
          <p:cNvPr id="614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F60D6D7B-765F-6B42-AE5C-D23F5738CD97}" type="slidenum">
              <a:rPr lang="en-US" altLang="zh-CN" sz="1200"/>
              <a:pPr eaLnBrk="1" hangingPunct="1"/>
              <a:t>4</a:t>
            </a:fld>
            <a:endParaRPr lang="en-US" altLang="zh-CN" sz="12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188640"/>
            <a:ext cx="8001000" cy="603920"/>
          </a:xfrm>
        </p:spPr>
        <p:txBody>
          <a:bodyPr/>
          <a:lstStyle/>
          <a:p>
            <a:pPr eaLnBrk="1" hangingPunct="1"/>
            <a:r>
              <a:rPr lang="en-US" altLang="zh-CN" sz="4400" dirty="0">
                <a:latin typeface="Verdana" charset="0"/>
                <a:ea typeface="黑体" charset="0"/>
                <a:cs typeface="黑体" charset="0"/>
              </a:rPr>
              <a:t>Web</a:t>
            </a:r>
            <a:r>
              <a:rPr lang="zh-CN" altLang="en-US" sz="4400" dirty="0">
                <a:latin typeface="Verdana" charset="0"/>
                <a:ea typeface="黑体" charset="0"/>
                <a:cs typeface="黑体" charset="0"/>
              </a:rPr>
              <a:t>应用体系结构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3874" y="1302662"/>
            <a:ext cx="8001000" cy="2176463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Verdana" charset="0"/>
                <a:ea typeface="宋体" charset="0"/>
              </a:rPr>
              <a:t>传统</a:t>
            </a:r>
            <a:r>
              <a:rPr lang="en-US" altLang="zh-CN" sz="2400" dirty="0">
                <a:latin typeface="Verdana" charset="0"/>
                <a:ea typeface="宋体" charset="0"/>
              </a:rPr>
              <a:t>C/S</a:t>
            </a:r>
            <a:r>
              <a:rPr lang="zh-CN" altLang="en-US" sz="2400" dirty="0">
                <a:latin typeface="Verdana" charset="0"/>
                <a:ea typeface="宋体" charset="0"/>
              </a:rPr>
              <a:t>架构的计算</a:t>
            </a:r>
            <a:r>
              <a:rPr lang="zh-CN" altLang="en-US" sz="2400" dirty="0">
                <a:latin typeface="Verdana" charset="0"/>
                <a:ea typeface="宋体" charset="0"/>
                <a:sym typeface="Wingdings" charset="0"/>
              </a:rPr>
              <a:t></a:t>
            </a:r>
            <a:r>
              <a:rPr lang="en-US" altLang="zh-CN" sz="2400" dirty="0">
                <a:latin typeface="Verdana" charset="0"/>
                <a:ea typeface="宋体" charset="0"/>
                <a:sym typeface="Wingdings" charset="0"/>
              </a:rPr>
              <a:t>B/S</a:t>
            </a:r>
            <a:r>
              <a:rPr lang="zh-CN" altLang="en-US" sz="2400" dirty="0">
                <a:latin typeface="Verdana" charset="0"/>
                <a:ea typeface="宋体" charset="0"/>
                <a:sym typeface="Wingdings" charset="0"/>
              </a:rPr>
              <a:t>架构</a:t>
            </a:r>
          </a:p>
          <a:p>
            <a:pPr lvl="1" eaLnBrk="1" hangingPunct="1"/>
            <a:r>
              <a:rPr lang="en-US" altLang="zh-CN" sz="2000">
                <a:latin typeface="Arial" charset="0"/>
                <a:ea typeface="宋体" charset="0"/>
              </a:rPr>
              <a:t>Client</a:t>
            </a:r>
            <a:r>
              <a:rPr lang="zh-CN" altLang="en-US" sz="2000">
                <a:latin typeface="Arial" charset="0"/>
                <a:ea typeface="宋体" charset="0"/>
              </a:rPr>
              <a:t>：客户端软件</a:t>
            </a:r>
            <a:endParaRPr lang="en-US" altLang="zh-CN" sz="2000">
              <a:latin typeface="Arial" charset="0"/>
              <a:ea typeface="宋体" charset="0"/>
            </a:endParaRPr>
          </a:p>
          <a:p>
            <a:pPr lvl="1" eaLnBrk="1" hangingPunct="1"/>
            <a:r>
              <a:rPr lang="en-US" altLang="zh-CN" sz="2000">
                <a:latin typeface="Arial" charset="0"/>
                <a:ea typeface="宋体" charset="0"/>
              </a:rPr>
              <a:t>Server</a:t>
            </a:r>
            <a:r>
              <a:rPr lang="zh-CN" altLang="en-US" sz="2000">
                <a:latin typeface="Arial" charset="0"/>
                <a:ea typeface="宋体" charset="0"/>
              </a:rPr>
              <a:t>：服务器软件</a:t>
            </a:r>
            <a:endParaRPr lang="en-US" altLang="zh-CN" sz="2000">
              <a:latin typeface="Arial" charset="0"/>
              <a:ea typeface="宋体" charset="0"/>
            </a:endParaRPr>
          </a:p>
          <a:p>
            <a:pPr lvl="1" eaLnBrk="1" hangingPunct="1"/>
            <a:r>
              <a:rPr lang="en-US" altLang="zh-CN" sz="2000">
                <a:latin typeface="Arial" charset="0"/>
                <a:ea typeface="宋体" charset="0"/>
              </a:rPr>
              <a:t>C/S</a:t>
            </a:r>
            <a:r>
              <a:rPr lang="zh-CN" altLang="en-US" sz="2000">
                <a:latin typeface="Arial" charset="0"/>
                <a:ea typeface="宋体" charset="0"/>
              </a:rPr>
              <a:t>之间通过</a:t>
            </a:r>
            <a:r>
              <a:rPr lang="en-US" altLang="zh-CN" sz="2000">
                <a:latin typeface="Arial" charset="0"/>
                <a:ea typeface="宋体" charset="0"/>
              </a:rPr>
              <a:t>TCP/IP</a:t>
            </a:r>
            <a:r>
              <a:rPr lang="zh-CN" altLang="en-US" sz="2000">
                <a:latin typeface="Arial" charset="0"/>
                <a:ea typeface="宋体" charset="0"/>
              </a:rPr>
              <a:t>协议进行通信</a:t>
            </a:r>
            <a:endParaRPr lang="en-US" altLang="zh-CN" sz="2000" dirty="0">
              <a:latin typeface="Verdana" charset="0"/>
              <a:ea typeface="宋体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266411-9A15-4014-BC86-EA7B72785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389" y="3126553"/>
            <a:ext cx="609234" cy="737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D279B74-FBD5-4FD9-BB1D-E52E30836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193" y="4064343"/>
            <a:ext cx="640765" cy="6407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62A4B0-BF2C-4E39-8CFB-BC32B711C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9644" y="4941168"/>
            <a:ext cx="659789" cy="6647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DCCEFF1-9323-410B-8C2B-3699B57603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3201" y="3013978"/>
            <a:ext cx="923810" cy="9523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547E815-554F-41F2-8FB1-27EF6AC7A5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0539" y="3916779"/>
            <a:ext cx="923810" cy="952381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B0AA462-6FC4-4613-8EF0-94E63A1FF3B9}"/>
              </a:ext>
            </a:extLst>
          </p:cNvPr>
          <p:cNvCxnSpPr>
            <a:stCxn id="3" idx="3"/>
          </p:cNvCxnSpPr>
          <p:nvPr/>
        </p:nvCxnSpPr>
        <p:spPr bwMode="auto">
          <a:xfrm flipV="1">
            <a:off x="3203623" y="3490168"/>
            <a:ext cx="2648638" cy="50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DF3231E-076B-425F-BDBE-C7829DDC67F9}"/>
              </a:ext>
            </a:extLst>
          </p:cNvPr>
          <p:cNvCxnSpPr>
            <a:stCxn id="5" idx="3"/>
          </p:cNvCxnSpPr>
          <p:nvPr/>
        </p:nvCxnSpPr>
        <p:spPr bwMode="auto">
          <a:xfrm flipV="1">
            <a:off x="3249958" y="4364205"/>
            <a:ext cx="2629272" cy="205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62F5A00-9236-49C7-BE64-C3C91E4F3B62}"/>
              </a:ext>
            </a:extLst>
          </p:cNvPr>
          <p:cNvSpPr/>
          <p:nvPr/>
        </p:nvSpPr>
        <p:spPr bwMode="auto">
          <a:xfrm>
            <a:off x="2232389" y="2996952"/>
            <a:ext cx="1387624" cy="2816225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7AE9D04-1AB4-4497-966C-D6D2398E5D75}"/>
              </a:ext>
            </a:extLst>
          </p:cNvPr>
          <p:cNvSpPr/>
          <p:nvPr/>
        </p:nvSpPr>
        <p:spPr bwMode="auto">
          <a:xfrm>
            <a:off x="5488632" y="3009461"/>
            <a:ext cx="1387624" cy="281622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FB9655F4-1D7E-4A05-939C-9C59A1D8A8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0539" y="4797152"/>
            <a:ext cx="923810" cy="952381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AA1841A-2D2D-4445-B81A-697630E865A6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 flipV="1">
            <a:off x="3249433" y="5239210"/>
            <a:ext cx="2602828" cy="343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8B37B16-E9CA-4F0E-8428-40C98577942B}"/>
              </a:ext>
            </a:extLst>
          </p:cNvPr>
          <p:cNvSpPr txBox="1"/>
          <p:nvPr/>
        </p:nvSpPr>
        <p:spPr>
          <a:xfrm>
            <a:off x="2566212" y="5807627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Client</a:t>
            </a:r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A953DDF-A556-495A-8911-AB0C5FD822FC}"/>
              </a:ext>
            </a:extLst>
          </p:cNvPr>
          <p:cNvSpPr txBox="1"/>
          <p:nvPr/>
        </p:nvSpPr>
        <p:spPr>
          <a:xfrm>
            <a:off x="5665170" y="5837202"/>
            <a:ext cx="1032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Server</a:t>
            </a:r>
            <a:endParaRPr lang="zh-CN" altLang="en-US"/>
          </a:p>
        </p:txBody>
      </p:sp>
      <p:sp>
        <p:nvSpPr>
          <p:cNvPr id="46" name="AutoShape 36">
            <a:extLst>
              <a:ext uri="{FF2B5EF4-FFF2-40B4-BE49-F238E27FC236}">
                <a16:creationId xmlns:a16="http://schemas.microsoft.com/office/drawing/2014/main" id="{CFF8BEC5-5B02-433F-81A0-25925BB1A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27" y="3409662"/>
            <a:ext cx="2016125" cy="792162"/>
          </a:xfrm>
          <a:prstGeom prst="wedgeEllipseCallout">
            <a:avLst>
              <a:gd name="adj1" fmla="val 54108"/>
              <a:gd name="adj2" fmla="val 1138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D14D02"/>
              </a:buClr>
              <a:buFont typeface="Wingdings" panose="05000000000000000000" pitchFamily="2" charset="2"/>
              <a:buChar char="§"/>
              <a:defRPr sz="26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14D02"/>
              </a:buClr>
              <a:buFont typeface="Wingdings" panose="05000000000000000000" pitchFamily="2" charset="2"/>
              <a:buChar char="§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14D02"/>
              </a:buClr>
              <a:buFont typeface="Wingdings" panose="05000000000000000000" pitchFamily="2" charset="2"/>
              <a:buChar char="§"/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14D02"/>
              </a:buClr>
              <a:buFont typeface="Wingdings" panose="05000000000000000000" pitchFamily="2" charset="2"/>
              <a:buChar char="§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14D02"/>
              </a:buClr>
              <a:buFont typeface="Wingdings" panose="05000000000000000000" pitchFamily="2" charset="2"/>
              <a:buChar char="§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14D02"/>
              </a:buClr>
              <a:buFont typeface="Wingdings" panose="05000000000000000000" pitchFamily="2" charset="2"/>
              <a:buChar char="§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14D02"/>
              </a:buClr>
              <a:buFont typeface="Wingdings" panose="05000000000000000000" pitchFamily="2" charset="2"/>
              <a:buChar char="§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14D02"/>
              </a:buClr>
              <a:buFont typeface="Wingdings" panose="05000000000000000000" pitchFamily="2" charset="2"/>
              <a:buChar char="§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14D02"/>
              </a:buClr>
              <a:buFont typeface="Wingdings" panose="05000000000000000000" pitchFamily="2" charset="2"/>
              <a:buChar char="§"/>
              <a:defRPr sz="2000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客户端存在什么问题？</a:t>
            </a:r>
          </a:p>
        </p:txBody>
      </p:sp>
    </p:spTree>
    <p:extLst>
      <p:ext uri="{BB962C8B-B14F-4D97-AF65-F5344CB8AC3E}">
        <p14:creationId xmlns:p14="http://schemas.microsoft.com/office/powerpoint/2010/main" val="341460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5" grpId="0" animBg="1"/>
      <p:bldP spid="33" grpId="0"/>
      <p:bldP spid="40" grpId="0"/>
      <p:bldP spid="4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60648"/>
            <a:ext cx="8001000" cy="531912"/>
          </a:xfrm>
        </p:spPr>
        <p:txBody>
          <a:bodyPr/>
          <a:lstStyle/>
          <a:p>
            <a:r>
              <a:rPr lang="en-US" dirty="0"/>
              <a:t>Web</a:t>
            </a:r>
            <a:r>
              <a:rPr lang="zh-CN" altLang="en-US" dirty="0"/>
              <a:t>应用安全辅助分析工具</a:t>
            </a:r>
            <a:r>
              <a:rPr lang="zh-CN" dirty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95400"/>
            <a:ext cx="8001000" cy="4267200"/>
          </a:xfrm>
        </p:spPr>
        <p:txBody>
          <a:bodyPr/>
          <a:lstStyle/>
          <a:p>
            <a:r>
              <a:rPr lang="zh-CN" altLang="en-US" sz="2000"/>
              <a:t>免费</a:t>
            </a:r>
            <a:r>
              <a:rPr lang="zh-CN" altLang="en-US" sz="2000" dirty="0"/>
              <a:t>工具集</a:t>
            </a:r>
            <a:r>
              <a:rPr lang="zh-CN" sz="2000" dirty="0">
                <a:effectLst/>
              </a:rPr>
              <a:t> </a:t>
            </a:r>
            <a:endParaRPr lang="en-US" altLang="zh-CN" sz="2000" dirty="0">
              <a:effectLst/>
            </a:endParaRPr>
          </a:p>
          <a:p>
            <a:pPr lvl="1"/>
            <a:r>
              <a:rPr lang="en-US" sz="1800" dirty="0"/>
              <a:t>Web</a:t>
            </a:r>
            <a:r>
              <a:rPr lang="zh-CN" altLang="en-US" sz="1800" dirty="0"/>
              <a:t>服务器与客户端之间的代理方式运行</a:t>
            </a:r>
            <a:endParaRPr lang="en-US" altLang="zh-CN" sz="1800" dirty="0"/>
          </a:p>
          <a:p>
            <a:pPr lvl="2"/>
            <a:r>
              <a:rPr lang="en-US" altLang="zh-CN" sz="1600">
                <a:solidFill>
                  <a:srgbClr val="FF0000"/>
                </a:solidFill>
              </a:rPr>
              <a:t>Burp Suite</a:t>
            </a:r>
            <a:r>
              <a:rPr lang="zh-CN" altLang="en-US" sz="1600">
                <a:solidFill>
                  <a:srgbClr val="FF0000"/>
                </a:solidFill>
              </a:rPr>
              <a:t>，</a:t>
            </a:r>
            <a:r>
              <a:rPr lang="en-US" sz="1600">
                <a:solidFill>
                  <a:srgbClr val="FF0000"/>
                </a:solidFill>
              </a:rPr>
              <a:t>Fiddler</a:t>
            </a:r>
            <a:r>
              <a:rPr lang="zh-CN" altLang="en-US" sz="1600" dirty="0"/>
              <a:t>，</a:t>
            </a:r>
            <a:r>
              <a:rPr lang="en-US" sz="1600" err="1"/>
              <a:t>WebScarab</a:t>
            </a:r>
            <a:r>
              <a:rPr lang="zh-CN" altLang="en-US" sz="1600"/>
              <a:t>，，</a:t>
            </a:r>
            <a:r>
              <a:rPr lang="en-US" sz="1600" dirty="0"/>
              <a:t>Paros Proxy</a:t>
            </a:r>
            <a:r>
              <a:rPr lang="zh-CN" altLang="en-US" sz="1600" dirty="0"/>
              <a:t>和</a:t>
            </a:r>
            <a:r>
              <a:rPr lang="en-US" sz="1600" dirty="0"/>
              <a:t>SPIKE Proxy</a:t>
            </a:r>
          </a:p>
          <a:p>
            <a:pPr lvl="1"/>
            <a:r>
              <a:rPr lang="zh-CN" altLang="en-US" sz="1800" dirty="0">
                <a:effectLst/>
              </a:rPr>
              <a:t>结合爬虫的评估与漏洞探测工具</a:t>
            </a:r>
            <a:endParaRPr lang="en-US" altLang="zh-CN" sz="1800" dirty="0">
              <a:effectLst/>
            </a:endParaRPr>
          </a:p>
          <a:p>
            <a:pPr lvl="2"/>
            <a:r>
              <a:rPr lang="en-US" sz="1600" dirty="0"/>
              <a:t>Whisker</a:t>
            </a:r>
            <a:r>
              <a:rPr lang="zh-CN" altLang="en-US" sz="1600" dirty="0"/>
              <a:t>与</a:t>
            </a:r>
            <a:r>
              <a:rPr lang="en-US" sz="1600" dirty="0" err="1"/>
              <a:t>Libwhisker</a:t>
            </a:r>
            <a:r>
              <a:rPr lang="zh-CN" sz="1600" dirty="0">
                <a:effectLst/>
              </a:rPr>
              <a:t> </a:t>
            </a:r>
            <a:r>
              <a:rPr lang="zh-CN" altLang="en-US" sz="1600" dirty="0">
                <a:effectLst/>
              </a:rPr>
              <a:t>／</a:t>
            </a:r>
            <a:r>
              <a:rPr lang="en-US" sz="1600" dirty="0" err="1"/>
              <a:t>Nikto</a:t>
            </a:r>
            <a:r>
              <a:rPr lang="zh-CN" sz="1600" dirty="0">
                <a:effectLst/>
              </a:rPr>
              <a:t> </a:t>
            </a:r>
            <a:r>
              <a:rPr lang="zh-CN" altLang="en-US" sz="1600" dirty="0">
                <a:effectLst/>
              </a:rPr>
              <a:t>／</a:t>
            </a:r>
            <a:r>
              <a:rPr lang="en-US" sz="1600" dirty="0"/>
              <a:t>N-Stealth</a:t>
            </a:r>
            <a:r>
              <a:rPr lang="zh-CN" sz="1600" dirty="0">
                <a:effectLst/>
              </a:rPr>
              <a:t> </a:t>
            </a:r>
            <a:endParaRPr lang="en-US" altLang="zh-CN" sz="1600" dirty="0">
              <a:effectLst/>
            </a:endParaRPr>
          </a:p>
          <a:p>
            <a:pPr lvl="1"/>
            <a:r>
              <a:rPr lang="zh-CN" altLang="en-US" sz="1800" dirty="0">
                <a:effectLst/>
              </a:rPr>
              <a:t>黑客渗透测试工具：</a:t>
            </a:r>
            <a:r>
              <a:rPr lang="en-US" altLang="zh-CN" sz="1800" dirty="0">
                <a:effectLst/>
              </a:rPr>
              <a:t>NBSI</a:t>
            </a:r>
            <a:r>
              <a:rPr lang="zh-CN" altLang="en-US" sz="1800" dirty="0">
                <a:effectLst/>
              </a:rPr>
              <a:t>、</a:t>
            </a:r>
            <a:r>
              <a:rPr lang="en-US" altLang="zh-CN" sz="1800" dirty="0">
                <a:effectLst/>
              </a:rPr>
              <a:t>HDSI</a:t>
            </a:r>
            <a:r>
              <a:rPr lang="zh-CN" altLang="en-US" sz="1800">
                <a:effectLst/>
              </a:rPr>
              <a:t>、</a:t>
            </a:r>
            <a:r>
              <a:rPr lang="en-US" altLang="zh-CN" sz="1800">
                <a:effectLst/>
              </a:rPr>
              <a:t>Domain</a:t>
            </a:r>
            <a:endParaRPr lang="en-US" altLang="zh-CN" sz="1800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35F7-5351-E14C-A73A-194DEFCD5AC9}" type="datetime2">
              <a:rPr lang="zh-CN" altLang="en-US" smtClean="0"/>
              <a:pPr/>
              <a:t>2022年10月19日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433E-49B7-5347-8F80-BD7A2435EC20}" type="slidenum">
              <a:rPr lang="en-US" altLang="zh-CN" smtClean="0"/>
              <a:pPr/>
              <a:t>40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54C5F9-A246-4A41-A78A-DA9BD5BA6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28" y="3610048"/>
            <a:ext cx="6696744" cy="321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6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60648"/>
            <a:ext cx="8001000" cy="531912"/>
          </a:xfrm>
        </p:spPr>
        <p:txBody>
          <a:bodyPr/>
          <a:lstStyle/>
          <a:p>
            <a:r>
              <a:rPr lang="en-US" dirty="0"/>
              <a:t>Web</a:t>
            </a:r>
            <a:r>
              <a:rPr lang="zh-CN" altLang="en-US" dirty="0"/>
              <a:t>应用安全辅助分析工具</a:t>
            </a:r>
            <a:r>
              <a:rPr lang="zh-CN" dirty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95400"/>
            <a:ext cx="8001000" cy="4267200"/>
          </a:xfrm>
        </p:spPr>
        <p:txBody>
          <a:bodyPr/>
          <a:lstStyle/>
          <a:p>
            <a:r>
              <a:rPr lang="zh-CN" altLang="en-US" sz="2000"/>
              <a:t>商业</a:t>
            </a:r>
            <a:r>
              <a:rPr lang="en-US" sz="2000" dirty="0"/>
              <a:t>Web</a:t>
            </a:r>
            <a:r>
              <a:rPr lang="zh-CN" altLang="en-US" sz="2000" dirty="0"/>
              <a:t>应用安全评估系统和漏洞扫描器</a:t>
            </a:r>
            <a:endParaRPr lang="en-US" altLang="zh-CN" sz="2000" dirty="0"/>
          </a:p>
          <a:p>
            <a:pPr lvl="1"/>
            <a:r>
              <a:rPr lang="en-US" altLang="zh-CN" sz="1800">
                <a:solidFill>
                  <a:srgbClr val="FF0000"/>
                </a:solidFill>
              </a:rPr>
              <a:t>Nessus</a:t>
            </a:r>
            <a:r>
              <a:rPr lang="zh-CN" altLang="en-US" sz="1800"/>
              <a:t>、</a:t>
            </a:r>
            <a:r>
              <a:rPr lang="en-US" altLang="zh-CN" sz="1800"/>
              <a:t>IBM</a:t>
            </a:r>
            <a:r>
              <a:rPr lang="zh-CN" altLang="en-US" sz="1800" dirty="0"/>
              <a:t>－</a:t>
            </a:r>
            <a:r>
              <a:rPr lang="en-US" altLang="zh-CN" sz="1800" dirty="0" err="1"/>
              <a:t>Appscan</a:t>
            </a:r>
            <a:r>
              <a:rPr lang="zh-CN" altLang="en-US" sz="1800" dirty="0"/>
              <a:t>、</a:t>
            </a:r>
            <a:r>
              <a:rPr lang="en-US" altLang="zh-CN" sz="1800" dirty="0"/>
              <a:t>HP </a:t>
            </a:r>
            <a:r>
              <a:rPr lang="en-US" altLang="zh-CN" sz="1800" dirty="0" err="1"/>
              <a:t>WebInspect</a:t>
            </a:r>
            <a:r>
              <a:rPr lang="zh-CN" altLang="en-US" sz="1800" dirty="0"/>
              <a:t>、</a:t>
            </a:r>
            <a:r>
              <a:rPr lang="en-US" altLang="zh-CN" sz="1800" dirty="0"/>
              <a:t>WVS</a:t>
            </a:r>
            <a:r>
              <a:rPr lang="zh-CN" altLang="en-US" sz="1800" dirty="0"/>
              <a:t>、极光、</a:t>
            </a:r>
            <a:r>
              <a:rPr lang="en-US" sz="1800" dirty="0" err="1"/>
              <a:t>Jsky</a:t>
            </a:r>
            <a:r>
              <a:rPr lang="zh-CN" sz="1800" dirty="0">
                <a:effectLst/>
              </a:rPr>
              <a:t> 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35F7-5351-E14C-A73A-194DEFCD5AC9}" type="datetime2">
              <a:rPr lang="zh-CN" altLang="en-US" smtClean="0"/>
              <a:pPr/>
              <a:t>2022年10月19日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433E-49B7-5347-8F80-BD7A2435EC20}" type="slidenum">
              <a:rPr lang="en-US" altLang="zh-CN" smtClean="0"/>
              <a:pPr/>
              <a:t>41</a:t>
            </a:fld>
            <a:endParaRPr lang="en-US" altLang="zh-CN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5423A2F-F00E-4F38-B3DD-16E3CAFFA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80" y="2338512"/>
            <a:ext cx="7071396" cy="443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640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188640"/>
            <a:ext cx="8001000" cy="603920"/>
          </a:xfrm>
        </p:spPr>
        <p:txBody>
          <a:bodyPr/>
          <a:lstStyle/>
          <a:p>
            <a:r>
              <a:rPr lang="en-US" altLang="zh-TW" sz="4400">
                <a:solidFill>
                  <a:schemeClr val="tx1"/>
                </a:solidFill>
                <a:latin typeface="Verdana" charset="0"/>
                <a:ea typeface="黑体" charset="0"/>
                <a:cs typeface="黑体" charset="0"/>
              </a:rPr>
              <a:t>Web</a:t>
            </a:r>
            <a:r>
              <a:rPr lang="zh-TW" altLang="en-US" sz="4400">
                <a:solidFill>
                  <a:schemeClr val="tx1"/>
                </a:solidFill>
                <a:latin typeface="Verdana" charset="0"/>
                <a:ea typeface="黑体" charset="0"/>
                <a:cs typeface="黑体" charset="0"/>
              </a:rPr>
              <a:t>应用安全攻防技术概述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024" y="1556792"/>
            <a:ext cx="8001000" cy="4267200"/>
          </a:xfrm>
        </p:spPr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应用攻击路线图</a:t>
            </a:r>
            <a:endParaRPr lang="en-US" altLang="zh-CN"/>
          </a:p>
          <a:p>
            <a:pPr lvl="1"/>
            <a:r>
              <a:rPr lang="en-US" altLang="zh-CN"/>
              <a:t>Web</a:t>
            </a:r>
            <a:r>
              <a:rPr lang="zh-CN" altLang="en-US" dirty="0"/>
              <a:t>应用</a:t>
            </a:r>
            <a:r>
              <a:rPr lang="zh-CN" altLang="en-US"/>
              <a:t>信息收集（踩点、搜点与查点）</a:t>
            </a:r>
            <a:endParaRPr lang="en-US" altLang="zh-CN"/>
          </a:p>
          <a:p>
            <a:pPr lvl="2"/>
            <a:r>
              <a:rPr lang="zh-CN" altLang="en-US"/>
              <a:t>手工审查</a:t>
            </a:r>
            <a:endParaRPr lang="en-US" altLang="zh-CN"/>
          </a:p>
          <a:p>
            <a:pPr lvl="2"/>
            <a:r>
              <a:rPr lang="zh-CN" altLang="en-US"/>
              <a:t>自动下载</a:t>
            </a:r>
            <a:r>
              <a:rPr lang="en-US" altLang="zh-CN"/>
              <a:t>/</a:t>
            </a:r>
            <a:r>
              <a:rPr lang="zh-CN" altLang="en-US"/>
              <a:t>镜像站点</a:t>
            </a:r>
            <a:endParaRPr lang="en-US" altLang="zh-CN"/>
          </a:p>
          <a:p>
            <a:pPr lvl="2"/>
            <a:r>
              <a:rPr lang="en-US" altLang="zh-CN"/>
              <a:t>Google Hacking</a:t>
            </a:r>
            <a:r>
              <a:rPr lang="zh-CN" altLang="en-US"/>
              <a:t>的应用</a:t>
            </a:r>
            <a:endParaRPr lang="en-US" altLang="zh-CN"/>
          </a:p>
          <a:p>
            <a:pPr lvl="1"/>
            <a:r>
              <a:rPr lang="en-US" altLang="zh-CN"/>
              <a:t>Web</a:t>
            </a:r>
            <a:r>
              <a:rPr lang="zh-CN" altLang="en-US"/>
              <a:t>应用攻击</a:t>
            </a:r>
            <a:endParaRPr lang="en-US" altLang="zh-CN"/>
          </a:p>
          <a:p>
            <a:pPr lvl="2"/>
            <a:r>
              <a:rPr lang="zh-CN" altLang="en-US"/>
              <a:t>漏洞探测</a:t>
            </a:r>
            <a:endParaRPr lang="en-US" dirty="0"/>
          </a:p>
          <a:p>
            <a:pPr lvl="2"/>
            <a:r>
              <a:rPr lang="zh-CN" altLang="en-US" dirty="0">
                <a:solidFill>
                  <a:srgbClr val="C00000"/>
                </a:solidFill>
              </a:rPr>
              <a:t>攻击</a:t>
            </a:r>
            <a:r>
              <a:rPr lang="en-US" altLang="zh-CN" dirty="0">
                <a:solidFill>
                  <a:srgbClr val="C00000"/>
                </a:solidFill>
              </a:rPr>
              <a:t>Web</a:t>
            </a:r>
            <a:r>
              <a:rPr lang="zh-CN" altLang="en-US">
                <a:solidFill>
                  <a:srgbClr val="C00000"/>
                </a:solidFill>
              </a:rPr>
              <a:t>服务器软件（</a:t>
            </a:r>
            <a:r>
              <a:rPr lang="en-US" altLang="zh-CN">
                <a:solidFill>
                  <a:srgbClr val="C00000"/>
                </a:solidFill>
              </a:rPr>
              <a:t>OS+Web</a:t>
            </a:r>
            <a:r>
              <a:rPr lang="zh-CN" altLang="en-US">
                <a:solidFill>
                  <a:srgbClr val="C00000"/>
                </a:solidFill>
              </a:rPr>
              <a:t>器）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/>
              <a:t>攻击</a:t>
            </a:r>
            <a:r>
              <a:rPr lang="en-US" altLang="zh-CN" dirty="0"/>
              <a:t>Web</a:t>
            </a:r>
            <a:r>
              <a:rPr lang="zh-CN" altLang="en-US" dirty="0"/>
              <a:t>应用程序</a:t>
            </a:r>
            <a:endParaRPr lang="en-US" altLang="zh-CN" dirty="0"/>
          </a:p>
          <a:p>
            <a:pPr lvl="2"/>
            <a:r>
              <a:rPr lang="zh-CN" altLang="en-US" dirty="0"/>
              <a:t>攻击</a:t>
            </a:r>
            <a:r>
              <a:rPr lang="en-US" altLang="zh-CN" dirty="0"/>
              <a:t>Web</a:t>
            </a:r>
            <a:r>
              <a:rPr lang="zh-CN" altLang="en-US"/>
              <a:t>数据内容</a:t>
            </a:r>
            <a:endParaRPr lang="en-US" dirty="0"/>
          </a:p>
          <a:p>
            <a:pPr lvl="1"/>
            <a:r>
              <a:rPr lang="zh-CN" altLang="en-US" i="1" dirty="0"/>
              <a:t>本地攻击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431235"/>
            <a:ext cx="1981200" cy="476250"/>
          </a:xfrm>
        </p:spPr>
        <p:txBody>
          <a:bodyPr/>
          <a:lstStyle/>
          <a:p>
            <a:fld id="{519535F7-5351-E14C-A73A-194DEFCD5AC9}" type="datetime2">
              <a:rPr lang="zh-CN" altLang="en-US" smtClean="0"/>
              <a:pPr/>
              <a:t>2022年10月19日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24322" y="6381750"/>
            <a:ext cx="1981200" cy="476250"/>
          </a:xfrm>
        </p:spPr>
        <p:txBody>
          <a:bodyPr/>
          <a:lstStyle/>
          <a:p>
            <a:fld id="{B8FF433E-49B7-5347-8F80-BD7A2435EC20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198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188640"/>
            <a:ext cx="8001000" cy="603920"/>
          </a:xfrm>
        </p:spPr>
        <p:txBody>
          <a:bodyPr/>
          <a:lstStyle/>
          <a:p>
            <a:r>
              <a:rPr lang="en-US" altLang="zh-TW" sz="4400">
                <a:solidFill>
                  <a:schemeClr val="tx1"/>
                </a:solidFill>
                <a:latin typeface="Verdana" charset="0"/>
                <a:ea typeface="黑体" charset="0"/>
                <a:cs typeface="黑体" charset="0"/>
              </a:rPr>
              <a:t>Web</a:t>
            </a:r>
            <a:r>
              <a:rPr lang="zh-TW" altLang="en-US" sz="4400">
                <a:solidFill>
                  <a:schemeClr val="tx1"/>
                </a:solidFill>
                <a:latin typeface="Verdana" charset="0"/>
                <a:ea typeface="黑体" charset="0"/>
                <a:cs typeface="黑体" charset="0"/>
              </a:rPr>
              <a:t>应用安全攻防技术概述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024" y="1556792"/>
            <a:ext cx="8001000" cy="4267200"/>
          </a:xfrm>
        </p:spPr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应用攻击路线图</a:t>
            </a:r>
            <a:endParaRPr lang="en-US" altLang="zh-CN"/>
          </a:p>
          <a:p>
            <a:pPr lvl="1"/>
            <a:r>
              <a:rPr lang="en-US" altLang="zh-CN"/>
              <a:t>Web</a:t>
            </a:r>
            <a:r>
              <a:rPr lang="zh-CN" altLang="en-US" dirty="0"/>
              <a:t>应用</a:t>
            </a:r>
            <a:r>
              <a:rPr lang="zh-CN" altLang="en-US"/>
              <a:t>信息收集（踩点、搜点与查点）</a:t>
            </a:r>
            <a:endParaRPr lang="en-US" altLang="zh-CN"/>
          </a:p>
          <a:p>
            <a:pPr lvl="2"/>
            <a:r>
              <a:rPr lang="zh-CN" altLang="en-US"/>
              <a:t>手工审查</a:t>
            </a:r>
            <a:endParaRPr lang="en-US" altLang="zh-CN"/>
          </a:p>
          <a:p>
            <a:pPr lvl="2"/>
            <a:r>
              <a:rPr lang="zh-CN" altLang="en-US"/>
              <a:t>自动下载</a:t>
            </a:r>
            <a:r>
              <a:rPr lang="en-US" altLang="zh-CN"/>
              <a:t>/</a:t>
            </a:r>
            <a:r>
              <a:rPr lang="zh-CN" altLang="en-US"/>
              <a:t>镜像站点</a:t>
            </a:r>
            <a:endParaRPr lang="en-US" altLang="zh-CN"/>
          </a:p>
          <a:p>
            <a:pPr lvl="2"/>
            <a:r>
              <a:rPr lang="en-US" altLang="zh-CN"/>
              <a:t>Google Hacking</a:t>
            </a:r>
            <a:r>
              <a:rPr lang="zh-CN" altLang="en-US"/>
              <a:t>的应用</a:t>
            </a:r>
            <a:endParaRPr lang="en-US" altLang="zh-CN"/>
          </a:p>
          <a:p>
            <a:pPr lvl="1"/>
            <a:r>
              <a:rPr lang="en-US" altLang="zh-CN"/>
              <a:t>Web</a:t>
            </a:r>
            <a:r>
              <a:rPr lang="zh-CN" altLang="en-US"/>
              <a:t>应用攻击</a:t>
            </a:r>
            <a:endParaRPr lang="en-US" altLang="zh-CN"/>
          </a:p>
          <a:p>
            <a:pPr lvl="2"/>
            <a:r>
              <a:rPr lang="zh-CN" altLang="en-US"/>
              <a:t>漏洞探测</a:t>
            </a:r>
            <a:endParaRPr lang="en-US" dirty="0"/>
          </a:p>
          <a:p>
            <a:pPr lvl="2"/>
            <a:r>
              <a:rPr lang="zh-CN" altLang="en-US" dirty="0">
                <a:solidFill>
                  <a:srgbClr val="C00000"/>
                </a:solidFill>
              </a:rPr>
              <a:t>攻击</a:t>
            </a:r>
            <a:r>
              <a:rPr lang="en-US" altLang="zh-CN" dirty="0">
                <a:solidFill>
                  <a:srgbClr val="C00000"/>
                </a:solidFill>
              </a:rPr>
              <a:t>Web</a:t>
            </a:r>
            <a:r>
              <a:rPr lang="zh-CN" altLang="en-US">
                <a:solidFill>
                  <a:srgbClr val="C00000"/>
                </a:solidFill>
              </a:rPr>
              <a:t>服务器软件（</a:t>
            </a:r>
            <a:r>
              <a:rPr lang="en-US" altLang="zh-CN">
                <a:solidFill>
                  <a:srgbClr val="C00000"/>
                </a:solidFill>
              </a:rPr>
              <a:t>OS+Web</a:t>
            </a:r>
            <a:r>
              <a:rPr lang="zh-CN" altLang="en-US">
                <a:solidFill>
                  <a:srgbClr val="C00000"/>
                </a:solidFill>
              </a:rPr>
              <a:t>器）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/>
              <a:t>攻击</a:t>
            </a:r>
            <a:r>
              <a:rPr lang="en-US" altLang="zh-CN" dirty="0"/>
              <a:t>Web</a:t>
            </a:r>
            <a:r>
              <a:rPr lang="zh-CN" altLang="en-US" dirty="0"/>
              <a:t>应用程序</a:t>
            </a:r>
            <a:endParaRPr lang="en-US" altLang="zh-CN" dirty="0"/>
          </a:p>
          <a:p>
            <a:pPr lvl="2"/>
            <a:r>
              <a:rPr lang="zh-CN" altLang="en-US" dirty="0"/>
              <a:t>攻击</a:t>
            </a:r>
            <a:r>
              <a:rPr lang="en-US" altLang="zh-CN" dirty="0"/>
              <a:t>Web</a:t>
            </a:r>
            <a:r>
              <a:rPr lang="zh-CN" altLang="en-US"/>
              <a:t>数据内容</a:t>
            </a:r>
            <a:endParaRPr lang="en-US" dirty="0"/>
          </a:p>
          <a:p>
            <a:pPr lvl="1"/>
            <a:r>
              <a:rPr lang="zh-CN" altLang="en-US" i="1" dirty="0"/>
              <a:t>本地攻击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431235"/>
            <a:ext cx="1981200" cy="476250"/>
          </a:xfrm>
        </p:spPr>
        <p:txBody>
          <a:bodyPr/>
          <a:lstStyle/>
          <a:p>
            <a:fld id="{519535F7-5351-E14C-A73A-194DEFCD5AC9}" type="datetime2">
              <a:rPr lang="zh-CN" altLang="en-US" smtClean="0"/>
              <a:pPr/>
              <a:t>2022年10月19日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24322" y="6381750"/>
            <a:ext cx="1981200" cy="476250"/>
          </a:xfrm>
        </p:spPr>
        <p:txBody>
          <a:bodyPr/>
          <a:lstStyle/>
          <a:p>
            <a:fld id="{B8FF433E-49B7-5347-8F80-BD7A2435EC20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7623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60648"/>
            <a:ext cx="8001000" cy="531912"/>
          </a:xfrm>
        </p:spPr>
        <p:txBody>
          <a:bodyPr/>
          <a:lstStyle/>
          <a:p>
            <a:r>
              <a:rPr lang="zh-CN" altLang="en-US" dirty="0"/>
              <a:t>攻击</a:t>
            </a:r>
            <a:r>
              <a:rPr lang="en-US" dirty="0"/>
              <a:t>Web</a:t>
            </a:r>
            <a:r>
              <a:rPr lang="zh-CN" altLang="en-US" dirty="0"/>
              <a:t>服务器软件</a:t>
            </a:r>
            <a:r>
              <a:rPr lang="zh-CN" dirty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613774" cy="4267200"/>
          </a:xfrm>
        </p:spPr>
        <p:txBody>
          <a:bodyPr/>
          <a:lstStyle/>
          <a:p>
            <a:r>
              <a:rPr lang="zh-CN" altLang="en-US" sz="2800" dirty="0"/>
              <a:t>流行的</a:t>
            </a:r>
            <a:r>
              <a:rPr lang="en-US" altLang="zh-CN" sz="2800" dirty="0"/>
              <a:t>Web</a:t>
            </a:r>
            <a:r>
              <a:rPr lang="zh-CN" altLang="en-US" sz="2800" dirty="0"/>
              <a:t>服务器软件</a:t>
            </a:r>
            <a:endParaRPr lang="en-US" altLang="zh-CN" sz="2800" dirty="0"/>
          </a:p>
          <a:p>
            <a:pPr lvl="1"/>
            <a:r>
              <a:rPr lang="en-US" altLang="zh-CN" sz="2400"/>
              <a:t>MS</a:t>
            </a:r>
            <a:r>
              <a:rPr lang="zh-CN" altLang="en-US" sz="2400"/>
              <a:t>：</a:t>
            </a:r>
            <a:r>
              <a:rPr lang="en-US" altLang="zh-CN" sz="2400"/>
              <a:t>WinServer</a:t>
            </a:r>
            <a:r>
              <a:rPr lang="zh-CN" altLang="en-US" sz="2400"/>
              <a:t>／</a:t>
            </a:r>
            <a:r>
              <a:rPr lang="en-US" altLang="zh-CN" sz="2400"/>
              <a:t>IIS</a:t>
            </a:r>
            <a:r>
              <a:rPr lang="zh-CN" altLang="en-US" sz="2400"/>
              <a:t>／</a:t>
            </a:r>
            <a:r>
              <a:rPr lang="en-US" altLang="zh-CN" sz="2400"/>
              <a:t>SQL Server</a:t>
            </a:r>
            <a:r>
              <a:rPr lang="zh-CN" altLang="en-US" sz="2400"/>
              <a:t>／</a:t>
            </a:r>
            <a:r>
              <a:rPr lang="en-US" altLang="zh-CN" sz="2400" dirty="0"/>
              <a:t>ASP</a:t>
            </a:r>
            <a:r>
              <a:rPr lang="zh-CN" altLang="en-US" sz="2400" dirty="0"/>
              <a:t>／</a:t>
            </a:r>
            <a:r>
              <a:rPr lang="en-US" altLang="zh-CN" sz="2400" dirty="0"/>
              <a:t>ASP.NET</a:t>
            </a:r>
          </a:p>
          <a:p>
            <a:pPr lvl="1"/>
            <a:r>
              <a:rPr lang="en-US" sz="2400"/>
              <a:t>L</a:t>
            </a:r>
            <a:r>
              <a:rPr lang="en-US" altLang="zh-CN" sz="2400"/>
              <a:t>inux</a:t>
            </a:r>
            <a:r>
              <a:rPr lang="en-US" sz="2400"/>
              <a:t>: </a:t>
            </a:r>
            <a:r>
              <a:rPr lang="en-US" sz="2400" dirty="0"/>
              <a:t>Linux</a:t>
            </a:r>
            <a:r>
              <a:rPr lang="zh-CN" altLang="en-US" sz="2400" dirty="0"/>
              <a:t>／</a:t>
            </a:r>
            <a:r>
              <a:rPr lang="en-US" altLang="zh-CN" sz="2400"/>
              <a:t>Apache</a:t>
            </a:r>
            <a:r>
              <a:rPr lang="zh-CN" altLang="en-US" sz="2400"/>
              <a:t>／</a:t>
            </a:r>
            <a:r>
              <a:rPr lang="en-US" altLang="zh-CN" sz="2400"/>
              <a:t>Tomcat / MySQL</a:t>
            </a:r>
            <a:r>
              <a:rPr lang="zh-CN" altLang="en-US" sz="2400" dirty="0"/>
              <a:t>／</a:t>
            </a:r>
            <a:r>
              <a:rPr lang="en-US" altLang="zh-CN" sz="2400" dirty="0"/>
              <a:t>PHP</a:t>
            </a:r>
          </a:p>
          <a:p>
            <a:endParaRPr lang="en-US" altLang="zh-CN" sz="2800" dirty="0"/>
          </a:p>
          <a:p>
            <a:r>
              <a:rPr lang="zh-CN" altLang="en-US" sz="2800" dirty="0"/>
              <a:t>针对</a:t>
            </a:r>
            <a:r>
              <a:rPr lang="en-US" altLang="zh-CN" sz="2800" dirty="0"/>
              <a:t>Web</a:t>
            </a:r>
            <a:r>
              <a:rPr lang="zh-CN" altLang="en-US" sz="2800" dirty="0"/>
              <a:t>服务器网络服务的远程渗透攻击</a:t>
            </a:r>
            <a:endParaRPr lang="en-US" altLang="zh-CN" sz="2800" dirty="0"/>
          </a:p>
          <a:p>
            <a:pPr lvl="1"/>
            <a:r>
              <a:rPr lang="en-US" altLang="zh-CN" sz="2400" dirty="0"/>
              <a:t>IIS</a:t>
            </a:r>
            <a:r>
              <a:rPr lang="zh-CN" altLang="en-US" sz="2400" dirty="0"/>
              <a:t>／</a:t>
            </a:r>
            <a:r>
              <a:rPr lang="en-US" altLang="zh-CN" sz="2400" dirty="0"/>
              <a:t>MS SQL</a:t>
            </a:r>
            <a:r>
              <a:rPr lang="zh-CN" altLang="en-US" sz="2400" dirty="0"/>
              <a:t>：红色代码、尼姆达和</a:t>
            </a:r>
            <a:r>
              <a:rPr lang="en-US" sz="2400" dirty="0"/>
              <a:t>SQL Slammer</a:t>
            </a:r>
          </a:p>
          <a:p>
            <a:pPr lvl="1"/>
            <a:r>
              <a:rPr lang="zh-CN" altLang="en-US" sz="2400" dirty="0"/>
              <a:t>已知漏洞渗透代码来源：</a:t>
            </a:r>
            <a:r>
              <a:rPr lang="en-US" sz="2400" dirty="0" err="1">
                <a:solidFill>
                  <a:srgbClr val="FF0000"/>
                </a:solidFill>
              </a:rPr>
              <a:t>Metasploit</a:t>
            </a:r>
            <a:r>
              <a:rPr lang="zh-CN" altLang="en-US" sz="2400" dirty="0"/>
              <a:t>、</a:t>
            </a:r>
            <a:r>
              <a:rPr lang="en-US" sz="2400" dirty="0"/>
              <a:t>Exploit-</a:t>
            </a:r>
            <a:r>
              <a:rPr lang="en-US" sz="2400" dirty="0" err="1"/>
              <a:t>db</a:t>
            </a:r>
            <a:r>
              <a:rPr lang="zh-CN" altLang="en-US" sz="2400" dirty="0"/>
              <a:t>、</a:t>
            </a:r>
            <a:r>
              <a:rPr lang="en-US" sz="2400" dirty="0" err="1"/>
              <a:t>Packetstorm</a:t>
            </a:r>
            <a:r>
              <a:rPr lang="zh-CN" altLang="en-US" sz="2400" dirty="0"/>
              <a:t>、</a:t>
            </a:r>
            <a:r>
              <a:rPr lang="en-US" sz="2400" dirty="0" err="1"/>
              <a:t>Securit</a:t>
            </a:r>
            <a:r>
              <a:rPr lang="en-US" altLang="zh-CN" sz="2400" dirty="0" err="1"/>
              <a:t>y</a:t>
            </a:r>
            <a:r>
              <a:rPr lang="en-US" sz="2400" dirty="0" err="1"/>
              <a:t>Foucs</a:t>
            </a:r>
            <a:r>
              <a:rPr lang="zh-CN" sz="2400" dirty="0">
                <a:effectLst/>
              </a:rPr>
              <a:t>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35F7-5351-E14C-A73A-194DEFCD5AC9}" type="datetime2">
              <a:rPr lang="zh-CN" altLang="en-US" smtClean="0"/>
              <a:pPr/>
              <a:t>2022年10月19日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433E-49B7-5347-8F80-BD7A2435EC20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317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404664"/>
            <a:ext cx="8001000" cy="459904"/>
          </a:xfrm>
        </p:spPr>
        <p:txBody>
          <a:bodyPr/>
          <a:lstStyle/>
          <a:p>
            <a:r>
              <a:rPr lang="en-US" sz="4000" dirty="0"/>
              <a:t>Web</a:t>
            </a:r>
            <a:r>
              <a:rPr lang="zh-CN" altLang="en-US" sz="4000" dirty="0"/>
              <a:t>服务器平台中的安全漏洞</a:t>
            </a:r>
            <a:r>
              <a:rPr lang="zh-CN" sz="4000" dirty="0">
                <a:effectLst/>
              </a:rPr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754" y="1556792"/>
            <a:ext cx="8001000" cy="4267200"/>
          </a:xfrm>
        </p:spPr>
        <p:txBody>
          <a:bodyPr/>
          <a:lstStyle/>
          <a:p>
            <a:r>
              <a:rPr lang="zh-CN" altLang="en-US" sz="2400" dirty="0"/>
              <a:t>数据驱动的远程代码执行安全漏洞</a:t>
            </a:r>
            <a:endParaRPr lang="en-US" altLang="zh-CN" sz="2400" dirty="0"/>
          </a:p>
          <a:p>
            <a:pPr lvl="1" eaLnBrk="1" hangingPunct="1"/>
            <a:r>
              <a:rPr lang="zh-CN" altLang="en-US" sz="2000" dirty="0">
                <a:latin typeface="Verdana" charset="0"/>
                <a:ea typeface="宋体" charset="0"/>
              </a:rPr>
              <a:t>缓冲区溢出</a:t>
            </a:r>
            <a:endParaRPr lang="en-US" altLang="zh-CN" sz="2000" dirty="0">
              <a:latin typeface="Verdana" charset="0"/>
              <a:ea typeface="宋体" charset="0"/>
            </a:endParaRPr>
          </a:p>
          <a:p>
            <a:pPr lvl="1" eaLnBrk="1" hangingPunct="1"/>
            <a:r>
              <a:rPr lang="en-US" altLang="zh-CN" sz="2000" dirty="0">
                <a:latin typeface="Verdana" charset="0"/>
                <a:ea typeface="宋体" charset="0"/>
              </a:rPr>
              <a:t>IIS HTR</a:t>
            </a:r>
            <a:r>
              <a:rPr lang="zh-CN" altLang="en-US" sz="2000" dirty="0">
                <a:latin typeface="Verdana" charset="0"/>
                <a:ea typeface="宋体" charset="0"/>
              </a:rPr>
              <a:t>数据块编码堆溢出漏洞攻击</a:t>
            </a:r>
          </a:p>
          <a:p>
            <a:pPr lvl="1" eaLnBrk="1" hangingPunct="1"/>
            <a:r>
              <a:rPr lang="en-US" sz="2000" dirty="0"/>
              <a:t>Microsoft IIS ASP</a:t>
            </a:r>
            <a:r>
              <a:rPr lang="zh-CN" altLang="en-US" sz="2000" dirty="0"/>
              <a:t>远程代码执行漏洞</a:t>
            </a:r>
            <a:r>
              <a:rPr lang="en-US" sz="2000" dirty="0"/>
              <a:t>(MS08-006)</a:t>
            </a:r>
            <a:r>
              <a:rPr lang="zh-CN" sz="2000" dirty="0">
                <a:effectLst/>
              </a:rPr>
              <a:t> </a:t>
            </a:r>
            <a:endParaRPr lang="en-US" altLang="zh-CN" sz="2000" dirty="0">
              <a:effectLst/>
            </a:endParaRPr>
          </a:p>
          <a:p>
            <a:endParaRPr lang="en-US" altLang="zh-CN" sz="2400" dirty="0"/>
          </a:p>
          <a:p>
            <a:r>
              <a:rPr lang="zh-CN" altLang="en-US" sz="2400" dirty="0"/>
              <a:t>服务器功能扩展模块漏洞</a:t>
            </a:r>
            <a:r>
              <a:rPr lang="zh-CN" sz="2400" dirty="0">
                <a:effectLst/>
              </a:rPr>
              <a:t> </a:t>
            </a:r>
            <a:endParaRPr lang="en-US" altLang="zh-CN" sz="2400" dirty="0">
              <a:effectLst/>
            </a:endParaRPr>
          </a:p>
          <a:p>
            <a:pPr lvl="1"/>
            <a:r>
              <a:rPr lang="en-US" sz="2000" dirty="0"/>
              <a:t>IIS</a:t>
            </a:r>
            <a:r>
              <a:rPr lang="zh-CN" altLang="en-US" sz="2000" dirty="0"/>
              <a:t>软件中被红色代码所利用的</a:t>
            </a:r>
            <a:r>
              <a:rPr lang="en-US" sz="2000" dirty="0"/>
              <a:t>IIS</a:t>
            </a:r>
            <a:r>
              <a:rPr lang="zh-CN" altLang="en-US" sz="2000" dirty="0"/>
              <a:t>检索服务缓冲区溢出漏洞</a:t>
            </a:r>
            <a:endParaRPr lang="en-US" altLang="zh-CN" sz="2000" dirty="0"/>
          </a:p>
          <a:p>
            <a:pPr lvl="1"/>
            <a:r>
              <a:rPr lang="en-US" sz="2000" dirty="0"/>
              <a:t>WebDAV</a:t>
            </a:r>
            <a:r>
              <a:rPr lang="zh-CN" altLang="en-US" sz="2000" dirty="0"/>
              <a:t>模块</a:t>
            </a:r>
            <a:r>
              <a:rPr lang="en-US" sz="2000" dirty="0" err="1"/>
              <a:t>Translate:f</a:t>
            </a:r>
            <a:r>
              <a:rPr lang="zh-CN" altLang="en-US" sz="2000" dirty="0"/>
              <a:t>漏洞</a:t>
            </a:r>
            <a:r>
              <a:rPr lang="zh-CN" sz="2000" dirty="0">
                <a:effectLst/>
              </a:rPr>
              <a:t> </a:t>
            </a:r>
            <a:endParaRPr lang="en-US" altLang="zh-CN" sz="2000" dirty="0">
              <a:effectLst/>
            </a:endParaRPr>
          </a:p>
          <a:p>
            <a:pPr lvl="1"/>
            <a:r>
              <a:rPr lang="en-US" sz="2000" dirty="0"/>
              <a:t>Apache</a:t>
            </a:r>
            <a:r>
              <a:rPr lang="zh-CN" altLang="en-US" sz="2000" dirty="0"/>
              <a:t>扩展组件模块漏洞，如</a:t>
            </a:r>
            <a:r>
              <a:rPr lang="en-US" sz="2000" dirty="0"/>
              <a:t>Tomcat</a:t>
            </a:r>
            <a:r>
              <a:rPr lang="zh-CN" altLang="en-US" sz="2000" dirty="0"/>
              <a:t>、</a:t>
            </a:r>
            <a:r>
              <a:rPr lang="en-US" sz="2000" dirty="0" err="1"/>
              <a:t>OpenSSL</a:t>
            </a:r>
            <a:r>
              <a:rPr lang="zh-CN" altLang="en-US" sz="2000" dirty="0"/>
              <a:t>、</a:t>
            </a:r>
            <a:r>
              <a:rPr lang="en-US" sz="2000" dirty="0" err="1"/>
              <a:t>mod_rewrite</a:t>
            </a:r>
            <a:r>
              <a:rPr lang="zh-CN" altLang="en-US" sz="2000" dirty="0"/>
              <a:t>、</a:t>
            </a:r>
            <a:r>
              <a:rPr lang="en-US" sz="2000" dirty="0" err="1"/>
              <a:t>mod_mylo</a:t>
            </a:r>
            <a:r>
              <a:rPr lang="zh-CN" altLang="en-US" sz="2000" dirty="0"/>
              <a:t>、</a:t>
            </a:r>
            <a:r>
              <a:rPr lang="en-US" sz="2000" dirty="0" err="1"/>
              <a:t>mod_gzip</a:t>
            </a:r>
            <a:r>
              <a:rPr lang="zh-CN" altLang="en-US" sz="2000" dirty="0"/>
              <a:t>、</a:t>
            </a:r>
            <a:r>
              <a:rPr lang="en-US" sz="2000" dirty="0" err="1"/>
              <a:t>mod_isapi</a:t>
            </a:r>
            <a:r>
              <a:rPr lang="zh-CN" altLang="en-US" sz="2000" dirty="0"/>
              <a:t>、</a:t>
            </a:r>
            <a:r>
              <a:rPr lang="en-US" sz="2000" dirty="0" err="1"/>
              <a:t>mod_jk</a:t>
            </a:r>
            <a:r>
              <a:rPr lang="zh-CN" sz="2000" dirty="0">
                <a:effectLst/>
              </a:rPr>
              <a:t> 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35F7-5351-E14C-A73A-194DEFCD5AC9}" type="datetime2">
              <a:rPr lang="zh-CN" altLang="en-US" smtClean="0"/>
              <a:pPr/>
              <a:t>2022年10月19日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433E-49B7-5347-8F80-BD7A2435EC20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344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97FFE57A-EFA2-1B4A-9F5B-44DA5E637B28}" type="datetime2">
              <a:rPr lang="zh-CN" altLang="en-US" sz="1200"/>
              <a:pPr eaLnBrk="1" hangingPunct="1"/>
              <a:t>2022年10月19日</a:t>
            </a:fld>
            <a:endParaRPr lang="en-US" altLang="zh-CN" sz="1200"/>
          </a:p>
        </p:txBody>
      </p:sp>
      <p:sp>
        <p:nvSpPr>
          <p:cNvPr id="2048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C49493F0-DAA6-374D-A2BF-E0A81AC46B6D}" type="slidenum">
              <a:rPr lang="en-US" altLang="zh-CN" sz="1200"/>
              <a:pPr eaLnBrk="1" hangingPunct="1"/>
              <a:t>46</a:t>
            </a:fld>
            <a:endParaRPr lang="en-US" altLang="zh-CN" sz="120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0648"/>
            <a:ext cx="8001000" cy="603920"/>
          </a:xfrm>
        </p:spPr>
        <p:txBody>
          <a:bodyPr/>
          <a:lstStyle/>
          <a:p>
            <a:pPr eaLnBrk="1" hangingPunct="1"/>
            <a:r>
              <a:rPr lang="en-US" sz="3800" dirty="0"/>
              <a:t>Web</a:t>
            </a:r>
            <a:r>
              <a:rPr lang="zh-CN" altLang="en-US" sz="3800" dirty="0"/>
              <a:t>服务器平台中的安全漏洞</a:t>
            </a:r>
            <a:r>
              <a:rPr lang="en-US" altLang="zh-CN" sz="3800" dirty="0"/>
              <a:t>(2)</a:t>
            </a:r>
            <a:endParaRPr lang="zh-CN" altLang="en-US" sz="3800" dirty="0">
              <a:latin typeface="Verdana" charset="0"/>
              <a:ea typeface="宋体" charset="0"/>
            </a:endParaRP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4132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100" dirty="0">
                <a:solidFill>
                  <a:srgbClr val="FF0000"/>
                </a:solidFill>
                <a:latin typeface="Verdana" charset="0"/>
                <a:ea typeface="宋体" charset="0"/>
              </a:rPr>
              <a:t>样本文件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Verdana" charset="0"/>
                <a:ea typeface="宋体" charset="0"/>
              </a:rPr>
              <a:t>Web</a:t>
            </a:r>
            <a:r>
              <a:rPr lang="zh-CN" altLang="en-US" sz="2000" dirty="0">
                <a:latin typeface="Verdana" charset="0"/>
                <a:ea typeface="宋体" charset="0"/>
              </a:rPr>
              <a:t>应用服务器包含的样板脚本和代码示例存在漏洞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Verdana" charset="0"/>
                <a:ea typeface="宋体" charset="0"/>
              </a:rPr>
              <a:t>案例</a:t>
            </a:r>
            <a:r>
              <a:rPr lang="en-US" altLang="zh-CN" sz="2000" dirty="0">
                <a:latin typeface="Verdana" charset="0"/>
                <a:ea typeface="宋体" charset="0"/>
              </a:rPr>
              <a:t>: IIS4</a:t>
            </a:r>
            <a:r>
              <a:rPr lang="zh-CN" altLang="en-US" sz="2000" dirty="0">
                <a:latin typeface="Verdana" charset="0"/>
                <a:ea typeface="宋体" charset="0"/>
              </a:rPr>
              <a:t>中的</a:t>
            </a:r>
            <a:r>
              <a:rPr lang="en-US" altLang="zh-CN" sz="2000" dirty="0" err="1">
                <a:latin typeface="Verdana" charset="0"/>
                <a:ea typeface="宋体" charset="0"/>
              </a:rPr>
              <a:t>showcode.asp</a:t>
            </a:r>
            <a:r>
              <a:rPr lang="zh-CN" altLang="en-US" sz="2000" dirty="0">
                <a:latin typeface="Verdana" charset="0"/>
                <a:ea typeface="宋体" charset="0"/>
              </a:rPr>
              <a:t>存在目录遍历漏洞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600" dirty="0">
                <a:latin typeface="Verdana" charset="0"/>
                <a:ea typeface="宋体" charset="0"/>
              </a:rPr>
              <a:t>http://SERVER/</a:t>
            </a:r>
            <a:r>
              <a:rPr lang="en-US" altLang="zh-CN" sz="1600" dirty="0" err="1">
                <a:latin typeface="Verdana" charset="0"/>
                <a:ea typeface="宋体" charset="0"/>
              </a:rPr>
              <a:t>msadc</a:t>
            </a:r>
            <a:r>
              <a:rPr lang="en-US" altLang="zh-CN" sz="1600" dirty="0">
                <a:latin typeface="Verdana" charset="0"/>
                <a:ea typeface="宋体" charset="0"/>
              </a:rPr>
              <a:t>/Samples/SELECTOR/</a:t>
            </a:r>
            <a:r>
              <a:rPr lang="en-US" altLang="zh-CN" sz="1600" dirty="0" err="1">
                <a:latin typeface="Verdana" charset="0"/>
                <a:ea typeface="宋体" charset="0"/>
              </a:rPr>
              <a:t>showcode.asp?source</a:t>
            </a:r>
            <a:r>
              <a:rPr lang="en-US" altLang="zh-CN" sz="1600" dirty="0">
                <a:latin typeface="Verdana" charset="0"/>
                <a:ea typeface="宋体" charset="0"/>
              </a:rPr>
              <a:t>=/../../../../</a:t>
            </a:r>
            <a:r>
              <a:rPr lang="en-US" altLang="zh-CN" sz="1600" dirty="0" err="1">
                <a:latin typeface="Verdana" charset="0"/>
                <a:ea typeface="宋体" charset="0"/>
              </a:rPr>
              <a:t>boot.ini</a:t>
            </a:r>
            <a:endParaRPr lang="en-US" altLang="zh-CN" sz="1600" dirty="0">
              <a:latin typeface="Verdana" charset="0"/>
              <a:ea typeface="宋体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100" dirty="0">
                <a:solidFill>
                  <a:srgbClr val="FF0000"/>
                </a:solidFill>
                <a:latin typeface="Verdana" charset="0"/>
                <a:ea typeface="宋体" charset="0"/>
              </a:rPr>
              <a:t>源代码泄露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>
                <a:latin typeface="Verdana" charset="0"/>
                <a:ea typeface="宋体" charset="0"/>
              </a:rPr>
              <a:t>能够查看到没有防护</a:t>
            </a:r>
            <a:r>
              <a:rPr lang="zh-CN" altLang="en-US" sz="2000" dirty="0">
                <a:latin typeface="Verdana" charset="0"/>
                <a:ea typeface="宋体" charset="0"/>
              </a:rPr>
              <a:t>措施</a:t>
            </a:r>
            <a:r>
              <a:rPr lang="en-US" altLang="zh-CN" sz="2000" dirty="0">
                <a:latin typeface="Verdana" charset="0"/>
                <a:ea typeface="宋体" charset="0"/>
              </a:rPr>
              <a:t>Web</a:t>
            </a:r>
            <a:r>
              <a:rPr lang="zh-CN" altLang="en-US" sz="2000" dirty="0">
                <a:latin typeface="Verdana" charset="0"/>
                <a:ea typeface="宋体" charset="0"/>
              </a:rPr>
              <a:t>服务器上的应用程序源码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Verdana" charset="0"/>
                <a:ea typeface="宋体" charset="0"/>
              </a:rPr>
              <a:t>案例</a:t>
            </a:r>
            <a:r>
              <a:rPr lang="en-US" altLang="zh-CN" sz="2000" dirty="0">
                <a:latin typeface="Verdana" charset="0"/>
                <a:ea typeface="宋体" charset="0"/>
              </a:rPr>
              <a:t>: IIS</a:t>
            </a:r>
            <a:r>
              <a:rPr lang="zh-CN" altLang="en-US" sz="2000" dirty="0">
                <a:latin typeface="Verdana" charset="0"/>
                <a:ea typeface="宋体" charset="0"/>
              </a:rPr>
              <a:t>上的</a:t>
            </a:r>
            <a:r>
              <a:rPr lang="zh-CN" altLang="en-US" sz="2000" dirty="0">
                <a:latin typeface="Arial" charset="0"/>
                <a:ea typeface="宋体" charset="0"/>
              </a:rPr>
              <a:t>“</a:t>
            </a:r>
            <a:r>
              <a:rPr lang="en-US" altLang="zh-CN" sz="2000" dirty="0">
                <a:latin typeface="Verdana" charset="0"/>
                <a:ea typeface="宋体" charset="0"/>
              </a:rPr>
              <a:t>+.</a:t>
            </a:r>
            <a:r>
              <a:rPr lang="en-US" altLang="zh-CN" sz="2000" dirty="0" err="1">
                <a:latin typeface="Verdana" charset="0"/>
                <a:ea typeface="宋体" charset="0"/>
              </a:rPr>
              <a:t>htr</a:t>
            </a:r>
            <a:r>
              <a:rPr lang="en-US" altLang="zh-CN" sz="2000" dirty="0">
                <a:latin typeface="Arial" charset="0"/>
                <a:ea typeface="宋体" charset="0"/>
              </a:rPr>
              <a:t>”</a:t>
            </a:r>
            <a:r>
              <a:rPr lang="zh-CN" altLang="en-US" sz="2000" dirty="0">
                <a:latin typeface="Verdana" charset="0"/>
                <a:ea typeface="宋体" charset="0"/>
              </a:rPr>
              <a:t>漏洞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600" dirty="0">
                <a:latin typeface="Verdana" charset="0"/>
                <a:ea typeface="宋体" charset="0"/>
              </a:rPr>
              <a:t>http://SERVER/global.</a:t>
            </a:r>
            <a:r>
              <a:rPr lang="en-US" altLang="zh-CN" sz="1600" dirty="0" err="1">
                <a:latin typeface="Verdana" charset="0"/>
                <a:ea typeface="宋体" charset="0"/>
              </a:rPr>
              <a:t>asa</a:t>
            </a:r>
            <a:r>
              <a:rPr lang="en-US" altLang="zh-CN" sz="1600" dirty="0">
                <a:latin typeface="Verdana" charset="0"/>
                <a:ea typeface="宋体" charset="0"/>
              </a:rPr>
              <a:t>+.</a:t>
            </a:r>
            <a:r>
              <a:rPr lang="en-US" altLang="zh-CN" sz="1600" dirty="0" err="1">
                <a:latin typeface="Verdana" charset="0"/>
                <a:ea typeface="宋体" charset="0"/>
              </a:rPr>
              <a:t>htr</a:t>
            </a:r>
            <a:endParaRPr lang="en-US" altLang="zh-CN" sz="1600" dirty="0">
              <a:latin typeface="Verdana" charset="0"/>
              <a:ea typeface="宋体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100" dirty="0">
                <a:solidFill>
                  <a:srgbClr val="FF0000"/>
                </a:solidFill>
                <a:latin typeface="Verdana" charset="0"/>
                <a:ea typeface="宋体" charset="0"/>
              </a:rPr>
              <a:t>资源解析攻击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Verdana" charset="0"/>
                <a:ea typeface="宋体" charset="0"/>
              </a:rPr>
              <a:t>资源解析</a:t>
            </a:r>
            <a:r>
              <a:rPr lang="en-US" altLang="zh-CN" sz="2000" dirty="0">
                <a:latin typeface="Verdana" charset="0"/>
                <a:ea typeface="宋体" charset="0"/>
              </a:rPr>
              <a:t>: </a:t>
            </a:r>
            <a:r>
              <a:rPr lang="zh-CN" altLang="en-US" sz="2000" dirty="0">
                <a:latin typeface="Verdana" charset="0"/>
                <a:ea typeface="宋体" charset="0"/>
              </a:rPr>
              <a:t>把同一资源的不同表示形式解析为它的标准化名称的过程</a:t>
            </a:r>
            <a:r>
              <a:rPr lang="en-US" altLang="zh-CN" sz="2000" dirty="0">
                <a:latin typeface="Verdana" charset="0"/>
                <a:ea typeface="宋体" charset="0"/>
              </a:rPr>
              <a:t>.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600" dirty="0">
                <a:latin typeface="Verdana" charset="0"/>
                <a:ea typeface="宋体" charset="0"/>
              </a:rPr>
              <a:t>C:\</a:t>
            </a:r>
            <a:r>
              <a:rPr lang="en-US" altLang="zh-CN" sz="1600" dirty="0" err="1">
                <a:latin typeface="Verdana" charset="0"/>
                <a:ea typeface="宋体" charset="0"/>
              </a:rPr>
              <a:t>text.txt</a:t>
            </a:r>
            <a:r>
              <a:rPr lang="en-US" altLang="zh-CN" sz="1600" dirty="0">
                <a:latin typeface="Verdana" charset="0"/>
                <a:ea typeface="宋体" charset="0"/>
              </a:rPr>
              <a:t> = ..\</a:t>
            </a:r>
            <a:r>
              <a:rPr lang="en-US" altLang="zh-CN" sz="1600" dirty="0" err="1">
                <a:latin typeface="Verdana" charset="0"/>
                <a:ea typeface="宋体" charset="0"/>
              </a:rPr>
              <a:t>text.txt</a:t>
            </a:r>
            <a:r>
              <a:rPr lang="en-US" altLang="zh-CN" sz="1600" dirty="0">
                <a:latin typeface="Verdana" charset="0"/>
                <a:ea typeface="宋体" charset="0"/>
              </a:rPr>
              <a:t> = \\computer\C$\</a:t>
            </a:r>
            <a:r>
              <a:rPr lang="en-US" altLang="zh-CN" sz="1600" dirty="0" err="1">
                <a:latin typeface="Verdana" charset="0"/>
                <a:ea typeface="宋体" charset="0"/>
              </a:rPr>
              <a:t>text.txt</a:t>
            </a:r>
            <a:endParaRPr lang="en-US" altLang="zh-CN" sz="1600" dirty="0">
              <a:latin typeface="Verdana" charset="0"/>
              <a:ea typeface="宋体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Verdana" charset="0"/>
                <a:ea typeface="宋体" charset="0"/>
              </a:rPr>
              <a:t>案例</a:t>
            </a:r>
            <a:r>
              <a:rPr lang="en-US" altLang="zh-CN" sz="2000" dirty="0">
                <a:latin typeface="Verdana" charset="0"/>
                <a:ea typeface="宋体" charset="0"/>
              </a:rPr>
              <a:t>: IIS</a:t>
            </a:r>
            <a:r>
              <a:rPr lang="zh-CN" altLang="en-US" sz="2000" dirty="0">
                <a:latin typeface="Verdana" charset="0"/>
                <a:ea typeface="宋体" charset="0"/>
              </a:rPr>
              <a:t>中的</a:t>
            </a:r>
            <a:r>
              <a:rPr lang="zh-CN" altLang="en-US" sz="2000" dirty="0">
                <a:latin typeface="Arial" charset="0"/>
                <a:ea typeface="宋体" charset="0"/>
              </a:rPr>
              <a:t>“</a:t>
            </a:r>
            <a:r>
              <a:rPr lang="en-US" altLang="zh-CN" sz="2000" dirty="0">
                <a:latin typeface="Verdana" charset="0"/>
                <a:ea typeface="宋体" charset="0"/>
              </a:rPr>
              <a:t>ASP::$DATA</a:t>
            </a:r>
            <a:r>
              <a:rPr lang="en-US" altLang="zh-CN" sz="2000" dirty="0">
                <a:latin typeface="Arial" charset="0"/>
                <a:ea typeface="宋体" charset="0"/>
              </a:rPr>
              <a:t>”</a:t>
            </a:r>
            <a:r>
              <a:rPr lang="zh-CN" altLang="en-US" sz="2000" dirty="0">
                <a:latin typeface="Verdana" charset="0"/>
                <a:ea typeface="宋体" charset="0"/>
              </a:rPr>
              <a:t>漏洞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600" dirty="0">
                <a:latin typeface="Verdana" charset="0"/>
                <a:ea typeface="宋体" charset="0"/>
              </a:rPr>
              <a:t>http://SERVER/scripts/</a:t>
            </a:r>
            <a:r>
              <a:rPr lang="en-US" altLang="zh-CN" sz="1600" dirty="0" err="1">
                <a:latin typeface="Verdana" charset="0"/>
                <a:ea typeface="宋体" charset="0"/>
              </a:rPr>
              <a:t>file.asp</a:t>
            </a:r>
            <a:r>
              <a:rPr lang="en-US" altLang="zh-CN" sz="1600" dirty="0">
                <a:latin typeface="Verdana" charset="0"/>
                <a:ea typeface="宋体" charset="0"/>
              </a:rPr>
              <a:t>::$DATA: </a:t>
            </a:r>
            <a:r>
              <a:rPr lang="zh-CN" altLang="en-US" sz="1600" dirty="0">
                <a:latin typeface="Verdana" charset="0"/>
                <a:ea typeface="宋体" charset="0"/>
              </a:rPr>
              <a:t>查看源码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188640"/>
            <a:ext cx="8001000" cy="603920"/>
          </a:xfrm>
        </p:spPr>
        <p:txBody>
          <a:bodyPr/>
          <a:lstStyle/>
          <a:p>
            <a:r>
              <a:rPr lang="en-US" altLang="zh-TW" sz="4400">
                <a:solidFill>
                  <a:schemeClr val="tx1"/>
                </a:solidFill>
                <a:latin typeface="Verdana" charset="0"/>
                <a:ea typeface="黑体" charset="0"/>
                <a:cs typeface="黑体" charset="0"/>
              </a:rPr>
              <a:t>Web</a:t>
            </a:r>
            <a:r>
              <a:rPr lang="zh-TW" altLang="en-US" sz="4400">
                <a:solidFill>
                  <a:schemeClr val="tx1"/>
                </a:solidFill>
                <a:latin typeface="Verdana" charset="0"/>
                <a:ea typeface="黑体" charset="0"/>
                <a:cs typeface="黑体" charset="0"/>
              </a:rPr>
              <a:t>应用安全攻防技术概述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024" y="1556792"/>
            <a:ext cx="8001000" cy="4267200"/>
          </a:xfrm>
        </p:spPr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应用攻击路线图</a:t>
            </a:r>
            <a:endParaRPr lang="en-US" altLang="zh-CN"/>
          </a:p>
          <a:p>
            <a:pPr lvl="1"/>
            <a:r>
              <a:rPr lang="en-US" altLang="zh-CN"/>
              <a:t>Web</a:t>
            </a:r>
            <a:r>
              <a:rPr lang="zh-CN" altLang="en-US" dirty="0"/>
              <a:t>应用</a:t>
            </a:r>
            <a:r>
              <a:rPr lang="zh-CN" altLang="en-US"/>
              <a:t>信息收集（踩点、搜点与查点）</a:t>
            </a:r>
            <a:endParaRPr lang="en-US" altLang="zh-CN"/>
          </a:p>
          <a:p>
            <a:pPr lvl="2"/>
            <a:r>
              <a:rPr lang="zh-CN" altLang="en-US"/>
              <a:t>手工审查</a:t>
            </a:r>
            <a:endParaRPr lang="en-US" altLang="zh-CN"/>
          </a:p>
          <a:p>
            <a:pPr lvl="2"/>
            <a:r>
              <a:rPr lang="zh-CN" altLang="en-US"/>
              <a:t>自动下载</a:t>
            </a:r>
            <a:r>
              <a:rPr lang="en-US" altLang="zh-CN"/>
              <a:t>/</a:t>
            </a:r>
            <a:r>
              <a:rPr lang="zh-CN" altLang="en-US"/>
              <a:t>镜像站点</a:t>
            </a:r>
            <a:endParaRPr lang="en-US" altLang="zh-CN"/>
          </a:p>
          <a:p>
            <a:pPr lvl="2"/>
            <a:r>
              <a:rPr lang="en-US" altLang="zh-CN"/>
              <a:t>Google Hacking</a:t>
            </a:r>
            <a:r>
              <a:rPr lang="zh-CN" altLang="en-US"/>
              <a:t>的应用</a:t>
            </a:r>
            <a:endParaRPr lang="en-US" altLang="zh-CN"/>
          </a:p>
          <a:p>
            <a:pPr lvl="1"/>
            <a:r>
              <a:rPr lang="en-US" altLang="zh-CN"/>
              <a:t>Web</a:t>
            </a:r>
            <a:r>
              <a:rPr lang="zh-CN" altLang="en-US"/>
              <a:t>应用攻击</a:t>
            </a:r>
            <a:endParaRPr lang="en-US" altLang="zh-CN"/>
          </a:p>
          <a:p>
            <a:pPr lvl="2"/>
            <a:r>
              <a:rPr lang="zh-CN" altLang="en-US"/>
              <a:t>漏洞探测</a:t>
            </a:r>
            <a:endParaRPr lang="en-US" dirty="0"/>
          </a:p>
          <a:p>
            <a:pPr lvl="2"/>
            <a:r>
              <a:rPr lang="zh-CN" altLang="en-US" dirty="0"/>
              <a:t>攻击</a:t>
            </a:r>
            <a:r>
              <a:rPr lang="en-US" altLang="zh-CN" dirty="0"/>
              <a:t>Web</a:t>
            </a:r>
            <a:r>
              <a:rPr lang="zh-CN" altLang="en-US" dirty="0"/>
              <a:t>服务器软件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C00000"/>
                </a:solidFill>
              </a:rPr>
              <a:t>攻击</a:t>
            </a:r>
            <a:r>
              <a:rPr lang="en-US" altLang="zh-CN" dirty="0">
                <a:solidFill>
                  <a:srgbClr val="C00000"/>
                </a:solidFill>
              </a:rPr>
              <a:t>Web</a:t>
            </a:r>
            <a:r>
              <a:rPr lang="zh-CN" altLang="en-US" dirty="0">
                <a:solidFill>
                  <a:srgbClr val="C00000"/>
                </a:solidFill>
              </a:rPr>
              <a:t>应用程序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/>
              <a:t>攻击</a:t>
            </a:r>
            <a:r>
              <a:rPr lang="en-US" altLang="zh-CN" dirty="0"/>
              <a:t>Web</a:t>
            </a:r>
            <a:r>
              <a:rPr lang="zh-CN" altLang="en-US"/>
              <a:t>数据内容</a:t>
            </a:r>
            <a:endParaRPr lang="en-US" dirty="0"/>
          </a:p>
          <a:p>
            <a:pPr lvl="1"/>
            <a:r>
              <a:rPr lang="zh-CN" altLang="en-US" i="1" dirty="0"/>
              <a:t>本地攻击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431235"/>
            <a:ext cx="1981200" cy="476250"/>
          </a:xfrm>
        </p:spPr>
        <p:txBody>
          <a:bodyPr/>
          <a:lstStyle/>
          <a:p>
            <a:fld id="{519535F7-5351-E14C-A73A-194DEFCD5AC9}" type="datetime2">
              <a:rPr lang="zh-CN" altLang="en-US" smtClean="0"/>
              <a:pPr/>
              <a:t>2022年10月19日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24322" y="6381750"/>
            <a:ext cx="1981200" cy="476250"/>
          </a:xfrm>
        </p:spPr>
        <p:txBody>
          <a:bodyPr/>
          <a:lstStyle/>
          <a:p>
            <a:fld id="{B8FF433E-49B7-5347-8F80-BD7A2435EC20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71523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/>
          <p:cNvSpPr>
            <a:spLocks noGrp="1"/>
          </p:cNvSpPr>
          <p:nvPr>
            <p:ph type="dt" sz="quarter" idx="10"/>
          </p:nvPr>
        </p:nvSpPr>
        <p:spPr>
          <a:xfrm>
            <a:off x="8348" y="6619875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FA3A7A29-27B6-C94F-A54A-177229648E32}" type="datetime2">
              <a:rPr lang="zh-CN" altLang="en-US" sz="1200"/>
              <a:pPr eaLnBrk="1" hangingPunct="1"/>
              <a:t>2022年10月19日</a:t>
            </a:fld>
            <a:endParaRPr lang="en-US" altLang="zh-CN" sz="1200"/>
          </a:p>
        </p:txBody>
      </p:sp>
      <p:sp>
        <p:nvSpPr>
          <p:cNvPr id="2253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50009" y="6619875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95BD1CA8-3AC4-EF4B-9E5B-2C5DD57D6293}" type="slidenum">
              <a:rPr lang="en-US" altLang="zh-CN" sz="1200"/>
              <a:pPr eaLnBrk="1" hangingPunct="1"/>
              <a:t>48</a:t>
            </a:fld>
            <a:endParaRPr lang="en-US" altLang="zh-CN" sz="120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188640"/>
            <a:ext cx="8001000" cy="60392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Verdana" charset="0"/>
                <a:ea typeface="宋体" charset="0"/>
              </a:rPr>
              <a:t>攻击</a:t>
            </a:r>
            <a:r>
              <a:rPr lang="en-US" altLang="zh-CN" dirty="0">
                <a:solidFill>
                  <a:schemeClr val="tx1"/>
                </a:solidFill>
                <a:latin typeface="Verdana" charset="0"/>
                <a:ea typeface="宋体" charset="0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Verdana" charset="0"/>
                <a:ea typeface="宋体" charset="0"/>
              </a:rPr>
              <a:t>应用程序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87743"/>
            <a:ext cx="8001000" cy="4533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Web</a:t>
            </a:r>
            <a:r>
              <a:rPr lang="zh-CN" altLang="en-US" sz="2400" dirty="0">
                <a:solidFill>
                  <a:srgbClr val="FF0000"/>
                </a:solidFill>
              </a:rPr>
              <a:t>应用程序的不安全性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Web</a:t>
            </a:r>
            <a:r>
              <a:rPr lang="zh-CN" altLang="en-US" sz="2000" dirty="0"/>
              <a:t>应用程序编码质量和测试均有限</a:t>
            </a:r>
            <a:r>
              <a:rPr lang="en-US" altLang="zh-CN" sz="2000" dirty="0"/>
              <a:t>: </a:t>
            </a:r>
            <a:r>
              <a:rPr lang="zh-CN" altLang="en-US" sz="2000" dirty="0"/>
              <a:t>安全最薄弱环节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Web</a:t>
            </a:r>
            <a:r>
              <a:rPr lang="zh-CN" altLang="en-US" sz="2000" dirty="0"/>
              <a:t>应用的复杂性和灵活性进一步恶化了</a:t>
            </a:r>
            <a:r>
              <a:rPr lang="zh-CN" altLang="en-US" sz="2000"/>
              <a:t>其安全性</a:t>
            </a:r>
            <a:endParaRPr lang="en-US" altLang="zh-CN" sz="200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Web</a:t>
            </a:r>
            <a:r>
              <a:rPr lang="zh-CN" altLang="en-US" sz="2000"/>
              <a:t>应用使用的中间件可能引入安全漏洞（</a:t>
            </a:r>
            <a:r>
              <a:rPr lang="en-US" altLang="zh-CN" sz="2000"/>
              <a:t>Spring</a:t>
            </a:r>
            <a:r>
              <a:rPr lang="zh-CN" altLang="en-US" sz="2000"/>
              <a:t>、</a:t>
            </a:r>
            <a:r>
              <a:rPr lang="en-US" altLang="zh-CN" sz="2000"/>
              <a:t>Log4j</a:t>
            </a:r>
            <a:r>
              <a:rPr lang="zh-CN" altLang="en-US" sz="2000"/>
              <a:t>、</a:t>
            </a:r>
            <a:r>
              <a:rPr lang="en-US" altLang="zh-CN" sz="2000"/>
              <a:t>WordPress</a:t>
            </a:r>
            <a:r>
              <a:rPr lang="zh-CN" altLang="en-US" sz="2000"/>
              <a:t>、</a:t>
            </a:r>
            <a:r>
              <a:rPr lang="en-US" altLang="zh-CN" sz="2000"/>
              <a:t>ThinkPHP</a:t>
            </a:r>
            <a:r>
              <a:rPr lang="zh-CN" altLang="en-US" sz="2000"/>
              <a:t>）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1084E3-D3E5-4327-A22F-DE9FD4FD8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018811"/>
            <a:ext cx="5112568" cy="3856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FA3A7A29-27B6-C94F-A54A-177229648E32}" type="datetime2">
              <a:rPr lang="zh-CN" altLang="en-US" sz="1200"/>
              <a:pPr eaLnBrk="1" hangingPunct="1"/>
              <a:t>2022年10月19日</a:t>
            </a:fld>
            <a:endParaRPr lang="en-US" altLang="zh-CN" sz="1200"/>
          </a:p>
        </p:txBody>
      </p:sp>
      <p:sp>
        <p:nvSpPr>
          <p:cNvPr id="2253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95BD1CA8-3AC4-EF4B-9E5B-2C5DD57D6293}" type="slidenum">
              <a:rPr lang="en-US" altLang="zh-CN" sz="1200"/>
              <a:pPr eaLnBrk="1" hangingPunct="1"/>
              <a:t>49</a:t>
            </a:fld>
            <a:endParaRPr lang="en-US" altLang="zh-CN" sz="120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188640"/>
            <a:ext cx="8001000" cy="60392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Verdana" charset="0"/>
                <a:ea typeface="宋体" charset="0"/>
              </a:rPr>
              <a:t>攻击</a:t>
            </a:r>
            <a:r>
              <a:rPr lang="en-US" altLang="zh-CN" dirty="0">
                <a:solidFill>
                  <a:schemeClr val="tx1"/>
                </a:solidFill>
                <a:latin typeface="Verdana" charset="0"/>
                <a:ea typeface="宋体" charset="0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Verdana" charset="0"/>
                <a:ea typeface="宋体" charset="0"/>
              </a:rPr>
              <a:t>应用程序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51942"/>
            <a:ext cx="8001000" cy="4533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Web</a:t>
            </a:r>
            <a:r>
              <a:rPr lang="zh-CN" altLang="en-US" sz="2400" dirty="0">
                <a:solidFill>
                  <a:srgbClr val="FF0000"/>
                </a:solidFill>
              </a:rPr>
              <a:t>应用程序安全威胁类型</a:t>
            </a:r>
            <a:r>
              <a:rPr lang="zh-CN" sz="2400" dirty="0">
                <a:solidFill>
                  <a:srgbClr val="FF0000"/>
                </a:solidFill>
                <a:effectLst/>
              </a:rPr>
              <a:t> </a:t>
            </a:r>
            <a:endParaRPr lang="en-US" altLang="zh-CN" sz="2400" dirty="0">
              <a:solidFill>
                <a:srgbClr val="FF0000"/>
              </a:solidFill>
              <a:effectLst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WASC(Web Application Security Consortium)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800" dirty="0"/>
              <a:t>针对认证机制的攻击</a:t>
            </a:r>
            <a:endParaRPr lang="en-US" altLang="zh-CN" sz="28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800" dirty="0"/>
              <a:t>针对授权机制的攻击</a:t>
            </a:r>
            <a:endParaRPr lang="en-US" altLang="zh-CN" sz="28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800" dirty="0"/>
              <a:t>客户端攻击</a:t>
            </a:r>
            <a:r>
              <a:rPr lang="zh-CN" sz="2800" dirty="0">
                <a:effectLst/>
              </a:rPr>
              <a:t> </a:t>
            </a:r>
            <a:endParaRPr lang="en-US" altLang="zh-CN" sz="2800" dirty="0">
              <a:effectLst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800" dirty="0"/>
              <a:t>命令执行攻击</a:t>
            </a:r>
            <a:endParaRPr lang="en-US" altLang="zh-CN" sz="28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800" dirty="0"/>
              <a:t>信息暴露</a:t>
            </a:r>
            <a:r>
              <a:rPr lang="zh-CN" sz="2800" dirty="0">
                <a:effectLst/>
              </a:rPr>
              <a:t> </a:t>
            </a:r>
            <a:endParaRPr lang="en-US" altLang="zh-CN" sz="2800" dirty="0">
              <a:effectLst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800" dirty="0"/>
              <a:t>逻辑攻击</a:t>
            </a:r>
            <a:r>
              <a:rPr lang="zh-CN" sz="2800" dirty="0">
                <a:effectLst/>
              </a:rPr>
              <a:t> </a:t>
            </a:r>
            <a:endParaRPr lang="zh-CN" altLang="en-US" sz="2800" dirty="0">
              <a:latin typeface="Verdana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39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BCAFF33F-96EB-0047-97DE-200B6CA8C802}" type="datetime2">
              <a:rPr lang="zh-CN" altLang="en-US" sz="1200"/>
              <a:pPr eaLnBrk="1" hangingPunct="1"/>
              <a:t>2022年10月19日</a:t>
            </a:fld>
            <a:endParaRPr lang="en-US" altLang="zh-CN" sz="1200"/>
          </a:p>
        </p:txBody>
      </p:sp>
      <p:sp>
        <p:nvSpPr>
          <p:cNvPr id="614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F60D6D7B-765F-6B42-AE5C-D23F5738CD97}" type="slidenum">
              <a:rPr lang="en-US" altLang="zh-CN" sz="1200"/>
              <a:pPr eaLnBrk="1" hangingPunct="1"/>
              <a:t>5</a:t>
            </a:fld>
            <a:endParaRPr lang="en-US" altLang="zh-CN" sz="12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188640"/>
            <a:ext cx="8001000" cy="603920"/>
          </a:xfrm>
        </p:spPr>
        <p:txBody>
          <a:bodyPr/>
          <a:lstStyle/>
          <a:p>
            <a:pPr eaLnBrk="1" hangingPunct="1"/>
            <a:r>
              <a:rPr lang="en-US" altLang="zh-CN" sz="4400" dirty="0">
                <a:latin typeface="Verdana" charset="0"/>
                <a:ea typeface="黑体" charset="0"/>
                <a:cs typeface="黑体" charset="0"/>
              </a:rPr>
              <a:t>Web</a:t>
            </a:r>
            <a:r>
              <a:rPr lang="zh-CN" altLang="en-US" sz="4400" dirty="0">
                <a:latin typeface="Verdana" charset="0"/>
                <a:ea typeface="黑体" charset="0"/>
                <a:cs typeface="黑体" charset="0"/>
              </a:rPr>
              <a:t>应用体系结构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507" y="1342429"/>
            <a:ext cx="8001000" cy="2176463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Verdana" charset="0"/>
                <a:ea typeface="宋体" charset="0"/>
              </a:rPr>
              <a:t>传统</a:t>
            </a:r>
            <a:r>
              <a:rPr lang="en-US" altLang="zh-CN" sz="2400" dirty="0">
                <a:latin typeface="Verdana" charset="0"/>
                <a:ea typeface="宋体" charset="0"/>
              </a:rPr>
              <a:t>C/S</a:t>
            </a:r>
            <a:r>
              <a:rPr lang="zh-CN" altLang="en-US" sz="2400" dirty="0">
                <a:latin typeface="Verdana" charset="0"/>
                <a:ea typeface="宋体" charset="0"/>
              </a:rPr>
              <a:t>架构的计算</a:t>
            </a:r>
            <a:r>
              <a:rPr lang="zh-CN" altLang="en-US" sz="2400" dirty="0">
                <a:latin typeface="Verdana" charset="0"/>
                <a:ea typeface="宋体" charset="0"/>
                <a:sym typeface="Wingdings" charset="0"/>
              </a:rPr>
              <a:t></a:t>
            </a:r>
            <a:r>
              <a:rPr lang="en-US" altLang="zh-CN" sz="2400" dirty="0">
                <a:latin typeface="Verdana" charset="0"/>
                <a:ea typeface="宋体" charset="0"/>
                <a:sym typeface="Wingdings" charset="0"/>
              </a:rPr>
              <a:t>B/S</a:t>
            </a:r>
            <a:r>
              <a:rPr lang="zh-CN" altLang="en-US" sz="2400" dirty="0">
                <a:latin typeface="Verdana" charset="0"/>
                <a:ea typeface="宋体" charset="0"/>
                <a:sym typeface="Wingdings" charset="0"/>
              </a:rPr>
              <a:t>架构</a:t>
            </a:r>
          </a:p>
          <a:p>
            <a:pPr lvl="1" eaLnBrk="1" hangingPunct="1"/>
            <a:r>
              <a:rPr lang="zh-CN" altLang="en-US" sz="2000">
                <a:latin typeface="Arial" charset="0"/>
                <a:ea typeface="宋体" charset="0"/>
              </a:rPr>
              <a:t>“</a:t>
            </a:r>
            <a:r>
              <a:rPr lang="zh-CN" altLang="en-US" sz="2000">
                <a:latin typeface="Verdana" charset="0"/>
                <a:ea typeface="宋体" charset="0"/>
              </a:rPr>
              <a:t>痩</a:t>
            </a:r>
            <a:r>
              <a:rPr lang="zh-CN" altLang="en-US" sz="2000">
                <a:latin typeface="Arial" charset="0"/>
                <a:ea typeface="宋体" charset="0"/>
              </a:rPr>
              <a:t>”</a:t>
            </a:r>
            <a:r>
              <a:rPr lang="zh-CN" altLang="en-US" sz="2000">
                <a:latin typeface="Verdana" charset="0"/>
                <a:ea typeface="宋体" charset="0"/>
              </a:rPr>
              <a:t>客户端</a:t>
            </a:r>
            <a:r>
              <a:rPr lang="zh-CN" altLang="en-US" sz="2000" dirty="0">
                <a:latin typeface="Verdana" charset="0"/>
                <a:ea typeface="宋体" charset="0"/>
              </a:rPr>
              <a:t>：</a:t>
            </a:r>
            <a:r>
              <a:rPr lang="en-US" altLang="zh-CN" sz="2000">
                <a:latin typeface="Verdana" charset="0"/>
                <a:ea typeface="宋体" charset="0"/>
              </a:rPr>
              <a:t> </a:t>
            </a:r>
            <a:r>
              <a:rPr lang="en-US" altLang="zh-CN" sz="2000" dirty="0">
                <a:latin typeface="Verdana" charset="0"/>
                <a:ea typeface="宋体" charset="0"/>
              </a:rPr>
              <a:t>Browser (Web</a:t>
            </a:r>
            <a:r>
              <a:rPr lang="zh-CN" altLang="en-US" sz="2000" dirty="0">
                <a:latin typeface="Verdana" charset="0"/>
                <a:ea typeface="宋体" charset="0"/>
              </a:rPr>
              <a:t>客户端</a:t>
            </a:r>
            <a:r>
              <a:rPr lang="en-US" altLang="zh-CN" sz="2000" dirty="0">
                <a:latin typeface="Verdana" charset="0"/>
                <a:ea typeface="宋体" charset="0"/>
              </a:rPr>
              <a:t>)</a:t>
            </a:r>
          </a:p>
          <a:p>
            <a:pPr lvl="1" eaLnBrk="1" hangingPunct="1"/>
            <a:r>
              <a:rPr lang="en-US" altLang="zh-CN" sz="2000" dirty="0">
                <a:latin typeface="Arial" charset="0"/>
                <a:ea typeface="宋体" charset="0"/>
              </a:rPr>
              <a:t>“</a:t>
            </a:r>
            <a:r>
              <a:rPr lang="zh-CN" altLang="en-US" sz="2000" dirty="0">
                <a:latin typeface="Verdana" charset="0"/>
                <a:ea typeface="宋体" charset="0"/>
              </a:rPr>
              <a:t>厚</a:t>
            </a:r>
            <a:r>
              <a:rPr lang="zh-CN" altLang="en-US" sz="2000">
                <a:latin typeface="Arial" charset="0"/>
                <a:ea typeface="宋体" charset="0"/>
              </a:rPr>
              <a:t>”</a:t>
            </a:r>
            <a:r>
              <a:rPr lang="zh-CN" altLang="en-US" sz="2000">
                <a:latin typeface="Verdana" charset="0"/>
                <a:ea typeface="宋体" charset="0"/>
              </a:rPr>
              <a:t>服务器：</a:t>
            </a:r>
            <a:r>
              <a:rPr lang="en-US" altLang="zh-CN" sz="2000">
                <a:latin typeface="Verdana" charset="0"/>
                <a:ea typeface="宋体" charset="0"/>
              </a:rPr>
              <a:t>Web</a:t>
            </a:r>
            <a:r>
              <a:rPr lang="zh-CN" altLang="en-US" sz="2000" dirty="0">
                <a:latin typeface="Verdana" charset="0"/>
                <a:ea typeface="宋体" charset="0"/>
              </a:rPr>
              <a:t>服务器、</a:t>
            </a:r>
            <a:r>
              <a:rPr lang="en-US" altLang="zh-CN" sz="2000" dirty="0">
                <a:latin typeface="Verdana" charset="0"/>
                <a:ea typeface="宋体" charset="0"/>
              </a:rPr>
              <a:t>Web</a:t>
            </a:r>
            <a:r>
              <a:rPr lang="zh-CN" altLang="en-US" sz="2000" dirty="0">
                <a:latin typeface="Verdana" charset="0"/>
                <a:ea typeface="宋体" charset="0"/>
              </a:rPr>
              <a:t>应用程序、数据库</a:t>
            </a:r>
            <a:r>
              <a:rPr lang="en-US" altLang="zh-CN" sz="2000" dirty="0">
                <a:latin typeface="Arial" charset="0"/>
                <a:ea typeface="宋体" charset="0"/>
              </a:rPr>
              <a:t>…</a:t>
            </a:r>
            <a:endParaRPr lang="en-US" altLang="zh-CN" sz="2000" dirty="0">
              <a:latin typeface="Verdana" charset="0"/>
              <a:ea typeface="宋体" charset="0"/>
            </a:endParaRPr>
          </a:p>
          <a:p>
            <a:pPr lvl="1" eaLnBrk="1" hangingPunct="1"/>
            <a:r>
              <a:rPr lang="zh-CN" altLang="en-US" sz="2000" dirty="0">
                <a:latin typeface="Verdana" charset="0"/>
                <a:ea typeface="宋体" charset="0"/>
              </a:rPr>
              <a:t>通讯机制</a:t>
            </a:r>
            <a:r>
              <a:rPr lang="en-US" altLang="zh-CN" sz="2000" dirty="0">
                <a:latin typeface="Verdana" charset="0"/>
                <a:ea typeface="宋体" charset="0"/>
              </a:rPr>
              <a:t>: HTTP/HTTPS</a:t>
            </a:r>
          </a:p>
        </p:txBody>
      </p:sp>
      <p:pic>
        <p:nvPicPr>
          <p:cNvPr id="8" name="图片 8" descr="E:\课程\course2010\讲义\第12章\pic&amp;tras&amp;show\12-1.em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7604" y="3212976"/>
            <a:ext cx="712879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FA3A7A29-27B6-C94F-A54A-177229648E32}" type="datetime2">
              <a:rPr lang="zh-CN" altLang="en-US" sz="1200"/>
              <a:pPr eaLnBrk="1" hangingPunct="1"/>
              <a:t>2022年10月19日</a:t>
            </a:fld>
            <a:endParaRPr lang="en-US" altLang="zh-CN" sz="1200"/>
          </a:p>
        </p:txBody>
      </p:sp>
      <p:sp>
        <p:nvSpPr>
          <p:cNvPr id="2253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95BD1CA8-3AC4-EF4B-9E5B-2C5DD57D6293}" type="slidenum">
              <a:rPr lang="en-US" altLang="zh-CN" sz="1200"/>
              <a:pPr eaLnBrk="1" hangingPunct="1"/>
              <a:t>50</a:t>
            </a:fld>
            <a:endParaRPr lang="en-US" altLang="zh-CN" sz="120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0648"/>
            <a:ext cx="8001000" cy="531912"/>
          </a:xfrm>
        </p:spPr>
        <p:txBody>
          <a:bodyPr/>
          <a:lstStyle/>
          <a:p>
            <a:pPr eaLnBrk="1" hangingPunct="1"/>
            <a:r>
              <a:rPr lang="en-US" altLang="zh-CN" sz="3800" dirty="0">
                <a:solidFill>
                  <a:schemeClr val="tx1"/>
                </a:solidFill>
                <a:latin typeface="Verdana" charset="0"/>
                <a:ea typeface="宋体" charset="0"/>
              </a:rPr>
              <a:t>Web</a:t>
            </a:r>
            <a:r>
              <a:rPr lang="zh-CN" altLang="en-US" sz="3800" dirty="0">
                <a:solidFill>
                  <a:schemeClr val="tx1"/>
                </a:solidFill>
                <a:latin typeface="Verdana" charset="0"/>
                <a:ea typeface="宋体" charset="0"/>
              </a:rPr>
              <a:t>应用程序安全漏洞类型列表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339763A-A3D2-44EA-90BD-5A73D6B2C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1208752"/>
            <a:ext cx="10945216" cy="53629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59897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188640"/>
            <a:ext cx="8001000" cy="531912"/>
          </a:xfrm>
        </p:spPr>
        <p:txBody>
          <a:bodyPr/>
          <a:lstStyle/>
          <a:p>
            <a:r>
              <a:rPr lang="en-US" altLang="zh-CN" dirty="0"/>
              <a:t>OWASP Top 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530" y="6483350"/>
            <a:ext cx="1981200" cy="476250"/>
          </a:xfrm>
        </p:spPr>
        <p:txBody>
          <a:bodyPr/>
          <a:lstStyle/>
          <a:p>
            <a:fld id="{519535F7-5351-E14C-A73A-194DEFCD5AC9}" type="datetime2">
              <a:rPr lang="zh-CN" altLang="en-US" smtClean="0"/>
              <a:pPr/>
              <a:t>2022年10月19日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454616"/>
            <a:ext cx="1981200" cy="476250"/>
          </a:xfrm>
        </p:spPr>
        <p:txBody>
          <a:bodyPr/>
          <a:lstStyle/>
          <a:p>
            <a:fld id="{B8FF433E-49B7-5347-8F80-BD7A2435EC20}" type="slidenum">
              <a:rPr lang="en-US" altLang="zh-CN" smtClean="0"/>
              <a:pPr/>
              <a:t>51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D23348-45D3-48FA-BB0C-CE00B80651E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268760"/>
            <a:ext cx="5820122" cy="525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083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188640"/>
            <a:ext cx="8001000" cy="603920"/>
          </a:xfrm>
        </p:spPr>
        <p:txBody>
          <a:bodyPr/>
          <a:lstStyle/>
          <a:p>
            <a:r>
              <a:rPr lang="en-US" altLang="zh-TW" sz="4400">
                <a:solidFill>
                  <a:schemeClr val="tx1"/>
                </a:solidFill>
                <a:latin typeface="Verdana" charset="0"/>
                <a:ea typeface="黑体" charset="0"/>
                <a:cs typeface="黑体" charset="0"/>
              </a:rPr>
              <a:t>Web</a:t>
            </a:r>
            <a:r>
              <a:rPr lang="zh-TW" altLang="en-US" sz="4400">
                <a:solidFill>
                  <a:schemeClr val="tx1"/>
                </a:solidFill>
                <a:latin typeface="Verdana" charset="0"/>
                <a:ea typeface="黑体" charset="0"/>
                <a:cs typeface="黑体" charset="0"/>
              </a:rPr>
              <a:t>应用安全攻防技术概述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024" y="1556792"/>
            <a:ext cx="8001000" cy="4267200"/>
          </a:xfrm>
        </p:spPr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应用攻击路线图</a:t>
            </a:r>
            <a:endParaRPr lang="en-US" altLang="zh-CN"/>
          </a:p>
          <a:p>
            <a:pPr lvl="1"/>
            <a:r>
              <a:rPr lang="en-US" altLang="zh-CN"/>
              <a:t>Web</a:t>
            </a:r>
            <a:r>
              <a:rPr lang="zh-CN" altLang="en-US" dirty="0"/>
              <a:t>应用</a:t>
            </a:r>
            <a:r>
              <a:rPr lang="zh-CN" altLang="en-US"/>
              <a:t>信息收集（踩点、搜点与查点）</a:t>
            </a:r>
            <a:endParaRPr lang="en-US" altLang="zh-CN"/>
          </a:p>
          <a:p>
            <a:pPr lvl="2"/>
            <a:r>
              <a:rPr lang="zh-CN" altLang="en-US"/>
              <a:t>手工审查</a:t>
            </a:r>
            <a:endParaRPr lang="en-US" altLang="zh-CN"/>
          </a:p>
          <a:p>
            <a:pPr lvl="2"/>
            <a:r>
              <a:rPr lang="zh-CN" altLang="en-US"/>
              <a:t>自动下载</a:t>
            </a:r>
            <a:r>
              <a:rPr lang="en-US" altLang="zh-CN"/>
              <a:t>/</a:t>
            </a:r>
            <a:r>
              <a:rPr lang="zh-CN" altLang="en-US"/>
              <a:t>镜像站点</a:t>
            </a:r>
            <a:endParaRPr lang="en-US" altLang="zh-CN"/>
          </a:p>
          <a:p>
            <a:pPr lvl="2"/>
            <a:r>
              <a:rPr lang="en-US" altLang="zh-CN"/>
              <a:t>Google Hacking</a:t>
            </a:r>
            <a:r>
              <a:rPr lang="zh-CN" altLang="en-US"/>
              <a:t>的应用</a:t>
            </a:r>
            <a:endParaRPr lang="en-US" altLang="zh-CN"/>
          </a:p>
          <a:p>
            <a:pPr lvl="1"/>
            <a:r>
              <a:rPr lang="en-US" altLang="zh-CN"/>
              <a:t>Web</a:t>
            </a:r>
            <a:r>
              <a:rPr lang="zh-CN" altLang="en-US"/>
              <a:t>应用攻击</a:t>
            </a:r>
            <a:endParaRPr lang="en-US" altLang="zh-CN"/>
          </a:p>
          <a:p>
            <a:pPr lvl="2"/>
            <a:r>
              <a:rPr lang="zh-CN" altLang="en-US"/>
              <a:t>漏洞探测</a:t>
            </a:r>
            <a:endParaRPr lang="en-US" dirty="0"/>
          </a:p>
          <a:p>
            <a:pPr lvl="2"/>
            <a:r>
              <a:rPr lang="zh-CN" altLang="en-US" dirty="0"/>
              <a:t>攻击</a:t>
            </a:r>
            <a:r>
              <a:rPr lang="en-US" altLang="zh-CN" dirty="0"/>
              <a:t>Web</a:t>
            </a:r>
            <a:r>
              <a:rPr lang="zh-CN" altLang="en-US" dirty="0"/>
              <a:t>服务器软件</a:t>
            </a:r>
            <a:endParaRPr lang="en-US" altLang="zh-CN" dirty="0"/>
          </a:p>
          <a:p>
            <a:pPr lvl="2"/>
            <a:r>
              <a:rPr lang="zh-CN" altLang="en-US" dirty="0"/>
              <a:t>攻击</a:t>
            </a:r>
            <a:r>
              <a:rPr lang="en-US" altLang="zh-CN" dirty="0"/>
              <a:t>Web</a:t>
            </a:r>
            <a:r>
              <a:rPr lang="zh-CN" altLang="en-US" dirty="0"/>
              <a:t>应用程序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C00000"/>
                </a:solidFill>
              </a:rPr>
              <a:t>攻击</a:t>
            </a:r>
            <a:r>
              <a:rPr lang="en-US" altLang="zh-CN" dirty="0">
                <a:solidFill>
                  <a:srgbClr val="C00000"/>
                </a:solidFill>
              </a:rPr>
              <a:t>Web</a:t>
            </a:r>
            <a:r>
              <a:rPr lang="zh-CN" altLang="en-US">
                <a:solidFill>
                  <a:srgbClr val="C00000"/>
                </a:solidFill>
              </a:rPr>
              <a:t>数据内容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zh-CN" altLang="en-US" i="1" dirty="0"/>
              <a:t>本地攻击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431235"/>
            <a:ext cx="1981200" cy="476250"/>
          </a:xfrm>
        </p:spPr>
        <p:txBody>
          <a:bodyPr/>
          <a:lstStyle/>
          <a:p>
            <a:fld id="{519535F7-5351-E14C-A73A-194DEFCD5AC9}" type="datetime2">
              <a:rPr lang="zh-CN" altLang="en-US" smtClean="0"/>
              <a:pPr/>
              <a:t>2022年10月19日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24322" y="6381750"/>
            <a:ext cx="1981200" cy="476250"/>
          </a:xfrm>
        </p:spPr>
        <p:txBody>
          <a:bodyPr/>
          <a:lstStyle/>
          <a:p>
            <a:fld id="{B8FF433E-49B7-5347-8F80-BD7A2435EC20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57465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88640"/>
            <a:ext cx="8001000" cy="747936"/>
          </a:xfrm>
        </p:spPr>
        <p:txBody>
          <a:bodyPr/>
          <a:lstStyle/>
          <a:p>
            <a:r>
              <a:rPr lang="zh-CN" altLang="en-US" dirty="0"/>
              <a:t>攻击</a:t>
            </a:r>
            <a:r>
              <a:rPr lang="en-US" dirty="0"/>
              <a:t>Web</a:t>
            </a:r>
            <a:r>
              <a:rPr lang="zh-CN" altLang="en-US" dirty="0"/>
              <a:t>数据内容</a:t>
            </a:r>
            <a:r>
              <a:rPr lang="zh-CN" dirty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安全敏感信息泄露</a:t>
            </a:r>
            <a:endParaRPr lang="en-US" altLang="zh-CN" dirty="0"/>
          </a:p>
          <a:p>
            <a:r>
              <a:rPr lang="zh-CN" altLang="en-US" dirty="0"/>
              <a:t>网站内容篡改</a:t>
            </a:r>
            <a:endParaRPr lang="en-US" altLang="zh-CN" dirty="0"/>
          </a:p>
          <a:p>
            <a:r>
              <a:rPr lang="zh-CN" altLang="en-US" dirty="0"/>
              <a:t>不良信息内容上传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35F7-5351-E14C-A73A-194DEFCD5AC9}" type="datetime2">
              <a:rPr lang="zh-CN" altLang="en-US" smtClean="0"/>
              <a:pPr/>
              <a:t>2022年10月19日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433E-49B7-5347-8F80-BD7A2435EC20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4199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619672" y="188640"/>
            <a:ext cx="8001000" cy="747936"/>
          </a:xfrm>
        </p:spPr>
        <p:txBody>
          <a:bodyPr/>
          <a:lstStyle/>
          <a:p>
            <a:r>
              <a:rPr lang="zh-CN" altLang="en-US" dirty="0"/>
              <a:t>敏感信息泄漏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</a:rPr>
              <a:t>敏感信息类型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/>
              <a:t>GF</a:t>
            </a:r>
            <a:r>
              <a:rPr lang="zh-CN" altLang="en-US" sz="2400" dirty="0"/>
              <a:t>、</a:t>
            </a:r>
            <a:r>
              <a:rPr lang="en-US" altLang="zh-CN" sz="2400" dirty="0"/>
              <a:t>BM</a:t>
            </a:r>
            <a:r>
              <a:rPr lang="zh-CN" altLang="en-US" sz="2400" dirty="0"/>
              <a:t>等科研敏感信息</a:t>
            </a:r>
            <a:endParaRPr lang="en-US" altLang="zh-CN" sz="2400" dirty="0"/>
          </a:p>
          <a:p>
            <a:pPr lvl="1"/>
            <a:r>
              <a:rPr lang="zh-CN" altLang="en-US" sz="2400" dirty="0"/>
              <a:t>教师、学生个人隐私信息</a:t>
            </a:r>
            <a:endParaRPr lang="en-US" altLang="zh-CN" sz="2400" dirty="0"/>
          </a:p>
          <a:p>
            <a:pPr lvl="1"/>
            <a:r>
              <a:rPr lang="zh-CN" altLang="en-US" sz="2400" dirty="0"/>
              <a:t>网络安全敏感信息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通常的信息泄漏途径和方式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未关闭</a:t>
            </a:r>
            <a:r>
              <a:rPr lang="en-US" altLang="zh-CN" sz="2400" dirty="0"/>
              <a:t>Web</a:t>
            </a:r>
            <a:r>
              <a:rPr lang="zh-CN" altLang="en-US" sz="2400" dirty="0"/>
              <a:t>服务器的目录遍历，不经意泄漏</a:t>
            </a:r>
            <a:endParaRPr lang="en-US" altLang="zh-CN" sz="2400" dirty="0"/>
          </a:p>
          <a:p>
            <a:pPr lvl="1"/>
            <a:r>
              <a:rPr lang="en-US" altLang="zh-CN" sz="2400" dirty="0"/>
              <a:t>Upload</a:t>
            </a:r>
            <a:r>
              <a:rPr lang="zh-CN" altLang="en-US" sz="2400" dirty="0"/>
              <a:t>、</a:t>
            </a:r>
            <a:r>
              <a:rPr lang="en-US" altLang="zh-CN" sz="2400" dirty="0"/>
              <a:t>Incoming</a:t>
            </a:r>
            <a:r>
              <a:rPr lang="zh-CN" altLang="en-US" sz="2400" dirty="0"/>
              <a:t>等目录中转文件时泄漏</a:t>
            </a:r>
            <a:endParaRPr lang="en-US" altLang="zh-CN" sz="2400" dirty="0"/>
          </a:p>
          <a:p>
            <a:pPr lvl="1"/>
            <a:r>
              <a:rPr lang="zh-CN" altLang="en-US" sz="2400" dirty="0"/>
              <a:t>缺乏安全意识，在公开的文档中包含个人隐私信息</a:t>
            </a:r>
            <a:endParaRPr lang="en-US" altLang="zh-CN" sz="2400" dirty="0"/>
          </a:p>
          <a:p>
            <a:pPr lvl="1"/>
            <a:r>
              <a:rPr lang="zh-CN" altLang="en-US" sz="2400" dirty="0"/>
              <a:t>在公开的个人简历、职称晋升材料、课题申请书等包含科研敏感信息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EBA7F-6076-4730-8E6B-1E1F2DAE29D7}" type="slidenum">
              <a:rPr lang="en-US" altLang="zh-CN" smtClean="0"/>
              <a:pPr>
                <a:defRPr/>
              </a:pPr>
              <a:t>54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85913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1579612" y="188640"/>
            <a:ext cx="8001000" cy="531912"/>
          </a:xfrm>
        </p:spPr>
        <p:txBody>
          <a:bodyPr/>
          <a:lstStyle/>
          <a:p>
            <a:r>
              <a:rPr lang="zh-CN" altLang="en-US" sz="4000" dirty="0"/>
              <a:t>高校网站泄漏科研敏感信息实例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75AD9A-938A-4196-91BD-C5BEA70ED59A}" type="slidenum">
              <a:rPr lang="en-US" altLang="zh-CN" smtClean="0"/>
              <a:pPr>
                <a:defRPr/>
              </a:pPr>
              <a:t>55</a:t>
            </a:fld>
            <a:endParaRPr lang="en-US" altLang="zh-CN" dirty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5328592" cy="521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352800"/>
            <a:ext cx="569496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49442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1619672" y="260648"/>
            <a:ext cx="8001000" cy="531912"/>
          </a:xfrm>
        </p:spPr>
        <p:txBody>
          <a:bodyPr/>
          <a:lstStyle/>
          <a:p>
            <a:r>
              <a:rPr lang="zh-CN" altLang="en-US" dirty="0"/>
              <a:t>网页内容篡改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2008</a:t>
            </a:r>
            <a:r>
              <a:rPr lang="zh-CN" altLang="en-US"/>
              <a:t>年</a:t>
            </a:r>
            <a:r>
              <a:rPr lang="en-US" altLang="zh-CN"/>
              <a:t>9</a:t>
            </a:r>
            <a:r>
              <a:rPr lang="zh-CN" altLang="en-US"/>
              <a:t>月：北大</a:t>
            </a:r>
            <a:r>
              <a:rPr lang="en-US" altLang="zh-CN"/>
              <a:t>/</a:t>
            </a:r>
            <a:r>
              <a:rPr lang="zh-CN" altLang="en-US"/>
              <a:t>清华网站被黑，假冒校长发文</a:t>
            </a:r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708920"/>
            <a:ext cx="7833494" cy="400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>
              <a:defRPr/>
            </a:pPr>
            <a:fld id="{EB2781FD-6AF0-446C-803B-06DD2945329D}" type="slidenum">
              <a:rPr lang="en-US" altLang="zh-CN" smtClean="0"/>
              <a:pPr>
                <a:defRPr/>
              </a:pPr>
              <a:t>56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00273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1619672" y="260648"/>
            <a:ext cx="8001000" cy="531912"/>
          </a:xfrm>
        </p:spPr>
        <p:txBody>
          <a:bodyPr/>
          <a:lstStyle/>
          <a:p>
            <a:r>
              <a:rPr lang="zh-CN" altLang="en-US" dirty="0"/>
              <a:t>网页内容篡改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323528" y="1362385"/>
            <a:ext cx="8001000" cy="4267200"/>
          </a:xfrm>
        </p:spPr>
        <p:txBody>
          <a:bodyPr/>
          <a:lstStyle/>
          <a:p>
            <a:r>
              <a:rPr lang="en-US" altLang="zh-CN"/>
              <a:t>2022</a:t>
            </a:r>
            <a:r>
              <a:rPr lang="zh-CN" altLang="en-US"/>
              <a:t>年“净网行动”专项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>
              <a:defRPr/>
            </a:pPr>
            <a:fld id="{EB2781FD-6AF0-446C-803B-06DD2945329D}" type="slidenum">
              <a:rPr lang="en-US" altLang="zh-CN" smtClean="0"/>
              <a:pPr>
                <a:defRPr/>
              </a:pPr>
              <a:t>57</a:t>
            </a:fld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A98F24-C6C0-4F26-9E59-E3625EFE4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112497"/>
            <a:ext cx="4367140" cy="45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851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1619672" y="260648"/>
            <a:ext cx="8001000" cy="603920"/>
          </a:xfrm>
        </p:spPr>
        <p:txBody>
          <a:bodyPr/>
          <a:lstStyle/>
          <a:p>
            <a:r>
              <a:rPr lang="zh-CN" altLang="en-US" dirty="0"/>
              <a:t>网页</a:t>
            </a:r>
            <a:r>
              <a:rPr lang="zh-CN" altLang="en-US"/>
              <a:t>篡改站点数据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80E164-9077-48E5-B4C6-8012CD48EEF6}" type="slidenum">
              <a:rPr lang="en-US" altLang="zh-CN"/>
              <a:pPr>
                <a:defRPr/>
              </a:pPr>
              <a:t>58</a:t>
            </a:fld>
            <a:r>
              <a:rPr lang="zh-CN" altLang="en-US"/>
              <a:t> </a:t>
            </a:r>
            <a:r>
              <a:rPr lang="en-US" altLang="zh-CN"/>
              <a:t>/30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88C1863-E123-4BAA-A1A5-03A362FAF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" y="1268760"/>
            <a:ext cx="9000000" cy="4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616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672" y="260648"/>
            <a:ext cx="8001000" cy="675928"/>
          </a:xfrm>
        </p:spPr>
        <p:txBody>
          <a:bodyPr/>
          <a:lstStyle/>
          <a:p>
            <a:r>
              <a:rPr lang="zh-CN" altLang="en-US" dirty="0"/>
              <a:t>网页篡改站点列表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11BA07-5615-492D-B380-FCE8790F6D26}" type="slidenum">
              <a:rPr lang="en-US" altLang="zh-CN" smtClean="0"/>
              <a:pPr>
                <a:defRPr/>
              </a:pPr>
              <a:t>59</a:t>
            </a:fld>
            <a:r>
              <a:rPr lang="zh-CN" altLang="en-US"/>
              <a:t> </a:t>
            </a:r>
            <a:r>
              <a:rPr lang="en-US" altLang="zh-CN"/>
              <a:t>/60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D9523F0-A7DF-47B4-8D58-820891120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268760"/>
            <a:ext cx="7122598" cy="521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4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BCAFF33F-96EB-0047-97DE-200B6CA8C802}" type="datetime2">
              <a:rPr lang="zh-CN" altLang="en-US" sz="1200"/>
              <a:pPr eaLnBrk="1" hangingPunct="1"/>
              <a:t>2022年10月19日</a:t>
            </a:fld>
            <a:endParaRPr lang="en-US" altLang="zh-CN" sz="1200"/>
          </a:p>
        </p:txBody>
      </p:sp>
      <p:sp>
        <p:nvSpPr>
          <p:cNvPr id="614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F60D6D7B-765F-6B42-AE5C-D23F5738CD97}" type="slidenum">
              <a:rPr lang="en-US" altLang="zh-CN" sz="1200"/>
              <a:pPr eaLnBrk="1" hangingPunct="1"/>
              <a:t>6</a:t>
            </a:fld>
            <a:endParaRPr lang="en-US" altLang="zh-CN" sz="12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188640"/>
            <a:ext cx="8001000" cy="603920"/>
          </a:xfrm>
        </p:spPr>
        <p:txBody>
          <a:bodyPr/>
          <a:lstStyle/>
          <a:p>
            <a:pPr eaLnBrk="1" hangingPunct="1"/>
            <a:r>
              <a:rPr lang="en-US" altLang="zh-CN" sz="4400">
                <a:latin typeface="Verdana" charset="0"/>
                <a:ea typeface="黑体" charset="0"/>
                <a:cs typeface="黑体" charset="0"/>
              </a:rPr>
              <a:t>B/S</a:t>
            </a:r>
            <a:r>
              <a:rPr lang="zh-CN" altLang="en-US" sz="4400">
                <a:latin typeface="Verdana" charset="0"/>
                <a:ea typeface="黑体" charset="0"/>
                <a:cs typeface="黑体" charset="0"/>
              </a:rPr>
              <a:t>架构的组成</a:t>
            </a:r>
            <a:endParaRPr lang="zh-CN" altLang="en-US" sz="4400" dirty="0">
              <a:latin typeface="Verdana" charset="0"/>
              <a:ea typeface="黑体" charset="0"/>
              <a:cs typeface="黑体" charset="0"/>
            </a:endParaRP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507" y="1342429"/>
            <a:ext cx="8001000" cy="2176463"/>
          </a:xfrm>
        </p:spPr>
        <p:txBody>
          <a:bodyPr/>
          <a:lstStyle/>
          <a:p>
            <a:pPr eaLnBrk="1" hangingPunct="1"/>
            <a:r>
              <a:rPr lang="en-US" altLang="zh-CN" sz="2400">
                <a:latin typeface="Verdana" charset="0"/>
                <a:ea typeface="宋体" charset="0"/>
                <a:sym typeface="Wingdings" charset="0"/>
              </a:rPr>
              <a:t>B</a:t>
            </a:r>
            <a:r>
              <a:rPr lang="en-US" altLang="zh-CN" sz="2400" dirty="0">
                <a:latin typeface="Verdana" charset="0"/>
                <a:ea typeface="宋体" charset="0"/>
                <a:sym typeface="Wingdings" charset="0"/>
              </a:rPr>
              <a:t>/S</a:t>
            </a:r>
            <a:r>
              <a:rPr lang="zh-CN" altLang="en-US" sz="2400" dirty="0">
                <a:latin typeface="Verdana" charset="0"/>
                <a:ea typeface="宋体" charset="0"/>
                <a:sym typeface="Wingdings" charset="0"/>
              </a:rPr>
              <a:t>架构</a:t>
            </a:r>
          </a:p>
          <a:p>
            <a:pPr lvl="1" eaLnBrk="1" hangingPunct="1"/>
            <a:r>
              <a:rPr lang="zh-CN" altLang="en-US" sz="2000">
                <a:latin typeface="Arial" charset="0"/>
                <a:ea typeface="宋体" charset="0"/>
              </a:rPr>
              <a:t>客户端：浏览器</a:t>
            </a:r>
            <a:endParaRPr lang="en-US" altLang="zh-CN" sz="2000">
              <a:latin typeface="Arial" charset="0"/>
              <a:ea typeface="宋体" charset="0"/>
            </a:endParaRPr>
          </a:p>
          <a:p>
            <a:pPr lvl="2" eaLnBrk="1" hangingPunct="1"/>
            <a:r>
              <a:rPr lang="en-US" altLang="zh-CN" sz="1700">
                <a:latin typeface="Arial" charset="0"/>
                <a:ea typeface="宋体" charset="0"/>
              </a:rPr>
              <a:t>HTML</a:t>
            </a:r>
            <a:r>
              <a:rPr lang="zh-CN" altLang="en-US" sz="1700">
                <a:latin typeface="Arial" charset="0"/>
                <a:ea typeface="宋体" charset="0"/>
              </a:rPr>
              <a:t>：文本标记语言（静态页面）</a:t>
            </a:r>
            <a:endParaRPr lang="en-US" altLang="zh-CN" sz="1700">
              <a:latin typeface="Arial" charset="0"/>
              <a:ea typeface="宋体" charset="0"/>
            </a:endParaRPr>
          </a:p>
          <a:p>
            <a:pPr lvl="2" eaLnBrk="1" hangingPunct="1"/>
            <a:r>
              <a:rPr lang="en-US" altLang="zh-CN" sz="1700">
                <a:latin typeface="Arial" charset="0"/>
                <a:ea typeface="宋体" charset="0"/>
              </a:rPr>
              <a:t>CSS</a:t>
            </a:r>
            <a:r>
              <a:rPr lang="zh-CN" altLang="en-US" sz="1700">
                <a:latin typeface="Arial" charset="0"/>
                <a:ea typeface="宋体" charset="0"/>
              </a:rPr>
              <a:t>：层叠样式表（外观布局）</a:t>
            </a:r>
            <a:endParaRPr lang="en-US" altLang="zh-CN" sz="1700">
              <a:latin typeface="Arial" charset="0"/>
              <a:ea typeface="宋体" charset="0"/>
            </a:endParaRPr>
          </a:p>
          <a:p>
            <a:pPr lvl="2" eaLnBrk="1" hangingPunct="1"/>
            <a:r>
              <a:rPr lang="en-US" altLang="zh-CN" sz="1700">
                <a:latin typeface="Arial" charset="0"/>
                <a:ea typeface="宋体" charset="0"/>
              </a:rPr>
              <a:t>JavaScript</a:t>
            </a:r>
            <a:r>
              <a:rPr lang="zh-CN" altLang="en-US" sz="1700">
                <a:latin typeface="Arial" charset="0"/>
                <a:ea typeface="宋体" charset="0"/>
              </a:rPr>
              <a:t>：</a:t>
            </a:r>
            <a:r>
              <a:rPr lang="en-US" altLang="zh-CN" sz="1700">
                <a:latin typeface="Arial" charset="0"/>
                <a:ea typeface="宋体" charset="0"/>
              </a:rPr>
              <a:t>JS</a:t>
            </a:r>
            <a:r>
              <a:rPr lang="zh-CN" altLang="en-US" sz="1700">
                <a:latin typeface="Arial" charset="0"/>
                <a:ea typeface="宋体" charset="0"/>
              </a:rPr>
              <a:t>脚本（动态特性）</a:t>
            </a:r>
            <a:endParaRPr lang="en-US" altLang="zh-CN" sz="1700">
              <a:latin typeface="Arial" charset="0"/>
              <a:ea typeface="宋体" charset="0"/>
            </a:endParaRPr>
          </a:p>
          <a:p>
            <a:pPr lvl="2" eaLnBrk="1" hangingPunct="1"/>
            <a:r>
              <a:rPr lang="zh-CN" altLang="en-US" sz="1700">
                <a:latin typeface="Arial" charset="0"/>
                <a:ea typeface="宋体" charset="0"/>
              </a:rPr>
              <a:t>通过</a:t>
            </a:r>
            <a:r>
              <a:rPr lang="en-US" altLang="zh-CN" sz="1700">
                <a:latin typeface="Arial" charset="0"/>
                <a:ea typeface="宋体" charset="0"/>
              </a:rPr>
              <a:t>Chrome</a:t>
            </a:r>
            <a:r>
              <a:rPr lang="zh-CN" altLang="en-US" sz="1700">
                <a:latin typeface="Arial" charset="0"/>
                <a:ea typeface="宋体" charset="0"/>
              </a:rPr>
              <a:t>插件</a:t>
            </a:r>
            <a:r>
              <a:rPr lang="en-US" altLang="zh-CN" sz="1700">
                <a:latin typeface="Arial" charset="0"/>
                <a:ea typeface="宋体" charset="0"/>
              </a:rPr>
              <a:t>Web Developer</a:t>
            </a:r>
            <a:r>
              <a:rPr lang="zh-CN" altLang="en-US" sz="1700">
                <a:latin typeface="Arial" charset="0"/>
                <a:ea typeface="宋体" charset="0"/>
              </a:rPr>
              <a:t>演示三者作用</a:t>
            </a:r>
            <a:endParaRPr lang="en-US" altLang="zh-CN" sz="1700">
              <a:latin typeface="Arial" charset="0"/>
              <a:ea typeface="宋体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B213E3-8DCB-4573-8EA9-8D17ACF93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518892"/>
            <a:ext cx="3421360" cy="284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233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1495425" y="332656"/>
            <a:ext cx="8001000" cy="531912"/>
          </a:xfrm>
        </p:spPr>
        <p:txBody>
          <a:bodyPr/>
          <a:lstStyle/>
          <a:p>
            <a:r>
              <a:rPr lang="zh-CN" altLang="en-US" dirty="0"/>
              <a:t>不良信息内容上传威胁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30117"/>
          </a:xfrm>
        </p:spPr>
        <p:txBody>
          <a:bodyPr/>
          <a:lstStyle/>
          <a:p>
            <a:r>
              <a:rPr lang="zh-CN" altLang="en-US" sz="2800" dirty="0"/>
              <a:t>网站面临的不良信息内容威胁</a:t>
            </a:r>
            <a:endParaRPr lang="en-US" altLang="zh-CN" sz="2800" dirty="0"/>
          </a:p>
          <a:p>
            <a:pPr lvl="1"/>
            <a:r>
              <a:rPr lang="zh-CN" altLang="en-US" sz="2400" dirty="0"/>
              <a:t>网站被攻陷后可能成为不良信息的存储和中转仓库</a:t>
            </a:r>
            <a:endParaRPr lang="en-US" altLang="zh-CN" sz="2400" dirty="0"/>
          </a:p>
          <a:p>
            <a:pPr lvl="1"/>
            <a:r>
              <a:rPr lang="zh-CN" altLang="en-US" sz="2400" dirty="0"/>
              <a:t>提供用户交互的论坛</a:t>
            </a:r>
            <a:r>
              <a:rPr lang="en-US" altLang="zh-CN" sz="2400" dirty="0"/>
              <a:t>/</a:t>
            </a:r>
            <a:r>
              <a:rPr lang="zh-CN" altLang="en-US" sz="2400" dirty="0"/>
              <a:t>博客等网站可能涉及用户上传不良信息</a:t>
            </a:r>
            <a:endParaRPr lang="en-US" altLang="zh-CN" sz="2400" dirty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84E299-4579-4EB9-BB7D-500ABC5F75C8}" type="slidenum">
              <a:rPr lang="en-US" altLang="zh-CN"/>
              <a:pPr>
                <a:defRPr/>
              </a:pPr>
              <a:t>60</a:t>
            </a:fld>
            <a:r>
              <a:rPr lang="zh-CN" altLang="en-US"/>
              <a:t> </a:t>
            </a:r>
            <a:r>
              <a:rPr lang="en-US" altLang="zh-CN"/>
              <a:t>/30</a:t>
            </a:r>
            <a:endParaRPr lang="en-US" altLang="zh-CN" dirty="0"/>
          </a:p>
        </p:txBody>
      </p:sp>
      <p:pic>
        <p:nvPicPr>
          <p:cNvPr id="3584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495393"/>
            <a:ext cx="4740349" cy="2768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3284984"/>
            <a:ext cx="45339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97130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332656"/>
            <a:ext cx="8001000" cy="459904"/>
          </a:xfrm>
        </p:spPr>
        <p:txBody>
          <a:bodyPr/>
          <a:lstStyle/>
          <a:p>
            <a:r>
              <a:rPr lang="zh-CN" altLang="en-US" dirty="0"/>
              <a:t>不良信息内容上传</a:t>
            </a:r>
            <a:r>
              <a:rPr lang="en-US" altLang="zh-CN" dirty="0"/>
              <a:t>-</a:t>
            </a:r>
            <a:r>
              <a:rPr lang="zh-CN" altLang="en-US" dirty="0"/>
              <a:t>违法内容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11BA07-5615-492D-B380-FCE8790F6D26}" type="slidenum">
              <a:rPr lang="en-US" altLang="zh-CN" smtClean="0"/>
              <a:pPr>
                <a:defRPr/>
              </a:pPr>
              <a:t>61</a:t>
            </a:fld>
            <a:r>
              <a:rPr lang="zh-CN" altLang="en-US"/>
              <a:t> </a:t>
            </a:r>
            <a:r>
              <a:rPr lang="en-US" altLang="zh-CN"/>
              <a:t>/60</a:t>
            </a:r>
            <a:endParaRPr lang="en-US" altLang="zh-CN" dirty="0"/>
          </a:p>
        </p:txBody>
      </p:sp>
      <p:pic>
        <p:nvPicPr>
          <p:cNvPr id="8" name="图片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756084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31852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188640"/>
            <a:ext cx="8001000" cy="603920"/>
          </a:xfrm>
        </p:spPr>
        <p:txBody>
          <a:bodyPr/>
          <a:lstStyle/>
          <a:p>
            <a:r>
              <a:rPr lang="zh-CN" altLang="en-US" sz="4400">
                <a:solidFill>
                  <a:schemeClr val="tx1"/>
                </a:solidFill>
                <a:latin typeface="Verdana" charset="0"/>
                <a:ea typeface="黑体" charset="0"/>
                <a:cs typeface="黑体" charset="0"/>
              </a:rPr>
              <a:t>小结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402" y="1196752"/>
            <a:ext cx="8001000" cy="4267200"/>
          </a:xfrm>
        </p:spPr>
        <p:txBody>
          <a:bodyPr/>
          <a:lstStyle/>
          <a:p>
            <a:pPr lvl="1"/>
            <a:r>
              <a:rPr lang="en-US" altLang="zh-CN"/>
              <a:t>Web</a:t>
            </a:r>
            <a:r>
              <a:rPr lang="zh-CN" altLang="en-US"/>
              <a:t>的架构</a:t>
            </a:r>
            <a:endParaRPr lang="en-US" altLang="zh-CN"/>
          </a:p>
          <a:p>
            <a:pPr lvl="2"/>
            <a:r>
              <a:rPr lang="en-US" altLang="zh-CN"/>
              <a:t>B/S</a:t>
            </a:r>
            <a:r>
              <a:rPr lang="zh-CN" altLang="en-US"/>
              <a:t>与</a:t>
            </a:r>
            <a:r>
              <a:rPr lang="en-US" altLang="zh-CN"/>
              <a:t>HTTP</a:t>
            </a:r>
          </a:p>
          <a:p>
            <a:pPr lvl="2"/>
            <a:r>
              <a:rPr lang="en-US" altLang="zh-CN"/>
              <a:t>HTML/JS/CSS</a:t>
            </a:r>
          </a:p>
          <a:p>
            <a:pPr lvl="2"/>
            <a:r>
              <a:rPr lang="en-US" altLang="zh-CN"/>
              <a:t>Web</a:t>
            </a:r>
            <a:r>
              <a:rPr lang="zh-CN" altLang="en-US"/>
              <a:t>服务器、</a:t>
            </a:r>
            <a:r>
              <a:rPr lang="en-US" altLang="zh-CN"/>
              <a:t>Web</a:t>
            </a:r>
            <a:r>
              <a:rPr lang="zh-CN" altLang="en-US"/>
              <a:t>应用</a:t>
            </a:r>
            <a:endParaRPr lang="en-US" altLang="zh-CN"/>
          </a:p>
          <a:p>
            <a:pPr lvl="1"/>
            <a:r>
              <a:rPr lang="en-US" altLang="zh-CN"/>
              <a:t>Web</a:t>
            </a:r>
            <a:r>
              <a:rPr lang="zh-CN" altLang="en-US" dirty="0"/>
              <a:t>应用</a:t>
            </a:r>
            <a:r>
              <a:rPr lang="zh-CN" altLang="en-US"/>
              <a:t>信息收集（踩点、搜点与查点）</a:t>
            </a:r>
            <a:endParaRPr lang="en-US" altLang="zh-CN"/>
          </a:p>
          <a:p>
            <a:pPr lvl="2"/>
            <a:r>
              <a:rPr lang="zh-CN" altLang="en-US"/>
              <a:t>手工审查</a:t>
            </a:r>
            <a:endParaRPr lang="en-US" altLang="zh-CN"/>
          </a:p>
          <a:p>
            <a:pPr lvl="2"/>
            <a:r>
              <a:rPr lang="zh-CN" altLang="en-US"/>
              <a:t>自动下载</a:t>
            </a:r>
            <a:r>
              <a:rPr lang="en-US" altLang="zh-CN"/>
              <a:t>/</a:t>
            </a:r>
            <a:r>
              <a:rPr lang="zh-CN" altLang="en-US"/>
              <a:t>镜像站点</a:t>
            </a:r>
            <a:endParaRPr lang="en-US" altLang="zh-CN"/>
          </a:p>
          <a:p>
            <a:pPr lvl="2"/>
            <a:r>
              <a:rPr lang="en-US" altLang="zh-CN"/>
              <a:t>Google Hacking</a:t>
            </a:r>
            <a:r>
              <a:rPr lang="zh-CN" altLang="en-US"/>
              <a:t>的应用</a:t>
            </a:r>
            <a:endParaRPr lang="en-US" altLang="zh-CN"/>
          </a:p>
          <a:p>
            <a:pPr lvl="1"/>
            <a:r>
              <a:rPr lang="en-US" altLang="zh-CN"/>
              <a:t>Web</a:t>
            </a:r>
            <a:r>
              <a:rPr lang="zh-CN" altLang="en-US"/>
              <a:t>应用攻击</a:t>
            </a:r>
            <a:endParaRPr lang="en-US" altLang="zh-CN"/>
          </a:p>
          <a:p>
            <a:pPr lvl="2"/>
            <a:r>
              <a:rPr lang="zh-CN" altLang="en-US"/>
              <a:t>漏洞探测</a:t>
            </a:r>
            <a:endParaRPr lang="en-US" dirty="0"/>
          </a:p>
          <a:p>
            <a:pPr lvl="2"/>
            <a:r>
              <a:rPr lang="zh-CN" altLang="en-US" dirty="0"/>
              <a:t>攻击</a:t>
            </a:r>
            <a:r>
              <a:rPr lang="en-US" altLang="zh-CN" dirty="0"/>
              <a:t>Web</a:t>
            </a:r>
            <a:r>
              <a:rPr lang="zh-CN" altLang="en-US" dirty="0"/>
              <a:t>服务器软件</a:t>
            </a:r>
            <a:endParaRPr lang="en-US" altLang="zh-CN" dirty="0"/>
          </a:p>
          <a:p>
            <a:pPr lvl="2"/>
            <a:r>
              <a:rPr lang="zh-CN" altLang="en-US" dirty="0"/>
              <a:t>攻击</a:t>
            </a:r>
            <a:r>
              <a:rPr lang="en-US" altLang="zh-CN" dirty="0"/>
              <a:t>Web</a:t>
            </a:r>
            <a:r>
              <a:rPr lang="zh-CN" altLang="en-US" dirty="0"/>
              <a:t>应用程序</a:t>
            </a:r>
            <a:endParaRPr lang="en-US" altLang="zh-CN" dirty="0"/>
          </a:p>
          <a:p>
            <a:pPr lvl="2"/>
            <a:r>
              <a:rPr lang="zh-CN" altLang="en-US" dirty="0"/>
              <a:t>攻击</a:t>
            </a:r>
            <a:r>
              <a:rPr lang="en-US" altLang="zh-CN" dirty="0"/>
              <a:t>Web</a:t>
            </a:r>
            <a:r>
              <a:rPr lang="zh-CN" altLang="en-US"/>
              <a:t>数据内容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431235"/>
            <a:ext cx="1981200" cy="476250"/>
          </a:xfrm>
        </p:spPr>
        <p:txBody>
          <a:bodyPr/>
          <a:lstStyle/>
          <a:p>
            <a:fld id="{519535F7-5351-E14C-A73A-194DEFCD5AC9}" type="datetime2">
              <a:rPr lang="zh-CN" altLang="en-US" smtClean="0"/>
              <a:pPr/>
              <a:t>2022年10月19日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24322" y="6381750"/>
            <a:ext cx="1981200" cy="476250"/>
          </a:xfrm>
        </p:spPr>
        <p:txBody>
          <a:bodyPr/>
          <a:lstStyle/>
          <a:p>
            <a:fld id="{B8FF433E-49B7-5347-8F80-BD7A2435EC20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41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E28C6BEC-A347-884B-A8CE-8E5E8E12676B}" type="datetime2">
              <a:rPr lang="zh-CN" altLang="en-US" sz="1200"/>
              <a:pPr eaLnBrk="1" hangingPunct="1"/>
              <a:t>2022年10月19日</a:t>
            </a:fld>
            <a:endParaRPr lang="en-US" altLang="zh-CN" sz="1200"/>
          </a:p>
        </p:txBody>
      </p:sp>
      <p:sp>
        <p:nvSpPr>
          <p:cNvPr id="512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D8B66AE6-BA1A-4941-A142-37F7CA57D909}" type="slidenum">
              <a:rPr lang="en-US" altLang="zh-CN" sz="1200"/>
              <a:pPr eaLnBrk="1" hangingPunct="1"/>
              <a:t>7</a:t>
            </a:fld>
            <a:endParaRPr lang="en-US" altLang="zh-CN" sz="12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0648"/>
            <a:ext cx="8001000" cy="603920"/>
          </a:xfrm>
        </p:spPr>
        <p:txBody>
          <a:bodyPr/>
          <a:lstStyle/>
          <a:p>
            <a:pPr eaLnBrk="1" hangingPunct="1"/>
            <a:r>
              <a:rPr lang="zh-CN" altLang="en-US">
                <a:latin typeface="Verdana" charset="0"/>
                <a:ea typeface="宋体" charset="0"/>
              </a:rPr>
              <a:t>内容提要</a:t>
            </a:r>
            <a:endParaRPr lang="zh-CN" altLang="en-US" dirty="0">
              <a:latin typeface="Verdana" charset="0"/>
              <a:ea typeface="宋体" charset="0"/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1772816"/>
            <a:ext cx="5400600" cy="331236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1.1 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从</a:t>
            </a: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C/S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向</a:t>
            </a: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B/S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的演变</a:t>
            </a:r>
            <a:endParaRPr lang="en-US" altLang="zh-CN" sz="3300"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r>
              <a:rPr lang="en-US" altLang="zh-CN" sz="3300">
                <a:solidFill>
                  <a:srgbClr val="FF0000"/>
                </a:solidFill>
                <a:latin typeface="Verdana" charset="0"/>
                <a:ea typeface="黑体" charset="0"/>
                <a:cs typeface="黑体" charset="0"/>
              </a:rPr>
              <a:t>1.2 </a:t>
            </a:r>
            <a:r>
              <a:rPr lang="zh-CN" altLang="en-US" sz="3300">
                <a:solidFill>
                  <a:srgbClr val="FF0000"/>
                </a:solidFill>
                <a:latin typeface="Verdana" charset="0"/>
                <a:ea typeface="黑体" charset="0"/>
                <a:cs typeface="黑体" charset="0"/>
              </a:rPr>
              <a:t>从</a:t>
            </a:r>
            <a:r>
              <a:rPr lang="en-US" altLang="zh-CN" sz="3300">
                <a:solidFill>
                  <a:srgbClr val="FF0000"/>
                </a:solidFill>
                <a:latin typeface="Verdana" charset="0"/>
                <a:ea typeface="黑体" charset="0"/>
                <a:cs typeface="黑体" charset="0"/>
              </a:rPr>
              <a:t>HTML</a:t>
            </a:r>
            <a:r>
              <a:rPr lang="zh-CN" altLang="en-US" sz="3300">
                <a:solidFill>
                  <a:srgbClr val="FF0000"/>
                </a:solidFill>
                <a:latin typeface="Verdana" charset="0"/>
                <a:ea typeface="黑体" charset="0"/>
                <a:cs typeface="黑体" charset="0"/>
              </a:rPr>
              <a:t>到动态页面</a:t>
            </a:r>
            <a:endParaRPr lang="en-US" altLang="zh-CN" sz="3300">
              <a:solidFill>
                <a:srgbClr val="FF0000"/>
              </a:solidFill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1.3 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浏览器简介</a:t>
            </a:r>
            <a:endParaRPr lang="en-US" altLang="zh-CN" sz="3300"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1.4 Web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服务器</a:t>
            </a:r>
            <a:endParaRPr lang="en-US" altLang="zh-CN" sz="3300"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1.5 Web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应用程序</a:t>
            </a:r>
            <a:endParaRPr lang="en-US" altLang="zh-CN" sz="3300"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1.6 HTTP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与</a:t>
            </a:r>
            <a:r>
              <a:rPr lang="en-US" altLang="zh-CN" sz="3300">
                <a:latin typeface="Verdana" charset="0"/>
                <a:ea typeface="黑体" charset="0"/>
                <a:cs typeface="黑体" charset="0"/>
              </a:rPr>
              <a:t>HTTPS</a:t>
            </a:r>
            <a:r>
              <a:rPr lang="zh-CN" altLang="en-US" sz="3300">
                <a:latin typeface="Verdana" charset="0"/>
                <a:ea typeface="黑体" charset="0"/>
                <a:cs typeface="黑体" charset="0"/>
              </a:rPr>
              <a:t>协议</a:t>
            </a:r>
            <a:endParaRPr lang="en-US" altLang="zh-CN" sz="3300"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endParaRPr lang="en-US" altLang="zh-CN" sz="3300">
              <a:latin typeface="Verdana" charset="0"/>
              <a:ea typeface="黑体" charset="0"/>
              <a:cs typeface="黑体" charset="0"/>
            </a:endParaRPr>
          </a:p>
          <a:p>
            <a:pPr marL="0" indent="0" eaLnBrk="1" hangingPunct="1">
              <a:buNone/>
            </a:pPr>
            <a:endParaRPr lang="en-US" altLang="zh-CN" sz="3300" dirty="0">
              <a:latin typeface="Verdana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841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3"/>
          <p:cNvSpPr>
            <a:spLocks noGrp="1"/>
          </p:cNvSpPr>
          <p:nvPr>
            <p:ph type="dt" sz="quarter" idx="10"/>
          </p:nvPr>
        </p:nvSpPr>
        <p:spPr>
          <a:xfrm>
            <a:off x="571500" y="6483350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D6B618C3-0DBA-7E4F-8AAD-6D6990334D1E}" type="datetime2">
              <a:rPr lang="zh-CN" altLang="en-US" sz="1200"/>
              <a:pPr eaLnBrk="1" hangingPunct="1"/>
              <a:t>2022年10月19日</a:t>
            </a:fld>
            <a:endParaRPr lang="en-US" altLang="zh-CN" sz="1200"/>
          </a:p>
        </p:txBody>
      </p:sp>
      <p:sp>
        <p:nvSpPr>
          <p:cNvPr id="717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76256" y="6483491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970FD587-798E-A74D-8E81-B0F9AF5FBB42}" type="slidenum">
              <a:rPr lang="en-US" altLang="zh-CN" sz="1200"/>
              <a:pPr eaLnBrk="1" hangingPunct="1"/>
              <a:t>8</a:t>
            </a:fld>
            <a:endParaRPr lang="en-US" altLang="zh-CN" sz="120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188640"/>
            <a:ext cx="8001000" cy="603920"/>
          </a:xfrm>
        </p:spPr>
        <p:txBody>
          <a:bodyPr/>
          <a:lstStyle/>
          <a:p>
            <a:pPr eaLnBrk="1" hangingPunct="1"/>
            <a:r>
              <a:rPr lang="en-US" altLang="zh-CN">
                <a:latin typeface="Verdana" charset="0"/>
                <a:ea typeface="宋体" charset="0"/>
              </a:rPr>
              <a:t>HTML</a:t>
            </a:r>
            <a:endParaRPr lang="zh-CN" altLang="en-US" dirty="0">
              <a:latin typeface="Verdana" charset="0"/>
              <a:ea typeface="宋体" charset="0"/>
            </a:endParaRP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991" y="1295400"/>
            <a:ext cx="8001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Verdana" charset="0"/>
                <a:ea typeface="宋体" charset="0"/>
              </a:rPr>
              <a:t>HTML (HyperText Markup Language)</a:t>
            </a:r>
            <a:r>
              <a:rPr lang="zh-CN" altLang="en-US" sz="2100">
                <a:latin typeface="Verdana" charset="0"/>
                <a:ea typeface="宋体" charset="0"/>
              </a:rPr>
              <a:t>历史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>
                <a:latin typeface="Verdana" charset="0"/>
                <a:ea typeface="宋体" charset="0"/>
              </a:rPr>
              <a:t>起源</a:t>
            </a:r>
            <a:r>
              <a:rPr lang="en-US" altLang="zh-CN" sz="2000">
                <a:latin typeface="Verdana" charset="0"/>
                <a:ea typeface="宋体" charset="0"/>
              </a:rPr>
              <a:t>: 1980s, Tim Berners-Lee, ENQUIRE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Verdana" charset="0"/>
                <a:ea typeface="宋体" charset="0"/>
              </a:rPr>
              <a:t>1991: HTML</a:t>
            </a:r>
            <a:r>
              <a:rPr lang="zh-CN" altLang="en-US" sz="2000">
                <a:latin typeface="Verdana" charset="0"/>
                <a:ea typeface="宋体" charset="0"/>
              </a:rPr>
              <a:t>发布，互联网进入</a:t>
            </a:r>
            <a:r>
              <a:rPr lang="en-US" altLang="zh-CN" sz="2000">
                <a:latin typeface="Verdana" charset="0"/>
                <a:ea typeface="宋体" charset="0"/>
              </a:rPr>
              <a:t>WWW</a:t>
            </a:r>
            <a:r>
              <a:rPr lang="zh-CN" altLang="en-US" sz="2000">
                <a:latin typeface="Verdana" charset="0"/>
                <a:ea typeface="宋体" charset="0"/>
              </a:rPr>
              <a:t>时代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Verdana" charset="0"/>
                <a:ea typeface="宋体" charset="0"/>
              </a:rPr>
              <a:t>1995: HTML v2.0</a:t>
            </a:r>
            <a:r>
              <a:rPr lang="zh-CN" altLang="en-US" sz="2000">
                <a:latin typeface="Verdana" charset="0"/>
                <a:ea typeface="宋体" charset="0"/>
              </a:rPr>
              <a:t>正式称为</a:t>
            </a:r>
            <a:r>
              <a:rPr lang="en-US" altLang="zh-CN" sz="2000">
                <a:latin typeface="Verdana" charset="0"/>
                <a:ea typeface="宋体" charset="0"/>
              </a:rPr>
              <a:t>IETF RFC 1866</a:t>
            </a:r>
            <a:r>
              <a:rPr lang="zh-CN" altLang="en-US" sz="2000">
                <a:latin typeface="Verdana" charset="0"/>
                <a:ea typeface="宋体" charset="0"/>
              </a:rPr>
              <a:t>标准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1EE164-D2DB-4244-8211-84AF8C4A3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842" y="2852936"/>
            <a:ext cx="4940315" cy="337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3"/>
          <p:cNvSpPr>
            <a:spLocks noGrp="1"/>
          </p:cNvSpPr>
          <p:nvPr>
            <p:ph type="dt" sz="quarter" idx="10"/>
          </p:nvPr>
        </p:nvSpPr>
        <p:spPr>
          <a:xfrm>
            <a:off x="571500" y="6483350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D6B618C3-0DBA-7E4F-8AAD-6D6990334D1E}" type="datetime2">
              <a:rPr lang="zh-CN" altLang="en-US" sz="1200"/>
              <a:pPr eaLnBrk="1" hangingPunct="1"/>
              <a:t>2022年10月19日</a:t>
            </a:fld>
            <a:endParaRPr lang="en-US" altLang="zh-CN" sz="1200"/>
          </a:p>
        </p:txBody>
      </p:sp>
      <p:sp>
        <p:nvSpPr>
          <p:cNvPr id="717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76256" y="6483491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970FD587-798E-A74D-8E81-B0F9AF5FBB42}" type="slidenum">
              <a:rPr lang="en-US" altLang="zh-CN" sz="1200"/>
              <a:pPr eaLnBrk="1" hangingPunct="1"/>
              <a:t>9</a:t>
            </a:fld>
            <a:endParaRPr lang="en-US" altLang="zh-CN" sz="120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188640"/>
            <a:ext cx="8001000" cy="603920"/>
          </a:xfrm>
        </p:spPr>
        <p:txBody>
          <a:bodyPr/>
          <a:lstStyle/>
          <a:p>
            <a:pPr eaLnBrk="1" hangingPunct="1"/>
            <a:r>
              <a:rPr lang="en-US" altLang="zh-CN">
                <a:latin typeface="Verdana" charset="0"/>
                <a:ea typeface="宋体" charset="0"/>
              </a:rPr>
              <a:t>HTML</a:t>
            </a:r>
            <a:endParaRPr lang="zh-CN" altLang="en-US" dirty="0">
              <a:latin typeface="Verdana" charset="0"/>
              <a:ea typeface="宋体" charset="0"/>
            </a:endParaRP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991" y="1295400"/>
            <a:ext cx="8001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100">
                <a:latin typeface="Verdana" charset="0"/>
                <a:ea typeface="宋体" charset="0"/>
              </a:rPr>
              <a:t>HTML: </a:t>
            </a:r>
            <a:r>
              <a:rPr lang="zh-CN" altLang="en-US" sz="2100">
                <a:latin typeface="Verdana" charset="0"/>
                <a:ea typeface="宋体" charset="0"/>
              </a:rPr>
              <a:t>静态标记语言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Verdana" charset="0"/>
                <a:ea typeface="宋体" charset="0"/>
              </a:rPr>
              <a:t>Tag</a:t>
            </a:r>
            <a:r>
              <a:rPr lang="zh-CN" altLang="en-US" sz="2000">
                <a:latin typeface="Verdana" charset="0"/>
                <a:ea typeface="宋体" charset="0"/>
              </a:rPr>
              <a:t>标签</a:t>
            </a:r>
            <a:r>
              <a:rPr lang="en-US" altLang="zh-CN" sz="2000">
                <a:latin typeface="Verdana" charset="0"/>
                <a:ea typeface="宋体" charset="0"/>
              </a:rPr>
              <a:t>: </a:t>
            </a:r>
            <a:r>
              <a:rPr lang="zh-CN" altLang="en-US" sz="2000">
                <a:latin typeface="Verdana" charset="0"/>
                <a:ea typeface="宋体" charset="0"/>
              </a:rPr>
              <a:t>表格等结构标签</a:t>
            </a:r>
            <a:r>
              <a:rPr lang="en-US" altLang="zh-CN" sz="2000">
                <a:latin typeface="Verdana" charset="0"/>
                <a:ea typeface="宋体" charset="0"/>
              </a:rPr>
              <a:t>, </a:t>
            </a:r>
            <a:r>
              <a:rPr lang="zh-CN" altLang="en-US" sz="2000">
                <a:latin typeface="Verdana" charset="0"/>
                <a:ea typeface="宋体" charset="0"/>
              </a:rPr>
              <a:t>超链接</a:t>
            </a:r>
            <a:r>
              <a:rPr lang="en-US" altLang="zh-CN" sz="2000">
                <a:latin typeface="Verdana" charset="0"/>
                <a:ea typeface="宋体" charset="0"/>
              </a:rPr>
              <a:t>, </a:t>
            </a:r>
            <a:r>
              <a:rPr lang="zh-CN" altLang="en-US" sz="2000">
                <a:latin typeface="Verdana" charset="0"/>
                <a:ea typeface="宋体" charset="0"/>
              </a:rPr>
              <a:t>内嵌链接</a:t>
            </a:r>
            <a:r>
              <a:rPr lang="en-US" altLang="zh-CN" sz="2000">
                <a:latin typeface="Verdana" charset="0"/>
                <a:ea typeface="宋体" charset="0"/>
              </a:rPr>
              <a:t>, </a:t>
            </a:r>
            <a:r>
              <a:rPr lang="zh-CN" altLang="en-US" sz="2000">
                <a:latin typeface="Verdana" charset="0"/>
                <a:ea typeface="宋体" charset="0"/>
              </a:rPr>
              <a:t>图片</a:t>
            </a:r>
            <a:r>
              <a:rPr lang="en-US" altLang="zh-CN" sz="2000">
                <a:latin typeface="Verdana" charset="0"/>
                <a:ea typeface="宋体" charset="0"/>
              </a:rPr>
              <a:t>, </a:t>
            </a:r>
            <a:r>
              <a:rPr lang="en-US" altLang="zh-CN" sz="2000">
                <a:latin typeface="Arial" charset="0"/>
                <a:ea typeface="宋体" charset="0"/>
              </a:rPr>
              <a:t>…</a:t>
            </a:r>
            <a:endParaRPr lang="en-US" altLang="zh-CN" sz="2000">
              <a:latin typeface="Verdana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>
                <a:latin typeface="Verdana" charset="0"/>
                <a:ea typeface="宋体" charset="0"/>
              </a:rPr>
              <a:t>交互能力</a:t>
            </a:r>
            <a:r>
              <a:rPr lang="en-US" altLang="zh-CN" sz="2000">
                <a:latin typeface="Verdana" charset="0"/>
                <a:ea typeface="宋体" charset="0"/>
              </a:rPr>
              <a:t>: </a:t>
            </a:r>
            <a:r>
              <a:rPr lang="zh-CN" altLang="en-US" sz="2000">
                <a:latin typeface="Verdana" charset="0"/>
                <a:ea typeface="宋体" charset="0"/>
              </a:rPr>
              <a:t>表单</a:t>
            </a:r>
            <a:r>
              <a:rPr lang="en-US" altLang="zh-CN" sz="2000">
                <a:latin typeface="Verdana" charset="0"/>
                <a:ea typeface="宋体" charset="0"/>
              </a:rPr>
              <a:t>, </a:t>
            </a:r>
            <a:r>
              <a:rPr lang="zh-CN" altLang="en-US" sz="2000">
                <a:latin typeface="Verdana" charset="0"/>
                <a:ea typeface="宋体" charset="0"/>
              </a:rPr>
              <a:t>脚本</a:t>
            </a:r>
            <a:r>
              <a:rPr lang="zh-CN" altLang="en-US" sz="2000">
                <a:latin typeface="Verdana" charset="0"/>
                <a:ea typeface="宋体" charset="0"/>
                <a:sym typeface="Wingdings" charset="0"/>
              </a:rPr>
              <a:t>支持动态生成页面</a:t>
            </a:r>
            <a:endParaRPr lang="zh-CN" altLang="en-US" sz="2000">
              <a:latin typeface="Verdana" charset="0"/>
              <a:ea typeface="宋体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CBB58C-4D42-49EF-8715-3CF7AE566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91" y="2420888"/>
            <a:ext cx="7196817" cy="376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0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13167</TotalTime>
  <Words>3166</Words>
  <Application>Microsoft Office PowerPoint</Application>
  <PresentationFormat>全屏显示(4:3)</PresentationFormat>
  <Paragraphs>637</Paragraphs>
  <Slides>62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8" baseType="lpstr">
      <vt:lpstr>Microsoft Yahei</vt:lpstr>
      <vt:lpstr>Arial</vt:lpstr>
      <vt:lpstr>Times New Roman</vt:lpstr>
      <vt:lpstr>Verdana</vt:lpstr>
      <vt:lpstr>Wingdings</vt:lpstr>
      <vt:lpstr>Profile</vt:lpstr>
      <vt:lpstr>PowerPoint 演示文稿</vt:lpstr>
      <vt:lpstr>内容</vt:lpstr>
      <vt:lpstr>Web应用程序体系结构及威胁</vt:lpstr>
      <vt:lpstr>Web应用体系结构</vt:lpstr>
      <vt:lpstr>Web应用体系结构</vt:lpstr>
      <vt:lpstr>B/S架构的组成</vt:lpstr>
      <vt:lpstr>内容提要</vt:lpstr>
      <vt:lpstr>HTML</vt:lpstr>
      <vt:lpstr>HTML</vt:lpstr>
      <vt:lpstr>动态页面</vt:lpstr>
      <vt:lpstr>Web应用程序体系结构及威胁</vt:lpstr>
      <vt:lpstr>PowerPoint 演示文稿</vt:lpstr>
      <vt:lpstr>Web客户端 － 浏览器</vt:lpstr>
      <vt:lpstr>Web应用程序体系结构及威胁</vt:lpstr>
      <vt:lpstr>Web服务器</vt:lpstr>
      <vt:lpstr>内容提要</vt:lpstr>
      <vt:lpstr>Web应用程序</vt:lpstr>
      <vt:lpstr>Web应用程序</vt:lpstr>
      <vt:lpstr>内容提要</vt:lpstr>
      <vt:lpstr>传输协议: HTTP/HTTPS</vt:lpstr>
      <vt:lpstr>Web应用安全威胁</vt:lpstr>
      <vt:lpstr>Web应用安全威胁</vt:lpstr>
      <vt:lpstr>内容</vt:lpstr>
      <vt:lpstr>Web应用安全攻防技术概述</vt:lpstr>
      <vt:lpstr>Web应用的信息收集</vt:lpstr>
      <vt:lpstr>Web应用安全攻防技术概述</vt:lpstr>
      <vt:lpstr>手工审查Web应用程序结构与源代码</vt:lpstr>
      <vt:lpstr>手工审查Web应用程序结构与源代码（2）</vt:lpstr>
      <vt:lpstr>通过黑客游戏提升手工分析能力</vt:lpstr>
      <vt:lpstr>Web应用安全攻防技术概述</vt:lpstr>
      <vt:lpstr>自动下载与镜像Web站点页面 </vt:lpstr>
      <vt:lpstr>Web应用安全攻防技术概述</vt:lpstr>
      <vt:lpstr>使用Google Hacking技术审查与探测Web应用程序 </vt:lpstr>
      <vt:lpstr>Google Hacking DataBase</vt:lpstr>
      <vt:lpstr>Google Hacking DataBase</vt:lpstr>
      <vt:lpstr>Google Hacking工具</vt:lpstr>
      <vt:lpstr>Web应用安全攻防技术概述</vt:lpstr>
      <vt:lpstr>Web应用程序安全评估与漏洞探测 </vt:lpstr>
      <vt:lpstr>Web应用安全辅助分析工具 </vt:lpstr>
      <vt:lpstr>Web应用安全辅助分析工具 </vt:lpstr>
      <vt:lpstr>Web应用安全辅助分析工具 </vt:lpstr>
      <vt:lpstr>Web应用安全攻防技术概述</vt:lpstr>
      <vt:lpstr>Web应用安全攻防技术概述</vt:lpstr>
      <vt:lpstr>攻击Web服务器软件 </vt:lpstr>
      <vt:lpstr>Web服务器平台中的安全漏洞 </vt:lpstr>
      <vt:lpstr>Web服务器平台中的安全漏洞(2)</vt:lpstr>
      <vt:lpstr>Web应用安全攻防技术概述</vt:lpstr>
      <vt:lpstr>攻击Web应用程序</vt:lpstr>
      <vt:lpstr>攻击Web应用程序</vt:lpstr>
      <vt:lpstr>Web应用程序安全漏洞类型列表</vt:lpstr>
      <vt:lpstr>OWASP Top ten</vt:lpstr>
      <vt:lpstr>Web应用安全攻防技术概述</vt:lpstr>
      <vt:lpstr>攻击Web数据内容 </vt:lpstr>
      <vt:lpstr>敏感信息泄漏</vt:lpstr>
      <vt:lpstr>高校网站泄漏科研敏感信息实例</vt:lpstr>
      <vt:lpstr>网页内容篡改</vt:lpstr>
      <vt:lpstr>网页内容篡改</vt:lpstr>
      <vt:lpstr>网页篡改站点数据</vt:lpstr>
      <vt:lpstr>网页篡改站点列表(2)</vt:lpstr>
      <vt:lpstr>不良信息内容上传威胁</vt:lpstr>
      <vt:lpstr>不良信息内容上传-违法内容</vt:lpstr>
      <vt:lpstr>小结</vt:lpstr>
    </vt:vector>
  </TitlesOfParts>
  <Company>computer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zhugejianwei</dc:creator>
  <cp:lastModifiedBy>lagrange</cp:lastModifiedBy>
  <cp:revision>6483</cp:revision>
  <dcterms:created xsi:type="dcterms:W3CDTF">2005-06-29T02:16:32Z</dcterms:created>
  <dcterms:modified xsi:type="dcterms:W3CDTF">2022-10-18T23:00:49Z</dcterms:modified>
</cp:coreProperties>
</file>