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9"/>
  </p:notesMasterIdLst>
  <p:handoutMasterIdLst>
    <p:handoutMasterId r:id="rId50"/>
  </p:handoutMasterIdLst>
  <p:sldIdLst>
    <p:sldId id="256" r:id="rId2"/>
    <p:sldId id="259" r:id="rId3"/>
    <p:sldId id="260" r:id="rId4"/>
    <p:sldId id="261" r:id="rId5"/>
    <p:sldId id="262" r:id="rId6"/>
    <p:sldId id="307" r:id="rId7"/>
    <p:sldId id="263" r:id="rId8"/>
    <p:sldId id="264" r:id="rId9"/>
    <p:sldId id="265" r:id="rId10"/>
    <p:sldId id="310" r:id="rId11"/>
    <p:sldId id="266" r:id="rId12"/>
    <p:sldId id="267" r:id="rId13"/>
    <p:sldId id="268" r:id="rId14"/>
    <p:sldId id="269" r:id="rId15"/>
    <p:sldId id="270" r:id="rId16"/>
    <p:sldId id="271" r:id="rId17"/>
    <p:sldId id="272" r:id="rId18"/>
    <p:sldId id="273" r:id="rId19"/>
    <p:sldId id="274" r:id="rId20"/>
    <p:sldId id="312" r:id="rId21"/>
    <p:sldId id="311" r:id="rId22"/>
    <p:sldId id="275" r:id="rId23"/>
    <p:sldId id="276" r:id="rId24"/>
    <p:sldId id="277" r:id="rId25"/>
    <p:sldId id="278" r:id="rId26"/>
    <p:sldId id="279"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8" r:id="rId41"/>
    <p:sldId id="299" r:id="rId42"/>
    <p:sldId id="300" r:id="rId43"/>
    <p:sldId id="301" r:id="rId44"/>
    <p:sldId id="302" r:id="rId45"/>
    <p:sldId id="303" r:id="rId46"/>
    <p:sldId id="304" r:id="rId47"/>
    <p:sldId id="305" r:id="rId48"/>
  </p:sldIdLst>
  <p:sldSz cx="9144000" cy="6858000" type="screen4x3"/>
  <p:notesSz cx="6815138" cy="9942513"/>
  <p:defaultTextStyle>
    <a:defPPr>
      <a:defRPr lang="zh-CN"/>
    </a:defPPr>
    <a:lvl1pPr algn="ctr" rtl="0" fontAlgn="base">
      <a:spcBef>
        <a:spcPct val="0"/>
      </a:spcBef>
      <a:spcAft>
        <a:spcPct val="0"/>
      </a:spcAft>
      <a:defRPr sz="2000" kern="1200">
        <a:solidFill>
          <a:schemeClr val="tx1"/>
        </a:solidFill>
        <a:latin typeface="Verdana" pitchFamily="34" charset="0"/>
        <a:ea typeface="宋体" pitchFamily="2" charset="-122"/>
        <a:cs typeface="+mn-cs"/>
      </a:defRPr>
    </a:lvl1pPr>
    <a:lvl2pPr marL="457200" algn="ctr" rtl="0" fontAlgn="base">
      <a:spcBef>
        <a:spcPct val="0"/>
      </a:spcBef>
      <a:spcAft>
        <a:spcPct val="0"/>
      </a:spcAft>
      <a:defRPr sz="2000" kern="1200">
        <a:solidFill>
          <a:schemeClr val="tx1"/>
        </a:solidFill>
        <a:latin typeface="Verdana" pitchFamily="34" charset="0"/>
        <a:ea typeface="宋体" pitchFamily="2" charset="-122"/>
        <a:cs typeface="+mn-cs"/>
      </a:defRPr>
    </a:lvl2pPr>
    <a:lvl3pPr marL="914400" algn="ctr" rtl="0" fontAlgn="base">
      <a:spcBef>
        <a:spcPct val="0"/>
      </a:spcBef>
      <a:spcAft>
        <a:spcPct val="0"/>
      </a:spcAft>
      <a:defRPr sz="2000" kern="1200">
        <a:solidFill>
          <a:schemeClr val="tx1"/>
        </a:solidFill>
        <a:latin typeface="Verdana" pitchFamily="34" charset="0"/>
        <a:ea typeface="宋体" pitchFamily="2" charset="-122"/>
        <a:cs typeface="+mn-cs"/>
      </a:defRPr>
    </a:lvl3pPr>
    <a:lvl4pPr marL="1371600" algn="ctr" rtl="0" fontAlgn="base">
      <a:spcBef>
        <a:spcPct val="0"/>
      </a:spcBef>
      <a:spcAft>
        <a:spcPct val="0"/>
      </a:spcAft>
      <a:defRPr sz="2000" kern="1200">
        <a:solidFill>
          <a:schemeClr val="tx1"/>
        </a:solidFill>
        <a:latin typeface="Verdana" pitchFamily="34" charset="0"/>
        <a:ea typeface="宋体" pitchFamily="2" charset="-122"/>
        <a:cs typeface="+mn-cs"/>
      </a:defRPr>
    </a:lvl4pPr>
    <a:lvl5pPr marL="1828800" algn="ctr" rtl="0" fontAlgn="base">
      <a:spcBef>
        <a:spcPct val="0"/>
      </a:spcBef>
      <a:spcAft>
        <a:spcPct val="0"/>
      </a:spcAft>
      <a:defRPr sz="2000" kern="1200">
        <a:solidFill>
          <a:schemeClr val="tx1"/>
        </a:solidFill>
        <a:latin typeface="Verdana" pitchFamily="34" charset="0"/>
        <a:ea typeface="宋体" pitchFamily="2" charset="-122"/>
        <a:cs typeface="+mn-cs"/>
      </a:defRPr>
    </a:lvl5pPr>
    <a:lvl6pPr marL="2286000" algn="l" defTabSz="914400" rtl="0" eaLnBrk="1" latinLnBrk="0" hangingPunct="1">
      <a:defRPr sz="2000" kern="1200">
        <a:solidFill>
          <a:schemeClr val="tx1"/>
        </a:solidFill>
        <a:latin typeface="Verdana" pitchFamily="34" charset="0"/>
        <a:ea typeface="宋体" pitchFamily="2" charset="-122"/>
        <a:cs typeface="+mn-cs"/>
      </a:defRPr>
    </a:lvl6pPr>
    <a:lvl7pPr marL="2743200" algn="l" defTabSz="914400" rtl="0" eaLnBrk="1" latinLnBrk="0" hangingPunct="1">
      <a:defRPr sz="2000" kern="1200">
        <a:solidFill>
          <a:schemeClr val="tx1"/>
        </a:solidFill>
        <a:latin typeface="Verdana" pitchFamily="34" charset="0"/>
        <a:ea typeface="宋体" pitchFamily="2" charset="-122"/>
        <a:cs typeface="+mn-cs"/>
      </a:defRPr>
    </a:lvl7pPr>
    <a:lvl8pPr marL="3200400" algn="l" defTabSz="914400" rtl="0" eaLnBrk="1" latinLnBrk="0" hangingPunct="1">
      <a:defRPr sz="2000" kern="1200">
        <a:solidFill>
          <a:schemeClr val="tx1"/>
        </a:solidFill>
        <a:latin typeface="Verdana" pitchFamily="34" charset="0"/>
        <a:ea typeface="宋体" pitchFamily="2" charset="-122"/>
        <a:cs typeface="+mn-cs"/>
      </a:defRPr>
    </a:lvl8pPr>
    <a:lvl9pPr marL="3657600" algn="l" defTabSz="914400" rtl="0" eaLnBrk="1" latinLnBrk="0" hangingPunct="1">
      <a:defRPr sz="20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08" autoAdjust="0"/>
    <p:restoredTop sz="77236" autoAdjust="0"/>
  </p:normalViewPr>
  <p:slideViewPr>
    <p:cSldViewPr>
      <p:cViewPr varScale="1">
        <p:scale>
          <a:sx n="65" d="100"/>
          <a:sy n="65" d="100"/>
        </p:scale>
        <p:origin x="190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2922" y="-72"/>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CN"/>
          </a:p>
        </p:txBody>
      </p:sp>
      <p:sp>
        <p:nvSpPr>
          <p:cNvPr id="7171" name="Rectangle 3"/>
          <p:cNvSpPr>
            <a:spLocks noGrp="1" noChangeArrowheads="1"/>
          </p:cNvSpPr>
          <p:nvPr>
            <p:ph type="dt" sz="quarter"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7172" name="Rectangle 4"/>
          <p:cNvSpPr>
            <a:spLocks noGrp="1" noChangeArrowheads="1"/>
          </p:cNvSpPr>
          <p:nvPr>
            <p:ph type="ftr" sz="quarter" idx="2"/>
          </p:nvPr>
        </p:nvSpPr>
        <p:spPr bwMode="auto">
          <a:xfrm>
            <a:off x="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CN"/>
          </a:p>
        </p:txBody>
      </p:sp>
      <p:sp>
        <p:nvSpPr>
          <p:cNvPr id="7173" name="Rectangle 5"/>
          <p:cNvSpPr>
            <a:spLocks noGrp="1" noChangeArrowheads="1"/>
          </p:cNvSpPr>
          <p:nvPr>
            <p:ph type="sldNum" sz="quarter" idx="3"/>
          </p:nvPr>
        </p:nvSpPr>
        <p:spPr bwMode="auto">
          <a:xfrm>
            <a:off x="386080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7033A09-4ED5-4AB7-AB7D-DE65CACABD6E}" type="slidenum">
              <a:rPr lang="en-US" altLang="zh-CN"/>
              <a:pPr>
                <a:defRPr/>
              </a:pPr>
              <a:t>‹#›</a:t>
            </a:fld>
            <a:endParaRPr lang="en-US" altLang="zh-CN"/>
          </a:p>
        </p:txBody>
      </p:sp>
    </p:spTree>
    <p:extLst>
      <p:ext uri="{BB962C8B-B14F-4D97-AF65-F5344CB8AC3E}">
        <p14:creationId xmlns:p14="http://schemas.microsoft.com/office/powerpoint/2010/main" val="16035224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CN"/>
          </a:p>
        </p:txBody>
      </p:sp>
      <p:sp>
        <p:nvSpPr>
          <p:cNvPr id="156675"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3972" name="Rectangle 4"/>
          <p:cNvSpPr>
            <a:spLocks noGrp="1" noRot="1" noChangeAspect="1" noChangeArrowheads="1" noTextEdit="1"/>
          </p:cNvSpPr>
          <p:nvPr>
            <p:ph type="sldImg" idx="2"/>
          </p:nvPr>
        </p:nvSpPr>
        <p:spPr bwMode="auto">
          <a:xfrm>
            <a:off x="923925" y="746125"/>
            <a:ext cx="4970463" cy="3727450"/>
          </a:xfrm>
          <a:prstGeom prst="rect">
            <a:avLst/>
          </a:prstGeom>
          <a:noFill/>
          <a:ln w="9525">
            <a:solidFill>
              <a:srgbClr val="000000"/>
            </a:solidFill>
            <a:miter lim="800000"/>
            <a:headEnd/>
            <a:tailEnd/>
          </a:ln>
        </p:spPr>
      </p:sp>
      <p:sp>
        <p:nvSpPr>
          <p:cNvPr id="156677" name="Rectangle 5"/>
          <p:cNvSpPr>
            <a:spLocks noGrp="1" noChangeArrowheads="1"/>
          </p:cNvSpPr>
          <p:nvPr>
            <p:ph type="body" sz="quarter" idx="3"/>
          </p:nvPr>
        </p:nvSpPr>
        <p:spPr bwMode="auto">
          <a:xfrm>
            <a:off x="681038" y="4722813"/>
            <a:ext cx="5453062"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6678" name="Rectangle 6"/>
          <p:cNvSpPr>
            <a:spLocks noGrp="1" noChangeArrowheads="1"/>
          </p:cNvSpPr>
          <p:nvPr>
            <p:ph type="ftr" sz="quarter" idx="4"/>
          </p:nvPr>
        </p:nvSpPr>
        <p:spPr bwMode="auto">
          <a:xfrm>
            <a:off x="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CN"/>
          </a:p>
        </p:txBody>
      </p:sp>
      <p:sp>
        <p:nvSpPr>
          <p:cNvPr id="156679" name="Rectangle 7"/>
          <p:cNvSpPr>
            <a:spLocks noGrp="1" noChangeArrowheads="1"/>
          </p:cNvSpPr>
          <p:nvPr>
            <p:ph type="sldNum" sz="quarter" idx="5"/>
          </p:nvPr>
        </p:nvSpPr>
        <p:spPr bwMode="auto">
          <a:xfrm>
            <a:off x="386080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424ED01E-F8F9-4F54-B30C-0380FCF998DB}" type="slidenum">
              <a:rPr lang="en-US" altLang="zh-CN"/>
              <a:pPr>
                <a:defRPr/>
              </a:pPr>
              <a:t>‹#›</a:t>
            </a:fld>
            <a:endParaRPr lang="en-US" altLang="zh-CN"/>
          </a:p>
        </p:txBody>
      </p:sp>
    </p:spTree>
    <p:extLst>
      <p:ext uri="{BB962C8B-B14F-4D97-AF65-F5344CB8AC3E}">
        <p14:creationId xmlns:p14="http://schemas.microsoft.com/office/powerpoint/2010/main" val="12912049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aike.baidu.com/view/239615.ht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baike.baidu.com/view/239619.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961CB55-6D86-4A2B-B033-82BC03CB3950}" type="slidenum">
              <a:rPr lang="en-US" altLang="zh-CN" smtClean="0"/>
              <a:pPr/>
              <a:t>1</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zh-CN" altLang="en-US"/>
              <a:t>第二节课</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攻击机</a:t>
            </a:r>
            <a:r>
              <a:rPr lang="en-US" altLang="zh-CN" dirty="0"/>
              <a:t>A</a:t>
            </a:r>
            <a:r>
              <a:rPr lang="zh-CN" altLang="en-US" dirty="0"/>
              <a:t>，往</a:t>
            </a:r>
            <a:r>
              <a:rPr lang="en-US" altLang="zh-CN" dirty="0"/>
              <a:t>B</a:t>
            </a:r>
            <a:r>
              <a:rPr lang="zh-CN" altLang="en-US" dirty="0"/>
              <a:t>发送欺骗数据包，假冒</a:t>
            </a:r>
            <a:r>
              <a:rPr lang="en-US" altLang="zh-CN" dirty="0"/>
              <a:t>C</a:t>
            </a:r>
            <a:r>
              <a:rPr lang="zh-CN" altLang="en-US" dirty="0"/>
              <a:t>的</a:t>
            </a:r>
            <a:r>
              <a:rPr lang="en-US" altLang="zh-CN" dirty="0"/>
              <a:t>IP</a:t>
            </a:r>
            <a:r>
              <a:rPr lang="zh-CN" altLang="en-US" dirty="0"/>
              <a:t>地址，</a:t>
            </a:r>
            <a:endParaRPr lang="en-US" altLang="zh-CN" dirty="0"/>
          </a:p>
          <a:p>
            <a:r>
              <a:rPr lang="en-US" altLang="zh-CN" dirty="0"/>
              <a:t>B</a:t>
            </a:r>
            <a:r>
              <a:rPr lang="zh-CN" altLang="en-US" dirty="0"/>
              <a:t>的响应包将发往</a:t>
            </a:r>
            <a:r>
              <a:rPr lang="en-US" altLang="zh-CN" dirty="0"/>
              <a:t>C</a:t>
            </a:r>
            <a:r>
              <a:rPr lang="zh-CN" altLang="en-US" dirty="0"/>
              <a:t>，这时</a:t>
            </a:r>
            <a:r>
              <a:rPr lang="en-US" altLang="zh-CN" dirty="0"/>
              <a:t>A</a:t>
            </a:r>
            <a:r>
              <a:rPr lang="zh-CN" altLang="en-US" dirty="0"/>
              <a:t>无法截获响应包，对于一些需要状态的连接攻击，</a:t>
            </a:r>
            <a:endParaRPr lang="en-US" altLang="zh-CN" dirty="0"/>
          </a:p>
          <a:p>
            <a:r>
              <a:rPr lang="zh-CN" altLang="en-US" dirty="0"/>
              <a:t>如基于</a:t>
            </a:r>
            <a:r>
              <a:rPr lang="en-US" altLang="zh-CN" dirty="0"/>
              <a:t>TCP</a:t>
            </a:r>
            <a:r>
              <a:rPr lang="zh-CN" altLang="en-US" dirty="0"/>
              <a:t>的攻击连接，就需要</a:t>
            </a:r>
            <a:endParaRPr lang="en-US" dirty="0"/>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13</a:t>
            </a:fld>
            <a:endParaRPr lang="en-US" altLang="zh-CN"/>
          </a:p>
        </p:txBody>
      </p:sp>
    </p:spTree>
    <p:extLst>
      <p:ext uri="{BB962C8B-B14F-4D97-AF65-F5344CB8AC3E}">
        <p14:creationId xmlns:p14="http://schemas.microsoft.com/office/powerpoint/2010/main" val="416141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ISN: </a:t>
            </a:r>
            <a:r>
              <a:rPr lang="en-US" altLang="zh-CN" sz="1200" b="0" i="0" kern="1200" dirty="0" err="1">
                <a:solidFill>
                  <a:schemeClr val="tx1"/>
                </a:solidFill>
                <a:effectLst/>
                <a:latin typeface="Arial" charset="0"/>
                <a:ea typeface="宋体" pitchFamily="2" charset="-122"/>
                <a:cs typeface="+mn-cs"/>
              </a:rPr>
              <a:t>Inital</a:t>
            </a:r>
            <a:r>
              <a:rPr lang="en-US" altLang="zh-CN" sz="1200" b="0" i="0" kern="1200" dirty="0">
                <a:solidFill>
                  <a:schemeClr val="tx1"/>
                </a:solidFill>
                <a:effectLst/>
                <a:latin typeface="Arial" charset="0"/>
                <a:ea typeface="宋体" pitchFamily="2" charset="-122"/>
                <a:cs typeface="+mn-cs"/>
              </a:rPr>
              <a:t> Sequence Number</a:t>
            </a:r>
          </a:p>
          <a:p>
            <a:r>
              <a:rPr lang="zh-CN" altLang="en-US" sz="1200" b="0" i="0" kern="1200" dirty="0">
                <a:solidFill>
                  <a:schemeClr val="tx1"/>
                </a:solidFill>
                <a:effectLst/>
                <a:latin typeface="Arial" charset="0"/>
                <a:ea typeface="宋体" pitchFamily="2" charset="-122"/>
                <a:cs typeface="+mn-cs"/>
              </a:rPr>
              <a:t>第六步建立正式连接，攻击者可以继续以</a:t>
            </a:r>
            <a:r>
              <a:rPr lang="en-US" altLang="zh-CN" sz="1200" b="0" i="0" kern="1200" dirty="0">
                <a:solidFill>
                  <a:schemeClr val="tx1"/>
                </a:solidFill>
                <a:effectLst/>
                <a:latin typeface="Arial" charset="0"/>
                <a:ea typeface="宋体" pitchFamily="2" charset="-122"/>
                <a:cs typeface="+mn-cs"/>
              </a:rPr>
              <a:t>IP(B)</a:t>
            </a:r>
            <a:r>
              <a:rPr lang="zh-CN" altLang="en-US" sz="1200" b="0" i="0" kern="1200">
                <a:solidFill>
                  <a:schemeClr val="tx1"/>
                </a:solidFill>
                <a:effectLst/>
                <a:latin typeface="Arial" charset="0"/>
                <a:ea typeface="宋体" pitchFamily="2" charset="-122"/>
                <a:cs typeface="+mn-cs"/>
              </a:rPr>
              <a:t>发送其他伪造消息。</a:t>
            </a:r>
            <a:endParaRPr lang="zh-CN" altLang="en-US" dirty="0"/>
          </a:p>
        </p:txBody>
      </p:sp>
      <p:sp>
        <p:nvSpPr>
          <p:cNvPr id="4" name="灯片编号占位符 3"/>
          <p:cNvSpPr>
            <a:spLocks noGrp="1"/>
          </p:cNvSpPr>
          <p:nvPr>
            <p:ph type="sldNum" sz="quarter" idx="10"/>
          </p:nvPr>
        </p:nvSpPr>
        <p:spPr/>
        <p:txBody>
          <a:bodyPr/>
          <a:lstStyle/>
          <a:p>
            <a:pPr>
              <a:defRPr/>
            </a:pPr>
            <a:fld id="{424ED01E-F8F9-4F54-B30C-0380FCF998DB}" type="slidenum">
              <a:rPr lang="en-US" altLang="zh-CN" smtClean="0"/>
              <a:pPr>
                <a:defRPr/>
              </a:pPr>
              <a:t>15</a:t>
            </a:fld>
            <a:endParaRPr lang="en-US" altLang="zh-CN"/>
          </a:p>
        </p:txBody>
      </p:sp>
    </p:spTree>
    <p:extLst>
      <p:ext uri="{BB962C8B-B14F-4D97-AF65-F5344CB8AC3E}">
        <p14:creationId xmlns:p14="http://schemas.microsoft.com/office/powerpoint/2010/main" val="1848094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Smurf:</a:t>
            </a:r>
            <a:r>
              <a:rPr lang="zh-CN" altLang="en-US" dirty="0"/>
              <a:t>蓝精灵</a:t>
            </a:r>
            <a:endParaRPr lang="en-US" altLang="zh-CN" dirty="0"/>
          </a:p>
          <a:p>
            <a:r>
              <a:rPr lang="en-US" altLang="zh-CN" sz="1200" b="0" i="0" kern="1200" dirty="0">
                <a:solidFill>
                  <a:schemeClr val="tx1"/>
                </a:solidFill>
                <a:effectLst/>
                <a:latin typeface="Arial" charset="0"/>
                <a:ea typeface="宋体" pitchFamily="2" charset="-122"/>
                <a:cs typeface="+mn-cs"/>
              </a:rPr>
              <a:t>Smurf</a:t>
            </a:r>
            <a:r>
              <a:rPr lang="zh-CN" altLang="en-US" sz="1200" b="0" i="0" kern="1200" dirty="0">
                <a:solidFill>
                  <a:schemeClr val="tx1"/>
                </a:solidFill>
                <a:effectLst/>
                <a:latin typeface="Arial" charset="0"/>
                <a:ea typeface="宋体" pitchFamily="2" charset="-122"/>
                <a:cs typeface="+mn-cs"/>
              </a:rPr>
              <a:t>攻击是已知的最早的</a:t>
            </a:r>
            <a:r>
              <a:rPr lang="en-US" altLang="zh-CN" sz="1200" b="0" i="0" kern="1200" dirty="0">
                <a:solidFill>
                  <a:schemeClr val="tx1"/>
                </a:solidFill>
                <a:effectLst/>
                <a:latin typeface="Arial" charset="0"/>
                <a:ea typeface="宋体" pitchFamily="2" charset="-122"/>
                <a:cs typeface="+mn-cs"/>
              </a:rPr>
              <a:t>DDoS</a:t>
            </a:r>
            <a:r>
              <a:rPr lang="zh-CN" altLang="en-US" sz="1200" b="0" i="0" kern="1200" dirty="0">
                <a:solidFill>
                  <a:schemeClr val="tx1"/>
                </a:solidFill>
                <a:effectLst/>
                <a:latin typeface="Arial" charset="0"/>
                <a:ea typeface="宋体" pitchFamily="2" charset="-122"/>
                <a:cs typeface="+mn-cs"/>
              </a:rPr>
              <a:t>放大攻击。因</a:t>
            </a:r>
            <a:r>
              <a:rPr lang="en-US" altLang="zh-CN" sz="1200" b="0" i="0" kern="1200" dirty="0">
                <a:solidFill>
                  <a:schemeClr val="tx1"/>
                </a:solidFill>
                <a:effectLst/>
                <a:latin typeface="Arial" charset="0"/>
                <a:ea typeface="宋体" pitchFamily="2" charset="-122"/>
                <a:cs typeface="+mn-cs"/>
              </a:rPr>
              <a:t>1997</a:t>
            </a:r>
            <a:r>
              <a:rPr lang="zh-CN" altLang="en-US" sz="1200" b="0" i="0" kern="1200" dirty="0">
                <a:solidFill>
                  <a:schemeClr val="tx1"/>
                </a:solidFill>
                <a:effectLst/>
                <a:latin typeface="Arial" charset="0"/>
                <a:ea typeface="宋体" pitchFamily="2" charset="-122"/>
                <a:cs typeface="+mn-cs"/>
              </a:rPr>
              <a:t>年发布的攻击源代码文件而得名，</a:t>
            </a:r>
            <a:r>
              <a:rPr lang="en-US" altLang="zh-CN" sz="1200" b="0" i="0" kern="1200" dirty="0">
                <a:solidFill>
                  <a:schemeClr val="tx1"/>
                </a:solidFill>
                <a:effectLst/>
                <a:latin typeface="Arial" charset="0"/>
                <a:ea typeface="宋体" pitchFamily="2" charset="-122"/>
                <a:cs typeface="+mn-cs"/>
              </a:rPr>
              <a:t>Smurf</a:t>
            </a:r>
            <a:r>
              <a:rPr lang="zh-CN" altLang="en-US" sz="1200" b="0" i="0" kern="1200" dirty="0">
                <a:solidFill>
                  <a:schemeClr val="tx1"/>
                </a:solidFill>
                <a:effectLst/>
                <a:latin typeface="Arial" charset="0"/>
                <a:ea typeface="宋体" pitchFamily="2" charset="-122"/>
                <a:cs typeface="+mn-cs"/>
              </a:rPr>
              <a:t>攻击向路由器发送大量的</a:t>
            </a:r>
            <a:r>
              <a:rPr lang="en-US" altLang="zh-CN" sz="1200" b="0" i="0" kern="1200" dirty="0">
                <a:solidFill>
                  <a:schemeClr val="tx1"/>
                </a:solidFill>
                <a:effectLst/>
                <a:latin typeface="Arial" charset="0"/>
                <a:ea typeface="宋体" pitchFamily="2" charset="-122"/>
                <a:cs typeface="+mn-cs"/>
              </a:rPr>
              <a:t>ICMP</a:t>
            </a:r>
            <a:r>
              <a:rPr lang="zh-CN" altLang="en-US" sz="1200" b="0" i="0" kern="1200" dirty="0">
                <a:solidFill>
                  <a:schemeClr val="tx1"/>
                </a:solidFill>
                <a:effectLst/>
                <a:latin typeface="Arial" charset="0"/>
                <a:ea typeface="宋体" pitchFamily="2" charset="-122"/>
                <a:cs typeface="+mn-cs"/>
              </a:rPr>
              <a:t>协议报文。这会触发每个连接的设备向欺骗地址做出响应。</a:t>
            </a:r>
            <a:endParaRPr lang="zh-CN" altLang="en-US" dirty="0"/>
          </a:p>
        </p:txBody>
      </p:sp>
      <p:sp>
        <p:nvSpPr>
          <p:cNvPr id="4" name="灯片编号占位符 3"/>
          <p:cNvSpPr>
            <a:spLocks noGrp="1"/>
          </p:cNvSpPr>
          <p:nvPr>
            <p:ph type="sldNum" sz="quarter" idx="10"/>
          </p:nvPr>
        </p:nvSpPr>
        <p:spPr/>
        <p:txBody>
          <a:bodyPr/>
          <a:lstStyle/>
          <a:p>
            <a:pPr>
              <a:defRPr/>
            </a:pPr>
            <a:fld id="{424ED01E-F8F9-4F54-B30C-0380FCF998DB}" type="slidenum">
              <a:rPr lang="en-US" altLang="zh-CN" smtClean="0"/>
              <a:pPr>
                <a:defRPr/>
              </a:pPr>
              <a:t>18</a:t>
            </a:fld>
            <a:endParaRPr lang="en-US" altLang="zh-CN"/>
          </a:p>
        </p:txBody>
      </p:sp>
    </p:spTree>
    <p:extLst>
      <p:ext uri="{BB962C8B-B14F-4D97-AF65-F5344CB8AC3E}">
        <p14:creationId xmlns:p14="http://schemas.microsoft.com/office/powerpoint/2010/main" val="779805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19</a:t>
            </a:fld>
            <a:endParaRPr lang="en-US" altLang="zh-CN"/>
          </a:p>
        </p:txBody>
      </p:sp>
    </p:spTree>
    <p:extLst>
      <p:ext uri="{BB962C8B-B14F-4D97-AF65-F5344CB8AC3E}">
        <p14:creationId xmlns:p14="http://schemas.microsoft.com/office/powerpoint/2010/main" val="3717014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黑产通过</a:t>
            </a:r>
            <a:r>
              <a:rPr lang="en-US" altLang="zh-CN" dirty="0"/>
              <a:t>DDoS</a:t>
            </a:r>
            <a:r>
              <a:rPr lang="zh-CN" altLang="en-US" dirty="0"/>
              <a:t>攻击敲诈勒索游戏开发</a:t>
            </a:r>
            <a:r>
              <a:rPr lang="en-US" altLang="zh-CN" dirty="0"/>
              <a:t>&amp;</a:t>
            </a:r>
            <a:r>
              <a:rPr lang="zh-CN" altLang="en-US" dirty="0"/>
              <a:t>服务商，后者拒绝妥协，导致新游戏上线当日对战服务器被</a:t>
            </a:r>
            <a:r>
              <a:rPr lang="en-US" altLang="zh-CN" dirty="0"/>
              <a:t>DDoS</a:t>
            </a:r>
            <a:r>
              <a:rPr lang="zh-CN" altLang="en-US" dirty="0"/>
              <a:t>攻击瘫痪，被迫向玩家退还充值费用。可以看到官方声明中“宁为玉碎不为瓦全”的说法，非常悲壮。</a:t>
            </a:r>
            <a:endParaRPr lang="en-US" dirty="0"/>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20</a:t>
            </a:fld>
            <a:endParaRPr lang="en-US" altLang="zh-CN"/>
          </a:p>
        </p:txBody>
      </p:sp>
    </p:spTree>
    <p:extLst>
      <p:ext uri="{BB962C8B-B14F-4D97-AF65-F5344CB8AC3E}">
        <p14:creationId xmlns:p14="http://schemas.microsoft.com/office/powerpoint/2010/main" val="1418033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为什么在官方的描述中，称“对战服务器”为最薄弱的环节呢？</a:t>
            </a:r>
            <a:r>
              <a:rPr lang="en-US" altLang="zh-CN" dirty="0"/>
              <a:t>UDP</a:t>
            </a:r>
            <a:r>
              <a:rPr lang="zh-CN" altLang="en-US" dirty="0"/>
              <a:t>通信，无状态连接更易遭到反射放大型</a:t>
            </a:r>
            <a:r>
              <a:rPr lang="en-US" altLang="zh-CN" dirty="0"/>
              <a:t>DDoS</a:t>
            </a:r>
            <a:r>
              <a:rPr lang="zh-CN" altLang="en-US" dirty="0"/>
              <a:t>攻击，且攻击更难以识别。</a:t>
            </a:r>
            <a:endParaRPr lang="en-US" altLang="zh-CN" dirty="0"/>
          </a:p>
          <a:p>
            <a:r>
              <a:rPr lang="zh-CN" altLang="en-US" dirty="0"/>
              <a:t>接下来看一起腾讯安全部门在</a:t>
            </a:r>
            <a:r>
              <a:rPr lang="en-US" altLang="zh-CN" dirty="0"/>
              <a:t>2020</a:t>
            </a:r>
            <a:r>
              <a:rPr lang="zh-CN" altLang="en-US" dirty="0"/>
              <a:t>年截获的</a:t>
            </a:r>
            <a:r>
              <a:rPr lang="en-US" altLang="zh-CN" dirty="0"/>
              <a:t>UDP</a:t>
            </a:r>
            <a:r>
              <a:rPr lang="zh-CN" altLang="en-US" dirty="0"/>
              <a:t>反射放大攻击实例</a:t>
            </a:r>
            <a:endParaRPr lang="en-US" altLang="zh-CN" dirty="0"/>
          </a:p>
          <a:p>
            <a:r>
              <a:rPr lang="zh-CN" altLang="en-US" dirty="0"/>
              <a:t>反射：</a:t>
            </a:r>
            <a:r>
              <a:rPr lang="en-US" altLang="zh-CN" dirty="0"/>
              <a:t>IP</a:t>
            </a:r>
            <a:r>
              <a:rPr lang="zh-CN" altLang="en-US" dirty="0"/>
              <a:t>欺骗</a:t>
            </a:r>
            <a:endParaRPr lang="en-US" altLang="zh-CN" dirty="0"/>
          </a:p>
          <a:p>
            <a:r>
              <a:rPr lang="zh-CN" altLang="en-US"/>
              <a:t>放大：发一个较小的包，反射后获得一个较大的包</a:t>
            </a:r>
            <a:endParaRPr lang="en-US" dirty="0"/>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21</a:t>
            </a:fld>
            <a:endParaRPr lang="en-US" altLang="zh-CN"/>
          </a:p>
        </p:txBody>
      </p:sp>
    </p:spTree>
    <p:extLst>
      <p:ext uri="{BB962C8B-B14F-4D97-AF65-F5344CB8AC3E}">
        <p14:creationId xmlns:p14="http://schemas.microsoft.com/office/powerpoint/2010/main" val="1205201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扫描主机为</a:t>
            </a:r>
            <a:r>
              <a:rPr lang="en-US" altLang="zh-CN" dirty="0"/>
              <a:t>210</a:t>
            </a:r>
            <a:r>
              <a:rPr lang="zh-CN" altLang="en-US" dirty="0"/>
              <a:t>，通过</a:t>
            </a:r>
            <a:r>
              <a:rPr lang="en-US" altLang="zh-CN" dirty="0"/>
              <a:t>-D</a:t>
            </a:r>
            <a:r>
              <a:rPr lang="zh-CN" altLang="en-US" dirty="0"/>
              <a:t>选项可以将自身</a:t>
            </a:r>
            <a:r>
              <a:rPr lang="en-US" altLang="zh-CN" dirty="0" err="1"/>
              <a:t>IP</a:t>
            </a:r>
            <a:r>
              <a:rPr lang="en-US" altLang="en-US" dirty="0" err="1"/>
              <a:t>隐藏到一些其他IP地址中</a:t>
            </a:r>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23</a:t>
            </a:fld>
            <a:endParaRPr lang="en-US" altLang="zh-CN"/>
          </a:p>
        </p:txBody>
      </p:sp>
    </p:spTree>
    <p:extLst>
      <p:ext uri="{BB962C8B-B14F-4D97-AF65-F5344CB8AC3E}">
        <p14:creationId xmlns:p14="http://schemas.microsoft.com/office/powerpoint/2010/main" val="1529426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zh-CN" sz="2000" dirty="0"/>
              <a:t>入站过滤机制</a:t>
            </a:r>
            <a:r>
              <a:rPr lang="en-US" altLang="zh-CN" sz="2000" dirty="0"/>
              <a:t>(ingress filtering):</a:t>
            </a:r>
            <a:r>
              <a:rPr lang="zh-CN" altLang="zh-CN" sz="2000" dirty="0"/>
              <a:t>来自外部网络但源</a:t>
            </a:r>
            <a:r>
              <a:rPr lang="en-US" altLang="zh-CN" sz="2000" dirty="0"/>
              <a:t>IP</a:t>
            </a:r>
            <a:r>
              <a:rPr lang="zh-CN" altLang="zh-CN" sz="2000" dirty="0"/>
              <a:t>地址</a:t>
            </a:r>
            <a:r>
              <a:rPr lang="zh-CN" altLang="en-US" sz="2000" dirty="0"/>
              <a:t>属于内部网络的欺骗攻击</a:t>
            </a:r>
            <a:endParaRPr lang="en-US" altLang="zh-CN" sz="2000" dirty="0"/>
          </a:p>
          <a:p>
            <a:endParaRPr lang="en-US" altLang="zh-CN" dirty="0"/>
          </a:p>
          <a:p>
            <a:r>
              <a:rPr lang="zh-CN" altLang="en-US" sz="1200" kern="1200" dirty="0">
                <a:solidFill>
                  <a:schemeClr val="tx1"/>
                </a:solidFill>
                <a:latin typeface="Arial" pitchFamily="34" charset="0"/>
                <a:ea typeface="宋体" pitchFamily="2" charset="-122"/>
                <a:cs typeface="+mn-cs"/>
              </a:rPr>
              <a:t>出站</a:t>
            </a:r>
            <a:r>
              <a:rPr lang="zh-CN" altLang="zh-CN" sz="1200" kern="1200" dirty="0">
                <a:solidFill>
                  <a:schemeClr val="tx1"/>
                </a:solidFill>
                <a:latin typeface="Arial" pitchFamily="34" charset="0"/>
                <a:ea typeface="宋体" pitchFamily="2" charset="-122"/>
                <a:cs typeface="+mn-cs"/>
              </a:rPr>
              <a:t>过滤机制</a:t>
            </a:r>
            <a:r>
              <a:rPr lang="en-US" altLang="zh-CN" sz="1200" kern="1200" dirty="0">
                <a:solidFill>
                  <a:schemeClr val="tx1"/>
                </a:solidFill>
                <a:latin typeface="Arial" pitchFamily="34" charset="0"/>
                <a:ea typeface="宋体" pitchFamily="2" charset="-122"/>
                <a:cs typeface="+mn-cs"/>
              </a:rPr>
              <a:t>(egress filtering)</a:t>
            </a:r>
            <a:r>
              <a:rPr lang="zh-CN" altLang="zh-CN" sz="1200" kern="1200" dirty="0">
                <a:solidFill>
                  <a:schemeClr val="tx1"/>
                </a:solidFill>
                <a:latin typeface="Arial" pitchFamily="34" charset="0"/>
                <a:ea typeface="宋体" pitchFamily="2" charset="-122"/>
                <a:cs typeface="+mn-cs"/>
              </a:rPr>
              <a:t>，阻断来自内部网络但源</a:t>
            </a:r>
            <a:r>
              <a:rPr lang="en-US" altLang="zh-CN" sz="1200" kern="1200" dirty="0">
                <a:solidFill>
                  <a:schemeClr val="tx1"/>
                </a:solidFill>
                <a:latin typeface="Arial" pitchFamily="34" charset="0"/>
                <a:ea typeface="宋体" pitchFamily="2" charset="-122"/>
                <a:cs typeface="+mn-cs"/>
              </a:rPr>
              <a:t>IP</a:t>
            </a:r>
            <a:r>
              <a:rPr lang="zh-CN" altLang="zh-CN" sz="1200" kern="1200" dirty="0">
                <a:solidFill>
                  <a:schemeClr val="tx1"/>
                </a:solidFill>
                <a:latin typeface="Arial" pitchFamily="34" charset="0"/>
                <a:ea typeface="宋体" pitchFamily="2" charset="-122"/>
                <a:cs typeface="+mn-cs"/>
              </a:rPr>
              <a:t>地址却不属于内部网络的数据包，这可以防止网络内部攻击者通过</a:t>
            </a:r>
            <a:r>
              <a:rPr lang="en-US" altLang="zh-CN" sz="1200" kern="1200" dirty="0">
                <a:solidFill>
                  <a:schemeClr val="tx1"/>
                </a:solidFill>
                <a:latin typeface="Arial" pitchFamily="34" charset="0"/>
                <a:ea typeface="宋体" pitchFamily="2" charset="-122"/>
                <a:cs typeface="+mn-cs"/>
              </a:rPr>
              <a:t>IP</a:t>
            </a:r>
            <a:r>
              <a:rPr lang="zh-CN" altLang="zh-CN" sz="1200" kern="1200" dirty="0">
                <a:solidFill>
                  <a:schemeClr val="tx1"/>
                </a:solidFill>
                <a:latin typeface="Arial" pitchFamily="34" charset="0"/>
                <a:ea typeface="宋体" pitchFamily="2" charset="-122"/>
                <a:cs typeface="+mn-cs"/>
              </a:rPr>
              <a:t>源地址欺骗技术攻击外部主机</a:t>
            </a:r>
            <a:endParaRPr lang="en-US" altLang="zh-CN" sz="1200" kern="1200" dirty="0">
              <a:solidFill>
                <a:schemeClr val="tx1"/>
              </a:solidFill>
              <a:latin typeface="Arial" pitchFamily="34" charset="0"/>
              <a:ea typeface="宋体" pitchFamily="2" charset="-122"/>
              <a:cs typeface="+mn-cs"/>
            </a:endParaRPr>
          </a:p>
          <a:p>
            <a:endParaRPr lang="en-US" altLang="zh-CN" sz="1200" kern="1200" dirty="0">
              <a:solidFill>
                <a:schemeClr val="tx1"/>
              </a:solidFill>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C98198BD-776A-4005-8B85-08A7FAB2A0AB}" type="slidenum">
              <a:rPr lang="en-US" altLang="zh-CN" smtClean="0"/>
              <a:pPr>
                <a:defRPr/>
              </a:pPr>
              <a:t>24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Ingress</a:t>
            </a:r>
            <a:r>
              <a:rPr lang="en-US" baseline="0" dirty="0"/>
              <a:t> </a:t>
            </a:r>
            <a:r>
              <a:rPr lang="en-US" baseline="0" dirty="0" err="1"/>
              <a:t>filtering，对进入本地网络上数据包进行过滤</a:t>
            </a:r>
            <a:r>
              <a:rPr lang="en-US" baseline="0" dirty="0"/>
              <a:t>，</a:t>
            </a:r>
          </a:p>
          <a:p>
            <a:r>
              <a:rPr lang="en-US" baseline="0" dirty="0"/>
              <a:t>如果源IP地址是私有网段如192.168，未分配网站如1.2.3.4，</a:t>
            </a:r>
          </a:p>
          <a:p>
            <a:r>
              <a:rPr lang="zh-CN" altLang="en-US" baseline="0" dirty="0"/>
              <a:t>如果是有效的外部可路由地址，可以通过</a:t>
            </a:r>
            <a:r>
              <a:rPr lang="en-US" altLang="zh-CN" baseline="0" dirty="0"/>
              <a:t> </a:t>
            </a:r>
            <a:r>
              <a:rPr lang="zh-CN" altLang="en-US" baseline="0" dirty="0"/>
              <a:t>比较复杂的</a:t>
            </a:r>
            <a:r>
              <a:rPr lang="en-US" altLang="zh-CN" baseline="0" dirty="0" err="1"/>
              <a:t>uRPF</a:t>
            </a:r>
            <a:r>
              <a:rPr lang="zh-CN" altLang="en-US" baseline="0" dirty="0"/>
              <a:t>协议来进行识别与过滤</a:t>
            </a:r>
            <a:endParaRPr lang="en-US" altLang="zh-CN" baseline="0" dirty="0"/>
          </a:p>
          <a:p>
            <a:r>
              <a:rPr lang="zh-CN" altLang="en-US" baseline="0" dirty="0"/>
              <a:t>第四种情况，如果是内部网络地址，则需要在内部的交换机中进行过滤</a:t>
            </a:r>
            <a:endParaRPr lang="en-US" baseline="0" dirty="0"/>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25</a:t>
            </a:fld>
            <a:endParaRPr lang="en-US" altLang="zh-CN"/>
          </a:p>
        </p:txBody>
      </p:sp>
    </p:spTree>
    <p:extLst>
      <p:ext uri="{BB962C8B-B14F-4D97-AF65-F5344CB8AC3E}">
        <p14:creationId xmlns:p14="http://schemas.microsoft.com/office/powerpoint/2010/main" val="534993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而目前互联网上的路由器是否实施了源</a:t>
            </a:r>
            <a:r>
              <a:rPr lang="en-US" altLang="zh-CN" dirty="0"/>
              <a:t>IP</a:t>
            </a:r>
            <a:r>
              <a:rPr lang="zh-CN" altLang="en-US" dirty="0"/>
              <a:t>欺骗的过滤呢，</a:t>
            </a:r>
            <a:r>
              <a:rPr lang="en-US" altLang="zh-CN" dirty="0"/>
              <a:t>MIT</a:t>
            </a:r>
            <a:endParaRPr lang="en-US" dirty="0"/>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26</a:t>
            </a:fld>
            <a:endParaRPr lang="en-US" altLang="zh-CN"/>
          </a:p>
        </p:txBody>
      </p:sp>
    </p:spTree>
    <p:extLst>
      <p:ext uri="{BB962C8B-B14F-4D97-AF65-F5344CB8AC3E}">
        <p14:creationId xmlns:p14="http://schemas.microsoft.com/office/powerpoint/2010/main" val="1697255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7783D94-51CD-4F62-9041-1CA10B9DFD82}" type="slidenum">
              <a:rPr lang="en-US" altLang="zh-CN" smtClean="0">
                <a:latin typeface="Arial" charset="0"/>
                <a:ea typeface="宋体" charset="-122"/>
              </a:rPr>
              <a:pPr/>
              <a:t>2</a:t>
            </a:fld>
            <a:endParaRPr lang="en-US" altLang="zh-CN">
              <a:latin typeface="Arial" charset="0"/>
              <a:ea typeface="宋体"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7783D94-51CD-4F62-9041-1CA10B9DFD82}" type="slidenum">
              <a:rPr lang="en-US" altLang="zh-CN" smtClean="0">
                <a:latin typeface="Arial" charset="0"/>
                <a:ea typeface="宋体" charset="-122"/>
              </a:rPr>
              <a:pPr/>
              <a:t>28</a:t>
            </a:fld>
            <a:endParaRPr lang="en-US" altLang="zh-CN">
              <a:latin typeface="Arial" charset="0"/>
              <a:ea typeface="宋体"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ARP</a:t>
            </a:r>
            <a:r>
              <a:rPr lang="zh-CN" altLang="en-US" dirty="0"/>
              <a:t>协议在</a:t>
            </a:r>
            <a:r>
              <a:rPr lang="en-US" altLang="zh-CN" dirty="0"/>
              <a:t>80</a:t>
            </a:r>
            <a:r>
              <a:rPr lang="zh-CN" altLang="en-US" dirty="0"/>
              <a:t>年代初就成为标准，当时的网络环境是基于信任局域网用户的假设，但这一假设现在不再成立了。</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而当时设计的</a:t>
            </a:r>
            <a:r>
              <a:rPr lang="en-US" altLang="zh-CN" dirty="0"/>
              <a:t>ARP</a:t>
            </a:r>
            <a:r>
              <a:rPr lang="zh-CN" altLang="en-US" dirty="0"/>
              <a:t>地址解析协议在对应答没有进行有效的身份认证，以及对应答真实性的验证，而</a:t>
            </a:r>
            <a:r>
              <a:rPr lang="en-US" altLang="zh-CN" dirty="0"/>
              <a:t>ARP</a:t>
            </a:r>
            <a:r>
              <a:rPr lang="zh-CN" altLang="en-US" dirty="0"/>
              <a:t>缓存机制</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又可以让一些虚假映射关系能够长期影响网络通讯。</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正因为</a:t>
            </a:r>
            <a:r>
              <a:rPr lang="en-US" altLang="zh-CN" dirty="0"/>
              <a:t>ARP</a:t>
            </a:r>
            <a:r>
              <a:rPr lang="zh-CN" altLang="en-US" dirty="0"/>
              <a:t>协议在设计时存在的缺陷，</a:t>
            </a:r>
            <a:r>
              <a:rPr lang="en-US" altLang="zh-CN" dirty="0"/>
              <a:t>ARP</a:t>
            </a:r>
            <a:r>
              <a:rPr lang="zh-CN" altLang="en-US" dirty="0"/>
              <a:t>协议就很容易遭受欺骗攻击，这就是我们本节重点讨论的</a:t>
            </a:r>
            <a:r>
              <a:rPr lang="en-US" altLang="zh-CN" dirty="0"/>
              <a:t>ARP</a:t>
            </a:r>
            <a:r>
              <a:rPr lang="zh-CN" altLang="en-US" dirty="0"/>
              <a:t>欺骗</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他的定义是：</a:t>
            </a:r>
            <a:endParaRPr lang="en-US" altLang="zh-CN" dirty="0"/>
          </a:p>
          <a:p>
            <a:endParaRPr lang="en-US" dirty="0"/>
          </a:p>
        </p:txBody>
      </p:sp>
      <p:sp>
        <p:nvSpPr>
          <p:cNvPr id="4" name="Slide Number Placeholder 3"/>
          <p:cNvSpPr>
            <a:spLocks noGrp="1"/>
          </p:cNvSpPr>
          <p:nvPr>
            <p:ph type="sldNum" sz="quarter" idx="10"/>
          </p:nvPr>
        </p:nvSpPr>
        <p:spPr/>
        <p:txBody>
          <a:bodyPr/>
          <a:lstStyle/>
          <a:p>
            <a:pPr>
              <a:defRPr/>
            </a:pPr>
            <a:fld id="{C98198BD-776A-4005-8B85-08A7FAB2A0AB}" type="slidenum">
              <a:rPr lang="en-US" altLang="zh-CN" smtClean="0"/>
              <a:pPr>
                <a:defRPr/>
              </a:pPr>
              <a:t>33</a:t>
            </a:fld>
            <a:endParaRPr lang="en-US" altLang="zh-CN"/>
          </a:p>
        </p:txBody>
      </p:sp>
    </p:spTree>
    <p:extLst>
      <p:ext uri="{BB962C8B-B14F-4D97-AF65-F5344CB8AC3E}">
        <p14:creationId xmlns:p14="http://schemas.microsoft.com/office/powerpoint/2010/main" val="2019018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为了更好的帮助大家理解</a:t>
            </a:r>
            <a:r>
              <a:rPr lang="en-US" altLang="zh-CN" dirty="0"/>
              <a:t>ARP</a:t>
            </a:r>
            <a:r>
              <a:rPr lang="zh-CN" altLang="en-US" dirty="0"/>
              <a:t>欺骗攻击的技术机理，我设计了三个故事场景，分别来映射</a:t>
            </a:r>
            <a:r>
              <a:rPr lang="en-US" altLang="zh-CN" dirty="0"/>
              <a:t>ARP</a:t>
            </a:r>
            <a:r>
              <a:rPr lang="zh-CN" altLang="en-US" dirty="0"/>
              <a:t>欺骗攻击的三种情况。</a:t>
            </a:r>
            <a:endParaRPr lang="en-US" altLang="zh-CN" dirty="0"/>
          </a:p>
          <a:p>
            <a:endParaRPr lang="en-US" altLang="zh-CN" dirty="0"/>
          </a:p>
          <a:p>
            <a:r>
              <a:rPr lang="zh-CN" altLang="en-US" dirty="0"/>
              <a:t>第一次作业，</a:t>
            </a:r>
            <a:r>
              <a:rPr lang="zh-CN" altLang="en-US" sz="1200" kern="1200" dirty="0">
                <a:solidFill>
                  <a:schemeClr val="tx1"/>
                </a:solidFill>
                <a:effectLst/>
                <a:latin typeface="Arial" pitchFamily="34" charset="0"/>
                <a:ea typeface="宋体" pitchFamily="2" charset="-122"/>
                <a:cs typeface="+mn-cs"/>
              </a:rPr>
              <a:t>黄蓉连作业题都没看怎么明白，在截止时间之前硬着头皮交了份乱写一通的作业。</a:t>
            </a:r>
            <a:endParaRPr lang="en-US" altLang="zh-CN" sz="1200" kern="1200" dirty="0">
              <a:solidFill>
                <a:schemeClr val="tx1"/>
              </a:solidFill>
              <a:effectLst/>
              <a:latin typeface="Arial" pitchFamily="34" charset="0"/>
              <a:ea typeface="宋体" pitchFamily="2" charset="-122"/>
              <a:cs typeface="+mn-cs"/>
            </a:endParaRPr>
          </a:p>
          <a:p>
            <a:r>
              <a:rPr lang="zh-CN" altLang="en-US" sz="1200" kern="1200" dirty="0">
                <a:solidFill>
                  <a:schemeClr val="tx1"/>
                </a:solidFill>
                <a:effectLst/>
                <a:latin typeface="Arial" pitchFamily="34" charset="0"/>
                <a:ea typeface="宋体" pitchFamily="2" charset="-122"/>
                <a:cs typeface="+mn-cs"/>
              </a:rPr>
              <a:t>洪七公课上开始询问：“黄蓉，你的邮件地址是什么呀？</a:t>
            </a:r>
            <a:r>
              <a:rPr lang="zh-CN" altLang="en-US" dirty="0">
                <a:effectLst/>
              </a:rPr>
              <a:t> </a:t>
            </a:r>
            <a:r>
              <a:rPr lang="zh-CN" altLang="en-US" sz="1200" kern="1200" dirty="0">
                <a:solidFill>
                  <a:schemeClr val="tx1"/>
                </a:solidFill>
                <a:effectLst/>
                <a:latin typeface="Arial" pitchFamily="34" charset="0"/>
                <a:ea typeface="宋体" pitchFamily="2" charset="-122"/>
                <a:cs typeface="+mn-cs"/>
              </a:rPr>
              <a:t>”</a:t>
            </a:r>
            <a:endParaRPr lang="en-US" altLang="zh-CN" sz="1200" kern="1200" dirty="0">
              <a:solidFill>
                <a:schemeClr val="tx1"/>
              </a:solidFill>
              <a:effectLst/>
              <a:latin typeface="Arial" pitchFamily="34" charset="0"/>
              <a:ea typeface="宋体" pitchFamily="2" charset="-122"/>
              <a:cs typeface="+mn-cs"/>
            </a:endParaRPr>
          </a:p>
          <a:p>
            <a:r>
              <a:rPr lang="zh-CN" altLang="en-US" sz="1200" kern="1200" dirty="0">
                <a:solidFill>
                  <a:schemeClr val="tx1"/>
                </a:solidFill>
                <a:effectLst/>
                <a:latin typeface="Arial" pitchFamily="34" charset="0"/>
                <a:ea typeface="宋体" pitchFamily="2" charset="-122"/>
                <a:cs typeface="+mn-cs"/>
              </a:rPr>
              <a:t>这时，正在发愁的黄蓉忽然灵光一闪，马上回答到：“黄蓉的邮件地址是</a:t>
            </a:r>
            <a:r>
              <a:rPr lang="en-US" altLang="zh-CN" sz="1200" kern="1200" dirty="0" err="1">
                <a:solidFill>
                  <a:schemeClr val="tx1"/>
                </a:solidFill>
                <a:effectLst/>
                <a:latin typeface="Arial" pitchFamily="34" charset="0"/>
                <a:ea typeface="宋体" pitchFamily="2" charset="-122"/>
                <a:cs typeface="+mn-cs"/>
              </a:rPr>
              <a:t>guo</a:t>
            </a:r>
            <a:r>
              <a:rPr lang="en-US" sz="1200" kern="1200" dirty="0" err="1">
                <a:solidFill>
                  <a:schemeClr val="tx1"/>
                </a:solidFill>
                <a:effectLst/>
                <a:latin typeface="Arial" pitchFamily="34" charset="0"/>
                <a:ea typeface="宋体" pitchFamily="2" charset="-122"/>
                <a:cs typeface="+mn-cs"/>
              </a:rPr>
              <a:t>@T.edu.cn</a:t>
            </a:r>
            <a:r>
              <a:rPr lang="zh-CN" altLang="en-US" sz="1200" kern="1200" dirty="0">
                <a:solidFill>
                  <a:schemeClr val="tx1"/>
                </a:solidFill>
                <a:effectLst/>
                <a:latin typeface="Arial" pitchFamily="34" charset="0"/>
                <a:ea typeface="宋体" pitchFamily="2" charset="-122"/>
                <a:cs typeface="+mn-cs"/>
              </a:rPr>
              <a:t>”，</a:t>
            </a:r>
            <a:endParaRPr lang="en-US" altLang="zh-CN" sz="1200" kern="1200" dirty="0">
              <a:solidFill>
                <a:schemeClr val="tx1"/>
              </a:solidFill>
              <a:effectLst/>
              <a:latin typeface="Arial" pitchFamily="34" charset="0"/>
              <a:ea typeface="宋体" pitchFamily="2" charset="-122"/>
              <a:cs typeface="+mn-cs"/>
            </a:endParaRPr>
          </a:p>
          <a:p>
            <a:r>
              <a:rPr lang="zh-CN" altLang="en-US" sz="1200" kern="1200" dirty="0">
                <a:solidFill>
                  <a:schemeClr val="tx1"/>
                </a:solidFill>
                <a:effectLst/>
                <a:latin typeface="Arial" pitchFamily="34" charset="0"/>
                <a:ea typeface="宋体" pitchFamily="2" charset="-122"/>
                <a:cs typeface="+mn-cs"/>
              </a:rPr>
              <a:t>洪七公在埋头整理作业得分表，也没想到有人欺骗他，于是把黄蓉的作业分数登记成</a:t>
            </a:r>
            <a:r>
              <a:rPr lang="en-US" altLang="zh-CN" sz="1200" kern="1200" dirty="0" err="1">
                <a:solidFill>
                  <a:schemeClr val="tx1"/>
                </a:solidFill>
                <a:effectLst/>
                <a:latin typeface="Arial" pitchFamily="34" charset="0"/>
                <a:ea typeface="宋体" pitchFamily="2" charset="-122"/>
                <a:cs typeface="+mn-cs"/>
              </a:rPr>
              <a:t>guo</a:t>
            </a:r>
            <a:r>
              <a:rPr lang="en-US" sz="1200" kern="1200" dirty="0" err="1">
                <a:solidFill>
                  <a:schemeClr val="tx1"/>
                </a:solidFill>
                <a:effectLst/>
                <a:latin typeface="Arial" pitchFamily="34" charset="0"/>
                <a:ea typeface="宋体" pitchFamily="2" charset="-122"/>
                <a:cs typeface="+mn-cs"/>
              </a:rPr>
              <a:t>@T.edu.cn</a:t>
            </a:r>
            <a:r>
              <a:rPr lang="zh-CN" altLang="en-US" sz="1200" kern="1200" dirty="0">
                <a:solidFill>
                  <a:schemeClr val="tx1"/>
                </a:solidFill>
                <a:effectLst/>
                <a:latin typeface="Arial" pitchFamily="34" charset="0"/>
                <a:ea typeface="宋体" pitchFamily="2" charset="-122"/>
                <a:cs typeface="+mn-cs"/>
              </a:rPr>
              <a:t>邮件地址发来作业的</a:t>
            </a:r>
            <a:r>
              <a:rPr lang="en-US" sz="1200" kern="1200" dirty="0">
                <a:solidFill>
                  <a:schemeClr val="tx1"/>
                </a:solidFill>
                <a:effectLst/>
                <a:latin typeface="Arial" pitchFamily="34" charset="0"/>
                <a:ea typeface="宋体" pitchFamily="2" charset="-122"/>
                <a:cs typeface="+mn-cs"/>
              </a:rPr>
              <a:t>9</a:t>
            </a:r>
            <a:r>
              <a:rPr lang="zh-CN" altLang="en-US" sz="1200" kern="1200" dirty="0">
                <a:solidFill>
                  <a:schemeClr val="tx1"/>
                </a:solidFill>
                <a:effectLst/>
                <a:latin typeface="Arial" pitchFamily="34" charset="0"/>
                <a:ea typeface="宋体" pitchFamily="2" charset="-122"/>
                <a:cs typeface="+mn-cs"/>
              </a:rPr>
              <a:t>分，</a:t>
            </a:r>
            <a:endParaRPr lang="en-US" altLang="zh-CN" sz="1200" kern="1200" dirty="0">
              <a:solidFill>
                <a:schemeClr val="tx1"/>
              </a:solidFill>
              <a:effectLst/>
              <a:latin typeface="Arial" pitchFamily="34" charset="0"/>
              <a:ea typeface="宋体" pitchFamily="2" charset="-122"/>
              <a:cs typeface="+mn-cs"/>
            </a:endParaRPr>
          </a:p>
          <a:p>
            <a:r>
              <a:rPr lang="zh-CN" altLang="en-US" sz="1200" kern="1200" dirty="0">
                <a:solidFill>
                  <a:schemeClr val="tx1"/>
                </a:solidFill>
                <a:effectLst/>
                <a:latin typeface="Arial" pitchFamily="34" charset="0"/>
                <a:ea typeface="宋体" pitchFamily="2" charset="-122"/>
                <a:cs typeface="+mn-cs"/>
              </a:rPr>
              <a:t>郭靖本来就有点反应迟钝，听到黄蓉的回答之后晕了，心里想说：“黄蓉的邮件地址怎么会跟我的一样呢？还是我听错了”。</a:t>
            </a:r>
            <a:endParaRPr lang="en-US" altLang="zh-CN" sz="1200" kern="1200" dirty="0">
              <a:solidFill>
                <a:schemeClr val="tx1"/>
              </a:solidFill>
              <a:effectLst/>
              <a:latin typeface="Arial" pitchFamily="34" charset="0"/>
              <a:ea typeface="宋体" pitchFamily="2" charset="-122"/>
              <a:cs typeface="+mn-cs"/>
            </a:endParaRPr>
          </a:p>
          <a:p>
            <a:r>
              <a:rPr lang="zh-CN" altLang="en-US" sz="1200" kern="1200" dirty="0">
                <a:solidFill>
                  <a:schemeClr val="tx1"/>
                </a:solidFill>
                <a:effectLst/>
                <a:latin typeface="Arial" pitchFamily="34" charset="0"/>
                <a:ea typeface="宋体" pitchFamily="2" charset="-122"/>
                <a:cs typeface="+mn-cs"/>
              </a:rPr>
              <a:t>这时洪七公已经在报“郭靖，你的邮件地址”，这时候郭靖还在纳闷着呢，</a:t>
            </a:r>
            <a:endParaRPr lang="en-US" altLang="zh-CN" sz="1200" kern="1200" dirty="0">
              <a:solidFill>
                <a:schemeClr val="tx1"/>
              </a:solidFill>
              <a:effectLst/>
              <a:latin typeface="Arial" pitchFamily="34" charset="0"/>
              <a:ea typeface="宋体" pitchFamily="2" charset="-122"/>
              <a:cs typeface="+mn-cs"/>
            </a:endParaRPr>
          </a:p>
          <a:p>
            <a:r>
              <a:rPr lang="zh-CN" altLang="en-US" sz="1200" kern="1200" dirty="0">
                <a:solidFill>
                  <a:schemeClr val="tx1"/>
                </a:solidFill>
                <a:effectLst/>
                <a:latin typeface="Arial" pitchFamily="34" charset="0"/>
                <a:ea typeface="宋体" pitchFamily="2" charset="-122"/>
                <a:cs typeface="+mn-cs"/>
              </a:rPr>
              <a:t>这时黄蓉换做男声高声回答：“郭靖的邮件地址是</a:t>
            </a:r>
            <a:r>
              <a:rPr lang="en-US" altLang="zh-CN" sz="1200" kern="1200" dirty="0" err="1">
                <a:solidFill>
                  <a:schemeClr val="tx1"/>
                </a:solidFill>
                <a:effectLst/>
                <a:latin typeface="Arial" pitchFamily="34" charset="0"/>
                <a:ea typeface="宋体" pitchFamily="2" charset="-122"/>
                <a:cs typeface="+mn-cs"/>
              </a:rPr>
              <a:t>huang</a:t>
            </a:r>
            <a:r>
              <a:rPr lang="en-US" sz="1200" kern="1200" dirty="0" err="1">
                <a:solidFill>
                  <a:schemeClr val="tx1"/>
                </a:solidFill>
                <a:effectLst/>
                <a:latin typeface="Arial" pitchFamily="34" charset="0"/>
                <a:ea typeface="宋体" pitchFamily="2" charset="-122"/>
                <a:cs typeface="+mn-cs"/>
              </a:rPr>
              <a:t>@T.edu.cn</a:t>
            </a:r>
            <a:r>
              <a:rPr lang="zh-CN" altLang="en-US" sz="1200" kern="1200" dirty="0">
                <a:solidFill>
                  <a:schemeClr val="tx1"/>
                </a:solidFill>
                <a:effectLst/>
                <a:latin typeface="Arial" pitchFamily="34" charset="0"/>
                <a:ea typeface="宋体" pitchFamily="2" charset="-122"/>
                <a:cs typeface="+mn-cs"/>
              </a:rPr>
              <a:t>”，洪七公于是把</a:t>
            </a:r>
            <a:r>
              <a:rPr lang="en-US" altLang="zh-CN" sz="1200" kern="1200" dirty="0" err="1">
                <a:solidFill>
                  <a:schemeClr val="tx1"/>
                </a:solidFill>
                <a:effectLst/>
                <a:latin typeface="Arial" pitchFamily="34" charset="0"/>
                <a:ea typeface="宋体" pitchFamily="2" charset="-122"/>
                <a:cs typeface="+mn-cs"/>
              </a:rPr>
              <a:t>huang</a:t>
            </a:r>
            <a:r>
              <a:rPr lang="en-US" sz="1200" kern="1200" dirty="0" err="1">
                <a:solidFill>
                  <a:schemeClr val="tx1"/>
                </a:solidFill>
                <a:effectLst/>
                <a:latin typeface="Arial" pitchFamily="34" charset="0"/>
                <a:ea typeface="宋体" pitchFamily="2" charset="-122"/>
                <a:cs typeface="+mn-cs"/>
              </a:rPr>
              <a:t>@T.edu.cn</a:t>
            </a:r>
            <a:r>
              <a:rPr lang="zh-CN" altLang="en-US" sz="1200" kern="1200" dirty="0">
                <a:solidFill>
                  <a:schemeClr val="tx1"/>
                </a:solidFill>
                <a:effectLst/>
                <a:latin typeface="Arial" pitchFamily="34" charset="0"/>
                <a:ea typeface="宋体" pitchFamily="2" charset="-122"/>
                <a:cs typeface="+mn-cs"/>
              </a:rPr>
              <a:t>邮件地址发来的作业得分</a:t>
            </a:r>
            <a:r>
              <a:rPr lang="en-US" altLang="zh-CN" sz="1200" kern="1200" dirty="0">
                <a:solidFill>
                  <a:schemeClr val="tx1"/>
                </a:solidFill>
                <a:effectLst/>
                <a:latin typeface="Arial" pitchFamily="34" charset="0"/>
                <a:ea typeface="宋体" pitchFamily="2" charset="-122"/>
                <a:cs typeface="+mn-cs"/>
              </a:rPr>
              <a:t>2</a:t>
            </a:r>
            <a:r>
              <a:rPr lang="zh-CN" altLang="en-US" sz="1200" kern="1200" dirty="0">
                <a:solidFill>
                  <a:schemeClr val="tx1"/>
                </a:solidFill>
                <a:effectLst/>
                <a:latin typeface="Arial" pitchFamily="34" charset="0"/>
                <a:ea typeface="宋体" pitchFamily="2" charset="-122"/>
                <a:cs typeface="+mn-cs"/>
              </a:rPr>
              <a:t>分登记在郭靖名下。</a:t>
            </a:r>
            <a:endParaRPr lang="en-US" altLang="zh-CN" sz="1200" kern="1200" dirty="0">
              <a:solidFill>
                <a:schemeClr val="tx1"/>
              </a:solidFill>
              <a:effectLst/>
              <a:latin typeface="Arial" pitchFamily="34"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Arial" pitchFamily="34" charset="0"/>
                <a:ea typeface="宋体" pitchFamily="2" charset="-122"/>
                <a:cs typeface="+mn-cs"/>
              </a:rPr>
              <a:t>嘴里还嘟哝着：“郭靖你这次作业怎么做的这么不认真啊”。</a:t>
            </a:r>
            <a:endParaRPr lang="en-US" altLang="zh-CN" sz="1200" kern="1200" dirty="0">
              <a:solidFill>
                <a:schemeClr val="tx1"/>
              </a:solidFill>
              <a:effectLst/>
              <a:latin typeface="Arial" pitchFamily="34" charset="0"/>
              <a:ea typeface="宋体" pitchFamily="2" charset="-122"/>
              <a:cs typeface="+mn-cs"/>
            </a:endParaRPr>
          </a:p>
          <a:p>
            <a:r>
              <a:rPr lang="zh-CN" altLang="en-US" sz="1200" kern="1200" dirty="0">
                <a:solidFill>
                  <a:schemeClr val="tx1"/>
                </a:solidFill>
                <a:effectLst/>
                <a:latin typeface="Arial" pitchFamily="34" charset="0"/>
                <a:ea typeface="宋体" pitchFamily="2" charset="-122"/>
                <a:cs typeface="+mn-cs"/>
              </a:rPr>
              <a:t>郭靖已经是彻底晕菜摸不着头脑了，想了半天，怯生生的小声回答，不对啊，我的邮件地址是</a:t>
            </a:r>
            <a:r>
              <a:rPr lang="en-US" altLang="zh-CN" sz="1200" kern="1200" dirty="0" err="1">
                <a:solidFill>
                  <a:schemeClr val="tx1"/>
                </a:solidFill>
                <a:effectLst/>
                <a:latin typeface="Arial" pitchFamily="34" charset="0"/>
                <a:ea typeface="宋体" pitchFamily="2" charset="-122"/>
                <a:cs typeface="+mn-cs"/>
              </a:rPr>
              <a:t>guo@T.edu.cn</a:t>
            </a:r>
            <a:r>
              <a:rPr lang="zh-CN" altLang="en-US" sz="1200" kern="1200" dirty="0">
                <a:solidFill>
                  <a:schemeClr val="tx1"/>
                </a:solidFill>
                <a:effectLst/>
                <a:latin typeface="Arial" pitchFamily="34" charset="0"/>
                <a:ea typeface="宋体" pitchFamily="2" charset="-122"/>
                <a:cs typeface="+mn-cs"/>
              </a:rPr>
              <a:t>呀，这是后洪七公已经在问其他同学了，</a:t>
            </a:r>
            <a:endParaRPr lang="en-US" altLang="zh-CN" sz="1200" kern="1200" dirty="0">
              <a:solidFill>
                <a:schemeClr val="tx1"/>
              </a:solidFill>
              <a:effectLst/>
              <a:latin typeface="Arial" pitchFamily="34" charset="0"/>
              <a:ea typeface="宋体" pitchFamily="2" charset="-122"/>
              <a:cs typeface="+mn-cs"/>
            </a:endParaRPr>
          </a:p>
          <a:p>
            <a:r>
              <a:rPr lang="zh-CN" altLang="en-US" sz="1200" kern="1200" dirty="0">
                <a:solidFill>
                  <a:schemeClr val="tx1"/>
                </a:solidFill>
                <a:effectLst/>
                <a:latin typeface="Arial" pitchFamily="34" charset="0"/>
                <a:ea typeface="宋体" pitchFamily="2" charset="-122"/>
                <a:cs typeface="+mn-cs"/>
              </a:rPr>
              <a:t>哪里听得到郭靖的回答。班上其他同学都在偷偷窃笑，最后大家也都“事不关己，高高挂起”，没有提出任何疑议。</a:t>
            </a:r>
            <a:r>
              <a:rPr lang="zh-CN" altLang="en-US" dirty="0">
                <a:effectLst/>
              </a:rPr>
              <a:t> </a:t>
            </a:r>
            <a:endParaRPr lang="en-US" altLang="zh-CN" sz="1200" kern="1200" dirty="0">
              <a:solidFill>
                <a:schemeClr val="tx1"/>
              </a:solidFill>
              <a:effectLst/>
              <a:latin typeface="Arial" pitchFamily="34" charset="0"/>
              <a:ea typeface="宋体" pitchFamily="2" charset="-122"/>
              <a:cs typeface="+mn-cs"/>
            </a:endParaRPr>
          </a:p>
          <a:p>
            <a:r>
              <a:rPr lang="zh-CN" altLang="en-US" sz="1200" kern="1200" dirty="0">
                <a:solidFill>
                  <a:schemeClr val="tx1"/>
                </a:solidFill>
                <a:effectLst/>
                <a:latin typeface="Arial" pitchFamily="34" charset="0"/>
                <a:ea typeface="宋体" pitchFamily="2" charset="-122"/>
                <a:cs typeface="+mn-cs"/>
              </a:rPr>
              <a:t>于是黄蓉的第一次作业成功拿到了原本属于郭靖的</a:t>
            </a:r>
            <a:r>
              <a:rPr lang="en-US" altLang="zh-CN" sz="1200" kern="1200" dirty="0">
                <a:solidFill>
                  <a:schemeClr val="tx1"/>
                </a:solidFill>
                <a:effectLst/>
                <a:latin typeface="Arial" pitchFamily="34" charset="0"/>
                <a:ea typeface="宋体" pitchFamily="2" charset="-122"/>
                <a:cs typeface="+mn-cs"/>
              </a:rPr>
              <a:t>9</a:t>
            </a:r>
            <a:r>
              <a:rPr lang="zh-CN" altLang="en-US" sz="1200" kern="1200" dirty="0">
                <a:solidFill>
                  <a:schemeClr val="tx1"/>
                </a:solidFill>
                <a:effectLst/>
                <a:latin typeface="Arial" pitchFamily="34" charset="0"/>
                <a:ea typeface="宋体" pitchFamily="2" charset="-122"/>
                <a:cs typeface="+mn-cs"/>
              </a:rPr>
              <a:t>分，而郭靖却得到了可怜的</a:t>
            </a:r>
            <a:r>
              <a:rPr lang="en-US" altLang="zh-CN" sz="1200" kern="1200" dirty="0">
                <a:solidFill>
                  <a:schemeClr val="tx1"/>
                </a:solidFill>
                <a:effectLst/>
                <a:latin typeface="Arial" pitchFamily="34" charset="0"/>
                <a:ea typeface="宋体" pitchFamily="2" charset="-122"/>
                <a:cs typeface="+mn-cs"/>
              </a:rPr>
              <a:t>2</a:t>
            </a:r>
            <a:r>
              <a:rPr lang="zh-CN" altLang="en-US" sz="1200" kern="1200" dirty="0">
                <a:solidFill>
                  <a:schemeClr val="tx1"/>
                </a:solidFill>
                <a:effectLst/>
                <a:latin typeface="Arial" pitchFamily="34" charset="0"/>
                <a:ea typeface="宋体" pitchFamily="2" charset="-122"/>
                <a:cs typeface="+mn-cs"/>
              </a:rPr>
              <a:t>分。</a:t>
            </a:r>
            <a:endParaRPr lang="en-US" sz="1200" kern="1200" dirty="0">
              <a:solidFill>
                <a:schemeClr val="tx1"/>
              </a:solidFill>
              <a:effectLst/>
              <a:latin typeface="Arial" pitchFamily="34" charset="0"/>
              <a:ea typeface="宋体" pitchFamily="2" charset="-122"/>
              <a:cs typeface="+mn-cs"/>
            </a:endParaRPr>
          </a:p>
        </p:txBody>
      </p:sp>
      <p:sp>
        <p:nvSpPr>
          <p:cNvPr id="4" name="Slide Number Placeholder 3"/>
          <p:cNvSpPr>
            <a:spLocks noGrp="1"/>
          </p:cNvSpPr>
          <p:nvPr>
            <p:ph type="sldNum" sz="quarter" idx="10"/>
          </p:nvPr>
        </p:nvSpPr>
        <p:spPr/>
        <p:txBody>
          <a:bodyPr/>
          <a:lstStyle/>
          <a:p>
            <a:pPr>
              <a:defRPr/>
            </a:pPr>
            <a:fld id="{C98198BD-776A-4005-8B85-08A7FAB2A0AB}" type="slidenum">
              <a:rPr lang="en-US" altLang="zh-CN" smtClean="0"/>
              <a:pPr>
                <a:defRPr/>
              </a:pPr>
              <a:t>34</a:t>
            </a:fld>
            <a:endParaRPr lang="en-US" altLang="zh-CN"/>
          </a:p>
        </p:txBody>
      </p:sp>
    </p:spTree>
    <p:extLst>
      <p:ext uri="{BB962C8B-B14F-4D97-AF65-F5344CB8AC3E}">
        <p14:creationId xmlns:p14="http://schemas.microsoft.com/office/powerpoint/2010/main" val="583582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课堂作业</a:t>
            </a:r>
            <a:endParaRPr lang="en-US" altLang="zh-CN" dirty="0"/>
          </a:p>
          <a:p>
            <a:endParaRPr lang="en-US" altLang="zh-CN" dirty="0"/>
          </a:p>
          <a:p>
            <a:r>
              <a:rPr lang="zh-CN" altLang="en-US" dirty="0"/>
              <a:t>这时洪七公的</a:t>
            </a:r>
            <a:r>
              <a:rPr lang="en-US" altLang="zh-CN" dirty="0"/>
              <a:t>ARP</a:t>
            </a:r>
            <a:r>
              <a:rPr lang="zh-CN" altLang="en-US" dirty="0"/>
              <a:t>缓存会将郭靖的</a:t>
            </a:r>
            <a:r>
              <a:rPr lang="en-US" altLang="zh-CN" dirty="0"/>
              <a:t>IP</a:t>
            </a:r>
            <a:r>
              <a:rPr lang="zh-CN" altLang="en-US" dirty="0"/>
              <a:t>地址</a:t>
            </a:r>
            <a:r>
              <a:rPr lang="en-US" altLang="zh-CN" dirty="0"/>
              <a:t>IPB</a:t>
            </a:r>
            <a:r>
              <a:rPr lang="zh-CN" altLang="en-US" dirty="0"/>
              <a:t>与谁的</a:t>
            </a:r>
            <a:r>
              <a:rPr lang="en-US" altLang="zh-CN" dirty="0"/>
              <a:t>MAC</a:t>
            </a:r>
            <a:r>
              <a:rPr lang="zh-CN" altLang="en-US" dirty="0"/>
              <a:t>地址相对应呢？</a:t>
            </a:r>
            <a:endParaRPr lang="en-US" altLang="zh-CN" dirty="0"/>
          </a:p>
          <a:p>
            <a:r>
              <a:rPr lang="zh-CN" altLang="en-US" dirty="0"/>
              <a:t>是正确的郭靖的</a:t>
            </a:r>
            <a:r>
              <a:rPr lang="en-US" altLang="zh-CN" dirty="0"/>
              <a:t>MAC</a:t>
            </a:r>
            <a:r>
              <a:rPr lang="zh-CN" altLang="en-US" dirty="0"/>
              <a:t>地址呢？还是黄蓉假冒郭靖的</a:t>
            </a:r>
            <a:r>
              <a:rPr lang="en-US" altLang="zh-CN" dirty="0"/>
              <a:t>MAC</a:t>
            </a:r>
            <a:r>
              <a:rPr lang="zh-CN" altLang="en-US" dirty="0"/>
              <a:t>地址？</a:t>
            </a:r>
            <a:endParaRPr lang="en-US" altLang="zh-CN" dirty="0"/>
          </a:p>
          <a:p>
            <a:r>
              <a:rPr lang="zh-CN" altLang="en-US" dirty="0"/>
              <a:t>洪七公又会把数据包发给谁？</a:t>
            </a:r>
            <a:endParaRPr lang="en-US" altLang="zh-CN" dirty="0"/>
          </a:p>
          <a:p>
            <a:endParaRPr lang="en-US" dirty="0"/>
          </a:p>
          <a:p>
            <a:r>
              <a:rPr lang="zh-CN" altLang="en-US" dirty="0"/>
              <a:t>取决于消息到达及报文处理的时序关系，不确定性。</a:t>
            </a:r>
            <a:endParaRPr lang="en-US" altLang="zh-CN" dirty="0"/>
          </a:p>
          <a:p>
            <a:r>
              <a:rPr lang="zh-CN" altLang="en-US" dirty="0"/>
              <a:t>如何实施一次能够确保成功的欺骗攻击？</a:t>
            </a:r>
            <a:endParaRPr lang="en-US" dirty="0"/>
          </a:p>
        </p:txBody>
      </p:sp>
      <p:sp>
        <p:nvSpPr>
          <p:cNvPr id="4" name="Slide Number Placeholder 3"/>
          <p:cNvSpPr>
            <a:spLocks noGrp="1"/>
          </p:cNvSpPr>
          <p:nvPr>
            <p:ph type="sldNum" sz="quarter" idx="10"/>
          </p:nvPr>
        </p:nvSpPr>
        <p:spPr/>
        <p:txBody>
          <a:bodyPr/>
          <a:lstStyle/>
          <a:p>
            <a:pPr>
              <a:defRPr/>
            </a:pPr>
            <a:fld id="{C98198BD-776A-4005-8B85-08A7FAB2A0AB}" type="slidenum">
              <a:rPr lang="en-US" altLang="zh-CN" smtClean="0"/>
              <a:pPr>
                <a:defRPr/>
              </a:pPr>
              <a:t>35</a:t>
            </a:fld>
            <a:endParaRPr lang="en-US" altLang="zh-CN"/>
          </a:p>
        </p:txBody>
      </p:sp>
    </p:spTree>
    <p:extLst>
      <p:ext uri="{BB962C8B-B14F-4D97-AF65-F5344CB8AC3E}">
        <p14:creationId xmlns:p14="http://schemas.microsoft.com/office/powerpoint/2010/main" val="2410289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Arial" pitchFamily="34" charset="0"/>
                <a:ea typeface="宋体" pitchFamily="2" charset="-122"/>
                <a:cs typeface="+mn-cs"/>
              </a:rPr>
              <a:t>。。。。</a:t>
            </a:r>
            <a:endParaRPr lang="en-US" altLang="zh-CN" sz="1200" kern="1200" dirty="0">
              <a:solidFill>
                <a:schemeClr val="tx1"/>
              </a:solidFill>
              <a:effectLst/>
              <a:latin typeface="Arial" pitchFamily="34" charset="0"/>
              <a:ea typeface="宋体" pitchFamily="2" charset="-122"/>
              <a:cs typeface="+mn-cs"/>
            </a:endParaRPr>
          </a:p>
          <a:p>
            <a:r>
              <a:rPr lang="zh-CN" altLang="en-US" sz="1200" kern="1200" dirty="0">
                <a:solidFill>
                  <a:schemeClr val="tx1"/>
                </a:solidFill>
                <a:effectLst/>
                <a:latin typeface="Arial" pitchFamily="34" charset="0"/>
                <a:ea typeface="宋体" pitchFamily="2" charset="-122"/>
                <a:cs typeface="+mn-cs"/>
              </a:rPr>
              <a:t>在上课前黄蓉就主动地跑到洪七公那说：“郭靖的邮件地址是</a:t>
            </a:r>
            <a:r>
              <a:rPr lang="en-US" sz="1200" kern="1200" dirty="0">
                <a:solidFill>
                  <a:schemeClr val="tx1"/>
                </a:solidFill>
                <a:effectLst/>
                <a:latin typeface="Arial" pitchFamily="34" charset="0"/>
                <a:ea typeface="宋体" pitchFamily="2" charset="-122"/>
                <a:cs typeface="+mn-cs"/>
              </a:rPr>
              <a:t>huang@T.edu.cn,</a:t>
            </a:r>
            <a:r>
              <a:rPr lang="zh-CN" altLang="en-US" sz="1200" kern="1200" dirty="0">
                <a:solidFill>
                  <a:schemeClr val="tx1"/>
                </a:solidFill>
                <a:effectLst/>
                <a:latin typeface="Arial" pitchFamily="34" charset="0"/>
                <a:ea typeface="宋体" pitchFamily="2" charset="-122"/>
                <a:cs typeface="+mn-cs"/>
              </a:rPr>
              <a:t>黄蓉的邮件地址是</a:t>
            </a:r>
            <a:r>
              <a:rPr lang="en-US" altLang="zh-CN" sz="1200" kern="1200" dirty="0" err="1">
                <a:solidFill>
                  <a:schemeClr val="tx1"/>
                </a:solidFill>
                <a:effectLst/>
                <a:latin typeface="Arial" pitchFamily="34" charset="0"/>
                <a:ea typeface="宋体" pitchFamily="2" charset="-122"/>
                <a:cs typeface="+mn-cs"/>
              </a:rPr>
              <a:t>guo</a:t>
            </a:r>
            <a:r>
              <a:rPr lang="en-US" altLang="zh-CN" sz="1200" kern="1200" dirty="0">
                <a:solidFill>
                  <a:schemeClr val="tx1"/>
                </a:solidFill>
                <a:effectLst/>
                <a:latin typeface="Arial" pitchFamily="34" charset="0"/>
                <a:ea typeface="宋体" pitchFamily="2" charset="-122"/>
                <a:cs typeface="+mn-cs"/>
              </a:rPr>
              <a:t>@</a:t>
            </a:r>
            <a:r>
              <a:rPr lang="zh-CN" altLang="en-US" sz="1200" kern="1200" dirty="0">
                <a:solidFill>
                  <a:schemeClr val="tx1"/>
                </a:solidFill>
                <a:effectLst/>
                <a:latin typeface="Arial" pitchFamily="34" charset="0"/>
                <a:ea typeface="宋体" pitchFamily="2" charset="-122"/>
                <a:cs typeface="+mn-cs"/>
              </a:rPr>
              <a:t>清华</a:t>
            </a:r>
            <a:r>
              <a:rPr lang="en-US" altLang="zh-CN" sz="1200" kern="1200" dirty="0">
                <a:solidFill>
                  <a:schemeClr val="tx1"/>
                </a:solidFill>
                <a:effectLst/>
                <a:latin typeface="Arial" pitchFamily="34" charset="0"/>
                <a:ea typeface="宋体" pitchFamily="2" charset="-122"/>
                <a:cs typeface="+mn-cs"/>
              </a:rPr>
              <a:t>.</a:t>
            </a:r>
            <a:r>
              <a:rPr lang="en-US" altLang="zh-CN" sz="1200" kern="1200" dirty="0" err="1">
                <a:solidFill>
                  <a:schemeClr val="tx1"/>
                </a:solidFill>
                <a:effectLst/>
                <a:latin typeface="Arial" pitchFamily="34" charset="0"/>
                <a:ea typeface="宋体" pitchFamily="2" charset="-122"/>
                <a:cs typeface="+mn-cs"/>
              </a:rPr>
              <a:t>edu.cn</a:t>
            </a:r>
            <a:r>
              <a:rPr lang="zh-CN" altLang="en-US" sz="1200" kern="1200" dirty="0">
                <a:solidFill>
                  <a:schemeClr val="tx1"/>
                </a:solidFill>
                <a:effectLst/>
                <a:latin typeface="Arial" pitchFamily="34" charset="0"/>
                <a:ea typeface="宋体" pitchFamily="2" charset="-122"/>
                <a:cs typeface="+mn-cs"/>
              </a:rPr>
              <a:t>，可要记得哦。”</a:t>
            </a:r>
            <a:endParaRPr lang="en-US" altLang="zh-CN" sz="1200" kern="1200" dirty="0">
              <a:solidFill>
                <a:schemeClr val="tx1"/>
              </a:solidFill>
              <a:effectLst/>
              <a:latin typeface="Arial" pitchFamily="34" charset="0"/>
              <a:ea typeface="宋体" pitchFamily="2" charset="-122"/>
              <a:cs typeface="+mn-cs"/>
            </a:endParaRPr>
          </a:p>
          <a:p>
            <a:r>
              <a:rPr lang="zh-CN" altLang="en-US" sz="1200" kern="1200" dirty="0">
                <a:solidFill>
                  <a:schemeClr val="tx1"/>
                </a:solidFill>
                <a:effectLst/>
                <a:latin typeface="Arial" pitchFamily="34" charset="0"/>
                <a:ea typeface="宋体" pitchFamily="2" charset="-122"/>
                <a:cs typeface="+mn-cs"/>
              </a:rPr>
              <a:t>洪七公在课堂登记作业分数的时候，看到郭靖的名字，想起了黄蓉的话，于是不再发问，</a:t>
            </a:r>
            <a:endParaRPr lang="en-US" altLang="zh-CN" sz="1200" kern="1200" dirty="0">
              <a:solidFill>
                <a:schemeClr val="tx1"/>
              </a:solidFill>
              <a:effectLst/>
              <a:latin typeface="Arial" pitchFamily="34" charset="0"/>
              <a:ea typeface="宋体" pitchFamily="2" charset="-122"/>
              <a:cs typeface="+mn-cs"/>
            </a:endParaRPr>
          </a:p>
          <a:p>
            <a:r>
              <a:rPr lang="zh-CN" altLang="en-US" sz="1200" kern="1200" dirty="0">
                <a:solidFill>
                  <a:schemeClr val="tx1"/>
                </a:solidFill>
                <a:effectLst/>
                <a:latin typeface="Arial" pitchFamily="34" charset="0"/>
                <a:ea typeface="宋体" pitchFamily="2" charset="-122"/>
                <a:cs typeface="+mn-cs"/>
              </a:rPr>
              <a:t>就直接把郭靖邮件地址发来的作业得分登记在黄蓉名下了，把黄蓉作业的分数登记在郭靖名下了。 </a:t>
            </a:r>
            <a:endParaRPr lang="en-US" altLang="zh-CN" sz="1200" kern="1200" dirty="0">
              <a:solidFill>
                <a:schemeClr val="tx1"/>
              </a:solidFill>
              <a:effectLst/>
              <a:latin typeface="Arial" pitchFamily="34" charset="0"/>
              <a:ea typeface="宋体" pitchFamily="2" charset="-122"/>
              <a:cs typeface="+mn-cs"/>
            </a:endParaRPr>
          </a:p>
          <a:p>
            <a:endParaRPr lang="en-US" altLang="zh-CN" sz="1200" kern="1200" dirty="0">
              <a:solidFill>
                <a:schemeClr val="tx1"/>
              </a:solidFill>
              <a:effectLst/>
              <a:latin typeface="Arial" pitchFamily="34" charset="0"/>
              <a:ea typeface="宋体" pitchFamily="2" charset="-122"/>
              <a:cs typeface="+mn-cs"/>
            </a:endParaRPr>
          </a:p>
          <a:p>
            <a:r>
              <a:rPr lang="zh-CN" altLang="en-US" sz="1200" kern="1200" dirty="0">
                <a:solidFill>
                  <a:schemeClr val="tx1"/>
                </a:solidFill>
                <a:effectLst/>
                <a:latin typeface="Arial" pitchFamily="34" charset="0"/>
                <a:ea typeface="宋体" pitchFamily="2" charset="-122"/>
                <a:cs typeface="+mn-cs"/>
              </a:rPr>
              <a:t>这次攻击场景实际上要比场景</a:t>
            </a:r>
            <a:r>
              <a:rPr lang="en-US" altLang="zh-CN" sz="1200" kern="1200" dirty="0">
                <a:solidFill>
                  <a:schemeClr val="tx1"/>
                </a:solidFill>
                <a:effectLst/>
                <a:latin typeface="Arial" pitchFamily="34" charset="0"/>
                <a:ea typeface="宋体" pitchFamily="2" charset="-122"/>
                <a:cs typeface="+mn-cs"/>
              </a:rPr>
              <a:t>1</a:t>
            </a:r>
            <a:r>
              <a:rPr lang="zh-CN" altLang="en-US" sz="1200" kern="1200" dirty="0">
                <a:solidFill>
                  <a:schemeClr val="tx1"/>
                </a:solidFill>
                <a:effectLst/>
                <a:latin typeface="Arial" pitchFamily="34" charset="0"/>
                <a:ea typeface="宋体" pitchFamily="2" charset="-122"/>
                <a:cs typeface="+mn-cs"/>
              </a:rPr>
              <a:t>的还要简单，利用了我们之前介绍过的</a:t>
            </a:r>
            <a:r>
              <a:rPr lang="en-US" altLang="zh-CN" sz="1200" kern="1200" dirty="0">
                <a:solidFill>
                  <a:schemeClr val="tx1"/>
                </a:solidFill>
                <a:effectLst/>
                <a:latin typeface="Arial" pitchFamily="34" charset="0"/>
                <a:ea typeface="宋体" pitchFamily="2" charset="-122"/>
                <a:cs typeface="+mn-cs"/>
              </a:rPr>
              <a:t>ARP</a:t>
            </a:r>
            <a:r>
              <a:rPr lang="zh-CN" altLang="en-US" sz="1200" kern="1200" dirty="0">
                <a:solidFill>
                  <a:schemeClr val="tx1"/>
                </a:solidFill>
                <a:effectLst/>
                <a:latin typeface="Arial" pitchFamily="34" charset="0"/>
                <a:ea typeface="宋体" pitchFamily="2" charset="-122"/>
                <a:cs typeface="+mn-cs"/>
              </a:rPr>
              <a:t>应答报无需特定请求也可发送的机制；</a:t>
            </a:r>
            <a:endParaRPr lang="en-US" altLang="zh-CN" sz="1200" kern="1200" dirty="0">
              <a:solidFill>
                <a:schemeClr val="tx1"/>
              </a:solidFill>
              <a:effectLst/>
              <a:latin typeface="Arial" pitchFamily="34" charset="0"/>
              <a:ea typeface="宋体" pitchFamily="2" charset="-122"/>
              <a:cs typeface="+mn-cs"/>
            </a:endParaRPr>
          </a:p>
          <a:p>
            <a:r>
              <a:rPr lang="zh-CN" altLang="en-US" sz="1200" kern="1200" dirty="0">
                <a:solidFill>
                  <a:schemeClr val="tx1"/>
                </a:solidFill>
                <a:effectLst/>
                <a:latin typeface="Arial" pitchFamily="34" charset="0"/>
                <a:ea typeface="宋体" pitchFamily="2" charset="-122"/>
                <a:cs typeface="+mn-cs"/>
              </a:rPr>
              <a:t>主动</a:t>
            </a:r>
            <a:endParaRPr lang="en-US" altLang="zh-CN" sz="1200" kern="1200" dirty="0">
              <a:solidFill>
                <a:schemeClr val="tx1"/>
              </a:solidFill>
              <a:effectLst/>
              <a:latin typeface="Arial" pitchFamily="34" charset="0"/>
              <a:ea typeface="宋体" pitchFamily="2" charset="-122"/>
              <a:cs typeface="+mn-cs"/>
            </a:endParaRPr>
          </a:p>
        </p:txBody>
      </p:sp>
      <p:sp>
        <p:nvSpPr>
          <p:cNvPr id="4" name="Slide Number Placeholder 3"/>
          <p:cNvSpPr>
            <a:spLocks noGrp="1"/>
          </p:cNvSpPr>
          <p:nvPr>
            <p:ph type="sldNum" sz="quarter" idx="10"/>
          </p:nvPr>
        </p:nvSpPr>
        <p:spPr/>
        <p:txBody>
          <a:bodyPr/>
          <a:lstStyle/>
          <a:p>
            <a:pPr>
              <a:defRPr/>
            </a:pPr>
            <a:fld id="{C98198BD-776A-4005-8B85-08A7FAB2A0AB}" type="slidenum">
              <a:rPr lang="en-US" altLang="zh-CN" smtClean="0"/>
              <a:pPr>
                <a:defRPr/>
              </a:pPr>
              <a:t>36</a:t>
            </a:fld>
            <a:endParaRPr lang="en-US" altLang="zh-CN"/>
          </a:p>
        </p:txBody>
      </p:sp>
    </p:spTree>
    <p:extLst>
      <p:ext uri="{BB962C8B-B14F-4D97-AF65-F5344CB8AC3E}">
        <p14:creationId xmlns:p14="http://schemas.microsoft.com/office/powerpoint/2010/main" val="2415101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在连续尝到了两次成功攻击的甜头之后，黄蓉越发大胆，也懒得自己再做作业了。</a:t>
            </a:r>
            <a:endParaRPr lang="en-US" altLang="zh-CN" dirty="0"/>
          </a:p>
          <a:p>
            <a:r>
              <a:rPr lang="zh-CN" altLang="en-US" dirty="0"/>
              <a:t>第三次作业刚布置下来，黄蓉想了想，决定不再欺负郭靖了，因为这样下去郭靖该挂课了。</a:t>
            </a:r>
            <a:endParaRPr lang="en-US" altLang="zh-CN" dirty="0"/>
          </a:p>
          <a:p>
            <a:r>
              <a:rPr lang="zh-CN" altLang="en-US" dirty="0"/>
              <a:t>于是，黄蓉又想出了一个诡计，她对班上的同学们一一吩咐：</a:t>
            </a:r>
            <a:endParaRPr lang="en-US" altLang="zh-CN" dirty="0"/>
          </a:p>
          <a:p>
            <a:r>
              <a:rPr lang="zh-CN" altLang="en-US" dirty="0"/>
              <a:t>“我告诉你啊，由于以前邮件服务器出问题了，洪七公老师的邮件地址</a:t>
            </a:r>
            <a:endParaRPr lang="en-US" altLang="zh-CN" dirty="0"/>
          </a:p>
          <a:p>
            <a:r>
              <a:rPr lang="zh-CN" altLang="en-US" dirty="0"/>
              <a:t>换成</a:t>
            </a:r>
            <a:r>
              <a:rPr lang="en-US" altLang="zh-CN" dirty="0"/>
              <a:t>hong@T2.edu.cn</a:t>
            </a:r>
            <a:r>
              <a:rPr lang="zh-CN" altLang="en-US" dirty="0"/>
              <a:t>了“</a:t>
            </a:r>
            <a:r>
              <a:rPr lang="en-US" altLang="zh-CN" dirty="0"/>
              <a:t> </a:t>
            </a:r>
            <a:r>
              <a:rPr lang="zh-CN" altLang="en-US" dirty="0"/>
              <a:t>而其实这个邮件地址是黄蓉新注册的。</a:t>
            </a:r>
            <a:endParaRPr lang="en-US" altLang="zh-CN" dirty="0"/>
          </a:p>
          <a:p>
            <a:r>
              <a:rPr lang="zh-CN" altLang="en-US" dirty="0"/>
              <a:t>同学们都知道黄蓉是洪七公的博士生，都信以为真，把完成的课外作业都交到了</a:t>
            </a:r>
            <a:endParaRPr lang="en-US" altLang="zh-CN" dirty="0"/>
          </a:p>
          <a:p>
            <a:r>
              <a:rPr lang="zh-CN" altLang="en-US" dirty="0"/>
              <a:t>黄蓉控制的邮箱中了，黄蓉从中挑选了份看起来最好的作业，从自己的邮件地址</a:t>
            </a:r>
            <a:endParaRPr lang="en-US" altLang="zh-CN" dirty="0"/>
          </a:p>
          <a:p>
            <a:r>
              <a:rPr lang="zh-CN" altLang="en-US" dirty="0"/>
              <a:t>发给了洪七公，而其他邮件都不做任何改变，原封不动地发给洪七公真正的邮箱。</a:t>
            </a:r>
            <a:endParaRPr lang="en-US" altLang="zh-CN" dirty="0"/>
          </a:p>
          <a:p>
            <a:r>
              <a:rPr lang="zh-CN" altLang="en-US" dirty="0"/>
              <a:t>黄蓉最后又得到了个好分数，顺利地通过了这门课程。</a:t>
            </a:r>
            <a:endParaRPr lang="en-US" altLang="zh-CN" dirty="0"/>
          </a:p>
          <a:p>
            <a:endParaRPr lang="en-US" altLang="zh-CN" dirty="0"/>
          </a:p>
          <a:p>
            <a:r>
              <a:rPr lang="zh-CN" altLang="en-US" dirty="0"/>
              <a:t>这就是所谓的网关</a:t>
            </a:r>
            <a:r>
              <a:rPr lang="en-US" altLang="zh-CN" dirty="0"/>
              <a:t>ARP</a:t>
            </a:r>
            <a:r>
              <a:rPr lang="zh-CN" altLang="en-US" dirty="0"/>
              <a:t>欺骗，网关</a:t>
            </a:r>
            <a:r>
              <a:rPr lang="en-US" altLang="zh-CN" dirty="0"/>
              <a:t>ARP</a:t>
            </a:r>
            <a:r>
              <a:rPr lang="zh-CN" altLang="en-US" dirty="0"/>
              <a:t>欺骗的危害更大，</a:t>
            </a:r>
            <a:endParaRPr lang="en-US" altLang="zh-CN" dirty="0"/>
          </a:p>
          <a:p>
            <a:endParaRPr lang="en-US" dirty="0"/>
          </a:p>
        </p:txBody>
      </p:sp>
      <p:sp>
        <p:nvSpPr>
          <p:cNvPr id="4" name="Slide Number Placeholder 3"/>
          <p:cNvSpPr>
            <a:spLocks noGrp="1"/>
          </p:cNvSpPr>
          <p:nvPr>
            <p:ph type="sldNum" sz="quarter" idx="10"/>
          </p:nvPr>
        </p:nvSpPr>
        <p:spPr/>
        <p:txBody>
          <a:bodyPr/>
          <a:lstStyle/>
          <a:p>
            <a:pPr>
              <a:defRPr/>
            </a:pPr>
            <a:fld id="{C98198BD-776A-4005-8B85-08A7FAB2A0AB}" type="slidenum">
              <a:rPr lang="en-US" altLang="zh-CN" smtClean="0"/>
              <a:pPr>
                <a:defRPr/>
              </a:pPr>
              <a:t>38</a:t>
            </a:fld>
            <a:endParaRPr lang="en-US" altLang="zh-CN"/>
          </a:p>
        </p:txBody>
      </p:sp>
    </p:spTree>
    <p:extLst>
      <p:ext uri="{BB962C8B-B14F-4D97-AF65-F5344CB8AC3E}">
        <p14:creationId xmlns:p14="http://schemas.microsoft.com/office/powerpoint/2010/main" val="1505059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7783D94-51CD-4F62-9041-1CA10B9DFD82}" type="slidenum">
              <a:rPr lang="en-US" altLang="zh-CN" smtClean="0">
                <a:latin typeface="Arial" charset="0"/>
                <a:ea typeface="宋体" charset="-122"/>
              </a:rPr>
              <a:pPr/>
              <a:t>41</a:t>
            </a:fld>
            <a:endParaRPr lang="en-US" altLang="zh-CN">
              <a:latin typeface="Arial" charset="0"/>
              <a:ea typeface="宋体"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第二节课到这</a:t>
            </a:r>
          </a:p>
        </p:txBody>
      </p:sp>
      <p:sp>
        <p:nvSpPr>
          <p:cNvPr id="4" name="灯片编号占位符 3"/>
          <p:cNvSpPr>
            <a:spLocks noGrp="1"/>
          </p:cNvSpPr>
          <p:nvPr>
            <p:ph type="sldNum" sz="quarter" idx="10"/>
          </p:nvPr>
        </p:nvSpPr>
        <p:spPr/>
        <p:txBody>
          <a:bodyPr/>
          <a:lstStyle/>
          <a:p>
            <a:pPr>
              <a:defRPr/>
            </a:pPr>
            <a:fld id="{C98198BD-776A-4005-8B85-08A7FAB2A0AB}" type="slidenum">
              <a:rPr lang="en-US" altLang="zh-CN" smtClean="0"/>
              <a:pPr>
                <a:defRPr/>
              </a:pPr>
              <a:t>47</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CIA: </a:t>
            </a:r>
            <a:r>
              <a:rPr lang="zh-CN" altLang="en-US" dirty="0"/>
              <a:t>中央情报局</a:t>
            </a:r>
            <a:endParaRPr lang="en-US" dirty="0"/>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3</a:t>
            </a:fld>
            <a:endParaRPr lang="en-US" altLang="zh-CN"/>
          </a:p>
        </p:txBody>
      </p:sp>
    </p:spTree>
    <p:extLst>
      <p:ext uri="{BB962C8B-B14F-4D97-AF65-F5344CB8AC3E}">
        <p14:creationId xmlns:p14="http://schemas.microsoft.com/office/powerpoint/2010/main" val="122473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攻击者实施了这些攻击行为，当然不希望能够被追踪、记录和审查到，</a:t>
            </a:r>
            <a:endParaRPr lang="en-US" altLang="zh-CN" dirty="0"/>
          </a:p>
          <a:p>
            <a:r>
              <a:rPr lang="zh-CN" altLang="en-US" dirty="0"/>
              <a:t>而不可抵赖性或者可审查性这一安全属性的目的就是要确保所有主体在网络上的一些安全敏感的行为是可追踪、可审查的。</a:t>
            </a:r>
            <a:endParaRPr lang="en-US" dirty="0"/>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4</a:t>
            </a:fld>
            <a:endParaRPr lang="en-US" altLang="zh-CN"/>
          </a:p>
        </p:txBody>
      </p:sp>
    </p:spTree>
    <p:extLst>
      <p:ext uri="{BB962C8B-B14F-4D97-AF65-F5344CB8AC3E}">
        <p14:creationId xmlns:p14="http://schemas.microsoft.com/office/powerpoint/2010/main" val="809084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latin typeface="Arial" pitchFamily="34" charset="0"/>
                <a:ea typeface="宋体" pitchFamily="2" charset="-122"/>
                <a:cs typeface="+mn-cs"/>
              </a:rPr>
              <a:t>除了上述的几种基本攻击模式之外，还有一些复杂的攻击方法，中间人攻击就是其中最常见的。</a:t>
            </a:r>
            <a:endParaRPr lang="en-US" altLang="zh-CN" sz="1200" b="0" i="0" kern="1200" dirty="0">
              <a:solidFill>
                <a:schemeClr val="tx1"/>
              </a:solidFill>
              <a:latin typeface="Arial" pitchFamily="34"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dirty="0">
              <a:solidFill>
                <a:schemeClr val="tx1"/>
              </a:solidFill>
              <a:latin typeface="Arial" pitchFamily="34"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latin typeface="Arial" pitchFamily="34" charset="0"/>
                <a:ea typeface="宋体" pitchFamily="2" charset="-122"/>
                <a:cs typeface="+mn-cs"/>
              </a:rPr>
              <a:t>经典的国际象棋骗术。一个象棋白痴宣称自己是个大牛。为了证实这一点，他将要与两位大师同时对弈。他说，我先下后下都能赢。于是，在与大师</a:t>
            </a:r>
            <a:r>
              <a:rPr lang="en-US" altLang="zh-CN" sz="1200" b="0" i="0" kern="1200" dirty="0">
                <a:solidFill>
                  <a:schemeClr val="tx1"/>
                </a:solidFill>
                <a:latin typeface="Arial" pitchFamily="34" charset="0"/>
                <a:ea typeface="宋体" pitchFamily="2" charset="-122"/>
                <a:cs typeface="+mn-cs"/>
              </a:rPr>
              <a:t>A</a:t>
            </a:r>
            <a:r>
              <a:rPr lang="zh-CN" altLang="en-US" sz="1200" b="0" i="0" kern="1200" dirty="0">
                <a:solidFill>
                  <a:schemeClr val="tx1"/>
                </a:solidFill>
                <a:latin typeface="Arial" pitchFamily="34" charset="0"/>
                <a:ea typeface="宋体" pitchFamily="2" charset="-122"/>
                <a:cs typeface="+mn-cs"/>
              </a:rPr>
              <a:t>的对弈中他为白方，与大师</a:t>
            </a:r>
            <a:r>
              <a:rPr lang="en-US" altLang="zh-CN" sz="1200" b="0" i="0" kern="1200" dirty="0">
                <a:solidFill>
                  <a:schemeClr val="tx1"/>
                </a:solidFill>
                <a:latin typeface="Arial" pitchFamily="34" charset="0"/>
                <a:ea typeface="宋体" pitchFamily="2" charset="-122"/>
                <a:cs typeface="+mn-cs"/>
              </a:rPr>
              <a:t>B</a:t>
            </a:r>
            <a:r>
              <a:rPr lang="zh-CN" altLang="en-US" sz="1200" b="0" i="0" kern="1200" dirty="0">
                <a:solidFill>
                  <a:schemeClr val="tx1"/>
                </a:solidFill>
                <a:latin typeface="Arial" pitchFamily="34" charset="0"/>
                <a:ea typeface="宋体" pitchFamily="2" charset="-122"/>
                <a:cs typeface="+mn-cs"/>
              </a:rPr>
              <a:t>对战则执黑。结果呢，两盘比赛下来居然都打成了平手。怎么回事呢？其实那个象棋白痴耍了个小伎俩，他把大师</a:t>
            </a:r>
            <a:r>
              <a:rPr lang="en-US" altLang="zh-CN" sz="1200" b="0" i="0" kern="1200" dirty="0">
                <a:solidFill>
                  <a:schemeClr val="tx1"/>
                </a:solidFill>
                <a:latin typeface="Arial" pitchFamily="34" charset="0"/>
                <a:ea typeface="宋体" pitchFamily="2" charset="-122"/>
                <a:cs typeface="+mn-cs"/>
              </a:rPr>
              <a:t>A</a:t>
            </a:r>
            <a:r>
              <a:rPr lang="zh-CN" altLang="en-US" sz="1200" b="0" i="0" kern="1200" dirty="0">
                <a:solidFill>
                  <a:schemeClr val="tx1"/>
                </a:solidFill>
                <a:latin typeface="Arial" pitchFamily="34" charset="0"/>
                <a:ea typeface="宋体" pitchFamily="2" charset="-122"/>
                <a:cs typeface="+mn-cs"/>
              </a:rPr>
              <a:t>走的棋记了下来，跑到另一边去下给</a:t>
            </a:r>
            <a:r>
              <a:rPr lang="en-US" altLang="zh-CN" sz="1200" b="0" i="0" kern="1200" dirty="0">
                <a:solidFill>
                  <a:schemeClr val="tx1"/>
                </a:solidFill>
                <a:latin typeface="Arial" pitchFamily="34" charset="0"/>
                <a:ea typeface="宋体" pitchFamily="2" charset="-122"/>
                <a:cs typeface="+mn-cs"/>
              </a:rPr>
              <a:t>B</a:t>
            </a:r>
            <a:r>
              <a:rPr lang="zh-CN" altLang="en-US" sz="1200" b="0" i="0" kern="1200" dirty="0">
                <a:solidFill>
                  <a:schemeClr val="tx1"/>
                </a:solidFill>
                <a:latin typeface="Arial" pitchFamily="34" charset="0"/>
                <a:ea typeface="宋体" pitchFamily="2" charset="-122"/>
                <a:cs typeface="+mn-cs"/>
              </a:rPr>
              <a:t>看，又把</a:t>
            </a:r>
            <a:r>
              <a:rPr lang="en-US" altLang="zh-CN" sz="1200" b="0" i="0" kern="1200" dirty="0">
                <a:solidFill>
                  <a:schemeClr val="tx1"/>
                </a:solidFill>
                <a:latin typeface="Arial" pitchFamily="34" charset="0"/>
                <a:ea typeface="宋体" pitchFamily="2" charset="-122"/>
                <a:cs typeface="+mn-cs"/>
              </a:rPr>
              <a:t>B</a:t>
            </a:r>
            <a:r>
              <a:rPr lang="zh-CN" altLang="en-US" sz="1200" b="0" i="0" kern="1200" dirty="0">
                <a:solidFill>
                  <a:schemeClr val="tx1"/>
                </a:solidFill>
                <a:latin typeface="Arial" pitchFamily="34" charset="0"/>
                <a:ea typeface="宋体" pitchFamily="2" charset="-122"/>
                <a:cs typeface="+mn-cs"/>
              </a:rPr>
              <a:t>的应着原封不动地搬到了和</a:t>
            </a:r>
            <a:r>
              <a:rPr lang="en-US" altLang="zh-CN" sz="1200" b="0" i="0" kern="1200" dirty="0">
                <a:solidFill>
                  <a:schemeClr val="tx1"/>
                </a:solidFill>
                <a:latin typeface="Arial" pitchFamily="34" charset="0"/>
                <a:ea typeface="宋体" pitchFamily="2" charset="-122"/>
                <a:cs typeface="+mn-cs"/>
              </a:rPr>
              <a:t>A</a:t>
            </a:r>
            <a:r>
              <a:rPr lang="zh-CN" altLang="en-US" sz="1200" b="0" i="0" kern="1200" dirty="0">
                <a:solidFill>
                  <a:schemeClr val="tx1"/>
                </a:solidFill>
                <a:latin typeface="Arial" pitchFamily="34" charset="0"/>
                <a:ea typeface="宋体" pitchFamily="2" charset="-122"/>
                <a:cs typeface="+mn-cs"/>
              </a:rPr>
              <a:t>的棋局上。来来回回搞了半天，他自己只起了个传递信息的作用，真正在对弈的是两个大师。</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98198BD-776A-4005-8B85-08A7FAB2A0AB}" type="slidenum">
              <a:rPr lang="en-US" altLang="zh-CN" smtClean="0"/>
              <a:pPr>
                <a:defRPr/>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t>克里夫特与</a:t>
            </a:r>
            <a:r>
              <a:rPr lang="en-US" altLang="zh-CN" sz="2800" dirty="0"/>
              <a:t>DEC</a:t>
            </a:r>
            <a:r>
              <a:rPr lang="zh-CN" altLang="en-US" sz="2800" dirty="0"/>
              <a:t>公司的一位安全研究人员之间的邮件，截获下来，阅读，对于关键漏洞报告，直接拦截</a:t>
            </a:r>
            <a:endParaRPr lang="en-US" altLang="zh-CN" sz="2800" dirty="0"/>
          </a:p>
          <a:p>
            <a:r>
              <a:rPr lang="zh-CN" altLang="en-US" sz="2800" dirty="0"/>
              <a:t>以安全研究人员重建漏洞库名义，要来了克里夫特手上的所有漏洞信息</a:t>
            </a:r>
            <a:endParaRPr lang="en-US" altLang="zh-CN" sz="2800" dirty="0"/>
          </a:p>
          <a:p>
            <a:endParaRPr lang="en-US" altLang="zh-CN" sz="2800" dirty="0"/>
          </a:p>
          <a:p>
            <a:r>
              <a:rPr lang="zh-CN" altLang="en-US" sz="2800" dirty="0"/>
              <a:t>让克里夫特在这位安全研究人员编写的</a:t>
            </a:r>
            <a:r>
              <a:rPr lang="en-US" altLang="zh-CN" sz="2800" dirty="0" err="1"/>
              <a:t>loginout</a:t>
            </a:r>
            <a:r>
              <a:rPr lang="zh-CN" altLang="en-US" sz="2800" dirty="0"/>
              <a:t>程序中挖掘高危害性漏洞，</a:t>
            </a:r>
            <a:endParaRPr lang="en-US" altLang="zh-CN" sz="2800" dirty="0"/>
          </a:p>
          <a:p>
            <a:r>
              <a:rPr lang="zh-CN" altLang="en-US" sz="2800" dirty="0"/>
              <a:t>在技术讨论中由于懒得做研究，猜测而最终被识破</a:t>
            </a:r>
            <a:endParaRPr lang="en-US" altLang="zh-CN" sz="2800" dirty="0"/>
          </a:p>
          <a:p>
            <a:pPr lvl="1"/>
            <a:r>
              <a:rPr lang="zh-CN" altLang="en-US" sz="2400" dirty="0"/>
              <a:t>发送</a:t>
            </a:r>
            <a:r>
              <a:rPr lang="zh-CN" altLang="zh-CN" sz="2400" dirty="0"/>
              <a:t>线下的快递邮件</a:t>
            </a:r>
            <a:endParaRPr lang="zh-CN" altLang="en-US" sz="2400" dirty="0"/>
          </a:p>
          <a:p>
            <a:endParaRPr lang="zh-CN" altLang="en-US" dirty="0"/>
          </a:p>
        </p:txBody>
      </p:sp>
      <p:sp>
        <p:nvSpPr>
          <p:cNvPr id="4" name="灯片编号占位符 3"/>
          <p:cNvSpPr>
            <a:spLocks noGrp="1"/>
          </p:cNvSpPr>
          <p:nvPr>
            <p:ph type="sldNum" sz="quarter" idx="10"/>
          </p:nvPr>
        </p:nvSpPr>
        <p:spPr/>
        <p:txBody>
          <a:bodyPr/>
          <a:lstStyle/>
          <a:p>
            <a:pPr>
              <a:defRPr/>
            </a:pPr>
            <a:fld id="{424ED01E-F8F9-4F54-B30C-0380FCF998DB}" type="slidenum">
              <a:rPr lang="en-US" altLang="zh-CN" smtClean="0"/>
              <a:pPr>
                <a:defRPr/>
              </a:pPr>
              <a:t>6</a:t>
            </a:fld>
            <a:endParaRPr lang="en-US" altLang="zh-CN"/>
          </a:p>
        </p:txBody>
      </p:sp>
    </p:spTree>
    <p:extLst>
      <p:ext uri="{BB962C8B-B14F-4D97-AF65-F5344CB8AC3E}">
        <p14:creationId xmlns:p14="http://schemas.microsoft.com/office/powerpoint/2010/main" val="1600535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charset="0"/>
                <a:ea typeface="宋体" pitchFamily="2" charset="-122"/>
                <a:cs typeface="+mn-cs"/>
              </a:rPr>
              <a:t>SMB</a:t>
            </a:r>
            <a:r>
              <a:rPr lang="zh-CN" altLang="en-US" sz="1200" b="0" i="0" kern="1200" dirty="0">
                <a:solidFill>
                  <a:schemeClr val="tx1"/>
                </a:solidFill>
                <a:effectLst/>
                <a:latin typeface="Arial" charset="0"/>
                <a:ea typeface="宋体" pitchFamily="2" charset="-122"/>
                <a:cs typeface="+mn-cs"/>
              </a:rPr>
              <a:t>（</a:t>
            </a:r>
            <a:r>
              <a:rPr lang="en-US" altLang="zh-CN" sz="1200" b="0" i="0" kern="1200" dirty="0">
                <a:solidFill>
                  <a:schemeClr val="tx1"/>
                </a:solidFill>
                <a:effectLst/>
                <a:latin typeface="Arial" charset="0"/>
                <a:ea typeface="宋体" pitchFamily="2" charset="-122"/>
                <a:cs typeface="+mn-cs"/>
              </a:rPr>
              <a:t>Server Message Block</a:t>
            </a:r>
            <a:r>
              <a:rPr lang="zh-CN" altLang="en-US" sz="1200" b="0" i="0" kern="1200" dirty="0">
                <a:solidFill>
                  <a:schemeClr val="tx1"/>
                </a:solidFill>
                <a:effectLst/>
                <a:latin typeface="Arial" charset="0"/>
                <a:ea typeface="宋体" pitchFamily="2" charset="-122"/>
                <a:cs typeface="+mn-cs"/>
              </a:rPr>
              <a:t>）通信协议是微软（</a:t>
            </a:r>
            <a:r>
              <a:rPr lang="en-US" altLang="zh-CN" sz="1200" b="0" i="0" kern="1200" dirty="0">
                <a:solidFill>
                  <a:schemeClr val="tx1"/>
                </a:solidFill>
                <a:effectLst/>
                <a:latin typeface="Arial" charset="0"/>
                <a:ea typeface="宋体" pitchFamily="2" charset="-122"/>
                <a:cs typeface="+mn-cs"/>
              </a:rPr>
              <a:t>Microsoft</a:t>
            </a:r>
            <a:r>
              <a:rPr lang="zh-CN" altLang="en-US" sz="1200" b="0" i="0" kern="1200" dirty="0">
                <a:solidFill>
                  <a:schemeClr val="tx1"/>
                </a:solidFill>
                <a:effectLst/>
                <a:latin typeface="Arial" charset="0"/>
                <a:ea typeface="宋体" pitchFamily="2" charset="-122"/>
                <a:cs typeface="+mn-cs"/>
              </a:rPr>
              <a:t>）和英特尔</a:t>
            </a:r>
            <a:r>
              <a:rPr lang="en-US" altLang="zh-CN" sz="1200" b="0" i="0" kern="1200" dirty="0">
                <a:solidFill>
                  <a:schemeClr val="tx1"/>
                </a:solidFill>
                <a:effectLst/>
                <a:latin typeface="Arial" charset="0"/>
                <a:ea typeface="宋体" pitchFamily="2" charset="-122"/>
                <a:cs typeface="+mn-cs"/>
              </a:rPr>
              <a:t>(Intel)</a:t>
            </a:r>
            <a:r>
              <a:rPr lang="zh-CN" altLang="en-US" sz="1200" b="0" i="0" kern="1200" dirty="0">
                <a:solidFill>
                  <a:schemeClr val="tx1"/>
                </a:solidFill>
                <a:effectLst/>
                <a:latin typeface="Arial" charset="0"/>
                <a:ea typeface="宋体" pitchFamily="2" charset="-122"/>
                <a:cs typeface="+mn-cs"/>
              </a:rPr>
              <a:t>在</a:t>
            </a:r>
            <a:r>
              <a:rPr lang="en-US" altLang="zh-CN" sz="1200" b="0" i="0" kern="1200" dirty="0">
                <a:solidFill>
                  <a:schemeClr val="tx1"/>
                </a:solidFill>
                <a:effectLst/>
                <a:latin typeface="Arial" charset="0"/>
                <a:ea typeface="宋体" pitchFamily="2" charset="-122"/>
                <a:cs typeface="+mn-cs"/>
              </a:rPr>
              <a:t>1987</a:t>
            </a:r>
            <a:r>
              <a:rPr lang="zh-CN" altLang="en-US" sz="1200" b="0" i="0" kern="1200" dirty="0">
                <a:solidFill>
                  <a:schemeClr val="tx1"/>
                </a:solidFill>
                <a:effectLst/>
                <a:latin typeface="Arial" charset="0"/>
                <a:ea typeface="宋体" pitchFamily="2" charset="-122"/>
                <a:cs typeface="+mn-cs"/>
              </a:rPr>
              <a:t>年制定的协议，主要是作为</a:t>
            </a:r>
            <a:r>
              <a:rPr lang="en-US" altLang="zh-CN" sz="1200" b="0" i="0" kern="1200" dirty="0">
                <a:solidFill>
                  <a:schemeClr val="tx1"/>
                </a:solidFill>
                <a:effectLst/>
                <a:latin typeface="Arial" charset="0"/>
                <a:ea typeface="宋体" pitchFamily="2" charset="-122"/>
                <a:cs typeface="+mn-cs"/>
              </a:rPr>
              <a:t>Microsoft</a:t>
            </a:r>
            <a:r>
              <a:rPr lang="zh-CN" altLang="en-US" sz="1200" b="0" i="0" kern="1200" dirty="0">
                <a:solidFill>
                  <a:schemeClr val="tx1"/>
                </a:solidFill>
                <a:effectLst/>
                <a:latin typeface="Arial" charset="0"/>
                <a:ea typeface="宋体" pitchFamily="2" charset="-122"/>
                <a:cs typeface="+mn-cs"/>
              </a:rPr>
              <a:t>网络的通讯协议。</a:t>
            </a:r>
            <a:r>
              <a:rPr lang="en-US" altLang="zh-CN" sz="1200" b="0" i="0" kern="1200" dirty="0">
                <a:solidFill>
                  <a:schemeClr val="tx1"/>
                </a:solidFill>
                <a:effectLst/>
                <a:latin typeface="Arial" charset="0"/>
                <a:ea typeface="宋体" pitchFamily="2" charset="-122"/>
                <a:cs typeface="+mn-cs"/>
              </a:rPr>
              <a:t>SMB </a:t>
            </a:r>
            <a:r>
              <a:rPr lang="zh-CN" altLang="en-US" sz="1200" b="0" i="0" kern="1200" dirty="0">
                <a:solidFill>
                  <a:schemeClr val="tx1"/>
                </a:solidFill>
                <a:effectLst/>
                <a:latin typeface="Arial" charset="0"/>
                <a:ea typeface="宋体" pitchFamily="2" charset="-122"/>
                <a:cs typeface="+mn-cs"/>
              </a:rPr>
              <a:t>是在会话层（</a:t>
            </a:r>
            <a:r>
              <a:rPr lang="en-US" altLang="zh-CN" sz="1200" b="0" i="0" kern="1200" dirty="0">
                <a:solidFill>
                  <a:schemeClr val="tx1"/>
                </a:solidFill>
                <a:effectLst/>
                <a:latin typeface="Arial" charset="0"/>
                <a:ea typeface="宋体" pitchFamily="2" charset="-122"/>
                <a:cs typeface="+mn-cs"/>
              </a:rPr>
              <a:t>session layer</a:t>
            </a:r>
            <a:r>
              <a:rPr lang="zh-CN" altLang="en-US" sz="1200" b="0" i="0" kern="1200" dirty="0">
                <a:solidFill>
                  <a:schemeClr val="tx1"/>
                </a:solidFill>
                <a:effectLst/>
                <a:latin typeface="Arial" charset="0"/>
                <a:ea typeface="宋体" pitchFamily="2" charset="-122"/>
                <a:cs typeface="+mn-cs"/>
              </a:rPr>
              <a:t>）和</a:t>
            </a:r>
            <a:r>
              <a:rPr lang="zh-CN" altLang="en-US" sz="1200" b="0" i="0" u="none" strike="noStrike" kern="1200" dirty="0">
                <a:solidFill>
                  <a:schemeClr val="tx1"/>
                </a:solidFill>
                <a:effectLst/>
                <a:latin typeface="Arial" charset="0"/>
                <a:ea typeface="宋体" pitchFamily="2" charset="-122"/>
                <a:cs typeface="+mn-cs"/>
                <a:hlinkClick r:id="rId3"/>
              </a:rPr>
              <a:t>表示层</a:t>
            </a:r>
            <a:r>
              <a:rPr lang="zh-CN" altLang="en-US" sz="1200" b="0" i="0" kern="1200" dirty="0">
                <a:solidFill>
                  <a:schemeClr val="tx1"/>
                </a:solidFill>
                <a:effectLst/>
                <a:latin typeface="Arial" charset="0"/>
                <a:ea typeface="宋体" pitchFamily="2" charset="-122"/>
                <a:cs typeface="+mn-cs"/>
              </a:rPr>
              <a:t>（</a:t>
            </a:r>
            <a:r>
              <a:rPr lang="en-US" altLang="zh-CN" sz="1200" b="0" i="0" kern="1200" dirty="0">
                <a:solidFill>
                  <a:schemeClr val="tx1"/>
                </a:solidFill>
                <a:effectLst/>
                <a:latin typeface="Arial" charset="0"/>
                <a:ea typeface="宋体" pitchFamily="2" charset="-122"/>
                <a:cs typeface="+mn-cs"/>
              </a:rPr>
              <a:t>presentation layer</a:t>
            </a:r>
            <a:r>
              <a:rPr lang="zh-CN" altLang="en-US" sz="1200" b="0" i="0" kern="1200" dirty="0">
                <a:solidFill>
                  <a:schemeClr val="tx1"/>
                </a:solidFill>
                <a:effectLst/>
                <a:latin typeface="Arial" charset="0"/>
                <a:ea typeface="宋体" pitchFamily="2" charset="-122"/>
                <a:cs typeface="+mn-cs"/>
              </a:rPr>
              <a:t>）以及小部分</a:t>
            </a:r>
            <a:r>
              <a:rPr lang="zh-CN" altLang="en-US" sz="1200" b="0" i="0" u="none" strike="noStrike" kern="1200" dirty="0">
                <a:solidFill>
                  <a:schemeClr val="tx1"/>
                </a:solidFill>
                <a:effectLst/>
                <a:latin typeface="Arial" charset="0"/>
                <a:ea typeface="宋体" pitchFamily="2" charset="-122"/>
                <a:cs typeface="+mn-cs"/>
                <a:hlinkClick r:id="rId4"/>
              </a:rPr>
              <a:t>应用层</a:t>
            </a:r>
            <a:r>
              <a:rPr lang="zh-CN" altLang="en-US" sz="1200" b="0" i="0" kern="1200" dirty="0">
                <a:solidFill>
                  <a:schemeClr val="tx1"/>
                </a:solidFill>
                <a:effectLst/>
                <a:latin typeface="Arial" charset="0"/>
                <a:ea typeface="宋体" pitchFamily="2" charset="-122"/>
                <a:cs typeface="+mn-cs"/>
              </a:rPr>
              <a:t>（</a:t>
            </a:r>
            <a:r>
              <a:rPr lang="en-US" altLang="zh-CN" sz="1200" b="0" i="0" kern="1200" dirty="0">
                <a:solidFill>
                  <a:schemeClr val="tx1"/>
                </a:solidFill>
                <a:effectLst/>
                <a:latin typeface="Arial" charset="0"/>
                <a:ea typeface="宋体" pitchFamily="2" charset="-122"/>
                <a:cs typeface="+mn-cs"/>
              </a:rPr>
              <a:t>application layer</a:t>
            </a:r>
            <a:r>
              <a:rPr lang="zh-CN" altLang="en-US" sz="1200" b="0" i="0" kern="1200" dirty="0">
                <a:solidFill>
                  <a:schemeClr val="tx1"/>
                </a:solidFill>
                <a:effectLst/>
                <a:latin typeface="Arial" charset="0"/>
                <a:ea typeface="宋体" pitchFamily="2" charset="-122"/>
                <a:cs typeface="+mn-cs"/>
              </a:rPr>
              <a:t>）的协议。</a:t>
            </a:r>
            <a:endParaRPr lang="zh-CN" altLang="en-US" dirty="0"/>
          </a:p>
        </p:txBody>
      </p:sp>
      <p:sp>
        <p:nvSpPr>
          <p:cNvPr id="4" name="灯片编号占位符 3"/>
          <p:cNvSpPr>
            <a:spLocks noGrp="1"/>
          </p:cNvSpPr>
          <p:nvPr>
            <p:ph type="sldNum" sz="quarter" idx="10"/>
          </p:nvPr>
        </p:nvSpPr>
        <p:spPr/>
        <p:txBody>
          <a:bodyPr/>
          <a:lstStyle/>
          <a:p>
            <a:pPr>
              <a:defRPr/>
            </a:pPr>
            <a:fld id="{424ED01E-F8F9-4F54-B30C-0380FCF998DB}" type="slidenum">
              <a:rPr lang="en-US" altLang="zh-CN" smtClean="0"/>
              <a:pPr>
                <a:defRPr/>
              </a:pPr>
              <a:t>7</a:t>
            </a:fld>
            <a:endParaRPr lang="en-US" altLang="zh-CN"/>
          </a:p>
        </p:txBody>
      </p:sp>
    </p:spTree>
    <p:extLst>
      <p:ext uri="{BB962C8B-B14F-4D97-AF65-F5344CB8AC3E}">
        <p14:creationId xmlns:p14="http://schemas.microsoft.com/office/powerpoint/2010/main" val="2404764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7783D94-51CD-4F62-9041-1CA10B9DFD82}" type="slidenum">
              <a:rPr lang="en-US" altLang="zh-CN" smtClean="0">
                <a:latin typeface="Arial" charset="0"/>
                <a:ea typeface="宋体" charset="-122"/>
              </a:rPr>
              <a:pPr/>
              <a:t>9</a:t>
            </a:fld>
            <a:endParaRPr lang="en-US" altLang="zh-CN">
              <a:latin typeface="Arial" charset="0"/>
              <a:ea typeface="宋体"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000" dirty="0"/>
              <a:t>米特尼克：世界头号通缉黑客</a:t>
            </a:r>
            <a:endParaRPr lang="en-US" altLang="zh-CN" sz="2000" dirty="0"/>
          </a:p>
          <a:p>
            <a:r>
              <a:rPr lang="zh-CN" altLang="en-US" sz="2000" dirty="0"/>
              <a:t>下村勉：著名白帽黑客</a:t>
            </a:r>
            <a:r>
              <a:rPr lang="en-US" altLang="zh-CN" sz="2000" dirty="0"/>
              <a:t>, UCSD</a:t>
            </a:r>
            <a:r>
              <a:rPr lang="zh-CN" altLang="en-US" sz="2000" dirty="0"/>
              <a:t>超算中心网络安全专家</a:t>
            </a:r>
            <a:endParaRPr lang="en-US" altLang="zh-CN" sz="2000" dirty="0"/>
          </a:p>
          <a:p>
            <a:r>
              <a:rPr lang="zh-CN" altLang="en-US" sz="2000" dirty="0"/>
              <a:t>时间：</a:t>
            </a:r>
            <a:r>
              <a:rPr lang="en-US" altLang="zh-CN" sz="2000" dirty="0"/>
              <a:t>1994</a:t>
            </a:r>
            <a:r>
              <a:rPr lang="zh-CN" altLang="en-US" sz="2000" dirty="0"/>
              <a:t>年圣诞节米特尼克逃亡丹佛期间</a:t>
            </a:r>
            <a:endParaRPr lang="en-US" altLang="zh-CN" sz="2000" dirty="0"/>
          </a:p>
          <a:p>
            <a:r>
              <a:rPr lang="zh-CN" altLang="en-US" sz="2000" dirty="0"/>
              <a:t>攻击目的：入侵下村勉的服务器，获取手机逆向项目资料和</a:t>
            </a:r>
            <a:r>
              <a:rPr lang="en-US" altLang="zh-CN" sz="2000" dirty="0"/>
              <a:t>0 day</a:t>
            </a:r>
            <a:r>
              <a:rPr lang="zh-CN" altLang="en-US" sz="2000" dirty="0"/>
              <a:t>安全漏洞报告</a:t>
            </a:r>
            <a:endParaRPr lang="en-US" altLang="zh-CN" sz="2000" dirty="0"/>
          </a:p>
          <a:p>
            <a:r>
              <a:rPr lang="zh-CN" altLang="en-US" sz="2000" dirty="0"/>
              <a:t>攻击手法：</a:t>
            </a:r>
            <a:r>
              <a:rPr lang="en-US" altLang="zh-CN" sz="2000" dirty="0"/>
              <a:t>Off-path IP Spoofing</a:t>
            </a:r>
          </a:p>
          <a:p>
            <a:pPr lvl="1"/>
            <a:r>
              <a:rPr lang="zh-CN" altLang="en-US" sz="2000" dirty="0"/>
              <a:t>前置条件：下村勉的服务器信任</a:t>
            </a:r>
            <a:r>
              <a:rPr lang="en-US" altLang="zh-CN" sz="2000" dirty="0"/>
              <a:t>UCSD</a:t>
            </a:r>
            <a:r>
              <a:rPr lang="zh-CN" altLang="en-US" sz="2000" dirty="0"/>
              <a:t>其他一台服务器，米特尼克事先已经侵入</a:t>
            </a:r>
            <a:endParaRPr lang="en-US" altLang="zh-CN" sz="2000" dirty="0"/>
          </a:p>
          <a:p>
            <a:pPr lvl="1"/>
            <a:r>
              <a:rPr lang="en-US" altLang="zh-CN" sz="2000" dirty="0"/>
              <a:t>JSZ</a:t>
            </a:r>
            <a:r>
              <a:rPr lang="zh-CN" altLang="en-US" sz="2000" dirty="0"/>
              <a:t>的以色列黑客团队已经实现了</a:t>
            </a:r>
            <a:r>
              <a:rPr lang="en-US" altLang="zh-CN" sz="2000" dirty="0"/>
              <a:t>RTM</a:t>
            </a:r>
            <a:r>
              <a:rPr lang="zh-CN" altLang="en-US" sz="2000" dirty="0"/>
              <a:t>提出的</a:t>
            </a:r>
            <a:r>
              <a:rPr lang="en-US" altLang="zh-CN" sz="2000" dirty="0"/>
              <a:t>IP</a:t>
            </a:r>
            <a:r>
              <a:rPr lang="zh-CN" altLang="en-US" sz="2000" dirty="0"/>
              <a:t>欺骗攻击技术</a:t>
            </a:r>
            <a:endParaRPr lang="en-US" altLang="zh-CN" sz="2000" dirty="0"/>
          </a:p>
          <a:p>
            <a:endParaRPr lang="en-US" altLang="zh-CN" sz="2000" dirty="0"/>
          </a:p>
          <a:p>
            <a:r>
              <a:rPr lang="zh-CN" altLang="en-US" sz="2000" dirty="0"/>
              <a:t>攻击结果：米特尼克成功窃取手机逆向项目资料，激怒下村勉出山担任</a:t>
            </a:r>
            <a:r>
              <a:rPr lang="en-US" altLang="zh-CN" sz="2000" dirty="0"/>
              <a:t>FBI</a:t>
            </a:r>
            <a:r>
              <a:rPr lang="zh-CN" altLang="en-US" sz="2000" dirty="0"/>
              <a:t>义务特工，最终被追捕。</a:t>
            </a:r>
          </a:p>
          <a:p>
            <a:endParaRPr lang="zh-CN" altLang="en-US" dirty="0"/>
          </a:p>
        </p:txBody>
      </p:sp>
      <p:sp>
        <p:nvSpPr>
          <p:cNvPr id="4" name="灯片编号占位符 3"/>
          <p:cNvSpPr>
            <a:spLocks noGrp="1"/>
          </p:cNvSpPr>
          <p:nvPr>
            <p:ph type="sldNum" sz="quarter" idx="10"/>
          </p:nvPr>
        </p:nvSpPr>
        <p:spPr/>
        <p:txBody>
          <a:bodyPr/>
          <a:lstStyle/>
          <a:p>
            <a:pPr>
              <a:defRPr/>
            </a:pPr>
            <a:fld id="{424ED01E-F8F9-4F54-B30C-0380FCF998DB}" type="slidenum">
              <a:rPr lang="en-US" altLang="zh-CN" smtClean="0"/>
              <a:pPr>
                <a:defRPr/>
              </a:pPr>
              <a:t>10</a:t>
            </a:fld>
            <a:endParaRPr lang="en-US" altLang="zh-CN"/>
          </a:p>
        </p:txBody>
      </p:sp>
    </p:spTree>
    <p:extLst>
      <p:ext uri="{BB962C8B-B14F-4D97-AF65-F5344CB8AC3E}">
        <p14:creationId xmlns:p14="http://schemas.microsoft.com/office/powerpoint/2010/main" val="2553266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56540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defRPr/>
            </a:pPr>
            <a:endParaRPr lang="zh-CN" altLang="zh-CN" sz="2400">
              <a:latin typeface="Times New Roman" pitchFamily="18" charset="0"/>
            </a:endParaRPr>
          </a:p>
        </p:txBody>
      </p:sp>
      <p:sp>
        <p:nvSpPr>
          <p:cNvPr id="5122" name="Rectangle 2"/>
          <p:cNvSpPr>
            <a:spLocks noGrp="1" noChangeArrowheads="1"/>
          </p:cNvSpPr>
          <p:nvPr>
            <p:ph type="ctrTitle"/>
          </p:nvPr>
        </p:nvSpPr>
        <p:spPr>
          <a:xfrm>
            <a:off x="684213" y="1125538"/>
            <a:ext cx="8178800" cy="1371600"/>
          </a:xfrm>
        </p:spPr>
        <p:txBody>
          <a:bodyPr/>
          <a:lstStyle>
            <a:lvl1pPr>
              <a:defRPr sz="4400"/>
            </a:lvl1pPr>
          </a:lstStyle>
          <a:p>
            <a:r>
              <a:rPr lang="zh-CN" altLang="en-US"/>
              <a:t>单击此处编辑母版标题样式</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964F033-1F39-4C8E-B86C-26C58336FB83}" type="slidenum">
              <a:rPr lang="en-US" altLang="zh-CN"/>
              <a:pPr>
                <a:defRPr/>
              </a:pPr>
              <a:t>‹#›</a:t>
            </a:fld>
            <a:endParaRPr lang="en-US" altLang="zh-CN"/>
          </a:p>
        </p:txBody>
      </p:sp>
      <p:pic>
        <p:nvPicPr>
          <p:cNvPr id="8" name="Picture 7"/>
          <p:cNvPicPr>
            <a:picLocks noChangeAspect="1"/>
          </p:cNvPicPr>
          <p:nvPr userDrawn="1"/>
        </p:nvPicPr>
        <p:blipFill>
          <a:blip r:embed="rId2" cstate="print"/>
          <a:stretch>
            <a:fillRect/>
          </a:stretch>
        </p:blipFill>
        <p:spPr>
          <a:xfrm>
            <a:off x="7884368" y="188640"/>
            <a:ext cx="1116484" cy="112111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fld id="{4C31DC10-2D70-4978-91B3-DC1B52B06E49}" type="datetime2">
              <a:rPr lang="zh-CN" altLang="en-US" smtClean="0"/>
              <a:pPr>
                <a:defRPr/>
              </a:pPr>
              <a:t>2023年12月10日</a:t>
            </a:fld>
            <a:endParaRPr lang="en-US" altLang="zh-CN"/>
          </a:p>
        </p:txBody>
      </p:sp>
      <p:sp>
        <p:nvSpPr>
          <p:cNvPr id="5" name="Rectangle 1031"/>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6" name="Rectangle 1032"/>
          <p:cNvSpPr>
            <a:spLocks noGrp="1" noChangeArrowheads="1"/>
          </p:cNvSpPr>
          <p:nvPr>
            <p:ph type="sldNum" sz="quarter" idx="12"/>
          </p:nvPr>
        </p:nvSpPr>
        <p:spPr>
          <a:ln/>
        </p:spPr>
        <p:txBody>
          <a:bodyPr/>
          <a:lstStyle>
            <a:lvl1pPr>
              <a:defRPr/>
            </a:lvl1pPr>
          </a:lstStyle>
          <a:p>
            <a:pPr>
              <a:defRPr/>
            </a:pPr>
            <a:fld id="{A01938C3-94BF-4009-90DF-F547E215E168}"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fld id="{6C25D898-DDD9-4E81-B72D-8BEC0B79270D}" type="datetime2">
              <a:rPr lang="zh-CN" altLang="en-US" smtClean="0"/>
              <a:pPr>
                <a:defRPr/>
              </a:pPr>
              <a:t>2023年12月10日</a:t>
            </a:fld>
            <a:endParaRPr lang="en-US" altLang="zh-CN"/>
          </a:p>
        </p:txBody>
      </p:sp>
      <p:sp>
        <p:nvSpPr>
          <p:cNvPr id="5" name="Rectangle 1031"/>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6" name="Rectangle 1032"/>
          <p:cNvSpPr>
            <a:spLocks noGrp="1" noChangeArrowheads="1"/>
          </p:cNvSpPr>
          <p:nvPr>
            <p:ph type="sldNum" sz="quarter" idx="12"/>
          </p:nvPr>
        </p:nvSpPr>
        <p:spPr>
          <a:ln/>
        </p:spPr>
        <p:txBody>
          <a:bodyPr/>
          <a:lstStyle>
            <a:lvl1pPr>
              <a:defRPr/>
            </a:lvl1pPr>
          </a:lstStyle>
          <a:p>
            <a:pPr>
              <a:defRPr/>
            </a:pPr>
            <a:fld id="{35769166-0D76-4C46-A4E5-9D90DDC4D1FC}"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fld id="{B983C7C1-6FDD-48BC-AD88-B8AA04A3FCFC}" type="datetime2">
              <a:rPr lang="zh-CN" altLang="en-US" smtClean="0"/>
              <a:pPr>
                <a:defRPr/>
              </a:pPr>
              <a:t>2023年12月10日</a:t>
            </a:fld>
            <a:endParaRPr lang="en-US" altLang="zh-CN"/>
          </a:p>
        </p:txBody>
      </p:sp>
      <p:sp>
        <p:nvSpPr>
          <p:cNvPr id="6" name="Rectangle 1031"/>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7" name="Rectangle 1032"/>
          <p:cNvSpPr>
            <a:spLocks noGrp="1" noChangeArrowheads="1"/>
          </p:cNvSpPr>
          <p:nvPr>
            <p:ph type="sldNum" sz="quarter" idx="12"/>
          </p:nvPr>
        </p:nvSpPr>
        <p:spPr>
          <a:ln/>
        </p:spPr>
        <p:txBody>
          <a:bodyPr/>
          <a:lstStyle>
            <a:lvl1pPr>
              <a:defRPr/>
            </a:lvl1pPr>
          </a:lstStyle>
          <a:p>
            <a:pPr>
              <a:defRPr/>
            </a:pPr>
            <a:fld id="{88F9D240-5863-4F16-8FBC-83C8F1234B25}"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32"/>
          <p:cNvSpPr>
            <a:spLocks noGrp="1" noChangeArrowheads="1"/>
          </p:cNvSpPr>
          <p:nvPr>
            <p:ph type="sldNum" sz="quarter" idx="12"/>
          </p:nvPr>
        </p:nvSpPr>
        <p:spPr>
          <a:ln/>
        </p:spPr>
        <p:txBody>
          <a:bodyPr/>
          <a:lstStyle>
            <a:lvl1pPr>
              <a:defRPr/>
            </a:lvl1pPr>
          </a:lstStyle>
          <a:p>
            <a:pPr>
              <a:defRPr/>
            </a:pPr>
            <a:fld id="{47D22251-280C-465C-99E6-6A8AAA327959}"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0"/>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fld id="{65256743-0DC7-4649-A508-01F77FB56EF9}" type="datetime2">
              <a:rPr lang="zh-CN" altLang="en-US" smtClean="0"/>
              <a:pPr>
                <a:defRPr/>
              </a:pPr>
              <a:t>2023年12月10日</a:t>
            </a:fld>
            <a:endParaRPr lang="en-US" altLang="zh-CN"/>
          </a:p>
        </p:txBody>
      </p:sp>
      <p:sp>
        <p:nvSpPr>
          <p:cNvPr id="5" name="Rectangle 1031"/>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6" name="Rectangle 1032"/>
          <p:cNvSpPr>
            <a:spLocks noGrp="1" noChangeArrowheads="1"/>
          </p:cNvSpPr>
          <p:nvPr>
            <p:ph type="sldNum" sz="quarter" idx="12"/>
          </p:nvPr>
        </p:nvSpPr>
        <p:spPr>
          <a:ln/>
        </p:spPr>
        <p:txBody>
          <a:bodyPr/>
          <a:lstStyle>
            <a:lvl1pPr>
              <a:defRPr/>
            </a:lvl1pPr>
          </a:lstStyle>
          <a:p>
            <a:pPr>
              <a:defRPr/>
            </a:pPr>
            <a:fld id="{CD99EB8A-2D9F-441C-BD3E-178DCF5A88A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fld id="{BCDDBDEA-E59D-4D62-95FA-4DA536CD9571}" type="datetime2">
              <a:rPr lang="zh-CN" altLang="en-US" smtClean="0"/>
              <a:pPr>
                <a:defRPr/>
              </a:pPr>
              <a:t>2023年12月10日</a:t>
            </a:fld>
            <a:endParaRPr lang="en-US" altLang="zh-CN"/>
          </a:p>
        </p:txBody>
      </p:sp>
      <p:sp>
        <p:nvSpPr>
          <p:cNvPr id="6" name="Rectangle 1031"/>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7" name="Rectangle 1032"/>
          <p:cNvSpPr>
            <a:spLocks noGrp="1" noChangeArrowheads="1"/>
          </p:cNvSpPr>
          <p:nvPr>
            <p:ph type="sldNum" sz="quarter" idx="12"/>
          </p:nvPr>
        </p:nvSpPr>
        <p:spPr>
          <a:ln/>
        </p:spPr>
        <p:txBody>
          <a:bodyPr/>
          <a:lstStyle>
            <a:lvl1pPr>
              <a:defRPr/>
            </a:lvl1pPr>
          </a:lstStyle>
          <a:p>
            <a:pPr>
              <a:defRPr/>
            </a:pPr>
            <a:fld id="{C782497B-4B2C-4B5E-B0DA-5206B13454E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0"/>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fld id="{5095D57E-7367-4A6A-84C9-D083811D35A4}" type="datetime2">
              <a:rPr lang="zh-CN" altLang="en-US" smtClean="0"/>
              <a:pPr>
                <a:defRPr/>
              </a:pPr>
              <a:t>2023年12月10日</a:t>
            </a:fld>
            <a:endParaRPr lang="en-US" altLang="zh-CN"/>
          </a:p>
        </p:txBody>
      </p:sp>
      <p:sp>
        <p:nvSpPr>
          <p:cNvPr id="8" name="Rectangle 1031"/>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9" name="Rectangle 1032"/>
          <p:cNvSpPr>
            <a:spLocks noGrp="1" noChangeArrowheads="1"/>
          </p:cNvSpPr>
          <p:nvPr>
            <p:ph type="sldNum" sz="quarter" idx="12"/>
          </p:nvPr>
        </p:nvSpPr>
        <p:spPr>
          <a:ln/>
        </p:spPr>
        <p:txBody>
          <a:bodyPr/>
          <a:lstStyle>
            <a:lvl1pPr>
              <a:defRPr/>
            </a:lvl1pPr>
          </a:lstStyle>
          <a:p>
            <a:pPr>
              <a:defRPr/>
            </a:pPr>
            <a:fld id="{89088EAB-FFED-4E6E-87B3-2E628C88AD4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0"/>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fld id="{437BE20E-18E2-41D6-B868-13FFE1C8A1B0}" type="datetime2">
              <a:rPr lang="zh-CN" altLang="en-US" smtClean="0"/>
              <a:pPr>
                <a:defRPr/>
              </a:pPr>
              <a:t>2023年12月10日</a:t>
            </a:fld>
            <a:endParaRPr lang="en-US" altLang="zh-CN"/>
          </a:p>
        </p:txBody>
      </p:sp>
      <p:sp>
        <p:nvSpPr>
          <p:cNvPr id="4" name="Rectangle 1031"/>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5" name="Rectangle 1032"/>
          <p:cNvSpPr>
            <a:spLocks noGrp="1" noChangeArrowheads="1"/>
          </p:cNvSpPr>
          <p:nvPr>
            <p:ph type="sldNum" sz="quarter" idx="12"/>
          </p:nvPr>
        </p:nvSpPr>
        <p:spPr>
          <a:ln/>
        </p:spPr>
        <p:txBody>
          <a:bodyPr/>
          <a:lstStyle>
            <a:lvl1pPr>
              <a:defRPr/>
            </a:lvl1pPr>
          </a:lstStyle>
          <a:p>
            <a:pPr>
              <a:defRPr/>
            </a:pPr>
            <a:fld id="{B7D60D1D-6DD3-4E0B-B93E-22176A96693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030"/>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fld id="{F73C2775-EE75-4DF1-8FC1-12D983E3607F}" type="datetime2">
              <a:rPr lang="zh-CN" altLang="en-US" smtClean="0"/>
              <a:pPr>
                <a:defRPr/>
              </a:pPr>
              <a:t>2023年12月10日</a:t>
            </a:fld>
            <a:endParaRPr lang="en-US" altLang="zh-CN"/>
          </a:p>
        </p:txBody>
      </p:sp>
      <p:sp>
        <p:nvSpPr>
          <p:cNvPr id="3" name="Rectangle 1031"/>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4" name="Rectangle 1032"/>
          <p:cNvSpPr>
            <a:spLocks noGrp="1" noChangeArrowheads="1"/>
          </p:cNvSpPr>
          <p:nvPr>
            <p:ph type="sldNum" sz="quarter" idx="12"/>
          </p:nvPr>
        </p:nvSpPr>
        <p:spPr>
          <a:ln/>
        </p:spPr>
        <p:txBody>
          <a:bodyPr/>
          <a:lstStyle>
            <a:lvl1pPr>
              <a:defRPr/>
            </a:lvl1pPr>
          </a:lstStyle>
          <a:p>
            <a:pPr>
              <a:defRPr/>
            </a:pPr>
            <a:fld id="{E64A8420-CAAA-49BE-B0CF-1B7F4B63584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fld id="{88F29F06-0BED-4502-A037-C17AA7ADE187}" type="datetime2">
              <a:rPr lang="zh-CN" altLang="en-US" smtClean="0"/>
              <a:pPr>
                <a:defRPr/>
              </a:pPr>
              <a:t>2023年12月10日</a:t>
            </a:fld>
            <a:endParaRPr lang="en-US" altLang="zh-CN"/>
          </a:p>
        </p:txBody>
      </p:sp>
      <p:sp>
        <p:nvSpPr>
          <p:cNvPr id="6" name="Rectangle 1031"/>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7" name="Rectangle 1032"/>
          <p:cNvSpPr>
            <a:spLocks noGrp="1" noChangeArrowheads="1"/>
          </p:cNvSpPr>
          <p:nvPr>
            <p:ph type="sldNum" sz="quarter" idx="12"/>
          </p:nvPr>
        </p:nvSpPr>
        <p:spPr>
          <a:ln/>
        </p:spPr>
        <p:txBody>
          <a:bodyPr/>
          <a:lstStyle>
            <a:lvl1pPr>
              <a:defRPr/>
            </a:lvl1pPr>
          </a:lstStyle>
          <a:p>
            <a:pPr>
              <a:defRPr/>
            </a:pPr>
            <a:fld id="{22554457-5FE2-4B94-B21B-34E3F80D79B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fld id="{BE31BEF7-914B-406F-9677-10BD98BC543E}" type="datetime2">
              <a:rPr lang="zh-CN" altLang="en-US" smtClean="0"/>
              <a:pPr>
                <a:defRPr/>
              </a:pPr>
              <a:t>2023年12月10日</a:t>
            </a:fld>
            <a:endParaRPr lang="en-US" altLang="zh-CN"/>
          </a:p>
        </p:txBody>
      </p:sp>
      <p:sp>
        <p:nvSpPr>
          <p:cNvPr id="6" name="Rectangle 1031"/>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7" name="Rectangle 1032"/>
          <p:cNvSpPr>
            <a:spLocks noGrp="1" noChangeArrowheads="1"/>
          </p:cNvSpPr>
          <p:nvPr>
            <p:ph type="sldNum" sz="quarter" idx="12"/>
          </p:nvPr>
        </p:nvSpPr>
        <p:spPr>
          <a:ln/>
        </p:spPr>
        <p:txBody>
          <a:bodyPr/>
          <a:lstStyle>
            <a:lvl1pPr>
              <a:defRPr/>
            </a:lvl1pPr>
          </a:lstStyle>
          <a:p>
            <a:pPr>
              <a:defRPr/>
            </a:pPr>
            <a:fld id="{F6FB31C7-F617-4D5A-8205-00F3800A7EA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5" name="Rectangle 1027"/>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0" name="AutoShape 1028"/>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defRPr/>
            </a:pPr>
            <a:endParaRPr lang="zh-CN" altLang="zh-CN" sz="2400">
              <a:latin typeface="Times New Roman" pitchFamily="18" charset="0"/>
            </a:endParaRPr>
          </a:p>
        </p:txBody>
      </p:sp>
      <p:sp>
        <p:nvSpPr>
          <p:cNvPr id="4101" name="Line 1029"/>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104" name="Rectangle 1032"/>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5DD20D86-89BC-4114-9E5D-F2D6F41DECA0}" type="slidenum">
              <a:rPr lang="en-US" altLang="zh-CN"/>
              <a:pPr>
                <a:defRPr/>
              </a:pPr>
              <a:t>‹#›</a:t>
            </a:fld>
            <a:endParaRPr lang="en-US" altLang="zh-CN"/>
          </a:p>
        </p:txBody>
      </p:sp>
      <p:pic>
        <p:nvPicPr>
          <p:cNvPr id="2" name="Picture 1"/>
          <p:cNvPicPr>
            <a:picLocks noChangeAspect="1"/>
          </p:cNvPicPr>
          <p:nvPr userDrawn="1"/>
        </p:nvPicPr>
        <p:blipFill>
          <a:blip r:embed="rId15" cstate="print"/>
          <a:stretch>
            <a:fillRect/>
          </a:stretch>
        </p:blipFill>
        <p:spPr>
          <a:xfrm>
            <a:off x="7884368" y="188640"/>
            <a:ext cx="1116484" cy="1121117"/>
          </a:xfrm>
          <a:prstGeom prst="rect">
            <a:avLst/>
          </a:prstGeom>
        </p:spPr>
      </p:pic>
    </p:spTree>
  </p:cSld>
  <p:clrMap bg1="lt1" tx1="dk1" bg2="lt2" tx2="dk2" accent1="accent1" accent2="accent2" accent3="accent3" accent4="accent4" accent5="accent5" accent6="accent6" hlink="hlink" folHlink="folHlink"/>
  <p:sldLayoutIdLst>
    <p:sldLayoutId id="2147483973"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Verdana" pitchFamily="34" charset="0"/>
          <a:ea typeface="宋体" pitchFamily="2" charset="-122"/>
        </a:defRPr>
      </a:lvl2pPr>
      <a:lvl3pPr algn="l" rtl="0" eaLnBrk="0" fontAlgn="base" hangingPunct="0">
        <a:spcBef>
          <a:spcPct val="0"/>
        </a:spcBef>
        <a:spcAft>
          <a:spcPct val="0"/>
        </a:spcAft>
        <a:defRPr sz="4200" b="1">
          <a:solidFill>
            <a:schemeClr val="tx2"/>
          </a:solidFill>
          <a:latin typeface="Verdana" pitchFamily="34" charset="0"/>
          <a:ea typeface="宋体" pitchFamily="2" charset="-122"/>
        </a:defRPr>
      </a:lvl3pPr>
      <a:lvl4pPr algn="l" rtl="0" eaLnBrk="0" fontAlgn="base" hangingPunct="0">
        <a:spcBef>
          <a:spcPct val="0"/>
        </a:spcBef>
        <a:spcAft>
          <a:spcPct val="0"/>
        </a:spcAft>
        <a:defRPr sz="4200" b="1">
          <a:solidFill>
            <a:schemeClr val="tx2"/>
          </a:solidFill>
          <a:latin typeface="Verdana" pitchFamily="34" charset="0"/>
          <a:ea typeface="宋体" pitchFamily="2" charset="-122"/>
        </a:defRPr>
      </a:lvl4pPr>
      <a:lvl5pPr algn="l" rtl="0" eaLnBrk="0" fontAlgn="base" hangingPunct="0">
        <a:spcBef>
          <a:spcPct val="0"/>
        </a:spcBef>
        <a:spcAft>
          <a:spcPct val="0"/>
        </a:spcAft>
        <a:defRPr sz="4200" b="1">
          <a:solidFill>
            <a:schemeClr val="tx2"/>
          </a:solidFill>
          <a:latin typeface="Verdana" pitchFamily="34" charset="0"/>
          <a:ea typeface="宋体" pitchFamily="2" charset="-122"/>
        </a:defRPr>
      </a:lvl5pPr>
      <a:lvl6pPr marL="457200" algn="l" rtl="0" fontAlgn="base">
        <a:spcBef>
          <a:spcPct val="0"/>
        </a:spcBef>
        <a:spcAft>
          <a:spcPct val="0"/>
        </a:spcAft>
        <a:defRPr sz="4200" b="1">
          <a:solidFill>
            <a:schemeClr val="tx2"/>
          </a:solidFill>
          <a:latin typeface="Verdana" pitchFamily="34" charset="0"/>
          <a:ea typeface="宋体" pitchFamily="2" charset="-122"/>
        </a:defRPr>
      </a:lvl6pPr>
      <a:lvl7pPr marL="914400" algn="l" rtl="0" fontAlgn="base">
        <a:spcBef>
          <a:spcPct val="0"/>
        </a:spcBef>
        <a:spcAft>
          <a:spcPct val="0"/>
        </a:spcAft>
        <a:defRPr sz="4200" b="1">
          <a:solidFill>
            <a:schemeClr val="tx2"/>
          </a:solidFill>
          <a:latin typeface="Verdana" pitchFamily="34" charset="0"/>
          <a:ea typeface="宋体" pitchFamily="2" charset="-122"/>
        </a:defRPr>
      </a:lvl7pPr>
      <a:lvl8pPr marL="1371600" algn="l" rtl="0" fontAlgn="base">
        <a:spcBef>
          <a:spcPct val="0"/>
        </a:spcBef>
        <a:spcAft>
          <a:spcPct val="0"/>
        </a:spcAft>
        <a:defRPr sz="4200" b="1">
          <a:solidFill>
            <a:schemeClr val="tx2"/>
          </a:solidFill>
          <a:latin typeface="Verdana" pitchFamily="34" charset="0"/>
          <a:ea typeface="宋体" pitchFamily="2" charset="-122"/>
        </a:defRPr>
      </a:lvl8pPr>
      <a:lvl9pPr marL="1828800" algn="l" rtl="0" fontAlgn="base">
        <a:spcBef>
          <a:spcPct val="0"/>
        </a:spcBef>
        <a:spcAft>
          <a:spcPct val="0"/>
        </a:spcAft>
        <a:defRPr sz="4200" b="1">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b="1">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b="1">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b="1">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b="1">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b="1">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4" name="Rectangle 6"/>
          <p:cNvSpPr>
            <a:spLocks noGrp="1" noChangeArrowheads="1"/>
          </p:cNvSpPr>
          <p:nvPr>
            <p:ph type="sldNum" sz="quarter" idx="12"/>
          </p:nvPr>
        </p:nvSpPr>
        <p:spPr>
          <a:noFill/>
        </p:spPr>
        <p:txBody>
          <a:bodyPr/>
          <a:lstStyle/>
          <a:p>
            <a:fld id="{91D57AB9-5BB1-4671-AE21-B6E46EE2289E}" type="slidenum">
              <a:rPr lang="en-US" altLang="zh-CN" smtClean="0"/>
              <a:pPr/>
              <a:t>1</a:t>
            </a:fld>
            <a:endParaRPr lang="en-US" altLang="zh-CN"/>
          </a:p>
        </p:txBody>
      </p:sp>
      <p:sp>
        <p:nvSpPr>
          <p:cNvPr id="5126" name="Rectangle 8"/>
          <p:cNvSpPr>
            <a:spLocks noGrp="1" noChangeArrowheads="1"/>
          </p:cNvSpPr>
          <p:nvPr>
            <p:ph type="ctrTitle"/>
          </p:nvPr>
        </p:nvSpPr>
        <p:spPr>
          <a:xfrm>
            <a:off x="323850" y="1400175"/>
            <a:ext cx="8496300" cy="1150938"/>
          </a:xfrm>
        </p:spPr>
        <p:txBody>
          <a:bodyPr/>
          <a:lstStyle/>
          <a:p>
            <a:pPr algn="ctr" eaLnBrk="1" hangingPunct="1"/>
            <a:r>
              <a:rPr lang="zh-CN" altLang="en-US" sz="4000" dirty="0"/>
              <a:t>电子科技大学</a:t>
            </a:r>
            <a:br>
              <a:rPr lang="en-US" altLang="zh-CN" sz="4000" dirty="0"/>
            </a:br>
            <a:r>
              <a:rPr lang="zh-CN" altLang="en-US" sz="4000"/>
              <a:t>网络与系统攻击技术课程</a:t>
            </a:r>
            <a:endParaRPr lang="zh-CN" altLang="en-US" sz="3200" dirty="0"/>
          </a:p>
        </p:txBody>
      </p:sp>
      <p:sp>
        <p:nvSpPr>
          <p:cNvPr id="5128" name="Rectangle 8"/>
          <p:cNvSpPr>
            <a:spLocks noChangeArrowheads="1"/>
          </p:cNvSpPr>
          <p:nvPr/>
        </p:nvSpPr>
        <p:spPr bwMode="auto">
          <a:xfrm>
            <a:off x="250825" y="0"/>
            <a:ext cx="8496300" cy="1150938"/>
          </a:xfrm>
          <a:prstGeom prst="rect">
            <a:avLst/>
          </a:prstGeom>
          <a:noFill/>
          <a:ln w="9525">
            <a:noFill/>
            <a:miter lim="800000"/>
            <a:headEnd/>
            <a:tailEnd/>
          </a:ln>
        </p:spPr>
        <p:txBody>
          <a:bodyPr anchor="b"/>
          <a:lstStyle/>
          <a:p>
            <a:endParaRPr lang="zh-CN" altLang="zh-CN" sz="3600" b="1">
              <a:solidFill>
                <a:schemeClr val="tx2"/>
              </a:solidFill>
            </a:endParaRPr>
          </a:p>
        </p:txBody>
      </p:sp>
      <p:sp>
        <p:nvSpPr>
          <p:cNvPr id="5129" name="Rectangle 11"/>
          <p:cNvSpPr>
            <a:spLocks noChangeArrowheads="1"/>
          </p:cNvSpPr>
          <p:nvPr/>
        </p:nvSpPr>
        <p:spPr bwMode="auto">
          <a:xfrm>
            <a:off x="323850" y="2780928"/>
            <a:ext cx="8496300" cy="1152128"/>
          </a:xfrm>
          <a:prstGeom prst="rect">
            <a:avLst/>
          </a:prstGeom>
          <a:noFill/>
          <a:ln w="9525">
            <a:noFill/>
            <a:miter lim="800000"/>
            <a:headEnd/>
            <a:tailEnd/>
          </a:ln>
        </p:spPr>
        <p:txBody>
          <a:bodyPr anchor="b"/>
          <a:lstStyle/>
          <a:p>
            <a:r>
              <a:rPr lang="en-US" altLang="zh-TW" sz="4000" b="1">
                <a:solidFill>
                  <a:schemeClr val="tx2"/>
                </a:solidFill>
              </a:rPr>
              <a:t>TCP/IP</a:t>
            </a:r>
            <a:r>
              <a:rPr lang="zh-TW" altLang="en-US" sz="4000" b="1" dirty="0">
                <a:solidFill>
                  <a:schemeClr val="tx2"/>
                </a:solidFill>
              </a:rPr>
              <a:t>网络协议安全</a:t>
            </a:r>
            <a:r>
              <a:rPr lang="zh-CN" altLang="en-US" sz="4000" b="1" dirty="0">
                <a:solidFill>
                  <a:schemeClr val="tx2"/>
                </a:solidFill>
              </a:rPr>
              <a:t>攻防</a:t>
            </a:r>
            <a:r>
              <a:rPr lang="en-US" altLang="zh-TW" sz="4000" b="1" dirty="0">
                <a:solidFill>
                  <a:schemeClr val="tx2"/>
                </a:solidFill>
              </a:rPr>
              <a:t>(</a:t>
            </a:r>
            <a:r>
              <a:rPr lang="zh-TW" altLang="en-US" sz="4000" b="1" dirty="0">
                <a:solidFill>
                  <a:schemeClr val="tx2"/>
                </a:solidFill>
              </a:rPr>
              <a:t>上</a:t>
            </a:r>
            <a:r>
              <a:rPr lang="en-US" altLang="zh-TW" sz="4000" b="1" dirty="0">
                <a:solidFill>
                  <a:schemeClr val="tx2"/>
                </a:solidFill>
              </a:rPr>
              <a:t>)</a:t>
            </a:r>
            <a:endParaRPr lang="zh-CN" altLang="en-US" sz="3200" b="1" dirty="0">
              <a:solidFill>
                <a:schemeClr val="tx2"/>
              </a:solidFill>
            </a:endParaRPr>
          </a:p>
        </p:txBody>
      </p:sp>
    </p:spTree>
    <p:extLst>
      <p:ext uri="{BB962C8B-B14F-4D97-AF65-F5344CB8AC3E}">
        <p14:creationId xmlns:p14="http://schemas.microsoft.com/office/powerpoint/2010/main" val="331563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543608" y="-27384"/>
            <a:ext cx="8001000" cy="1216025"/>
          </a:xfrm>
        </p:spPr>
        <p:txBody>
          <a:bodyPr/>
          <a:lstStyle/>
          <a:p>
            <a:r>
              <a:rPr lang="zh-CN" altLang="en-US" sz="3600" dirty="0"/>
              <a:t>应用</a:t>
            </a:r>
            <a:r>
              <a:rPr lang="en-US" altLang="zh-CN" sz="3600" dirty="0"/>
              <a:t>IP</a:t>
            </a:r>
            <a:r>
              <a:rPr lang="zh-CN" altLang="en-US" sz="3600" dirty="0"/>
              <a:t>欺骗的经典对决：</a:t>
            </a:r>
            <a:br>
              <a:rPr lang="en-US" altLang="zh-CN" sz="3600" dirty="0"/>
            </a:br>
            <a:r>
              <a:rPr lang="en-US" altLang="zh-CN" sz="3600" dirty="0"/>
              <a:t>	 JSZ/</a:t>
            </a:r>
            <a:r>
              <a:rPr lang="zh-CN" altLang="en-US" sz="3600" dirty="0"/>
              <a:t>米特尼克 </a:t>
            </a:r>
            <a:r>
              <a:rPr lang="en-US" altLang="zh-CN" sz="3600" dirty="0"/>
              <a:t>VS. </a:t>
            </a:r>
            <a:r>
              <a:rPr lang="zh-CN" altLang="en-US" sz="3600" dirty="0"/>
              <a:t>下村勉</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47D22251-280C-465C-99E6-6A8AAA327959}" type="slidenum">
              <a:rPr lang="en-US" altLang="zh-CN" smtClean="0"/>
              <a:pPr>
                <a:defRPr/>
              </a:pPr>
              <a:t>10</a:t>
            </a:fld>
            <a:endParaRPr lang="en-US" altLang="zh-CN"/>
          </a:p>
        </p:txBody>
      </p:sp>
      <p:pic>
        <p:nvPicPr>
          <p:cNvPr id="1028" name="Picture 4" descr="http://t3.gstatic.com/images?q=tbn:ANd9GcSLXdQNQ1zY9plnf_SCuSjtRHNWpeAfY7o3MXPy6E7Tx1yY-9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234" y="2764720"/>
            <a:ext cx="2363847" cy="395550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data:image/jpeg;base64,/9j/4AAQSkZJRgABAQAAAQABAAD/2wBDAAkGBwgHBgkIBwgKCgkLDRYPDQwMDRsUFRAWIB0iIiAdHx8kKDQsJCYxJx8fLT0tMTU3Ojo6Iys/RD84QzQ5Ojf/2wBDAQoKCg0MDRoPDxo3JR8lNzc3Nzc3Nzc3Nzc3Nzc3Nzc3Nzc3Nzc3Nzc3Nzc3Nzc3Nzc3Nzc3Nzc3Nzc3Nzc3Nzf/wAARCACpAHMDASIAAhEBAxEB/8QAGwAAAQUBAQAAAAAAAAAAAAAABAACAwUGBwH/xAA9EAACAQMCAwYDBQYFBQEAAAABAgMABBEFIRIxQQYTIlFhcRSBkTJCUqGxByMzwdHwFTRyc4IkVJLh8WL/xAAZAQADAQEBAAAAAAAAAAAAAAABAgMEAAX/xAAiEQADAAICAQUBAQAAAAAAAAAAAQIDERIhMQQTIkFRYRT/2gAMAwEAAhEDEQA/ANNBcFpXG+dgxPQ+VHBweR6Vl7O74WAIYRs3FxMRlvnVzazFxnIO/MHpQTKlgGpwYUMGr0PvXACc14WqLjqC6uFhheRzhVGSfIUAkOsaza6RbGa5Y+SqvNj5CsNeftDvmmPw1vBHF048kn6Gsv2g17/FtSknct3fKNfwr/WhoGt7siIF1kPLrn5CkbHUm6tP2iREL/iEDBwMZjwV3I3wT6VuNE1az1WzWezmV1zgjkQfIiuLDs5qchytlIynqBtVhoGoXXZbU1FyrLFkCVT1U9flQVrehnjpLejtYNe5qCKVZEV1IKsAQQdiKfkVQiScWKXEKhLetQS3sEUixSzxJI32VLgE1xwbxjy/OlVLNrlnDI0ZkGV8iDSrgdnI7jVJZrS3iMgKxj7H5c62nZ7VO8tIi7DKDh+1zHrXMGckYzvVz2dvwk/dPyfb2NS5NFFps6pFfo7lcjY9KKEoO4zjzrEiRejD616buSJC6zOoUZ2Y1yyj+1/TbrMucBhmqbtd30+g3kFt/HkjIUfrv54zWCte1V6l8h79yjOdidt9vKt1ol+bu9+HuyrLIh4dhkn/AOZoVk6OxQqfZzvsl2YXVFe7v2dLaN+DgX7Tny/+V1js3aaHABbabFBFNGN4mXEnuc7n3oHsjo8cemTWJwrLI+GB35nBz54xVhHpF+pb42dLlUYmFygWSMEbAMOZzWeq5M2TKlaRc3EKlMhBXL/2kKsQjlRRxMSp9sGtxrV7eWbrbpcygOwjWRLXvcNjPi3GPeuc9vLi4u7eEBknJfAaOMoSd+h5UIXyWg02oezZ9gdUW77O2qyyr3kY4NzzHStJJMscbO7cKgZJJ5Vy/wDZ1qQgEFvIyGOYHAI+ycnFbzW5ZRpVwYYy8oQlUGNz9K3JnnUuzK9q+1rtaNa2oaGXjw5Vxnh9xWNfUpZ7uOe5keQrjJZzk49RQ147PO7HmzHYDYelDgMwyaVsCQXLPI8jMshwTkZNKhDxZ5NSrhtIBDkEsxOcbCiLKUpMHTYjf3NWUmgwkEwagHOMhWgI/ME1VQxSC47thgg4OTyoNCG2jfvIEkJA4lBxVDrWosJGtojtjcgczUEV5NGhBmbiVjjic4x5Yq+h0+zvI1u47ZWdOFjICdjz86E49spdvj0ZMRzqysIpARy8Bq2vNau7WSxuLWVkuIcSAkdcYwR1GMj51JJHMNGimVLoytM5aYO3DwADH68/SqG6kMlweIljjmxzVLxpaFxUzt/Zq87y0huo8fvQGb571cy3juFkgCyqu5BOMn0rCdlbr4K0sTIxFpcxrwMeSPjHCffH1zWslt14TLbpGSeZDlD9RXn+Geqkn2wqC9jkkmNxEU4m5Eg48uX971zT9oGpxSazFbW8iqiIyHHJeMYLfT+daHXNSg0i1ea7lbjbZVLcRPoK5NJcPd381w4AaRi2Og9KtiX2Qz0p6RcW8PwcUAJwyr9089z1roWg6hM9jJ8TI8g4diT4h+Vc7Z+8eEyAhVChivPGa2FvqVtJpxihkZJMFiOLhOBnmcVpRifkyOpzSfHSBSFRCQOEY69fWgmkBTLbnoetTXIIupuJ+Tk5zzofiErsgT2xzoMA0PHjfn70qGdWViPKlXDGxbtGOKNIo7dWYHhZ1AXl1xQl3Amr3HxFwgjbgAXu2/oK0S20IORDH/4CpkjQclA9hXa2ckjIXNgmmItxDbG638QmQtw+oHWj4dZuVsTG9lDAueSDAA9vb1oztFKs9uLaOeSNlYMxibB26VnHlkAVJ5GKA8PEBkn1PmPPG/l5VWceltgdMmv9TaS34VdhDhCF/wCIG3lyNZ+Tads+Zo6/ZpI0JAG55e+1AuCTnBz+tJfk6fB0HsLPFfaHNpt0odEbYHyO+Prmi57S+tFKW2sTIgPgjljD/nt+dYXR9Un0l+/hCnfBVs4b6VZ3nbG/uR+6t7aE/iALH9azPHW+jdGeFKVEfamOR5LcXFw087ZYs22B5AdBVHFD4wwO2ce1MknlnuTJLIXkbmzc6KtlPeg/dZcj0qsrSMtUqrZdW13qVpp6PZGOaMA8SPHxMvt5j2oNu0140/eyxwluErgxDHtii9OunaPubcBzy4iPs1Le6JY3V0pDNFM+SQmMN6+9VqUp5IVxt9FJeaqt2cyW8KMRziXgzTNPvxYzd9HGGJBGHww+lXcvZmJzvdTBselDv2VIH7q6+TLWb3YB7dp7RW3N1bXNxJM8JVnOSFO2aVFN2WuiT+9jpU3OP0PHIaMXc2PE7D3NL46VATxnblkc6pBbah/30B95P/VLguogfiJ43UjYI2frsKMYb5dsHvw+kLvWkncufEWOTUEpKsAw2DbfSvOI94pH3sY9+VRXTk8GTzIB/v51uetEySWHvUKD7QPP0pxsI2hCtxEjcMOdOUgKX8uftiprbvWjyoVVO6kkkmhxTZ2ykvLd45eEOWjHInz8qjlyFPmBmrm7jYwyFgh4d8rRizxzNGtnYStAj8ZCQAAlSxU/Th67YNQtNPpFcczS3VaMpGsjHCqSaPWYPdssGyscKPlua0zz3Kp3Vzpt4T3ZB7wEHkN/PodvWgrXT7W3KXUSFeJCcMc4yM/1pZl19D5ZiNcK2B2p7i3kwSkgbbbZtyMGi9OuJLi9i+Jbd34WYHl0/Knz23BAhK5IG/p1P60FaMysSduFtvfOa0udLRKnrSNdNpMixkQzPt1BoMw3UIPFF3mOrMVJoXU7u/jbKX5cNv4UAOPpVRJeXBDcdzPvz8RH6Vicofmwt9VueMhYts9HNKqjEPUt9KVdxR3Oi44s8sH/AI1FKxzjlRJkAXGBvyoGckvkbHG1N6bumxL0RHbnzU5H86gus48PQ5/OpgeM56jmKhkOX4eWNj6g1rYhOw/6YDnkgU4W9zcGNbZ7gHBJ3GMAc+WAKkiTvFUfhGfmattGl7gzFWPe7KgU7k75AoNbFp6QZaaCluI2na4uW2PCUwAeuw6DPWr/ALOzRQ60kN9pWpAYHwqm1Kxv14mYnp06cvSrC7vdfsp4viNN02eNxlsS93cfPhAA8utX9lFDawTX93dPHDxApxNkQjG+Sc5HMk1LJmUrQ84WvlXaKvtDpWq6mTcMQpCnhTjwq+ma5fNcMwmQjbfGeY3PP13ru8/cvamd54p4UDMXQ7YHMbZFcBvDILy+WbaTvWDbYwaXDkdPWx7tVpa0HX7YspHGfFjHoTiqiHaHibbOSc+fSrHWcrYhRyDfpQVlHGgBI42+4G5eprXS3R1LbLtdOiuYIXcuPAMgAbn6URBodu6GQqEiT7Ukh2H9T6CoI9WttPiVJ4JZ5OHKrnhU+55/IVWalrd9qDqHdUjGyQxjCqPT+tYrammiixtlwY9LU44Jmx1yFz8ulKs6sUjKG4wc+a5pUnMf2f6M0+RnhIZiWTbH6U6bIYZB5VXafccLq3IN4G9PL+/Wr6fxcBJ5jFasMeTMlyRWtswcciKgm2lGOeas3RMOrKMKenlQEqKs6cJPzqrWgOWghXCxyjJBAHI4o/SJJreMXMABmiIdQ3I7tkH3G3zqrxxOFHXn7Dc/lmpkvJYHjhhPilUDhGCWOTgAYOedI3ryK55eDaaRqlvdTiSW4kaSQ4Jlbfi/Cx6N+vTNarVJ7C57O3UE1yisqMCjyAEZXHXrv71yXuLl5i0sFyJHcIpRWU538Jwu557elNFnqMSskk13bo7ZVPhGJfcAc8dSv1rFkhU+jbeduUmb/UO1miaRpUWkWDSdwQsPeYz+7z4vU7Z6dawt/Ol3ql7cRkGOacsCOuTn+dL/AAqaOOFo9PbLFQJpUbJ4jwgeIbc+X9KGWNrW5ktm4WZCRsSRnh5gnnvt8qrglTRHI5b6DdYIaOMNnc5I8v73qC0jJJL4BIAA8h5UtQkV9QVeeIVJ/UVPbcI3br0rd97CntguuO8ZikCMY8EMQOVBxnjVXjYFBzPlVnqbN3YbiKgHYjbmOVUTmIzsI3WGXPL7j/0rJmhOmK8tRXfgsQZcDhjYj2NKoV1GZAFksyWGxK5waVZvbor/AKIK+SP4e8mtwfDk4P5j+VaRz+5Q+W1V3aS3iFxb3NsCA/gcc9+n5Z+lHxMHiI6Vu9P4IStNkcjlTlgcEcx1oJW764yqkcPQ+9GOxCEcPEfShrc5kkcIQNsE9djVqGfY63x3jE7kRnPpQ09xJa3lvPA4SWNAVYqDjf1qeH+LKeWV/wDdBagA0655d2KzWSLBO0t4LiKaaTvZI8lThRglSueWx3P1PnUtx2mvZ4Y4nCFYyGVmVQQwbiBBAB51RDhXkR65pwwDy4ieh51Ligljf65qGoFmnnZiTkk9TQdlIEmA6Hnj+/WoSc89vSo2kMTB16U0fFnGlvSBHB5nA/s1LAQi+Fo19WbJoC+YvDbMhztkUZYuWjyx35bbVrT7Ko91CISwsHwVPXkazd1ZTtdMESSTO/EFOK0shCysUGCOvU00uG5lz7tWfKvnsW1soEtdUVQqK4Uch3qj+dKr7K/gP/lSpBOCGrZyJIBISVAP6V5nhDBEfhPrkVZXlu8kZeJyvDuGbrtVL30iDAYJjoVP61X07XEtS0eShYvEzsueXrTe94YAc4Z8n5V5KXOXk4MtybO5qBARBO5AJA4QT0H9mq0ybZMDiXIUgNGar9RybgYAICDnRkkhMwH3gME+tCXe9wf9IqNk99g4JUbgD5U8HGwx61Gz8JIIBGTjavUbi+yv51MYeXXnnNRFh3qq2T4hsKfHKhR8ovGPFxljyx9nGOeSN/SmqioAzczvgdK5AZcT3MfwyMDjgyoz0NTafM7IC/4seHbNVfcPODD04+IeoIqy0iRXj4XAYqMHJq8v5FIbbDJfvNnJ+0fbpUQOK91N+6iTucYkkAOT0pnCAdgKTK+w15H8Q86VM+QpVMU111pN7LbukSglhsysGA+VZCQXcMjxyCIspwVKcjRi3E0X8KaRMfhYigLolrppZv3hfckjJz71TG0g7bB52kUl5FQt+InGPQCoPF8G3MZYZPvTLm4+IKwwRHJOygZJNTSLLGkkUiujIcsjbH2p202L5PCpDLk5yD+tCXRzKfQCiZGKiIlcbmg7ot3u+xwM0l+BPsSKGHSnRhRIQABgdKZEfDzP0rwZ704J+lTCNCkZBOxPP0qXBPTHrSzivQM0TgzT2AyC4UAHdv610LsjpNgdISWaCGV53Zw7qDnJ2xXM38KEjBPvitxqmsyaJZ6ZYaa0MriAM7OcgY2wN/PNSy7ekjT6dyt1RH220JILq3uLZVjTJDhRgZ6fzqmCsVHCpx1NaC41htc7MSXRRElgk4ZQPEAM7GsxJOCCTITgcsYrse9aZ2ZTy2vskZ4lOGmQEcxmlQIsZpR3jRSktuSBtSp9k9P8LdvDt1oecgmIEkAyAE55CiZf4z+/86EuOUf+4K5Arpmu0PS7K1Ilt4U4xvxNuag7U2EF9G9whVbmMbf/AL9DRWm/ZT/TQU/+bl9xWZVSrez0ameGtGGmkcgEcAHMcIoWYktljk1Pcf5mf/cb9agflWyntHkvyeRkZ3xTgQHamDkK9P3qUJMDnoaev+kioU5U9aJxL9QakvLpbtJHu8idFRYGQbYHMHfbOc5qFetRXP2V+f8AKg/0PLSDdL1SWxtrq2iORdhVbI2GPL16U9DH3y99ngB4iBzPkB71VxfxUoo/xx8v1NLrQypvWzYPqtrbt3RKR8GBw77Uqy838V/elUuJt91/h//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2" name="Picture 8" descr="http://1.bp.blogspot.com/_0Mi8PlVRWvA/StykXzK_jDI/AAAAAAAAAM0/WhgpYwP4pIc/s400/pict9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1974" y="2604864"/>
            <a:ext cx="2600325"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t3.gstatic.com/images?q=tbn:ANd9GcQ8tuvbxHwx_KSF3gXrD0h43eq38WxVk2dgrH_WdSTNMJVC4-QHa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123" y="3203651"/>
            <a:ext cx="1676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t3.gstatic.com/images?q=tbn:ANd9GcRyj8qCAJRvhWjZAv1tXkx8z0a1RlomG8RwuZheLk4r16KI9wcvs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7689" y="5257706"/>
            <a:ext cx="1850489" cy="15814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932040" y="3341023"/>
            <a:ext cx="1224136" cy="523220"/>
          </a:xfrm>
          <a:prstGeom prst="rect">
            <a:avLst/>
          </a:prstGeom>
          <a:noFill/>
        </p:spPr>
        <p:txBody>
          <a:bodyPr wrap="square" rtlCol="0">
            <a:spAutoFit/>
          </a:bodyPr>
          <a:lstStyle/>
          <a:p>
            <a:r>
              <a:rPr lang="en-US" altLang="zh-CN" sz="2800" b="1" dirty="0">
                <a:solidFill>
                  <a:srgbClr val="FF0000"/>
                </a:solidFill>
              </a:rPr>
              <a:t>VS.</a:t>
            </a:r>
            <a:endParaRPr lang="zh-CN" altLang="en-US" sz="2800" b="1" dirty="0">
              <a:solidFill>
                <a:srgbClr val="FF0000"/>
              </a:solidFill>
            </a:endParaRPr>
          </a:p>
        </p:txBody>
      </p:sp>
      <p:sp>
        <p:nvSpPr>
          <p:cNvPr id="7" name="圆角矩形标注 6"/>
          <p:cNvSpPr/>
          <p:nvPr/>
        </p:nvSpPr>
        <p:spPr bwMode="auto">
          <a:xfrm>
            <a:off x="0" y="1921768"/>
            <a:ext cx="887322" cy="643136"/>
          </a:xfrm>
          <a:prstGeom prst="wedgeRoundRectCallout">
            <a:avLst>
              <a:gd name="adj1" fmla="val 43085"/>
              <a:gd name="adj2" fmla="val 7149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Verdana" pitchFamily="34" charset="0"/>
                <a:ea typeface="宋体" pitchFamily="2" charset="-122"/>
              </a:rPr>
              <a:t>RTM</a:t>
            </a:r>
            <a:endParaRPr kumimoji="0" lang="zh-CN" altLang="en-US" sz="2000" b="0" i="0" u="none" strike="noStrike" cap="none" normalizeH="0" baseline="0" dirty="0">
              <a:ln>
                <a:noFill/>
              </a:ln>
              <a:solidFill>
                <a:schemeClr val="tx1"/>
              </a:solidFill>
              <a:effectLst/>
              <a:latin typeface="Verdana" pitchFamily="34" charset="0"/>
              <a:ea typeface="宋体" pitchFamily="2" charset="-122"/>
            </a:endParaRPr>
          </a:p>
        </p:txBody>
      </p:sp>
      <p:sp>
        <p:nvSpPr>
          <p:cNvPr id="13" name="圆角矩形标注 12"/>
          <p:cNvSpPr/>
          <p:nvPr/>
        </p:nvSpPr>
        <p:spPr bwMode="auto">
          <a:xfrm>
            <a:off x="0" y="3720283"/>
            <a:ext cx="887322" cy="643136"/>
          </a:xfrm>
          <a:prstGeom prst="wedgeRoundRectCallout">
            <a:avLst>
              <a:gd name="adj1" fmla="val 43085"/>
              <a:gd name="adj2" fmla="val 7149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Verdana" pitchFamily="34" charset="0"/>
                <a:ea typeface="宋体" pitchFamily="2" charset="-122"/>
              </a:rPr>
              <a:t>JSZ</a:t>
            </a:r>
            <a:endParaRPr kumimoji="0" lang="zh-CN" altLang="en-US" sz="2000" b="0" i="0" u="none" strike="noStrike" cap="none" normalizeH="0" baseline="0" dirty="0">
              <a:ln>
                <a:noFill/>
              </a:ln>
              <a:solidFill>
                <a:schemeClr val="tx1"/>
              </a:solidFill>
              <a:effectLst/>
              <a:latin typeface="Verdana" pitchFamily="34" charset="0"/>
              <a:ea typeface="宋体" pitchFamily="2" charset="-122"/>
            </a:endParaRPr>
          </a:p>
        </p:txBody>
      </p:sp>
      <p:sp>
        <p:nvSpPr>
          <p:cNvPr id="14" name="圆角矩形标注 13"/>
          <p:cNvSpPr/>
          <p:nvPr/>
        </p:nvSpPr>
        <p:spPr bwMode="auto">
          <a:xfrm>
            <a:off x="3476073" y="6093296"/>
            <a:ext cx="887322" cy="643136"/>
          </a:xfrm>
          <a:prstGeom prst="wedgeRoundRectCallout">
            <a:avLst>
              <a:gd name="adj1" fmla="val 19605"/>
              <a:gd name="adj2" fmla="val -8867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KDM</a:t>
            </a:r>
            <a:endParaRPr kumimoji="0" lang="zh-CN" altLang="en-US" sz="2000" b="0" i="0" u="none" strike="noStrike" cap="none" normalizeH="0" baseline="0" dirty="0">
              <a:ln>
                <a:noFill/>
              </a:ln>
              <a:solidFill>
                <a:schemeClr val="tx1"/>
              </a:solidFill>
              <a:effectLst/>
              <a:latin typeface="Verdana" pitchFamily="34" charset="0"/>
              <a:ea typeface="宋体" pitchFamily="2" charset="-122"/>
            </a:endParaRPr>
          </a:p>
        </p:txBody>
      </p:sp>
      <p:sp>
        <p:nvSpPr>
          <p:cNvPr id="15" name="圆角矩形标注 14"/>
          <p:cNvSpPr/>
          <p:nvPr/>
        </p:nvSpPr>
        <p:spPr bwMode="auto">
          <a:xfrm>
            <a:off x="6300192" y="6077088"/>
            <a:ext cx="1368152" cy="643136"/>
          </a:xfrm>
          <a:prstGeom prst="wedgeRoundRectCallout">
            <a:avLst>
              <a:gd name="adj1" fmla="val 19605"/>
              <a:gd name="adj2" fmla="val -8867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t>S</a:t>
            </a:r>
            <a:r>
              <a:rPr kumimoji="0" lang="en-US" altLang="zh-CN" sz="2000" b="0" i="0" u="none" strike="noStrike" cap="none" normalizeH="0" baseline="0" dirty="0">
                <a:ln>
                  <a:noFill/>
                </a:ln>
                <a:solidFill>
                  <a:schemeClr val="tx1"/>
                </a:solidFill>
                <a:effectLst/>
                <a:latin typeface="Verdana" pitchFamily="34" charset="0"/>
                <a:ea typeface="宋体" pitchFamily="2" charset="-122"/>
              </a:rPr>
              <a:t>himmy</a:t>
            </a:r>
            <a:endParaRPr kumimoji="0" lang="zh-CN" altLang="en-US" sz="2000" b="0" i="0" u="none" strike="noStrike" cap="none" normalizeH="0" baseline="0" dirty="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1285566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260648"/>
            <a:ext cx="8001000" cy="675928"/>
          </a:xfrm>
        </p:spPr>
        <p:txBody>
          <a:bodyPr/>
          <a:lstStyle/>
          <a:p>
            <a:r>
              <a:rPr lang="en-US" altLang="zh-CN" dirty="0"/>
              <a:t>IP</a:t>
            </a:r>
            <a:r>
              <a:rPr lang="zh-CN" altLang="en-US" dirty="0"/>
              <a:t>源地址欺骗</a:t>
            </a:r>
          </a:p>
        </p:txBody>
      </p:sp>
      <p:sp>
        <p:nvSpPr>
          <p:cNvPr id="3" name="内容占位符 2"/>
          <p:cNvSpPr>
            <a:spLocks noGrp="1"/>
          </p:cNvSpPr>
          <p:nvPr>
            <p:ph idx="1"/>
          </p:nvPr>
        </p:nvSpPr>
        <p:spPr>
          <a:xfrm>
            <a:off x="566738" y="1752600"/>
            <a:ext cx="8001000" cy="3836640"/>
          </a:xfrm>
        </p:spPr>
        <p:txBody>
          <a:bodyPr/>
          <a:lstStyle/>
          <a:p>
            <a:r>
              <a:rPr lang="en-US" altLang="zh-CN" sz="2400" dirty="0"/>
              <a:t>IP</a:t>
            </a:r>
            <a:r>
              <a:rPr lang="zh-CN" altLang="en-US" sz="2400" dirty="0"/>
              <a:t>源地址欺骗</a:t>
            </a:r>
            <a:endParaRPr lang="en-US" altLang="zh-CN" sz="2400" dirty="0"/>
          </a:p>
          <a:p>
            <a:pPr lvl="1"/>
            <a:r>
              <a:rPr lang="zh-CN" altLang="zh-CN" sz="2000" dirty="0"/>
              <a:t>伪造具有虚假源地址的</a:t>
            </a:r>
            <a:r>
              <a:rPr lang="en-US" altLang="zh-CN" sz="2000" dirty="0"/>
              <a:t>IP</a:t>
            </a:r>
            <a:r>
              <a:rPr lang="zh-CN" altLang="zh-CN" sz="2000" dirty="0"/>
              <a:t>数据包进行发送</a:t>
            </a:r>
            <a:endParaRPr lang="en-US" altLang="zh-CN" sz="2000" dirty="0"/>
          </a:p>
          <a:p>
            <a:pPr lvl="1"/>
            <a:r>
              <a:rPr lang="zh-CN" altLang="en-US" sz="2000" dirty="0"/>
              <a:t>目的：隐藏攻击者身份、</a:t>
            </a:r>
            <a:r>
              <a:rPr lang="zh-CN" altLang="zh-CN" sz="2000" dirty="0"/>
              <a:t>假冒其他计算机</a:t>
            </a:r>
            <a:r>
              <a:rPr lang="zh-CN" altLang="en-US" sz="2000" dirty="0"/>
              <a:t>通过身份验证</a:t>
            </a:r>
            <a:endParaRPr lang="en-US" altLang="zh-CN" sz="2000" dirty="0"/>
          </a:p>
          <a:p>
            <a:r>
              <a:rPr lang="en-US" altLang="zh-CN" sz="2400" dirty="0"/>
              <a:t>IP</a:t>
            </a:r>
            <a:r>
              <a:rPr lang="zh-CN" altLang="zh-CN" sz="2400" dirty="0"/>
              <a:t>源地址欺骗原理</a:t>
            </a:r>
            <a:endParaRPr lang="en-US" altLang="zh-CN" sz="2400" dirty="0"/>
          </a:p>
          <a:p>
            <a:pPr lvl="1"/>
            <a:r>
              <a:rPr lang="zh-CN" altLang="en-US" sz="2000" dirty="0"/>
              <a:t>路由转发只是用目标</a:t>
            </a:r>
            <a:r>
              <a:rPr lang="en-US" altLang="zh-CN" sz="2000" dirty="0"/>
              <a:t>IP</a:t>
            </a:r>
            <a:r>
              <a:rPr lang="zh-CN" altLang="en-US" sz="2000" dirty="0"/>
              <a:t>地址，不对源</a:t>
            </a:r>
            <a:r>
              <a:rPr lang="en-US" altLang="zh-CN" sz="2000" dirty="0"/>
              <a:t>IP</a:t>
            </a:r>
            <a:r>
              <a:rPr lang="zh-CN" altLang="en-US" sz="2000" dirty="0"/>
              <a:t>做验证</a:t>
            </a:r>
            <a:endParaRPr lang="en-US" altLang="zh-CN" sz="2000" dirty="0"/>
          </a:p>
          <a:p>
            <a:pPr lvl="1"/>
            <a:r>
              <a:rPr lang="zh-CN" altLang="en-US" sz="2000" dirty="0"/>
              <a:t>现实世界中的平信</a:t>
            </a:r>
            <a:endParaRPr lang="en-US" altLang="zh-CN" sz="2000" dirty="0"/>
          </a:p>
          <a:p>
            <a:r>
              <a:rPr lang="zh-CN" altLang="en-US" sz="2400" dirty="0"/>
              <a:t>欺骗的两种场景</a:t>
            </a:r>
            <a:endParaRPr lang="en-US" altLang="zh-CN" sz="2400" dirty="0"/>
          </a:p>
          <a:p>
            <a:pPr lvl="1"/>
            <a:r>
              <a:rPr lang="en-US" altLang="zh-CN" sz="2000" dirty="0"/>
              <a:t>On-path Spoofing</a:t>
            </a:r>
          </a:p>
          <a:p>
            <a:pPr lvl="1"/>
            <a:r>
              <a:rPr lang="en-US" altLang="zh-CN" sz="2000" dirty="0"/>
              <a:t>Off-path Spoofing</a:t>
            </a:r>
          </a:p>
          <a:p>
            <a:pPr lvl="1"/>
            <a:endParaRPr lang="zh-CN" altLang="en-US" sz="20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11</a:t>
            </a:fld>
            <a:endParaRPr lang="en-US" altLang="zh-CN"/>
          </a:p>
        </p:txBody>
      </p:sp>
      <p:pic>
        <p:nvPicPr>
          <p:cNvPr id="7" name="图片 6" descr="ip欺骗示意图.emz"/>
          <p:cNvPicPr/>
          <p:nvPr/>
        </p:nvPicPr>
        <p:blipFill>
          <a:blip r:embed="rId2" cstate="print"/>
          <a:stretch>
            <a:fillRect/>
          </a:stretch>
        </p:blipFill>
        <p:spPr>
          <a:xfrm>
            <a:off x="4463480" y="3717032"/>
            <a:ext cx="4680520" cy="2626287"/>
          </a:xfrm>
          <a:prstGeom prst="rect">
            <a:avLst/>
          </a:prstGeom>
        </p:spPr>
      </p:pic>
    </p:spTree>
    <p:extLst>
      <p:ext uri="{BB962C8B-B14F-4D97-AF65-F5344CB8AC3E}">
        <p14:creationId xmlns:p14="http://schemas.microsoft.com/office/powerpoint/2010/main" val="211276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91679" y="304801"/>
            <a:ext cx="6883995" cy="819944"/>
          </a:xfrm>
        </p:spPr>
        <p:txBody>
          <a:bodyPr/>
          <a:lstStyle/>
          <a:p>
            <a:r>
              <a:rPr lang="en-US" dirty="0"/>
              <a:t>On-Path IP Spoofing</a:t>
            </a:r>
          </a:p>
        </p:txBody>
      </p:sp>
      <p:pic>
        <p:nvPicPr>
          <p:cNvPr id="5" name="Content Placeholder 4" descr="屏幕快照 2011-10-29 下午10.52.59.png"/>
          <p:cNvPicPr>
            <a:picLocks noGrp="1" noChangeAspect="1"/>
          </p:cNvPicPr>
          <p:nvPr>
            <p:ph idx="1"/>
          </p:nvPr>
        </p:nvPicPr>
        <p:blipFill>
          <a:blip r:embed="rId2" cstate="print">
            <a:extLst>
              <a:ext uri="{28A0092B-C50C-407E-A947-70E740481C1C}">
                <a14:useLocalDpi xmlns:a14="http://schemas.microsoft.com/office/drawing/2010/main" val="0"/>
              </a:ext>
            </a:extLst>
          </a:blip>
          <a:srcRect l="-922" r="-922"/>
          <a:stretch>
            <a:fillRect/>
          </a:stretch>
        </p:blipFill>
        <p:spPr/>
      </p:pic>
      <p:sp>
        <p:nvSpPr>
          <p:cNvPr id="4" name="Slide Number Placeholder 3"/>
          <p:cNvSpPr>
            <a:spLocks noGrp="1"/>
          </p:cNvSpPr>
          <p:nvPr>
            <p:ph type="sldNum" sz="quarter" idx="12"/>
          </p:nvPr>
        </p:nvSpPr>
        <p:spPr/>
        <p:txBody>
          <a:bodyPr/>
          <a:lstStyle/>
          <a:p>
            <a:pPr>
              <a:defRPr/>
            </a:pPr>
            <a:fld id="{47D22251-280C-465C-99E6-6A8AAA327959}" type="slidenum">
              <a:rPr lang="en-US" altLang="zh-CN" smtClean="0"/>
              <a:pPr>
                <a:defRPr/>
              </a:pPr>
              <a:t>12</a:t>
            </a:fld>
            <a:endParaRPr lang="en-US" altLang="zh-CN" dirty="0"/>
          </a:p>
        </p:txBody>
      </p:sp>
      <p:sp>
        <p:nvSpPr>
          <p:cNvPr id="6" name="Rectangle 5"/>
          <p:cNvSpPr/>
          <p:nvPr/>
        </p:nvSpPr>
        <p:spPr>
          <a:xfrm>
            <a:off x="5004048" y="4725144"/>
            <a:ext cx="3744416" cy="1323439"/>
          </a:xfrm>
          <a:prstGeom prst="rect">
            <a:avLst/>
          </a:prstGeom>
        </p:spPr>
        <p:txBody>
          <a:bodyPr wrap="square">
            <a:spAutoFit/>
          </a:bodyPr>
          <a:lstStyle/>
          <a:p>
            <a:pPr marL="800100" lvl="1" indent="-342900" algn="l">
              <a:buFont typeface="Arial"/>
              <a:buChar char="•"/>
            </a:pPr>
            <a:r>
              <a:rPr lang="zh-CN" altLang="en-US" dirty="0"/>
              <a:t>局域网网关</a:t>
            </a:r>
            <a:endParaRPr lang="en-US" altLang="zh-CN" dirty="0"/>
          </a:p>
          <a:p>
            <a:pPr marL="800100" lvl="1" indent="-342900" algn="l">
              <a:buFont typeface="Arial"/>
              <a:buChar char="•"/>
            </a:pPr>
            <a:r>
              <a:rPr lang="en-US" altLang="zh-CN" dirty="0"/>
              <a:t>ARP</a:t>
            </a:r>
            <a:r>
              <a:rPr lang="zh-CN" altLang="en-US" dirty="0"/>
              <a:t>欺骗、重定向攻击劫持</a:t>
            </a:r>
            <a:endParaRPr lang="en-US" altLang="zh-CN" dirty="0"/>
          </a:p>
          <a:p>
            <a:pPr marL="800100" lvl="1" indent="-342900" algn="l">
              <a:buFont typeface="Arial"/>
              <a:buChar char="•"/>
            </a:pPr>
            <a:r>
              <a:rPr lang="zh-CN" altLang="en-US" dirty="0"/>
              <a:t>恶意路由器</a:t>
            </a:r>
            <a:r>
              <a:rPr lang="en-US" altLang="zh-CN" dirty="0"/>
              <a:t>, </a:t>
            </a:r>
            <a:r>
              <a:rPr lang="zh-CN" altLang="en-US" dirty="0"/>
              <a:t>国际出入口</a:t>
            </a:r>
            <a:endParaRPr lang="en-US" altLang="zh-CN" dirty="0"/>
          </a:p>
        </p:txBody>
      </p:sp>
      <p:sp>
        <p:nvSpPr>
          <p:cNvPr id="7" name="TextBox 6"/>
          <p:cNvSpPr txBox="1"/>
          <p:nvPr/>
        </p:nvSpPr>
        <p:spPr>
          <a:xfrm>
            <a:off x="4644008" y="3501008"/>
            <a:ext cx="1728192" cy="400110"/>
          </a:xfrm>
          <a:prstGeom prst="rect">
            <a:avLst/>
          </a:prstGeom>
          <a:noFill/>
        </p:spPr>
        <p:txBody>
          <a:bodyPr wrap="square" rtlCol="0">
            <a:spAutoFit/>
          </a:bodyPr>
          <a:lstStyle/>
          <a:p>
            <a:r>
              <a:rPr lang="zh-CN" altLang="en-US" dirty="0"/>
              <a:t>攻击者：</a:t>
            </a:r>
            <a:r>
              <a:rPr lang="en-US" altLang="zh-CN" dirty="0"/>
              <a:t>C</a:t>
            </a:r>
            <a:endParaRPr lang="en-US" dirty="0"/>
          </a:p>
        </p:txBody>
      </p:sp>
    </p:spTree>
    <p:extLst>
      <p:ext uri="{BB962C8B-B14F-4D97-AF65-F5344CB8AC3E}">
        <p14:creationId xmlns:p14="http://schemas.microsoft.com/office/powerpoint/2010/main" val="1387557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60648"/>
            <a:ext cx="8001000" cy="747936"/>
          </a:xfrm>
        </p:spPr>
        <p:txBody>
          <a:bodyPr/>
          <a:lstStyle/>
          <a:p>
            <a:r>
              <a:rPr lang="en-US" dirty="0"/>
              <a:t>Off-Path IP Spoofing</a:t>
            </a:r>
          </a:p>
        </p:txBody>
      </p:sp>
      <p:pic>
        <p:nvPicPr>
          <p:cNvPr id="5" name="Content Placeholder 4" descr="屏幕快照 2011-10-29 下午10.49.32.png"/>
          <p:cNvPicPr>
            <a:picLocks noGrp="1" noChangeAspect="1"/>
          </p:cNvPicPr>
          <p:nvPr>
            <p:ph idx="1"/>
          </p:nvPr>
        </p:nvPicPr>
        <p:blipFill>
          <a:blip r:embed="rId3" cstate="print">
            <a:extLst>
              <a:ext uri="{28A0092B-C50C-407E-A947-70E740481C1C}">
                <a14:useLocalDpi xmlns:a14="http://schemas.microsoft.com/office/drawing/2010/main" val="0"/>
              </a:ext>
            </a:extLst>
          </a:blip>
          <a:srcRect l="-7562" r="-7562"/>
          <a:stretch>
            <a:fillRect/>
          </a:stretch>
        </p:blipFill>
        <p:spPr>
          <a:xfrm>
            <a:off x="467544" y="1772816"/>
            <a:ext cx="8233125" cy="4391000"/>
          </a:xfrm>
        </p:spPr>
      </p:pic>
      <p:sp>
        <p:nvSpPr>
          <p:cNvPr id="4" name="Slide Number Placeholder 3"/>
          <p:cNvSpPr>
            <a:spLocks noGrp="1"/>
          </p:cNvSpPr>
          <p:nvPr>
            <p:ph type="sldNum" sz="quarter" idx="12"/>
          </p:nvPr>
        </p:nvSpPr>
        <p:spPr/>
        <p:txBody>
          <a:bodyPr/>
          <a:lstStyle/>
          <a:p>
            <a:pPr>
              <a:defRPr/>
            </a:pPr>
            <a:fld id="{47D22251-280C-465C-99E6-6A8AAA327959}" type="slidenum">
              <a:rPr lang="en-US" altLang="zh-CN" smtClean="0"/>
              <a:pPr>
                <a:defRPr/>
              </a:pPr>
              <a:t>13</a:t>
            </a:fld>
            <a:endParaRPr lang="en-US" altLang="zh-CN"/>
          </a:p>
        </p:txBody>
      </p:sp>
      <p:sp>
        <p:nvSpPr>
          <p:cNvPr id="3" name="TextBox 2"/>
          <p:cNvSpPr txBox="1"/>
          <p:nvPr/>
        </p:nvSpPr>
        <p:spPr>
          <a:xfrm>
            <a:off x="2195736" y="5589240"/>
            <a:ext cx="1656184" cy="400110"/>
          </a:xfrm>
          <a:prstGeom prst="rect">
            <a:avLst/>
          </a:prstGeom>
          <a:noFill/>
        </p:spPr>
        <p:txBody>
          <a:bodyPr wrap="square" rtlCol="0">
            <a:spAutoFit/>
          </a:bodyPr>
          <a:lstStyle/>
          <a:p>
            <a:r>
              <a:rPr lang="zh-CN" altLang="en-US" dirty="0"/>
              <a:t>攻击者</a:t>
            </a:r>
            <a:r>
              <a:rPr lang="en-US" altLang="zh-CN" dirty="0"/>
              <a:t>A</a:t>
            </a:r>
            <a:endParaRPr lang="en-US" dirty="0"/>
          </a:p>
        </p:txBody>
      </p:sp>
    </p:spTree>
    <p:extLst>
      <p:ext uri="{BB962C8B-B14F-4D97-AF65-F5344CB8AC3E}">
        <p14:creationId xmlns:p14="http://schemas.microsoft.com/office/powerpoint/2010/main" val="2000241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260648"/>
            <a:ext cx="8001000" cy="675928"/>
          </a:xfrm>
        </p:spPr>
        <p:txBody>
          <a:bodyPr/>
          <a:lstStyle/>
          <a:p>
            <a:r>
              <a:rPr lang="en-US" altLang="zh-CN" dirty="0"/>
              <a:t>Off-path Spoofing</a:t>
            </a:r>
            <a:r>
              <a:rPr lang="zh-CN" altLang="en-US" dirty="0"/>
              <a:t>盲攻击</a:t>
            </a:r>
          </a:p>
        </p:txBody>
      </p:sp>
      <p:sp>
        <p:nvSpPr>
          <p:cNvPr id="3" name="内容占位符 2"/>
          <p:cNvSpPr>
            <a:spLocks noGrp="1"/>
          </p:cNvSpPr>
          <p:nvPr>
            <p:ph idx="1"/>
          </p:nvPr>
        </p:nvSpPr>
        <p:spPr/>
        <p:txBody>
          <a:bodyPr/>
          <a:lstStyle/>
          <a:p>
            <a:r>
              <a:rPr lang="en-US" altLang="en-US" sz="2800" dirty="0"/>
              <a:t>Off-path</a:t>
            </a:r>
          </a:p>
          <a:p>
            <a:pPr lvl="1"/>
            <a:r>
              <a:rPr lang="en-US" altLang="en-US" sz="2400" dirty="0"/>
              <a:t>监听不到，怎么办？</a:t>
            </a:r>
          </a:p>
          <a:p>
            <a:pPr lvl="1"/>
            <a:r>
              <a:rPr lang="en-US" altLang="en-US" sz="2400" dirty="0" err="1"/>
              <a:t>探测+猜测</a:t>
            </a:r>
            <a:endParaRPr lang="en-US" altLang="zh-CN" sz="2400" dirty="0"/>
          </a:p>
          <a:p>
            <a:endParaRPr lang="en-US" altLang="zh-CN" sz="2800" dirty="0"/>
          </a:p>
          <a:p>
            <a:r>
              <a:rPr lang="en-US" altLang="zh-CN" sz="2800" dirty="0"/>
              <a:t>Robert T. Morris</a:t>
            </a:r>
            <a:r>
              <a:rPr lang="zh-CN" altLang="zh-CN" sz="2800" dirty="0"/>
              <a:t>在</a:t>
            </a:r>
            <a:r>
              <a:rPr lang="en-US" altLang="zh-CN" sz="2800" dirty="0"/>
              <a:t>1985</a:t>
            </a:r>
            <a:r>
              <a:rPr lang="zh-CN" altLang="zh-CN" sz="2800" dirty="0"/>
              <a:t>年提出</a:t>
            </a:r>
            <a:endParaRPr lang="en-US" altLang="zh-CN" sz="2800" dirty="0"/>
          </a:p>
          <a:p>
            <a:r>
              <a:rPr lang="en-US" altLang="zh-CN" sz="2800" dirty="0"/>
              <a:t>JSZ/Kevin </a:t>
            </a:r>
            <a:r>
              <a:rPr lang="en-US" altLang="zh-CN" sz="2800" dirty="0" err="1"/>
              <a:t>Mitnick</a:t>
            </a:r>
            <a:r>
              <a:rPr lang="zh-CN" altLang="zh-CN" sz="2800" dirty="0"/>
              <a:t>在</a:t>
            </a:r>
            <a:r>
              <a:rPr lang="en-US" altLang="zh-CN" sz="2800" dirty="0"/>
              <a:t>1994</a:t>
            </a:r>
            <a:r>
              <a:rPr lang="zh-CN" altLang="zh-CN" sz="2800" dirty="0"/>
              <a:t>年</a:t>
            </a:r>
            <a:r>
              <a:rPr lang="zh-CN" altLang="en-US" sz="2800" dirty="0"/>
              <a:t>实践使用</a:t>
            </a:r>
            <a:endParaRPr lang="en-US" altLang="zh-CN" sz="2800" dirty="0"/>
          </a:p>
          <a:p>
            <a:r>
              <a:rPr lang="zh-CN" altLang="en-US" sz="2800" dirty="0"/>
              <a:t>通过猜测</a:t>
            </a:r>
            <a:r>
              <a:rPr lang="en-US" altLang="zh-CN" sz="2800" dirty="0"/>
              <a:t>TCP</a:t>
            </a:r>
            <a:r>
              <a:rPr lang="zh-CN" altLang="en-US" sz="2800" dirty="0"/>
              <a:t>三次握手中所需的信息，假冒</a:t>
            </a:r>
            <a:r>
              <a:rPr lang="en-US" altLang="zh-CN" sz="2800" dirty="0"/>
              <a:t>IP</a:t>
            </a:r>
            <a:r>
              <a:rPr lang="zh-CN" altLang="en-US" sz="2800" dirty="0"/>
              <a:t>建立起</a:t>
            </a:r>
            <a:r>
              <a:rPr lang="en-US" altLang="zh-CN" sz="2800" dirty="0"/>
              <a:t>TCP</a:t>
            </a:r>
            <a:r>
              <a:rPr lang="zh-CN" altLang="en-US" sz="2800" dirty="0"/>
              <a:t>连接</a:t>
            </a:r>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14</a:t>
            </a:fld>
            <a:endParaRPr lang="en-US" altLang="zh-CN"/>
          </a:p>
        </p:txBody>
      </p:sp>
    </p:spTree>
    <p:extLst>
      <p:ext uri="{BB962C8B-B14F-4D97-AF65-F5344CB8AC3E}">
        <p14:creationId xmlns:p14="http://schemas.microsoft.com/office/powerpoint/2010/main" val="1463401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332656"/>
            <a:ext cx="8001000" cy="747936"/>
          </a:xfrm>
        </p:spPr>
        <p:txBody>
          <a:bodyPr/>
          <a:lstStyle/>
          <a:p>
            <a:r>
              <a:rPr lang="zh-CN" altLang="en-US" dirty="0"/>
              <a:t>盲攻击过程</a:t>
            </a:r>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15</a:t>
            </a:fld>
            <a:endParaRPr lang="en-US" altLang="zh-CN"/>
          </a:p>
        </p:txBody>
      </p:sp>
      <p:pic>
        <p:nvPicPr>
          <p:cNvPr id="7" name="图片 6" descr="Blind IP Spoof.emz"/>
          <p:cNvPicPr/>
          <p:nvPr/>
        </p:nvPicPr>
        <p:blipFill>
          <a:blip r:embed="rId3" cstate="print"/>
          <a:stretch>
            <a:fillRect/>
          </a:stretch>
        </p:blipFill>
        <p:spPr>
          <a:xfrm>
            <a:off x="971600" y="1628800"/>
            <a:ext cx="7200800" cy="4536504"/>
          </a:xfrm>
          <a:prstGeom prst="rect">
            <a:avLst/>
          </a:prstGeom>
        </p:spPr>
      </p:pic>
    </p:spTree>
    <p:extLst>
      <p:ext uri="{BB962C8B-B14F-4D97-AF65-F5344CB8AC3E}">
        <p14:creationId xmlns:p14="http://schemas.microsoft.com/office/powerpoint/2010/main" val="2948009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188640"/>
            <a:ext cx="8001000" cy="747936"/>
          </a:xfrm>
        </p:spPr>
        <p:txBody>
          <a:bodyPr/>
          <a:lstStyle/>
          <a:p>
            <a:r>
              <a:rPr lang="en-US" altLang="zh-CN" dirty="0"/>
              <a:t>IP</a:t>
            </a:r>
            <a:r>
              <a:rPr lang="zh-CN" altLang="zh-CN" dirty="0"/>
              <a:t>源地址欺骗技术的应用场景</a:t>
            </a:r>
            <a:endParaRPr lang="zh-CN" altLang="en-US" dirty="0"/>
          </a:p>
        </p:txBody>
      </p:sp>
      <p:sp>
        <p:nvSpPr>
          <p:cNvPr id="3" name="内容占位符 2"/>
          <p:cNvSpPr>
            <a:spLocks noGrp="1"/>
          </p:cNvSpPr>
          <p:nvPr>
            <p:ph idx="1"/>
          </p:nvPr>
        </p:nvSpPr>
        <p:spPr/>
        <p:txBody>
          <a:bodyPr/>
          <a:lstStyle/>
          <a:p>
            <a:r>
              <a:rPr lang="zh-CN" altLang="en-US" sz="2800" dirty="0"/>
              <a:t>普遍应用场景</a:t>
            </a:r>
            <a:endParaRPr lang="en-US" altLang="zh-CN" sz="2800" dirty="0"/>
          </a:p>
          <a:p>
            <a:pPr lvl="1"/>
            <a:r>
              <a:rPr lang="zh-CN" altLang="en-US" sz="2400" dirty="0"/>
              <a:t>拒绝服务攻击：无需或不期望响应包，节省带宽，隐藏攻击源</a:t>
            </a:r>
            <a:endParaRPr lang="en-US" altLang="zh-CN" sz="2400" dirty="0"/>
          </a:p>
          <a:p>
            <a:pPr lvl="1"/>
            <a:r>
              <a:rPr lang="zh-CN" altLang="en-US" sz="2400" dirty="0"/>
              <a:t>网络扫描</a:t>
            </a:r>
            <a:r>
              <a:rPr lang="en-US" altLang="zh-CN" sz="2400" dirty="0"/>
              <a:t>(</a:t>
            </a:r>
            <a:r>
              <a:rPr lang="en-US" altLang="zh-CN" sz="2400" dirty="0" err="1"/>
              <a:t>nmap</a:t>
            </a:r>
            <a:r>
              <a:rPr lang="en-US" altLang="zh-CN" sz="2400" dirty="0"/>
              <a:t> -D)</a:t>
            </a:r>
            <a:r>
              <a:rPr lang="zh-CN" altLang="en-US" sz="2400" dirty="0"/>
              <a:t>：将真正扫描源隐藏于一些欺骗的源</a:t>
            </a:r>
            <a:r>
              <a:rPr lang="en-US" altLang="zh-CN" sz="2400" dirty="0"/>
              <a:t>IP</a:t>
            </a:r>
            <a:r>
              <a:rPr lang="zh-CN" altLang="en-US" sz="2400" dirty="0"/>
              <a:t>地址中</a:t>
            </a:r>
            <a:endParaRPr lang="en-US" altLang="zh-CN" sz="2400" dirty="0"/>
          </a:p>
          <a:p>
            <a:r>
              <a:rPr lang="zh-CN" altLang="en-US" sz="2800" dirty="0"/>
              <a:t>假冒</a:t>
            </a:r>
            <a:r>
              <a:rPr lang="en-US" altLang="zh-CN" sz="2800" dirty="0"/>
              <a:t>IP</a:t>
            </a:r>
            <a:r>
              <a:rPr lang="zh-CN" altLang="en-US" sz="2800" dirty="0"/>
              <a:t>攻击场景</a:t>
            </a:r>
            <a:endParaRPr lang="en-US" altLang="zh-CN" sz="2800" dirty="0"/>
          </a:p>
          <a:p>
            <a:pPr lvl="1"/>
            <a:r>
              <a:rPr lang="zh-CN" altLang="en-US" sz="2400" dirty="0"/>
              <a:t>对付</a:t>
            </a:r>
            <a:r>
              <a:rPr lang="zh-CN" altLang="zh-CN" sz="2400" dirty="0"/>
              <a:t>基于</a:t>
            </a:r>
            <a:r>
              <a:rPr lang="en-US" altLang="zh-CN" sz="2400" dirty="0"/>
              <a:t>IP</a:t>
            </a:r>
            <a:r>
              <a:rPr lang="zh-CN" altLang="zh-CN" sz="2400" dirty="0"/>
              <a:t>地址的身份认证机制</a:t>
            </a:r>
            <a:endParaRPr lang="en-US" altLang="zh-CN" sz="2400" dirty="0"/>
          </a:p>
          <a:p>
            <a:pPr lvl="2"/>
            <a:r>
              <a:rPr lang="zh-CN" altLang="zh-CN" sz="2000" dirty="0"/>
              <a:t>类</a:t>
            </a:r>
            <a:r>
              <a:rPr lang="en-US" altLang="zh-CN" sz="2000" dirty="0"/>
              <a:t>Unix</a:t>
            </a:r>
            <a:r>
              <a:rPr lang="zh-CN" altLang="zh-CN" sz="2000" dirty="0"/>
              <a:t>平台上的主机信任关系</a:t>
            </a:r>
            <a:endParaRPr lang="en-US" altLang="zh-CN" sz="2000" dirty="0"/>
          </a:p>
          <a:p>
            <a:pPr lvl="2"/>
            <a:r>
              <a:rPr lang="zh-CN" altLang="zh-CN" sz="2000" dirty="0"/>
              <a:t>防火墙或服务器中配置的特定</a:t>
            </a:r>
            <a:r>
              <a:rPr lang="en-US" altLang="zh-CN" sz="2000" dirty="0"/>
              <a:t>IP</a:t>
            </a:r>
            <a:r>
              <a:rPr lang="zh-CN" altLang="zh-CN" sz="2000" dirty="0"/>
              <a:t>访问许可</a:t>
            </a:r>
            <a:endParaRPr lang="en-US" altLang="zh-CN" sz="2000" dirty="0"/>
          </a:p>
          <a:p>
            <a:pPr lvl="1"/>
            <a:r>
              <a:rPr lang="zh-CN" altLang="en-US" sz="2400" dirty="0"/>
              <a:t>远程主机</a:t>
            </a:r>
            <a:r>
              <a:rPr lang="en-US" altLang="zh-CN" sz="2400" dirty="0"/>
              <a:t>IP</a:t>
            </a:r>
            <a:r>
              <a:rPr lang="zh-CN" altLang="en-US" sz="2400" dirty="0"/>
              <a:t>欺骗</a:t>
            </a:r>
            <a:r>
              <a:rPr lang="en-US" altLang="zh-CN" sz="2400" dirty="0"/>
              <a:t>-</a:t>
            </a:r>
            <a:r>
              <a:rPr lang="zh-CN" altLang="en-US" sz="2400" dirty="0"/>
              <a:t>盲攻击，较难成功</a:t>
            </a:r>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16</a:t>
            </a:fld>
            <a:endParaRPr lang="en-US" altLang="zh-CN"/>
          </a:p>
        </p:txBody>
      </p:sp>
    </p:spTree>
    <p:extLst>
      <p:ext uri="{BB962C8B-B14F-4D97-AF65-F5344CB8AC3E}">
        <p14:creationId xmlns:p14="http://schemas.microsoft.com/office/powerpoint/2010/main" val="3099174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332656"/>
            <a:ext cx="8001000" cy="675928"/>
          </a:xfrm>
        </p:spPr>
        <p:txBody>
          <a:bodyPr/>
          <a:lstStyle/>
          <a:p>
            <a:r>
              <a:rPr lang="en-US" sz="3200" dirty="0" err="1"/>
              <a:t>依赖于IP源欺骗的</a:t>
            </a:r>
            <a:r>
              <a:rPr lang="zh-CN" altLang="en-US" sz="3200" dirty="0"/>
              <a:t>其他</a:t>
            </a:r>
            <a:r>
              <a:rPr lang="en-US" sz="3200" dirty="0"/>
              <a:t>网络</a:t>
            </a:r>
            <a:r>
              <a:rPr lang="zh-CN" altLang="en-US" sz="3200" dirty="0"/>
              <a:t>协议</a:t>
            </a:r>
            <a:r>
              <a:rPr lang="en-US" sz="3200" dirty="0"/>
              <a:t>攻击</a:t>
            </a:r>
          </a:p>
        </p:txBody>
      </p:sp>
      <p:sp>
        <p:nvSpPr>
          <p:cNvPr id="3" name="Content Placeholder 2"/>
          <p:cNvSpPr>
            <a:spLocks noGrp="1"/>
          </p:cNvSpPr>
          <p:nvPr>
            <p:ph idx="1"/>
          </p:nvPr>
        </p:nvSpPr>
        <p:spPr/>
        <p:txBody>
          <a:bodyPr/>
          <a:lstStyle/>
          <a:p>
            <a:r>
              <a:rPr lang="en-US" altLang="zh-CN" dirty="0"/>
              <a:t>ICMP</a:t>
            </a:r>
            <a:r>
              <a:rPr lang="zh-CN" altLang="en-US" dirty="0"/>
              <a:t>放大攻击</a:t>
            </a:r>
            <a:endParaRPr lang="en-US" altLang="zh-CN" dirty="0"/>
          </a:p>
          <a:p>
            <a:r>
              <a:rPr lang="en-US" altLang="zh-CN" dirty="0"/>
              <a:t>DNS</a:t>
            </a:r>
            <a:r>
              <a:rPr lang="zh-CN" altLang="en-US" dirty="0"/>
              <a:t>放大攻击</a:t>
            </a:r>
            <a:endParaRPr lang="en-US" altLang="zh-CN" dirty="0"/>
          </a:p>
          <a:p>
            <a:r>
              <a:rPr lang="en-US" altLang="zh-CN" dirty="0"/>
              <a:t>ICMP</a:t>
            </a:r>
            <a:r>
              <a:rPr lang="zh-CN" altLang="en-US" dirty="0"/>
              <a:t>路由重定向攻击</a:t>
            </a:r>
            <a:endParaRPr lang="en-US" altLang="zh-CN" dirty="0"/>
          </a:p>
          <a:p>
            <a:r>
              <a:rPr lang="en-US" altLang="zh-CN" dirty="0"/>
              <a:t>TCP RST</a:t>
            </a:r>
            <a:r>
              <a:rPr lang="zh-CN" altLang="en-US" dirty="0"/>
              <a:t>攻击</a:t>
            </a:r>
            <a:endParaRPr lang="en-US" altLang="zh-CN" dirty="0"/>
          </a:p>
          <a:p>
            <a:r>
              <a:rPr lang="en-US" altLang="zh-CN" dirty="0"/>
              <a:t>DNS Spoofing</a:t>
            </a:r>
            <a:r>
              <a:rPr lang="zh-CN" altLang="en-US" dirty="0"/>
              <a:t>攻击</a:t>
            </a:r>
            <a:endParaRPr lang="en-US" altLang="zh-CN" dirty="0"/>
          </a:p>
          <a:p>
            <a:r>
              <a:rPr lang="en-US" altLang="zh-CN" dirty="0" err="1"/>
              <a:t>DDoS</a:t>
            </a:r>
            <a:r>
              <a:rPr lang="zh-CN" altLang="en-US" dirty="0"/>
              <a:t>分布式拒绝服务攻击</a:t>
            </a:r>
            <a:endParaRPr lang="en-US" altLang="zh-CN" dirty="0"/>
          </a:p>
          <a:p>
            <a:pPr lvl="1"/>
            <a:r>
              <a:rPr lang="en-US" altLang="zh-CN" dirty="0"/>
              <a:t>SYN Flooding</a:t>
            </a:r>
          </a:p>
          <a:p>
            <a:pPr lvl="1"/>
            <a:r>
              <a:rPr lang="en-US" altLang="zh-CN" dirty="0"/>
              <a:t>UDP Flooding</a:t>
            </a:r>
          </a:p>
          <a:p>
            <a:endParaRPr lang="en-US" altLang="zh-CN" dirty="0"/>
          </a:p>
          <a:p>
            <a:endParaRPr lang="en-US" altLang="zh-CN" dirty="0"/>
          </a:p>
        </p:txBody>
      </p:sp>
      <p:sp>
        <p:nvSpPr>
          <p:cNvPr id="4" name="Slide Number Placeholder 3"/>
          <p:cNvSpPr>
            <a:spLocks noGrp="1"/>
          </p:cNvSpPr>
          <p:nvPr>
            <p:ph type="sldNum" sz="quarter" idx="12"/>
          </p:nvPr>
        </p:nvSpPr>
        <p:spPr/>
        <p:txBody>
          <a:bodyPr/>
          <a:lstStyle/>
          <a:p>
            <a:pPr>
              <a:defRPr/>
            </a:pPr>
            <a:fld id="{47D22251-280C-465C-99E6-6A8AAA327959}" type="slidenum">
              <a:rPr lang="en-US" altLang="zh-CN" smtClean="0"/>
              <a:pPr>
                <a:defRPr/>
              </a:pPr>
              <a:t>17</a:t>
            </a:fld>
            <a:endParaRPr lang="en-US" altLang="zh-CN"/>
          </a:p>
        </p:txBody>
      </p:sp>
    </p:spTree>
    <p:extLst>
      <p:ext uri="{BB962C8B-B14F-4D97-AF65-F5344CB8AC3E}">
        <p14:creationId xmlns:p14="http://schemas.microsoft.com/office/powerpoint/2010/main" val="2387548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332656"/>
            <a:ext cx="8001000" cy="603920"/>
          </a:xfrm>
        </p:spPr>
        <p:txBody>
          <a:bodyPr/>
          <a:lstStyle/>
          <a:p>
            <a:r>
              <a:rPr lang="en-US" dirty="0"/>
              <a:t>ICMP </a:t>
            </a:r>
            <a:r>
              <a:rPr lang="en-US" dirty="0" err="1"/>
              <a:t>Smurf放大攻击</a:t>
            </a:r>
            <a:endParaRPr lang="en-US" dirty="0"/>
          </a:p>
        </p:txBody>
      </p:sp>
      <p:sp>
        <p:nvSpPr>
          <p:cNvPr id="4" name="Slide Number Placeholder 3"/>
          <p:cNvSpPr>
            <a:spLocks noGrp="1"/>
          </p:cNvSpPr>
          <p:nvPr>
            <p:ph type="sldNum" sz="quarter" idx="12"/>
          </p:nvPr>
        </p:nvSpPr>
        <p:spPr/>
        <p:txBody>
          <a:bodyPr/>
          <a:lstStyle/>
          <a:p>
            <a:pPr>
              <a:defRPr/>
            </a:pPr>
            <a:fld id="{47D22251-280C-465C-99E6-6A8AAA327959}" type="slidenum">
              <a:rPr lang="en-US" altLang="zh-CN" smtClean="0"/>
              <a:pPr>
                <a:defRPr/>
              </a:pPr>
              <a:t>18</a:t>
            </a:fld>
            <a:endParaRPr lang="en-US" altLang="zh-CN"/>
          </a:p>
        </p:txBody>
      </p:sp>
      <p:pic>
        <p:nvPicPr>
          <p:cNvPr id="6" name="Picture 5" descr="屏幕快照 2011-10-29 下午11.02.2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241407"/>
            <a:ext cx="9144000" cy="3912524"/>
          </a:xfrm>
          <a:prstGeom prst="rect">
            <a:avLst/>
          </a:prstGeom>
        </p:spPr>
      </p:pic>
    </p:spTree>
    <p:extLst>
      <p:ext uri="{BB962C8B-B14F-4D97-AF65-F5344CB8AC3E}">
        <p14:creationId xmlns:p14="http://schemas.microsoft.com/office/powerpoint/2010/main" val="4278547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332656"/>
            <a:ext cx="8001000" cy="675928"/>
          </a:xfrm>
        </p:spPr>
        <p:txBody>
          <a:bodyPr/>
          <a:lstStyle/>
          <a:p>
            <a:r>
              <a:rPr lang="en-US" altLang="zh-CN" sz="3600"/>
              <a:t>DDoS</a:t>
            </a:r>
            <a:r>
              <a:rPr lang="zh-CN" altLang="en-US" sz="3600" dirty="0"/>
              <a:t>分布式反射拒绝服务攻击</a:t>
            </a:r>
            <a:endParaRPr lang="en-US" sz="3600" dirty="0"/>
          </a:p>
        </p:txBody>
      </p:sp>
      <p:sp>
        <p:nvSpPr>
          <p:cNvPr id="5" name="Slide Number Placeholder 4"/>
          <p:cNvSpPr>
            <a:spLocks noGrp="1"/>
          </p:cNvSpPr>
          <p:nvPr>
            <p:ph type="sldNum" sz="quarter" idx="12"/>
          </p:nvPr>
        </p:nvSpPr>
        <p:spPr/>
        <p:txBody>
          <a:bodyPr/>
          <a:lstStyle/>
          <a:p>
            <a:pPr>
              <a:defRPr/>
            </a:pPr>
            <a:fld id="{47D22251-280C-465C-99E6-6A8AAA327959}" type="slidenum">
              <a:rPr lang="en-US" altLang="zh-CN" smtClean="0"/>
              <a:pPr>
                <a:defRPr/>
              </a:pPr>
              <a:t>19</a:t>
            </a:fld>
            <a:endParaRPr lang="en-US" altLang="zh-CN"/>
          </a:p>
        </p:txBody>
      </p:sp>
      <p:pic>
        <p:nvPicPr>
          <p:cNvPr id="9" name="Content Placeholder 8" descr="屏幕快照 2012-03-22 下午11.00.34.png"/>
          <p:cNvPicPr>
            <a:picLocks noGrp="1" noChangeAspect="1"/>
          </p:cNvPicPr>
          <p:nvPr>
            <p:ph idx="1"/>
          </p:nvPr>
        </p:nvPicPr>
        <p:blipFill>
          <a:blip r:embed="rId3">
            <a:extLst>
              <a:ext uri="{28A0092B-C50C-407E-A947-70E740481C1C}">
                <a14:useLocalDpi xmlns:a14="http://schemas.microsoft.com/office/drawing/2010/main" val="0"/>
              </a:ext>
            </a:extLst>
          </a:blip>
          <a:srcRect l="-32984" r="-32984"/>
          <a:stretch>
            <a:fillRect/>
          </a:stretch>
        </p:blipFill>
        <p:spPr>
          <a:xfrm>
            <a:off x="-612576" y="1700808"/>
            <a:ext cx="10126127" cy="5400601"/>
          </a:xfrm>
        </p:spPr>
      </p:pic>
      <p:sp>
        <p:nvSpPr>
          <p:cNvPr id="10" name="TextBox 9"/>
          <p:cNvSpPr txBox="1"/>
          <p:nvPr/>
        </p:nvSpPr>
        <p:spPr>
          <a:xfrm>
            <a:off x="6300192" y="4293096"/>
            <a:ext cx="2376264" cy="707886"/>
          </a:xfrm>
          <a:prstGeom prst="rect">
            <a:avLst/>
          </a:prstGeom>
          <a:noFill/>
        </p:spPr>
        <p:txBody>
          <a:bodyPr wrap="square" rtlCol="0">
            <a:spAutoFit/>
          </a:bodyPr>
          <a:lstStyle/>
          <a:p>
            <a:r>
              <a:rPr lang="en-US" altLang="zh-CN" b="1" dirty="0">
                <a:solidFill>
                  <a:srgbClr val="FF0000"/>
                </a:solidFill>
              </a:rPr>
              <a:t>Request:</a:t>
            </a:r>
          </a:p>
          <a:p>
            <a:r>
              <a:rPr lang="en-US" altLang="zh-CN" b="1" dirty="0" err="1">
                <a:solidFill>
                  <a:srgbClr val="FF0000"/>
                </a:solidFill>
              </a:rPr>
              <a:t>src_ip</a:t>
            </a:r>
            <a:r>
              <a:rPr lang="en-US" altLang="zh-CN" b="1" dirty="0">
                <a:solidFill>
                  <a:srgbClr val="FF0000"/>
                </a:solidFill>
              </a:rPr>
              <a:t> = victim</a:t>
            </a:r>
            <a:endParaRPr lang="en-US" b="1" dirty="0">
              <a:solidFill>
                <a:srgbClr val="FF0000"/>
              </a:solidFill>
            </a:endParaRPr>
          </a:p>
        </p:txBody>
      </p:sp>
      <p:sp>
        <p:nvSpPr>
          <p:cNvPr id="11" name="TextBox 10"/>
          <p:cNvSpPr txBox="1"/>
          <p:nvPr/>
        </p:nvSpPr>
        <p:spPr>
          <a:xfrm>
            <a:off x="5148064" y="5877272"/>
            <a:ext cx="2376264" cy="707886"/>
          </a:xfrm>
          <a:prstGeom prst="rect">
            <a:avLst/>
          </a:prstGeom>
          <a:noFill/>
        </p:spPr>
        <p:txBody>
          <a:bodyPr wrap="square" rtlCol="0">
            <a:spAutoFit/>
          </a:bodyPr>
          <a:lstStyle/>
          <a:p>
            <a:r>
              <a:rPr lang="en-US" altLang="zh-CN" b="1" dirty="0">
                <a:solidFill>
                  <a:srgbClr val="FF0000"/>
                </a:solidFill>
              </a:rPr>
              <a:t>Response:</a:t>
            </a:r>
          </a:p>
          <a:p>
            <a:r>
              <a:rPr lang="en-US" altLang="zh-CN" b="1" dirty="0" err="1">
                <a:solidFill>
                  <a:srgbClr val="FF0000"/>
                </a:solidFill>
              </a:rPr>
              <a:t>dst_ip</a:t>
            </a:r>
            <a:r>
              <a:rPr lang="en-US" altLang="zh-CN" b="1" dirty="0">
                <a:solidFill>
                  <a:srgbClr val="FF0000"/>
                </a:solidFill>
              </a:rPr>
              <a:t> = victim</a:t>
            </a:r>
            <a:endParaRPr lang="en-US" b="1" dirty="0">
              <a:solidFill>
                <a:srgbClr val="FF0000"/>
              </a:solidFill>
            </a:endParaRPr>
          </a:p>
        </p:txBody>
      </p:sp>
    </p:spTree>
    <p:extLst>
      <p:ext uri="{BB962C8B-B14F-4D97-AF65-F5344CB8AC3E}">
        <p14:creationId xmlns:p14="http://schemas.microsoft.com/office/powerpoint/2010/main" val="387012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4" name="灯片编号占位符 5"/>
          <p:cNvSpPr>
            <a:spLocks noGrp="1"/>
          </p:cNvSpPr>
          <p:nvPr>
            <p:ph type="sldNum" sz="quarter" idx="12"/>
          </p:nvPr>
        </p:nvSpPr>
        <p:spPr>
          <a:noFill/>
        </p:spPr>
        <p:txBody>
          <a:bodyPr/>
          <a:lstStyle/>
          <a:p>
            <a:fld id="{6EBA1BC7-E1BF-49F8-BF5C-E6EE8FB57F33}" type="slidenum">
              <a:rPr lang="en-US" altLang="zh-CN" smtClean="0">
                <a:ea typeface="宋体" charset="-122"/>
              </a:rPr>
              <a:pPr/>
              <a:t>2</a:t>
            </a:fld>
            <a:endParaRPr lang="en-US" altLang="zh-CN">
              <a:ea typeface="宋体" charset="-122"/>
            </a:endParaRPr>
          </a:p>
        </p:txBody>
      </p:sp>
      <p:sp>
        <p:nvSpPr>
          <p:cNvPr id="66565" name="Rectangle 2"/>
          <p:cNvSpPr>
            <a:spLocks noGrp="1" noChangeArrowheads="1"/>
          </p:cNvSpPr>
          <p:nvPr>
            <p:ph type="title"/>
          </p:nvPr>
        </p:nvSpPr>
        <p:spPr>
          <a:xfrm>
            <a:off x="1547664" y="260648"/>
            <a:ext cx="8001000" cy="531912"/>
          </a:xfrm>
        </p:spPr>
        <p:txBody>
          <a:bodyPr/>
          <a:lstStyle/>
          <a:p>
            <a:pPr eaLnBrk="1" hangingPunct="1"/>
            <a:r>
              <a:rPr lang="zh-CN" altLang="en-US" dirty="0"/>
              <a:t>内容</a:t>
            </a:r>
          </a:p>
        </p:txBody>
      </p:sp>
      <p:sp>
        <p:nvSpPr>
          <p:cNvPr id="66566" name="Rectangle 3"/>
          <p:cNvSpPr>
            <a:spLocks noGrp="1" noChangeArrowheads="1"/>
          </p:cNvSpPr>
          <p:nvPr>
            <p:ph type="body" idx="1"/>
          </p:nvPr>
        </p:nvSpPr>
        <p:spPr/>
        <p:txBody>
          <a:bodyPr/>
          <a:lstStyle/>
          <a:p>
            <a:pPr marL="571500" indent="-571500" eaLnBrk="1" hangingPunct="1">
              <a:buFont typeface="Wingdings" pitchFamily="2" charset="2"/>
              <a:buAutoNum type="arabicPeriod"/>
            </a:pPr>
            <a:r>
              <a:rPr lang="en-US" altLang="zh-CN" sz="3700" dirty="0">
                <a:solidFill>
                  <a:schemeClr val="accent2"/>
                </a:solidFill>
                <a:ea typeface="黑体" pitchFamily="2" charset="-122"/>
              </a:rPr>
              <a:t>TCP/IP</a:t>
            </a:r>
            <a:r>
              <a:rPr lang="zh-CN" altLang="en-US" sz="3700" dirty="0">
                <a:solidFill>
                  <a:schemeClr val="accent2"/>
                </a:solidFill>
                <a:ea typeface="黑体" pitchFamily="2" charset="-122"/>
              </a:rPr>
              <a:t>网络协议栈攻击概述</a:t>
            </a:r>
            <a:endParaRPr lang="en-US" altLang="zh-CN" sz="3700" dirty="0">
              <a:solidFill>
                <a:schemeClr val="accent2"/>
              </a:solidFill>
              <a:ea typeface="黑体" pitchFamily="2" charset="-122"/>
            </a:endParaRPr>
          </a:p>
          <a:p>
            <a:pPr marL="571500" indent="-571500" eaLnBrk="1" hangingPunct="1">
              <a:buFont typeface="Wingdings" pitchFamily="2" charset="2"/>
              <a:buAutoNum type="arabicPeriod"/>
            </a:pPr>
            <a:r>
              <a:rPr lang="en-US" altLang="zh-CN" sz="3700" dirty="0">
                <a:ea typeface="黑体" pitchFamily="2" charset="-122"/>
              </a:rPr>
              <a:t>IP</a:t>
            </a:r>
            <a:r>
              <a:rPr lang="zh-CN" altLang="en-US" sz="3700" dirty="0">
                <a:ea typeface="黑体" pitchFamily="2" charset="-122"/>
              </a:rPr>
              <a:t>源地址欺骗</a:t>
            </a:r>
            <a:endParaRPr lang="en-US" altLang="zh-CN" sz="3700" dirty="0">
              <a:ea typeface="黑体" pitchFamily="2" charset="-122"/>
            </a:endParaRPr>
          </a:p>
          <a:p>
            <a:pPr marL="571500" indent="-571500" eaLnBrk="1" hangingPunct="1">
              <a:buFont typeface="Wingdings" pitchFamily="2" charset="2"/>
              <a:buAutoNum type="arabicPeriod"/>
            </a:pPr>
            <a:r>
              <a:rPr lang="en-US" altLang="zh-CN" sz="3700" dirty="0">
                <a:ea typeface="黑体" pitchFamily="2" charset="-122"/>
              </a:rPr>
              <a:t>ARP</a:t>
            </a:r>
            <a:r>
              <a:rPr lang="zh-CN" altLang="en-US" sz="3700" dirty="0">
                <a:ea typeface="黑体" pitchFamily="2" charset="-122"/>
              </a:rPr>
              <a:t>欺骗</a:t>
            </a:r>
            <a:endParaRPr lang="en-US" altLang="zh-CN" sz="3700" dirty="0">
              <a:ea typeface="黑体" pitchFamily="2" charset="-122"/>
            </a:endParaRPr>
          </a:p>
          <a:p>
            <a:pPr marL="571500" indent="-571500" eaLnBrk="1" hangingPunct="1">
              <a:buFont typeface="Wingdings" pitchFamily="2" charset="2"/>
              <a:buAutoNum type="arabicPeriod"/>
            </a:pPr>
            <a:r>
              <a:rPr lang="en-US" altLang="zh-CN" sz="3700" dirty="0">
                <a:ea typeface="黑体" pitchFamily="2" charset="-122"/>
              </a:rPr>
              <a:t>ICMP</a:t>
            </a:r>
            <a:r>
              <a:rPr lang="zh-CN" altLang="en-US" sz="3700" dirty="0">
                <a:ea typeface="黑体" pitchFamily="2" charset="-122"/>
              </a:rPr>
              <a:t>路由重定向攻击</a:t>
            </a:r>
            <a:endParaRPr lang="en-US" altLang="zh-CN" sz="3700" dirty="0">
              <a:ea typeface="黑体" pitchFamily="2" charset="-122"/>
            </a:endParaRPr>
          </a:p>
          <a:p>
            <a:pPr marL="571500" indent="-571500" eaLnBrk="1" hangingPunct="1">
              <a:buFont typeface="Wingdings" pitchFamily="2" charset="2"/>
              <a:buAutoNum type="arabicPeriod"/>
            </a:pPr>
            <a:endParaRPr lang="en-US" altLang="zh-CN" sz="3700" dirty="0">
              <a:ea typeface="黑体" pitchFamily="2" charset="-122"/>
            </a:endParaRPr>
          </a:p>
          <a:p>
            <a:pPr marL="571500" indent="-571500" eaLnBrk="1" hangingPunct="1">
              <a:buFont typeface="Wingdings" pitchFamily="2" charset="2"/>
              <a:buAutoNum type="arabicPeriod"/>
            </a:pPr>
            <a:endParaRPr lang="en-US" altLang="zh-CN" sz="3700" dirty="0">
              <a:ea typeface="黑体" pitchFamily="2" charset="-122"/>
            </a:endParaRPr>
          </a:p>
        </p:txBody>
      </p:sp>
    </p:spTree>
    <p:extLst>
      <p:ext uri="{BB962C8B-B14F-4D97-AF65-F5344CB8AC3E}">
        <p14:creationId xmlns:p14="http://schemas.microsoft.com/office/powerpoint/2010/main" val="3637513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332656"/>
            <a:ext cx="8001000" cy="675928"/>
          </a:xfrm>
        </p:spPr>
        <p:txBody>
          <a:bodyPr/>
          <a:lstStyle/>
          <a:p>
            <a:r>
              <a:rPr lang="en-US" altLang="zh-CN" sz="3600" dirty="0"/>
              <a:t>DDoS</a:t>
            </a:r>
            <a:r>
              <a:rPr lang="zh-CN" altLang="en-US" sz="3600" dirty="0"/>
              <a:t>案例</a:t>
            </a:r>
            <a:endParaRPr lang="en-US" sz="3600" dirty="0"/>
          </a:p>
        </p:txBody>
      </p:sp>
      <p:sp>
        <p:nvSpPr>
          <p:cNvPr id="5" name="Slide Number Placeholder 4"/>
          <p:cNvSpPr>
            <a:spLocks noGrp="1"/>
          </p:cNvSpPr>
          <p:nvPr>
            <p:ph type="sldNum" sz="quarter" idx="12"/>
          </p:nvPr>
        </p:nvSpPr>
        <p:spPr/>
        <p:txBody>
          <a:bodyPr/>
          <a:lstStyle/>
          <a:p>
            <a:pPr>
              <a:defRPr/>
            </a:pPr>
            <a:fld id="{47D22251-280C-465C-99E6-6A8AAA327959}" type="slidenum">
              <a:rPr lang="en-US" altLang="zh-CN" smtClean="0"/>
              <a:pPr>
                <a:defRPr/>
              </a:pPr>
              <a:t>20</a:t>
            </a:fld>
            <a:endParaRPr lang="en-US" altLang="zh-CN"/>
          </a:p>
        </p:txBody>
      </p:sp>
      <p:pic>
        <p:nvPicPr>
          <p:cNvPr id="7" name="图片 6">
            <a:extLst>
              <a:ext uri="{FF2B5EF4-FFF2-40B4-BE49-F238E27FC236}">
                <a16:creationId xmlns:a16="http://schemas.microsoft.com/office/drawing/2014/main" id="{BCA0A6A4-22E8-467D-A837-214144D78E98}"/>
              </a:ext>
            </a:extLst>
          </p:cNvPr>
          <p:cNvPicPr>
            <a:picLocks noChangeAspect="1"/>
          </p:cNvPicPr>
          <p:nvPr/>
        </p:nvPicPr>
        <p:blipFill>
          <a:blip r:embed="rId3"/>
          <a:stretch>
            <a:fillRect/>
          </a:stretch>
        </p:blipFill>
        <p:spPr>
          <a:xfrm>
            <a:off x="114712" y="2859685"/>
            <a:ext cx="5200000" cy="3838095"/>
          </a:xfrm>
          <a:prstGeom prst="rect">
            <a:avLst/>
          </a:prstGeom>
        </p:spPr>
      </p:pic>
      <p:sp>
        <p:nvSpPr>
          <p:cNvPr id="12" name="内容占位符 2">
            <a:extLst>
              <a:ext uri="{FF2B5EF4-FFF2-40B4-BE49-F238E27FC236}">
                <a16:creationId xmlns:a16="http://schemas.microsoft.com/office/drawing/2014/main" id="{25543C96-7677-40D4-9E04-6D3AE01EEE2F}"/>
              </a:ext>
            </a:extLst>
          </p:cNvPr>
          <p:cNvSpPr>
            <a:spLocks noGrp="1"/>
          </p:cNvSpPr>
          <p:nvPr>
            <p:ph idx="1"/>
          </p:nvPr>
        </p:nvSpPr>
        <p:spPr>
          <a:xfrm>
            <a:off x="179512" y="1210041"/>
            <a:ext cx="8001000" cy="4267200"/>
          </a:xfrm>
        </p:spPr>
        <p:txBody>
          <a:bodyPr/>
          <a:lstStyle/>
          <a:p>
            <a:r>
              <a:rPr lang="zh-CN" altLang="en-US" sz="2800" dirty="0"/>
              <a:t>黑产使用</a:t>
            </a:r>
            <a:r>
              <a:rPr lang="en-US" altLang="zh-CN" sz="2800" dirty="0"/>
              <a:t>DDoS</a:t>
            </a:r>
            <a:r>
              <a:rPr lang="zh-CN" altLang="en-US" sz="2800" dirty="0"/>
              <a:t>勒索游戏开发商</a:t>
            </a:r>
            <a:endParaRPr lang="en-US" altLang="zh-CN" sz="2800" dirty="0"/>
          </a:p>
          <a:p>
            <a:pPr lvl="1"/>
            <a:r>
              <a:rPr lang="zh-CN" altLang="en-US" sz="2400" dirty="0"/>
              <a:t>青度互娱旗下游戏</a:t>
            </a:r>
            <a:r>
              <a:rPr lang="en-US" altLang="zh-CN" sz="2400" dirty="0"/>
              <a:t>《</a:t>
            </a:r>
            <a:r>
              <a:rPr lang="zh-CN" altLang="en-US" sz="2400" dirty="0"/>
              <a:t>弈剑行</a:t>
            </a:r>
            <a:r>
              <a:rPr lang="en-US" altLang="zh-CN" sz="2400" dirty="0"/>
              <a:t>》</a:t>
            </a:r>
            <a:r>
              <a:rPr lang="zh-CN" altLang="en-US" sz="2400" dirty="0"/>
              <a:t>遭黑产勒索，</a:t>
            </a:r>
            <a:r>
              <a:rPr lang="en-US" altLang="zh-CN" sz="2400" dirty="0"/>
              <a:t>2021</a:t>
            </a:r>
            <a:r>
              <a:rPr lang="zh-CN" altLang="en-US" sz="2400" dirty="0"/>
              <a:t>年</a:t>
            </a:r>
            <a:r>
              <a:rPr lang="en-US" altLang="zh-CN" sz="2400" dirty="0"/>
              <a:t>8</a:t>
            </a:r>
            <a:r>
              <a:rPr lang="zh-CN" altLang="en-US" sz="2400" dirty="0"/>
              <a:t>月</a:t>
            </a:r>
            <a:r>
              <a:rPr lang="en-US" altLang="zh-CN" sz="2400" dirty="0"/>
              <a:t>6</a:t>
            </a:r>
            <a:r>
              <a:rPr lang="zh-CN" altLang="en-US" sz="2400" dirty="0"/>
              <a:t>日上线当天即遭</a:t>
            </a:r>
            <a:r>
              <a:rPr lang="en-US" altLang="zh-CN" sz="2400" dirty="0"/>
              <a:t>DDoS</a:t>
            </a:r>
            <a:r>
              <a:rPr lang="zh-CN" altLang="en-US" sz="2400" dirty="0"/>
              <a:t>。战斗服务器完全瘫痪被迫退还玩家充值</a:t>
            </a:r>
            <a:endParaRPr lang="en-US" altLang="zh-CN" sz="2400" dirty="0"/>
          </a:p>
        </p:txBody>
      </p:sp>
      <p:pic>
        <p:nvPicPr>
          <p:cNvPr id="1026" name="Picture 2">
            <a:extLst>
              <a:ext uri="{FF2B5EF4-FFF2-40B4-BE49-F238E27FC236}">
                <a16:creationId xmlns:a16="http://schemas.microsoft.com/office/drawing/2014/main" id="{FF823580-DF5D-4CFF-B781-6AE7879C4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2412" y="84020"/>
            <a:ext cx="4981575" cy="656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84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randombar(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332656"/>
            <a:ext cx="8001000" cy="675928"/>
          </a:xfrm>
        </p:spPr>
        <p:txBody>
          <a:bodyPr/>
          <a:lstStyle/>
          <a:p>
            <a:r>
              <a:rPr lang="en-US" altLang="zh-CN" sz="3600"/>
              <a:t>DDoS</a:t>
            </a:r>
            <a:r>
              <a:rPr lang="zh-CN" altLang="en-US" sz="3600" dirty="0"/>
              <a:t>分布式反射拒绝服务攻击</a:t>
            </a:r>
            <a:endParaRPr lang="en-US" sz="3600" dirty="0"/>
          </a:p>
        </p:txBody>
      </p:sp>
      <p:sp>
        <p:nvSpPr>
          <p:cNvPr id="5" name="Slide Number Placeholder 4"/>
          <p:cNvSpPr>
            <a:spLocks noGrp="1"/>
          </p:cNvSpPr>
          <p:nvPr>
            <p:ph type="sldNum" sz="quarter" idx="12"/>
          </p:nvPr>
        </p:nvSpPr>
        <p:spPr>
          <a:xfrm>
            <a:off x="6553200" y="7201222"/>
            <a:ext cx="1981200" cy="476250"/>
          </a:xfrm>
        </p:spPr>
        <p:txBody>
          <a:bodyPr/>
          <a:lstStyle/>
          <a:p>
            <a:pPr>
              <a:defRPr/>
            </a:pPr>
            <a:fld id="{47D22251-280C-465C-99E6-6A8AAA327959}" type="slidenum">
              <a:rPr lang="en-US" altLang="zh-CN" smtClean="0"/>
              <a:pPr>
                <a:defRPr/>
              </a:pPr>
              <a:t>21</a:t>
            </a:fld>
            <a:endParaRPr lang="en-US" altLang="zh-CN"/>
          </a:p>
        </p:txBody>
      </p:sp>
      <p:pic>
        <p:nvPicPr>
          <p:cNvPr id="2050" name="Picture 2">
            <a:extLst>
              <a:ext uri="{FF2B5EF4-FFF2-40B4-BE49-F238E27FC236}">
                <a16:creationId xmlns:a16="http://schemas.microsoft.com/office/drawing/2014/main" id="{67AD3893-BBFC-4293-9B32-D81E88C64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318" y="2908544"/>
            <a:ext cx="5965978" cy="37494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D9D2D09-6AA8-44F5-A317-F2A7B4D972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07" y="3537196"/>
            <a:ext cx="7058129" cy="31287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08B83E5-2679-46E0-A4BA-988A01E4D2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597" y="2960815"/>
            <a:ext cx="8210550" cy="552450"/>
          </a:xfrm>
          <a:prstGeom prst="rect">
            <a:avLst/>
          </a:prstGeom>
          <a:noFill/>
          <a:extLst>
            <a:ext uri="{909E8E84-426E-40DD-AFC4-6F175D3DCCD1}">
              <a14:hiddenFill xmlns:a14="http://schemas.microsoft.com/office/drawing/2010/main">
                <a:solidFill>
                  <a:srgbClr val="FFFFFF"/>
                </a:solidFill>
              </a14:hiddenFill>
            </a:ext>
          </a:extLst>
        </p:spPr>
      </p:pic>
      <p:sp>
        <p:nvSpPr>
          <p:cNvPr id="15" name="内容占位符 2">
            <a:extLst>
              <a:ext uri="{FF2B5EF4-FFF2-40B4-BE49-F238E27FC236}">
                <a16:creationId xmlns:a16="http://schemas.microsoft.com/office/drawing/2014/main" id="{5ADDF679-C6EC-4E76-BEF3-7BCA2CA8BBD3}"/>
              </a:ext>
            </a:extLst>
          </p:cNvPr>
          <p:cNvSpPr txBox="1">
            <a:spLocks/>
          </p:cNvSpPr>
          <p:nvPr/>
        </p:nvSpPr>
        <p:spPr bwMode="auto">
          <a:xfrm>
            <a:off x="179512" y="1106305"/>
            <a:ext cx="9145016" cy="18956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b="1">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b="1">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b="1">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b="1">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b="1">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9pPr>
          </a:lstStyle>
          <a:p>
            <a:r>
              <a:rPr lang="zh-CN" altLang="en-US" sz="2800" kern="0" dirty="0"/>
              <a:t>为何对战服务器瘫痪？</a:t>
            </a:r>
            <a:endParaRPr lang="en-US" altLang="zh-CN" sz="2800" kern="0" dirty="0"/>
          </a:p>
          <a:p>
            <a:pPr lvl="1"/>
            <a:r>
              <a:rPr lang="zh-CN" altLang="en-US" sz="2400" kern="0" dirty="0"/>
              <a:t>采用</a:t>
            </a:r>
            <a:r>
              <a:rPr lang="en-US" altLang="zh-CN" sz="2400" kern="0" dirty="0"/>
              <a:t>UDP</a:t>
            </a:r>
            <a:r>
              <a:rPr lang="zh-CN" altLang="en-US" sz="2400" kern="0" dirty="0"/>
              <a:t>通信，遭遇</a:t>
            </a:r>
            <a:r>
              <a:rPr lang="en-US" altLang="zh-CN" sz="2400" kern="0" dirty="0"/>
              <a:t>UDP</a:t>
            </a:r>
            <a:r>
              <a:rPr lang="zh-CN" altLang="en-US" sz="2400" kern="0" dirty="0"/>
              <a:t>反射放大</a:t>
            </a:r>
            <a:r>
              <a:rPr lang="en-US" altLang="zh-CN" sz="2400" kern="0" dirty="0"/>
              <a:t>DDoS</a:t>
            </a:r>
            <a:r>
              <a:rPr lang="zh-CN" altLang="en-US" sz="2400" kern="0" dirty="0"/>
              <a:t>攻击</a:t>
            </a:r>
            <a:endParaRPr lang="en-US" altLang="zh-CN" sz="2400" kern="0" dirty="0"/>
          </a:p>
          <a:p>
            <a:pPr lvl="1"/>
            <a:r>
              <a:rPr lang="en-US" altLang="zh-CN" sz="2400" kern="0" dirty="0"/>
              <a:t>2020</a:t>
            </a:r>
            <a:r>
              <a:rPr lang="zh-CN" altLang="en-US" sz="2400" kern="0" dirty="0"/>
              <a:t>年腾讯安全团队截获的一次</a:t>
            </a:r>
            <a:r>
              <a:rPr lang="en-US" altLang="zh-CN" sz="2400" kern="0" dirty="0"/>
              <a:t>UDP</a:t>
            </a:r>
            <a:r>
              <a:rPr lang="zh-CN" altLang="en-US" sz="2400" kern="0" dirty="0"/>
              <a:t>反射放大攻击实例</a:t>
            </a:r>
            <a:endParaRPr lang="en-US" altLang="zh-CN" sz="2400" kern="0" dirty="0"/>
          </a:p>
          <a:p>
            <a:pPr lvl="1"/>
            <a:r>
              <a:rPr lang="zh-CN" altLang="en-US" sz="2400" kern="0" dirty="0"/>
              <a:t>放大：发较小的包，到达受害者处的是更大的包</a:t>
            </a:r>
            <a:endParaRPr lang="en-US" altLang="zh-CN" sz="2400" kern="0" dirty="0"/>
          </a:p>
        </p:txBody>
      </p:sp>
    </p:spTree>
    <p:extLst>
      <p:ext uri="{BB962C8B-B14F-4D97-AF65-F5344CB8AC3E}">
        <p14:creationId xmlns:p14="http://schemas.microsoft.com/office/powerpoint/2010/main" val="336206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randombar(horizontal)">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randombar(horizontal)">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randombar(horizontal)">
                                      <p:cBhvr>
                                        <p:cTn id="22" dur="500"/>
                                        <p:tgtEl>
                                          <p:spTgt spid="205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randombar(horizontal)">
                                      <p:cBhvr>
                                        <p:cTn id="27" dur="500"/>
                                        <p:tgtEl>
                                          <p:spTgt spid="2052"/>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5">
                                            <p:txEl>
                                              <p:pRg st="3" end="3"/>
                                            </p:txEl>
                                          </p:spTgt>
                                        </p:tgtEl>
                                        <p:attrNameLst>
                                          <p:attrName>style.visibility</p:attrName>
                                        </p:attrNameLst>
                                      </p:cBhvr>
                                      <p:to>
                                        <p:strVal val="visible"/>
                                      </p:to>
                                    </p:set>
                                    <p:animEffect transition="in" filter="randombar(horizontal)">
                                      <p:cBhvr>
                                        <p:cTn id="32"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1" y="304801"/>
            <a:ext cx="6956003" cy="819944"/>
          </a:xfrm>
        </p:spPr>
        <p:txBody>
          <a:bodyPr/>
          <a:lstStyle/>
          <a:p>
            <a:r>
              <a:rPr lang="zh-CN" altLang="zh-CN" sz="3600" dirty="0"/>
              <a:t>利用</a:t>
            </a:r>
            <a:r>
              <a:rPr lang="en-US" altLang="zh-CN" sz="3600" dirty="0" err="1"/>
              <a:t>Netwox</a:t>
            </a:r>
            <a:r>
              <a:rPr lang="zh-CN" altLang="zh-CN" sz="3600" dirty="0"/>
              <a:t>进行</a:t>
            </a:r>
            <a:r>
              <a:rPr lang="en-US" altLang="zh-CN" sz="3600" dirty="0"/>
              <a:t>IP</a:t>
            </a:r>
            <a:r>
              <a:rPr lang="zh-CN" altLang="zh-CN" sz="3600" dirty="0"/>
              <a:t>源地址欺骗</a:t>
            </a:r>
            <a:endParaRPr lang="zh-CN" altLang="en-US" sz="3600" dirty="0"/>
          </a:p>
        </p:txBody>
      </p:sp>
      <p:graphicFrame>
        <p:nvGraphicFramePr>
          <p:cNvPr id="7" name="内容占位符 6"/>
          <p:cNvGraphicFramePr>
            <a:graphicFrameLocks noGrp="1"/>
          </p:cNvGraphicFramePr>
          <p:nvPr>
            <p:ph idx="1"/>
          </p:nvPr>
        </p:nvGraphicFramePr>
        <p:xfrm>
          <a:off x="683568" y="1700808"/>
          <a:ext cx="7776864" cy="4808220"/>
        </p:xfrm>
        <a:graphic>
          <a:graphicData uri="http://schemas.openxmlformats.org/drawingml/2006/table">
            <a:tbl>
              <a:tblPr/>
              <a:tblGrid>
                <a:gridCol w="7776864">
                  <a:extLst>
                    <a:ext uri="{9D8B030D-6E8A-4147-A177-3AD203B41FA5}">
                      <a16:colId xmlns:a16="http://schemas.microsoft.com/office/drawing/2014/main" val="20000"/>
                    </a:ext>
                  </a:extLst>
                </a:gridCol>
              </a:tblGrid>
              <a:tr h="4320480">
                <a:tc>
                  <a:txBody>
                    <a:bodyPr/>
                    <a:lstStyle/>
                    <a:p>
                      <a:pPr algn="just">
                        <a:spcAft>
                          <a:spcPts val="0"/>
                        </a:spcAft>
                      </a:pPr>
                      <a:r>
                        <a:rPr lang="en-US" sz="1050" kern="100" dirty="0">
                          <a:latin typeface="Times New Roman"/>
                          <a:ea typeface="宋体"/>
                        </a:rPr>
                        <a:t>################# help for tool number 41 ##################</a:t>
                      </a:r>
                      <a:endParaRPr lang="zh-CN" sz="1050" kern="100" dirty="0">
                        <a:latin typeface="Times New Roman"/>
                        <a:ea typeface="宋体"/>
                      </a:endParaRPr>
                    </a:p>
                    <a:p>
                      <a:pPr algn="just">
                        <a:spcAft>
                          <a:spcPts val="0"/>
                        </a:spcAft>
                      </a:pPr>
                      <a:r>
                        <a:rPr lang="en-US" sz="1050" kern="100" dirty="0">
                          <a:latin typeface="Times New Roman"/>
                          <a:ea typeface="宋体"/>
                        </a:rPr>
                        <a:t>Title: Spoof Ip4Icmp4 packet</a:t>
                      </a:r>
                      <a:endParaRPr lang="zh-CN" sz="1050" kern="100" dirty="0">
                        <a:latin typeface="Times New Roman"/>
                        <a:ea typeface="宋体"/>
                      </a:endParaRPr>
                    </a:p>
                    <a:p>
                      <a:pPr algn="just">
                        <a:spcAft>
                          <a:spcPts val="0"/>
                        </a:spcAft>
                      </a:pPr>
                      <a:r>
                        <a:rPr lang="en-US" sz="1050" kern="100" dirty="0">
                          <a:latin typeface="Times New Roman"/>
                          <a:ea typeface="宋体"/>
                        </a:rPr>
                        <a:t>+------------------------------------------------------------------------+</a:t>
                      </a:r>
                      <a:endParaRPr lang="zh-CN" sz="1050" kern="100" dirty="0">
                        <a:latin typeface="Times New Roman"/>
                        <a:ea typeface="宋体"/>
                      </a:endParaRPr>
                    </a:p>
                    <a:p>
                      <a:pPr algn="just">
                        <a:spcAft>
                          <a:spcPts val="0"/>
                        </a:spcAft>
                      </a:pPr>
                      <a:r>
                        <a:rPr lang="en-US" sz="1050" kern="100" dirty="0">
                          <a:latin typeface="Times New Roman"/>
                          <a:ea typeface="宋体"/>
                        </a:rPr>
                        <a:t>| This tool sends a fake packet on the network.                          |</a:t>
                      </a:r>
                      <a:endParaRPr lang="zh-CN" sz="1050" kern="100" dirty="0">
                        <a:latin typeface="Times New Roman"/>
                        <a:ea typeface="宋体"/>
                      </a:endParaRPr>
                    </a:p>
                    <a:p>
                      <a:pPr algn="just">
                        <a:spcAft>
                          <a:spcPts val="0"/>
                        </a:spcAft>
                      </a:pPr>
                      <a:r>
                        <a:rPr lang="en-US" sz="1050" kern="100" dirty="0">
                          <a:latin typeface="Times New Roman"/>
                          <a:ea typeface="宋体"/>
                        </a:rPr>
                        <a:t>+------------------------------------------------------------------------+</a:t>
                      </a:r>
                      <a:endParaRPr lang="zh-CN" sz="1050" kern="100" dirty="0">
                        <a:latin typeface="Times New Roman"/>
                        <a:ea typeface="宋体"/>
                      </a:endParaRPr>
                    </a:p>
                    <a:p>
                      <a:pPr algn="just">
                        <a:spcAft>
                          <a:spcPts val="0"/>
                        </a:spcAft>
                      </a:pPr>
                      <a:r>
                        <a:rPr lang="en-US" sz="1050" kern="100" dirty="0">
                          <a:latin typeface="Times New Roman"/>
                          <a:ea typeface="宋体"/>
                        </a:rPr>
                        <a:t>Synonyms: </a:t>
                      </a:r>
                      <a:r>
                        <a:rPr lang="en-US" sz="1050" kern="100" dirty="0" err="1">
                          <a:latin typeface="Times New Roman"/>
                          <a:ea typeface="宋体"/>
                        </a:rPr>
                        <a:t>hping</a:t>
                      </a:r>
                      <a:r>
                        <a:rPr lang="en-US" sz="1050" kern="100" dirty="0">
                          <a:latin typeface="Times New Roman"/>
                          <a:ea typeface="宋体"/>
                        </a:rPr>
                        <a:t>, send</a:t>
                      </a:r>
                      <a:endParaRPr lang="zh-CN" sz="1050" kern="100" dirty="0">
                        <a:latin typeface="Times New Roman"/>
                        <a:ea typeface="宋体"/>
                      </a:endParaRPr>
                    </a:p>
                    <a:p>
                      <a:pPr algn="just">
                        <a:spcAft>
                          <a:spcPts val="0"/>
                        </a:spcAft>
                      </a:pPr>
                      <a:r>
                        <a:rPr lang="en-US" sz="1050" kern="100" dirty="0">
                          <a:latin typeface="Times New Roman"/>
                          <a:ea typeface="宋体"/>
                        </a:rPr>
                        <a:t>Usage: </a:t>
                      </a:r>
                      <a:r>
                        <a:rPr lang="en-US" sz="1050" kern="100" dirty="0" err="1">
                          <a:latin typeface="Times New Roman"/>
                          <a:ea typeface="宋体"/>
                        </a:rPr>
                        <a:t>netwox</a:t>
                      </a:r>
                      <a:r>
                        <a:rPr lang="en-US" sz="1050" kern="100" dirty="0">
                          <a:latin typeface="Times New Roman"/>
                          <a:ea typeface="宋体"/>
                        </a:rPr>
                        <a:t> 41 [-c uint32] [-e uint32] [-f|+f] [-g|+g] [-h|+h] [-</a:t>
                      </a:r>
                      <a:r>
                        <a:rPr lang="en-US" sz="1050" kern="100" dirty="0" err="1">
                          <a:latin typeface="Times New Roman"/>
                          <a:ea typeface="宋体"/>
                        </a:rPr>
                        <a:t>i</a:t>
                      </a:r>
                      <a:r>
                        <a:rPr lang="en-US" sz="1050" kern="100" dirty="0">
                          <a:latin typeface="Times New Roman"/>
                          <a:ea typeface="宋体"/>
                        </a:rPr>
                        <a:t> uint32] [-j</a:t>
                      </a:r>
                      <a:endParaRPr lang="zh-CN" sz="1050" kern="100" dirty="0">
                        <a:latin typeface="Times New Roman"/>
                        <a:ea typeface="宋体"/>
                      </a:endParaRPr>
                    </a:p>
                    <a:p>
                      <a:pPr algn="just">
                        <a:spcAft>
                          <a:spcPts val="0"/>
                        </a:spcAft>
                      </a:pPr>
                      <a:r>
                        <a:rPr lang="en-US" sz="1050" kern="100" dirty="0">
                          <a:latin typeface="Times New Roman"/>
                          <a:ea typeface="宋体"/>
                        </a:rPr>
                        <a:t> uint32] [-k uint32] [-l </a:t>
                      </a:r>
                      <a:r>
                        <a:rPr lang="en-US" sz="1050" kern="100" dirty="0" err="1">
                          <a:latin typeface="Times New Roman"/>
                          <a:ea typeface="宋体"/>
                        </a:rPr>
                        <a:t>ip</a:t>
                      </a:r>
                      <a:r>
                        <a:rPr lang="en-US" sz="1050" kern="100" dirty="0">
                          <a:latin typeface="Times New Roman"/>
                          <a:ea typeface="宋体"/>
                        </a:rPr>
                        <a:t>] [-m </a:t>
                      </a:r>
                      <a:r>
                        <a:rPr lang="en-US" sz="1050" kern="100" dirty="0" err="1">
                          <a:latin typeface="Times New Roman"/>
                          <a:ea typeface="宋体"/>
                        </a:rPr>
                        <a:t>ip</a:t>
                      </a:r>
                      <a:r>
                        <a:rPr lang="en-US" sz="1050" kern="100" dirty="0">
                          <a:latin typeface="Times New Roman"/>
                          <a:ea typeface="宋体"/>
                        </a:rPr>
                        <a:t>] [-n ip4opts] [-o uint32] [-p uint32] [-a sp</a:t>
                      </a:r>
                      <a:endParaRPr lang="zh-CN" sz="1050" kern="100" dirty="0">
                        <a:latin typeface="Times New Roman"/>
                        <a:ea typeface="宋体"/>
                      </a:endParaRPr>
                    </a:p>
                    <a:p>
                      <a:pPr algn="just">
                        <a:spcAft>
                          <a:spcPts val="0"/>
                        </a:spcAft>
                      </a:pPr>
                      <a:r>
                        <a:rPr lang="en-US" sz="1050" kern="100" dirty="0" err="1">
                          <a:latin typeface="Times New Roman"/>
                          <a:ea typeface="宋体"/>
                        </a:rPr>
                        <a:t>oofip</a:t>
                      </a:r>
                      <a:r>
                        <a:rPr lang="en-US" sz="1050" kern="100" dirty="0">
                          <a:latin typeface="Times New Roman"/>
                          <a:ea typeface="宋体"/>
                        </a:rPr>
                        <a:t>] [-r uint32] [-s uint32] [-t uint32] [-u uint32]</a:t>
                      </a:r>
                      <a:endParaRPr lang="zh-CN" sz="1050" kern="100" dirty="0">
                        <a:latin typeface="Times New Roman"/>
                        <a:ea typeface="宋体"/>
                      </a:endParaRPr>
                    </a:p>
                    <a:p>
                      <a:pPr algn="just">
                        <a:spcAft>
                          <a:spcPts val="0"/>
                        </a:spcAft>
                      </a:pPr>
                      <a:r>
                        <a:rPr lang="en-US" sz="1050" kern="100" dirty="0">
                          <a:latin typeface="Times New Roman"/>
                          <a:ea typeface="宋体"/>
                        </a:rPr>
                        <a:t>################## running tool number 41 ##################</a:t>
                      </a:r>
                      <a:endParaRPr lang="zh-CN" sz="1050" kern="100" dirty="0">
                        <a:latin typeface="Times New Roman"/>
                        <a:ea typeface="宋体"/>
                      </a:endParaRPr>
                    </a:p>
                    <a:p>
                      <a:pPr algn="just">
                        <a:spcAft>
                          <a:spcPts val="0"/>
                        </a:spcAft>
                      </a:pPr>
                      <a:r>
                        <a:rPr lang="en-US" sz="1050" kern="100" dirty="0">
                          <a:latin typeface="Times New Roman"/>
                          <a:ea typeface="宋体"/>
                        </a:rPr>
                        <a:t>Enter optional tool parameters and press Return key.</a:t>
                      </a:r>
                      <a:endParaRPr lang="zh-CN" sz="1050" kern="100" dirty="0">
                        <a:latin typeface="Times New Roman"/>
                        <a:ea typeface="宋体"/>
                      </a:endParaRPr>
                    </a:p>
                    <a:p>
                      <a:pPr algn="just">
                        <a:spcAft>
                          <a:spcPts val="0"/>
                        </a:spcAft>
                      </a:pPr>
                      <a:r>
                        <a:rPr lang="en-US" sz="1100" b="1" kern="100" dirty="0" err="1">
                          <a:solidFill>
                            <a:srgbClr val="FF0000"/>
                          </a:solidFill>
                          <a:latin typeface="Times New Roman"/>
                          <a:ea typeface="宋体"/>
                        </a:rPr>
                        <a:t>netwox</a:t>
                      </a:r>
                      <a:r>
                        <a:rPr lang="en-US" sz="1100" b="1" kern="100" dirty="0">
                          <a:solidFill>
                            <a:srgbClr val="FF0000"/>
                          </a:solidFill>
                          <a:latin typeface="Times New Roman"/>
                          <a:ea typeface="宋体"/>
                        </a:rPr>
                        <a:t> 41 -j 128 -k 1 -l 172.31.4.180 -m 172.31.4.200 -o 8</a:t>
                      </a:r>
                      <a:endParaRPr lang="zh-CN" sz="1100" b="1" kern="100" dirty="0">
                        <a:solidFill>
                          <a:srgbClr val="FF0000"/>
                        </a:solidFill>
                        <a:latin typeface="Times New Roman"/>
                        <a:ea typeface="宋体"/>
                      </a:endParaRPr>
                    </a:p>
                    <a:p>
                      <a:pPr algn="just">
                        <a:spcAft>
                          <a:spcPts val="0"/>
                        </a:spcAft>
                      </a:pPr>
                      <a:r>
                        <a:rPr lang="en-US" sz="1050" kern="100" dirty="0">
                          <a:latin typeface="Times New Roman"/>
                          <a:ea typeface="宋体"/>
                        </a:rPr>
                        <a:t>IP______________________________________________________________.</a:t>
                      </a:r>
                      <a:endParaRPr lang="zh-CN" sz="1050" kern="100" dirty="0">
                        <a:latin typeface="Times New Roman"/>
                        <a:ea typeface="宋体"/>
                      </a:endParaRPr>
                    </a:p>
                    <a:p>
                      <a:pPr algn="just">
                        <a:spcAft>
                          <a:spcPts val="0"/>
                        </a:spcAft>
                      </a:pPr>
                      <a:r>
                        <a:rPr lang="en-US" sz="1050" kern="100" dirty="0">
                          <a:latin typeface="Times New Roman"/>
                          <a:ea typeface="宋体"/>
                        </a:rPr>
                        <a:t>|version|  </a:t>
                      </a:r>
                      <a:r>
                        <a:rPr lang="en-US" sz="1050" kern="100" dirty="0" err="1">
                          <a:latin typeface="Times New Roman"/>
                          <a:ea typeface="宋体"/>
                        </a:rPr>
                        <a:t>ihl</a:t>
                      </a:r>
                      <a:r>
                        <a:rPr lang="en-US" sz="1050" kern="100" dirty="0">
                          <a:latin typeface="Times New Roman"/>
                          <a:ea typeface="宋体"/>
                        </a:rPr>
                        <a:t>  |      </a:t>
                      </a:r>
                      <a:r>
                        <a:rPr lang="en-US" sz="1050" kern="100" dirty="0" err="1">
                          <a:latin typeface="Times New Roman"/>
                          <a:ea typeface="宋体"/>
                        </a:rPr>
                        <a:t>tos</a:t>
                      </a:r>
                      <a:r>
                        <a:rPr lang="en-US" sz="1050" kern="100" dirty="0">
                          <a:latin typeface="Times New Roman"/>
                          <a:ea typeface="宋体"/>
                        </a:rPr>
                        <a:t>      |            </a:t>
                      </a:r>
                      <a:r>
                        <a:rPr lang="en-US" sz="1050" kern="100" dirty="0" err="1">
                          <a:latin typeface="Times New Roman"/>
                          <a:ea typeface="宋体"/>
                        </a:rPr>
                        <a:t>totlen</a:t>
                      </a:r>
                      <a:r>
                        <a:rPr lang="en-US" sz="1050" kern="100" dirty="0">
                          <a:latin typeface="Times New Roman"/>
                          <a:ea typeface="宋体"/>
                        </a:rPr>
                        <a:t>             |</a:t>
                      </a:r>
                      <a:endParaRPr lang="zh-CN" sz="1050" kern="100" dirty="0">
                        <a:latin typeface="Times New Roman"/>
                        <a:ea typeface="宋体"/>
                      </a:endParaRPr>
                    </a:p>
                    <a:p>
                      <a:pPr algn="just">
                        <a:spcAft>
                          <a:spcPts val="0"/>
                        </a:spcAft>
                      </a:pPr>
                      <a:r>
                        <a:rPr lang="en-US" sz="1050" kern="100" dirty="0">
                          <a:latin typeface="Times New Roman"/>
                          <a:ea typeface="宋体"/>
                        </a:rPr>
                        <a:t>|___4___|___5___|____0x00=0_____|___________0x001C=28___________|</a:t>
                      </a:r>
                      <a:endParaRPr lang="zh-CN" sz="1050" kern="100" dirty="0">
                        <a:latin typeface="Times New Roman"/>
                        <a:ea typeface="宋体"/>
                      </a:endParaRPr>
                    </a:p>
                    <a:p>
                      <a:pPr algn="just">
                        <a:spcAft>
                          <a:spcPts val="0"/>
                        </a:spcAft>
                      </a:pPr>
                      <a:r>
                        <a:rPr lang="en-US" sz="1050" kern="100" dirty="0">
                          <a:latin typeface="Times New Roman"/>
                          <a:ea typeface="宋体"/>
                        </a:rPr>
                        <a:t>|              id               |</a:t>
                      </a:r>
                      <a:r>
                        <a:rPr lang="en-US" sz="1050" kern="100" dirty="0" err="1">
                          <a:latin typeface="Times New Roman"/>
                          <a:ea typeface="宋体"/>
                        </a:rPr>
                        <a:t>r|D|M</a:t>
                      </a:r>
                      <a:r>
                        <a:rPr lang="en-US" sz="1050" kern="100" dirty="0">
                          <a:latin typeface="Times New Roman"/>
                          <a:ea typeface="宋体"/>
                        </a:rPr>
                        <a:t>|       </a:t>
                      </a:r>
                      <a:r>
                        <a:rPr lang="en-US" sz="1050" kern="100" dirty="0" err="1">
                          <a:latin typeface="Times New Roman"/>
                          <a:ea typeface="宋体"/>
                        </a:rPr>
                        <a:t>offsetfrag</a:t>
                      </a:r>
                      <a:r>
                        <a:rPr lang="en-US" sz="1050" kern="100" dirty="0">
                          <a:latin typeface="Times New Roman"/>
                          <a:ea typeface="宋体"/>
                        </a:rPr>
                        <a:t>       </a:t>
                      </a:r>
                      <a:endParaRPr lang="zh-CN" sz="1050" kern="100" dirty="0">
                        <a:latin typeface="Times New Roman"/>
                        <a:ea typeface="宋体"/>
                      </a:endParaRPr>
                    </a:p>
                    <a:p>
                      <a:pPr algn="just">
                        <a:spcAft>
                          <a:spcPts val="0"/>
                        </a:spcAft>
                      </a:pPr>
                      <a:r>
                        <a:rPr lang="en-US" sz="1050" kern="100" dirty="0">
                          <a:latin typeface="Times New Roman"/>
                          <a:ea typeface="宋体"/>
                        </a:rPr>
                        <a:t>|_________0x40DF=16607__________|0|0|0|________0x0000=0_________|</a:t>
                      </a:r>
                      <a:endParaRPr lang="zh-CN" sz="1050" kern="100" dirty="0">
                        <a:latin typeface="Times New Roman"/>
                        <a:ea typeface="宋体"/>
                      </a:endParaRPr>
                    </a:p>
                    <a:p>
                      <a:pPr algn="just">
                        <a:spcAft>
                          <a:spcPts val="0"/>
                        </a:spcAft>
                      </a:pPr>
                      <a:r>
                        <a:rPr lang="en-US" sz="1050" kern="100" dirty="0">
                          <a:latin typeface="Times New Roman"/>
                          <a:ea typeface="宋体"/>
                        </a:rPr>
                        <a:t>|      </a:t>
                      </a:r>
                      <a:r>
                        <a:rPr lang="en-US" sz="1050" kern="100" dirty="0" err="1">
                          <a:latin typeface="Times New Roman"/>
                          <a:ea typeface="宋体"/>
                        </a:rPr>
                        <a:t>ttl</a:t>
                      </a:r>
                      <a:r>
                        <a:rPr lang="en-US" sz="1050" kern="100" dirty="0">
                          <a:latin typeface="Times New Roman"/>
                          <a:ea typeface="宋体"/>
                        </a:rPr>
                        <a:t>      |   protocol    |           checksum            |</a:t>
                      </a:r>
                      <a:endParaRPr lang="zh-CN" sz="1050" kern="100" dirty="0">
                        <a:latin typeface="Times New Roman"/>
                        <a:ea typeface="宋体"/>
                      </a:endParaRPr>
                    </a:p>
                    <a:p>
                      <a:pPr algn="just">
                        <a:spcAft>
                          <a:spcPts val="0"/>
                        </a:spcAft>
                      </a:pPr>
                      <a:r>
                        <a:rPr lang="en-US" sz="1050" kern="100" dirty="0">
                          <a:latin typeface="Times New Roman"/>
                          <a:ea typeface="宋体"/>
                        </a:rPr>
                        <a:t>|___0x80=128____|____0x01=1_____|____________0x1848_____________|</a:t>
                      </a:r>
                      <a:endParaRPr lang="zh-CN" sz="1050" kern="100" dirty="0">
                        <a:latin typeface="Times New Roman"/>
                        <a:ea typeface="宋体"/>
                      </a:endParaRPr>
                    </a:p>
                    <a:p>
                      <a:pPr algn="just">
                        <a:spcAft>
                          <a:spcPts val="0"/>
                        </a:spcAft>
                      </a:pPr>
                      <a:r>
                        <a:rPr lang="en-US" sz="1050" kern="100" dirty="0">
                          <a:latin typeface="Times New Roman"/>
                          <a:ea typeface="宋体"/>
                        </a:rPr>
                        <a:t>|                            source                             |</a:t>
                      </a:r>
                      <a:endParaRPr lang="zh-CN" sz="1050" kern="100" dirty="0">
                        <a:latin typeface="Times New Roman"/>
                        <a:ea typeface="宋体"/>
                      </a:endParaRPr>
                    </a:p>
                    <a:p>
                      <a:pPr algn="just">
                        <a:spcAft>
                          <a:spcPts val="0"/>
                        </a:spcAft>
                      </a:pPr>
                      <a:r>
                        <a:rPr lang="en-US" sz="1050" kern="100" dirty="0">
                          <a:latin typeface="Times New Roman"/>
                          <a:ea typeface="宋体"/>
                        </a:rPr>
                        <a:t>|_________________________</a:t>
                      </a:r>
                      <a:r>
                        <a:rPr lang="en-US" sz="1050" b="1" kern="100" dirty="0">
                          <a:solidFill>
                            <a:srgbClr val="FF0000"/>
                          </a:solidFill>
                          <a:latin typeface="Times New Roman"/>
                          <a:ea typeface="宋体"/>
                        </a:rPr>
                        <a:t>172.31.4.180</a:t>
                      </a:r>
                      <a:r>
                        <a:rPr lang="en-US" sz="1050" kern="100" dirty="0">
                          <a:latin typeface="Times New Roman"/>
                          <a:ea typeface="宋体"/>
                        </a:rPr>
                        <a:t>__________________________|</a:t>
                      </a:r>
                      <a:endParaRPr lang="zh-CN" sz="1050" kern="100" dirty="0">
                        <a:latin typeface="Times New Roman"/>
                        <a:ea typeface="宋体"/>
                      </a:endParaRPr>
                    </a:p>
                    <a:p>
                      <a:pPr algn="just">
                        <a:spcAft>
                          <a:spcPts val="0"/>
                        </a:spcAft>
                      </a:pPr>
                      <a:r>
                        <a:rPr lang="en-US" sz="1050" kern="100" dirty="0">
                          <a:latin typeface="Times New Roman"/>
                          <a:ea typeface="宋体"/>
                        </a:rPr>
                        <a:t>|                          destination                          |</a:t>
                      </a:r>
                      <a:endParaRPr lang="zh-CN" sz="1050" kern="100" dirty="0">
                        <a:latin typeface="Times New Roman"/>
                        <a:ea typeface="宋体"/>
                      </a:endParaRPr>
                    </a:p>
                    <a:p>
                      <a:pPr algn="just">
                        <a:spcAft>
                          <a:spcPts val="0"/>
                        </a:spcAft>
                      </a:pPr>
                      <a:r>
                        <a:rPr lang="en-US" sz="1050" kern="100" dirty="0">
                          <a:latin typeface="Times New Roman"/>
                          <a:ea typeface="宋体"/>
                        </a:rPr>
                        <a:t>|_________________________172.31.4.200__________________________|</a:t>
                      </a:r>
                      <a:endParaRPr lang="zh-CN" sz="1050" kern="100" dirty="0">
                        <a:latin typeface="Times New Roman"/>
                        <a:ea typeface="宋体"/>
                      </a:endParaRPr>
                    </a:p>
                    <a:p>
                      <a:pPr algn="just">
                        <a:spcAft>
                          <a:spcPts val="0"/>
                        </a:spcAft>
                      </a:pPr>
                      <a:r>
                        <a:rPr lang="en-US" sz="1050" kern="100" dirty="0">
                          <a:latin typeface="Times New Roman"/>
                          <a:ea typeface="宋体"/>
                        </a:rPr>
                        <a:t>ICMP4_echo request______________________________________________.</a:t>
                      </a:r>
                      <a:endParaRPr lang="zh-CN" sz="1050" kern="100" dirty="0">
                        <a:latin typeface="Times New Roman"/>
                        <a:ea typeface="宋体"/>
                      </a:endParaRPr>
                    </a:p>
                    <a:p>
                      <a:pPr algn="just">
                        <a:spcAft>
                          <a:spcPts val="0"/>
                        </a:spcAft>
                      </a:pPr>
                      <a:r>
                        <a:rPr lang="en-US" sz="1050" kern="100" dirty="0">
                          <a:latin typeface="Times New Roman"/>
                          <a:ea typeface="宋体"/>
                        </a:rPr>
                        <a:t>|     type      |     code      |           checksum            |</a:t>
                      </a:r>
                      <a:endParaRPr lang="zh-CN" sz="1050" kern="100" dirty="0">
                        <a:latin typeface="Times New Roman"/>
                        <a:ea typeface="宋体"/>
                      </a:endParaRPr>
                    </a:p>
                    <a:p>
                      <a:pPr algn="just">
                        <a:spcAft>
                          <a:spcPts val="0"/>
                        </a:spcAft>
                      </a:pPr>
                      <a:r>
                        <a:rPr lang="en-US" sz="1050" kern="100" dirty="0">
                          <a:latin typeface="Times New Roman"/>
                          <a:ea typeface="宋体"/>
                        </a:rPr>
                        <a:t>|____0x08=8_____|____0x00=0_____|_________0xE5AB=58795__________|</a:t>
                      </a:r>
                      <a:endParaRPr lang="zh-CN" sz="1050" kern="100" dirty="0">
                        <a:latin typeface="Times New Roman"/>
                        <a:ea typeface="宋体"/>
                      </a:endParaRPr>
                    </a:p>
                    <a:p>
                      <a:pPr algn="just">
                        <a:spcAft>
                          <a:spcPts val="0"/>
                        </a:spcAft>
                      </a:pPr>
                      <a:r>
                        <a:rPr lang="en-US" sz="1050" kern="100" dirty="0">
                          <a:latin typeface="Times New Roman"/>
                          <a:ea typeface="宋体"/>
                        </a:rPr>
                        <a:t>|              id               |            </a:t>
                      </a:r>
                      <a:r>
                        <a:rPr lang="en-US" sz="1050" kern="100" dirty="0" err="1">
                          <a:latin typeface="Times New Roman"/>
                          <a:ea typeface="宋体"/>
                        </a:rPr>
                        <a:t>seqnum</a:t>
                      </a:r>
                      <a:r>
                        <a:rPr lang="en-US" sz="1050" kern="100" dirty="0">
                          <a:latin typeface="Times New Roman"/>
                          <a:ea typeface="宋体"/>
                        </a:rPr>
                        <a:t>             |</a:t>
                      </a:r>
                      <a:endParaRPr lang="zh-CN" sz="1050" kern="100" dirty="0">
                        <a:latin typeface="Times New Roman"/>
                        <a:ea typeface="宋体"/>
                      </a:endParaRPr>
                    </a:p>
                    <a:p>
                      <a:pPr algn="just">
                        <a:spcAft>
                          <a:spcPts val="0"/>
                        </a:spcAft>
                      </a:pPr>
                      <a:r>
                        <a:rPr lang="en-US" sz="1050" kern="100" dirty="0">
                          <a:latin typeface="Times New Roman"/>
                          <a:ea typeface="宋体"/>
                        </a:rPr>
                        <a:t>|_________0x99E9=39401__________|_________0x786A=30826__________|</a:t>
                      </a:r>
                      <a:endParaRPr lang="zh-CN" sz="1050" kern="100" dirty="0">
                        <a:latin typeface="Times New Roman"/>
                        <a:ea typeface="宋体"/>
                      </a:endParaRPr>
                    </a:p>
                    <a:p>
                      <a:pPr algn="just">
                        <a:spcAft>
                          <a:spcPts val="0"/>
                        </a:spcAft>
                      </a:pPr>
                      <a:r>
                        <a:rPr lang="en-US" sz="1050" kern="100" dirty="0">
                          <a:latin typeface="Times New Roman"/>
                          <a:ea typeface="宋体"/>
                        </a:rPr>
                        <a:t>| data:                                                         |</a:t>
                      </a:r>
                      <a:endParaRPr lang="zh-CN" sz="1050" kern="100" dirty="0">
                        <a:latin typeface="Times New Roman"/>
                        <a:ea typeface="宋体"/>
                      </a:endParaRPr>
                    </a:p>
                    <a:p>
                      <a:pPr algn="just">
                        <a:spcAft>
                          <a:spcPts val="0"/>
                        </a:spcAft>
                      </a:pPr>
                      <a:r>
                        <a:rPr lang="en-US" sz="1050" kern="100" dirty="0">
                          <a:latin typeface="Times New Roman"/>
                          <a:ea typeface="宋体"/>
                        </a:rPr>
                        <a:t>|_______________________________________________________________|</a:t>
                      </a:r>
                      <a:endParaRPr lang="zh-CN" sz="1050" kern="100" dirty="0">
                        <a:latin typeface="Times New Roman"/>
                        <a:ea typeface="宋体"/>
                      </a:endParaRPr>
                    </a:p>
                  </a:txBody>
                  <a:tcPr marL="53788" marR="5378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22</a:t>
            </a:fld>
            <a:endParaRPr lang="en-US" altLang="zh-CN"/>
          </a:p>
        </p:txBody>
      </p:sp>
      <p:sp>
        <p:nvSpPr>
          <p:cNvPr id="8" name="矩形 7"/>
          <p:cNvSpPr/>
          <p:nvPr/>
        </p:nvSpPr>
        <p:spPr>
          <a:xfrm>
            <a:off x="5148064" y="2852936"/>
            <a:ext cx="3829973" cy="400110"/>
          </a:xfrm>
          <a:prstGeom prst="rect">
            <a:avLst/>
          </a:prstGeom>
        </p:spPr>
        <p:txBody>
          <a:bodyPr wrap="square">
            <a:spAutoFit/>
          </a:bodyPr>
          <a:lstStyle/>
          <a:p>
            <a:r>
              <a:rPr lang="zh-CN" altLang="en-US" dirty="0"/>
              <a:t>真实源</a:t>
            </a:r>
            <a:r>
              <a:rPr lang="en-US" altLang="zh-CN" dirty="0"/>
              <a:t>IP</a:t>
            </a:r>
            <a:r>
              <a:rPr lang="zh-CN" altLang="en-US" dirty="0"/>
              <a:t>：</a:t>
            </a:r>
            <a:r>
              <a:rPr lang="en-US" altLang="zh-CN" dirty="0"/>
              <a:t>172.31.4.210</a:t>
            </a:r>
            <a:endParaRPr lang="zh-CN" altLang="en-US" dirty="0"/>
          </a:p>
        </p:txBody>
      </p:sp>
      <p:sp>
        <p:nvSpPr>
          <p:cNvPr id="9" name="矩形 8"/>
          <p:cNvSpPr/>
          <p:nvPr/>
        </p:nvSpPr>
        <p:spPr>
          <a:xfrm>
            <a:off x="5148064" y="3861048"/>
            <a:ext cx="3829973" cy="400110"/>
          </a:xfrm>
          <a:prstGeom prst="rect">
            <a:avLst/>
          </a:prstGeom>
        </p:spPr>
        <p:txBody>
          <a:bodyPr wrap="square">
            <a:spAutoFit/>
          </a:bodyPr>
          <a:lstStyle/>
          <a:p>
            <a:r>
              <a:rPr lang="zh-CN" altLang="en-US" dirty="0"/>
              <a:t>欺骗源</a:t>
            </a:r>
            <a:r>
              <a:rPr lang="en-US" altLang="zh-CN" dirty="0"/>
              <a:t>IP</a:t>
            </a:r>
            <a:r>
              <a:rPr lang="zh-CN" altLang="en-US" dirty="0"/>
              <a:t>：</a:t>
            </a:r>
            <a:r>
              <a:rPr lang="en-US" altLang="zh-CN" dirty="0"/>
              <a:t>172.31.4.180</a:t>
            </a:r>
            <a:endParaRPr lang="zh-CN" altLang="en-US" dirty="0"/>
          </a:p>
        </p:txBody>
      </p:sp>
      <p:cxnSp>
        <p:nvCxnSpPr>
          <p:cNvPr id="11" name="直接箭头连接符 10"/>
          <p:cNvCxnSpPr>
            <a:stCxn id="8" idx="2"/>
            <a:endCxn id="9" idx="0"/>
          </p:cNvCxnSpPr>
          <p:nvPr/>
        </p:nvCxnSpPr>
        <p:spPr bwMode="auto">
          <a:xfrm rot="5400000">
            <a:off x="6759050" y="3557047"/>
            <a:ext cx="60800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896076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260648"/>
            <a:ext cx="8001000" cy="747936"/>
          </a:xfrm>
        </p:spPr>
        <p:txBody>
          <a:bodyPr/>
          <a:lstStyle/>
          <a:p>
            <a:r>
              <a:rPr lang="en-US" altLang="zh-CN" dirty="0" err="1"/>
              <a:t>Nmap</a:t>
            </a:r>
            <a:r>
              <a:rPr lang="zh-CN" altLang="en-US" dirty="0"/>
              <a:t>进行源</a:t>
            </a:r>
            <a:r>
              <a:rPr lang="en-US" altLang="zh-CN" dirty="0"/>
              <a:t>IP</a:t>
            </a:r>
            <a:r>
              <a:rPr lang="zh-CN" altLang="en-US" dirty="0"/>
              <a:t>地址欺骗扫描</a:t>
            </a:r>
          </a:p>
        </p:txBody>
      </p:sp>
      <p:sp>
        <p:nvSpPr>
          <p:cNvPr id="3" name="内容占位符 2"/>
          <p:cNvSpPr>
            <a:spLocks noGrp="1"/>
          </p:cNvSpPr>
          <p:nvPr>
            <p:ph idx="1"/>
          </p:nvPr>
        </p:nvSpPr>
        <p:spPr/>
        <p:txBody>
          <a:bodyPr/>
          <a:lstStyle/>
          <a:p>
            <a:r>
              <a:rPr lang="en-US" altLang="zh-CN" sz="2800" dirty="0" err="1"/>
              <a:t>nmap</a:t>
            </a:r>
            <a:r>
              <a:rPr lang="en-US" altLang="zh-CN" sz="2800" dirty="0"/>
              <a:t> -</a:t>
            </a:r>
            <a:r>
              <a:rPr lang="en-US" altLang="zh-CN" sz="2800" dirty="0" err="1"/>
              <a:t>sS</a:t>
            </a:r>
            <a:r>
              <a:rPr lang="en-US" altLang="zh-CN" sz="2800" dirty="0"/>
              <a:t> -p 8080 172.31.4.200 -D 172.31.4.180</a:t>
            </a:r>
            <a:endParaRPr lang="zh-CN" altLang="en-US" sz="28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23</a:t>
            </a:fld>
            <a:endParaRPr lang="en-US" altLang="zh-CN"/>
          </a:p>
        </p:txBody>
      </p:sp>
      <p:pic>
        <p:nvPicPr>
          <p:cNvPr id="7" name="图片 6"/>
          <p:cNvPicPr/>
          <p:nvPr/>
        </p:nvPicPr>
        <p:blipFill>
          <a:blip r:embed="rId3" cstate="print"/>
          <a:srcRect/>
          <a:stretch>
            <a:fillRect/>
          </a:stretch>
        </p:blipFill>
        <p:spPr bwMode="auto">
          <a:xfrm>
            <a:off x="395536" y="2708920"/>
            <a:ext cx="8496944" cy="612068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2195736" y="4509120"/>
            <a:ext cx="4768098" cy="1440160"/>
          </a:xfrm>
          <a:prstGeom prst="rect">
            <a:avLst/>
          </a:prstGeom>
          <a:noFill/>
          <a:ln w="9525">
            <a:noFill/>
            <a:miter lim="800000"/>
            <a:headEnd/>
            <a:tailEnd/>
          </a:ln>
        </p:spPr>
      </p:pic>
      <p:sp>
        <p:nvSpPr>
          <p:cNvPr id="8" name="下箭头 7"/>
          <p:cNvSpPr/>
          <p:nvPr/>
        </p:nvSpPr>
        <p:spPr bwMode="auto">
          <a:xfrm rot="19344615">
            <a:off x="3925164" y="3985549"/>
            <a:ext cx="216773" cy="55000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1460044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188640"/>
            <a:ext cx="8001000" cy="675928"/>
          </a:xfrm>
        </p:spPr>
        <p:txBody>
          <a:bodyPr/>
          <a:lstStyle/>
          <a:p>
            <a:pPr lvl="0"/>
            <a:r>
              <a:rPr lang="en-US" altLang="zh-CN" dirty="0"/>
              <a:t>IP</a:t>
            </a:r>
            <a:r>
              <a:rPr lang="zh-CN" altLang="zh-CN" dirty="0"/>
              <a:t>源地址欺骗的防范措施</a:t>
            </a:r>
            <a:endParaRPr lang="zh-CN" altLang="en-US" dirty="0"/>
          </a:p>
        </p:txBody>
      </p:sp>
      <p:sp>
        <p:nvSpPr>
          <p:cNvPr id="3" name="内容占位符 2"/>
          <p:cNvSpPr>
            <a:spLocks noGrp="1"/>
          </p:cNvSpPr>
          <p:nvPr>
            <p:ph idx="1"/>
          </p:nvPr>
        </p:nvSpPr>
        <p:spPr/>
        <p:txBody>
          <a:bodyPr/>
          <a:lstStyle/>
          <a:p>
            <a:r>
              <a:rPr lang="zh-CN" altLang="zh-CN" sz="2800" dirty="0"/>
              <a:t>使用随机化的初始序列号</a:t>
            </a:r>
            <a:r>
              <a:rPr lang="en-US" altLang="zh-CN" sz="2800" dirty="0"/>
              <a:t> </a:t>
            </a:r>
            <a:r>
              <a:rPr lang="en-US" altLang="zh-CN" sz="2800" dirty="0">
                <a:sym typeface="Wingdings" pitchFamily="2" charset="2"/>
              </a:rPr>
              <a:t></a:t>
            </a:r>
            <a:r>
              <a:rPr lang="zh-CN" altLang="en-US" sz="2800" dirty="0">
                <a:sym typeface="Wingdings" pitchFamily="2" charset="2"/>
              </a:rPr>
              <a:t>避免远程盲攻击</a:t>
            </a:r>
            <a:endParaRPr lang="en-US" altLang="zh-CN" sz="2800" dirty="0">
              <a:sym typeface="Wingdings" pitchFamily="2" charset="2"/>
            </a:endParaRPr>
          </a:p>
          <a:p>
            <a:r>
              <a:rPr lang="zh-CN" altLang="zh-CN" sz="2800" dirty="0"/>
              <a:t>使用网络层安全传输协议如</a:t>
            </a:r>
            <a:r>
              <a:rPr lang="en-US" altLang="zh-CN" sz="2800" dirty="0" err="1"/>
              <a:t>IPsec</a:t>
            </a:r>
            <a:endParaRPr lang="en-US" altLang="zh-CN" sz="2800" dirty="0"/>
          </a:p>
          <a:p>
            <a:pPr lvl="1"/>
            <a:r>
              <a:rPr lang="zh-CN" altLang="zh-CN" sz="2400" dirty="0"/>
              <a:t>避免泄露高层协议可供利用的信息及传输内容</a:t>
            </a:r>
            <a:endParaRPr lang="en-US" altLang="zh-CN" sz="2400" dirty="0"/>
          </a:p>
          <a:p>
            <a:r>
              <a:rPr lang="zh-CN" altLang="zh-CN" sz="2800" dirty="0"/>
              <a:t>避免采用基于</a:t>
            </a:r>
            <a:r>
              <a:rPr lang="en-US" altLang="zh-CN" sz="2800" dirty="0"/>
              <a:t>IP</a:t>
            </a:r>
            <a:r>
              <a:rPr lang="zh-CN" altLang="zh-CN" sz="2800" dirty="0"/>
              <a:t>地址的信任策略</a:t>
            </a:r>
            <a:endParaRPr lang="en-US" altLang="zh-CN" sz="2800" dirty="0"/>
          </a:p>
          <a:p>
            <a:pPr lvl="1"/>
            <a:r>
              <a:rPr lang="zh-CN" altLang="zh-CN" sz="2400" dirty="0"/>
              <a:t>以基于加密算法的用户身份认证机制来替代</a:t>
            </a:r>
            <a:endParaRPr lang="en-US" altLang="zh-CN" sz="2400" dirty="0"/>
          </a:p>
          <a:p>
            <a:r>
              <a:rPr lang="zh-CN" altLang="zh-CN" sz="2800" dirty="0"/>
              <a:t>在路由器和网关上实施包</a:t>
            </a:r>
            <a:r>
              <a:rPr lang="zh-CN" altLang="en-US" sz="2800" dirty="0"/>
              <a:t>检查和</a:t>
            </a:r>
            <a:r>
              <a:rPr lang="zh-CN" altLang="zh-CN" sz="2800" dirty="0"/>
              <a:t>过滤</a:t>
            </a:r>
            <a:endParaRPr lang="en-US" altLang="zh-CN" sz="2800" dirty="0"/>
          </a:p>
          <a:p>
            <a:pPr lvl="1"/>
            <a:r>
              <a:rPr lang="zh-CN" altLang="zh-CN" sz="2400" dirty="0"/>
              <a:t>入站过滤机制</a:t>
            </a:r>
            <a:r>
              <a:rPr lang="en-US" altLang="zh-CN" sz="2400" dirty="0"/>
              <a:t>(ingress filtering)</a:t>
            </a:r>
          </a:p>
          <a:p>
            <a:pPr lvl="1"/>
            <a:r>
              <a:rPr lang="zh-CN" altLang="zh-CN" sz="2400" dirty="0"/>
              <a:t>出站过滤机制</a:t>
            </a:r>
            <a:r>
              <a:rPr lang="en-US" altLang="zh-CN" sz="2400" dirty="0"/>
              <a:t>(egress filtering)</a:t>
            </a:r>
          </a:p>
          <a:p>
            <a:r>
              <a:rPr lang="zh-CN" altLang="en-US" sz="2800" dirty="0"/>
              <a:t>真实源</a:t>
            </a:r>
            <a:r>
              <a:rPr lang="en-US" altLang="zh-CN" sz="2800" dirty="0"/>
              <a:t>IP</a:t>
            </a:r>
            <a:r>
              <a:rPr lang="zh-CN" altLang="en-US" sz="2800" dirty="0"/>
              <a:t>地址验证</a:t>
            </a:r>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24</a:t>
            </a:fld>
            <a:endParaRPr lang="en-US" altLang="zh-CN"/>
          </a:p>
        </p:txBody>
      </p:sp>
    </p:spTree>
    <p:extLst>
      <p:ext uri="{BB962C8B-B14F-4D97-AF65-F5344CB8AC3E}">
        <p14:creationId xmlns:p14="http://schemas.microsoft.com/office/powerpoint/2010/main" val="59504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332656"/>
            <a:ext cx="8001000" cy="747936"/>
          </a:xfrm>
        </p:spPr>
        <p:txBody>
          <a:bodyPr/>
          <a:lstStyle/>
          <a:p>
            <a:r>
              <a:rPr lang="en-US" dirty="0" err="1"/>
              <a:t>IP源地址欺骗过滤</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47D22251-280C-465C-99E6-6A8AAA327959}" type="slidenum">
              <a:rPr lang="en-US" altLang="zh-CN" smtClean="0"/>
              <a:pPr>
                <a:defRPr/>
              </a:pPr>
              <a:t>25</a:t>
            </a:fld>
            <a:endParaRPr lang="en-US" altLang="zh-CN"/>
          </a:p>
        </p:txBody>
      </p:sp>
      <p:pic>
        <p:nvPicPr>
          <p:cNvPr id="5" name="Picture 4" descr="屏幕快照 2011-10-29 下午11.11.3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1853537"/>
            <a:ext cx="7919864" cy="5004463"/>
          </a:xfrm>
          <a:prstGeom prst="rect">
            <a:avLst/>
          </a:prstGeom>
        </p:spPr>
      </p:pic>
      <p:sp>
        <p:nvSpPr>
          <p:cNvPr id="7" name="矩形 6"/>
          <p:cNvSpPr/>
          <p:nvPr/>
        </p:nvSpPr>
        <p:spPr bwMode="auto">
          <a:xfrm>
            <a:off x="1691680" y="5877272"/>
            <a:ext cx="720080" cy="216024"/>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sz="1400" b="1" dirty="0">
                <a:latin typeface="Times New Roman" pitchFamily="18" charset="0"/>
                <a:cs typeface="Times New Roman" pitchFamily="18" charset="0"/>
              </a:rPr>
              <a:t>E</a:t>
            </a:r>
            <a:r>
              <a:rPr kumimoji="0" lang="en-US" altLang="zh-CN" sz="1400" b="1" i="0" u="none" strike="noStrike" cap="none" normalizeH="0" baseline="0" dirty="0">
                <a:ln>
                  <a:noFill/>
                </a:ln>
                <a:solidFill>
                  <a:schemeClr val="tx1"/>
                </a:solidFill>
                <a:effectLst/>
                <a:latin typeface="Times New Roman" pitchFamily="18" charset="0"/>
                <a:cs typeface="Times New Roman" pitchFamily="18" charset="0"/>
              </a:rPr>
              <a:t>gress</a:t>
            </a:r>
            <a:endParaRPr kumimoji="0" lang="zh-CN" altLang="en-US" sz="1400" b="1"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255412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404664"/>
            <a:ext cx="8001000" cy="603920"/>
          </a:xfrm>
        </p:spPr>
        <p:txBody>
          <a:bodyPr/>
          <a:lstStyle/>
          <a:p>
            <a:r>
              <a:rPr lang="en-US" dirty="0"/>
              <a:t>MIT </a:t>
            </a:r>
            <a:r>
              <a:rPr lang="en-US" dirty="0" err="1"/>
              <a:t>Spoofer</a:t>
            </a:r>
            <a:r>
              <a:rPr lang="en-US" dirty="0"/>
              <a:t> Project</a:t>
            </a:r>
          </a:p>
        </p:txBody>
      </p:sp>
      <p:pic>
        <p:nvPicPr>
          <p:cNvPr id="5" name="Content Placeholder 4" descr="屏幕快照 2011-10-29 下午11.13.28.png"/>
          <p:cNvPicPr>
            <a:picLocks noGrp="1" noChangeAspect="1"/>
          </p:cNvPicPr>
          <p:nvPr>
            <p:ph idx="1"/>
          </p:nvPr>
        </p:nvPicPr>
        <p:blipFill>
          <a:blip r:embed="rId3" cstate="print">
            <a:extLst>
              <a:ext uri="{28A0092B-C50C-407E-A947-70E740481C1C}">
                <a14:useLocalDpi xmlns:a14="http://schemas.microsoft.com/office/drawing/2010/main" val="0"/>
              </a:ext>
            </a:extLst>
          </a:blip>
          <a:srcRect l="-6924" r="-6924"/>
          <a:stretch>
            <a:fillRect/>
          </a:stretch>
        </p:blipFill>
        <p:spPr/>
      </p:pic>
      <p:sp>
        <p:nvSpPr>
          <p:cNvPr id="4" name="Slide Number Placeholder 3"/>
          <p:cNvSpPr>
            <a:spLocks noGrp="1"/>
          </p:cNvSpPr>
          <p:nvPr>
            <p:ph type="sldNum" sz="quarter" idx="12"/>
          </p:nvPr>
        </p:nvSpPr>
        <p:spPr/>
        <p:txBody>
          <a:bodyPr/>
          <a:lstStyle/>
          <a:p>
            <a:pPr>
              <a:defRPr/>
            </a:pPr>
            <a:fld id="{47D22251-280C-465C-99E6-6A8AAA327959}" type="slidenum">
              <a:rPr lang="en-US" altLang="zh-CN" smtClean="0"/>
              <a:pPr>
                <a:defRPr/>
              </a:pPr>
              <a:t>26</a:t>
            </a:fld>
            <a:endParaRPr lang="en-US" altLang="zh-CN"/>
          </a:p>
        </p:txBody>
      </p:sp>
    </p:spTree>
    <p:extLst>
      <p:ext uri="{BB962C8B-B14F-4D97-AF65-F5344CB8AC3E}">
        <p14:creationId xmlns:p14="http://schemas.microsoft.com/office/powerpoint/2010/main" val="176987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332656"/>
            <a:ext cx="8001000" cy="747936"/>
          </a:xfrm>
        </p:spPr>
        <p:txBody>
          <a:bodyPr/>
          <a:lstStyle/>
          <a:p>
            <a:r>
              <a:rPr lang="en-US" altLang="zh-CN" dirty="0" err="1"/>
              <a:t>Spoofable</a:t>
            </a:r>
            <a:r>
              <a:rPr lang="en-US" altLang="zh-CN" dirty="0"/>
              <a:t> Networks</a:t>
            </a:r>
            <a:endParaRPr lang="en-US" dirty="0"/>
          </a:p>
        </p:txBody>
      </p:sp>
      <p:sp>
        <p:nvSpPr>
          <p:cNvPr id="4" name="Slide Number Placeholder 3"/>
          <p:cNvSpPr>
            <a:spLocks noGrp="1"/>
          </p:cNvSpPr>
          <p:nvPr>
            <p:ph type="sldNum" sz="quarter" idx="12"/>
          </p:nvPr>
        </p:nvSpPr>
        <p:spPr/>
        <p:txBody>
          <a:bodyPr/>
          <a:lstStyle/>
          <a:p>
            <a:pPr>
              <a:defRPr/>
            </a:pPr>
            <a:fld id="{47D22251-280C-465C-99E6-6A8AAA327959}" type="slidenum">
              <a:rPr lang="en-US" altLang="zh-CN" smtClean="0"/>
              <a:pPr>
                <a:defRPr/>
              </a:pPr>
              <a:t>27</a:t>
            </a:fld>
            <a:endParaRPr lang="en-US" altLang="zh-CN"/>
          </a:p>
        </p:txBody>
      </p:sp>
      <p:pic>
        <p:nvPicPr>
          <p:cNvPr id="6" name="Picture 5"/>
          <p:cNvPicPr>
            <a:picLocks noChangeAspect="1"/>
          </p:cNvPicPr>
          <p:nvPr/>
        </p:nvPicPr>
        <p:blipFill>
          <a:blip r:embed="rId2" cstate="print"/>
          <a:stretch>
            <a:fillRect/>
          </a:stretch>
        </p:blipFill>
        <p:spPr>
          <a:xfrm>
            <a:off x="251520" y="1628800"/>
            <a:ext cx="6552728" cy="3270296"/>
          </a:xfrm>
          <a:prstGeom prst="rect">
            <a:avLst/>
          </a:prstGeom>
        </p:spPr>
      </p:pic>
      <p:pic>
        <p:nvPicPr>
          <p:cNvPr id="5" name="Content Placeholder 4"/>
          <p:cNvPicPr>
            <a:picLocks noGrp="1" noChangeAspect="1"/>
          </p:cNvPicPr>
          <p:nvPr>
            <p:ph idx="1"/>
          </p:nvPr>
        </p:nvPicPr>
        <p:blipFill>
          <a:blip r:embed="rId3" cstate="print"/>
          <a:srcRect t="-3432" b="-3432"/>
          <a:stretch>
            <a:fillRect/>
          </a:stretch>
        </p:blipFill>
        <p:spPr>
          <a:xfrm>
            <a:off x="3131840" y="3875450"/>
            <a:ext cx="5832648" cy="3110745"/>
          </a:xfrm>
        </p:spPr>
      </p:pic>
      <p:sp>
        <p:nvSpPr>
          <p:cNvPr id="7" name="Rectangle 6"/>
          <p:cNvSpPr/>
          <p:nvPr/>
        </p:nvSpPr>
        <p:spPr>
          <a:xfrm>
            <a:off x="6069355" y="2780928"/>
            <a:ext cx="3089232" cy="400110"/>
          </a:xfrm>
          <a:prstGeom prst="rect">
            <a:avLst/>
          </a:prstGeom>
        </p:spPr>
        <p:txBody>
          <a:bodyPr wrap="none">
            <a:spAutoFit/>
          </a:bodyPr>
          <a:lstStyle/>
          <a:p>
            <a:r>
              <a:rPr lang="en-US" dirty="0"/>
              <a:t>Location of client tests</a:t>
            </a:r>
          </a:p>
        </p:txBody>
      </p:sp>
      <p:sp>
        <p:nvSpPr>
          <p:cNvPr id="8" name="Rectangle 7"/>
          <p:cNvSpPr/>
          <p:nvPr/>
        </p:nvSpPr>
        <p:spPr>
          <a:xfrm>
            <a:off x="107504" y="5661248"/>
            <a:ext cx="4185035" cy="400110"/>
          </a:xfrm>
          <a:prstGeom prst="rect">
            <a:avLst/>
          </a:prstGeom>
        </p:spPr>
        <p:txBody>
          <a:bodyPr wrap="none">
            <a:spAutoFit/>
          </a:bodyPr>
          <a:lstStyle/>
          <a:p>
            <a:r>
              <a:rPr lang="en-US" dirty="0"/>
              <a:t>Location of </a:t>
            </a:r>
            <a:r>
              <a:rPr lang="en-US" dirty="0" err="1"/>
              <a:t>spoofable</a:t>
            </a:r>
            <a:r>
              <a:rPr lang="en-US" dirty="0"/>
              <a:t> networks </a:t>
            </a:r>
          </a:p>
        </p:txBody>
      </p:sp>
    </p:spTree>
    <p:extLst>
      <p:ext uri="{BB962C8B-B14F-4D97-AF65-F5344CB8AC3E}">
        <p14:creationId xmlns:p14="http://schemas.microsoft.com/office/powerpoint/2010/main" val="423151360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4" name="灯片编号占位符 5"/>
          <p:cNvSpPr>
            <a:spLocks noGrp="1"/>
          </p:cNvSpPr>
          <p:nvPr>
            <p:ph type="sldNum" sz="quarter" idx="12"/>
          </p:nvPr>
        </p:nvSpPr>
        <p:spPr>
          <a:noFill/>
        </p:spPr>
        <p:txBody>
          <a:bodyPr/>
          <a:lstStyle/>
          <a:p>
            <a:fld id="{6EBA1BC7-E1BF-49F8-BF5C-E6EE8FB57F33}" type="slidenum">
              <a:rPr lang="en-US" altLang="zh-CN" smtClean="0">
                <a:ea typeface="宋体" charset="-122"/>
              </a:rPr>
              <a:pPr/>
              <a:t>28</a:t>
            </a:fld>
            <a:endParaRPr lang="en-US" altLang="zh-CN">
              <a:ea typeface="宋体" charset="-122"/>
            </a:endParaRPr>
          </a:p>
        </p:txBody>
      </p:sp>
      <p:sp>
        <p:nvSpPr>
          <p:cNvPr id="66565" name="Rectangle 2"/>
          <p:cNvSpPr>
            <a:spLocks noGrp="1" noChangeArrowheads="1"/>
          </p:cNvSpPr>
          <p:nvPr>
            <p:ph type="title"/>
          </p:nvPr>
        </p:nvSpPr>
        <p:spPr>
          <a:xfrm>
            <a:off x="1691680" y="260648"/>
            <a:ext cx="8001000" cy="747936"/>
          </a:xfrm>
        </p:spPr>
        <p:txBody>
          <a:bodyPr/>
          <a:lstStyle/>
          <a:p>
            <a:pPr eaLnBrk="1" hangingPunct="1"/>
            <a:r>
              <a:rPr lang="zh-CN" altLang="en-US" dirty="0"/>
              <a:t>内容</a:t>
            </a:r>
          </a:p>
        </p:txBody>
      </p:sp>
      <p:sp>
        <p:nvSpPr>
          <p:cNvPr id="66566" name="Rectangle 3"/>
          <p:cNvSpPr>
            <a:spLocks noGrp="1" noChangeArrowheads="1"/>
          </p:cNvSpPr>
          <p:nvPr>
            <p:ph type="body" idx="1"/>
          </p:nvPr>
        </p:nvSpPr>
        <p:spPr/>
        <p:txBody>
          <a:bodyPr/>
          <a:lstStyle/>
          <a:p>
            <a:pPr marL="571500" indent="-571500" eaLnBrk="1" hangingPunct="1">
              <a:buFont typeface="Wingdings" pitchFamily="2" charset="2"/>
              <a:buAutoNum type="arabicPeriod"/>
            </a:pPr>
            <a:r>
              <a:rPr lang="en-US" altLang="zh-CN" sz="3700" dirty="0">
                <a:ea typeface="黑体" pitchFamily="2" charset="-122"/>
              </a:rPr>
              <a:t>TCP/IP</a:t>
            </a:r>
            <a:r>
              <a:rPr lang="zh-CN" altLang="en-US" sz="3700" dirty="0">
                <a:ea typeface="黑体" pitchFamily="2" charset="-122"/>
              </a:rPr>
              <a:t>网络协议栈攻击概述</a:t>
            </a:r>
            <a:endParaRPr lang="en-US" altLang="zh-CN" sz="3700" dirty="0">
              <a:ea typeface="黑体" pitchFamily="2" charset="-122"/>
            </a:endParaRPr>
          </a:p>
          <a:p>
            <a:pPr marL="571500" indent="-571500" eaLnBrk="1" hangingPunct="1">
              <a:buFont typeface="Wingdings" pitchFamily="2" charset="2"/>
              <a:buAutoNum type="arabicPeriod"/>
            </a:pPr>
            <a:r>
              <a:rPr lang="en-US" altLang="zh-CN" sz="3700" dirty="0">
                <a:ea typeface="黑体" pitchFamily="2" charset="-122"/>
              </a:rPr>
              <a:t>IP</a:t>
            </a:r>
            <a:r>
              <a:rPr lang="zh-CN" altLang="en-US" sz="3700" dirty="0">
                <a:ea typeface="黑体" pitchFamily="2" charset="-122"/>
              </a:rPr>
              <a:t>源地址欺骗</a:t>
            </a:r>
            <a:endParaRPr lang="en-US" altLang="zh-CN" sz="3700" dirty="0">
              <a:ea typeface="黑体" pitchFamily="2" charset="-122"/>
            </a:endParaRPr>
          </a:p>
          <a:p>
            <a:pPr marL="571500" indent="-571500" eaLnBrk="1" hangingPunct="1">
              <a:buFont typeface="Wingdings" pitchFamily="2" charset="2"/>
              <a:buAutoNum type="arabicPeriod"/>
            </a:pPr>
            <a:r>
              <a:rPr lang="en-US" altLang="zh-CN" sz="3700" dirty="0">
                <a:solidFill>
                  <a:schemeClr val="accent2"/>
                </a:solidFill>
                <a:ea typeface="黑体" pitchFamily="2" charset="-122"/>
              </a:rPr>
              <a:t>ARP</a:t>
            </a:r>
            <a:r>
              <a:rPr lang="zh-CN" altLang="en-US" sz="3700" dirty="0">
                <a:solidFill>
                  <a:schemeClr val="accent2"/>
                </a:solidFill>
                <a:ea typeface="黑体" pitchFamily="2" charset="-122"/>
              </a:rPr>
              <a:t>欺骗</a:t>
            </a:r>
            <a:endParaRPr lang="en-US" altLang="zh-CN" sz="3700" dirty="0">
              <a:solidFill>
                <a:schemeClr val="accent2"/>
              </a:solidFill>
              <a:ea typeface="黑体" pitchFamily="2" charset="-122"/>
            </a:endParaRPr>
          </a:p>
          <a:p>
            <a:pPr marL="571500" indent="-571500" eaLnBrk="1" hangingPunct="1">
              <a:buFont typeface="Wingdings" pitchFamily="2" charset="2"/>
              <a:buAutoNum type="arabicPeriod"/>
            </a:pPr>
            <a:r>
              <a:rPr lang="en-US" altLang="zh-CN" sz="3700" dirty="0">
                <a:ea typeface="黑体" pitchFamily="2" charset="-122"/>
              </a:rPr>
              <a:t>ICMP</a:t>
            </a:r>
            <a:r>
              <a:rPr lang="zh-CN" altLang="en-US" sz="3700" dirty="0">
                <a:ea typeface="黑体" pitchFamily="2" charset="-122"/>
              </a:rPr>
              <a:t>路由重定向攻击</a:t>
            </a:r>
            <a:endParaRPr lang="en-US" altLang="zh-CN" sz="3700" dirty="0">
              <a:ea typeface="黑体" pitchFamily="2" charset="-122"/>
            </a:endParaRPr>
          </a:p>
          <a:p>
            <a:pPr marL="571500" indent="-571500" eaLnBrk="1" hangingPunct="1">
              <a:buFont typeface="Wingdings" pitchFamily="2" charset="2"/>
              <a:buAutoNum type="arabicPeriod"/>
            </a:pPr>
            <a:endParaRPr lang="en-US" altLang="zh-CN" sz="3700" dirty="0">
              <a:ea typeface="黑体" pitchFamily="2" charset="-122"/>
            </a:endParaRPr>
          </a:p>
          <a:p>
            <a:pPr marL="571500" indent="-571500" eaLnBrk="1" hangingPunct="1">
              <a:buFont typeface="Wingdings" pitchFamily="2" charset="2"/>
              <a:buAutoNum type="arabicPeriod"/>
            </a:pPr>
            <a:endParaRPr lang="en-US" altLang="zh-CN" sz="3700" dirty="0">
              <a:ea typeface="黑体" pitchFamily="2" charset="-122"/>
            </a:endParaRPr>
          </a:p>
        </p:txBody>
      </p:sp>
    </p:spTree>
    <p:extLst>
      <p:ext uri="{BB962C8B-B14F-4D97-AF65-F5344CB8AC3E}">
        <p14:creationId xmlns:p14="http://schemas.microsoft.com/office/powerpoint/2010/main" val="741072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60648"/>
            <a:ext cx="8001000" cy="747936"/>
          </a:xfrm>
        </p:spPr>
        <p:txBody>
          <a:bodyPr/>
          <a:lstStyle/>
          <a:p>
            <a:r>
              <a:rPr lang="en-US" altLang="zh-CN" dirty="0"/>
              <a:t>ARP</a:t>
            </a:r>
            <a:r>
              <a:rPr lang="zh-CN" altLang="en-US" dirty="0"/>
              <a:t>协议</a:t>
            </a:r>
            <a:endParaRPr lang="en-US" dirty="0"/>
          </a:p>
        </p:txBody>
      </p:sp>
      <p:sp>
        <p:nvSpPr>
          <p:cNvPr id="3" name="Content Placeholder 2"/>
          <p:cNvSpPr>
            <a:spLocks noGrp="1"/>
          </p:cNvSpPr>
          <p:nvPr>
            <p:ph idx="1"/>
          </p:nvPr>
        </p:nvSpPr>
        <p:spPr/>
        <p:txBody>
          <a:bodyPr/>
          <a:lstStyle/>
          <a:p>
            <a:r>
              <a:rPr lang="en-US" altLang="zh-CN" dirty="0"/>
              <a:t>IP</a:t>
            </a:r>
            <a:r>
              <a:rPr lang="zh-CN" altLang="en-US" dirty="0"/>
              <a:t>网络传输机制</a:t>
            </a:r>
            <a:endParaRPr lang="en-US" altLang="zh-CN" dirty="0"/>
          </a:p>
          <a:p>
            <a:pPr lvl="1"/>
            <a:r>
              <a:rPr lang="zh-CN" altLang="en-US" dirty="0"/>
              <a:t>子网间使用</a:t>
            </a:r>
            <a:r>
              <a:rPr lang="en-US" altLang="zh-CN" dirty="0"/>
              <a:t>IP</a:t>
            </a:r>
            <a:r>
              <a:rPr lang="zh-CN" altLang="en-US" dirty="0"/>
              <a:t>地址通过路由器寻址转发</a:t>
            </a:r>
            <a:endParaRPr lang="en-US" altLang="zh-CN" dirty="0"/>
          </a:p>
          <a:p>
            <a:pPr lvl="1"/>
            <a:r>
              <a:rPr lang="zh-CN" altLang="en-US" dirty="0"/>
              <a:t>子网内使用硬件地址</a:t>
            </a:r>
            <a:r>
              <a:rPr lang="en-US" altLang="zh-CN" dirty="0"/>
              <a:t>(</a:t>
            </a:r>
            <a:r>
              <a:rPr lang="zh-CN" altLang="en-US" dirty="0"/>
              <a:t>以太网</a:t>
            </a:r>
            <a:r>
              <a:rPr lang="en-US" altLang="zh-CN" dirty="0"/>
              <a:t>:MAC)</a:t>
            </a:r>
            <a:r>
              <a:rPr lang="zh-CN" altLang="en-US" dirty="0"/>
              <a:t>进行传输</a:t>
            </a:r>
            <a:endParaRPr lang="en-US" altLang="zh-CN" dirty="0"/>
          </a:p>
          <a:p>
            <a:pPr lvl="1"/>
            <a:r>
              <a:rPr lang="zh-CN" altLang="en-US" dirty="0"/>
              <a:t>需要主机</a:t>
            </a:r>
            <a:r>
              <a:rPr lang="en-US" altLang="zh-CN" dirty="0"/>
              <a:t>IP</a:t>
            </a:r>
            <a:r>
              <a:rPr lang="zh-CN" altLang="en-US" dirty="0"/>
              <a:t>地址－硬件地址映射过程</a:t>
            </a:r>
            <a:endParaRPr lang="en-US" altLang="zh-CN" dirty="0"/>
          </a:p>
          <a:p>
            <a:endParaRPr lang="en-US" altLang="zh-CN"/>
          </a:p>
          <a:p>
            <a:r>
              <a:rPr lang="en-US" altLang="zh-CN"/>
              <a:t>ARP</a:t>
            </a:r>
            <a:r>
              <a:rPr lang="zh-CN" altLang="en-US" dirty="0"/>
              <a:t>协议</a:t>
            </a:r>
            <a:r>
              <a:rPr lang="zh-CN" altLang="zh-CN" dirty="0"/>
              <a:t>：</a:t>
            </a:r>
            <a:r>
              <a:rPr lang="zh-CN" altLang="en-US" dirty="0"/>
              <a:t>地址解析协议</a:t>
            </a:r>
            <a:endParaRPr lang="en-US" altLang="zh-CN" dirty="0"/>
          </a:p>
          <a:p>
            <a:pPr lvl="1"/>
            <a:r>
              <a:rPr lang="en-US" altLang="zh-CN" dirty="0"/>
              <a:t>IETF RFC 826</a:t>
            </a:r>
            <a:r>
              <a:rPr lang="zh-CN" altLang="en-US" dirty="0"/>
              <a:t>，</a:t>
            </a:r>
            <a:r>
              <a:rPr lang="en-US" altLang="zh-CN" dirty="0"/>
              <a:t>1982</a:t>
            </a:r>
            <a:r>
              <a:rPr lang="zh-CN" altLang="en-US" dirty="0"/>
              <a:t>年</a:t>
            </a:r>
            <a:endParaRPr lang="en-US" altLang="zh-CN" dirty="0"/>
          </a:p>
          <a:p>
            <a:pPr marL="471487" lvl="1" indent="0">
              <a:buNone/>
            </a:pPr>
            <a:endParaRPr lang="en-US" dirty="0"/>
          </a:p>
        </p:txBody>
      </p:sp>
      <p:sp>
        <p:nvSpPr>
          <p:cNvPr id="4" name="Slide Number Placeholder 3"/>
          <p:cNvSpPr>
            <a:spLocks noGrp="1"/>
          </p:cNvSpPr>
          <p:nvPr>
            <p:ph type="sldNum" sz="quarter" idx="12"/>
          </p:nvPr>
        </p:nvSpPr>
        <p:spPr/>
        <p:txBody>
          <a:bodyPr/>
          <a:lstStyle/>
          <a:p>
            <a:pPr>
              <a:defRPr/>
            </a:pPr>
            <a:fld id="{85027CBF-C054-465D-9A8D-403404A849B7}" type="slidenum">
              <a:rPr lang="en-US" altLang="zh-CN" smtClean="0"/>
              <a:pPr>
                <a:defRPr/>
              </a:pPr>
              <a:t>29</a:t>
            </a:fld>
            <a:endParaRPr lang="en-US" altLang="zh-CN"/>
          </a:p>
        </p:txBody>
      </p:sp>
    </p:spTree>
    <p:extLst>
      <p:ext uri="{BB962C8B-B14F-4D97-AF65-F5344CB8AC3E}">
        <p14:creationId xmlns:p14="http://schemas.microsoft.com/office/powerpoint/2010/main" val="61315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260648"/>
            <a:ext cx="8001000" cy="747936"/>
          </a:xfrm>
        </p:spPr>
        <p:txBody>
          <a:bodyPr/>
          <a:lstStyle/>
          <a:p>
            <a:r>
              <a:rPr lang="zh-CN" altLang="zh-CN" dirty="0"/>
              <a:t>网络安全属性</a:t>
            </a:r>
            <a:endParaRPr lang="zh-CN" altLang="en-US" dirty="0"/>
          </a:p>
        </p:txBody>
      </p:sp>
      <p:sp>
        <p:nvSpPr>
          <p:cNvPr id="3" name="内容占位符 2"/>
          <p:cNvSpPr>
            <a:spLocks noGrp="1"/>
          </p:cNvSpPr>
          <p:nvPr>
            <p:ph idx="1"/>
          </p:nvPr>
        </p:nvSpPr>
        <p:spPr>
          <a:xfrm>
            <a:off x="566738" y="1752600"/>
            <a:ext cx="5013374" cy="4267200"/>
          </a:xfrm>
        </p:spPr>
        <p:txBody>
          <a:bodyPr/>
          <a:lstStyle/>
          <a:p>
            <a:r>
              <a:rPr lang="zh-CN" altLang="en-US" sz="2800" dirty="0"/>
              <a:t>网络安全</a:t>
            </a:r>
            <a:r>
              <a:rPr lang="en-US" altLang="zh-CN" sz="2800" dirty="0"/>
              <a:t>CIA</a:t>
            </a:r>
            <a:r>
              <a:rPr lang="zh-CN" altLang="en-US" sz="2800" dirty="0"/>
              <a:t>属性</a:t>
            </a:r>
            <a:endParaRPr lang="en-US" altLang="zh-CN" sz="2800" dirty="0"/>
          </a:p>
          <a:p>
            <a:pPr lvl="1"/>
            <a:r>
              <a:rPr lang="zh-CN" altLang="en-US" sz="2400" dirty="0"/>
              <a:t>机密性</a:t>
            </a:r>
            <a:r>
              <a:rPr lang="en-US" altLang="zh-CN" sz="2400" dirty="0"/>
              <a:t>(Confidentiality)</a:t>
            </a:r>
          </a:p>
          <a:p>
            <a:pPr lvl="1"/>
            <a:r>
              <a:rPr lang="zh-CN" altLang="en-US" sz="2400" dirty="0"/>
              <a:t>完整性</a:t>
            </a:r>
            <a:r>
              <a:rPr lang="en-US" altLang="zh-CN" sz="2400" dirty="0"/>
              <a:t>(Integrity)</a:t>
            </a:r>
          </a:p>
          <a:p>
            <a:pPr lvl="1"/>
            <a:r>
              <a:rPr lang="zh-CN" altLang="en-US" sz="2400" dirty="0"/>
              <a:t>可用性</a:t>
            </a:r>
            <a:r>
              <a:rPr lang="en-US" altLang="zh-CN" sz="2400" dirty="0"/>
              <a:t>(Availability)</a:t>
            </a:r>
          </a:p>
          <a:p>
            <a:r>
              <a:rPr lang="zh-CN" altLang="en-US" sz="2800" dirty="0"/>
              <a:t>其他两个补充属性</a:t>
            </a:r>
            <a:endParaRPr lang="en-US" altLang="zh-CN" sz="2800" dirty="0"/>
          </a:p>
          <a:p>
            <a:pPr lvl="1"/>
            <a:r>
              <a:rPr lang="zh-CN" altLang="zh-CN" sz="2400" dirty="0"/>
              <a:t>真实性</a:t>
            </a:r>
            <a:r>
              <a:rPr lang="en-US" altLang="zh-CN" sz="2400" dirty="0"/>
              <a:t>(Authentication)</a:t>
            </a:r>
          </a:p>
          <a:p>
            <a:pPr lvl="1"/>
            <a:r>
              <a:rPr lang="zh-CN" altLang="zh-CN" sz="2400" dirty="0"/>
              <a:t>不可抵赖性</a:t>
            </a:r>
            <a:r>
              <a:rPr lang="en-US" altLang="zh-CN" sz="2400" dirty="0"/>
              <a:t>(Non-Repudiation) : </a:t>
            </a:r>
            <a:r>
              <a:rPr lang="zh-CN" altLang="en-US" sz="2400" dirty="0"/>
              <a:t>可审查性</a:t>
            </a:r>
            <a:r>
              <a:rPr lang="en-US" altLang="zh-CN" sz="2400" dirty="0"/>
              <a:t>(Accountability)</a:t>
            </a:r>
            <a:endParaRPr lang="zh-CN" altLang="en-US" sz="24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3</a:t>
            </a:fld>
            <a:endParaRPr lang="en-US" altLang="zh-CN"/>
          </a:p>
        </p:txBody>
      </p:sp>
      <p:pic>
        <p:nvPicPr>
          <p:cNvPr id="1026" name="Picture 2" descr="http://sbin.cn/blog/wp-content/uploads/2010/06/cia.png"/>
          <p:cNvPicPr>
            <a:picLocks noChangeAspect="1" noChangeArrowheads="1"/>
          </p:cNvPicPr>
          <p:nvPr/>
        </p:nvPicPr>
        <p:blipFill>
          <a:blip r:embed="rId3" cstate="print"/>
          <a:srcRect/>
          <a:stretch>
            <a:fillRect/>
          </a:stretch>
        </p:blipFill>
        <p:spPr bwMode="auto">
          <a:xfrm>
            <a:off x="5364088" y="1988840"/>
            <a:ext cx="3872782" cy="3531714"/>
          </a:xfrm>
          <a:prstGeom prst="rect">
            <a:avLst/>
          </a:prstGeom>
          <a:noFill/>
        </p:spPr>
      </p:pic>
    </p:spTree>
    <p:extLst>
      <p:ext uri="{BB962C8B-B14F-4D97-AF65-F5344CB8AC3E}">
        <p14:creationId xmlns:p14="http://schemas.microsoft.com/office/powerpoint/2010/main" val="1775513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60648"/>
            <a:ext cx="8001000" cy="747936"/>
          </a:xfrm>
        </p:spPr>
        <p:txBody>
          <a:bodyPr/>
          <a:lstStyle/>
          <a:p>
            <a:r>
              <a:rPr lang="en-US" altLang="zh-CN" dirty="0"/>
              <a:t>ARP</a:t>
            </a:r>
            <a:r>
              <a:rPr lang="zh-CN" altLang="en-US" dirty="0"/>
              <a:t>协议格式</a:t>
            </a:r>
            <a:endParaRPr lang="en-US" dirty="0"/>
          </a:p>
        </p:txBody>
      </p:sp>
      <p:pic>
        <p:nvPicPr>
          <p:cNvPr id="5" name="Content Placeholder 4" descr="屏幕快照 2010-12-13 下午09.15.39.png"/>
          <p:cNvPicPr>
            <a:picLocks noGrp="1" noChangeAspect="1"/>
          </p:cNvPicPr>
          <p:nvPr>
            <p:ph idx="1"/>
          </p:nvPr>
        </p:nvPicPr>
        <p:blipFill>
          <a:blip r:embed="rId2" cstate="print">
            <a:extLst>
              <a:ext uri="{28A0092B-C50C-407E-A947-70E740481C1C}">
                <a14:useLocalDpi xmlns:a14="http://schemas.microsoft.com/office/drawing/2010/main" val="0"/>
              </a:ext>
            </a:extLst>
          </a:blip>
          <a:srcRect t="-3174" b="-3174"/>
          <a:stretch>
            <a:fillRect/>
          </a:stretch>
        </p:blipFill>
        <p:spPr/>
      </p:pic>
      <p:sp>
        <p:nvSpPr>
          <p:cNvPr id="4" name="Slide Number Placeholder 3"/>
          <p:cNvSpPr>
            <a:spLocks noGrp="1"/>
          </p:cNvSpPr>
          <p:nvPr>
            <p:ph type="sldNum" sz="quarter" idx="12"/>
          </p:nvPr>
        </p:nvSpPr>
        <p:spPr/>
        <p:txBody>
          <a:bodyPr/>
          <a:lstStyle/>
          <a:p>
            <a:pPr>
              <a:defRPr/>
            </a:pPr>
            <a:fld id="{85027CBF-C054-465D-9A8D-403404A849B7}" type="slidenum">
              <a:rPr lang="en-US" altLang="zh-CN" smtClean="0"/>
              <a:pPr>
                <a:defRPr/>
              </a:pPr>
              <a:t>30</a:t>
            </a:fld>
            <a:endParaRPr lang="en-US" altLang="zh-CN"/>
          </a:p>
        </p:txBody>
      </p:sp>
      <p:sp>
        <p:nvSpPr>
          <p:cNvPr id="6" name="Oval Callout 5"/>
          <p:cNvSpPr/>
          <p:nvPr/>
        </p:nvSpPr>
        <p:spPr bwMode="auto">
          <a:xfrm>
            <a:off x="6588224" y="1556792"/>
            <a:ext cx="2555776" cy="1512168"/>
          </a:xfrm>
          <a:prstGeom prst="wedgeEllipseCallout">
            <a:avLst>
              <a:gd name="adj1" fmla="val -40227"/>
              <a:gd name="adj2" fmla="val 50690"/>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CC0000"/>
                </a:solidFill>
                <a:effectLst/>
                <a:latin typeface="Verdana" pitchFamily="34" charset="0"/>
                <a:ea typeface="宋体" pitchFamily="2" charset="-122"/>
              </a:rPr>
              <a:t>Request 0x1 </a:t>
            </a:r>
            <a:r>
              <a:rPr kumimoji="0" lang="zh-CN" altLang="en-US" sz="2000" b="0" i="0" u="none" strike="noStrike" cap="none" normalizeH="0" baseline="0" dirty="0">
                <a:ln>
                  <a:noFill/>
                </a:ln>
                <a:solidFill>
                  <a:srgbClr val="CC0000"/>
                </a:solidFill>
                <a:effectLst/>
                <a:latin typeface="Verdana" pitchFamily="34" charset="0"/>
                <a:ea typeface="宋体" pitchFamily="2" charset="-122"/>
              </a:rPr>
              <a:t>／</a:t>
            </a:r>
            <a:endParaRPr lang="en-US" altLang="zh-CN" dirty="0">
              <a:solidFill>
                <a:srgbClr val="CC0000"/>
              </a:solidFill>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zh-CN" dirty="0">
                <a:solidFill>
                  <a:srgbClr val="CC0000"/>
                </a:solidFill>
              </a:rPr>
              <a:t>Reply 0x2</a:t>
            </a:r>
            <a:endParaRPr kumimoji="0" lang="en-US" sz="2000" b="0" i="0" u="none" strike="noStrike" cap="none" normalizeH="0" baseline="0" dirty="0">
              <a:ln>
                <a:noFill/>
              </a:ln>
              <a:solidFill>
                <a:srgbClr val="CC0000"/>
              </a:solidFill>
              <a:effectLst/>
              <a:latin typeface="Verdana" pitchFamily="34" charset="0"/>
              <a:ea typeface="宋体" pitchFamily="2" charset="-122"/>
            </a:endParaRPr>
          </a:p>
        </p:txBody>
      </p:sp>
      <p:sp>
        <p:nvSpPr>
          <p:cNvPr id="7" name="Rectangle 6"/>
          <p:cNvSpPr/>
          <p:nvPr/>
        </p:nvSpPr>
        <p:spPr>
          <a:xfrm>
            <a:off x="4716016" y="2420888"/>
            <a:ext cx="1151728" cy="400110"/>
          </a:xfrm>
          <a:prstGeom prst="rect">
            <a:avLst/>
          </a:prstGeom>
        </p:spPr>
        <p:txBody>
          <a:bodyPr wrap="none">
            <a:spAutoFit/>
          </a:bodyPr>
          <a:lstStyle/>
          <a:p>
            <a:r>
              <a:rPr lang="en-US" dirty="0">
                <a:solidFill>
                  <a:schemeClr val="accent2"/>
                </a:solidFill>
              </a:rPr>
              <a:t>0x0800</a:t>
            </a:r>
          </a:p>
        </p:txBody>
      </p:sp>
      <p:sp>
        <p:nvSpPr>
          <p:cNvPr id="8" name="Rectangle 7"/>
          <p:cNvSpPr/>
          <p:nvPr/>
        </p:nvSpPr>
        <p:spPr>
          <a:xfrm>
            <a:off x="3203848" y="2420888"/>
            <a:ext cx="1382159" cy="400110"/>
          </a:xfrm>
          <a:prstGeom prst="rect">
            <a:avLst/>
          </a:prstGeom>
        </p:spPr>
        <p:txBody>
          <a:bodyPr wrap="none">
            <a:spAutoFit/>
          </a:bodyPr>
          <a:lstStyle/>
          <a:p>
            <a:r>
              <a:rPr lang="zh-CN" altLang="en-US" dirty="0">
                <a:solidFill>
                  <a:schemeClr val="accent2"/>
                </a:solidFill>
              </a:rPr>
              <a:t>以太</a:t>
            </a:r>
            <a:r>
              <a:rPr lang="en-US" altLang="zh-CN" dirty="0">
                <a:solidFill>
                  <a:schemeClr val="accent2"/>
                </a:solidFill>
              </a:rPr>
              <a:t>: </a:t>
            </a:r>
            <a:r>
              <a:rPr lang="en-US" dirty="0">
                <a:solidFill>
                  <a:schemeClr val="accent2"/>
                </a:solidFill>
              </a:rPr>
              <a:t>0x1</a:t>
            </a:r>
          </a:p>
        </p:txBody>
      </p:sp>
      <p:sp>
        <p:nvSpPr>
          <p:cNvPr id="9" name="Rectangle 8"/>
          <p:cNvSpPr/>
          <p:nvPr/>
        </p:nvSpPr>
        <p:spPr>
          <a:xfrm>
            <a:off x="2051720" y="3002742"/>
            <a:ext cx="662561" cy="532546"/>
          </a:xfrm>
          <a:prstGeom prst="rect">
            <a:avLst/>
          </a:prstGeom>
        </p:spPr>
        <p:txBody>
          <a:bodyPr wrap="none">
            <a:spAutoFit/>
          </a:bodyPr>
          <a:lstStyle/>
          <a:p>
            <a:r>
              <a:rPr lang="en-US" dirty="0">
                <a:solidFill>
                  <a:srgbClr val="CC0000"/>
                </a:solidFill>
              </a:rPr>
              <a:t>0x6</a:t>
            </a:r>
          </a:p>
        </p:txBody>
      </p:sp>
      <p:sp>
        <p:nvSpPr>
          <p:cNvPr id="10" name="Rectangle 9"/>
          <p:cNvSpPr/>
          <p:nvPr/>
        </p:nvSpPr>
        <p:spPr>
          <a:xfrm>
            <a:off x="3923928" y="2996952"/>
            <a:ext cx="662561" cy="400110"/>
          </a:xfrm>
          <a:prstGeom prst="rect">
            <a:avLst/>
          </a:prstGeom>
        </p:spPr>
        <p:txBody>
          <a:bodyPr wrap="none">
            <a:spAutoFit/>
          </a:bodyPr>
          <a:lstStyle/>
          <a:p>
            <a:r>
              <a:rPr lang="en-US" dirty="0">
                <a:solidFill>
                  <a:srgbClr val="CC0000"/>
                </a:solidFill>
              </a:rPr>
              <a:t>0x4</a:t>
            </a:r>
          </a:p>
        </p:txBody>
      </p:sp>
      <p:sp>
        <p:nvSpPr>
          <p:cNvPr id="11" name="Rectangle 10"/>
          <p:cNvSpPr/>
          <p:nvPr/>
        </p:nvSpPr>
        <p:spPr>
          <a:xfrm>
            <a:off x="1547664" y="3861048"/>
            <a:ext cx="2417474" cy="400110"/>
          </a:xfrm>
          <a:prstGeom prst="rect">
            <a:avLst/>
          </a:prstGeom>
        </p:spPr>
        <p:txBody>
          <a:bodyPr wrap="none">
            <a:spAutoFit/>
          </a:bodyPr>
          <a:lstStyle/>
          <a:p>
            <a:r>
              <a:rPr lang="en-US" dirty="0">
                <a:solidFill>
                  <a:srgbClr val="CC0000"/>
                </a:solidFill>
              </a:rPr>
              <a:t>(SHA-</a:t>
            </a:r>
            <a:r>
              <a:rPr lang="zh-CN" altLang="en-US" dirty="0">
                <a:solidFill>
                  <a:srgbClr val="CC0000"/>
                </a:solidFill>
              </a:rPr>
              <a:t>发送方</a:t>
            </a:r>
            <a:r>
              <a:rPr lang="en-US" altLang="zh-CN" dirty="0">
                <a:solidFill>
                  <a:srgbClr val="CC0000"/>
                </a:solidFill>
              </a:rPr>
              <a:t>MAC</a:t>
            </a:r>
            <a:r>
              <a:rPr lang="en-US" dirty="0">
                <a:solidFill>
                  <a:srgbClr val="CC0000"/>
                </a:solidFill>
              </a:rPr>
              <a:t>)</a:t>
            </a:r>
          </a:p>
        </p:txBody>
      </p:sp>
      <p:sp>
        <p:nvSpPr>
          <p:cNvPr id="12" name="Rectangle 11"/>
          <p:cNvSpPr/>
          <p:nvPr/>
        </p:nvSpPr>
        <p:spPr>
          <a:xfrm>
            <a:off x="6948264" y="3933056"/>
            <a:ext cx="1414828" cy="363736"/>
          </a:xfrm>
          <a:prstGeom prst="rect">
            <a:avLst/>
          </a:prstGeom>
        </p:spPr>
        <p:txBody>
          <a:bodyPr wrap="none">
            <a:spAutoFit/>
          </a:bodyPr>
          <a:lstStyle/>
          <a:p>
            <a:r>
              <a:rPr lang="en-US" dirty="0">
                <a:solidFill>
                  <a:srgbClr val="CC0000"/>
                </a:solidFill>
              </a:rPr>
              <a:t>(S</a:t>
            </a:r>
            <a:r>
              <a:rPr lang="en-US" altLang="zh-CN" dirty="0">
                <a:solidFill>
                  <a:srgbClr val="CC0000"/>
                </a:solidFill>
              </a:rPr>
              <a:t>PA</a:t>
            </a:r>
            <a:r>
              <a:rPr lang="en-US" dirty="0">
                <a:solidFill>
                  <a:srgbClr val="CC0000"/>
                </a:solidFill>
              </a:rPr>
              <a:t>-</a:t>
            </a:r>
            <a:r>
              <a:rPr lang="zh-CN" altLang="en-US" dirty="0">
                <a:solidFill>
                  <a:srgbClr val="CC0000"/>
                </a:solidFill>
              </a:rPr>
              <a:t>发送方</a:t>
            </a:r>
            <a:r>
              <a:rPr lang="en-US" altLang="zh-CN" dirty="0">
                <a:solidFill>
                  <a:srgbClr val="CC0000"/>
                </a:solidFill>
              </a:rPr>
              <a:t>IP</a:t>
            </a:r>
            <a:r>
              <a:rPr lang="en-US" dirty="0">
                <a:solidFill>
                  <a:srgbClr val="CC0000"/>
                </a:solidFill>
              </a:rPr>
              <a:t>)</a:t>
            </a:r>
          </a:p>
        </p:txBody>
      </p:sp>
      <p:sp>
        <p:nvSpPr>
          <p:cNvPr id="13" name="Rectangle 12"/>
          <p:cNvSpPr/>
          <p:nvPr/>
        </p:nvSpPr>
        <p:spPr>
          <a:xfrm>
            <a:off x="5292080" y="4869160"/>
            <a:ext cx="2138855" cy="400110"/>
          </a:xfrm>
          <a:prstGeom prst="rect">
            <a:avLst/>
          </a:prstGeom>
        </p:spPr>
        <p:txBody>
          <a:bodyPr wrap="none">
            <a:spAutoFit/>
          </a:bodyPr>
          <a:lstStyle/>
          <a:p>
            <a:r>
              <a:rPr lang="en-US" dirty="0">
                <a:solidFill>
                  <a:srgbClr val="CC0000"/>
                </a:solidFill>
              </a:rPr>
              <a:t>(</a:t>
            </a:r>
            <a:r>
              <a:rPr lang="en-US" altLang="zh-CN" dirty="0">
                <a:solidFill>
                  <a:srgbClr val="CC0000"/>
                </a:solidFill>
              </a:rPr>
              <a:t>THA</a:t>
            </a:r>
            <a:r>
              <a:rPr lang="en-US" dirty="0">
                <a:solidFill>
                  <a:srgbClr val="CC0000"/>
                </a:solidFill>
              </a:rPr>
              <a:t>-</a:t>
            </a:r>
            <a:r>
              <a:rPr lang="zh-CN" altLang="en-US" dirty="0">
                <a:solidFill>
                  <a:srgbClr val="CC0000"/>
                </a:solidFill>
              </a:rPr>
              <a:t>目标</a:t>
            </a:r>
            <a:r>
              <a:rPr lang="en-US" altLang="zh-CN" dirty="0">
                <a:solidFill>
                  <a:srgbClr val="CC0000"/>
                </a:solidFill>
              </a:rPr>
              <a:t>MAC</a:t>
            </a:r>
            <a:r>
              <a:rPr lang="en-US" dirty="0">
                <a:solidFill>
                  <a:srgbClr val="CC0000"/>
                </a:solidFill>
              </a:rPr>
              <a:t>)</a:t>
            </a:r>
          </a:p>
        </p:txBody>
      </p:sp>
      <p:sp>
        <p:nvSpPr>
          <p:cNvPr id="14" name="Rectangle 13"/>
          <p:cNvSpPr/>
          <p:nvPr/>
        </p:nvSpPr>
        <p:spPr>
          <a:xfrm>
            <a:off x="5436096" y="5373216"/>
            <a:ext cx="1784719" cy="400110"/>
          </a:xfrm>
          <a:prstGeom prst="rect">
            <a:avLst/>
          </a:prstGeom>
        </p:spPr>
        <p:txBody>
          <a:bodyPr wrap="none">
            <a:spAutoFit/>
          </a:bodyPr>
          <a:lstStyle/>
          <a:p>
            <a:r>
              <a:rPr lang="en-US" dirty="0">
                <a:solidFill>
                  <a:srgbClr val="CC0000"/>
                </a:solidFill>
              </a:rPr>
              <a:t>(</a:t>
            </a:r>
            <a:r>
              <a:rPr lang="en-US" altLang="zh-CN" dirty="0">
                <a:solidFill>
                  <a:srgbClr val="CC0000"/>
                </a:solidFill>
              </a:rPr>
              <a:t>TPA</a:t>
            </a:r>
            <a:r>
              <a:rPr lang="en-US" dirty="0">
                <a:solidFill>
                  <a:srgbClr val="CC0000"/>
                </a:solidFill>
              </a:rPr>
              <a:t>-</a:t>
            </a:r>
            <a:r>
              <a:rPr lang="zh-CN" altLang="en-US" dirty="0">
                <a:solidFill>
                  <a:srgbClr val="CC0000"/>
                </a:solidFill>
              </a:rPr>
              <a:t>目标</a:t>
            </a:r>
            <a:r>
              <a:rPr lang="en-US" altLang="zh-CN" dirty="0">
                <a:solidFill>
                  <a:srgbClr val="CC0000"/>
                </a:solidFill>
              </a:rPr>
              <a:t>IP</a:t>
            </a:r>
            <a:r>
              <a:rPr lang="en-US" dirty="0">
                <a:solidFill>
                  <a:srgbClr val="CC0000"/>
                </a:solidFill>
              </a:rPr>
              <a:t>)</a:t>
            </a:r>
          </a:p>
        </p:txBody>
      </p:sp>
    </p:spTree>
    <p:extLst>
      <p:ext uri="{BB962C8B-B14F-4D97-AF65-F5344CB8AC3E}">
        <p14:creationId xmlns:p14="http://schemas.microsoft.com/office/powerpoint/2010/main" val="894607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683568" y="1772816"/>
            <a:ext cx="7344816" cy="4374486"/>
          </a:xfrm>
          <a:prstGeom prst="rect">
            <a:avLst/>
          </a:prstGeom>
          <a:noFill/>
          <a:ln w="9525">
            <a:noFill/>
            <a:miter lim="800000"/>
            <a:headEnd/>
            <a:tailEnd/>
          </a:ln>
        </p:spPr>
      </p:pic>
      <p:sp>
        <p:nvSpPr>
          <p:cNvPr id="2" name="Title 1"/>
          <p:cNvSpPr>
            <a:spLocks noGrp="1"/>
          </p:cNvSpPr>
          <p:nvPr>
            <p:ph type="title"/>
          </p:nvPr>
        </p:nvSpPr>
        <p:spPr>
          <a:xfrm>
            <a:off x="1547664" y="260648"/>
            <a:ext cx="8001000" cy="747936"/>
          </a:xfrm>
        </p:spPr>
        <p:txBody>
          <a:bodyPr/>
          <a:lstStyle/>
          <a:p>
            <a:r>
              <a:rPr lang="en-US" altLang="zh-CN" dirty="0"/>
              <a:t>ARP</a:t>
            </a:r>
            <a:r>
              <a:rPr lang="zh-CN" altLang="en-US" dirty="0"/>
              <a:t>请求／应答过程</a:t>
            </a:r>
            <a:endParaRPr lang="en-US" dirty="0"/>
          </a:p>
        </p:txBody>
      </p:sp>
      <p:sp>
        <p:nvSpPr>
          <p:cNvPr id="4" name="Slide Number Placeholder 3"/>
          <p:cNvSpPr>
            <a:spLocks noGrp="1"/>
          </p:cNvSpPr>
          <p:nvPr>
            <p:ph type="sldNum" sz="quarter" idx="12"/>
          </p:nvPr>
        </p:nvSpPr>
        <p:spPr/>
        <p:txBody>
          <a:bodyPr/>
          <a:lstStyle/>
          <a:p>
            <a:pPr>
              <a:defRPr/>
            </a:pPr>
            <a:fld id="{85027CBF-C054-465D-9A8D-403404A849B7}" type="slidenum">
              <a:rPr lang="en-US" altLang="zh-CN" smtClean="0"/>
              <a:pPr>
                <a:defRPr/>
              </a:pPr>
              <a:t>31</a:t>
            </a:fld>
            <a:endParaRPr lang="en-US" altLang="zh-CN"/>
          </a:p>
        </p:txBody>
      </p:sp>
      <p:cxnSp>
        <p:nvCxnSpPr>
          <p:cNvPr id="20" name="肘形连接符 19"/>
          <p:cNvCxnSpPr/>
          <p:nvPr/>
        </p:nvCxnSpPr>
        <p:spPr bwMode="auto">
          <a:xfrm flipV="1">
            <a:off x="1403648" y="3356992"/>
            <a:ext cx="1296144" cy="1224136"/>
          </a:xfrm>
          <a:prstGeom prst="bentConnector3">
            <a:avLst>
              <a:gd name="adj1" fmla="val 318"/>
            </a:avLst>
          </a:prstGeom>
          <a:ln w="38100">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24" name="肘形连接符 23"/>
          <p:cNvCxnSpPr/>
          <p:nvPr/>
        </p:nvCxnSpPr>
        <p:spPr bwMode="auto">
          <a:xfrm rot="16200000" flipH="1">
            <a:off x="3347864" y="3356992"/>
            <a:ext cx="1296144" cy="1296144"/>
          </a:xfrm>
          <a:prstGeom prst="bentConnector3">
            <a:avLst>
              <a:gd name="adj1" fmla="val -675"/>
            </a:avLst>
          </a:prstGeom>
          <a:ln w="38100">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52" name="直接箭头连接符 51"/>
          <p:cNvCxnSpPr/>
          <p:nvPr/>
        </p:nvCxnSpPr>
        <p:spPr bwMode="auto">
          <a:xfrm>
            <a:off x="3347864" y="3355404"/>
            <a:ext cx="1800200" cy="1588"/>
          </a:xfrm>
          <a:prstGeom prst="straightConnector1">
            <a:avLst/>
          </a:prstGeom>
          <a:ln w="38100">
            <a:headEnd type="none" w="med" len="med"/>
            <a:tailEnd type="arrow"/>
          </a:ln>
        </p:spPr>
        <p:style>
          <a:lnRef idx="1">
            <a:schemeClr val="accent6"/>
          </a:lnRef>
          <a:fillRef idx="0">
            <a:schemeClr val="accent6"/>
          </a:fillRef>
          <a:effectRef idx="0">
            <a:schemeClr val="accent6"/>
          </a:effectRef>
          <a:fontRef idx="minor">
            <a:schemeClr val="tx1"/>
          </a:fontRef>
        </p:style>
      </p:cxnSp>
      <p:grpSp>
        <p:nvGrpSpPr>
          <p:cNvPr id="59" name="组合 58"/>
          <p:cNvGrpSpPr/>
          <p:nvPr/>
        </p:nvGrpSpPr>
        <p:grpSpPr>
          <a:xfrm>
            <a:off x="3419872" y="2780928"/>
            <a:ext cx="2342893" cy="461665"/>
            <a:chOff x="3309227" y="2636912"/>
            <a:chExt cx="2342893" cy="461665"/>
          </a:xfrm>
        </p:grpSpPr>
        <p:sp>
          <p:nvSpPr>
            <p:cNvPr id="53" name="矩形 52"/>
            <p:cNvSpPr/>
            <p:nvPr/>
          </p:nvSpPr>
          <p:spPr bwMode="auto">
            <a:xfrm>
              <a:off x="3419872" y="2708920"/>
              <a:ext cx="504056" cy="36004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Verdana" pitchFamily="34" charset="0"/>
                <a:ea typeface="宋体" pitchFamily="2" charset="-122"/>
              </a:endParaRPr>
            </a:p>
          </p:txBody>
        </p:sp>
        <p:sp>
          <p:nvSpPr>
            <p:cNvPr id="54" name="矩形 53"/>
            <p:cNvSpPr/>
            <p:nvPr/>
          </p:nvSpPr>
          <p:spPr bwMode="auto">
            <a:xfrm>
              <a:off x="3923928" y="2708920"/>
              <a:ext cx="504056" cy="36004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p:txBody>
        </p:sp>
        <p:sp>
          <p:nvSpPr>
            <p:cNvPr id="55" name="矩形 54"/>
            <p:cNvSpPr/>
            <p:nvPr/>
          </p:nvSpPr>
          <p:spPr bwMode="auto">
            <a:xfrm>
              <a:off x="4427984" y="2708920"/>
              <a:ext cx="1224136" cy="36004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p:txBody>
        </p:sp>
        <p:sp>
          <p:nvSpPr>
            <p:cNvPr id="56" name="TextBox 55"/>
            <p:cNvSpPr txBox="1"/>
            <p:nvPr/>
          </p:nvSpPr>
          <p:spPr>
            <a:xfrm>
              <a:off x="3309227" y="2761183"/>
              <a:ext cx="648072" cy="276999"/>
            </a:xfrm>
            <a:prstGeom prst="rect">
              <a:avLst/>
            </a:prstGeom>
            <a:noFill/>
          </p:spPr>
          <p:txBody>
            <a:bodyPr wrap="square" rtlCol="0">
              <a:spAutoFit/>
            </a:bodyPr>
            <a:lstStyle/>
            <a:p>
              <a:r>
                <a:rPr lang="en-US" altLang="zh-CN" sz="1200" dirty="0"/>
                <a:t>FF-FF</a:t>
              </a:r>
              <a:endParaRPr lang="zh-CN" altLang="en-US" sz="1400" dirty="0"/>
            </a:p>
          </p:txBody>
        </p:sp>
        <p:sp>
          <p:nvSpPr>
            <p:cNvPr id="57" name="TextBox 56"/>
            <p:cNvSpPr txBox="1"/>
            <p:nvPr/>
          </p:nvSpPr>
          <p:spPr>
            <a:xfrm>
              <a:off x="3741275" y="2761183"/>
              <a:ext cx="864096" cy="276999"/>
            </a:xfrm>
            <a:prstGeom prst="rect">
              <a:avLst/>
            </a:prstGeom>
            <a:noFill/>
          </p:spPr>
          <p:txBody>
            <a:bodyPr wrap="square" rtlCol="0">
              <a:spAutoFit/>
            </a:bodyPr>
            <a:lstStyle/>
            <a:p>
              <a:r>
                <a:rPr lang="en-US" altLang="zh-CN" sz="1200" dirty="0"/>
                <a:t>AA-AA</a:t>
              </a:r>
              <a:endParaRPr lang="zh-CN" altLang="en-US" sz="1400" dirty="0"/>
            </a:p>
          </p:txBody>
        </p:sp>
        <p:sp>
          <p:nvSpPr>
            <p:cNvPr id="58" name="TextBox 57"/>
            <p:cNvSpPr txBox="1"/>
            <p:nvPr/>
          </p:nvSpPr>
          <p:spPr>
            <a:xfrm>
              <a:off x="4427984" y="2636912"/>
              <a:ext cx="1224136" cy="461665"/>
            </a:xfrm>
            <a:prstGeom prst="rect">
              <a:avLst/>
            </a:prstGeom>
            <a:noFill/>
          </p:spPr>
          <p:txBody>
            <a:bodyPr wrap="square" rtlCol="0">
              <a:spAutoFit/>
            </a:bodyPr>
            <a:lstStyle/>
            <a:p>
              <a:pPr algn="ctr"/>
              <a:r>
                <a:rPr lang="en-US" altLang="zh-CN" sz="1200" dirty="0"/>
                <a:t>Who</a:t>
              </a:r>
              <a:r>
                <a:rPr lang="zh-CN" altLang="en-US" sz="1200" dirty="0"/>
                <a:t> </a:t>
              </a:r>
              <a:r>
                <a:rPr lang="en-US" altLang="zh-CN" sz="1200" dirty="0"/>
                <a:t>has</a:t>
              </a:r>
            </a:p>
            <a:p>
              <a:pPr algn="ctr"/>
              <a:r>
                <a:rPr lang="en-US" altLang="zh-CN" sz="1200" dirty="0"/>
                <a:t>166.111.1.20?</a:t>
              </a:r>
              <a:endParaRPr lang="zh-CN" altLang="en-US" sz="1400" dirty="0"/>
            </a:p>
          </p:txBody>
        </p:sp>
      </p:grpSp>
      <p:grpSp>
        <p:nvGrpSpPr>
          <p:cNvPr id="74" name="组合 73"/>
          <p:cNvGrpSpPr/>
          <p:nvPr/>
        </p:nvGrpSpPr>
        <p:grpSpPr>
          <a:xfrm>
            <a:off x="2051720" y="4149080"/>
            <a:ext cx="2342893" cy="461665"/>
            <a:chOff x="2051720" y="4149080"/>
            <a:chExt cx="2342893" cy="461665"/>
          </a:xfrm>
        </p:grpSpPr>
        <p:sp>
          <p:nvSpPr>
            <p:cNvPr id="61" name="矩形 60"/>
            <p:cNvSpPr/>
            <p:nvPr/>
          </p:nvSpPr>
          <p:spPr bwMode="auto">
            <a:xfrm>
              <a:off x="2162365" y="4221088"/>
              <a:ext cx="504056" cy="360040"/>
            </a:xfrm>
            <a:prstGeom prst="rect">
              <a:avLst/>
            </a:prstGeom>
            <a:ln>
              <a:solidFill>
                <a:srgbClr val="0070C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Verdana" pitchFamily="34" charset="0"/>
                <a:ea typeface="宋体" pitchFamily="2" charset="-122"/>
              </a:endParaRPr>
            </a:p>
          </p:txBody>
        </p:sp>
        <p:sp>
          <p:nvSpPr>
            <p:cNvPr id="62" name="矩形 61"/>
            <p:cNvSpPr/>
            <p:nvPr/>
          </p:nvSpPr>
          <p:spPr bwMode="auto">
            <a:xfrm>
              <a:off x="2666421" y="4221088"/>
              <a:ext cx="504056" cy="360040"/>
            </a:xfrm>
            <a:prstGeom prst="rect">
              <a:avLst/>
            </a:prstGeom>
            <a:ln>
              <a:solidFill>
                <a:srgbClr val="0070C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p:txBody>
        </p:sp>
        <p:sp>
          <p:nvSpPr>
            <p:cNvPr id="63" name="矩形 62"/>
            <p:cNvSpPr/>
            <p:nvPr/>
          </p:nvSpPr>
          <p:spPr bwMode="auto">
            <a:xfrm>
              <a:off x="3170477" y="4221088"/>
              <a:ext cx="1224136" cy="360040"/>
            </a:xfrm>
            <a:prstGeom prst="rect">
              <a:avLst/>
            </a:prstGeom>
            <a:ln>
              <a:solidFill>
                <a:srgbClr val="0070C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Verdana" pitchFamily="34" charset="0"/>
                <a:ea typeface="宋体" pitchFamily="2" charset="-122"/>
              </a:endParaRPr>
            </a:p>
          </p:txBody>
        </p:sp>
        <p:sp>
          <p:nvSpPr>
            <p:cNvPr id="64" name="TextBox 63"/>
            <p:cNvSpPr txBox="1"/>
            <p:nvPr/>
          </p:nvSpPr>
          <p:spPr>
            <a:xfrm>
              <a:off x="2051720" y="4273351"/>
              <a:ext cx="720080" cy="276999"/>
            </a:xfrm>
            <a:prstGeom prst="rect">
              <a:avLst/>
            </a:prstGeom>
            <a:noFill/>
          </p:spPr>
          <p:txBody>
            <a:bodyPr wrap="square" rtlCol="0">
              <a:spAutoFit/>
            </a:bodyPr>
            <a:lstStyle/>
            <a:p>
              <a:r>
                <a:rPr lang="en-US" altLang="zh-CN" sz="1200" dirty="0"/>
                <a:t>AA-AA</a:t>
              </a:r>
              <a:endParaRPr lang="zh-CN" altLang="en-US" sz="1400" dirty="0"/>
            </a:p>
          </p:txBody>
        </p:sp>
        <p:sp>
          <p:nvSpPr>
            <p:cNvPr id="65" name="TextBox 64"/>
            <p:cNvSpPr txBox="1"/>
            <p:nvPr/>
          </p:nvSpPr>
          <p:spPr>
            <a:xfrm>
              <a:off x="2483768" y="4273351"/>
              <a:ext cx="864096" cy="276999"/>
            </a:xfrm>
            <a:prstGeom prst="rect">
              <a:avLst/>
            </a:prstGeom>
            <a:noFill/>
          </p:spPr>
          <p:txBody>
            <a:bodyPr wrap="square" rtlCol="0">
              <a:spAutoFit/>
            </a:bodyPr>
            <a:lstStyle/>
            <a:p>
              <a:r>
                <a:rPr lang="en-US" altLang="zh-CN" sz="1200" dirty="0"/>
                <a:t>BB-BB</a:t>
              </a:r>
              <a:endParaRPr lang="zh-CN" altLang="en-US" sz="1400" dirty="0"/>
            </a:p>
          </p:txBody>
        </p:sp>
        <p:sp>
          <p:nvSpPr>
            <p:cNvPr id="66" name="TextBox 65"/>
            <p:cNvSpPr txBox="1"/>
            <p:nvPr/>
          </p:nvSpPr>
          <p:spPr>
            <a:xfrm>
              <a:off x="3131840" y="4149080"/>
              <a:ext cx="1224136" cy="461665"/>
            </a:xfrm>
            <a:prstGeom prst="rect">
              <a:avLst/>
            </a:prstGeom>
            <a:noFill/>
          </p:spPr>
          <p:txBody>
            <a:bodyPr wrap="square" rtlCol="0">
              <a:spAutoFit/>
            </a:bodyPr>
            <a:lstStyle/>
            <a:p>
              <a:pPr algn="ctr"/>
              <a:r>
                <a:rPr lang="en-US" altLang="zh-CN" sz="1200" dirty="0"/>
                <a:t>I have</a:t>
              </a:r>
            </a:p>
            <a:p>
              <a:pPr algn="ctr"/>
              <a:r>
                <a:rPr lang="en-US" altLang="zh-CN" sz="1200" dirty="0"/>
                <a:t>166.111.1.20</a:t>
              </a:r>
              <a:endParaRPr lang="zh-CN" altLang="en-US" sz="1400" dirty="0"/>
            </a:p>
          </p:txBody>
        </p:sp>
      </p:grpSp>
      <p:cxnSp>
        <p:nvCxnSpPr>
          <p:cNvPr id="67" name="肘形连接符 66"/>
          <p:cNvCxnSpPr/>
          <p:nvPr/>
        </p:nvCxnSpPr>
        <p:spPr bwMode="auto">
          <a:xfrm rot="10800000">
            <a:off x="3275856" y="3501008"/>
            <a:ext cx="1224136" cy="1152128"/>
          </a:xfrm>
          <a:prstGeom prst="bentConnector3">
            <a:avLst>
              <a:gd name="adj1" fmla="val -3656"/>
            </a:avLst>
          </a:prstGeom>
          <a:ln w="38100">
            <a:solidFill>
              <a:srgbClr val="0070C0"/>
            </a:solidFill>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70" name="肘形连接符 69"/>
          <p:cNvCxnSpPr/>
          <p:nvPr/>
        </p:nvCxnSpPr>
        <p:spPr bwMode="auto">
          <a:xfrm rot="5400000">
            <a:off x="1511660" y="3537012"/>
            <a:ext cx="1152128" cy="1080120"/>
          </a:xfrm>
          <a:prstGeom prst="bentConnector3">
            <a:avLst>
              <a:gd name="adj1" fmla="val -1420"/>
            </a:avLst>
          </a:prstGeom>
          <a:ln w="38100">
            <a:solidFill>
              <a:srgbClr val="0070C0"/>
            </a:solidFill>
            <a:headEnd type="none" w="med" len="med"/>
            <a:tailEnd type="arrow"/>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78135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ppt_x-#ppt_w/2"/>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anim calcmode="lin" valueType="num">
                                      <p:cBhvr>
                                        <p:cTn id="9" dur="500" fill="hold"/>
                                        <p:tgtEl>
                                          <p:spTgt spid="20"/>
                                        </p:tgtEl>
                                        <p:attrNameLst>
                                          <p:attrName>ppt_w</p:attrName>
                                        </p:attrNameLst>
                                      </p:cBhvr>
                                      <p:tavLst>
                                        <p:tav tm="0">
                                          <p:val>
                                            <p:fltVal val="0"/>
                                          </p:val>
                                        </p:tav>
                                        <p:tav tm="100000">
                                          <p:val>
                                            <p:strVal val="#ppt_w"/>
                                          </p:val>
                                        </p:tav>
                                      </p:tavLst>
                                    </p:anim>
                                    <p:anim calcmode="lin" valueType="num">
                                      <p:cBhvr>
                                        <p:cTn id="10" dur="500" fill="hold"/>
                                        <p:tgtEl>
                                          <p:spTgt spid="2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ppt_x</p:attrName>
                                        </p:attrNameLst>
                                      </p:cBhvr>
                                      <p:tavLst>
                                        <p:tav tm="0">
                                          <p:val>
                                            <p:strVal val="#ppt_x-#ppt_w/2"/>
                                          </p:val>
                                        </p:tav>
                                        <p:tav tm="100000">
                                          <p:val>
                                            <p:strVal val="#ppt_x"/>
                                          </p:val>
                                        </p:tav>
                                      </p:tavLst>
                                    </p:anim>
                                    <p:anim calcmode="lin" valueType="num">
                                      <p:cBhvr>
                                        <p:cTn id="15" dur="500" fill="hold"/>
                                        <p:tgtEl>
                                          <p:spTgt spid="24"/>
                                        </p:tgtEl>
                                        <p:attrNameLst>
                                          <p:attrName>ppt_y</p:attrName>
                                        </p:attrNameLst>
                                      </p:cBhvr>
                                      <p:tavLst>
                                        <p:tav tm="0">
                                          <p:val>
                                            <p:strVal val="#ppt_y"/>
                                          </p:val>
                                        </p:tav>
                                        <p:tav tm="100000">
                                          <p:val>
                                            <p:strVal val="#ppt_y"/>
                                          </p:val>
                                        </p:tav>
                                      </p:tavLst>
                                    </p:anim>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strVal val="#ppt_h"/>
                                          </p:val>
                                        </p:tav>
                                        <p:tav tm="100000">
                                          <p:val>
                                            <p:strVal val="#ppt_h"/>
                                          </p:val>
                                        </p:tav>
                                      </p:tavLst>
                                    </p:anim>
                                  </p:childTnLst>
                                </p:cTn>
                              </p:par>
                              <p:par>
                                <p:cTn id="18" presetID="17" presetClass="entr" presetSubtype="8" fill="hold" nodeType="with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p:cTn id="20" dur="500" fill="hold"/>
                                        <p:tgtEl>
                                          <p:spTgt spid="52"/>
                                        </p:tgtEl>
                                        <p:attrNameLst>
                                          <p:attrName>ppt_x</p:attrName>
                                        </p:attrNameLst>
                                      </p:cBhvr>
                                      <p:tavLst>
                                        <p:tav tm="0">
                                          <p:val>
                                            <p:strVal val="#ppt_x-#ppt_w/2"/>
                                          </p:val>
                                        </p:tav>
                                        <p:tav tm="100000">
                                          <p:val>
                                            <p:strVal val="#ppt_x"/>
                                          </p:val>
                                        </p:tav>
                                      </p:tavLst>
                                    </p:anim>
                                    <p:anim calcmode="lin" valueType="num">
                                      <p:cBhvr>
                                        <p:cTn id="21" dur="500" fill="hold"/>
                                        <p:tgtEl>
                                          <p:spTgt spid="52"/>
                                        </p:tgtEl>
                                        <p:attrNameLst>
                                          <p:attrName>ppt_y</p:attrName>
                                        </p:attrNameLst>
                                      </p:cBhvr>
                                      <p:tavLst>
                                        <p:tav tm="0">
                                          <p:val>
                                            <p:strVal val="#ppt_y"/>
                                          </p:val>
                                        </p:tav>
                                        <p:tav tm="100000">
                                          <p:val>
                                            <p:strVal val="#ppt_y"/>
                                          </p:val>
                                        </p:tav>
                                      </p:tavLst>
                                    </p:anim>
                                    <p:anim calcmode="lin" valueType="num">
                                      <p:cBhvr>
                                        <p:cTn id="22" dur="500" fill="hold"/>
                                        <p:tgtEl>
                                          <p:spTgt spid="52"/>
                                        </p:tgtEl>
                                        <p:attrNameLst>
                                          <p:attrName>ppt_w</p:attrName>
                                        </p:attrNameLst>
                                      </p:cBhvr>
                                      <p:tavLst>
                                        <p:tav tm="0">
                                          <p:val>
                                            <p:fltVal val="0"/>
                                          </p:val>
                                        </p:tav>
                                        <p:tav tm="100000">
                                          <p:val>
                                            <p:strVal val="#ppt_w"/>
                                          </p:val>
                                        </p:tav>
                                      </p:tavLst>
                                    </p:anim>
                                    <p:anim calcmode="lin" valueType="num">
                                      <p:cBhvr>
                                        <p:cTn id="23" dur="500" fill="hold"/>
                                        <p:tgtEl>
                                          <p:spTgt spid="52"/>
                                        </p:tgtEl>
                                        <p:attrNameLst>
                                          <p:attrName>ppt_h</p:attrName>
                                        </p:attrNameLst>
                                      </p:cBhvr>
                                      <p:tavLst>
                                        <p:tav tm="0">
                                          <p:val>
                                            <p:strVal val="#ppt_h"/>
                                          </p:val>
                                        </p:tav>
                                        <p:tav tm="100000">
                                          <p:val>
                                            <p:strVal val="#ppt_h"/>
                                          </p:val>
                                        </p:tav>
                                      </p:tavLst>
                                    </p:anim>
                                  </p:childTnLst>
                                </p:cTn>
                              </p:par>
                            </p:childTnLst>
                          </p:cTn>
                        </p:par>
                        <p:par>
                          <p:cTn id="24" fill="hold">
                            <p:stCondLst>
                              <p:cond delay="1000"/>
                            </p:stCondLst>
                            <p:childTnLst>
                              <p:par>
                                <p:cTn id="25" presetID="17" presetClass="entr" presetSubtype="8" fill="hold" nodeType="after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p:cTn id="27" dur="500" fill="hold"/>
                                        <p:tgtEl>
                                          <p:spTgt spid="59"/>
                                        </p:tgtEl>
                                        <p:attrNameLst>
                                          <p:attrName>ppt_x</p:attrName>
                                        </p:attrNameLst>
                                      </p:cBhvr>
                                      <p:tavLst>
                                        <p:tav tm="0">
                                          <p:val>
                                            <p:strVal val="#ppt_x-#ppt_w/2"/>
                                          </p:val>
                                        </p:tav>
                                        <p:tav tm="100000">
                                          <p:val>
                                            <p:strVal val="#ppt_x"/>
                                          </p:val>
                                        </p:tav>
                                      </p:tavLst>
                                    </p:anim>
                                    <p:anim calcmode="lin" valueType="num">
                                      <p:cBhvr>
                                        <p:cTn id="28" dur="500" fill="hold"/>
                                        <p:tgtEl>
                                          <p:spTgt spid="59"/>
                                        </p:tgtEl>
                                        <p:attrNameLst>
                                          <p:attrName>ppt_y</p:attrName>
                                        </p:attrNameLst>
                                      </p:cBhvr>
                                      <p:tavLst>
                                        <p:tav tm="0">
                                          <p:val>
                                            <p:strVal val="#ppt_y"/>
                                          </p:val>
                                        </p:tav>
                                        <p:tav tm="100000">
                                          <p:val>
                                            <p:strVal val="#ppt_y"/>
                                          </p:val>
                                        </p:tav>
                                      </p:tavLst>
                                    </p:anim>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2"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p:cTn id="35" dur="500" fill="hold"/>
                                        <p:tgtEl>
                                          <p:spTgt spid="74"/>
                                        </p:tgtEl>
                                        <p:attrNameLst>
                                          <p:attrName>ppt_x</p:attrName>
                                        </p:attrNameLst>
                                      </p:cBhvr>
                                      <p:tavLst>
                                        <p:tav tm="0">
                                          <p:val>
                                            <p:strVal val="#ppt_x+#ppt_w/2"/>
                                          </p:val>
                                        </p:tav>
                                        <p:tav tm="100000">
                                          <p:val>
                                            <p:strVal val="#ppt_x"/>
                                          </p:val>
                                        </p:tav>
                                      </p:tavLst>
                                    </p:anim>
                                    <p:anim calcmode="lin" valueType="num">
                                      <p:cBhvr>
                                        <p:cTn id="36" dur="500" fill="hold"/>
                                        <p:tgtEl>
                                          <p:spTgt spid="74"/>
                                        </p:tgtEl>
                                        <p:attrNameLst>
                                          <p:attrName>ppt_y</p:attrName>
                                        </p:attrNameLst>
                                      </p:cBhvr>
                                      <p:tavLst>
                                        <p:tav tm="0">
                                          <p:val>
                                            <p:strVal val="#ppt_y"/>
                                          </p:val>
                                        </p:tav>
                                        <p:tav tm="100000">
                                          <p:val>
                                            <p:strVal val="#ppt_y"/>
                                          </p:val>
                                        </p:tav>
                                      </p:tavLst>
                                    </p:anim>
                                    <p:anim calcmode="lin" valueType="num">
                                      <p:cBhvr>
                                        <p:cTn id="37" dur="500" fill="hold"/>
                                        <p:tgtEl>
                                          <p:spTgt spid="74"/>
                                        </p:tgtEl>
                                        <p:attrNameLst>
                                          <p:attrName>ppt_w</p:attrName>
                                        </p:attrNameLst>
                                      </p:cBhvr>
                                      <p:tavLst>
                                        <p:tav tm="0">
                                          <p:val>
                                            <p:fltVal val="0"/>
                                          </p:val>
                                        </p:tav>
                                        <p:tav tm="100000">
                                          <p:val>
                                            <p:strVal val="#ppt_w"/>
                                          </p:val>
                                        </p:tav>
                                      </p:tavLst>
                                    </p:anim>
                                    <p:anim calcmode="lin" valueType="num">
                                      <p:cBhvr>
                                        <p:cTn id="38" dur="500" fill="hold"/>
                                        <p:tgtEl>
                                          <p:spTgt spid="74"/>
                                        </p:tgtEl>
                                        <p:attrNameLst>
                                          <p:attrName>ppt_h</p:attrName>
                                        </p:attrNameLst>
                                      </p:cBhvr>
                                      <p:tavLst>
                                        <p:tav tm="0">
                                          <p:val>
                                            <p:strVal val="#ppt_h"/>
                                          </p:val>
                                        </p:tav>
                                        <p:tav tm="100000">
                                          <p:val>
                                            <p:strVal val="#ppt_h"/>
                                          </p:val>
                                        </p:tav>
                                      </p:tavLst>
                                    </p:anim>
                                  </p:childTnLst>
                                </p:cTn>
                              </p:par>
                            </p:childTnLst>
                          </p:cTn>
                        </p:par>
                        <p:par>
                          <p:cTn id="39" fill="hold">
                            <p:stCondLst>
                              <p:cond delay="500"/>
                            </p:stCondLst>
                            <p:childTnLst>
                              <p:par>
                                <p:cTn id="40" presetID="17" presetClass="entr" presetSubtype="2" fill="hold" nodeType="afterEffect">
                                  <p:stCondLst>
                                    <p:cond delay="0"/>
                                  </p:stCondLst>
                                  <p:childTnLst>
                                    <p:set>
                                      <p:cBhvr>
                                        <p:cTn id="41" dur="1" fill="hold">
                                          <p:stCondLst>
                                            <p:cond delay="0"/>
                                          </p:stCondLst>
                                        </p:cTn>
                                        <p:tgtEl>
                                          <p:spTgt spid="67"/>
                                        </p:tgtEl>
                                        <p:attrNameLst>
                                          <p:attrName>style.visibility</p:attrName>
                                        </p:attrNameLst>
                                      </p:cBhvr>
                                      <p:to>
                                        <p:strVal val="visible"/>
                                      </p:to>
                                    </p:set>
                                    <p:anim calcmode="lin" valueType="num">
                                      <p:cBhvr>
                                        <p:cTn id="42" dur="500" fill="hold"/>
                                        <p:tgtEl>
                                          <p:spTgt spid="67"/>
                                        </p:tgtEl>
                                        <p:attrNameLst>
                                          <p:attrName>ppt_x</p:attrName>
                                        </p:attrNameLst>
                                      </p:cBhvr>
                                      <p:tavLst>
                                        <p:tav tm="0">
                                          <p:val>
                                            <p:strVal val="#ppt_x+#ppt_w/2"/>
                                          </p:val>
                                        </p:tav>
                                        <p:tav tm="100000">
                                          <p:val>
                                            <p:strVal val="#ppt_x"/>
                                          </p:val>
                                        </p:tav>
                                      </p:tavLst>
                                    </p:anim>
                                    <p:anim calcmode="lin" valueType="num">
                                      <p:cBhvr>
                                        <p:cTn id="43" dur="500" fill="hold"/>
                                        <p:tgtEl>
                                          <p:spTgt spid="67"/>
                                        </p:tgtEl>
                                        <p:attrNameLst>
                                          <p:attrName>ppt_y</p:attrName>
                                        </p:attrNameLst>
                                      </p:cBhvr>
                                      <p:tavLst>
                                        <p:tav tm="0">
                                          <p:val>
                                            <p:strVal val="#ppt_y"/>
                                          </p:val>
                                        </p:tav>
                                        <p:tav tm="100000">
                                          <p:val>
                                            <p:strVal val="#ppt_y"/>
                                          </p:val>
                                        </p:tav>
                                      </p:tavLst>
                                    </p:anim>
                                    <p:anim calcmode="lin" valueType="num">
                                      <p:cBhvr>
                                        <p:cTn id="44" dur="500" fill="hold"/>
                                        <p:tgtEl>
                                          <p:spTgt spid="67"/>
                                        </p:tgtEl>
                                        <p:attrNameLst>
                                          <p:attrName>ppt_w</p:attrName>
                                        </p:attrNameLst>
                                      </p:cBhvr>
                                      <p:tavLst>
                                        <p:tav tm="0">
                                          <p:val>
                                            <p:fltVal val="0"/>
                                          </p:val>
                                        </p:tav>
                                        <p:tav tm="100000">
                                          <p:val>
                                            <p:strVal val="#ppt_w"/>
                                          </p:val>
                                        </p:tav>
                                      </p:tavLst>
                                    </p:anim>
                                    <p:anim calcmode="lin" valueType="num">
                                      <p:cBhvr>
                                        <p:cTn id="45" dur="500" fill="hold"/>
                                        <p:tgtEl>
                                          <p:spTgt spid="67"/>
                                        </p:tgtEl>
                                        <p:attrNameLst>
                                          <p:attrName>ppt_h</p:attrName>
                                        </p:attrNameLst>
                                      </p:cBhvr>
                                      <p:tavLst>
                                        <p:tav tm="0">
                                          <p:val>
                                            <p:strVal val="#ppt_h"/>
                                          </p:val>
                                        </p:tav>
                                        <p:tav tm="100000">
                                          <p:val>
                                            <p:strVal val="#ppt_h"/>
                                          </p:val>
                                        </p:tav>
                                      </p:tavLst>
                                    </p:anim>
                                  </p:childTnLst>
                                </p:cTn>
                              </p:par>
                            </p:childTnLst>
                          </p:cTn>
                        </p:par>
                        <p:par>
                          <p:cTn id="46" fill="hold">
                            <p:stCondLst>
                              <p:cond delay="1000"/>
                            </p:stCondLst>
                            <p:childTnLst>
                              <p:par>
                                <p:cTn id="47" presetID="17" presetClass="entr" presetSubtype="2" fill="hold" nodeType="afterEffect">
                                  <p:stCondLst>
                                    <p:cond delay="0"/>
                                  </p:stCondLst>
                                  <p:childTnLst>
                                    <p:set>
                                      <p:cBhvr>
                                        <p:cTn id="48" dur="1" fill="hold">
                                          <p:stCondLst>
                                            <p:cond delay="0"/>
                                          </p:stCondLst>
                                        </p:cTn>
                                        <p:tgtEl>
                                          <p:spTgt spid="70"/>
                                        </p:tgtEl>
                                        <p:attrNameLst>
                                          <p:attrName>style.visibility</p:attrName>
                                        </p:attrNameLst>
                                      </p:cBhvr>
                                      <p:to>
                                        <p:strVal val="visible"/>
                                      </p:to>
                                    </p:set>
                                    <p:anim calcmode="lin" valueType="num">
                                      <p:cBhvr>
                                        <p:cTn id="49" dur="500" fill="hold"/>
                                        <p:tgtEl>
                                          <p:spTgt spid="70"/>
                                        </p:tgtEl>
                                        <p:attrNameLst>
                                          <p:attrName>ppt_x</p:attrName>
                                        </p:attrNameLst>
                                      </p:cBhvr>
                                      <p:tavLst>
                                        <p:tav tm="0">
                                          <p:val>
                                            <p:strVal val="#ppt_x+#ppt_w/2"/>
                                          </p:val>
                                        </p:tav>
                                        <p:tav tm="100000">
                                          <p:val>
                                            <p:strVal val="#ppt_x"/>
                                          </p:val>
                                        </p:tav>
                                      </p:tavLst>
                                    </p:anim>
                                    <p:anim calcmode="lin" valueType="num">
                                      <p:cBhvr>
                                        <p:cTn id="50" dur="500" fill="hold"/>
                                        <p:tgtEl>
                                          <p:spTgt spid="70"/>
                                        </p:tgtEl>
                                        <p:attrNameLst>
                                          <p:attrName>ppt_y</p:attrName>
                                        </p:attrNameLst>
                                      </p:cBhvr>
                                      <p:tavLst>
                                        <p:tav tm="0">
                                          <p:val>
                                            <p:strVal val="#ppt_y"/>
                                          </p:val>
                                        </p:tav>
                                        <p:tav tm="100000">
                                          <p:val>
                                            <p:strVal val="#ppt_y"/>
                                          </p:val>
                                        </p:tav>
                                      </p:tavLst>
                                    </p:anim>
                                    <p:anim calcmode="lin" valueType="num">
                                      <p:cBhvr>
                                        <p:cTn id="51" dur="500" fill="hold"/>
                                        <p:tgtEl>
                                          <p:spTgt spid="70"/>
                                        </p:tgtEl>
                                        <p:attrNameLst>
                                          <p:attrName>ppt_w</p:attrName>
                                        </p:attrNameLst>
                                      </p:cBhvr>
                                      <p:tavLst>
                                        <p:tav tm="0">
                                          <p:val>
                                            <p:fltVal val="0"/>
                                          </p:val>
                                        </p:tav>
                                        <p:tav tm="100000">
                                          <p:val>
                                            <p:strVal val="#ppt_w"/>
                                          </p:val>
                                        </p:tav>
                                      </p:tavLst>
                                    </p:anim>
                                    <p:anim calcmode="lin" valueType="num">
                                      <p:cBhvr>
                                        <p:cTn id="52" dur="500" fill="hold"/>
                                        <p:tgtEl>
                                          <p:spTgt spid="7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332656"/>
            <a:ext cx="8001000" cy="747936"/>
          </a:xfrm>
        </p:spPr>
        <p:txBody>
          <a:bodyPr/>
          <a:lstStyle/>
          <a:p>
            <a:r>
              <a:rPr lang="en-US" altLang="zh-CN" dirty="0"/>
              <a:t>ARP</a:t>
            </a:r>
            <a:r>
              <a:rPr lang="zh-CN" altLang="en-US" dirty="0"/>
              <a:t>缓存</a:t>
            </a:r>
            <a:endParaRPr lang="en-US" dirty="0"/>
          </a:p>
        </p:txBody>
      </p:sp>
      <p:sp>
        <p:nvSpPr>
          <p:cNvPr id="3" name="Content Placeholder 2"/>
          <p:cNvSpPr>
            <a:spLocks noGrp="1"/>
          </p:cNvSpPr>
          <p:nvPr>
            <p:ph idx="1"/>
          </p:nvPr>
        </p:nvSpPr>
        <p:spPr/>
        <p:txBody>
          <a:bodyPr/>
          <a:lstStyle/>
          <a:p>
            <a:r>
              <a:rPr lang="zh-TW" altLang="en-US" dirty="0"/>
              <a:t>如果每个发送</a:t>
            </a:r>
            <a:r>
              <a:rPr lang="en-US" altLang="zh-TW" dirty="0"/>
              <a:t>IP Packet</a:t>
            </a:r>
            <a:r>
              <a:rPr lang="zh-TW" altLang="en-US" dirty="0"/>
              <a:t>都要执行一次 </a:t>
            </a:r>
            <a:r>
              <a:rPr lang="en-US" altLang="zh-TW" dirty="0"/>
              <a:t>ARP, </a:t>
            </a:r>
            <a:r>
              <a:rPr lang="zh-TW" altLang="en-US" dirty="0"/>
              <a:t>网络将是不可承受的</a:t>
            </a:r>
          </a:p>
          <a:p>
            <a:r>
              <a:rPr lang="en-US" dirty="0"/>
              <a:t>ARP</a:t>
            </a:r>
            <a:r>
              <a:rPr lang="zh-CN" altLang="en-US" dirty="0"/>
              <a:t>缓存机制</a:t>
            </a:r>
            <a:endParaRPr lang="en-US" altLang="zh-CN" dirty="0"/>
          </a:p>
          <a:p>
            <a:pPr lvl="1"/>
            <a:r>
              <a:rPr lang="en-US" dirty="0"/>
              <a:t>Static: </a:t>
            </a:r>
            <a:r>
              <a:rPr lang="en-US" dirty="0" err="1"/>
              <a:t>arp</a:t>
            </a:r>
            <a:r>
              <a:rPr lang="en-US" dirty="0"/>
              <a:t> -s </a:t>
            </a:r>
          </a:p>
          <a:p>
            <a:pPr lvl="1"/>
            <a:r>
              <a:rPr lang="en-US" dirty="0"/>
              <a:t>Dynamic: </a:t>
            </a:r>
            <a:r>
              <a:rPr lang="zh-CN" altLang="en-US" dirty="0"/>
              <a:t>根据</a:t>
            </a:r>
            <a:r>
              <a:rPr lang="en-US" altLang="zh-CN" dirty="0"/>
              <a:t>ARP</a:t>
            </a:r>
            <a:r>
              <a:rPr lang="zh-CN" altLang="en-US" dirty="0"/>
              <a:t>应答更新</a:t>
            </a:r>
            <a:endParaRPr lang="en-US" dirty="0"/>
          </a:p>
          <a:p>
            <a:r>
              <a:rPr lang="en-US" dirty="0"/>
              <a:t>ARP</a:t>
            </a:r>
            <a:r>
              <a:rPr lang="zh-CN" altLang="en-US" dirty="0"/>
              <a:t>应答并非都是由请求触发的</a:t>
            </a:r>
            <a:endParaRPr lang="en-US" altLang="zh-CN" dirty="0"/>
          </a:p>
          <a:p>
            <a:pPr lvl="1"/>
            <a:r>
              <a:rPr lang="en-US" dirty="0"/>
              <a:t>主机启动时</a:t>
            </a:r>
            <a:r>
              <a:rPr lang="zh-CN" altLang="en-US" dirty="0"/>
              <a:t>会</a:t>
            </a:r>
            <a:r>
              <a:rPr lang="en-US" dirty="0"/>
              <a:t>主动</a:t>
            </a:r>
            <a:r>
              <a:rPr lang="zh-CN" altLang="en-US" dirty="0"/>
              <a:t>发送</a:t>
            </a:r>
            <a:r>
              <a:rPr lang="en-US" altLang="zh-CN" dirty="0"/>
              <a:t>ARP</a:t>
            </a:r>
            <a:r>
              <a:rPr lang="zh-CN" altLang="en-US" dirty="0"/>
              <a:t>应答</a:t>
            </a:r>
            <a:endParaRPr lang="en-US" altLang="zh-CN" dirty="0"/>
          </a:p>
          <a:p>
            <a:pPr lvl="1"/>
            <a:r>
              <a:rPr lang="en-US" dirty="0" err="1"/>
              <a:t>刷新邻居的</a:t>
            </a:r>
            <a:r>
              <a:rPr lang="en-US" altLang="zh-CN" dirty="0" err="1"/>
              <a:t>ARP</a:t>
            </a:r>
            <a:r>
              <a:rPr lang="zh-CN" altLang="en-US" dirty="0"/>
              <a:t>缓存</a:t>
            </a:r>
            <a:endParaRPr lang="en-US" dirty="0"/>
          </a:p>
        </p:txBody>
      </p:sp>
      <p:sp>
        <p:nvSpPr>
          <p:cNvPr id="4" name="Slide Number Placeholder 3"/>
          <p:cNvSpPr>
            <a:spLocks noGrp="1"/>
          </p:cNvSpPr>
          <p:nvPr>
            <p:ph type="sldNum" sz="quarter" idx="12"/>
          </p:nvPr>
        </p:nvSpPr>
        <p:spPr/>
        <p:txBody>
          <a:bodyPr/>
          <a:lstStyle/>
          <a:p>
            <a:pPr>
              <a:defRPr/>
            </a:pPr>
            <a:fld id="{85027CBF-C054-465D-9A8D-403404A849B7}" type="slidenum">
              <a:rPr lang="en-US" altLang="zh-CN" smtClean="0"/>
              <a:pPr>
                <a:defRPr/>
              </a:pPr>
              <a:t>32</a:t>
            </a:fld>
            <a:endParaRPr lang="en-US" altLang="zh-CN"/>
          </a:p>
        </p:txBody>
      </p:sp>
    </p:spTree>
    <p:extLst>
      <p:ext uri="{BB962C8B-B14F-4D97-AF65-F5344CB8AC3E}">
        <p14:creationId xmlns:p14="http://schemas.microsoft.com/office/powerpoint/2010/main" val="272541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60648"/>
            <a:ext cx="8001000" cy="675928"/>
          </a:xfrm>
        </p:spPr>
        <p:txBody>
          <a:bodyPr/>
          <a:lstStyle/>
          <a:p>
            <a:br>
              <a:rPr lang="en-US" altLang="zh-CN" dirty="0"/>
            </a:br>
            <a:br>
              <a:rPr lang="en-US" altLang="zh-CN" dirty="0"/>
            </a:br>
            <a:r>
              <a:rPr lang="en-US" altLang="zh-CN" dirty="0"/>
              <a:t>ARP</a:t>
            </a:r>
            <a:r>
              <a:rPr lang="zh-CN" altLang="en-US" dirty="0"/>
              <a:t>协议安全问题</a:t>
            </a:r>
            <a:endParaRPr lang="en-US" dirty="0"/>
          </a:p>
        </p:txBody>
      </p:sp>
      <p:sp>
        <p:nvSpPr>
          <p:cNvPr id="3" name="Content Placeholder 2"/>
          <p:cNvSpPr>
            <a:spLocks noGrp="1"/>
          </p:cNvSpPr>
          <p:nvPr>
            <p:ph idx="1"/>
          </p:nvPr>
        </p:nvSpPr>
        <p:spPr>
          <a:xfrm>
            <a:off x="566738" y="1752600"/>
            <a:ext cx="8181726" cy="4267200"/>
          </a:xfrm>
        </p:spPr>
        <p:txBody>
          <a:bodyPr/>
          <a:lstStyle/>
          <a:p>
            <a:r>
              <a:rPr lang="en-US" altLang="zh-CN" dirty="0"/>
              <a:t>ARP</a:t>
            </a:r>
            <a:r>
              <a:rPr lang="zh-CN" altLang="en-US" dirty="0"/>
              <a:t>协议在设计存在着什么安全问题？</a:t>
            </a:r>
            <a:endParaRPr lang="en-US" altLang="zh-CN" dirty="0"/>
          </a:p>
          <a:p>
            <a:pPr lvl="1"/>
            <a:r>
              <a:rPr lang="en-US" altLang="zh-CN" dirty="0"/>
              <a:t>ARP</a:t>
            </a:r>
            <a:r>
              <a:rPr lang="zh-CN" altLang="en-US" dirty="0"/>
              <a:t>广播请求／应答</a:t>
            </a:r>
            <a:endParaRPr lang="en-US" altLang="zh-CN" dirty="0"/>
          </a:p>
          <a:p>
            <a:pPr lvl="1"/>
            <a:r>
              <a:rPr lang="en-US" altLang="zh-CN" dirty="0"/>
              <a:t>ARP</a:t>
            </a:r>
            <a:r>
              <a:rPr lang="zh-CN" altLang="en-US" dirty="0"/>
              <a:t>缓存</a:t>
            </a:r>
            <a:endParaRPr lang="en-US" altLang="zh-CN" dirty="0"/>
          </a:p>
          <a:p>
            <a:pPr lvl="1"/>
            <a:endParaRPr lang="en-US" altLang="zh-CN" dirty="0"/>
          </a:p>
          <a:p>
            <a:r>
              <a:rPr lang="en-US" altLang="zh-CN" dirty="0"/>
              <a:t>ARP</a:t>
            </a:r>
            <a:r>
              <a:rPr lang="zh-CN" altLang="en-US" dirty="0"/>
              <a:t>欺骗</a:t>
            </a:r>
            <a:r>
              <a:rPr lang="en-US" altLang="zh-CN" dirty="0"/>
              <a:t> (ARP Spoofing)</a:t>
            </a:r>
          </a:p>
          <a:p>
            <a:pPr lvl="1"/>
            <a:r>
              <a:rPr lang="zh-CN" altLang="zh-CN" dirty="0"/>
              <a:t>发送伪造</a:t>
            </a:r>
            <a:r>
              <a:rPr lang="en-US" altLang="zh-CN" dirty="0"/>
              <a:t>ARP</a:t>
            </a:r>
            <a:r>
              <a:rPr lang="zh-CN" altLang="zh-CN" dirty="0"/>
              <a:t>消息，对特定</a:t>
            </a:r>
            <a:r>
              <a:rPr lang="en-US" altLang="zh-CN" dirty="0"/>
              <a:t>IP</a:t>
            </a:r>
            <a:r>
              <a:rPr lang="zh-CN" altLang="zh-CN" dirty="0"/>
              <a:t>所对应的</a:t>
            </a:r>
            <a:r>
              <a:rPr lang="en-US" altLang="zh-CN" dirty="0"/>
              <a:t>MAC</a:t>
            </a:r>
            <a:r>
              <a:rPr lang="zh-CN" altLang="zh-CN" dirty="0"/>
              <a:t>地址进行假冒欺骗，从而达到</a:t>
            </a:r>
            <a:r>
              <a:rPr lang="zh-CN" altLang="en-US" dirty="0"/>
              <a:t>恶意目的。</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85027CBF-C054-465D-9A8D-403404A849B7}" type="slidenum">
              <a:rPr lang="en-US" altLang="zh-CN" smtClean="0"/>
              <a:pPr>
                <a:defRPr/>
              </a:pPr>
              <a:t>33</a:t>
            </a:fld>
            <a:endParaRPr lang="en-US" altLang="zh-CN"/>
          </a:p>
        </p:txBody>
      </p:sp>
    </p:spTree>
    <p:extLst>
      <p:ext uri="{BB962C8B-B14F-4D97-AF65-F5344CB8AC3E}">
        <p14:creationId xmlns:p14="http://schemas.microsoft.com/office/powerpoint/2010/main" val="362478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99392"/>
            <a:ext cx="8001000" cy="1216025"/>
          </a:xfrm>
        </p:spPr>
        <p:txBody>
          <a:bodyPr/>
          <a:lstStyle/>
          <a:p>
            <a:r>
              <a:rPr lang="zh-CN" altLang="en-US" sz="2800" dirty="0"/>
              <a:t>黄蓉的网络安全</a:t>
            </a:r>
            <a:r>
              <a:rPr lang="en-US" altLang="zh-CN" sz="2800" dirty="0"/>
              <a:t>”</a:t>
            </a:r>
            <a:r>
              <a:rPr lang="zh-CN" altLang="en-US" sz="2800" dirty="0"/>
              <a:t>诡</a:t>
            </a:r>
            <a:r>
              <a:rPr lang="en-US" altLang="zh-CN" sz="2800" dirty="0"/>
              <a:t>”</a:t>
            </a:r>
            <a:r>
              <a:rPr lang="zh-CN" altLang="en-US" sz="2800" dirty="0"/>
              <a:t>计</a:t>
            </a:r>
            <a:br>
              <a:rPr lang="en-US" altLang="zh-CN" sz="2800" dirty="0"/>
            </a:br>
            <a:r>
              <a:rPr lang="zh-CN" altLang="en-US" sz="2800" dirty="0"/>
              <a:t>之“降龙十八掌”作业－场景</a:t>
            </a:r>
            <a:r>
              <a:rPr lang="en-US" altLang="zh-CN" sz="2800" dirty="0"/>
              <a:t>1</a:t>
            </a:r>
            <a:endParaRPr lang="en-US" sz="2800" dirty="0"/>
          </a:p>
        </p:txBody>
      </p:sp>
      <p:sp>
        <p:nvSpPr>
          <p:cNvPr id="3" name="Content Placeholder 2"/>
          <p:cNvSpPr>
            <a:spLocks noGrp="1"/>
          </p:cNvSpPr>
          <p:nvPr>
            <p:ph idx="1"/>
          </p:nvPr>
        </p:nvSpPr>
        <p:spPr/>
        <p:txBody>
          <a:bodyPr/>
          <a:lstStyle/>
          <a:p>
            <a:r>
              <a:rPr lang="zh-CN" altLang="en-US" sz="2400" dirty="0"/>
              <a:t>故事人物</a:t>
            </a:r>
            <a:endParaRPr lang="en-US" altLang="zh-CN" sz="2400" dirty="0"/>
          </a:p>
          <a:p>
            <a:pPr lvl="1"/>
            <a:r>
              <a:rPr lang="zh-CN" altLang="en-US" sz="2000" dirty="0"/>
              <a:t>洪七公－计算机系教师，教授网络安全攻防</a:t>
            </a:r>
            <a:r>
              <a:rPr lang="en-US" altLang="zh-CN" sz="2000" dirty="0"/>
              <a:t>(</a:t>
            </a:r>
            <a:r>
              <a:rPr lang="zh-CN" altLang="en-US" sz="2000" dirty="0"/>
              <a:t>“降龙十八掌”</a:t>
            </a:r>
            <a:r>
              <a:rPr lang="en-US" altLang="zh-CN" sz="2000" dirty="0"/>
              <a:t>)</a:t>
            </a:r>
            <a:r>
              <a:rPr lang="zh-CN" altLang="en-US" sz="2000" dirty="0"/>
              <a:t>，很“懒散”</a:t>
            </a:r>
            <a:endParaRPr lang="en-US" altLang="zh-CN" sz="2000" dirty="0"/>
          </a:p>
          <a:p>
            <a:pPr lvl="1"/>
            <a:r>
              <a:rPr lang="zh-CN" altLang="en-US" sz="2000" dirty="0"/>
              <a:t>郭靖－保研直博生，认真好学，反应有点迟钝</a:t>
            </a:r>
            <a:endParaRPr lang="en-US" altLang="zh-CN" sz="2000" dirty="0"/>
          </a:p>
          <a:p>
            <a:pPr lvl="1"/>
            <a:r>
              <a:rPr lang="zh-CN" altLang="en-US" sz="2000" dirty="0"/>
              <a:t>黄蓉－土木工程跨专业直博生，专业基础尚欠缺，古灵精怪</a:t>
            </a:r>
            <a:endParaRPr lang="en-US" altLang="zh-CN" sz="2000" dirty="0"/>
          </a:p>
          <a:p>
            <a:r>
              <a:rPr lang="zh-CN" altLang="en-US" sz="2400" dirty="0"/>
              <a:t>故事背景</a:t>
            </a:r>
            <a:endParaRPr lang="en-US" altLang="zh-CN" sz="2400" dirty="0"/>
          </a:p>
          <a:p>
            <a:pPr lvl="1"/>
            <a:r>
              <a:rPr lang="zh-CN" altLang="en-US" sz="2000" dirty="0"/>
              <a:t>班级内部使用电子邮件提交课外作业</a:t>
            </a:r>
            <a:endParaRPr lang="en-US" altLang="zh-CN" sz="2000" dirty="0"/>
          </a:p>
          <a:p>
            <a:pPr lvl="1"/>
            <a:r>
              <a:rPr lang="zh-CN" altLang="en-US" sz="2000" dirty="0"/>
              <a:t>班级外部需对应到名字提交成绩</a:t>
            </a:r>
            <a:endParaRPr lang="en-US" altLang="zh-CN" sz="2000" dirty="0"/>
          </a:p>
          <a:p>
            <a:pPr lvl="1"/>
            <a:r>
              <a:rPr lang="zh-CN" altLang="en-US" sz="2000" dirty="0"/>
              <a:t>“懒散”的洪七公没有维护姓名－邮件地址映射关系，课堂上询问：“</a:t>
            </a:r>
            <a:r>
              <a:rPr lang="en-US" altLang="zh-CN" sz="2000" dirty="0"/>
              <a:t>XX</a:t>
            </a:r>
            <a:r>
              <a:rPr lang="zh-CN" altLang="en-US" sz="2000" dirty="0"/>
              <a:t>同学的邮件地址是什么”，然后登记作业分数</a:t>
            </a:r>
            <a:endParaRPr lang="en-US" altLang="zh-CN" sz="2000" dirty="0"/>
          </a:p>
          <a:p>
            <a:r>
              <a:rPr lang="zh-CN" altLang="en-US" sz="2400" dirty="0"/>
              <a:t>故事开始</a:t>
            </a:r>
            <a:endParaRPr lang="en-US" altLang="zh-CN" sz="2400" dirty="0"/>
          </a:p>
          <a:p>
            <a:pPr lvl="1"/>
            <a:endParaRPr lang="en-US" sz="2000" dirty="0"/>
          </a:p>
        </p:txBody>
      </p:sp>
      <p:sp>
        <p:nvSpPr>
          <p:cNvPr id="4" name="Slide Number Placeholder 3"/>
          <p:cNvSpPr>
            <a:spLocks noGrp="1"/>
          </p:cNvSpPr>
          <p:nvPr>
            <p:ph type="sldNum" sz="quarter" idx="12"/>
          </p:nvPr>
        </p:nvSpPr>
        <p:spPr/>
        <p:txBody>
          <a:bodyPr/>
          <a:lstStyle/>
          <a:p>
            <a:pPr>
              <a:defRPr/>
            </a:pPr>
            <a:fld id="{85027CBF-C054-465D-9A8D-403404A849B7}" type="slidenum">
              <a:rPr lang="en-US" altLang="zh-CN" smtClean="0"/>
              <a:pPr>
                <a:defRPr/>
              </a:pPr>
              <a:t>34</a:t>
            </a:fld>
            <a:endParaRPr lang="en-US" altLang="zh-CN"/>
          </a:p>
        </p:txBody>
      </p:sp>
    </p:spTree>
    <p:extLst>
      <p:ext uri="{BB962C8B-B14F-4D97-AF65-F5344CB8AC3E}">
        <p14:creationId xmlns:p14="http://schemas.microsoft.com/office/powerpoint/2010/main" val="159328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404664"/>
            <a:ext cx="8001000" cy="603920"/>
          </a:xfrm>
        </p:spPr>
        <p:txBody>
          <a:bodyPr/>
          <a:lstStyle/>
          <a:p>
            <a:r>
              <a:rPr lang="en-US" altLang="zh-CN" sz="3200" dirty="0"/>
              <a:t>ARP</a:t>
            </a:r>
            <a:r>
              <a:rPr lang="zh-CN" altLang="en-US" sz="3200" dirty="0"/>
              <a:t>欺骗攻击技术原理</a:t>
            </a:r>
          </a:p>
        </p:txBody>
      </p:sp>
      <p:sp>
        <p:nvSpPr>
          <p:cNvPr id="4" name="灯片编号占位符 3"/>
          <p:cNvSpPr>
            <a:spLocks noGrp="1"/>
          </p:cNvSpPr>
          <p:nvPr>
            <p:ph type="sldNum" sz="quarter" idx="12"/>
          </p:nvPr>
        </p:nvSpPr>
        <p:spPr/>
        <p:txBody>
          <a:bodyPr/>
          <a:lstStyle/>
          <a:p>
            <a:pPr>
              <a:defRPr/>
            </a:pPr>
            <a:fld id="{85027CBF-C054-465D-9A8D-403404A849B7}" type="slidenum">
              <a:rPr lang="en-US" altLang="zh-CN" smtClean="0"/>
              <a:pPr>
                <a:defRPr/>
              </a:pPr>
              <a:t>35</a:t>
            </a:fld>
            <a:endParaRPr lang="en-US" altLang="zh-CN"/>
          </a:p>
        </p:txBody>
      </p:sp>
      <p:pic>
        <p:nvPicPr>
          <p:cNvPr id="1027" name="Picture 3"/>
          <p:cNvPicPr>
            <a:picLocks noChangeAspect="1" noChangeArrowheads="1"/>
          </p:cNvPicPr>
          <p:nvPr/>
        </p:nvPicPr>
        <p:blipFill>
          <a:blip r:embed="rId3" cstate="print"/>
          <a:srcRect/>
          <a:stretch>
            <a:fillRect/>
          </a:stretch>
        </p:blipFill>
        <p:spPr bwMode="auto">
          <a:xfrm rot="16200000">
            <a:off x="1395391" y="2390777"/>
            <a:ext cx="1362075" cy="1295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rot="16200000">
            <a:off x="2581264" y="5334021"/>
            <a:ext cx="1419225" cy="10096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rot="16200000">
            <a:off x="6762767" y="2524117"/>
            <a:ext cx="1390650" cy="10572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cstate="print"/>
          <a:srcRect/>
          <a:stretch>
            <a:fillRect/>
          </a:stretch>
        </p:blipFill>
        <p:spPr bwMode="auto">
          <a:xfrm rot="16200000">
            <a:off x="5472119" y="5229247"/>
            <a:ext cx="1371600" cy="1457325"/>
          </a:xfrm>
          <a:prstGeom prst="rect">
            <a:avLst/>
          </a:prstGeom>
          <a:noFill/>
          <a:ln w="9525">
            <a:noFill/>
            <a:miter lim="800000"/>
            <a:headEnd/>
            <a:tailEnd/>
          </a:ln>
          <a:effectLst/>
        </p:spPr>
      </p:pic>
      <p:grpSp>
        <p:nvGrpSpPr>
          <p:cNvPr id="23" name="组合 22"/>
          <p:cNvGrpSpPr/>
          <p:nvPr/>
        </p:nvGrpSpPr>
        <p:grpSpPr>
          <a:xfrm>
            <a:off x="2724129" y="3038477"/>
            <a:ext cx="4205326" cy="2305071"/>
            <a:chOff x="2724129" y="2552689"/>
            <a:chExt cx="4205326" cy="2305071"/>
          </a:xfrm>
        </p:grpSpPr>
        <p:cxnSp>
          <p:nvCxnSpPr>
            <p:cNvPr id="11" name="直接箭头连接符 10"/>
            <p:cNvCxnSpPr>
              <a:stCxn id="1027" idx="2"/>
              <a:endCxn id="1028" idx="3"/>
            </p:cNvCxnSpPr>
            <p:nvPr/>
          </p:nvCxnSpPr>
          <p:spPr bwMode="auto">
            <a:xfrm>
              <a:off x="2724129" y="2624127"/>
              <a:ext cx="566748" cy="20907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直接箭头连接符 12"/>
            <p:cNvCxnSpPr>
              <a:stCxn id="1027" idx="2"/>
              <a:endCxn id="1029" idx="0"/>
            </p:cNvCxnSpPr>
            <p:nvPr/>
          </p:nvCxnSpPr>
          <p:spPr bwMode="auto">
            <a:xfrm>
              <a:off x="2724129" y="2552689"/>
              <a:ext cx="4205326" cy="142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a:stCxn id="1027" idx="2"/>
              <a:endCxn id="1030" idx="3"/>
            </p:cNvCxnSpPr>
            <p:nvPr/>
          </p:nvCxnSpPr>
          <p:spPr bwMode="auto">
            <a:xfrm>
              <a:off x="2724129" y="2624127"/>
              <a:ext cx="3433791" cy="22336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TextBox 21"/>
            <p:cNvSpPr txBox="1"/>
            <p:nvPr/>
          </p:nvSpPr>
          <p:spPr>
            <a:xfrm>
              <a:off x="3071802" y="3143248"/>
              <a:ext cx="3071834" cy="707886"/>
            </a:xfrm>
            <a:prstGeom prst="rect">
              <a:avLst/>
            </a:prstGeom>
            <a:solidFill>
              <a:schemeClr val="bg2">
                <a:lumMod val="90000"/>
              </a:schemeClr>
            </a:solidFill>
          </p:spPr>
          <p:txBody>
            <a:bodyPr wrap="square" rtlCol="0">
              <a:spAutoFit/>
            </a:bodyPr>
            <a:lstStyle/>
            <a:p>
              <a:r>
                <a:rPr lang="en-US" altLang="zh-CN" dirty="0">
                  <a:solidFill>
                    <a:srgbClr val="7030A0"/>
                  </a:solidFill>
                </a:rPr>
                <a:t>1. </a:t>
              </a:r>
              <a:r>
                <a:rPr lang="zh-CN" altLang="en-US" dirty="0">
                  <a:solidFill>
                    <a:srgbClr val="7030A0"/>
                  </a:solidFill>
                </a:rPr>
                <a:t>广播</a:t>
              </a:r>
              <a:r>
                <a:rPr lang="en-US" altLang="zh-CN" dirty="0">
                  <a:solidFill>
                    <a:srgbClr val="7030A0"/>
                  </a:solidFill>
                </a:rPr>
                <a:t>ARP</a:t>
              </a:r>
              <a:r>
                <a:rPr lang="zh-CN" altLang="en-US" dirty="0">
                  <a:solidFill>
                    <a:srgbClr val="7030A0"/>
                  </a:solidFill>
                </a:rPr>
                <a:t>请求：</a:t>
              </a:r>
              <a:endParaRPr lang="en-US" altLang="zh-CN" dirty="0">
                <a:solidFill>
                  <a:srgbClr val="7030A0"/>
                </a:solidFill>
              </a:endParaRPr>
            </a:p>
            <a:p>
              <a:r>
                <a:rPr lang="en-US" altLang="zh-CN" dirty="0">
                  <a:solidFill>
                    <a:srgbClr val="7030A0"/>
                  </a:solidFill>
                </a:rPr>
                <a:t>     B</a:t>
              </a:r>
              <a:r>
                <a:rPr lang="zh-CN" altLang="en-US" dirty="0">
                  <a:solidFill>
                    <a:srgbClr val="7030A0"/>
                  </a:solidFill>
                </a:rPr>
                <a:t>的</a:t>
              </a:r>
              <a:r>
                <a:rPr lang="en-US" altLang="zh-CN" dirty="0">
                  <a:solidFill>
                    <a:srgbClr val="7030A0"/>
                  </a:solidFill>
                </a:rPr>
                <a:t>MAC</a:t>
              </a:r>
              <a:r>
                <a:rPr lang="zh-CN" altLang="en-US" dirty="0">
                  <a:solidFill>
                    <a:srgbClr val="7030A0"/>
                  </a:solidFill>
                </a:rPr>
                <a:t>地址是什么</a:t>
              </a:r>
              <a:r>
                <a:rPr lang="en-US" altLang="zh-CN" dirty="0">
                  <a:solidFill>
                    <a:srgbClr val="7030A0"/>
                  </a:solidFill>
                </a:rPr>
                <a:t>?</a:t>
              </a:r>
              <a:endParaRPr lang="zh-CN" altLang="en-US" dirty="0">
                <a:solidFill>
                  <a:srgbClr val="7030A0"/>
                </a:solidFill>
              </a:endParaRPr>
            </a:p>
          </p:txBody>
        </p:sp>
      </p:grpSp>
      <p:grpSp>
        <p:nvGrpSpPr>
          <p:cNvPr id="29" name="组合 28"/>
          <p:cNvGrpSpPr/>
          <p:nvPr/>
        </p:nvGrpSpPr>
        <p:grpSpPr>
          <a:xfrm>
            <a:off x="2357422" y="2000240"/>
            <a:ext cx="4643470" cy="715968"/>
            <a:chOff x="2357422" y="2000240"/>
            <a:chExt cx="3786214" cy="715968"/>
          </a:xfrm>
        </p:grpSpPr>
        <p:cxnSp>
          <p:nvCxnSpPr>
            <p:cNvPr id="26" name="直接箭头连接符 25"/>
            <p:cNvCxnSpPr/>
            <p:nvPr/>
          </p:nvCxnSpPr>
          <p:spPr bwMode="auto">
            <a:xfrm rot="10800000">
              <a:off x="2643174" y="2714620"/>
              <a:ext cx="350046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TextBox 26"/>
            <p:cNvSpPr txBox="1"/>
            <p:nvPr/>
          </p:nvSpPr>
          <p:spPr>
            <a:xfrm>
              <a:off x="2357422" y="2000240"/>
              <a:ext cx="2643206" cy="400110"/>
            </a:xfrm>
            <a:prstGeom prst="rect">
              <a:avLst/>
            </a:prstGeom>
            <a:solidFill>
              <a:schemeClr val="bg1">
                <a:lumMod val="85000"/>
              </a:schemeClr>
            </a:solidFill>
          </p:spPr>
          <p:txBody>
            <a:bodyPr wrap="square" rtlCol="0">
              <a:spAutoFit/>
            </a:bodyPr>
            <a:lstStyle/>
            <a:p>
              <a:r>
                <a:rPr lang="en-US" altLang="zh-CN" dirty="0">
                  <a:solidFill>
                    <a:schemeClr val="accent2"/>
                  </a:solidFill>
                </a:rPr>
                <a:t>2. ARP</a:t>
              </a:r>
              <a:r>
                <a:rPr lang="zh-CN" altLang="en-US" dirty="0">
                  <a:solidFill>
                    <a:schemeClr val="accent2"/>
                  </a:solidFill>
                </a:rPr>
                <a:t>欺骗应答</a:t>
              </a:r>
              <a:r>
                <a:rPr lang="en-US" altLang="zh-CN" dirty="0">
                  <a:solidFill>
                    <a:schemeClr val="accent2"/>
                  </a:solidFill>
                </a:rPr>
                <a:t>:</a:t>
              </a:r>
              <a:endParaRPr lang="zh-CN" altLang="en-US" dirty="0">
                <a:solidFill>
                  <a:schemeClr val="accent2"/>
                </a:solidFill>
              </a:endParaRPr>
            </a:p>
          </p:txBody>
        </p:sp>
      </p:grpSp>
      <p:graphicFrame>
        <p:nvGraphicFramePr>
          <p:cNvPr id="28" name="Table 2"/>
          <p:cNvGraphicFramePr>
            <a:graphicFrameLocks noGrp="1"/>
          </p:cNvGraphicFramePr>
          <p:nvPr>
            <p:extLst>
              <p:ext uri="{D42A27DB-BD31-4B8C-83A1-F6EECF244321}">
                <p14:modId xmlns:p14="http://schemas.microsoft.com/office/powerpoint/2010/main" val="1665023609"/>
              </p:ext>
            </p:extLst>
          </p:nvPr>
        </p:nvGraphicFramePr>
        <p:xfrm>
          <a:off x="4572000" y="1785926"/>
          <a:ext cx="4170196" cy="708680"/>
        </p:xfrm>
        <a:graphic>
          <a:graphicData uri="http://schemas.openxmlformats.org/drawingml/2006/table">
            <a:tbl>
              <a:tblPr firstRow="1" bandRow="1">
                <a:tableStyleId>{10A1B5D5-9B99-4C35-A422-299274C87663}</a:tableStyleId>
              </a:tblPr>
              <a:tblGrid>
                <a:gridCol w="1042549">
                  <a:extLst>
                    <a:ext uri="{9D8B030D-6E8A-4147-A177-3AD203B41FA5}">
                      <a16:colId xmlns:a16="http://schemas.microsoft.com/office/drawing/2014/main" val="20000"/>
                    </a:ext>
                  </a:extLst>
                </a:gridCol>
                <a:gridCol w="1042549">
                  <a:extLst>
                    <a:ext uri="{9D8B030D-6E8A-4147-A177-3AD203B41FA5}">
                      <a16:colId xmlns:a16="http://schemas.microsoft.com/office/drawing/2014/main" val="20001"/>
                    </a:ext>
                  </a:extLst>
                </a:gridCol>
                <a:gridCol w="1042549">
                  <a:extLst>
                    <a:ext uri="{9D8B030D-6E8A-4147-A177-3AD203B41FA5}">
                      <a16:colId xmlns:a16="http://schemas.microsoft.com/office/drawing/2014/main" val="20002"/>
                    </a:ext>
                  </a:extLst>
                </a:gridCol>
                <a:gridCol w="1042549">
                  <a:extLst>
                    <a:ext uri="{9D8B030D-6E8A-4147-A177-3AD203B41FA5}">
                      <a16:colId xmlns:a16="http://schemas.microsoft.com/office/drawing/2014/main" val="20003"/>
                    </a:ext>
                  </a:extLst>
                </a:gridCol>
              </a:tblGrid>
              <a:tr h="354340">
                <a:tc>
                  <a:txBody>
                    <a:bodyPr/>
                    <a:lstStyle/>
                    <a:p>
                      <a:pPr algn="ctr"/>
                      <a:r>
                        <a:rPr lang="en-US" altLang="zh-CN" sz="1600" dirty="0"/>
                        <a:t>SPA</a:t>
                      </a:r>
                      <a:endParaRPr lang="en-US" sz="1600" dirty="0"/>
                    </a:p>
                  </a:txBody>
                  <a:tcPr/>
                </a:tc>
                <a:tc>
                  <a:txBody>
                    <a:bodyPr/>
                    <a:lstStyle/>
                    <a:p>
                      <a:pPr algn="ctr"/>
                      <a:r>
                        <a:rPr lang="en-US" altLang="zh-CN" sz="1600" dirty="0"/>
                        <a:t>SHA</a:t>
                      </a:r>
                      <a:endParaRPr lang="en-US" sz="1600" dirty="0"/>
                    </a:p>
                  </a:txBody>
                  <a:tcPr/>
                </a:tc>
                <a:tc>
                  <a:txBody>
                    <a:bodyPr/>
                    <a:lstStyle/>
                    <a:p>
                      <a:pPr algn="ctr"/>
                      <a:r>
                        <a:rPr lang="en-US" altLang="zh-CN" sz="1600" dirty="0"/>
                        <a:t>DPA</a:t>
                      </a:r>
                      <a:endParaRPr lang="en-US" sz="1600" dirty="0"/>
                    </a:p>
                  </a:txBody>
                  <a:tcPr/>
                </a:tc>
                <a:tc>
                  <a:txBody>
                    <a:bodyPr/>
                    <a:lstStyle/>
                    <a:p>
                      <a:pPr algn="ctr"/>
                      <a:r>
                        <a:rPr lang="en-US" altLang="zh-CN" sz="1600" dirty="0"/>
                        <a:t>DHA</a:t>
                      </a:r>
                      <a:endParaRPr lang="en-US" sz="1600" dirty="0"/>
                    </a:p>
                  </a:txBody>
                  <a:tcPr/>
                </a:tc>
                <a:extLst>
                  <a:ext uri="{0D108BD9-81ED-4DB2-BD59-A6C34878D82A}">
                    <a16:rowId xmlns:a16="http://schemas.microsoft.com/office/drawing/2014/main" val="10000"/>
                  </a:ext>
                </a:extLst>
              </a:tr>
              <a:tr h="354340">
                <a:tc>
                  <a:txBody>
                    <a:bodyPr/>
                    <a:lstStyle/>
                    <a:p>
                      <a:pPr algn="ctr"/>
                      <a:r>
                        <a:rPr lang="en-US" altLang="zh-CN" sz="1600" dirty="0">
                          <a:solidFill>
                            <a:schemeClr val="accent2"/>
                          </a:solidFill>
                        </a:rPr>
                        <a:t>IP</a:t>
                      </a:r>
                      <a:r>
                        <a:rPr lang="en-US" altLang="zh-CN" sz="1600" baseline="-25000" dirty="0">
                          <a:solidFill>
                            <a:schemeClr val="accent2"/>
                          </a:solidFill>
                        </a:rPr>
                        <a:t>?</a:t>
                      </a:r>
                      <a:endParaRPr lang="en-US" sz="1600" baseline="-25000" dirty="0">
                        <a:solidFill>
                          <a:schemeClr val="accent2"/>
                        </a:solidFill>
                      </a:endParaRPr>
                    </a:p>
                  </a:txBody>
                  <a:tcPr/>
                </a:tc>
                <a:tc>
                  <a:txBody>
                    <a:bodyPr/>
                    <a:lstStyle/>
                    <a:p>
                      <a:pPr algn="ctr"/>
                      <a:r>
                        <a:rPr lang="en-US" sz="1600" dirty="0">
                          <a:solidFill>
                            <a:srgbClr val="CC0000"/>
                          </a:solidFill>
                        </a:rPr>
                        <a:t>MAC</a:t>
                      </a:r>
                      <a:r>
                        <a:rPr lang="en-US" sz="1600" baseline="-25000" dirty="0">
                          <a:solidFill>
                            <a:srgbClr val="CC0000"/>
                          </a:solidFill>
                        </a:rPr>
                        <a:t>?</a:t>
                      </a:r>
                    </a:p>
                  </a:txBody>
                  <a:tcPr/>
                </a:tc>
                <a:tc>
                  <a:txBody>
                    <a:bodyPr/>
                    <a:lstStyle/>
                    <a:p>
                      <a:pPr algn="ctr"/>
                      <a:r>
                        <a:rPr lang="en-US" sz="1600" dirty="0"/>
                        <a:t>IP</a:t>
                      </a:r>
                      <a:r>
                        <a:rPr lang="en-US" sz="1600" baseline="-25000" dirty="0"/>
                        <a:t>?</a:t>
                      </a:r>
                    </a:p>
                  </a:txBody>
                  <a:tcPr/>
                </a:tc>
                <a:tc>
                  <a:txBody>
                    <a:bodyPr/>
                    <a:lstStyle/>
                    <a:p>
                      <a:pPr algn="ctr"/>
                      <a:r>
                        <a:rPr lang="en-US" sz="1600" dirty="0"/>
                        <a:t>MAC</a:t>
                      </a:r>
                      <a:r>
                        <a:rPr lang="en-US" sz="1600" baseline="-25000" dirty="0"/>
                        <a:t>?</a:t>
                      </a:r>
                    </a:p>
                  </a:txBody>
                  <a:tcPr/>
                </a:tc>
                <a:extLst>
                  <a:ext uri="{0D108BD9-81ED-4DB2-BD59-A6C34878D82A}">
                    <a16:rowId xmlns:a16="http://schemas.microsoft.com/office/drawing/2014/main" val="10001"/>
                  </a:ext>
                </a:extLst>
              </a:tr>
            </a:tbl>
          </a:graphicData>
        </a:graphic>
      </p:graphicFrame>
      <p:graphicFrame>
        <p:nvGraphicFramePr>
          <p:cNvPr id="30" name="Table 2"/>
          <p:cNvGraphicFramePr>
            <a:graphicFrameLocks noGrp="1"/>
          </p:cNvGraphicFramePr>
          <p:nvPr>
            <p:extLst>
              <p:ext uri="{D42A27DB-BD31-4B8C-83A1-F6EECF244321}">
                <p14:modId xmlns:p14="http://schemas.microsoft.com/office/powerpoint/2010/main" val="1594374456"/>
              </p:ext>
            </p:extLst>
          </p:nvPr>
        </p:nvGraphicFramePr>
        <p:xfrm>
          <a:off x="4572000" y="1785926"/>
          <a:ext cx="4170196" cy="708680"/>
        </p:xfrm>
        <a:graphic>
          <a:graphicData uri="http://schemas.openxmlformats.org/drawingml/2006/table">
            <a:tbl>
              <a:tblPr firstRow="1" bandRow="1">
                <a:tableStyleId>{10A1B5D5-9B99-4C35-A422-299274C87663}</a:tableStyleId>
              </a:tblPr>
              <a:tblGrid>
                <a:gridCol w="1042549">
                  <a:extLst>
                    <a:ext uri="{9D8B030D-6E8A-4147-A177-3AD203B41FA5}">
                      <a16:colId xmlns:a16="http://schemas.microsoft.com/office/drawing/2014/main" val="20000"/>
                    </a:ext>
                  </a:extLst>
                </a:gridCol>
                <a:gridCol w="1042549">
                  <a:extLst>
                    <a:ext uri="{9D8B030D-6E8A-4147-A177-3AD203B41FA5}">
                      <a16:colId xmlns:a16="http://schemas.microsoft.com/office/drawing/2014/main" val="20001"/>
                    </a:ext>
                  </a:extLst>
                </a:gridCol>
                <a:gridCol w="1042549">
                  <a:extLst>
                    <a:ext uri="{9D8B030D-6E8A-4147-A177-3AD203B41FA5}">
                      <a16:colId xmlns:a16="http://schemas.microsoft.com/office/drawing/2014/main" val="20002"/>
                    </a:ext>
                  </a:extLst>
                </a:gridCol>
                <a:gridCol w="1042549">
                  <a:extLst>
                    <a:ext uri="{9D8B030D-6E8A-4147-A177-3AD203B41FA5}">
                      <a16:colId xmlns:a16="http://schemas.microsoft.com/office/drawing/2014/main" val="20003"/>
                    </a:ext>
                  </a:extLst>
                </a:gridCol>
              </a:tblGrid>
              <a:tr h="354340">
                <a:tc>
                  <a:txBody>
                    <a:bodyPr/>
                    <a:lstStyle/>
                    <a:p>
                      <a:pPr algn="ctr"/>
                      <a:r>
                        <a:rPr lang="en-US" altLang="zh-CN" sz="1600" dirty="0"/>
                        <a:t>SPA</a:t>
                      </a:r>
                      <a:endParaRPr lang="en-US" sz="1600" dirty="0"/>
                    </a:p>
                  </a:txBody>
                  <a:tcPr/>
                </a:tc>
                <a:tc>
                  <a:txBody>
                    <a:bodyPr/>
                    <a:lstStyle/>
                    <a:p>
                      <a:pPr algn="ctr"/>
                      <a:r>
                        <a:rPr lang="en-US" altLang="zh-CN" sz="1600" dirty="0"/>
                        <a:t>SHA</a:t>
                      </a:r>
                      <a:endParaRPr lang="en-US" sz="1600" dirty="0"/>
                    </a:p>
                  </a:txBody>
                  <a:tcPr/>
                </a:tc>
                <a:tc>
                  <a:txBody>
                    <a:bodyPr/>
                    <a:lstStyle/>
                    <a:p>
                      <a:pPr algn="ctr"/>
                      <a:r>
                        <a:rPr lang="en-US" altLang="zh-CN" sz="1600" dirty="0"/>
                        <a:t>DPA</a:t>
                      </a:r>
                      <a:endParaRPr lang="en-US" sz="1600" dirty="0"/>
                    </a:p>
                  </a:txBody>
                  <a:tcPr/>
                </a:tc>
                <a:tc>
                  <a:txBody>
                    <a:bodyPr/>
                    <a:lstStyle/>
                    <a:p>
                      <a:pPr algn="ctr"/>
                      <a:r>
                        <a:rPr lang="en-US" altLang="zh-CN" sz="1600" dirty="0"/>
                        <a:t>DHA</a:t>
                      </a:r>
                      <a:endParaRPr lang="en-US" sz="1600" dirty="0"/>
                    </a:p>
                  </a:txBody>
                  <a:tcPr/>
                </a:tc>
                <a:extLst>
                  <a:ext uri="{0D108BD9-81ED-4DB2-BD59-A6C34878D82A}">
                    <a16:rowId xmlns:a16="http://schemas.microsoft.com/office/drawing/2014/main" val="10000"/>
                  </a:ext>
                </a:extLst>
              </a:tr>
              <a:tr h="354340">
                <a:tc>
                  <a:txBody>
                    <a:bodyPr/>
                    <a:lstStyle/>
                    <a:p>
                      <a:pPr algn="ctr"/>
                      <a:r>
                        <a:rPr lang="en-US" altLang="zh-CN" sz="1600" dirty="0">
                          <a:solidFill>
                            <a:schemeClr val="accent2"/>
                          </a:solidFill>
                        </a:rPr>
                        <a:t>IP</a:t>
                      </a:r>
                      <a:r>
                        <a:rPr lang="en-US" altLang="zh-CN" sz="1600" baseline="-25000" dirty="0">
                          <a:solidFill>
                            <a:schemeClr val="accent2"/>
                          </a:solidFill>
                        </a:rPr>
                        <a:t>B</a:t>
                      </a:r>
                      <a:endParaRPr lang="en-US" sz="1600" baseline="-25000" dirty="0">
                        <a:solidFill>
                          <a:schemeClr val="accent2"/>
                        </a:solidFill>
                      </a:endParaRPr>
                    </a:p>
                  </a:txBody>
                  <a:tcPr/>
                </a:tc>
                <a:tc>
                  <a:txBody>
                    <a:bodyPr/>
                    <a:lstStyle/>
                    <a:p>
                      <a:pPr algn="ctr"/>
                      <a:r>
                        <a:rPr lang="en-US" sz="1600" dirty="0">
                          <a:solidFill>
                            <a:srgbClr val="CC0000"/>
                          </a:solidFill>
                        </a:rPr>
                        <a:t>MAC</a:t>
                      </a:r>
                      <a:r>
                        <a:rPr lang="en-US" sz="1600" baseline="-25000" dirty="0">
                          <a:solidFill>
                            <a:srgbClr val="CC0000"/>
                          </a:solidFill>
                        </a:rPr>
                        <a:t>C</a:t>
                      </a:r>
                    </a:p>
                  </a:txBody>
                  <a:tcPr/>
                </a:tc>
                <a:tc>
                  <a:txBody>
                    <a:bodyPr/>
                    <a:lstStyle/>
                    <a:p>
                      <a:pPr algn="ctr"/>
                      <a:r>
                        <a:rPr lang="en-US" sz="1600" dirty="0"/>
                        <a:t>IP</a:t>
                      </a:r>
                      <a:r>
                        <a:rPr lang="en-US" sz="1600" baseline="-25000" dirty="0"/>
                        <a:t>A</a:t>
                      </a:r>
                    </a:p>
                  </a:txBody>
                  <a:tcPr/>
                </a:tc>
                <a:tc>
                  <a:txBody>
                    <a:bodyPr/>
                    <a:lstStyle/>
                    <a:p>
                      <a:pPr algn="ctr"/>
                      <a:r>
                        <a:rPr lang="en-US" sz="1600" dirty="0"/>
                        <a:t>MAC</a:t>
                      </a:r>
                      <a:r>
                        <a:rPr lang="en-US" sz="1600" baseline="-25000" dirty="0"/>
                        <a:t>A</a:t>
                      </a:r>
                    </a:p>
                  </a:txBody>
                  <a:tcPr/>
                </a:tc>
                <a:extLst>
                  <a:ext uri="{0D108BD9-81ED-4DB2-BD59-A6C34878D82A}">
                    <a16:rowId xmlns:a16="http://schemas.microsoft.com/office/drawing/2014/main" val="10001"/>
                  </a:ext>
                </a:extLst>
              </a:tr>
            </a:tbl>
          </a:graphicData>
        </a:graphic>
      </p:graphicFrame>
      <p:graphicFrame>
        <p:nvGraphicFramePr>
          <p:cNvPr id="31" name="Table 2"/>
          <p:cNvGraphicFramePr>
            <a:graphicFrameLocks noGrp="1"/>
          </p:cNvGraphicFramePr>
          <p:nvPr>
            <p:extLst>
              <p:ext uri="{D42A27DB-BD31-4B8C-83A1-F6EECF244321}">
                <p14:modId xmlns:p14="http://schemas.microsoft.com/office/powerpoint/2010/main" val="496909778"/>
              </p:ext>
            </p:extLst>
          </p:nvPr>
        </p:nvGraphicFramePr>
        <p:xfrm>
          <a:off x="0" y="2148816"/>
          <a:ext cx="2085098" cy="708680"/>
        </p:xfrm>
        <a:graphic>
          <a:graphicData uri="http://schemas.openxmlformats.org/drawingml/2006/table">
            <a:tbl>
              <a:tblPr firstRow="1" bandRow="1">
                <a:tableStyleId>{10A1B5D5-9B99-4C35-A422-299274C87663}</a:tableStyleId>
              </a:tblPr>
              <a:tblGrid>
                <a:gridCol w="1042549">
                  <a:extLst>
                    <a:ext uri="{9D8B030D-6E8A-4147-A177-3AD203B41FA5}">
                      <a16:colId xmlns:a16="http://schemas.microsoft.com/office/drawing/2014/main" val="20000"/>
                    </a:ext>
                  </a:extLst>
                </a:gridCol>
                <a:gridCol w="1042549">
                  <a:extLst>
                    <a:ext uri="{9D8B030D-6E8A-4147-A177-3AD203B41FA5}">
                      <a16:colId xmlns:a16="http://schemas.microsoft.com/office/drawing/2014/main" val="20001"/>
                    </a:ext>
                  </a:extLst>
                </a:gridCol>
              </a:tblGrid>
              <a:tr h="354340">
                <a:tc>
                  <a:txBody>
                    <a:bodyPr/>
                    <a:lstStyle/>
                    <a:p>
                      <a:pPr algn="ctr"/>
                      <a:r>
                        <a:rPr lang="en-US" altLang="zh-CN" sz="1600" dirty="0"/>
                        <a:t>IP</a:t>
                      </a:r>
                      <a:endParaRPr lang="en-US" sz="1600" dirty="0"/>
                    </a:p>
                  </a:txBody>
                  <a:tcPr/>
                </a:tc>
                <a:tc>
                  <a:txBody>
                    <a:bodyPr/>
                    <a:lstStyle/>
                    <a:p>
                      <a:pPr algn="ctr"/>
                      <a:r>
                        <a:rPr lang="en-US" altLang="zh-CN" sz="1600" dirty="0"/>
                        <a:t>MAC</a:t>
                      </a:r>
                      <a:endParaRPr lang="en-US" sz="1600" dirty="0"/>
                    </a:p>
                  </a:txBody>
                  <a:tcPr/>
                </a:tc>
                <a:extLst>
                  <a:ext uri="{0D108BD9-81ED-4DB2-BD59-A6C34878D82A}">
                    <a16:rowId xmlns:a16="http://schemas.microsoft.com/office/drawing/2014/main" val="10000"/>
                  </a:ext>
                </a:extLst>
              </a:tr>
              <a:tr h="354340">
                <a:tc>
                  <a:txBody>
                    <a:bodyPr/>
                    <a:lstStyle/>
                    <a:p>
                      <a:pPr algn="ctr"/>
                      <a:r>
                        <a:rPr lang="en-US" altLang="zh-CN" sz="1600" dirty="0">
                          <a:solidFill>
                            <a:schemeClr val="accent2"/>
                          </a:solidFill>
                        </a:rPr>
                        <a:t>IP</a:t>
                      </a:r>
                      <a:r>
                        <a:rPr lang="en-US" altLang="zh-CN" sz="1600" baseline="-25000" dirty="0">
                          <a:solidFill>
                            <a:schemeClr val="accent2"/>
                          </a:solidFill>
                        </a:rPr>
                        <a:t>B</a:t>
                      </a:r>
                      <a:endParaRPr lang="en-US" sz="1600" baseline="-25000" dirty="0">
                        <a:solidFill>
                          <a:schemeClr val="accent2"/>
                        </a:solidFill>
                      </a:endParaRPr>
                    </a:p>
                  </a:txBody>
                  <a:tcPr/>
                </a:tc>
                <a:tc>
                  <a:txBody>
                    <a:bodyPr/>
                    <a:lstStyle/>
                    <a:p>
                      <a:pPr algn="ctr"/>
                      <a:r>
                        <a:rPr lang="en-US" sz="1600" dirty="0">
                          <a:solidFill>
                            <a:srgbClr val="CC0000"/>
                          </a:solidFill>
                        </a:rPr>
                        <a:t>MAC</a:t>
                      </a:r>
                      <a:r>
                        <a:rPr lang="en-US" sz="1600" baseline="-25000" dirty="0">
                          <a:solidFill>
                            <a:srgbClr val="CC0000"/>
                          </a:solidFill>
                        </a:rPr>
                        <a:t>C</a:t>
                      </a:r>
                    </a:p>
                  </a:txBody>
                  <a:tcPr/>
                </a:tc>
                <a:extLst>
                  <a:ext uri="{0D108BD9-81ED-4DB2-BD59-A6C34878D82A}">
                    <a16:rowId xmlns:a16="http://schemas.microsoft.com/office/drawing/2014/main" val="10001"/>
                  </a:ext>
                </a:extLst>
              </a:tr>
            </a:tbl>
          </a:graphicData>
        </a:graphic>
      </p:graphicFrame>
      <p:sp>
        <p:nvSpPr>
          <p:cNvPr id="32" name="TextBox 31"/>
          <p:cNvSpPr txBox="1"/>
          <p:nvPr/>
        </p:nvSpPr>
        <p:spPr>
          <a:xfrm>
            <a:off x="0" y="1720188"/>
            <a:ext cx="2214578" cy="400110"/>
          </a:xfrm>
          <a:prstGeom prst="rect">
            <a:avLst/>
          </a:prstGeom>
          <a:solidFill>
            <a:schemeClr val="bg1">
              <a:lumMod val="85000"/>
            </a:schemeClr>
          </a:solidFill>
        </p:spPr>
        <p:txBody>
          <a:bodyPr wrap="square" rtlCol="0">
            <a:spAutoFit/>
          </a:bodyPr>
          <a:lstStyle/>
          <a:p>
            <a:r>
              <a:rPr lang="en-US" altLang="zh-CN" dirty="0">
                <a:solidFill>
                  <a:schemeClr val="accent2"/>
                </a:solidFill>
              </a:rPr>
              <a:t>3. </a:t>
            </a:r>
            <a:r>
              <a:rPr lang="zh-CN" altLang="en-US" dirty="0">
                <a:solidFill>
                  <a:schemeClr val="accent2"/>
                </a:solidFill>
              </a:rPr>
              <a:t>更新</a:t>
            </a:r>
            <a:r>
              <a:rPr lang="en-US" altLang="zh-CN" dirty="0">
                <a:solidFill>
                  <a:schemeClr val="accent2"/>
                </a:solidFill>
              </a:rPr>
              <a:t>ARP</a:t>
            </a:r>
            <a:r>
              <a:rPr lang="zh-CN" altLang="en-US" dirty="0">
                <a:solidFill>
                  <a:schemeClr val="accent2"/>
                </a:solidFill>
              </a:rPr>
              <a:t>缓存</a:t>
            </a:r>
            <a:r>
              <a:rPr lang="en-US" altLang="zh-CN" dirty="0">
                <a:solidFill>
                  <a:schemeClr val="accent2"/>
                </a:solidFill>
              </a:rPr>
              <a:t>:</a:t>
            </a:r>
            <a:endParaRPr lang="zh-CN" altLang="en-US" dirty="0">
              <a:solidFill>
                <a:schemeClr val="accent2"/>
              </a:solidFill>
            </a:endParaRPr>
          </a:p>
        </p:txBody>
      </p:sp>
      <p:grpSp>
        <p:nvGrpSpPr>
          <p:cNvPr id="38" name="组合 37"/>
          <p:cNvGrpSpPr/>
          <p:nvPr/>
        </p:nvGrpSpPr>
        <p:grpSpPr>
          <a:xfrm>
            <a:off x="2714612" y="2857496"/>
            <a:ext cx="4214842" cy="471548"/>
            <a:chOff x="2714612" y="2857496"/>
            <a:chExt cx="4214842" cy="471548"/>
          </a:xfrm>
        </p:grpSpPr>
        <p:cxnSp>
          <p:nvCxnSpPr>
            <p:cNvPr id="34" name="直接箭头连接符 33"/>
            <p:cNvCxnSpPr/>
            <p:nvPr/>
          </p:nvCxnSpPr>
          <p:spPr bwMode="auto">
            <a:xfrm>
              <a:off x="2714612" y="2857496"/>
              <a:ext cx="42148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5" name="TextBox 34"/>
            <p:cNvSpPr txBox="1"/>
            <p:nvPr/>
          </p:nvSpPr>
          <p:spPr>
            <a:xfrm>
              <a:off x="3000364" y="2928934"/>
              <a:ext cx="3643338" cy="400110"/>
            </a:xfrm>
            <a:prstGeom prst="rect">
              <a:avLst/>
            </a:prstGeom>
            <a:solidFill>
              <a:schemeClr val="bg1">
                <a:lumMod val="85000"/>
              </a:schemeClr>
            </a:solidFill>
          </p:spPr>
          <p:txBody>
            <a:bodyPr wrap="square" rtlCol="0">
              <a:spAutoFit/>
            </a:bodyPr>
            <a:lstStyle/>
            <a:p>
              <a:r>
                <a:rPr lang="en-US" altLang="zh-CN" dirty="0">
                  <a:solidFill>
                    <a:schemeClr val="accent2"/>
                  </a:solidFill>
                </a:rPr>
                <a:t>4.  </a:t>
              </a:r>
              <a:r>
                <a:rPr lang="zh-CN" altLang="en-US" dirty="0">
                  <a:solidFill>
                    <a:schemeClr val="accent2"/>
                  </a:solidFill>
                </a:rPr>
                <a:t>原本发给</a:t>
              </a:r>
              <a:r>
                <a:rPr lang="en-US" altLang="zh-CN" dirty="0">
                  <a:solidFill>
                    <a:schemeClr val="accent2"/>
                  </a:solidFill>
                </a:rPr>
                <a:t>B</a:t>
              </a:r>
              <a:r>
                <a:rPr lang="zh-CN" altLang="en-US" dirty="0">
                  <a:solidFill>
                    <a:schemeClr val="accent2"/>
                  </a:solidFill>
                </a:rPr>
                <a:t>数据包发给了</a:t>
              </a:r>
              <a:r>
                <a:rPr lang="en-US" altLang="zh-CN" dirty="0">
                  <a:solidFill>
                    <a:schemeClr val="accent2"/>
                  </a:solidFill>
                </a:rPr>
                <a:t>C</a:t>
              </a:r>
              <a:endParaRPr lang="zh-CN" altLang="en-US" dirty="0">
                <a:solidFill>
                  <a:schemeClr val="accent2"/>
                </a:solidFill>
              </a:endParaRPr>
            </a:p>
          </p:txBody>
        </p:sp>
      </p:grpSp>
      <p:grpSp>
        <p:nvGrpSpPr>
          <p:cNvPr id="45" name="组合 44"/>
          <p:cNvGrpSpPr/>
          <p:nvPr/>
        </p:nvGrpSpPr>
        <p:grpSpPr>
          <a:xfrm>
            <a:off x="0" y="3714752"/>
            <a:ext cx="3643338" cy="1500198"/>
            <a:chOff x="0" y="3714752"/>
            <a:chExt cx="3643338" cy="1500198"/>
          </a:xfrm>
        </p:grpSpPr>
        <p:cxnSp>
          <p:nvCxnSpPr>
            <p:cNvPr id="40" name="直接箭头连接符 39"/>
            <p:cNvCxnSpPr/>
            <p:nvPr/>
          </p:nvCxnSpPr>
          <p:spPr bwMode="auto">
            <a:xfrm rot="16200000" flipV="1">
              <a:off x="2107389" y="4250537"/>
              <a:ext cx="1500198" cy="4286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4" name="TextBox 43"/>
            <p:cNvSpPr txBox="1"/>
            <p:nvPr/>
          </p:nvSpPr>
          <p:spPr>
            <a:xfrm>
              <a:off x="0" y="4214818"/>
              <a:ext cx="3643338" cy="400110"/>
            </a:xfrm>
            <a:prstGeom prst="rect">
              <a:avLst/>
            </a:prstGeom>
            <a:solidFill>
              <a:schemeClr val="bg1">
                <a:lumMod val="85000"/>
              </a:schemeClr>
            </a:solidFill>
          </p:spPr>
          <p:txBody>
            <a:bodyPr wrap="square" rtlCol="0">
              <a:spAutoFit/>
            </a:bodyPr>
            <a:lstStyle/>
            <a:p>
              <a:r>
                <a:rPr lang="en-US" altLang="zh-CN" dirty="0">
                  <a:solidFill>
                    <a:srgbClr val="0070C0"/>
                  </a:solidFill>
                </a:rPr>
                <a:t>2.  </a:t>
              </a:r>
              <a:r>
                <a:rPr lang="zh-CN" altLang="en-US" dirty="0">
                  <a:solidFill>
                    <a:srgbClr val="0070C0"/>
                  </a:solidFill>
                </a:rPr>
                <a:t>正常</a:t>
              </a:r>
              <a:r>
                <a:rPr lang="en-US" altLang="zh-CN" dirty="0">
                  <a:solidFill>
                    <a:srgbClr val="0070C0"/>
                  </a:solidFill>
                </a:rPr>
                <a:t>ARP</a:t>
              </a:r>
              <a:r>
                <a:rPr lang="zh-CN" altLang="en-US" dirty="0">
                  <a:solidFill>
                    <a:srgbClr val="0070C0"/>
                  </a:solidFill>
                </a:rPr>
                <a:t>应答</a:t>
              </a:r>
            </a:p>
          </p:txBody>
        </p:sp>
      </p:grpSp>
      <p:graphicFrame>
        <p:nvGraphicFramePr>
          <p:cNvPr id="43" name="Table 2"/>
          <p:cNvGraphicFramePr>
            <a:graphicFrameLocks noGrp="1"/>
          </p:cNvGraphicFramePr>
          <p:nvPr>
            <p:extLst>
              <p:ext uri="{D42A27DB-BD31-4B8C-83A1-F6EECF244321}">
                <p14:modId xmlns:p14="http://schemas.microsoft.com/office/powerpoint/2010/main" val="1864939923"/>
              </p:ext>
            </p:extLst>
          </p:nvPr>
        </p:nvGraphicFramePr>
        <p:xfrm>
          <a:off x="0" y="4572008"/>
          <a:ext cx="3500464" cy="708680"/>
        </p:xfrm>
        <a:graphic>
          <a:graphicData uri="http://schemas.openxmlformats.org/drawingml/2006/table">
            <a:tbl>
              <a:tblPr firstRow="1" bandRow="1">
                <a:tableStyleId>{10A1B5D5-9B99-4C35-A422-299274C87663}</a:tableStyleId>
              </a:tblPr>
              <a:tblGrid>
                <a:gridCol w="875116">
                  <a:extLst>
                    <a:ext uri="{9D8B030D-6E8A-4147-A177-3AD203B41FA5}">
                      <a16:colId xmlns:a16="http://schemas.microsoft.com/office/drawing/2014/main" val="20000"/>
                    </a:ext>
                  </a:extLst>
                </a:gridCol>
                <a:gridCol w="875116">
                  <a:extLst>
                    <a:ext uri="{9D8B030D-6E8A-4147-A177-3AD203B41FA5}">
                      <a16:colId xmlns:a16="http://schemas.microsoft.com/office/drawing/2014/main" val="20001"/>
                    </a:ext>
                  </a:extLst>
                </a:gridCol>
                <a:gridCol w="875116">
                  <a:extLst>
                    <a:ext uri="{9D8B030D-6E8A-4147-A177-3AD203B41FA5}">
                      <a16:colId xmlns:a16="http://schemas.microsoft.com/office/drawing/2014/main" val="20002"/>
                    </a:ext>
                  </a:extLst>
                </a:gridCol>
                <a:gridCol w="875116">
                  <a:extLst>
                    <a:ext uri="{9D8B030D-6E8A-4147-A177-3AD203B41FA5}">
                      <a16:colId xmlns:a16="http://schemas.microsoft.com/office/drawing/2014/main" val="20003"/>
                    </a:ext>
                  </a:extLst>
                </a:gridCol>
              </a:tblGrid>
              <a:tr h="354340">
                <a:tc>
                  <a:txBody>
                    <a:bodyPr/>
                    <a:lstStyle/>
                    <a:p>
                      <a:pPr algn="ctr"/>
                      <a:r>
                        <a:rPr lang="en-US" altLang="zh-CN" sz="1600" dirty="0"/>
                        <a:t>SPA</a:t>
                      </a:r>
                      <a:endParaRPr lang="en-US" sz="1600" dirty="0"/>
                    </a:p>
                  </a:txBody>
                  <a:tcPr/>
                </a:tc>
                <a:tc>
                  <a:txBody>
                    <a:bodyPr/>
                    <a:lstStyle/>
                    <a:p>
                      <a:pPr algn="ctr"/>
                      <a:r>
                        <a:rPr lang="en-US" altLang="zh-CN" sz="1600" dirty="0"/>
                        <a:t>SHA</a:t>
                      </a:r>
                      <a:endParaRPr lang="en-US" sz="1600" dirty="0"/>
                    </a:p>
                  </a:txBody>
                  <a:tcPr/>
                </a:tc>
                <a:tc>
                  <a:txBody>
                    <a:bodyPr/>
                    <a:lstStyle/>
                    <a:p>
                      <a:pPr algn="ctr"/>
                      <a:r>
                        <a:rPr lang="en-US" altLang="zh-CN" sz="1600" dirty="0"/>
                        <a:t>DPA</a:t>
                      </a:r>
                      <a:endParaRPr lang="en-US" sz="1600" dirty="0"/>
                    </a:p>
                  </a:txBody>
                  <a:tcPr/>
                </a:tc>
                <a:tc>
                  <a:txBody>
                    <a:bodyPr/>
                    <a:lstStyle/>
                    <a:p>
                      <a:pPr algn="ctr"/>
                      <a:r>
                        <a:rPr lang="en-US" altLang="zh-CN" sz="1600" dirty="0"/>
                        <a:t>DHA</a:t>
                      </a:r>
                      <a:endParaRPr lang="en-US" sz="1600" dirty="0"/>
                    </a:p>
                  </a:txBody>
                  <a:tcPr/>
                </a:tc>
                <a:extLst>
                  <a:ext uri="{0D108BD9-81ED-4DB2-BD59-A6C34878D82A}">
                    <a16:rowId xmlns:a16="http://schemas.microsoft.com/office/drawing/2014/main" val="10000"/>
                  </a:ext>
                </a:extLst>
              </a:tr>
              <a:tr h="354340">
                <a:tc>
                  <a:txBody>
                    <a:bodyPr/>
                    <a:lstStyle/>
                    <a:p>
                      <a:pPr algn="ctr"/>
                      <a:r>
                        <a:rPr lang="en-US" altLang="zh-CN" sz="1600" dirty="0">
                          <a:solidFill>
                            <a:srgbClr val="0070C0"/>
                          </a:solidFill>
                        </a:rPr>
                        <a:t>IP</a:t>
                      </a:r>
                      <a:r>
                        <a:rPr lang="en-US" altLang="zh-CN" sz="1600" baseline="-25000" dirty="0">
                          <a:solidFill>
                            <a:srgbClr val="0070C0"/>
                          </a:solidFill>
                        </a:rPr>
                        <a:t>B</a:t>
                      </a:r>
                      <a:endParaRPr lang="en-US" sz="1600" baseline="-25000" dirty="0">
                        <a:solidFill>
                          <a:srgbClr val="0070C0"/>
                        </a:solidFill>
                      </a:endParaRPr>
                    </a:p>
                  </a:txBody>
                  <a:tcPr/>
                </a:tc>
                <a:tc>
                  <a:txBody>
                    <a:bodyPr/>
                    <a:lstStyle/>
                    <a:p>
                      <a:pPr algn="ctr"/>
                      <a:r>
                        <a:rPr lang="en-US" sz="1600" dirty="0">
                          <a:solidFill>
                            <a:srgbClr val="0070C0"/>
                          </a:solidFill>
                        </a:rPr>
                        <a:t>MAC</a:t>
                      </a:r>
                      <a:r>
                        <a:rPr lang="en-US" altLang="zh-CN" sz="1600" baseline="-25000" dirty="0">
                          <a:solidFill>
                            <a:srgbClr val="0070C0"/>
                          </a:solidFill>
                        </a:rPr>
                        <a:t>B</a:t>
                      </a:r>
                      <a:endParaRPr lang="en-US" sz="1600" baseline="-25000" dirty="0">
                        <a:solidFill>
                          <a:srgbClr val="0070C0"/>
                        </a:solidFill>
                      </a:endParaRPr>
                    </a:p>
                  </a:txBody>
                  <a:tcPr/>
                </a:tc>
                <a:tc>
                  <a:txBody>
                    <a:bodyPr/>
                    <a:lstStyle/>
                    <a:p>
                      <a:pPr algn="ctr"/>
                      <a:r>
                        <a:rPr lang="en-US" sz="1600" dirty="0">
                          <a:solidFill>
                            <a:srgbClr val="0070C0"/>
                          </a:solidFill>
                        </a:rPr>
                        <a:t>IP</a:t>
                      </a:r>
                      <a:r>
                        <a:rPr lang="en-US" sz="1600" baseline="-25000" dirty="0">
                          <a:solidFill>
                            <a:srgbClr val="0070C0"/>
                          </a:solidFill>
                        </a:rPr>
                        <a:t>A</a:t>
                      </a:r>
                    </a:p>
                  </a:txBody>
                  <a:tcPr/>
                </a:tc>
                <a:tc>
                  <a:txBody>
                    <a:bodyPr/>
                    <a:lstStyle/>
                    <a:p>
                      <a:pPr algn="ctr"/>
                      <a:r>
                        <a:rPr lang="en-US" sz="1600" dirty="0">
                          <a:solidFill>
                            <a:srgbClr val="0070C0"/>
                          </a:solidFill>
                        </a:rPr>
                        <a:t>MAC</a:t>
                      </a:r>
                      <a:r>
                        <a:rPr lang="en-US" sz="1600" baseline="-25000" dirty="0">
                          <a:solidFill>
                            <a:srgbClr val="0070C0"/>
                          </a:solidFill>
                        </a:rPr>
                        <a:t>A</a:t>
                      </a:r>
                    </a:p>
                  </a:txBody>
                  <a:tcPr/>
                </a:tc>
                <a:extLst>
                  <a:ext uri="{0D108BD9-81ED-4DB2-BD59-A6C34878D82A}">
                    <a16:rowId xmlns:a16="http://schemas.microsoft.com/office/drawing/2014/main" val="10001"/>
                  </a:ext>
                </a:extLst>
              </a:tr>
            </a:tbl>
          </a:graphicData>
        </a:graphic>
      </p:graphicFrame>
      <p:graphicFrame>
        <p:nvGraphicFramePr>
          <p:cNvPr id="33" name="Table 2"/>
          <p:cNvGraphicFramePr>
            <a:graphicFrameLocks noGrp="1"/>
          </p:cNvGraphicFramePr>
          <p:nvPr>
            <p:extLst>
              <p:ext uri="{D42A27DB-BD31-4B8C-83A1-F6EECF244321}">
                <p14:modId xmlns:p14="http://schemas.microsoft.com/office/powerpoint/2010/main" val="419362564"/>
              </p:ext>
            </p:extLst>
          </p:nvPr>
        </p:nvGraphicFramePr>
        <p:xfrm>
          <a:off x="38630" y="2132856"/>
          <a:ext cx="2085098" cy="1096020"/>
        </p:xfrm>
        <a:graphic>
          <a:graphicData uri="http://schemas.openxmlformats.org/drawingml/2006/table">
            <a:tbl>
              <a:tblPr firstRow="1" bandRow="1">
                <a:tableStyleId>{10A1B5D5-9B99-4C35-A422-299274C87663}</a:tableStyleId>
              </a:tblPr>
              <a:tblGrid>
                <a:gridCol w="1042549">
                  <a:extLst>
                    <a:ext uri="{9D8B030D-6E8A-4147-A177-3AD203B41FA5}">
                      <a16:colId xmlns:a16="http://schemas.microsoft.com/office/drawing/2014/main" val="20000"/>
                    </a:ext>
                  </a:extLst>
                </a:gridCol>
                <a:gridCol w="1042549">
                  <a:extLst>
                    <a:ext uri="{9D8B030D-6E8A-4147-A177-3AD203B41FA5}">
                      <a16:colId xmlns:a16="http://schemas.microsoft.com/office/drawing/2014/main" val="20001"/>
                    </a:ext>
                  </a:extLst>
                </a:gridCol>
              </a:tblGrid>
              <a:tr h="354340">
                <a:tc>
                  <a:txBody>
                    <a:bodyPr/>
                    <a:lstStyle/>
                    <a:p>
                      <a:pPr algn="ctr"/>
                      <a:r>
                        <a:rPr lang="en-US" altLang="zh-CN" sz="1600" dirty="0"/>
                        <a:t>IP</a:t>
                      </a:r>
                      <a:endParaRPr lang="en-US" sz="1600" dirty="0"/>
                    </a:p>
                  </a:txBody>
                  <a:tcPr/>
                </a:tc>
                <a:tc>
                  <a:txBody>
                    <a:bodyPr/>
                    <a:lstStyle/>
                    <a:p>
                      <a:pPr algn="ctr"/>
                      <a:r>
                        <a:rPr lang="en-US" altLang="zh-CN" sz="1600" dirty="0"/>
                        <a:t>MAC</a:t>
                      </a:r>
                      <a:endParaRPr lang="en-US" sz="1600" dirty="0"/>
                    </a:p>
                  </a:txBody>
                  <a:tcPr/>
                </a:tc>
                <a:extLst>
                  <a:ext uri="{0D108BD9-81ED-4DB2-BD59-A6C34878D82A}">
                    <a16:rowId xmlns:a16="http://schemas.microsoft.com/office/drawing/2014/main" val="10000"/>
                  </a:ext>
                </a:extLst>
              </a:tr>
              <a:tr h="354340">
                <a:tc>
                  <a:txBody>
                    <a:bodyPr/>
                    <a:lstStyle/>
                    <a:p>
                      <a:pPr algn="ctr"/>
                      <a:r>
                        <a:rPr lang="en-US" altLang="zh-CN" sz="1600" dirty="0">
                          <a:solidFill>
                            <a:schemeClr val="accent2"/>
                          </a:solidFill>
                        </a:rPr>
                        <a:t>IP</a:t>
                      </a:r>
                      <a:r>
                        <a:rPr lang="en-US" altLang="zh-CN" sz="1600" baseline="-25000" dirty="0">
                          <a:solidFill>
                            <a:schemeClr val="accent2"/>
                          </a:solidFill>
                        </a:rPr>
                        <a:t>B</a:t>
                      </a:r>
                      <a:endParaRPr lang="en-US" sz="1600" baseline="-25000" dirty="0">
                        <a:solidFill>
                          <a:schemeClr val="accent2"/>
                        </a:solidFill>
                      </a:endParaRPr>
                    </a:p>
                  </a:txBody>
                  <a:tcPr/>
                </a:tc>
                <a:tc>
                  <a:txBody>
                    <a:bodyPr/>
                    <a:lstStyle/>
                    <a:p>
                      <a:pPr algn="ctr"/>
                      <a:r>
                        <a:rPr lang="en-US" sz="1600" dirty="0">
                          <a:solidFill>
                            <a:srgbClr val="CC0000"/>
                          </a:solidFill>
                        </a:rPr>
                        <a:t>MAC</a:t>
                      </a:r>
                      <a:r>
                        <a:rPr lang="en-US" sz="1600" baseline="-25000" dirty="0">
                          <a:solidFill>
                            <a:srgbClr val="CC0000"/>
                          </a:solidFill>
                        </a:rPr>
                        <a:t>C</a:t>
                      </a:r>
                      <a:r>
                        <a:rPr lang="en-US" sz="1600" baseline="0" dirty="0">
                          <a:solidFill>
                            <a:srgbClr val="CC0000"/>
                          </a:solidFill>
                        </a:rPr>
                        <a:t>?</a:t>
                      </a:r>
                      <a:endParaRPr lang="en-US" sz="1600" baseline="-25000" dirty="0">
                        <a:solidFill>
                          <a:srgbClr val="CC0000"/>
                        </a:solidFill>
                      </a:endParaRPr>
                    </a:p>
                    <a:p>
                      <a:pPr algn="ctr"/>
                      <a:endParaRPr lang="en-US" sz="1600" baseline="-25000" dirty="0">
                        <a:solidFill>
                          <a:srgbClr val="CC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3366FF"/>
                          </a:solidFill>
                        </a:rPr>
                        <a:t>MAC</a:t>
                      </a:r>
                      <a:r>
                        <a:rPr lang="en-US" sz="1600" baseline="-25000" dirty="0">
                          <a:solidFill>
                            <a:srgbClr val="3366FF"/>
                          </a:solidFill>
                        </a:rPr>
                        <a:t>B</a:t>
                      </a:r>
                      <a:r>
                        <a:rPr lang="en-US" sz="1600" baseline="0" dirty="0">
                          <a:solidFill>
                            <a:srgbClr val="3366FF"/>
                          </a:solidFill>
                        </a:rPr>
                        <a:t>?</a:t>
                      </a:r>
                      <a:endParaRPr lang="en-US" sz="1600" baseline="-25000" dirty="0">
                        <a:solidFill>
                          <a:srgbClr val="3366FF"/>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4293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ppt_x</p:attrName>
                                        </p:attrNameLst>
                                      </p:cBhvr>
                                      <p:tavLst>
                                        <p:tav tm="0">
                                          <p:val>
                                            <p:strVal val="#ppt_x-#ppt_w/2"/>
                                          </p:val>
                                        </p:tav>
                                        <p:tav tm="100000">
                                          <p:val>
                                            <p:strVal val="#ppt_x"/>
                                          </p:val>
                                        </p:tav>
                                      </p:tavLst>
                                    </p:anim>
                                    <p:anim calcmode="lin" valueType="num">
                                      <p:cBhvr>
                                        <p:cTn id="8" dur="500" fill="hold"/>
                                        <p:tgtEl>
                                          <p:spTgt spid="23"/>
                                        </p:tgtEl>
                                        <p:attrNameLst>
                                          <p:attrName>ppt_y</p:attrName>
                                        </p:attrNameLst>
                                      </p:cBhvr>
                                      <p:tavLst>
                                        <p:tav tm="0">
                                          <p:val>
                                            <p:strVal val="#ppt_y"/>
                                          </p:val>
                                        </p:tav>
                                        <p:tav tm="100000">
                                          <p:val>
                                            <p:strVal val="#ppt_y"/>
                                          </p:val>
                                        </p:tav>
                                      </p:tavLst>
                                    </p:anim>
                                    <p:anim calcmode="lin" valueType="num">
                                      <p:cBhvr>
                                        <p:cTn id="9" dur="500" fill="hold"/>
                                        <p:tgtEl>
                                          <p:spTgt spid="23"/>
                                        </p:tgtEl>
                                        <p:attrNameLst>
                                          <p:attrName>ppt_w</p:attrName>
                                        </p:attrNameLst>
                                      </p:cBhvr>
                                      <p:tavLst>
                                        <p:tav tm="0">
                                          <p:val>
                                            <p:fltVal val="0"/>
                                          </p:val>
                                        </p:tav>
                                        <p:tav tm="100000">
                                          <p:val>
                                            <p:strVal val="#ppt_w"/>
                                          </p:val>
                                        </p:tav>
                                      </p:tavLst>
                                    </p:anim>
                                    <p:anim calcmode="lin" valueType="num">
                                      <p:cBhvr>
                                        <p:cTn id="10"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2"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500" fill="hold"/>
                                        <p:tgtEl>
                                          <p:spTgt spid="29"/>
                                        </p:tgtEl>
                                        <p:attrNameLst>
                                          <p:attrName>ppt_x</p:attrName>
                                        </p:attrNameLst>
                                      </p:cBhvr>
                                      <p:tavLst>
                                        <p:tav tm="0">
                                          <p:val>
                                            <p:strVal val="#ppt_x+#ppt_w/2"/>
                                          </p:val>
                                        </p:tav>
                                        <p:tav tm="100000">
                                          <p:val>
                                            <p:strVal val="#ppt_x"/>
                                          </p:val>
                                        </p:tav>
                                      </p:tavLst>
                                    </p:anim>
                                    <p:anim calcmode="lin" valueType="num">
                                      <p:cBhvr>
                                        <p:cTn id="16" dur="500" fill="hold"/>
                                        <p:tgtEl>
                                          <p:spTgt spid="29"/>
                                        </p:tgtEl>
                                        <p:attrNameLst>
                                          <p:attrName>ppt_y</p:attrName>
                                        </p:attrNameLst>
                                      </p:cBhvr>
                                      <p:tavLst>
                                        <p:tav tm="0">
                                          <p:val>
                                            <p:strVal val="#ppt_y"/>
                                          </p:val>
                                        </p:tav>
                                        <p:tav tm="100000">
                                          <p:val>
                                            <p:strVal val="#ppt_y"/>
                                          </p:val>
                                        </p:tav>
                                      </p:tavLst>
                                    </p:anim>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diamond(in)">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7" presetClass="entr" presetSubtype="8"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p:cTn id="40" dur="500" fill="hold"/>
                                        <p:tgtEl>
                                          <p:spTgt spid="38"/>
                                        </p:tgtEl>
                                        <p:attrNameLst>
                                          <p:attrName>ppt_x</p:attrName>
                                        </p:attrNameLst>
                                      </p:cBhvr>
                                      <p:tavLst>
                                        <p:tav tm="0">
                                          <p:val>
                                            <p:strVal val="#ppt_x-#ppt_w/2"/>
                                          </p:val>
                                        </p:tav>
                                        <p:tav tm="100000">
                                          <p:val>
                                            <p:strVal val="#ppt_x"/>
                                          </p:val>
                                        </p:tav>
                                      </p:tavLst>
                                    </p:anim>
                                    <p:anim calcmode="lin" valueType="num">
                                      <p:cBhvr>
                                        <p:cTn id="41" dur="500" fill="hold"/>
                                        <p:tgtEl>
                                          <p:spTgt spid="38"/>
                                        </p:tgtEl>
                                        <p:attrNameLst>
                                          <p:attrName>ppt_y</p:attrName>
                                        </p:attrNameLst>
                                      </p:cBhvr>
                                      <p:tavLst>
                                        <p:tav tm="0">
                                          <p:val>
                                            <p:strVal val="#ppt_y"/>
                                          </p:val>
                                        </p:tav>
                                        <p:tav tm="100000">
                                          <p:val>
                                            <p:strVal val="#ppt_y"/>
                                          </p:val>
                                        </p:tav>
                                      </p:tavLst>
                                    </p:anim>
                                    <p:anim calcmode="lin" valueType="num">
                                      <p:cBhvr>
                                        <p:cTn id="42" dur="500" fill="hold"/>
                                        <p:tgtEl>
                                          <p:spTgt spid="38"/>
                                        </p:tgtEl>
                                        <p:attrNameLst>
                                          <p:attrName>ppt_w</p:attrName>
                                        </p:attrNameLst>
                                      </p:cBhvr>
                                      <p:tavLst>
                                        <p:tav tm="0">
                                          <p:val>
                                            <p:fltVal val="0"/>
                                          </p:val>
                                        </p:tav>
                                        <p:tav tm="100000">
                                          <p:val>
                                            <p:strVal val="#ppt_w"/>
                                          </p:val>
                                        </p:tav>
                                      </p:tavLst>
                                    </p:anim>
                                    <p:anim calcmode="lin" valueType="num">
                                      <p:cBhvr>
                                        <p:cTn id="43" dur="5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4" fill="hold" nodeType="click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ppt_x</p:attrName>
                                        </p:attrNameLst>
                                      </p:cBhvr>
                                      <p:tavLst>
                                        <p:tav tm="0">
                                          <p:val>
                                            <p:strVal val="#ppt_x"/>
                                          </p:val>
                                        </p:tav>
                                        <p:tav tm="100000">
                                          <p:val>
                                            <p:strVal val="#ppt_x"/>
                                          </p:val>
                                        </p:tav>
                                      </p:tavLst>
                                    </p:anim>
                                    <p:anim calcmode="lin" valueType="num">
                                      <p:cBhvr>
                                        <p:cTn id="49" dur="500" fill="hold"/>
                                        <p:tgtEl>
                                          <p:spTgt spid="45"/>
                                        </p:tgtEl>
                                        <p:attrNameLst>
                                          <p:attrName>ppt_y</p:attrName>
                                        </p:attrNameLst>
                                      </p:cBhvr>
                                      <p:tavLst>
                                        <p:tav tm="0">
                                          <p:val>
                                            <p:strVal val="#ppt_y+#ppt_h/2"/>
                                          </p:val>
                                        </p:tav>
                                        <p:tav tm="100000">
                                          <p:val>
                                            <p:strVal val="#ppt_y"/>
                                          </p:val>
                                        </p:tav>
                                      </p:tavLst>
                                    </p:anim>
                                    <p:anim calcmode="lin" valueType="num">
                                      <p:cBhvr>
                                        <p:cTn id="50" dur="500" fill="hold"/>
                                        <p:tgtEl>
                                          <p:spTgt spid="45"/>
                                        </p:tgtEl>
                                        <p:attrNameLst>
                                          <p:attrName>ppt_w</p:attrName>
                                        </p:attrNameLst>
                                      </p:cBhvr>
                                      <p:tavLst>
                                        <p:tav tm="0">
                                          <p:val>
                                            <p:strVal val="#ppt_w"/>
                                          </p:val>
                                        </p:tav>
                                        <p:tav tm="100000">
                                          <p:val>
                                            <p:strVal val="#ppt_w"/>
                                          </p:val>
                                        </p:tav>
                                      </p:tavLst>
                                    </p:anim>
                                    <p:anim calcmode="lin" valueType="num">
                                      <p:cBhvr>
                                        <p:cTn id="51"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99392"/>
            <a:ext cx="8001000" cy="1216025"/>
          </a:xfrm>
        </p:spPr>
        <p:txBody>
          <a:bodyPr/>
          <a:lstStyle/>
          <a:p>
            <a:r>
              <a:rPr lang="zh-CN" altLang="en-US" sz="3200" dirty="0"/>
              <a:t>黄蓉的网络安全</a:t>
            </a:r>
            <a:r>
              <a:rPr lang="en-US" altLang="zh-CN" sz="3200" dirty="0"/>
              <a:t>”</a:t>
            </a:r>
            <a:r>
              <a:rPr lang="zh-CN" altLang="en-US" sz="3200" dirty="0"/>
              <a:t>诡</a:t>
            </a:r>
            <a:r>
              <a:rPr lang="en-US" altLang="zh-CN" sz="3200" dirty="0"/>
              <a:t>”</a:t>
            </a:r>
            <a:r>
              <a:rPr lang="zh-CN" altLang="en-US" sz="3200" dirty="0"/>
              <a:t>计</a:t>
            </a:r>
            <a:br>
              <a:rPr lang="en-US" altLang="zh-CN" sz="3200" dirty="0"/>
            </a:br>
            <a:r>
              <a:rPr lang="zh-CN" altLang="en-US" sz="3200" dirty="0"/>
              <a:t>之“降龙十八掌”作业－场景</a:t>
            </a:r>
            <a:r>
              <a:rPr lang="en-US" altLang="zh-CN" sz="3200" dirty="0"/>
              <a:t>2</a:t>
            </a:r>
            <a:endParaRPr lang="en-US" sz="3200" dirty="0"/>
          </a:p>
        </p:txBody>
      </p:sp>
      <p:sp>
        <p:nvSpPr>
          <p:cNvPr id="3" name="Content Placeholder 2"/>
          <p:cNvSpPr>
            <a:spLocks noGrp="1"/>
          </p:cNvSpPr>
          <p:nvPr>
            <p:ph idx="1"/>
          </p:nvPr>
        </p:nvSpPr>
        <p:spPr/>
        <p:txBody>
          <a:bodyPr/>
          <a:lstStyle/>
          <a:p>
            <a:r>
              <a:rPr lang="zh-CN" altLang="en-US" dirty="0"/>
              <a:t>又到提交第二次课外作业的时候了</a:t>
            </a:r>
            <a:endParaRPr lang="en-US" dirty="0"/>
          </a:p>
          <a:p>
            <a:pPr lvl="1"/>
            <a:r>
              <a:rPr lang="zh-CN" altLang="en-US" dirty="0"/>
              <a:t>黄蓉还是不会做作业</a:t>
            </a:r>
            <a:endParaRPr lang="en-US" altLang="zh-CN" dirty="0"/>
          </a:p>
          <a:p>
            <a:pPr lvl="1"/>
            <a:r>
              <a:rPr lang="zh-CN" altLang="en-US" dirty="0"/>
              <a:t>黄蓉的</a:t>
            </a:r>
            <a:r>
              <a:rPr lang="en-US" altLang="zh-CN" dirty="0"/>
              <a:t>”</a:t>
            </a:r>
            <a:r>
              <a:rPr lang="zh-CN" altLang="en-US" dirty="0"/>
              <a:t>诡</a:t>
            </a:r>
            <a:r>
              <a:rPr lang="en-US" altLang="zh-CN" dirty="0"/>
              <a:t>”</a:t>
            </a:r>
            <a:r>
              <a:rPr lang="zh-CN" altLang="en-US" dirty="0"/>
              <a:t>计再次上演</a:t>
            </a:r>
            <a:endParaRPr lang="en-US" altLang="zh-CN" dirty="0"/>
          </a:p>
          <a:p>
            <a:pPr lvl="1"/>
            <a:r>
              <a:rPr lang="zh-CN" altLang="en-US" dirty="0"/>
              <a:t>改进：确保欺骗成功</a:t>
            </a:r>
            <a:endParaRPr lang="en-US" altLang="zh-CN" dirty="0"/>
          </a:p>
          <a:p>
            <a:endParaRPr lang="en-US" altLang="zh-CN" dirty="0"/>
          </a:p>
          <a:p>
            <a:r>
              <a:rPr lang="zh-CN" altLang="en-US" dirty="0"/>
              <a:t>主动发送欺骗的</a:t>
            </a:r>
            <a:r>
              <a:rPr lang="en-US" altLang="zh-CN" dirty="0"/>
              <a:t>ARP</a:t>
            </a:r>
            <a:r>
              <a:rPr lang="zh-CN" altLang="en-US" dirty="0"/>
              <a:t>应答报文</a:t>
            </a:r>
            <a:endParaRPr lang="en-US" altLang="zh-CN" dirty="0"/>
          </a:p>
          <a:p>
            <a:pPr lvl="1"/>
            <a:r>
              <a:rPr lang="en-US" altLang="zh-CN" dirty="0"/>
              <a:t>ARP</a:t>
            </a:r>
            <a:r>
              <a:rPr lang="zh-CN" altLang="en-US" dirty="0"/>
              <a:t>缓存中记录了虚假的</a:t>
            </a:r>
            <a:r>
              <a:rPr lang="en-US" altLang="zh-CN" dirty="0"/>
              <a:t>ARP</a:t>
            </a:r>
            <a:r>
              <a:rPr lang="zh-CN" altLang="en-US" dirty="0"/>
              <a:t>映射表项</a:t>
            </a:r>
            <a:endParaRPr lang="en-US" altLang="zh-CN" dirty="0"/>
          </a:p>
          <a:p>
            <a:pPr lvl="1"/>
            <a:r>
              <a:rPr lang="zh-CN" altLang="en-US" dirty="0"/>
              <a:t>直接根据</a:t>
            </a:r>
            <a:r>
              <a:rPr lang="en-US" altLang="zh-CN" dirty="0"/>
              <a:t>ARP</a:t>
            </a:r>
            <a:r>
              <a:rPr lang="zh-CN" altLang="en-US" dirty="0"/>
              <a:t>缓存进行地址映射，不再请求</a:t>
            </a:r>
            <a:endParaRPr lang="en-US" altLang="zh-CN" dirty="0"/>
          </a:p>
          <a:p>
            <a:endParaRPr lang="en-US" dirty="0"/>
          </a:p>
        </p:txBody>
      </p:sp>
      <p:sp>
        <p:nvSpPr>
          <p:cNvPr id="4" name="Slide Number Placeholder 3"/>
          <p:cNvSpPr>
            <a:spLocks noGrp="1"/>
          </p:cNvSpPr>
          <p:nvPr>
            <p:ph type="sldNum" sz="quarter" idx="12"/>
          </p:nvPr>
        </p:nvSpPr>
        <p:spPr/>
        <p:txBody>
          <a:bodyPr/>
          <a:lstStyle/>
          <a:p>
            <a:pPr>
              <a:defRPr/>
            </a:pPr>
            <a:fld id="{85027CBF-C054-465D-9A8D-403404A849B7}" type="slidenum">
              <a:rPr lang="en-US" altLang="zh-CN" smtClean="0"/>
              <a:pPr>
                <a:defRPr/>
              </a:pPr>
              <a:t>36</a:t>
            </a:fld>
            <a:endParaRPr lang="en-US" altLang="zh-CN"/>
          </a:p>
        </p:txBody>
      </p:sp>
    </p:spTree>
    <p:extLst>
      <p:ext uri="{BB962C8B-B14F-4D97-AF65-F5344CB8AC3E}">
        <p14:creationId xmlns:p14="http://schemas.microsoft.com/office/powerpoint/2010/main" val="58923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304801"/>
            <a:ext cx="6667971" cy="747936"/>
          </a:xfrm>
        </p:spPr>
        <p:txBody>
          <a:bodyPr/>
          <a:lstStyle/>
          <a:p>
            <a:r>
              <a:rPr lang="en-US" altLang="zh-CN" dirty="0"/>
              <a:t>ARP</a:t>
            </a:r>
            <a:r>
              <a:rPr lang="zh-CN" altLang="en-US" dirty="0"/>
              <a:t>欺骗攻击技术原理</a:t>
            </a:r>
            <a:r>
              <a:rPr lang="en-US" altLang="zh-CN" dirty="0"/>
              <a:t>2</a:t>
            </a:r>
            <a:endParaRPr lang="zh-CN" altLang="en-US" dirty="0"/>
          </a:p>
        </p:txBody>
      </p:sp>
      <p:sp>
        <p:nvSpPr>
          <p:cNvPr id="4" name="灯片编号占位符 3"/>
          <p:cNvSpPr>
            <a:spLocks noGrp="1"/>
          </p:cNvSpPr>
          <p:nvPr>
            <p:ph type="sldNum" sz="quarter" idx="12"/>
          </p:nvPr>
        </p:nvSpPr>
        <p:spPr/>
        <p:txBody>
          <a:bodyPr/>
          <a:lstStyle/>
          <a:p>
            <a:pPr>
              <a:defRPr/>
            </a:pPr>
            <a:fld id="{85027CBF-C054-465D-9A8D-403404A849B7}" type="slidenum">
              <a:rPr lang="en-US" altLang="zh-CN" smtClean="0"/>
              <a:pPr>
                <a:defRPr/>
              </a:pPr>
              <a:t>37</a:t>
            </a:fld>
            <a:endParaRPr lang="en-US" altLang="zh-CN"/>
          </a:p>
        </p:txBody>
      </p:sp>
      <p:pic>
        <p:nvPicPr>
          <p:cNvPr id="1027" name="Picture 3"/>
          <p:cNvPicPr>
            <a:picLocks noChangeAspect="1" noChangeArrowheads="1"/>
          </p:cNvPicPr>
          <p:nvPr/>
        </p:nvPicPr>
        <p:blipFill>
          <a:blip r:embed="rId2" cstate="print"/>
          <a:srcRect/>
          <a:stretch>
            <a:fillRect/>
          </a:stretch>
        </p:blipFill>
        <p:spPr bwMode="auto">
          <a:xfrm rot="16200000">
            <a:off x="1395391" y="2390777"/>
            <a:ext cx="1362075" cy="1295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rot="16200000">
            <a:off x="2509826" y="4562481"/>
            <a:ext cx="1419225" cy="10096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rot="16200000">
            <a:off x="6762767" y="2524117"/>
            <a:ext cx="1390650" cy="10572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rot="16200000">
            <a:off x="5400681" y="4457707"/>
            <a:ext cx="1371600" cy="1457325"/>
          </a:xfrm>
          <a:prstGeom prst="rect">
            <a:avLst/>
          </a:prstGeom>
          <a:noFill/>
          <a:ln w="9525">
            <a:noFill/>
            <a:miter lim="800000"/>
            <a:headEnd/>
            <a:tailEnd/>
          </a:ln>
          <a:effectLst/>
        </p:spPr>
      </p:pic>
      <p:grpSp>
        <p:nvGrpSpPr>
          <p:cNvPr id="5" name="组合 28"/>
          <p:cNvGrpSpPr/>
          <p:nvPr/>
        </p:nvGrpSpPr>
        <p:grpSpPr>
          <a:xfrm>
            <a:off x="2357422" y="2000240"/>
            <a:ext cx="4643470" cy="715968"/>
            <a:chOff x="2357422" y="2000240"/>
            <a:chExt cx="3786214" cy="715968"/>
          </a:xfrm>
        </p:grpSpPr>
        <p:cxnSp>
          <p:nvCxnSpPr>
            <p:cNvPr id="26" name="直接箭头连接符 25"/>
            <p:cNvCxnSpPr/>
            <p:nvPr/>
          </p:nvCxnSpPr>
          <p:spPr bwMode="auto">
            <a:xfrm rot="10800000">
              <a:off x="2643174" y="2714620"/>
              <a:ext cx="350046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TextBox 26"/>
            <p:cNvSpPr txBox="1"/>
            <p:nvPr/>
          </p:nvSpPr>
          <p:spPr>
            <a:xfrm>
              <a:off x="2357422" y="2000240"/>
              <a:ext cx="2643206" cy="400110"/>
            </a:xfrm>
            <a:prstGeom prst="rect">
              <a:avLst/>
            </a:prstGeom>
            <a:solidFill>
              <a:schemeClr val="bg1">
                <a:lumMod val="85000"/>
              </a:schemeClr>
            </a:solidFill>
          </p:spPr>
          <p:txBody>
            <a:bodyPr wrap="square" rtlCol="0">
              <a:spAutoFit/>
            </a:bodyPr>
            <a:lstStyle/>
            <a:p>
              <a:r>
                <a:rPr lang="en-US" altLang="zh-CN" dirty="0">
                  <a:solidFill>
                    <a:schemeClr val="accent2"/>
                  </a:solidFill>
                </a:rPr>
                <a:t>1. </a:t>
              </a:r>
              <a:r>
                <a:rPr lang="zh-CN" altLang="en-US" dirty="0">
                  <a:solidFill>
                    <a:schemeClr val="accent2"/>
                  </a:solidFill>
                </a:rPr>
                <a:t>直接发送</a:t>
              </a:r>
              <a:r>
                <a:rPr lang="en-US" altLang="zh-CN" dirty="0">
                  <a:solidFill>
                    <a:schemeClr val="accent2"/>
                  </a:solidFill>
                </a:rPr>
                <a:t>ARP</a:t>
              </a:r>
              <a:r>
                <a:rPr lang="zh-CN" altLang="en-US" dirty="0">
                  <a:solidFill>
                    <a:schemeClr val="accent2"/>
                  </a:solidFill>
                </a:rPr>
                <a:t>欺骗应答</a:t>
              </a:r>
              <a:r>
                <a:rPr lang="en-US" altLang="zh-CN" dirty="0">
                  <a:solidFill>
                    <a:schemeClr val="accent2"/>
                  </a:solidFill>
                </a:rPr>
                <a:t>:</a:t>
              </a:r>
              <a:endParaRPr lang="zh-CN" altLang="en-US" dirty="0">
                <a:solidFill>
                  <a:schemeClr val="accent2"/>
                </a:solidFill>
              </a:endParaRPr>
            </a:p>
          </p:txBody>
        </p:sp>
      </p:grpSp>
      <p:graphicFrame>
        <p:nvGraphicFramePr>
          <p:cNvPr id="30" name="Table 2"/>
          <p:cNvGraphicFramePr>
            <a:graphicFrameLocks noGrp="1"/>
          </p:cNvGraphicFramePr>
          <p:nvPr>
            <p:extLst>
              <p:ext uri="{D42A27DB-BD31-4B8C-83A1-F6EECF244321}">
                <p14:modId xmlns:p14="http://schemas.microsoft.com/office/powerpoint/2010/main" val="3991475948"/>
              </p:ext>
            </p:extLst>
          </p:nvPr>
        </p:nvGraphicFramePr>
        <p:xfrm>
          <a:off x="5429256" y="1785926"/>
          <a:ext cx="3714744" cy="708680"/>
        </p:xfrm>
        <a:graphic>
          <a:graphicData uri="http://schemas.openxmlformats.org/drawingml/2006/table">
            <a:tbl>
              <a:tblPr firstRow="1" bandRow="1">
                <a:tableStyleId>{10A1B5D5-9B99-4C35-A422-299274C87663}</a:tableStyleId>
              </a:tblPr>
              <a:tblGrid>
                <a:gridCol w="928686">
                  <a:extLst>
                    <a:ext uri="{9D8B030D-6E8A-4147-A177-3AD203B41FA5}">
                      <a16:colId xmlns:a16="http://schemas.microsoft.com/office/drawing/2014/main" val="20000"/>
                    </a:ext>
                  </a:extLst>
                </a:gridCol>
                <a:gridCol w="928686">
                  <a:extLst>
                    <a:ext uri="{9D8B030D-6E8A-4147-A177-3AD203B41FA5}">
                      <a16:colId xmlns:a16="http://schemas.microsoft.com/office/drawing/2014/main" val="20001"/>
                    </a:ext>
                  </a:extLst>
                </a:gridCol>
                <a:gridCol w="928686">
                  <a:extLst>
                    <a:ext uri="{9D8B030D-6E8A-4147-A177-3AD203B41FA5}">
                      <a16:colId xmlns:a16="http://schemas.microsoft.com/office/drawing/2014/main" val="20002"/>
                    </a:ext>
                  </a:extLst>
                </a:gridCol>
                <a:gridCol w="928686">
                  <a:extLst>
                    <a:ext uri="{9D8B030D-6E8A-4147-A177-3AD203B41FA5}">
                      <a16:colId xmlns:a16="http://schemas.microsoft.com/office/drawing/2014/main" val="20003"/>
                    </a:ext>
                  </a:extLst>
                </a:gridCol>
              </a:tblGrid>
              <a:tr h="354340">
                <a:tc>
                  <a:txBody>
                    <a:bodyPr/>
                    <a:lstStyle/>
                    <a:p>
                      <a:pPr algn="ctr"/>
                      <a:r>
                        <a:rPr lang="en-US" altLang="zh-CN" sz="1600" dirty="0"/>
                        <a:t>SPA</a:t>
                      </a:r>
                      <a:endParaRPr lang="en-US" sz="1600" dirty="0"/>
                    </a:p>
                  </a:txBody>
                  <a:tcPr/>
                </a:tc>
                <a:tc>
                  <a:txBody>
                    <a:bodyPr/>
                    <a:lstStyle/>
                    <a:p>
                      <a:pPr algn="ctr"/>
                      <a:r>
                        <a:rPr lang="en-US" altLang="zh-CN" sz="1600" dirty="0"/>
                        <a:t>SHA</a:t>
                      </a:r>
                      <a:endParaRPr lang="en-US" sz="1600" dirty="0"/>
                    </a:p>
                  </a:txBody>
                  <a:tcPr/>
                </a:tc>
                <a:tc>
                  <a:txBody>
                    <a:bodyPr/>
                    <a:lstStyle/>
                    <a:p>
                      <a:pPr algn="ctr"/>
                      <a:r>
                        <a:rPr lang="en-US" altLang="zh-CN" sz="1600" dirty="0"/>
                        <a:t>DPA</a:t>
                      </a:r>
                      <a:endParaRPr lang="en-US" sz="1600" dirty="0"/>
                    </a:p>
                  </a:txBody>
                  <a:tcPr/>
                </a:tc>
                <a:tc>
                  <a:txBody>
                    <a:bodyPr/>
                    <a:lstStyle/>
                    <a:p>
                      <a:pPr algn="ctr"/>
                      <a:r>
                        <a:rPr lang="en-US" altLang="zh-CN" sz="1600" dirty="0"/>
                        <a:t>DHA</a:t>
                      </a:r>
                      <a:endParaRPr lang="en-US" sz="1600" dirty="0"/>
                    </a:p>
                  </a:txBody>
                  <a:tcPr/>
                </a:tc>
                <a:extLst>
                  <a:ext uri="{0D108BD9-81ED-4DB2-BD59-A6C34878D82A}">
                    <a16:rowId xmlns:a16="http://schemas.microsoft.com/office/drawing/2014/main" val="10000"/>
                  </a:ext>
                </a:extLst>
              </a:tr>
              <a:tr h="354340">
                <a:tc>
                  <a:txBody>
                    <a:bodyPr/>
                    <a:lstStyle/>
                    <a:p>
                      <a:pPr algn="ctr"/>
                      <a:r>
                        <a:rPr lang="en-US" altLang="zh-CN" sz="1600" dirty="0">
                          <a:solidFill>
                            <a:schemeClr val="accent2"/>
                          </a:solidFill>
                        </a:rPr>
                        <a:t>IP</a:t>
                      </a:r>
                      <a:r>
                        <a:rPr lang="en-US" altLang="zh-CN" sz="1600" baseline="-25000" dirty="0">
                          <a:solidFill>
                            <a:schemeClr val="accent2"/>
                          </a:solidFill>
                        </a:rPr>
                        <a:t>B</a:t>
                      </a:r>
                      <a:endParaRPr lang="en-US" sz="1600" baseline="-25000" dirty="0">
                        <a:solidFill>
                          <a:schemeClr val="accent2"/>
                        </a:solidFill>
                      </a:endParaRPr>
                    </a:p>
                  </a:txBody>
                  <a:tcPr/>
                </a:tc>
                <a:tc>
                  <a:txBody>
                    <a:bodyPr/>
                    <a:lstStyle/>
                    <a:p>
                      <a:pPr algn="ctr"/>
                      <a:r>
                        <a:rPr lang="en-US" sz="1600" dirty="0">
                          <a:solidFill>
                            <a:srgbClr val="CC0000"/>
                          </a:solidFill>
                        </a:rPr>
                        <a:t>MAC</a:t>
                      </a:r>
                      <a:r>
                        <a:rPr lang="en-US" sz="1600" baseline="-25000" dirty="0">
                          <a:solidFill>
                            <a:srgbClr val="CC0000"/>
                          </a:solidFill>
                        </a:rPr>
                        <a:t>C</a:t>
                      </a:r>
                    </a:p>
                  </a:txBody>
                  <a:tcPr/>
                </a:tc>
                <a:tc>
                  <a:txBody>
                    <a:bodyPr/>
                    <a:lstStyle/>
                    <a:p>
                      <a:pPr algn="ctr"/>
                      <a:r>
                        <a:rPr lang="en-US" sz="1600" dirty="0"/>
                        <a:t>IP</a:t>
                      </a:r>
                      <a:r>
                        <a:rPr lang="en-US" sz="1600" baseline="-25000" dirty="0"/>
                        <a:t>A</a:t>
                      </a:r>
                    </a:p>
                  </a:txBody>
                  <a:tcPr/>
                </a:tc>
                <a:tc>
                  <a:txBody>
                    <a:bodyPr/>
                    <a:lstStyle/>
                    <a:p>
                      <a:pPr algn="ctr"/>
                      <a:r>
                        <a:rPr lang="en-US" sz="1600" dirty="0"/>
                        <a:t>MAC</a:t>
                      </a:r>
                      <a:r>
                        <a:rPr lang="en-US" sz="1600" baseline="-25000" dirty="0"/>
                        <a:t>A</a:t>
                      </a:r>
                    </a:p>
                  </a:txBody>
                  <a:tcPr/>
                </a:tc>
                <a:extLst>
                  <a:ext uri="{0D108BD9-81ED-4DB2-BD59-A6C34878D82A}">
                    <a16:rowId xmlns:a16="http://schemas.microsoft.com/office/drawing/2014/main" val="10001"/>
                  </a:ext>
                </a:extLst>
              </a:tr>
            </a:tbl>
          </a:graphicData>
        </a:graphic>
      </p:graphicFrame>
      <p:graphicFrame>
        <p:nvGraphicFramePr>
          <p:cNvPr id="31" name="Table 2"/>
          <p:cNvGraphicFramePr>
            <a:graphicFrameLocks noGrp="1"/>
          </p:cNvGraphicFramePr>
          <p:nvPr>
            <p:extLst>
              <p:ext uri="{D42A27DB-BD31-4B8C-83A1-F6EECF244321}">
                <p14:modId xmlns:p14="http://schemas.microsoft.com/office/powerpoint/2010/main" val="4175626878"/>
              </p:ext>
            </p:extLst>
          </p:nvPr>
        </p:nvGraphicFramePr>
        <p:xfrm>
          <a:off x="0" y="2148816"/>
          <a:ext cx="2085098" cy="708680"/>
        </p:xfrm>
        <a:graphic>
          <a:graphicData uri="http://schemas.openxmlformats.org/drawingml/2006/table">
            <a:tbl>
              <a:tblPr firstRow="1" bandRow="1">
                <a:tableStyleId>{10A1B5D5-9B99-4C35-A422-299274C87663}</a:tableStyleId>
              </a:tblPr>
              <a:tblGrid>
                <a:gridCol w="1042549">
                  <a:extLst>
                    <a:ext uri="{9D8B030D-6E8A-4147-A177-3AD203B41FA5}">
                      <a16:colId xmlns:a16="http://schemas.microsoft.com/office/drawing/2014/main" val="20000"/>
                    </a:ext>
                  </a:extLst>
                </a:gridCol>
                <a:gridCol w="1042549">
                  <a:extLst>
                    <a:ext uri="{9D8B030D-6E8A-4147-A177-3AD203B41FA5}">
                      <a16:colId xmlns:a16="http://schemas.microsoft.com/office/drawing/2014/main" val="20001"/>
                    </a:ext>
                  </a:extLst>
                </a:gridCol>
              </a:tblGrid>
              <a:tr h="354340">
                <a:tc>
                  <a:txBody>
                    <a:bodyPr/>
                    <a:lstStyle/>
                    <a:p>
                      <a:pPr algn="ctr"/>
                      <a:r>
                        <a:rPr lang="en-US" altLang="zh-CN" sz="1600" dirty="0"/>
                        <a:t>IP</a:t>
                      </a:r>
                      <a:endParaRPr lang="en-US" sz="1600" dirty="0"/>
                    </a:p>
                  </a:txBody>
                  <a:tcPr/>
                </a:tc>
                <a:tc>
                  <a:txBody>
                    <a:bodyPr/>
                    <a:lstStyle/>
                    <a:p>
                      <a:pPr algn="ctr"/>
                      <a:r>
                        <a:rPr lang="en-US" altLang="zh-CN" sz="1600" dirty="0"/>
                        <a:t>MAC</a:t>
                      </a:r>
                      <a:endParaRPr lang="en-US" sz="1600" dirty="0"/>
                    </a:p>
                  </a:txBody>
                  <a:tcPr/>
                </a:tc>
                <a:extLst>
                  <a:ext uri="{0D108BD9-81ED-4DB2-BD59-A6C34878D82A}">
                    <a16:rowId xmlns:a16="http://schemas.microsoft.com/office/drawing/2014/main" val="10000"/>
                  </a:ext>
                </a:extLst>
              </a:tr>
              <a:tr h="354340">
                <a:tc>
                  <a:txBody>
                    <a:bodyPr/>
                    <a:lstStyle/>
                    <a:p>
                      <a:pPr algn="ctr"/>
                      <a:r>
                        <a:rPr lang="en-US" altLang="zh-CN" sz="1600" dirty="0">
                          <a:solidFill>
                            <a:schemeClr val="accent2"/>
                          </a:solidFill>
                        </a:rPr>
                        <a:t>IP</a:t>
                      </a:r>
                      <a:r>
                        <a:rPr lang="en-US" altLang="zh-CN" sz="1600" baseline="-25000" dirty="0">
                          <a:solidFill>
                            <a:schemeClr val="accent2"/>
                          </a:solidFill>
                        </a:rPr>
                        <a:t>B</a:t>
                      </a:r>
                      <a:endParaRPr lang="en-US" sz="1600" baseline="-25000" dirty="0">
                        <a:solidFill>
                          <a:schemeClr val="accent2"/>
                        </a:solidFill>
                      </a:endParaRPr>
                    </a:p>
                  </a:txBody>
                  <a:tcPr/>
                </a:tc>
                <a:tc>
                  <a:txBody>
                    <a:bodyPr/>
                    <a:lstStyle/>
                    <a:p>
                      <a:pPr algn="ctr"/>
                      <a:r>
                        <a:rPr lang="en-US" sz="1600" dirty="0">
                          <a:solidFill>
                            <a:srgbClr val="CC0000"/>
                          </a:solidFill>
                        </a:rPr>
                        <a:t>MAC</a:t>
                      </a:r>
                      <a:r>
                        <a:rPr lang="en-US" sz="1600" baseline="-25000" dirty="0">
                          <a:solidFill>
                            <a:srgbClr val="CC0000"/>
                          </a:solidFill>
                        </a:rPr>
                        <a:t>C</a:t>
                      </a:r>
                    </a:p>
                  </a:txBody>
                  <a:tcPr/>
                </a:tc>
                <a:extLst>
                  <a:ext uri="{0D108BD9-81ED-4DB2-BD59-A6C34878D82A}">
                    <a16:rowId xmlns:a16="http://schemas.microsoft.com/office/drawing/2014/main" val="10001"/>
                  </a:ext>
                </a:extLst>
              </a:tr>
            </a:tbl>
          </a:graphicData>
        </a:graphic>
      </p:graphicFrame>
      <p:sp>
        <p:nvSpPr>
          <p:cNvPr id="32" name="TextBox 31"/>
          <p:cNvSpPr txBox="1"/>
          <p:nvPr/>
        </p:nvSpPr>
        <p:spPr>
          <a:xfrm>
            <a:off x="0" y="1720188"/>
            <a:ext cx="2214578" cy="400110"/>
          </a:xfrm>
          <a:prstGeom prst="rect">
            <a:avLst/>
          </a:prstGeom>
          <a:solidFill>
            <a:schemeClr val="bg1">
              <a:lumMod val="85000"/>
            </a:schemeClr>
          </a:solidFill>
        </p:spPr>
        <p:txBody>
          <a:bodyPr wrap="square" rtlCol="0">
            <a:spAutoFit/>
          </a:bodyPr>
          <a:lstStyle/>
          <a:p>
            <a:r>
              <a:rPr lang="en-US" altLang="zh-CN" dirty="0">
                <a:solidFill>
                  <a:schemeClr val="accent2"/>
                </a:solidFill>
              </a:rPr>
              <a:t>2. </a:t>
            </a:r>
            <a:r>
              <a:rPr lang="zh-CN" altLang="en-US" dirty="0">
                <a:solidFill>
                  <a:schemeClr val="accent2"/>
                </a:solidFill>
              </a:rPr>
              <a:t>更新</a:t>
            </a:r>
            <a:r>
              <a:rPr lang="en-US" altLang="zh-CN" dirty="0">
                <a:solidFill>
                  <a:schemeClr val="accent2"/>
                </a:solidFill>
              </a:rPr>
              <a:t>ARP</a:t>
            </a:r>
            <a:r>
              <a:rPr lang="zh-CN" altLang="en-US" dirty="0">
                <a:solidFill>
                  <a:schemeClr val="accent2"/>
                </a:solidFill>
              </a:rPr>
              <a:t>缓存</a:t>
            </a:r>
            <a:r>
              <a:rPr lang="en-US" altLang="zh-CN" dirty="0">
                <a:solidFill>
                  <a:schemeClr val="accent2"/>
                </a:solidFill>
              </a:rPr>
              <a:t>:</a:t>
            </a:r>
            <a:endParaRPr lang="zh-CN" altLang="en-US" dirty="0">
              <a:solidFill>
                <a:schemeClr val="accent2"/>
              </a:solidFill>
            </a:endParaRPr>
          </a:p>
        </p:txBody>
      </p:sp>
      <p:grpSp>
        <p:nvGrpSpPr>
          <p:cNvPr id="6" name="组合 37"/>
          <p:cNvGrpSpPr/>
          <p:nvPr/>
        </p:nvGrpSpPr>
        <p:grpSpPr>
          <a:xfrm>
            <a:off x="2714612" y="2857496"/>
            <a:ext cx="4214842" cy="471548"/>
            <a:chOff x="2714612" y="2857496"/>
            <a:chExt cx="4214842" cy="471548"/>
          </a:xfrm>
        </p:grpSpPr>
        <p:cxnSp>
          <p:nvCxnSpPr>
            <p:cNvPr id="34" name="直接箭头连接符 33"/>
            <p:cNvCxnSpPr/>
            <p:nvPr/>
          </p:nvCxnSpPr>
          <p:spPr bwMode="auto">
            <a:xfrm>
              <a:off x="2714612" y="2857496"/>
              <a:ext cx="42148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5" name="TextBox 34"/>
            <p:cNvSpPr txBox="1"/>
            <p:nvPr/>
          </p:nvSpPr>
          <p:spPr>
            <a:xfrm>
              <a:off x="3000364" y="2928934"/>
              <a:ext cx="3643338" cy="400110"/>
            </a:xfrm>
            <a:prstGeom prst="rect">
              <a:avLst/>
            </a:prstGeom>
            <a:solidFill>
              <a:schemeClr val="bg1">
                <a:lumMod val="85000"/>
              </a:schemeClr>
            </a:solidFill>
          </p:spPr>
          <p:txBody>
            <a:bodyPr wrap="square" rtlCol="0">
              <a:spAutoFit/>
            </a:bodyPr>
            <a:lstStyle/>
            <a:p>
              <a:r>
                <a:rPr lang="en-US" altLang="zh-CN" dirty="0">
                  <a:solidFill>
                    <a:schemeClr val="accent2"/>
                  </a:solidFill>
                </a:rPr>
                <a:t>3.  </a:t>
              </a:r>
              <a:r>
                <a:rPr lang="zh-CN" altLang="en-US" dirty="0">
                  <a:solidFill>
                    <a:schemeClr val="accent2"/>
                  </a:solidFill>
                </a:rPr>
                <a:t>原本发给</a:t>
              </a:r>
              <a:r>
                <a:rPr lang="en-US" altLang="zh-CN" dirty="0">
                  <a:solidFill>
                    <a:schemeClr val="accent2"/>
                  </a:solidFill>
                </a:rPr>
                <a:t>B</a:t>
              </a:r>
              <a:r>
                <a:rPr lang="zh-CN" altLang="en-US" dirty="0">
                  <a:solidFill>
                    <a:schemeClr val="accent2"/>
                  </a:solidFill>
                </a:rPr>
                <a:t>数据包发给了</a:t>
              </a:r>
              <a:r>
                <a:rPr lang="en-US" altLang="zh-CN" dirty="0">
                  <a:solidFill>
                    <a:schemeClr val="accent2"/>
                  </a:solidFill>
                </a:rPr>
                <a:t>C</a:t>
              </a:r>
              <a:endParaRPr lang="zh-CN" altLang="en-US" dirty="0">
                <a:solidFill>
                  <a:schemeClr val="accent2"/>
                </a:solidFill>
              </a:endParaRPr>
            </a:p>
          </p:txBody>
        </p:sp>
      </p:grpSp>
    </p:spTree>
    <p:extLst>
      <p:ext uri="{BB962C8B-B14F-4D97-AF65-F5344CB8AC3E}">
        <p14:creationId xmlns:p14="http://schemas.microsoft.com/office/powerpoint/2010/main" val="11232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ppt_x</p:attrName>
                                        </p:attrNameLst>
                                      </p:cBhvr>
                                      <p:tavLst>
                                        <p:tav tm="0">
                                          <p:val>
                                            <p:strVal val="#ppt_x-#ppt_w/2"/>
                                          </p:val>
                                        </p:tav>
                                        <p:tav tm="100000">
                                          <p:val>
                                            <p:strVal val="#ppt_x"/>
                                          </p:val>
                                        </p:tav>
                                      </p:tavLst>
                                    </p:anim>
                                    <p:anim calcmode="lin" valueType="num">
                                      <p:cBhvr>
                                        <p:cTn id="28" dur="500" fill="hold"/>
                                        <p:tgtEl>
                                          <p:spTgt spid="6"/>
                                        </p:tgtEl>
                                        <p:attrNameLst>
                                          <p:attrName>ppt_y</p:attrName>
                                        </p:attrNameLst>
                                      </p:cBhvr>
                                      <p:tavLst>
                                        <p:tav tm="0">
                                          <p:val>
                                            <p:strVal val="#ppt_y"/>
                                          </p:val>
                                        </p:tav>
                                        <p:tav tm="100000">
                                          <p:val>
                                            <p:strVal val="#ppt_y"/>
                                          </p:val>
                                        </p:tav>
                                      </p:tavLst>
                                    </p:anim>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sz="2800" dirty="0"/>
              <a:t>网关</a:t>
            </a:r>
            <a:r>
              <a:rPr lang="en-US" altLang="zh-CN" sz="2800" dirty="0"/>
              <a:t>ARP</a:t>
            </a:r>
            <a:r>
              <a:rPr lang="zh-CN" altLang="en-US" sz="2800" dirty="0"/>
              <a:t>欺骗：网关</a:t>
            </a:r>
            <a:r>
              <a:rPr lang="en-US" altLang="zh-CN" sz="2800" dirty="0"/>
              <a:t>IP/MAC</a:t>
            </a:r>
            <a:r>
              <a:rPr lang="zh-CN" altLang="en-US" sz="2800" dirty="0"/>
              <a:t>地址映射关系</a:t>
            </a:r>
            <a:endParaRPr lang="en-US" sz="2800" dirty="0"/>
          </a:p>
        </p:txBody>
      </p:sp>
      <p:pic>
        <p:nvPicPr>
          <p:cNvPr id="6" name="Picture 3"/>
          <p:cNvPicPr>
            <a:picLocks noChangeAspect="1" noChangeArrowheads="1"/>
          </p:cNvPicPr>
          <p:nvPr/>
        </p:nvPicPr>
        <p:blipFill>
          <a:blip r:embed="rId3" cstate="print"/>
          <a:srcRect/>
          <a:stretch>
            <a:fillRect/>
          </a:stretch>
        </p:blipFill>
        <p:spPr bwMode="auto">
          <a:xfrm rot="16200000">
            <a:off x="1395391" y="2390777"/>
            <a:ext cx="1362075" cy="1295400"/>
          </a:xfrm>
          <a:prstGeom prst="rect">
            <a:avLst/>
          </a:prstGeom>
          <a:noFill/>
          <a:ln w="9525">
            <a:noFill/>
            <a:miter lim="800000"/>
            <a:headEnd/>
            <a:tailEnd/>
          </a:ln>
          <a:effectLst/>
        </p:spPr>
      </p:pic>
      <p:pic>
        <p:nvPicPr>
          <p:cNvPr id="7" name="Picture 4"/>
          <p:cNvPicPr>
            <a:picLocks noChangeAspect="1" noChangeArrowheads="1"/>
          </p:cNvPicPr>
          <p:nvPr/>
        </p:nvPicPr>
        <p:blipFill>
          <a:blip r:embed="rId4" cstate="print"/>
          <a:srcRect/>
          <a:stretch>
            <a:fillRect/>
          </a:stretch>
        </p:blipFill>
        <p:spPr bwMode="auto">
          <a:xfrm rot="16200000">
            <a:off x="2509826" y="4562481"/>
            <a:ext cx="1419225" cy="1009650"/>
          </a:xfrm>
          <a:prstGeom prst="rect">
            <a:avLst/>
          </a:prstGeom>
          <a:noFill/>
          <a:ln w="9525">
            <a:noFill/>
            <a:miter lim="800000"/>
            <a:headEnd/>
            <a:tailEnd/>
          </a:ln>
          <a:effectLst/>
        </p:spPr>
      </p:pic>
      <p:pic>
        <p:nvPicPr>
          <p:cNvPr id="8" name="Picture 5"/>
          <p:cNvPicPr>
            <a:picLocks noChangeAspect="1" noChangeArrowheads="1"/>
          </p:cNvPicPr>
          <p:nvPr/>
        </p:nvPicPr>
        <p:blipFill>
          <a:blip r:embed="rId5" cstate="print"/>
          <a:srcRect/>
          <a:stretch>
            <a:fillRect/>
          </a:stretch>
        </p:blipFill>
        <p:spPr bwMode="auto">
          <a:xfrm rot="16200000">
            <a:off x="6762767" y="2524117"/>
            <a:ext cx="1390650" cy="1057275"/>
          </a:xfrm>
          <a:prstGeom prst="rect">
            <a:avLst/>
          </a:prstGeom>
          <a:noFill/>
          <a:ln w="9525">
            <a:noFill/>
            <a:miter lim="800000"/>
            <a:headEnd/>
            <a:tailEnd/>
          </a:ln>
          <a:effectLst/>
        </p:spPr>
      </p:pic>
      <p:pic>
        <p:nvPicPr>
          <p:cNvPr id="9" name="Picture 6"/>
          <p:cNvPicPr>
            <a:picLocks noChangeAspect="1" noChangeArrowheads="1"/>
          </p:cNvPicPr>
          <p:nvPr/>
        </p:nvPicPr>
        <p:blipFill>
          <a:blip r:embed="rId6" cstate="print"/>
          <a:srcRect/>
          <a:stretch>
            <a:fillRect/>
          </a:stretch>
        </p:blipFill>
        <p:spPr bwMode="auto">
          <a:xfrm rot="16200000">
            <a:off x="5400681" y="4457707"/>
            <a:ext cx="1371600" cy="1457325"/>
          </a:xfrm>
          <a:prstGeom prst="rect">
            <a:avLst/>
          </a:prstGeom>
          <a:noFill/>
          <a:ln w="9525">
            <a:noFill/>
            <a:miter lim="800000"/>
            <a:headEnd/>
            <a:tailEnd/>
          </a:ln>
          <a:effectLst/>
        </p:spPr>
      </p:pic>
      <p:grpSp>
        <p:nvGrpSpPr>
          <p:cNvPr id="39" name="Group 38"/>
          <p:cNvGrpSpPr/>
          <p:nvPr/>
        </p:nvGrpSpPr>
        <p:grpSpPr>
          <a:xfrm>
            <a:off x="2724129" y="3038477"/>
            <a:ext cx="4205326" cy="1758675"/>
            <a:chOff x="2724129" y="3038477"/>
            <a:chExt cx="4205326" cy="1758675"/>
          </a:xfrm>
        </p:grpSpPr>
        <p:cxnSp>
          <p:nvCxnSpPr>
            <p:cNvPr id="29" name="Straight Arrow Connector 28"/>
            <p:cNvCxnSpPr>
              <a:endCxn id="6" idx="2"/>
            </p:cNvCxnSpPr>
            <p:nvPr/>
          </p:nvCxnSpPr>
          <p:spPr bwMode="auto">
            <a:xfrm flipH="1" flipV="1">
              <a:off x="2724129" y="3038477"/>
              <a:ext cx="335704" cy="1326628"/>
            </a:xfrm>
            <a:prstGeom prst="straightConnector1">
              <a:avLst/>
            </a:prstGeom>
            <a:solidFill>
              <a:schemeClr val="accent1"/>
            </a:solidFill>
            <a:ln w="9525" cap="flat" cmpd="sng" algn="ctr">
              <a:solidFill>
                <a:schemeClr val="tx1"/>
              </a:solidFill>
              <a:prstDash val="dash"/>
              <a:round/>
              <a:headEnd type="none" w="med" len="med"/>
              <a:tailEnd type="arrow"/>
            </a:ln>
            <a:effectLst/>
          </p:spPr>
        </p:cxnSp>
        <p:cxnSp>
          <p:nvCxnSpPr>
            <p:cNvPr id="31" name="Straight Arrow Connector 30"/>
            <p:cNvCxnSpPr>
              <a:endCxn id="6" idx="2"/>
            </p:cNvCxnSpPr>
            <p:nvPr/>
          </p:nvCxnSpPr>
          <p:spPr bwMode="auto">
            <a:xfrm flipH="1" flipV="1">
              <a:off x="2724129" y="3038477"/>
              <a:ext cx="2999999" cy="1758675"/>
            </a:xfrm>
            <a:prstGeom prst="straightConnector1">
              <a:avLst/>
            </a:prstGeom>
            <a:solidFill>
              <a:schemeClr val="accent1"/>
            </a:solidFill>
            <a:ln w="9525" cap="flat" cmpd="sng" algn="ctr">
              <a:solidFill>
                <a:schemeClr val="tx1"/>
              </a:solidFill>
              <a:prstDash val="dash"/>
              <a:round/>
              <a:headEnd type="none" w="med" len="med"/>
              <a:tailEnd type="arrow"/>
            </a:ln>
            <a:effectLst/>
          </p:spPr>
        </p:cxnSp>
        <p:cxnSp>
          <p:nvCxnSpPr>
            <p:cNvPr id="32" name="Straight Arrow Connector 31"/>
            <p:cNvCxnSpPr>
              <a:stCxn id="8" idx="0"/>
              <a:endCxn id="6" idx="2"/>
            </p:cNvCxnSpPr>
            <p:nvPr/>
          </p:nvCxnSpPr>
          <p:spPr bwMode="auto">
            <a:xfrm flipH="1" flipV="1">
              <a:off x="2724129" y="3038477"/>
              <a:ext cx="4205326" cy="14278"/>
            </a:xfrm>
            <a:prstGeom prst="straightConnector1">
              <a:avLst/>
            </a:prstGeom>
            <a:solidFill>
              <a:schemeClr val="accent1"/>
            </a:solidFill>
            <a:ln w="9525" cap="flat" cmpd="sng" algn="ctr">
              <a:solidFill>
                <a:schemeClr val="tx1"/>
              </a:solidFill>
              <a:prstDash val="dash"/>
              <a:round/>
              <a:headEnd type="none" w="med" len="med"/>
              <a:tailEnd type="arrow"/>
            </a:ln>
            <a:effectLst/>
          </p:spPr>
        </p:cxnSp>
      </p:grpSp>
      <p:grpSp>
        <p:nvGrpSpPr>
          <p:cNvPr id="24" name="Group 23"/>
          <p:cNvGrpSpPr/>
          <p:nvPr/>
        </p:nvGrpSpPr>
        <p:grpSpPr>
          <a:xfrm>
            <a:off x="3219439" y="3052755"/>
            <a:ext cx="3710016" cy="1447815"/>
            <a:chOff x="3219439" y="3052755"/>
            <a:chExt cx="3710016" cy="1447815"/>
          </a:xfrm>
        </p:grpSpPr>
        <p:cxnSp>
          <p:nvCxnSpPr>
            <p:cNvPr id="14" name="Straight Arrow Connector 13"/>
            <p:cNvCxnSpPr>
              <a:stCxn id="8" idx="0"/>
              <a:endCxn id="9" idx="3"/>
            </p:cNvCxnSpPr>
            <p:nvPr/>
          </p:nvCxnSpPr>
          <p:spPr bwMode="auto">
            <a:xfrm flipH="1">
              <a:off x="6086482" y="3052755"/>
              <a:ext cx="842973" cy="14478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Straight Arrow Connector 15"/>
            <p:cNvCxnSpPr>
              <a:stCxn id="8" idx="0"/>
              <a:endCxn id="7" idx="3"/>
            </p:cNvCxnSpPr>
            <p:nvPr/>
          </p:nvCxnSpPr>
          <p:spPr bwMode="auto">
            <a:xfrm flipH="1">
              <a:off x="3219439" y="3052755"/>
              <a:ext cx="3710016" cy="13049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2" name="TextBox 21"/>
            <p:cNvSpPr txBox="1"/>
            <p:nvPr/>
          </p:nvSpPr>
          <p:spPr>
            <a:xfrm>
              <a:off x="3275856" y="3212976"/>
              <a:ext cx="3241668" cy="707886"/>
            </a:xfrm>
            <a:prstGeom prst="rect">
              <a:avLst/>
            </a:prstGeom>
            <a:solidFill>
              <a:schemeClr val="bg1">
                <a:lumMod val="85000"/>
              </a:schemeClr>
            </a:solidFill>
          </p:spPr>
          <p:txBody>
            <a:bodyPr wrap="square" rtlCol="0">
              <a:spAutoFit/>
            </a:bodyPr>
            <a:lstStyle/>
            <a:p>
              <a:r>
                <a:rPr lang="en-US" altLang="zh-CN" dirty="0">
                  <a:solidFill>
                    <a:schemeClr val="accent2"/>
                  </a:solidFill>
                </a:rPr>
                <a:t>1. </a:t>
              </a:r>
              <a:r>
                <a:rPr lang="zh-CN" altLang="en-US" dirty="0">
                  <a:solidFill>
                    <a:schemeClr val="accent2"/>
                  </a:solidFill>
                </a:rPr>
                <a:t>向子网所有主机发送</a:t>
              </a:r>
              <a:r>
                <a:rPr lang="en-US" altLang="zh-CN" dirty="0">
                  <a:solidFill>
                    <a:schemeClr val="accent2"/>
                  </a:solidFill>
                </a:rPr>
                <a:t>ARP</a:t>
              </a:r>
              <a:r>
                <a:rPr lang="zh-CN" altLang="en-US" dirty="0">
                  <a:solidFill>
                    <a:schemeClr val="accent2"/>
                  </a:solidFill>
                </a:rPr>
                <a:t>欺骗应答</a:t>
              </a:r>
              <a:r>
                <a:rPr lang="en-US" altLang="zh-CN" dirty="0">
                  <a:solidFill>
                    <a:schemeClr val="accent2"/>
                  </a:solidFill>
                </a:rPr>
                <a:t>:</a:t>
              </a:r>
              <a:endParaRPr lang="zh-CN" altLang="en-US" dirty="0">
                <a:solidFill>
                  <a:schemeClr val="accent2"/>
                </a:solidFill>
              </a:endParaRPr>
            </a:p>
          </p:txBody>
        </p:sp>
      </p:grpSp>
      <p:graphicFrame>
        <p:nvGraphicFramePr>
          <p:cNvPr id="25" name="Table 2"/>
          <p:cNvGraphicFramePr>
            <a:graphicFrameLocks noGrp="1"/>
          </p:cNvGraphicFramePr>
          <p:nvPr>
            <p:extLst>
              <p:ext uri="{D42A27DB-BD31-4B8C-83A1-F6EECF244321}">
                <p14:modId xmlns:p14="http://schemas.microsoft.com/office/powerpoint/2010/main" val="244985036"/>
              </p:ext>
            </p:extLst>
          </p:nvPr>
        </p:nvGraphicFramePr>
        <p:xfrm>
          <a:off x="3347864" y="5873852"/>
          <a:ext cx="2085098" cy="708680"/>
        </p:xfrm>
        <a:graphic>
          <a:graphicData uri="http://schemas.openxmlformats.org/drawingml/2006/table">
            <a:tbl>
              <a:tblPr firstRow="1" bandRow="1">
                <a:tableStyleId>{10A1B5D5-9B99-4C35-A422-299274C87663}</a:tableStyleId>
              </a:tblPr>
              <a:tblGrid>
                <a:gridCol w="1042549">
                  <a:extLst>
                    <a:ext uri="{9D8B030D-6E8A-4147-A177-3AD203B41FA5}">
                      <a16:colId xmlns:a16="http://schemas.microsoft.com/office/drawing/2014/main" val="20000"/>
                    </a:ext>
                  </a:extLst>
                </a:gridCol>
                <a:gridCol w="1042549">
                  <a:extLst>
                    <a:ext uri="{9D8B030D-6E8A-4147-A177-3AD203B41FA5}">
                      <a16:colId xmlns:a16="http://schemas.microsoft.com/office/drawing/2014/main" val="20001"/>
                    </a:ext>
                  </a:extLst>
                </a:gridCol>
              </a:tblGrid>
              <a:tr h="354340">
                <a:tc>
                  <a:txBody>
                    <a:bodyPr/>
                    <a:lstStyle/>
                    <a:p>
                      <a:pPr algn="ctr"/>
                      <a:r>
                        <a:rPr lang="en-US" altLang="zh-CN" sz="1600" dirty="0"/>
                        <a:t>IP</a:t>
                      </a:r>
                      <a:endParaRPr lang="en-US" sz="1600" dirty="0"/>
                    </a:p>
                  </a:txBody>
                  <a:tcPr/>
                </a:tc>
                <a:tc>
                  <a:txBody>
                    <a:bodyPr/>
                    <a:lstStyle/>
                    <a:p>
                      <a:pPr algn="ctr"/>
                      <a:r>
                        <a:rPr lang="en-US" altLang="zh-CN" sz="1600" dirty="0"/>
                        <a:t>MAC</a:t>
                      </a:r>
                      <a:endParaRPr lang="en-US" sz="1600" dirty="0"/>
                    </a:p>
                  </a:txBody>
                  <a:tcPr/>
                </a:tc>
                <a:extLst>
                  <a:ext uri="{0D108BD9-81ED-4DB2-BD59-A6C34878D82A}">
                    <a16:rowId xmlns:a16="http://schemas.microsoft.com/office/drawing/2014/main" val="10000"/>
                  </a:ext>
                </a:extLst>
              </a:tr>
              <a:tr h="354340">
                <a:tc>
                  <a:txBody>
                    <a:bodyPr/>
                    <a:lstStyle/>
                    <a:p>
                      <a:pPr algn="ctr"/>
                      <a:r>
                        <a:rPr lang="en-US" altLang="zh-CN" sz="1600" dirty="0">
                          <a:solidFill>
                            <a:schemeClr val="accent2"/>
                          </a:solidFill>
                        </a:rPr>
                        <a:t>IP</a:t>
                      </a:r>
                      <a:r>
                        <a:rPr lang="en-US" altLang="zh-CN" sz="1600" baseline="-25000" dirty="0">
                          <a:solidFill>
                            <a:schemeClr val="accent2"/>
                          </a:solidFill>
                        </a:rPr>
                        <a:t>A</a:t>
                      </a:r>
                      <a:endParaRPr lang="en-US" sz="1600" baseline="-25000" dirty="0">
                        <a:solidFill>
                          <a:schemeClr val="accent2"/>
                        </a:solidFill>
                      </a:endParaRPr>
                    </a:p>
                  </a:txBody>
                  <a:tcPr/>
                </a:tc>
                <a:tc>
                  <a:txBody>
                    <a:bodyPr/>
                    <a:lstStyle/>
                    <a:p>
                      <a:pPr algn="ctr"/>
                      <a:r>
                        <a:rPr lang="en-US" sz="1600" dirty="0">
                          <a:solidFill>
                            <a:srgbClr val="CC0000"/>
                          </a:solidFill>
                        </a:rPr>
                        <a:t>MAC</a:t>
                      </a:r>
                      <a:r>
                        <a:rPr lang="en-US" sz="1600" baseline="-25000" dirty="0">
                          <a:solidFill>
                            <a:srgbClr val="CC0000"/>
                          </a:solidFill>
                        </a:rPr>
                        <a:t>C</a:t>
                      </a:r>
                    </a:p>
                  </a:txBody>
                  <a:tcPr/>
                </a:tc>
                <a:extLst>
                  <a:ext uri="{0D108BD9-81ED-4DB2-BD59-A6C34878D82A}">
                    <a16:rowId xmlns:a16="http://schemas.microsoft.com/office/drawing/2014/main" val="10001"/>
                  </a:ext>
                </a:extLst>
              </a:tr>
            </a:tbl>
          </a:graphicData>
        </a:graphic>
      </p:graphicFrame>
      <p:sp>
        <p:nvSpPr>
          <p:cNvPr id="26" name="TextBox 25"/>
          <p:cNvSpPr txBox="1"/>
          <p:nvPr/>
        </p:nvSpPr>
        <p:spPr>
          <a:xfrm>
            <a:off x="3347864" y="5445224"/>
            <a:ext cx="2214578" cy="400110"/>
          </a:xfrm>
          <a:prstGeom prst="rect">
            <a:avLst/>
          </a:prstGeom>
          <a:solidFill>
            <a:schemeClr val="bg1">
              <a:lumMod val="85000"/>
            </a:schemeClr>
          </a:solidFill>
        </p:spPr>
        <p:txBody>
          <a:bodyPr wrap="square" rtlCol="0">
            <a:spAutoFit/>
          </a:bodyPr>
          <a:lstStyle/>
          <a:p>
            <a:r>
              <a:rPr lang="en-US" altLang="zh-CN" dirty="0">
                <a:solidFill>
                  <a:schemeClr val="accent2"/>
                </a:solidFill>
              </a:rPr>
              <a:t>2. </a:t>
            </a:r>
            <a:r>
              <a:rPr lang="zh-CN" altLang="en-US" dirty="0">
                <a:solidFill>
                  <a:schemeClr val="accent2"/>
                </a:solidFill>
              </a:rPr>
              <a:t>更新</a:t>
            </a:r>
            <a:r>
              <a:rPr lang="en-US" altLang="zh-CN" dirty="0">
                <a:solidFill>
                  <a:schemeClr val="accent2"/>
                </a:solidFill>
              </a:rPr>
              <a:t>ARP</a:t>
            </a:r>
            <a:r>
              <a:rPr lang="zh-CN" altLang="en-US" dirty="0">
                <a:solidFill>
                  <a:schemeClr val="accent2"/>
                </a:solidFill>
              </a:rPr>
              <a:t>缓存</a:t>
            </a:r>
            <a:r>
              <a:rPr lang="en-US" altLang="zh-CN" dirty="0">
                <a:solidFill>
                  <a:schemeClr val="accent2"/>
                </a:solidFill>
              </a:rPr>
              <a:t>:</a:t>
            </a:r>
            <a:endParaRPr lang="zh-CN" altLang="en-US" dirty="0">
              <a:solidFill>
                <a:schemeClr val="accent2"/>
              </a:solidFill>
            </a:endParaRPr>
          </a:p>
        </p:txBody>
      </p:sp>
      <p:graphicFrame>
        <p:nvGraphicFramePr>
          <p:cNvPr id="23" name="Table 2"/>
          <p:cNvGraphicFramePr>
            <a:graphicFrameLocks noGrp="1"/>
          </p:cNvGraphicFramePr>
          <p:nvPr>
            <p:extLst>
              <p:ext uri="{D42A27DB-BD31-4B8C-83A1-F6EECF244321}">
                <p14:modId xmlns:p14="http://schemas.microsoft.com/office/powerpoint/2010/main" val="3022803614"/>
              </p:ext>
            </p:extLst>
          </p:nvPr>
        </p:nvGraphicFramePr>
        <p:xfrm>
          <a:off x="2987824" y="2420888"/>
          <a:ext cx="3714744" cy="708680"/>
        </p:xfrm>
        <a:graphic>
          <a:graphicData uri="http://schemas.openxmlformats.org/drawingml/2006/table">
            <a:tbl>
              <a:tblPr firstRow="1" bandRow="1">
                <a:tableStyleId>{10A1B5D5-9B99-4C35-A422-299274C87663}</a:tableStyleId>
              </a:tblPr>
              <a:tblGrid>
                <a:gridCol w="928686">
                  <a:extLst>
                    <a:ext uri="{9D8B030D-6E8A-4147-A177-3AD203B41FA5}">
                      <a16:colId xmlns:a16="http://schemas.microsoft.com/office/drawing/2014/main" val="20000"/>
                    </a:ext>
                  </a:extLst>
                </a:gridCol>
                <a:gridCol w="928686">
                  <a:extLst>
                    <a:ext uri="{9D8B030D-6E8A-4147-A177-3AD203B41FA5}">
                      <a16:colId xmlns:a16="http://schemas.microsoft.com/office/drawing/2014/main" val="20001"/>
                    </a:ext>
                  </a:extLst>
                </a:gridCol>
                <a:gridCol w="928686">
                  <a:extLst>
                    <a:ext uri="{9D8B030D-6E8A-4147-A177-3AD203B41FA5}">
                      <a16:colId xmlns:a16="http://schemas.microsoft.com/office/drawing/2014/main" val="20002"/>
                    </a:ext>
                  </a:extLst>
                </a:gridCol>
                <a:gridCol w="928686">
                  <a:extLst>
                    <a:ext uri="{9D8B030D-6E8A-4147-A177-3AD203B41FA5}">
                      <a16:colId xmlns:a16="http://schemas.microsoft.com/office/drawing/2014/main" val="20003"/>
                    </a:ext>
                  </a:extLst>
                </a:gridCol>
              </a:tblGrid>
              <a:tr h="354340">
                <a:tc>
                  <a:txBody>
                    <a:bodyPr/>
                    <a:lstStyle/>
                    <a:p>
                      <a:pPr algn="ctr"/>
                      <a:r>
                        <a:rPr lang="en-US" altLang="zh-CN" sz="1600" dirty="0"/>
                        <a:t>SPA</a:t>
                      </a:r>
                      <a:endParaRPr lang="en-US" sz="1600" dirty="0"/>
                    </a:p>
                  </a:txBody>
                  <a:tcPr/>
                </a:tc>
                <a:tc>
                  <a:txBody>
                    <a:bodyPr/>
                    <a:lstStyle/>
                    <a:p>
                      <a:pPr algn="ctr"/>
                      <a:r>
                        <a:rPr lang="en-US" altLang="zh-CN" sz="1600" dirty="0"/>
                        <a:t>SHA</a:t>
                      </a:r>
                      <a:endParaRPr lang="en-US" sz="1600" dirty="0"/>
                    </a:p>
                  </a:txBody>
                  <a:tcPr/>
                </a:tc>
                <a:tc>
                  <a:txBody>
                    <a:bodyPr/>
                    <a:lstStyle/>
                    <a:p>
                      <a:pPr algn="ctr"/>
                      <a:r>
                        <a:rPr lang="en-US" altLang="zh-CN" sz="1600" dirty="0"/>
                        <a:t>DPA</a:t>
                      </a:r>
                      <a:endParaRPr lang="en-US" sz="1600" dirty="0"/>
                    </a:p>
                  </a:txBody>
                  <a:tcPr/>
                </a:tc>
                <a:tc>
                  <a:txBody>
                    <a:bodyPr/>
                    <a:lstStyle/>
                    <a:p>
                      <a:pPr algn="ctr"/>
                      <a:r>
                        <a:rPr lang="en-US" altLang="zh-CN" sz="1600" dirty="0"/>
                        <a:t>DHA</a:t>
                      </a:r>
                      <a:endParaRPr lang="en-US" sz="1600" dirty="0"/>
                    </a:p>
                  </a:txBody>
                  <a:tcPr/>
                </a:tc>
                <a:extLst>
                  <a:ext uri="{0D108BD9-81ED-4DB2-BD59-A6C34878D82A}">
                    <a16:rowId xmlns:a16="http://schemas.microsoft.com/office/drawing/2014/main" val="10000"/>
                  </a:ext>
                </a:extLst>
              </a:tr>
              <a:tr h="354340">
                <a:tc>
                  <a:txBody>
                    <a:bodyPr/>
                    <a:lstStyle/>
                    <a:p>
                      <a:pPr algn="ctr"/>
                      <a:r>
                        <a:rPr lang="en-US" altLang="zh-CN" sz="1600" dirty="0">
                          <a:solidFill>
                            <a:schemeClr val="accent2"/>
                          </a:solidFill>
                        </a:rPr>
                        <a:t>IP</a:t>
                      </a:r>
                      <a:r>
                        <a:rPr lang="en-US" altLang="zh-CN" sz="1600" baseline="-25000" dirty="0">
                          <a:solidFill>
                            <a:schemeClr val="accent2"/>
                          </a:solidFill>
                        </a:rPr>
                        <a:t>A</a:t>
                      </a:r>
                      <a:endParaRPr lang="en-US" sz="1600" baseline="-25000" dirty="0">
                        <a:solidFill>
                          <a:schemeClr val="accent2"/>
                        </a:solidFill>
                      </a:endParaRPr>
                    </a:p>
                  </a:txBody>
                  <a:tcPr/>
                </a:tc>
                <a:tc>
                  <a:txBody>
                    <a:bodyPr/>
                    <a:lstStyle/>
                    <a:p>
                      <a:pPr algn="ctr"/>
                      <a:r>
                        <a:rPr lang="en-US" sz="1600" dirty="0">
                          <a:solidFill>
                            <a:srgbClr val="CC0000"/>
                          </a:solidFill>
                        </a:rPr>
                        <a:t>MAC</a:t>
                      </a:r>
                      <a:r>
                        <a:rPr lang="en-US" sz="1600" baseline="-25000" dirty="0">
                          <a:solidFill>
                            <a:srgbClr val="CC0000"/>
                          </a:solidFill>
                        </a:rPr>
                        <a:t>C</a:t>
                      </a:r>
                    </a:p>
                  </a:txBody>
                  <a:tcPr/>
                </a:tc>
                <a:tc>
                  <a:txBody>
                    <a:bodyPr/>
                    <a:lstStyle/>
                    <a:p>
                      <a:pPr algn="ctr"/>
                      <a:r>
                        <a:rPr lang="en-US" sz="1600" dirty="0"/>
                        <a:t>IP</a:t>
                      </a:r>
                      <a:r>
                        <a:rPr lang="en-US" altLang="zh-CN" sz="1600" baseline="-25000" dirty="0"/>
                        <a:t>X</a:t>
                      </a:r>
                      <a:endParaRPr lang="en-US" sz="1600" baseline="-25000" dirty="0"/>
                    </a:p>
                  </a:txBody>
                  <a:tcPr/>
                </a:tc>
                <a:tc>
                  <a:txBody>
                    <a:bodyPr/>
                    <a:lstStyle/>
                    <a:p>
                      <a:pPr algn="ctr"/>
                      <a:r>
                        <a:rPr lang="en-US" sz="1600" dirty="0"/>
                        <a:t>MAC</a:t>
                      </a:r>
                      <a:r>
                        <a:rPr lang="en-US" altLang="zh-CN" sz="1600" baseline="-25000" dirty="0"/>
                        <a:t>X</a:t>
                      </a:r>
                      <a:endParaRPr lang="en-US" sz="1600" baseline="-25000" dirty="0"/>
                    </a:p>
                  </a:txBody>
                  <a:tcPr/>
                </a:tc>
                <a:extLst>
                  <a:ext uri="{0D108BD9-81ED-4DB2-BD59-A6C34878D82A}">
                    <a16:rowId xmlns:a16="http://schemas.microsoft.com/office/drawing/2014/main" val="10001"/>
                  </a:ext>
                </a:extLst>
              </a:tr>
            </a:tbl>
          </a:graphicData>
        </a:graphic>
      </p:graphicFrame>
      <p:grpSp>
        <p:nvGrpSpPr>
          <p:cNvPr id="55" name="Group 54"/>
          <p:cNvGrpSpPr/>
          <p:nvPr/>
        </p:nvGrpSpPr>
        <p:grpSpPr>
          <a:xfrm>
            <a:off x="3724264" y="3748080"/>
            <a:ext cx="5312232" cy="1324910"/>
            <a:chOff x="3724264" y="3748080"/>
            <a:chExt cx="5312232" cy="1324910"/>
          </a:xfrm>
        </p:grpSpPr>
        <p:grpSp>
          <p:nvGrpSpPr>
            <p:cNvPr id="54" name="Group 53"/>
            <p:cNvGrpSpPr/>
            <p:nvPr/>
          </p:nvGrpSpPr>
          <p:grpSpPr>
            <a:xfrm>
              <a:off x="3724264" y="3748080"/>
              <a:ext cx="3733829" cy="1319226"/>
              <a:chOff x="3724264" y="3748080"/>
              <a:chExt cx="3733829" cy="1319226"/>
            </a:xfrm>
          </p:grpSpPr>
          <p:cxnSp>
            <p:nvCxnSpPr>
              <p:cNvPr id="41" name="Straight Arrow Connector 40"/>
              <p:cNvCxnSpPr>
                <a:stCxn id="7" idx="2"/>
                <a:endCxn id="8" idx="1"/>
              </p:cNvCxnSpPr>
              <p:nvPr/>
            </p:nvCxnSpPr>
            <p:spPr bwMode="auto">
              <a:xfrm flipV="1">
                <a:off x="3724264" y="3748080"/>
                <a:ext cx="3733829" cy="13192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8" name="Straight Arrow Connector 47"/>
              <p:cNvCxnSpPr>
                <a:stCxn id="9" idx="3"/>
                <a:endCxn id="8" idx="1"/>
              </p:cNvCxnSpPr>
              <p:nvPr/>
            </p:nvCxnSpPr>
            <p:spPr bwMode="auto">
              <a:xfrm flipV="1">
                <a:off x="6086482" y="3748080"/>
                <a:ext cx="1371611" cy="7524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Straight Arrow Connector 50"/>
              <p:cNvCxnSpPr>
                <a:endCxn id="8" idx="1"/>
              </p:cNvCxnSpPr>
              <p:nvPr/>
            </p:nvCxnSpPr>
            <p:spPr bwMode="auto">
              <a:xfrm flipV="1">
                <a:off x="6660232" y="3748080"/>
                <a:ext cx="797861" cy="9050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27" name="TextBox 26"/>
            <p:cNvSpPr txBox="1"/>
            <p:nvPr/>
          </p:nvSpPr>
          <p:spPr>
            <a:xfrm>
              <a:off x="6516216" y="4365104"/>
              <a:ext cx="2520280" cy="707886"/>
            </a:xfrm>
            <a:prstGeom prst="rect">
              <a:avLst/>
            </a:prstGeom>
            <a:solidFill>
              <a:schemeClr val="bg1">
                <a:lumMod val="85000"/>
              </a:schemeClr>
            </a:solidFill>
          </p:spPr>
          <p:txBody>
            <a:bodyPr wrap="square" rtlCol="0">
              <a:spAutoFit/>
            </a:bodyPr>
            <a:lstStyle/>
            <a:p>
              <a:r>
                <a:rPr lang="en-US" altLang="zh-CN" dirty="0">
                  <a:solidFill>
                    <a:schemeClr val="accent2"/>
                  </a:solidFill>
                </a:rPr>
                <a:t>3.  </a:t>
              </a:r>
              <a:r>
                <a:rPr lang="zh-CN" altLang="en-US" dirty="0">
                  <a:solidFill>
                    <a:schemeClr val="accent2"/>
                  </a:solidFill>
                </a:rPr>
                <a:t>原本发给网关</a:t>
              </a:r>
              <a:r>
                <a:rPr lang="en-US" altLang="zh-CN" dirty="0">
                  <a:solidFill>
                    <a:schemeClr val="accent2"/>
                  </a:solidFill>
                </a:rPr>
                <a:t>A</a:t>
              </a:r>
              <a:r>
                <a:rPr lang="zh-CN" altLang="en-US" dirty="0">
                  <a:solidFill>
                    <a:schemeClr val="accent2"/>
                  </a:solidFill>
                </a:rPr>
                <a:t>的数据包都发给了</a:t>
              </a:r>
              <a:r>
                <a:rPr lang="en-US" altLang="zh-CN" dirty="0">
                  <a:solidFill>
                    <a:schemeClr val="accent2"/>
                  </a:solidFill>
                </a:rPr>
                <a:t>C</a:t>
              </a:r>
              <a:endParaRPr lang="zh-CN" altLang="en-US" dirty="0">
                <a:solidFill>
                  <a:schemeClr val="accent2"/>
                </a:solidFill>
              </a:endParaRPr>
            </a:p>
          </p:txBody>
        </p:sp>
      </p:grpSp>
      <p:sp>
        <p:nvSpPr>
          <p:cNvPr id="2" name="Title 1"/>
          <p:cNvSpPr>
            <a:spLocks noGrp="1"/>
          </p:cNvSpPr>
          <p:nvPr>
            <p:ph type="title"/>
          </p:nvPr>
        </p:nvSpPr>
        <p:spPr>
          <a:xfrm>
            <a:off x="1561942" y="-99392"/>
            <a:ext cx="8001000" cy="1216025"/>
          </a:xfrm>
        </p:spPr>
        <p:txBody>
          <a:bodyPr/>
          <a:lstStyle/>
          <a:p>
            <a:r>
              <a:rPr lang="zh-CN" altLang="en-US" sz="3200" dirty="0"/>
              <a:t>黄蓉的网络安全</a:t>
            </a:r>
            <a:r>
              <a:rPr lang="en-US" altLang="zh-CN" sz="3200" dirty="0"/>
              <a:t>”</a:t>
            </a:r>
            <a:r>
              <a:rPr lang="zh-CN" altLang="en-US" sz="3200" dirty="0"/>
              <a:t>诡</a:t>
            </a:r>
            <a:r>
              <a:rPr lang="en-US" altLang="zh-CN" sz="3200" dirty="0"/>
              <a:t>”</a:t>
            </a:r>
            <a:r>
              <a:rPr lang="zh-CN" altLang="en-US" sz="3200" dirty="0"/>
              <a:t>计</a:t>
            </a:r>
            <a:br>
              <a:rPr lang="en-US" altLang="zh-CN" sz="3200" dirty="0"/>
            </a:br>
            <a:r>
              <a:rPr lang="zh-CN" altLang="en-US" sz="3200" dirty="0"/>
              <a:t>之“降龙十八掌”作业－场景</a:t>
            </a:r>
            <a:r>
              <a:rPr lang="en-US" altLang="zh-CN" sz="3200" dirty="0"/>
              <a:t>3</a:t>
            </a:r>
            <a:endParaRPr lang="en-US" sz="3200" dirty="0"/>
          </a:p>
        </p:txBody>
      </p:sp>
      <p:sp>
        <p:nvSpPr>
          <p:cNvPr id="4" name="Slide Number Placeholder 3"/>
          <p:cNvSpPr>
            <a:spLocks noGrp="1"/>
          </p:cNvSpPr>
          <p:nvPr>
            <p:ph type="sldNum" sz="quarter" idx="12"/>
          </p:nvPr>
        </p:nvSpPr>
        <p:spPr/>
        <p:txBody>
          <a:bodyPr/>
          <a:lstStyle/>
          <a:p>
            <a:pPr>
              <a:defRPr/>
            </a:pPr>
            <a:fld id="{85027CBF-C054-465D-9A8D-403404A849B7}" type="slidenum">
              <a:rPr lang="en-US" altLang="zh-CN" smtClean="0"/>
              <a:pPr>
                <a:defRPr/>
              </a:pPr>
              <a:t>38</a:t>
            </a:fld>
            <a:endParaRPr lang="en-US" altLang="zh-CN"/>
          </a:p>
        </p:txBody>
      </p:sp>
    </p:spTree>
    <p:extLst>
      <p:ext uri="{BB962C8B-B14F-4D97-AF65-F5344CB8AC3E}">
        <p14:creationId xmlns:p14="http://schemas.microsoft.com/office/powerpoint/2010/main" val="343431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p:tgtEl>
                                          <p:spTgt spid="39"/>
                                        </p:tgtEl>
                                        <p:attrNameLst>
                                          <p:attrName>ppt_y</p:attrName>
                                        </p:attrNameLst>
                                      </p:cBhvr>
                                      <p:tavLst>
                                        <p:tav tm="0">
                                          <p:val>
                                            <p:strVal val="#ppt_y+#ppt_h*1.125000"/>
                                          </p:val>
                                        </p:tav>
                                        <p:tav tm="100000">
                                          <p:val>
                                            <p:strVal val="#ppt_y"/>
                                          </p:val>
                                        </p:tav>
                                      </p:tavLst>
                                    </p:anim>
                                    <p:animEffect transition="in" filter="wipe(up)">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up)">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down)">
                                      <p:cBhvr>
                                        <p:cTn id="3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188640"/>
            <a:ext cx="8001000" cy="819944"/>
          </a:xfrm>
        </p:spPr>
        <p:txBody>
          <a:bodyPr/>
          <a:lstStyle/>
          <a:p>
            <a:r>
              <a:rPr lang="en-US" altLang="zh-CN" dirty="0"/>
              <a:t>ARP</a:t>
            </a:r>
            <a:r>
              <a:rPr lang="zh-CN" altLang="zh-CN" dirty="0"/>
              <a:t>欺骗技术的应用场景</a:t>
            </a:r>
            <a:endParaRPr lang="zh-CN" altLang="en-US" dirty="0"/>
          </a:p>
        </p:txBody>
      </p:sp>
      <p:sp>
        <p:nvSpPr>
          <p:cNvPr id="3" name="内容占位符 2"/>
          <p:cNvSpPr>
            <a:spLocks noGrp="1"/>
          </p:cNvSpPr>
          <p:nvPr>
            <p:ph idx="1"/>
          </p:nvPr>
        </p:nvSpPr>
        <p:spPr/>
        <p:txBody>
          <a:bodyPr/>
          <a:lstStyle/>
          <a:p>
            <a:r>
              <a:rPr lang="zh-CN" altLang="en-US" dirty="0"/>
              <a:t>利用</a:t>
            </a:r>
            <a:r>
              <a:rPr lang="en-US" altLang="zh-CN" dirty="0"/>
              <a:t>ARP</a:t>
            </a:r>
            <a:r>
              <a:rPr lang="zh-CN" altLang="zh-CN" dirty="0"/>
              <a:t>欺骗进行</a:t>
            </a:r>
            <a:r>
              <a:rPr lang="zh-CN" altLang="en-US" dirty="0"/>
              <a:t>交换网络中</a:t>
            </a:r>
            <a:r>
              <a:rPr lang="zh-CN" altLang="zh-CN" dirty="0"/>
              <a:t>的嗅探</a:t>
            </a:r>
            <a:endParaRPr lang="en-US" altLang="zh-CN" dirty="0"/>
          </a:p>
          <a:p>
            <a:endParaRPr lang="en-US" altLang="zh-CN" dirty="0"/>
          </a:p>
          <a:p>
            <a:r>
              <a:rPr lang="en-US" altLang="zh-CN" dirty="0"/>
              <a:t>ARP</a:t>
            </a:r>
            <a:r>
              <a:rPr lang="zh-CN" altLang="zh-CN" dirty="0"/>
              <a:t>欺骗构造中间人攻击，从而实施</a:t>
            </a:r>
            <a:br>
              <a:rPr lang="en-US" altLang="zh-CN" dirty="0"/>
            </a:br>
            <a:r>
              <a:rPr lang="en-US" altLang="zh-CN" dirty="0"/>
              <a:t>TCP</a:t>
            </a:r>
            <a:r>
              <a:rPr lang="zh-CN" altLang="zh-CN" dirty="0"/>
              <a:t>会话劫持</a:t>
            </a:r>
            <a:endParaRPr lang="en-US" altLang="zh-CN" dirty="0"/>
          </a:p>
          <a:p>
            <a:endParaRPr lang="en-US" altLang="zh-CN" dirty="0"/>
          </a:p>
          <a:p>
            <a:r>
              <a:rPr lang="en-US" altLang="zh-CN" dirty="0"/>
              <a:t>ARP</a:t>
            </a:r>
            <a:r>
              <a:rPr lang="zh-CN" altLang="zh-CN" dirty="0"/>
              <a:t>病毒</a:t>
            </a:r>
            <a:r>
              <a:rPr lang="zh-CN" altLang="en-US" dirty="0"/>
              <a:t>传播</a:t>
            </a:r>
            <a:endParaRPr lang="en-US" altLang="zh-CN" dirty="0"/>
          </a:p>
          <a:p>
            <a:endParaRPr lang="en-US" altLang="zh-CN" dirty="0"/>
          </a:p>
          <a:p>
            <a:r>
              <a:rPr lang="en-US" altLang="zh-CN" dirty="0"/>
              <a:t>ARP</a:t>
            </a:r>
            <a:r>
              <a:rPr lang="zh-CN" altLang="en-US" dirty="0"/>
              <a:t>欺骗挂马</a:t>
            </a:r>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39</a:t>
            </a:fld>
            <a:endParaRPr lang="en-US" altLang="zh-CN"/>
          </a:p>
        </p:txBody>
      </p:sp>
    </p:spTree>
    <p:extLst>
      <p:ext uri="{BB962C8B-B14F-4D97-AF65-F5344CB8AC3E}">
        <p14:creationId xmlns:p14="http://schemas.microsoft.com/office/powerpoint/2010/main" val="136584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260648"/>
            <a:ext cx="8001000" cy="675928"/>
          </a:xfrm>
        </p:spPr>
        <p:txBody>
          <a:bodyPr/>
          <a:lstStyle/>
          <a:p>
            <a:r>
              <a:rPr lang="zh-CN" altLang="zh-CN" dirty="0"/>
              <a:t>网络攻击基本模式</a:t>
            </a:r>
            <a:endParaRPr lang="zh-CN" altLang="en-US" dirty="0"/>
          </a:p>
        </p:txBody>
      </p:sp>
      <p:sp>
        <p:nvSpPr>
          <p:cNvPr id="3" name="内容占位符 2"/>
          <p:cNvSpPr>
            <a:spLocks noGrp="1"/>
          </p:cNvSpPr>
          <p:nvPr>
            <p:ph idx="1"/>
          </p:nvPr>
        </p:nvSpPr>
        <p:spPr/>
        <p:txBody>
          <a:bodyPr/>
          <a:lstStyle/>
          <a:p>
            <a:r>
              <a:rPr lang="zh-CN" altLang="zh-CN" sz="2800" dirty="0"/>
              <a:t>截获</a:t>
            </a:r>
            <a:endParaRPr lang="en-US" altLang="zh-CN" sz="2800" dirty="0"/>
          </a:p>
          <a:p>
            <a:pPr lvl="1"/>
            <a:r>
              <a:rPr lang="zh-CN" altLang="en-US" sz="2400" dirty="0"/>
              <a:t>嗅探</a:t>
            </a:r>
            <a:r>
              <a:rPr lang="en-US" altLang="zh-CN" sz="2400" dirty="0"/>
              <a:t>(sniffing)</a:t>
            </a:r>
          </a:p>
          <a:p>
            <a:pPr lvl="1"/>
            <a:r>
              <a:rPr lang="zh-CN" altLang="en-US" sz="2400" dirty="0"/>
              <a:t>监听</a:t>
            </a:r>
            <a:r>
              <a:rPr lang="en-US" altLang="zh-CN" sz="2400" dirty="0"/>
              <a:t>(eavesdropping)</a:t>
            </a:r>
          </a:p>
          <a:p>
            <a:r>
              <a:rPr lang="zh-CN" altLang="zh-CN" sz="2800" dirty="0"/>
              <a:t>篡改</a:t>
            </a:r>
            <a:endParaRPr lang="en-US" altLang="zh-CN" sz="2800" dirty="0"/>
          </a:p>
          <a:p>
            <a:pPr lvl="1"/>
            <a:r>
              <a:rPr lang="zh-CN" altLang="en-US" sz="2400" dirty="0"/>
              <a:t>数据包篡改</a:t>
            </a:r>
            <a:r>
              <a:rPr lang="en-US" altLang="zh-CN" sz="2400" dirty="0"/>
              <a:t>(tampering)</a:t>
            </a:r>
          </a:p>
          <a:p>
            <a:r>
              <a:rPr lang="zh-CN" altLang="zh-CN" sz="2800" dirty="0"/>
              <a:t>中断</a:t>
            </a:r>
            <a:endParaRPr lang="en-US" altLang="zh-CN" sz="2800" dirty="0"/>
          </a:p>
          <a:p>
            <a:pPr lvl="1"/>
            <a:r>
              <a:rPr lang="en-US" altLang="zh-CN" sz="2400" dirty="0"/>
              <a:t> </a:t>
            </a:r>
            <a:r>
              <a:rPr lang="zh-CN" altLang="en-US" sz="2400" dirty="0"/>
              <a:t>拒绝服务</a:t>
            </a:r>
            <a:r>
              <a:rPr lang="en-US" altLang="zh-CN" sz="2400" dirty="0"/>
              <a:t>(</a:t>
            </a:r>
            <a:r>
              <a:rPr lang="en-US" altLang="zh-CN" sz="2400" dirty="0" err="1"/>
              <a:t>DoSing</a:t>
            </a:r>
            <a:r>
              <a:rPr lang="en-US" altLang="zh-CN" sz="2400" dirty="0"/>
              <a:t>)</a:t>
            </a:r>
            <a:endParaRPr lang="en-US" altLang="zh-CN" sz="2800" dirty="0"/>
          </a:p>
          <a:p>
            <a:r>
              <a:rPr lang="zh-CN" altLang="zh-CN" sz="2800" dirty="0"/>
              <a:t>伪造</a:t>
            </a:r>
            <a:endParaRPr lang="en-US" altLang="zh-CN" sz="2800" dirty="0"/>
          </a:p>
          <a:p>
            <a:pPr lvl="1"/>
            <a:r>
              <a:rPr lang="zh-CN" altLang="en-US" sz="2400" dirty="0"/>
              <a:t>欺骗</a:t>
            </a:r>
            <a:r>
              <a:rPr lang="en-US" altLang="zh-CN" sz="2400" dirty="0"/>
              <a:t>(Spoofing)</a:t>
            </a:r>
            <a:endParaRPr lang="zh-CN" altLang="en-US" sz="24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4</a:t>
            </a:fld>
            <a:endParaRPr lang="en-US" altLang="zh-CN"/>
          </a:p>
        </p:txBody>
      </p:sp>
      <p:pic>
        <p:nvPicPr>
          <p:cNvPr id="7" name="图片 6" descr="5-1a.emz"/>
          <p:cNvPicPr/>
          <p:nvPr/>
        </p:nvPicPr>
        <p:blipFill>
          <a:blip r:embed="rId3" cstate="print"/>
          <a:stretch>
            <a:fillRect/>
          </a:stretch>
        </p:blipFill>
        <p:spPr>
          <a:xfrm>
            <a:off x="4673605" y="1700808"/>
            <a:ext cx="4218875" cy="4392488"/>
          </a:xfrm>
          <a:prstGeom prst="rect">
            <a:avLst/>
          </a:prstGeom>
        </p:spPr>
      </p:pic>
    </p:spTree>
    <p:extLst>
      <p:ext uri="{BB962C8B-B14F-4D97-AF65-F5344CB8AC3E}">
        <p14:creationId xmlns:p14="http://schemas.microsoft.com/office/powerpoint/2010/main" val="917655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260648"/>
            <a:ext cx="8001000" cy="747936"/>
          </a:xfrm>
        </p:spPr>
        <p:txBody>
          <a:bodyPr/>
          <a:lstStyle/>
          <a:p>
            <a:r>
              <a:rPr lang="en-US" altLang="zh-CN" dirty="0"/>
              <a:t>ARP</a:t>
            </a:r>
            <a:r>
              <a:rPr lang="zh-CN" altLang="zh-CN" dirty="0"/>
              <a:t>欺骗攻击防范措施</a:t>
            </a:r>
            <a:endParaRPr lang="zh-CN" altLang="en-US" dirty="0"/>
          </a:p>
        </p:txBody>
      </p:sp>
      <p:sp>
        <p:nvSpPr>
          <p:cNvPr id="3" name="内容占位符 2"/>
          <p:cNvSpPr>
            <a:spLocks noGrp="1"/>
          </p:cNvSpPr>
          <p:nvPr>
            <p:ph idx="1"/>
          </p:nvPr>
        </p:nvSpPr>
        <p:spPr/>
        <p:txBody>
          <a:bodyPr/>
          <a:lstStyle/>
          <a:p>
            <a:r>
              <a:rPr lang="zh-CN" altLang="zh-CN" sz="2800" dirty="0"/>
              <a:t>静态绑定关键主机的</a:t>
            </a:r>
            <a:r>
              <a:rPr lang="en-US" altLang="zh-CN" sz="2800" dirty="0"/>
              <a:t>IP</a:t>
            </a:r>
            <a:r>
              <a:rPr lang="zh-CN" altLang="zh-CN" sz="2800" dirty="0"/>
              <a:t>地址与</a:t>
            </a:r>
            <a:r>
              <a:rPr lang="en-US" altLang="zh-CN" sz="2800" dirty="0"/>
              <a:t>MAC</a:t>
            </a:r>
            <a:r>
              <a:rPr lang="zh-CN" altLang="zh-CN" sz="2800" dirty="0"/>
              <a:t>地址映射关系</a:t>
            </a:r>
            <a:endParaRPr lang="en-US" altLang="zh-CN" sz="2800" dirty="0"/>
          </a:p>
          <a:p>
            <a:pPr lvl="1"/>
            <a:r>
              <a:rPr lang="zh-CN" altLang="en-US" sz="2400" dirty="0"/>
              <a:t>网关</a:t>
            </a:r>
            <a:r>
              <a:rPr lang="en-US" altLang="zh-CN" sz="2400" dirty="0"/>
              <a:t>/</a:t>
            </a:r>
            <a:r>
              <a:rPr lang="zh-CN" altLang="en-US" sz="2400" dirty="0"/>
              <a:t>关键服务器</a:t>
            </a:r>
            <a:endParaRPr lang="en-US" altLang="zh-CN" sz="2400" dirty="0"/>
          </a:p>
          <a:p>
            <a:pPr lvl="1"/>
            <a:r>
              <a:rPr lang="en-US" altLang="zh-CN" sz="2400" dirty="0"/>
              <a:t>"</a:t>
            </a:r>
            <a:r>
              <a:rPr lang="en-US" altLang="zh-CN" sz="2400" dirty="0" err="1"/>
              <a:t>arp</a:t>
            </a:r>
            <a:r>
              <a:rPr lang="en-US" altLang="zh-CN" sz="2400" dirty="0"/>
              <a:t> -s IP</a:t>
            </a:r>
            <a:r>
              <a:rPr lang="zh-CN" altLang="zh-CN" sz="2400" dirty="0"/>
              <a:t>地址 </a:t>
            </a:r>
            <a:r>
              <a:rPr lang="en-US" altLang="zh-CN" sz="2400" dirty="0"/>
              <a:t>MAC</a:t>
            </a:r>
            <a:r>
              <a:rPr lang="zh-CN" altLang="zh-CN" sz="2400" dirty="0"/>
              <a:t>地址 类型</a:t>
            </a:r>
            <a:r>
              <a:rPr lang="en-US" altLang="zh-CN" sz="2400" dirty="0"/>
              <a:t>"</a:t>
            </a:r>
          </a:p>
          <a:p>
            <a:r>
              <a:rPr lang="zh-CN" altLang="zh-CN" sz="2800" dirty="0"/>
              <a:t>使用</a:t>
            </a:r>
            <a:r>
              <a:rPr lang="en-US" altLang="zh-CN" sz="2800" dirty="0"/>
              <a:t>VLAN</a:t>
            </a:r>
            <a:r>
              <a:rPr lang="zh-CN" altLang="zh-CN" sz="2800" dirty="0"/>
              <a:t>虚拟子网细分网络拓扑</a:t>
            </a:r>
            <a:endParaRPr lang="en-US" altLang="zh-CN" sz="2800" dirty="0"/>
          </a:p>
          <a:p>
            <a:r>
              <a:rPr lang="zh-CN" altLang="zh-CN" sz="2800" dirty="0"/>
              <a:t>加密传输数据以降低</a:t>
            </a:r>
            <a:r>
              <a:rPr lang="en-US" altLang="zh-CN" sz="2800" dirty="0"/>
              <a:t>ARP</a:t>
            </a:r>
            <a:r>
              <a:rPr lang="zh-CN" altLang="zh-CN" sz="2800" dirty="0"/>
              <a:t>欺骗攻击的危害后果</a:t>
            </a:r>
            <a:endParaRPr lang="en-US" altLang="zh-CN" sz="2800" dirty="0"/>
          </a:p>
          <a:p>
            <a:r>
              <a:rPr lang="zh-CN" altLang="zh-CN" sz="2800" dirty="0"/>
              <a:t>使用相应的</a:t>
            </a:r>
            <a:r>
              <a:rPr lang="en-US" altLang="zh-CN" sz="2800" dirty="0"/>
              <a:t>ARP</a:t>
            </a:r>
            <a:r>
              <a:rPr lang="zh-CN" altLang="zh-CN" sz="2800" dirty="0"/>
              <a:t>防范工具</a:t>
            </a:r>
            <a:r>
              <a:rPr lang="en-US" altLang="zh-CN" sz="2800" dirty="0"/>
              <a:t>: ARP</a:t>
            </a:r>
            <a:r>
              <a:rPr lang="zh-CN" altLang="en-US" sz="2800" dirty="0"/>
              <a:t>防火墙</a:t>
            </a:r>
            <a:endParaRPr lang="en-US" altLang="zh-CN" sz="2800" dirty="0"/>
          </a:p>
          <a:p>
            <a:pPr lvl="1"/>
            <a:r>
              <a:rPr lang="zh-CN" altLang="en-US" sz="2400" dirty="0"/>
              <a:t>探测出网络中欺骗的</a:t>
            </a:r>
            <a:r>
              <a:rPr lang="en-US" sz="2400" dirty="0"/>
              <a:t>ARP</a:t>
            </a:r>
            <a:r>
              <a:rPr lang="zh-CN" altLang="en-US" sz="2400" dirty="0"/>
              <a:t>包</a:t>
            </a:r>
            <a:endParaRPr lang="en-US" altLang="zh-CN" sz="2400" dirty="0"/>
          </a:p>
          <a:p>
            <a:pPr lvl="1"/>
            <a:r>
              <a:rPr lang="zh-CN" altLang="en-US" sz="2400" dirty="0"/>
              <a:t>并保护主机的</a:t>
            </a:r>
            <a:r>
              <a:rPr lang="en-US" sz="2400" dirty="0"/>
              <a:t>ARP</a:t>
            </a:r>
            <a:r>
              <a:rPr lang="zh-CN" altLang="en-US" sz="2400" dirty="0"/>
              <a:t>缓存不受欺骗 </a:t>
            </a:r>
            <a:endParaRPr lang="en-US" altLang="zh-CN" sz="24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40</a:t>
            </a:fld>
            <a:endParaRPr lang="en-US" altLang="zh-CN"/>
          </a:p>
        </p:txBody>
      </p:sp>
    </p:spTree>
    <p:extLst>
      <p:ext uri="{BB962C8B-B14F-4D97-AF65-F5344CB8AC3E}">
        <p14:creationId xmlns:p14="http://schemas.microsoft.com/office/powerpoint/2010/main" val="1060118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4" name="灯片编号占位符 5"/>
          <p:cNvSpPr>
            <a:spLocks noGrp="1"/>
          </p:cNvSpPr>
          <p:nvPr>
            <p:ph type="sldNum" sz="quarter" idx="12"/>
          </p:nvPr>
        </p:nvSpPr>
        <p:spPr>
          <a:noFill/>
        </p:spPr>
        <p:txBody>
          <a:bodyPr/>
          <a:lstStyle/>
          <a:p>
            <a:fld id="{6EBA1BC7-E1BF-49F8-BF5C-E6EE8FB57F33}" type="slidenum">
              <a:rPr lang="en-US" altLang="zh-CN" smtClean="0">
                <a:ea typeface="宋体" charset="-122"/>
              </a:rPr>
              <a:pPr/>
              <a:t>41</a:t>
            </a:fld>
            <a:endParaRPr lang="en-US" altLang="zh-CN">
              <a:ea typeface="宋体" charset="-122"/>
            </a:endParaRPr>
          </a:p>
        </p:txBody>
      </p:sp>
      <p:sp>
        <p:nvSpPr>
          <p:cNvPr id="66565" name="Rectangle 2"/>
          <p:cNvSpPr>
            <a:spLocks noGrp="1" noChangeArrowheads="1"/>
          </p:cNvSpPr>
          <p:nvPr>
            <p:ph type="title"/>
          </p:nvPr>
        </p:nvSpPr>
        <p:spPr>
          <a:xfrm>
            <a:off x="1691680" y="188640"/>
            <a:ext cx="8001000" cy="747936"/>
          </a:xfrm>
        </p:spPr>
        <p:txBody>
          <a:bodyPr/>
          <a:lstStyle/>
          <a:p>
            <a:pPr eaLnBrk="1" hangingPunct="1"/>
            <a:r>
              <a:rPr lang="zh-CN" altLang="en-US" dirty="0"/>
              <a:t>内容</a:t>
            </a:r>
          </a:p>
        </p:txBody>
      </p:sp>
      <p:sp>
        <p:nvSpPr>
          <p:cNvPr id="66566" name="Rectangle 3"/>
          <p:cNvSpPr>
            <a:spLocks noGrp="1" noChangeArrowheads="1"/>
          </p:cNvSpPr>
          <p:nvPr>
            <p:ph type="body" idx="1"/>
          </p:nvPr>
        </p:nvSpPr>
        <p:spPr/>
        <p:txBody>
          <a:bodyPr/>
          <a:lstStyle/>
          <a:p>
            <a:pPr marL="571500" indent="-571500" eaLnBrk="1" hangingPunct="1">
              <a:buFont typeface="Wingdings" pitchFamily="2" charset="2"/>
              <a:buAutoNum type="arabicPeriod"/>
            </a:pPr>
            <a:r>
              <a:rPr lang="en-US" altLang="zh-CN" sz="3700" dirty="0">
                <a:ea typeface="黑体" pitchFamily="2" charset="-122"/>
              </a:rPr>
              <a:t>TCP/IP</a:t>
            </a:r>
            <a:r>
              <a:rPr lang="zh-CN" altLang="en-US" sz="3700" dirty="0">
                <a:ea typeface="黑体" pitchFamily="2" charset="-122"/>
              </a:rPr>
              <a:t>网络协议栈攻击概述</a:t>
            </a:r>
            <a:endParaRPr lang="en-US" altLang="zh-CN" sz="3700" dirty="0">
              <a:ea typeface="黑体" pitchFamily="2" charset="-122"/>
            </a:endParaRPr>
          </a:p>
          <a:p>
            <a:pPr marL="571500" indent="-571500" eaLnBrk="1" hangingPunct="1">
              <a:buFont typeface="Wingdings" pitchFamily="2" charset="2"/>
              <a:buAutoNum type="arabicPeriod"/>
            </a:pPr>
            <a:r>
              <a:rPr lang="en-US" altLang="zh-CN" sz="3700" dirty="0">
                <a:ea typeface="黑体" pitchFamily="2" charset="-122"/>
              </a:rPr>
              <a:t>IP</a:t>
            </a:r>
            <a:r>
              <a:rPr lang="zh-CN" altLang="en-US" sz="3700" dirty="0">
                <a:ea typeface="黑体" pitchFamily="2" charset="-122"/>
              </a:rPr>
              <a:t>源地址欺骗</a:t>
            </a:r>
            <a:endParaRPr lang="en-US" altLang="zh-CN" sz="3700" dirty="0">
              <a:ea typeface="黑体" pitchFamily="2" charset="-122"/>
            </a:endParaRPr>
          </a:p>
          <a:p>
            <a:pPr marL="571500" indent="-571500" eaLnBrk="1" hangingPunct="1">
              <a:buFont typeface="Wingdings" pitchFamily="2" charset="2"/>
              <a:buAutoNum type="arabicPeriod"/>
            </a:pPr>
            <a:r>
              <a:rPr lang="en-US" altLang="zh-CN" sz="3700" dirty="0">
                <a:solidFill>
                  <a:srgbClr val="000000"/>
                </a:solidFill>
                <a:ea typeface="黑体" pitchFamily="2" charset="-122"/>
              </a:rPr>
              <a:t>ARP</a:t>
            </a:r>
            <a:r>
              <a:rPr lang="zh-CN" altLang="en-US" sz="3700" dirty="0">
                <a:solidFill>
                  <a:srgbClr val="000000"/>
                </a:solidFill>
                <a:ea typeface="黑体" pitchFamily="2" charset="-122"/>
              </a:rPr>
              <a:t>欺骗</a:t>
            </a:r>
            <a:endParaRPr lang="en-US" altLang="zh-CN" sz="3700" dirty="0">
              <a:ea typeface="黑体" pitchFamily="2" charset="-122"/>
            </a:endParaRPr>
          </a:p>
          <a:p>
            <a:pPr marL="571500" indent="-571500" eaLnBrk="1" hangingPunct="1">
              <a:buFont typeface="Wingdings" pitchFamily="2" charset="2"/>
              <a:buAutoNum type="arabicPeriod"/>
            </a:pPr>
            <a:r>
              <a:rPr lang="en-US" altLang="zh-CN" sz="3700" dirty="0">
                <a:solidFill>
                  <a:schemeClr val="accent2"/>
                </a:solidFill>
                <a:ea typeface="黑体" pitchFamily="2" charset="-122"/>
              </a:rPr>
              <a:t>ICMP</a:t>
            </a:r>
            <a:r>
              <a:rPr lang="zh-CN" altLang="en-US" sz="3700" dirty="0">
                <a:solidFill>
                  <a:schemeClr val="accent2"/>
                </a:solidFill>
                <a:ea typeface="黑体" pitchFamily="2" charset="-122"/>
              </a:rPr>
              <a:t>路由重定向攻击</a:t>
            </a:r>
            <a:endParaRPr lang="en-US" altLang="zh-CN" sz="3700" dirty="0">
              <a:ea typeface="黑体" pitchFamily="2" charset="-122"/>
            </a:endParaRPr>
          </a:p>
        </p:txBody>
      </p:sp>
    </p:spTree>
    <p:extLst>
      <p:ext uri="{BB962C8B-B14F-4D97-AF65-F5344CB8AC3E}">
        <p14:creationId xmlns:p14="http://schemas.microsoft.com/office/powerpoint/2010/main" val="2322565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260648"/>
            <a:ext cx="8001000" cy="603920"/>
          </a:xfrm>
        </p:spPr>
        <p:txBody>
          <a:bodyPr/>
          <a:lstStyle/>
          <a:p>
            <a:r>
              <a:rPr lang="en-US" altLang="zh-CN" dirty="0"/>
              <a:t>ICMP</a:t>
            </a:r>
            <a:r>
              <a:rPr lang="zh-CN" altLang="zh-CN" dirty="0"/>
              <a:t>路由重定向攻击</a:t>
            </a:r>
            <a:endParaRPr lang="zh-CN" altLang="en-US" dirty="0"/>
          </a:p>
        </p:txBody>
      </p:sp>
      <p:sp>
        <p:nvSpPr>
          <p:cNvPr id="3" name="内容占位符 2"/>
          <p:cNvSpPr>
            <a:spLocks noGrp="1"/>
          </p:cNvSpPr>
          <p:nvPr>
            <p:ph idx="1"/>
          </p:nvPr>
        </p:nvSpPr>
        <p:spPr/>
        <p:txBody>
          <a:bodyPr/>
          <a:lstStyle/>
          <a:p>
            <a:r>
              <a:rPr lang="en-US" altLang="zh-CN" sz="2800" dirty="0"/>
              <a:t>ICMP</a:t>
            </a:r>
            <a:r>
              <a:rPr lang="zh-CN" altLang="zh-CN" sz="2800" dirty="0"/>
              <a:t>路由重定向攻击</a:t>
            </a:r>
            <a:endParaRPr lang="en-US" altLang="zh-CN" sz="2800" dirty="0"/>
          </a:p>
          <a:p>
            <a:pPr lvl="1"/>
            <a:r>
              <a:rPr lang="zh-CN" altLang="zh-CN" sz="2400" dirty="0"/>
              <a:t>伪装成路由器发送虚假的</a:t>
            </a:r>
            <a:r>
              <a:rPr lang="en-US" altLang="zh-CN" sz="2400" dirty="0"/>
              <a:t>ICMP</a:t>
            </a:r>
            <a:r>
              <a:rPr lang="zh-CN" altLang="zh-CN" sz="2400" dirty="0"/>
              <a:t>路由路径控制报文</a:t>
            </a:r>
            <a:endParaRPr lang="en-US" altLang="zh-CN" sz="2400" dirty="0"/>
          </a:p>
          <a:p>
            <a:pPr lvl="1"/>
            <a:r>
              <a:rPr lang="zh-CN" altLang="zh-CN" sz="2400" dirty="0"/>
              <a:t>使受害主机选择攻击者指定的路由路径</a:t>
            </a:r>
            <a:endParaRPr lang="en-US" altLang="zh-CN" sz="2400" dirty="0"/>
          </a:p>
          <a:p>
            <a:pPr lvl="1"/>
            <a:r>
              <a:rPr lang="zh-CN" altLang="en-US" sz="2400" dirty="0"/>
              <a:t>攻击目的：</a:t>
            </a:r>
            <a:r>
              <a:rPr lang="zh-CN" altLang="zh-CN" sz="2400" dirty="0"/>
              <a:t>嗅探或假冒攻击</a:t>
            </a:r>
            <a:endParaRPr lang="en-US" altLang="zh-CN" sz="2400" dirty="0"/>
          </a:p>
          <a:p>
            <a:r>
              <a:rPr lang="zh-CN" altLang="en-US" sz="2800" dirty="0"/>
              <a:t>技术原理</a:t>
            </a:r>
            <a:endParaRPr lang="en-US" altLang="zh-CN" sz="2800" dirty="0"/>
          </a:p>
          <a:p>
            <a:pPr lvl="1"/>
            <a:r>
              <a:rPr lang="zh-CN" altLang="en-US" sz="2400" dirty="0"/>
              <a:t>路由器告知主机：</a:t>
            </a:r>
            <a:br>
              <a:rPr lang="en-US" altLang="zh-CN" sz="2400" dirty="0"/>
            </a:br>
            <a:r>
              <a:rPr lang="zh-CN" altLang="zh-CN" sz="2400" dirty="0"/>
              <a:t>“应该使用的</a:t>
            </a:r>
            <a:br>
              <a:rPr lang="en-US" altLang="zh-CN" sz="2400" dirty="0"/>
            </a:br>
            <a:r>
              <a:rPr lang="zh-CN" altLang="zh-CN" sz="2400" dirty="0"/>
              <a:t>路由器</a:t>
            </a:r>
            <a:r>
              <a:rPr lang="en-US" altLang="zh-CN" sz="2400" dirty="0"/>
              <a:t>IP</a:t>
            </a:r>
            <a:r>
              <a:rPr lang="zh-CN" altLang="zh-CN" sz="2400" dirty="0"/>
              <a:t>地址”</a:t>
            </a:r>
            <a:endParaRPr lang="zh-CN" altLang="en-US" sz="24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42</a:t>
            </a:fld>
            <a:endParaRPr lang="en-US" altLang="zh-CN"/>
          </a:p>
        </p:txBody>
      </p:sp>
      <p:pic>
        <p:nvPicPr>
          <p:cNvPr id="8" name="图片 7" descr="icmp重定向报文.emz"/>
          <p:cNvPicPr/>
          <p:nvPr/>
        </p:nvPicPr>
        <p:blipFill>
          <a:blip r:embed="rId2" cstate="print"/>
          <a:stretch>
            <a:fillRect/>
          </a:stretch>
        </p:blipFill>
        <p:spPr>
          <a:xfrm>
            <a:off x="4139952" y="3645024"/>
            <a:ext cx="4680520" cy="2232248"/>
          </a:xfrm>
          <a:prstGeom prst="rect">
            <a:avLst/>
          </a:prstGeom>
        </p:spPr>
      </p:pic>
    </p:spTree>
    <p:extLst>
      <p:ext uri="{BB962C8B-B14F-4D97-AF65-F5344CB8AC3E}">
        <p14:creationId xmlns:p14="http://schemas.microsoft.com/office/powerpoint/2010/main" val="2817505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260648"/>
            <a:ext cx="8001000" cy="675928"/>
          </a:xfrm>
        </p:spPr>
        <p:txBody>
          <a:bodyPr/>
          <a:lstStyle/>
          <a:p>
            <a:r>
              <a:rPr lang="en-US" altLang="zh-CN" dirty="0"/>
              <a:t>ICMP</a:t>
            </a:r>
            <a:r>
              <a:rPr lang="zh-CN" altLang="zh-CN" dirty="0"/>
              <a:t>路由重定向攻击技术</a:t>
            </a:r>
            <a:endParaRPr lang="zh-CN" altLang="en-US" dirty="0"/>
          </a:p>
        </p:txBody>
      </p:sp>
      <p:sp>
        <p:nvSpPr>
          <p:cNvPr id="3" name="内容占位符 2"/>
          <p:cNvSpPr>
            <a:spLocks noGrp="1"/>
          </p:cNvSpPr>
          <p:nvPr>
            <p:ph idx="1"/>
          </p:nvPr>
        </p:nvSpPr>
        <p:spPr/>
        <p:txBody>
          <a:bodyPr/>
          <a:lstStyle/>
          <a:p>
            <a:r>
              <a:rPr lang="zh-CN" altLang="zh-CN" dirty="0"/>
              <a:t>攻击节点冒充网关</a:t>
            </a:r>
            <a:r>
              <a:rPr lang="en-US" altLang="zh-CN" dirty="0"/>
              <a:t>IP</a:t>
            </a:r>
            <a:r>
              <a:rPr lang="zh-CN" altLang="zh-CN" dirty="0"/>
              <a:t>，向被攻击节点发送</a:t>
            </a:r>
            <a:r>
              <a:rPr lang="en-US" altLang="zh-CN" dirty="0"/>
              <a:t>ICMP</a:t>
            </a:r>
            <a:r>
              <a:rPr lang="zh-CN" altLang="zh-CN" dirty="0"/>
              <a:t>重定向报文，并将指定的新路由器</a:t>
            </a:r>
            <a:r>
              <a:rPr lang="en-US" altLang="zh-CN" dirty="0"/>
              <a:t>IP</a:t>
            </a:r>
            <a:r>
              <a:rPr lang="zh-CN" altLang="zh-CN" dirty="0"/>
              <a:t>地址设置为攻击节点</a:t>
            </a:r>
            <a:endParaRPr lang="en-US" altLang="zh-CN" dirty="0"/>
          </a:p>
          <a:p>
            <a:r>
              <a:rPr lang="zh-CN" altLang="zh-CN" dirty="0"/>
              <a:t>被攻击节点</a:t>
            </a:r>
            <a:r>
              <a:rPr lang="zh-CN" altLang="en-US" dirty="0"/>
              <a:t>接受报文，</a:t>
            </a:r>
            <a:r>
              <a:rPr lang="zh-CN" altLang="zh-CN" dirty="0"/>
              <a:t>选择攻击节点作为其新路由器</a:t>
            </a:r>
            <a:r>
              <a:rPr lang="en-US" altLang="zh-CN" dirty="0"/>
              <a:t>(</a:t>
            </a:r>
            <a:r>
              <a:rPr lang="zh-CN" altLang="zh-CN" dirty="0"/>
              <a:t>即网关</a:t>
            </a:r>
            <a:r>
              <a:rPr lang="en-US" altLang="zh-CN" dirty="0"/>
              <a:t>)</a:t>
            </a:r>
          </a:p>
          <a:p>
            <a:r>
              <a:rPr lang="zh-CN" altLang="zh-CN" dirty="0"/>
              <a:t>攻击节点可以开启路由转发</a:t>
            </a:r>
            <a:r>
              <a:rPr lang="zh-CN" altLang="en-US" dirty="0"/>
              <a:t>，实施中间人攻击</a:t>
            </a:r>
            <a:endParaRPr lang="en-US" altLang="zh-CN" dirty="0"/>
          </a:p>
          <a:p>
            <a:r>
              <a:rPr lang="zh-CN" altLang="en-US" dirty="0"/>
              <a:t>“谎言还是真话”？现象</a:t>
            </a:r>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43</a:t>
            </a:fld>
            <a:endParaRPr lang="en-US" altLang="zh-CN"/>
          </a:p>
        </p:txBody>
      </p:sp>
    </p:spTree>
    <p:extLst>
      <p:ext uri="{BB962C8B-B14F-4D97-AF65-F5344CB8AC3E}">
        <p14:creationId xmlns:p14="http://schemas.microsoft.com/office/powerpoint/2010/main" val="3463700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20140"/>
            <a:ext cx="8001000" cy="1216025"/>
          </a:xfrm>
        </p:spPr>
        <p:txBody>
          <a:bodyPr/>
          <a:lstStyle/>
          <a:p>
            <a:pPr lvl="0"/>
            <a:r>
              <a:rPr lang="zh-CN" altLang="zh-CN" sz="3000" dirty="0"/>
              <a:t>利用</a:t>
            </a:r>
            <a:r>
              <a:rPr lang="en-US" altLang="zh-CN" sz="3000" dirty="0" err="1"/>
              <a:t>Netwox</a:t>
            </a:r>
            <a:r>
              <a:rPr lang="zh-CN" altLang="zh-CN" sz="3000" dirty="0"/>
              <a:t>进行</a:t>
            </a:r>
            <a:r>
              <a:rPr lang="en-US" altLang="zh-CN" sz="3000" dirty="0"/>
              <a:t>ICMP</a:t>
            </a:r>
            <a:r>
              <a:rPr lang="zh-CN" altLang="zh-CN" sz="3000" dirty="0"/>
              <a:t>路由重定向攻击</a:t>
            </a:r>
            <a:br>
              <a:rPr lang="en-US" altLang="zh-CN" sz="3000" dirty="0"/>
            </a:br>
            <a:r>
              <a:rPr lang="en-US" altLang="zh-CN" sz="3000" dirty="0"/>
              <a:t> – </a:t>
            </a:r>
            <a:r>
              <a:rPr lang="zh-CN" altLang="en-US" sz="3000" dirty="0"/>
              <a:t>演示</a:t>
            </a:r>
          </a:p>
        </p:txBody>
      </p:sp>
      <p:sp>
        <p:nvSpPr>
          <p:cNvPr id="3" name="内容占位符 2"/>
          <p:cNvSpPr>
            <a:spLocks noGrp="1"/>
          </p:cNvSpPr>
          <p:nvPr>
            <p:ph idx="1"/>
          </p:nvPr>
        </p:nvSpPr>
        <p:spPr/>
        <p:txBody>
          <a:bodyPr/>
          <a:lstStyle/>
          <a:p>
            <a:r>
              <a:rPr lang="en-US" altLang="zh-CN" sz="2800" dirty="0" err="1"/>
              <a:t>netwox</a:t>
            </a:r>
            <a:r>
              <a:rPr lang="en-US" altLang="zh-CN" sz="2800" dirty="0"/>
              <a:t> 86 -f "host 172.31.4.200" -g 172.31.4.210 -</a:t>
            </a:r>
            <a:r>
              <a:rPr lang="en-US" altLang="zh-CN" sz="2800" dirty="0" err="1"/>
              <a:t>i</a:t>
            </a:r>
            <a:r>
              <a:rPr lang="en-US" altLang="zh-CN" sz="2800" dirty="0"/>
              <a:t> 172.31.4.1</a:t>
            </a:r>
            <a:endParaRPr lang="zh-CN" altLang="zh-CN" sz="2800" dirty="0"/>
          </a:p>
          <a:p>
            <a:endParaRPr lang="zh-CN" altLang="en-US" sz="28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44</a:t>
            </a:fld>
            <a:endParaRPr lang="en-US" altLang="zh-CN"/>
          </a:p>
        </p:txBody>
      </p:sp>
      <p:pic>
        <p:nvPicPr>
          <p:cNvPr id="2050" name="Picture 2" descr="图5-14ICMP路由重定向攻击步骤示意图"/>
          <p:cNvPicPr>
            <a:picLocks noChangeAspect="1" noChangeArrowheads="1"/>
          </p:cNvPicPr>
          <p:nvPr/>
        </p:nvPicPr>
        <p:blipFill>
          <a:blip r:embed="rId2" cstate="print"/>
          <a:srcRect/>
          <a:stretch>
            <a:fillRect/>
          </a:stretch>
        </p:blipFill>
        <p:spPr bwMode="auto">
          <a:xfrm>
            <a:off x="1907703" y="2636913"/>
            <a:ext cx="5640137" cy="3528391"/>
          </a:xfrm>
          <a:prstGeom prst="rect">
            <a:avLst/>
          </a:prstGeom>
          <a:noFill/>
          <a:ln w="9525">
            <a:noFill/>
            <a:miter lim="800000"/>
            <a:headEnd/>
            <a:tailEnd/>
          </a:ln>
        </p:spPr>
      </p:pic>
    </p:spTree>
    <p:extLst>
      <p:ext uri="{BB962C8B-B14F-4D97-AF65-F5344CB8AC3E}">
        <p14:creationId xmlns:p14="http://schemas.microsoft.com/office/powerpoint/2010/main" val="628834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99392"/>
            <a:ext cx="7200800" cy="1216025"/>
          </a:xfrm>
        </p:spPr>
        <p:txBody>
          <a:bodyPr/>
          <a:lstStyle/>
          <a:p>
            <a:r>
              <a:rPr lang="zh-CN" altLang="zh-CN" sz="3200" dirty="0"/>
              <a:t>实施重定向攻击前后受害主机路由表的对比情况</a:t>
            </a:r>
            <a:endParaRPr lang="zh-CN" altLang="en-US" sz="3200" dirty="0"/>
          </a:p>
        </p:txBody>
      </p:sp>
      <p:graphicFrame>
        <p:nvGraphicFramePr>
          <p:cNvPr id="7" name="内容占位符 6"/>
          <p:cNvGraphicFramePr>
            <a:graphicFrameLocks noGrp="1"/>
          </p:cNvGraphicFramePr>
          <p:nvPr>
            <p:ph idx="1"/>
          </p:nvPr>
        </p:nvGraphicFramePr>
        <p:xfrm>
          <a:off x="755576" y="1752600"/>
          <a:ext cx="7632848" cy="4412704"/>
        </p:xfrm>
        <a:graphic>
          <a:graphicData uri="http://schemas.openxmlformats.org/drawingml/2006/table">
            <a:tbl>
              <a:tblPr/>
              <a:tblGrid>
                <a:gridCol w="381553">
                  <a:extLst>
                    <a:ext uri="{9D8B030D-6E8A-4147-A177-3AD203B41FA5}">
                      <a16:colId xmlns:a16="http://schemas.microsoft.com/office/drawing/2014/main" val="20000"/>
                    </a:ext>
                  </a:extLst>
                </a:gridCol>
                <a:gridCol w="7251295">
                  <a:extLst>
                    <a:ext uri="{9D8B030D-6E8A-4147-A177-3AD203B41FA5}">
                      <a16:colId xmlns:a16="http://schemas.microsoft.com/office/drawing/2014/main" val="20001"/>
                    </a:ext>
                  </a:extLst>
                </a:gridCol>
              </a:tblGrid>
              <a:tr h="2045624">
                <a:tc>
                  <a:txBody>
                    <a:bodyPr/>
                    <a:lstStyle/>
                    <a:p>
                      <a:pPr algn="just">
                        <a:spcAft>
                          <a:spcPts val="0"/>
                        </a:spcAft>
                      </a:pPr>
                      <a:r>
                        <a:rPr lang="zh-CN" sz="1000" kern="100" dirty="0">
                          <a:latin typeface="Times New Roman"/>
                          <a:ea typeface="宋体"/>
                        </a:rPr>
                        <a:t>重定向攻击前的受害主机路由表</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dirty="0">
                          <a:latin typeface="Times New Roman"/>
                          <a:ea typeface="宋体"/>
                        </a:rPr>
                        <a:t>==================================================================</a:t>
                      </a:r>
                      <a:endParaRPr lang="zh-CN" sz="1000" kern="100" dirty="0">
                        <a:latin typeface="Times New Roman"/>
                        <a:ea typeface="宋体"/>
                      </a:endParaRPr>
                    </a:p>
                    <a:p>
                      <a:pPr algn="just">
                        <a:spcAft>
                          <a:spcPts val="0"/>
                        </a:spcAft>
                      </a:pPr>
                      <a:r>
                        <a:rPr lang="en-US" sz="1000" kern="100" dirty="0">
                          <a:latin typeface="Times New Roman"/>
                          <a:ea typeface="宋体"/>
                        </a:rPr>
                        <a:t>Active Routes:</a:t>
                      </a:r>
                      <a:endParaRPr lang="zh-CN" sz="1000" kern="100" dirty="0">
                        <a:latin typeface="Times New Roman"/>
                        <a:ea typeface="宋体"/>
                      </a:endParaRPr>
                    </a:p>
                    <a:p>
                      <a:pPr algn="just">
                        <a:spcAft>
                          <a:spcPts val="0"/>
                        </a:spcAft>
                      </a:pPr>
                      <a:r>
                        <a:rPr lang="en-US" sz="1000" kern="100" dirty="0">
                          <a:latin typeface="Times New Roman"/>
                          <a:ea typeface="宋体"/>
                        </a:rPr>
                        <a:t>Network Destination        </a:t>
                      </a:r>
                      <a:r>
                        <a:rPr lang="en-US" sz="1000" kern="100" dirty="0" err="1">
                          <a:latin typeface="Times New Roman"/>
                          <a:ea typeface="宋体"/>
                        </a:rPr>
                        <a:t>Netmask</a:t>
                      </a:r>
                      <a:r>
                        <a:rPr lang="en-US" sz="1000" kern="100" dirty="0">
                          <a:latin typeface="Times New Roman"/>
                          <a:ea typeface="宋体"/>
                        </a:rPr>
                        <a:t>          Gateway       Interface  Metric</a:t>
                      </a:r>
                      <a:endParaRPr lang="zh-CN" sz="1000" kern="100" dirty="0">
                        <a:latin typeface="Times New Roman"/>
                        <a:ea typeface="宋体"/>
                      </a:endParaRPr>
                    </a:p>
                    <a:p>
                      <a:pPr algn="just">
                        <a:spcAft>
                          <a:spcPts val="0"/>
                        </a:spcAft>
                      </a:pPr>
                      <a:r>
                        <a:rPr lang="en-US" sz="1000" kern="100" dirty="0">
                          <a:latin typeface="Times New Roman"/>
                          <a:ea typeface="宋体"/>
                        </a:rPr>
                        <a:t>          0.0.0.0          0.0.0.0       172.31.4.1    172.31.4.200       30</a:t>
                      </a:r>
                      <a:endParaRPr lang="zh-CN" sz="1000" kern="100" dirty="0">
                        <a:latin typeface="Times New Roman"/>
                        <a:ea typeface="宋体"/>
                      </a:endParaRPr>
                    </a:p>
                    <a:p>
                      <a:pPr algn="just">
                        <a:spcAft>
                          <a:spcPts val="0"/>
                        </a:spcAft>
                      </a:pPr>
                      <a:r>
                        <a:rPr lang="en-US" sz="1000" kern="100" dirty="0">
                          <a:latin typeface="Times New Roman"/>
                          <a:ea typeface="宋体"/>
                        </a:rPr>
                        <a:t>        127.0.0.0        255.0.0.0        127.0.0.1       127.0.0.1       1</a:t>
                      </a:r>
                      <a:endParaRPr lang="zh-CN" sz="1000" kern="100" dirty="0">
                        <a:latin typeface="Times New Roman"/>
                        <a:ea typeface="宋体"/>
                      </a:endParaRPr>
                    </a:p>
                    <a:p>
                      <a:pPr algn="just">
                        <a:spcAft>
                          <a:spcPts val="0"/>
                        </a:spcAft>
                      </a:pPr>
                      <a:r>
                        <a:rPr lang="en-US" sz="1000" kern="100" dirty="0">
                          <a:latin typeface="Times New Roman"/>
                          <a:ea typeface="宋体"/>
                        </a:rPr>
                        <a:t>       172.31.4.0    255.255.255.0     172.31.4.200    172.31.4.200       30</a:t>
                      </a:r>
                      <a:endParaRPr lang="zh-CN" sz="1000" kern="100" dirty="0">
                        <a:latin typeface="Times New Roman"/>
                        <a:ea typeface="宋体"/>
                      </a:endParaRPr>
                    </a:p>
                    <a:p>
                      <a:pPr algn="just">
                        <a:spcAft>
                          <a:spcPts val="0"/>
                        </a:spcAft>
                      </a:pPr>
                      <a:r>
                        <a:rPr lang="en-US" sz="1000" kern="100" dirty="0">
                          <a:latin typeface="Times New Roman"/>
                          <a:ea typeface="宋体"/>
                        </a:rPr>
                        <a:t>     172.31.4.200  255.255.255.255        127.0.0.1       127.0.0.1       30</a:t>
                      </a:r>
                      <a:endParaRPr lang="zh-CN" sz="1000" kern="100" dirty="0">
                        <a:latin typeface="Times New Roman"/>
                        <a:ea typeface="宋体"/>
                      </a:endParaRPr>
                    </a:p>
                    <a:p>
                      <a:pPr algn="just">
                        <a:spcAft>
                          <a:spcPts val="0"/>
                        </a:spcAft>
                      </a:pPr>
                      <a:r>
                        <a:rPr lang="en-US" sz="1000" kern="100" dirty="0">
                          <a:latin typeface="Times New Roman"/>
                          <a:ea typeface="宋体"/>
                        </a:rPr>
                        <a:t>   172.31.255.255  255.255.255.255     172.31.4.200    172.31.4.200       30</a:t>
                      </a:r>
                      <a:endParaRPr lang="zh-CN" sz="1000" kern="100" dirty="0">
                        <a:latin typeface="Times New Roman"/>
                        <a:ea typeface="宋体"/>
                      </a:endParaRPr>
                    </a:p>
                    <a:p>
                      <a:pPr algn="just">
                        <a:spcAft>
                          <a:spcPts val="0"/>
                        </a:spcAft>
                      </a:pPr>
                      <a:r>
                        <a:rPr lang="en-US" sz="1000" kern="100" dirty="0">
                          <a:latin typeface="Times New Roman"/>
                          <a:ea typeface="宋体"/>
                        </a:rPr>
                        <a:t>        224.0.0.0        240.0.0.0     172.31.4.200    172.31.4.200       30</a:t>
                      </a:r>
                      <a:endParaRPr lang="zh-CN" sz="1000" kern="100" dirty="0">
                        <a:latin typeface="Times New Roman"/>
                        <a:ea typeface="宋体"/>
                      </a:endParaRPr>
                    </a:p>
                    <a:p>
                      <a:pPr algn="just">
                        <a:spcAft>
                          <a:spcPts val="0"/>
                        </a:spcAft>
                      </a:pPr>
                      <a:r>
                        <a:rPr lang="en-US" sz="1000" kern="100" dirty="0">
                          <a:latin typeface="Times New Roman"/>
                          <a:ea typeface="宋体"/>
                        </a:rPr>
                        <a:t>  255.255.255.255  255.255.255.255     172.31.4.200    172.31.4.200       1</a:t>
                      </a:r>
                      <a:endParaRPr lang="zh-CN" sz="1000" kern="100" dirty="0">
                        <a:latin typeface="Times New Roman"/>
                        <a:ea typeface="宋体"/>
                      </a:endParaRPr>
                    </a:p>
                    <a:p>
                      <a:pPr algn="just">
                        <a:spcAft>
                          <a:spcPts val="0"/>
                        </a:spcAft>
                      </a:pPr>
                      <a:r>
                        <a:rPr lang="en-US" sz="1000" kern="100" dirty="0">
                          <a:latin typeface="Times New Roman"/>
                          <a:ea typeface="宋体"/>
                        </a:rPr>
                        <a:t>Default Gateway:        172.31.4.1</a:t>
                      </a:r>
                      <a:endParaRPr lang="zh-CN" sz="1000" kern="100" dirty="0">
                        <a:latin typeface="Times New Roman"/>
                        <a:ea typeface="宋体"/>
                      </a:endParaRPr>
                    </a:p>
                    <a:p>
                      <a:pPr algn="just">
                        <a:spcAft>
                          <a:spcPts val="0"/>
                        </a:spcAft>
                      </a:pPr>
                      <a:r>
                        <a:rPr lang="en-US" sz="1000" kern="100" dirty="0">
                          <a:latin typeface="Times New Roman"/>
                          <a:ea typeface="宋体"/>
                        </a:rPr>
                        <a:t>==================================================================</a:t>
                      </a:r>
                      <a:endParaRPr lang="zh-CN" sz="1000" kern="100" dirty="0">
                        <a:latin typeface="Times New Roman"/>
                        <a:ea typeface="宋体"/>
                      </a:endParaRPr>
                    </a:p>
                    <a:p>
                      <a:pPr algn="just">
                        <a:spcAft>
                          <a:spcPts val="0"/>
                        </a:spcAft>
                      </a:pPr>
                      <a:r>
                        <a:rPr lang="en-US" sz="1000" kern="100" dirty="0">
                          <a:latin typeface="Times New Roman"/>
                          <a:ea typeface="宋体"/>
                        </a:rPr>
                        <a:t>Persistent Routes:</a:t>
                      </a:r>
                      <a:r>
                        <a:rPr lang="en-US" sz="1000" kern="100" baseline="0" dirty="0">
                          <a:latin typeface="Times New Roman"/>
                          <a:ea typeface="宋体"/>
                        </a:rPr>
                        <a:t> </a:t>
                      </a:r>
                      <a:r>
                        <a:rPr lang="en-US" sz="1000" kern="100" dirty="0">
                          <a:latin typeface="Times New Roman"/>
                          <a:ea typeface="宋体"/>
                        </a:rPr>
                        <a:t>None</a:t>
                      </a:r>
                      <a:endParaRPr lang="zh-CN" sz="1000" kern="100" dirty="0">
                        <a:latin typeface="Times New Roman"/>
                        <a:ea typeface="宋体"/>
                      </a:endParaRP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67080">
                <a:tc>
                  <a:txBody>
                    <a:bodyPr/>
                    <a:lstStyle/>
                    <a:p>
                      <a:pPr algn="just">
                        <a:spcAft>
                          <a:spcPts val="0"/>
                        </a:spcAft>
                      </a:pPr>
                      <a:r>
                        <a:rPr lang="zh-CN" sz="1000" kern="100">
                          <a:latin typeface="Times New Roman"/>
                          <a:ea typeface="宋体"/>
                        </a:rPr>
                        <a:t>重定向攻击后的受害主机路由表</a:t>
                      </a: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kern="100" dirty="0">
                          <a:latin typeface="Times New Roman"/>
                          <a:ea typeface="宋体"/>
                        </a:rPr>
                        <a:t>==================================================================</a:t>
                      </a:r>
                      <a:endParaRPr lang="zh-CN" sz="1000" kern="100" dirty="0">
                        <a:latin typeface="Times New Roman"/>
                        <a:ea typeface="宋体"/>
                      </a:endParaRPr>
                    </a:p>
                    <a:p>
                      <a:pPr algn="just">
                        <a:spcAft>
                          <a:spcPts val="0"/>
                        </a:spcAft>
                      </a:pPr>
                      <a:r>
                        <a:rPr lang="en-US" sz="1000" kern="100" dirty="0">
                          <a:latin typeface="Times New Roman"/>
                          <a:ea typeface="宋体"/>
                        </a:rPr>
                        <a:t>Active Routes:</a:t>
                      </a:r>
                      <a:endParaRPr lang="zh-CN" sz="1000" kern="100" dirty="0">
                        <a:latin typeface="Times New Roman"/>
                        <a:ea typeface="宋体"/>
                      </a:endParaRPr>
                    </a:p>
                    <a:p>
                      <a:pPr algn="just">
                        <a:spcAft>
                          <a:spcPts val="0"/>
                        </a:spcAft>
                      </a:pPr>
                      <a:r>
                        <a:rPr lang="en-US" sz="1000" kern="100" dirty="0">
                          <a:latin typeface="Times New Roman"/>
                          <a:ea typeface="宋体"/>
                        </a:rPr>
                        <a:t>Network Destination        </a:t>
                      </a:r>
                      <a:r>
                        <a:rPr lang="en-US" sz="1000" kern="100" dirty="0" err="1">
                          <a:latin typeface="Times New Roman"/>
                          <a:ea typeface="宋体"/>
                        </a:rPr>
                        <a:t>Netmask</a:t>
                      </a:r>
                      <a:r>
                        <a:rPr lang="en-US" sz="1000" kern="100" dirty="0">
                          <a:latin typeface="Times New Roman"/>
                          <a:ea typeface="宋体"/>
                        </a:rPr>
                        <a:t>          Gateway       Interface  Metric</a:t>
                      </a:r>
                      <a:endParaRPr lang="zh-CN" sz="1000" kern="100" dirty="0">
                        <a:latin typeface="Times New Roman"/>
                        <a:ea typeface="宋体"/>
                      </a:endParaRPr>
                    </a:p>
                    <a:p>
                      <a:pPr algn="just">
                        <a:spcAft>
                          <a:spcPts val="0"/>
                        </a:spcAft>
                      </a:pPr>
                      <a:r>
                        <a:rPr lang="en-US" sz="1000" kern="100" dirty="0">
                          <a:latin typeface="Times New Roman"/>
                          <a:ea typeface="宋体"/>
                        </a:rPr>
                        <a:t>          0.0.0.0          0.0.0.0       172.31.4.1    172.31.4.200       30</a:t>
                      </a:r>
                      <a:endParaRPr lang="zh-CN" sz="1000" kern="100" dirty="0">
                        <a:latin typeface="Times New Roman"/>
                        <a:ea typeface="宋体"/>
                      </a:endParaRPr>
                    </a:p>
                    <a:p>
                      <a:pPr algn="just">
                        <a:spcAft>
                          <a:spcPts val="0"/>
                        </a:spcAft>
                      </a:pPr>
                      <a:r>
                        <a:rPr lang="en-US" sz="1000" kern="100" dirty="0">
                          <a:latin typeface="Times New Roman"/>
                          <a:ea typeface="宋体"/>
                        </a:rPr>
                        <a:t>        127.0.0.0        255.0.0.0        127.0.0.1       127.0.0.1       1</a:t>
                      </a:r>
                      <a:endParaRPr lang="zh-CN" sz="1000" kern="100" dirty="0">
                        <a:latin typeface="Times New Roman"/>
                        <a:ea typeface="宋体"/>
                      </a:endParaRPr>
                    </a:p>
                    <a:p>
                      <a:pPr algn="just">
                        <a:spcAft>
                          <a:spcPts val="0"/>
                        </a:spcAft>
                      </a:pPr>
                      <a:r>
                        <a:rPr lang="en-US" sz="1000" kern="100" dirty="0">
                          <a:latin typeface="Times New Roman"/>
                          <a:ea typeface="宋体"/>
                        </a:rPr>
                        <a:t>       172.31.4.0    255.255.255.0     172.31.4.200    172.31.4.200       30</a:t>
                      </a:r>
                      <a:endParaRPr lang="zh-CN" sz="1000" kern="100" dirty="0">
                        <a:latin typeface="Times New Roman"/>
                        <a:ea typeface="宋体"/>
                      </a:endParaRPr>
                    </a:p>
                    <a:p>
                      <a:pPr algn="just">
                        <a:spcAft>
                          <a:spcPts val="0"/>
                        </a:spcAft>
                      </a:pPr>
                      <a:r>
                        <a:rPr lang="en-US" sz="1000" kern="100" dirty="0">
                          <a:latin typeface="Times New Roman"/>
                          <a:ea typeface="宋体"/>
                        </a:rPr>
                        <a:t>     172.31.4.200  255.255.255.255        127.0.0.1       127.0.0.1       30</a:t>
                      </a:r>
                      <a:endParaRPr lang="zh-CN" sz="1000" kern="100" dirty="0">
                        <a:latin typeface="Times New Roman"/>
                        <a:ea typeface="宋体"/>
                      </a:endParaRPr>
                    </a:p>
                    <a:p>
                      <a:pPr algn="just">
                        <a:spcAft>
                          <a:spcPts val="0"/>
                        </a:spcAft>
                      </a:pPr>
                      <a:r>
                        <a:rPr lang="en-US" sz="1000" kern="100" dirty="0">
                          <a:latin typeface="Times New Roman"/>
                          <a:ea typeface="宋体"/>
                        </a:rPr>
                        <a:t>   172.31.255.255  255.255.255.255     172.31.4.200    172.31.4.200       30</a:t>
                      </a:r>
                      <a:endParaRPr lang="zh-CN" sz="1000" kern="100" dirty="0">
                        <a:latin typeface="Times New Roman"/>
                        <a:ea typeface="宋体"/>
                      </a:endParaRPr>
                    </a:p>
                    <a:p>
                      <a:pPr algn="just">
                        <a:spcAft>
                          <a:spcPts val="0"/>
                        </a:spcAft>
                      </a:pPr>
                      <a:r>
                        <a:rPr lang="en-US" sz="1100" b="1" kern="100" dirty="0">
                          <a:solidFill>
                            <a:srgbClr val="FF0000"/>
                          </a:solidFill>
                          <a:latin typeface="Times New Roman"/>
                          <a:ea typeface="宋体"/>
                        </a:rPr>
                        <a:t>     202.106.0.20  255.255.255.255     172.31.4.210    172.31.4.200       1</a:t>
                      </a:r>
                      <a:endParaRPr lang="zh-CN" sz="1100" b="1" kern="100" dirty="0">
                        <a:solidFill>
                          <a:srgbClr val="FF0000"/>
                        </a:solidFill>
                        <a:latin typeface="Times New Roman"/>
                        <a:ea typeface="宋体"/>
                      </a:endParaRPr>
                    </a:p>
                    <a:p>
                      <a:pPr algn="just">
                        <a:spcAft>
                          <a:spcPts val="0"/>
                        </a:spcAft>
                      </a:pPr>
                      <a:r>
                        <a:rPr lang="en-US" sz="1100" b="1" kern="100" dirty="0">
                          <a:solidFill>
                            <a:srgbClr val="FF0000"/>
                          </a:solidFill>
                          <a:latin typeface="Times New Roman"/>
                          <a:ea typeface="宋体"/>
                        </a:rPr>
                        <a:t>     202.108.22.5  255.255.255.255     172.31.4.210    172.31.4.200       1</a:t>
                      </a:r>
                      <a:endParaRPr lang="zh-CN" sz="1100" b="1" kern="100" dirty="0">
                        <a:solidFill>
                          <a:srgbClr val="FF0000"/>
                        </a:solidFill>
                        <a:latin typeface="Times New Roman"/>
                        <a:ea typeface="宋体"/>
                      </a:endParaRPr>
                    </a:p>
                    <a:p>
                      <a:pPr algn="just">
                        <a:spcAft>
                          <a:spcPts val="0"/>
                        </a:spcAft>
                      </a:pPr>
                      <a:r>
                        <a:rPr lang="en-US" sz="1000" kern="100" dirty="0">
                          <a:latin typeface="Times New Roman"/>
                          <a:ea typeface="宋体"/>
                        </a:rPr>
                        <a:t>        224.0.0.0        240.0.0.0     172.31.4.200    172.31.4.200       30</a:t>
                      </a:r>
                      <a:endParaRPr lang="zh-CN" sz="1000" kern="100" dirty="0">
                        <a:latin typeface="Times New Roman"/>
                        <a:ea typeface="宋体"/>
                      </a:endParaRPr>
                    </a:p>
                    <a:p>
                      <a:pPr algn="just">
                        <a:spcAft>
                          <a:spcPts val="0"/>
                        </a:spcAft>
                      </a:pPr>
                      <a:r>
                        <a:rPr lang="en-US" sz="1000" kern="100" dirty="0">
                          <a:latin typeface="Times New Roman"/>
                          <a:ea typeface="宋体"/>
                        </a:rPr>
                        <a:t>  255.255.255.255  255.255.255.255     172.31.4.200    172.31.4.200       1</a:t>
                      </a:r>
                      <a:endParaRPr lang="zh-CN" sz="1000" kern="100" dirty="0">
                        <a:latin typeface="Times New Roman"/>
                        <a:ea typeface="宋体"/>
                      </a:endParaRPr>
                    </a:p>
                    <a:p>
                      <a:pPr algn="just">
                        <a:spcAft>
                          <a:spcPts val="0"/>
                        </a:spcAft>
                      </a:pPr>
                      <a:r>
                        <a:rPr lang="en-US" sz="1000" kern="100" dirty="0">
                          <a:latin typeface="Times New Roman"/>
                          <a:ea typeface="宋体"/>
                        </a:rPr>
                        <a:t>Default Gateway:        172.31.4.1</a:t>
                      </a:r>
                      <a:endParaRPr lang="zh-CN" sz="1000" kern="100" dirty="0">
                        <a:latin typeface="Times New Roman"/>
                        <a:ea typeface="宋体"/>
                      </a:endParaRPr>
                    </a:p>
                    <a:p>
                      <a:pPr algn="just">
                        <a:spcAft>
                          <a:spcPts val="0"/>
                        </a:spcAft>
                      </a:pPr>
                      <a:r>
                        <a:rPr lang="en-US" sz="1000" kern="100" dirty="0">
                          <a:latin typeface="Times New Roman"/>
                          <a:ea typeface="宋体"/>
                        </a:rPr>
                        <a:t>==================================================================</a:t>
                      </a:r>
                      <a:endParaRPr lang="zh-CN" sz="1000" kern="100" dirty="0">
                        <a:latin typeface="Times New Roman"/>
                        <a:ea typeface="宋体"/>
                      </a:endParaRPr>
                    </a:p>
                    <a:p>
                      <a:pPr algn="just">
                        <a:spcAft>
                          <a:spcPts val="0"/>
                        </a:spcAft>
                      </a:pPr>
                      <a:r>
                        <a:rPr lang="en-US" sz="1000" kern="100" dirty="0">
                          <a:latin typeface="Times New Roman"/>
                          <a:ea typeface="宋体"/>
                        </a:rPr>
                        <a:t>Persistent Routes:</a:t>
                      </a:r>
                      <a:r>
                        <a:rPr lang="en-US" sz="1000" kern="100" baseline="0" dirty="0">
                          <a:latin typeface="Times New Roman"/>
                          <a:ea typeface="宋体"/>
                        </a:rPr>
                        <a:t> </a:t>
                      </a:r>
                      <a:r>
                        <a:rPr lang="en-US" sz="1000" kern="100" dirty="0">
                          <a:latin typeface="Times New Roman"/>
                          <a:ea typeface="宋体"/>
                        </a:rPr>
                        <a:t>None</a:t>
                      </a:r>
                      <a:endParaRPr lang="zh-CN" sz="1000" kern="100" dirty="0">
                        <a:latin typeface="Times New Roman"/>
                        <a:ea typeface="宋体"/>
                      </a:endParaRPr>
                    </a:p>
                  </a:txBody>
                  <a:tcPr marL="60960" marR="609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45</a:t>
            </a:fld>
            <a:endParaRPr lang="en-US" altLang="zh-CN"/>
          </a:p>
        </p:txBody>
      </p:sp>
    </p:spTree>
    <p:extLst>
      <p:ext uri="{BB962C8B-B14F-4D97-AF65-F5344CB8AC3E}">
        <p14:creationId xmlns:p14="http://schemas.microsoft.com/office/powerpoint/2010/main" val="34295344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260648"/>
            <a:ext cx="8001000" cy="675928"/>
          </a:xfrm>
        </p:spPr>
        <p:txBody>
          <a:bodyPr/>
          <a:lstStyle/>
          <a:p>
            <a:r>
              <a:rPr lang="en-US" altLang="zh-CN" sz="3200" dirty="0" err="1"/>
              <a:t>Wireshark</a:t>
            </a:r>
            <a:r>
              <a:rPr lang="zh-CN" altLang="en-US" sz="3200" dirty="0"/>
              <a:t>分析</a:t>
            </a:r>
            <a:r>
              <a:rPr lang="en-US" altLang="zh-CN" sz="3200" dirty="0"/>
              <a:t>ICMP</a:t>
            </a:r>
            <a:r>
              <a:rPr lang="zh-CN" altLang="en-US" sz="3200" dirty="0"/>
              <a:t>重定向攻击过程</a:t>
            </a:r>
          </a:p>
        </p:txBody>
      </p:sp>
      <p:sp>
        <p:nvSpPr>
          <p:cNvPr id="3" name="内容占位符 2"/>
          <p:cNvSpPr>
            <a:spLocks noGrp="1"/>
          </p:cNvSpPr>
          <p:nvPr>
            <p:ph idx="1"/>
          </p:nvPr>
        </p:nvSpPr>
        <p:spPr/>
        <p:txBody>
          <a:bodyPr/>
          <a:lstStyle/>
          <a:p>
            <a:endParaRPr lang="zh-CN" altLang="en-US"/>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46</a:t>
            </a:fld>
            <a:endParaRPr lang="en-US" altLang="zh-CN"/>
          </a:p>
        </p:txBody>
      </p:sp>
      <p:pic>
        <p:nvPicPr>
          <p:cNvPr id="7" name="图片 6"/>
          <p:cNvPicPr/>
          <p:nvPr/>
        </p:nvPicPr>
        <p:blipFill>
          <a:blip r:embed="rId2" cstate="print"/>
          <a:srcRect/>
          <a:stretch>
            <a:fillRect/>
          </a:stretch>
        </p:blipFill>
        <p:spPr bwMode="auto">
          <a:xfrm>
            <a:off x="462782" y="1169368"/>
            <a:ext cx="8208912" cy="5688632"/>
          </a:xfrm>
          <a:prstGeom prst="rect">
            <a:avLst/>
          </a:prstGeom>
          <a:noFill/>
          <a:ln w="9525">
            <a:noFill/>
            <a:miter lim="800000"/>
            <a:headEnd/>
            <a:tailEnd/>
          </a:ln>
        </p:spPr>
      </p:pic>
    </p:spTree>
    <p:extLst>
      <p:ext uri="{BB962C8B-B14F-4D97-AF65-F5344CB8AC3E}">
        <p14:creationId xmlns:p14="http://schemas.microsoft.com/office/powerpoint/2010/main" val="176886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260648"/>
            <a:ext cx="8001000" cy="603920"/>
          </a:xfrm>
        </p:spPr>
        <p:txBody>
          <a:bodyPr/>
          <a:lstStyle/>
          <a:p>
            <a:r>
              <a:rPr lang="en-US" altLang="zh-CN" dirty="0"/>
              <a:t>ICMP</a:t>
            </a:r>
            <a:r>
              <a:rPr lang="zh-CN" altLang="zh-CN" dirty="0"/>
              <a:t>路由重定向攻击防范</a:t>
            </a:r>
            <a:endParaRPr lang="zh-CN" altLang="en-US" dirty="0"/>
          </a:p>
        </p:txBody>
      </p:sp>
      <p:sp>
        <p:nvSpPr>
          <p:cNvPr id="3" name="内容占位符 2"/>
          <p:cNvSpPr>
            <a:spLocks noGrp="1"/>
          </p:cNvSpPr>
          <p:nvPr>
            <p:ph idx="1"/>
          </p:nvPr>
        </p:nvSpPr>
        <p:spPr/>
        <p:txBody>
          <a:bodyPr/>
          <a:lstStyle/>
          <a:p>
            <a:r>
              <a:rPr lang="zh-CN" altLang="zh-CN" dirty="0"/>
              <a:t>根据类型过滤一些</a:t>
            </a:r>
            <a:r>
              <a:rPr lang="en-US" altLang="zh-CN" dirty="0"/>
              <a:t>ICMP</a:t>
            </a:r>
            <a:r>
              <a:rPr lang="zh-CN" altLang="zh-CN" dirty="0"/>
              <a:t>数据包</a:t>
            </a:r>
            <a:endParaRPr lang="en-US" altLang="zh-CN" dirty="0"/>
          </a:p>
          <a:p>
            <a:r>
              <a:rPr lang="zh-CN" altLang="zh-CN" dirty="0"/>
              <a:t>设置防火墙过滤</a:t>
            </a:r>
            <a:endParaRPr lang="en-US" altLang="zh-CN" dirty="0"/>
          </a:p>
          <a:p>
            <a:r>
              <a:rPr lang="zh-CN" altLang="zh-CN" dirty="0"/>
              <a:t>对于</a:t>
            </a:r>
            <a:r>
              <a:rPr lang="en-US" altLang="zh-CN" dirty="0"/>
              <a:t>ICMP</a:t>
            </a:r>
            <a:r>
              <a:rPr lang="zh-CN" altLang="zh-CN" dirty="0"/>
              <a:t>重定向报文判断是不是来自本地路由器</a:t>
            </a:r>
            <a:endParaRPr lang="zh-CN" altLang="en-US"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47</a:t>
            </a:fld>
            <a:endParaRPr lang="en-US" altLang="zh-CN"/>
          </a:p>
        </p:txBody>
      </p:sp>
    </p:spTree>
    <p:extLst>
      <p:ext uri="{BB962C8B-B14F-4D97-AF65-F5344CB8AC3E}">
        <p14:creationId xmlns:p14="http://schemas.microsoft.com/office/powerpoint/2010/main" val="266147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260648"/>
            <a:ext cx="8001000" cy="675928"/>
          </a:xfrm>
        </p:spPr>
        <p:txBody>
          <a:bodyPr/>
          <a:lstStyle/>
          <a:p>
            <a:r>
              <a:rPr lang="zh-CN" altLang="en-US" dirty="0"/>
              <a:t>中间人攻击</a:t>
            </a:r>
            <a:r>
              <a:rPr lang="en-US" altLang="zh-CN" dirty="0"/>
              <a:t>(MITM</a:t>
            </a:r>
            <a:r>
              <a:rPr lang="zh-CN" altLang="en-US" dirty="0"/>
              <a:t>攻击</a:t>
            </a:r>
            <a:r>
              <a:rPr lang="en-US" altLang="zh-CN" dirty="0"/>
              <a:t>)</a:t>
            </a:r>
            <a:endParaRPr lang="zh-CN" altLang="en-US" dirty="0"/>
          </a:p>
        </p:txBody>
      </p:sp>
      <p:sp>
        <p:nvSpPr>
          <p:cNvPr id="3" name="内容占位符 2"/>
          <p:cNvSpPr>
            <a:spLocks noGrp="1"/>
          </p:cNvSpPr>
          <p:nvPr>
            <p:ph idx="1"/>
          </p:nvPr>
        </p:nvSpPr>
        <p:spPr>
          <a:xfrm>
            <a:off x="566738" y="1752600"/>
            <a:ext cx="8001000" cy="4412704"/>
          </a:xfrm>
        </p:spPr>
        <p:txBody>
          <a:bodyPr/>
          <a:lstStyle/>
          <a:p>
            <a:r>
              <a:rPr lang="zh-CN" altLang="zh-CN" sz="2800" dirty="0"/>
              <a:t>通信双方</a:t>
            </a:r>
            <a:endParaRPr lang="en-US" altLang="zh-CN" sz="2800" dirty="0"/>
          </a:p>
          <a:p>
            <a:pPr lvl="1"/>
            <a:r>
              <a:rPr lang="en-US" altLang="zh-CN" sz="2400" dirty="0"/>
              <a:t>Alice &amp; Bob</a:t>
            </a:r>
          </a:p>
          <a:p>
            <a:pPr lvl="1"/>
            <a:endParaRPr lang="en-US" altLang="zh-CN" sz="2800" dirty="0"/>
          </a:p>
          <a:p>
            <a:r>
              <a:rPr lang="zh-CN" altLang="en-US" sz="2800" dirty="0"/>
              <a:t>中间人</a:t>
            </a:r>
            <a:r>
              <a:rPr lang="en-US" altLang="zh-CN" sz="2800" dirty="0"/>
              <a:t> - Mallory</a:t>
            </a:r>
          </a:p>
          <a:p>
            <a:pPr lvl="1"/>
            <a:r>
              <a:rPr lang="zh-CN" altLang="zh-CN" sz="2400" dirty="0"/>
              <a:t>与通信双方建立起各自独立的会话连接</a:t>
            </a:r>
            <a:endParaRPr lang="en-US" altLang="zh-CN" sz="2400" dirty="0"/>
          </a:p>
          <a:p>
            <a:pPr lvl="1"/>
            <a:r>
              <a:rPr lang="zh-CN" altLang="en-US" sz="2400" dirty="0"/>
              <a:t>对双方进行身份欺骗</a:t>
            </a:r>
            <a:endParaRPr lang="en-US" altLang="zh-CN" sz="2400" dirty="0"/>
          </a:p>
          <a:p>
            <a:pPr lvl="1"/>
            <a:r>
              <a:rPr lang="zh-CN" altLang="zh-CN" sz="2400" dirty="0"/>
              <a:t>进行消息的双向转发</a:t>
            </a:r>
            <a:endParaRPr lang="en-US" altLang="zh-CN" sz="2400" dirty="0"/>
          </a:p>
          <a:p>
            <a:pPr lvl="1"/>
            <a:r>
              <a:rPr lang="zh-CN" altLang="zh-CN" sz="2400" dirty="0"/>
              <a:t>拦截通信双方的全部通信</a:t>
            </a:r>
            <a:r>
              <a:rPr lang="en-US" altLang="zh-CN" sz="2400" dirty="0"/>
              <a:t>(</a:t>
            </a:r>
            <a:r>
              <a:rPr lang="zh-CN" altLang="en-US" sz="2400" dirty="0"/>
              <a:t>截获</a:t>
            </a:r>
            <a:r>
              <a:rPr lang="en-US" altLang="zh-CN" sz="2400" dirty="0"/>
              <a:t>)</a:t>
            </a:r>
            <a:r>
              <a:rPr lang="zh-CN" altLang="en-US" sz="2400" dirty="0"/>
              <a:t>、</a:t>
            </a:r>
            <a:r>
              <a:rPr lang="zh-CN" altLang="zh-CN" sz="2400" dirty="0"/>
              <a:t>转发篡改消息</a:t>
            </a:r>
            <a:r>
              <a:rPr lang="en-US" altLang="zh-CN" sz="2400" dirty="0"/>
              <a:t>(</a:t>
            </a:r>
            <a:r>
              <a:rPr lang="zh-CN" altLang="en-US" sz="2400" dirty="0"/>
              <a:t>篡改</a:t>
            </a:r>
            <a:r>
              <a:rPr lang="en-US" altLang="zh-CN" sz="2400" dirty="0"/>
              <a:t>)</a:t>
            </a:r>
            <a:r>
              <a:rPr lang="zh-CN" altLang="en-US" sz="2400" dirty="0"/>
              <a:t>、双方身份欺骗</a:t>
            </a:r>
            <a:r>
              <a:rPr lang="en-US" altLang="zh-CN" sz="2400" dirty="0"/>
              <a:t>(</a:t>
            </a:r>
            <a:r>
              <a:rPr lang="zh-CN" altLang="en-US" sz="2400" dirty="0"/>
              <a:t>伪造</a:t>
            </a:r>
            <a:r>
              <a:rPr lang="en-US" altLang="zh-CN" sz="2400" dirty="0"/>
              <a:t>)</a:t>
            </a:r>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5</a:t>
            </a:fld>
            <a:endParaRPr lang="en-US" altLang="zh-CN"/>
          </a:p>
        </p:txBody>
      </p:sp>
      <p:pic>
        <p:nvPicPr>
          <p:cNvPr id="7" name="图片 6" descr="5-2.emz"/>
          <p:cNvPicPr/>
          <p:nvPr/>
        </p:nvPicPr>
        <p:blipFill>
          <a:blip r:embed="rId3" cstate="print"/>
          <a:stretch>
            <a:fillRect/>
          </a:stretch>
        </p:blipFill>
        <p:spPr>
          <a:xfrm>
            <a:off x="3779912" y="1700808"/>
            <a:ext cx="4135782" cy="2055938"/>
          </a:xfrm>
          <a:prstGeom prst="rect">
            <a:avLst/>
          </a:prstGeom>
        </p:spPr>
      </p:pic>
    </p:spTree>
    <p:extLst>
      <p:ext uri="{BB962C8B-B14F-4D97-AF65-F5344CB8AC3E}">
        <p14:creationId xmlns:p14="http://schemas.microsoft.com/office/powerpoint/2010/main" val="310930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99392"/>
            <a:ext cx="8001000" cy="1216025"/>
          </a:xfrm>
        </p:spPr>
        <p:txBody>
          <a:bodyPr/>
          <a:lstStyle/>
          <a:p>
            <a:r>
              <a:rPr lang="zh-CN" altLang="en-US" sz="2800" dirty="0"/>
              <a:t>中间人攻击的经典案例</a:t>
            </a:r>
            <a:r>
              <a:rPr lang="en-US" altLang="zh-CN" sz="2800" dirty="0"/>
              <a:t>: </a:t>
            </a:r>
            <a:br>
              <a:rPr lang="en-US" altLang="zh-CN" sz="2800" dirty="0"/>
            </a:br>
            <a:r>
              <a:rPr lang="en-US" altLang="zh-CN" sz="2800" dirty="0"/>
              <a:t>		</a:t>
            </a:r>
            <a:r>
              <a:rPr lang="zh-CN" altLang="en-US" sz="2800" dirty="0"/>
              <a:t>米特尼克 </a:t>
            </a:r>
            <a:r>
              <a:rPr lang="en-US" altLang="zh-CN" sz="2800" dirty="0"/>
              <a:t>VS.</a:t>
            </a:r>
            <a:r>
              <a:rPr lang="zh-CN" altLang="zh-CN" sz="2800" dirty="0"/>
              <a:t>克利夫特</a:t>
            </a:r>
            <a:endParaRPr lang="zh-CN" altLang="en-US" sz="2800" dirty="0"/>
          </a:p>
        </p:txBody>
      </p:sp>
      <p:sp>
        <p:nvSpPr>
          <p:cNvPr id="3" name="内容占位符 2"/>
          <p:cNvSpPr>
            <a:spLocks noGrp="1"/>
          </p:cNvSpPr>
          <p:nvPr>
            <p:ph idx="1"/>
          </p:nvPr>
        </p:nvSpPr>
        <p:spPr/>
        <p:txBody>
          <a:bodyPr/>
          <a:lstStyle/>
          <a:p>
            <a:r>
              <a:rPr lang="zh-CN" altLang="en-US" sz="2800" dirty="0"/>
              <a:t>米特尼克：世界头号通缉黑客</a:t>
            </a:r>
            <a:endParaRPr lang="en-US" altLang="zh-CN" sz="2800" dirty="0"/>
          </a:p>
          <a:p>
            <a:r>
              <a:rPr lang="zh-CN" altLang="zh-CN" sz="2800" dirty="0"/>
              <a:t>克利夫特</a:t>
            </a:r>
            <a:r>
              <a:rPr lang="zh-CN" altLang="en-US" sz="2800" dirty="0"/>
              <a:t>：著名白帽黑客</a:t>
            </a:r>
            <a:r>
              <a:rPr lang="en-US" altLang="zh-CN" sz="2800" dirty="0"/>
              <a:t>, </a:t>
            </a:r>
            <a:r>
              <a:rPr lang="zh-CN" altLang="en-US" sz="2800" dirty="0"/>
              <a:t>擅长</a:t>
            </a:r>
            <a:r>
              <a:rPr lang="en-US" altLang="zh-CN" sz="2800" dirty="0"/>
              <a:t>DEC</a:t>
            </a:r>
            <a:r>
              <a:rPr lang="zh-CN" altLang="en-US" sz="2800" dirty="0"/>
              <a:t>漏洞挖掘</a:t>
            </a:r>
            <a:endParaRPr lang="en-US" altLang="zh-CN" sz="2800" dirty="0"/>
          </a:p>
          <a:p>
            <a:r>
              <a:rPr lang="zh-CN" altLang="en-US" sz="2800" dirty="0"/>
              <a:t>时间：</a:t>
            </a:r>
            <a:r>
              <a:rPr lang="en-US" altLang="zh-CN" sz="2800" dirty="0"/>
              <a:t>1994</a:t>
            </a:r>
            <a:r>
              <a:rPr lang="zh-CN" altLang="en-US" sz="2800" dirty="0"/>
              <a:t>年</a:t>
            </a:r>
            <a:r>
              <a:rPr lang="en-US" altLang="zh-CN" sz="2800" dirty="0"/>
              <a:t>9</a:t>
            </a:r>
            <a:r>
              <a:rPr lang="zh-CN" altLang="en-US" sz="2800" dirty="0"/>
              <a:t>月米特尼克逃亡西雅图期间</a:t>
            </a:r>
            <a:endParaRPr lang="en-US" altLang="zh-CN" sz="2800" dirty="0"/>
          </a:p>
          <a:p>
            <a:pPr lvl="1"/>
            <a:r>
              <a:rPr lang="zh-CN" altLang="en-US" sz="2400" dirty="0"/>
              <a:t>米特尼克了解到</a:t>
            </a:r>
            <a:r>
              <a:rPr lang="zh-CN" altLang="zh-CN" sz="2400" dirty="0"/>
              <a:t>克利夫特</a:t>
            </a:r>
            <a:r>
              <a:rPr lang="zh-CN" altLang="en-US" sz="2400" dirty="0"/>
              <a:t>在帮助</a:t>
            </a:r>
            <a:r>
              <a:rPr lang="en-US" altLang="zh-CN" sz="2400" dirty="0"/>
              <a:t>DEC</a:t>
            </a:r>
            <a:r>
              <a:rPr lang="zh-CN" altLang="en-US" sz="2400" dirty="0"/>
              <a:t>公司挖掘漏洞</a:t>
            </a:r>
            <a:endParaRPr lang="en-US" altLang="zh-CN" sz="2400" dirty="0"/>
          </a:p>
          <a:p>
            <a:endParaRPr lang="en-US" altLang="zh-CN" sz="2800" dirty="0"/>
          </a:p>
          <a:p>
            <a:r>
              <a:rPr lang="zh-CN" altLang="en-US" sz="2800" dirty="0"/>
              <a:t>攻击目的：获得</a:t>
            </a:r>
            <a:r>
              <a:rPr lang="zh-CN" altLang="zh-CN" sz="2800" dirty="0"/>
              <a:t>克利夫特</a:t>
            </a:r>
            <a:r>
              <a:rPr lang="zh-CN" altLang="en-US" sz="2800" dirty="0"/>
              <a:t>手上的</a:t>
            </a:r>
            <a:r>
              <a:rPr lang="en-US" altLang="zh-CN" sz="2800" dirty="0"/>
              <a:t>0 day</a:t>
            </a:r>
            <a:r>
              <a:rPr lang="zh-CN" altLang="en-US" sz="2800" dirty="0"/>
              <a:t>漏洞</a:t>
            </a:r>
            <a:endParaRPr lang="en-US" altLang="zh-CN" sz="2800" dirty="0"/>
          </a:p>
          <a:p>
            <a:r>
              <a:rPr lang="zh-CN" altLang="en-US" sz="2800" dirty="0"/>
              <a:t>攻击手法：电子邮件中间人攻击</a:t>
            </a:r>
            <a:endParaRPr lang="en-US" altLang="zh-CN" sz="2800" dirty="0"/>
          </a:p>
          <a:p>
            <a:pPr lvl="1"/>
            <a:r>
              <a:rPr lang="zh-CN" altLang="zh-CN" sz="2400" dirty="0"/>
              <a:t>克利夫特</a:t>
            </a:r>
            <a:r>
              <a:rPr lang="zh-CN" altLang="en-US" sz="2400" dirty="0"/>
              <a:t>使用的</a:t>
            </a:r>
            <a:r>
              <a:rPr lang="en-US" altLang="zh-CN" sz="2400" dirty="0" err="1"/>
              <a:t>Hicom</a:t>
            </a:r>
            <a:r>
              <a:rPr lang="zh-CN" altLang="en-US" sz="2400" dirty="0"/>
              <a:t>公共电子邮件系统</a:t>
            </a:r>
            <a:endParaRPr lang="en-US" altLang="zh-CN" sz="2400" dirty="0"/>
          </a:p>
        </p:txBody>
      </p:sp>
      <p:sp>
        <p:nvSpPr>
          <p:cNvPr id="4" name="灯片编号占位符 3"/>
          <p:cNvSpPr>
            <a:spLocks noGrp="1"/>
          </p:cNvSpPr>
          <p:nvPr>
            <p:ph type="sldNum" sz="quarter" idx="12"/>
          </p:nvPr>
        </p:nvSpPr>
        <p:spPr/>
        <p:txBody>
          <a:bodyPr/>
          <a:lstStyle/>
          <a:p>
            <a:pPr>
              <a:defRPr/>
            </a:pPr>
            <a:fld id="{47D22251-280C-465C-99E6-6A8AAA327959}" type="slidenum">
              <a:rPr lang="en-US" altLang="zh-CN" smtClean="0"/>
              <a:pPr>
                <a:defRPr/>
              </a:pPr>
              <a:t>6</a:t>
            </a:fld>
            <a:endParaRPr lang="en-US" altLang="zh-CN"/>
          </a:p>
        </p:txBody>
      </p:sp>
    </p:spTree>
    <p:extLst>
      <p:ext uri="{BB962C8B-B14F-4D97-AF65-F5344CB8AC3E}">
        <p14:creationId xmlns:p14="http://schemas.microsoft.com/office/powerpoint/2010/main" val="428843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1"/>
            <a:ext cx="8001000" cy="1052736"/>
          </a:xfrm>
        </p:spPr>
        <p:txBody>
          <a:bodyPr/>
          <a:lstStyle/>
          <a:p>
            <a:r>
              <a:rPr lang="en-US" altLang="zh-CN" sz="3600" dirty="0"/>
              <a:t>TCP/IP</a:t>
            </a:r>
            <a:r>
              <a:rPr lang="zh-CN" altLang="zh-CN" sz="3600" dirty="0"/>
              <a:t>网络协议栈</a:t>
            </a:r>
            <a:br>
              <a:rPr lang="en-US" altLang="zh-CN" sz="3600" dirty="0"/>
            </a:br>
            <a:r>
              <a:rPr lang="zh-CN" altLang="zh-CN" sz="3600" dirty="0"/>
              <a:t>安全缺陷与攻击技术</a:t>
            </a:r>
            <a:endParaRPr lang="zh-CN" altLang="en-US" sz="3600"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2532708383"/>
              </p:ext>
            </p:extLst>
          </p:nvPr>
        </p:nvGraphicFramePr>
        <p:xfrm>
          <a:off x="251520" y="1772816"/>
          <a:ext cx="8640960" cy="4480560"/>
        </p:xfrm>
        <a:graphic>
          <a:graphicData uri="http://schemas.openxmlformats.org/drawingml/2006/table">
            <a:tbl>
              <a:tblPr>
                <a:tableStyleId>{35758FB7-9AC5-4552-8A53-C91805E547FA}</a:tableStyleId>
              </a:tblPr>
              <a:tblGrid>
                <a:gridCol w="1080120">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2952328">
                  <a:extLst>
                    <a:ext uri="{9D8B030D-6E8A-4147-A177-3AD203B41FA5}">
                      <a16:colId xmlns:a16="http://schemas.microsoft.com/office/drawing/2014/main" val="20002"/>
                    </a:ext>
                  </a:extLst>
                </a:gridCol>
                <a:gridCol w="1999019">
                  <a:extLst>
                    <a:ext uri="{9D8B030D-6E8A-4147-A177-3AD203B41FA5}">
                      <a16:colId xmlns:a16="http://schemas.microsoft.com/office/drawing/2014/main" val="20003"/>
                    </a:ext>
                  </a:extLst>
                </a:gridCol>
                <a:gridCol w="1529373">
                  <a:extLst>
                    <a:ext uri="{9D8B030D-6E8A-4147-A177-3AD203B41FA5}">
                      <a16:colId xmlns:a16="http://schemas.microsoft.com/office/drawing/2014/main" val="20004"/>
                    </a:ext>
                  </a:extLst>
                </a:gridCol>
              </a:tblGrid>
              <a:tr h="0">
                <a:tc>
                  <a:txBody>
                    <a:bodyPr/>
                    <a:lstStyle/>
                    <a:p>
                      <a:pPr algn="just">
                        <a:spcAft>
                          <a:spcPts val="0"/>
                        </a:spcAft>
                      </a:pPr>
                      <a:r>
                        <a:rPr lang="en-US" sz="1400" b="1" kern="100" dirty="0"/>
                        <a:t>TCP/IP</a:t>
                      </a:r>
                      <a:r>
                        <a:rPr lang="zh-CN" sz="1400" b="1" kern="100" dirty="0"/>
                        <a:t>协议栈层次</a:t>
                      </a:r>
                      <a:endParaRPr lang="zh-CN" sz="1800" b="1" kern="100" dirty="0">
                        <a:latin typeface="Times New Roman"/>
                        <a:ea typeface="宋体"/>
                      </a:endParaRPr>
                    </a:p>
                  </a:txBody>
                  <a:tcPr marL="68580" marR="68580" marT="0" marB="0"/>
                </a:tc>
                <a:tc>
                  <a:txBody>
                    <a:bodyPr/>
                    <a:lstStyle/>
                    <a:p>
                      <a:pPr algn="just">
                        <a:spcAft>
                          <a:spcPts val="0"/>
                        </a:spcAft>
                      </a:pPr>
                      <a:r>
                        <a:rPr lang="zh-CN" sz="1400" b="1" kern="100" dirty="0"/>
                        <a:t>网络协议</a:t>
                      </a:r>
                      <a:endParaRPr lang="zh-CN" sz="1800" b="1" kern="100" dirty="0">
                        <a:latin typeface="Times New Roman"/>
                        <a:ea typeface="宋体"/>
                      </a:endParaRPr>
                    </a:p>
                  </a:txBody>
                  <a:tcPr marL="68580" marR="68580" marT="0" marB="0"/>
                </a:tc>
                <a:tc>
                  <a:txBody>
                    <a:bodyPr/>
                    <a:lstStyle/>
                    <a:p>
                      <a:pPr algn="just">
                        <a:spcAft>
                          <a:spcPts val="0"/>
                        </a:spcAft>
                      </a:pPr>
                      <a:r>
                        <a:rPr lang="zh-CN" sz="1400" b="1" kern="100" dirty="0"/>
                        <a:t>存在安全缺陷</a:t>
                      </a:r>
                      <a:endParaRPr lang="zh-CN" sz="1800" b="1" kern="100" dirty="0">
                        <a:latin typeface="Times New Roman"/>
                        <a:ea typeface="宋体"/>
                      </a:endParaRPr>
                    </a:p>
                  </a:txBody>
                  <a:tcPr marL="68580" marR="68580" marT="0" marB="0"/>
                </a:tc>
                <a:tc>
                  <a:txBody>
                    <a:bodyPr/>
                    <a:lstStyle/>
                    <a:p>
                      <a:pPr algn="just">
                        <a:spcAft>
                          <a:spcPts val="0"/>
                        </a:spcAft>
                      </a:pPr>
                      <a:r>
                        <a:rPr lang="zh-CN" sz="1400" b="1" kern="100"/>
                        <a:t>对应攻击技术</a:t>
                      </a:r>
                      <a:endParaRPr lang="zh-CN" sz="1800" b="1" kern="100">
                        <a:latin typeface="Times New Roman"/>
                        <a:ea typeface="宋体"/>
                      </a:endParaRPr>
                    </a:p>
                  </a:txBody>
                  <a:tcPr marL="68580" marR="68580" marT="0" marB="0"/>
                </a:tc>
                <a:tc>
                  <a:txBody>
                    <a:bodyPr/>
                    <a:lstStyle/>
                    <a:p>
                      <a:pPr algn="just">
                        <a:spcAft>
                          <a:spcPts val="0"/>
                        </a:spcAft>
                      </a:pPr>
                      <a:r>
                        <a:rPr lang="zh-CN" sz="1400" b="1" kern="100"/>
                        <a:t>破坏安全属性</a:t>
                      </a:r>
                      <a:endParaRPr lang="zh-CN" sz="1800" b="1" kern="100">
                        <a:latin typeface="Times New Roman"/>
                        <a:ea typeface="宋体"/>
                      </a:endParaRPr>
                    </a:p>
                  </a:txBody>
                  <a:tcPr marL="68580" marR="68580" marT="0" marB="0"/>
                </a:tc>
                <a:extLst>
                  <a:ext uri="{0D108BD9-81ED-4DB2-BD59-A6C34878D82A}">
                    <a16:rowId xmlns:a16="http://schemas.microsoft.com/office/drawing/2014/main" val="10000"/>
                  </a:ext>
                </a:extLst>
              </a:tr>
              <a:tr h="0">
                <a:tc rowSpan="3">
                  <a:txBody>
                    <a:bodyPr/>
                    <a:lstStyle/>
                    <a:p>
                      <a:pPr algn="just">
                        <a:spcAft>
                          <a:spcPts val="0"/>
                        </a:spcAft>
                      </a:pPr>
                      <a:r>
                        <a:rPr lang="zh-CN" sz="1400" b="1" kern="100" dirty="0"/>
                        <a:t>网络接口层</a:t>
                      </a:r>
                      <a:endParaRPr lang="zh-CN" sz="1800" b="1" kern="100" dirty="0">
                        <a:latin typeface="Times New Roman"/>
                        <a:ea typeface="宋体"/>
                      </a:endParaRPr>
                    </a:p>
                  </a:txBody>
                  <a:tcPr marL="68580" marR="68580" marT="0" marB="0"/>
                </a:tc>
                <a:tc>
                  <a:txBody>
                    <a:bodyPr/>
                    <a:lstStyle/>
                    <a:p>
                      <a:pPr algn="just">
                        <a:spcAft>
                          <a:spcPts val="0"/>
                        </a:spcAft>
                      </a:pPr>
                      <a:r>
                        <a:rPr lang="zh-CN" sz="1400" b="1" kern="100"/>
                        <a:t>以太网协议</a:t>
                      </a:r>
                      <a:endParaRPr lang="zh-CN" sz="1800" b="1" kern="100">
                        <a:latin typeface="Times New Roman"/>
                        <a:ea typeface="宋体"/>
                      </a:endParaRPr>
                    </a:p>
                  </a:txBody>
                  <a:tcPr marL="68580" marR="68580" marT="0" marB="0"/>
                </a:tc>
                <a:tc>
                  <a:txBody>
                    <a:bodyPr/>
                    <a:lstStyle/>
                    <a:p>
                      <a:pPr algn="just">
                        <a:spcAft>
                          <a:spcPts val="0"/>
                        </a:spcAft>
                      </a:pPr>
                      <a:r>
                        <a:rPr lang="zh-CN" sz="1400" b="1" kern="100"/>
                        <a:t>共享传输媒介并明文传输</a:t>
                      </a:r>
                      <a:endParaRPr lang="zh-CN" sz="1800" b="1" kern="100">
                        <a:latin typeface="Times New Roman"/>
                        <a:ea typeface="宋体"/>
                      </a:endParaRPr>
                    </a:p>
                  </a:txBody>
                  <a:tcPr marL="68580" marR="68580" marT="0" marB="0"/>
                </a:tc>
                <a:tc>
                  <a:txBody>
                    <a:bodyPr/>
                    <a:lstStyle/>
                    <a:p>
                      <a:pPr algn="just">
                        <a:spcAft>
                          <a:spcPts val="0"/>
                        </a:spcAft>
                      </a:pPr>
                      <a:r>
                        <a:rPr lang="zh-CN" sz="1400" b="1" kern="100"/>
                        <a:t>网络嗅探与协议分析</a:t>
                      </a:r>
                      <a:endParaRPr lang="zh-CN" sz="1800" b="1" kern="100">
                        <a:latin typeface="Times New Roman"/>
                        <a:ea typeface="宋体"/>
                      </a:endParaRPr>
                    </a:p>
                  </a:txBody>
                  <a:tcPr marL="68580" marR="68580" marT="0" marB="0"/>
                </a:tc>
                <a:tc>
                  <a:txBody>
                    <a:bodyPr/>
                    <a:lstStyle/>
                    <a:p>
                      <a:pPr algn="just">
                        <a:spcAft>
                          <a:spcPts val="0"/>
                        </a:spcAft>
                      </a:pPr>
                      <a:r>
                        <a:rPr lang="zh-CN" sz="1400" b="1" kern="100"/>
                        <a:t>机密性</a:t>
                      </a:r>
                      <a:endParaRPr lang="zh-CN" sz="1800" b="1" kern="100">
                        <a:latin typeface="Times New Roman"/>
                        <a:ea typeface="宋体"/>
                      </a:endParaRPr>
                    </a:p>
                  </a:txBody>
                  <a:tcPr marL="68580" marR="68580" marT="0" marB="0"/>
                </a:tc>
                <a:extLst>
                  <a:ext uri="{0D108BD9-81ED-4DB2-BD59-A6C34878D82A}">
                    <a16:rowId xmlns:a16="http://schemas.microsoft.com/office/drawing/2014/main" val="10001"/>
                  </a:ext>
                </a:extLst>
              </a:tr>
              <a:tr h="0">
                <a:tc vMerge="1">
                  <a:txBody>
                    <a:bodyPr/>
                    <a:lstStyle/>
                    <a:p>
                      <a:endParaRPr lang="zh-CN" altLang="en-US"/>
                    </a:p>
                  </a:txBody>
                  <a:tcPr/>
                </a:tc>
                <a:tc>
                  <a:txBody>
                    <a:bodyPr/>
                    <a:lstStyle/>
                    <a:p>
                      <a:pPr algn="just">
                        <a:spcAft>
                          <a:spcPts val="0"/>
                        </a:spcAft>
                      </a:pPr>
                      <a:r>
                        <a:rPr lang="zh-CN" sz="1400" b="1" kern="100"/>
                        <a:t>以太网协议</a:t>
                      </a:r>
                      <a:endParaRPr lang="zh-CN" sz="1800" b="1" kern="100">
                        <a:latin typeface="Times New Roman"/>
                        <a:ea typeface="宋体"/>
                      </a:endParaRPr>
                    </a:p>
                  </a:txBody>
                  <a:tcPr marL="68580" marR="68580" marT="0" marB="0"/>
                </a:tc>
                <a:tc>
                  <a:txBody>
                    <a:bodyPr/>
                    <a:lstStyle/>
                    <a:p>
                      <a:pPr algn="just">
                        <a:spcAft>
                          <a:spcPts val="0"/>
                        </a:spcAft>
                      </a:pPr>
                      <a:r>
                        <a:rPr lang="zh-CN" sz="1400" b="1" kern="100"/>
                        <a:t>缺乏</a:t>
                      </a:r>
                      <a:r>
                        <a:rPr lang="en-US" sz="1400" b="1" kern="100"/>
                        <a:t>MAC</a:t>
                      </a:r>
                      <a:r>
                        <a:rPr lang="zh-CN" sz="1400" b="1" kern="100"/>
                        <a:t>身份认证机制</a:t>
                      </a:r>
                      <a:endParaRPr lang="zh-CN" sz="1800" b="1" kern="100">
                        <a:latin typeface="Times New Roman"/>
                        <a:ea typeface="宋体"/>
                      </a:endParaRPr>
                    </a:p>
                  </a:txBody>
                  <a:tcPr marL="68580" marR="68580" marT="0" marB="0"/>
                </a:tc>
                <a:tc>
                  <a:txBody>
                    <a:bodyPr/>
                    <a:lstStyle/>
                    <a:p>
                      <a:pPr algn="just">
                        <a:spcAft>
                          <a:spcPts val="0"/>
                        </a:spcAft>
                      </a:pPr>
                      <a:r>
                        <a:rPr lang="en-US" sz="1400" b="1" kern="100"/>
                        <a:t>MAC</a:t>
                      </a:r>
                      <a:r>
                        <a:rPr lang="zh-CN" sz="1400" b="1" kern="100"/>
                        <a:t>欺骗攻击</a:t>
                      </a:r>
                      <a:endParaRPr lang="zh-CN" sz="1800" b="1" kern="100">
                        <a:latin typeface="Times New Roman"/>
                        <a:ea typeface="宋体"/>
                      </a:endParaRPr>
                    </a:p>
                  </a:txBody>
                  <a:tcPr marL="68580" marR="68580" marT="0" marB="0"/>
                </a:tc>
                <a:tc>
                  <a:txBody>
                    <a:bodyPr/>
                    <a:lstStyle/>
                    <a:p>
                      <a:pPr algn="just">
                        <a:spcAft>
                          <a:spcPts val="0"/>
                        </a:spcAft>
                      </a:pPr>
                      <a:r>
                        <a:rPr lang="zh-CN" sz="1400" b="1" kern="100"/>
                        <a:t>真实性</a:t>
                      </a:r>
                      <a:endParaRPr lang="zh-CN" sz="1800" b="1" kern="100">
                        <a:latin typeface="Times New Roman"/>
                        <a:ea typeface="宋体"/>
                      </a:endParaRPr>
                    </a:p>
                  </a:txBody>
                  <a:tcPr marL="68580" marR="68580" marT="0" marB="0"/>
                </a:tc>
                <a:extLst>
                  <a:ext uri="{0D108BD9-81ED-4DB2-BD59-A6C34878D82A}">
                    <a16:rowId xmlns:a16="http://schemas.microsoft.com/office/drawing/2014/main" val="10002"/>
                  </a:ext>
                </a:extLst>
              </a:tr>
              <a:tr h="179705">
                <a:tc vMerge="1">
                  <a:txBody>
                    <a:bodyPr/>
                    <a:lstStyle/>
                    <a:p>
                      <a:endParaRPr lang="zh-CN" altLang="en-US"/>
                    </a:p>
                  </a:txBody>
                  <a:tcPr/>
                </a:tc>
                <a:tc>
                  <a:txBody>
                    <a:bodyPr/>
                    <a:lstStyle/>
                    <a:p>
                      <a:pPr algn="just">
                        <a:spcAft>
                          <a:spcPts val="0"/>
                        </a:spcAft>
                      </a:pPr>
                      <a:r>
                        <a:rPr lang="en-US" sz="1400" b="1" kern="100"/>
                        <a:t>PPP</a:t>
                      </a:r>
                      <a:r>
                        <a:rPr lang="zh-CN" sz="1400" b="1" kern="100"/>
                        <a:t>协议</a:t>
                      </a:r>
                      <a:endParaRPr lang="zh-CN" sz="1800" b="1" kern="100">
                        <a:latin typeface="Times New Roman"/>
                        <a:ea typeface="宋体"/>
                      </a:endParaRPr>
                    </a:p>
                  </a:txBody>
                  <a:tcPr marL="68580" marR="68580" marT="0" marB="0"/>
                </a:tc>
                <a:tc>
                  <a:txBody>
                    <a:bodyPr/>
                    <a:lstStyle/>
                    <a:p>
                      <a:pPr algn="just">
                        <a:spcAft>
                          <a:spcPts val="0"/>
                        </a:spcAft>
                      </a:pPr>
                      <a:r>
                        <a:rPr lang="zh-CN" sz="1400" b="1" kern="100"/>
                        <a:t>明文传输</a:t>
                      </a:r>
                      <a:endParaRPr lang="zh-CN" sz="1800" b="1" kern="100">
                        <a:latin typeface="Times New Roman"/>
                        <a:ea typeface="宋体"/>
                      </a:endParaRPr>
                    </a:p>
                  </a:txBody>
                  <a:tcPr marL="68580" marR="68580" marT="0" marB="0"/>
                </a:tc>
                <a:tc>
                  <a:txBody>
                    <a:bodyPr/>
                    <a:lstStyle/>
                    <a:p>
                      <a:pPr algn="just">
                        <a:spcAft>
                          <a:spcPts val="0"/>
                        </a:spcAft>
                      </a:pPr>
                      <a:r>
                        <a:rPr lang="zh-CN" sz="1400" b="1" kern="100"/>
                        <a:t>网络嗅探与协议分析</a:t>
                      </a:r>
                      <a:endParaRPr lang="zh-CN" sz="1800" b="1" kern="100">
                        <a:latin typeface="Times New Roman"/>
                        <a:ea typeface="宋体"/>
                      </a:endParaRPr>
                    </a:p>
                  </a:txBody>
                  <a:tcPr marL="68580" marR="68580" marT="0" marB="0"/>
                </a:tc>
                <a:tc>
                  <a:txBody>
                    <a:bodyPr/>
                    <a:lstStyle/>
                    <a:p>
                      <a:pPr algn="just">
                        <a:spcAft>
                          <a:spcPts val="0"/>
                        </a:spcAft>
                      </a:pPr>
                      <a:r>
                        <a:rPr lang="zh-CN" sz="1400" b="1" kern="100"/>
                        <a:t>机密性</a:t>
                      </a:r>
                      <a:endParaRPr lang="zh-CN" sz="1800" b="1" kern="100">
                        <a:latin typeface="Times New Roman"/>
                        <a:ea typeface="宋体"/>
                      </a:endParaRPr>
                    </a:p>
                  </a:txBody>
                  <a:tcPr marL="68580" marR="68580" marT="0" marB="0"/>
                </a:tc>
                <a:extLst>
                  <a:ext uri="{0D108BD9-81ED-4DB2-BD59-A6C34878D82A}">
                    <a16:rowId xmlns:a16="http://schemas.microsoft.com/office/drawing/2014/main" val="10003"/>
                  </a:ext>
                </a:extLst>
              </a:tr>
              <a:tr h="0">
                <a:tc rowSpan="6">
                  <a:txBody>
                    <a:bodyPr/>
                    <a:lstStyle/>
                    <a:p>
                      <a:pPr algn="just">
                        <a:spcAft>
                          <a:spcPts val="0"/>
                        </a:spcAft>
                      </a:pPr>
                      <a:r>
                        <a:rPr lang="zh-CN" sz="1400" b="1" kern="100" dirty="0"/>
                        <a:t>互联层</a:t>
                      </a:r>
                      <a:endParaRPr lang="zh-CN" sz="1800" b="1" kern="100" dirty="0">
                        <a:latin typeface="Times New Roman"/>
                        <a:ea typeface="宋体"/>
                      </a:endParaRPr>
                    </a:p>
                  </a:txBody>
                  <a:tcPr marL="68580" marR="68580" marT="0" marB="0"/>
                </a:tc>
                <a:tc rowSpan="2">
                  <a:txBody>
                    <a:bodyPr/>
                    <a:lstStyle/>
                    <a:p>
                      <a:pPr algn="just">
                        <a:spcAft>
                          <a:spcPts val="0"/>
                        </a:spcAft>
                      </a:pPr>
                      <a:r>
                        <a:rPr lang="en-US" sz="1400" b="1" kern="100" dirty="0">
                          <a:solidFill>
                            <a:srgbClr val="FF0000"/>
                          </a:solidFill>
                        </a:rPr>
                        <a:t>IPv4</a:t>
                      </a:r>
                      <a:endParaRPr lang="zh-CN" sz="1800" b="1" kern="100" dirty="0">
                        <a:solidFill>
                          <a:srgbClr val="FF0000"/>
                        </a:solidFill>
                        <a:latin typeface="Times New Roman"/>
                        <a:ea typeface="宋体"/>
                      </a:endParaRPr>
                    </a:p>
                  </a:txBody>
                  <a:tcPr marL="68580" marR="68580" marT="0" marB="0"/>
                </a:tc>
                <a:tc>
                  <a:txBody>
                    <a:bodyPr/>
                    <a:lstStyle/>
                    <a:p>
                      <a:pPr algn="just">
                        <a:spcAft>
                          <a:spcPts val="0"/>
                        </a:spcAft>
                      </a:pPr>
                      <a:r>
                        <a:rPr lang="zh-CN" sz="1400" b="1" kern="100">
                          <a:solidFill>
                            <a:srgbClr val="FF0000"/>
                          </a:solidFill>
                        </a:rPr>
                        <a:t>缺乏</a:t>
                      </a:r>
                      <a:r>
                        <a:rPr lang="en-US" sz="1400" b="1" kern="100">
                          <a:solidFill>
                            <a:srgbClr val="FF0000"/>
                          </a:solidFill>
                        </a:rPr>
                        <a:t>IP</a:t>
                      </a:r>
                      <a:r>
                        <a:rPr lang="zh-CN" sz="1400" b="1" kern="100">
                          <a:solidFill>
                            <a:srgbClr val="FF0000"/>
                          </a:solidFill>
                        </a:rPr>
                        <a:t>地址身份认证机制</a:t>
                      </a:r>
                      <a:endParaRPr lang="zh-CN" sz="1800" b="1" kern="100">
                        <a:solidFill>
                          <a:srgbClr val="FF0000"/>
                        </a:solidFill>
                        <a:latin typeface="Times New Roman"/>
                        <a:ea typeface="宋体"/>
                      </a:endParaRPr>
                    </a:p>
                  </a:txBody>
                  <a:tcPr marL="68580" marR="68580" marT="0" marB="0"/>
                </a:tc>
                <a:tc>
                  <a:txBody>
                    <a:bodyPr/>
                    <a:lstStyle/>
                    <a:p>
                      <a:pPr algn="just">
                        <a:spcAft>
                          <a:spcPts val="0"/>
                        </a:spcAft>
                      </a:pPr>
                      <a:r>
                        <a:rPr lang="en-US" sz="1400" b="1" kern="100">
                          <a:solidFill>
                            <a:srgbClr val="FF0000"/>
                          </a:solidFill>
                        </a:rPr>
                        <a:t>IP</a:t>
                      </a:r>
                      <a:r>
                        <a:rPr lang="zh-CN" sz="1400" b="1" kern="100">
                          <a:solidFill>
                            <a:srgbClr val="FF0000"/>
                          </a:solidFill>
                        </a:rPr>
                        <a:t>地址欺骗</a:t>
                      </a:r>
                      <a:endParaRPr lang="zh-CN" sz="1800" b="1" kern="100">
                        <a:solidFill>
                          <a:srgbClr val="FF0000"/>
                        </a:solidFill>
                        <a:latin typeface="Times New Roman"/>
                        <a:ea typeface="宋体"/>
                      </a:endParaRPr>
                    </a:p>
                  </a:txBody>
                  <a:tcPr marL="68580" marR="68580" marT="0" marB="0"/>
                </a:tc>
                <a:tc>
                  <a:txBody>
                    <a:bodyPr/>
                    <a:lstStyle/>
                    <a:p>
                      <a:pPr algn="just">
                        <a:spcAft>
                          <a:spcPts val="0"/>
                        </a:spcAft>
                      </a:pPr>
                      <a:r>
                        <a:rPr lang="zh-CN" sz="1400" b="1" kern="100" dirty="0">
                          <a:solidFill>
                            <a:srgbClr val="FF0000"/>
                          </a:solidFill>
                        </a:rPr>
                        <a:t>真实性</a:t>
                      </a:r>
                      <a:endParaRPr lang="zh-CN" sz="1800" b="1" kern="100" dirty="0">
                        <a:solidFill>
                          <a:srgbClr val="FF0000"/>
                        </a:solidFill>
                        <a:latin typeface="Times New Roman"/>
                        <a:ea typeface="宋体"/>
                      </a:endParaRPr>
                    </a:p>
                  </a:txBody>
                  <a:tcPr marL="68580" marR="68580" marT="0" marB="0"/>
                </a:tc>
                <a:extLst>
                  <a:ext uri="{0D108BD9-81ED-4DB2-BD59-A6C34878D82A}">
                    <a16:rowId xmlns:a16="http://schemas.microsoft.com/office/drawing/2014/main" val="10004"/>
                  </a:ext>
                </a:extLst>
              </a:tr>
              <a:tr h="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400" b="1" kern="100"/>
                        <a:t>处理</a:t>
                      </a:r>
                      <a:r>
                        <a:rPr lang="en-US" sz="1400" b="1" kern="100"/>
                        <a:t>IP</a:t>
                      </a:r>
                      <a:r>
                        <a:rPr lang="zh-CN" sz="1400" b="1" kern="100"/>
                        <a:t>分片时的逻辑错误</a:t>
                      </a:r>
                      <a:endParaRPr lang="zh-CN" sz="1800" b="1" kern="100">
                        <a:latin typeface="Times New Roman"/>
                        <a:ea typeface="宋体"/>
                      </a:endParaRPr>
                    </a:p>
                  </a:txBody>
                  <a:tcPr marL="68580" marR="68580" marT="0" marB="0"/>
                </a:tc>
                <a:tc>
                  <a:txBody>
                    <a:bodyPr/>
                    <a:lstStyle/>
                    <a:p>
                      <a:pPr algn="just">
                        <a:spcAft>
                          <a:spcPts val="0"/>
                        </a:spcAft>
                      </a:pPr>
                      <a:r>
                        <a:rPr lang="en-US" sz="1400" b="1" kern="100"/>
                        <a:t>IP</a:t>
                      </a:r>
                      <a:r>
                        <a:rPr lang="zh-CN" sz="1400" b="1" kern="100"/>
                        <a:t>分片攻击</a:t>
                      </a:r>
                      <a:endParaRPr lang="zh-CN" sz="1800" b="1" kern="100">
                        <a:latin typeface="Times New Roman"/>
                        <a:ea typeface="宋体"/>
                      </a:endParaRPr>
                    </a:p>
                  </a:txBody>
                  <a:tcPr marL="68580" marR="68580" marT="0" marB="0"/>
                </a:tc>
                <a:tc>
                  <a:txBody>
                    <a:bodyPr/>
                    <a:lstStyle/>
                    <a:p>
                      <a:pPr algn="just">
                        <a:spcAft>
                          <a:spcPts val="0"/>
                        </a:spcAft>
                      </a:pPr>
                      <a:r>
                        <a:rPr lang="zh-CN" sz="1400" b="1" kern="100" dirty="0"/>
                        <a:t>可用性</a:t>
                      </a:r>
                      <a:endParaRPr lang="zh-CN" sz="1800" b="1" kern="100" dirty="0">
                        <a:latin typeface="Times New Roman"/>
                        <a:ea typeface="宋体"/>
                      </a:endParaRPr>
                    </a:p>
                  </a:txBody>
                  <a:tcPr marL="68580" marR="68580" marT="0" marB="0"/>
                </a:tc>
                <a:extLst>
                  <a:ext uri="{0D108BD9-81ED-4DB2-BD59-A6C34878D82A}">
                    <a16:rowId xmlns:a16="http://schemas.microsoft.com/office/drawing/2014/main" val="10005"/>
                  </a:ext>
                </a:extLst>
              </a:tr>
              <a:tr h="0">
                <a:tc vMerge="1">
                  <a:txBody>
                    <a:bodyPr/>
                    <a:lstStyle/>
                    <a:p>
                      <a:endParaRPr lang="zh-CN" altLang="en-US"/>
                    </a:p>
                  </a:txBody>
                  <a:tcPr/>
                </a:tc>
                <a:tc rowSpan="2">
                  <a:txBody>
                    <a:bodyPr/>
                    <a:lstStyle/>
                    <a:p>
                      <a:pPr algn="just">
                        <a:spcAft>
                          <a:spcPts val="0"/>
                        </a:spcAft>
                      </a:pPr>
                      <a:r>
                        <a:rPr lang="en-US" sz="1400" b="1" kern="100" dirty="0">
                          <a:solidFill>
                            <a:srgbClr val="FF0000"/>
                          </a:solidFill>
                        </a:rPr>
                        <a:t>ICMP</a:t>
                      </a:r>
                      <a:endParaRPr lang="zh-CN" sz="1800" b="1" kern="100" dirty="0">
                        <a:solidFill>
                          <a:srgbClr val="FF0000"/>
                        </a:solidFill>
                        <a:latin typeface="Times New Roman"/>
                        <a:ea typeface="宋体"/>
                      </a:endParaRPr>
                    </a:p>
                  </a:txBody>
                  <a:tcPr marL="68580" marR="68580" marT="0" marB="0"/>
                </a:tc>
                <a:tc>
                  <a:txBody>
                    <a:bodyPr/>
                    <a:lstStyle/>
                    <a:p>
                      <a:pPr algn="just">
                        <a:spcAft>
                          <a:spcPts val="0"/>
                        </a:spcAft>
                      </a:pPr>
                      <a:r>
                        <a:rPr lang="en-US" sz="1400" b="1" kern="100" dirty="0">
                          <a:solidFill>
                            <a:srgbClr val="FF0000"/>
                          </a:solidFill>
                        </a:rPr>
                        <a:t>ICMP</a:t>
                      </a:r>
                      <a:r>
                        <a:rPr lang="zh-CN" sz="1400" b="1" kern="100" dirty="0">
                          <a:solidFill>
                            <a:srgbClr val="FF0000"/>
                          </a:solidFill>
                        </a:rPr>
                        <a:t>路由重定向缺乏身份认证</a:t>
                      </a:r>
                      <a:endParaRPr lang="zh-CN" sz="1800" b="1" kern="100" dirty="0">
                        <a:solidFill>
                          <a:srgbClr val="FF0000"/>
                        </a:solidFill>
                        <a:latin typeface="Times New Roman"/>
                        <a:ea typeface="宋体"/>
                      </a:endParaRPr>
                    </a:p>
                  </a:txBody>
                  <a:tcPr marL="68580" marR="68580" marT="0" marB="0"/>
                </a:tc>
                <a:tc>
                  <a:txBody>
                    <a:bodyPr/>
                    <a:lstStyle/>
                    <a:p>
                      <a:pPr algn="just">
                        <a:spcAft>
                          <a:spcPts val="0"/>
                        </a:spcAft>
                      </a:pPr>
                      <a:r>
                        <a:rPr lang="en-US" sz="1400" b="1" kern="100" dirty="0">
                          <a:solidFill>
                            <a:srgbClr val="FF0000"/>
                          </a:solidFill>
                        </a:rPr>
                        <a:t>ICMP</a:t>
                      </a:r>
                      <a:r>
                        <a:rPr lang="zh-CN" sz="1400" b="1" kern="100" dirty="0">
                          <a:solidFill>
                            <a:srgbClr val="FF0000"/>
                          </a:solidFill>
                        </a:rPr>
                        <a:t>路由重定向</a:t>
                      </a:r>
                      <a:endParaRPr lang="zh-CN" sz="1800" b="1" kern="100" dirty="0">
                        <a:solidFill>
                          <a:srgbClr val="FF0000"/>
                        </a:solidFill>
                        <a:latin typeface="Times New Roman"/>
                        <a:ea typeface="宋体"/>
                      </a:endParaRPr>
                    </a:p>
                  </a:txBody>
                  <a:tcPr marL="68580" marR="68580" marT="0" marB="0"/>
                </a:tc>
                <a:tc>
                  <a:txBody>
                    <a:bodyPr/>
                    <a:lstStyle/>
                    <a:p>
                      <a:pPr algn="just">
                        <a:spcAft>
                          <a:spcPts val="0"/>
                        </a:spcAft>
                      </a:pPr>
                      <a:r>
                        <a:rPr lang="zh-CN" sz="1400" b="1" kern="100" dirty="0">
                          <a:solidFill>
                            <a:srgbClr val="FF0000"/>
                          </a:solidFill>
                        </a:rPr>
                        <a:t>完整性</a:t>
                      </a:r>
                      <a:r>
                        <a:rPr lang="en-US" sz="1400" b="1" kern="100" dirty="0">
                          <a:solidFill>
                            <a:srgbClr val="FF0000"/>
                          </a:solidFill>
                        </a:rPr>
                        <a:t>, </a:t>
                      </a:r>
                      <a:r>
                        <a:rPr lang="zh-CN" sz="1400" b="1" kern="100" dirty="0">
                          <a:solidFill>
                            <a:srgbClr val="FF0000"/>
                          </a:solidFill>
                        </a:rPr>
                        <a:t>真实性</a:t>
                      </a:r>
                      <a:endParaRPr lang="zh-CN" sz="1800" b="1" kern="100" dirty="0">
                        <a:solidFill>
                          <a:srgbClr val="FF0000"/>
                        </a:solidFill>
                        <a:latin typeface="Times New Roman"/>
                        <a:ea typeface="宋体"/>
                      </a:endParaRPr>
                    </a:p>
                  </a:txBody>
                  <a:tcPr marL="68580" marR="68580" marT="0" marB="0"/>
                </a:tc>
                <a:extLst>
                  <a:ext uri="{0D108BD9-81ED-4DB2-BD59-A6C34878D82A}">
                    <a16:rowId xmlns:a16="http://schemas.microsoft.com/office/drawing/2014/main" val="10006"/>
                  </a:ext>
                </a:extLst>
              </a:tr>
              <a:tr h="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400" b="1" kern="100" dirty="0"/>
                        <a:t>广播地址对</a:t>
                      </a:r>
                      <a:r>
                        <a:rPr lang="en-US" sz="1400" b="1" kern="100" dirty="0"/>
                        <a:t>Ping</a:t>
                      </a:r>
                      <a:r>
                        <a:rPr lang="zh-CN" sz="1400" b="1" kern="100" dirty="0"/>
                        <a:t>的放大器效应</a:t>
                      </a:r>
                      <a:endParaRPr lang="zh-CN" sz="1800" b="1" kern="100" dirty="0">
                        <a:latin typeface="Times New Roman"/>
                        <a:ea typeface="宋体"/>
                      </a:endParaRPr>
                    </a:p>
                  </a:txBody>
                  <a:tcPr marL="68580" marR="68580" marT="0" marB="0"/>
                </a:tc>
                <a:tc>
                  <a:txBody>
                    <a:bodyPr/>
                    <a:lstStyle/>
                    <a:p>
                      <a:pPr algn="just">
                        <a:spcAft>
                          <a:spcPts val="0"/>
                        </a:spcAft>
                      </a:pPr>
                      <a:r>
                        <a:rPr lang="en-US" sz="1400" b="1" kern="100"/>
                        <a:t>Ping Flood, Smurf</a:t>
                      </a:r>
                      <a:endParaRPr lang="zh-CN" sz="1800" b="1" kern="100">
                        <a:latin typeface="Times New Roman"/>
                        <a:ea typeface="宋体"/>
                      </a:endParaRPr>
                    </a:p>
                  </a:txBody>
                  <a:tcPr marL="68580" marR="68580" marT="0" marB="0"/>
                </a:tc>
                <a:tc>
                  <a:txBody>
                    <a:bodyPr/>
                    <a:lstStyle/>
                    <a:p>
                      <a:pPr algn="just">
                        <a:spcAft>
                          <a:spcPts val="0"/>
                        </a:spcAft>
                      </a:pPr>
                      <a:r>
                        <a:rPr lang="zh-CN" sz="1400" b="1" kern="100" dirty="0"/>
                        <a:t>可用性</a:t>
                      </a:r>
                      <a:endParaRPr lang="zh-CN" sz="1800" b="1" kern="100" dirty="0">
                        <a:latin typeface="Times New Roman"/>
                        <a:ea typeface="宋体"/>
                      </a:endParaRPr>
                    </a:p>
                  </a:txBody>
                  <a:tcPr marL="68580" marR="68580" marT="0" marB="0"/>
                </a:tc>
                <a:extLst>
                  <a:ext uri="{0D108BD9-81ED-4DB2-BD59-A6C34878D82A}">
                    <a16:rowId xmlns:a16="http://schemas.microsoft.com/office/drawing/2014/main" val="10007"/>
                  </a:ext>
                </a:extLst>
              </a:tr>
              <a:tr h="0">
                <a:tc vMerge="1">
                  <a:txBody>
                    <a:bodyPr/>
                    <a:lstStyle/>
                    <a:p>
                      <a:endParaRPr lang="zh-CN" altLang="en-US"/>
                    </a:p>
                  </a:txBody>
                  <a:tcPr/>
                </a:tc>
                <a:tc>
                  <a:txBody>
                    <a:bodyPr/>
                    <a:lstStyle/>
                    <a:p>
                      <a:pPr algn="just">
                        <a:spcAft>
                          <a:spcPts val="0"/>
                        </a:spcAft>
                      </a:pPr>
                      <a:r>
                        <a:rPr lang="en-US" sz="1400" b="1" kern="100" dirty="0">
                          <a:solidFill>
                            <a:srgbClr val="FF0000"/>
                          </a:solidFill>
                        </a:rPr>
                        <a:t>ARP</a:t>
                      </a:r>
                      <a:endParaRPr lang="zh-CN" sz="1800" b="1" kern="100" dirty="0">
                        <a:solidFill>
                          <a:srgbClr val="FF0000"/>
                        </a:solidFill>
                        <a:latin typeface="Times New Roman"/>
                        <a:ea typeface="宋体"/>
                      </a:endParaRPr>
                    </a:p>
                  </a:txBody>
                  <a:tcPr marL="68580" marR="68580" marT="0" marB="0"/>
                </a:tc>
                <a:tc>
                  <a:txBody>
                    <a:bodyPr/>
                    <a:lstStyle/>
                    <a:p>
                      <a:pPr algn="just">
                        <a:spcAft>
                          <a:spcPts val="0"/>
                        </a:spcAft>
                      </a:pPr>
                      <a:r>
                        <a:rPr lang="zh-CN" sz="1400" b="1" kern="100" dirty="0">
                          <a:solidFill>
                            <a:srgbClr val="FF0000"/>
                          </a:solidFill>
                        </a:rPr>
                        <a:t>采用广播问询且无验证机制</a:t>
                      </a:r>
                      <a:endParaRPr lang="zh-CN" sz="1800" b="1" kern="100" dirty="0">
                        <a:solidFill>
                          <a:srgbClr val="FF0000"/>
                        </a:solidFill>
                        <a:latin typeface="Times New Roman"/>
                        <a:ea typeface="宋体"/>
                      </a:endParaRPr>
                    </a:p>
                  </a:txBody>
                  <a:tcPr marL="68580" marR="68580" marT="0" marB="0"/>
                </a:tc>
                <a:tc>
                  <a:txBody>
                    <a:bodyPr/>
                    <a:lstStyle/>
                    <a:p>
                      <a:pPr algn="just">
                        <a:spcAft>
                          <a:spcPts val="0"/>
                        </a:spcAft>
                      </a:pPr>
                      <a:r>
                        <a:rPr lang="en-US" sz="1400" b="1" kern="100" dirty="0">
                          <a:solidFill>
                            <a:srgbClr val="FF0000"/>
                          </a:solidFill>
                        </a:rPr>
                        <a:t>ARP</a:t>
                      </a:r>
                      <a:r>
                        <a:rPr lang="zh-CN" sz="1400" b="1" kern="100" dirty="0">
                          <a:solidFill>
                            <a:srgbClr val="FF0000"/>
                          </a:solidFill>
                        </a:rPr>
                        <a:t>欺骗</a:t>
                      </a:r>
                      <a:endParaRPr lang="zh-CN" sz="1800" b="1" kern="100" dirty="0">
                        <a:solidFill>
                          <a:srgbClr val="FF0000"/>
                        </a:solidFill>
                        <a:latin typeface="Times New Roman"/>
                        <a:ea typeface="宋体"/>
                      </a:endParaRPr>
                    </a:p>
                  </a:txBody>
                  <a:tcPr marL="68580" marR="68580" marT="0" marB="0"/>
                </a:tc>
                <a:tc>
                  <a:txBody>
                    <a:bodyPr/>
                    <a:lstStyle/>
                    <a:p>
                      <a:pPr algn="just">
                        <a:spcAft>
                          <a:spcPts val="0"/>
                        </a:spcAft>
                      </a:pPr>
                      <a:r>
                        <a:rPr lang="zh-CN" sz="1400" b="1" kern="100" dirty="0">
                          <a:solidFill>
                            <a:srgbClr val="FF0000"/>
                          </a:solidFill>
                        </a:rPr>
                        <a:t>真实性</a:t>
                      </a:r>
                      <a:endParaRPr lang="zh-CN" sz="1800" b="1" kern="100" dirty="0">
                        <a:solidFill>
                          <a:srgbClr val="FF0000"/>
                        </a:solidFill>
                        <a:latin typeface="Times New Roman"/>
                        <a:ea typeface="宋体"/>
                      </a:endParaRPr>
                    </a:p>
                  </a:txBody>
                  <a:tcPr marL="68580" marR="68580" marT="0" marB="0"/>
                </a:tc>
                <a:extLst>
                  <a:ext uri="{0D108BD9-81ED-4DB2-BD59-A6C34878D82A}">
                    <a16:rowId xmlns:a16="http://schemas.microsoft.com/office/drawing/2014/main" val="10008"/>
                  </a:ext>
                </a:extLst>
              </a:tr>
              <a:tr h="0">
                <a:tc vMerge="1">
                  <a:txBody>
                    <a:bodyPr/>
                    <a:lstStyle/>
                    <a:p>
                      <a:endParaRPr lang="zh-CN" altLang="en-US"/>
                    </a:p>
                  </a:txBody>
                  <a:tcPr/>
                </a:tc>
                <a:tc>
                  <a:txBody>
                    <a:bodyPr/>
                    <a:lstStyle/>
                    <a:p>
                      <a:pPr algn="just">
                        <a:spcAft>
                          <a:spcPts val="0"/>
                        </a:spcAft>
                      </a:pPr>
                      <a:r>
                        <a:rPr lang="en-US" sz="1400" b="1" kern="100"/>
                        <a:t>BGP</a:t>
                      </a:r>
                      <a:r>
                        <a:rPr lang="zh-CN" sz="1400" b="1" kern="100"/>
                        <a:t>等</a:t>
                      </a:r>
                      <a:endParaRPr lang="zh-CN" sz="1800" b="1" kern="100">
                        <a:latin typeface="Times New Roman"/>
                        <a:ea typeface="宋体"/>
                      </a:endParaRPr>
                    </a:p>
                  </a:txBody>
                  <a:tcPr marL="68580" marR="68580" marT="0" marB="0"/>
                </a:tc>
                <a:tc>
                  <a:txBody>
                    <a:bodyPr/>
                    <a:lstStyle/>
                    <a:p>
                      <a:pPr algn="just">
                        <a:spcAft>
                          <a:spcPts val="0"/>
                        </a:spcAft>
                      </a:pPr>
                      <a:r>
                        <a:rPr lang="zh-CN" sz="1400" b="1" kern="100" dirty="0"/>
                        <a:t>缺乏较强的身份认证机制</a:t>
                      </a:r>
                      <a:endParaRPr lang="zh-CN" sz="1800" b="1" kern="100" dirty="0">
                        <a:latin typeface="Times New Roman"/>
                        <a:ea typeface="宋体"/>
                      </a:endParaRPr>
                    </a:p>
                  </a:txBody>
                  <a:tcPr marL="68580" marR="68580" marT="0" marB="0"/>
                </a:tc>
                <a:tc>
                  <a:txBody>
                    <a:bodyPr/>
                    <a:lstStyle/>
                    <a:p>
                      <a:pPr algn="just">
                        <a:spcAft>
                          <a:spcPts val="0"/>
                        </a:spcAft>
                      </a:pPr>
                      <a:r>
                        <a:rPr lang="zh-CN" sz="1400" b="1" kern="100" dirty="0"/>
                        <a:t>路由欺骗攻击</a:t>
                      </a:r>
                      <a:endParaRPr lang="zh-CN" sz="1800" b="1" kern="100" dirty="0">
                        <a:latin typeface="Times New Roman"/>
                        <a:ea typeface="宋体"/>
                      </a:endParaRPr>
                    </a:p>
                  </a:txBody>
                  <a:tcPr marL="68580" marR="68580" marT="0" marB="0"/>
                </a:tc>
                <a:tc>
                  <a:txBody>
                    <a:bodyPr/>
                    <a:lstStyle/>
                    <a:p>
                      <a:pPr algn="just">
                        <a:spcAft>
                          <a:spcPts val="0"/>
                        </a:spcAft>
                      </a:pPr>
                      <a:r>
                        <a:rPr lang="zh-CN" sz="1400" b="1" kern="100" dirty="0"/>
                        <a:t>完整性</a:t>
                      </a:r>
                      <a:r>
                        <a:rPr lang="en-US" sz="1400" b="1" kern="100" dirty="0"/>
                        <a:t>, </a:t>
                      </a:r>
                      <a:r>
                        <a:rPr lang="zh-CN" sz="1400" b="1" kern="100" dirty="0"/>
                        <a:t>真实性</a:t>
                      </a:r>
                      <a:endParaRPr lang="zh-CN" sz="1800" b="1" kern="100" dirty="0">
                        <a:latin typeface="Times New Roman"/>
                        <a:ea typeface="宋体"/>
                      </a:endParaRPr>
                    </a:p>
                  </a:txBody>
                  <a:tcPr marL="68580" marR="68580" marT="0" marB="0"/>
                </a:tc>
                <a:extLst>
                  <a:ext uri="{0D108BD9-81ED-4DB2-BD59-A6C34878D82A}">
                    <a16:rowId xmlns:a16="http://schemas.microsoft.com/office/drawing/2014/main" val="10009"/>
                  </a:ext>
                </a:extLst>
              </a:tr>
              <a:tr h="0">
                <a:tc rowSpan="4">
                  <a:txBody>
                    <a:bodyPr/>
                    <a:lstStyle/>
                    <a:p>
                      <a:pPr algn="just">
                        <a:spcAft>
                          <a:spcPts val="0"/>
                        </a:spcAft>
                      </a:pPr>
                      <a:r>
                        <a:rPr lang="zh-CN" sz="1400" b="1" kern="100" dirty="0"/>
                        <a:t>传输层</a:t>
                      </a:r>
                      <a:endParaRPr lang="zh-CN" sz="1800" b="1" kern="100" dirty="0">
                        <a:latin typeface="Times New Roman"/>
                        <a:ea typeface="宋体"/>
                      </a:endParaRPr>
                    </a:p>
                  </a:txBody>
                  <a:tcPr marL="68580" marR="68580" marT="0" marB="0"/>
                </a:tc>
                <a:tc rowSpan="3">
                  <a:txBody>
                    <a:bodyPr/>
                    <a:lstStyle/>
                    <a:p>
                      <a:pPr algn="just">
                        <a:spcAft>
                          <a:spcPts val="0"/>
                        </a:spcAft>
                      </a:pPr>
                      <a:r>
                        <a:rPr lang="en-US" sz="1400" b="1" kern="100" dirty="0">
                          <a:solidFill>
                            <a:srgbClr val="FF0000"/>
                          </a:solidFill>
                        </a:rPr>
                        <a:t>TCP</a:t>
                      </a:r>
                      <a:endParaRPr lang="zh-CN" sz="1800" b="1" kern="100" dirty="0">
                        <a:solidFill>
                          <a:srgbClr val="FF0000"/>
                        </a:solidFill>
                        <a:latin typeface="Times New Roman"/>
                        <a:ea typeface="宋体"/>
                      </a:endParaRPr>
                    </a:p>
                  </a:txBody>
                  <a:tcPr marL="68580" marR="68580" marT="0" marB="0"/>
                </a:tc>
                <a:tc>
                  <a:txBody>
                    <a:bodyPr/>
                    <a:lstStyle/>
                    <a:p>
                      <a:pPr algn="ctr">
                        <a:spcAft>
                          <a:spcPts val="0"/>
                        </a:spcAft>
                      </a:pPr>
                      <a:r>
                        <a:rPr lang="en-US" sz="1400" b="1" kern="100" dirty="0">
                          <a:solidFill>
                            <a:srgbClr val="FF0000"/>
                          </a:solidFill>
                          <a:latin typeface="+mn-lt"/>
                          <a:ea typeface="+mn-ea"/>
                          <a:cs typeface="+mn-cs"/>
                        </a:rPr>
                        <a:t>TCP</a:t>
                      </a:r>
                      <a:r>
                        <a:rPr lang="zh-CN" sz="1400" b="1" kern="100" dirty="0">
                          <a:solidFill>
                            <a:srgbClr val="FF0000"/>
                          </a:solidFill>
                          <a:latin typeface="+mn-lt"/>
                          <a:ea typeface="+mn-ea"/>
                          <a:cs typeface="+mn-cs"/>
                        </a:rPr>
                        <a:t>三次握手存在连接队列瓶颈</a:t>
                      </a:r>
                    </a:p>
                  </a:txBody>
                  <a:tcPr marL="68580" marR="68580" marT="0" marB="0"/>
                </a:tc>
                <a:tc>
                  <a:txBody>
                    <a:bodyPr/>
                    <a:lstStyle/>
                    <a:p>
                      <a:pPr algn="just">
                        <a:spcAft>
                          <a:spcPts val="0"/>
                        </a:spcAft>
                      </a:pPr>
                      <a:r>
                        <a:rPr lang="en-US" sz="1400" b="1" kern="100" dirty="0">
                          <a:solidFill>
                            <a:srgbClr val="FF0000"/>
                          </a:solidFill>
                        </a:rPr>
                        <a:t>TCP SYN Flood</a:t>
                      </a:r>
                      <a:endParaRPr lang="zh-CN" sz="1800" b="1" kern="100" dirty="0">
                        <a:solidFill>
                          <a:srgbClr val="FF0000"/>
                        </a:solidFill>
                        <a:latin typeface="Times New Roman"/>
                        <a:ea typeface="宋体"/>
                      </a:endParaRPr>
                    </a:p>
                  </a:txBody>
                  <a:tcPr marL="68580" marR="68580" marT="0" marB="0"/>
                </a:tc>
                <a:tc>
                  <a:txBody>
                    <a:bodyPr/>
                    <a:lstStyle/>
                    <a:p>
                      <a:pPr algn="just">
                        <a:spcAft>
                          <a:spcPts val="0"/>
                        </a:spcAft>
                      </a:pPr>
                      <a:r>
                        <a:rPr lang="zh-CN" sz="1400" b="1" kern="100" dirty="0">
                          <a:solidFill>
                            <a:srgbClr val="FF0000"/>
                          </a:solidFill>
                        </a:rPr>
                        <a:t>可用性</a:t>
                      </a:r>
                      <a:endParaRPr lang="zh-CN" sz="1800" b="1" kern="100" dirty="0">
                        <a:solidFill>
                          <a:srgbClr val="FF0000"/>
                        </a:solidFill>
                        <a:latin typeface="Times New Roman"/>
                        <a:ea typeface="宋体"/>
                      </a:endParaRPr>
                    </a:p>
                  </a:txBody>
                  <a:tcPr marL="68580" marR="68580" marT="0" marB="0"/>
                </a:tc>
                <a:extLst>
                  <a:ext uri="{0D108BD9-81ED-4DB2-BD59-A6C34878D82A}">
                    <a16:rowId xmlns:a16="http://schemas.microsoft.com/office/drawing/2014/main" val="10010"/>
                  </a:ext>
                </a:extLst>
              </a:tr>
              <a:tr h="0">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1400" b="1" kern="100" dirty="0">
                          <a:solidFill>
                            <a:srgbClr val="FF0000"/>
                          </a:solidFill>
                        </a:rPr>
                        <a:t>TCP</a:t>
                      </a:r>
                      <a:r>
                        <a:rPr lang="zh-CN" sz="1400" b="1" kern="100" dirty="0">
                          <a:solidFill>
                            <a:srgbClr val="FF0000"/>
                          </a:solidFill>
                        </a:rPr>
                        <a:t>会话对身份认证不够安全</a:t>
                      </a:r>
                      <a:endParaRPr lang="zh-CN" sz="1800" b="1" kern="100" dirty="0">
                        <a:solidFill>
                          <a:srgbClr val="FF0000"/>
                        </a:solidFill>
                        <a:latin typeface="Times New Roman"/>
                        <a:ea typeface="宋体"/>
                      </a:endParaRPr>
                    </a:p>
                  </a:txBody>
                  <a:tcPr marL="68580" marR="68580" marT="0" marB="0"/>
                </a:tc>
                <a:tc>
                  <a:txBody>
                    <a:bodyPr/>
                    <a:lstStyle/>
                    <a:p>
                      <a:pPr algn="just">
                        <a:spcAft>
                          <a:spcPts val="0"/>
                        </a:spcAft>
                      </a:pPr>
                      <a:r>
                        <a:rPr lang="en-US" sz="1400" b="1" kern="100" dirty="0">
                          <a:solidFill>
                            <a:srgbClr val="FF0000"/>
                          </a:solidFill>
                        </a:rPr>
                        <a:t>TCP RST</a:t>
                      </a:r>
                      <a:r>
                        <a:rPr lang="zh-CN" sz="1400" b="1" kern="100" dirty="0">
                          <a:solidFill>
                            <a:srgbClr val="FF0000"/>
                          </a:solidFill>
                        </a:rPr>
                        <a:t>攻击</a:t>
                      </a:r>
                      <a:endParaRPr lang="zh-CN" sz="1800" b="1" kern="100" dirty="0">
                        <a:solidFill>
                          <a:srgbClr val="FF0000"/>
                        </a:solidFill>
                        <a:latin typeface="Times New Roman"/>
                        <a:ea typeface="宋体"/>
                      </a:endParaRPr>
                    </a:p>
                  </a:txBody>
                  <a:tcPr marL="68580" marR="68580" marT="0" marB="0"/>
                </a:tc>
                <a:tc>
                  <a:txBody>
                    <a:bodyPr/>
                    <a:lstStyle/>
                    <a:p>
                      <a:pPr algn="just">
                        <a:spcAft>
                          <a:spcPts val="0"/>
                        </a:spcAft>
                      </a:pPr>
                      <a:r>
                        <a:rPr lang="zh-CN" sz="1400" b="1" kern="100" dirty="0">
                          <a:solidFill>
                            <a:srgbClr val="FF0000"/>
                          </a:solidFill>
                        </a:rPr>
                        <a:t>真实性</a:t>
                      </a:r>
                      <a:r>
                        <a:rPr lang="en-US" sz="1400" b="1" kern="100" dirty="0">
                          <a:solidFill>
                            <a:srgbClr val="FF0000"/>
                          </a:solidFill>
                        </a:rPr>
                        <a:t>, </a:t>
                      </a:r>
                      <a:r>
                        <a:rPr lang="zh-CN" sz="1400" b="1" kern="100" dirty="0">
                          <a:solidFill>
                            <a:srgbClr val="FF0000"/>
                          </a:solidFill>
                        </a:rPr>
                        <a:t>可用性</a:t>
                      </a:r>
                      <a:endParaRPr lang="zh-CN" sz="1800" b="1" kern="100" dirty="0">
                        <a:solidFill>
                          <a:srgbClr val="FF0000"/>
                        </a:solidFill>
                        <a:latin typeface="Times New Roman"/>
                        <a:ea typeface="宋体"/>
                      </a:endParaRPr>
                    </a:p>
                  </a:txBody>
                  <a:tcPr marL="68580" marR="68580" marT="0" marB="0"/>
                </a:tc>
                <a:extLst>
                  <a:ext uri="{0D108BD9-81ED-4DB2-BD59-A6C34878D82A}">
                    <a16:rowId xmlns:a16="http://schemas.microsoft.com/office/drawing/2014/main" val="10011"/>
                  </a:ext>
                </a:extLst>
              </a:tr>
              <a:tr h="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en-US" sz="1400" b="1" kern="100" dirty="0">
                          <a:solidFill>
                            <a:schemeClr val="tx1"/>
                          </a:solidFill>
                        </a:rPr>
                        <a:t>TCP</a:t>
                      </a:r>
                      <a:r>
                        <a:rPr lang="zh-CN" sz="1400" b="1" kern="100" dirty="0">
                          <a:solidFill>
                            <a:schemeClr val="tx1"/>
                          </a:solidFill>
                        </a:rPr>
                        <a:t>会话对身份认证不够安全</a:t>
                      </a:r>
                      <a:endParaRPr lang="zh-CN" sz="1800" b="1" kern="100" dirty="0">
                        <a:solidFill>
                          <a:schemeClr val="tx1"/>
                        </a:solidFill>
                        <a:latin typeface="Times New Roman"/>
                        <a:ea typeface="宋体"/>
                      </a:endParaRPr>
                    </a:p>
                  </a:txBody>
                  <a:tcPr marL="68580" marR="68580" marT="0" marB="0"/>
                </a:tc>
                <a:tc>
                  <a:txBody>
                    <a:bodyPr/>
                    <a:lstStyle/>
                    <a:p>
                      <a:pPr algn="just">
                        <a:spcAft>
                          <a:spcPts val="0"/>
                        </a:spcAft>
                      </a:pPr>
                      <a:r>
                        <a:rPr lang="en-US" sz="1400" b="1" kern="100" dirty="0">
                          <a:solidFill>
                            <a:schemeClr val="tx1"/>
                          </a:solidFill>
                        </a:rPr>
                        <a:t>TCP</a:t>
                      </a:r>
                      <a:r>
                        <a:rPr lang="zh-CN" sz="1400" b="1" kern="100" dirty="0">
                          <a:solidFill>
                            <a:schemeClr val="tx1"/>
                          </a:solidFill>
                        </a:rPr>
                        <a:t>会话劫持</a:t>
                      </a:r>
                      <a:endParaRPr lang="zh-CN" sz="1800" b="1" kern="100" dirty="0">
                        <a:solidFill>
                          <a:schemeClr val="tx1"/>
                        </a:solidFill>
                        <a:latin typeface="Times New Roman"/>
                        <a:ea typeface="宋体"/>
                      </a:endParaRPr>
                    </a:p>
                  </a:txBody>
                  <a:tcPr marL="68580" marR="68580" marT="0" marB="0"/>
                </a:tc>
                <a:tc>
                  <a:txBody>
                    <a:bodyPr/>
                    <a:lstStyle/>
                    <a:p>
                      <a:pPr algn="just">
                        <a:spcAft>
                          <a:spcPts val="0"/>
                        </a:spcAft>
                      </a:pPr>
                      <a:r>
                        <a:rPr lang="zh-CN" sz="1400" b="1" kern="100" dirty="0">
                          <a:solidFill>
                            <a:schemeClr val="tx1"/>
                          </a:solidFill>
                        </a:rPr>
                        <a:t>真实性</a:t>
                      </a:r>
                      <a:r>
                        <a:rPr lang="en-US" sz="1400" b="1" kern="100" dirty="0">
                          <a:solidFill>
                            <a:schemeClr val="tx1"/>
                          </a:solidFill>
                        </a:rPr>
                        <a:t>, </a:t>
                      </a:r>
                      <a:r>
                        <a:rPr lang="zh-CN" sz="1400" b="1" kern="100" dirty="0">
                          <a:solidFill>
                            <a:schemeClr val="tx1"/>
                          </a:solidFill>
                        </a:rPr>
                        <a:t>可用性</a:t>
                      </a:r>
                      <a:endParaRPr lang="zh-CN" sz="1800" b="1" kern="100" dirty="0">
                        <a:solidFill>
                          <a:schemeClr val="tx1"/>
                        </a:solidFill>
                        <a:latin typeface="Times New Roman"/>
                        <a:ea typeface="宋体"/>
                      </a:endParaRPr>
                    </a:p>
                  </a:txBody>
                  <a:tcPr marL="68580" marR="68580" marT="0" marB="0"/>
                </a:tc>
                <a:extLst>
                  <a:ext uri="{0D108BD9-81ED-4DB2-BD59-A6C34878D82A}">
                    <a16:rowId xmlns:a16="http://schemas.microsoft.com/office/drawing/2014/main" val="10012"/>
                  </a:ext>
                </a:extLst>
              </a:tr>
              <a:tr h="0">
                <a:tc vMerge="1">
                  <a:txBody>
                    <a:bodyPr/>
                    <a:lstStyle/>
                    <a:p>
                      <a:endParaRPr lang="zh-CN" altLang="en-US"/>
                    </a:p>
                  </a:txBody>
                  <a:tcPr/>
                </a:tc>
                <a:tc>
                  <a:txBody>
                    <a:bodyPr/>
                    <a:lstStyle/>
                    <a:p>
                      <a:pPr algn="just">
                        <a:spcAft>
                          <a:spcPts val="0"/>
                        </a:spcAft>
                      </a:pPr>
                      <a:r>
                        <a:rPr lang="en-US" sz="1400" b="1" kern="100" dirty="0">
                          <a:solidFill>
                            <a:srgbClr val="000000"/>
                          </a:solidFill>
                        </a:rPr>
                        <a:t>UDP</a:t>
                      </a:r>
                      <a:endParaRPr lang="zh-CN" sz="1800" b="1" kern="100" dirty="0">
                        <a:solidFill>
                          <a:srgbClr val="000000"/>
                        </a:solidFill>
                        <a:latin typeface="Times New Roman"/>
                        <a:ea typeface="宋体"/>
                      </a:endParaRPr>
                    </a:p>
                  </a:txBody>
                  <a:tcPr marL="68580" marR="68580" marT="0" marB="0"/>
                </a:tc>
                <a:tc>
                  <a:txBody>
                    <a:bodyPr/>
                    <a:lstStyle/>
                    <a:p>
                      <a:pPr algn="just">
                        <a:spcAft>
                          <a:spcPts val="0"/>
                        </a:spcAft>
                      </a:pPr>
                      <a:r>
                        <a:rPr lang="en-US" sz="1400" b="1" kern="100" dirty="0">
                          <a:solidFill>
                            <a:srgbClr val="000000"/>
                          </a:solidFill>
                        </a:rPr>
                        <a:t>N/A</a:t>
                      </a:r>
                      <a:endParaRPr lang="zh-CN" sz="1800" b="1" kern="100" dirty="0">
                        <a:solidFill>
                          <a:srgbClr val="000000"/>
                        </a:solidFill>
                        <a:latin typeface="Times New Roman"/>
                        <a:ea typeface="宋体"/>
                      </a:endParaRPr>
                    </a:p>
                  </a:txBody>
                  <a:tcPr marL="68580" marR="68580" marT="0" marB="0"/>
                </a:tc>
                <a:tc>
                  <a:txBody>
                    <a:bodyPr/>
                    <a:lstStyle/>
                    <a:p>
                      <a:pPr algn="just">
                        <a:spcAft>
                          <a:spcPts val="0"/>
                        </a:spcAft>
                      </a:pPr>
                      <a:r>
                        <a:rPr lang="en-US" sz="1400" b="1" kern="100" dirty="0">
                          <a:solidFill>
                            <a:srgbClr val="000000"/>
                          </a:solidFill>
                        </a:rPr>
                        <a:t>UDP Flood</a:t>
                      </a:r>
                      <a:endParaRPr lang="zh-CN" sz="1800" b="1" kern="100" dirty="0">
                        <a:solidFill>
                          <a:srgbClr val="000000"/>
                        </a:solidFill>
                        <a:latin typeface="Times New Roman"/>
                        <a:ea typeface="宋体"/>
                      </a:endParaRPr>
                    </a:p>
                  </a:txBody>
                  <a:tcPr marL="68580" marR="68580" marT="0" marB="0"/>
                </a:tc>
                <a:tc>
                  <a:txBody>
                    <a:bodyPr/>
                    <a:lstStyle/>
                    <a:p>
                      <a:pPr algn="just">
                        <a:spcAft>
                          <a:spcPts val="0"/>
                        </a:spcAft>
                      </a:pPr>
                      <a:r>
                        <a:rPr lang="zh-CN" sz="1400" b="1" kern="100" dirty="0">
                          <a:solidFill>
                            <a:srgbClr val="000000"/>
                          </a:solidFill>
                        </a:rPr>
                        <a:t>可用性</a:t>
                      </a:r>
                      <a:endParaRPr lang="zh-CN" sz="1800" b="1" kern="100" dirty="0">
                        <a:solidFill>
                          <a:srgbClr val="000000"/>
                        </a:solidFill>
                        <a:latin typeface="Times New Roman"/>
                        <a:ea typeface="宋体"/>
                      </a:endParaRPr>
                    </a:p>
                  </a:txBody>
                  <a:tcPr marL="68580" marR="68580" marT="0" marB="0"/>
                </a:tc>
                <a:extLst>
                  <a:ext uri="{0D108BD9-81ED-4DB2-BD59-A6C34878D82A}">
                    <a16:rowId xmlns:a16="http://schemas.microsoft.com/office/drawing/2014/main" val="10013"/>
                  </a:ext>
                </a:extLst>
              </a:tr>
              <a:tr h="0">
                <a:tc rowSpan="4">
                  <a:txBody>
                    <a:bodyPr/>
                    <a:lstStyle/>
                    <a:p>
                      <a:pPr algn="just">
                        <a:spcAft>
                          <a:spcPts val="0"/>
                        </a:spcAft>
                      </a:pPr>
                      <a:r>
                        <a:rPr lang="zh-CN" sz="1400" b="1" kern="100"/>
                        <a:t>应用层</a:t>
                      </a:r>
                      <a:endParaRPr lang="zh-CN" sz="1800" b="1" kern="100">
                        <a:latin typeface="Times New Roman"/>
                        <a:ea typeface="宋体"/>
                      </a:endParaRPr>
                    </a:p>
                  </a:txBody>
                  <a:tcPr marL="68580" marR="68580" marT="0" marB="0"/>
                </a:tc>
                <a:tc>
                  <a:txBody>
                    <a:bodyPr/>
                    <a:lstStyle/>
                    <a:p>
                      <a:pPr algn="just">
                        <a:spcAft>
                          <a:spcPts val="0"/>
                        </a:spcAft>
                      </a:pPr>
                      <a:r>
                        <a:rPr lang="en-US" sz="1400" b="1" kern="100" dirty="0">
                          <a:solidFill>
                            <a:srgbClr val="FF0000"/>
                          </a:solidFill>
                        </a:rPr>
                        <a:t>DNS</a:t>
                      </a:r>
                      <a:endParaRPr lang="zh-CN" sz="1800" b="1" kern="100" dirty="0">
                        <a:solidFill>
                          <a:srgbClr val="FF0000"/>
                        </a:solidFill>
                        <a:latin typeface="Times New Roman"/>
                        <a:ea typeface="宋体"/>
                      </a:endParaRPr>
                    </a:p>
                  </a:txBody>
                  <a:tcPr marL="68580" marR="68580" marT="0" marB="0"/>
                </a:tc>
                <a:tc>
                  <a:txBody>
                    <a:bodyPr/>
                    <a:lstStyle/>
                    <a:p>
                      <a:pPr algn="just">
                        <a:spcAft>
                          <a:spcPts val="0"/>
                        </a:spcAft>
                      </a:pPr>
                      <a:r>
                        <a:rPr lang="en-US" sz="1400" b="1" kern="100" dirty="0">
                          <a:solidFill>
                            <a:srgbClr val="FF0000"/>
                          </a:solidFill>
                        </a:rPr>
                        <a:t>DNS</a:t>
                      </a:r>
                      <a:r>
                        <a:rPr lang="zh-CN" sz="1400" b="1" kern="100" dirty="0">
                          <a:solidFill>
                            <a:srgbClr val="FF0000"/>
                          </a:solidFill>
                        </a:rPr>
                        <a:t>验证机制不够安全</a:t>
                      </a:r>
                      <a:endParaRPr lang="zh-CN" sz="1800" b="1" kern="100" dirty="0">
                        <a:solidFill>
                          <a:srgbClr val="FF0000"/>
                        </a:solidFill>
                        <a:latin typeface="Times New Roman"/>
                        <a:ea typeface="宋体"/>
                      </a:endParaRPr>
                    </a:p>
                  </a:txBody>
                  <a:tcPr marL="68580" marR="68580" marT="0" marB="0"/>
                </a:tc>
                <a:tc>
                  <a:txBody>
                    <a:bodyPr/>
                    <a:lstStyle/>
                    <a:p>
                      <a:pPr algn="just">
                        <a:spcAft>
                          <a:spcPts val="0"/>
                        </a:spcAft>
                      </a:pPr>
                      <a:r>
                        <a:rPr lang="en-US" sz="1400" b="1" kern="100" dirty="0">
                          <a:solidFill>
                            <a:srgbClr val="FF0000"/>
                          </a:solidFill>
                        </a:rPr>
                        <a:t>DNS</a:t>
                      </a:r>
                      <a:r>
                        <a:rPr lang="zh-CN" sz="1400" b="1" kern="100" dirty="0">
                          <a:solidFill>
                            <a:srgbClr val="FF0000"/>
                          </a:solidFill>
                        </a:rPr>
                        <a:t>欺骗</a:t>
                      </a:r>
                      <a:endParaRPr lang="zh-CN" sz="1800" b="1" kern="100" dirty="0">
                        <a:solidFill>
                          <a:srgbClr val="FF0000"/>
                        </a:solidFill>
                        <a:latin typeface="Times New Roman"/>
                        <a:ea typeface="宋体"/>
                      </a:endParaRPr>
                    </a:p>
                  </a:txBody>
                  <a:tcPr marL="68580" marR="68580" marT="0" marB="0"/>
                </a:tc>
                <a:tc>
                  <a:txBody>
                    <a:bodyPr/>
                    <a:lstStyle/>
                    <a:p>
                      <a:pPr algn="just">
                        <a:spcAft>
                          <a:spcPts val="0"/>
                        </a:spcAft>
                      </a:pPr>
                      <a:r>
                        <a:rPr lang="zh-CN" sz="1400" b="1" kern="100" dirty="0">
                          <a:solidFill>
                            <a:srgbClr val="FF0000"/>
                          </a:solidFill>
                        </a:rPr>
                        <a:t>完整性</a:t>
                      </a:r>
                      <a:r>
                        <a:rPr lang="en-US" sz="1400" b="1" kern="100" dirty="0">
                          <a:solidFill>
                            <a:srgbClr val="FF0000"/>
                          </a:solidFill>
                        </a:rPr>
                        <a:t>, </a:t>
                      </a:r>
                      <a:r>
                        <a:rPr lang="zh-CN" sz="1400" b="1" kern="100" dirty="0">
                          <a:solidFill>
                            <a:srgbClr val="FF0000"/>
                          </a:solidFill>
                        </a:rPr>
                        <a:t>真实性</a:t>
                      </a:r>
                      <a:endParaRPr lang="zh-CN" sz="1800" b="1" kern="100" dirty="0">
                        <a:solidFill>
                          <a:srgbClr val="FF0000"/>
                        </a:solidFill>
                        <a:latin typeface="Times New Roman"/>
                        <a:ea typeface="宋体"/>
                      </a:endParaRPr>
                    </a:p>
                  </a:txBody>
                  <a:tcPr marL="68580" marR="68580" marT="0" marB="0"/>
                </a:tc>
                <a:extLst>
                  <a:ext uri="{0D108BD9-81ED-4DB2-BD59-A6C34878D82A}">
                    <a16:rowId xmlns:a16="http://schemas.microsoft.com/office/drawing/2014/main" val="10014"/>
                  </a:ext>
                </a:extLst>
              </a:tr>
              <a:tr h="0">
                <a:tc vMerge="1">
                  <a:txBody>
                    <a:bodyPr/>
                    <a:lstStyle/>
                    <a:p>
                      <a:endParaRPr lang="zh-CN" altLang="en-US"/>
                    </a:p>
                  </a:txBody>
                  <a:tcPr/>
                </a:tc>
                <a:tc>
                  <a:txBody>
                    <a:bodyPr/>
                    <a:lstStyle/>
                    <a:p>
                      <a:pPr algn="just">
                        <a:spcAft>
                          <a:spcPts val="0"/>
                        </a:spcAft>
                      </a:pPr>
                      <a:r>
                        <a:rPr lang="en-US" sz="1400" b="1" kern="100"/>
                        <a:t>SMB</a:t>
                      </a:r>
                      <a:endParaRPr lang="zh-CN" sz="1800" b="1" kern="100">
                        <a:latin typeface="Times New Roman"/>
                        <a:ea typeface="宋体"/>
                      </a:endParaRPr>
                    </a:p>
                  </a:txBody>
                  <a:tcPr marL="68580" marR="68580" marT="0" marB="0"/>
                </a:tc>
                <a:tc>
                  <a:txBody>
                    <a:bodyPr/>
                    <a:lstStyle/>
                    <a:p>
                      <a:pPr algn="just">
                        <a:spcAft>
                          <a:spcPts val="0"/>
                        </a:spcAft>
                      </a:pPr>
                      <a:r>
                        <a:rPr lang="en-US" sz="1400" b="1" kern="100" dirty="0"/>
                        <a:t>SMB</a:t>
                      </a:r>
                      <a:r>
                        <a:rPr lang="zh-CN" sz="1400" b="1" kern="100" dirty="0"/>
                        <a:t>协议的</a:t>
                      </a:r>
                      <a:r>
                        <a:rPr lang="en-US" sz="1400" b="1" kern="100" dirty="0"/>
                        <a:t>NTLM</a:t>
                      </a:r>
                      <a:r>
                        <a:rPr lang="zh-CN" sz="1400" b="1" kern="100" dirty="0"/>
                        <a:t>认证机制存在安全缺陷</a:t>
                      </a:r>
                      <a:endParaRPr lang="zh-CN" sz="1800" b="1" kern="100" dirty="0">
                        <a:latin typeface="Times New Roman"/>
                        <a:ea typeface="宋体"/>
                      </a:endParaRPr>
                    </a:p>
                  </a:txBody>
                  <a:tcPr marL="68580" marR="68580" marT="0" marB="0"/>
                </a:tc>
                <a:tc>
                  <a:txBody>
                    <a:bodyPr/>
                    <a:lstStyle/>
                    <a:p>
                      <a:pPr algn="just">
                        <a:spcAft>
                          <a:spcPts val="0"/>
                        </a:spcAft>
                      </a:pPr>
                      <a:r>
                        <a:rPr lang="en-US" sz="1400" b="1" kern="100"/>
                        <a:t>SMB</a:t>
                      </a:r>
                      <a:r>
                        <a:rPr lang="zh-CN" sz="1400" b="1" kern="100"/>
                        <a:t>中间人攻击</a:t>
                      </a:r>
                      <a:endParaRPr lang="zh-CN" sz="1800" b="1" kern="100">
                        <a:latin typeface="Times New Roman"/>
                        <a:ea typeface="宋体"/>
                      </a:endParaRPr>
                    </a:p>
                  </a:txBody>
                  <a:tcPr marL="68580" marR="68580" marT="0" marB="0"/>
                </a:tc>
                <a:tc>
                  <a:txBody>
                    <a:bodyPr/>
                    <a:lstStyle/>
                    <a:p>
                      <a:pPr algn="just">
                        <a:spcAft>
                          <a:spcPts val="0"/>
                        </a:spcAft>
                      </a:pPr>
                      <a:r>
                        <a:rPr lang="zh-CN" sz="1400" b="1" kern="100" dirty="0"/>
                        <a:t>真实性</a:t>
                      </a:r>
                      <a:r>
                        <a:rPr lang="en-US" sz="1400" b="1" kern="100" dirty="0"/>
                        <a:t>, </a:t>
                      </a:r>
                      <a:r>
                        <a:rPr lang="zh-CN" sz="1400" b="1" kern="100" dirty="0"/>
                        <a:t>可用性</a:t>
                      </a:r>
                      <a:endParaRPr lang="zh-CN" sz="1800" b="1" kern="100" dirty="0">
                        <a:latin typeface="Times New Roman"/>
                        <a:ea typeface="宋体"/>
                      </a:endParaRPr>
                    </a:p>
                  </a:txBody>
                  <a:tcPr marL="68580" marR="68580" marT="0" marB="0"/>
                </a:tc>
                <a:extLst>
                  <a:ext uri="{0D108BD9-81ED-4DB2-BD59-A6C34878D82A}">
                    <a16:rowId xmlns:a16="http://schemas.microsoft.com/office/drawing/2014/main" val="10015"/>
                  </a:ext>
                </a:extLst>
              </a:tr>
              <a:tr h="0">
                <a:tc vMerge="1">
                  <a:txBody>
                    <a:bodyPr/>
                    <a:lstStyle/>
                    <a:p>
                      <a:endParaRPr lang="zh-CN" altLang="en-US"/>
                    </a:p>
                  </a:txBody>
                  <a:tcPr/>
                </a:tc>
                <a:tc rowSpan="2">
                  <a:txBody>
                    <a:bodyPr/>
                    <a:lstStyle/>
                    <a:p>
                      <a:pPr algn="just">
                        <a:spcAft>
                          <a:spcPts val="0"/>
                        </a:spcAft>
                      </a:pPr>
                      <a:r>
                        <a:rPr lang="en-US" sz="1400" b="1" kern="100"/>
                        <a:t>HTTP</a:t>
                      </a:r>
                      <a:endParaRPr lang="zh-CN" sz="1800" b="1" kern="100">
                        <a:latin typeface="Times New Roman"/>
                        <a:ea typeface="宋体"/>
                      </a:endParaRPr>
                    </a:p>
                  </a:txBody>
                  <a:tcPr marL="68580" marR="68580" marT="0" marB="0"/>
                </a:tc>
                <a:tc>
                  <a:txBody>
                    <a:bodyPr/>
                    <a:lstStyle/>
                    <a:p>
                      <a:pPr algn="just">
                        <a:spcAft>
                          <a:spcPts val="0"/>
                        </a:spcAft>
                      </a:pPr>
                      <a:r>
                        <a:rPr lang="en-US" sz="1400" b="1" kern="100" dirty="0"/>
                        <a:t>URL</a:t>
                      </a:r>
                      <a:r>
                        <a:rPr lang="zh-CN" sz="1400" b="1" kern="100" dirty="0"/>
                        <a:t>明文</a:t>
                      </a:r>
                      <a:r>
                        <a:rPr lang="en-US" sz="1400" b="1" kern="100" dirty="0"/>
                        <a:t>, </a:t>
                      </a:r>
                      <a:r>
                        <a:rPr lang="zh-CN" sz="1400" b="1" kern="100" dirty="0"/>
                        <a:t>缺乏完整性保护</a:t>
                      </a:r>
                      <a:r>
                        <a:rPr lang="en-US" sz="1400" b="1" kern="100" dirty="0"/>
                        <a:t>, </a:t>
                      </a:r>
                      <a:r>
                        <a:rPr lang="zh-CN" sz="1400" b="1" kern="100" dirty="0"/>
                        <a:t>编码滥用等</a:t>
                      </a:r>
                      <a:endParaRPr lang="zh-CN" sz="1800" b="1" kern="100" dirty="0">
                        <a:latin typeface="Times New Roman"/>
                        <a:ea typeface="宋体"/>
                      </a:endParaRPr>
                    </a:p>
                  </a:txBody>
                  <a:tcPr marL="68580" marR="68580" marT="0" marB="0"/>
                </a:tc>
                <a:tc>
                  <a:txBody>
                    <a:bodyPr/>
                    <a:lstStyle/>
                    <a:p>
                      <a:pPr algn="just">
                        <a:spcAft>
                          <a:spcPts val="0"/>
                        </a:spcAft>
                      </a:pPr>
                      <a:r>
                        <a:rPr lang="zh-CN" sz="1400" b="1" kern="100"/>
                        <a:t>钓鱼</a:t>
                      </a:r>
                      <a:endParaRPr lang="zh-CN" sz="1800" b="1" kern="100">
                        <a:latin typeface="Times New Roman"/>
                        <a:ea typeface="宋体"/>
                      </a:endParaRPr>
                    </a:p>
                  </a:txBody>
                  <a:tcPr marL="68580" marR="68580" marT="0" marB="0"/>
                </a:tc>
                <a:tc>
                  <a:txBody>
                    <a:bodyPr/>
                    <a:lstStyle/>
                    <a:p>
                      <a:pPr algn="just">
                        <a:spcAft>
                          <a:spcPts val="0"/>
                        </a:spcAft>
                      </a:pPr>
                      <a:r>
                        <a:rPr lang="zh-CN" sz="1400" b="1" kern="100"/>
                        <a:t>完整性</a:t>
                      </a:r>
                      <a:r>
                        <a:rPr lang="en-US" sz="1400" b="1" kern="100"/>
                        <a:t>, </a:t>
                      </a:r>
                      <a:r>
                        <a:rPr lang="zh-CN" sz="1400" b="1" kern="100"/>
                        <a:t>真实性</a:t>
                      </a:r>
                      <a:endParaRPr lang="zh-CN" sz="1800" b="1" kern="100">
                        <a:latin typeface="Times New Roman"/>
                        <a:ea typeface="宋体"/>
                      </a:endParaRPr>
                    </a:p>
                  </a:txBody>
                  <a:tcPr marL="68580" marR="68580" marT="0" marB="0"/>
                </a:tc>
                <a:extLst>
                  <a:ext uri="{0D108BD9-81ED-4DB2-BD59-A6C34878D82A}">
                    <a16:rowId xmlns:a16="http://schemas.microsoft.com/office/drawing/2014/main" val="10016"/>
                  </a:ext>
                </a:extLst>
              </a:tr>
              <a:tr h="0">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400" b="1" kern="100" dirty="0"/>
                        <a:t>内嵌链接滥用</a:t>
                      </a:r>
                      <a:endParaRPr lang="zh-CN" sz="1800" b="1" kern="100" dirty="0">
                        <a:latin typeface="Times New Roman"/>
                        <a:ea typeface="宋体"/>
                      </a:endParaRPr>
                    </a:p>
                  </a:txBody>
                  <a:tcPr marL="68580" marR="68580" marT="0" marB="0"/>
                </a:tc>
                <a:tc>
                  <a:txBody>
                    <a:bodyPr/>
                    <a:lstStyle/>
                    <a:p>
                      <a:pPr algn="just">
                        <a:spcAft>
                          <a:spcPts val="0"/>
                        </a:spcAft>
                      </a:pPr>
                      <a:r>
                        <a:rPr lang="zh-CN" sz="1400" b="1" kern="100"/>
                        <a:t>网页木马攻击</a:t>
                      </a:r>
                      <a:endParaRPr lang="zh-CN" sz="1800" b="1" kern="100">
                        <a:latin typeface="Times New Roman"/>
                        <a:ea typeface="宋体"/>
                      </a:endParaRPr>
                    </a:p>
                  </a:txBody>
                  <a:tcPr marL="68580" marR="68580" marT="0" marB="0"/>
                </a:tc>
                <a:tc>
                  <a:txBody>
                    <a:bodyPr/>
                    <a:lstStyle/>
                    <a:p>
                      <a:pPr algn="just">
                        <a:spcAft>
                          <a:spcPts val="0"/>
                        </a:spcAft>
                      </a:pPr>
                      <a:r>
                        <a:rPr lang="zh-CN" sz="1400" b="1" kern="100" dirty="0"/>
                        <a:t>完整性</a:t>
                      </a:r>
                      <a:endParaRPr lang="zh-CN" sz="1800" b="1" kern="100" dirty="0">
                        <a:latin typeface="Times New Roman"/>
                        <a:ea typeface="宋体"/>
                      </a:endParaRPr>
                    </a:p>
                  </a:txBody>
                  <a:tcPr marL="68580" marR="68580" marT="0" marB="0"/>
                </a:tc>
                <a:extLst>
                  <a:ext uri="{0D108BD9-81ED-4DB2-BD59-A6C34878D82A}">
                    <a16:rowId xmlns:a16="http://schemas.microsoft.com/office/drawing/2014/main" val="10017"/>
                  </a:ext>
                </a:extLst>
              </a:tr>
            </a:tbl>
          </a:graphicData>
        </a:graphic>
      </p:graphicFrame>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7</a:t>
            </a:fld>
            <a:endParaRPr lang="en-US" altLang="zh-CN"/>
          </a:p>
        </p:txBody>
      </p:sp>
    </p:spTree>
    <p:extLst>
      <p:ext uri="{BB962C8B-B14F-4D97-AF65-F5344CB8AC3E}">
        <p14:creationId xmlns:p14="http://schemas.microsoft.com/office/powerpoint/2010/main" val="373400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260648"/>
            <a:ext cx="8001000" cy="603920"/>
          </a:xfrm>
        </p:spPr>
        <p:txBody>
          <a:bodyPr/>
          <a:lstStyle/>
          <a:p>
            <a:r>
              <a:rPr lang="zh-CN" altLang="en-US" dirty="0"/>
              <a:t>网络协议攻击基础技术</a:t>
            </a:r>
          </a:p>
        </p:txBody>
      </p:sp>
      <p:sp>
        <p:nvSpPr>
          <p:cNvPr id="3" name="内容占位符 2"/>
          <p:cNvSpPr>
            <a:spLocks noGrp="1"/>
          </p:cNvSpPr>
          <p:nvPr>
            <p:ph idx="1"/>
          </p:nvPr>
        </p:nvSpPr>
        <p:spPr>
          <a:xfrm>
            <a:off x="566738" y="1752600"/>
            <a:ext cx="4653334" cy="4267200"/>
          </a:xfrm>
        </p:spPr>
        <p:txBody>
          <a:bodyPr/>
          <a:lstStyle/>
          <a:p>
            <a:r>
              <a:rPr lang="zh-CN" altLang="en-US" sz="2400" dirty="0"/>
              <a:t>原始报文捕获</a:t>
            </a:r>
            <a:r>
              <a:rPr lang="en-US" altLang="zh-CN" sz="2400" dirty="0"/>
              <a:t>-Sniffer</a:t>
            </a:r>
          </a:p>
          <a:p>
            <a:r>
              <a:rPr lang="zh-CN" altLang="en-US" sz="2400" dirty="0"/>
              <a:t>原始报文伪造技术</a:t>
            </a:r>
            <a:endParaRPr lang="en-US" altLang="zh-CN" sz="2400" dirty="0"/>
          </a:p>
          <a:p>
            <a:pPr lvl="1"/>
            <a:r>
              <a:rPr lang="zh-CN" altLang="zh-CN" sz="2000" dirty="0"/>
              <a:t>伪造出特制的网络数据报文</a:t>
            </a:r>
            <a:r>
              <a:rPr lang="zh-CN" altLang="en-US" sz="2000" dirty="0"/>
              <a:t>并</a:t>
            </a:r>
            <a:r>
              <a:rPr lang="zh-CN" altLang="zh-CN" sz="2000" dirty="0"/>
              <a:t>发送</a:t>
            </a:r>
            <a:endParaRPr lang="en-US" altLang="zh-CN" sz="2000" dirty="0"/>
          </a:p>
          <a:p>
            <a:pPr lvl="1"/>
            <a:r>
              <a:rPr lang="zh-CN" altLang="zh-CN" sz="2000" dirty="0"/>
              <a:t>原始套接字</a:t>
            </a:r>
            <a:r>
              <a:rPr lang="en-US" altLang="zh-CN" sz="2000" dirty="0"/>
              <a:t>(Raw Socket)</a:t>
            </a:r>
          </a:p>
          <a:p>
            <a:pPr lvl="1"/>
            <a:r>
              <a:rPr lang="en-US" altLang="zh-CN" sz="2000" dirty="0" err="1"/>
              <a:t>Libnet</a:t>
            </a:r>
            <a:r>
              <a:rPr lang="zh-CN" altLang="en-US" sz="2000" dirty="0"/>
              <a:t>库</a:t>
            </a:r>
            <a:r>
              <a:rPr lang="en-US" altLang="zh-CN" sz="2000" dirty="0"/>
              <a:t> for C</a:t>
            </a:r>
          </a:p>
          <a:p>
            <a:pPr lvl="1"/>
            <a:r>
              <a:rPr lang="en-US" altLang="zh-CN" sz="2000" dirty="0" err="1"/>
              <a:t>Scapy</a:t>
            </a:r>
            <a:r>
              <a:rPr lang="zh-CN" altLang="en-US" sz="2000" dirty="0"/>
              <a:t>库</a:t>
            </a:r>
            <a:r>
              <a:rPr lang="en-US" altLang="zh-CN" sz="2000" dirty="0"/>
              <a:t> for Python</a:t>
            </a:r>
            <a:endParaRPr lang="en-US" altLang="zh-CN" sz="2400" dirty="0"/>
          </a:p>
          <a:p>
            <a:r>
              <a:rPr lang="en-US" altLang="zh-CN" sz="2400" dirty="0" err="1"/>
              <a:t>Netwox</a:t>
            </a:r>
            <a:r>
              <a:rPr lang="en-US" altLang="zh-CN" sz="2400" dirty="0"/>
              <a:t>/</a:t>
            </a:r>
            <a:r>
              <a:rPr lang="en-US" altLang="zh-CN" sz="2400" dirty="0" err="1"/>
              <a:t>Netwag</a:t>
            </a:r>
            <a:r>
              <a:rPr lang="en-US" altLang="zh-CN" sz="2400" dirty="0"/>
              <a:t>*</a:t>
            </a:r>
          </a:p>
          <a:p>
            <a:pPr lvl="1"/>
            <a:r>
              <a:rPr lang="zh-CN" altLang="zh-CN" sz="2000" dirty="0"/>
              <a:t>超过</a:t>
            </a:r>
            <a:r>
              <a:rPr lang="en-US" altLang="zh-CN" sz="2000" dirty="0"/>
              <a:t>200</a:t>
            </a:r>
            <a:r>
              <a:rPr lang="zh-CN" altLang="zh-CN" sz="2000" dirty="0"/>
              <a:t>个不同功能的网络报文生成</a:t>
            </a:r>
            <a:r>
              <a:rPr lang="zh-CN" altLang="en-US" sz="2000" dirty="0"/>
              <a:t>与发送</a:t>
            </a:r>
            <a:r>
              <a:rPr lang="zh-CN" altLang="zh-CN" sz="2000" dirty="0"/>
              <a:t>工具</a:t>
            </a:r>
            <a:endParaRPr lang="en-US" altLang="zh-CN" sz="2000" dirty="0"/>
          </a:p>
          <a:p>
            <a:pPr lvl="1"/>
            <a:r>
              <a:rPr lang="en-US" altLang="zh-CN" sz="2000" dirty="0"/>
              <a:t>#</a:t>
            </a:r>
            <a:r>
              <a:rPr lang="en-US" altLang="zh-CN" sz="2000" dirty="0" err="1"/>
              <a:t>netwox</a:t>
            </a:r>
            <a:r>
              <a:rPr lang="en-US" altLang="zh-CN" sz="2000" dirty="0"/>
              <a:t> number [parameters ... ]</a:t>
            </a:r>
          </a:p>
          <a:p>
            <a:endParaRPr lang="zh-CN" altLang="en-US" sz="24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8</a:t>
            </a:fld>
            <a:endParaRPr lang="en-US" altLang="zh-CN"/>
          </a:p>
        </p:txBody>
      </p:sp>
      <p:pic>
        <p:nvPicPr>
          <p:cNvPr id="7" name="图片 6"/>
          <p:cNvPicPr/>
          <p:nvPr/>
        </p:nvPicPr>
        <p:blipFill>
          <a:blip r:embed="rId2" cstate="print"/>
          <a:srcRect/>
          <a:stretch>
            <a:fillRect/>
          </a:stretch>
        </p:blipFill>
        <p:spPr bwMode="auto">
          <a:xfrm>
            <a:off x="5220072" y="1844824"/>
            <a:ext cx="3645024" cy="4104456"/>
          </a:xfrm>
          <a:prstGeom prst="rect">
            <a:avLst/>
          </a:prstGeom>
          <a:noFill/>
          <a:ln w="9525">
            <a:noFill/>
            <a:miter lim="800000"/>
            <a:headEnd/>
            <a:tailEnd/>
          </a:ln>
        </p:spPr>
      </p:pic>
    </p:spTree>
    <p:extLst>
      <p:ext uri="{BB962C8B-B14F-4D97-AF65-F5344CB8AC3E}">
        <p14:creationId xmlns:p14="http://schemas.microsoft.com/office/powerpoint/2010/main" val="967058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4" name="灯片编号占位符 5"/>
          <p:cNvSpPr>
            <a:spLocks noGrp="1"/>
          </p:cNvSpPr>
          <p:nvPr>
            <p:ph type="sldNum" sz="quarter" idx="12"/>
          </p:nvPr>
        </p:nvSpPr>
        <p:spPr>
          <a:noFill/>
        </p:spPr>
        <p:txBody>
          <a:bodyPr/>
          <a:lstStyle/>
          <a:p>
            <a:fld id="{6EBA1BC7-E1BF-49F8-BF5C-E6EE8FB57F33}" type="slidenum">
              <a:rPr lang="en-US" altLang="zh-CN" smtClean="0">
                <a:ea typeface="宋体" charset="-122"/>
              </a:rPr>
              <a:pPr/>
              <a:t>9</a:t>
            </a:fld>
            <a:endParaRPr lang="en-US" altLang="zh-CN">
              <a:ea typeface="宋体" charset="-122"/>
            </a:endParaRPr>
          </a:p>
        </p:txBody>
      </p:sp>
      <p:sp>
        <p:nvSpPr>
          <p:cNvPr id="66565" name="Rectangle 2"/>
          <p:cNvSpPr>
            <a:spLocks noGrp="1" noChangeArrowheads="1"/>
          </p:cNvSpPr>
          <p:nvPr>
            <p:ph type="title"/>
          </p:nvPr>
        </p:nvSpPr>
        <p:spPr>
          <a:xfrm>
            <a:off x="1835696" y="260648"/>
            <a:ext cx="8001000" cy="675928"/>
          </a:xfrm>
        </p:spPr>
        <p:txBody>
          <a:bodyPr/>
          <a:lstStyle/>
          <a:p>
            <a:pPr eaLnBrk="1" hangingPunct="1"/>
            <a:r>
              <a:rPr lang="zh-CN" altLang="en-US" dirty="0"/>
              <a:t>内容</a:t>
            </a:r>
          </a:p>
        </p:txBody>
      </p:sp>
      <p:sp>
        <p:nvSpPr>
          <p:cNvPr id="66566" name="Rectangle 3"/>
          <p:cNvSpPr>
            <a:spLocks noGrp="1" noChangeArrowheads="1"/>
          </p:cNvSpPr>
          <p:nvPr>
            <p:ph type="body" idx="1"/>
          </p:nvPr>
        </p:nvSpPr>
        <p:spPr/>
        <p:txBody>
          <a:bodyPr/>
          <a:lstStyle/>
          <a:p>
            <a:pPr marL="571500" indent="-571500" eaLnBrk="1" hangingPunct="1">
              <a:buFont typeface="Wingdings" pitchFamily="2" charset="2"/>
              <a:buAutoNum type="arabicPeriod"/>
            </a:pPr>
            <a:r>
              <a:rPr lang="en-US" altLang="zh-CN" sz="3700" dirty="0">
                <a:ea typeface="黑体" pitchFamily="2" charset="-122"/>
              </a:rPr>
              <a:t>TCP/IP</a:t>
            </a:r>
            <a:r>
              <a:rPr lang="zh-CN" altLang="en-US" sz="3700" dirty="0">
                <a:ea typeface="黑体" pitchFamily="2" charset="-122"/>
              </a:rPr>
              <a:t>网络协议栈攻击概述</a:t>
            </a:r>
            <a:endParaRPr lang="en-US" altLang="zh-CN" sz="3700" dirty="0">
              <a:ea typeface="黑体" pitchFamily="2" charset="-122"/>
            </a:endParaRPr>
          </a:p>
          <a:p>
            <a:pPr marL="571500" indent="-571500" eaLnBrk="1" hangingPunct="1">
              <a:buFont typeface="Wingdings" pitchFamily="2" charset="2"/>
              <a:buAutoNum type="arabicPeriod"/>
            </a:pPr>
            <a:r>
              <a:rPr lang="en-US" altLang="zh-CN" sz="3700" dirty="0">
                <a:solidFill>
                  <a:schemeClr val="accent2"/>
                </a:solidFill>
                <a:ea typeface="黑体" pitchFamily="2" charset="-122"/>
              </a:rPr>
              <a:t>IP</a:t>
            </a:r>
            <a:r>
              <a:rPr lang="zh-CN" altLang="en-US" sz="3700" dirty="0">
                <a:solidFill>
                  <a:schemeClr val="accent2"/>
                </a:solidFill>
                <a:ea typeface="黑体" pitchFamily="2" charset="-122"/>
              </a:rPr>
              <a:t>源地址欺骗</a:t>
            </a:r>
            <a:endParaRPr lang="en-US" altLang="zh-CN" sz="3700" dirty="0">
              <a:solidFill>
                <a:schemeClr val="accent2"/>
              </a:solidFill>
              <a:ea typeface="黑体" pitchFamily="2" charset="-122"/>
            </a:endParaRPr>
          </a:p>
          <a:p>
            <a:pPr marL="571500" indent="-571500" eaLnBrk="1" hangingPunct="1">
              <a:buFont typeface="Wingdings" pitchFamily="2" charset="2"/>
              <a:buAutoNum type="arabicPeriod"/>
            </a:pPr>
            <a:r>
              <a:rPr lang="en-US" altLang="zh-CN" sz="3700" dirty="0">
                <a:ea typeface="黑体" pitchFamily="2" charset="-122"/>
              </a:rPr>
              <a:t>ARP</a:t>
            </a:r>
            <a:r>
              <a:rPr lang="zh-CN" altLang="en-US" sz="3700" dirty="0">
                <a:ea typeface="黑体" pitchFamily="2" charset="-122"/>
              </a:rPr>
              <a:t>欺骗</a:t>
            </a:r>
            <a:endParaRPr lang="en-US" altLang="zh-CN" sz="3700" dirty="0">
              <a:ea typeface="黑体" pitchFamily="2" charset="-122"/>
            </a:endParaRPr>
          </a:p>
          <a:p>
            <a:pPr marL="571500" indent="-571500" eaLnBrk="1" hangingPunct="1">
              <a:buFont typeface="Wingdings" pitchFamily="2" charset="2"/>
              <a:buAutoNum type="arabicPeriod"/>
            </a:pPr>
            <a:r>
              <a:rPr lang="en-US" altLang="zh-CN" sz="3700" dirty="0">
                <a:ea typeface="黑体" pitchFamily="2" charset="-122"/>
              </a:rPr>
              <a:t>ICMP</a:t>
            </a:r>
            <a:r>
              <a:rPr lang="zh-CN" altLang="en-US" sz="3700" dirty="0">
                <a:ea typeface="黑体" pitchFamily="2" charset="-122"/>
              </a:rPr>
              <a:t>路由重定向攻击</a:t>
            </a:r>
            <a:endParaRPr lang="en-US" altLang="zh-CN" sz="3700" dirty="0">
              <a:ea typeface="黑体" pitchFamily="2" charset="-122"/>
            </a:endParaRPr>
          </a:p>
          <a:p>
            <a:pPr marL="571500" indent="-571500" eaLnBrk="1" hangingPunct="1">
              <a:buFont typeface="Wingdings" pitchFamily="2" charset="2"/>
              <a:buAutoNum type="arabicPeriod"/>
            </a:pPr>
            <a:endParaRPr lang="en-US" altLang="zh-CN" sz="3700" dirty="0">
              <a:ea typeface="黑体" pitchFamily="2" charset="-122"/>
            </a:endParaRPr>
          </a:p>
          <a:p>
            <a:pPr marL="571500" indent="-571500" eaLnBrk="1" hangingPunct="1">
              <a:buFont typeface="Wingdings" pitchFamily="2" charset="2"/>
              <a:buAutoNum type="arabicPeriod"/>
            </a:pPr>
            <a:endParaRPr lang="en-US" altLang="zh-CN" sz="3700" dirty="0">
              <a:ea typeface="黑体" pitchFamily="2" charset="-122"/>
            </a:endParaRPr>
          </a:p>
        </p:txBody>
      </p:sp>
    </p:spTree>
    <p:extLst>
      <p:ext uri="{BB962C8B-B14F-4D97-AF65-F5344CB8AC3E}">
        <p14:creationId xmlns:p14="http://schemas.microsoft.com/office/powerpoint/2010/main" val="770208154"/>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21104</TotalTime>
  <Words>4273</Words>
  <Application>Microsoft Office PowerPoint</Application>
  <PresentationFormat>全屏显示(4:3)</PresentationFormat>
  <Paragraphs>623</Paragraphs>
  <Slides>47</Slides>
  <Notes>27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47</vt:i4>
      </vt:variant>
    </vt:vector>
  </HeadingPairs>
  <TitlesOfParts>
    <vt:vector size="52" baseType="lpstr">
      <vt:lpstr>Arial</vt:lpstr>
      <vt:lpstr>Times New Roman</vt:lpstr>
      <vt:lpstr>Verdana</vt:lpstr>
      <vt:lpstr>Wingdings</vt:lpstr>
      <vt:lpstr>Profile</vt:lpstr>
      <vt:lpstr>电子科技大学 网络与系统攻击技术课程</vt:lpstr>
      <vt:lpstr>内容</vt:lpstr>
      <vt:lpstr>网络安全属性</vt:lpstr>
      <vt:lpstr>网络攻击基本模式</vt:lpstr>
      <vt:lpstr>中间人攻击(MITM攻击)</vt:lpstr>
      <vt:lpstr>中间人攻击的经典案例:    米特尼克 VS.克利夫特</vt:lpstr>
      <vt:lpstr>TCP/IP网络协议栈 安全缺陷与攻击技术</vt:lpstr>
      <vt:lpstr>网络协议攻击基础技术</vt:lpstr>
      <vt:lpstr>内容</vt:lpstr>
      <vt:lpstr>应用IP欺骗的经典对决：   JSZ/米特尼克 VS. 下村勉</vt:lpstr>
      <vt:lpstr>IP源地址欺骗</vt:lpstr>
      <vt:lpstr>On-Path IP Spoofing</vt:lpstr>
      <vt:lpstr>Off-Path IP Spoofing</vt:lpstr>
      <vt:lpstr>Off-path Spoofing盲攻击</vt:lpstr>
      <vt:lpstr>盲攻击过程</vt:lpstr>
      <vt:lpstr>IP源地址欺骗技术的应用场景</vt:lpstr>
      <vt:lpstr>依赖于IP源欺骗的其他网络协议攻击</vt:lpstr>
      <vt:lpstr>ICMP Smurf放大攻击</vt:lpstr>
      <vt:lpstr>DDoS分布式反射拒绝服务攻击</vt:lpstr>
      <vt:lpstr>DDoS案例</vt:lpstr>
      <vt:lpstr>DDoS分布式反射拒绝服务攻击</vt:lpstr>
      <vt:lpstr>利用Netwox进行IP源地址欺骗</vt:lpstr>
      <vt:lpstr>Nmap进行源IP地址欺骗扫描</vt:lpstr>
      <vt:lpstr>IP源地址欺骗的防范措施</vt:lpstr>
      <vt:lpstr>IP源地址欺骗过滤</vt:lpstr>
      <vt:lpstr>MIT Spoofer Project</vt:lpstr>
      <vt:lpstr>Spoofable Networks</vt:lpstr>
      <vt:lpstr>内容</vt:lpstr>
      <vt:lpstr>ARP协议</vt:lpstr>
      <vt:lpstr>ARP协议格式</vt:lpstr>
      <vt:lpstr>ARP请求／应答过程</vt:lpstr>
      <vt:lpstr>ARP缓存</vt:lpstr>
      <vt:lpstr>  ARP协议安全问题</vt:lpstr>
      <vt:lpstr>黄蓉的网络安全”诡”计 之“降龙十八掌”作业－场景1</vt:lpstr>
      <vt:lpstr>ARP欺骗攻击技术原理</vt:lpstr>
      <vt:lpstr>黄蓉的网络安全”诡”计 之“降龙十八掌”作业－场景2</vt:lpstr>
      <vt:lpstr>ARP欺骗攻击技术原理2</vt:lpstr>
      <vt:lpstr>黄蓉的网络安全”诡”计 之“降龙十八掌”作业－场景3</vt:lpstr>
      <vt:lpstr>ARP欺骗技术的应用场景</vt:lpstr>
      <vt:lpstr>ARP欺骗攻击防范措施</vt:lpstr>
      <vt:lpstr>内容</vt:lpstr>
      <vt:lpstr>ICMP路由重定向攻击</vt:lpstr>
      <vt:lpstr>ICMP路由重定向攻击技术</vt:lpstr>
      <vt:lpstr>利用Netwox进行ICMP路由重定向攻击  – 演示</vt:lpstr>
      <vt:lpstr>实施重定向攻击前后受害主机路由表的对比情况</vt:lpstr>
      <vt:lpstr>Wireshark分析ICMP重定向攻击过程</vt:lpstr>
      <vt:lpstr>ICMP路由重定向攻击防范</vt:lpstr>
    </vt:vector>
  </TitlesOfParts>
  <Company>computer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zhugejianwei</dc:creator>
  <cp:lastModifiedBy>xin huang</cp:lastModifiedBy>
  <cp:revision>7284</cp:revision>
  <dcterms:created xsi:type="dcterms:W3CDTF">2005-06-29T02:16:32Z</dcterms:created>
  <dcterms:modified xsi:type="dcterms:W3CDTF">2023-12-10T05:21:22Z</dcterms:modified>
</cp:coreProperties>
</file>