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707" r:id="rId2"/>
    <p:sldId id="1002" r:id="rId3"/>
    <p:sldId id="1105" r:id="rId4"/>
    <p:sldId id="1066" r:id="rId5"/>
    <p:sldId id="1103" r:id="rId6"/>
    <p:sldId id="1104" r:id="rId7"/>
    <p:sldId id="1109" r:id="rId8"/>
    <p:sldId id="1098" r:id="rId9"/>
    <p:sldId id="1003" r:id="rId10"/>
    <p:sldId id="1041" r:id="rId11"/>
    <p:sldId id="1028" r:id="rId12"/>
    <p:sldId id="1029" r:id="rId13"/>
    <p:sldId id="1043" r:id="rId14"/>
    <p:sldId id="1004" r:id="rId15"/>
    <p:sldId id="1030" r:id="rId16"/>
    <p:sldId id="1035" r:id="rId17"/>
    <p:sldId id="1036" r:id="rId18"/>
    <p:sldId id="1058" r:id="rId19"/>
    <p:sldId id="1059" r:id="rId20"/>
    <p:sldId id="1042" r:id="rId21"/>
    <p:sldId id="1106" r:id="rId22"/>
    <p:sldId id="1101" r:id="rId23"/>
    <p:sldId id="1034" r:id="rId24"/>
    <p:sldId id="1084" r:id="rId25"/>
    <p:sldId id="1085" r:id="rId26"/>
    <p:sldId id="1091" r:id="rId27"/>
    <p:sldId id="1108" r:id="rId28"/>
    <p:sldId id="1037" r:id="rId29"/>
    <p:sldId id="1107" r:id="rId30"/>
    <p:sldId id="1046" r:id="rId31"/>
    <p:sldId id="1102" r:id="rId32"/>
    <p:sldId id="1049" r:id="rId33"/>
    <p:sldId id="1050" r:id="rId34"/>
    <p:sldId id="1051" r:id="rId35"/>
    <p:sldId id="1052" r:id="rId36"/>
    <p:sldId id="1111" r:id="rId37"/>
    <p:sldId id="1112" r:id="rId38"/>
    <p:sldId id="1110" r:id="rId39"/>
    <p:sldId id="1020" r:id="rId40"/>
    <p:sldId id="1021" r:id="rId41"/>
    <p:sldId id="1022" r:id="rId42"/>
  </p:sldIdLst>
  <p:sldSz cx="9144000" cy="6858000" type="screen4x3"/>
  <p:notesSz cx="6815138" cy="99425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7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83948" autoAdjust="0"/>
  </p:normalViewPr>
  <p:slideViewPr>
    <p:cSldViewPr>
      <p:cViewPr varScale="1">
        <p:scale>
          <a:sx n="95" d="100"/>
          <a:sy n="95" d="100"/>
        </p:scale>
        <p:origin x="20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033A09-4ED5-4AB7-AB7D-DE65CACAB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5224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4ED01E-F8F9-4F54-B30C-0380FCF998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1CB55-6D86-4A2B-B033-82BC03CB395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第二节课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国家要求国内</a:t>
            </a:r>
            <a:r>
              <a:rPr lang="en-US" altLang="zh-CN" dirty="0"/>
              <a:t>Web</a:t>
            </a:r>
            <a:r>
              <a:rPr lang="zh-CN" altLang="en-US" dirty="0"/>
              <a:t>站点都需要进行备案，而云服务提供商则面临巨大压力，任何购买了其带有公网</a:t>
            </a:r>
            <a:r>
              <a:rPr lang="en-US" altLang="zh-CN" dirty="0"/>
              <a:t>IP</a:t>
            </a:r>
            <a:r>
              <a:rPr lang="zh-CN" altLang="en-US" dirty="0"/>
              <a:t>服务器的用户都可以在其上搭建网站，如何来防御？国内的云厂商利用</a:t>
            </a:r>
            <a:r>
              <a:rPr lang="en-US" altLang="zh-CN" dirty="0"/>
              <a:t>DDoS</a:t>
            </a:r>
            <a:r>
              <a:rPr lang="zh-CN" altLang="en-US" dirty="0"/>
              <a:t>防护的基础设施进行</a:t>
            </a:r>
            <a:r>
              <a:rPr lang="en-US" altLang="zh-CN" dirty="0"/>
              <a:t>RST</a:t>
            </a:r>
            <a:r>
              <a:rPr lang="zh-CN" altLang="en-US" dirty="0"/>
              <a:t>攻击，强制断开用户到非备案站点的连接。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9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83D94-51CD-4F62-9041-1CA10B9DFD82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>
              <a:latin typeface="Calibri" charset="0"/>
              <a:ea typeface="宋体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fld id="{67BD441D-E8AF-7B43-BCE2-DBFC4ECC899E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charset="0"/>
                <a:ea typeface="宋体" charset="0"/>
              </a:rPr>
              <a:t>Rule: </a:t>
            </a:r>
            <a:r>
              <a:rPr lang="en-US" sz="2400" i="1" dirty="0"/>
              <a:t>first good answer wins</a:t>
            </a:r>
            <a:endParaRPr lang="en-US" altLang="zh-CN" sz="2400" dirty="0"/>
          </a:p>
          <a:p>
            <a:pPr>
              <a:spcBef>
                <a:spcPct val="0"/>
              </a:spcBef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fld id="{154F6A8C-248A-264A-A3DF-EA952B032826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Calibri" charset="0"/>
                <a:ea typeface="宋体" charset="0"/>
              </a:rPr>
              <a:t>Rule: </a:t>
            </a:r>
            <a:r>
              <a:rPr lang="en-US" sz="2400" i="1" dirty="0"/>
              <a:t>first good answer wins</a:t>
            </a:r>
            <a:endParaRPr lang="en-US" altLang="zh-CN" sz="2400" dirty="0"/>
          </a:p>
          <a:p>
            <a:pPr>
              <a:spcBef>
                <a:spcPct val="0"/>
              </a:spcBef>
            </a:pP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9pPr>
          </a:lstStyle>
          <a:p>
            <a:fld id="{154F6A8C-248A-264A-A3DF-EA952B032826}" type="slidenum">
              <a:rPr lang="zh-CN" altLang="en-US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3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获取消息：</a:t>
            </a:r>
            <a:r>
              <a:rPr lang="en-US" altLang="zh-CN" dirty="0"/>
              <a:t>https</a:t>
            </a:r>
            <a:r>
              <a:rPr lang="zh-CN" altLang="en-US" dirty="0"/>
              <a:t>方式</a:t>
            </a:r>
            <a:r>
              <a:rPr lang="en-US" altLang="zh-CN" dirty="0"/>
              <a:t>Google</a:t>
            </a:r>
            <a:r>
              <a:rPr lang="zh-CN" altLang="en-US" dirty="0"/>
              <a:t>搜索，</a:t>
            </a:r>
            <a:r>
              <a:rPr lang="en-US" altLang="zh-CN" dirty="0"/>
              <a:t>Google Reader</a:t>
            </a:r>
            <a:r>
              <a:rPr lang="zh-CN" altLang="en-US" dirty="0"/>
              <a:t>，订阅相关翻墙</a:t>
            </a:r>
            <a:r>
              <a:rPr lang="en-US" altLang="zh-CN" dirty="0"/>
              <a:t>blog http://</a:t>
            </a:r>
            <a:r>
              <a:rPr lang="en-US" altLang="zh-CN" dirty="0" err="1"/>
              <a:t>www.chinagfw.org</a:t>
            </a:r>
            <a:r>
              <a:rPr lang="en-US" altLang="zh-CN" dirty="0"/>
              <a:t>/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547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需要提醒大家注意的是，在国内私自搭建信道进行国际互联被定性为违法行为，如果进行租售则是更加严重的违法行为。从</a:t>
            </a:r>
            <a:r>
              <a:rPr lang="en-US" altLang="zh-CN" dirty="0"/>
              <a:t>2018</a:t>
            </a:r>
            <a:r>
              <a:rPr lang="zh-CN" altLang="en-US" dirty="0"/>
              <a:t>年以来，这方面的执法力度有加强的趋势。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28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目前国内主流的云服务提供厂商都提供了境外节点的</a:t>
            </a:r>
            <a:r>
              <a:rPr lang="en-US" altLang="zh-CN" dirty="0"/>
              <a:t>VPS</a:t>
            </a:r>
            <a:r>
              <a:rPr lang="zh-CN" altLang="en-US" dirty="0"/>
              <a:t>或轻量级服务器，可以选择安装各类系统（</a:t>
            </a:r>
            <a:r>
              <a:rPr lang="en-US" altLang="zh-CN" dirty="0"/>
              <a:t>Win/Linux</a:t>
            </a:r>
            <a:r>
              <a:rPr lang="zh-CN" altLang="en-US" dirty="0"/>
              <a:t>）及服务。再次提醒：使用上述资源和节点请仅用于学术研究信息获取。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613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83D94-51CD-4F62-9041-1CA10B9DFD82}" type="slidenum">
              <a:rPr lang="en-US" altLang="zh-CN" smtClean="0">
                <a:latin typeface="Arial" charset="0"/>
                <a:ea typeface="宋体" charset="-122"/>
              </a:rPr>
              <a:pPr/>
              <a:t>31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上节课我们讨论了一个针对游戏对战服务器的</a:t>
            </a:r>
            <a:r>
              <a:rPr lang="en-US" altLang="zh-CN" dirty="0"/>
              <a:t>UDP</a:t>
            </a:r>
            <a:r>
              <a:rPr lang="zh-CN" altLang="en-US" dirty="0"/>
              <a:t>反射放大</a:t>
            </a:r>
            <a:r>
              <a:rPr lang="en-US" altLang="zh-CN" dirty="0"/>
              <a:t>DDoS</a:t>
            </a:r>
            <a:r>
              <a:rPr lang="zh-CN" altLang="en-US" dirty="0"/>
              <a:t>攻击，这里我们来看一个针对</a:t>
            </a:r>
            <a:r>
              <a:rPr lang="en-US" altLang="zh-CN" dirty="0"/>
              <a:t>TCP</a:t>
            </a:r>
            <a:r>
              <a:rPr lang="zh-CN" altLang="en-US" dirty="0"/>
              <a:t>的</a:t>
            </a:r>
            <a:r>
              <a:rPr lang="en-US" altLang="zh-CN" dirty="0"/>
              <a:t>DDoS</a:t>
            </a:r>
            <a:r>
              <a:rPr lang="zh-CN" altLang="en-US" dirty="0"/>
              <a:t>攻击。这个案例来自腾讯云</a:t>
            </a:r>
            <a:r>
              <a:rPr lang="en-US" altLang="zh-CN" dirty="0"/>
              <a:t>DDoS</a:t>
            </a:r>
            <a:r>
              <a:rPr lang="zh-CN" altLang="en-US" dirty="0"/>
              <a:t>防护团队，</a:t>
            </a:r>
            <a:r>
              <a:rPr lang="en-US" altLang="zh-CN" dirty="0"/>
              <a:t>19</a:t>
            </a:r>
            <a:r>
              <a:rPr lang="zh-CN" altLang="en-US" dirty="0"/>
              <a:t>年时，一款部署在腾讯云上的游戏</a:t>
            </a:r>
            <a:r>
              <a:rPr lang="en-US" altLang="zh-CN" dirty="0"/>
              <a:t>TCP</a:t>
            </a:r>
            <a:r>
              <a:rPr lang="zh-CN" altLang="en-US" dirty="0"/>
              <a:t>服务器受到</a:t>
            </a:r>
            <a:r>
              <a:rPr lang="en-US" altLang="zh-CN" dirty="0"/>
              <a:t>DDoS</a:t>
            </a:r>
            <a:r>
              <a:rPr lang="zh-CN" altLang="en-US" dirty="0"/>
              <a:t>攻击，安全工程师抓到了这样的数据包。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00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83D94-51CD-4F62-9041-1CA10B9DFD82}" type="slidenum">
              <a:rPr lang="en-US" altLang="zh-CN" smtClean="0">
                <a:latin typeface="Arial" charset="0"/>
                <a:ea typeface="宋体" charset="-122"/>
              </a:rPr>
              <a:pPr/>
              <a:t>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经过分析，发现这是一种利用</a:t>
            </a:r>
            <a:r>
              <a:rPr lang="en-US" altLang="zh-CN" dirty="0"/>
              <a:t>CDN</a:t>
            </a:r>
            <a:r>
              <a:rPr lang="zh-CN" altLang="en-US" dirty="0"/>
              <a:t>服务器的</a:t>
            </a:r>
            <a:r>
              <a:rPr lang="en-US" altLang="zh-CN" dirty="0"/>
              <a:t>TCP</a:t>
            </a:r>
            <a:r>
              <a:rPr lang="zh-CN" altLang="en-US" dirty="0"/>
              <a:t>反射型</a:t>
            </a:r>
            <a:r>
              <a:rPr lang="en-US" altLang="zh-CN" dirty="0"/>
              <a:t>SYN</a:t>
            </a:r>
            <a:r>
              <a:rPr lang="zh-CN" altLang="en-US" dirty="0"/>
              <a:t>泛洪攻击。攻击者使用</a:t>
            </a:r>
            <a:r>
              <a:rPr lang="en-US" altLang="zh-CN" dirty="0"/>
              <a:t>IP</a:t>
            </a:r>
            <a:r>
              <a:rPr lang="zh-CN" altLang="en-US" dirty="0"/>
              <a:t>源地址欺骗的方式向</a:t>
            </a:r>
            <a:r>
              <a:rPr lang="en-US" altLang="zh-CN" dirty="0"/>
              <a:t>CDN</a:t>
            </a:r>
            <a:r>
              <a:rPr lang="zh-CN" altLang="en-US" dirty="0"/>
              <a:t>服务器发送大量的</a:t>
            </a:r>
            <a:r>
              <a:rPr lang="en-US" altLang="zh-CN" dirty="0"/>
              <a:t>SYN</a:t>
            </a:r>
            <a:r>
              <a:rPr lang="zh-CN" altLang="en-US" dirty="0"/>
              <a:t>包，后者向受害者发送</a:t>
            </a:r>
            <a:r>
              <a:rPr lang="en-US" altLang="zh-CN" dirty="0"/>
              <a:t>SYN/ACK</a:t>
            </a:r>
            <a:r>
              <a:rPr lang="zh-CN" altLang="en-US" dirty="0"/>
              <a:t>包，对于受害者而言，这是一个具有</a:t>
            </a:r>
            <a:r>
              <a:rPr lang="en-US" altLang="zh-CN" dirty="0"/>
              <a:t>TCP/IP</a:t>
            </a:r>
            <a:r>
              <a:rPr lang="zh-CN" altLang="en-US" dirty="0"/>
              <a:t>协议栈的行为，因此需要耗费资源进行解析和回复，导致最终被淹没。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320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83D94-51CD-4F62-9041-1CA10B9DFD82}" type="slidenum">
              <a:rPr lang="en-US" altLang="zh-CN" smtClean="0">
                <a:latin typeface="Arial" charset="0"/>
                <a:ea typeface="宋体" charset="-122"/>
              </a:rPr>
              <a:pPr/>
              <a:t>38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41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211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SG" dirty="0"/>
              <a:t>2020</a:t>
            </a:r>
            <a:r>
              <a:rPr lang="zh-CN" altLang="en-US" dirty="0"/>
              <a:t>年下半年，抖音海外版在美国遭遇了一系列风波，甚至一度传出抖音海外版在美国的运营权限会被收购，可以看图中的新闻，其中明确点明“微软将接管并保护所有美国用户的数据”；经过多方的共同努力，终于在今年上半年达成和解，当然代价也是很大的，支付了很高的调解费用，并且在条款中明确提到了数据的传输和存储问题。无独有偶，两个月后，苹果位于中国贵州的数据中心正式建成并投入运行。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70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83D94-51CD-4F62-9041-1CA10B9DFD82}" type="slidenum">
              <a:rPr lang="en-US" altLang="zh-CN" smtClean="0">
                <a:latin typeface="Arial" charset="0"/>
                <a:ea typeface="宋体" charset="-122"/>
              </a:rPr>
              <a:pPr/>
              <a:t>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RST</a:t>
            </a:r>
            <a:r>
              <a:rPr lang="zh-CN" altLang="en-US" dirty="0"/>
              <a:t>：</a:t>
            </a:r>
            <a:r>
              <a:rPr lang="en-US" altLang="zh-CN" sz="1200" dirty="0"/>
              <a:t>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02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87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很早之前曾经有用，但现在</a:t>
            </a:r>
            <a:r>
              <a:rPr lang="en-US" altLang="zh-CN" dirty="0"/>
              <a:t>GFW</a:t>
            </a:r>
            <a:r>
              <a:rPr lang="zh-CN" altLang="en-US" dirty="0"/>
              <a:t>对服务器端也发送假冒</a:t>
            </a:r>
            <a:r>
              <a:rPr lang="en-US" altLang="zh-CN" dirty="0"/>
              <a:t>RST</a:t>
            </a:r>
            <a:r>
              <a:rPr lang="zh-CN" altLang="en-US" dirty="0"/>
              <a:t>包，</a:t>
            </a:r>
            <a:endParaRPr lang="en-US" altLang="zh-CN" dirty="0"/>
          </a:p>
          <a:p>
            <a:r>
              <a:rPr lang="zh-CN" altLang="en-US" dirty="0"/>
              <a:t>因此没用了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28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GFW</a:t>
            </a:r>
            <a:r>
              <a:rPr lang="zh-CN" altLang="en-US" dirty="0"/>
              <a:t>遇到</a:t>
            </a:r>
            <a:r>
              <a:rPr lang="en-US" altLang="zh-CN" dirty="0"/>
              <a:t>FIN,</a:t>
            </a:r>
            <a:r>
              <a:rPr lang="zh-CN" altLang="en-US" dirty="0"/>
              <a:t>直接认为客户端要关闭服务端的连接</a:t>
            </a:r>
            <a:r>
              <a:rPr lang="en-US" altLang="zh-CN" dirty="0"/>
              <a:t>,</a:t>
            </a:r>
            <a:r>
              <a:rPr lang="zh-CN" altLang="en-US" dirty="0"/>
              <a:t>但根据</a:t>
            </a:r>
            <a:r>
              <a:rPr lang="en-US" altLang="zh-CN" dirty="0"/>
              <a:t>TCP</a:t>
            </a:r>
            <a:r>
              <a:rPr lang="zh-CN" altLang="en-US" dirty="0"/>
              <a:t>协议规范</a:t>
            </a:r>
            <a:r>
              <a:rPr lang="en-US" altLang="zh-CN" dirty="0"/>
              <a:t>,</a:t>
            </a:r>
            <a:r>
              <a:rPr lang="zh-CN" altLang="en-US" dirty="0"/>
              <a:t>一些</a:t>
            </a:r>
            <a:r>
              <a:rPr lang="en-US" altLang="zh-CN" dirty="0"/>
              <a:t>FIN</a:t>
            </a:r>
            <a:r>
              <a:rPr lang="zh-CN" altLang="en-US" dirty="0"/>
              <a:t>是不会被接受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此外客户端还可以通过构造特定</a:t>
            </a:r>
            <a:r>
              <a:rPr lang="en-US" altLang="zh-CN" dirty="0"/>
              <a:t>ACK</a:t>
            </a:r>
            <a:r>
              <a:rPr lang="zh-CN" altLang="en-US" dirty="0"/>
              <a:t>包</a:t>
            </a:r>
            <a:r>
              <a:rPr lang="en-US" altLang="zh-CN" dirty="0"/>
              <a:t>,</a:t>
            </a:r>
            <a:r>
              <a:rPr lang="zh-CN" altLang="en-US" dirty="0"/>
              <a:t>引发服务端的</a:t>
            </a:r>
            <a:r>
              <a:rPr lang="en-US" altLang="zh-CN" dirty="0"/>
              <a:t>Auto-reset</a:t>
            </a:r>
            <a:r>
              <a:rPr lang="zh-CN" altLang="en-US" dirty="0"/>
              <a:t>机制，发出报文，使得墙认为服务端已经</a:t>
            </a:r>
            <a:r>
              <a:rPr lang="en-US" altLang="zh-CN" dirty="0"/>
              <a:t>RST</a:t>
            </a:r>
            <a:r>
              <a:rPr lang="zh-CN" altLang="en-US" dirty="0"/>
              <a:t>连接，</a:t>
            </a:r>
            <a:endParaRPr lang="en-US" altLang="zh-CN" dirty="0"/>
          </a:p>
          <a:p>
            <a:r>
              <a:rPr lang="zh-CN" altLang="en-US" dirty="0"/>
              <a:t>而实际上协议规范中可以忽略掉这个</a:t>
            </a:r>
            <a:r>
              <a:rPr lang="en-US" altLang="zh-CN" dirty="0"/>
              <a:t>RST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4ED01E-F8F9-4F54-B30C-0380FCF998D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48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5654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8178800" cy="13716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F033-1F39-4C8E-B86C-26C58336FB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188640"/>
            <a:ext cx="1116484" cy="1121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E953-0912-3F4B-8526-C0673A2717EA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938C3-94BF-4009-90DF-F547E215E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3B326-2AA2-E54E-801B-8D7CF011BDEC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9166-0D76-4C46-A4E5-9D90DDC4D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8615F-B37B-8A44-93D2-06479E7B95FC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9D240-5863-4F16-8FBC-83C8F1234B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22251-280C-465C-99E6-6A8AAA3279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9BD22-772F-274E-B8B6-02ACF9305840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6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9EB8A-2D9F-441C-BD3E-178DCF5A88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E0C31-32AF-764A-BE5E-49696B580561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2497B-4B2C-4B5E-B0DA-5206B13454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FB1A5-3196-2543-9C2A-C5CC8E88AB52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88EAB-FFED-4E6E-87B3-2E628C88A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E41D4-2DEA-3F4F-A721-708D98C69BCA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60D1D-6DD3-4E0B-B93E-22176A966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1A8A8-7942-1A4B-9EE4-88A858A96FA8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A8420-CAAA-49BE-B0CF-1B7F4B635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DF7F6-AA04-4D43-9680-493CF0AF2FA9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54457-5FE2-4B94-B21B-34E3F80D7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CE8E-A61F-BF4C-BB6D-8669F9BE7CEB}" type="datetime2">
              <a:rPr lang="zh-CN" altLang="en-US" smtClean="0"/>
              <a:pPr>
                <a:defRPr/>
              </a:pPr>
              <a:t>2022年9月2日</a:t>
            </a:fld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B31C7-F617-4D5A-8205-00F3800A7E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AutoShape 1028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101" name="Line 1029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fld id="{A6D09F42-5B4C-7144-A70E-B2A2C9CFB308}" type="datetime2">
              <a:rPr lang="zh-CN" altLang="en-US" smtClean="0"/>
              <a:pPr>
                <a:defRPr/>
              </a:pPr>
              <a:t>2022年9月2日</a:t>
            </a:fld>
            <a:endParaRPr lang="en-US" altLang="zh-CN" dirty="0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网络攻防技术与实践课程 </a:t>
            </a:r>
            <a:r>
              <a:rPr lang="en-US" altLang="zh-CN"/>
              <a:t>Copyright (c) 2008</a:t>
            </a:r>
            <a:r>
              <a:rPr lang="zh-CN" altLang="en-US"/>
              <a:t>－</a:t>
            </a:r>
            <a:r>
              <a:rPr lang="en-US" altLang="zh-CN"/>
              <a:t>2009 </a:t>
            </a:r>
            <a:r>
              <a:rPr lang="zh-CN" altLang="en-US"/>
              <a:t>诸葛建伟</a:t>
            </a:r>
            <a:endParaRPr lang="zh-CN" altLang="en-US" dirty="0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D20D86-89BC-4114-9E5D-F2D6F41DEC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84368" y="188640"/>
            <a:ext cx="1116484" cy="1121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gfw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D57AB9-5BB1-4671-AE21-B6E46EE2289E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23850" y="1400175"/>
            <a:ext cx="8496300" cy="1150938"/>
          </a:xfrm>
        </p:spPr>
        <p:txBody>
          <a:bodyPr/>
          <a:lstStyle/>
          <a:p>
            <a:pPr algn="ctr" eaLnBrk="1" hangingPunct="1"/>
            <a:r>
              <a:rPr lang="zh-CN" altLang="en-US" sz="4000" dirty="0"/>
              <a:t>电子科技大学</a:t>
            </a:r>
            <a:br>
              <a:rPr lang="en-US" altLang="zh-CN" sz="4000" dirty="0"/>
            </a:br>
            <a:r>
              <a:rPr lang="zh-CN" altLang="en-US" sz="4000" dirty="0"/>
              <a:t>网络与系统攻击技术课程</a:t>
            </a:r>
            <a:endParaRPr lang="zh-CN" altLang="en-US" sz="3200" dirty="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50825" y="0"/>
            <a:ext cx="8496300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zh-CN" altLang="zh-CN" sz="3600" b="1">
              <a:solidFill>
                <a:schemeClr val="tx2"/>
              </a:solidFill>
            </a:endParaRPr>
          </a:p>
        </p:txBody>
      </p:sp>
      <p:sp>
        <p:nvSpPr>
          <p:cNvPr id="5129" name="Rectangle 11"/>
          <p:cNvSpPr>
            <a:spLocks noChangeArrowheads="1"/>
          </p:cNvSpPr>
          <p:nvPr/>
        </p:nvSpPr>
        <p:spPr bwMode="auto">
          <a:xfrm>
            <a:off x="323850" y="2996952"/>
            <a:ext cx="84963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zh-TW" sz="4000" b="1">
                <a:solidFill>
                  <a:schemeClr val="tx2"/>
                </a:solidFill>
              </a:rPr>
              <a:t>TCP/IP</a:t>
            </a:r>
            <a:r>
              <a:rPr lang="zh-TW" altLang="en-US" sz="4000" b="1" dirty="0">
                <a:solidFill>
                  <a:schemeClr val="tx2"/>
                </a:solidFill>
              </a:rPr>
              <a:t>网络协议安全</a:t>
            </a:r>
            <a:r>
              <a:rPr lang="zh-CN" altLang="en-US" sz="4000" b="1" dirty="0">
                <a:solidFill>
                  <a:schemeClr val="tx2"/>
                </a:solidFill>
              </a:rPr>
              <a:t>攻防</a:t>
            </a:r>
            <a:endParaRPr lang="en-US" altLang="zh-TW" sz="4000" b="1" dirty="0">
              <a:solidFill>
                <a:schemeClr val="tx2"/>
              </a:solidFill>
            </a:endParaRPr>
          </a:p>
          <a:p>
            <a:r>
              <a:rPr lang="en-US" altLang="zh-TW" sz="4000" b="1" dirty="0">
                <a:solidFill>
                  <a:schemeClr val="tx2"/>
                </a:solidFill>
              </a:rPr>
              <a:t>(</a:t>
            </a:r>
            <a:r>
              <a:rPr lang="zh-TW" altLang="en-US" sz="4000" b="1" dirty="0">
                <a:solidFill>
                  <a:schemeClr val="tx2"/>
                </a:solidFill>
              </a:rPr>
              <a:t>下</a:t>
            </a:r>
            <a:r>
              <a:rPr lang="en-US" altLang="zh-TW" sz="4000" b="1" dirty="0">
                <a:solidFill>
                  <a:schemeClr val="tx2"/>
                </a:solidFill>
              </a:rPr>
              <a:t>)-</a:t>
            </a:r>
            <a:r>
              <a:rPr lang="zh-TW" altLang="en-US" sz="4000" b="1" dirty="0">
                <a:solidFill>
                  <a:schemeClr val="tx2"/>
                </a:solidFill>
              </a:rPr>
              <a:t>传输层及应用</a:t>
            </a:r>
            <a:r>
              <a:rPr lang="zh-CN" altLang="en-US" sz="4000" b="1" dirty="0">
                <a:solidFill>
                  <a:schemeClr val="tx2"/>
                </a:solidFill>
              </a:rPr>
              <a:t>层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5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8001000" cy="675928"/>
          </a:xfrm>
        </p:spPr>
        <p:txBody>
          <a:bodyPr/>
          <a:lstStyle/>
          <a:p>
            <a:r>
              <a:rPr lang="en-US" dirty="0"/>
              <a:t>TCP RST</a:t>
            </a:r>
            <a:r>
              <a:rPr lang="zh-CN" altLang="en-US" dirty="0"/>
              <a:t>包</a:t>
            </a:r>
            <a:r>
              <a:rPr lang="en-US" dirty="0"/>
              <a:t>产生和处理机制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TCP RST</a:t>
            </a:r>
            <a:r>
              <a:rPr lang="zh-CN" altLang="en-US" sz="2400" b="0" dirty="0"/>
              <a:t>包的正常产生的场景</a:t>
            </a:r>
            <a:endParaRPr lang="en-US" sz="2400" b="0" dirty="0"/>
          </a:p>
          <a:p>
            <a:pPr lvl="1"/>
            <a:r>
              <a:rPr lang="zh-CN" altLang="en-US" sz="2000" b="0" dirty="0"/>
              <a:t>从未建立起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连接的主机接收到任意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包</a:t>
            </a:r>
            <a:endParaRPr lang="en-US" altLang="zh-CN" sz="2000" b="0" dirty="0"/>
          </a:p>
          <a:p>
            <a:pPr lvl="1"/>
            <a:r>
              <a:rPr lang="zh-CN" altLang="en-US" sz="2000" b="0" dirty="0"/>
              <a:t>在关闭端口上接受到</a:t>
            </a:r>
            <a:r>
              <a:rPr lang="en-US" altLang="zh-CN" sz="2000" b="0" dirty="0"/>
              <a:t>SYN</a:t>
            </a:r>
            <a:r>
              <a:rPr lang="zh-CN" altLang="en-US" sz="2000" b="0" dirty="0"/>
              <a:t>包请求连接</a:t>
            </a:r>
            <a:endParaRPr lang="en-US" altLang="zh-CN" sz="2000" b="0" dirty="0"/>
          </a:p>
          <a:p>
            <a:pPr lvl="1"/>
            <a:r>
              <a:rPr lang="zh-CN" altLang="en-US" sz="2000" b="0" dirty="0"/>
              <a:t>接受到无效或错误的</a:t>
            </a:r>
            <a:r>
              <a:rPr lang="en-US" altLang="zh-CN" sz="2000" b="0" dirty="0"/>
              <a:t>SEQ</a:t>
            </a:r>
            <a:r>
              <a:rPr lang="zh-CN" altLang="en-US" sz="2000" b="0" dirty="0"/>
              <a:t>值或</a:t>
            </a:r>
            <a:r>
              <a:rPr lang="en-US" altLang="zh-CN" sz="2000" b="0" dirty="0"/>
              <a:t>ACK</a:t>
            </a:r>
            <a:r>
              <a:rPr lang="zh-CN" altLang="en-US" sz="2000" b="0" dirty="0"/>
              <a:t>值的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包</a:t>
            </a:r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/>
              <a:t>TCP RST</a:t>
            </a:r>
            <a:r>
              <a:rPr lang="zh-CN" altLang="en-US" sz="2400" b="0" dirty="0"/>
              <a:t>包的处理响应</a:t>
            </a:r>
            <a:endParaRPr lang="en-US" altLang="zh-CN" sz="2400" b="0" dirty="0"/>
          </a:p>
          <a:p>
            <a:pPr lvl="1"/>
            <a:r>
              <a:rPr lang="zh-CN" altLang="en-US" sz="2000" b="0" dirty="0"/>
              <a:t>首先检查</a:t>
            </a:r>
            <a:r>
              <a:rPr lang="en-US" altLang="zh-CN" sz="2000" b="0" dirty="0"/>
              <a:t>RST</a:t>
            </a:r>
            <a:r>
              <a:rPr lang="zh-CN" altLang="en-US" sz="2000" b="0" dirty="0"/>
              <a:t>包是否是有效的，协议栈接受并验证</a:t>
            </a:r>
            <a:r>
              <a:rPr lang="en-US" altLang="zh-CN" sz="2000" b="0" dirty="0"/>
              <a:t>SEQ</a:t>
            </a:r>
            <a:r>
              <a:rPr lang="zh-CN" altLang="en-US" sz="2000" b="0" dirty="0"/>
              <a:t>值</a:t>
            </a:r>
            <a:endParaRPr lang="en-US" altLang="zh-CN" sz="2000" b="0" dirty="0"/>
          </a:p>
          <a:p>
            <a:pPr lvl="1"/>
            <a:r>
              <a:rPr lang="zh-CN" altLang="en-US" sz="2000" b="0" dirty="0"/>
              <a:t>如果当前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协议状态为</a:t>
            </a:r>
            <a:r>
              <a:rPr lang="en-US" altLang="zh-CN" sz="2000" b="0" dirty="0"/>
              <a:t>LISTEN</a:t>
            </a:r>
            <a:r>
              <a:rPr lang="zh-CN" altLang="en-US" sz="2000" b="0" dirty="0"/>
              <a:t>，忽略</a:t>
            </a:r>
            <a:endParaRPr lang="en-US" altLang="zh-CN" sz="2000" b="0" dirty="0"/>
          </a:p>
          <a:p>
            <a:pPr lvl="1"/>
            <a:r>
              <a:rPr lang="zh-CN" altLang="en-US" sz="2000" b="0" dirty="0"/>
              <a:t>如果是</a:t>
            </a:r>
            <a:r>
              <a:rPr lang="en-US" altLang="zh-CN" sz="2000" b="0" dirty="0"/>
              <a:t>SYN_RECEIVED, </a:t>
            </a:r>
            <a:r>
              <a:rPr lang="zh-CN" altLang="en-US" sz="2000" b="0" dirty="0"/>
              <a:t>回到</a:t>
            </a:r>
            <a:r>
              <a:rPr lang="en-US" altLang="zh-CN" sz="2000" b="0" dirty="0"/>
              <a:t>LISTEN</a:t>
            </a:r>
            <a:r>
              <a:rPr lang="zh-CN" altLang="en-US" sz="2000" b="0" dirty="0"/>
              <a:t>状态</a:t>
            </a:r>
            <a:endParaRPr lang="en-US" altLang="zh-CN" sz="2000" b="0" dirty="0"/>
          </a:p>
          <a:p>
            <a:pPr lvl="1"/>
            <a:r>
              <a:rPr lang="zh-CN" altLang="en-US" sz="2000" b="0" dirty="0"/>
              <a:t>其他任何状态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包括</a:t>
            </a:r>
            <a:r>
              <a:rPr lang="en-US" altLang="zh-CN" sz="2000" b="0" dirty="0">
                <a:solidFill>
                  <a:srgbClr val="FF0000"/>
                </a:solidFill>
              </a:rPr>
              <a:t>ESTABLISHED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，导致</a:t>
            </a:r>
            <a:r>
              <a:rPr lang="zh-CN" altLang="en-US" sz="2000" b="0" dirty="0">
                <a:solidFill>
                  <a:srgbClr val="FF0000"/>
                </a:solidFill>
              </a:rPr>
              <a:t>连接关闭，进入</a:t>
            </a:r>
            <a:r>
              <a:rPr lang="en-US" altLang="zh-CN" sz="2000" b="0" dirty="0">
                <a:solidFill>
                  <a:srgbClr val="FF0000"/>
                </a:solidFill>
              </a:rPr>
              <a:t>CLOSE</a:t>
            </a:r>
            <a:r>
              <a:rPr lang="zh-CN" altLang="en-US" sz="2000" b="0" dirty="0">
                <a:solidFill>
                  <a:srgbClr val="FF0000"/>
                </a:solidFill>
              </a:rPr>
              <a:t>状态</a:t>
            </a:r>
            <a:endParaRPr lang="en-US" altLang="zh-CN" sz="2000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13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675928"/>
          </a:xfrm>
        </p:spPr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RST攻击原理图</a:t>
            </a:r>
            <a:endParaRPr lang="en-US" dirty="0"/>
          </a:p>
        </p:txBody>
      </p:sp>
      <p:pic>
        <p:nvPicPr>
          <p:cNvPr id="5" name="Content Placeholder 4" descr="屏幕快照 2011-10-29 下午11.44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72" r="-13072"/>
          <a:stretch>
            <a:fillRect/>
          </a:stretch>
        </p:blipFill>
        <p:spPr>
          <a:xfrm>
            <a:off x="293918" y="1752600"/>
            <a:ext cx="8273820" cy="44127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76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75928"/>
          </a:xfrm>
        </p:spPr>
        <p:txBody>
          <a:bodyPr/>
          <a:lstStyle/>
          <a:p>
            <a:r>
              <a:rPr lang="en-US" altLang="zh-CN" dirty="0"/>
              <a:t>TCP RST</a:t>
            </a:r>
            <a:r>
              <a:rPr lang="zh-CN" altLang="en-US" dirty="0"/>
              <a:t>攻击条件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限制条件：通讯目标方接受</a:t>
            </a:r>
            <a:r>
              <a:rPr lang="en-US" altLang="zh-CN" sz="2800" dirty="0"/>
              <a:t>TCP</a:t>
            </a:r>
            <a:r>
              <a:rPr lang="zh-CN" altLang="en-US" sz="2800" dirty="0"/>
              <a:t>包</a:t>
            </a:r>
            <a:endParaRPr lang="en-US" altLang="zh-CN" sz="2800" dirty="0"/>
          </a:p>
          <a:p>
            <a:pPr lvl="1"/>
            <a:r>
              <a:rPr lang="zh-CN" altLang="en-US" sz="2400" dirty="0"/>
              <a:t>通讯源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地址及</a:t>
            </a:r>
            <a:r>
              <a:rPr lang="zh-CN" altLang="zh-CN" sz="2400" dirty="0"/>
              <a:t>端口号一致</a:t>
            </a:r>
            <a:endParaRPr lang="en-US" altLang="zh-CN" sz="2400" dirty="0"/>
          </a:p>
          <a:p>
            <a:pPr lvl="1"/>
            <a:r>
              <a:rPr lang="zh-CN" altLang="zh-CN" sz="2400" dirty="0"/>
              <a:t>序列号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)</a:t>
            </a:r>
            <a:r>
              <a:rPr lang="zh-CN" altLang="zh-CN" sz="2400" dirty="0"/>
              <a:t>落入</a:t>
            </a:r>
            <a:r>
              <a:rPr lang="en-US" altLang="zh-CN" sz="2400" dirty="0"/>
              <a:t>TCP</a:t>
            </a:r>
            <a:r>
              <a:rPr lang="zh-CN" altLang="zh-CN" sz="2400" dirty="0"/>
              <a:t>窗口之内</a:t>
            </a:r>
            <a:endParaRPr lang="en-US" altLang="zh-CN" sz="2800" dirty="0"/>
          </a:p>
          <a:p>
            <a:r>
              <a:rPr lang="en-US" altLang="zh-CN" sz="2800" dirty="0"/>
              <a:t>On-Path RST</a:t>
            </a:r>
          </a:p>
          <a:p>
            <a:pPr lvl="1"/>
            <a:r>
              <a:rPr lang="zh-CN" altLang="zh-CN" sz="2400" dirty="0"/>
              <a:t>嗅探监视通信双方的</a:t>
            </a:r>
            <a:r>
              <a:rPr lang="en-US" altLang="zh-CN" sz="2400" dirty="0"/>
              <a:t>TCP</a:t>
            </a:r>
            <a:r>
              <a:rPr lang="zh-CN" altLang="zh-CN" sz="2400" dirty="0"/>
              <a:t>连接，获得源、目标</a:t>
            </a:r>
            <a:r>
              <a:rPr lang="en-US" altLang="zh-CN" sz="2400" dirty="0"/>
              <a:t>IP</a:t>
            </a:r>
            <a:r>
              <a:rPr lang="zh-CN" altLang="zh-CN" sz="2400" dirty="0"/>
              <a:t>地址及端口</a:t>
            </a:r>
            <a:r>
              <a:rPr lang="en-US" altLang="zh-CN" sz="2400" dirty="0"/>
              <a:t>&lt;4-tuple&gt;, SEQ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lvl="1"/>
            <a:r>
              <a:rPr lang="zh-CN" altLang="zh-CN" sz="2400" dirty="0"/>
              <a:t>结合</a:t>
            </a:r>
            <a:r>
              <a:rPr lang="en-US" altLang="zh-CN" sz="2400" dirty="0"/>
              <a:t>IP</a:t>
            </a:r>
            <a:r>
              <a:rPr lang="zh-CN" altLang="zh-CN" sz="2400" dirty="0"/>
              <a:t>源地址欺骗技术伪装成通信一方，发送</a:t>
            </a:r>
            <a:r>
              <a:rPr lang="en-US" altLang="zh-CN" sz="2400" dirty="0"/>
              <a:t>TCP</a:t>
            </a:r>
            <a:r>
              <a:rPr lang="zh-CN" altLang="zh-CN" sz="2400" dirty="0"/>
              <a:t>重置报文给通信另一方</a:t>
            </a:r>
            <a:endParaRPr lang="en-US" altLang="en-US" sz="2400" dirty="0"/>
          </a:p>
          <a:p>
            <a:pPr lvl="1"/>
            <a:r>
              <a:rPr lang="en-US" altLang="en-US" sz="2400" dirty="0"/>
              <a:t>Powerful GFW always on your path!</a:t>
            </a:r>
            <a:endParaRPr lang="en-US" altLang="zh-C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Content Placeholder 4" descr="屏幕快照 2011-11-05 下午01.34.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81" b="-44381"/>
          <a:stretch>
            <a:fillRect/>
          </a:stretch>
        </p:blipFill>
        <p:spPr bwMode="auto">
          <a:xfrm>
            <a:off x="2555776" y="5157192"/>
            <a:ext cx="4032448" cy="2150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841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en-US" sz="3600" dirty="0"/>
              <a:t>Chinese Backbone Routes</a:t>
            </a:r>
          </a:p>
        </p:txBody>
      </p:sp>
      <p:pic>
        <p:nvPicPr>
          <p:cNvPr id="5" name="Content Placeholder 4" descr="屏幕快照 2011-11-05 下午01.09.0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5" b="-110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9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8001000" cy="747936"/>
          </a:xfrm>
        </p:spPr>
        <p:txBody>
          <a:bodyPr/>
          <a:lstStyle/>
          <a:p>
            <a:r>
              <a:rPr lang="en-US" altLang="zh-CN" dirty="0"/>
              <a:t>TCP RST</a:t>
            </a:r>
            <a:r>
              <a:rPr lang="zh-CN" altLang="zh-CN" dirty="0"/>
              <a:t>攻击</a:t>
            </a:r>
            <a:r>
              <a:rPr lang="zh-CN" altLang="en-US" dirty="0"/>
              <a:t>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3933254" cy="4267200"/>
          </a:xfrm>
        </p:spPr>
        <p:txBody>
          <a:bodyPr/>
          <a:lstStyle/>
          <a:p>
            <a:r>
              <a:rPr lang="en-US" altLang="zh-CN" sz="2400" dirty="0" err="1"/>
              <a:t>Netwox</a:t>
            </a:r>
            <a:r>
              <a:rPr lang="en-US" altLang="zh-CN" sz="2400" dirty="0"/>
              <a:t> #78 tool</a:t>
            </a:r>
          </a:p>
          <a:p>
            <a:pPr lvl="1"/>
            <a:r>
              <a:rPr lang="en-US" altLang="zh-CN" sz="2000" dirty="0"/>
              <a:t>Reset every TCP packet</a:t>
            </a:r>
          </a:p>
          <a:p>
            <a:pPr lvl="1"/>
            <a:r>
              <a:rPr lang="en-US" altLang="zh-CN" sz="2000" dirty="0"/>
              <a:t>Usage: </a:t>
            </a:r>
            <a:r>
              <a:rPr lang="en-US" altLang="zh-CN" sz="2000" dirty="0" err="1"/>
              <a:t>netwox</a:t>
            </a:r>
            <a:r>
              <a:rPr lang="en-US" altLang="zh-CN" sz="2000" dirty="0"/>
              <a:t> 78 [-d device] [-f filter] [-s </a:t>
            </a:r>
            <a:r>
              <a:rPr lang="en-US" altLang="zh-CN" sz="2000" dirty="0" err="1"/>
              <a:t>spoofip</a:t>
            </a:r>
            <a:r>
              <a:rPr lang="en-US" altLang="zh-CN" sz="2000" dirty="0"/>
              <a:t>] [-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ips</a:t>
            </a:r>
            <a:r>
              <a:rPr lang="en-US" altLang="zh-CN" sz="2000" dirty="0"/>
              <a:t>]</a:t>
            </a:r>
          </a:p>
          <a:p>
            <a:pPr lvl="1"/>
            <a:r>
              <a:rPr lang="en-US" altLang="zh-CN" sz="2000" dirty="0" err="1"/>
              <a:t>netwox</a:t>
            </a:r>
            <a:r>
              <a:rPr lang="en-US" altLang="zh-CN" sz="2000" dirty="0"/>
              <a:t> 78 -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"172.*.*.188"</a:t>
            </a:r>
          </a:p>
          <a:p>
            <a:pPr lvl="1"/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图片 6" descr="图5-5 TCP RST攻击示意图.emz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772816"/>
            <a:ext cx="4401000" cy="41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9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416" y="188640"/>
            <a:ext cx="8001000" cy="675928"/>
          </a:xfrm>
        </p:spPr>
        <p:txBody>
          <a:bodyPr/>
          <a:lstStyle/>
          <a:p>
            <a:r>
              <a:rPr lang="en-US" sz="3600" dirty="0"/>
              <a:t>RST attack launched by GFW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1691680" y="4509120"/>
            <a:ext cx="4680520" cy="576064"/>
          </a:xfrm>
          <a:prstGeom prst="rect">
            <a:avLst/>
          </a:prstGeom>
          <a:noFill/>
          <a:ln w="38100" cmpd="sng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39" y="3704629"/>
            <a:ext cx="8751368" cy="260469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On-Path RST packets</a:t>
            </a:r>
          </a:p>
          <a:p>
            <a:pPr lvl="1"/>
            <a:r>
              <a:rPr lang="zh-CN" altLang="en-US" dirty="0"/>
              <a:t>中间人攻击</a:t>
            </a:r>
            <a:endParaRPr lang="en-US" altLang="zh-CN" dirty="0"/>
          </a:p>
          <a:p>
            <a:pPr lvl="1"/>
            <a:r>
              <a:rPr lang="zh-CN" altLang="en-US" dirty="0"/>
              <a:t>发往客户端</a:t>
            </a:r>
            <a:r>
              <a:rPr lang="en-US" altLang="zh-CN" dirty="0"/>
              <a:t>RST</a:t>
            </a:r>
            <a:r>
              <a:rPr lang="zh-CN" altLang="en-US" dirty="0"/>
              <a:t>：假冒服务器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同时也发往服务器端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88640"/>
            <a:ext cx="8001000" cy="747936"/>
          </a:xfrm>
        </p:spPr>
        <p:txBody>
          <a:bodyPr/>
          <a:lstStyle/>
          <a:p>
            <a:r>
              <a:rPr lang="en-US" altLang="zh-CN" dirty="0"/>
              <a:t>Ignoring RST packet</a:t>
            </a:r>
            <a:endParaRPr lang="en-US" dirty="0"/>
          </a:p>
        </p:txBody>
      </p:sp>
      <p:pic>
        <p:nvPicPr>
          <p:cNvPr id="5" name="Content Placeholder 4" descr="屏幕快照 2011-10-29 下午11.53.3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960" r="-25960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835696" y="3140968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835696" y="3356992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835696" y="3501008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7704" y="4437112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907704" y="4653136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907704" y="4869160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979712" y="5949280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979712" y="5229200"/>
            <a:ext cx="3888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979712" y="2060848"/>
            <a:ext cx="4896544" cy="216024"/>
          </a:xfrm>
          <a:prstGeom prst="rect">
            <a:avLst/>
          </a:prstGeom>
          <a:noFill/>
          <a:ln w="38100" cmpd="sng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6300192" y="4293096"/>
            <a:ext cx="2376264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有用吗？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8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8001000" cy="675928"/>
          </a:xfrm>
        </p:spPr>
        <p:txBody>
          <a:bodyPr/>
          <a:lstStyle/>
          <a:p>
            <a:r>
              <a:rPr lang="en-US" dirty="0"/>
              <a:t>西厢计划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Content Placeholder 6" descr="屏幕快照 2011-11-05 下午04.25.1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2" r="-5042"/>
          <a:stretch>
            <a:fillRect/>
          </a:stretch>
        </p:blipFill>
        <p:spPr>
          <a:xfrm>
            <a:off x="-252536" y="1700808"/>
            <a:ext cx="9669735" cy="5157192"/>
          </a:xfrm>
        </p:spPr>
      </p:pic>
    </p:spTree>
    <p:extLst>
      <p:ext uri="{BB962C8B-B14F-4D97-AF65-F5344CB8AC3E}">
        <p14:creationId xmlns:p14="http://schemas.microsoft.com/office/powerpoint/2010/main" val="362580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r>
              <a:rPr lang="zh-CN" altLang="en-US" dirty="0"/>
              <a:t>西厢计划原理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74" y="1628800"/>
            <a:ext cx="5695418" cy="531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5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zh-CN" altLang="en-US" dirty="0"/>
              <a:t>西厢计划特性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TCP</a:t>
            </a:r>
            <a:r>
              <a:rPr lang="zh-TW" altLang="en-US" sz="2800" dirty="0"/>
              <a:t>连接混淆：在每次连接中，通过对</a:t>
            </a:r>
            <a:r>
              <a:rPr lang="en-US" altLang="zh-TW" sz="2800" dirty="0"/>
              <a:t>GFW</a:t>
            </a:r>
            <a:r>
              <a:rPr lang="zh-TW" altLang="en-US" sz="2800" dirty="0"/>
              <a:t>的入侵检测系统进行注入，混淆连接，使得</a:t>
            </a:r>
            <a:r>
              <a:rPr lang="en-US" altLang="zh-TW" sz="2800" dirty="0"/>
              <a:t>GFW</a:t>
            </a:r>
            <a:r>
              <a:rPr lang="zh-TW" altLang="en-US" sz="2800" dirty="0"/>
              <a:t>无法正确解析连接和检测关键词，从而在有关键词的情况下也避免连接重置。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2011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7</a:t>
            </a:r>
            <a:r>
              <a:rPr lang="zh-TW" altLang="en-US" sz="2800" dirty="0">
                <a:solidFill>
                  <a:srgbClr val="FF0000"/>
                </a:solidFill>
              </a:rPr>
              <a:t>月测试，客户端的</a:t>
            </a:r>
            <a:r>
              <a:rPr lang="en-US" altLang="zh-TW" sz="2800" dirty="0">
                <a:solidFill>
                  <a:srgbClr val="FF0000"/>
                </a:solidFill>
              </a:rPr>
              <a:t>TCP</a:t>
            </a:r>
            <a:r>
              <a:rPr lang="zh-TW" altLang="en-US" sz="2800" dirty="0">
                <a:solidFill>
                  <a:srgbClr val="FF0000"/>
                </a:solidFill>
              </a:rPr>
              <a:t>连接混淆已经不可用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反</a:t>
            </a:r>
            <a:r>
              <a:rPr lang="en-US" altLang="zh-TW" sz="2800" dirty="0"/>
              <a:t>DNS</a:t>
            </a:r>
            <a:r>
              <a:rPr lang="zh-TW" altLang="en-US" sz="2800" dirty="0"/>
              <a:t>劫持：通过匹配</a:t>
            </a:r>
            <a:r>
              <a:rPr lang="en-US" altLang="zh-TW" sz="2800" dirty="0"/>
              <a:t>GFW</a:t>
            </a:r>
            <a:r>
              <a:rPr lang="zh-TW" altLang="en-US" sz="2800" dirty="0"/>
              <a:t>伪包的指纹并将其过滤，让用户以普通的客户端也能获得正确的解析结果。（用户需要设置</a:t>
            </a:r>
            <a:r>
              <a:rPr lang="en-US" altLang="zh-TW" sz="2800" dirty="0"/>
              <a:t>DNS</a:t>
            </a:r>
            <a:r>
              <a:rPr lang="zh-TW" altLang="en-US" sz="2800" dirty="0"/>
              <a:t>为没有被污染的</a:t>
            </a:r>
            <a:r>
              <a:rPr lang="en-US" altLang="zh-TW" sz="2800" dirty="0"/>
              <a:t>DNS</a:t>
            </a:r>
            <a:r>
              <a:rPr lang="zh-TW" altLang="en-US" sz="2800" dirty="0"/>
              <a:t>，例如</a:t>
            </a:r>
            <a:r>
              <a:rPr lang="en-US" altLang="zh-TW" sz="2800" dirty="0"/>
              <a:t>8.8.8.8</a:t>
            </a:r>
            <a:r>
              <a:rPr lang="zh-TW" altLang="en-US" sz="2800" dirty="0"/>
              <a:t>等）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13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1BC7-E1BF-49F8-BF5C-E6EE8FB57F3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8001000" cy="747936"/>
          </a:xfrm>
        </p:spPr>
        <p:txBody>
          <a:bodyPr/>
          <a:lstStyle/>
          <a:p>
            <a:pPr eaLnBrk="1" hangingPunct="1"/>
            <a:r>
              <a:rPr lang="zh-CN" altLang="en-US" dirty="0"/>
              <a:t>内容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Overview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RST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DNS Spoofing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</a:t>
            </a:r>
            <a:r>
              <a:rPr lang="zh-CN" altLang="en-US" sz="3700" dirty="0">
                <a:ea typeface="黑体" pitchFamily="2" charset="-122"/>
              </a:rPr>
              <a:t>中</a:t>
            </a:r>
            <a:r>
              <a:rPr lang="en-US" altLang="zh-CN" sz="3700" dirty="0">
                <a:ea typeface="黑体" pitchFamily="2" charset="-122"/>
              </a:rPr>
              <a:t>SYN</a:t>
            </a:r>
            <a:r>
              <a:rPr lang="zh-SG" altLang="en-US" sz="3700" dirty="0">
                <a:ea typeface="黑体" pitchFamily="2" charset="-122"/>
              </a:rPr>
              <a:t>泛洪攻击</a:t>
            </a:r>
            <a:r>
              <a:rPr lang="zh-CN" altLang="en-US" sz="3700" dirty="0">
                <a:ea typeface="黑体" pitchFamily="2" charset="-122"/>
              </a:rPr>
              <a:t>与防范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TCP/IP</a:t>
            </a:r>
            <a:r>
              <a:rPr lang="zh-CN" altLang="en-US" sz="3700" dirty="0">
                <a:ea typeface="黑体" pitchFamily="2" charset="-122"/>
              </a:rPr>
              <a:t>网络协议栈攻击防范措施</a:t>
            </a:r>
          </a:p>
        </p:txBody>
      </p:sp>
    </p:spTree>
    <p:extLst>
      <p:ext uri="{BB962C8B-B14F-4D97-AF65-F5344CB8AC3E}">
        <p14:creationId xmlns:p14="http://schemas.microsoft.com/office/powerpoint/2010/main" val="29314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8001000" cy="927993"/>
          </a:xfrm>
        </p:spPr>
        <p:txBody>
          <a:bodyPr/>
          <a:lstStyle/>
          <a:p>
            <a:r>
              <a:rPr lang="en-US" dirty="0"/>
              <a:t>Off-Path 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Off-Path RST</a:t>
            </a:r>
          </a:p>
          <a:p>
            <a:pPr lvl="1"/>
            <a:r>
              <a:rPr lang="zh-CN" altLang="en-US" sz="2000" dirty="0"/>
              <a:t>不能监听到通讯双方的</a:t>
            </a:r>
            <a:r>
              <a:rPr lang="en-US" altLang="zh-CN" sz="2000" dirty="0"/>
              <a:t>TCP</a:t>
            </a:r>
            <a:r>
              <a:rPr lang="zh-CN" altLang="en-US" sz="2000" dirty="0"/>
              <a:t>会话</a:t>
            </a:r>
            <a:endParaRPr lang="en-US" altLang="zh-CN" sz="2000" dirty="0"/>
          </a:p>
          <a:p>
            <a:r>
              <a:rPr lang="zh-CN" altLang="en-US" sz="2400" dirty="0"/>
              <a:t>能否实施攻击</a:t>
            </a:r>
            <a:endParaRPr lang="en-US" altLang="zh-CN" sz="2400" dirty="0"/>
          </a:p>
          <a:p>
            <a:pPr lvl="1"/>
            <a:r>
              <a:rPr lang="zh-CN" altLang="en-US" sz="2000" dirty="0"/>
              <a:t>盲攻击</a:t>
            </a:r>
            <a:endParaRPr lang="en-US" altLang="zh-CN" sz="2000" dirty="0"/>
          </a:p>
          <a:p>
            <a:pPr lvl="1"/>
            <a:r>
              <a:rPr lang="zh-CN" altLang="en-US" sz="2000" dirty="0"/>
              <a:t>猜测</a:t>
            </a:r>
            <a:r>
              <a:rPr lang="en-US" altLang="zh-CN" sz="2000" dirty="0"/>
              <a:t>SEQ</a:t>
            </a:r>
            <a:r>
              <a:rPr lang="zh-CN" altLang="en-US" sz="2000" dirty="0"/>
              <a:t>：</a:t>
            </a:r>
            <a:r>
              <a:rPr lang="en-US" altLang="zh-CN" sz="2000" dirty="0"/>
              <a:t>SEQ(32bit)</a:t>
            </a:r>
            <a:r>
              <a:rPr lang="zh-CN" altLang="en-US" sz="2000" dirty="0"/>
              <a:t>，</a:t>
            </a:r>
            <a:r>
              <a:rPr lang="en-US" altLang="zh-CN" sz="2000" dirty="0"/>
              <a:t>2^32  (4 billions)</a:t>
            </a:r>
          </a:p>
          <a:p>
            <a:pPr lvl="1"/>
            <a:r>
              <a:rPr lang="zh-CN" altLang="en-US" sz="2000" dirty="0"/>
              <a:t>源端口随机化：</a:t>
            </a:r>
            <a:r>
              <a:rPr lang="en-US" altLang="zh-CN" sz="2000" dirty="0" err="1"/>
              <a:t>s_port</a:t>
            </a:r>
            <a:r>
              <a:rPr lang="en-US" altLang="zh-CN" sz="2000" dirty="0"/>
              <a:t>(16bit)</a:t>
            </a:r>
            <a:r>
              <a:rPr lang="zh-CN" altLang="en-US" sz="2000" dirty="0"/>
              <a:t>，</a:t>
            </a:r>
            <a:r>
              <a:rPr lang="en-US" altLang="zh-CN" sz="2000" dirty="0"/>
              <a:t>2^16(65,000+) </a:t>
            </a:r>
          </a:p>
          <a:p>
            <a:pPr lvl="1"/>
            <a:r>
              <a:rPr lang="zh-CN" altLang="en-US" sz="2000" dirty="0"/>
              <a:t>猜测时间分析</a:t>
            </a:r>
            <a:r>
              <a:rPr lang="en-US" altLang="zh-CN" sz="2000" dirty="0"/>
              <a:t>[</a:t>
            </a:r>
            <a:r>
              <a:rPr lang="en-US" altLang="zh-CN" sz="2000" dirty="0" err="1"/>
              <a:t>Convery</a:t>
            </a:r>
            <a:r>
              <a:rPr lang="en-US" altLang="zh-CN" sz="2000" dirty="0"/>
              <a:t> and Franz of Cisco, 2003]</a:t>
            </a:r>
          </a:p>
          <a:p>
            <a:pPr lvl="2"/>
            <a:r>
              <a:rPr lang="en-US" altLang="zh-CN" sz="1700" dirty="0"/>
              <a:t>62.5Kpps</a:t>
            </a:r>
          </a:p>
          <a:p>
            <a:pPr lvl="2"/>
            <a:r>
              <a:rPr lang="en-US" altLang="zh-CN" sz="1700" dirty="0"/>
              <a:t>142 years</a:t>
            </a:r>
            <a:endParaRPr lang="en-US" altLang="zh-CN" sz="2000" dirty="0"/>
          </a:p>
          <a:p>
            <a:pPr lvl="1"/>
            <a:r>
              <a:rPr lang="en-US" altLang="zh-CN" sz="2000" dirty="0"/>
              <a:t>Off-Path RST</a:t>
            </a:r>
            <a:r>
              <a:rPr lang="zh-CN" altLang="en-US" sz="2000" dirty="0"/>
              <a:t>攻击从实际角度不可行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581128"/>
            <a:ext cx="4571876" cy="460826"/>
          </a:xfrm>
          <a:prstGeom prst="rect">
            <a:avLst/>
          </a:prstGeom>
        </p:spPr>
      </p:pic>
      <p:pic>
        <p:nvPicPr>
          <p:cNvPr id="6" name="Picture 5" descr="屏幕快照 2011-11-05 下午03.2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661248"/>
            <a:ext cx="7956376" cy="5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8001000" cy="927993"/>
          </a:xfrm>
        </p:spPr>
        <p:txBody>
          <a:bodyPr/>
          <a:lstStyle/>
          <a:p>
            <a:r>
              <a:rPr lang="zh-CN" altLang="en-US" dirty="0"/>
              <a:t>案例：屏蔽未备案网站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F2FCD4-06FE-42F5-845E-0996440D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57" y="1172790"/>
            <a:ext cx="3708143" cy="27404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23B4B8-71C8-4464-ADA1-C5B601BC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33" y="3573016"/>
            <a:ext cx="4926308" cy="291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A33112A-8094-4518-B114-AF64EE4D2B05}"/>
              </a:ext>
            </a:extLst>
          </p:cNvPr>
          <p:cNvSpPr txBox="1">
            <a:spLocks/>
          </p:cNvSpPr>
          <p:nvPr/>
        </p:nvSpPr>
        <p:spPr bwMode="auto">
          <a:xfrm>
            <a:off x="179512" y="1353666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>
                <a:latin typeface="Calibri" charset="0"/>
                <a:ea typeface="宋体" charset="0"/>
              </a:rPr>
              <a:t>国内</a:t>
            </a:r>
            <a:r>
              <a:rPr lang="en-US" altLang="zh-CN" kern="0" dirty="0">
                <a:latin typeface="Calibri" charset="0"/>
                <a:ea typeface="宋体" charset="0"/>
              </a:rPr>
              <a:t>Web</a:t>
            </a:r>
            <a:r>
              <a:rPr lang="zh-CN" altLang="en-US" kern="0" dirty="0">
                <a:latin typeface="Calibri" charset="0"/>
                <a:ea typeface="宋体" charset="0"/>
              </a:rPr>
              <a:t>站点备案</a:t>
            </a:r>
            <a:endParaRPr lang="en-US" altLang="zh-CN" kern="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kern="0" dirty="0">
                <a:latin typeface="Calibri" charset="0"/>
                <a:ea typeface="宋体" charset="0"/>
              </a:rPr>
              <a:t>云厂商是私搭</a:t>
            </a:r>
            <a:r>
              <a:rPr lang="en-US" altLang="zh-CN" kern="0" dirty="0">
                <a:latin typeface="Calibri" charset="0"/>
                <a:ea typeface="宋体" charset="0"/>
              </a:rPr>
              <a:t>Web</a:t>
            </a:r>
            <a:r>
              <a:rPr lang="zh-CN" altLang="en-US" kern="0" dirty="0">
                <a:latin typeface="Calibri" charset="0"/>
                <a:ea typeface="宋体" charset="0"/>
              </a:rPr>
              <a:t>的重灾区</a:t>
            </a:r>
            <a:endParaRPr lang="en-US" altLang="zh-CN" kern="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kern="0" dirty="0">
                <a:latin typeface="Calibri" charset="0"/>
                <a:ea typeface="宋体" charset="0"/>
              </a:rPr>
              <a:t>利用</a:t>
            </a:r>
            <a:r>
              <a:rPr lang="en-US" altLang="zh-CN" kern="0" dirty="0">
                <a:latin typeface="Calibri" charset="0"/>
                <a:ea typeface="宋体" charset="0"/>
              </a:rPr>
              <a:t>DDoS</a:t>
            </a:r>
            <a:r>
              <a:rPr lang="zh-CN" altLang="en-US" kern="0" dirty="0">
                <a:latin typeface="Calibri" charset="0"/>
                <a:ea typeface="宋体" charset="0"/>
              </a:rPr>
              <a:t>防护基础设施防御</a:t>
            </a:r>
            <a:endParaRPr lang="en-US" altLang="zh-CN" kern="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kern="0" dirty="0">
                <a:latin typeface="Calibri" charset="0"/>
                <a:ea typeface="宋体" charset="0"/>
              </a:rPr>
              <a:t>原理：</a:t>
            </a:r>
            <a:r>
              <a:rPr lang="en-US" altLang="zh-CN" kern="0" dirty="0">
                <a:latin typeface="Calibri" charset="0"/>
                <a:ea typeface="宋体" charset="0"/>
              </a:rPr>
              <a:t>RST</a:t>
            </a:r>
            <a:r>
              <a:rPr lang="zh-CN" altLang="en-US" kern="0" dirty="0">
                <a:latin typeface="Calibri" charset="0"/>
                <a:ea typeface="宋体" charset="0"/>
              </a:rPr>
              <a:t>重置</a:t>
            </a:r>
            <a:r>
              <a:rPr lang="en-US" altLang="zh-CN" kern="0" dirty="0">
                <a:latin typeface="Calibri" charset="0"/>
                <a:ea typeface="宋体" charset="0"/>
              </a:rPr>
              <a:t>TCP</a:t>
            </a:r>
            <a:r>
              <a:rPr lang="zh-CN" altLang="en-US" kern="0" dirty="0">
                <a:latin typeface="Calibri" charset="0"/>
                <a:ea typeface="宋体" charset="0"/>
              </a:rPr>
              <a:t>连接</a:t>
            </a:r>
            <a:endParaRPr lang="en-US" altLang="zh-CN" kern="0" dirty="0">
              <a:latin typeface="Calibri" charset="0"/>
              <a:ea typeface="宋体" charset="0"/>
            </a:endParaRPr>
          </a:p>
          <a:p>
            <a:pPr lvl="1"/>
            <a:endParaRPr lang="en-US" altLang="zh-CN" kern="0" dirty="0">
              <a:latin typeface="Calibri" charset="0"/>
              <a:ea typeface="宋体" charset="0"/>
            </a:endParaRPr>
          </a:p>
          <a:p>
            <a:pPr marL="471487" lvl="1" indent="0">
              <a:buNone/>
            </a:pPr>
            <a:endParaRPr lang="en-US" altLang="zh-CN" kern="0" dirty="0">
              <a:latin typeface="Calibri" charset="0"/>
              <a:ea typeface="宋体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E711F2-5DFF-4D3A-B718-A81164487184}"/>
              </a:ext>
            </a:extLst>
          </p:cNvPr>
          <p:cNvSpPr txBox="1"/>
          <p:nvPr/>
        </p:nvSpPr>
        <p:spPr>
          <a:xfrm>
            <a:off x="5721929" y="5568394"/>
            <a:ext cx="2759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 err="1"/>
              <a:t>O</a:t>
            </a:r>
            <a:r>
              <a:rPr lang="en-US" altLang="zh-CN" dirty="0" err="1"/>
              <a:t>nPath</a:t>
            </a:r>
            <a:r>
              <a:rPr lang="en-US" altLang="zh-CN" dirty="0"/>
              <a:t> or </a:t>
            </a:r>
            <a:r>
              <a:rPr lang="en-US" altLang="zh-CN" dirty="0" err="1"/>
              <a:t>OffPath</a:t>
            </a:r>
            <a:r>
              <a:rPr lang="zh-CN" altLang="en-US" dirty="0"/>
              <a:t>？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484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1BC7-E1BF-49F8-BF5C-E6EE8FB57F33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0648"/>
            <a:ext cx="8001000" cy="747936"/>
          </a:xfrm>
        </p:spPr>
        <p:txBody>
          <a:bodyPr/>
          <a:lstStyle/>
          <a:p>
            <a:pPr eaLnBrk="1" hangingPunct="1"/>
            <a:r>
              <a:rPr lang="zh-CN" altLang="en-US" dirty="0"/>
              <a:t>内容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Overview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RST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DNS Spoofing</a:t>
            </a:r>
            <a:r>
              <a:rPr lang="zh-CN" altLang="en-US" sz="3700" dirty="0">
                <a:solidFill>
                  <a:srgbClr val="FF0000"/>
                </a:solidFill>
                <a:ea typeface="黑体" pitchFamily="2" charset="-122"/>
              </a:rPr>
              <a:t>攻击</a:t>
            </a:r>
            <a:endParaRPr lang="en-US" altLang="zh-CN" sz="3700" dirty="0">
              <a:solidFill>
                <a:srgbClr val="FF0000"/>
              </a:solidFill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</a:t>
            </a:r>
            <a:r>
              <a:rPr lang="zh-CN" altLang="en-US" sz="3700" dirty="0">
                <a:ea typeface="黑体" pitchFamily="2" charset="-122"/>
              </a:rPr>
              <a:t>中</a:t>
            </a:r>
            <a:r>
              <a:rPr lang="en-US" altLang="zh-CN" sz="3700" dirty="0">
                <a:ea typeface="黑体" pitchFamily="2" charset="-122"/>
              </a:rPr>
              <a:t>SYN</a:t>
            </a:r>
            <a:r>
              <a:rPr lang="zh-CN" altLang="en-US" sz="3700" dirty="0">
                <a:ea typeface="黑体" pitchFamily="2" charset="-122"/>
              </a:rPr>
              <a:t>泛洪攻击与防范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TCP/IP</a:t>
            </a:r>
            <a:r>
              <a:rPr lang="zh-CN" altLang="en-US" sz="3700" dirty="0">
                <a:ea typeface="黑体" pitchFamily="2" charset="-122"/>
              </a:rPr>
              <a:t>网络协议栈攻击防范措施</a:t>
            </a:r>
          </a:p>
        </p:txBody>
      </p:sp>
    </p:spTree>
    <p:extLst>
      <p:ext uri="{BB962C8B-B14F-4D97-AF65-F5344CB8AC3E}">
        <p14:creationId xmlns:p14="http://schemas.microsoft.com/office/powerpoint/2010/main" val="375225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747936"/>
          </a:xfrm>
        </p:spPr>
        <p:txBody>
          <a:bodyPr/>
          <a:lstStyle/>
          <a:p>
            <a:r>
              <a:rPr lang="en-US" altLang="zh-CN" dirty="0"/>
              <a:t>DNS</a:t>
            </a:r>
            <a:r>
              <a:rPr lang="zh-CN" altLang="en-US" dirty="0"/>
              <a:t>解析过程回顾</a:t>
            </a:r>
            <a:endParaRPr lang="en-US" dirty="0"/>
          </a:p>
        </p:txBody>
      </p:sp>
      <p:pic>
        <p:nvPicPr>
          <p:cNvPr id="7" name="Content Placeholder 6" descr="屏幕快照 2011-11-05 下午04.42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2" r="-337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158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03920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宋体" charset="0"/>
              </a:rPr>
              <a:t>On-Path DNS Spoofing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ea typeface="宋体" charset="0"/>
              </a:rPr>
              <a:t>攻击过程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/>
            <a:r>
              <a:rPr lang="zh-CN" altLang="en-US" dirty="0">
                <a:latin typeface="Calibri" charset="0"/>
                <a:ea typeface="宋体" charset="0"/>
              </a:rPr>
              <a:t>嗅探</a:t>
            </a:r>
            <a:r>
              <a:rPr lang="en-US" altLang="zh-CN" dirty="0">
                <a:latin typeface="Calibri" charset="0"/>
                <a:ea typeface="宋体" charset="0"/>
              </a:rPr>
              <a:t>DNS</a:t>
            </a:r>
            <a:r>
              <a:rPr lang="zh-CN" altLang="en-US" dirty="0">
                <a:latin typeface="Calibri" charset="0"/>
                <a:ea typeface="宋体" charset="0"/>
              </a:rPr>
              <a:t>请求包</a:t>
            </a:r>
            <a:endParaRPr lang="en-US" altLang="zh-CN" dirty="0">
              <a:latin typeface="Calibri" charset="0"/>
              <a:ea typeface="宋体" charset="0"/>
            </a:endParaRPr>
          </a:p>
          <a:p>
            <a:pPr lvl="1"/>
            <a:r>
              <a:rPr lang="zh-CN" altLang="en-US" dirty="0">
                <a:latin typeface="Calibri" charset="0"/>
                <a:ea typeface="宋体" charset="0"/>
              </a:rPr>
              <a:t>注入</a:t>
            </a:r>
            <a:r>
              <a:rPr lang="en-US" altLang="en-US" dirty="0" err="1">
                <a:latin typeface="Calibri" charset="0"/>
                <a:ea typeface="宋体" charset="0"/>
              </a:rPr>
              <a:t>假冒DNS</a:t>
            </a:r>
            <a:r>
              <a:rPr lang="en-US" altLang="en-US" dirty="0">
                <a:latin typeface="Calibri" charset="0"/>
                <a:ea typeface="宋体" charset="0"/>
              </a:rPr>
              <a:t>-&gt;</a:t>
            </a:r>
            <a:r>
              <a:rPr lang="en-US" altLang="en-US" dirty="0" err="1">
                <a:latin typeface="Calibri" charset="0"/>
                <a:ea typeface="宋体" charset="0"/>
              </a:rPr>
              <a:t>IP应答的DNS响应</a:t>
            </a:r>
            <a:r>
              <a:rPr lang="zh-CN" altLang="en-US" dirty="0">
                <a:latin typeface="Calibri" charset="0"/>
                <a:ea typeface="宋体" charset="0"/>
              </a:rPr>
              <a:t>包</a:t>
            </a:r>
            <a:endParaRPr lang="en-US" altLang="zh-CN" dirty="0">
              <a:latin typeface="Calibri" charset="0"/>
              <a:ea typeface="宋体" charset="0"/>
            </a:endParaRPr>
          </a:p>
        </p:txBody>
      </p:sp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0575"/>
            <a:ext cx="79946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2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8001000" cy="675928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宋体" charset="0"/>
              </a:rPr>
              <a:t>On-Path DNS Spoofing</a:t>
            </a:r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Calibri" charset="0"/>
                <a:ea typeface="宋体" charset="0"/>
              </a:rPr>
              <a:t>攻击特征</a:t>
            </a:r>
            <a:endParaRPr lang="en-US" altLang="zh-CN" sz="320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sz="2800" dirty="0">
                <a:latin typeface="Calibri" charset="0"/>
                <a:ea typeface="宋体" charset="0"/>
              </a:rPr>
              <a:t>攻击者</a:t>
            </a:r>
            <a:endParaRPr lang="en-US" altLang="zh-CN" sz="2800" dirty="0">
              <a:latin typeface="Calibri" charset="0"/>
              <a:ea typeface="宋体" charset="0"/>
            </a:endParaRPr>
          </a:p>
          <a:p>
            <a:pPr lvl="2"/>
            <a:r>
              <a:rPr lang="zh-CN" altLang="en-US" sz="2400" dirty="0">
                <a:latin typeface="Calibri" charset="0"/>
                <a:ea typeface="宋体" charset="0"/>
              </a:rPr>
              <a:t>能够获取攻击所需要的所有信息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lvl="3"/>
            <a:r>
              <a:rPr lang="en-US" altLang="zh-CN" sz="2400" dirty="0" err="1">
                <a:latin typeface="Calibri" charset="0"/>
                <a:ea typeface="宋体" charset="0"/>
              </a:rPr>
              <a:t>ip</a:t>
            </a:r>
            <a:r>
              <a:rPr lang="en-US" altLang="zh-CN" sz="2400" dirty="0">
                <a:latin typeface="Calibri" charset="0"/>
                <a:ea typeface="宋体" charset="0"/>
              </a:rPr>
              <a:t>, source port, </a:t>
            </a:r>
            <a:r>
              <a:rPr lang="en-US" altLang="zh-CN" sz="2400" dirty="0" err="1">
                <a:latin typeface="Calibri" charset="0"/>
                <a:ea typeface="宋体" charset="0"/>
              </a:rPr>
              <a:t>QueryID</a:t>
            </a:r>
            <a:r>
              <a:rPr lang="en-US" altLang="zh-CN" sz="2400" dirty="0">
                <a:latin typeface="Calibri" charset="0"/>
                <a:ea typeface="宋体" charset="0"/>
              </a:rPr>
              <a:t>, question</a:t>
            </a:r>
          </a:p>
          <a:p>
            <a:pPr lvl="2"/>
            <a:r>
              <a:rPr lang="zh-CN" altLang="en-US" sz="2400" dirty="0">
                <a:latin typeface="Calibri" charset="0"/>
                <a:ea typeface="宋体" charset="0"/>
              </a:rPr>
              <a:t>注入的响应包比真正的响应包更早到达受害者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sz="2800" dirty="0">
                <a:latin typeface="Calibri" charset="0"/>
                <a:ea typeface="宋体" charset="0"/>
              </a:rPr>
              <a:t>受害者</a:t>
            </a:r>
            <a:endParaRPr lang="en-US" altLang="zh-CN" sz="2800" dirty="0">
              <a:latin typeface="Calibri" charset="0"/>
              <a:ea typeface="宋体" charset="0"/>
            </a:endParaRPr>
          </a:p>
          <a:p>
            <a:pPr lvl="2"/>
            <a:r>
              <a:rPr lang="zh-CN" altLang="en-US" sz="2400" dirty="0">
                <a:latin typeface="Calibri" charset="0"/>
                <a:ea typeface="宋体" charset="0"/>
              </a:rPr>
              <a:t>能够收到两（多）个响应包</a:t>
            </a:r>
            <a:endParaRPr lang="en-US" altLang="zh-CN" sz="2400" dirty="0">
              <a:latin typeface="Calibri" charset="0"/>
              <a:ea typeface="宋体" charset="0"/>
            </a:endParaRPr>
          </a:p>
          <a:p>
            <a:pPr lvl="2"/>
            <a:r>
              <a:rPr lang="zh-CN" altLang="en-US" sz="2400" dirty="0">
                <a:latin typeface="Calibri" charset="0"/>
                <a:ea typeface="宋体" charset="0"/>
              </a:rPr>
              <a:t>竞赛法则</a:t>
            </a:r>
          </a:p>
        </p:txBody>
      </p:sp>
    </p:spTree>
    <p:extLst>
      <p:ext uri="{BB962C8B-B14F-4D97-AF65-F5344CB8AC3E}">
        <p14:creationId xmlns:p14="http://schemas.microsoft.com/office/powerpoint/2010/main" val="291429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693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8001000" cy="675928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宋体" charset="0"/>
              </a:rPr>
              <a:t>DNS</a:t>
            </a:r>
            <a:r>
              <a:rPr lang="zh-CN" altLang="en-US" dirty="0">
                <a:latin typeface="Calibri" charset="0"/>
                <a:ea typeface="宋体" charset="0"/>
              </a:rPr>
              <a:t>劫持案例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79512" y="1207892"/>
            <a:ext cx="8001000" cy="1845568"/>
          </a:xfrm>
        </p:spPr>
        <p:txBody>
          <a:bodyPr/>
          <a:lstStyle/>
          <a:p>
            <a:r>
              <a:rPr lang="zh-CN" altLang="en-US" sz="3200" dirty="0">
                <a:latin typeface="Calibri" charset="0"/>
                <a:ea typeface="宋体" charset="0"/>
              </a:rPr>
              <a:t>运营商</a:t>
            </a:r>
            <a:r>
              <a:rPr lang="en-US" altLang="zh-CN" sz="3200" dirty="0">
                <a:latin typeface="Calibri" charset="0"/>
                <a:ea typeface="宋体" charset="0"/>
              </a:rPr>
              <a:t>DNS</a:t>
            </a:r>
            <a:r>
              <a:rPr lang="zh-CN" altLang="en-US" sz="3200" dirty="0">
                <a:latin typeface="Calibri" charset="0"/>
                <a:ea typeface="宋体" charset="0"/>
              </a:rPr>
              <a:t>劫持</a:t>
            </a:r>
            <a:endParaRPr lang="en-US" altLang="zh-CN" sz="3200" dirty="0">
              <a:latin typeface="Calibri" charset="0"/>
              <a:ea typeface="宋体" charset="0"/>
            </a:endParaRPr>
          </a:p>
          <a:p>
            <a:pPr lvl="1"/>
            <a:r>
              <a:rPr lang="zh-CN" altLang="en-US" sz="2800" dirty="0">
                <a:latin typeface="Calibri" charset="0"/>
                <a:ea typeface="宋体" charset="0"/>
              </a:rPr>
              <a:t>路由</a:t>
            </a:r>
            <a:r>
              <a:rPr lang="en-US" altLang="zh-CN" sz="2800" dirty="0">
                <a:latin typeface="Calibri" charset="0"/>
                <a:ea typeface="宋体" charset="0"/>
              </a:rPr>
              <a:t>/</a:t>
            </a:r>
            <a:r>
              <a:rPr lang="zh-CN" altLang="en-US" sz="2800" dirty="0">
                <a:latin typeface="Calibri" charset="0"/>
                <a:ea typeface="宋体" charset="0"/>
              </a:rPr>
              <a:t>计算机默认配置自动获取</a:t>
            </a:r>
            <a:r>
              <a:rPr lang="en-US" altLang="zh-CN" sz="2800" dirty="0">
                <a:latin typeface="Calibri" charset="0"/>
                <a:ea typeface="宋体" charset="0"/>
              </a:rPr>
              <a:t>DNS</a:t>
            </a:r>
            <a:r>
              <a:rPr lang="zh-CN" altLang="en-US" sz="2800" dirty="0">
                <a:latin typeface="Calibri" charset="0"/>
                <a:ea typeface="宋体" charset="0"/>
              </a:rPr>
              <a:t>的</a:t>
            </a:r>
            <a:r>
              <a:rPr lang="en-US" altLang="zh-CN" sz="2800" dirty="0">
                <a:latin typeface="Calibri" charset="0"/>
                <a:ea typeface="宋体" charset="0"/>
              </a:rPr>
              <a:t>IP</a:t>
            </a:r>
          </a:p>
          <a:p>
            <a:pPr lvl="2"/>
            <a:r>
              <a:rPr lang="en-US" altLang="zh-CN" sz="2400" dirty="0">
                <a:latin typeface="Calibri" charset="0"/>
                <a:ea typeface="宋体" charset="0"/>
              </a:rPr>
              <a:t>2021.10.20</a:t>
            </a:r>
            <a:r>
              <a:rPr lang="zh-CN" altLang="en-US" sz="2400" dirty="0">
                <a:latin typeface="Calibri" charset="0"/>
                <a:ea typeface="宋体" charset="0"/>
              </a:rPr>
              <a:t> </a:t>
            </a:r>
            <a:r>
              <a:rPr lang="en-US" altLang="zh-CN" sz="2400" dirty="0">
                <a:latin typeface="Calibri" charset="0"/>
                <a:ea typeface="宋体" charset="0"/>
              </a:rPr>
              <a:t>《</a:t>
            </a:r>
            <a:r>
              <a:rPr lang="zh-CN" altLang="en-US" sz="2400" dirty="0">
                <a:latin typeface="Calibri" charset="0"/>
                <a:ea typeface="宋体" charset="0"/>
              </a:rPr>
              <a:t>大庆警方破获涉及国有通信运营商的</a:t>
            </a:r>
            <a:r>
              <a:rPr lang="en-US" altLang="zh-CN" sz="2400" dirty="0">
                <a:latin typeface="Calibri" charset="0"/>
                <a:ea typeface="宋体" charset="0"/>
              </a:rPr>
              <a:t>DNS</a:t>
            </a:r>
            <a:r>
              <a:rPr lang="zh-CN" altLang="en-US" sz="2400" dirty="0">
                <a:latin typeface="Calibri" charset="0"/>
                <a:ea typeface="宋体" charset="0"/>
              </a:rPr>
              <a:t>劫持案</a:t>
            </a:r>
            <a:r>
              <a:rPr lang="en-US" altLang="zh-CN" sz="2400" dirty="0">
                <a:latin typeface="Calibri" charset="0"/>
                <a:ea typeface="宋体" charset="0"/>
              </a:rPr>
              <a:t>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25BE7F-C28C-4081-A6CE-D9D9B5A44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728" y="2672505"/>
            <a:ext cx="4462796" cy="39616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C27796-E1E1-4262-B736-EA6B1B39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1" y="3078860"/>
            <a:ext cx="3595087" cy="20903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2DAFA4-41BF-446D-B379-92B37B68347A}"/>
              </a:ext>
            </a:extLst>
          </p:cNvPr>
          <p:cNvSpPr txBox="1"/>
          <p:nvPr/>
        </p:nvSpPr>
        <p:spPr>
          <a:xfrm>
            <a:off x="557772" y="6494808"/>
            <a:ext cx="8224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00B0F0"/>
                </a:solidFill>
              </a:rPr>
              <a:t>https://new.qq.com/rain/a/20211020A06Y3X00</a:t>
            </a:r>
            <a:endParaRPr lang="zh-SG" altLang="en-US" u="sng" dirty="0">
              <a:solidFill>
                <a:srgbClr val="00B0F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EC1CA0-0628-4F71-B0DC-CFF14316B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72" y="3451294"/>
            <a:ext cx="70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en-US" dirty="0"/>
              <a:t>Bypass GFW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01000" cy="4267200"/>
          </a:xfrm>
        </p:spPr>
        <p:txBody>
          <a:bodyPr/>
          <a:lstStyle/>
          <a:p>
            <a:r>
              <a:rPr lang="zh-CN" altLang="en-US" sz="2000" dirty="0"/>
              <a:t>长久之计</a:t>
            </a:r>
            <a:r>
              <a:rPr lang="en-US" altLang="zh-CN" sz="2000" dirty="0"/>
              <a:t>?</a:t>
            </a:r>
            <a:r>
              <a:rPr lang="zh-CN" altLang="en-US" sz="2000" dirty="0"/>
              <a:t>－穿墙</a:t>
            </a:r>
            <a:endParaRPr lang="en-US" altLang="zh-CN" sz="2000" dirty="0"/>
          </a:p>
          <a:p>
            <a:pPr lvl="1"/>
            <a:r>
              <a:rPr lang="zh-CN" altLang="en-US" sz="1800" dirty="0"/>
              <a:t>国外接应点</a:t>
            </a:r>
            <a:r>
              <a:rPr lang="en-US" altLang="zh-CN" sz="1800" dirty="0"/>
              <a:t>: VPS(Virtual Private Server)</a:t>
            </a:r>
            <a:r>
              <a:rPr lang="zh-CN" altLang="zh-CN" sz="1800" dirty="0"/>
              <a:t>：</a:t>
            </a:r>
            <a:r>
              <a:rPr lang="zh-CN" altLang="en-US" sz="1800" dirty="0"/>
              <a:t>商业服务</a:t>
            </a:r>
            <a:r>
              <a:rPr lang="en-US" altLang="zh-CN" sz="1800" dirty="0"/>
              <a:t>(</a:t>
            </a:r>
            <a:r>
              <a:rPr lang="zh-CN" altLang="en-US" sz="1800" dirty="0"/>
              <a:t>一年几百美元</a:t>
            </a:r>
            <a:r>
              <a:rPr lang="en-US" altLang="zh-CN" sz="1800" dirty="0"/>
              <a:t>)</a:t>
            </a:r>
            <a:r>
              <a:rPr lang="zh-CN" altLang="en-US" sz="1800" dirty="0"/>
              <a:t>，</a:t>
            </a:r>
            <a:r>
              <a:rPr lang="en-US" altLang="zh-CN" sz="1800" dirty="0"/>
              <a:t>Amazon AWS</a:t>
            </a:r>
            <a:r>
              <a:rPr lang="zh-CN" altLang="en-US" sz="1800" dirty="0"/>
              <a:t>（一年免费）</a:t>
            </a:r>
            <a:r>
              <a:rPr lang="en-US" altLang="zh-CN" sz="1800" dirty="0"/>
              <a:t>, </a:t>
            </a:r>
            <a:r>
              <a:rPr lang="zh-CN" altLang="en-US" sz="1800" dirty="0"/>
              <a:t>一些免费</a:t>
            </a:r>
            <a:r>
              <a:rPr lang="en-US" altLang="zh-CN" sz="1800" dirty="0"/>
              <a:t>VPN, SSH</a:t>
            </a:r>
            <a:r>
              <a:rPr lang="zh-CN" altLang="en-US" sz="1800" dirty="0"/>
              <a:t>服务</a:t>
            </a:r>
            <a:r>
              <a:rPr lang="en-US" altLang="zh-CN" sz="1800" dirty="0"/>
              <a:t>… </a:t>
            </a:r>
          </a:p>
          <a:p>
            <a:pPr lvl="1"/>
            <a:r>
              <a:rPr lang="zh-CN" altLang="en-US" sz="1800" dirty="0"/>
              <a:t>加密穿墙传输通道</a:t>
            </a:r>
            <a:r>
              <a:rPr lang="en-US" altLang="zh-CN" sz="1800" dirty="0"/>
              <a:t>: VPN(Virtual Private Network)</a:t>
            </a:r>
            <a:r>
              <a:rPr lang="zh-CN" altLang="en-US" sz="1800" dirty="0"/>
              <a:t>／</a:t>
            </a:r>
            <a:r>
              <a:rPr lang="en-US" altLang="zh-CN" sz="1800" dirty="0"/>
              <a:t>SSH</a:t>
            </a:r>
          </a:p>
          <a:p>
            <a:pPr lvl="1"/>
            <a:r>
              <a:rPr lang="zh-CN" altLang="en-US" sz="1800" dirty="0"/>
              <a:t>什么是</a:t>
            </a:r>
            <a:r>
              <a:rPr lang="en-US" altLang="zh-CN" sz="1800" dirty="0"/>
              <a:t>VPN</a:t>
            </a:r>
            <a:r>
              <a:rPr lang="zh-CN" altLang="en-US" sz="1800" dirty="0"/>
              <a:t>？如何工作？－ 课程</a:t>
            </a:r>
            <a:r>
              <a:rPr lang="en-US" altLang="zh-CN" sz="1800" dirty="0"/>
              <a:t>7</a:t>
            </a:r>
            <a:r>
              <a:rPr lang="zh-CN" altLang="en-US" sz="1800" dirty="0"/>
              <a:t>：网络安全防范技术</a:t>
            </a:r>
            <a:endParaRPr lang="en-US" altLang="zh-CN" sz="1800" dirty="0"/>
          </a:p>
          <a:p>
            <a:pPr marL="471487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翻墙工具软件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FreeGate</a:t>
            </a:r>
            <a:r>
              <a:rPr lang="en-US" altLang="zh-CN" sz="1800" dirty="0"/>
              <a:t>/Freenet/Tor/</a:t>
            </a:r>
            <a:r>
              <a:rPr lang="en-US" altLang="zh-CN" sz="1800" dirty="0" err="1"/>
              <a:t>Gproxy</a:t>
            </a:r>
            <a:r>
              <a:rPr lang="en-US" altLang="zh-CN" sz="1800" dirty="0"/>
              <a:t>/</a:t>
            </a:r>
            <a:r>
              <a:rPr lang="en-US" altLang="zh-CN" sz="1800" dirty="0" err="1"/>
              <a:t>Psiphon</a:t>
            </a:r>
            <a:endParaRPr lang="en-US" altLang="zh-CN" sz="1800" dirty="0"/>
          </a:p>
          <a:p>
            <a:pPr lvl="1"/>
            <a:r>
              <a:rPr lang="en-US" altLang="zh-CN" sz="1800" dirty="0"/>
              <a:t>Arm ace</a:t>
            </a:r>
            <a:r>
              <a:rPr lang="zh-CN" altLang="en-US" sz="1800" dirty="0"/>
              <a:t>，墙越来越高，越来越难翻</a:t>
            </a:r>
            <a:endParaRPr lang="en-US" altLang="zh-CN" sz="1800" dirty="0"/>
          </a:p>
          <a:p>
            <a:pPr lvl="1"/>
            <a:r>
              <a:rPr lang="en-US" altLang="zh-CN" sz="1800" dirty="0"/>
              <a:t>https</a:t>
            </a:r>
            <a:r>
              <a:rPr lang="zh-CN" altLang="en-US" sz="1800" dirty="0"/>
              <a:t>方式</a:t>
            </a:r>
            <a:r>
              <a:rPr lang="en-US" altLang="zh-CN" sz="1800" dirty="0"/>
              <a:t>Google</a:t>
            </a:r>
            <a:r>
              <a:rPr lang="zh-CN" altLang="en-US" sz="1800" dirty="0"/>
              <a:t>搜索、</a:t>
            </a:r>
            <a:r>
              <a:rPr lang="en-US" altLang="zh-CN" sz="1800" dirty="0"/>
              <a:t>Google  reader, </a:t>
            </a:r>
            <a:r>
              <a:rPr lang="zh-CN" altLang="en-US" sz="1800" dirty="0"/>
              <a:t>订阅</a:t>
            </a:r>
            <a:r>
              <a:rPr lang="en-US" altLang="zh-CN" sz="1800" dirty="0">
                <a:hlinkClick r:id="rId3"/>
              </a:rPr>
              <a:t>www.chinagfw.org</a:t>
            </a:r>
            <a:r>
              <a:rPr lang="en-US" altLang="zh-CN" sz="1800" dirty="0"/>
              <a:t>, </a:t>
            </a:r>
            <a:r>
              <a:rPr lang="zh-CN" altLang="en-US" sz="1800" dirty="0"/>
              <a:t>跟踪相关翻墙技术和软件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针对</a:t>
            </a:r>
            <a:r>
              <a:rPr lang="en-US" altLang="zh-CN" sz="2000" dirty="0"/>
              <a:t>GFW</a:t>
            </a:r>
            <a:r>
              <a:rPr lang="zh-CN" altLang="en-US" sz="2000" dirty="0"/>
              <a:t>逃逸的技术研究</a:t>
            </a:r>
            <a:endParaRPr lang="en-US" altLang="zh-CN" sz="2000" dirty="0"/>
          </a:p>
          <a:p>
            <a:pPr lvl="1"/>
            <a:r>
              <a:rPr lang="zh-CN" altLang="en-US" sz="1800" dirty="0"/>
              <a:t>西厢计划第</a:t>
            </a:r>
            <a:r>
              <a:rPr lang="en-US" altLang="zh-CN" sz="1800" dirty="0"/>
              <a:t>n</a:t>
            </a:r>
            <a:r>
              <a:rPr lang="zh-CN" altLang="en-US" sz="1800" dirty="0"/>
              <a:t>季、</a:t>
            </a:r>
            <a:r>
              <a:rPr lang="en-US" altLang="zh-CN" sz="1800" dirty="0"/>
              <a:t>DNS Over TCP</a:t>
            </a:r>
            <a:r>
              <a:rPr lang="zh-CN" altLang="en-US" sz="1800" dirty="0"/>
              <a:t>、</a:t>
            </a:r>
            <a:r>
              <a:rPr lang="en-US" altLang="zh-CN" sz="1800" dirty="0"/>
              <a:t>DNSSEC</a:t>
            </a:r>
            <a:r>
              <a:rPr lang="zh-CN" altLang="en-US" sz="1800" dirty="0"/>
              <a:t>、</a:t>
            </a:r>
            <a:r>
              <a:rPr lang="en-US" altLang="zh-CN" sz="1800" dirty="0"/>
              <a:t>…</a:t>
            </a:r>
          </a:p>
          <a:p>
            <a:pPr lvl="1"/>
            <a:r>
              <a:rPr lang="en-US" altLang="zh-CN" sz="1800" dirty="0" err="1"/>
              <a:t>Shadowsocks</a:t>
            </a:r>
            <a:r>
              <a:rPr lang="zh-CN" altLang="en-US" sz="1800" dirty="0"/>
              <a:t>：加密与混淆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17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en-US" dirty="0"/>
              <a:t>Bypass GFW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41" y="1249513"/>
            <a:ext cx="8001000" cy="1676400"/>
          </a:xfrm>
        </p:spPr>
        <p:txBody>
          <a:bodyPr/>
          <a:lstStyle/>
          <a:p>
            <a:r>
              <a:rPr lang="zh-CN" altLang="en-US" sz="2000" dirty="0"/>
              <a:t>注意</a:t>
            </a:r>
            <a:endParaRPr lang="en-US" altLang="zh-CN" sz="2000" dirty="0"/>
          </a:p>
          <a:p>
            <a:pPr lvl="1"/>
            <a:r>
              <a:rPr lang="zh-CN" altLang="en-US" sz="1800" dirty="0"/>
              <a:t>任何单位和个人不得自行建立或者使用其他信道进行国际联网，违反者由公安机关责令停止联网，可以并处</a:t>
            </a:r>
            <a:r>
              <a:rPr lang="en-US" altLang="zh-CN" sz="1800" dirty="0"/>
              <a:t>15000</a:t>
            </a:r>
            <a:r>
              <a:rPr lang="zh-CN" altLang="en-US" sz="1800" dirty="0"/>
              <a:t>元以下的罚款；构成犯罪的，依法追究刑事责任</a:t>
            </a:r>
            <a:endParaRPr lang="en-US" altLang="zh-CN" sz="1800" dirty="0"/>
          </a:p>
          <a:p>
            <a:pPr lvl="1"/>
            <a:r>
              <a:rPr lang="en-US" altLang="zh-CN" sz="1800" dirty="0"/>
              <a:t>2018</a:t>
            </a:r>
            <a:r>
              <a:rPr lang="zh-CN" altLang="en-US" sz="1800" dirty="0"/>
              <a:t>年以来，陆续有</a:t>
            </a:r>
            <a:r>
              <a:rPr lang="en-US" altLang="zh-CN" sz="1800" dirty="0"/>
              <a:t>Bypass GFW</a:t>
            </a:r>
            <a:r>
              <a:rPr lang="zh-CN" altLang="en-US" sz="1800" dirty="0"/>
              <a:t>后被处罚的案例发生</a:t>
            </a:r>
            <a:endParaRPr lang="en-US" altLang="zh-C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3A8C41-01AD-4DCF-B79D-E16C05AEF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89D69B3-141E-4D5E-BC3C-BD2553265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871595"/>
            <a:ext cx="4216466" cy="3725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36EED1-80D5-4F71-B922-FD3BB3834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658" y="3489822"/>
            <a:ext cx="4551657" cy="238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8001000" cy="675928"/>
          </a:xfrm>
        </p:spPr>
        <p:txBody>
          <a:bodyPr/>
          <a:lstStyle/>
          <a:p>
            <a:r>
              <a:rPr lang="zh-CN" altLang="en-US" dirty="0"/>
              <a:t>中国互联网的先知传奇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钱天白教授：</a:t>
            </a:r>
            <a:r>
              <a:rPr lang="en-US" altLang="zh-CN" b="0" dirty="0"/>
              <a:t>Across the Great Wall, we can reach every corner in the world.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63997"/>
            <a:ext cx="6192690" cy="41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68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7396D86-E020-48F8-A491-D907755B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68760"/>
            <a:ext cx="5386888" cy="4869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8001000" cy="531912"/>
          </a:xfrm>
        </p:spPr>
        <p:txBody>
          <a:bodyPr/>
          <a:lstStyle/>
          <a:p>
            <a:r>
              <a:rPr lang="zh-CN" altLang="en-US" sz="3200" dirty="0"/>
              <a:t>国内正规云厂商的境外节点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6AAF56-37D3-4434-B727-FE374E282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132432"/>
            <a:ext cx="5161531" cy="50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4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1BC7-E1BF-49F8-BF5C-E6EE8FB57F33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819944"/>
          </a:xfrm>
        </p:spPr>
        <p:txBody>
          <a:bodyPr/>
          <a:lstStyle/>
          <a:p>
            <a:pPr eaLnBrk="1" hangingPunct="1"/>
            <a:r>
              <a:rPr lang="zh-CN" altLang="en-US" dirty="0"/>
              <a:t>内容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Overview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RST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000000"/>
                </a:solidFill>
                <a:ea typeface="黑体" pitchFamily="2" charset="-122"/>
              </a:rPr>
              <a:t>DNS Spoofing</a:t>
            </a:r>
            <a:r>
              <a:rPr lang="zh-CN" altLang="en-US" sz="3700" dirty="0">
                <a:solidFill>
                  <a:srgbClr val="000000"/>
                </a:solidFill>
                <a:ea typeface="黑体" pitchFamily="2" charset="-122"/>
              </a:rPr>
              <a:t>攻击</a:t>
            </a:r>
            <a:endParaRPr lang="en-US" altLang="zh-CN" sz="3700" dirty="0">
              <a:solidFill>
                <a:srgbClr val="000000"/>
              </a:solidFill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TCP</a:t>
            </a:r>
            <a:r>
              <a:rPr lang="zh-CN" altLang="en-US" sz="3700" dirty="0">
                <a:solidFill>
                  <a:srgbClr val="FF0000"/>
                </a:solidFill>
                <a:ea typeface="黑体" pitchFamily="2" charset="-122"/>
              </a:rPr>
              <a:t>中</a:t>
            </a: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SYN</a:t>
            </a:r>
            <a:r>
              <a:rPr lang="zh-CN" altLang="en-US" sz="3700" dirty="0">
                <a:solidFill>
                  <a:srgbClr val="FF0000"/>
                </a:solidFill>
                <a:ea typeface="黑体" pitchFamily="2" charset="-122"/>
              </a:rPr>
              <a:t>泛洪攻击与防范</a:t>
            </a:r>
            <a:endParaRPr lang="en-US" altLang="zh-CN" sz="3700" dirty="0">
              <a:solidFill>
                <a:srgbClr val="FF0000"/>
              </a:solidFill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TCP/IP</a:t>
            </a:r>
            <a:r>
              <a:rPr lang="zh-CN" altLang="en-US" sz="3700" dirty="0">
                <a:ea typeface="黑体" pitchFamily="2" charset="-122"/>
              </a:rPr>
              <a:t>网络协议栈攻击防范措施</a:t>
            </a:r>
          </a:p>
        </p:txBody>
      </p:sp>
    </p:spTree>
    <p:extLst>
      <p:ext uri="{BB962C8B-B14F-4D97-AF65-F5344CB8AC3E}">
        <p14:creationId xmlns:p14="http://schemas.microsoft.com/office/powerpoint/2010/main" val="110118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9552" y="520824"/>
            <a:ext cx="8001000" cy="315888"/>
          </a:xfrm>
        </p:spPr>
        <p:txBody>
          <a:bodyPr/>
          <a:lstStyle/>
          <a:p>
            <a:r>
              <a:rPr lang="en-US" altLang="zh-CN" dirty="0"/>
              <a:t>TCP SYN Flood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4221286" cy="4267200"/>
          </a:xfrm>
        </p:spPr>
        <p:txBody>
          <a:bodyPr/>
          <a:lstStyle/>
          <a:p>
            <a:r>
              <a:rPr lang="zh-CN" altLang="zh-CN" sz="2400" dirty="0"/>
              <a:t>拒绝服务攻击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DoS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破坏可用性</a:t>
            </a:r>
            <a:endParaRPr lang="en-US" altLang="zh-CN" sz="2000" dirty="0"/>
          </a:p>
          <a:p>
            <a:r>
              <a:rPr lang="en-US" altLang="zh-CN" sz="2400" dirty="0"/>
              <a:t>TCP SYN Flood</a:t>
            </a:r>
          </a:p>
          <a:p>
            <a:pPr lvl="1"/>
            <a:r>
              <a:rPr lang="en-US" altLang="zh-CN" sz="2000" dirty="0"/>
              <a:t>SYN</a:t>
            </a:r>
            <a:r>
              <a:rPr lang="zh-CN" altLang="zh-CN" sz="2000" dirty="0"/>
              <a:t>洪泛攻击</a:t>
            </a:r>
            <a:endParaRPr lang="en-US" altLang="zh-CN" sz="2000" dirty="0"/>
          </a:p>
          <a:p>
            <a:pPr lvl="1"/>
            <a:r>
              <a:rPr lang="zh-CN" altLang="zh-CN" sz="2000" dirty="0"/>
              <a:t>利用</a:t>
            </a:r>
            <a:r>
              <a:rPr lang="en-US" altLang="zh-CN" sz="2000" dirty="0"/>
              <a:t>TCP</a:t>
            </a:r>
            <a:r>
              <a:rPr lang="zh-CN" altLang="zh-CN" sz="2000" dirty="0"/>
              <a:t>三次握手协议的缺陷</a:t>
            </a:r>
            <a:endParaRPr lang="en-US" altLang="zh-CN" sz="2000" dirty="0"/>
          </a:p>
          <a:p>
            <a:pPr lvl="1"/>
            <a:r>
              <a:rPr lang="zh-CN" altLang="zh-CN" sz="2000" dirty="0"/>
              <a:t>大量的伪造源地址的</a:t>
            </a:r>
            <a:r>
              <a:rPr lang="en-US" altLang="zh-CN" sz="2000" dirty="0"/>
              <a:t>SYN</a:t>
            </a:r>
            <a:r>
              <a:rPr lang="zh-CN" altLang="zh-CN" sz="2000" dirty="0"/>
              <a:t>连接请求</a:t>
            </a:r>
            <a:endParaRPr lang="en-US" altLang="zh-CN" sz="2000" dirty="0"/>
          </a:p>
          <a:p>
            <a:pPr lvl="1"/>
            <a:r>
              <a:rPr lang="zh-CN" altLang="zh-CN" sz="2000" dirty="0"/>
              <a:t>消耗目标主机的连接队列资源</a:t>
            </a:r>
            <a:endParaRPr lang="en-US" altLang="zh-CN" sz="2000" dirty="0"/>
          </a:p>
          <a:p>
            <a:pPr lvl="1"/>
            <a:r>
              <a:rPr lang="zh-CN" altLang="zh-CN" sz="2000" dirty="0"/>
              <a:t>不能够为正常用户提供服务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9" name="Picture 8" descr="屏幕快照 2011-10-29 下午11.36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31" y="2348880"/>
            <a:ext cx="441867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92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-99392"/>
            <a:ext cx="6912768" cy="1216025"/>
          </a:xfrm>
        </p:spPr>
        <p:txBody>
          <a:bodyPr/>
          <a:lstStyle/>
          <a:p>
            <a:r>
              <a:rPr lang="zh-CN" altLang="zh-CN" sz="3600" dirty="0"/>
              <a:t>利用</a:t>
            </a:r>
            <a:r>
              <a:rPr lang="en-US" altLang="zh-CN" sz="3600" dirty="0" err="1"/>
              <a:t>Netwox</a:t>
            </a:r>
            <a:r>
              <a:rPr lang="zh-CN" altLang="zh-CN" sz="3600" dirty="0"/>
              <a:t>进行</a:t>
            </a:r>
            <a:r>
              <a:rPr lang="en-US" altLang="zh-CN" sz="3600" dirty="0"/>
              <a:t>TCP SYN Flood</a:t>
            </a:r>
            <a:r>
              <a:rPr lang="zh-CN" altLang="zh-CN" sz="3600" dirty="0"/>
              <a:t>攻击</a:t>
            </a:r>
            <a:r>
              <a:rPr lang="zh-CN" altLang="en-US" sz="3600" dirty="0"/>
              <a:t>演示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611560" y="1844824"/>
          <a:ext cx="7848872" cy="3444240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################## running tool number 76 ##################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Title: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Synflood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+------------------------------------------------------------------------+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| This tool sends a lot of TCP SYN packets.                              | 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+------------------------------------------------------------------------+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Usage: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netwox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76 -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-p port [-s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spoofip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]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Parameters: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 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|--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dst-ip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                 destination IP address {5.6.7.8}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 -p|--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dst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-port port             destination port number {80}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 -s|--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spoofip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spoofip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           IP spoof initialization type {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linkbraw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}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Example: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netwox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76 -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"5.6.7.8" -p "80"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Example: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netwox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76 --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dst-ip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"5.6.7.8" --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</a:rPr>
                        <a:t>dst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-port "80"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Enter optional tool parameters and press Return key.</a:t>
                      </a:r>
                      <a:br>
                        <a:rPr lang="en-US" sz="16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netwox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76 -</a:t>
                      </a: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 "172.*.*.188" -p 80</a:t>
                      </a:r>
                      <a:endParaRPr lang="zh-CN" sz="16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11560" y="5373216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此时再使用主机</a:t>
            </a:r>
            <a:r>
              <a:rPr lang="en-US" altLang="zh-CN" dirty="0"/>
              <a:t>A</a:t>
            </a:r>
            <a:r>
              <a:rPr lang="zh-CN" altLang="zh-CN" dirty="0"/>
              <a:t>向服务器</a:t>
            </a:r>
            <a:r>
              <a:rPr lang="en-US" altLang="zh-CN" dirty="0"/>
              <a:t>B</a:t>
            </a:r>
            <a:r>
              <a:rPr lang="zh-CN" altLang="zh-CN" dirty="0"/>
              <a:t>发送连接请求，服务器会回应</a:t>
            </a:r>
            <a:r>
              <a:rPr lang="en-US" altLang="zh-CN" b="1" dirty="0">
                <a:solidFill>
                  <a:srgbClr val="FF0000"/>
                </a:solidFill>
              </a:rPr>
              <a:t>"Unable to connect to remote host: Connection timed out"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5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-28719"/>
            <a:ext cx="8001000" cy="1216025"/>
          </a:xfrm>
        </p:spPr>
        <p:txBody>
          <a:bodyPr/>
          <a:lstStyle/>
          <a:p>
            <a:r>
              <a:rPr lang="en-US" altLang="zh-CN" sz="3600" dirty="0"/>
              <a:t>SYN Flood</a:t>
            </a:r>
            <a:r>
              <a:rPr lang="zh-CN" altLang="zh-CN" sz="3600" dirty="0"/>
              <a:t>攻击防范措施</a:t>
            </a:r>
            <a:br>
              <a:rPr lang="en-US" altLang="zh-CN" sz="3600" dirty="0"/>
            </a:br>
            <a:r>
              <a:rPr lang="en-US" altLang="zh-CN" sz="3600" dirty="0"/>
              <a:t>-</a:t>
            </a:r>
            <a:r>
              <a:rPr lang="en-US" altLang="zh-CN" sz="3600" dirty="0" err="1"/>
              <a:t>Syn</a:t>
            </a:r>
            <a:r>
              <a:rPr lang="en-US" altLang="zh-CN" sz="3600" dirty="0"/>
              <a:t> Cookie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3429198" cy="4267200"/>
          </a:xfrm>
        </p:spPr>
        <p:txBody>
          <a:bodyPr/>
          <a:lstStyle/>
          <a:p>
            <a:r>
              <a:rPr lang="zh-CN" altLang="en-US" sz="2000" dirty="0"/>
              <a:t>弥补</a:t>
            </a:r>
            <a:r>
              <a:rPr lang="en-US" altLang="zh-CN" sz="2000" dirty="0"/>
              <a:t>TCP</a:t>
            </a:r>
            <a:r>
              <a:rPr lang="zh-CN" altLang="zh-CN" sz="2000" dirty="0"/>
              <a:t>连接建立过程资源分配这一缺陷</a:t>
            </a:r>
            <a:endParaRPr lang="en-US" altLang="zh-CN" sz="2000" dirty="0"/>
          </a:p>
          <a:p>
            <a:r>
              <a:rPr lang="en-US" altLang="zh-CN" sz="2000" dirty="0"/>
              <a:t>“</a:t>
            </a:r>
            <a:r>
              <a:rPr lang="zh-CN" altLang="en-US" sz="2000" dirty="0"/>
              <a:t>无状态的三次握手</a:t>
            </a:r>
            <a:r>
              <a:rPr lang="en-US" altLang="zh-CN" sz="2000" dirty="0"/>
              <a:t>”</a:t>
            </a:r>
          </a:p>
          <a:p>
            <a:pPr lvl="1"/>
            <a:r>
              <a:rPr lang="zh-CN" altLang="zh-CN" sz="1800" dirty="0"/>
              <a:t>服务器收到一个</a:t>
            </a:r>
            <a:r>
              <a:rPr lang="en-US" altLang="zh-CN" sz="1800" dirty="0"/>
              <a:t>SYN</a:t>
            </a:r>
            <a:r>
              <a:rPr lang="zh-CN" altLang="zh-CN" sz="1800" dirty="0"/>
              <a:t>报文后</a:t>
            </a:r>
            <a:r>
              <a:rPr lang="en-US" altLang="zh-CN" sz="1800" dirty="0"/>
              <a:t>,</a:t>
            </a:r>
            <a:r>
              <a:rPr lang="zh-CN" altLang="zh-CN" sz="1800" dirty="0"/>
              <a:t>不立即分配缓冲区</a:t>
            </a:r>
            <a:endParaRPr lang="en-US" altLang="zh-CN" sz="1800" dirty="0"/>
          </a:p>
          <a:p>
            <a:pPr lvl="1"/>
            <a:r>
              <a:rPr lang="zh-CN" altLang="zh-CN" sz="1800" dirty="0"/>
              <a:t>利用连接的信息生成一个</a:t>
            </a:r>
            <a:r>
              <a:rPr lang="en-US" altLang="zh-CN" sz="1800" dirty="0"/>
              <a:t>cookie, </a:t>
            </a:r>
            <a:r>
              <a:rPr lang="zh-CN" altLang="en-US" sz="1800" dirty="0"/>
              <a:t>作为</a:t>
            </a:r>
            <a:r>
              <a:rPr lang="en-US" altLang="zh-CN" sz="1800" dirty="0"/>
              <a:t>SEQ</a:t>
            </a:r>
          </a:p>
          <a:p>
            <a:pPr lvl="1"/>
            <a:r>
              <a:rPr lang="zh-CN" altLang="en-US" sz="2000" dirty="0"/>
              <a:t>客户端返回</a:t>
            </a:r>
            <a:r>
              <a:rPr lang="en-US" altLang="zh-CN" sz="2000" dirty="0"/>
              <a:t>ACK</a:t>
            </a:r>
            <a:r>
              <a:rPr lang="zh-CN" altLang="en-US" sz="2000" dirty="0"/>
              <a:t>中带着</a:t>
            </a:r>
            <a:r>
              <a:rPr lang="en-US" altLang="zh-CN" sz="2000" dirty="0"/>
              <a:t>ACK = cookie+1</a:t>
            </a:r>
          </a:p>
          <a:p>
            <a:pPr lvl="1"/>
            <a:r>
              <a:rPr lang="zh-CN" altLang="en-US" sz="2000" dirty="0"/>
              <a:t>服务器端核对</a:t>
            </a:r>
            <a:r>
              <a:rPr lang="en-US" altLang="zh-CN" sz="2000" dirty="0"/>
              <a:t>cookie, </a:t>
            </a:r>
            <a:r>
              <a:rPr lang="zh-CN" altLang="en-US" sz="2000" dirty="0"/>
              <a:t>通过则建立连接，分配资源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7" name="图片 6" descr="图 5-8 SYN-Cookie原理示意图.emz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36" y="1916832"/>
            <a:ext cx="47525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7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r>
              <a:rPr lang="zh-CN" altLang="zh-CN" dirty="0"/>
              <a:t>防火墙地址状态监控技术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3213174" cy="4267200"/>
          </a:xfrm>
        </p:spPr>
        <p:txBody>
          <a:bodyPr/>
          <a:lstStyle/>
          <a:p>
            <a:r>
              <a:rPr lang="zh-CN" altLang="en-US" sz="2800" dirty="0"/>
              <a:t>有状态防火墙</a:t>
            </a:r>
            <a:endParaRPr lang="en-US" altLang="zh-CN" sz="2800" dirty="0"/>
          </a:p>
          <a:p>
            <a:pPr lvl="1"/>
            <a:r>
              <a:rPr lang="zh-CN" altLang="zh-CN" sz="2400" dirty="0"/>
              <a:t>网络中的</a:t>
            </a:r>
            <a:r>
              <a:rPr lang="en-US" altLang="zh-CN" sz="2400" dirty="0"/>
              <a:t>TCP</a:t>
            </a:r>
            <a:r>
              <a:rPr lang="zh-CN" altLang="zh-CN" sz="2400" dirty="0"/>
              <a:t>连接进行状态监控和处理</a:t>
            </a:r>
            <a:endParaRPr lang="en-US" altLang="zh-CN" sz="2400" dirty="0"/>
          </a:p>
          <a:p>
            <a:pPr lvl="1"/>
            <a:r>
              <a:rPr lang="zh-CN" altLang="en-US" sz="2400" dirty="0"/>
              <a:t>维护</a:t>
            </a:r>
            <a:r>
              <a:rPr lang="en-US" altLang="zh-CN" sz="2400" dirty="0"/>
              <a:t>TCP</a:t>
            </a:r>
            <a:r>
              <a:rPr lang="zh-CN" altLang="en-US" sz="2400" dirty="0"/>
              <a:t>连接状态：</a:t>
            </a:r>
            <a:r>
              <a:rPr lang="en-US" altLang="zh-CN" sz="2400" dirty="0"/>
              <a:t>NEW</a:t>
            </a:r>
            <a:r>
              <a:rPr lang="zh-CN" altLang="zh-CN" sz="2400" dirty="0"/>
              <a:t>状态</a:t>
            </a:r>
            <a:r>
              <a:rPr lang="zh-CN" altLang="en-US" sz="2400" dirty="0"/>
              <a:t>、</a:t>
            </a:r>
            <a:r>
              <a:rPr lang="en-US" altLang="zh-CN" sz="2400" dirty="0"/>
              <a:t>GOOD</a:t>
            </a:r>
            <a:r>
              <a:rPr lang="zh-CN" altLang="zh-CN" sz="2400" dirty="0"/>
              <a:t>状态</a:t>
            </a:r>
            <a:r>
              <a:rPr lang="zh-CN" altLang="en-US" sz="2400" dirty="0"/>
              <a:t>、</a:t>
            </a:r>
            <a:r>
              <a:rPr lang="en-US" altLang="zh-CN" sz="2400" dirty="0"/>
              <a:t>BAD</a:t>
            </a:r>
            <a:r>
              <a:rPr lang="zh-CN" altLang="zh-CN" sz="2400" dirty="0"/>
              <a:t>状态</a:t>
            </a:r>
            <a:r>
              <a:rPr lang="en-US" altLang="zh-CN" sz="2400" dirty="0"/>
              <a:t>…</a:t>
            </a:r>
          </a:p>
          <a:p>
            <a:pPr lvl="1"/>
            <a:r>
              <a:rPr lang="en-US" altLang="zh-CN" sz="2400" dirty="0"/>
              <a:t>“</a:t>
            </a:r>
            <a:r>
              <a:rPr lang="zh-CN" altLang="en-US" sz="2400" dirty="0"/>
              <a:t>三次握手</a:t>
            </a:r>
            <a:r>
              <a:rPr lang="en-US" altLang="zh-CN" sz="2400" dirty="0"/>
              <a:t>”</a:t>
            </a:r>
            <a:r>
              <a:rPr lang="zh-CN" altLang="en-US" sz="2400" dirty="0"/>
              <a:t>代理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7" name="图片 6" descr="图 5-9 防火墙地址状态监控技术防御SYN Flood攻击.emz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5896" y="1988840"/>
            <a:ext cx="50482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4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SYN</a:t>
            </a:r>
            <a:r>
              <a:rPr lang="zh-CN" altLang="en-US" dirty="0"/>
              <a:t>泛洪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327A636-7C95-42F7-B598-56CB9369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95400"/>
            <a:ext cx="8424936" cy="1413520"/>
          </a:xfrm>
        </p:spPr>
        <p:txBody>
          <a:bodyPr/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CDN</a:t>
            </a:r>
            <a:r>
              <a:rPr lang="zh-CN" altLang="en-US" sz="2800" dirty="0"/>
              <a:t>的</a:t>
            </a:r>
            <a:r>
              <a:rPr lang="en-US" altLang="zh-CN" sz="2800" dirty="0"/>
              <a:t>TCP</a:t>
            </a:r>
            <a:r>
              <a:rPr lang="zh-CN" altLang="en-US" sz="2800" dirty="0"/>
              <a:t>反射型</a:t>
            </a:r>
            <a:r>
              <a:rPr lang="en-US" altLang="zh-CN" sz="2800" dirty="0"/>
              <a:t>SYN</a:t>
            </a:r>
            <a:r>
              <a:rPr lang="zh-CN" altLang="en-US" sz="2800" dirty="0"/>
              <a:t>泛洪攻击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案例来源：腾讯安平</a:t>
            </a:r>
            <a:r>
              <a:rPr lang="en-US" altLang="zh-CN" sz="2400" dirty="0"/>
              <a:t>DDoS</a:t>
            </a:r>
            <a:r>
              <a:rPr lang="zh-CN" altLang="en-US" sz="2400" dirty="0"/>
              <a:t>防护团队，</a:t>
            </a:r>
            <a:r>
              <a:rPr lang="en-US" altLang="zh-CN" sz="2400" dirty="0"/>
              <a:t>2019</a:t>
            </a:r>
            <a:r>
              <a:rPr lang="zh-CN" altLang="en-US" sz="2400" dirty="0"/>
              <a:t>年</a:t>
            </a:r>
            <a:endParaRPr lang="en-US" altLang="zh-CN" sz="2400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812CCF7-7412-4B62-9257-4CFD87BF6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A218E5-B1EA-49EB-9B77-13A31063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0" y="2294542"/>
            <a:ext cx="7640800" cy="338437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9913CDD-8316-4357-80EE-ADC1EA50FF7A}"/>
              </a:ext>
            </a:extLst>
          </p:cNvPr>
          <p:cNvSpPr txBox="1"/>
          <p:nvPr/>
        </p:nvSpPr>
        <p:spPr>
          <a:xfrm>
            <a:off x="1115616" y="5867687"/>
            <a:ext cx="71287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dirty="0"/>
              <a:t>https://cloud.tencent.com/developer/article/1121916</a:t>
            </a:r>
          </a:p>
        </p:txBody>
      </p:sp>
    </p:spTree>
    <p:extLst>
      <p:ext uri="{BB962C8B-B14F-4D97-AF65-F5344CB8AC3E}">
        <p14:creationId xmlns:p14="http://schemas.microsoft.com/office/powerpoint/2010/main" val="317369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001000" cy="603920"/>
          </a:xfrm>
        </p:spPr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/>
              <a:t>SYN</a:t>
            </a:r>
            <a:r>
              <a:rPr lang="zh-CN" altLang="en-US" dirty="0"/>
              <a:t>泛洪</a:t>
            </a:r>
            <a:r>
              <a:rPr lang="en-US" altLang="zh-CN" dirty="0"/>
              <a:t>DDoS</a:t>
            </a:r>
            <a:r>
              <a:rPr lang="zh-CN" altLang="en-US" dirty="0"/>
              <a:t>攻击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327A636-7C95-42F7-B598-56CB9369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95400"/>
            <a:ext cx="8424936" cy="1413520"/>
          </a:xfrm>
        </p:spPr>
        <p:txBody>
          <a:bodyPr/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CDN</a:t>
            </a:r>
            <a:r>
              <a:rPr lang="zh-CN" altLang="en-US" sz="2800" dirty="0"/>
              <a:t>的</a:t>
            </a:r>
            <a:r>
              <a:rPr lang="en-US" altLang="zh-CN" sz="2800" dirty="0"/>
              <a:t>TCP</a:t>
            </a:r>
            <a:r>
              <a:rPr lang="zh-CN" altLang="en-US" sz="2800" dirty="0"/>
              <a:t>反射型</a:t>
            </a:r>
            <a:r>
              <a:rPr lang="en-US" altLang="zh-CN" sz="2800" dirty="0"/>
              <a:t>SYN</a:t>
            </a:r>
            <a:r>
              <a:rPr lang="zh-CN" altLang="en-US" sz="2800" dirty="0"/>
              <a:t>泛洪攻击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</a:t>
            </a:r>
            <a:r>
              <a:rPr lang="en-US" altLang="zh-CN" sz="2400" dirty="0"/>
              <a:t>CDN</a:t>
            </a:r>
            <a:r>
              <a:rPr lang="zh-CN" altLang="en-US" sz="2400" dirty="0"/>
              <a:t>服务器作为反射源</a:t>
            </a:r>
            <a:endParaRPr lang="en-US" altLang="zh-CN" sz="2400" dirty="0"/>
          </a:p>
          <a:p>
            <a:pPr lvl="1"/>
            <a:r>
              <a:rPr lang="en-US" altLang="zh-CN" sz="2400" dirty="0"/>
              <a:t>SYN/ACK</a:t>
            </a:r>
            <a:r>
              <a:rPr lang="zh-CN" altLang="en-US" sz="2400" dirty="0"/>
              <a:t>类型泛洪：具有</a:t>
            </a:r>
            <a:r>
              <a:rPr lang="en-US" altLang="zh-CN" sz="2400" dirty="0"/>
              <a:t>TCP/IP</a:t>
            </a:r>
            <a:r>
              <a:rPr lang="zh-CN" altLang="en-US" sz="2400" dirty="0"/>
              <a:t>协议栈行为</a:t>
            </a:r>
            <a:endParaRPr lang="en-US" altLang="zh-CN" sz="2400" dirty="0"/>
          </a:p>
          <a:p>
            <a:pPr lvl="1"/>
            <a:r>
              <a:rPr lang="zh-CN" altLang="en-US" sz="2400" dirty="0"/>
              <a:t>攻击流量：</a:t>
            </a:r>
            <a:r>
              <a:rPr lang="en-US" altLang="zh-CN" sz="2400" dirty="0"/>
              <a:t>194Gbps</a:t>
            </a:r>
            <a:r>
              <a:rPr lang="zh-CN" altLang="en-US" sz="2400" dirty="0"/>
              <a:t>，持续</a:t>
            </a:r>
            <a:r>
              <a:rPr lang="en-US" altLang="zh-CN" sz="2400" dirty="0"/>
              <a:t>31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812CCF7-7412-4B62-9257-4CFD87BF6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SG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2F571B-2A5E-4FC1-889F-68A6BD2BE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4" y="3068960"/>
            <a:ext cx="6871691" cy="413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4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1BC7-E1BF-49F8-BF5C-E6EE8FB57F33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260648"/>
            <a:ext cx="8001000" cy="819944"/>
          </a:xfrm>
        </p:spPr>
        <p:txBody>
          <a:bodyPr/>
          <a:lstStyle/>
          <a:p>
            <a:pPr eaLnBrk="1" hangingPunct="1"/>
            <a:r>
              <a:rPr lang="zh-CN" altLang="en-US" dirty="0"/>
              <a:t>内容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Overview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RST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000000"/>
                </a:solidFill>
                <a:ea typeface="黑体" pitchFamily="2" charset="-122"/>
              </a:rPr>
              <a:t>DNS Spoofing</a:t>
            </a:r>
            <a:r>
              <a:rPr lang="zh-CN" altLang="en-US" sz="3700" dirty="0">
                <a:solidFill>
                  <a:srgbClr val="000000"/>
                </a:solidFill>
                <a:ea typeface="黑体" pitchFamily="2" charset="-122"/>
              </a:rPr>
              <a:t>攻击</a:t>
            </a:r>
            <a:endParaRPr lang="en-US" altLang="zh-CN" sz="3700" dirty="0">
              <a:solidFill>
                <a:srgbClr val="000000"/>
              </a:solidFill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</a:t>
            </a:r>
            <a:r>
              <a:rPr lang="zh-CN" altLang="en-US" sz="3700" dirty="0">
                <a:ea typeface="黑体" pitchFamily="2" charset="-122"/>
              </a:rPr>
              <a:t>中泛洪攻击与防范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TCP/IP</a:t>
            </a:r>
            <a:r>
              <a:rPr lang="zh-CN" altLang="en-US" sz="3700" dirty="0">
                <a:solidFill>
                  <a:srgbClr val="FF0000"/>
                </a:solidFill>
                <a:ea typeface="黑体" pitchFamily="2" charset="-122"/>
              </a:rPr>
              <a:t>网络协议栈攻击防范措施</a:t>
            </a:r>
          </a:p>
        </p:txBody>
      </p:sp>
    </p:spTree>
    <p:extLst>
      <p:ext uri="{BB962C8B-B14F-4D97-AF65-F5344CB8AC3E}">
        <p14:creationId xmlns:p14="http://schemas.microsoft.com/office/powerpoint/2010/main" val="103653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8001000" cy="603920"/>
          </a:xfrm>
        </p:spPr>
        <p:txBody>
          <a:bodyPr/>
          <a:lstStyle/>
          <a:p>
            <a:r>
              <a:rPr lang="zh-CN" altLang="zh-CN" dirty="0"/>
              <a:t>监测、预防与安全加固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网络接口层</a:t>
            </a:r>
            <a:r>
              <a:rPr lang="en-US" altLang="zh-CN" sz="2000" dirty="0"/>
              <a:t> – </a:t>
            </a:r>
            <a:r>
              <a:rPr lang="zh-CN" altLang="en-US" sz="2000" dirty="0"/>
              <a:t>主要</a:t>
            </a:r>
            <a:r>
              <a:rPr lang="zh-CN" altLang="zh-CN" sz="2000" dirty="0"/>
              <a:t>安全威胁是网络嗅探</a:t>
            </a:r>
            <a:endParaRPr lang="en-US" altLang="zh-CN" sz="2000" dirty="0"/>
          </a:p>
          <a:p>
            <a:pPr lvl="1"/>
            <a:r>
              <a:rPr lang="zh-CN" altLang="zh-CN" sz="1800" dirty="0"/>
              <a:t>局域网中的监听点检测</a:t>
            </a:r>
            <a:endParaRPr lang="en-US" altLang="zh-CN" sz="1800" dirty="0"/>
          </a:p>
          <a:p>
            <a:pPr lvl="1"/>
            <a:r>
              <a:rPr lang="zh-CN" altLang="zh-CN" sz="1800" dirty="0"/>
              <a:t>网络设计上尽量细分和优化网络结构</a:t>
            </a:r>
            <a:endParaRPr lang="en-US" altLang="zh-CN" sz="1800" dirty="0"/>
          </a:p>
          <a:p>
            <a:pPr lvl="1"/>
            <a:r>
              <a:rPr lang="zh-CN" altLang="zh-CN" sz="1800" dirty="0"/>
              <a:t>关键路径上的网关、路由器等设备</a:t>
            </a:r>
            <a:r>
              <a:rPr lang="zh-CN" altLang="en-US" sz="1800" dirty="0"/>
              <a:t>的</a:t>
            </a:r>
            <a:r>
              <a:rPr lang="zh-CN" altLang="zh-CN" sz="1800" dirty="0"/>
              <a:t>严格安全防护</a:t>
            </a:r>
            <a:endParaRPr lang="en-US" altLang="zh-CN" sz="1800" dirty="0"/>
          </a:p>
          <a:p>
            <a:pPr lvl="1"/>
            <a:r>
              <a:rPr lang="zh-CN" altLang="zh-CN" sz="1800" dirty="0"/>
              <a:t>各类网络采用上层的加密通信协议</a:t>
            </a:r>
            <a:endParaRPr lang="en-US" altLang="zh-CN" sz="1800" dirty="0"/>
          </a:p>
          <a:p>
            <a:r>
              <a:rPr lang="zh-CN" altLang="en-US" sz="2000" dirty="0"/>
              <a:t>互联层</a:t>
            </a:r>
            <a:endParaRPr lang="en-US" altLang="zh-CN" sz="2000" dirty="0"/>
          </a:p>
          <a:p>
            <a:pPr lvl="1"/>
            <a:r>
              <a:rPr lang="zh-CN" altLang="zh-CN" sz="1800" dirty="0"/>
              <a:t>多种检测和过滤技术来发现和阻断网络中欺骗攻击</a:t>
            </a:r>
            <a:endParaRPr lang="en-US" altLang="zh-CN" sz="1800" dirty="0"/>
          </a:p>
          <a:p>
            <a:pPr lvl="1"/>
            <a:r>
              <a:rPr lang="zh-CN" altLang="zh-CN" sz="1800" dirty="0"/>
              <a:t>增强防火墙、路由器和网关设备的安全策略</a:t>
            </a:r>
            <a:r>
              <a:rPr lang="en-US" altLang="zh-CN" sz="1800" dirty="0"/>
              <a:t>(egress filtering)</a:t>
            </a:r>
          </a:p>
          <a:p>
            <a:pPr lvl="1"/>
            <a:r>
              <a:rPr lang="zh-CN" altLang="zh-CN" sz="1800" dirty="0"/>
              <a:t>关键服务器使用静态绑定</a:t>
            </a:r>
            <a:r>
              <a:rPr lang="en-US" altLang="zh-CN" sz="1800" dirty="0"/>
              <a:t>IP-MAC</a:t>
            </a:r>
            <a:r>
              <a:rPr lang="zh-CN" altLang="zh-CN" sz="1800" dirty="0"/>
              <a:t>映射表、使用</a:t>
            </a:r>
            <a:r>
              <a:rPr lang="en-US" altLang="zh-CN" sz="1800" dirty="0" err="1"/>
              <a:t>IPsec</a:t>
            </a:r>
            <a:r>
              <a:rPr lang="zh-CN" altLang="zh-CN" sz="1800" dirty="0"/>
              <a:t>协议加密通讯等预防机制</a:t>
            </a:r>
            <a:endParaRPr lang="en-US" altLang="zh-CN" sz="1800" dirty="0"/>
          </a:p>
          <a:p>
            <a:r>
              <a:rPr lang="zh-CN" altLang="en-US" sz="2200" dirty="0"/>
              <a:t>传输层：加密传输和安全控制机制</a:t>
            </a:r>
            <a:r>
              <a:rPr lang="en-US" altLang="zh-CN" sz="2200" dirty="0"/>
              <a:t>(</a:t>
            </a:r>
            <a:r>
              <a:rPr lang="zh-CN" altLang="en-US" sz="2200" dirty="0"/>
              <a:t>身份认证，访问控制</a:t>
            </a:r>
            <a:r>
              <a:rPr lang="en-US" altLang="zh-CN" sz="2200" dirty="0"/>
              <a:t>)</a:t>
            </a:r>
          </a:p>
          <a:p>
            <a:r>
              <a:rPr lang="zh-CN" altLang="en-US" sz="2200" dirty="0"/>
              <a:t>应用层：加密，用户级身份认证，数字签名技术，授权和访问控制技术以及主机安全技术如审计、入侵检测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6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屏幕快照 2011-11-06 下午02.29.2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063" r="-20063"/>
          <a:stretch>
            <a:fillRect/>
          </a:stretch>
        </p:blipFill>
        <p:spPr>
          <a:xfrm>
            <a:off x="-1764704" y="20468"/>
            <a:ext cx="12721074" cy="67845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803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675928"/>
          </a:xfrm>
        </p:spPr>
        <p:txBody>
          <a:bodyPr/>
          <a:lstStyle/>
          <a:p>
            <a:r>
              <a:rPr lang="zh-CN" altLang="zh-CN" dirty="0"/>
              <a:t>网络安全协议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4149278" cy="4267200"/>
          </a:xfrm>
        </p:spPr>
        <p:txBody>
          <a:bodyPr/>
          <a:lstStyle/>
          <a:p>
            <a:r>
              <a:rPr lang="zh-CN" altLang="en-US" sz="2000" dirty="0"/>
              <a:t>网络接口层</a:t>
            </a:r>
            <a:endParaRPr lang="en-US" altLang="zh-CN" sz="2000" dirty="0"/>
          </a:p>
          <a:p>
            <a:pPr lvl="1"/>
            <a:r>
              <a:rPr lang="zh-CN" altLang="en-US" sz="1800" dirty="0"/>
              <a:t>无线：</a:t>
            </a:r>
            <a:r>
              <a:rPr lang="en-US" altLang="zh-CN" sz="1800" dirty="0"/>
              <a:t>WPA/WPA2</a:t>
            </a:r>
          </a:p>
          <a:p>
            <a:pPr lvl="1"/>
            <a:r>
              <a:rPr lang="zh-CN" altLang="en-US" sz="1800" dirty="0"/>
              <a:t>统一认证：</a:t>
            </a:r>
            <a:r>
              <a:rPr lang="en-US" altLang="zh-CN" sz="1800" dirty="0"/>
              <a:t>802.1X</a:t>
            </a:r>
          </a:p>
          <a:p>
            <a:r>
              <a:rPr lang="zh-CN" altLang="en-US" sz="2000" dirty="0"/>
              <a:t>网络互联层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IPsec</a:t>
            </a:r>
            <a:r>
              <a:rPr lang="zh-CN" altLang="zh-CN" sz="1800" dirty="0"/>
              <a:t>协议簇</a:t>
            </a:r>
            <a:endParaRPr lang="en-US" altLang="zh-CN" sz="1800" dirty="0"/>
          </a:p>
          <a:p>
            <a:pPr lvl="1"/>
            <a:r>
              <a:rPr lang="en-US" altLang="zh-CN" sz="1800" dirty="0"/>
              <a:t>AH</a:t>
            </a:r>
            <a:r>
              <a:rPr lang="zh-CN" altLang="zh-CN" sz="1800" dirty="0"/>
              <a:t>协议</a:t>
            </a:r>
            <a:r>
              <a:rPr lang="zh-CN" altLang="en-US" sz="1800" dirty="0"/>
              <a:t>：完整性、认证、抗重放攻击</a:t>
            </a:r>
            <a:endParaRPr lang="en-US" altLang="zh-CN" sz="1800" dirty="0"/>
          </a:p>
          <a:p>
            <a:pPr lvl="1"/>
            <a:r>
              <a:rPr lang="en-US" altLang="zh-CN" sz="1800" dirty="0"/>
              <a:t>ESP</a:t>
            </a:r>
            <a:r>
              <a:rPr lang="zh-CN" altLang="zh-CN" sz="1800" dirty="0"/>
              <a:t>协议</a:t>
            </a:r>
            <a:r>
              <a:rPr lang="zh-CN" altLang="en-US" sz="1800" dirty="0"/>
              <a:t>：机密性、数据源验证、抗重放、完整性</a:t>
            </a:r>
            <a:endParaRPr lang="en-US" altLang="zh-CN" sz="1800" dirty="0"/>
          </a:p>
          <a:p>
            <a:r>
              <a:rPr lang="zh-CN" altLang="en-US" sz="2000" dirty="0"/>
              <a:t>传输层</a:t>
            </a:r>
            <a:endParaRPr lang="en-US" altLang="zh-CN" sz="2000" dirty="0"/>
          </a:p>
          <a:p>
            <a:pPr lvl="1"/>
            <a:r>
              <a:rPr lang="en-US" altLang="zh-CN" sz="1800" dirty="0"/>
              <a:t>TLS/SSL: </a:t>
            </a:r>
            <a:r>
              <a:rPr lang="zh-CN" altLang="en-US" sz="1800" dirty="0"/>
              <a:t>加密、可靠</a:t>
            </a:r>
            <a:endParaRPr lang="en-US" altLang="zh-CN" sz="1800" dirty="0"/>
          </a:p>
          <a:p>
            <a:r>
              <a:rPr lang="zh-CN" altLang="en-US" sz="2000" dirty="0"/>
              <a:t>应用层</a:t>
            </a:r>
            <a:endParaRPr lang="en-US" altLang="zh-CN" sz="2000" dirty="0"/>
          </a:p>
          <a:p>
            <a:pPr lvl="1"/>
            <a:r>
              <a:rPr lang="en-US" altLang="zh-CN" sz="1800" dirty="0"/>
              <a:t>HTTPS</a:t>
            </a:r>
            <a:r>
              <a:rPr lang="zh-CN" altLang="en-US" sz="1800" dirty="0"/>
              <a:t>、</a:t>
            </a:r>
            <a:r>
              <a:rPr lang="en-US" altLang="zh-CN" sz="1800" dirty="0"/>
              <a:t>S/MIME</a:t>
            </a:r>
            <a:r>
              <a:rPr lang="zh-CN" altLang="en-US" sz="1800" dirty="0"/>
              <a:t>、</a:t>
            </a:r>
            <a:r>
              <a:rPr lang="en-US" altLang="zh-CN" sz="1800" dirty="0"/>
              <a:t>SET</a:t>
            </a:r>
          </a:p>
          <a:p>
            <a:pPr lvl="1"/>
            <a:r>
              <a:rPr lang="en-US" altLang="zh-CN" sz="1800" dirty="0"/>
              <a:t>DNSSEC</a:t>
            </a:r>
          </a:p>
          <a:p>
            <a:pPr lvl="1"/>
            <a:endParaRPr lang="zh-CN" alt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7" name="图片 6" descr="5-a.emz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24" y="1772816"/>
            <a:ext cx="384013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56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8001000" cy="675928"/>
          </a:xfrm>
        </p:spPr>
        <p:txBody>
          <a:bodyPr/>
          <a:lstStyle/>
          <a:p>
            <a:r>
              <a:rPr lang="zh-CN" altLang="en-US" dirty="0"/>
              <a:t>下一代因特网协议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12704"/>
          </a:xfrm>
        </p:spPr>
        <p:txBody>
          <a:bodyPr/>
          <a:lstStyle/>
          <a:p>
            <a:r>
              <a:rPr lang="zh-CN" altLang="en-US" sz="2400" dirty="0"/>
              <a:t>下一代因特网协议</a:t>
            </a:r>
            <a:endParaRPr lang="en-US" altLang="zh-CN" sz="2400" dirty="0"/>
          </a:p>
          <a:p>
            <a:pPr lvl="1"/>
            <a:r>
              <a:rPr lang="en-US" altLang="zh-CN" sz="2000" dirty="0"/>
              <a:t>IPv6</a:t>
            </a:r>
            <a:r>
              <a:rPr lang="zh-CN" altLang="en-US" sz="2000" dirty="0"/>
              <a:t>为代表</a:t>
            </a:r>
            <a:endParaRPr lang="en-US" altLang="zh-CN" sz="2000" dirty="0"/>
          </a:p>
          <a:p>
            <a:pPr lvl="1"/>
            <a:r>
              <a:rPr lang="en-US" altLang="zh-CN" sz="2000" dirty="0"/>
              <a:t>ICMPv6</a:t>
            </a:r>
            <a:r>
              <a:rPr lang="zh-CN" altLang="en-US" sz="2000" dirty="0"/>
              <a:t>、</a:t>
            </a:r>
            <a:r>
              <a:rPr lang="en-US" altLang="zh-CN" sz="2000" dirty="0"/>
              <a:t>DHCPv6……</a:t>
            </a:r>
          </a:p>
          <a:p>
            <a:pPr lvl="1"/>
            <a:r>
              <a:rPr lang="zh-CN" altLang="en-US" sz="2000" dirty="0"/>
              <a:t>没有了</a:t>
            </a:r>
            <a:r>
              <a:rPr lang="en-US" altLang="zh-CN" sz="2000" dirty="0"/>
              <a:t>ARP</a:t>
            </a:r>
          </a:p>
          <a:p>
            <a:r>
              <a:rPr lang="en-US" altLang="zh-CN" sz="2400" dirty="0"/>
              <a:t>IPv6</a:t>
            </a:r>
            <a:r>
              <a:rPr lang="zh-CN" altLang="en-US" sz="2400" dirty="0"/>
              <a:t>优势</a:t>
            </a:r>
            <a:endParaRPr lang="en-US" altLang="zh-CN" sz="2400" dirty="0"/>
          </a:p>
          <a:p>
            <a:pPr lvl="1"/>
            <a:r>
              <a:rPr lang="en-US" altLang="zh-CN" sz="2000" dirty="0"/>
              <a:t>IPv6</a:t>
            </a:r>
            <a:r>
              <a:rPr lang="zh-CN" altLang="zh-CN" sz="2000" dirty="0"/>
              <a:t>具有更大的地址空间</a:t>
            </a:r>
            <a:r>
              <a:rPr lang="zh-CN" altLang="en-US" sz="2000" dirty="0"/>
              <a:t>：主动扫描和主动传播受到抑制</a:t>
            </a:r>
            <a:endParaRPr lang="en-US" altLang="zh-CN" sz="2000" dirty="0"/>
          </a:p>
          <a:p>
            <a:pPr lvl="1"/>
            <a:r>
              <a:rPr lang="en-US" altLang="zh-CN" sz="2000" dirty="0"/>
              <a:t>IPv6</a:t>
            </a:r>
            <a:r>
              <a:rPr lang="zh-CN" altLang="zh-CN" sz="2000" dirty="0"/>
              <a:t>使用更小的路由表</a:t>
            </a:r>
            <a:endParaRPr lang="en-US" altLang="zh-CN" sz="2000" dirty="0"/>
          </a:p>
          <a:p>
            <a:pPr lvl="1"/>
            <a:r>
              <a:rPr lang="en-US" altLang="zh-CN" sz="2000" dirty="0"/>
              <a:t>IPv6</a:t>
            </a:r>
            <a:r>
              <a:rPr lang="zh-CN" altLang="zh-CN" sz="2000" dirty="0"/>
              <a:t>增加了增强的组播</a:t>
            </a:r>
            <a:r>
              <a:rPr lang="en-US" altLang="zh-CN" sz="2000" dirty="0"/>
              <a:t>(Multicast)</a:t>
            </a:r>
            <a:r>
              <a:rPr lang="zh-CN" altLang="zh-CN" sz="2000" dirty="0"/>
              <a:t>支持以及对流的支持</a:t>
            </a:r>
            <a:r>
              <a:rPr lang="en-US" altLang="zh-CN" sz="2000" dirty="0"/>
              <a:t>(Flow Control) – </a:t>
            </a:r>
            <a:r>
              <a:rPr lang="zh-CN" altLang="en-US" sz="2000" dirty="0"/>
              <a:t>提升</a:t>
            </a:r>
            <a:r>
              <a:rPr lang="en-US" altLang="zh-CN" sz="2000" dirty="0" err="1"/>
              <a:t>QoS</a:t>
            </a:r>
            <a:endParaRPr lang="en-US" altLang="zh-CN" sz="2000" dirty="0"/>
          </a:p>
          <a:p>
            <a:pPr lvl="1"/>
            <a:r>
              <a:rPr lang="en-US" altLang="zh-CN" sz="2000" dirty="0"/>
              <a:t>IPv6</a:t>
            </a:r>
            <a:r>
              <a:rPr lang="zh-CN" altLang="zh-CN" sz="2000" dirty="0"/>
              <a:t>加入了对自动配置</a:t>
            </a:r>
            <a:r>
              <a:rPr lang="en-US" altLang="zh-CN" sz="2000" dirty="0"/>
              <a:t>(Auto Configuration)</a:t>
            </a:r>
            <a:r>
              <a:rPr lang="zh-CN" altLang="zh-CN" sz="2000" dirty="0"/>
              <a:t>的支持</a:t>
            </a:r>
            <a:endParaRPr lang="en-US" altLang="zh-CN" sz="2000" dirty="0"/>
          </a:p>
          <a:p>
            <a:pPr lvl="1"/>
            <a:r>
              <a:rPr lang="en-US" altLang="zh-CN" sz="2000" dirty="0"/>
              <a:t>IPv6</a:t>
            </a:r>
            <a:r>
              <a:rPr lang="zh-CN" altLang="zh-CN" sz="2000" dirty="0"/>
              <a:t>具有更高的安全性</a:t>
            </a:r>
            <a:r>
              <a:rPr lang="zh-CN" altLang="en-US" sz="2000" dirty="0"/>
              <a:t>：</a:t>
            </a:r>
            <a:r>
              <a:rPr lang="zh-CN" altLang="zh-CN" sz="2000" dirty="0"/>
              <a:t>网络层的数据进行加密</a:t>
            </a:r>
            <a:r>
              <a:rPr lang="en-US" altLang="zh-CN" sz="2000" dirty="0"/>
              <a:t>,…</a:t>
            </a:r>
          </a:p>
          <a:p>
            <a:r>
              <a:rPr lang="zh-CN" altLang="en-US" sz="2400" dirty="0"/>
              <a:t>欺骗攻击仍然存在：互联网已经缺少可信基础</a:t>
            </a:r>
            <a:endParaRPr lang="en-US" altLang="zh-CN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7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en-US" dirty="0" err="1"/>
              <a:t>伊朗的“国家信息网络计划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253734" cy="4267200"/>
          </a:xfrm>
        </p:spPr>
        <p:txBody>
          <a:bodyPr/>
          <a:lstStyle/>
          <a:p>
            <a:r>
              <a:rPr lang="zh-CN" altLang="en-US" sz="2800" dirty="0"/>
              <a:t>“伊朗</a:t>
            </a:r>
            <a:r>
              <a:rPr lang="zh-TW" altLang="en-US" sz="2800" dirty="0"/>
              <a:t>国内局域网取代国际互联网</a:t>
            </a:r>
            <a:r>
              <a:rPr lang="zh-CN" altLang="en-US" sz="2800" dirty="0"/>
              <a:t>”</a:t>
            </a:r>
            <a:endParaRPr lang="en-US" altLang="zh-TW" sz="2800" dirty="0"/>
          </a:p>
          <a:p>
            <a:pPr lvl="1"/>
            <a:r>
              <a:rPr lang="en-US" sz="2400" dirty="0"/>
              <a:t>2013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月全面实施</a:t>
            </a:r>
            <a:endParaRPr lang="en-US" altLang="zh-CN" sz="2400" dirty="0"/>
          </a:p>
          <a:p>
            <a:r>
              <a:rPr lang="zh-TW" altLang="en-US" sz="2800" dirty="0"/>
              <a:t>“没有经过伊朗信息和通信技术部的确认，毫无根据可言”</a:t>
            </a:r>
            <a:endParaRPr lang="en-US" altLang="zh-TW" sz="2800" dirty="0"/>
          </a:p>
          <a:p>
            <a:r>
              <a:rPr lang="zh-CN" altLang="en-US" sz="2800" dirty="0"/>
              <a:t>辟谣之后的证实</a:t>
            </a:r>
            <a:endParaRPr lang="en-US" altLang="zh-CN" sz="2800" dirty="0"/>
          </a:p>
          <a:p>
            <a:pPr lvl="1"/>
            <a:r>
              <a:rPr lang="en-US" sz="2400" dirty="0" err="1"/>
              <a:t>Google、Hotmail和雅虎相关服务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 </a:t>
            </a:r>
            <a:r>
              <a:rPr lang="zh-TW" altLang="en-US" sz="2400" dirty="0">
                <a:sym typeface="Wingdings"/>
              </a:rPr>
              <a:t>“伊朗电子邮件”和“伊朗搜索”</a:t>
            </a:r>
            <a:r>
              <a:rPr lang="en-US" altLang="zh-TW" sz="2400" dirty="0">
                <a:sym typeface="Wingdings"/>
              </a:rPr>
              <a:t>(</a:t>
            </a:r>
            <a:r>
              <a:rPr lang="zh-TW" altLang="en-US" sz="2400" dirty="0">
                <a:sym typeface="Wingdings"/>
              </a:rPr>
              <a:t>实名制</a:t>
            </a:r>
            <a:r>
              <a:rPr lang="en-US" altLang="zh-TW" sz="2400" dirty="0">
                <a:sym typeface="Wingdings"/>
              </a:rPr>
              <a:t>)</a:t>
            </a:r>
          </a:p>
          <a:p>
            <a:pPr lvl="1"/>
            <a:r>
              <a:rPr lang="zh-TW" altLang="en-US" sz="2400" dirty="0"/>
              <a:t>所有互联网服务只能由国内局域网提供</a:t>
            </a:r>
            <a:endParaRPr lang="en-US" altLang="zh-TW" sz="2400" dirty="0"/>
          </a:p>
          <a:p>
            <a:pPr lvl="1"/>
            <a:r>
              <a:rPr lang="zh-TW" altLang="en-US" sz="2400" dirty="0"/>
              <a:t>国外的网站并非完全不能访问</a:t>
            </a:r>
            <a:r>
              <a:rPr lang="en-US" altLang="zh-TW" sz="2400" dirty="0"/>
              <a:t> -&gt; </a:t>
            </a:r>
            <a:r>
              <a:rPr lang="zh-TW" altLang="en-US" sz="2400" dirty="0"/>
              <a:t>严格的白名单过滤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13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001000" cy="747936"/>
          </a:xfrm>
        </p:spPr>
        <p:txBody>
          <a:bodyPr/>
          <a:lstStyle/>
          <a:p>
            <a:r>
              <a:rPr lang="zh-CN" altLang="en-US" dirty="0"/>
              <a:t>缅甸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32031" r="-32031"/>
          <a:stretch>
            <a:fillRect/>
          </a:stretch>
        </p:blipFill>
        <p:spPr>
          <a:xfrm>
            <a:off x="539552" y="1556792"/>
            <a:ext cx="8001000" cy="4267200"/>
          </a:xfrm>
        </p:spPr>
      </p:pic>
      <p:pic>
        <p:nvPicPr>
          <p:cNvPr id="10" name="Picture 9" descr="屏幕快照 2012-04-23 上午09.43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94952"/>
            <a:ext cx="8280400" cy="13589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8" y="4123352"/>
            <a:ext cx="90773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3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249156"/>
            <a:ext cx="8001000" cy="747936"/>
          </a:xfrm>
        </p:spPr>
        <p:txBody>
          <a:bodyPr/>
          <a:lstStyle/>
          <a:p>
            <a:r>
              <a:rPr lang="en-US" altLang="zh-CN" dirty="0" err="1"/>
              <a:t>Tiktok</a:t>
            </a:r>
            <a:r>
              <a:rPr lang="zh-CN" altLang="en-US" dirty="0"/>
              <a:t>及</a:t>
            </a:r>
            <a:r>
              <a:rPr lang="en-US" altLang="zh-CN" dirty="0"/>
              <a:t>Apple</a:t>
            </a:r>
            <a:r>
              <a:rPr lang="zh-CN" altLang="en-US" dirty="0"/>
              <a:t>的案例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22251-280C-465C-99E6-6A8AAA32795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BC3356-F09B-4542-A0FA-AD455715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68" y="4216831"/>
            <a:ext cx="8001000" cy="1019048"/>
          </a:xfrm>
        </p:spPr>
        <p:txBody>
          <a:bodyPr/>
          <a:lstStyle/>
          <a:p>
            <a:r>
              <a:rPr lang="en-US" altLang="zh-SG" dirty="0"/>
              <a:t>2021.05.25 </a:t>
            </a:r>
            <a:r>
              <a:rPr lang="zh-CN" altLang="en-US" dirty="0"/>
              <a:t>苹果中国（贵安）数据中心建成，并正式投入运行</a:t>
            </a:r>
            <a:endParaRPr lang="en-US" altLang="zh-CN" dirty="0"/>
          </a:p>
          <a:p>
            <a:endParaRPr lang="zh-SG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30BA9A-84A3-4B3D-A549-F2CD85E8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79" y="5349190"/>
            <a:ext cx="6142857" cy="10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7EF120-2047-4FA1-A839-EACD537E2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570" y="1979918"/>
            <a:ext cx="5790476" cy="800000"/>
          </a:xfrm>
          <a:prstGeom prst="rect">
            <a:avLst/>
          </a:prstGeom>
        </p:spPr>
      </p:pic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1182BA51-0BD3-440E-B647-53139C6367F7}"/>
              </a:ext>
            </a:extLst>
          </p:cNvPr>
          <p:cNvSpPr txBox="1">
            <a:spLocks/>
          </p:cNvSpPr>
          <p:nvPr/>
        </p:nvSpPr>
        <p:spPr bwMode="auto">
          <a:xfrm>
            <a:off x="693068" y="1263292"/>
            <a:ext cx="8001000" cy="10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SG" kern="0" dirty="0"/>
              <a:t>2020.08</a:t>
            </a:r>
            <a:r>
              <a:rPr lang="zh-SG" altLang="en-US" kern="0" dirty="0"/>
              <a:t> </a:t>
            </a:r>
            <a:r>
              <a:rPr lang="zh-CN" altLang="en-US" kern="0" dirty="0"/>
              <a:t>抖音海外版在美风波</a:t>
            </a:r>
            <a:endParaRPr lang="en-US" altLang="zh-SG" kern="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9B24C9F-FC6D-400A-8C1D-E5B6A1921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970" y="2948925"/>
            <a:ext cx="6085714" cy="10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2641FF4-E19E-44DB-B644-BA6A7ADBF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996" y="2443"/>
            <a:ext cx="6276190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4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A1BC7-E1BF-49F8-BF5C-E6EE8FB57F33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8001000" cy="675928"/>
          </a:xfrm>
        </p:spPr>
        <p:txBody>
          <a:bodyPr/>
          <a:lstStyle/>
          <a:p>
            <a:pPr eaLnBrk="1" hangingPunct="1"/>
            <a:r>
              <a:rPr lang="zh-CN" altLang="en-US" dirty="0"/>
              <a:t>内容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Overview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solidFill>
                  <a:srgbClr val="FF0000"/>
                </a:solidFill>
                <a:ea typeface="黑体" pitchFamily="2" charset="-122"/>
              </a:rPr>
              <a:t>RST</a:t>
            </a:r>
            <a:r>
              <a:rPr lang="zh-CN" altLang="en-US" sz="3700" dirty="0">
                <a:solidFill>
                  <a:srgbClr val="FF0000"/>
                </a:solidFill>
                <a:ea typeface="黑体" pitchFamily="2" charset="-122"/>
              </a:rPr>
              <a:t>攻击</a:t>
            </a:r>
            <a:endParaRPr lang="en-US" altLang="zh-CN" sz="3700" dirty="0">
              <a:solidFill>
                <a:srgbClr val="FF0000"/>
              </a:solidFill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DNS Spoofing</a:t>
            </a:r>
            <a:r>
              <a:rPr lang="zh-CN" altLang="en-US" sz="3700" dirty="0">
                <a:ea typeface="黑体" pitchFamily="2" charset="-122"/>
              </a:rPr>
              <a:t>攻击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</a:t>
            </a:r>
            <a:r>
              <a:rPr lang="zh-CN" altLang="en-US" sz="3700" dirty="0">
                <a:ea typeface="黑体" pitchFamily="2" charset="-122"/>
              </a:rPr>
              <a:t>中</a:t>
            </a:r>
            <a:r>
              <a:rPr lang="en-US" altLang="zh-CN" sz="3700" dirty="0">
                <a:ea typeface="黑体" pitchFamily="2" charset="-122"/>
              </a:rPr>
              <a:t>SYN</a:t>
            </a:r>
            <a:r>
              <a:rPr lang="zh-CN" altLang="en-US" sz="3700" dirty="0">
                <a:ea typeface="黑体" pitchFamily="2" charset="-122"/>
              </a:rPr>
              <a:t>泛洪攻击与防范</a:t>
            </a:r>
            <a:endParaRPr lang="en-US" altLang="zh-CN" sz="3700" dirty="0">
              <a:ea typeface="黑体" pitchFamily="2" charset="-122"/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en-US" altLang="zh-CN" sz="3700" dirty="0">
                <a:ea typeface="黑体" pitchFamily="2" charset="-122"/>
              </a:rPr>
              <a:t>TCP/IP</a:t>
            </a:r>
            <a:r>
              <a:rPr lang="zh-CN" altLang="en-US" sz="3700" dirty="0">
                <a:ea typeface="黑体" pitchFamily="2" charset="-122"/>
              </a:rPr>
              <a:t>网络协议栈攻击防范措施</a:t>
            </a:r>
          </a:p>
        </p:txBody>
      </p:sp>
    </p:spTree>
    <p:extLst>
      <p:ext uri="{BB962C8B-B14F-4D97-AF65-F5344CB8AC3E}">
        <p14:creationId xmlns:p14="http://schemas.microsoft.com/office/powerpoint/2010/main" val="276465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8001000" cy="747936"/>
          </a:xfrm>
        </p:spPr>
        <p:txBody>
          <a:bodyPr/>
          <a:lstStyle/>
          <a:p>
            <a:r>
              <a:rPr lang="en-US" altLang="zh-CN" dirty="0"/>
              <a:t>TCP RST</a:t>
            </a:r>
            <a:r>
              <a:rPr lang="zh-CN" altLang="zh-CN" dirty="0"/>
              <a:t>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325742" cy="4412704"/>
          </a:xfrm>
        </p:spPr>
        <p:txBody>
          <a:bodyPr/>
          <a:lstStyle/>
          <a:p>
            <a:r>
              <a:rPr lang="zh-CN" altLang="en-US" sz="2800" dirty="0"/>
              <a:t>使用攻击模式</a:t>
            </a:r>
            <a:endParaRPr lang="en-US" altLang="zh-CN" sz="2800" dirty="0"/>
          </a:p>
          <a:p>
            <a:pPr lvl="1"/>
            <a:r>
              <a:rPr lang="zh-CN" altLang="en-US" sz="2400" dirty="0"/>
              <a:t>伪造</a:t>
            </a:r>
            <a:endParaRPr lang="en-US" altLang="zh-CN" sz="2400" dirty="0"/>
          </a:p>
          <a:p>
            <a:pPr lvl="1"/>
            <a:r>
              <a:rPr lang="zh-CN" altLang="en-US" sz="2400" dirty="0"/>
              <a:t>中断</a:t>
            </a:r>
            <a:endParaRPr lang="en-US" altLang="zh-CN" sz="2400" dirty="0"/>
          </a:p>
          <a:p>
            <a:r>
              <a:rPr lang="zh-CN" altLang="zh-CN" sz="2800" dirty="0"/>
              <a:t>伪造</a:t>
            </a:r>
            <a:r>
              <a:rPr lang="en-US" altLang="zh-CN" sz="2800" dirty="0"/>
              <a:t>TCP</a:t>
            </a:r>
            <a:r>
              <a:rPr lang="zh-CN" altLang="zh-CN" sz="2800" dirty="0"/>
              <a:t>重置报文攻击</a:t>
            </a:r>
            <a:r>
              <a:rPr lang="en-US" altLang="zh-CN" sz="2800" dirty="0"/>
              <a:t>(spoofed TCP reset packet)</a:t>
            </a:r>
          </a:p>
          <a:p>
            <a:pPr lvl="1"/>
            <a:r>
              <a:rPr lang="en-US" altLang="zh-CN" sz="2400" dirty="0"/>
              <a:t>TCP</a:t>
            </a:r>
            <a:r>
              <a:rPr lang="zh-CN" altLang="zh-CN" sz="2400" dirty="0"/>
              <a:t>重置报文将直接关闭掉一个</a:t>
            </a:r>
            <a:r>
              <a:rPr lang="en-US" altLang="zh-CN" sz="2400" dirty="0"/>
              <a:t>TCP</a:t>
            </a:r>
            <a:r>
              <a:rPr lang="zh-CN" altLang="zh-CN" sz="2400" dirty="0"/>
              <a:t>会话连接</a:t>
            </a:r>
            <a:endParaRPr lang="en-US" altLang="zh-CN" sz="2400" dirty="0"/>
          </a:p>
          <a:p>
            <a:r>
              <a:rPr lang="zh-CN" altLang="en-US" sz="2800" dirty="0"/>
              <a:t>应用场景：恶意拒绝服务攻击、重置入侵连接、</a:t>
            </a:r>
            <a:r>
              <a:rPr lang="en-US" altLang="zh-CN" sz="2800" dirty="0"/>
              <a:t>GFW</a:t>
            </a:r>
          </a:p>
          <a:p>
            <a:pPr lvl="1"/>
            <a:r>
              <a:rPr lang="en-US" altLang="zh-CN" sz="2000" dirty="0"/>
              <a:t>GFW: </a:t>
            </a:r>
            <a:r>
              <a:rPr lang="zh-CN" altLang="zh-CN" sz="2000" dirty="0"/>
              <a:t>“</a:t>
            </a:r>
            <a:r>
              <a:rPr lang="en-US" altLang="zh-CN" sz="2000" dirty="0"/>
              <a:t>net::ERR_CONNECTION_RESET</a:t>
            </a:r>
            <a:r>
              <a:rPr lang="zh-CN" altLang="zh-CN" sz="2000" dirty="0"/>
              <a:t>”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027CBF-C054-465D-9A8D-403404A849B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180483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26702</TotalTime>
  <Words>2418</Words>
  <Application>Microsoft Office PowerPoint</Application>
  <PresentationFormat>全屏显示(4:3)</PresentationFormat>
  <Paragraphs>294</Paragraphs>
  <Slides>41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Calibri</vt:lpstr>
      <vt:lpstr>Times New Roman</vt:lpstr>
      <vt:lpstr>Verdana</vt:lpstr>
      <vt:lpstr>Wingdings</vt:lpstr>
      <vt:lpstr>Profile</vt:lpstr>
      <vt:lpstr>电子科技大学 网络与系统攻击技术课程</vt:lpstr>
      <vt:lpstr>内容</vt:lpstr>
      <vt:lpstr>中国互联网的先知传奇</vt:lpstr>
      <vt:lpstr>PowerPoint 演示文稿</vt:lpstr>
      <vt:lpstr>伊朗的“国家信息网络计划”</vt:lpstr>
      <vt:lpstr>缅甸</vt:lpstr>
      <vt:lpstr>Tiktok及Apple的案例</vt:lpstr>
      <vt:lpstr>内容</vt:lpstr>
      <vt:lpstr>TCP RST攻击</vt:lpstr>
      <vt:lpstr>TCP RST包产生和处理机制</vt:lpstr>
      <vt:lpstr>TCP RST攻击原理图</vt:lpstr>
      <vt:lpstr>TCP RST攻击条件</vt:lpstr>
      <vt:lpstr>Chinese Backbone Routes</vt:lpstr>
      <vt:lpstr>TCP RST攻击演示</vt:lpstr>
      <vt:lpstr>RST attack launched by GFW </vt:lpstr>
      <vt:lpstr>Ignoring RST packet</vt:lpstr>
      <vt:lpstr>西厢计划</vt:lpstr>
      <vt:lpstr>西厢计划原理</vt:lpstr>
      <vt:lpstr>西厢计划特性</vt:lpstr>
      <vt:lpstr>Off-Path RST</vt:lpstr>
      <vt:lpstr>案例：屏蔽未备案网站</vt:lpstr>
      <vt:lpstr>内容</vt:lpstr>
      <vt:lpstr>DNS解析过程回顾</vt:lpstr>
      <vt:lpstr>On-Path DNS Spoofing</vt:lpstr>
      <vt:lpstr>On-Path DNS Spoofing</vt:lpstr>
      <vt:lpstr>PowerPoint 演示文稿</vt:lpstr>
      <vt:lpstr>DNS劫持案例</vt:lpstr>
      <vt:lpstr>Bypass GFW</vt:lpstr>
      <vt:lpstr>Bypass GFW</vt:lpstr>
      <vt:lpstr>国内正规云厂商的境外节点</vt:lpstr>
      <vt:lpstr>内容</vt:lpstr>
      <vt:lpstr>TCP SYN Flood</vt:lpstr>
      <vt:lpstr>利用Netwox进行TCP SYN Flood攻击演示</vt:lpstr>
      <vt:lpstr>SYN Flood攻击防范措施 -Syn Cookie</vt:lpstr>
      <vt:lpstr>防火墙地址状态监控技术</vt:lpstr>
      <vt:lpstr>案例：SYN泛洪DDoS攻击</vt:lpstr>
      <vt:lpstr>案例：SYN泛洪DDoS攻击</vt:lpstr>
      <vt:lpstr>内容</vt:lpstr>
      <vt:lpstr>监测、预防与安全加固</vt:lpstr>
      <vt:lpstr>网络安全协议</vt:lpstr>
      <vt:lpstr>下一代因特网协议</vt:lpstr>
    </vt:vector>
  </TitlesOfParts>
  <Company>computer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zhugejianwei</dc:creator>
  <cp:lastModifiedBy>lagrange</cp:lastModifiedBy>
  <cp:revision>7544</cp:revision>
  <dcterms:created xsi:type="dcterms:W3CDTF">2005-06-29T02:16:32Z</dcterms:created>
  <dcterms:modified xsi:type="dcterms:W3CDTF">2022-09-02T05:03:16Z</dcterms:modified>
</cp:coreProperties>
</file>