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bmp" ContentType="image/bmp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549" r:id="rId4"/>
    <p:sldId id="323" r:id="rId5"/>
    <p:sldId id="296" r:id="rId6"/>
    <p:sldId id="388" r:id="rId7"/>
    <p:sldId id="517" r:id="rId8"/>
    <p:sldId id="411" r:id="rId9"/>
    <p:sldId id="412" r:id="rId10"/>
    <p:sldId id="523" r:id="rId11"/>
    <p:sldId id="518" r:id="rId12"/>
    <p:sldId id="368" r:id="rId13"/>
    <p:sldId id="520" r:id="rId14"/>
    <p:sldId id="519" r:id="rId15"/>
    <p:sldId id="454" r:id="rId16"/>
    <p:sldId id="522" r:id="rId17"/>
    <p:sldId id="367" r:id="rId18"/>
    <p:sldId id="371" r:id="rId19"/>
    <p:sldId id="297" r:id="rId20"/>
    <p:sldId id="366" r:id="rId21"/>
    <p:sldId id="497" r:id="rId22"/>
    <p:sldId id="498" r:id="rId23"/>
    <p:sldId id="499" r:id="rId24"/>
    <p:sldId id="500" r:id="rId25"/>
    <p:sldId id="501" r:id="rId26"/>
    <p:sldId id="503" r:id="rId27"/>
    <p:sldId id="507" r:id="rId28"/>
    <p:sldId id="455" r:id="rId29"/>
    <p:sldId id="475" r:id="rId30"/>
    <p:sldId id="493" r:id="rId31"/>
    <p:sldId id="494" r:id="rId32"/>
    <p:sldId id="496" r:id="rId33"/>
    <p:sldId id="508" r:id="rId34"/>
    <p:sldId id="515" r:id="rId35"/>
    <p:sldId id="322" r:id="rId3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84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任意多边形 2054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直接连接符 2055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lvl="0">
              <a:defRPr sz="50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sz="2800" kern="1200"/>
            </a:lvl1pPr>
            <a:lvl2pPr marL="344805" lvl="1" indent="-344805" algn="ctr">
              <a:buNone/>
              <a:defRPr sz="2800" kern="1200"/>
            </a:lvl2pPr>
            <a:lvl3pPr marL="671830" lvl="2" indent="-671830" algn="ctr">
              <a:buNone/>
              <a:defRPr sz="2800" kern="1200"/>
            </a:lvl3pPr>
            <a:lvl4pPr marL="1024255" lvl="3" indent="-1024255" algn="ctr">
              <a:buNone/>
              <a:defRPr sz="2800" kern="1200"/>
            </a:lvl4pPr>
            <a:lvl5pPr marL="1341755" lvl="4" indent="-1341755" algn="ctr">
              <a:buNone/>
              <a:defRPr sz="28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altLang="en-US" strike="noStrike" noProof="1">
              <a:latin typeface="Garamond" panose="02020404030301010803" pitchFamily="2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strike="noStrike" noProof="1">
              <a:latin typeface="Garamond" panose="02020404030301010803" pitchFamily="2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latin typeface="Garamond" panose="02020404030301010803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325120"/>
            <a:r>
              <a:rPr lang="zh-CN" altLang="en-US"/>
              <a:t>第二级</a:t>
            </a:r>
            <a:endParaRPr lang="zh-CN" altLang="en-US"/>
          </a:p>
          <a:p>
            <a:pPr lvl="2" indent="-350520"/>
            <a:r>
              <a:rPr lang="zh-CN" altLang="en-US"/>
              <a:t>第三级</a:t>
            </a:r>
            <a:endParaRPr lang="zh-CN" altLang="en-US"/>
          </a:p>
          <a:p>
            <a:pPr lvl="3" indent="-315595"/>
            <a:r>
              <a:rPr lang="zh-CN" altLang="en-US"/>
              <a:t>第四级</a:t>
            </a:r>
            <a:endParaRPr lang="zh-CN" altLang="en-US"/>
          </a:p>
          <a:p>
            <a:pPr lvl="4" indent="-339725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1031" name="任意多边形 1030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直接连接符 1031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12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052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5595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b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/>
          </p:nvPr>
        </p:nvSpPr>
        <p:spPr>
          <a:xfrm>
            <a:off x="760730" y="1485265"/>
            <a:ext cx="7623175" cy="1752600"/>
          </a:xfrm>
        </p:spPr>
        <p:txBody>
          <a:bodyPr anchor="t"/>
          <a:p>
            <a:pPr algn="ctr" defTabSz="914400">
              <a:lnSpc>
                <a:spcPts val="6300"/>
              </a:lnSpc>
              <a:buNone/>
            </a:pPr>
            <a: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汇编语言</a:t>
            </a:r>
            <a:b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</a:br>
            <a: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（一）</a:t>
            </a:r>
            <a:br>
              <a:rPr lang="zh-CN" altLang="en-US" kern="1200" baseline="0">
                <a:latin typeface="楷体_GB2312" pitchFamily="1" charset="-122"/>
                <a:ea typeface="楷体_GB2312" pitchFamily="1" charset="-122"/>
                <a:cs typeface="+mj-cs"/>
              </a:rPr>
            </a:br>
            <a:endParaRPr lang="zh-CN" altLang="en-US" kern="1200" baseline="0">
              <a:latin typeface="楷体_GB2312" pitchFamily="1" charset="-122"/>
              <a:ea typeface="楷体_GB2312" pitchFamily="1" charset="-122"/>
              <a:cs typeface="+mj-cs"/>
            </a:endParaRPr>
          </a:p>
        </p:txBody>
      </p:sp>
      <p:sp>
        <p:nvSpPr>
          <p:cNvPr id="3074" name="副标题 4098"/>
          <p:cNvSpPr>
            <a:spLocks noGrp="1"/>
          </p:cNvSpPr>
          <p:nvPr>
            <p:ph type="subTitle" idx="1"/>
          </p:nvPr>
        </p:nvSpPr>
        <p:spPr>
          <a:xfrm>
            <a:off x="1722755" y="4077335"/>
            <a:ext cx="6771640" cy="696595"/>
          </a:xfrm>
        </p:spPr>
        <p:txBody>
          <a:bodyPr anchor="t"/>
          <a:p>
            <a:pPr algn="ctr" defTabSz="914400">
              <a:buSzPct val="65000"/>
            </a:pPr>
            <a:r>
              <a:rPr lang="zh-CN" altLang="en-US" b="1" kern="1200" baseline="0">
                <a:latin typeface="+mn-lt"/>
                <a:ea typeface="+mn-ea"/>
                <a:cs typeface="+mn-cs"/>
              </a:rPr>
              <a:t>国家级计算机实验教学中心</a:t>
            </a:r>
            <a:endParaRPr lang="zh-CN" altLang="en-US" b="1" kern="1200" baseline="0">
              <a:latin typeface="+mn-lt"/>
              <a:ea typeface="+mn-ea"/>
              <a:cs typeface="+mn-cs"/>
            </a:endParaRPr>
          </a:p>
          <a:p>
            <a:pPr algn="ctr" defTabSz="914400">
              <a:buSzPct val="65000"/>
            </a:pPr>
            <a:endParaRPr lang="zh-CN" altLang="en-US" b="1" kern="1200" baseline="0">
              <a:latin typeface="+mn-lt"/>
              <a:ea typeface="+mn-ea"/>
              <a:cs typeface="+mn-cs"/>
            </a:endParaRPr>
          </a:p>
          <a:p>
            <a:pPr algn="ctr" defTabSz="914400">
              <a:buSzPct val="65000"/>
            </a:pPr>
            <a:endParaRPr lang="zh-CN" altLang="en-US" b="1" kern="1200" baseline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defTabSz="914400">
              <a:buSzPct val="65000"/>
            </a:pP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>
              <a:buSzPct val="65000"/>
            </a:pPr>
            <a:r>
              <a:rPr lang="en-US" altLang="zh-CN" kern="1200" baseline="0">
                <a:latin typeface="+mn-lt"/>
                <a:ea typeface="+mn-ea"/>
                <a:cs typeface="+mn-cs"/>
              </a:rPr>
              <a:t>                </a:t>
            </a:r>
            <a:endParaRPr lang="en-US" altLang="zh-CN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298450" y="280035"/>
            <a:ext cx="8664575" cy="569595"/>
          </a:xfrm>
        </p:spPr>
        <p:txBody>
          <a:bodyPr anchor="t"/>
          <a:p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  <a:sym typeface="+mn-ea"/>
              </a:rPr>
              <a:t>1.X86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  <a:sym typeface="+mn-ea"/>
              </a:rPr>
              <a:t>处理器的工作模式及内存管理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  <a:sym typeface="+mn-ea"/>
            </a:endParaRPr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468630" y="1052830"/>
            <a:ext cx="8229600" cy="5155565"/>
          </a:xfrm>
        </p:spPr>
        <p:txBody>
          <a:bodyPr anchor="t"/>
          <a:p>
            <a:pPr algn="l">
              <a:buNone/>
            </a:pPr>
            <a:r>
              <a:rPr lang="zh-CN" altLang="en-US" sz="2100" b="1" dirty="0">
                <a:solidFill>
                  <a:srgbClr val="FF0000"/>
                </a:solidFill>
              </a:rPr>
              <a:t>保护模式（Protected Mode）：</a:t>
            </a:r>
            <a:endParaRPr lang="zh-CN" altLang="en-US" sz="2100" b="1" dirty="0">
              <a:solidFill>
                <a:srgbClr val="FF0000"/>
              </a:solidFill>
            </a:endParaRPr>
          </a:p>
          <a:p>
            <a:pPr algn="l">
              <a:buNone/>
            </a:pPr>
            <a:endParaRPr lang="zh-CN" altLang="en-US" sz="2100" b="1" dirty="0">
              <a:solidFill>
                <a:srgbClr val="FF0000"/>
              </a:solidFill>
            </a:endParaRPr>
          </a:p>
          <a:p>
            <a:pPr algn="l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Intel 386以后的Windows操作系统都运行在该模式下；</a:t>
            </a:r>
            <a:endParaRPr lang="zh-CN" altLang="en-US" sz="2000" b="1" dirty="0"/>
          </a:p>
          <a:p>
            <a:pPr algn="l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该模式下全部32条地址线有效，可寻址高达4GB（       </a:t>
            </a:r>
            <a:r>
              <a:rPr lang="en-US" altLang="zh-CN" sz="2000" b="1" dirty="0"/>
              <a:t>   </a:t>
            </a:r>
            <a:r>
              <a:rPr lang="zh-CN" altLang="en-US" sz="2000" b="1" dirty="0"/>
              <a:t>       ）的物理地址空间；</a:t>
            </a:r>
            <a:endParaRPr lang="zh-CN" altLang="en-US" sz="2000" b="1" dirty="0"/>
          </a:p>
          <a:p>
            <a:pPr algn="l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保护模式下，“段”的概念发生了根本性的改变。实模式下，段寄存器中的值可以看作是地址的一部分，而保护模式下，段寄存器中的值变成了一个索引，这个索引指向了一个数据结构的一个表项，表项中详细定义了段的起始地址、界限、属性等内容；</a:t>
            </a:r>
            <a:endParaRPr lang="zh-CN" altLang="en-US" sz="2000" b="1" dirty="0"/>
          </a:p>
          <a:p>
            <a:pPr algn="l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应用程序员仅需和逻辑地址打交道，而</a:t>
            </a:r>
            <a:r>
              <a:rPr lang="zh-CN" altLang="en-US" sz="2000" b="1" dirty="0">
                <a:sym typeface="+mn-ea"/>
              </a:rPr>
              <a:t>逻辑地址不是物理地址；</a:t>
            </a:r>
            <a:endParaRPr lang="zh-CN" altLang="en-US" sz="2000" b="1" dirty="0">
              <a:sym typeface="+mn-ea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+mn-ea"/>
              </a:rPr>
              <a:t>该模式支持多任务，能够快速地进行任务切换和保护任务环境；</a:t>
            </a:r>
            <a:endParaRPr lang="zh-CN" altLang="en-US" sz="2000" b="1" dirty="0">
              <a:sym typeface="+mn-ea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该模式下内存通常是以页为单位进行管理的。</a:t>
            </a:r>
            <a:endParaRPr lang="zh-CN" altLang="en-US" sz="2000" b="1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4150" y="2177415"/>
          <a:ext cx="125031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827405" imgH="254635" progId="Equation.KSEE3">
                  <p:embed/>
                </p:oleObj>
              </mc:Choice>
              <mc:Fallback>
                <p:oleObj name="" r:id="rId1" imgW="827405" imgH="25463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34150" y="2177415"/>
                        <a:ext cx="125031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45" y="278130"/>
            <a:ext cx="8229600" cy="536575"/>
          </a:xfrm>
        </p:spPr>
        <p:txBody>
          <a:bodyPr/>
          <a:p>
            <a:pPr algn="l">
              <a:buSzTx/>
              <a:buFontTx/>
            </a:pP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2.有关8086 CPU寄存器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1555"/>
            <a:ext cx="8183245" cy="5086350"/>
          </a:xfrm>
        </p:spPr>
        <p:txBody>
          <a:bodyPr/>
          <a:p>
            <a:pPr marL="0" indent="0">
              <a:buNone/>
            </a:pPr>
            <a:r>
              <a:rPr lang="zh-CN" altLang="en-US" sz="1800" b="1" dirty="0"/>
              <a:t>8086  CPU 中寄存器总共为 14 个，且均为 16 位 。</a:t>
            </a:r>
            <a:endParaRPr lang="zh-CN" altLang="en-US" sz="1800" b="1" dirty="0"/>
          </a:p>
          <a:p>
            <a:pPr marL="0" indent="0">
              <a:buNone/>
            </a:pPr>
            <a:endParaRPr lang="zh-CN" altLang="en-US" sz="1800" b="1"/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第一类：通用寄存器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/>
              <a:t>1. </a:t>
            </a:r>
            <a:r>
              <a:rPr lang="zh-CN" altLang="en-US" sz="1800" b="1"/>
              <a:t>AX，BX，CX，DX 称作为</a:t>
            </a:r>
            <a:r>
              <a:rPr lang="zh-CN" altLang="en-US" sz="1800" b="1">
                <a:solidFill>
                  <a:srgbClr val="FF0000"/>
                </a:solidFill>
              </a:rPr>
              <a:t>数据寄存器</a:t>
            </a:r>
            <a:r>
              <a:rPr lang="zh-CN" altLang="en-US" sz="1800" b="1"/>
              <a:t>：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AX (Accumulator)：累加寄存器，也称之为累加器；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BX (Base)：基地址寄存器；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CX (Count)：计数器寄存器；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DX (Data)：数据寄存器；</a:t>
            </a:r>
            <a:endParaRPr lang="zh-CN" altLang="en-US" sz="1800" b="1"/>
          </a:p>
          <a:p>
            <a:pPr marL="0" indent="0" algn="l">
              <a:buNone/>
            </a:pPr>
            <a:r>
              <a:rPr lang="en-US" altLang="zh-CN" sz="1800" b="1"/>
              <a:t>2. </a:t>
            </a:r>
            <a:r>
              <a:rPr lang="zh-CN" altLang="en-US" sz="1800" b="1"/>
              <a:t>SP 和 BP 又称作为</a:t>
            </a:r>
            <a:r>
              <a:rPr lang="zh-CN" altLang="en-US" sz="1800" b="1">
                <a:solidFill>
                  <a:srgbClr val="FF0000"/>
                </a:solidFill>
              </a:rPr>
              <a:t>指针寄存器</a:t>
            </a:r>
            <a:r>
              <a:rPr lang="zh-CN" altLang="en-US" sz="1800" b="1"/>
              <a:t>：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SP (Stack Pointer)：堆栈指针寄存器；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BP (Base Pointer)：基指针寄存器；</a:t>
            </a:r>
            <a:endParaRPr lang="zh-CN" altLang="en-US" sz="1800" b="1"/>
          </a:p>
          <a:p>
            <a:pPr marL="0" indent="0" algn="l">
              <a:buNone/>
            </a:pPr>
            <a:r>
              <a:rPr lang="en-US" altLang="zh-CN" sz="1800" b="1"/>
              <a:t>3. </a:t>
            </a:r>
            <a:r>
              <a:rPr lang="zh-CN" altLang="en-US" sz="1800" b="1"/>
              <a:t>SI 和 DI 又称作为</a:t>
            </a:r>
            <a:r>
              <a:rPr lang="zh-CN" altLang="en-US" sz="1800" b="1">
                <a:solidFill>
                  <a:srgbClr val="FF0000"/>
                </a:solidFill>
              </a:rPr>
              <a:t>变址寄存器</a:t>
            </a:r>
            <a:r>
              <a:rPr lang="zh-CN" altLang="en-US" sz="1800" b="1"/>
              <a:t>：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SI (Source Index)：源变址寄存器；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DI (Destination Index)：目的变址寄存器；</a:t>
            </a:r>
            <a:endParaRPr lang="zh-CN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45" y="278130"/>
            <a:ext cx="8229600" cy="536575"/>
          </a:xfrm>
        </p:spPr>
        <p:txBody>
          <a:bodyPr/>
          <a:p>
            <a:pPr algn="l">
              <a:buSzTx/>
              <a:buFontTx/>
            </a:pP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2.有关8086 CPU寄存器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68045"/>
            <a:ext cx="8183245" cy="5262880"/>
          </a:xfrm>
        </p:spPr>
        <p:txBody>
          <a:bodyPr/>
          <a:p>
            <a:pPr marL="0" indent="0"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第二类：控制寄存器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IP (Instruction Pointer)：指令指针寄存器；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FLAG：标志寄存器；</a:t>
            </a:r>
            <a:endParaRPr lang="zh-CN" altLang="en-US" sz="1800" b="1"/>
          </a:p>
          <a:p>
            <a:pPr marL="0" indent="0" algn="l">
              <a:buFont typeface="Wingdings" panose="05000000000000000000" charset="0"/>
              <a:buNone/>
            </a:pPr>
            <a:endParaRPr lang="zh-CN" altLang="en-US" sz="1800" b="1"/>
          </a:p>
          <a:p>
            <a:pPr marL="0" algn="l"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第三类：段寄存器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CS (Code Segment)：代码段寄存器；</a:t>
            </a:r>
            <a:endParaRPr lang="zh-CN" altLang="en-US" sz="1800" b="1"/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1800" b="1"/>
              <a:t>DS (Data Segment)：数据段寄存器；</a:t>
            </a:r>
            <a:endParaRPr lang="zh-CN" altLang="en-US" sz="1800" b="1"/>
          </a:p>
          <a:p>
            <a:pPr algn="l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1800" b="1"/>
              <a:t>SS (Stack Segment)：堆栈段寄存器；</a:t>
            </a:r>
            <a:endParaRPr lang="zh-CN" altLang="en-US" sz="1800" b="1"/>
          </a:p>
          <a:p>
            <a:pPr algn="l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1800" b="1"/>
              <a:t>ES (Extra Segment)：附加段寄存器；</a:t>
            </a:r>
            <a:endParaRPr lang="zh-CN" altLang="en-US" sz="1800" b="1"/>
          </a:p>
          <a:p>
            <a:pPr algn="l">
              <a:spcBef>
                <a:spcPct val="20000"/>
              </a:spcBef>
              <a:buFont typeface="Wingdings" panose="05000000000000000000" charset="0"/>
              <a:buChar char="Ø"/>
            </a:pPr>
            <a:endParaRPr lang="zh-CN" altLang="en-US" sz="1800" b="1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【说明】</a:t>
            </a:r>
            <a:endParaRPr lang="zh-CN" altLang="en-US" sz="1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800" b="1"/>
              <a:t>实模式下，段寄存器的值可以通过程序进行设置，比如，</a:t>
            </a:r>
            <a:r>
              <a:rPr lang="en-US" altLang="zh-CN" sz="1800" b="1"/>
              <a:t>DS/ES</a:t>
            </a:r>
            <a:r>
              <a:rPr lang="zh-CN" altLang="en-US" sz="1800" b="1"/>
              <a:t>段寄存器的值必须需要重置（重定位），才能正确寻址其绑定的数据段的段地址。</a:t>
            </a:r>
            <a:endParaRPr lang="zh-CN" altLang="en-US" sz="1800" b="1"/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800" b="1"/>
              <a:t>保护模式下，这些段寄存器仍在，但是不再需要重置，程序中不需要再出现这类寄存器。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45" y="278130"/>
            <a:ext cx="8229600" cy="536575"/>
          </a:xfrm>
        </p:spPr>
        <p:txBody>
          <a:bodyPr/>
          <a:p>
            <a:pPr algn="l">
              <a:buSzTx/>
              <a:buFontTx/>
            </a:pP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2.有关8086 CPU寄存器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4050" y="980440"/>
            <a:ext cx="7835900" cy="5240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</a:pPr>
            <a:r>
              <a:rPr lang="zh-CN" altLang="en-US" sz="1800" b="1">
                <a:solidFill>
                  <a:srgbClr val="FF0000"/>
                </a:solidFill>
                <a:latin typeface="+mn-lt"/>
                <a:ea typeface="+mn-ea"/>
              </a:rPr>
              <a:t>【说明】</a:t>
            </a:r>
            <a:endParaRPr lang="zh-CN" altLang="en-US" sz="1800" b="1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Ø"/>
            </a:pPr>
            <a:r>
              <a:rPr lang="zh-CN" altLang="en-US" sz="1800" b="1">
                <a:latin typeface="+mn-lt"/>
                <a:ea typeface="+mn-ea"/>
              </a:rPr>
              <a:t>AX 寄存器可以分为两个独立的 8 位的 AH 和 AL 寄存器；</a:t>
            </a:r>
            <a:endParaRPr lang="zh-CN" altLang="en-US" sz="1800" b="1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Ø"/>
            </a:pPr>
            <a:r>
              <a:rPr lang="zh-CN" altLang="en-US" sz="1800" b="1">
                <a:latin typeface="+mn-lt"/>
                <a:ea typeface="+mn-ea"/>
              </a:rPr>
              <a:t>BX 寄存器可以分为两个独立的 8 位的 BH 和 BL 寄存器；</a:t>
            </a:r>
            <a:endParaRPr lang="zh-CN" altLang="en-US" sz="1800" b="1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Ø"/>
            </a:pPr>
            <a:r>
              <a:rPr lang="zh-CN" altLang="en-US" sz="1800" b="1">
                <a:latin typeface="+mn-lt"/>
                <a:ea typeface="+mn-ea"/>
              </a:rPr>
              <a:t>CX 寄存器可以分为两个独立的 8 位的 CH 和 CL 寄存器；</a:t>
            </a:r>
            <a:endParaRPr lang="zh-CN" altLang="en-US" sz="1800" b="1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Ø"/>
            </a:pPr>
            <a:r>
              <a:rPr lang="zh-CN" altLang="en-US" sz="1800" b="1">
                <a:latin typeface="+mn-lt"/>
                <a:ea typeface="+mn-ea"/>
              </a:rPr>
              <a:t>DX 寄存器可以分为两个独立的 8 位的 DH 和 DL 寄存器；</a:t>
            </a:r>
            <a:endParaRPr lang="zh-CN" altLang="en-US" sz="1800" b="1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FF0000"/>
                </a:solidFill>
                <a:latin typeface="+mn-lt"/>
                <a:ea typeface="+mn-ea"/>
              </a:rPr>
              <a:t>除了上面 4 个数据寄存器以外，其他寄存器均不可以分为两个独立的 8 位寄存器 ；</a:t>
            </a:r>
            <a:endParaRPr lang="zh-CN" altLang="en-US" sz="1800" b="1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Ø"/>
            </a:pPr>
            <a:endParaRPr lang="zh-CN" altLang="en-US" sz="1800" b="1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Ø"/>
            </a:pPr>
            <a:r>
              <a:rPr lang="zh-CN" altLang="en-US" sz="1800" b="1">
                <a:latin typeface="+mn-lt"/>
                <a:ea typeface="+mn-ea"/>
              </a:rPr>
              <a:t>BX/SI/DI/BP是可以进行间接寻址的寄存器，也就是可以存放内存地址的寄存器。其余</a:t>
            </a:r>
            <a:r>
              <a:rPr lang="en-US" altLang="zh-CN" sz="1800" b="1">
                <a:latin typeface="+mn-lt"/>
                <a:ea typeface="+mn-ea"/>
              </a:rPr>
              <a:t>16</a:t>
            </a:r>
            <a:r>
              <a:rPr lang="zh-CN" altLang="en-US" sz="1800" b="1">
                <a:latin typeface="+mn-lt"/>
                <a:ea typeface="+mn-ea"/>
              </a:rPr>
              <a:t>位寄存器不能进行间接寻址。</a:t>
            </a:r>
            <a:endParaRPr lang="zh-CN" altLang="en-US" sz="1800" b="1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Ø"/>
            </a:pPr>
            <a:r>
              <a:rPr lang="zh-CN" altLang="en-US" sz="1800" b="1">
                <a:latin typeface="+mn-lt"/>
                <a:ea typeface="+mn-ea"/>
              </a:rPr>
              <a:t>间接寻址的格式为：[寄存器]</a:t>
            </a:r>
            <a:endParaRPr lang="zh-CN" altLang="en-US" sz="1800" b="1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</a:pPr>
            <a:r>
              <a:rPr lang="zh-CN" altLang="en-US" sz="1800" b="1">
                <a:solidFill>
                  <a:srgbClr val="FF0000"/>
                </a:solidFill>
                <a:latin typeface="+mn-lt"/>
                <a:ea typeface="+mn-ea"/>
              </a:rPr>
              <a:t>【示例】</a:t>
            </a:r>
            <a:r>
              <a:rPr lang="zh-CN" altLang="en-US" sz="1800" b="1">
                <a:latin typeface="+mn-lt"/>
                <a:ea typeface="+mn-ea"/>
              </a:rPr>
              <a:t>	</a:t>
            </a:r>
            <a:endParaRPr lang="zh-CN" altLang="en-US" sz="1800" b="1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</a:pPr>
            <a:r>
              <a:rPr lang="zh-CN" altLang="en-US" sz="1800" b="1">
                <a:latin typeface="+mn-lt"/>
                <a:ea typeface="+mn-ea"/>
              </a:rPr>
              <a:t> </a:t>
            </a:r>
            <a:r>
              <a:rPr lang="en-US" altLang="zh-CN" sz="1800" b="1">
                <a:latin typeface="+mn-lt"/>
                <a:ea typeface="+mn-ea"/>
              </a:rPr>
              <a:t>             </a:t>
            </a:r>
            <a:r>
              <a:rPr lang="zh-CN" altLang="en-US" sz="1800" b="1">
                <a:latin typeface="+mn-lt"/>
                <a:ea typeface="+mn-ea"/>
              </a:rPr>
              <a:t>MOV BX,1000H</a:t>
            </a:r>
            <a:endParaRPr lang="zh-CN" altLang="en-US" sz="1800" b="1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</a:pPr>
            <a:r>
              <a:rPr lang="en-US" altLang="zh-CN" sz="1800" b="1">
                <a:latin typeface="+mn-lt"/>
                <a:ea typeface="+mn-ea"/>
              </a:rPr>
              <a:t>              </a:t>
            </a:r>
            <a:r>
              <a:rPr lang="zh-CN" altLang="en-US" sz="1800" b="1">
                <a:latin typeface="+mn-lt"/>
                <a:ea typeface="+mn-ea"/>
              </a:rPr>
              <a:t>MOV AL,[BX]；复制内存单元1000H处的一个字节数据到AL</a:t>
            </a:r>
            <a:endParaRPr lang="zh-CN" altLang="en-US" sz="1800" b="1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</a:pPr>
            <a:r>
              <a:rPr lang="zh-CN" altLang="en-US" sz="1800" b="1">
                <a:solidFill>
                  <a:srgbClr val="FF0000"/>
                </a:solidFill>
                <a:latin typeface="+mn-lt"/>
                <a:ea typeface="+mn-ea"/>
              </a:rPr>
              <a:t>【思考】</a:t>
            </a:r>
            <a:r>
              <a:rPr lang="zh-CN" altLang="en-US" sz="1800" b="1">
                <a:latin typeface="+mn-lt"/>
                <a:ea typeface="+mn-ea"/>
              </a:rPr>
              <a:t>上例中内存物理地址是多少？该如何计算？</a:t>
            </a:r>
            <a:endParaRPr lang="zh-CN" altLang="en-US" sz="1800" b="1">
              <a:latin typeface="+mn-lt"/>
              <a:ea typeface="+mn-ea"/>
            </a:endParaRP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charset="0"/>
            </a:pPr>
            <a:r>
              <a:rPr lang="en-US" altLang="zh-CN" sz="1800" b="1">
                <a:latin typeface="+mn-lt"/>
                <a:ea typeface="+mn-ea"/>
              </a:rPr>
              <a:t>     </a:t>
            </a:r>
            <a:r>
              <a:rPr lang="zh-CN" altLang="en-US" sz="1800" b="1">
                <a:latin typeface="+mn-lt"/>
                <a:ea typeface="+mn-ea"/>
              </a:rPr>
              <a:t>（其余详细介绍请参考相关教辅）</a:t>
            </a:r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45" y="278130"/>
            <a:ext cx="8229600" cy="536575"/>
          </a:xfrm>
        </p:spPr>
        <p:txBody>
          <a:bodyPr/>
          <a:p>
            <a:pPr algn="l">
              <a:buSzTx/>
              <a:buFontTx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3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.有关</a:t>
            </a:r>
            <a:r>
              <a:rPr lang="en-US" sz="2900" b="1">
                <a:solidFill>
                  <a:srgbClr val="003300"/>
                </a:solidFill>
                <a:ea typeface="楷体_GB2312" pitchFamily="1" charset="-122"/>
              </a:rPr>
              <a:t>80386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CPU寄存器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310" y="837565"/>
            <a:ext cx="8427720" cy="5173345"/>
          </a:xfrm>
        </p:spPr>
        <p:txBody>
          <a:bodyPr/>
          <a:p>
            <a:pPr marL="0" indent="0">
              <a:buNone/>
            </a:pPr>
            <a:endParaRPr lang="zh-CN" altLang="en-US" sz="1200" b="1"/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/>
              <a:t>段寄存器仍然是16位的，还增加了两个段寄存器</a:t>
            </a:r>
            <a:r>
              <a:rPr lang="zh-CN" altLang="en-US" sz="2000" b="1">
                <a:sym typeface="+mn-ea"/>
              </a:rPr>
              <a:t>FS、GS</a:t>
            </a:r>
            <a:r>
              <a:rPr lang="zh-CN" altLang="en-US" sz="2000" b="1"/>
              <a:t>；</a:t>
            </a:r>
            <a:endParaRPr lang="zh-CN" altLang="en-US" sz="2000" b="1"/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/>
              <a:t>段寄存器不再存放真正的段基地址，而是存放一个选择子，该选择子决定了描述符表中的表项数据，包括线性基地址、段界值、段属性等；</a:t>
            </a:r>
            <a:endParaRPr lang="zh-CN" altLang="en-US" sz="2000" b="1"/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/>
              <a:t>跟8086寄存器组不同，</a:t>
            </a:r>
            <a:r>
              <a:rPr lang="zh-CN" altLang="en-US" sz="2000" b="1">
                <a:solidFill>
                  <a:srgbClr val="FF0000"/>
                </a:solidFill>
              </a:rPr>
              <a:t>所有的通用寄存器都能进行间接寻址；</a:t>
            </a:r>
            <a:endParaRPr lang="zh-CN" altLang="en-US" sz="2000" b="1"/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/>
              <a:t>八个通用寄存器是对8086通用寄存器的32位扩展，支持8/16/32位操作；</a:t>
            </a:r>
            <a:endParaRPr lang="zh-CN" altLang="en-US" sz="2000" b="1"/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/>
              <a:t>两个控制寄存器是对8086控制寄存器的32位扩展，标志寄存器增加了8个标志；</a:t>
            </a:r>
            <a:endParaRPr lang="zh-CN" altLang="en-US" sz="2000" b="1"/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000" b="1"/>
              <a:t>80386 中有4个系统表寄存器：全局描述符表寄存器(GDTR)、中断描述符表寄存器(IDTR)、局部描述符表寄存器(LDTR)、任务状态寄存器(TR)。还有很多别的寄存器（如</a:t>
            </a:r>
            <a:r>
              <a:rPr lang="en-US" altLang="zh-CN" sz="2000" b="1"/>
              <a:t>CR/DR</a:t>
            </a:r>
            <a:r>
              <a:rPr lang="zh-CN" altLang="en-US" sz="2000" b="1"/>
              <a:t>等）（这部分相关内容自学）</a:t>
            </a:r>
            <a:endParaRPr lang="zh-CN" altLang="en-US" sz="2000" b="1"/>
          </a:p>
          <a:p>
            <a:pPr>
              <a:buNone/>
            </a:pPr>
            <a:endParaRPr lang="zh-CN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45" y="278130"/>
            <a:ext cx="8229600" cy="536575"/>
          </a:xfrm>
        </p:spPr>
        <p:txBody>
          <a:bodyPr/>
          <a:p>
            <a:pPr algn="l">
              <a:buSzTx/>
              <a:buFontTx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3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.有关</a:t>
            </a:r>
            <a:r>
              <a:rPr lang="en-US" sz="2900" b="1">
                <a:solidFill>
                  <a:srgbClr val="003300"/>
                </a:solidFill>
                <a:ea typeface="楷体_GB2312" pitchFamily="1" charset="-122"/>
              </a:rPr>
              <a:t>80386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CPU寄存器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42670" y="1224915"/>
            <a:ext cx="6944995" cy="4408170"/>
            <a:chOff x="1642" y="1929"/>
            <a:chExt cx="10937" cy="694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63" y="1929"/>
              <a:ext cx="10517" cy="6943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642" y="5173"/>
              <a:ext cx="627" cy="155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p>
              <a:r>
                <a:rPr lang="zh-CN" altLang="en-US" sz="1400" b="1">
                  <a:solidFill>
                    <a:schemeClr val="accent3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</a:rPr>
                <a:t>控制寄存器</a:t>
              </a:r>
              <a:endParaRPr lang="zh-CN" altLang="en-US" sz="1400" b="1">
                <a:solidFill>
                  <a:schemeClr val="accent3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4" name="左大括号 3"/>
            <p:cNvSpPr/>
            <p:nvPr/>
          </p:nvSpPr>
          <p:spPr>
            <a:xfrm>
              <a:off x="2579" y="2452"/>
              <a:ext cx="290" cy="2835"/>
            </a:xfrm>
            <a:prstGeom prst="lef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2227" y="5627"/>
              <a:ext cx="329" cy="567"/>
            </a:xfrm>
            <a:prstGeom prst="lef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6808" y="6421"/>
              <a:ext cx="165" cy="2268"/>
            </a:xfrm>
            <a:prstGeom prst="leftBrac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45" y="278130"/>
            <a:ext cx="8229600" cy="553085"/>
          </a:xfrm>
        </p:spPr>
        <p:txBody>
          <a:bodyPr/>
          <a:p>
            <a:pPr algn="l"/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4.X86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汇编的指令格式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7735"/>
            <a:ext cx="8229600" cy="5259705"/>
          </a:xfrm>
        </p:spPr>
        <p:txBody>
          <a:bodyPr/>
          <a:p>
            <a:pPr algn="l"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1.</a:t>
            </a:r>
            <a:r>
              <a:rPr lang="zh-CN" altLang="en-US" sz="1600" b="1" dirty="0">
                <a:solidFill>
                  <a:srgbClr val="FF0000"/>
                </a:solidFill>
              </a:rPr>
              <a:t>零地址指令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/>
              <a:t>【</a:t>
            </a:r>
            <a:r>
              <a:rPr lang="zh-CN" altLang="en-US" sz="1600" b="1" dirty="0">
                <a:sym typeface="+mn-ea"/>
              </a:rPr>
              <a:t>例</a:t>
            </a:r>
            <a:r>
              <a:rPr lang="zh-CN" altLang="en-US" sz="1600" b="1" dirty="0"/>
              <a:t>】</a:t>
            </a:r>
            <a:r>
              <a:rPr lang="en-US" altLang="zh-CN" sz="1600" b="1" dirty="0"/>
              <a:t>	STI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IF=1</a:t>
            </a:r>
            <a:r>
              <a:rPr lang="zh-CN" altLang="en-US" sz="1600" b="1" dirty="0"/>
              <a:t>，开中断</a:t>
            </a:r>
            <a:endParaRPr lang="zh-CN" altLang="en-US" sz="1600" b="1" dirty="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           	CLI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IF=0</a:t>
            </a:r>
            <a:r>
              <a:rPr lang="zh-CN" altLang="en-US" sz="1600" b="1" dirty="0"/>
              <a:t>，关中断</a:t>
            </a:r>
            <a:endParaRPr lang="zh-CN" altLang="en-US" sz="1600" b="1" dirty="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2.</a:t>
            </a:r>
            <a:r>
              <a:rPr lang="zh-CN" altLang="en-US" sz="1600" b="1" dirty="0">
                <a:solidFill>
                  <a:srgbClr val="FF0000"/>
                </a:solidFill>
              </a:rPr>
              <a:t>单地址指令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/>
              <a:t>【</a:t>
            </a:r>
            <a:r>
              <a:rPr lang="zh-CN" altLang="en-US" sz="1600" b="1" dirty="0">
                <a:sym typeface="+mn-ea"/>
              </a:rPr>
              <a:t>例</a:t>
            </a:r>
            <a:r>
              <a:rPr lang="zh-CN" altLang="en-US" sz="1600" b="1" dirty="0"/>
              <a:t>】</a:t>
            </a:r>
            <a:r>
              <a:rPr lang="en-US" altLang="zh-CN" sz="1600" b="1" dirty="0"/>
              <a:t>	PUSH AX</a:t>
            </a:r>
            <a:r>
              <a:rPr lang="zh-CN" altLang="en-US" sz="1600" b="1" dirty="0"/>
              <a:t>；将</a:t>
            </a:r>
            <a:r>
              <a:rPr lang="en-US" altLang="zh-CN" sz="1600" b="1" dirty="0"/>
              <a:t>AX</a:t>
            </a:r>
            <a:r>
              <a:rPr lang="zh-CN" altLang="en-US" sz="1600" b="1" dirty="0"/>
              <a:t>入栈</a:t>
            </a:r>
            <a:endParaRPr lang="zh-CN" altLang="en-US" sz="1600" b="1" dirty="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		POP AX</a:t>
            </a:r>
            <a:r>
              <a:rPr lang="zh-CN" altLang="en-US" sz="1600" b="1" dirty="0"/>
              <a:t>；将</a:t>
            </a:r>
            <a:r>
              <a:rPr lang="en-US" altLang="zh-CN" sz="1600" b="1" dirty="0"/>
              <a:t>AX</a:t>
            </a:r>
            <a:r>
              <a:rPr lang="zh-CN" altLang="en-US" sz="1600" b="1" dirty="0"/>
              <a:t>出栈</a:t>
            </a:r>
            <a:endParaRPr lang="zh-CN" altLang="en-US" sz="1600" b="1" dirty="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3.</a:t>
            </a:r>
            <a:r>
              <a:rPr lang="zh-CN" altLang="en-US" sz="1600" b="1" dirty="0">
                <a:solidFill>
                  <a:srgbClr val="FF0000"/>
                </a:solidFill>
              </a:rPr>
              <a:t>两地址指令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/>
              <a:t>【</a:t>
            </a:r>
            <a:r>
              <a:rPr lang="zh-CN" altLang="en-US" sz="1600" b="1" dirty="0">
                <a:sym typeface="+mn-ea"/>
              </a:rPr>
              <a:t>例</a:t>
            </a:r>
            <a:r>
              <a:rPr lang="zh-CN" altLang="en-US" sz="1600" b="1" dirty="0"/>
              <a:t>】</a:t>
            </a:r>
            <a:r>
              <a:rPr lang="en-US" altLang="zh-CN" sz="1600" b="1" dirty="0"/>
              <a:t>	MOV AX,BX</a:t>
            </a:r>
            <a:r>
              <a:rPr lang="zh-CN" altLang="en-US" sz="1600" b="1" dirty="0"/>
              <a:t>；将</a:t>
            </a:r>
            <a:r>
              <a:rPr lang="en-US" altLang="zh-CN" sz="1600" b="1" dirty="0"/>
              <a:t>BX</a:t>
            </a:r>
            <a:r>
              <a:rPr lang="zh-CN" altLang="en-US" sz="1600" b="1" dirty="0"/>
              <a:t>的数据拷贝到</a:t>
            </a:r>
            <a:r>
              <a:rPr lang="en-US" altLang="zh-CN" sz="1600" b="1" dirty="0"/>
              <a:t>AX</a:t>
            </a:r>
            <a:endParaRPr lang="en-US" altLang="zh-CN" sz="1600" b="1" dirty="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/>
              <a:t>		ADD AX,BX</a:t>
            </a:r>
            <a:r>
              <a:rPr lang="zh-CN" altLang="en-US" sz="1600" b="1" dirty="0"/>
              <a:t>；将</a:t>
            </a:r>
            <a:r>
              <a:rPr lang="en-US" altLang="zh-CN" sz="1600" b="1" dirty="0"/>
              <a:t>AX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BX</a:t>
            </a:r>
            <a:r>
              <a:rPr lang="zh-CN" altLang="en-US" sz="1600" b="1" dirty="0"/>
              <a:t>的值相加，结果存入</a:t>
            </a:r>
            <a:r>
              <a:rPr lang="en-US" altLang="zh-CN" sz="1600" b="1" dirty="0"/>
              <a:t>AX</a:t>
            </a:r>
            <a:endParaRPr lang="en-US" altLang="zh-CN" sz="1600" b="1" dirty="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【注意】指令与伪指令的区别：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600" b="1" dirty="0"/>
              <a:t>指令最终转换为机器指令，占用内存，如上述示例；</a:t>
            </a:r>
            <a:endParaRPr lang="zh-CN" altLang="en-US" sz="1600" b="1" dirty="0"/>
          </a:p>
          <a:p>
            <a:pPr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600" b="1" dirty="0"/>
              <a:t>伪指令不会转换为机器指令，不占用内存，类似于一种解释说明，如：</a:t>
            </a:r>
            <a:endParaRPr lang="zh-CN" altLang="en-US" sz="1600" b="1" dirty="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/>
              <a:t>【例】</a:t>
            </a:r>
            <a:r>
              <a:rPr lang="en-US" altLang="zh-CN" sz="1600" b="1" dirty="0"/>
              <a:t>x db 5</a:t>
            </a:r>
            <a:r>
              <a:rPr lang="zh-CN" altLang="en-US" sz="1600" b="1" dirty="0"/>
              <a:t>；有一个名为</a:t>
            </a:r>
            <a:r>
              <a:rPr lang="en-US" altLang="zh-CN" sz="1600" b="1" dirty="0"/>
              <a:t>x</a:t>
            </a:r>
            <a:r>
              <a:rPr lang="zh-CN" altLang="en-US" sz="1600" b="1" dirty="0"/>
              <a:t>的变量，占用一个字节空间，目前的值为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；</a:t>
            </a:r>
            <a:endParaRPr lang="zh-CN" altLang="en-US" sz="1600" b="1" dirty="0"/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1" dirty="0"/>
              <a:t>【例】</a:t>
            </a:r>
            <a:r>
              <a:rPr lang="en-US" altLang="zh-CN" sz="1600" b="1" dirty="0"/>
              <a:t>assume cs:code</a:t>
            </a:r>
            <a:r>
              <a:rPr lang="zh-CN" altLang="zh-CN" sz="1600" b="1" dirty="0"/>
              <a:t>；指定</a:t>
            </a:r>
            <a:r>
              <a:rPr lang="en-US" altLang="zh-CN" sz="1600" b="1" dirty="0"/>
              <a:t>cs</a:t>
            </a:r>
            <a:r>
              <a:rPr lang="zh-CN" altLang="zh-CN" sz="1600" b="1" dirty="0"/>
              <a:t>与</a:t>
            </a:r>
            <a:r>
              <a:rPr lang="en-US" altLang="zh-CN" sz="1600" b="1" dirty="0"/>
              <a:t>code</a:t>
            </a:r>
            <a:r>
              <a:rPr lang="zh-CN" altLang="zh-CN" sz="1600" b="1" dirty="0"/>
              <a:t>段相关，应该存放</a:t>
            </a:r>
            <a:r>
              <a:rPr lang="en-US" altLang="zh-CN" sz="1600" b="1" dirty="0"/>
              <a:t>code</a:t>
            </a:r>
            <a:r>
              <a:rPr lang="zh-CN" altLang="en-US" sz="1600" b="1" dirty="0"/>
              <a:t>段的段基址；</a:t>
            </a:r>
            <a:endParaRPr lang="zh-CN" altLang="en-US" sz="1600" b="1" dirty="0"/>
          </a:p>
        </p:txBody>
      </p:sp>
      <p:pic>
        <p:nvPicPr>
          <p:cNvPr id="4" name="图片 -2147482623" descr="C:\Documents and Settings\wtwh1\My Documents\1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927735"/>
            <a:ext cx="2970530" cy="375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622" descr="C:\Documents and Settings\wtwh1\My Documents\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98" y="1983105"/>
            <a:ext cx="3086735" cy="361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621" descr="C:\Documents and Settings\wtwh1\My Documents\11.BMP"/>
          <p:cNvPicPr>
            <a:picLocks noChangeAspect="1"/>
          </p:cNvPicPr>
          <p:nvPr/>
        </p:nvPicPr>
        <p:blipFill>
          <a:blip r:embed="rId3"/>
          <a:srcRect t="15141" b="10288"/>
          <a:stretch>
            <a:fillRect/>
          </a:stretch>
        </p:blipFill>
        <p:spPr>
          <a:xfrm>
            <a:off x="2058670" y="3073400"/>
            <a:ext cx="5026660" cy="35210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690" y="206375"/>
            <a:ext cx="8229600" cy="536575"/>
          </a:xfrm>
        </p:spPr>
        <p:txBody>
          <a:bodyPr/>
          <a:p>
            <a:pPr algn="l"/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5.8086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汇编的寻址方式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8665"/>
            <a:ext cx="8229600" cy="5194300"/>
          </a:xfrm>
        </p:spPr>
        <p:txBody>
          <a:bodyPr/>
          <a:p>
            <a:pPr algn="l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FF0000"/>
                </a:solidFill>
              </a:rPr>
              <a:t>立即寻址</a:t>
            </a:r>
            <a:r>
              <a:rPr lang="en-US" altLang="zh-CN" sz="1400" b="1"/>
              <a:t>	</a:t>
            </a:r>
            <a:endParaRPr lang="en-US" altLang="zh-CN" sz="1400" b="1"/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b="1"/>
              <a:t>【例】MOV  CX，2001H；2001H→CX，源操作数2001H为立即寻址方式</a:t>
            </a:r>
            <a:endParaRPr lang="zh-CN" altLang="en-US" sz="1400" b="1"/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FF0000"/>
                </a:solidFill>
              </a:rPr>
              <a:t>寄存器寻址</a:t>
            </a:r>
            <a:r>
              <a:rPr lang="en-US" altLang="zh-CN" sz="1400" b="1"/>
              <a:t>	</a:t>
            </a:r>
            <a:endParaRPr lang="en-US" altLang="zh-CN" sz="1400" b="1"/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b="1">
                <a:sym typeface="+mn-ea"/>
              </a:rPr>
              <a:t>【例】</a:t>
            </a:r>
            <a:r>
              <a:rPr lang="zh-CN" altLang="en-US" sz="1400" b="1"/>
              <a:t>MOV  CX，200</a:t>
            </a:r>
            <a:r>
              <a:rPr lang="en-US" altLang="zh-CN" sz="1400" b="1"/>
              <a:t>1</a:t>
            </a:r>
            <a:r>
              <a:rPr lang="zh-CN" altLang="en-US" sz="1400" b="1"/>
              <a:t>H；2001H→CX，目的操作数CX为寄存器寻址方式</a:t>
            </a:r>
            <a:endParaRPr lang="zh-CN" altLang="en-US" sz="1400" b="1"/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FF0000"/>
                </a:solidFill>
              </a:rPr>
              <a:t>直接寻址</a:t>
            </a:r>
            <a:r>
              <a:rPr lang="zh-CN" altLang="en-US" sz="1400" b="1"/>
              <a:t>	</a:t>
            </a:r>
            <a:endParaRPr lang="en-US" altLang="zh-CN" sz="1400" b="1"/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b="1">
                <a:sym typeface="+mn-ea"/>
              </a:rPr>
              <a:t>【例】</a:t>
            </a:r>
            <a:r>
              <a:rPr lang="en-US" altLang="zh-CN" sz="1400" b="1"/>
              <a:t>MOV  BX，[2100H]</a:t>
            </a:r>
            <a:r>
              <a:rPr lang="zh-CN" altLang="en-US" sz="1400" b="1"/>
              <a:t>；[DS：2100H]→BX，源操作数[2100H]为直接寻址</a:t>
            </a:r>
            <a:endParaRPr lang="zh-CN" altLang="en-US" sz="1400" b="1"/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FF0000"/>
                </a:solidFill>
              </a:rPr>
              <a:t>寄存器间接寻址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b="1">
                <a:sym typeface="+mn-ea"/>
              </a:rPr>
              <a:t>【例】</a:t>
            </a:r>
            <a:r>
              <a:rPr lang="zh-CN" altLang="en-US" sz="1400" b="1"/>
              <a:t>MOV  CX，[SI]；(DS×16十SI)→CX，源操作数[SI]为寄存器间接寻址方式</a:t>
            </a:r>
            <a:endParaRPr lang="en-US" altLang="zh-CN" sz="1400" b="1"/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FF0000"/>
                </a:solidFill>
              </a:rPr>
              <a:t>寄存器相对寻址（变址寻址）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b="1">
                <a:sym typeface="+mn-ea"/>
              </a:rPr>
              <a:t>【例】</a:t>
            </a:r>
            <a:r>
              <a:rPr lang="zh-CN" altLang="en-US" sz="1400" b="1"/>
              <a:t>MOV  AX，NUM[BX]；(DS×16＋BX＋OFFSET NUM)→Ax</a:t>
            </a:r>
            <a:endParaRPr lang="zh-CN" altLang="en-US" sz="1400" b="1"/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FF0000"/>
                </a:solidFill>
              </a:rPr>
              <a:t>基址加变址寻址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b="1">
                <a:sym typeface="+mn-ea"/>
              </a:rPr>
              <a:t>【例】</a:t>
            </a:r>
            <a:r>
              <a:rPr lang="zh-CN" altLang="en-US" sz="1400" b="1"/>
              <a:t>MOV  AX，[BX][SI]；(DS×16＋BX十SI)→Ax</a:t>
            </a:r>
            <a:endParaRPr lang="zh-CN" altLang="en-US" sz="1400" b="1"/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rgbClr val="FF0000"/>
                </a:solidFill>
              </a:rPr>
              <a:t>相对</a:t>
            </a:r>
            <a:r>
              <a:rPr lang="zh-CN" altLang="en-US" sz="1800" b="1">
                <a:solidFill>
                  <a:srgbClr val="FF0000"/>
                </a:solidFill>
                <a:sym typeface="+mn-ea"/>
              </a:rPr>
              <a:t>基址加变址寻址</a:t>
            </a:r>
            <a:endParaRPr lang="zh-CN" altLang="en-US" sz="1800" b="1">
              <a:solidFill>
                <a:srgbClr val="FF0000"/>
              </a:solidFill>
              <a:sym typeface="+mn-ea"/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b="1">
                <a:sym typeface="+mn-ea"/>
              </a:rPr>
              <a:t>【例】MOV  AX，NUM [BX][SI]；</a:t>
            </a:r>
            <a:r>
              <a:rPr lang="zh-CN" altLang="en-US" sz="1400" b="1"/>
              <a:t>(DS×16＋BX十SI十OFFSET NUM)→Ax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内容占位符 2"/>
          <p:cNvSpPr>
            <a:spLocks noGrp="1"/>
          </p:cNvSpPr>
          <p:nvPr>
            <p:ph idx="1"/>
          </p:nvPr>
        </p:nvSpPr>
        <p:spPr>
          <a:xfrm>
            <a:off x="314325" y="290195"/>
            <a:ext cx="8634730" cy="6085205"/>
          </a:xfrm>
        </p:spPr>
        <p:txBody>
          <a:bodyPr anchor="t"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6.8086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汇编生成可执行程序的过程</a:t>
            </a:r>
            <a:endParaRPr lang="zh-CN" altLang="en-US" sz="16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>
                <a:solidFill>
                  <a:srgbClr val="FF0000"/>
                </a:solidFill>
              </a:rPr>
              <a:t>1.编辑汇编源代码，生成汇编源文件</a:t>
            </a:r>
            <a:r>
              <a:rPr lang="en-US" altLang="zh-CN" sz="1700" b="1" dirty="0">
                <a:solidFill>
                  <a:srgbClr val="FF0000"/>
                </a:solidFill>
              </a:rPr>
              <a:t>*.asm</a:t>
            </a:r>
            <a:r>
              <a:rPr lang="zh-CN" altLang="en-US" sz="1700" b="1" dirty="0">
                <a:solidFill>
                  <a:srgbClr val="FF0000"/>
                </a:solidFill>
              </a:rPr>
              <a:t>（助记符指令及其用法参考</a:t>
            </a:r>
            <a:r>
              <a:rPr lang="en-US" altLang="zh-CN" sz="1700" b="1" dirty="0">
                <a:solidFill>
                  <a:srgbClr val="FF0000"/>
                </a:solidFill>
              </a:rPr>
              <a:t>“</a:t>
            </a:r>
            <a:r>
              <a:rPr lang="zh-CN" altLang="en-US" sz="1700" b="1" dirty="0">
                <a:solidFill>
                  <a:srgbClr val="FF0000"/>
                </a:solidFill>
              </a:rPr>
              <a:t>第五六章</a:t>
            </a:r>
            <a:r>
              <a:rPr lang="en-US" altLang="zh-CN" sz="1700" b="1" dirty="0">
                <a:solidFill>
                  <a:srgbClr val="FF0000"/>
                </a:solidFill>
              </a:rPr>
              <a:t>.doc”</a:t>
            </a:r>
            <a:r>
              <a:rPr lang="zh-CN" altLang="en-US" sz="1700" b="1" dirty="0">
                <a:solidFill>
                  <a:srgbClr val="FF0000"/>
                </a:solidFill>
              </a:rPr>
              <a:t>）</a:t>
            </a:r>
            <a:endParaRPr lang="zh-CN" altLang="en-US" sz="17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/>
              <a:t>1）用WINDOWS系统自带的记事本编辑（推荐）</a:t>
            </a:r>
            <a:endParaRPr lang="zh-CN" altLang="en-US" sz="17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/>
              <a:t>2）用DOS编辑器EDIT</a:t>
            </a:r>
            <a:r>
              <a:rPr lang="en-US" altLang="zh-CN" sz="1700" b="1" dirty="0"/>
              <a:t>.EXE</a:t>
            </a:r>
            <a:r>
              <a:rPr lang="zh-CN" altLang="en-US" sz="1700" b="1" dirty="0"/>
              <a:t>编辑（</a:t>
            </a:r>
            <a:r>
              <a:rPr lang="en-US" altLang="zh-CN" sz="1700" b="1" dirty="0"/>
              <a:t>win7</a:t>
            </a:r>
            <a:r>
              <a:rPr lang="zh-CN" altLang="en-US" sz="1700" b="1" dirty="0"/>
              <a:t>及以上版本</a:t>
            </a:r>
            <a:r>
              <a:rPr lang="en-US" altLang="zh-CN" sz="1700" b="1" dirty="0"/>
              <a:t>OS</a:t>
            </a:r>
            <a:r>
              <a:rPr lang="zh-CN" altLang="en-US" sz="1700" b="1" dirty="0"/>
              <a:t>没有自带这个程序）</a:t>
            </a:r>
            <a:endParaRPr lang="zh-CN" altLang="en-US" sz="17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/>
              <a:t>3）用其他三方软件编辑平台如visualASM、</a:t>
            </a:r>
            <a:r>
              <a:rPr lang="en-US" altLang="zh-CN" sz="1700" b="1" dirty="0"/>
              <a:t>EMU8086</a:t>
            </a:r>
            <a:r>
              <a:rPr lang="zh-CN" altLang="en-US" sz="1700" b="1" dirty="0"/>
              <a:t>等编辑</a:t>
            </a:r>
            <a:endParaRPr lang="zh-CN" altLang="en-US" sz="17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>
                <a:solidFill>
                  <a:srgbClr val="FF0000"/>
                </a:solidFill>
              </a:rPr>
              <a:t>【注】</a:t>
            </a:r>
            <a:r>
              <a:rPr lang="zh-CN" altLang="zh-CN" sz="1700" b="1" dirty="0"/>
              <a:t>为方便后续操作，请将</a:t>
            </a:r>
            <a:r>
              <a:rPr lang="en-US" altLang="zh-CN" sz="1700" b="1" dirty="0"/>
              <a:t>asm</a:t>
            </a:r>
            <a:r>
              <a:rPr lang="zh-CN" altLang="en-US" sz="1700" b="1" dirty="0"/>
              <a:t>源文件</a:t>
            </a:r>
            <a:r>
              <a:rPr lang="zh-CN" altLang="zh-CN" sz="1700" b="1" dirty="0"/>
              <a:t>保存到与</a:t>
            </a:r>
            <a:r>
              <a:rPr lang="en-US" altLang="zh-CN" sz="1700" b="1" dirty="0"/>
              <a:t>MASM.EXE</a:t>
            </a:r>
            <a:r>
              <a:rPr lang="zh-CN" altLang="en-US" sz="1700" b="1" dirty="0"/>
              <a:t>相同路径中</a:t>
            </a:r>
            <a:endParaRPr lang="zh-CN" altLang="en-US" sz="17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>
                <a:solidFill>
                  <a:srgbClr val="FF0000"/>
                </a:solidFill>
              </a:rPr>
              <a:t>2.汇编，生成目标文件</a:t>
            </a:r>
            <a:r>
              <a:rPr lang="en-US" altLang="zh-CN" sz="1700" b="1" dirty="0">
                <a:solidFill>
                  <a:srgbClr val="FF0000"/>
                </a:solidFill>
              </a:rPr>
              <a:t>*.obj</a:t>
            </a:r>
            <a:endParaRPr lang="en-US" altLang="zh-CN" sz="17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700" b="1" dirty="0"/>
              <a:t>       本实验中采用的汇编程序是微软公司提供的</a:t>
            </a:r>
            <a:r>
              <a:rPr lang="en-US" altLang="zh-CN" sz="1700" b="1" dirty="0"/>
              <a:t>MASM.EXE</a:t>
            </a:r>
            <a:r>
              <a:rPr lang="zh-CN" altLang="en-US" sz="1700" b="1" dirty="0"/>
              <a:t>。该步骤检查源文件中语法和格式是否出错，当两者均无误时生成二进制目标文件</a:t>
            </a:r>
            <a:r>
              <a:rPr lang="en-US" altLang="zh-CN" sz="1700" b="1" dirty="0"/>
              <a:t>*.obj</a:t>
            </a:r>
            <a:endParaRPr lang="en-US" altLang="zh-CN" sz="17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>
                <a:solidFill>
                  <a:srgbClr val="FF0000"/>
                </a:solidFill>
              </a:rPr>
              <a:t>3.连接，生成可执行文件</a:t>
            </a:r>
            <a:r>
              <a:rPr lang="en-US" altLang="zh-CN" sz="1700" b="1" dirty="0">
                <a:solidFill>
                  <a:srgbClr val="FF0000"/>
                </a:solidFill>
              </a:rPr>
              <a:t>*.exe</a:t>
            </a:r>
            <a:endParaRPr lang="en-US" altLang="zh-CN" sz="17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/>
              <a:t>       该步骤将对</a:t>
            </a:r>
            <a:r>
              <a:rPr lang="en-US" altLang="zh-CN" sz="1700" b="1" dirty="0"/>
              <a:t>*.obj</a:t>
            </a:r>
            <a:r>
              <a:rPr lang="zh-CN" altLang="en-US" sz="1700" b="1" dirty="0"/>
              <a:t>文件进行分析：解析地址符号，分配存储空间等，生成</a:t>
            </a:r>
            <a:r>
              <a:rPr lang="en-US" altLang="zh-CN" sz="1700" b="1" dirty="0"/>
              <a:t>*.exe</a:t>
            </a:r>
            <a:r>
              <a:rPr lang="zh-CN" altLang="zh-CN" sz="1700" b="1" dirty="0"/>
              <a:t>文件</a:t>
            </a:r>
            <a:r>
              <a:rPr lang="zh-CN" altLang="en-US" sz="1700" b="1" dirty="0"/>
              <a:t>。</a:t>
            </a:r>
            <a:endParaRPr lang="zh-CN" altLang="en-US" sz="17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>
                <a:solidFill>
                  <a:srgbClr val="FF0000"/>
                </a:solidFill>
              </a:rPr>
              <a:t>4.调试运行程序</a:t>
            </a:r>
            <a:endParaRPr lang="zh-CN" altLang="en-US" sz="17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/>
              <a:t>       排查程序存在的逻辑错误，直至获取正确的结果。</a:t>
            </a:r>
            <a:endParaRPr lang="zh-CN" altLang="en-US" sz="17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700" b="1" dirty="0"/>
              <a:t>       该课程我们学习使用</a:t>
            </a:r>
            <a:r>
              <a:rPr lang="en-US" altLang="zh-CN" sz="1700" b="1" dirty="0"/>
              <a:t>DEBUG.EXE</a:t>
            </a:r>
            <a:r>
              <a:rPr lang="zh-CN" altLang="en-US" sz="1700" b="1" dirty="0"/>
              <a:t>进行调试。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457200" y="190500"/>
            <a:ext cx="8229600" cy="5797550"/>
          </a:xfrm>
        </p:spPr>
        <p:txBody>
          <a:bodyPr anchor="t"/>
          <a:p>
            <a:pPr marL="0" indent="0"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1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）编写一个简单的</a:t>
            </a: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16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位汇编程序demo.asm</a:t>
            </a:r>
            <a:endParaRPr lang="en-US" altLang="zh-CN" b="1"/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data segment</a:t>
            </a:r>
            <a:r>
              <a:rPr lang="en-US" altLang="zh-CN" sz="1800" b="1" dirty="0">
                <a:solidFill>
                  <a:srgbClr val="000000"/>
                </a:solidFill>
              </a:rPr>
              <a:t>;</a:t>
            </a:r>
            <a:r>
              <a:rPr lang="zh-CN" altLang="zh-CN" sz="1800" b="1" dirty="0">
                <a:solidFill>
                  <a:srgbClr val="000000"/>
                </a:solidFill>
              </a:rPr>
              <a:t>定义一个名为</a:t>
            </a:r>
            <a:r>
              <a:rPr lang="en-US" altLang="zh-CN" sz="1800" b="1" dirty="0">
                <a:solidFill>
                  <a:srgbClr val="000000"/>
                </a:solidFill>
              </a:rPr>
              <a:t>data</a:t>
            </a:r>
            <a:r>
              <a:rPr lang="zh-CN" altLang="zh-CN" sz="1800" b="1" dirty="0">
                <a:solidFill>
                  <a:srgbClr val="000000"/>
                </a:solidFill>
              </a:rPr>
              <a:t>的数据段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a db 5</a:t>
            </a:r>
            <a:r>
              <a:rPr lang="en-US" altLang="zh-CN" sz="1800" b="1" dirty="0">
                <a:solidFill>
                  <a:srgbClr val="000000"/>
                </a:solidFill>
              </a:rPr>
              <a:t>;</a:t>
            </a:r>
            <a:r>
              <a:rPr lang="zh-CN" altLang="zh-CN" sz="1800" b="1" dirty="0">
                <a:solidFill>
                  <a:srgbClr val="000000"/>
                </a:solidFill>
              </a:rPr>
              <a:t>定义了一个常量，并分配一个字节空间存储这个常量</a:t>
            </a:r>
            <a:r>
              <a:rPr lang="en-US" altLang="zh-CN" sz="1800" b="1" dirty="0">
                <a:solidFill>
                  <a:srgbClr val="000000"/>
                </a:solidFill>
              </a:rPr>
              <a:t>5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b db 6</a:t>
            </a:r>
            <a:r>
              <a:rPr lang="en-US" altLang="zh-CN" sz="1800" b="1" dirty="0">
                <a:solidFill>
                  <a:srgbClr val="000000"/>
                </a:solidFill>
              </a:rPr>
              <a:t>;</a:t>
            </a:r>
            <a:r>
              <a:rPr lang="zh-CN" altLang="zh-CN" sz="1800" b="1" dirty="0">
                <a:solidFill>
                  <a:srgbClr val="000000"/>
                </a:solidFill>
              </a:rPr>
              <a:t>同上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1800" b="1" dirty="0">
                <a:solidFill>
                  <a:srgbClr val="000000"/>
                </a:solidFill>
              </a:rPr>
              <a:t>data ends</a:t>
            </a:r>
            <a:r>
              <a:rPr lang="en-US" altLang="zh-CN" sz="1800" b="1" dirty="0">
                <a:solidFill>
                  <a:srgbClr val="000000"/>
                </a:solidFill>
              </a:rPr>
              <a:t>;</a:t>
            </a:r>
            <a:r>
              <a:rPr lang="zh-CN" altLang="zh-CN" sz="1800" b="1" dirty="0">
                <a:solidFill>
                  <a:srgbClr val="000000"/>
                </a:solidFill>
              </a:rPr>
              <a:t>定义的数据段结束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code segment;</a:t>
            </a:r>
            <a:r>
              <a:rPr lang="zh-CN" altLang="zh-CN" sz="1800" b="1" dirty="0">
                <a:solidFill>
                  <a:srgbClr val="000000"/>
                </a:solidFill>
              </a:rPr>
              <a:t>定义一个名为</a:t>
            </a:r>
            <a:r>
              <a:rPr lang="en-US" altLang="zh-CN" sz="1800" b="1" dirty="0">
                <a:solidFill>
                  <a:srgbClr val="000000"/>
                </a:solidFill>
              </a:rPr>
              <a:t>code</a:t>
            </a:r>
            <a:r>
              <a:rPr lang="zh-CN" altLang="zh-CN" sz="1800" b="1" dirty="0">
                <a:solidFill>
                  <a:srgbClr val="000000"/>
                </a:solidFill>
              </a:rPr>
              <a:t>的代码段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assume cs:code,ds:data;</a:t>
            </a:r>
            <a:r>
              <a:rPr lang="zh-CN" altLang="zh-CN" sz="1800" b="1" dirty="0">
                <a:solidFill>
                  <a:srgbClr val="000000"/>
                </a:solidFill>
              </a:rPr>
              <a:t>伪指令</a:t>
            </a:r>
            <a:r>
              <a:rPr lang="en-US" altLang="zh-CN" sz="1800" b="1" dirty="0">
                <a:solidFill>
                  <a:srgbClr val="000000"/>
                </a:solidFill>
              </a:rPr>
              <a:t>assume</a:t>
            </a:r>
            <a:r>
              <a:rPr lang="zh-CN" altLang="zh-CN" sz="1800" b="1" dirty="0">
                <a:solidFill>
                  <a:srgbClr val="000000"/>
                </a:solidFill>
              </a:rPr>
              <a:t>不分配内存，只是指定了存放各个段段基址的段寄存器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start: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1">
              <a:buFont typeface="Garamond" panose="02020404030301010803" pitchFamily="2" charset="0"/>
              <a:buAutoNum type="circleNumDbPlain"/>
            </a:pPr>
            <a:r>
              <a:rPr lang="en-US" altLang="zh-CN" sz="1800" b="1" dirty="0">
                <a:solidFill>
                  <a:srgbClr val="000000"/>
                </a:solidFill>
              </a:rPr>
              <a:t>mov ax,data;</a:t>
            </a:r>
            <a:r>
              <a:rPr lang="en-US" altLang="zh-CN" sz="1800" b="1" dirty="0">
                <a:solidFill>
                  <a:srgbClr val="FF0000"/>
                </a:solidFill>
              </a:rPr>
              <a:t>DS</a:t>
            </a:r>
            <a:r>
              <a:rPr lang="zh-CN" altLang="en-US" sz="1800" b="1" dirty="0">
                <a:solidFill>
                  <a:srgbClr val="FF0000"/>
                </a:solidFill>
              </a:rPr>
              <a:t>重定位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lvl="1">
              <a:buFont typeface="Garamond" panose="02020404030301010803" pitchFamily="2" charset="0"/>
              <a:buAutoNum type="circleNumDbPlain"/>
            </a:pPr>
            <a:r>
              <a:rPr lang="en-US" altLang="zh-CN" sz="1800" b="1" dirty="0">
                <a:solidFill>
                  <a:srgbClr val="000000"/>
                </a:solidFill>
              </a:rPr>
              <a:t>mov ds,ax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1">
              <a:buFont typeface="Garamond" panose="02020404030301010803" pitchFamily="2" charset="0"/>
              <a:buAutoNum type="circleNumDbPlain"/>
            </a:pPr>
            <a:r>
              <a:rPr lang="en-US" altLang="zh-CN" sz="1800" b="1" dirty="0">
                <a:solidFill>
                  <a:srgbClr val="000000"/>
                </a:solidFill>
              </a:rPr>
              <a:t>mov al,a;</a:t>
            </a:r>
            <a:r>
              <a:rPr lang="zh-CN" altLang="zh-CN" sz="1800" b="1" dirty="0">
                <a:solidFill>
                  <a:srgbClr val="000000"/>
                </a:solidFill>
              </a:rPr>
              <a:t>取第一个操作数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lvl="1">
              <a:buFont typeface="Garamond" panose="02020404030301010803" pitchFamily="2" charset="0"/>
              <a:buAutoNum type="circleNumDbPlain"/>
            </a:pPr>
            <a:r>
              <a:rPr lang="en-US" altLang="zh-CN" sz="1800" b="1" dirty="0">
                <a:solidFill>
                  <a:srgbClr val="000000"/>
                </a:solidFill>
              </a:rPr>
              <a:t>mov bl,b;</a:t>
            </a:r>
            <a:r>
              <a:rPr lang="zh-CN" altLang="zh-CN" sz="1800" b="1" dirty="0">
                <a:solidFill>
                  <a:srgbClr val="000000"/>
                </a:solidFill>
              </a:rPr>
              <a:t>取第二个操作数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lvl="1">
              <a:buFont typeface="Garamond" panose="02020404030301010803" pitchFamily="2" charset="0"/>
              <a:buAutoNum type="circleNumDbPlain"/>
            </a:pPr>
            <a:r>
              <a:rPr lang="en-US" altLang="zh-CN" sz="1800" b="1" dirty="0">
                <a:solidFill>
                  <a:srgbClr val="000000"/>
                </a:solidFill>
              </a:rPr>
              <a:t>add al,bl;</a:t>
            </a:r>
            <a:r>
              <a:rPr lang="zh-CN" altLang="zh-CN" sz="1800" b="1" dirty="0">
                <a:solidFill>
                  <a:srgbClr val="000000"/>
                </a:solidFill>
              </a:rPr>
              <a:t>俩操作数相加，结果存放在</a:t>
            </a:r>
            <a:r>
              <a:rPr lang="en-US" altLang="zh-CN" sz="1800" b="1" dirty="0">
                <a:solidFill>
                  <a:srgbClr val="000000"/>
                </a:solidFill>
              </a:rPr>
              <a:t>al</a:t>
            </a:r>
            <a:r>
              <a:rPr lang="zh-CN" altLang="zh-CN" sz="1800" b="1" dirty="0">
                <a:solidFill>
                  <a:srgbClr val="000000"/>
                </a:solidFill>
              </a:rPr>
              <a:t>寄存器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lvl="1">
              <a:buFont typeface="Garamond" panose="02020404030301010803" pitchFamily="2" charset="0"/>
              <a:buAutoNum type="circleNumDbPlain"/>
            </a:pPr>
            <a:r>
              <a:rPr lang="en-US" altLang="zh-CN" sz="1800" b="1" dirty="0">
                <a:solidFill>
                  <a:srgbClr val="000000"/>
                </a:solidFill>
              </a:rPr>
              <a:t>mov ah,4ch;</a:t>
            </a:r>
            <a:r>
              <a:rPr lang="zh-CN" altLang="zh-CN" sz="1800" b="1" dirty="0">
                <a:solidFill>
                  <a:srgbClr val="000000"/>
                </a:solidFill>
              </a:rPr>
              <a:t>返回</a:t>
            </a:r>
            <a:r>
              <a:rPr lang="en-US" altLang="zh-CN" sz="1800" b="1" dirty="0">
                <a:solidFill>
                  <a:srgbClr val="000000"/>
                </a:solidFill>
              </a:rPr>
              <a:t>DOS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lvl="1">
              <a:buFont typeface="Garamond" panose="02020404030301010803" pitchFamily="2" charset="0"/>
              <a:buAutoNum type="circleNumDbPlain"/>
            </a:pPr>
            <a:r>
              <a:rPr lang="en-US" altLang="zh-CN" sz="1800" b="1" dirty="0">
                <a:solidFill>
                  <a:srgbClr val="000000"/>
                </a:solidFill>
              </a:rPr>
              <a:t>int 21h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code ends;</a:t>
            </a:r>
            <a:r>
              <a:rPr lang="zh-CN" altLang="zh-CN" sz="1800" b="1" dirty="0">
                <a:solidFill>
                  <a:srgbClr val="000000"/>
                </a:solidFill>
              </a:rPr>
              <a:t>定义的代码段结束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end start;END</a:t>
            </a:r>
            <a:r>
              <a:rPr lang="zh-CN" altLang="en-US" sz="1800" b="1" dirty="0">
                <a:solidFill>
                  <a:srgbClr val="000000"/>
                </a:solidFill>
              </a:rPr>
              <a:t>表示程序结束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1020" y="549275"/>
            <a:ext cx="8229600" cy="4530725"/>
          </a:xfrm>
        </p:spPr>
        <p:txBody>
          <a:bodyPr/>
          <a:p>
            <a:pPr marL="0" indent="0">
              <a:buNone/>
            </a:pPr>
            <a:r>
              <a:rPr lang="zh-CN" altLang="en-US" sz="4200" b="1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课件下载地址：</a:t>
            </a:r>
            <a:endParaRPr lang="en-US" altLang="zh-CN" b="1"/>
          </a:p>
          <a:p>
            <a:pPr marL="0" indent="0">
              <a:buNone/>
            </a:pPr>
            <a:r>
              <a:rPr lang="en-US" altLang="zh-CN" sz="3200" b="1">
                <a:sym typeface="+mn-ea"/>
              </a:rPr>
              <a:t>http://192.168.101.62</a:t>
            </a:r>
            <a:endParaRPr lang="en-US" altLang="zh-CN" sz="3200" b="1">
              <a:sym typeface="+mn-ea"/>
            </a:endParaRPr>
          </a:p>
          <a:p>
            <a:pPr marL="0" indent="0">
              <a:buNone/>
            </a:pPr>
            <a:endParaRPr lang="zh-CN" altLang="en-US" sz="4200" b="1">
              <a:solidFill>
                <a:schemeClr val="tx2"/>
              </a:solidFill>
              <a:latin typeface="+mj-lt"/>
              <a:ea typeface="+mj-ea"/>
              <a:cs typeface="+mj-cs"/>
              <a:sym typeface="+mn-ea"/>
            </a:endParaRPr>
          </a:p>
          <a:p>
            <a:pPr marL="0" indent="0">
              <a:buNone/>
            </a:pPr>
            <a:r>
              <a:rPr lang="zh-CN" altLang="en-US" sz="4200" b="1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教学QQ群：</a:t>
            </a:r>
            <a:endParaRPr lang="zh-CN" altLang="en-US" b="1"/>
          </a:p>
          <a:p>
            <a:pPr marL="0" indent="0">
              <a:buNone/>
            </a:pPr>
            <a:r>
              <a:rPr lang="en-US" altLang="zh-CN" sz="3200" b="1"/>
              <a:t>538670837</a:t>
            </a:r>
            <a:endParaRPr lang="en-US" altLang="zh-CN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r>
              <a:rPr lang="zh-CN" altLang="en-US" sz="42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实验时间：</a:t>
            </a:r>
            <a:endParaRPr lang="zh-CN" altLang="en-US" sz="3200" b="1"/>
          </a:p>
          <a:p>
            <a:pPr marL="0" algn="l"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从第二次课开始，上课时间调整为晚上19:00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8051" t="15779" r="8777" b="26056"/>
          <a:stretch>
            <a:fillRect/>
          </a:stretch>
        </p:blipFill>
        <p:spPr>
          <a:xfrm>
            <a:off x="5076190" y="1484630"/>
            <a:ext cx="2966720" cy="36880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内容占位符 2"/>
          <p:cNvSpPr>
            <a:spLocks noGrp="1"/>
          </p:cNvSpPr>
          <p:nvPr>
            <p:ph idx="1"/>
          </p:nvPr>
        </p:nvSpPr>
        <p:spPr>
          <a:xfrm>
            <a:off x="396875" y="260350"/>
            <a:ext cx="8496300" cy="5784850"/>
          </a:xfrm>
        </p:spPr>
        <p:txBody>
          <a:bodyPr anchor="t"/>
          <a:p>
            <a:pPr marL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2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）汇编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1" dirty="0"/>
              <a:t>假设masm.exe在D盘根目录下，编辑了一个名为demo.asm的源文件，则通过命令</a:t>
            </a: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1" dirty="0"/>
              <a:t>D:\</a:t>
            </a:r>
            <a:r>
              <a:rPr lang="en-US" altLang="zh-CN" sz="1600" b="1" dirty="0"/>
              <a:t>&gt;</a:t>
            </a:r>
            <a:r>
              <a:rPr lang="zh-CN" altLang="en-US" sz="1600" b="1" dirty="0"/>
              <a:t>masm demo.asm；扩展名可以忽略，默认为</a:t>
            </a:r>
            <a:r>
              <a:rPr lang="en-US" altLang="zh-CN" sz="1600" b="1" dirty="0"/>
              <a:t>asm</a:t>
            </a:r>
            <a:r>
              <a:rPr lang="zh-CN" altLang="zh-CN" sz="1600" b="1" dirty="0"/>
              <a:t>类型</a:t>
            </a:r>
            <a:endParaRPr lang="en-US" altLang="zh-CN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1" dirty="0"/>
              <a:t>得到汇编结果，如下图所示：</a:t>
            </a: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1" dirty="0"/>
              <a:t>       该源文件没有错误，</a:t>
            </a:r>
            <a:r>
              <a:rPr lang="en-US" altLang="zh-CN" sz="1600" b="1" dirty="0"/>
              <a:t>obj</a:t>
            </a:r>
            <a:r>
              <a:rPr lang="zh-CN" altLang="en-US" sz="1600" b="1" dirty="0"/>
              <a:t>文件会自动生成，而</a:t>
            </a:r>
            <a:r>
              <a:rPr lang="en-US" altLang="zh-CN" sz="1600" b="1" dirty="0"/>
              <a:t>lst</a:t>
            </a:r>
            <a:r>
              <a:rPr lang="zh-CN" altLang="en-US" sz="1600" b="1" dirty="0"/>
              <a:t>文件需要手动生成（键入一个文件名即可），且</a:t>
            </a:r>
            <a:r>
              <a:rPr lang="en-US" altLang="zh-CN" sz="1600" b="1" dirty="0"/>
              <a:t>obj</a:t>
            </a:r>
            <a:r>
              <a:rPr lang="zh-CN" altLang="zh-CN" sz="1600" b="1" dirty="0"/>
              <a:t>文件名默认与源文件名相同</a:t>
            </a:r>
            <a:r>
              <a:rPr lang="zh-CN" altLang="en-US" sz="1600" b="1" dirty="0"/>
              <a:t>。</a:t>
            </a: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1" dirty="0"/>
              <a:t>【注】</a:t>
            </a: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600" b="1" dirty="0"/>
              <a:t>*.lst</a:t>
            </a:r>
            <a:r>
              <a:rPr lang="zh-CN" altLang="en-US" sz="1600" b="1" dirty="0"/>
              <a:t>文件为列表文件，对后续的调试十分有用，</a:t>
            </a:r>
            <a:r>
              <a:rPr lang="zh-CN" altLang="en-US" sz="1600" b="1" dirty="0">
                <a:solidFill>
                  <a:srgbClr val="FF0000"/>
                </a:solidFill>
              </a:rPr>
              <a:t>建议每次汇编手动生成</a:t>
            </a:r>
            <a:r>
              <a:rPr lang="zh-CN" altLang="en-US" sz="1600" b="1" dirty="0"/>
              <a:t>。</a:t>
            </a:r>
            <a:endParaRPr lang="zh-CN" altLang="en-US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600" b="1" dirty="0"/>
              <a:t>*.crf</a:t>
            </a:r>
            <a:r>
              <a:rPr lang="zh-CN" altLang="zh-CN" sz="1600" b="1" dirty="0"/>
              <a:t>文件用于产生交叉引用表文件</a:t>
            </a:r>
            <a:r>
              <a:rPr lang="en-US" altLang="zh-CN" sz="1600" b="1" dirty="0">
                <a:sym typeface="Arial" panose="020B0604020202020204" pitchFamily="34" charset="0"/>
              </a:rPr>
              <a:t>*.ref</a:t>
            </a:r>
            <a:r>
              <a:rPr lang="zh-CN" altLang="zh-CN" sz="1600" b="1" dirty="0"/>
              <a:t>，该文件列出用户定义的所有符号及其所在行和被引用的行号。在本学期课程中没有应用，暂时忽略（按回车即可）。</a:t>
            </a:r>
            <a:endParaRPr lang="zh-CN" altLang="zh-CN" sz="1600" b="1" dirty="0"/>
          </a:p>
          <a:p>
            <a:pPr marL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b="1" dirty="0"/>
          </a:p>
        </p:txBody>
      </p:sp>
      <p:pic>
        <p:nvPicPr>
          <p:cNvPr id="819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9525" y="1931988"/>
            <a:ext cx="6584950" cy="1862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内容占位符 2"/>
          <p:cNvSpPr>
            <a:spLocks noGrp="1"/>
          </p:cNvSpPr>
          <p:nvPr>
            <p:ph idx="1"/>
          </p:nvPr>
        </p:nvSpPr>
        <p:spPr>
          <a:xfrm>
            <a:off x="314325" y="165100"/>
            <a:ext cx="8229600" cy="5822950"/>
          </a:xfrm>
        </p:spPr>
        <p:txBody>
          <a:bodyPr anchor="t"/>
          <a:p>
            <a:pPr marL="0" indent="0">
              <a:buNone/>
            </a:pP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关于列表文件（ *.lst）</a:t>
            </a:r>
            <a:endParaRPr lang="zh-CN" altLang="en-US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/>
              <a:t>      </a:t>
            </a:r>
            <a:r>
              <a:rPr lang="zh-CN" altLang="en-US" sz="1600" b="1" dirty="0"/>
              <a:t> 列表文件同时列出源代码和对应的机器代码，并给出段的清单及</a:t>
            </a:r>
            <a:r>
              <a:rPr lang="zh-CN" altLang="en-US" sz="1600" b="1" dirty="0">
                <a:sym typeface="Arial" panose="020B0604020202020204" pitchFamily="34" charset="0"/>
              </a:rPr>
              <a:t>属性，以及用户定义的</a:t>
            </a:r>
            <a:r>
              <a:rPr lang="zh-CN" altLang="en-US" sz="1600" b="1" dirty="0"/>
              <a:t>符号清单及属性。如下图所示：</a:t>
            </a:r>
            <a:endParaRPr lang="zh-CN" altLang="en-US" sz="16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1600" dirty="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921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465263"/>
            <a:ext cx="7429500" cy="4649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77825"/>
            <a:ext cx="8229600" cy="5845175"/>
          </a:xfrm>
        </p:spPr>
        <p:txBody>
          <a:bodyPr anchor="t"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900" b="1">
                <a:solidFill>
                  <a:srgbClr val="003300"/>
                </a:solidFill>
                <a:ea typeface="楷体_GB2312" pitchFamily="1" charset="-122"/>
              </a:rPr>
              <a:t>3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）连接</a:t>
            </a:r>
            <a:endParaRPr lang="zh-CN" altLang="en-US" b="1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1" dirty="0"/>
              <a:t>生成demo.obj后，输入命令</a:t>
            </a:r>
            <a:endParaRPr lang="zh-CN" altLang="en-US" sz="16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/>
              <a:t>D</a:t>
            </a:r>
            <a:r>
              <a:rPr lang="zh-CN" altLang="en-US" sz="1600" b="1" dirty="0"/>
              <a:t>:\&gt;link demo.obj；</a:t>
            </a:r>
            <a:r>
              <a:rPr lang="en-US" altLang="zh-CN" sz="1600" b="1" dirty="0"/>
              <a:t>LINK.EXE</a:t>
            </a:r>
            <a:r>
              <a:rPr lang="zh-CN" altLang="en-US" sz="1600" b="1" dirty="0"/>
              <a:t>是连接程序，</a:t>
            </a:r>
            <a:r>
              <a:rPr lang="zh-CN" altLang="en-US" sz="1600" b="1" dirty="0">
                <a:sym typeface="宋体" panose="02010600030101010101" pitchFamily="2" charset="-122"/>
              </a:rPr>
              <a:t>默认链接对象类型为</a:t>
            </a:r>
            <a:r>
              <a:rPr lang="en-US" altLang="zh-CN" sz="1600" b="1" dirty="0">
                <a:sym typeface="宋体" panose="02010600030101010101" pitchFamily="2" charset="-122"/>
              </a:rPr>
              <a:t>*.obj</a:t>
            </a:r>
            <a:r>
              <a:rPr lang="zh-CN" altLang="en-US" sz="1600" b="1" dirty="0">
                <a:sym typeface="宋体" panose="02010600030101010101" pitchFamily="2" charset="-122"/>
              </a:rPr>
              <a:t>，</a:t>
            </a:r>
            <a:r>
              <a:rPr lang="zh-CN" altLang="zh-CN" sz="1600" b="1" dirty="0">
                <a:sym typeface="宋体" panose="02010600030101010101" pitchFamily="2" charset="-122"/>
              </a:rPr>
              <a:t>结果如下图所示：</a:t>
            </a:r>
            <a:endParaRPr lang="zh-CN" altLang="zh-CN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600" b="1" dirty="0">
                <a:sym typeface="宋体" panose="02010600030101010101" pitchFamily="2" charset="-122"/>
              </a:rPr>
              <a:t>       </a:t>
            </a:r>
            <a:endParaRPr lang="zh-CN" altLang="zh-CN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ym typeface="宋体" panose="02010600030101010101" pitchFamily="2" charset="-122"/>
              </a:rPr>
              <a:t>       </a:t>
            </a:r>
            <a:r>
              <a:rPr lang="zh-CN" altLang="zh-CN" sz="1600" b="1" dirty="0">
                <a:sym typeface="宋体" panose="02010600030101010101" pitchFamily="2" charset="-122"/>
              </a:rPr>
              <a:t>会生成一个与</a:t>
            </a:r>
            <a:r>
              <a:rPr lang="en-US" altLang="zh-CN" sz="1600" b="1" dirty="0">
                <a:sym typeface="宋体" panose="02010600030101010101" pitchFamily="2" charset="-122"/>
              </a:rPr>
              <a:t>*.obj</a:t>
            </a:r>
            <a:r>
              <a:rPr lang="zh-CN" altLang="zh-CN" sz="1600" b="1" dirty="0">
                <a:sym typeface="宋体" panose="02010600030101010101" pitchFamily="2" charset="-122"/>
              </a:rPr>
              <a:t>同名的可执行文件</a:t>
            </a:r>
            <a:r>
              <a:rPr lang="en-US" altLang="zh-CN" sz="1600" b="1" dirty="0">
                <a:sym typeface="宋体" panose="02010600030101010101" pitchFamily="2" charset="-122"/>
              </a:rPr>
              <a:t>*.exe</a:t>
            </a:r>
            <a:r>
              <a:rPr lang="zh-CN" altLang="en-US" sz="1600" b="1" dirty="0">
                <a:sym typeface="宋体" panose="02010600030101010101" pitchFamily="2" charset="-122"/>
              </a:rPr>
              <a:t>（这里是</a:t>
            </a:r>
            <a:r>
              <a:rPr lang="en-US" altLang="zh-CN" sz="1600" b="1" dirty="0">
                <a:sym typeface="宋体" panose="02010600030101010101" pitchFamily="2" charset="-122"/>
              </a:rPr>
              <a:t>demo.obj</a:t>
            </a:r>
            <a:r>
              <a:rPr lang="zh-CN" altLang="zh-CN" sz="1600" b="1" dirty="0">
                <a:sym typeface="宋体" panose="02010600030101010101" pitchFamily="2" charset="-122"/>
              </a:rPr>
              <a:t>和</a:t>
            </a:r>
            <a:r>
              <a:rPr lang="en-US" altLang="zh-CN" sz="1600" b="1" dirty="0">
                <a:sym typeface="宋体" panose="02010600030101010101" pitchFamily="2" charset="-122"/>
              </a:rPr>
              <a:t>demo.exe</a:t>
            </a:r>
            <a:r>
              <a:rPr lang="zh-CN" altLang="en-US" sz="1600" b="1" dirty="0">
                <a:sym typeface="宋体" panose="02010600030101010101" pitchFamily="2" charset="-122"/>
              </a:rPr>
              <a:t>）</a:t>
            </a:r>
            <a:endParaRPr lang="zh-CN" altLang="en-US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FF0000"/>
                </a:solidFill>
                <a:sym typeface="宋体" panose="02010600030101010101" pitchFamily="2" charset="-122"/>
              </a:rPr>
              <a:t>【注】</a:t>
            </a:r>
            <a:endParaRPr lang="zh-CN" altLang="en-US" sz="1600" b="1" dirty="0">
              <a:solidFill>
                <a:srgbClr val="FF0000"/>
              </a:solidFill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600" b="1" dirty="0">
                <a:sym typeface="宋体" panose="02010600030101010101" pitchFamily="2" charset="-122"/>
              </a:rPr>
              <a:t>*.map</a:t>
            </a:r>
            <a:r>
              <a:rPr lang="zh-CN" altLang="zh-CN" sz="1600" b="1" dirty="0">
                <a:sym typeface="宋体" panose="02010600030101010101" pitchFamily="2" charset="-122"/>
              </a:rPr>
              <a:t>文件是连接映像文件，它给出每个段在存储器中的分配情况，暂时忽略。</a:t>
            </a:r>
            <a:endParaRPr lang="zh-CN" altLang="zh-CN" sz="1600" b="1" dirty="0"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600" b="1" dirty="0">
                <a:sym typeface="宋体" panose="02010600030101010101" pitchFamily="2" charset="-122"/>
              </a:rPr>
              <a:t>*.lib</a:t>
            </a:r>
            <a:r>
              <a:rPr lang="zh-CN" altLang="en-US" sz="1600" b="1" dirty="0">
                <a:sym typeface="宋体" panose="02010600030101010101" pitchFamily="2" charset="-122"/>
              </a:rPr>
              <a:t>文件是程序中需要用到的库文件，暂时忽略。</a:t>
            </a:r>
            <a:endParaRPr lang="zh-CN" altLang="en-US" sz="1600" b="1" dirty="0"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600" b="1" dirty="0">
                <a:sym typeface="宋体" panose="02010600030101010101" pitchFamily="2" charset="-122"/>
              </a:rPr>
              <a:t>仅存在警告信息（</a:t>
            </a:r>
            <a:r>
              <a:rPr lang="en-US" altLang="zh-CN" sz="1600" b="1" dirty="0">
                <a:sym typeface="宋体" panose="02010600030101010101" pitchFamily="2" charset="-122"/>
              </a:rPr>
              <a:t>warning</a:t>
            </a:r>
            <a:r>
              <a:rPr lang="zh-CN" altLang="en-US" sz="1600" b="1" dirty="0">
                <a:sym typeface="宋体" panose="02010600030101010101" pitchFamily="2" charset="-122"/>
              </a:rPr>
              <a:t>）不影响后续操作（</a:t>
            </a:r>
            <a:r>
              <a:rPr lang="zh-CN" altLang="en-US" sz="1600" b="1" dirty="0">
                <a:solidFill>
                  <a:srgbClr val="FF0000"/>
                </a:solidFill>
                <a:sym typeface="宋体" panose="02010600030101010101" pitchFamily="2" charset="-122"/>
              </a:rPr>
              <a:t>该条适用于每一步操作</a:t>
            </a:r>
            <a:r>
              <a:rPr lang="zh-CN" altLang="en-US" sz="1600" b="1" dirty="0">
                <a:sym typeface="宋体" panose="02010600030101010101" pitchFamily="2" charset="-122"/>
              </a:rPr>
              <a:t>）</a:t>
            </a:r>
            <a:endParaRPr lang="zh-CN" altLang="en-US" sz="1600" b="1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zh-CN" sz="1600" dirty="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dirty="0"/>
          </a:p>
        </p:txBody>
      </p:sp>
      <p:pic>
        <p:nvPicPr>
          <p:cNvPr id="10242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36053" y="1916748"/>
            <a:ext cx="6270625" cy="1600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内容占位符 2"/>
          <p:cNvSpPr>
            <a:spLocks noGrp="1"/>
          </p:cNvSpPr>
          <p:nvPr>
            <p:ph idx="1"/>
          </p:nvPr>
        </p:nvSpPr>
        <p:spPr>
          <a:xfrm>
            <a:off x="528955" y="289560"/>
            <a:ext cx="8518525" cy="6153150"/>
          </a:xfrm>
        </p:spPr>
        <p:txBody>
          <a:bodyPr anchor="t"/>
          <a:p>
            <a:pPr marL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900" b="1">
                <a:solidFill>
                  <a:srgbClr val="003300"/>
                </a:solidFill>
                <a:ea typeface="楷体_GB2312" pitchFamily="1" charset="-122"/>
              </a:rPr>
              <a:t>4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）调试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>
                <a:sym typeface="Arial" panose="020B0604020202020204" pitchFamily="34" charset="0"/>
              </a:rPr>
              <a:t>在</a:t>
            </a:r>
            <a:r>
              <a:rPr lang="en-US" altLang="zh-CN" sz="1600" b="1">
                <a:sym typeface="Arial" panose="020B0604020202020204" pitchFamily="34" charset="0"/>
              </a:rPr>
              <a:t>DOS</a:t>
            </a:r>
            <a:r>
              <a:rPr lang="zh-CN" altLang="en-US" sz="1600" b="1">
                <a:sym typeface="Arial" panose="020B0604020202020204" pitchFamily="34" charset="0"/>
              </a:rPr>
              <a:t>的提示符下，键入：</a:t>
            </a:r>
            <a:endParaRPr lang="zh-CN" altLang="en-US" sz="1600" b="1">
              <a:sym typeface="Arial" panose="020B0604020202020204" pitchFamily="34" charset="0"/>
            </a:endParaRPr>
          </a:p>
          <a:p>
            <a:pPr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sym typeface="Arial" panose="020B0604020202020204" pitchFamily="34" charset="0"/>
              </a:rPr>
              <a:t> 【说明】</a:t>
            </a:r>
            <a:r>
              <a:rPr lang="en-US" altLang="zh-CN" sz="1600" b="1">
                <a:sym typeface="Arial" panose="020B0604020202020204" pitchFamily="34" charset="0"/>
              </a:rPr>
              <a:t>DEBUG</a:t>
            </a:r>
            <a:r>
              <a:rPr lang="zh-CN" altLang="en-US" sz="1600" b="1">
                <a:sym typeface="Arial" panose="020B0604020202020204" pitchFamily="34" charset="0"/>
              </a:rPr>
              <a:t>命令后直接写出被调试程序，会使其自动调入内存，不必再运用调入指令。</a:t>
            </a:r>
            <a:endParaRPr lang="zh-CN" altLang="en-US" sz="1600" b="1">
              <a:sym typeface="Arial" panose="020B0604020202020204" pitchFamily="34" charset="0"/>
            </a:endParaRPr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>
                <a:sym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Debug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命令均为单个字母</a:t>
            </a:r>
            <a:r>
              <a:rPr lang="zh-CN" altLang="en-US" sz="1600" b="1">
                <a:sym typeface="+mn-ea"/>
              </a:rPr>
              <a:t>，后面可跟参数。 </a:t>
            </a:r>
            <a:endParaRPr lang="zh-CN" altLang="en-US" sz="1600" b="1" strike="noStrike" noProof="1"/>
          </a:p>
          <a:p>
            <a:pPr fontAlgn="base">
              <a:buFont typeface="Wingdings" panose="05000000000000000000" charset="0"/>
              <a:buChar char="Ø"/>
            </a:pPr>
            <a:r>
              <a:rPr lang="zh-CN" altLang="en-US" sz="1600" b="1">
                <a:sym typeface="+mn-ea"/>
              </a:rPr>
              <a:t>字母不分大小写； </a:t>
            </a:r>
            <a:endParaRPr lang="zh-CN" altLang="en-US" sz="1600" b="1" strike="noStrike" noProof="1">
              <a:sym typeface="+mn-ea"/>
            </a:endParaRPr>
          </a:p>
          <a:p>
            <a:pPr fontAlgn="base">
              <a:buFont typeface="Wingdings" panose="05000000000000000000" charset="0"/>
              <a:buChar char="Ø"/>
            </a:pPr>
            <a:r>
              <a:rPr lang="zh-CN" altLang="en-US" sz="1600" b="1">
                <a:sym typeface="+mn-ea"/>
              </a:rPr>
              <a:t>只使用</a:t>
            </a:r>
            <a:r>
              <a:rPr lang="en-US" altLang="zh-CN" sz="1600" b="1">
                <a:sym typeface="+mn-ea"/>
              </a:rPr>
              <a:t>16</a:t>
            </a:r>
            <a:r>
              <a:rPr lang="zh-CN" altLang="en-US" sz="1600" b="1">
                <a:sym typeface="+mn-ea"/>
              </a:rPr>
              <a:t>进制数，且不需要后缀字母</a:t>
            </a:r>
            <a:r>
              <a:rPr lang="en-US" altLang="zh-CN" sz="1600" b="1">
                <a:sym typeface="+mn-ea"/>
              </a:rPr>
              <a:t>H</a:t>
            </a:r>
            <a:r>
              <a:rPr lang="zh-CN" altLang="en-US" sz="1600" b="1">
                <a:sym typeface="+mn-ea"/>
              </a:rPr>
              <a:t>； </a:t>
            </a:r>
            <a:endParaRPr lang="zh-CN" altLang="en-US" sz="1600" b="1" strike="noStrike" noProof="1">
              <a:sym typeface="+mn-ea"/>
            </a:endParaRPr>
          </a:p>
          <a:p>
            <a:pPr fontAlgn="base">
              <a:buFont typeface="Wingdings" panose="05000000000000000000" charset="0"/>
              <a:buChar char="Ø"/>
            </a:pPr>
            <a:r>
              <a:rPr lang="zh-CN" altLang="en-US" sz="1600" b="1">
                <a:sym typeface="+mn-ea"/>
              </a:rPr>
              <a:t>分隔符（空格或逗号）在两个数值之间是必须的，命令和参数间可无分隔符； </a:t>
            </a:r>
            <a:endParaRPr lang="zh-CN" altLang="en-US" sz="1600" b="1" strike="noStrike" noProof="1">
              <a:sym typeface="+mn-ea"/>
            </a:endParaRPr>
          </a:p>
          <a:p>
            <a:pPr fontAlgn="base">
              <a:buFont typeface="Wingdings" panose="05000000000000000000" charset="0"/>
              <a:buChar char="Ø"/>
            </a:pPr>
            <a:r>
              <a:rPr lang="zh-CN" altLang="en-US" sz="1600" b="1">
                <a:sym typeface="+mn-ea"/>
              </a:rPr>
              <a:t>每个命令只有按了回车键后才有效，可以用</a:t>
            </a:r>
            <a:r>
              <a:rPr lang="en-US" altLang="zh-CN" sz="1600" b="1">
                <a:sym typeface="+mn-ea"/>
              </a:rPr>
              <a:t>Ctrl+Break</a:t>
            </a:r>
            <a:r>
              <a:rPr lang="zh-CN" altLang="en-US" sz="1600" b="1">
                <a:sym typeface="+mn-ea"/>
              </a:rPr>
              <a:t>中止命令的执行； </a:t>
            </a:r>
            <a:endParaRPr lang="zh-CN" altLang="en-US" sz="1600" b="1" strike="noStrike" noProof="1">
              <a:sym typeface="+mn-ea"/>
            </a:endParaRPr>
          </a:p>
          <a:p>
            <a:pPr fontAlgn="base">
              <a:buFont typeface="Wingdings" panose="05000000000000000000" charset="0"/>
              <a:buChar char="Ø"/>
            </a:pPr>
            <a:r>
              <a:rPr lang="zh-CN" altLang="en-US" sz="1600" b="1">
                <a:sym typeface="+mn-ea"/>
              </a:rPr>
              <a:t>命令如果不符合</a:t>
            </a:r>
            <a:r>
              <a:rPr lang="en-US" altLang="zh-CN" sz="1600" b="1">
                <a:sym typeface="+mn-ea"/>
              </a:rPr>
              <a:t>Debug</a:t>
            </a:r>
            <a:r>
              <a:rPr lang="zh-CN" altLang="en-US" sz="1600" b="1">
                <a:sym typeface="+mn-ea"/>
              </a:rPr>
              <a:t>的规则，则将以“</a:t>
            </a:r>
            <a:r>
              <a:rPr lang="en-US" altLang="zh-CN" sz="1600" b="1">
                <a:sym typeface="+mn-ea"/>
              </a:rPr>
              <a:t>error”</a:t>
            </a:r>
            <a:r>
              <a:rPr lang="zh-CN" altLang="en-US" sz="1600" b="1">
                <a:sym typeface="+mn-ea"/>
              </a:rPr>
              <a:t>提示，并用“</a:t>
            </a:r>
            <a:r>
              <a:rPr lang="en-US" altLang="zh-CN" sz="1600" b="1">
                <a:sym typeface="+mn-ea"/>
              </a:rPr>
              <a:t>^”</a:t>
            </a:r>
            <a:r>
              <a:rPr lang="zh-CN" altLang="en-US" sz="1600" b="1">
                <a:sym typeface="+mn-ea"/>
              </a:rPr>
              <a:t>指示错误位置。</a:t>
            </a:r>
            <a:endParaRPr lang="zh-CN" altLang="en-US" sz="1600" b="1"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1600" b="1" dirty="0">
                <a:sym typeface="+mn-ea"/>
              </a:rPr>
              <a:t>本次实验主要用到以下</a:t>
            </a:r>
            <a:r>
              <a:rPr lang="en-US" altLang="zh-CN" sz="1600" b="1" dirty="0">
                <a:sym typeface="+mn-ea"/>
              </a:rPr>
              <a:t>DEBUG</a:t>
            </a:r>
            <a:r>
              <a:rPr lang="zh-CN" altLang="en-US" sz="1600" b="1" dirty="0">
                <a:sym typeface="+mn-ea"/>
              </a:rPr>
              <a:t>命令：</a:t>
            </a:r>
            <a:endParaRPr lang="zh-CN" altLang="en-US" sz="1600" b="1" dirty="0"/>
          </a:p>
          <a:p>
            <a:pPr marL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1600" b="1" dirty="0">
                <a:sym typeface="+mn-ea"/>
              </a:rPr>
              <a:t>D</a:t>
            </a:r>
            <a:r>
              <a:rPr lang="zh-CN" altLang="en-US" sz="1600" b="1" dirty="0">
                <a:sym typeface="+mn-ea"/>
              </a:rPr>
              <a:t>命令：查看指定内存范围的数据；</a:t>
            </a:r>
            <a:endParaRPr lang="zh-CN" altLang="en-US" sz="1600" b="1" dirty="0"/>
          </a:p>
          <a:p>
            <a:pPr marL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1600" b="1" dirty="0">
                <a:sym typeface="+mn-ea"/>
              </a:rPr>
              <a:t>G</a:t>
            </a:r>
            <a:r>
              <a:rPr lang="zh-CN" altLang="en-US" sz="1600" b="1" dirty="0">
                <a:sym typeface="+mn-ea"/>
              </a:rPr>
              <a:t>命令：连续运行指定范围的程序指令段；</a:t>
            </a:r>
            <a:endParaRPr lang="zh-CN" altLang="en-US" sz="1600" b="1" dirty="0"/>
          </a:p>
          <a:p>
            <a:pPr marL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1600" b="1" dirty="0">
                <a:sym typeface="+mn-ea"/>
              </a:rPr>
              <a:t>T</a:t>
            </a:r>
            <a:r>
              <a:rPr lang="zh-CN" altLang="en-US" sz="1600" b="1" dirty="0">
                <a:sym typeface="+mn-ea"/>
              </a:rPr>
              <a:t>命令：执行指定的一条或者多条指令 ，以分解出的基本指令为单位；</a:t>
            </a:r>
            <a:endParaRPr lang="zh-CN" altLang="en-US" sz="1600" b="1" dirty="0"/>
          </a:p>
          <a:p>
            <a:pPr marL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1600" b="1" dirty="0">
                <a:sym typeface="+mn-ea"/>
              </a:rPr>
              <a:t>P</a:t>
            </a:r>
            <a:r>
              <a:rPr lang="zh-CN" altLang="en-US" sz="1600" b="1" dirty="0">
                <a:sym typeface="+mn-ea"/>
              </a:rPr>
              <a:t>命令：执行指定的一条或者多条指令，以助记符指令为单位；</a:t>
            </a:r>
            <a:endParaRPr lang="zh-CN" altLang="en-US" sz="1600" b="1" dirty="0"/>
          </a:p>
          <a:p>
            <a:pPr marL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1600" b="1" dirty="0">
                <a:sym typeface="+mn-ea"/>
              </a:rPr>
              <a:t>Q</a:t>
            </a:r>
            <a:r>
              <a:rPr lang="zh-CN" altLang="en-US" sz="1600" b="1" dirty="0">
                <a:sym typeface="+mn-ea"/>
              </a:rPr>
              <a:t>命令：退出</a:t>
            </a:r>
            <a:r>
              <a:rPr lang="en-US" altLang="zh-CN" sz="1600" b="1" dirty="0">
                <a:sym typeface="+mn-ea"/>
              </a:rPr>
              <a:t>DEBUG</a:t>
            </a:r>
            <a:endParaRPr lang="en-US" altLang="zh-CN" sz="1600" b="1" dirty="0"/>
          </a:p>
          <a:p>
            <a:pPr marL="0" indent="0" fontAlgn="base">
              <a:buFont typeface="Wingdings" panose="05000000000000000000" charset="0"/>
              <a:buNone/>
            </a:pPr>
            <a:endParaRPr lang="zh-CN" altLang="en-US" sz="1600" strike="noStrike" noProof="1">
              <a:sym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600"/>
          </a:p>
          <a:p>
            <a:pPr marL="0">
              <a:buNone/>
            </a:pPr>
            <a:endParaRPr lang="zh-CN" altLang="zh-CN" sz="1600">
              <a:sym typeface="宋体" panose="02010600030101010101" pitchFamily="2" charset="-122"/>
            </a:endParaRPr>
          </a:p>
          <a:p>
            <a:pPr marL="0">
              <a:buNone/>
            </a:pPr>
            <a:endParaRPr lang="zh-CN" altLang="en-US"/>
          </a:p>
        </p:txBody>
      </p:sp>
      <p:pic>
        <p:nvPicPr>
          <p:cNvPr id="1126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7045" y="888683"/>
            <a:ext cx="2455863" cy="360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占位符 10242"/>
          <p:cNvSpPr>
            <a:spLocks noGrp="1"/>
          </p:cNvSpPr>
          <p:nvPr>
            <p:ph idx="1"/>
          </p:nvPr>
        </p:nvSpPr>
        <p:spPr>
          <a:xfrm>
            <a:off x="457200" y="279400"/>
            <a:ext cx="8352155" cy="5949315"/>
          </a:xfrm>
          <a:ln>
            <a:miter/>
          </a:ln>
        </p:spPr>
        <p:txBody>
          <a:bodyPr anchor="t"/>
          <a:p>
            <a:pPr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b="1" strike="noStrike" noProof="1">
                <a:solidFill>
                  <a:srgbClr val="FF0000"/>
                </a:solidFill>
              </a:rPr>
              <a:t>1</a:t>
            </a:r>
            <a:r>
              <a:rPr lang="zh-CN" altLang="en-US" sz="1600" b="1" strike="noStrike" noProof="1">
                <a:solidFill>
                  <a:srgbClr val="FF0000"/>
                </a:solidFill>
              </a:rPr>
              <a:t>）运行命令G（Go）</a:t>
            </a:r>
            <a:endParaRPr lang="zh-CN" altLang="en-US" sz="1600" b="1" strike="noStrike" noProof="1">
              <a:solidFill>
                <a:srgbClr val="FF0000"/>
              </a:solidFill>
            </a:endParaRPr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 strike="noStrike" noProof="1">
                <a:solidFill>
                  <a:srgbClr val="FF0000"/>
                </a:solidFill>
              </a:rPr>
              <a:t>       </a:t>
            </a:r>
            <a:r>
              <a:rPr lang="zh-CN" altLang="en-US" sz="1600" b="1" strike="noStrike" noProof="1"/>
              <a:t>从指定地址处开始运行程序，直到遇到断点或者程序正常结束。 </a:t>
            </a: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 strike="noStrike" noProof="1"/>
              <a:t>格式为：G [指定起始地址] [指定结束地址] </a:t>
            </a: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 strike="noStrike" noProof="1"/>
              <a:t>       如不指定起始地址则从当前的CS : IP开始运行。指定结束地址是断点地址。</a:t>
            </a: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 strike="noStrike" noProof="1"/>
              <a:t>       程序遇到断点停止执行，并显示当前所有寄存器和标志位的内容</a:t>
            </a:r>
            <a:r>
              <a:rPr lang="zh-CN" altLang="en-US" sz="1600" b="1" strike="noStrike" noProof="1">
                <a:sym typeface="+mn-ea"/>
              </a:rPr>
              <a:t>以便观察程序运行到此的情况，</a:t>
            </a:r>
            <a:r>
              <a:rPr lang="zh-CN" altLang="en-US" sz="1600" b="1" strike="noStrike" noProof="1"/>
              <a:t>以及下一条将要执行的指令。</a:t>
            </a: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 strike="noStrike" noProof="1"/>
              <a:t>       如果程序正常结束，将显示</a:t>
            </a:r>
            <a:r>
              <a:rPr lang="zh-CN" altLang="en-US" sz="1600" b="1" strike="noStrike" noProof="1">
                <a:solidFill>
                  <a:srgbClr val="FF0000"/>
                </a:solidFill>
              </a:rPr>
              <a:t>Program terminated normally</a:t>
            </a:r>
            <a:r>
              <a:rPr lang="zh-CN" altLang="en-US" sz="1600" b="1" strike="noStrike" noProof="1"/>
              <a:t>。 </a:t>
            </a: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2）追踪命令T（Trace）</a:t>
            </a:r>
            <a:endParaRPr lang="zh-CN" altLang="en-US" sz="1600" b="1">
              <a:solidFill>
                <a:srgbClr val="FF0000"/>
              </a:solidFill>
            </a:endParaRPr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sz="1600" b="1">
                <a:sym typeface="+mn-ea"/>
              </a:rPr>
              <a:t>也称为单步命令，每执行一条指令就显示运行结果，有两种格式：</a:t>
            </a:r>
            <a:endParaRPr lang="zh-CN" altLang="en-US" sz="1600" b="1"/>
          </a:p>
          <a:p>
            <a:pPr marL="0" algn="l" fontAlgn="base">
              <a:buFont typeface="Wingdings" panose="05000000000000000000" charset="0"/>
              <a:buChar char="Ø"/>
            </a:pPr>
            <a:r>
              <a:rPr lang="zh-CN" altLang="en-US" sz="1600" b="1">
                <a:sym typeface="+mn-ea"/>
              </a:rPr>
              <a:t>逐条指令追踪：-T[</a:t>
            </a:r>
            <a:r>
              <a:rPr lang="en-US" altLang="zh-CN" sz="1600" b="1">
                <a:sym typeface="+mn-ea"/>
              </a:rPr>
              <a:t>=</a:t>
            </a:r>
            <a:r>
              <a:rPr lang="zh-CN" altLang="en-US" sz="1600" b="1">
                <a:sym typeface="+mn-ea"/>
              </a:rPr>
              <a:t>指定起始地址]</a:t>
            </a:r>
            <a:endParaRPr lang="zh-CN" altLang="en-US" sz="1600" b="1"/>
          </a:p>
          <a:p>
            <a:pPr marL="0" algn="l" fontAlgn="base">
              <a:spcAft>
                <a:spcPts val="600"/>
              </a:spcAft>
              <a:buNone/>
            </a:pPr>
            <a:r>
              <a:rPr lang="zh-CN" altLang="en-US" sz="1600" b="1">
                <a:sym typeface="+mn-ea"/>
              </a:rPr>
              <a:t>      从指定地址起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执行一条指令</a:t>
            </a:r>
            <a:r>
              <a:rPr lang="zh-CN" altLang="en-US" sz="1600" b="1">
                <a:sym typeface="+mn-ea"/>
              </a:rPr>
              <a:t>后停下来，显示寄存器内容和状态值。</a:t>
            </a:r>
            <a:endParaRPr lang="zh-CN" altLang="en-US" sz="1600" b="1"/>
          </a:p>
          <a:p>
            <a:pPr marL="0" algn="l" fontAlgn="base">
              <a:buFont typeface="Wingdings" panose="05000000000000000000" charset="0"/>
              <a:buChar char="Ø"/>
            </a:pPr>
            <a:r>
              <a:rPr lang="zh-CN" altLang="en-US" sz="1600" b="1">
                <a:sym typeface="+mn-ea"/>
              </a:rPr>
              <a:t>多条指令追踪：-T[</a:t>
            </a:r>
            <a:r>
              <a:rPr lang="en-US" altLang="zh-CN" sz="1600" b="1">
                <a:sym typeface="+mn-ea"/>
              </a:rPr>
              <a:t>=</a:t>
            </a:r>
            <a:r>
              <a:rPr lang="zh-CN" altLang="en-US" sz="1600" b="1">
                <a:sym typeface="+mn-ea"/>
              </a:rPr>
              <a:t>指定起始地址][执行的指令条数</a:t>
            </a:r>
            <a:r>
              <a:rPr lang="en-US" altLang="zh-CN" sz="1600" b="1">
                <a:sym typeface="+mn-ea"/>
              </a:rPr>
              <a:t>n</a:t>
            </a:r>
            <a:r>
              <a:rPr lang="zh-CN" altLang="en-US" sz="1600" b="1">
                <a:sym typeface="+mn-ea"/>
              </a:rPr>
              <a:t>]</a:t>
            </a:r>
            <a:endParaRPr lang="zh-CN" altLang="en-US" sz="1600" b="1"/>
          </a:p>
          <a:p>
            <a:pPr marL="0" algn="l" fontAlgn="base">
              <a:buNone/>
            </a:pPr>
            <a:r>
              <a:rPr lang="zh-CN" altLang="en-US" sz="1600" b="1">
                <a:sym typeface="+mn-ea"/>
              </a:rPr>
              <a:t>      从指定地址起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执行n条命令</a:t>
            </a:r>
            <a:r>
              <a:rPr lang="zh-CN" altLang="en-US" sz="1600" b="1">
                <a:sym typeface="+mn-ea"/>
              </a:rPr>
              <a:t>后停下来，</a:t>
            </a:r>
            <a:r>
              <a:rPr lang="zh-CN" altLang="en-US" sz="1600" b="1">
                <a:sym typeface="Arial" panose="020B0604020202020204" pitchFamily="34" charset="0"/>
              </a:rPr>
              <a:t>显示寄存器内容和状态值。</a:t>
            </a:r>
            <a:endParaRPr lang="zh-CN" altLang="en-US" sz="1600" b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>
                <a:sym typeface="+mn-ea"/>
              </a:rPr>
              <a:t>      </a:t>
            </a:r>
            <a:r>
              <a:rPr lang="zh-CN" altLang="en-US" sz="1600" b="1">
                <a:sym typeface="Arial" panose="020B0604020202020204" pitchFamily="34" charset="0"/>
              </a:rPr>
              <a:t>如未指定起始</a:t>
            </a:r>
            <a:r>
              <a:rPr lang="zh-CN" altLang="en-US" sz="1600" b="1">
                <a:sym typeface="+mn-ea"/>
              </a:rPr>
              <a:t>地址，则从当前的CS : IP开始执行。</a:t>
            </a:r>
            <a:endParaRPr lang="zh-CN" altLang="en-US" sz="1600" b="1"/>
          </a:p>
          <a:p>
            <a:pPr marL="0" algn="l" fontAlgn="base">
              <a:buNone/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【注】</a:t>
            </a:r>
            <a:endParaRPr lang="zh-CN" altLang="en-US" sz="1600" b="1">
              <a:solidFill>
                <a:srgbClr val="FF0000"/>
              </a:solidFill>
            </a:endParaRP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>
                <a:sym typeface="+mn-ea"/>
              </a:rPr>
              <a:t>T命令遇到子程序调用（CALL）、中断调用（INT n）、循环（</a:t>
            </a:r>
            <a:r>
              <a:rPr lang="en-US" altLang="zh-CN" sz="1600" b="1">
                <a:sym typeface="+mn-ea"/>
              </a:rPr>
              <a:t>LOOP</a:t>
            </a:r>
            <a:r>
              <a:rPr lang="zh-CN" altLang="en-US" sz="1600" b="1">
                <a:sym typeface="+mn-ea"/>
              </a:rPr>
              <a:t>）或者重复操作（</a:t>
            </a:r>
            <a:r>
              <a:rPr lang="en-US" altLang="zh-CN" sz="1600" b="1">
                <a:sym typeface="+mn-ea"/>
              </a:rPr>
              <a:t>REP...</a:t>
            </a:r>
            <a:r>
              <a:rPr lang="zh-CN" altLang="en-US" sz="1600" b="1">
                <a:sym typeface="+mn-ea"/>
              </a:rPr>
              <a:t>）等情况时，会追踪执行。若不需要调试上述指令所代表的程序段，可采用</a:t>
            </a:r>
            <a:r>
              <a:rPr lang="en-US" altLang="zh-CN" sz="1600" b="1">
                <a:sym typeface="+mn-ea"/>
              </a:rPr>
              <a:t>P</a:t>
            </a:r>
            <a:r>
              <a:rPr lang="zh-CN" altLang="en-US" sz="1600" b="1">
                <a:sym typeface="+mn-ea"/>
              </a:rPr>
              <a:t>指令</a:t>
            </a:r>
            <a:endParaRPr lang="zh-CN" altLang="en-US" sz="2100" strike="noStrike" noProof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占位符 13314"/>
          <p:cNvSpPr>
            <a:spLocks noGrp="1"/>
          </p:cNvSpPr>
          <p:nvPr>
            <p:ph idx="1"/>
          </p:nvPr>
        </p:nvSpPr>
        <p:spPr>
          <a:xfrm>
            <a:off x="367665" y="190500"/>
            <a:ext cx="8615045" cy="6390005"/>
          </a:xfrm>
          <a:ln>
            <a:miter/>
          </a:ln>
        </p:spPr>
        <p:txBody>
          <a:bodyPr anchor="t"/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） </a:t>
            </a:r>
            <a:r>
              <a:rPr lang="zh-CN" altLang="en-US" sz="1600" b="1">
                <a:solidFill>
                  <a:srgbClr val="FF0000"/>
                </a:solidFill>
                <a:sym typeface="Arial" panose="020B0604020202020204" pitchFamily="34" charset="0"/>
              </a:rPr>
              <a:t>继续命令P（Proceed）</a:t>
            </a:r>
            <a:endParaRPr lang="zh-CN" altLang="en-US" sz="1600" b="1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>
                <a:sym typeface="Arial" panose="020B0604020202020204" pitchFamily="34" charset="0"/>
              </a:rPr>
              <a:t>格式为：-P [=地址] [数值] </a:t>
            </a:r>
            <a:endParaRPr lang="zh-CN" altLang="en-US" sz="1600" b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>
                <a:sym typeface="Arial" panose="020B0604020202020204" pitchFamily="34" charset="0"/>
              </a:rPr>
              <a:t>       与</a:t>
            </a:r>
            <a:r>
              <a:rPr lang="en-US" altLang="zh-CN" sz="1600" b="1">
                <a:sym typeface="Arial" panose="020B0604020202020204" pitchFamily="34" charset="0"/>
              </a:rPr>
              <a:t>T</a:t>
            </a:r>
            <a:r>
              <a:rPr lang="zh-CN" altLang="en-US" sz="1600" b="1">
                <a:sym typeface="Arial" panose="020B0604020202020204" pitchFamily="34" charset="0"/>
              </a:rPr>
              <a:t>指令的区别在于：</a:t>
            </a:r>
            <a:r>
              <a:rPr lang="en-US" altLang="zh-CN" sz="1600" b="1">
                <a:sym typeface="Arial" panose="020B0604020202020204" pitchFamily="34" charset="0"/>
              </a:rPr>
              <a:t>P</a:t>
            </a:r>
            <a:r>
              <a:rPr lang="zh-CN" altLang="en-US" sz="1600" b="1">
                <a:sym typeface="Arial" panose="020B0604020202020204" pitchFamily="34" charset="0"/>
              </a:rPr>
              <a:t>指令不会追踪上述程序段。在遇到上述情形时，</a:t>
            </a:r>
            <a:r>
              <a:rPr lang="en-US" altLang="zh-CN" sz="1600" b="1">
                <a:sym typeface="Arial" panose="020B0604020202020204" pitchFamily="34" charset="0"/>
              </a:rPr>
              <a:t>P</a:t>
            </a:r>
            <a:r>
              <a:rPr lang="zh-CN" altLang="en-US" sz="1600" b="1">
                <a:sym typeface="Arial" panose="020B0604020202020204" pitchFamily="34" charset="0"/>
              </a:rPr>
              <a:t>指令将其视为一条指令（而不是程序段）来执行并显示执行结果。 </a:t>
            </a:r>
            <a:endParaRPr lang="zh-CN" altLang="en-US" sz="1600" b="1" strike="noStrike" noProof="1">
              <a:solidFill>
                <a:srgbClr val="FF0000"/>
              </a:solidFill>
            </a:endParaRPr>
          </a:p>
          <a:p>
            <a:pPr marL="0" indent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600" b="1" strike="noStrike" noProof="1">
                <a:solidFill>
                  <a:srgbClr val="FF0000"/>
                </a:solidFill>
              </a:rPr>
              <a:t>4）显示内存单元内容的命令D（Dump）</a:t>
            </a:r>
            <a:endParaRPr lang="zh-CN" altLang="en-US" sz="1600" b="1" strike="noStrike" noProof="1">
              <a:solidFill>
                <a:srgbClr val="FF0000"/>
              </a:solidFill>
            </a:endParaRPr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 strike="noStrike" noProof="1"/>
              <a:t>格式为：</a:t>
            </a:r>
            <a:r>
              <a:rPr lang="en-US" altLang="zh-CN" sz="1600" b="1" strike="noStrike" noProof="1"/>
              <a:t>	</a:t>
            </a:r>
            <a:r>
              <a:rPr lang="zh-CN" altLang="en-US" sz="1600" b="1" strike="noStrike" noProof="1"/>
              <a:t>-D[目标地址]；默认</a:t>
            </a:r>
            <a:r>
              <a:rPr lang="zh-CN" altLang="en-US" sz="1600" b="1" strike="noStrike" noProof="1">
                <a:sym typeface="+mn-ea"/>
              </a:rPr>
              <a:t>显示</a:t>
            </a:r>
            <a:r>
              <a:rPr lang="en-US" altLang="zh-CN" sz="1600" b="1" strike="noStrike" noProof="1">
                <a:sym typeface="+mn-ea"/>
              </a:rPr>
              <a:t>128</a:t>
            </a:r>
            <a:r>
              <a:rPr lang="zh-CN" altLang="en-US" sz="1600" b="1" strike="noStrike" noProof="1">
                <a:sym typeface="+mn-ea"/>
              </a:rPr>
              <a:t>个字节（8行×16个字节）的内容</a:t>
            </a: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600" b="1" strike="noStrike" noProof="1"/>
              <a:t>	</a:t>
            </a:r>
            <a:r>
              <a:rPr lang="zh-CN" altLang="en-US" sz="1600" b="1" strike="noStrike" noProof="1"/>
              <a:t>-D[目标范围]</a:t>
            </a:r>
            <a:endParaRPr lang="zh-CN" altLang="en-US" sz="1600" b="1" strike="noStrike" noProof="1"/>
          </a:p>
          <a:p>
            <a:pPr marL="0" algn="l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strike="noStrike" noProof="1"/>
              <a:t>【例】	-d 100      ；显示数据段（默认段）100h开始的主存单元</a:t>
            </a:r>
            <a:r>
              <a:rPr lang="en-US" altLang="zh-CN" sz="1600" b="1" strike="noStrike" noProof="1"/>
              <a:t>128</a:t>
            </a:r>
            <a:r>
              <a:rPr lang="zh-CN" altLang="en-US" sz="1600" b="1" strike="noStrike" noProof="1"/>
              <a:t>字节数据内容</a:t>
            </a:r>
            <a:endParaRPr lang="zh-CN" altLang="en-US" sz="1600" b="1" strike="noStrike" noProof="1"/>
          </a:p>
          <a:p>
            <a:pPr marL="0" algn="l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strike="noStrike" noProof="1"/>
              <a:t>	-d cs:0     </a:t>
            </a:r>
            <a:r>
              <a:rPr lang="en-US" altLang="zh-CN" sz="1600" b="1" strike="noStrike" noProof="1"/>
              <a:t>	</a:t>
            </a:r>
            <a:r>
              <a:rPr lang="zh-CN" altLang="en-US" sz="1600" b="1" strike="noStrike" noProof="1"/>
              <a:t>；显示代码段</a:t>
            </a:r>
            <a:r>
              <a:rPr lang="en-US" altLang="zh-CN" sz="1600" b="1" strike="noStrike" noProof="1"/>
              <a:t>0H</a:t>
            </a:r>
            <a:r>
              <a:rPr lang="zh-CN" altLang="en-US" sz="1600" b="1" strike="noStrike" noProof="1"/>
              <a:t>开始的主存单元</a:t>
            </a:r>
            <a:r>
              <a:rPr lang="en-US" altLang="zh-CN" sz="1600" b="1" strike="noStrike" noProof="1"/>
              <a:t>128</a:t>
            </a:r>
            <a:r>
              <a:rPr lang="zh-CN" altLang="en-US" sz="1600" b="1" strike="noStrike" noProof="1"/>
              <a:t>字节数据内容</a:t>
            </a:r>
            <a:endParaRPr lang="zh-CN" altLang="en-US" sz="1600" b="1" strike="noStrike" noProof="1"/>
          </a:p>
          <a:p>
            <a:pPr marL="0" algn="l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strike="noStrike" noProof="1"/>
              <a:t>	-d2f0 L20 ；显示ds:2f0h开始的20h个主存数据内容</a:t>
            </a: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600" b="1" strike="noStrike" noProof="1"/>
              <a:t>       如下图所示，左侧是主存地址，中间是连续</a:t>
            </a:r>
            <a:r>
              <a:rPr lang="en-US" altLang="zh-CN" sz="1600" b="1" strike="noStrike" noProof="1"/>
              <a:t>128</a:t>
            </a:r>
            <a:r>
              <a:rPr lang="zh-CN" altLang="en-US" sz="1600" b="1" strike="noStrike" noProof="1"/>
              <a:t>个字节的主存内容（均为16进制数），右侧是这些字节数据对应的ASCII字符显示，不可显示的字符用点“.”表示。</a:t>
            </a: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600" b="1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600" b="1" strike="noStrike" noProof="1"/>
          </a:p>
          <a:p>
            <a:pPr marL="0" indent="0" fontAlgn="base">
              <a:buNone/>
            </a:pPr>
            <a:r>
              <a:rPr lang="zh-CN" altLang="en-US" sz="1600" b="1" strike="noStrike" noProof="1">
                <a:solidFill>
                  <a:srgbClr val="FF0000"/>
                </a:solidFill>
                <a:sym typeface="+mn-ea"/>
              </a:rPr>
              <a:t>5）退出命令Q（Quit）</a:t>
            </a:r>
            <a:endParaRPr lang="zh-CN" altLang="en-US" sz="1600" b="1" strike="noStrike" noProof="1">
              <a:solidFill>
                <a:srgbClr val="FF0000"/>
              </a:solidFill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600" b="1" strike="noStrike" noProof="1">
                <a:sym typeface="+mn-ea"/>
              </a:rPr>
              <a:t>       使</a:t>
            </a:r>
            <a:r>
              <a:rPr lang="en-US" altLang="zh-CN" sz="1600" b="1" strike="noStrike" noProof="1">
                <a:sym typeface="+mn-ea"/>
              </a:rPr>
              <a:t>Debug</a:t>
            </a:r>
            <a:r>
              <a:rPr lang="zh-CN" altLang="en-US" sz="1600" b="1" strike="noStrike" noProof="1">
                <a:sym typeface="+mn-ea"/>
              </a:rPr>
              <a:t>程序退出，返回</a:t>
            </a:r>
            <a:r>
              <a:rPr lang="en-US" altLang="zh-CN" sz="1600" b="1" strike="noStrike" noProof="1">
                <a:sym typeface="+mn-ea"/>
              </a:rPr>
              <a:t>DOS</a:t>
            </a:r>
            <a:r>
              <a:rPr lang="zh-CN" altLang="en-US" sz="1600" b="1" strike="noStrike" noProof="1">
                <a:sym typeface="+mn-ea"/>
              </a:rPr>
              <a:t>。</a:t>
            </a:r>
            <a:endParaRPr lang="zh-CN" altLang="en-US" sz="1600" b="1" strike="noStrike" noProof="1">
              <a:sym typeface="+mn-ea"/>
            </a:endParaRPr>
          </a:p>
          <a:p>
            <a:pPr marL="0" indent="0" fontAlgn="base">
              <a:buNone/>
            </a:pPr>
            <a:r>
              <a:rPr lang="zh-CN" altLang="en-US" sz="1600" b="1" strike="noStrike" noProof="1">
                <a:sym typeface="+mn-ea"/>
              </a:rPr>
              <a:t>格式为：</a:t>
            </a:r>
            <a:r>
              <a:rPr lang="en-US" altLang="zh-CN" sz="1600" b="1" strike="noStrike" noProof="1">
                <a:sym typeface="+mn-ea"/>
              </a:rPr>
              <a:t>-Q</a:t>
            </a:r>
            <a:endParaRPr lang="en-US" altLang="zh-CN" sz="1600" b="1" strike="noStrike" noProof="1"/>
          </a:p>
          <a:p>
            <a:pPr marL="0" indent="0" fontAlgn="base">
              <a:buNone/>
            </a:pPr>
            <a:endParaRPr lang="zh-CN" altLang="en-US" sz="1600" strike="noStrike" noProof="1"/>
          </a:p>
          <a:p>
            <a:pPr marL="0" algn="l" fontAlgn="base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600" strike="noStrike" noProof="1"/>
          </a:p>
        </p:txBody>
      </p:sp>
      <p:pic>
        <p:nvPicPr>
          <p:cNvPr id="14338" name="图片 133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0415" y="4032885"/>
            <a:ext cx="5250180" cy="1224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325755" y="262255"/>
            <a:ext cx="8519160" cy="5797550"/>
          </a:xfrm>
        </p:spPr>
        <p:txBody>
          <a:bodyPr anchor="t"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7.</a:t>
            </a:r>
            <a:r>
              <a:rPr lang="en-US" sz="2900" b="1">
                <a:solidFill>
                  <a:srgbClr val="003300"/>
                </a:solidFill>
                <a:ea typeface="楷体_GB2312" pitchFamily="1" charset="-122"/>
              </a:rPr>
              <a:t>8086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汇编编程环境</a:t>
            </a:r>
            <a:endParaRPr lang="en-US" altLang="zh-CN" b="1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由于</a:t>
            </a:r>
            <a:r>
              <a:rPr lang="en-US" altLang="zh-CN" sz="1600" b="1" dirty="0">
                <a:solidFill>
                  <a:srgbClr val="000000"/>
                </a:solidFill>
              </a:rPr>
              <a:t>win7</a:t>
            </a:r>
            <a:r>
              <a:rPr lang="zh-CN" altLang="en-US" sz="1600" b="1" dirty="0">
                <a:solidFill>
                  <a:srgbClr val="000000"/>
                </a:solidFill>
              </a:rPr>
              <a:t>（</a:t>
            </a:r>
            <a:r>
              <a:rPr lang="en-US" altLang="zh-CN" sz="1600" b="1" dirty="0">
                <a:solidFill>
                  <a:srgbClr val="000000"/>
                </a:solidFill>
              </a:rPr>
              <a:t>64</a:t>
            </a:r>
            <a:r>
              <a:rPr lang="zh-CN" altLang="en-US" sz="1600" b="1" dirty="0">
                <a:solidFill>
                  <a:srgbClr val="000000"/>
                </a:solidFill>
              </a:rPr>
              <a:t>位）操作系统不支持</a:t>
            </a:r>
            <a:r>
              <a:rPr lang="en-US" altLang="zh-CN" sz="1600" b="1" dirty="0">
                <a:solidFill>
                  <a:srgbClr val="000000"/>
                </a:solidFill>
              </a:rPr>
              <a:t>16</a:t>
            </a:r>
            <a:r>
              <a:rPr lang="zh-CN" altLang="en-US" sz="1600" b="1" dirty="0">
                <a:solidFill>
                  <a:srgbClr val="000000"/>
                </a:solidFill>
              </a:rPr>
              <a:t>位程序，所以需要安装</a:t>
            </a:r>
            <a:r>
              <a:rPr lang="en-US" altLang="zh-CN" sz="1600" b="1" dirty="0">
                <a:solidFill>
                  <a:srgbClr val="000000"/>
                </a:solidFill>
              </a:rPr>
              <a:t>DOS</a:t>
            </a:r>
            <a:r>
              <a:rPr lang="zh-CN" altLang="en-US" sz="1600" b="1" dirty="0">
                <a:solidFill>
                  <a:srgbClr val="000000"/>
                </a:solidFill>
              </a:rPr>
              <a:t>虚拟机</a:t>
            </a:r>
            <a:r>
              <a:rPr lang="en-US" altLang="zh-CN" sz="1600" b="1" dirty="0">
                <a:solidFill>
                  <a:srgbClr val="000000"/>
                </a:solidFill>
              </a:rPr>
              <a:t>DOSBOX</a:t>
            </a:r>
            <a:r>
              <a:rPr lang="zh-CN" altLang="en-US" sz="1600" b="1" dirty="0">
                <a:solidFill>
                  <a:srgbClr val="000000"/>
                </a:solidFill>
              </a:rPr>
              <a:t>（根据安装的操作系统版本进行下载），生成桌面图标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在这之前，下载</a:t>
            </a:r>
            <a:r>
              <a:rPr lang="en-US" altLang="zh-CN" sz="1600" b="1" dirty="0">
                <a:solidFill>
                  <a:srgbClr val="000000"/>
                </a:solidFill>
              </a:rPr>
              <a:t>DOS</a:t>
            </a:r>
            <a:r>
              <a:rPr lang="zh-CN" altLang="en-US" sz="1600" b="1" dirty="0">
                <a:solidFill>
                  <a:srgbClr val="000000"/>
                </a:solidFill>
              </a:rPr>
              <a:t>汇编的编译器和连接器工具包</a:t>
            </a:r>
            <a:r>
              <a:rPr lang="en-US" altLang="zh-CN" sz="1600" b="1" dirty="0">
                <a:solidFill>
                  <a:srgbClr val="000000"/>
                </a:solidFill>
              </a:rPr>
              <a:t>masm5</a:t>
            </a:r>
            <a:r>
              <a:rPr lang="zh-CN" altLang="en-US" sz="1600" b="1" dirty="0">
                <a:solidFill>
                  <a:srgbClr val="000000"/>
                </a:solidFill>
              </a:rPr>
              <a:t>（本次实验用该版本），解压保存在电脑硬盘，比如：</a:t>
            </a:r>
            <a:r>
              <a:rPr lang="en-US" altLang="zh-CN" sz="1600" b="1" dirty="0">
                <a:solidFill>
                  <a:srgbClr val="000000"/>
                </a:solidFill>
              </a:rPr>
              <a:t>F:/MASM5</a:t>
            </a:r>
            <a:endParaRPr lang="en-US" altLang="zh-CN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zh-CN" sz="1600" b="1" dirty="0">
                <a:solidFill>
                  <a:srgbClr val="000000"/>
                </a:solidFill>
              </a:rPr>
              <a:t>同时，下载</a:t>
            </a:r>
            <a:r>
              <a:rPr lang="en-US" altLang="zh-CN" sz="1600" b="1" dirty="0">
                <a:solidFill>
                  <a:srgbClr val="000000"/>
                </a:solidFill>
              </a:rPr>
              <a:t>16</a:t>
            </a:r>
            <a:r>
              <a:rPr lang="zh-CN" altLang="en-US" sz="1600" b="1" dirty="0">
                <a:solidFill>
                  <a:srgbClr val="000000"/>
                </a:solidFill>
              </a:rPr>
              <a:t>位调试工具</a:t>
            </a:r>
            <a:r>
              <a:rPr lang="en-US" altLang="zh-CN" sz="1600" b="1" dirty="0">
                <a:solidFill>
                  <a:srgbClr val="000000"/>
                </a:solidFill>
              </a:rPr>
              <a:t>DEBUG.EXE</a:t>
            </a:r>
            <a:r>
              <a:rPr lang="zh-CN" altLang="en-US" sz="1600" b="1" dirty="0">
                <a:solidFill>
                  <a:srgbClr val="000000"/>
                </a:solidFill>
              </a:rPr>
              <a:t>和编辑器</a:t>
            </a:r>
            <a:r>
              <a:rPr lang="en-US" altLang="zh-CN" sz="1600" b="1" dirty="0">
                <a:solidFill>
                  <a:srgbClr val="000000"/>
                </a:solidFill>
              </a:rPr>
              <a:t>EDIT.EXE</a:t>
            </a:r>
            <a:r>
              <a:rPr lang="zh-CN" altLang="en-US" sz="1600" b="1" dirty="0">
                <a:solidFill>
                  <a:srgbClr val="000000"/>
                </a:solidFill>
              </a:rPr>
              <a:t>，并保存到上述工具包目录下。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鼠标右键点击图标        ，选择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打开文件位置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，选择文件</a:t>
            </a:r>
            <a:r>
              <a:rPr lang="en-US" altLang="zh-CN" sz="1600" b="1" dirty="0">
                <a:solidFill>
                  <a:srgbClr val="000000"/>
                </a:solidFill>
              </a:rPr>
              <a:t>“DOSBox 0.74Options.bat”</a:t>
            </a:r>
            <a:r>
              <a:rPr lang="zh-CN" altLang="en-US" sz="1600" b="1" dirty="0">
                <a:solidFill>
                  <a:srgbClr val="000000"/>
                </a:solidFill>
              </a:rPr>
              <a:t>，鼠标右键点击该文件，选择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以管理员身份运行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，在出现的文档中， 侧边滚动条下拉到最后，在</a:t>
            </a:r>
            <a:r>
              <a:rPr lang="en-US" altLang="zh-CN" sz="1600" b="1" dirty="0">
                <a:solidFill>
                  <a:srgbClr val="000000"/>
                </a:solidFill>
              </a:rPr>
              <a:t>“[autoexec]”</a:t>
            </a:r>
            <a:r>
              <a:rPr lang="zh-CN" altLang="en-US" sz="1600" b="1" dirty="0">
                <a:solidFill>
                  <a:srgbClr val="000000"/>
                </a:solidFill>
              </a:rPr>
              <a:t>一项中，添加运行路径，则每次打开</a:t>
            </a:r>
            <a:r>
              <a:rPr lang="en-US" altLang="zh-CN" sz="1600" b="1" dirty="0">
                <a:solidFill>
                  <a:srgbClr val="000000"/>
                </a:solidFill>
              </a:rPr>
              <a:t>DOBOX</a:t>
            </a:r>
            <a:r>
              <a:rPr lang="zh-CN" altLang="en-US" sz="1600" b="1" dirty="0">
                <a:solidFill>
                  <a:srgbClr val="000000"/>
                </a:solidFill>
              </a:rPr>
              <a:t>就不用重复输入相同的命令了。     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rgbClr val="000000"/>
                </a:solidFill>
              </a:rPr>
              <a:t>【例】以上述为例，在文档中添加红色部分指令，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           </a:t>
            </a:r>
            <a:r>
              <a:rPr lang="zh-CN" altLang="en-US" sz="1600" b="1" dirty="0">
                <a:solidFill>
                  <a:srgbClr val="000000"/>
                </a:solidFill>
              </a:rPr>
              <a:t>打开</a:t>
            </a:r>
            <a:r>
              <a:rPr lang="en-US" altLang="zh-CN" sz="1600" b="1" dirty="0">
                <a:solidFill>
                  <a:srgbClr val="000000"/>
                </a:solidFill>
              </a:rPr>
              <a:t>DOSBOX</a:t>
            </a:r>
            <a:r>
              <a:rPr lang="zh-CN" altLang="en-US" sz="1600" b="1" dirty="0">
                <a:solidFill>
                  <a:srgbClr val="000000"/>
                </a:solidFill>
              </a:rPr>
              <a:t>以后界面如下图所示：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zh-CN" altLang="en-US" sz="1600" b="1" dirty="0">
                <a:solidFill>
                  <a:srgbClr val="000000"/>
                </a:solidFill>
              </a:rPr>
              <a:t>[autoexec]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zh-CN" altLang="en-US" sz="1600" b="1" dirty="0">
                <a:solidFill>
                  <a:srgbClr val="000000"/>
                </a:solidFill>
              </a:rPr>
              <a:t># Lines in this section will be run at startup.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zh-CN" altLang="en-US" sz="1600" b="1" dirty="0">
                <a:solidFill>
                  <a:srgbClr val="000000"/>
                </a:solidFill>
              </a:rPr>
              <a:t># You can put your MOUNT lines here.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mount c: f:\masm5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c: 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9840" y="1280160"/>
            <a:ext cx="374650" cy="368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9510" y="2632710"/>
            <a:ext cx="374650" cy="36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3679190"/>
            <a:ext cx="3552190" cy="24523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385445" y="262255"/>
            <a:ext cx="8229600" cy="5797550"/>
          </a:xfrm>
        </p:spPr>
        <p:txBody>
          <a:bodyPr anchor="t"/>
          <a:p>
            <a:pPr marL="0" indent="0"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8.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一个简单的</a:t>
            </a: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32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位汇编基本格式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  <a:p>
            <a:pPr marL="0" indent="0">
              <a:buNone/>
            </a:pP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.386 ;</a:t>
            </a:r>
            <a:r>
              <a:rPr lang="zh-CN" altLang="en-US" sz="1800" b="1" dirty="0">
                <a:solidFill>
                  <a:srgbClr val="000000"/>
                </a:solidFill>
              </a:rPr>
              <a:t>接受除特权指令外的</a:t>
            </a:r>
            <a:r>
              <a:rPr lang="en-US" altLang="zh-CN" sz="1800" b="1" dirty="0">
                <a:solidFill>
                  <a:srgbClr val="000000"/>
                </a:solidFill>
              </a:rPr>
              <a:t>80386</a:t>
            </a:r>
            <a:r>
              <a:rPr lang="zh-CN" altLang="en-US" sz="1800" b="1" dirty="0">
                <a:solidFill>
                  <a:srgbClr val="000000"/>
                </a:solidFill>
              </a:rPr>
              <a:t>指令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.model flat,stdcall ;</a:t>
            </a:r>
            <a:r>
              <a:rPr lang="zh-CN" altLang="en-US" sz="1800" b="1" dirty="0">
                <a:solidFill>
                  <a:srgbClr val="000000"/>
                </a:solidFill>
              </a:rPr>
              <a:t>首先</a:t>
            </a:r>
            <a:r>
              <a:rPr lang="zh-CN" altLang="zh-CN" sz="1800" b="1" dirty="0">
                <a:solidFill>
                  <a:srgbClr val="000000"/>
                </a:solidFill>
              </a:rPr>
              <a:t>确定程序采用的存储模型，</a:t>
            </a:r>
            <a:r>
              <a:rPr lang="en-US" altLang="zh-CN" sz="1800" b="1" dirty="0">
                <a:solidFill>
                  <a:srgbClr val="000000"/>
                </a:solidFill>
              </a:rPr>
              <a:t>Windows</a:t>
            </a:r>
            <a:r>
              <a:rPr lang="zh-CN" altLang="en-US" sz="1800" b="1" dirty="0">
                <a:solidFill>
                  <a:srgbClr val="000000"/>
                </a:solidFill>
              </a:rPr>
              <a:t>下</a:t>
            </a:r>
            <a:r>
              <a:rPr lang="en-US" altLang="zh-CN" sz="1800" b="1" dirty="0">
                <a:solidFill>
                  <a:srgbClr val="000000"/>
                </a:solidFill>
              </a:rPr>
              <a:t>32</a:t>
            </a:r>
            <a:r>
              <a:rPr lang="zh-CN" altLang="en-US" sz="1800" b="1" dirty="0">
                <a:solidFill>
                  <a:srgbClr val="000000"/>
                </a:solidFill>
              </a:rPr>
              <a:t>位汇编只能选择</a:t>
            </a:r>
            <a:r>
              <a:rPr lang="en-US" altLang="zh-CN" sz="1800" b="1" dirty="0">
                <a:solidFill>
                  <a:srgbClr val="000000"/>
                </a:solidFill>
              </a:rPr>
              <a:t>flat</a:t>
            </a:r>
            <a:r>
              <a:rPr lang="zh-CN" altLang="en-US" sz="1800" b="1" dirty="0">
                <a:solidFill>
                  <a:srgbClr val="000000"/>
                </a:solidFill>
              </a:rPr>
              <a:t>，代码和数据使用同一个</a:t>
            </a:r>
            <a:r>
              <a:rPr lang="en-US" altLang="zh-CN" sz="1800" b="1" dirty="0">
                <a:solidFill>
                  <a:srgbClr val="000000"/>
                </a:solidFill>
              </a:rPr>
              <a:t>4GB</a:t>
            </a:r>
            <a:r>
              <a:rPr lang="zh-CN" altLang="en-US" sz="1800" b="1" dirty="0">
                <a:solidFill>
                  <a:srgbClr val="000000"/>
                </a:solidFill>
              </a:rPr>
              <a:t>段，其中的地址可以用任意</a:t>
            </a:r>
            <a:r>
              <a:rPr lang="en-US" altLang="zh-CN" sz="1800" b="1" dirty="0">
                <a:solidFill>
                  <a:srgbClr val="000000"/>
                </a:solidFill>
              </a:rPr>
              <a:t>32</a:t>
            </a:r>
            <a:r>
              <a:rPr lang="zh-CN" altLang="en-US" sz="1800" b="1" dirty="0">
                <a:solidFill>
                  <a:srgbClr val="000000"/>
                </a:solidFill>
              </a:rPr>
              <a:t>位寄存器访问。然后确定语言模式，即调用子程序或者</a:t>
            </a:r>
            <a:r>
              <a:rPr lang="en-US" altLang="zh-CN" sz="1800" b="1" dirty="0">
                <a:solidFill>
                  <a:srgbClr val="000000"/>
                </a:solidFill>
              </a:rPr>
              <a:t>WIN32 API</a:t>
            </a:r>
            <a:r>
              <a:rPr lang="zh-CN" altLang="en-US" sz="1800" b="1" dirty="0">
                <a:solidFill>
                  <a:srgbClr val="000000"/>
                </a:solidFill>
              </a:rPr>
              <a:t>时参数传递的次序和堆栈平衡的方法（</a:t>
            </a:r>
            <a:r>
              <a:rPr lang="en-US" altLang="zh-CN" sz="1800" b="1" dirty="0">
                <a:solidFill>
                  <a:srgbClr val="000000"/>
                </a:solidFill>
              </a:rPr>
              <a:t>stdcall</a:t>
            </a:r>
            <a:r>
              <a:rPr lang="zh-CN" altLang="zh-CN" sz="1800" b="1" dirty="0">
                <a:solidFill>
                  <a:srgbClr val="000000"/>
                </a:solidFill>
              </a:rPr>
              <a:t>模式下右边的参数先入栈）。</a:t>
            </a:r>
            <a:r>
              <a:rPr lang="zh-CN" altLang="en-US" sz="1800" b="1" dirty="0">
                <a:solidFill>
                  <a:srgbClr val="000000"/>
                </a:solidFill>
              </a:rPr>
              <a:t>不同的语言模式下参数传递的方法不同。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option casemap:none ;</a:t>
            </a:r>
            <a:r>
              <a:rPr lang="zh-CN" altLang="zh-CN" sz="1800" b="1" dirty="0">
                <a:solidFill>
                  <a:srgbClr val="000000"/>
                </a:solidFill>
              </a:rPr>
              <a:t>告诉</a:t>
            </a:r>
            <a:r>
              <a:rPr lang="en-US" altLang="zh-CN" sz="1800" b="1" dirty="0">
                <a:solidFill>
                  <a:srgbClr val="000000"/>
                </a:solidFill>
              </a:rPr>
              <a:t>MASM</a:t>
            </a:r>
            <a:r>
              <a:rPr lang="zh-CN" altLang="en-US" sz="1800" b="1" dirty="0">
                <a:solidFill>
                  <a:srgbClr val="000000"/>
                </a:solidFill>
              </a:rPr>
              <a:t>要区分标识符的大小写，因为</a:t>
            </a:r>
            <a:r>
              <a:rPr lang="en-US" altLang="zh-CN" sz="1800" b="1" dirty="0">
                <a:solidFill>
                  <a:srgbClr val="000000"/>
                </a:solidFill>
              </a:rPr>
              <a:t>WIN32 API</a:t>
            </a:r>
            <a:r>
              <a:rPr lang="zh-CN" altLang="en-US" sz="1800" b="1" dirty="0">
                <a:solidFill>
                  <a:srgbClr val="000000"/>
                </a:solidFill>
              </a:rPr>
              <a:t>函数区分大小写。</a:t>
            </a:r>
            <a:endParaRPr lang="zh-CN" altLang="en-US" sz="1800" b="1" dirty="0">
              <a:solidFill>
                <a:srgbClr val="000000"/>
              </a:solidFill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&lt;include</a:t>
            </a:r>
            <a:r>
              <a:rPr lang="zh-CN" altLang="zh-CN" sz="1800" b="1" dirty="0">
                <a:solidFill>
                  <a:srgbClr val="000000"/>
                </a:solidFill>
              </a:rPr>
              <a:t>语句</a:t>
            </a:r>
            <a:r>
              <a:rPr lang="en-US" altLang="zh-CN" sz="1800" b="1" dirty="0">
                <a:solidFill>
                  <a:srgbClr val="000000"/>
                </a:solidFill>
              </a:rPr>
              <a:t>&gt; ;</a:t>
            </a:r>
            <a:r>
              <a:rPr lang="zh-CN" altLang="zh-CN" sz="1800" b="1" dirty="0">
                <a:solidFill>
                  <a:srgbClr val="000000"/>
                </a:solidFill>
              </a:rPr>
              <a:t>声明需要调用的</a:t>
            </a:r>
            <a:r>
              <a:rPr lang="en-US" altLang="zh-CN" sz="1800" b="1" dirty="0">
                <a:solidFill>
                  <a:srgbClr val="000000"/>
                </a:solidFill>
              </a:rPr>
              <a:t>API</a:t>
            </a:r>
            <a:r>
              <a:rPr lang="zh-CN" altLang="en-US" sz="1800" b="1" dirty="0">
                <a:solidFill>
                  <a:srgbClr val="000000"/>
                </a:solidFill>
              </a:rPr>
              <a:t>函数所在的链接库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.data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&lt;</a:t>
            </a:r>
            <a:r>
              <a:rPr lang="zh-CN" altLang="zh-CN" sz="1800" b="1" dirty="0">
                <a:solidFill>
                  <a:srgbClr val="000000"/>
                </a:solidFill>
              </a:rPr>
              <a:t>一些字符串、变量定义</a:t>
            </a:r>
            <a:r>
              <a:rPr lang="en-US" altLang="zh-CN" sz="1800" b="1" dirty="0">
                <a:solidFill>
                  <a:srgbClr val="000000"/>
                </a:solidFill>
              </a:rPr>
              <a:t>&gt;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.code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&lt;</a:t>
            </a:r>
            <a:r>
              <a:rPr lang="zh-CN" altLang="zh-CN" sz="1800" b="1" dirty="0">
                <a:solidFill>
                  <a:srgbClr val="000000"/>
                </a:solidFill>
              </a:rPr>
              <a:t>代码</a:t>
            </a:r>
            <a:r>
              <a:rPr lang="en-US" altLang="zh-CN" sz="1800" b="1" dirty="0">
                <a:solidFill>
                  <a:srgbClr val="000000"/>
                </a:solidFill>
              </a:rPr>
              <a:t>&gt;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end </a:t>
            </a:r>
            <a:r>
              <a:rPr lang="zh-CN" altLang="zh-CN" sz="1800" b="1" dirty="0">
                <a:solidFill>
                  <a:srgbClr val="000000"/>
                </a:solidFill>
              </a:rPr>
              <a:t>开始标号</a:t>
            </a:r>
            <a:endParaRPr lang="zh-CN" altLang="zh-CN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385445" y="190500"/>
            <a:ext cx="8229600" cy="5797550"/>
          </a:xfrm>
        </p:spPr>
        <p:txBody>
          <a:bodyPr anchor="t"/>
          <a:p>
            <a:pPr marL="0" indent="0"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9.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一个简单的</a:t>
            </a: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32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位汇编demo.asm</a:t>
            </a:r>
            <a:endParaRPr lang="en-US" altLang="zh-CN" b="1"/>
          </a:p>
          <a:p>
            <a:pPr marL="0" indent="0"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.386		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.model flat,stdcall ;Irvine32.inc</a:t>
            </a:r>
            <a:r>
              <a:rPr lang="zh-CN" altLang="zh-CN" sz="1800" b="1" dirty="0">
                <a:solidFill>
                  <a:srgbClr val="000000"/>
                </a:solidFill>
              </a:rPr>
              <a:t>中包含</a:t>
            </a:r>
            <a:r>
              <a:rPr lang="en-US" altLang="zh-CN" sz="1800" b="1" dirty="0">
                <a:solidFill>
                  <a:srgbClr val="000000"/>
                </a:solidFill>
              </a:rPr>
              <a:t>SmallWin.inc,</a:t>
            </a:r>
            <a:r>
              <a:rPr lang="zh-CN" altLang="zh-CN" sz="1800" b="1" dirty="0">
                <a:solidFill>
                  <a:srgbClr val="000000"/>
                </a:solidFill>
              </a:rPr>
              <a:t>该文件中包含了这些申明，故可以不用重复申明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option casemap:none ;</a:t>
            </a:r>
            <a:r>
              <a:rPr lang="zh-CN" altLang="en-US" sz="1800" b="1" dirty="0">
                <a:solidFill>
                  <a:srgbClr val="000000"/>
                </a:solidFill>
              </a:rPr>
              <a:t>对</a:t>
            </a:r>
            <a:r>
              <a:rPr lang="en-US" altLang="zh-CN" sz="1800" b="1" dirty="0">
                <a:solidFill>
                  <a:srgbClr val="000000"/>
                </a:solidFill>
              </a:rPr>
              <a:t>API</a:t>
            </a:r>
            <a:r>
              <a:rPr lang="zh-CN" altLang="en-US" sz="1800" b="1" dirty="0">
                <a:solidFill>
                  <a:srgbClr val="000000"/>
                </a:solidFill>
              </a:rPr>
              <a:t>函数名及标号区分大小写（汇编语言指令不区分）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include</a:t>
            </a:r>
            <a:r>
              <a:rPr lang="zh-CN" altLang="zh-CN" sz="1800" b="1" dirty="0">
                <a:solidFill>
                  <a:srgbClr val="000000"/>
                </a:solidFill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</a:rPr>
              <a:t>Irvine32.inc </a:t>
            </a:r>
            <a:endParaRPr lang="en-US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0000"/>
                </a:solidFill>
              </a:rPr>
              <a:t>.data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0000"/>
                </a:solidFill>
              </a:rPr>
              <a:t>x byte 5</a:t>
            </a:r>
            <a:r>
              <a:rPr lang="en-US" altLang="zh-CN" sz="1800" b="1" dirty="0">
                <a:solidFill>
                  <a:srgbClr val="000000"/>
                </a:solidFill>
              </a:rPr>
              <a:t>;</a:t>
            </a:r>
            <a:r>
              <a:rPr lang="zh-CN" altLang="en-US" sz="1800" b="1" dirty="0">
                <a:solidFill>
                  <a:srgbClr val="000000"/>
                </a:solidFill>
              </a:rPr>
              <a:t>或者</a:t>
            </a:r>
            <a:r>
              <a:rPr lang="en-US" altLang="zh-CN" sz="1800" b="1" dirty="0">
                <a:solidFill>
                  <a:srgbClr val="000000"/>
                </a:solidFill>
              </a:rPr>
              <a:t>x db 5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0000"/>
                </a:solidFill>
              </a:rPr>
              <a:t>y byte </a:t>
            </a:r>
            <a:r>
              <a:rPr lang="en-US" altLang="zh-CN" sz="1800" b="1" dirty="0">
                <a:solidFill>
                  <a:srgbClr val="000000"/>
                </a:solidFill>
              </a:rPr>
              <a:t>6;</a:t>
            </a:r>
            <a:r>
              <a:rPr lang="zh-CN" altLang="en-US" sz="1800" b="1" dirty="0">
                <a:solidFill>
                  <a:srgbClr val="000000"/>
                </a:solidFill>
              </a:rPr>
              <a:t>或者</a:t>
            </a:r>
            <a:r>
              <a:rPr lang="en-US" altLang="zh-CN" sz="1800" b="1" dirty="0">
                <a:solidFill>
                  <a:srgbClr val="000000"/>
                </a:solidFill>
              </a:rPr>
              <a:t>y db 6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0000"/>
                </a:solidFill>
              </a:rPr>
              <a:t>.code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start: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0000"/>
                </a:solidFill>
              </a:rPr>
              <a:t>mov al,x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000000"/>
                </a:solidFill>
              </a:rPr>
              <a:t>mov bl,y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0000"/>
                </a:solidFill>
              </a:rPr>
              <a:t>add </a:t>
            </a:r>
            <a:r>
              <a:rPr lang="en-US" altLang="zh-CN" sz="1800" b="1" dirty="0">
                <a:solidFill>
                  <a:srgbClr val="000000"/>
                </a:solidFill>
              </a:rPr>
              <a:t>al,bl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0000"/>
                </a:solidFill>
              </a:rPr>
              <a:t>exit</a:t>
            </a:r>
            <a:r>
              <a:rPr lang="en-US" altLang="zh-CN" sz="1800" b="1" dirty="0">
                <a:solidFill>
                  <a:srgbClr val="000000"/>
                </a:solidFill>
              </a:rPr>
              <a:t> ;</a:t>
            </a:r>
            <a:r>
              <a:rPr lang="zh-CN" altLang="en-US" sz="1800" b="1" dirty="0">
                <a:solidFill>
                  <a:srgbClr val="000000"/>
                </a:solidFill>
              </a:rPr>
              <a:t>在</a:t>
            </a:r>
            <a:r>
              <a:rPr lang="en-US" altLang="zh-CN" sz="1800" b="1" dirty="0">
                <a:solidFill>
                  <a:srgbClr val="000000"/>
                </a:solidFill>
              </a:rPr>
              <a:t>SmallWin.inc</a:t>
            </a:r>
            <a:r>
              <a:rPr lang="zh-CN" altLang="zh-CN" sz="1800" b="1" dirty="0">
                <a:solidFill>
                  <a:srgbClr val="000000"/>
                </a:solidFill>
              </a:rPr>
              <a:t>中，</a:t>
            </a:r>
            <a:r>
              <a:rPr lang="en-US" altLang="zh-CN" sz="1800" b="1" dirty="0">
                <a:solidFill>
                  <a:srgbClr val="000000"/>
                </a:solidFill>
              </a:rPr>
              <a:t>exit EQU &lt;INVOKE ExitProcess,0&gt;</a:t>
            </a:r>
            <a:r>
              <a:rPr lang="zh-CN" altLang="en-US" sz="1800" b="1" dirty="0">
                <a:solidFill>
                  <a:srgbClr val="000000"/>
                </a:solidFill>
              </a:rPr>
              <a:t>，应用程序执行结束后将控制权交还操作系统，默认其返回代码为</a:t>
            </a:r>
            <a:r>
              <a:rPr lang="en-US" altLang="zh-CN" sz="1800" b="1" dirty="0">
                <a:solidFill>
                  <a:srgbClr val="000000"/>
                </a:solidFill>
              </a:rPr>
              <a:t>0</a:t>
            </a:r>
            <a:r>
              <a:rPr lang="zh-CN" altLang="en-US" sz="1800" b="1" dirty="0">
                <a:solidFill>
                  <a:srgbClr val="000000"/>
                </a:solidFill>
              </a:rPr>
              <a:t>，表示执行正确</a:t>
            </a:r>
            <a:endParaRPr lang="zh-CN" altLang="zh-CN" sz="18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zh-CN" altLang="zh-CN" sz="1800" b="1" dirty="0">
                <a:solidFill>
                  <a:srgbClr val="000000"/>
                </a:solidFill>
              </a:rPr>
              <a:t>end </a:t>
            </a:r>
            <a:r>
              <a:rPr lang="en-US" altLang="zh-CN" sz="1800" b="1" dirty="0">
                <a:solidFill>
                  <a:srgbClr val="000000"/>
                </a:solidFill>
              </a:rPr>
              <a:t>start</a:t>
            </a:r>
            <a:endParaRPr lang="en-US" altLang="zh-CN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325755" y="262255"/>
            <a:ext cx="8519160" cy="5797550"/>
          </a:xfrm>
        </p:spPr>
        <p:txBody>
          <a:bodyPr anchor="t"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10.</a:t>
            </a:r>
            <a:r>
              <a:rPr lang="en-US" sz="2900" b="1">
                <a:solidFill>
                  <a:srgbClr val="003300"/>
                </a:solidFill>
                <a:ea typeface="楷体_GB2312" pitchFamily="1" charset="-122"/>
              </a:rPr>
              <a:t>WIN32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汇编编程环境</a:t>
            </a:r>
            <a:endParaRPr lang="en-US" altLang="zh-CN" b="1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000000"/>
                </a:solidFill>
              </a:rPr>
              <a:t>在</a:t>
            </a:r>
            <a:r>
              <a:rPr lang="en-US" altLang="zh-CN" sz="1700" b="1" dirty="0">
                <a:solidFill>
                  <a:srgbClr val="000000"/>
                </a:solidFill>
              </a:rPr>
              <a:t>win7</a:t>
            </a:r>
            <a:r>
              <a:rPr lang="zh-CN" altLang="en-US" sz="1700" b="1" dirty="0">
                <a:solidFill>
                  <a:srgbClr val="000000"/>
                </a:solidFill>
              </a:rPr>
              <a:t>（</a:t>
            </a:r>
            <a:r>
              <a:rPr lang="en-US" altLang="zh-CN" sz="1700" b="1" dirty="0">
                <a:solidFill>
                  <a:srgbClr val="000000"/>
                </a:solidFill>
              </a:rPr>
              <a:t>64</a:t>
            </a:r>
            <a:r>
              <a:rPr lang="zh-CN" altLang="en-US" sz="1700" b="1" dirty="0">
                <a:solidFill>
                  <a:srgbClr val="000000"/>
                </a:solidFill>
              </a:rPr>
              <a:t>位）操作系统中安装</a:t>
            </a:r>
            <a:r>
              <a:rPr lang="en-US" altLang="zh-CN" sz="1700" b="1" dirty="0">
                <a:solidFill>
                  <a:srgbClr val="000000"/>
                </a:solidFill>
              </a:rPr>
              <a:t>Microsoft Visual Studio2019</a:t>
            </a:r>
            <a:r>
              <a:rPr lang="zh-CN" altLang="en-US" sz="1700" b="1" dirty="0">
                <a:solidFill>
                  <a:srgbClr val="000000"/>
                </a:solidFill>
              </a:rPr>
              <a:t>社区版（</a:t>
            </a:r>
            <a:r>
              <a:rPr lang="en-US" altLang="zh-CN" sz="1700" b="1" dirty="0">
                <a:solidFill>
                  <a:srgbClr val="000000"/>
                </a:solidFill>
              </a:rPr>
              <a:t>Community</a:t>
            </a:r>
            <a:r>
              <a:rPr lang="zh-CN" altLang="en-US" sz="1700" b="1" dirty="0">
                <a:solidFill>
                  <a:srgbClr val="000000"/>
                </a:solidFill>
              </a:rPr>
              <a:t>），该版本对于微软会员免费开放（需注册一个微软会员）。下载地址：https://visualstudio.microsoft.com/zh-hans/vs/whatsnew/</a:t>
            </a:r>
            <a:endParaRPr lang="zh-CN" altLang="en-US" sz="17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000000"/>
                </a:solidFill>
              </a:rPr>
              <a:t>安装的时候需要选择工作负载，必须选择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使用</a:t>
            </a:r>
            <a:r>
              <a:rPr lang="en-US" altLang="zh-CN" sz="1700" b="1" dirty="0">
                <a:solidFill>
                  <a:srgbClr val="000000"/>
                </a:solidFill>
              </a:rPr>
              <a:t>C++</a:t>
            </a:r>
            <a:r>
              <a:rPr lang="zh-CN" altLang="en-US" sz="1700" b="1" dirty="0">
                <a:solidFill>
                  <a:srgbClr val="000000"/>
                </a:solidFill>
              </a:rPr>
              <a:t>的工作开发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，别的选项根据需要选择；</a:t>
            </a:r>
            <a:endParaRPr lang="zh-CN" altLang="en-US" sz="17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000000"/>
                </a:solidFill>
              </a:rPr>
              <a:t>打开Visual Studio，点击"创建新项目"，再选择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空项目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（第一次创建的时候），筛选依据分别为：</a:t>
            </a:r>
            <a:r>
              <a:rPr lang="en-US" altLang="zh-CN" sz="1700" b="1" dirty="0">
                <a:solidFill>
                  <a:srgbClr val="000000"/>
                </a:solidFill>
              </a:rPr>
              <a:t>C++</a:t>
            </a:r>
            <a:r>
              <a:rPr lang="zh-CN" altLang="en-US" sz="1700" b="1" dirty="0">
                <a:solidFill>
                  <a:srgbClr val="000000"/>
                </a:solidFill>
              </a:rPr>
              <a:t>，</a:t>
            </a:r>
            <a:r>
              <a:rPr lang="en-US" altLang="zh-CN" sz="1700" b="1" dirty="0">
                <a:solidFill>
                  <a:srgbClr val="000000"/>
                </a:solidFill>
              </a:rPr>
              <a:t>Windows</a:t>
            </a:r>
            <a:r>
              <a:rPr lang="zh-CN" altLang="en-US" sz="1700" b="1" dirty="0">
                <a:solidFill>
                  <a:srgbClr val="000000"/>
                </a:solidFill>
              </a:rPr>
              <a:t>，控制台，点击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下一步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；</a:t>
            </a:r>
            <a:endParaRPr lang="zh-CN" altLang="en-US" sz="17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000000"/>
                </a:solidFill>
              </a:rPr>
              <a:t>给项目命名，并选择存放目录，其余选项可以按照默认设置，完成以后点击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创建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；</a:t>
            </a:r>
            <a:endParaRPr lang="zh-CN" altLang="en-US" sz="17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000000"/>
                </a:solidFill>
              </a:rPr>
              <a:t>在屏幕右侧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解决方案资源管理器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中，鼠标右键点击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源文件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，选择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添加</a:t>
            </a:r>
            <a:r>
              <a:rPr lang="en-US" altLang="zh-CN" sz="1700" b="1" dirty="0">
                <a:solidFill>
                  <a:srgbClr val="000000"/>
                </a:solidFill>
              </a:rPr>
              <a:t>”—“</a:t>
            </a:r>
            <a:r>
              <a:rPr lang="zh-CN" altLang="en-US" sz="1700" b="1" dirty="0">
                <a:solidFill>
                  <a:srgbClr val="000000"/>
                </a:solidFill>
              </a:rPr>
              <a:t>新建项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，在下方编辑框给汇编语言源程序文件命名，比如，</a:t>
            </a:r>
            <a:r>
              <a:rPr lang="en-US" altLang="zh-CN" sz="1700" b="1" dirty="0">
                <a:solidFill>
                  <a:srgbClr val="000000"/>
                </a:solidFill>
              </a:rPr>
              <a:t>1.asm</a:t>
            </a:r>
            <a:r>
              <a:rPr lang="zh-CN" altLang="en-US" sz="1700" b="1" dirty="0">
                <a:solidFill>
                  <a:srgbClr val="000000"/>
                </a:solidFill>
              </a:rPr>
              <a:t>，文件存放路径一般选择该项目下。点击上方的</a:t>
            </a:r>
            <a:r>
              <a:rPr lang="en-US" altLang="zh-CN" sz="1700" b="1" dirty="0">
                <a:solidFill>
                  <a:srgbClr val="000000"/>
                </a:solidFill>
              </a:rPr>
              <a:t>C++</a:t>
            </a:r>
            <a:r>
              <a:rPr lang="zh-CN" altLang="en-US" sz="1700" b="1" dirty="0">
                <a:solidFill>
                  <a:srgbClr val="000000"/>
                </a:solidFill>
              </a:rPr>
              <a:t>类型后，点击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添加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；</a:t>
            </a:r>
            <a:endParaRPr lang="zh-CN" altLang="en-US" sz="17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000000"/>
                </a:solidFill>
              </a:rPr>
              <a:t>在文本编辑框内编写</a:t>
            </a:r>
            <a:r>
              <a:rPr lang="en-US" altLang="zh-CN" sz="1700" b="1" dirty="0">
                <a:solidFill>
                  <a:srgbClr val="000000"/>
                </a:solidFill>
              </a:rPr>
              <a:t>win32</a:t>
            </a:r>
            <a:r>
              <a:rPr lang="zh-CN" altLang="en-US" sz="1700" b="1" dirty="0">
                <a:solidFill>
                  <a:srgbClr val="000000"/>
                </a:solidFill>
              </a:rPr>
              <a:t>汇编程序并保存；</a:t>
            </a:r>
            <a:endParaRPr lang="zh-CN" altLang="en-US" sz="17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000000"/>
                </a:solidFill>
              </a:rPr>
              <a:t>在编辑框正上方解决方案配置选项中，选择</a:t>
            </a:r>
            <a:r>
              <a:rPr lang="en-US" altLang="zh-CN" sz="1700" b="1" dirty="0">
                <a:solidFill>
                  <a:srgbClr val="000000"/>
                </a:solidFill>
              </a:rPr>
              <a:t>“debug”</a:t>
            </a:r>
            <a:r>
              <a:rPr lang="zh-CN" altLang="en-US" sz="1700" b="1" dirty="0">
                <a:solidFill>
                  <a:srgbClr val="000000"/>
                </a:solidFill>
              </a:rPr>
              <a:t>、</a:t>
            </a:r>
            <a:r>
              <a:rPr lang="en-US" altLang="zh-CN" sz="1700" b="1" dirty="0">
                <a:solidFill>
                  <a:srgbClr val="000000"/>
                </a:solidFill>
              </a:rPr>
              <a:t>”x86“</a:t>
            </a:r>
            <a:r>
              <a:rPr lang="zh-CN" altLang="en-US" sz="1700" b="1" dirty="0">
                <a:solidFill>
                  <a:srgbClr val="000000"/>
                </a:solidFill>
              </a:rPr>
              <a:t>和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本地</a:t>
            </a:r>
            <a:r>
              <a:rPr lang="en-US" altLang="zh-CN" sz="1700" b="1" dirty="0">
                <a:solidFill>
                  <a:srgbClr val="000000"/>
                </a:solidFill>
              </a:rPr>
              <a:t>Windows</a:t>
            </a:r>
            <a:r>
              <a:rPr lang="zh-CN" altLang="en-US" sz="1700" b="1" dirty="0">
                <a:solidFill>
                  <a:srgbClr val="000000"/>
                </a:solidFill>
              </a:rPr>
              <a:t>调试器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；</a:t>
            </a:r>
            <a:endParaRPr lang="zh-CN" altLang="en-US" sz="17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000000"/>
                </a:solidFill>
              </a:rPr>
              <a:t>进行参数设置，在属性页配置中选择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所有配置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、</a:t>
            </a:r>
            <a:r>
              <a:rPr lang="en-US" altLang="zh-CN" sz="1700" b="1" dirty="0">
                <a:solidFill>
                  <a:srgbClr val="000000"/>
                </a:solidFill>
              </a:rPr>
              <a:t>“</a:t>
            </a:r>
            <a:r>
              <a:rPr lang="zh-CN" altLang="en-US" sz="1700" b="1" dirty="0">
                <a:solidFill>
                  <a:srgbClr val="000000"/>
                </a:solidFill>
              </a:rPr>
              <a:t>活动（</a:t>
            </a:r>
            <a:r>
              <a:rPr lang="en-US" altLang="zh-CN" sz="1700" b="1" dirty="0">
                <a:solidFill>
                  <a:srgbClr val="000000"/>
                </a:solidFill>
              </a:rPr>
              <a:t>win32</a:t>
            </a:r>
            <a:r>
              <a:rPr lang="zh-CN" altLang="en-US" sz="1700" b="1" dirty="0">
                <a:solidFill>
                  <a:srgbClr val="000000"/>
                </a:solidFill>
              </a:rPr>
              <a:t>）</a:t>
            </a:r>
            <a:r>
              <a:rPr lang="en-US" altLang="zh-CN" sz="1700" b="1" dirty="0">
                <a:solidFill>
                  <a:srgbClr val="000000"/>
                </a:solidFill>
              </a:rPr>
              <a:t>”</a:t>
            </a:r>
            <a:r>
              <a:rPr lang="zh-CN" altLang="en-US" sz="1700" b="1" dirty="0">
                <a:solidFill>
                  <a:srgbClr val="000000"/>
                </a:solidFill>
              </a:rPr>
              <a:t>；</a:t>
            </a:r>
            <a:endParaRPr lang="en-US" altLang="zh-CN" sz="1700" b="1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en-US" altLang="zh-CN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2360" y="981075"/>
            <a:ext cx="359410" cy="359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23553"/>
          <p:cNvSpPr>
            <a:spLocks noGrp="1"/>
          </p:cNvSpPr>
          <p:nvPr>
            <p:ph type="title"/>
          </p:nvPr>
        </p:nvSpPr>
        <p:spPr>
          <a:xfrm>
            <a:off x="314325" y="279083"/>
            <a:ext cx="8229600" cy="622300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课前须知</a:t>
            </a:r>
            <a:br>
              <a:rPr lang="zh-CN" altLang="en-US" sz="3800" dirty="0"/>
            </a:br>
            <a:endParaRPr lang="zh-CN" altLang="en-US" sz="3800" dirty="0"/>
          </a:p>
        </p:txBody>
      </p:sp>
      <p:sp>
        <p:nvSpPr>
          <p:cNvPr id="5122" name="文本占位符 23554"/>
          <p:cNvSpPr>
            <a:spLocks noGrp="1"/>
          </p:cNvSpPr>
          <p:nvPr>
            <p:ph idx="1"/>
          </p:nvPr>
        </p:nvSpPr>
        <p:spPr>
          <a:xfrm>
            <a:off x="314325" y="909320"/>
            <a:ext cx="8599170" cy="5178425"/>
          </a:xfrm>
        </p:spPr>
        <p:txBody>
          <a:bodyPr anchor="t"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实验课时：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4学时/次</a:t>
            </a: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，一共</a:t>
            </a:r>
            <a:r>
              <a:rPr lang="en-US" altLang="zh-CN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次，共计</a:t>
            </a:r>
            <a:r>
              <a:rPr lang="en-US" altLang="zh-CN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16</a:t>
            </a: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学时，</a:t>
            </a:r>
            <a:r>
              <a:rPr lang="en-US" altLang="zh-CN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学分。</a:t>
            </a:r>
            <a:endParaRPr lang="zh-CN" altLang="en-US" sz="2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考核方式：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平时成绩</a:t>
            </a:r>
            <a:r>
              <a:rPr lang="en-US" altLang="zh-CN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30%</a:t>
            </a: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；实验操作（以实验报告为主）</a:t>
            </a:r>
            <a:r>
              <a:rPr lang="en-US" altLang="zh-CN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70%</a:t>
            </a: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zh-CN" altLang="en-US" sz="1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百分制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【说明】</a:t>
            </a:r>
            <a:r>
              <a:rPr lang="en-US" altLang="zh-CN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16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位</a:t>
            </a:r>
            <a:r>
              <a:rPr lang="en-US" altLang="zh-CN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X86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汇编程序设计任务占</a:t>
            </a:r>
            <a:r>
              <a:rPr lang="en-US" altLang="zh-CN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90%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</a:t>
            </a:r>
            <a:r>
              <a:rPr lang="en-US" altLang="zh-CN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32位X86汇编程序设计任务</a:t>
            </a: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占</a:t>
            </a:r>
            <a:r>
              <a:rPr lang="en-US" altLang="zh-CN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10%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，4次课均有附加实验项目。</a:t>
            </a:r>
            <a:endParaRPr lang="zh-CN" altLang="en-US" sz="18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</a:rPr>
              <a:t>报告提交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所有实验报告需整理成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一个</a:t>
            </a:r>
            <a:r>
              <a:rPr 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PDF</a:t>
            </a:r>
            <a:r>
              <a:rPr lang="zh-CN" altLang="zh-CN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文档</a:t>
            </a:r>
            <a:r>
              <a:rPr lang="zh-CN" altLang="zh-CN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（每次实验报告内容和格式独立）</a:t>
            </a:r>
            <a:r>
              <a:rPr lang="zh-CN" altLang="en-US"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。未按时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提交实验报告者，实验成绩为</a:t>
            </a:r>
            <a:r>
              <a:rPr lang="en-US" altLang="zh-CN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0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；实验报告抄袭者</a:t>
            </a:r>
            <a:r>
              <a:rPr lang="en-US" altLang="zh-CN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旷课者，视情节轻重酌情扣分。</a:t>
            </a:r>
            <a:endParaRPr lang="zh-CN" altLang="en-US" sz="1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宋体" panose="02010600030101010101" pitchFamily="2" charset="-122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4.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参考资料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《汇编语言（第三版）》，王爽著，清华大学出版社</a:t>
            </a:r>
            <a:endParaRPr sz="1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sz="1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《汇编语言—基于X86处理器》，【美】基普·欧文著，贺莲等译，机械工业出版社</a:t>
            </a:r>
            <a:endParaRPr sz="1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255270" y="190500"/>
            <a:ext cx="4733925" cy="5797550"/>
          </a:xfrm>
        </p:spPr>
        <p:txBody>
          <a:bodyPr anchor="t"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10.</a:t>
            </a:r>
            <a:r>
              <a:rPr lang="en-US" sz="2900" b="1">
                <a:solidFill>
                  <a:srgbClr val="003300"/>
                </a:solidFill>
                <a:ea typeface="楷体_GB2312" pitchFamily="1" charset="-122"/>
              </a:rPr>
              <a:t>WIN32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汇编编程环境</a:t>
            </a:r>
            <a:endParaRPr lang="en-US" altLang="zh-CN" b="1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在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解决方案资源管理器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中，对着项目名点击右键，选择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生成依赖项</a:t>
            </a:r>
            <a:r>
              <a:rPr lang="en-US" altLang="zh-CN" sz="1600" b="1" dirty="0">
                <a:solidFill>
                  <a:srgbClr val="000000"/>
                </a:solidFill>
              </a:rPr>
              <a:t>”—“</a:t>
            </a:r>
            <a:r>
              <a:rPr lang="zh-CN" altLang="en-US" sz="1600" b="1" dirty="0">
                <a:solidFill>
                  <a:srgbClr val="000000"/>
                </a:solidFill>
              </a:rPr>
              <a:t>生成自定义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，在弹出的窗口中，选择如右图</a:t>
            </a:r>
            <a:r>
              <a:rPr lang="en-US" altLang="zh-CN" sz="1600" b="1" dirty="0">
                <a:solidFill>
                  <a:srgbClr val="000000"/>
                </a:solidFill>
              </a:rPr>
              <a:t>1</a:t>
            </a:r>
            <a:r>
              <a:rPr lang="zh-CN" altLang="en-US" sz="1600" b="1" dirty="0">
                <a:solidFill>
                  <a:srgbClr val="000000"/>
                </a:solidFill>
              </a:rPr>
              <a:t>所示：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在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源文件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中，对着待处理的汇编源代码点击右键，选择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属性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，然后如右图</a:t>
            </a:r>
            <a:r>
              <a:rPr lang="en-US" altLang="zh-CN" sz="1600" b="1" dirty="0">
                <a:solidFill>
                  <a:srgbClr val="000000"/>
                </a:solidFill>
              </a:rPr>
              <a:t>2</a:t>
            </a:r>
            <a:r>
              <a:rPr lang="zh-CN" altLang="en-US" sz="1600" b="1" dirty="0">
                <a:solidFill>
                  <a:srgbClr val="000000"/>
                </a:solidFill>
              </a:rPr>
              <a:t>所示进行设置，完成后点击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应用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；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在左侧的</a:t>
            </a:r>
            <a:r>
              <a:rPr lang="en-US" altLang="zh-CN" sz="1600" b="1" dirty="0">
                <a:solidFill>
                  <a:srgbClr val="000000"/>
                </a:solidFill>
              </a:rPr>
              <a:t>“Microsoft Macro Assembler”—“General”—“Include Paths”</a:t>
            </a:r>
            <a:r>
              <a:rPr lang="zh-CN" altLang="en-US" sz="1600" b="1" dirty="0">
                <a:solidFill>
                  <a:srgbClr val="000000"/>
                </a:solidFill>
              </a:rPr>
              <a:t>中输入源代码中需要调用的链接库所在路径，这里输入</a:t>
            </a:r>
            <a:r>
              <a:rPr lang="en-US" altLang="zh-CN" sz="1600" b="1" dirty="0">
                <a:solidFill>
                  <a:srgbClr val="000000"/>
                </a:solidFill>
              </a:rPr>
              <a:t>“C:\Irvine”</a:t>
            </a:r>
            <a:r>
              <a:rPr lang="zh-CN" altLang="zh-CN" sz="1600" b="1" dirty="0">
                <a:solidFill>
                  <a:srgbClr val="000000"/>
                </a:solidFill>
              </a:rPr>
              <a:t>，在</a:t>
            </a:r>
            <a:r>
              <a:rPr lang="en-US" altLang="zh-CN" sz="1600" b="1" dirty="0">
                <a:solidFill>
                  <a:srgbClr val="000000"/>
                </a:solidFill>
              </a:rPr>
              <a:t>“Advanced”—“Use Safe Exception Handlers”</a:t>
            </a:r>
            <a:r>
              <a:rPr lang="zh-CN" altLang="en-US" sz="1600" b="1" dirty="0">
                <a:solidFill>
                  <a:srgbClr val="000000"/>
                </a:solidFill>
              </a:rPr>
              <a:t>中选择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是</a:t>
            </a:r>
            <a:r>
              <a:rPr lang="en-US" altLang="zh-CN" sz="1600" b="1" dirty="0">
                <a:solidFill>
                  <a:srgbClr val="000000"/>
                </a:solidFill>
              </a:rPr>
              <a:t>/safeseh”</a:t>
            </a:r>
            <a:r>
              <a:rPr lang="zh-CN" altLang="en-US" sz="1600" b="1" dirty="0">
                <a:solidFill>
                  <a:srgbClr val="000000"/>
                </a:solidFill>
              </a:rPr>
              <a:t>；</a:t>
            </a:r>
            <a:endParaRPr lang="zh-CN" altLang="zh-CN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zh-CN" sz="1600" b="1" dirty="0">
                <a:solidFill>
                  <a:srgbClr val="000000"/>
                </a:solidFill>
              </a:rPr>
              <a:t>再次对着项目名点击右键，选择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属性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，左侧菜单中选择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链接器</a:t>
            </a:r>
            <a:r>
              <a:rPr lang="en-US" altLang="zh-CN" sz="1600" b="1" dirty="0">
                <a:solidFill>
                  <a:srgbClr val="000000"/>
                </a:solidFill>
              </a:rPr>
              <a:t>”—“</a:t>
            </a:r>
            <a:r>
              <a:rPr lang="zh-CN" altLang="en-US" sz="1600" b="1" dirty="0">
                <a:solidFill>
                  <a:srgbClr val="000000"/>
                </a:solidFill>
              </a:rPr>
              <a:t>常规</a:t>
            </a:r>
            <a:r>
              <a:rPr lang="en-US" altLang="zh-CN" sz="1600" b="1" dirty="0">
                <a:solidFill>
                  <a:srgbClr val="000000"/>
                </a:solidFill>
              </a:rPr>
              <a:t>”—“</a:t>
            </a:r>
            <a:r>
              <a:rPr lang="zh-CN" altLang="en-US" sz="1600" b="1" dirty="0">
                <a:solidFill>
                  <a:srgbClr val="000000"/>
                </a:solidFill>
              </a:rPr>
              <a:t>附加库目录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中输入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“C:\Irvine”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；在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链接器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”—“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输入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”—“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附加依赖项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中输入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“Irvine32.lib”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；在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链接器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”—“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调试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”—“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生成调试信息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中选择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生成调试信息（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DEBUG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）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，如右图</a:t>
            </a:r>
            <a:r>
              <a:rPr lang="en-US" altLang="zh-CN" sz="1600" b="1" dirty="0">
                <a:solidFill>
                  <a:srgbClr val="000000"/>
                </a:solidFill>
                <a:sym typeface="+mn-ea"/>
              </a:rPr>
              <a:t>3/4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所示；</a:t>
            </a:r>
            <a:endParaRPr lang="zh-CN" altLang="en-US" sz="1600" b="1" dirty="0">
              <a:solidFill>
                <a:srgbClr val="000000"/>
              </a:solidFill>
              <a:sym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点击应用，退出窗口，完成参数设置。</a:t>
            </a:r>
            <a:endParaRPr lang="zh-CN" altLang="en-US" sz="1600" b="1" dirty="0">
              <a:solidFill>
                <a:srgbClr val="000000"/>
              </a:solidFill>
              <a:sym typeface="+mn-ea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【说明】右图从上到下依次编号为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1-4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en-US" altLang="zh-CN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9680" y="334010"/>
            <a:ext cx="3756025" cy="2258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0" y="2592705"/>
            <a:ext cx="3756025" cy="1025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3618230"/>
            <a:ext cx="3756025" cy="1353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0" y="4972050"/>
            <a:ext cx="375602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325755" y="334010"/>
            <a:ext cx="8519160" cy="5797550"/>
          </a:xfrm>
        </p:spPr>
        <p:txBody>
          <a:bodyPr anchor="t"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11.win32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汇编调试方法</a:t>
            </a:r>
            <a:endParaRPr lang="en-US" altLang="zh-CN" b="1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在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解决方案资源管理器中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选择需要调试的源文件名，然后点击窗口主菜单，选择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生成</a:t>
            </a:r>
            <a:r>
              <a:rPr lang="en-US" altLang="zh-CN" sz="1600" b="1" dirty="0">
                <a:solidFill>
                  <a:srgbClr val="000000"/>
                </a:solidFill>
              </a:rPr>
              <a:t>”—“</a:t>
            </a:r>
            <a:r>
              <a:rPr lang="zh-CN" altLang="en-US" sz="1600" b="1" dirty="0">
                <a:solidFill>
                  <a:srgbClr val="000000"/>
                </a:solidFill>
              </a:rPr>
              <a:t>生成解决方案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，在编辑框下方会有一个输出提示框，如果没有语法格式错误，参数设置没有问题，则会产生一个</a:t>
            </a:r>
            <a:r>
              <a:rPr lang="en-US" altLang="zh-CN" sz="1600" b="1" dirty="0">
                <a:solidFill>
                  <a:srgbClr val="000000"/>
                </a:solidFill>
              </a:rPr>
              <a:t>.exe</a:t>
            </a:r>
            <a:r>
              <a:rPr lang="zh-CN" altLang="zh-CN" sz="1600" b="1" dirty="0">
                <a:solidFill>
                  <a:srgbClr val="000000"/>
                </a:solidFill>
              </a:rPr>
              <a:t>文件，出现如下图所示的一个提示：</a:t>
            </a:r>
            <a:endParaRPr lang="zh-CN" altLang="zh-CN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如果程序中还有逻辑错误，选择主菜单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调试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，可以选择连续运行</a:t>
            </a:r>
            <a:r>
              <a:rPr lang="en-US" altLang="zh-CN" sz="1600" b="1" dirty="0">
                <a:solidFill>
                  <a:srgbClr val="000000"/>
                </a:solidFill>
              </a:rPr>
              <a:t>/</a:t>
            </a:r>
            <a:r>
              <a:rPr lang="zh-CN" altLang="en-US" sz="1600" b="1" dirty="0">
                <a:solidFill>
                  <a:srgbClr val="000000"/>
                </a:solidFill>
              </a:rPr>
              <a:t>单步运行</a:t>
            </a:r>
            <a:r>
              <a:rPr lang="en-US" altLang="zh-CN" sz="1600" b="1" dirty="0">
                <a:solidFill>
                  <a:srgbClr val="000000"/>
                </a:solidFill>
              </a:rPr>
              <a:t>/</a:t>
            </a:r>
            <a:r>
              <a:rPr lang="zh-CN" altLang="en-US" sz="1600" b="1" dirty="0">
                <a:solidFill>
                  <a:srgbClr val="000000"/>
                </a:solidFill>
              </a:rPr>
              <a:t>断点运行等多种调试方式。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点击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  <a:sym typeface="+mn-ea"/>
              </a:rPr>
              <a:t>逐语句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调试时，可能会出现如下窗口提示，关闭该窗口，再次点击</a:t>
            </a:r>
            <a:r>
              <a:rPr lang="en-US" altLang="zh-CN" sz="1600" b="1" dirty="0">
                <a:solidFill>
                  <a:srgbClr val="000000"/>
                </a:solidFill>
              </a:rPr>
              <a:t>“</a:t>
            </a:r>
            <a:r>
              <a:rPr lang="zh-CN" altLang="en-US" sz="1600" b="1" dirty="0">
                <a:solidFill>
                  <a:srgbClr val="000000"/>
                </a:solidFill>
              </a:rPr>
              <a:t>逐语句</a:t>
            </a:r>
            <a:r>
              <a:rPr lang="en-US" altLang="zh-CN" sz="1600" b="1" dirty="0">
                <a:solidFill>
                  <a:srgbClr val="000000"/>
                </a:solidFill>
              </a:rPr>
              <a:t>”</a:t>
            </a:r>
            <a:r>
              <a:rPr lang="zh-CN" altLang="en-US" sz="1600" b="1" dirty="0">
                <a:solidFill>
                  <a:srgbClr val="000000"/>
                </a:solidFill>
              </a:rPr>
              <a:t>即可。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在编辑框上方会自动出现内存窗口和寄存器窗口，可以随时在两个窗口中进行切换；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rgbClr val="000000"/>
                </a:solidFill>
              </a:rPr>
              <a:t>对于调试好的程序，可以在命令提示符窗口中打开</a:t>
            </a:r>
            <a:r>
              <a:rPr lang="en-US" altLang="zh-CN" sz="1600" b="1" dirty="0">
                <a:solidFill>
                  <a:srgbClr val="000000"/>
                </a:solidFill>
              </a:rPr>
              <a:t>.exe</a:t>
            </a:r>
            <a:r>
              <a:rPr lang="zh-CN" altLang="zh-CN" sz="1600" b="1" dirty="0">
                <a:solidFill>
                  <a:srgbClr val="000000"/>
                </a:solidFill>
              </a:rPr>
              <a:t>文件查看运行结果；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None/>
            </a:pPr>
            <a:endParaRPr lang="zh-CN" alt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sz="1600" dirty="0">
              <a:solidFill>
                <a:srgbClr val="0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8260" y="1945005"/>
            <a:ext cx="3968115" cy="1108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5" y="4140200"/>
            <a:ext cx="396811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4" name="内容占位符 15363"/>
          <p:cNvGraphicFramePr/>
          <p:nvPr>
            <p:ph sz="half" idx="2"/>
            <p:custDataLst>
              <p:tags r:id="rId1"/>
            </p:custDataLst>
          </p:nvPr>
        </p:nvGraphicFramePr>
        <p:xfrm>
          <a:off x="2596515" y="1484630"/>
          <a:ext cx="3950335" cy="4440555"/>
        </p:xfrm>
        <a:graphic>
          <a:graphicData uri="http://schemas.openxmlformats.org/drawingml/2006/table">
            <a:tbl>
              <a:tblPr/>
              <a:tblGrid>
                <a:gridCol w="2440940"/>
                <a:gridCol w="755015"/>
                <a:gridCol w="754380"/>
              </a:tblGrid>
              <a:tr h="3956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1700">
                          <a:latin typeface="仿宋_GB2312" pitchFamily="1" charset="-122"/>
                          <a:ea typeface="仿宋_GB2312" pitchFamily="1" charset="-122"/>
                        </a:rPr>
                        <a:t>标志名</a:t>
                      </a:r>
                      <a:endParaRPr lang="zh-CN" altLang="en-US" sz="1700">
                        <a:latin typeface="仿宋_GB2312" pitchFamily="1" charset="-122"/>
                        <a:ea typeface="仿宋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1700">
                          <a:latin typeface="仿宋_GB2312" pitchFamily="1" charset="-122"/>
                          <a:ea typeface="仿宋_GB2312" pitchFamily="1" charset="-122"/>
                        </a:rPr>
                        <a:t>置位</a:t>
                      </a:r>
                      <a:endParaRPr lang="zh-CN" altLang="en-US" sz="1700">
                        <a:latin typeface="仿宋_GB2312" pitchFamily="1" charset="-122"/>
                        <a:ea typeface="仿宋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1700">
                          <a:latin typeface="仿宋_GB2312" pitchFamily="1" charset="-122"/>
                          <a:ea typeface="仿宋_GB2312" pitchFamily="1" charset="-122"/>
                        </a:rPr>
                        <a:t>复位</a:t>
                      </a:r>
                      <a:endParaRPr lang="zh-CN" altLang="en-US" sz="1700">
                        <a:latin typeface="仿宋_GB2312" pitchFamily="1" charset="-122"/>
                        <a:ea typeface="仿宋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溢出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Overflow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（是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/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否） </a:t>
                      </a:r>
                      <a:endParaRPr lang="zh-CN" altLang="en-US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OV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NV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3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方向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Direction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（减量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/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增量） </a:t>
                      </a:r>
                      <a:endParaRPr lang="zh-CN" altLang="en-US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DN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UP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3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中断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Interrupt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（允许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/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屏蔽）</a:t>
                      </a:r>
                      <a:endParaRPr lang="zh-CN" altLang="en-US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EI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DI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符号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Sign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（负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/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正） </a:t>
                      </a:r>
                      <a:endParaRPr lang="zh-CN" altLang="en-US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NG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PL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零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Zero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（是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/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否） </a:t>
                      </a:r>
                      <a:endParaRPr lang="zh-CN" altLang="en-US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ZR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NZ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3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辅助进位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Auxiliary Carry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（是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/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否） </a:t>
                      </a:r>
                      <a:endParaRPr lang="zh-CN" altLang="en-US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AC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NA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奇偶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Parity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（偶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/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奇） </a:t>
                      </a:r>
                      <a:endParaRPr lang="zh-CN" altLang="en-US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PE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PO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60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进位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Carry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（是</a:t>
                      </a: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/</a:t>
                      </a:r>
                      <a:r>
                        <a:rPr lang="zh-CN" altLang="en-US" sz="1700">
                          <a:latin typeface="楷体_GB2312" pitchFamily="1" charset="-122"/>
                          <a:ea typeface="楷体_GB2312" pitchFamily="1" charset="-122"/>
                        </a:rPr>
                        <a:t>否） </a:t>
                      </a:r>
                      <a:endParaRPr lang="zh-CN" altLang="en-US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CY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69925" lvl="1" indent="-325120">
                        <a:buClr>
                          <a:schemeClr val="accent2"/>
                        </a:buClr>
                        <a:defRPr sz="2200" kern="1200"/>
                      </a:lvl2pPr>
                      <a:lvl3pPr marL="1022350" lvl="2" indent="-350520">
                        <a:buClr>
                          <a:schemeClr val="accent1"/>
                        </a:buClr>
                        <a:defRPr sz="2000" kern="1200"/>
                      </a:lvl3pPr>
                      <a:lvl4pPr marL="1339850" lvl="3" indent="-315595">
                        <a:buClr>
                          <a:schemeClr val="accent2"/>
                        </a:buClr>
                        <a:defRPr sz="1800" kern="1200"/>
                      </a:lvl4pPr>
                      <a:lvl5pPr marL="1681480" lvl="4" indent="-339725">
                        <a:buClr>
                          <a:schemeClr val="accent1"/>
                        </a:buClr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700">
                          <a:latin typeface="楷体_GB2312" pitchFamily="1" charset="-122"/>
                          <a:ea typeface="楷体_GB2312" pitchFamily="1" charset="-122"/>
                        </a:rPr>
                        <a:t>NC </a:t>
                      </a:r>
                      <a:endParaRPr lang="en-US" altLang="zh-CN" sz="17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内容占位符 1"/>
          <p:cNvSpPr/>
          <p:nvPr>
            <p:ph idx="1"/>
          </p:nvPr>
        </p:nvSpPr>
        <p:spPr>
          <a:xfrm>
            <a:off x="385445" y="236855"/>
            <a:ext cx="8229600" cy="1283970"/>
          </a:xfrm>
        </p:spPr>
        <p:txBody>
          <a:bodyPr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b="1"/>
              <a:t>12.</a:t>
            </a:r>
            <a:r>
              <a:rPr lang="zh-CN" altLang="en-US" b="1"/>
              <a:t>附加说明</a:t>
            </a:r>
            <a:endParaRPr lang="zh-CN" altLang="en-US" b="1"/>
          </a:p>
          <a:p>
            <a:pPr marL="0" indent="0">
              <a:buNone/>
            </a:pPr>
            <a:r>
              <a:rPr lang="zh-CN" altLang="en-US" sz="2400" b="1"/>
              <a:t>关于</a:t>
            </a:r>
            <a:r>
              <a:rPr lang="en-US" altLang="zh-CN" sz="2400" b="1"/>
              <a:t>16</a:t>
            </a:r>
            <a:r>
              <a:rPr lang="zh-CN" altLang="en-US" sz="2400" b="1"/>
              <a:t>位标志寄存器的状态表示方式，如下图所示：</a:t>
            </a:r>
            <a:endParaRPr lang="zh-CN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553085"/>
          </a:xfrm>
        </p:spPr>
        <p:txBody>
          <a:bodyPr/>
          <a:p>
            <a:pPr algn="l">
              <a:spcBef>
                <a:spcPts val="1200"/>
              </a:spcBef>
              <a:spcAft>
                <a:spcPts val="1200"/>
              </a:spcAft>
              <a:buSzPct val="65000"/>
              <a:buFont typeface="Wingdings" panose="05000000000000000000" pitchFamily="2" charset="2"/>
            </a:pPr>
            <a:r>
              <a:rPr lang="zh-CN" altLang="en-US" sz="3000" b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13.关于提交实验报告</a:t>
            </a:r>
            <a:endParaRPr lang="zh-CN" altLang="en-US" sz="3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240020"/>
          </a:xfrm>
        </p:spPr>
        <p:txBody>
          <a:bodyPr/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1.提交平台</a:t>
            </a:r>
            <a:endParaRPr lang="zh-CN" altLang="en-US" sz="19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Arial" panose="020B0604020202020204" pitchFamily="34" charset="0"/>
              </a:rPr>
              <a:t>       点击桌面上的T字形图标，非计算机学院学生需要注册，登录账户，</a:t>
            </a:r>
            <a:r>
              <a:rPr lang="zh-CN" altLang="en-US" sz="1900" b="1" dirty="0">
                <a:sym typeface="+mn-ea"/>
              </a:rPr>
              <a:t>选择课程《汇编语言》，提交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实验报告（请转换成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pdf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的格式）</a:t>
            </a:r>
            <a:r>
              <a:rPr lang="zh-CN" altLang="en-US" sz="1900" b="1" dirty="0">
                <a:sym typeface="+mn-ea"/>
              </a:rPr>
              <a:t>（实验报告的大小不得超过10M，图片建议均保存为jpg的格式）。</a:t>
            </a:r>
            <a:endParaRPr lang="zh-CN" altLang="en-US" sz="1900" b="1" dirty="0"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/>
              <a:t>2.</a:t>
            </a:r>
            <a:r>
              <a:rPr lang="zh-CN" altLang="en-US" sz="1900" b="1" dirty="0"/>
              <a:t>提交时间</a:t>
            </a:r>
            <a:endParaRPr lang="zh-CN" altLang="en-US" sz="1900" b="1" dirty="0"/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请于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号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点前提交，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点后关闭提交通道，不再接收实验报告。</a:t>
            </a:r>
            <a:endParaRPr lang="zh-CN" altLang="en-US" sz="1900" b="1" dirty="0">
              <a:solidFill>
                <a:srgbClr val="FF0000"/>
              </a:solidFill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机房开放时间：仅限工作日，9:00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——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17:00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>
                <a:sym typeface="+mn-ea"/>
              </a:rPr>
              <a:t>3.</a:t>
            </a:r>
            <a:r>
              <a:rPr lang="zh-CN" altLang="en-US" sz="1900" b="1" dirty="0">
                <a:sym typeface="+mn-ea"/>
              </a:rPr>
              <a:t>提交地点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       主楼A2区4楼 国家级计算机实验教学中心机房（当天值班老师安排）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>
                <a:sym typeface="+mn-ea"/>
              </a:rPr>
              <a:t>4.</a:t>
            </a:r>
            <a:r>
              <a:rPr lang="zh-CN" altLang="en-US" sz="1900" b="1" dirty="0">
                <a:sym typeface="+mn-ea"/>
              </a:rPr>
              <a:t>注意事项</a:t>
            </a:r>
            <a:endParaRPr lang="zh-CN" altLang="en-US" sz="1900" b="1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900" b="1" dirty="0">
                <a:sym typeface="+mn-ea"/>
              </a:rPr>
              <a:t>       </a:t>
            </a:r>
            <a:r>
              <a:rPr lang="zh-CN" altLang="en-US" sz="1900" b="1" dirty="0">
                <a:sym typeface="+mn-ea"/>
              </a:rPr>
              <a:t>报告提交以后，建议核实一下自己的提交情况，看看报告是否能正常打开、提交课程是否正确；</a:t>
            </a:r>
            <a:endParaRPr lang="zh-CN" altLang="en-US" sz="1900" b="1" dirty="0"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800" b="1" dirty="0"/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298450" y="136525"/>
            <a:ext cx="8664575" cy="701675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汇编源程序的上机调试操作基础训练</a:t>
            </a:r>
            <a:r>
              <a:rPr lang="zh-CN" altLang="en-US" sz="3800"/>
              <a:t> </a:t>
            </a:r>
            <a:endParaRPr lang="zh-CN" altLang="en-US" sz="3800"/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468313" y="909320"/>
            <a:ext cx="8229600" cy="5400675"/>
          </a:xfrm>
        </p:spPr>
        <p:txBody>
          <a:bodyPr anchor="t"/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一．实验目的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1. 掌握</a:t>
            </a:r>
            <a:r>
              <a:rPr lang="en-US" altLang="zh-CN" sz="1600" b="1" dirty="0">
                <a:sym typeface="Arial" panose="020B0604020202020204" pitchFamily="34" charset="0"/>
              </a:rPr>
              <a:t>16</a:t>
            </a:r>
            <a:r>
              <a:rPr lang="zh-CN" altLang="en-US" sz="1600" b="1" dirty="0">
                <a:sym typeface="Arial" panose="020B0604020202020204" pitchFamily="34" charset="0"/>
              </a:rPr>
              <a:t>位DEBUG 的基本命令及其功能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2. 学习数据传送和算术运算指令的用法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3. 熟悉</a:t>
            </a:r>
            <a:r>
              <a:rPr lang="en-US" altLang="zh-CN" sz="1600" b="1" dirty="0">
                <a:sym typeface="Arial" panose="020B0604020202020204" pitchFamily="34" charset="0"/>
              </a:rPr>
              <a:t>8086</a:t>
            </a:r>
            <a:r>
              <a:rPr lang="zh-CN" altLang="en-US" sz="1600" b="1" dirty="0">
                <a:sym typeface="Arial" panose="020B0604020202020204" pitchFamily="34" charset="0"/>
              </a:rPr>
              <a:t>汇编语言程序操作的过程。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4. </a:t>
            </a:r>
            <a:r>
              <a:rPr lang="zh-CN" altLang="en-US" sz="1600" b="1" dirty="0">
                <a:sym typeface="Arial" panose="020B0604020202020204" pitchFamily="34" charset="0"/>
              </a:rPr>
              <a:t>了解</a:t>
            </a:r>
            <a:r>
              <a:rPr lang="en-US" altLang="zh-CN" sz="1600" b="1" dirty="0">
                <a:sym typeface="Arial" panose="020B0604020202020204" pitchFamily="34" charset="0"/>
              </a:rPr>
              <a:t>VS</a:t>
            </a:r>
            <a:r>
              <a:rPr lang="zh-CN" altLang="en-US" sz="1600" b="1" dirty="0">
                <a:sym typeface="Arial" panose="020B0604020202020204" pitchFamily="34" charset="0"/>
              </a:rPr>
              <a:t>平台下进行</a:t>
            </a:r>
            <a:r>
              <a:rPr lang="en-US" altLang="zh-CN" sz="1600" b="1" dirty="0">
                <a:sym typeface="Arial" panose="020B0604020202020204" pitchFamily="34" charset="0"/>
              </a:rPr>
              <a:t>win32</a:t>
            </a:r>
            <a:r>
              <a:rPr lang="zh-CN" altLang="en-US" sz="1600" b="1" dirty="0">
                <a:sym typeface="Arial" panose="020B0604020202020204" pitchFamily="34" charset="0"/>
              </a:rPr>
              <a:t>汇编的环境配置方法和调试方法。 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二．实验内容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1. 学会</a:t>
            </a:r>
            <a:r>
              <a:rPr lang="en-US" altLang="zh-CN" sz="1600" b="1" dirty="0">
                <a:sym typeface="Arial" panose="020B0604020202020204" pitchFamily="34" charset="0"/>
              </a:rPr>
              <a:t>16</a:t>
            </a:r>
            <a:r>
              <a:rPr lang="zh-CN" altLang="en-US" sz="1600" b="1" dirty="0">
                <a:sym typeface="Arial" panose="020B0604020202020204" pitchFamily="34" charset="0"/>
              </a:rPr>
              <a:t>位汇编程序的调试与运行 ；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2</a:t>
            </a:r>
            <a:r>
              <a:rPr lang="zh-CN" altLang="en-US" sz="1600" b="1" dirty="0">
                <a:sym typeface="Arial" panose="020B0604020202020204" pitchFamily="34" charset="0"/>
              </a:rPr>
              <a:t>. 编写</a:t>
            </a:r>
            <a:r>
              <a:rPr lang="en-US" altLang="zh-CN" sz="1600" b="1" dirty="0">
                <a:sym typeface="Arial" panose="020B0604020202020204" pitchFamily="34" charset="0"/>
              </a:rPr>
              <a:t>8086</a:t>
            </a:r>
            <a:r>
              <a:rPr lang="zh-CN" altLang="en-US" sz="1600" b="1" dirty="0">
                <a:sym typeface="Arial" panose="020B0604020202020204" pitchFamily="34" charset="0"/>
              </a:rPr>
              <a:t>汇编程序计算以下表达式: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            Z=(5X+2Y-7)/2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           设X、Y的值放在字节变量VARX、VARY中，结果存放在字节单元VARZ中。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en-US" altLang="zh-CN" sz="1600" b="1" dirty="0">
                <a:sym typeface="Arial" panose="020B0604020202020204" pitchFamily="34" charset="0"/>
              </a:rPr>
              <a:t>3. </a:t>
            </a:r>
            <a:r>
              <a:rPr lang="zh-CN" altLang="en-US" sz="1600" b="1" dirty="0">
                <a:sym typeface="Arial" panose="020B0604020202020204" pitchFamily="34" charset="0"/>
              </a:rPr>
              <a:t>选作题目：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 marL="15240" indent="-15240"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      在VS平台中，正确设置环境参数，编写32位汇编程序计算上面表达式 的值，结果通过寄存器窗口和内存窗口进行查看。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三.  实验操作要求及报告要求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1．编辑</a:t>
            </a:r>
            <a:r>
              <a:rPr lang="en-US" altLang="zh-CN" sz="1600" b="1" dirty="0">
                <a:sym typeface="Arial" panose="020B0604020202020204" pitchFamily="34" charset="0"/>
              </a:rPr>
              <a:t>8086</a:t>
            </a:r>
            <a:r>
              <a:rPr lang="zh-CN" altLang="en-US" sz="1600" b="1" dirty="0">
                <a:sym typeface="Arial" panose="020B0604020202020204" pitchFamily="34" charset="0"/>
              </a:rPr>
              <a:t>汇编源程序，并在</a:t>
            </a:r>
            <a:r>
              <a:rPr lang="en-US" altLang="zh-CN" sz="1600" b="1" dirty="0">
                <a:sym typeface="Arial" panose="020B0604020202020204" pitchFamily="34" charset="0"/>
              </a:rPr>
              <a:t>DOSBOX</a:t>
            </a:r>
            <a:r>
              <a:rPr lang="zh-CN" altLang="en-US" sz="1600" b="1" dirty="0">
                <a:sym typeface="Arial" panose="020B0604020202020204" pitchFamily="34" charset="0"/>
              </a:rPr>
              <a:t>中汇编链接调试运行；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2．编辑</a:t>
            </a:r>
            <a:r>
              <a:rPr lang="en-US" altLang="zh-CN" sz="1600" b="1" dirty="0">
                <a:sym typeface="Arial" panose="020B0604020202020204" pitchFamily="34" charset="0"/>
              </a:rPr>
              <a:t>win32</a:t>
            </a:r>
            <a:r>
              <a:rPr lang="zh-CN" altLang="en-US" sz="1600" b="1" dirty="0">
                <a:sym typeface="Arial" panose="020B0604020202020204" pitchFamily="34" charset="0"/>
              </a:rPr>
              <a:t>汇编源程序，并在</a:t>
            </a:r>
            <a:r>
              <a:rPr lang="en-US" altLang="zh-CN" sz="1600" b="1" dirty="0">
                <a:sym typeface="Arial" panose="020B0604020202020204" pitchFamily="34" charset="0"/>
              </a:rPr>
              <a:t>VS</a:t>
            </a:r>
            <a:r>
              <a:rPr lang="zh-CN" altLang="en-US" sz="1600" b="1" dirty="0">
                <a:sym typeface="Arial" panose="020B0604020202020204" pitchFamily="34" charset="0"/>
              </a:rPr>
              <a:t>平台上调试运行；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3．运用</a:t>
            </a:r>
            <a:r>
              <a:rPr lang="en-US" altLang="zh-CN" sz="1600" b="1" dirty="0">
                <a:sym typeface="Arial" panose="020B0604020202020204" pitchFamily="34" charset="0"/>
              </a:rPr>
              <a:t>16</a:t>
            </a:r>
            <a:r>
              <a:rPr lang="zh-CN" altLang="en-US" sz="1600" b="1" dirty="0">
                <a:sym typeface="Arial" panose="020B0604020202020204" pitchFamily="34" charset="0"/>
              </a:rPr>
              <a:t>位</a:t>
            </a:r>
            <a:r>
              <a:rPr lang="en-US" altLang="zh-CN" sz="1600" b="1" dirty="0">
                <a:sym typeface="Arial" panose="020B0604020202020204" pitchFamily="34" charset="0"/>
              </a:rPr>
              <a:t>DEBUG</a:t>
            </a:r>
            <a:r>
              <a:rPr lang="zh-CN" altLang="en-US" sz="1600" b="1" dirty="0">
                <a:sym typeface="Arial" panose="020B0604020202020204" pitchFamily="34" charset="0"/>
              </a:rPr>
              <a:t>进行调试，并记录调试过程和运行结果；</a:t>
            </a: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1600" b="1" dirty="0">
                <a:sym typeface="Arial" panose="020B0604020202020204" pitchFamily="34" charset="0"/>
              </a:rPr>
              <a:t>4．在</a:t>
            </a:r>
            <a:r>
              <a:rPr lang="en-US" altLang="zh-CN" sz="1600" b="1" dirty="0">
                <a:sym typeface="Arial" panose="020B0604020202020204" pitchFamily="34" charset="0"/>
              </a:rPr>
              <a:t>VS</a:t>
            </a:r>
            <a:r>
              <a:rPr lang="zh-CN" altLang="en-US" sz="1600" b="1" dirty="0">
                <a:sym typeface="Arial" panose="020B0604020202020204" pitchFamily="34" charset="0"/>
              </a:rPr>
              <a:t>平台上进行编辑调试，并记录环境配置过程、调试过程和运行结果。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314325" y="207963"/>
            <a:ext cx="8229600" cy="544512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  <a:sym typeface="Arial" panose="020B0604020202020204" pitchFamily="34" charset="0"/>
              </a:rPr>
              <a:t>教学内容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269875" y="505460"/>
            <a:ext cx="8667750" cy="5267325"/>
          </a:xfrm>
        </p:spPr>
        <p:txBody>
          <a:bodyPr anchor="t"/>
          <a:p>
            <a:pPr marL="0" indent="0">
              <a:buNone/>
            </a:pPr>
            <a:endParaRPr lang="zh-CN" altLang="en-US" sz="1600" b="1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基础部分：</a:t>
            </a:r>
            <a:r>
              <a:rPr lang="en-US" altLang="zh-CN" sz="2000" b="1" dirty="0">
                <a:solidFill>
                  <a:srgbClr val="FF0000"/>
                </a:solidFill>
              </a:rPr>
              <a:t>x86</a:t>
            </a:r>
            <a:r>
              <a:rPr lang="zh-CN" altLang="en-US" sz="2000" b="1" dirty="0">
                <a:solidFill>
                  <a:srgbClr val="FF0000"/>
                </a:solidFill>
              </a:rPr>
              <a:t>汇编（</a:t>
            </a:r>
            <a:r>
              <a:rPr lang="en-US" altLang="zh-CN" sz="2000" b="1" dirty="0">
                <a:solidFill>
                  <a:srgbClr val="FF0000"/>
                </a:solidFill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</a:rPr>
              <a:t>位）编程方法；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b="1" dirty="0"/>
              <a:t>【说明】该部分主要学习</a:t>
            </a:r>
            <a:r>
              <a:rPr lang="en-US" sz="2000" b="1" dirty="0"/>
              <a:t>X86</a:t>
            </a:r>
            <a:r>
              <a:rPr lang="zh-CN" altLang="en-US" sz="2000" b="1" dirty="0"/>
              <a:t>汇编的基本格式、常用指令、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位汇编的编程环境、调试工具</a:t>
            </a:r>
            <a:r>
              <a:rPr lang="en-US" altLang="zh-CN" sz="2000" b="1" dirty="0"/>
              <a:t>DEBUG.EXE</a:t>
            </a:r>
            <a:r>
              <a:rPr lang="zh-CN" altLang="en-US" sz="2000" b="1" dirty="0"/>
              <a:t>的使用、</a:t>
            </a:r>
            <a:r>
              <a:rPr lang="en-US" altLang="zh-CN" sz="2000" b="1" dirty="0"/>
              <a:t>DOS</a:t>
            </a:r>
            <a:r>
              <a:rPr lang="zh-CN" altLang="en-US" sz="2000" b="1" dirty="0"/>
              <a:t>功能调用、实模式下的内存管理和寻址、实模式下的中断调用相关概念、子程序调用、串操作方法、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位寄存器及其使用方法等。</a:t>
            </a:r>
            <a:endParaRPr lang="zh-CN" altLang="en-US" sz="2000" b="1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/>
              <a:t>       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</a:rPr>
              <a:t>该部分是此次教学的重点，涉及知识较多，请大家结合课后的时间进行补充学习。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b="1" dirty="0"/>
          </a:p>
          <a:p>
            <a:pP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</a:rPr>
              <a:t>附加部分：</a:t>
            </a:r>
            <a:r>
              <a:rPr lang="en-US" altLang="zh-CN" sz="2000" b="1" dirty="0">
                <a:solidFill>
                  <a:srgbClr val="FF0000"/>
                </a:solidFill>
              </a:rPr>
              <a:t>x86</a:t>
            </a:r>
            <a:r>
              <a:rPr lang="zh-CN" altLang="en-US" sz="2000" b="1" dirty="0">
                <a:solidFill>
                  <a:srgbClr val="FF0000"/>
                </a:solidFill>
              </a:rPr>
              <a:t>汇编（</a:t>
            </a:r>
            <a:r>
              <a:rPr lang="en-US" altLang="zh-CN" sz="2000" b="1" dirty="0">
                <a:solidFill>
                  <a:srgbClr val="FF0000"/>
                </a:solidFill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</a:rPr>
              <a:t>位）编程方法；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b="1" dirty="0"/>
              <a:t>【说明】该部分主要介绍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位汇编源程序基本格式、</a:t>
            </a:r>
            <a:r>
              <a:rPr lang="en-US" altLang="zh-CN" sz="2000" b="1" dirty="0"/>
              <a:t>Irvine</a:t>
            </a:r>
            <a:r>
              <a:rPr lang="zh-CN" altLang="en-US" sz="2000" b="1" dirty="0"/>
              <a:t>链接库调用方法、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位汇编编程环境及参数配置方法、调试方法、保护模式下的内存管理及中断、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位寄存器的使用方法等。</a:t>
            </a:r>
            <a:endParaRPr lang="zh-CN" altLang="en-US" sz="2000" b="1" dirty="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</a:rPr>
              <a:t>        该部分内容属于本课程的附加项目，根据自己的实际情况进行选择学习。</a:t>
            </a:r>
            <a:endParaRPr lang="zh-CN" altLang="en-US" sz="20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1600" b="1" dirty="0"/>
          </a:p>
          <a:p>
            <a:pPr>
              <a:buNone/>
            </a:pPr>
            <a:endParaRPr lang="zh-CN" alt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314325" y="207963"/>
            <a:ext cx="8229600" cy="544512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  <a:sym typeface="Arial" panose="020B0604020202020204" pitchFamily="34" charset="0"/>
              </a:rPr>
              <a:t>关于汇编语言</a:t>
            </a:r>
            <a:endParaRPr lang="en-US" altLang="zh-CN" sz="2900" b="1">
              <a:solidFill>
                <a:srgbClr val="003300"/>
              </a:solidFill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314325" y="939165"/>
            <a:ext cx="8667750" cy="5267325"/>
          </a:xfrm>
        </p:spPr>
        <p:txBody>
          <a:bodyPr anchor="t"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一、汇编语言（</a:t>
            </a:r>
            <a:r>
              <a:rPr lang="en-US" altLang="zh-CN" sz="2400" b="1" dirty="0">
                <a:solidFill>
                  <a:srgbClr val="FF0000"/>
                </a:solidFill>
              </a:rPr>
              <a:t>Assembly Language</a:t>
            </a:r>
            <a:r>
              <a:rPr lang="zh-CN" altLang="en-US" sz="2400" b="1" dirty="0">
                <a:solidFill>
                  <a:srgbClr val="FF0000"/>
                </a:solidFill>
              </a:rPr>
              <a:t>）的定位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是为特定的计算机或系列计算机专门设计的，因此对于不同型号的计算机，有着不同的结构的汇编语言（如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ARM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汇编语言、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51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汇编语言等）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;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是面向机器的程序设计语言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;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是用助记符代替操作码的符号语言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;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是一种低级语言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......</a:t>
            </a:r>
            <a:endParaRPr lang="zh-CN" altLang="en-US" sz="2400" b="1" dirty="0"/>
          </a:p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二、汇编语言的特点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能够直接同计算机的底层软件甚至硬件进行交互，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能够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 pitchFamily="34" charset="0"/>
              </a:rPr>
              <a:t>最大限度地发挥硬件的功能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 pitchFamily="34" charset="0"/>
              </a:rPr>
              <a:t>;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其目标代码简短，占用内存少，执行速度快，是高效的程序设计语言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;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宋体" panose="02010600030101010101" pitchFamily="2" charset="-122"/>
            </a:endParaRPr>
          </a:p>
          <a:p>
            <a:pPr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 pitchFamily="34" charset="0"/>
              </a:rPr>
              <a:t>能够与高级语言配合使用</a:t>
            </a:r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 pitchFamily="34" charset="0"/>
              </a:rPr>
              <a:t>......</a:t>
            </a:r>
            <a:endParaRPr lang="en-US" altLang="zh-CN" sz="2400" b="1" dirty="0"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600" dirty="0"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314325" y="207963"/>
            <a:ext cx="8229600" cy="544512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  <a:sym typeface="Arial" panose="020B0604020202020204" pitchFamily="34" charset="0"/>
              </a:rPr>
              <a:t>关于汇编语言</a:t>
            </a:r>
            <a:endParaRPr lang="en-US" altLang="zh-CN" sz="2900" b="1">
              <a:solidFill>
                <a:srgbClr val="003300"/>
              </a:solidFill>
              <a:ea typeface="楷体_GB2312" pitchFamily="1" charset="-122"/>
              <a:sym typeface="Arial" panose="020B0604020202020204" pitchFamily="34" charset="0"/>
            </a:endParaRPr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314325" y="867410"/>
            <a:ext cx="8667750" cy="5267325"/>
          </a:xfrm>
        </p:spPr>
        <p:txBody>
          <a:bodyPr anchor="t"/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Arial" panose="020B0604020202020204" pitchFamily="34" charset="0"/>
              </a:rPr>
              <a:t>三、汇编语言的应用</a:t>
            </a:r>
            <a:endParaRPr lang="zh-CN" altLang="en-US" sz="24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 pitchFamily="34" charset="0"/>
              </a:rPr>
              <a:t>用于优化应用程序的部分代码（可执行代码小），提升运行速度；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 pitchFamily="34" charset="0"/>
              </a:rPr>
              <a:t>编写硬件设备驱动程序，访问计算机硬件（对硬件的访问简单直接）；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Arial" panose="020B0604020202020204" pitchFamily="34" charset="0"/>
            </a:endParaRPr>
          </a:p>
          <a:p>
            <a:pPr algn="l"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Arial" panose="020B0604020202020204" pitchFamily="34" charset="0"/>
              </a:rPr>
              <a:t>编写需要访问硬件的嵌入式系统和电脑游戏......</a:t>
            </a:r>
            <a:endParaRPr lang="zh-CN" altLang="en-US" sz="2400" b="1" dirty="0"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Arial" panose="020B0604020202020204" pitchFamily="34" charset="0"/>
              </a:rPr>
              <a:t>四、几个概念</a:t>
            </a:r>
            <a:endParaRPr lang="zh-CN" altLang="en-US" sz="24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342900" lvl="1" indent="-342900" algn="l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汇编语言：一种用助记符编程的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低级语言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;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sym typeface="Arial" panose="020B0604020202020204" pitchFamily="34" charset="0"/>
            </a:endParaRPr>
          </a:p>
          <a:p>
            <a:pPr marL="342900" lvl="1" indent="-342900" algn="l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汇编语言源程序：用汇编语言编写的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功能程序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;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sym typeface="Arial" panose="020B0604020202020204" pitchFamily="34" charset="0"/>
            </a:endParaRPr>
          </a:p>
          <a:p>
            <a:pPr marL="342900" lvl="1" indent="-342900" algn="l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汇编程序：将汇编语言翻译成为机器语言的目标程序的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工具软件</a:t>
            </a:r>
            <a:r>
              <a:rPr lang="en-US" altLang="zh-CN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;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sym typeface="Arial" panose="020B0604020202020204" pitchFamily="34" charset="0"/>
            </a:endParaRPr>
          </a:p>
          <a:p>
            <a:pPr marL="342900" lvl="1" indent="-342900" algn="l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汇编：将汇编语言翻译成为机器语言的目标程序的</a:t>
            </a:r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过程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Arial" panose="020B0604020202020204" pitchFamily="34" charset="0"/>
              </a:rPr>
              <a:t>，该过程会指出汇编语言源程序中存在的词法错误和语法错误。</a:t>
            </a:r>
            <a:endParaRPr lang="zh-CN" altLang="en-US" sz="2400" b="1" dirty="0"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600" dirty="0">
              <a:sym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298450" y="280035"/>
            <a:ext cx="8664575" cy="569595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  <a:sym typeface="+mn-ea"/>
              </a:rPr>
              <a:t>需要了解和掌握的知识点：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  <a:sym typeface="+mn-ea"/>
            </a:endParaRPr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468313" y="694055"/>
            <a:ext cx="8229600" cy="5400675"/>
          </a:xfrm>
        </p:spPr>
        <p:txBody>
          <a:bodyPr anchor="t"/>
          <a:p>
            <a:pPr>
              <a:buNone/>
            </a:pPr>
            <a:endParaRPr lang="zh-CN" altLang="en-US" sz="16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1.X86</a:t>
            </a:r>
            <a:r>
              <a:rPr lang="zh-CN" altLang="en-US" sz="2000" b="1" dirty="0">
                <a:sym typeface="Arial" panose="020B0604020202020204" pitchFamily="34" charset="0"/>
              </a:rPr>
              <a:t>处理器的工作模式（实模式，保护模式）；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2.Win32</a:t>
            </a:r>
            <a:r>
              <a:rPr lang="zh-CN" altLang="en-US" sz="2000" b="1" dirty="0">
                <a:sym typeface="Arial" panose="020B0604020202020204" pitchFamily="34" charset="0"/>
              </a:rPr>
              <a:t>编程（</a:t>
            </a:r>
            <a:r>
              <a:rPr lang="en-US" altLang="zh-CN" sz="2000" b="1" dirty="0">
                <a:sym typeface="Arial" panose="020B0604020202020204" pitchFamily="34" charset="0"/>
              </a:rPr>
              <a:t>32</a:t>
            </a:r>
            <a:r>
              <a:rPr lang="zh-CN" altLang="en-US" sz="2000" b="1" dirty="0">
                <a:sym typeface="Arial" panose="020B0604020202020204" pitchFamily="34" charset="0"/>
              </a:rPr>
              <a:t>位）和</a:t>
            </a:r>
            <a:r>
              <a:rPr lang="en-US" altLang="zh-CN" sz="2000" b="1" dirty="0">
                <a:sym typeface="Arial" panose="020B0604020202020204" pitchFamily="34" charset="0"/>
              </a:rPr>
              <a:t>DOS</a:t>
            </a:r>
            <a:r>
              <a:rPr lang="zh-CN" altLang="en-US" sz="2000" b="1" dirty="0">
                <a:sym typeface="Arial" panose="020B0604020202020204" pitchFamily="34" charset="0"/>
              </a:rPr>
              <a:t>编程（</a:t>
            </a:r>
            <a:r>
              <a:rPr lang="en-US" altLang="zh-CN" sz="2000" b="1" dirty="0">
                <a:sym typeface="Arial" panose="020B0604020202020204" pitchFamily="34" charset="0"/>
              </a:rPr>
              <a:t>16</a:t>
            </a:r>
            <a:r>
              <a:rPr lang="zh-CN" altLang="en-US" sz="2000" b="1" dirty="0">
                <a:sym typeface="Arial" panose="020B0604020202020204" pitchFamily="34" charset="0"/>
              </a:rPr>
              <a:t>位）的内存管理；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3.X86</a:t>
            </a:r>
            <a:r>
              <a:rPr lang="zh-CN" altLang="en-US" sz="2000" b="1" dirty="0">
                <a:sym typeface="Arial" panose="020B0604020202020204" pitchFamily="34" charset="0"/>
              </a:rPr>
              <a:t>处理器的寄存器（</a:t>
            </a:r>
            <a:r>
              <a:rPr lang="en-US" altLang="zh-CN" sz="2000" b="1" dirty="0">
                <a:sym typeface="Arial" panose="020B0604020202020204" pitchFamily="34" charset="0"/>
              </a:rPr>
              <a:t>16</a:t>
            </a:r>
            <a:r>
              <a:rPr lang="zh-CN" altLang="en-US" sz="2000" b="1" dirty="0">
                <a:sym typeface="Arial" panose="020B0604020202020204" pitchFamily="34" charset="0"/>
              </a:rPr>
              <a:t>位</a:t>
            </a:r>
            <a:r>
              <a:rPr lang="en-US" altLang="zh-CN" sz="2000" b="1" dirty="0">
                <a:sym typeface="Arial" panose="020B0604020202020204" pitchFamily="34" charset="0"/>
              </a:rPr>
              <a:t>/32</a:t>
            </a:r>
            <a:r>
              <a:rPr lang="zh-CN" altLang="en-US" sz="2000" b="1" dirty="0">
                <a:sym typeface="Arial" panose="020B0604020202020204" pitchFamily="34" charset="0"/>
              </a:rPr>
              <a:t>位）；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4.X86</a:t>
            </a:r>
            <a:r>
              <a:rPr lang="zh-CN" altLang="en-US" sz="2000" b="1" dirty="0">
                <a:sym typeface="Arial" panose="020B0604020202020204" pitchFamily="34" charset="0"/>
              </a:rPr>
              <a:t>汇编指令格式及相关指令；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5.X86</a:t>
            </a:r>
            <a:r>
              <a:rPr lang="zh-CN" altLang="en-US" sz="2000" b="1" dirty="0">
                <a:sym typeface="Arial" panose="020B0604020202020204" pitchFamily="34" charset="0"/>
              </a:rPr>
              <a:t>汇编指令涉及的寻址方式；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6.</a:t>
            </a:r>
            <a:r>
              <a:rPr lang="zh-CN" altLang="en-US" sz="2000" b="1" dirty="0">
                <a:sym typeface="Arial" panose="020B0604020202020204" pitchFamily="34" charset="0"/>
              </a:rPr>
              <a:t>把</a:t>
            </a:r>
            <a:r>
              <a:rPr lang="en-US" altLang="zh-CN" sz="2000" b="1" dirty="0">
                <a:sym typeface="Arial" panose="020B0604020202020204" pitchFamily="34" charset="0"/>
              </a:rPr>
              <a:t>X86</a:t>
            </a:r>
            <a:r>
              <a:rPr lang="zh-CN" altLang="en-US" sz="2000" b="1" dirty="0">
                <a:sym typeface="Arial" panose="020B0604020202020204" pitchFamily="34" charset="0"/>
              </a:rPr>
              <a:t>汇编语言源代码生成可执行程序的操作步骤；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7.Win32</a:t>
            </a:r>
            <a:r>
              <a:rPr lang="zh-CN" altLang="en-US" sz="2000" b="1" dirty="0">
                <a:sym typeface="Arial" panose="020B0604020202020204" pitchFamily="34" charset="0"/>
              </a:rPr>
              <a:t>编程（</a:t>
            </a:r>
            <a:r>
              <a:rPr lang="en-US" altLang="zh-CN" sz="2000" b="1" dirty="0">
                <a:sym typeface="Arial" panose="020B0604020202020204" pitchFamily="34" charset="0"/>
              </a:rPr>
              <a:t>32</a:t>
            </a:r>
            <a:r>
              <a:rPr lang="zh-CN" altLang="en-US" sz="2000" b="1" dirty="0">
                <a:sym typeface="Arial" panose="020B0604020202020204" pitchFamily="34" charset="0"/>
              </a:rPr>
              <a:t>位）和</a:t>
            </a:r>
            <a:r>
              <a:rPr lang="en-US" altLang="zh-CN" sz="2000" b="1" dirty="0">
                <a:sym typeface="Arial" panose="020B0604020202020204" pitchFamily="34" charset="0"/>
              </a:rPr>
              <a:t>DOS</a:t>
            </a:r>
            <a:r>
              <a:rPr lang="zh-CN" altLang="en-US" sz="2000" b="1" dirty="0">
                <a:sym typeface="Arial" panose="020B0604020202020204" pitchFamily="34" charset="0"/>
              </a:rPr>
              <a:t>编程（</a:t>
            </a:r>
            <a:r>
              <a:rPr lang="en-US" altLang="zh-CN" sz="2000" b="1" dirty="0">
                <a:sym typeface="Arial" panose="020B0604020202020204" pitchFamily="34" charset="0"/>
              </a:rPr>
              <a:t>16</a:t>
            </a:r>
            <a:r>
              <a:rPr lang="zh-CN" altLang="en-US" sz="2000" b="1" dirty="0">
                <a:sym typeface="Arial" panose="020B0604020202020204" pitchFamily="34" charset="0"/>
              </a:rPr>
              <a:t>位）的汇编语言源程序格式；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8.Win32</a:t>
            </a:r>
            <a:r>
              <a:rPr lang="zh-CN" altLang="en-US" sz="2000" b="1" dirty="0">
                <a:sym typeface="Arial" panose="020B0604020202020204" pitchFamily="34" charset="0"/>
              </a:rPr>
              <a:t>编程（</a:t>
            </a:r>
            <a:r>
              <a:rPr lang="en-US" altLang="zh-CN" sz="2000" b="1" dirty="0">
                <a:sym typeface="Arial" panose="020B0604020202020204" pitchFamily="34" charset="0"/>
              </a:rPr>
              <a:t>32</a:t>
            </a:r>
            <a:r>
              <a:rPr lang="zh-CN" altLang="en-US" sz="2000" b="1" dirty="0">
                <a:sym typeface="Arial" panose="020B0604020202020204" pitchFamily="34" charset="0"/>
              </a:rPr>
              <a:t>位）和</a:t>
            </a:r>
            <a:r>
              <a:rPr lang="en-US" altLang="zh-CN" sz="2000" b="1" dirty="0">
                <a:sym typeface="Arial" panose="020B0604020202020204" pitchFamily="34" charset="0"/>
              </a:rPr>
              <a:t>DOS</a:t>
            </a:r>
            <a:r>
              <a:rPr lang="zh-CN" altLang="en-US" sz="2000" b="1" dirty="0">
                <a:sym typeface="Arial" panose="020B0604020202020204" pitchFamily="34" charset="0"/>
              </a:rPr>
              <a:t>编程（</a:t>
            </a:r>
            <a:r>
              <a:rPr lang="en-US" altLang="zh-CN" sz="2000" b="1" dirty="0">
                <a:sym typeface="Arial" panose="020B0604020202020204" pitchFamily="34" charset="0"/>
              </a:rPr>
              <a:t>16</a:t>
            </a:r>
            <a:r>
              <a:rPr lang="zh-CN" altLang="en-US" sz="2000" b="1" dirty="0">
                <a:sym typeface="Arial" panose="020B0604020202020204" pitchFamily="34" charset="0"/>
              </a:rPr>
              <a:t>位）的编程环境和参数设置；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9.Win32</a:t>
            </a:r>
            <a:r>
              <a:rPr lang="zh-CN" altLang="en-US" sz="2000" b="1" dirty="0">
                <a:sym typeface="Arial" panose="020B0604020202020204" pitchFamily="34" charset="0"/>
              </a:rPr>
              <a:t>编程（</a:t>
            </a:r>
            <a:r>
              <a:rPr lang="en-US" altLang="zh-CN" sz="2000" b="1" dirty="0">
                <a:sym typeface="Arial" panose="020B0604020202020204" pitchFamily="34" charset="0"/>
              </a:rPr>
              <a:t>32</a:t>
            </a:r>
            <a:r>
              <a:rPr lang="zh-CN" altLang="en-US" sz="2000" b="1" dirty="0">
                <a:sym typeface="Arial" panose="020B0604020202020204" pitchFamily="34" charset="0"/>
              </a:rPr>
              <a:t>位）和</a:t>
            </a:r>
            <a:r>
              <a:rPr lang="en-US" altLang="zh-CN" sz="2000" b="1" dirty="0">
                <a:sym typeface="Arial" panose="020B0604020202020204" pitchFamily="34" charset="0"/>
              </a:rPr>
              <a:t>DOS</a:t>
            </a:r>
            <a:r>
              <a:rPr lang="zh-CN" altLang="en-US" sz="2000" b="1" dirty="0">
                <a:sym typeface="Arial" panose="020B0604020202020204" pitchFamily="34" charset="0"/>
              </a:rPr>
              <a:t>编程（</a:t>
            </a:r>
            <a:r>
              <a:rPr lang="en-US" altLang="zh-CN" sz="2000" b="1" dirty="0">
                <a:sym typeface="Arial" panose="020B0604020202020204" pitchFamily="34" charset="0"/>
              </a:rPr>
              <a:t>16</a:t>
            </a:r>
            <a:r>
              <a:rPr lang="zh-CN" altLang="en-US" sz="2000" b="1" dirty="0">
                <a:sym typeface="Arial" panose="020B0604020202020204" pitchFamily="34" charset="0"/>
              </a:rPr>
              <a:t>位）的调试方法；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600" b="1" dirty="0"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b="1" dirty="0">
                <a:solidFill>
                  <a:srgbClr val="FF0000"/>
                </a:solidFill>
                <a:sym typeface="Arial" panose="020B0604020202020204" pitchFamily="34" charset="0"/>
              </a:rPr>
              <a:t>【说明】</a:t>
            </a:r>
            <a:r>
              <a:rPr lang="zh-CN" altLang="en-US" sz="2000" b="1" dirty="0"/>
              <a:t>由于授课学时和授课类别（实践类课程）限制，上述知识点点到为止，如果有不够清楚的地方，请同学们课后查找资料进行自学。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298450" y="280035"/>
            <a:ext cx="8664575" cy="569595"/>
          </a:xfrm>
        </p:spPr>
        <p:txBody>
          <a:bodyPr anchor="t"/>
          <a:p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  <a:sym typeface="+mn-ea"/>
              </a:rPr>
              <a:t>1.X86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  <a:sym typeface="+mn-ea"/>
              </a:rPr>
              <a:t>处理器的工作模式及内存管理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  <a:sym typeface="+mn-ea"/>
            </a:endParaRPr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396875" y="1124585"/>
            <a:ext cx="8565515" cy="5400675"/>
          </a:xfrm>
        </p:spPr>
        <p:txBody>
          <a:bodyPr anchor="t"/>
          <a:p>
            <a:pPr>
              <a:buNone/>
            </a:pPr>
            <a:r>
              <a:rPr lang="zh-CN" altLang="en-US" sz="2100" b="1" dirty="0">
                <a:solidFill>
                  <a:srgbClr val="FF0000"/>
                </a:solidFill>
                <a:sym typeface="Arial" panose="020B0604020202020204" pitchFamily="34" charset="0"/>
              </a:rPr>
              <a:t>实模式（实地址模式</a:t>
            </a:r>
            <a:r>
              <a:rPr lang="en-US" altLang="zh-CN" sz="2100" b="1" dirty="0">
                <a:solidFill>
                  <a:srgbClr val="FF0000"/>
                </a:solidFill>
                <a:sym typeface="Arial" panose="020B0604020202020204" pitchFamily="34" charset="0"/>
              </a:rPr>
              <a:t>Real-Address Mode</a:t>
            </a:r>
            <a:r>
              <a:rPr lang="zh-CN" altLang="en-US" sz="2100" b="1" dirty="0">
                <a:solidFill>
                  <a:srgbClr val="FF0000"/>
                </a:solidFill>
                <a:sym typeface="Arial" panose="020B0604020202020204" pitchFamily="34" charset="0"/>
              </a:rPr>
              <a:t>）</a:t>
            </a:r>
            <a:endParaRPr lang="zh-CN" altLang="en-US" sz="21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>
              <a:buNone/>
            </a:pPr>
            <a:endParaRPr lang="zh-CN" altLang="en-US" sz="21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sym typeface="Arial" panose="020B0604020202020204" pitchFamily="34" charset="0"/>
              </a:rPr>
              <a:t>DOS</a:t>
            </a:r>
            <a:r>
              <a:rPr lang="zh-CN" altLang="en-US" sz="2000" b="1" dirty="0">
                <a:sym typeface="Arial" panose="020B0604020202020204" pitchFamily="34" charset="0"/>
              </a:rPr>
              <a:t>操作系统运行在实模式。现在的</a:t>
            </a:r>
            <a:r>
              <a:rPr lang="en-US" altLang="zh-CN" sz="2000" b="1" dirty="0">
                <a:sym typeface="Arial" panose="020B0604020202020204" pitchFamily="34" charset="0"/>
              </a:rPr>
              <a:t>PC复位或加电</a:t>
            </a:r>
            <a:r>
              <a:rPr lang="zh-CN" altLang="en-US" sz="2000" b="1" dirty="0">
                <a:sym typeface="Arial" panose="020B0604020202020204" pitchFamily="34" charset="0"/>
              </a:rPr>
              <a:t>也</a:t>
            </a:r>
            <a:r>
              <a:rPr lang="en-US" altLang="zh-CN" sz="2000" b="1" dirty="0">
                <a:sym typeface="Arial" panose="020B0604020202020204" pitchFamily="34" charset="0"/>
              </a:rPr>
              <a:t>以实模式启动</a:t>
            </a:r>
            <a:r>
              <a:rPr lang="zh-CN" altLang="en-US" sz="2000" b="1" dirty="0">
                <a:sym typeface="Arial" panose="020B0604020202020204" pitchFamily="34" charset="0"/>
              </a:rPr>
              <a:t>；</a:t>
            </a:r>
            <a:endParaRPr lang="en-US" altLang="zh-CN" sz="2000" b="1" dirty="0">
              <a:sym typeface="Arial" panose="020B0604020202020204" pitchFamily="34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Arial" panose="020B0604020202020204" pitchFamily="34" charset="0"/>
              </a:rPr>
              <a:t>实模式下可以物理寻址的内存空间是             </a:t>
            </a:r>
            <a:r>
              <a:rPr lang="en-US" altLang="zh-CN" sz="2000" b="1" dirty="0"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ym typeface="Arial" panose="020B0604020202020204" pitchFamily="34" charset="0"/>
              </a:rPr>
              <a:t>（</a:t>
            </a:r>
            <a:r>
              <a:rPr lang="en-US" altLang="zh-CN" sz="2000" b="1" dirty="0">
                <a:sym typeface="Arial" panose="020B0604020202020204" pitchFamily="34" charset="0"/>
              </a:rPr>
              <a:t>8086</a:t>
            </a:r>
            <a:r>
              <a:rPr lang="zh-CN" altLang="en-US" sz="2000" b="1" dirty="0">
                <a:sym typeface="Arial" panose="020B0604020202020204" pitchFamily="34" charset="0"/>
              </a:rPr>
              <a:t>只有</a:t>
            </a:r>
            <a:r>
              <a:rPr lang="en-US" altLang="zh-CN" sz="2000" b="1" dirty="0">
                <a:sym typeface="Arial" panose="020B0604020202020204" pitchFamily="34" charset="0"/>
              </a:rPr>
              <a:t>20</a:t>
            </a:r>
            <a:r>
              <a:rPr lang="zh-CN" altLang="en-US" sz="2000" b="1" dirty="0">
                <a:sym typeface="Arial" panose="020B0604020202020204" pitchFamily="34" charset="0"/>
              </a:rPr>
              <a:t>根地址线）；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Arial" panose="020B0604020202020204" pitchFamily="34" charset="0"/>
              </a:rPr>
              <a:t>8086的寄存器都是16位，所以采用16位段基地址:16位偏移地址的方式进行访存，即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marL="0" indent="0" algn="ctr"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ym typeface="Arial" panose="020B0604020202020204" pitchFamily="34" charset="0"/>
              </a:rPr>
              <a:t>基地址</a:t>
            </a: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×</a:t>
            </a: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16+</a:t>
            </a: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段内偏移地址</a:t>
            </a: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=</a:t>
            </a: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物理地址（</a:t>
            </a: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20</a:t>
            </a: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位）</a:t>
            </a:r>
            <a:endParaRPr lang="zh-CN" altLang="en-US" sz="2000" b="1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通常段内偏移地址从</a:t>
            </a:r>
            <a:r>
              <a:rPr lang="en-US" altLang="zh-CN" sz="2000" b="1" dirty="0">
                <a:latin typeface="Arial" panose="020B0604020202020204" pitchFamily="34" charset="0"/>
                <a:sym typeface="Arial" panose="020B0604020202020204" pitchFamily="34" charset="0"/>
              </a:rPr>
              <a:t>0</a:t>
            </a:r>
            <a:r>
              <a:rPr lang="zh-CN" altLang="en-US" sz="2000" b="1" dirty="0">
                <a:latin typeface="Arial" panose="020B0604020202020204" pitchFamily="34" charset="0"/>
                <a:sym typeface="Arial" panose="020B0604020202020204" pitchFamily="34" charset="0"/>
              </a:rPr>
              <a:t>开始编号，所以</a:t>
            </a:r>
            <a:r>
              <a:rPr lang="zh-CN" altLang="en-US" sz="2000" b="1" dirty="0">
                <a:sym typeface="Arial" panose="020B0604020202020204" pitchFamily="34" charset="0"/>
              </a:rPr>
              <a:t>每个段的大小为                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Arial" panose="020B0604020202020204" pitchFamily="34" charset="0"/>
              </a:rPr>
              <a:t>实模式下的段寄存器，存放的就是基地址；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Arial" panose="020B0604020202020204" pitchFamily="34" charset="0"/>
              </a:rPr>
              <a:t>实模式下，物理地址对程序员是可见的，程序员对所有段都可以读写和执行，具有全部的权限，或者说所有的内存数据都可以被访问，一旦不小心修改了用户程序或系统程序，容易造成软件甚至系统崩溃；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ym typeface="Arial" panose="020B0604020202020204" pitchFamily="34" charset="0"/>
              </a:rPr>
              <a:t>实模式不支持多任务；内存也不支持分页；</a:t>
            </a:r>
            <a:endParaRPr lang="zh-CN" altLang="en-US" sz="2000" b="1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9975" y="2268855"/>
          <a:ext cx="1156970" cy="33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60400" imgH="190500" progId="Equation.KSEE3">
                  <p:embed/>
                </p:oleObj>
              </mc:Choice>
              <mc:Fallback>
                <p:oleObj name="" r:id="rId1" imgW="6604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9975" y="2268855"/>
                        <a:ext cx="1156970" cy="33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6415" y="3789045"/>
          <a:ext cx="1323975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736600" imgH="203200" progId="Equation.KSEE3">
                  <p:embed/>
                </p:oleObj>
              </mc:Choice>
              <mc:Fallback>
                <p:oleObj name="" r:id="rId3" imgW="736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6415" y="3789045"/>
                        <a:ext cx="1323975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5121"/>
          <p:cNvSpPr>
            <a:spLocks noGrp="1"/>
          </p:cNvSpPr>
          <p:nvPr>
            <p:ph type="title"/>
          </p:nvPr>
        </p:nvSpPr>
        <p:spPr>
          <a:xfrm>
            <a:off x="298450" y="280035"/>
            <a:ext cx="8664575" cy="569595"/>
          </a:xfrm>
        </p:spPr>
        <p:txBody>
          <a:bodyPr anchor="t"/>
          <a:p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  <a:sym typeface="+mn-ea"/>
              </a:rPr>
              <a:t>1.X86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  <a:sym typeface="+mn-ea"/>
              </a:rPr>
              <a:t>处理器的工作模式及内存管理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  <a:sym typeface="+mn-ea"/>
            </a:endParaRPr>
          </a:p>
        </p:txBody>
      </p:sp>
      <p:sp>
        <p:nvSpPr>
          <p:cNvPr id="4098" name="文本占位符 5122"/>
          <p:cNvSpPr>
            <a:spLocks noGrp="1"/>
          </p:cNvSpPr>
          <p:nvPr>
            <p:ph idx="1"/>
          </p:nvPr>
        </p:nvSpPr>
        <p:spPr>
          <a:xfrm>
            <a:off x="403860" y="981075"/>
            <a:ext cx="8336280" cy="5400675"/>
          </a:xfrm>
        </p:spPr>
        <p:txBody>
          <a:bodyPr anchor="t"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100" b="1" dirty="0">
                <a:solidFill>
                  <a:srgbClr val="FF0000"/>
                </a:solidFill>
                <a:sym typeface="Arial" panose="020B0604020202020204" pitchFamily="34" charset="0"/>
              </a:rPr>
              <a:t>实模式（实地址模式</a:t>
            </a:r>
            <a:r>
              <a:rPr lang="en-US" altLang="zh-CN" sz="2100" b="1" dirty="0">
                <a:solidFill>
                  <a:srgbClr val="FF0000"/>
                </a:solidFill>
                <a:sym typeface="Arial" panose="020B0604020202020204" pitchFamily="34" charset="0"/>
              </a:rPr>
              <a:t>Real-Address Mode</a:t>
            </a:r>
            <a:r>
              <a:rPr lang="zh-CN" altLang="en-US" sz="2100" b="1" dirty="0">
                <a:solidFill>
                  <a:srgbClr val="FF0000"/>
                </a:solidFill>
                <a:sym typeface="Arial" panose="020B0604020202020204" pitchFamily="34" charset="0"/>
              </a:rPr>
              <a:t>）</a:t>
            </a:r>
            <a:endParaRPr lang="zh-CN" altLang="en-US" sz="21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b="1" dirty="0"/>
              <a:t>内存分为通用和专用两个区域（每个地址存放</a:t>
            </a:r>
            <a:r>
              <a:rPr lang="en-US" altLang="zh-CN" sz="2000" b="1" dirty="0"/>
              <a:t>1Byte</a:t>
            </a:r>
            <a:r>
              <a:rPr lang="zh-CN" altLang="en-US" sz="2000" b="1" dirty="0"/>
              <a:t>数据）</a:t>
            </a:r>
            <a:endParaRPr lang="zh-CN" altLang="en-US" sz="2000" b="1" dirty="0"/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专用区域：</a:t>
            </a:r>
            <a:r>
              <a:rPr lang="en-US" altLang="zh-CN" sz="2000" b="1" dirty="0"/>
              <a:t>00000-003FFH</a:t>
            </a:r>
            <a:r>
              <a:rPr lang="zh-CN" altLang="en-US" sz="2000" b="1" dirty="0"/>
              <a:t>用来存放中断向量表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dirty="0"/>
              <a:t>【说明】表中共有</a:t>
            </a:r>
            <a:r>
              <a:rPr lang="en-US" altLang="zh-CN" sz="2000" b="1" dirty="0"/>
              <a:t>256</a:t>
            </a:r>
            <a:r>
              <a:rPr lang="zh-CN" altLang="en-US" sz="2000" b="1" dirty="0"/>
              <a:t>项，即允许存放最多</a:t>
            </a:r>
            <a:r>
              <a:rPr lang="en-US" altLang="zh-CN" sz="2000" b="1" dirty="0"/>
              <a:t>256</a:t>
            </a:r>
            <a:r>
              <a:rPr lang="zh-CN" altLang="en-US" sz="2000" b="1" dirty="0"/>
              <a:t>个中断服务程序入口地址，每个地址占用</a:t>
            </a:r>
            <a:r>
              <a:rPr lang="en-US" altLang="zh-CN" sz="2000" b="1" dirty="0"/>
              <a:t>4Byte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CS:IP</a:t>
            </a:r>
            <a:r>
              <a:rPr lang="zh-CN" altLang="en-US" sz="2000" b="1" dirty="0"/>
              <a:t>），也就是所谓的</a:t>
            </a:r>
            <a:r>
              <a:rPr lang="en-US" altLang="zh-CN" sz="2000" b="1" dirty="0"/>
              <a:t>“</a:t>
            </a:r>
            <a:r>
              <a:rPr lang="zh-CN" altLang="en-US" sz="2000" b="1" dirty="0"/>
              <a:t>中断向量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CS</a:t>
            </a:r>
            <a:r>
              <a:rPr lang="zh-CN" altLang="en-US" sz="2000" b="1" dirty="0"/>
              <a:t>存放段地址，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存放段内偏移地址。</a:t>
            </a:r>
            <a:endParaRPr lang="zh-CN" altLang="en-US" sz="2000" b="1" dirty="0"/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/>
              <a:t>通用区域：</a:t>
            </a:r>
            <a:r>
              <a:rPr lang="en-US" altLang="zh-CN" sz="2000" b="1" dirty="0"/>
              <a:t>00400-FFFFFH</a:t>
            </a:r>
            <a:r>
              <a:rPr lang="zh-CN" altLang="en-US" sz="2000" b="1" dirty="0"/>
              <a:t>用来</a:t>
            </a:r>
            <a:endParaRPr lang="zh-CN" altLang="en-US" sz="2000" b="1" dirty="0"/>
          </a:p>
          <a:p>
            <a:pPr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000" b="1" dirty="0"/>
              <a:t>存放程序和数据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1856" r="5811"/>
          <a:stretch>
            <a:fillRect/>
          </a:stretch>
        </p:blipFill>
        <p:spPr>
          <a:xfrm>
            <a:off x="4572000" y="3357245"/>
            <a:ext cx="3994785" cy="27393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199686092"/>
</p:tagLst>
</file>

<file path=ppt/tags/tag2.xml><?xml version="1.0" encoding="utf-8"?>
<p:tagLst xmlns:p="http://schemas.openxmlformats.org/presentationml/2006/main">
  <p:tag name="KSO_WM_UNIT_PLACING_PICTURE_USER_VIEWPORT" val="{&quot;height&quot;:2520,&quot;width&quot;:9875}"/>
  <p:tag name="REFSHAPE" val="199685956"/>
</p:tagLst>
</file>

<file path=ppt/tags/tag3.xml><?xml version="1.0" encoding="utf-8"?>
<p:tagLst xmlns:p="http://schemas.openxmlformats.org/presentationml/2006/main">
  <p:tag name="KSO_WM_UNIT_TABLE_BEAUTIFY" val="smartTable{81ff8db6-1ff3-4809-9674-de947cc3489d}"/>
  <p:tag name="TABLE_ENDDRAG_ORIGIN_RECT" val="311*349"/>
  <p:tag name="TABLE_ENDDRAG_RECT" val="192*135*311*349"/>
</p:tagLst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10367</Words>
  <Application>WPS 演示</Application>
  <PresentationFormat>在屏幕上显示</PresentationFormat>
  <Paragraphs>528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Garamond</vt:lpstr>
      <vt:lpstr>PMingLiU-ExtB</vt:lpstr>
      <vt:lpstr>楷体_GB2312</vt:lpstr>
      <vt:lpstr>新宋体</vt:lpstr>
      <vt:lpstr>华文楷体</vt:lpstr>
      <vt:lpstr>Wingdings</vt:lpstr>
      <vt:lpstr>微软雅黑</vt:lpstr>
      <vt:lpstr>Arial Unicode MS</vt:lpstr>
      <vt:lpstr>Calibri</vt:lpstr>
      <vt:lpstr>黑体</vt:lpstr>
      <vt:lpstr>仿宋_GB2312</vt:lpstr>
      <vt:lpstr>仿宋</vt:lpstr>
      <vt:lpstr>Edge</vt:lpstr>
      <vt:lpstr>Equation.KSEE3</vt:lpstr>
      <vt:lpstr>Equation.KSEE3</vt:lpstr>
      <vt:lpstr>Equation.KSEE3</vt:lpstr>
      <vt:lpstr>汇编语言 （一） </vt:lpstr>
      <vt:lpstr>PowerPoint 演示文稿</vt:lpstr>
      <vt:lpstr>课前须知 </vt:lpstr>
      <vt:lpstr>教学内容</vt:lpstr>
      <vt:lpstr>关于汇编语言</vt:lpstr>
      <vt:lpstr>关于汇编语言</vt:lpstr>
      <vt:lpstr>需要了解和掌握的知识点：</vt:lpstr>
      <vt:lpstr>1.X86处理器的工作模式及内存管理</vt:lpstr>
      <vt:lpstr>1.X86处理器的工作模式及内存管理</vt:lpstr>
      <vt:lpstr>1.X86处理器的工作模式及内存管理</vt:lpstr>
      <vt:lpstr>2.有关8086 CPU寄存器</vt:lpstr>
      <vt:lpstr>2.有关8086 CPU寄存器</vt:lpstr>
      <vt:lpstr>2.有关8086 CPU寄存器</vt:lpstr>
      <vt:lpstr>3.有关80386CPU寄存器</vt:lpstr>
      <vt:lpstr>3.有关80386CPU寄存器</vt:lpstr>
      <vt:lpstr>4.X86汇编的指令格式</vt:lpstr>
      <vt:lpstr>5.8086汇编的寻址方式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13.关于提交实验报告</vt:lpstr>
      <vt:lpstr>汇编源程序的上机调试操作基础训练 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汇编语言上机实验（一） 4学时</dc:title>
  <dc:creator>雨林木风</dc:creator>
  <cp:lastModifiedBy>wh</cp:lastModifiedBy>
  <cp:revision>381</cp:revision>
  <dcterms:created xsi:type="dcterms:W3CDTF">2009-11-15T04:05:00Z</dcterms:created>
  <dcterms:modified xsi:type="dcterms:W3CDTF">2024-03-04T08:58:48Z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2052-11.8.2.9015</vt:lpwstr>
  </property>
  <property fmtid="{D5CDD505-2E9C-101B-9397-08002B2CF9AE}" pid="3" name="ICV">
    <vt:lpwstr>1CF9E6B8684D461B9B41D0C8ECFDDD24</vt:lpwstr>
  </property>
</Properties>
</file>