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1" r:id="rId3"/>
    <p:sldId id="257" r:id="rId4"/>
    <p:sldId id="348" r:id="rId5"/>
    <p:sldId id="337" r:id="rId6"/>
    <p:sldId id="375" r:id="rId7"/>
    <p:sldId id="372" r:id="rId8"/>
    <p:sldId id="338" r:id="rId9"/>
    <p:sldId id="312" r:id="rId10"/>
    <p:sldId id="339" r:id="rId11"/>
    <p:sldId id="316" r:id="rId12"/>
    <p:sldId id="317" r:id="rId13"/>
    <p:sldId id="373" r:id="rId14"/>
    <p:sldId id="318" r:id="rId15"/>
    <p:sldId id="374" r:id="rId16"/>
    <p:sldId id="319" r:id="rId17"/>
    <p:sldId id="335" r:id="rId18"/>
    <p:sldId id="371" r:id="rId19"/>
    <p:sldId id="365" r:id="rId20"/>
    <p:sldId id="368" r:id="rId21"/>
    <p:sldId id="376" r:id="rId22"/>
    <p:sldId id="377" r:id="rId23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064"/>
        <p:guide pos="291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任意多边形 2054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075" name="直接连接符 2055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lvl="0">
              <a:defRPr sz="5000"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>
              <a:buNone/>
              <a:defRPr sz="2800" kern="1200"/>
            </a:lvl1pPr>
            <a:lvl2pPr marL="344805" lvl="1" indent="-344805" algn="ctr">
              <a:buNone/>
              <a:defRPr sz="2800" kern="1200"/>
            </a:lvl2pPr>
            <a:lvl3pPr marL="671830" lvl="2" indent="-671830" algn="ctr">
              <a:buNone/>
              <a:defRPr sz="2800" kern="1200"/>
            </a:lvl3pPr>
            <a:lvl4pPr marL="1024255" lvl="3" indent="-1024255" algn="ctr">
              <a:buNone/>
              <a:defRPr sz="2800" kern="1200"/>
            </a:lvl4pPr>
            <a:lvl5pPr marL="1341755" lvl="4" indent="-1341755" algn="ctr">
              <a:buNone/>
              <a:defRPr sz="2800"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altLang="en-US" strike="noStrike" noProof="1">
              <a:latin typeface="Garamond" panose="02020404030301010803" pitchFamily="2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endParaRPr lang="zh-CN" strike="noStrike" noProof="1">
              <a:latin typeface="Garamond" panose="02020404030301010803" pitchFamily="2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p>
            <a:pPr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>
              <a:latin typeface="Garamond" panose="02020404030301010803" pitchFamily="2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z="1350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marL="0" lvl="0" indent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350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 anchorCtr="0">
            <a:normAutofit/>
          </a:bodyPr>
          <a:lstStyle>
            <a:lvl1pPr>
              <a:defRPr sz="3000"/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325120"/>
            <a:r>
              <a:rPr lang="zh-CN" altLang="en-US"/>
              <a:t>第二级</a:t>
            </a:r>
            <a:endParaRPr lang="zh-CN" altLang="en-US"/>
          </a:p>
          <a:p>
            <a:pPr lvl="2" indent="-350520"/>
            <a:r>
              <a:rPr lang="zh-CN" altLang="en-US"/>
              <a:t>第三级</a:t>
            </a:r>
            <a:endParaRPr lang="zh-CN" altLang="en-US"/>
          </a:p>
          <a:p>
            <a:pPr lvl="3" indent="-315595"/>
            <a:r>
              <a:rPr lang="zh-CN" altLang="en-US"/>
              <a:t>第四级</a:t>
            </a:r>
            <a:endParaRPr lang="zh-CN" altLang="en-US"/>
          </a:p>
          <a:p>
            <a:pPr lvl="4" indent="-339725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endParaRPr lang="zh-CN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200">
                <a:latin typeface="Garamond" panose="02020404030301010803" pitchFamily="2" charset="0"/>
              </a:defRPr>
            </a:lvl1pPr>
          </a:lstStyle>
          <a:p>
            <a:pPr lvl="0" fontAlgn="base"/>
            <a:fld id="{9A0DB2DC-4C9A-4742-B13C-FB6460FD3503}" type="slidenum">
              <a:rPr lang="zh-CN" strike="noStrike" noProof="1">
                <a:latin typeface="Garamond" panose="02020404030301010803" pitchFamily="2" charset="0"/>
                <a:ea typeface="宋体" panose="02010600030101010101" pitchFamily="2" charset="-122"/>
                <a:cs typeface="+mn-ea"/>
              </a:rPr>
            </a:fld>
            <a:endParaRPr lang="zh-CN" strike="noStrike" noProof="1"/>
          </a:p>
        </p:txBody>
      </p:sp>
      <p:sp>
        <p:nvSpPr>
          <p:cNvPr id="1031" name="任意多边形 1030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直接连接符 1031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pPr lvl="0" inden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69925" lvl="1" indent="-3251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022350" lvl="2" indent="-35052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39850" lvl="3" indent="-31559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681480" lvl="4" indent="-339725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标题 4097"/>
          <p:cNvSpPr>
            <a:spLocks noGrp="1"/>
          </p:cNvSpPr>
          <p:nvPr>
            <p:ph type="ctrTitle"/>
          </p:nvPr>
        </p:nvSpPr>
        <p:spPr>
          <a:xfrm>
            <a:off x="771525" y="1524000"/>
            <a:ext cx="7623175" cy="1752600"/>
          </a:xfrm>
        </p:spPr>
        <p:txBody>
          <a:bodyPr anchor="t"/>
          <a:p>
            <a:pPr algn="ctr" defTabSz="914400">
              <a:buNone/>
            </a:pP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汇编语言</a:t>
            </a:r>
            <a:b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r>
              <a:rPr lang="zh-CN" altLang="en-US" b="1" kern="1200" baseline="0">
                <a:latin typeface="楷体_GB2312" pitchFamily="1" charset="-122"/>
                <a:ea typeface="楷体_GB2312" pitchFamily="1" charset="-122"/>
                <a:cs typeface="+mj-cs"/>
              </a:rPr>
              <a:t>(三)</a:t>
            </a:r>
            <a:br>
              <a:rPr lang="zh-CN" altLang="en-US" kern="1200" baseline="0">
                <a:latin typeface="楷体_GB2312" pitchFamily="1" charset="-122"/>
                <a:ea typeface="楷体_GB2312" pitchFamily="1" charset="-122"/>
                <a:cs typeface="+mj-cs"/>
              </a:rPr>
            </a:br>
            <a:endParaRPr lang="zh-CN" altLang="en-US" kern="1200" baseline="0">
              <a:latin typeface="Garamond" panose="02020404030301010803" pitchFamily="2" charset="0"/>
              <a:ea typeface="+mj-ea"/>
              <a:cs typeface="+mj-cs"/>
            </a:endParaRPr>
          </a:p>
        </p:txBody>
      </p:sp>
      <p:sp>
        <p:nvSpPr>
          <p:cNvPr id="5122" name="副标题 4098"/>
          <p:cNvSpPr>
            <a:spLocks noGrp="1"/>
          </p:cNvSpPr>
          <p:nvPr>
            <p:ph type="subTitle" idx="1"/>
          </p:nvPr>
        </p:nvSpPr>
        <p:spPr>
          <a:xfrm>
            <a:off x="1355090" y="3962400"/>
            <a:ext cx="7113270" cy="1752600"/>
          </a:xfrm>
        </p:spPr>
        <p:txBody>
          <a:bodyPr anchor="t"/>
          <a:p>
            <a:pPr algn="ctr" defTabSz="914400">
              <a:buSzPct val="65000"/>
            </a:pPr>
            <a:r>
              <a:rPr lang="zh-CN" altLang="en-US" b="1" kern="1200" baseline="0">
                <a:latin typeface="+mn-lt"/>
                <a:ea typeface="+mn-ea"/>
                <a:cs typeface="+mn-cs"/>
              </a:rPr>
              <a:t>国家级计算机实验教学中心</a:t>
            </a:r>
            <a:endParaRPr lang="zh-CN" altLang="en-US" kern="1200" baseline="0">
              <a:latin typeface="+mn-lt"/>
              <a:ea typeface="+mn-ea"/>
              <a:cs typeface="+mn-cs"/>
            </a:endParaRPr>
          </a:p>
          <a:p>
            <a:pPr defTabSz="914400">
              <a:buSzPct val="65000"/>
            </a:pPr>
            <a:endParaRPr lang="en-US" altLang="zh-CN" kern="1200" baseline="0"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r>
              <a:rPr lang="zh-CN" altLang="en-US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课件下载地址  </a:t>
            </a:r>
            <a:r>
              <a:rPr lang="en-US" altLang="zh-CN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http://192.168.101.62</a:t>
            </a:r>
            <a:endParaRPr lang="en-US" altLang="zh-CN" b="1" kern="1200" baseline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 defTabSz="914400">
              <a:buSzPct val="65000"/>
            </a:pPr>
            <a:r>
              <a:rPr lang="en-US" altLang="zh-CN" b="1" kern="1200" baseline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kern="1200" baseline="0">
                <a:latin typeface="+mn-lt"/>
                <a:ea typeface="+mn-ea"/>
                <a:cs typeface="+mn-cs"/>
              </a:rPr>
              <a:t>               </a:t>
            </a:r>
            <a:endParaRPr lang="en-US" altLang="zh-CN" kern="1200" baseline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10"/>
          <p:cNvSpPr>
            <a:spLocks noGrp="1"/>
          </p:cNvSpPr>
          <p:nvPr>
            <p:ph idx="1"/>
          </p:nvPr>
        </p:nvSpPr>
        <p:spPr>
          <a:xfrm>
            <a:off x="395288" y="180658"/>
            <a:ext cx="8450262" cy="5784850"/>
          </a:xfrm>
        </p:spPr>
        <p:txBody>
          <a:bodyPr anchor="t"/>
          <a:p>
            <a:pPr marL="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输入数据和存储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800" b="1" dirty="0"/>
              <a:t>      </a:t>
            </a:r>
            <a:r>
              <a:rPr lang="zh-CN" altLang="en-US" sz="1800" b="1" dirty="0"/>
              <a:t>假设，从键盘输入两个两位十进制数分别为12和34，考虑到出口参数都将存入AL，为避免覆盖前面的数据，我们使用存储器存储获取的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码数据。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data segment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shuru db 4 dup(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)	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bcd db 3 dup(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)	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...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si,offset shuru；取shuru在段内的有效地址存入</a:t>
            </a:r>
            <a:r>
              <a:rPr lang="zh-CN" altLang="en-US" sz="1800" b="1" dirty="0">
                <a:sym typeface="+mn-ea"/>
              </a:rPr>
              <a:t>SI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di,offset bcd</a:t>
            </a:r>
            <a:r>
              <a:rPr lang="en-US" altLang="zh-CN" sz="1800" b="1" dirty="0"/>
              <a:t>   </a:t>
            </a:r>
            <a:r>
              <a:rPr lang="zh-CN" altLang="en-US" sz="1800" b="1" dirty="0"/>
              <a:t>；取bcd在段内的有效地址存入</a:t>
            </a:r>
            <a:r>
              <a:rPr lang="zh-CN" altLang="en-US" sz="1800" b="1" dirty="0">
                <a:sym typeface="+mn-ea"/>
              </a:rPr>
              <a:t>DI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cx,4	</a:t>
            </a:r>
            <a:r>
              <a:rPr lang="en-US" altLang="zh-CN" sz="1800" b="1" dirty="0"/>
              <a:t>    </a:t>
            </a:r>
            <a:r>
              <a:rPr lang="zh-CN" altLang="en-US" sz="1800" b="1" dirty="0"/>
              <a:t>；预置循环次数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input</a:t>
            </a:r>
            <a:r>
              <a:rPr lang="zh-CN" altLang="en-US" sz="1800" b="1" dirty="0"/>
              <a:t>: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ah,1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int 21h		；调用中断，从键盘输入一个字符并回显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mov [si],al	；将获取的ASCII码存入shuru为首的四个字节空间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inc si		；指向下一次的数据存放地址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/>
              <a:t>loop </a:t>
            </a:r>
            <a:r>
              <a:rPr lang="en-US" altLang="zh-CN" sz="1800" b="1" dirty="0"/>
              <a:t>input</a:t>
            </a:r>
            <a:r>
              <a:rPr lang="zh-CN" altLang="en-US" sz="1800" b="1" dirty="0"/>
              <a:t>	；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结果：在shuru开始的地方依次存放的数据为31H,32H,33H,34H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>
              <a:buNone/>
            </a:pP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395605" y="476885"/>
            <a:ext cx="8229600" cy="5318760"/>
          </a:xfrm>
        </p:spPr>
        <p:txBody>
          <a:bodyPr anchor="t"/>
          <a:p>
            <a:pPr marL="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将获取的</a:t>
            </a:r>
            <a:r>
              <a:rPr lang="en-US" altLang="zh-CN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ASCII</a:t>
            </a: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码转换为组合BCD码：</a:t>
            </a:r>
            <a:endParaRPr lang="zh-CN" altLang="en-US" sz="20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2000" b="1" dirty="0"/>
              <a:t>step1</a:t>
            </a:r>
            <a:r>
              <a:rPr lang="zh-CN" altLang="en-US" sz="2000" b="1" dirty="0"/>
              <a:t>：将</a:t>
            </a:r>
            <a:r>
              <a:rPr lang="en-US" altLang="zh-CN" sz="2000" b="1" dirty="0"/>
              <a:t>ASCII</a:t>
            </a:r>
            <a:r>
              <a:rPr lang="zh-CN" altLang="en-US" sz="2000" b="1" dirty="0"/>
              <a:t>码转换为单个独立的数值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【示例】	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mov cx,4	；预置循环次数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mov si,offset shuru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2000" b="1" dirty="0"/>
              <a:t>bedigit</a:t>
            </a:r>
            <a:r>
              <a:rPr lang="zh-CN" altLang="en-US" sz="2000" b="1" dirty="0"/>
              <a:t>:	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mov al,[si]	；将第一个字符的ASCII码取出来存入AL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sub al,30h	；所有十进制数和对应的ASCII码相差30H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mov [si],al	；用转换后的值替换之前的ASCII码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inc si		；地址加1，继续对后一个字符进行操作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loop </a:t>
            </a:r>
            <a:r>
              <a:rPr lang="en-US" altLang="zh-CN" sz="2000" b="1" dirty="0"/>
              <a:t>bedigit</a:t>
            </a:r>
            <a:r>
              <a:rPr lang="zh-CN" altLang="en-US" sz="2000" b="1" dirty="0"/>
              <a:t>	；从</a:t>
            </a:r>
            <a:r>
              <a:rPr lang="en-US" altLang="zh-CN" sz="2000" b="1" dirty="0"/>
              <a:t>bedigit</a:t>
            </a:r>
            <a:r>
              <a:rPr lang="zh-CN" altLang="en-US" sz="2000" b="1" dirty="0"/>
              <a:t>开始循环</a:t>
            </a:r>
            <a:endParaRPr lang="zh-CN" altLang="en-US" sz="20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endParaRPr lang="zh-CN" altLang="en-US" sz="2000" b="1" dirty="0"/>
          </a:p>
          <a:p>
            <a:pPr marL="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结果：内存shuru存放的数据依次变为01H,02H,03H,04H</a:t>
            </a:r>
            <a:endParaRPr lang="zh-CN" altLang="en-US" sz="20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【提示】数字0-9对应的ASCII码分别为30H-39H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内容占位符 2"/>
          <p:cNvSpPr>
            <a:spLocks noGrp="1"/>
          </p:cNvSpPr>
          <p:nvPr>
            <p:ph idx="1"/>
          </p:nvPr>
        </p:nvSpPr>
        <p:spPr>
          <a:xfrm>
            <a:off x="386080" y="213360"/>
            <a:ext cx="8229600" cy="5922645"/>
          </a:xfrm>
        </p:spPr>
        <p:txBody>
          <a:bodyPr anchor="t"/>
          <a:p>
            <a:pPr marL="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将获取的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ASCII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码转换为组合BCD码：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zh-CN" sz="1800" b="1" dirty="0">
                <a:sym typeface="+mn-ea"/>
              </a:rPr>
              <a:t>step2</a:t>
            </a:r>
            <a:r>
              <a:rPr lang="zh-CN" altLang="en-US" sz="1800" b="1" dirty="0">
                <a:sym typeface="+mn-ea"/>
              </a:rPr>
              <a:t>：将单个数值转换为组合</a:t>
            </a:r>
            <a:r>
              <a:rPr lang="en-US" altLang="zh-CN" sz="1800" b="1" dirty="0">
                <a:sym typeface="+mn-ea"/>
              </a:rPr>
              <a:t>BCD</a:t>
            </a:r>
            <a:r>
              <a:rPr lang="zh-CN" altLang="en-US" sz="1800" b="1" dirty="0">
                <a:sym typeface="+mn-ea"/>
              </a:rPr>
              <a:t>码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+mn-ea"/>
              </a:rPr>
              <a:t>【示例】</a:t>
            </a:r>
            <a:r>
              <a:rPr lang="zh-CN" altLang="en-US" sz="1800" b="1" dirty="0"/>
              <a:t>mov cx,2	；预置</a:t>
            </a:r>
            <a:r>
              <a:rPr lang="en-US" altLang="zh-CN" sz="1800" b="1" dirty="0"/>
              <a:t>step2</a:t>
            </a:r>
            <a:r>
              <a:rPr lang="zh-CN" altLang="en-US" sz="1800" b="1" dirty="0"/>
              <a:t>循环次数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mov si,offset shuru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800" b="1" dirty="0"/>
              <a:t>toBCD</a:t>
            </a:r>
            <a:r>
              <a:rPr lang="zh-CN" altLang="en-US" sz="1800" b="1" dirty="0"/>
              <a:t>:	push cx		；由于后面也要用到CX，所以要入栈保存之前的值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mov al,[si]	；取第一个数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mov cl,4	；设置移位次数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rol al,cl		；不含进位的循环左移，比如：将01h变为10h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inc si		；指向下一个数的地址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mov ah,[si]	；取出下一个数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add al,ah	；完成组合BCD码转换，比如</a:t>
            </a:r>
            <a:r>
              <a:rPr lang="zh-CN" altLang="en-US" sz="1800" b="1" dirty="0">
                <a:sym typeface="+mn-ea"/>
              </a:rPr>
              <a:t>10h+02h=12h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mov [di],al	；将BCD码存入bcd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inc di		；</a:t>
            </a:r>
            <a:r>
              <a:rPr lang="en-US" altLang="zh-CN" sz="1800" b="1" dirty="0"/>
              <a:t>DI</a:t>
            </a:r>
            <a:r>
              <a:rPr lang="zh-CN" altLang="en-US" sz="1800" b="1" dirty="0">
                <a:sym typeface="Arial" panose="020B0604020202020204" pitchFamily="34" charset="0"/>
              </a:rPr>
              <a:t>指向</a:t>
            </a:r>
            <a:r>
              <a:rPr lang="en-US" altLang="zh-CN" sz="1800" b="1" dirty="0">
                <a:sym typeface="Arial" panose="020B0604020202020204" pitchFamily="34" charset="0"/>
              </a:rPr>
              <a:t>bcd</a:t>
            </a:r>
            <a:r>
              <a:rPr lang="zh-CN" altLang="en-US" sz="1800" b="1" dirty="0">
                <a:sym typeface="Arial" panose="020B0604020202020204" pitchFamily="34" charset="0"/>
              </a:rPr>
              <a:t>，取下一个存放</a:t>
            </a:r>
            <a:r>
              <a:rPr lang="en-US" altLang="zh-CN" sz="1800" b="1" dirty="0">
                <a:sym typeface="Arial" panose="020B0604020202020204" pitchFamily="34" charset="0"/>
              </a:rPr>
              <a:t>bcd</a:t>
            </a:r>
            <a:r>
              <a:rPr lang="zh-CN" altLang="en-US" sz="1800" b="1" dirty="0">
                <a:sym typeface="Arial" panose="020B0604020202020204" pitchFamily="34" charset="0"/>
              </a:rPr>
              <a:t>码的地址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inc si		；</a:t>
            </a:r>
            <a:r>
              <a:rPr lang="en-US" altLang="zh-CN" sz="1800" b="1" dirty="0"/>
              <a:t>SI</a:t>
            </a:r>
            <a:r>
              <a:rPr lang="zh-CN" altLang="en-US" sz="1800" b="1" dirty="0">
                <a:sym typeface="宋体" panose="02010600030101010101" pitchFamily="2" charset="-122"/>
              </a:rPr>
              <a:t>指向</a:t>
            </a:r>
            <a:r>
              <a:rPr lang="en-US" altLang="zh-CN" sz="1800" b="1" dirty="0">
                <a:sym typeface="宋体" panose="02010600030101010101" pitchFamily="2" charset="-122"/>
              </a:rPr>
              <a:t>shuru</a:t>
            </a:r>
            <a:r>
              <a:rPr lang="zh-CN" altLang="en-US" sz="1800" b="1" dirty="0">
                <a:sym typeface="宋体" panose="02010600030101010101" pitchFamily="2" charset="-122"/>
              </a:rPr>
              <a:t>，取下一个操作数</a:t>
            </a:r>
            <a:r>
              <a:rPr lang="zh-CN" altLang="en-US" sz="1800" b="1" dirty="0"/>
              <a:t>地址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pop cx		；恢复</a:t>
            </a:r>
            <a:r>
              <a:rPr lang="en-US" altLang="zh-CN" sz="1800" b="1" dirty="0"/>
              <a:t>step2</a:t>
            </a:r>
            <a:r>
              <a:rPr lang="zh-CN" altLang="en-US" sz="1800" b="1" dirty="0"/>
              <a:t>的循环次数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loop lop2	；循环执行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次，最终得到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个BCD码：</a:t>
            </a:r>
            <a:r>
              <a:rPr lang="en-US" altLang="zh-CN" sz="1800" b="1" dirty="0"/>
              <a:t>12H</a:t>
            </a:r>
            <a:r>
              <a:rPr lang="zh-CN" altLang="en-US" sz="1800" b="1" dirty="0"/>
              <a:t>和34</a:t>
            </a:r>
            <a:r>
              <a:rPr lang="en-US" altLang="zh-CN" sz="1800" b="1" dirty="0"/>
              <a:t>H</a:t>
            </a:r>
            <a:endParaRPr lang="en-US" altLang="zh-CN" sz="1800" b="1" dirty="0"/>
          </a:p>
          <a:p>
            <a:pPr marL="179705" indent="-179705" algn="l">
              <a:lnSpc>
                <a:spcPts val="258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结果：内存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bcd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存放的数据依次变为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2H,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4H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,00H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（最后一个不变）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377825" y="307975"/>
            <a:ext cx="8229600" cy="5822950"/>
          </a:xfrm>
        </p:spPr>
        <p:txBody>
          <a:bodyPr anchor="t"/>
          <a:p>
            <a:pPr marL="0" indent="0" algn="l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对获取的BCD码进行加法运算，并对结果进行十进制调整：</a:t>
            </a:r>
            <a:r>
              <a:rPr lang="zh-CN" altLang="en-US" sz="2000" dirty="0"/>
              <a:t>   </a:t>
            </a:r>
            <a:endParaRPr lang="zh-CN" altLang="en-US" sz="2000" dirty="0"/>
          </a:p>
          <a:p>
            <a:pPr marL="179705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【示例】</a:t>
            </a:r>
            <a:endParaRPr lang="zh-CN" altLang="en-US" sz="2000" b="1" dirty="0"/>
          </a:p>
          <a:p>
            <a:pPr marL="179705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000" b="1" dirty="0"/>
              <a:t>		</a:t>
            </a:r>
            <a:r>
              <a:rPr lang="zh-CN" altLang="en-US" sz="2000" b="1" dirty="0"/>
              <a:t>mov di,offset bcd</a:t>
            </a:r>
            <a:endParaRPr lang="zh-CN" altLang="en-US" sz="2000" b="1" dirty="0"/>
          </a:p>
          <a:p>
            <a:pPr marL="179705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mov al,[di]	；取出</a:t>
            </a:r>
            <a:r>
              <a:rPr lang="en-US" altLang="zh-CN" sz="2000" b="1" dirty="0"/>
              <a:t>bcd</a:t>
            </a:r>
            <a:r>
              <a:rPr lang="zh-CN" altLang="en-US" sz="2000" b="1" dirty="0"/>
              <a:t>中的数据，第一个为12h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inc di		；指向</a:t>
            </a:r>
            <a:r>
              <a:rPr lang="en-US" altLang="zh-CN" sz="2000" b="1" dirty="0"/>
              <a:t>bcd</a:t>
            </a:r>
            <a:r>
              <a:rPr lang="zh-CN" altLang="en-US" sz="2000" b="1" dirty="0"/>
              <a:t>中的下一个数据，即</a:t>
            </a:r>
            <a:r>
              <a:rPr lang="en-US" altLang="zh-CN" sz="2000" b="1" dirty="0"/>
              <a:t>34h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mov ah,[di]	；取出34h存入</a:t>
            </a:r>
            <a:r>
              <a:rPr lang="en-US" altLang="zh-CN" sz="2000" b="1" dirty="0"/>
              <a:t>ah</a:t>
            </a:r>
            <a:r>
              <a:rPr lang="zh-CN" altLang="en-US" sz="2000" b="1" dirty="0"/>
              <a:t>寄存器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add al,ah	；将两个</a:t>
            </a:r>
            <a:r>
              <a:rPr lang="en-US" altLang="zh-CN" sz="2000" b="1" dirty="0"/>
              <a:t>bcd</a:t>
            </a:r>
            <a:r>
              <a:rPr lang="zh-CN" altLang="en-US" sz="2000" b="1" dirty="0"/>
              <a:t>码相加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daa		；对结果进行十进制调整，得到46h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inc di		；指向</a:t>
            </a:r>
            <a:r>
              <a:rPr lang="en-US" altLang="zh-CN" sz="2000" b="1" dirty="0"/>
              <a:t>bcd</a:t>
            </a:r>
            <a:r>
              <a:rPr lang="zh-CN" altLang="en-US" sz="2000" b="1" dirty="0"/>
              <a:t>的第三个存放地址</a:t>
            </a:r>
            <a:endParaRPr lang="zh-CN" altLang="en-US" sz="2000" b="1" dirty="0"/>
          </a:p>
          <a:p>
            <a:pPr marL="179705" lvl="1" indent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mov [di],al</a:t>
            </a:r>
            <a:r>
              <a:rPr lang="en-US" altLang="zh-CN" sz="2000" b="1" dirty="0"/>
              <a:t>	</a:t>
            </a:r>
            <a:r>
              <a:rPr lang="zh-CN" altLang="en-US" sz="2000" b="1" dirty="0"/>
              <a:t>；将调整后的结果放入</a:t>
            </a:r>
            <a:r>
              <a:rPr lang="en-US" altLang="zh-CN" sz="2000" b="1" dirty="0"/>
              <a:t>bcd+2</a:t>
            </a:r>
            <a:endParaRPr lang="en-US" altLang="zh-CN" sz="2000" b="1" dirty="0"/>
          </a:p>
          <a:p>
            <a:pPr marL="179705" lvl="1" indent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结果：内存</a:t>
            </a:r>
            <a:r>
              <a:rPr lang="en-US" altLang="zh-CN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bcd</a:t>
            </a: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存放的数据依次变为</a:t>
            </a:r>
            <a:r>
              <a:rPr lang="en-US" altLang="zh-CN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2H,</a:t>
            </a:r>
            <a:r>
              <a:rPr lang="en-US" altLang="zh-CN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4H</a:t>
            </a:r>
            <a:r>
              <a:rPr lang="en-US" altLang="zh-CN" sz="20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,46H</a:t>
            </a:r>
            <a:endParaRPr lang="zh-CN" altLang="en-US" sz="2000" b="1" dirty="0"/>
          </a:p>
          <a:p>
            <a:pPr marL="0" lvl="1" indent="-342900">
              <a:buNone/>
            </a:pPr>
            <a:endParaRPr lang="en-US" altLang="zh-CN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377825" y="236220"/>
            <a:ext cx="8229600" cy="5822950"/>
          </a:xfrm>
        </p:spPr>
        <p:txBody>
          <a:bodyPr anchor="t"/>
          <a:p>
            <a:pPr marL="0" lvl="1" indent="-34290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显示运算结果（结果为十进制形式，即取值范围为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0-9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）：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1.如何判断结果是否有进位？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比如：90h+80h=70h（调整后），显然应该有一个百位进位；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根据</a:t>
            </a:r>
            <a:r>
              <a:rPr lang="en-US" altLang="zh-CN" sz="1800" b="1" dirty="0"/>
              <a:t>P7</a:t>
            </a:r>
            <a:r>
              <a:rPr lang="zh-CN" altLang="en-US" sz="1800" b="1" dirty="0"/>
              <a:t>对于</a:t>
            </a:r>
            <a:r>
              <a:rPr lang="en-US" altLang="zh-CN" sz="1800" b="1" dirty="0"/>
              <a:t>DAA</a:t>
            </a:r>
            <a:r>
              <a:rPr lang="zh-CN" altLang="en-US" sz="1800" b="1" dirty="0"/>
              <a:t>调整指令的讲述，可知：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DAA</a:t>
            </a:r>
            <a:r>
              <a:rPr lang="zh-CN" altLang="en-US" sz="1800" b="1" dirty="0"/>
              <a:t>指令执行以后，进位标志CY的值决定是否百位为</a:t>
            </a:r>
            <a:r>
              <a:rPr lang="en-US" altLang="zh-CN" sz="1800" b="1" dirty="0"/>
              <a:t>1</a:t>
            </a:r>
            <a:endParaRPr lang="en-US" altLang="zh-CN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即：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当CF=1，显示需考虑百位，且百位</a:t>
            </a:r>
            <a:r>
              <a:rPr lang="en-US" altLang="zh-CN" sz="1800" b="1" dirty="0"/>
              <a:t>=1</a:t>
            </a:r>
            <a:r>
              <a:rPr lang="zh-CN" altLang="en-US" sz="1800" b="1" dirty="0"/>
              <a:t>；反之。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【示例】</a:t>
            </a:r>
            <a:r>
              <a:rPr lang="en-US" altLang="zh-CN" sz="1800" b="1" dirty="0"/>
              <a:t>	carbit db 30h 	</a:t>
            </a:r>
            <a:r>
              <a:rPr lang="zh-CN" altLang="en-US" sz="1800" b="1" dirty="0"/>
              <a:t>；在数据段中增加一个进位标志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...</a:t>
            </a:r>
            <a:endParaRPr lang="zh-CN" altLang="en-US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daa</a:t>
            </a:r>
            <a:endParaRPr lang="en-US" altLang="zh-CN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jnc next		</a:t>
            </a:r>
            <a:r>
              <a:rPr lang="zh-CN" altLang="en-US" sz="1800" b="1" dirty="0"/>
              <a:t>；调整后马上进行判定</a:t>
            </a:r>
            <a:endParaRPr lang="en-US" altLang="zh-CN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mov carbit</a:t>
            </a:r>
            <a:r>
              <a:rPr lang="zh-CN" altLang="en-US" sz="1800" b="1" dirty="0"/>
              <a:t>，</a:t>
            </a:r>
            <a:r>
              <a:rPr lang="en-US" altLang="zh-CN" sz="1800" b="1" dirty="0"/>
              <a:t>31h	</a:t>
            </a:r>
            <a:r>
              <a:rPr lang="zh-CN" altLang="en-US" sz="1800" b="1" dirty="0"/>
              <a:t>；如果</a:t>
            </a:r>
            <a:r>
              <a:rPr lang="en-US" altLang="zh-CN" sz="1800" b="1" dirty="0"/>
              <a:t>CF=1</a:t>
            </a:r>
            <a:r>
              <a:rPr lang="zh-CN" altLang="en-US" sz="1800" b="1" dirty="0"/>
              <a:t>，修改进位标志为</a:t>
            </a:r>
            <a:r>
              <a:rPr lang="en-US" altLang="zh-CN" sz="1800" b="1" dirty="0"/>
              <a:t>1</a:t>
            </a:r>
            <a:r>
              <a:rPr lang="zh-CN" altLang="en-US" sz="1800" b="1" dirty="0"/>
              <a:t>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</a:t>
            </a:r>
            <a:endParaRPr lang="en-US" altLang="zh-CN" sz="1800" b="1" dirty="0"/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next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	</a:t>
            </a:r>
            <a:r>
              <a:rPr lang="zh-CN" altLang="en-US" sz="1800" b="1" dirty="0">
                <a:sym typeface="+mn-ea"/>
              </a:rPr>
              <a:t>inc di		；指向</a:t>
            </a:r>
            <a:r>
              <a:rPr lang="en-US" altLang="zh-CN" sz="1800" b="1" dirty="0">
                <a:sym typeface="+mn-ea"/>
              </a:rPr>
              <a:t>bcd</a:t>
            </a:r>
            <a:r>
              <a:rPr lang="zh-CN" altLang="en-US" sz="1800" b="1" dirty="0">
                <a:sym typeface="+mn-ea"/>
              </a:rPr>
              <a:t>的第三个存放地址</a:t>
            </a:r>
            <a:endParaRPr lang="en-US" sz="1800" b="1" dirty="0">
              <a:sym typeface="+mn-ea"/>
            </a:endParaRPr>
          </a:p>
          <a:p>
            <a:pPr marL="17970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2.几点注意：</a:t>
            </a:r>
            <a:endParaRPr lang="zh-CN" altLang="en-US" sz="1800" b="1" dirty="0"/>
          </a:p>
          <a:p>
            <a:pPr marL="285750" lvl="1" indent="0" algn="l">
              <a:lnSpc>
                <a:spcPts val="24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/>
              <a:t>DOS功能调用中有关字符显示，都涉及字符的</a:t>
            </a:r>
            <a:r>
              <a:rPr lang="en-US" altLang="zh-CN" sz="1800" b="1" dirty="0"/>
              <a:t>ASCII</a:t>
            </a:r>
            <a:r>
              <a:rPr lang="zh-CN" altLang="en-US" sz="1800" b="1" dirty="0"/>
              <a:t>码，而非字符本身；</a:t>
            </a:r>
            <a:endParaRPr lang="zh-CN" altLang="en-US" sz="1800" b="1" dirty="0"/>
          </a:p>
          <a:p>
            <a:pPr marL="285750" lvl="1" indent="0" algn="l">
              <a:lnSpc>
                <a:spcPts val="246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/>
              <a:t>可以考虑单个字符顺序显示，也可以考虑用字符串的形式显示；</a:t>
            </a:r>
            <a:endParaRPr lang="zh-CN" altLang="en-US" sz="1800" b="1" dirty="0"/>
          </a:p>
          <a:p>
            <a:pPr marL="285750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【示例】以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号功能调用为例：</a:t>
            </a:r>
            <a:endParaRPr lang="zh-CN" altLang="en-US" sz="1800" b="1" dirty="0"/>
          </a:p>
          <a:p>
            <a:pPr marL="295275" lvl="1" indent="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显示结果46，可以先显示4，再显示6，显示4之前，需要将4转换成对应的ASCII码34h，同样的，显示6之前，需要将6转换为对应的ASCII码</a:t>
            </a:r>
            <a:r>
              <a:rPr lang="en-US" altLang="zh-CN" sz="1800" b="1" dirty="0"/>
              <a:t>36h</a:t>
            </a:r>
            <a:r>
              <a:rPr lang="zh-CN" altLang="en-US" sz="1800" b="1" dirty="0"/>
              <a:t>。</a:t>
            </a:r>
            <a:endParaRPr lang="zh-CN" altLang="en-US" sz="1800" b="1" dirty="0"/>
          </a:p>
          <a:p>
            <a:pPr marL="0" lvl="1" indent="-342900">
              <a:buNone/>
            </a:pP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内容占位符 2"/>
          <p:cNvSpPr>
            <a:spLocks noGrp="1"/>
          </p:cNvSpPr>
          <p:nvPr>
            <p:ph idx="1"/>
          </p:nvPr>
        </p:nvSpPr>
        <p:spPr>
          <a:xfrm>
            <a:off x="387350" y="346075"/>
            <a:ext cx="7134860" cy="5784850"/>
          </a:xfrm>
        </p:spPr>
        <p:txBody>
          <a:bodyPr anchor="t"/>
          <a:p>
            <a:pPr marL="0" lvl="1" indent="-342900" algn="l">
              <a:lnSpc>
                <a:spcPts val="288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   显示完整的算式（同学们自己添加百位显示的代码）	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zh-CN" altLang="en-US" sz="1800" b="1" dirty="0"/>
              <a:t>mov </a:t>
            </a:r>
            <a:r>
              <a:rPr lang="en-US" altLang="zh-CN" sz="1800" b="1" dirty="0"/>
              <a:t>si,offset shuru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call lop4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ah,2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dl,'+'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int 21h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call lop4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ah,2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dl,'='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int 21h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di,offset bcd+2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bl,[di]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mov bh,bl</a:t>
            </a:r>
            <a:r>
              <a:rPr lang="zh-CN" altLang="en-US" sz="1800" b="1" dirty="0">
                <a:solidFill>
                  <a:srgbClr val="FF0000"/>
                </a:solidFill>
              </a:rPr>
              <a:t>  </a:t>
            </a:r>
            <a:endParaRPr lang="zh-CN" alt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</a:t>
            </a:r>
            <a:endParaRPr lang="zh-CN" altLang="en-US" sz="1800" dirty="0">
              <a:solidFill>
                <a:srgbClr val="FF0000"/>
              </a:solidFill>
            </a:endParaRPr>
          </a:p>
          <a:p>
            <a:pPr marL="179705" indent="-179705" algn="l">
              <a:lnSpc>
                <a:spcPts val="2580"/>
              </a:lnSpc>
              <a:spcBef>
                <a:spcPts val="600"/>
              </a:spcBef>
              <a:buNone/>
            </a:pPr>
            <a:r>
              <a:rPr lang="zh-CN" altLang="en-US" sz="1800" dirty="0">
                <a:solidFill>
                  <a:srgbClr val="FF0000"/>
                </a:solidFill>
              </a:rPr>
              <a:t>  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结果：屏幕上会显示12+34=46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【思考】子程序在程序中的位置不同，结果是否会不同？</a:t>
            </a:r>
            <a:r>
              <a:rPr lang="en-US" altLang="zh-CN" sz="1800" dirty="0"/>
              <a:t>	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en-US" altLang="zh-CN" sz="1600" dirty="0"/>
          </a:p>
          <a:p>
            <a:pPr marL="0" indent="0">
              <a:buNone/>
            </a:pPr>
            <a:r>
              <a:rPr lang="en-US" altLang="zh-CN" sz="1600" dirty="0"/>
              <a:t>	</a:t>
            </a:r>
            <a:endParaRPr lang="zh-CN" alt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5727700" y="953135"/>
            <a:ext cx="2903538" cy="5038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None/>
            </a:pPr>
            <a:r>
              <a:rPr lang="en-US" altLang="zh-CN" sz="1600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</a:t>
            </a:r>
            <a:r>
              <a:rPr lang="en-US" altLang="zh-CN" b="1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mov ah,4ch</a:t>
            </a:r>
            <a:endParaRPr lang="en-US" altLang="zh-CN" b="1" noProof="1" dirty="0"/>
          </a:p>
          <a:p>
            <a:pPr>
              <a:buNone/>
            </a:pPr>
            <a:r>
              <a:rPr lang="en-US" altLang="zh-CN" b="1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	int 21h</a:t>
            </a:r>
            <a:endParaRPr lang="en-US" altLang="zh-CN" b="1" noProof="1" dirty="0">
              <a:latin typeface="+mn-lt"/>
              <a:ea typeface="+mn-ea"/>
              <a:cs typeface="+mn-cs"/>
              <a:sym typeface="+mn-ea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lop4 proc	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mov cx,2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lop3:	mov dl,[si]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add dl,30h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mov ah,2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int 21h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inc si</a:t>
            </a:r>
            <a:endParaRPr lang="en-US" altLang="zh-CN" b="1" noProof="1" dirty="0"/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loop lop3</a:t>
            </a:r>
            <a:endParaRPr lang="en-US" altLang="zh-CN" b="1" noProof="1" dirty="0">
              <a:latin typeface="+mn-lt"/>
              <a:ea typeface="+mn-ea"/>
              <a:cs typeface="+mn-cs"/>
              <a:sym typeface="+mn-ea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ret</a:t>
            </a:r>
            <a:endParaRPr lang="en-US" altLang="zh-CN" b="1" noProof="1" dirty="0">
              <a:latin typeface="+mn-lt"/>
              <a:ea typeface="+mn-ea"/>
              <a:cs typeface="+mn-cs"/>
              <a:sym typeface="+mn-ea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lop4 endp</a:t>
            </a:r>
            <a:endParaRPr lang="en-US" altLang="zh-CN" b="1" noProof="1" dirty="0">
              <a:latin typeface="+mn-lt"/>
              <a:ea typeface="+mn-ea"/>
              <a:cs typeface="+mn-cs"/>
              <a:sym typeface="+mn-ea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noProof="1" dirty="0">
                <a:latin typeface="+mn-lt"/>
                <a:ea typeface="+mn-ea"/>
                <a:cs typeface="+mn-cs"/>
                <a:sym typeface="+mn-ea"/>
              </a:rPr>
              <a:t>	...</a:t>
            </a:r>
            <a:endParaRPr lang="en-US" altLang="zh-CN" b="1" noProof="1" dirty="0">
              <a:sym typeface="+mn-ea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noProof="1" dirty="0"/>
          </a:p>
          <a:p>
            <a:pPr marL="179705" indent="-179705" algn="l">
              <a:lnSpc>
                <a:spcPts val="2580"/>
              </a:lnSpc>
              <a:spcBef>
                <a:spcPts val="6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800" b="1" noProof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	</a:t>
            </a:r>
            <a:endParaRPr lang="en-US" altLang="zh-CN" sz="1800" b="1" noProof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</p:txBody>
      </p:sp>
      <p:sp>
        <p:nvSpPr>
          <p:cNvPr id="17411" name="文本框 2"/>
          <p:cNvSpPr txBox="1"/>
          <p:nvPr/>
        </p:nvSpPr>
        <p:spPr>
          <a:xfrm>
            <a:off x="2959100" y="935990"/>
            <a:ext cx="3033713" cy="43541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and bh,0f0h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and bl,0fh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mov cl,4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ror bh,cl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add bh,30h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mov dl,bh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mov ah.2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rPr>
              <a:t>	int 21h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add bl,30h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mov dl,bl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mov ah,2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b="1">
                <a:latin typeface="Arial" panose="020B0604020202020204" pitchFamily="34" charset="0"/>
                <a:ea typeface="宋体" panose="02010600030101010101" pitchFamily="2" charset="-122"/>
              </a:rPr>
              <a:t>	int 21h</a:t>
            </a: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zh-CN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内容占位符 2"/>
          <p:cNvSpPr>
            <a:spLocks noGrp="1"/>
          </p:cNvSpPr>
          <p:nvPr>
            <p:ph idx="1"/>
          </p:nvPr>
        </p:nvSpPr>
        <p:spPr>
          <a:xfrm>
            <a:off x="539750" y="404495"/>
            <a:ext cx="8164830" cy="5765800"/>
          </a:xfrm>
        </p:spPr>
        <p:txBody>
          <a:bodyPr anchor="t"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2600" b="1">
                <a:solidFill>
                  <a:srgbClr val="003300"/>
                </a:solidFill>
                <a:ea typeface="楷体_GB2312" pitchFamily="1" charset="-122"/>
              </a:rPr>
              <a:t>子程序——过程定义伪指令PROC/ENDP</a:t>
            </a:r>
            <a:endParaRPr lang="en-US" altLang="zh-CN" sz="1400" b="1">
              <a:solidFill>
                <a:srgbClr val="000000"/>
              </a:solidFill>
            </a:endParaRPr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格式：	过程名 PROC [NEAR]/FAR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＜语句序列＞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RET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	</a:t>
            </a:r>
            <a:r>
              <a:rPr lang="zh-CN" altLang="en-US" sz="1800" b="1" dirty="0">
                <a:sym typeface="+mn-ea"/>
              </a:rPr>
              <a:t>＜语句序列＞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	</a:t>
            </a:r>
            <a:r>
              <a:rPr lang="zh-CN" altLang="en-US" sz="1800" b="1" dirty="0"/>
              <a:t>	过程名 ENDP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（1）过程名是任取的符号名，过程名在程序中可以作为标号使用。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（2）PROC和ENDP必须成对出现。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（3）每个过程中至少得有一个RET语句，</a:t>
            </a:r>
            <a:r>
              <a:rPr lang="zh-CN" altLang="en-US" sz="1800" b="1" dirty="0">
                <a:solidFill>
                  <a:srgbClr val="FF0000"/>
                </a:solidFill>
              </a:rPr>
              <a:t>整个过程执行的最后一条语句必须是RET</a:t>
            </a:r>
            <a:r>
              <a:rPr lang="zh-CN" altLang="en-US" sz="1800" b="1" dirty="0"/>
              <a:t>，它是过程返回到调用处的关键语句。整个过程在ENDP之前的语句可以不是RET，但必须是一条跳转到本过程中某处的指令。       </a:t>
            </a:r>
            <a:endParaRPr lang="zh-CN" altLang="en-US" sz="1800" b="1" dirty="0"/>
          </a:p>
          <a:p>
            <a:pPr marL="11430" lvl="1" indent="-1143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800" b="1" dirty="0"/>
              <a:t>       助记符call是调用子程序命令，也是一种跳转指令，和其他跳转指令不同，call在调用的同时，预留了回去的地址。这个操作是指令自己完成的。</a:t>
            </a:r>
            <a:endParaRPr lang="zh-CN" altLang="en-US" sz="1800" b="1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400">
              <a:solidFill>
                <a:srgbClr val="FF3300"/>
              </a:solidFill>
              <a:sym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600">
              <a:solidFill>
                <a:srgbClr val="FF33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内容占位符 2"/>
          <p:cNvSpPr>
            <a:spLocks noGrp="1"/>
          </p:cNvSpPr>
          <p:nvPr>
            <p:ph idx="1"/>
          </p:nvPr>
        </p:nvSpPr>
        <p:spPr>
          <a:xfrm>
            <a:off x="479425" y="301625"/>
            <a:ext cx="8351520" cy="5688330"/>
          </a:xfrm>
        </p:spPr>
        <p:txBody>
          <a:bodyPr anchor="t"/>
          <a:p>
            <a:pPr marL="0" indent="0">
              <a:buNone/>
            </a:pP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总结解题思路（针对</a:t>
            </a:r>
            <a:r>
              <a:rPr lang="en-US" altLang="zh-CN" sz="2900" b="1">
                <a:solidFill>
                  <a:srgbClr val="003300"/>
                </a:solidFill>
                <a:ea typeface="楷体_GB2312" pitchFamily="1" charset="-122"/>
              </a:rPr>
              <a:t>16</a:t>
            </a:r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位汇编）</a:t>
            </a:r>
            <a:endParaRPr lang="zh-CN" altLang="en-US" sz="2900" b="1">
              <a:solidFill>
                <a:srgbClr val="003300"/>
              </a:solidFill>
              <a:ea typeface="楷体_GB2312" pitchFamily="1" charset="-122"/>
            </a:endParaRPr>
          </a:p>
          <a:p>
            <a:pPr marL="0" indent="0">
              <a:lnSpc>
                <a:spcPts val="306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如何将结果以十六进制数形式显示在屏幕上？</a:t>
            </a:r>
            <a:endParaRPr lang="zh-CN" altLang="en-US" sz="1800" b="1" dirty="0">
              <a:sym typeface="+mn-ea"/>
            </a:endParaRPr>
          </a:p>
          <a:p>
            <a:pPr marL="0" indent="0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sym typeface="+mn-ea"/>
              </a:rPr>
              <a:t>1.</a:t>
            </a:r>
            <a:r>
              <a:rPr lang="zh-CN" altLang="en-US" sz="1800" b="1" dirty="0">
                <a:sym typeface="+mn-ea"/>
              </a:rPr>
              <a:t>将结果拆分，比如：</a:t>
            </a:r>
            <a:r>
              <a:rPr lang="en-US" altLang="zh-CN" sz="1800" b="1" dirty="0">
                <a:sym typeface="+mn-ea"/>
              </a:rPr>
              <a:t>7fh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→07h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0fh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对拆分后的结果进行判断，如果是数字则加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30h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，否则加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37h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；（思考为什么？）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用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DOS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功能调用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号中断进行显示即可。</a:t>
            </a:r>
            <a:endParaRPr lang="zh-CN" altLang="en-US" sz="1800" b="1" dirty="0"/>
          </a:p>
          <a:p>
            <a:pPr marL="0" indent="0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如何将输入的两个2位十进制正数转换成组合BCD码？</a:t>
            </a:r>
            <a:endParaRPr lang="zh-CN" altLang="en-US" sz="1800" b="1" dirty="0">
              <a:sym typeface="+mn-ea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/>
              <a:t>1.输入得到的是数字的ASCII码（30h-39h）；</a:t>
            </a:r>
            <a:endParaRPr lang="zh-CN" altLang="en-US" sz="1800" b="1" dirty="0"/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2.</a:t>
            </a:r>
            <a:r>
              <a:rPr lang="zh-CN" altLang="en-US" sz="1800" b="1" dirty="0"/>
              <a:t>屏蔽高四位，得到</a:t>
            </a:r>
            <a:r>
              <a:rPr lang="en-US" altLang="zh-CN" sz="1800" b="1" dirty="0"/>
              <a:t>00h-09h</a:t>
            </a:r>
            <a:r>
              <a:rPr lang="zh-CN" altLang="en-US" sz="1800" b="1" dirty="0"/>
              <a:t>；</a:t>
            </a:r>
            <a:endParaRPr lang="zh-CN" altLang="en-US" sz="1800" b="1" dirty="0"/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/>
              <a:t>3.</a:t>
            </a:r>
            <a:r>
              <a:rPr lang="zh-CN" altLang="en-US" sz="1800" b="1" dirty="0"/>
              <a:t>对两个数据进行拼接，变成一个</a:t>
            </a:r>
            <a:r>
              <a:rPr lang="en-US" altLang="zh-CN" sz="1800" b="1" dirty="0"/>
              <a:t>byte</a:t>
            </a:r>
            <a:r>
              <a:rPr lang="zh-CN" altLang="en-US" sz="1800" b="1" dirty="0"/>
              <a:t>，比如：</a:t>
            </a:r>
            <a:r>
              <a:rPr lang="en-US" altLang="zh-CN" sz="1800" b="1" dirty="0"/>
              <a:t>01h</a:t>
            </a:r>
            <a:r>
              <a:rPr lang="zh-CN" altLang="en-US" sz="1800" b="1" dirty="0"/>
              <a:t>和</a:t>
            </a:r>
            <a:r>
              <a:rPr lang="en-US" altLang="zh-CN" sz="1800" b="1" dirty="0"/>
              <a:t>02h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→12h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如何将结果以十进制形式显示在屏幕上？（针对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BCD</a:t>
            </a:r>
            <a:r>
              <a:rPr lang="zh-CN" altLang="en-US" sz="1800" b="1" dirty="0">
                <a:solidFill>
                  <a:srgbClr val="FF0000"/>
                </a:solidFill>
                <a:sym typeface="+mn-ea"/>
              </a:rPr>
              <a:t>码）</a:t>
            </a:r>
            <a:endParaRPr lang="zh-CN" altLang="en-US" sz="1800" b="1" dirty="0">
              <a:sym typeface="+mn-ea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加法运算后，用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DAA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对运算结果进行十进制调整，比如：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56h+24h→80h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对调整后的结果进行拆分，比如：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80h→08h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00h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将高四位统一变成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，加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30h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即可，比如：变成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38h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30h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功能调用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号中断进行显示即可。</a:t>
            </a:r>
            <a:endParaRPr lang="zh-CN" alt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244475"/>
            <a:ext cx="8569325" cy="5951855"/>
          </a:xfrm>
        </p:spPr>
        <p:txBody>
          <a:bodyPr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详解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——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以题目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为例（</a:t>
            </a:r>
            <a:r>
              <a:rPr lang="en-US" altLang="zh-CN" sz="1400" b="1" dirty="0">
                <a:solidFill>
                  <a:srgbClr val="FF0000"/>
                </a:solidFill>
                <a:sym typeface="+mn-ea"/>
              </a:rPr>
              <a:t>win32</a:t>
            </a:r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汇编）：</a:t>
            </a:r>
            <a:endParaRPr lang="zh-CN" altLang="en-US" sz="1400" b="1" dirty="0">
              <a:sym typeface="+mn-ea"/>
            </a:endParaRPr>
          </a:p>
          <a:p>
            <a:pPr marL="0" indent="0">
              <a:buNone/>
            </a:pPr>
            <a:r>
              <a:rPr lang="en-US" altLang="zh-CN" sz="1400" b="1" dirty="0">
                <a:sym typeface="+mn-ea"/>
              </a:rPr>
              <a:t>1.</a:t>
            </a:r>
            <a:r>
              <a:rPr lang="zh-CN" altLang="en-US" sz="1400" b="1" dirty="0">
                <a:sym typeface="+mn-ea"/>
              </a:rPr>
              <a:t>如何输入两个</a:t>
            </a:r>
            <a:r>
              <a:rPr lang="en-US" altLang="zh-CN" sz="1400" b="1" dirty="0">
                <a:sym typeface="+mn-ea"/>
              </a:rPr>
              <a:t>2</a:t>
            </a:r>
            <a:r>
              <a:rPr lang="zh-CN" altLang="en-US" sz="1400" b="1" dirty="0">
                <a:sym typeface="+mn-ea"/>
              </a:rPr>
              <a:t>位的十进制数？如何存储？</a:t>
            </a:r>
            <a:endParaRPr lang="zh-CN" altLang="en-US" sz="1400" b="1"/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300" b="1" dirty="0"/>
              <a:t>call ReadDec;从键盘读取一个 32 位无符号十进制整数，并用 EAX 返回该值，回车键结束，EAX=对应的十六进制数，假设输入1234，得到000004D2H</a:t>
            </a:r>
            <a:endParaRPr altLang="zh-CN" sz="1300" b="1" dirty="0"/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300" b="1" dirty="0">
                <a:latin typeface="楷体_GB2312" pitchFamily="1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zh-CN" sz="1300" b="1" dirty="0">
              <a:solidFill>
                <a:srgbClr val="FF0000"/>
              </a:solidFill>
            </a:endParaRPr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400" b="1" dirty="0"/>
              <a:t>2</a:t>
            </a:r>
            <a:r>
              <a:rPr lang="en-US" altLang="zh-CN" sz="1400" b="1" dirty="0"/>
              <a:t>.</a:t>
            </a:r>
            <a:r>
              <a:rPr lang="zh-CN" altLang="en-US" sz="1400" b="1" dirty="0">
                <a:sym typeface="+mn-ea"/>
              </a:rPr>
              <a:t>如何转换成</a:t>
            </a:r>
            <a:r>
              <a:rPr lang="zh-CN" altLang="en-US" sz="1400" b="1" dirty="0"/>
              <a:t>组合BCD码？</a:t>
            </a: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/>
              <a:t>十六进制</a:t>
            </a:r>
            <a:r>
              <a:rPr lang="en-US" altLang="zh-CN" sz="1400" b="1" dirty="0"/>
              <a:t>——</a:t>
            </a:r>
            <a:r>
              <a:rPr lang="zh-CN" altLang="en-US" sz="1400" b="1" dirty="0"/>
              <a:t>十进制：除基取商，余数继续除基取商，直到最后基数为</a:t>
            </a:r>
            <a:r>
              <a:rPr lang="en-US" altLang="zh-CN" sz="1400" b="1" dirty="0"/>
              <a:t>1</a:t>
            </a:r>
            <a:endParaRPr lang="en-US" altLang="zh-CN" sz="1400" b="1" dirty="0"/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/>
              <a:t>【注意】这里的基数指十进制基数，如千，百，十，个等。如下所示：</a:t>
            </a: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/>
              <a:t>然后，按照之前的方法将</a:t>
            </a:r>
            <a:r>
              <a:rPr lang="en-US" altLang="zh-CN" sz="1400" b="1" dirty="0"/>
              <a:t>04030201h</a:t>
            </a:r>
            <a:r>
              <a:rPr lang="zh-CN" altLang="en-US" sz="1400" b="1" dirty="0"/>
              <a:t>转换为组合</a:t>
            </a:r>
            <a:r>
              <a:rPr lang="en-US" altLang="zh-CN" sz="1400" b="1" dirty="0"/>
              <a:t>BCD</a:t>
            </a:r>
            <a:r>
              <a:rPr lang="zh-CN" altLang="en-US" sz="1400" b="1" dirty="0"/>
              <a:t>码，其中的变量定义见右图所示。</a:t>
            </a: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5036185"/>
            <a:ext cx="1337310" cy="6356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10" y="2698750"/>
            <a:ext cx="5946140" cy="30753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244475"/>
            <a:ext cx="8569325" cy="5951855"/>
          </a:xfrm>
        </p:spPr>
        <p:txBody>
          <a:bodyPr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CN" sz="1400" b="1" dirty="0">
                <a:sym typeface="+mn-ea"/>
              </a:rPr>
              <a:t>3.</a:t>
            </a:r>
            <a:r>
              <a:rPr lang="zh-CN" altLang="en-US" sz="1400" b="1" dirty="0">
                <a:sym typeface="+mn-ea"/>
              </a:rPr>
              <a:t>如何显示？</a:t>
            </a:r>
            <a:endParaRPr lang="zh-CN" altLang="en-US" sz="1400" b="1"/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300" b="1" dirty="0"/>
              <a:t>   mov eax,sum  ;eax中数据顺序与输出一致，注意高低位顺序，这里eax=00004690H      </a:t>
            </a:r>
            <a:endParaRPr altLang="zh-CN" sz="1300" b="1" dirty="0"/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altLang="zh-CN" sz="1300" b="1" dirty="0"/>
              <a:t>   call Write</a:t>
            </a:r>
            <a:r>
              <a:rPr lang="en-US" sz="1300" b="1" dirty="0"/>
              <a:t>Int</a:t>
            </a:r>
            <a:r>
              <a:rPr altLang="zh-CN" sz="1300" b="1" dirty="0"/>
              <a:t>  ;以</a:t>
            </a:r>
            <a:r>
              <a:rPr lang="zh-CN" sz="1300" b="1" dirty="0"/>
              <a:t>十</a:t>
            </a:r>
            <a:r>
              <a:rPr altLang="zh-CN" sz="1300" b="1" dirty="0"/>
              <a:t>进制格式向控制台窗口输出一个 32 位</a:t>
            </a:r>
            <a:r>
              <a:rPr lang="zh-CN" sz="1300" b="1" dirty="0"/>
              <a:t>带</a:t>
            </a:r>
            <a:r>
              <a:rPr altLang="zh-CN" sz="1300" b="1" dirty="0"/>
              <a:t>符号整数，过程用 EAX 传递整数。</a:t>
            </a:r>
            <a:endParaRPr altLang="zh-CN" sz="1300" b="1" dirty="0"/>
          </a:p>
          <a:p>
            <a:pPr marL="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zh-CN" altLang="en-US" sz="1300" b="1" dirty="0">
                <a:latin typeface="楷体_GB2312" pitchFamily="1" charset="-122"/>
                <a:sym typeface="宋体" panose="02010600030101010101" pitchFamily="2" charset="-122"/>
              </a:rPr>
              <a:t>【注意】必须先声明include Irvine32.inc</a:t>
            </a:r>
            <a:endParaRPr lang="zh-CN" altLang="zh-CN" sz="1300" b="1" dirty="0">
              <a:solidFill>
                <a:srgbClr val="FF0000"/>
              </a:solidFill>
            </a:endParaRPr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r>
              <a:rPr lang="zh-CN" altLang="en-US" sz="1400" b="1" dirty="0"/>
              <a:t>【附】Irvine32链接库函数（与键盘显示器相关部分）</a:t>
            </a: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  <a:p>
            <a:pPr marL="0" algn="l">
              <a:spcBef>
                <a:spcPct val="20000"/>
              </a:spcBef>
              <a:buNone/>
            </a:pPr>
            <a:endParaRPr lang="zh-CN" altLang="en-US" sz="1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5425" y="1752600"/>
            <a:ext cx="3666490" cy="7791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3189605"/>
            <a:ext cx="4255135" cy="18802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0" y="2974340"/>
            <a:ext cx="4069715" cy="2935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title"/>
          </p:nvPr>
        </p:nvSpPr>
        <p:spPr>
          <a:xfrm>
            <a:off x="325438" y="190500"/>
            <a:ext cx="8537575" cy="77470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数制、码制和子程序的编程与调试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68313" y="982663"/>
            <a:ext cx="8229600" cy="533400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一．实验目的：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 掌握不同进制之间转换的方法。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2. 掌握DOS功能调用和链接库函数调用进行数据显示的方法。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3. 掌握子程序的编程与调试方法。</a:t>
            </a:r>
            <a:endParaRPr lang="zh-CN" altLang="en-US" sz="1900" b="1" strike="noStrike" noProof="1" dirty="0"/>
          </a:p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二．实验内容：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dirty="0">
                <a:sym typeface="+mn-ea"/>
              </a:rPr>
              <a:t>必做部分：用8086汇编完成一题</a:t>
            </a:r>
            <a:endParaRPr lang="zh-CN" altLang="en-US" sz="1900" b="1" strike="noStrike" noProof="1" dirty="0"/>
          </a:p>
          <a:p>
            <a:pPr marL="179705" indent="-179705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1.从键盘输入两个2位十进制正数，对这两个数相加，结果以十六进制形式显示在屏幕上（显示完整算式）。</a:t>
            </a:r>
            <a:endParaRPr lang="zh-CN" altLang="en-US" sz="1900" b="1" strike="noStrike" noProof="1" dirty="0"/>
          </a:p>
          <a:p>
            <a:pPr marL="179705" indent="-179705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2.从键盘输入两个2位十进制正数转换成组合BCD码，对这两个数相加，结果以十进制形式显示在屏幕上</a:t>
            </a:r>
            <a:r>
              <a:rPr lang="zh-CN" altLang="en-US" sz="1900" b="1" dirty="0">
                <a:sym typeface="+mn-ea"/>
              </a:rPr>
              <a:t>（显示完整算式，并考虑进位百位的情况）</a:t>
            </a:r>
            <a:r>
              <a:rPr lang="zh-CN" altLang="en-US" sz="1900" b="1" strike="noStrike" noProof="1" dirty="0"/>
              <a:t>。</a:t>
            </a:r>
            <a:endParaRPr lang="zh-CN" altLang="en-US" sz="1900" b="1" strike="noStrike" noProof="1" dirty="0"/>
          </a:p>
          <a:p>
            <a:pPr marL="0" algn="l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dirty="0">
                <a:sym typeface="+mn-ea"/>
              </a:rPr>
              <a:t>选作部分：用win32汇编完成上述题目中任意一题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   </a:t>
            </a:r>
            <a:r>
              <a:rPr lang="zh-CN" altLang="en-US" sz="1900" b="1" strike="noStrike" noProof="1" dirty="0"/>
              <a:t>在VS平台上编写32位汇编程序，实现上述题目中任意一个</a:t>
            </a:r>
            <a:endParaRPr lang="zh-CN" altLang="en-US" sz="1900" b="1" strike="noStrike" noProof="1" dirty="0"/>
          </a:p>
          <a:p>
            <a:pPr marL="0" fontAlgn="base">
              <a:spcBef>
                <a:spcPts val="0"/>
              </a:spcBef>
              <a:buNone/>
            </a:pPr>
            <a:endParaRPr lang="zh-CN" altLang="en-US" sz="1600" strike="noStrike" noProof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title"/>
          </p:nvPr>
        </p:nvSpPr>
        <p:spPr>
          <a:xfrm>
            <a:off x="325438" y="190500"/>
            <a:ext cx="8537575" cy="77470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数制、码制和子程序的编程与调试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68313" y="982663"/>
            <a:ext cx="8229600" cy="533400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一．实验目的：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 掌握不同进制之间转换的方法。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2. 掌握DOS功能调用和链接库函数调用进行数据显示的方法。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3. 掌握子程序的编程与调试方法。</a:t>
            </a:r>
            <a:endParaRPr lang="zh-CN" altLang="en-US" sz="1900" b="1" strike="noStrike" noProof="1" dirty="0"/>
          </a:p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二．实验内容：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dirty="0">
                <a:sym typeface="+mn-ea"/>
              </a:rPr>
              <a:t>必做部分：用8086汇编完成下列题目中任意一题</a:t>
            </a:r>
            <a:endParaRPr lang="zh-CN" altLang="en-US" sz="1900" b="1" strike="noStrike" noProof="1" dirty="0"/>
          </a:p>
          <a:p>
            <a:pPr marL="179705" indent="-179705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1.从键盘输入两个2位十进制正数，对这两个数相加，结果以十六进制形式显示在屏幕上。</a:t>
            </a:r>
            <a:endParaRPr lang="zh-CN" altLang="en-US" sz="1900" b="1" strike="noStrike" noProof="1" dirty="0"/>
          </a:p>
          <a:p>
            <a:pPr marL="179705" indent="-179705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zh-CN" altLang="en-US" sz="1900" b="1" strike="noStrike" noProof="1" dirty="0"/>
              <a:t>2.从键盘输入两个2位十进制正数转换成组合BCD码，对这两个数相加，结果以十进制形式显示在屏幕上。</a:t>
            </a:r>
            <a:endParaRPr lang="zh-CN" altLang="en-US" sz="1900" b="1" strike="noStrike" noProof="1" dirty="0"/>
          </a:p>
          <a:p>
            <a:pPr marL="0" algn="l" fontAlgn="base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zh-CN" altLang="en-US" sz="1900" b="1" dirty="0">
                <a:sym typeface="+mn-ea"/>
              </a:rPr>
              <a:t>选作部分：用win32汇编完成上述题目中任意一题</a:t>
            </a:r>
            <a:endParaRPr lang="zh-CN" altLang="en-US" sz="1900" b="1" strike="noStrike" noProof="1" dirty="0"/>
          </a:p>
          <a:p>
            <a:pPr marL="812800" indent="-812800" algn="l" fontAlgn="base">
              <a:lnSpc>
                <a:spcPts val="2780"/>
              </a:lnSpc>
              <a:spcBef>
                <a:spcPts val="0"/>
              </a:spcBef>
              <a:buNone/>
            </a:pPr>
            <a:r>
              <a:rPr lang="en-US" altLang="zh-CN" sz="1900" b="1" strike="noStrike" noProof="1" dirty="0"/>
              <a:t>   </a:t>
            </a:r>
            <a:r>
              <a:rPr lang="zh-CN" altLang="en-US" sz="1900" b="1" strike="noStrike" noProof="1" dirty="0"/>
              <a:t>在VS平台上编写32位汇编程序，实现上述题目中任意一个</a:t>
            </a:r>
            <a:endParaRPr lang="zh-CN" altLang="en-US" sz="1900" b="1" strike="noStrike" noProof="1" dirty="0"/>
          </a:p>
          <a:p>
            <a:pPr marL="0" fontAlgn="base">
              <a:spcBef>
                <a:spcPts val="0"/>
              </a:spcBef>
              <a:buNone/>
            </a:pPr>
            <a:endParaRPr lang="zh-CN" altLang="en-US" sz="1600" strike="noStrike" noProof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605" y="260985"/>
            <a:ext cx="8229600" cy="553085"/>
          </a:xfrm>
        </p:spPr>
        <p:txBody>
          <a:bodyPr/>
          <a:p>
            <a:pPr algn="l">
              <a:spcBef>
                <a:spcPts val="1200"/>
              </a:spcBef>
              <a:spcAft>
                <a:spcPts val="1200"/>
              </a:spcAft>
              <a:buSzPct val="65000"/>
              <a:buFont typeface="Wingdings" panose="05000000000000000000" pitchFamily="2" charset="2"/>
            </a:pPr>
            <a:r>
              <a:rPr lang="zh-CN" altLang="en-US" sz="3000" b="1">
                <a:solidFill>
                  <a:schemeClr val="tx1"/>
                </a:solidFill>
                <a:latin typeface="+mn-lt"/>
                <a:ea typeface="+mn-ea"/>
                <a:cs typeface="+mn-cs"/>
                <a:sym typeface="+mn-ea"/>
              </a:rPr>
              <a:t>关于提交实验报告</a:t>
            </a:r>
            <a:endParaRPr lang="zh-CN" altLang="en-US" sz="3000" b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5240020"/>
          </a:xfrm>
        </p:spPr>
        <p:txBody>
          <a:bodyPr/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1.提交平台</a:t>
            </a:r>
            <a:endParaRPr lang="zh-CN" altLang="en-US" sz="19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Arial" panose="020B0604020202020204" pitchFamily="34" charset="0"/>
              </a:rPr>
              <a:t>       点击桌面上的T字形图标，非计算机学院学生需要注册，登录账户，</a:t>
            </a:r>
            <a:r>
              <a:rPr lang="zh-CN" altLang="en-US" sz="1900" b="1" dirty="0">
                <a:sym typeface="+mn-ea"/>
              </a:rPr>
              <a:t>选择课程《汇编语言》，提交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实验报告（请转换成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pdf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的格式）</a:t>
            </a:r>
            <a:r>
              <a:rPr lang="zh-CN" altLang="en-US" sz="1900" b="1" dirty="0">
                <a:sym typeface="+mn-ea"/>
              </a:rPr>
              <a:t>（实验报告的大小不得超过10M，图片建议均保存为jpg的格式）。</a:t>
            </a:r>
            <a:endParaRPr lang="zh-CN" altLang="en-US" sz="1900" b="1" dirty="0">
              <a:sym typeface="+mn-ea"/>
            </a:endParaRPr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/>
              <a:t>2.</a:t>
            </a:r>
            <a:r>
              <a:rPr lang="zh-CN" altLang="en-US" sz="1900" b="1" dirty="0"/>
              <a:t>提交时间</a:t>
            </a:r>
            <a:endParaRPr lang="zh-CN" altLang="en-US" sz="1900" b="1" dirty="0"/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请于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10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号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点前提交，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15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点后关闭提交通道，不再接收实验报告。</a:t>
            </a:r>
            <a:endParaRPr lang="zh-CN" altLang="en-US" sz="1900" b="1" dirty="0">
              <a:solidFill>
                <a:srgbClr val="FF0000"/>
              </a:solidFill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机房开放时间：仅限工作日，9:00</a:t>
            </a:r>
            <a:r>
              <a:rPr lang="en-US" altLang="zh-CN" sz="1900" b="1" dirty="0">
                <a:solidFill>
                  <a:srgbClr val="FF0000"/>
                </a:solidFill>
                <a:sym typeface="+mn-ea"/>
              </a:rPr>
              <a:t>——</a:t>
            </a:r>
            <a:r>
              <a:rPr lang="zh-CN" altLang="en-US" sz="1900" b="1" dirty="0">
                <a:solidFill>
                  <a:srgbClr val="FF0000"/>
                </a:solidFill>
                <a:sym typeface="+mn-ea"/>
              </a:rPr>
              <a:t>17:00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3.</a:t>
            </a:r>
            <a:r>
              <a:rPr lang="zh-CN" altLang="en-US" sz="1900" b="1" dirty="0">
                <a:sym typeface="+mn-ea"/>
              </a:rPr>
              <a:t>提交地点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900" b="1" dirty="0">
                <a:sym typeface="+mn-ea"/>
              </a:rPr>
              <a:t>       主楼A2区4楼 国家级计算机实验教学中心机房（当天值班老师安排）</a:t>
            </a:r>
            <a:endParaRPr lang="zh-CN" altLang="en-US" sz="1900" b="1" dirty="0">
              <a:sym typeface="+mn-ea"/>
            </a:endParaRPr>
          </a:p>
          <a:p>
            <a:pPr marL="0" lvl="1" algn="l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900" b="1" dirty="0">
                <a:sym typeface="+mn-ea"/>
              </a:rPr>
              <a:t>4.</a:t>
            </a:r>
            <a:r>
              <a:rPr lang="zh-CN" altLang="en-US" sz="1900" b="1" dirty="0">
                <a:sym typeface="+mn-ea"/>
              </a:rPr>
              <a:t>注意事项</a:t>
            </a:r>
            <a:endParaRPr lang="zh-CN" altLang="en-US" sz="1900" b="1" dirty="0"/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zh-CN" sz="1900" b="1" dirty="0">
                <a:sym typeface="+mn-ea"/>
              </a:rPr>
              <a:t>       </a:t>
            </a:r>
            <a:r>
              <a:rPr lang="zh-CN" altLang="en-US" sz="1900" b="1" dirty="0">
                <a:sym typeface="+mn-ea"/>
              </a:rPr>
              <a:t>报告提交以后，建议核实一下自己的提交情况，看看报告是否能正常打开、提交课程是否正确；</a:t>
            </a:r>
            <a:endParaRPr lang="zh-CN" altLang="en-US" sz="1900" b="1" dirty="0">
              <a:sym typeface="+mn-ea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sz="1800" b="1" dirty="0"/>
          </a:p>
          <a:p>
            <a:pPr marL="0" algn="l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标题 5121"/>
          <p:cNvSpPr>
            <a:spLocks noGrp="1"/>
          </p:cNvSpPr>
          <p:nvPr>
            <p:ph type="title"/>
          </p:nvPr>
        </p:nvSpPr>
        <p:spPr>
          <a:xfrm>
            <a:off x="325438" y="190500"/>
            <a:ext cx="8537575" cy="774700"/>
          </a:xfrm>
        </p:spPr>
        <p:txBody>
          <a:bodyPr anchor="t"/>
          <a:p>
            <a:r>
              <a:rPr lang="zh-CN" altLang="en-US" sz="2900" b="1">
                <a:solidFill>
                  <a:srgbClr val="003300"/>
                </a:solidFill>
                <a:ea typeface="楷体_GB2312" pitchFamily="1" charset="-122"/>
              </a:rPr>
              <a:t>数制、码制和子程序的编程与调试</a:t>
            </a:r>
            <a:r>
              <a:rPr lang="zh-CN" altLang="en-US" sz="3800"/>
              <a:t> </a:t>
            </a:r>
            <a:endParaRPr lang="zh-CN" altLang="en-US" sz="3800"/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68313" y="982663"/>
            <a:ext cx="8229600" cy="5334000"/>
          </a:xfrm>
          <a:ln>
            <a:miter/>
          </a:ln>
        </p:spPr>
        <p:txBody>
          <a:bodyPr anchor="t"/>
          <a:p>
            <a:pPr marL="0" algn="l" fontAlgn="base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strike="noStrike" noProof="1" dirty="0">
                <a:solidFill>
                  <a:srgbClr val="FF0000"/>
                </a:solidFill>
              </a:rPr>
              <a:t>三、实验要求及调试步骤：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 fontAlgn="base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Arial" panose="020B0604020202020204" pitchFamily="34" charset="0"/>
              </a:rPr>
              <a:t>1．编辑汇编源程序，并汇编链接调试运行；</a:t>
            </a:r>
            <a:endParaRPr lang="zh-CN" altLang="en-US" sz="2200" b="1" dirty="0">
              <a:sym typeface="Arial" panose="020B0604020202020204" pitchFamily="34" charset="0"/>
            </a:endParaRPr>
          </a:p>
          <a:p>
            <a:pPr marL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Arial" panose="020B0604020202020204" pitchFamily="34" charset="0"/>
              </a:rPr>
              <a:t>3．运用16位DEBUG进行调试，并记录调试过程和运行结果；</a:t>
            </a:r>
            <a:endParaRPr lang="zh-CN" altLang="en-US" sz="2200" b="1" dirty="0">
              <a:sym typeface="Arial" panose="020B0604020202020204" pitchFamily="34" charset="0"/>
            </a:endParaRPr>
          </a:p>
          <a:p>
            <a:pPr marL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Arial" panose="020B0604020202020204" pitchFamily="34" charset="0"/>
              </a:rPr>
              <a:t>4．在VS平台上进行编辑调试，并记录调试过程和运行结果；</a:t>
            </a:r>
            <a:endParaRPr lang="zh-CN" altLang="en-US" sz="2200" b="1" dirty="0"/>
          </a:p>
          <a:p>
            <a:pPr marL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+mn-ea"/>
              </a:rPr>
              <a:t>5.   画出程序流程图（可选）；</a:t>
            </a:r>
            <a:endParaRPr lang="zh-CN" altLang="en-US" sz="2200" b="1" strike="noStrike" noProof="1" dirty="0"/>
          </a:p>
          <a:p>
            <a:pPr marL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+mn-ea"/>
              </a:rPr>
              <a:t>6.   给源程序添加必要的注释；</a:t>
            </a:r>
            <a:endParaRPr lang="zh-CN" altLang="en-US" sz="2200" b="1" strike="noStrike" noProof="1" dirty="0"/>
          </a:p>
          <a:p>
            <a:pPr marL="0" algn="l">
              <a:lnSpc>
                <a:spcPts val="3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200" b="1" dirty="0">
                <a:sym typeface="+mn-ea"/>
              </a:rPr>
              <a:t>7.   对用到的DOS功能调用和Irvine链接库函数进行说明；</a:t>
            </a:r>
            <a:endParaRPr lang="zh-CN" altLang="en-US" sz="2200" b="1" strike="noStrike" noProof="1" dirty="0"/>
          </a:p>
          <a:p>
            <a:pPr marL="0" algn="l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  <a:sym typeface="+mn-ea"/>
              </a:rPr>
              <a:t>四、程序分析</a:t>
            </a:r>
            <a:endParaRPr lang="zh-CN" altLang="en-US" sz="2200" b="1" strike="noStrike" noProof="1" dirty="0">
              <a:solidFill>
                <a:srgbClr val="FF0000"/>
              </a:solidFill>
            </a:endParaRPr>
          </a:p>
          <a:p>
            <a:pPr marL="0" algn="l">
              <a:lnSpc>
                <a:spcPts val="3040"/>
              </a:lnSpc>
              <a:spcBef>
                <a:spcPts val="0"/>
              </a:spcBef>
              <a:buNone/>
            </a:pPr>
            <a:r>
              <a:rPr lang="zh-CN" altLang="en-US" sz="2200" b="1" dirty="0">
                <a:sym typeface="+mn-ea"/>
              </a:rPr>
              <a:t>1.   涉及到输入输出（DOS功能调用和Irvine链接库函数调用）；</a:t>
            </a:r>
            <a:endParaRPr lang="zh-CN" altLang="en-US" sz="2200" b="1" strike="noStrike" noProof="1" dirty="0"/>
          </a:p>
          <a:p>
            <a:pPr marL="0" algn="l">
              <a:lnSpc>
                <a:spcPts val="3040"/>
              </a:lnSpc>
              <a:spcBef>
                <a:spcPts val="0"/>
              </a:spcBef>
              <a:buNone/>
            </a:pPr>
            <a:r>
              <a:rPr lang="zh-CN" altLang="en-US" sz="2200" b="1" dirty="0">
                <a:sym typeface="+mn-ea"/>
              </a:rPr>
              <a:t>2.   涉及到进制转换（注意无符号数和带符号数的区别）；</a:t>
            </a:r>
            <a:endParaRPr lang="zh-CN" altLang="en-US" sz="2200" b="1" strike="noStrike" noProof="1" dirty="0"/>
          </a:p>
          <a:p>
            <a:pPr marL="0" algn="l">
              <a:lnSpc>
                <a:spcPts val="3040"/>
              </a:lnSpc>
              <a:spcBef>
                <a:spcPts val="0"/>
              </a:spcBef>
              <a:buNone/>
            </a:pPr>
            <a:r>
              <a:rPr lang="zh-CN" altLang="en-US" sz="2200" b="1" dirty="0">
                <a:sym typeface="+mn-ea"/>
              </a:rPr>
              <a:t>3.   涉及到BCD码（组合/非组合）及其相应的调整指令；</a:t>
            </a:r>
            <a:endParaRPr lang="zh-CN" altLang="en-US" sz="2200" b="1" strike="noStrike" noProof="1" dirty="0"/>
          </a:p>
          <a:p>
            <a:pPr marL="0" algn="l">
              <a:lnSpc>
                <a:spcPts val="3040"/>
              </a:lnSpc>
              <a:spcBef>
                <a:spcPts val="0"/>
              </a:spcBef>
              <a:buNone/>
            </a:pPr>
            <a:r>
              <a:rPr lang="zh-CN" altLang="en-US" sz="2200" b="1" dirty="0">
                <a:sym typeface="+mn-ea"/>
              </a:rPr>
              <a:t>4.   涉及到子程序的设计；</a:t>
            </a:r>
            <a:endParaRPr lang="zh-CN" altLang="en-US" sz="2200" b="1" strike="noStrike" noProof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316230"/>
            <a:ext cx="8569325" cy="5951855"/>
          </a:xfrm>
        </p:spPr>
        <p:txBody>
          <a:bodyPr/>
          <a:p>
            <a:pPr marL="0" algn="l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  <a:sym typeface="+mn-ea"/>
              </a:rPr>
              <a:t>详解——以题目2为例（8086汇编）：</a:t>
            </a:r>
            <a:endParaRPr lang="zh-CN" altLang="en-US" sz="2200" b="1" dirty="0">
              <a:solidFill>
                <a:srgbClr val="FF0000"/>
              </a:solidFill>
              <a:sym typeface="+mn-ea"/>
            </a:endParaRPr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1.如何输入两个2位的十进制数？如何存储？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——调用4次1号功能调用，完成两个2位十进制数的输入；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——考虑到每次输入获得的是字符对应的ASCII码（占一个字节），可以用寄存器或者存储器完成存储。由于寄存器数量有限，在程序执行过程中会经常用到，为避免冲突，建议预留相应的存储空间完成存储。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【示例】shuru db 4 dup(?)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；预留四个连续的字节空间，存放输入字符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900" b="1" dirty="0"/>
              <a:t>	</a:t>
            </a:r>
            <a:r>
              <a:rPr lang="zh-CN" altLang="en-US" sz="1900" b="1" dirty="0"/>
              <a:t>	</a:t>
            </a:r>
            <a:r>
              <a:rPr lang="en-US" altLang="zh-CN" sz="1900" b="1" dirty="0"/>
              <a:t>bcd db 3 dup(?)		</a:t>
            </a:r>
            <a:r>
              <a:rPr lang="zh-CN" altLang="zh-CN" sz="1900" b="1" dirty="0"/>
              <a:t>；预留三个字节空间存放</a:t>
            </a:r>
            <a:r>
              <a:rPr lang="en-US" altLang="zh-CN" sz="1900" b="1" dirty="0"/>
              <a:t>bcd</a:t>
            </a:r>
            <a:r>
              <a:rPr lang="zh-CN" altLang="en-US" sz="1900" b="1" dirty="0"/>
              <a:t>码</a:t>
            </a:r>
            <a:endParaRPr lang="en-US" altLang="zh-CN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en-US" altLang="zh-CN" sz="1900" b="1" dirty="0"/>
              <a:t>		</a:t>
            </a:r>
            <a:r>
              <a:rPr lang="zh-CN" altLang="en-US" sz="1900" b="1" dirty="0"/>
              <a:t>...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mov cx,4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；设定循环次数，共调用4次输入软中断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mov bx,offset shuru；将shuru的首地址（偏移地址）送入bx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lop:	mov ah,1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int 21h</a:t>
            </a:r>
            <a:r>
              <a:rPr lang="en-US" altLang="zh-CN" sz="1900" b="1" dirty="0"/>
              <a:t>		</a:t>
            </a:r>
            <a:r>
              <a:rPr lang="zh-CN" altLang="en-US" sz="1900" b="1" dirty="0"/>
              <a:t>；输入字符并将其ASCII码送入al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mov [bx],al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；将得到的输入字符ASCII码装入指定shuru空间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inc bx</a:t>
            </a:r>
            <a:r>
              <a:rPr lang="en-US" altLang="zh-CN" sz="1900" b="1" dirty="0"/>
              <a:t>		</a:t>
            </a:r>
            <a:r>
              <a:rPr lang="zh-CN" altLang="en-US" sz="1900" b="1" dirty="0"/>
              <a:t>；指向下一个存放数据的存储空间</a:t>
            </a:r>
            <a:endParaRPr lang="zh-CN" altLang="en-US" sz="19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loop lop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；循环输入操作，共调用输入中断4次	</a:t>
            </a:r>
            <a:endParaRPr lang="zh-CN" altLang="en-US" sz="1900" b="1" dirty="0"/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【思考】假设连续输入了1234，循环结束后，shuru中的数据分别是什么？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algn="l">
              <a:spcBef>
                <a:spcPct val="20000"/>
              </a:spcBef>
              <a:buNone/>
            </a:pPr>
            <a:endParaRPr lang="en-US" altLang="zh-CN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5445" y="278130"/>
            <a:ext cx="8229600" cy="459740"/>
          </a:xfrm>
        </p:spPr>
        <p:txBody>
          <a:bodyPr/>
          <a:p>
            <a:pPr indent="-342900" algn="l"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</a:pPr>
            <a:r>
              <a:rPr lang="zh-CN" altLang="en-US" sz="2600" b="1">
                <a:solidFill>
                  <a:srgbClr val="003300"/>
                </a:solidFill>
                <a:latin typeface="+mn-lt"/>
                <a:ea typeface="楷体_GB2312" pitchFamily="1" charset="-122"/>
                <a:cs typeface="+mn-cs"/>
              </a:rPr>
              <a:t>重复操作符DUP的应用</a:t>
            </a:r>
            <a:endParaRPr lang="zh-CN" altLang="en-US" sz="2600" b="1">
              <a:solidFill>
                <a:srgbClr val="003300"/>
              </a:solidFill>
              <a:latin typeface="+mn-lt"/>
              <a:ea typeface="楷体_GB2312" pitchFamily="1" charset="-122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05180"/>
            <a:ext cx="8229600" cy="5253990"/>
          </a:xfrm>
        </p:spPr>
        <p:txBody>
          <a:bodyPr/>
          <a:p>
            <a:pPr marL="179705" lvl="1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功能：定义重复数据，属于</a:t>
            </a:r>
            <a:r>
              <a:rPr lang="zh-CN" altLang="en-US" sz="1800" b="1" dirty="0">
                <a:solidFill>
                  <a:srgbClr val="FF0000"/>
                </a:solidFill>
              </a:rPr>
              <a:t>伪指令</a:t>
            </a:r>
            <a:endParaRPr lang="zh-CN" altLang="en-US" sz="1800" b="1" dirty="0"/>
          </a:p>
          <a:p>
            <a:pPr marL="179705" lvl="1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格式：变量名 DB/DW/DD/DQ/DT ＜表达式＞DUP（表达式）</a:t>
            </a:r>
            <a:endParaRPr lang="zh-CN" altLang="en-US" sz="1800" b="1" dirty="0"/>
          </a:p>
          <a:p>
            <a:pPr marL="11430" lvl="1" indent="-11430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【说明】DUP左边的表达式表示要重复的次数，右边圆括号中的表达式表示要重复的内容，</a:t>
            </a:r>
            <a:r>
              <a:rPr lang="en-US" altLang="zh-CN" sz="1800" b="1" dirty="0"/>
              <a:t>DUP</a:t>
            </a:r>
            <a:r>
              <a:rPr lang="zh-CN" altLang="en-US" sz="1800" b="1" dirty="0"/>
              <a:t>可以嵌套。</a:t>
            </a:r>
            <a:endParaRPr lang="zh-CN" altLang="en-US" sz="1800" b="1" dirty="0"/>
          </a:p>
          <a:p>
            <a:pPr marL="179705" lvl="1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【示例】 </a:t>
            </a:r>
            <a:r>
              <a:rPr lang="en-US" altLang="zh-CN" sz="1800" b="1" dirty="0"/>
              <a:t>	</a:t>
            </a:r>
            <a:r>
              <a:rPr lang="zh-CN" altLang="en-US" sz="1800" b="1" dirty="0"/>
              <a:t>array1  db  10  dup(?)</a:t>
            </a:r>
            <a:endParaRPr lang="zh-CN" altLang="en-US" sz="1800" b="1" dirty="0"/>
          </a:p>
          <a:p>
            <a:pPr marL="179705" lvl="1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	</a:t>
            </a:r>
            <a:r>
              <a:rPr lang="zh-CN" altLang="en-US" sz="1800" b="1" dirty="0"/>
              <a:t>array2  dw  5   dup(1,2,?)</a:t>
            </a:r>
            <a:endParaRPr lang="zh-CN" altLang="en-US" sz="1800" b="1" dirty="0"/>
          </a:p>
          <a:p>
            <a:pPr marL="179705" lvl="1" algn="l">
              <a:lnSpc>
                <a:spcPts val="2460"/>
              </a:lnSpc>
              <a:spcBef>
                <a:spcPts val="0"/>
              </a:spcBef>
              <a:buNone/>
            </a:pPr>
            <a:r>
              <a:rPr lang="zh-CN" altLang="en-US" sz="1800" b="1" dirty="0"/>
              <a:t>	</a:t>
            </a:r>
            <a:r>
              <a:rPr lang="en-US" altLang="zh-CN" sz="1800" b="1" dirty="0"/>
              <a:t>		</a:t>
            </a:r>
            <a:r>
              <a:rPr lang="zh-CN" altLang="en-US" sz="1800" b="1" dirty="0"/>
              <a:t>array3  db  10  dup(10 dup(?))</a:t>
            </a:r>
            <a:endParaRPr lang="zh-CN" altLang="en-US" sz="1800" b="1" dirty="0"/>
          </a:p>
          <a:p>
            <a:pPr marL="179705" lvl="1" algn="l">
              <a:lnSpc>
                <a:spcPts val="2460"/>
              </a:lnSpc>
              <a:spcBef>
                <a:spcPts val="1200"/>
              </a:spcBef>
              <a:buNone/>
            </a:pPr>
            <a:r>
              <a:rPr lang="zh-CN" altLang="en-US" sz="1800" b="1" dirty="0"/>
              <a:t>       其存储器分配图如下：</a:t>
            </a:r>
            <a:endParaRPr lang="zh-CN" altLang="en-US" sz="1800" b="1" dirty="0"/>
          </a:p>
        </p:txBody>
      </p:sp>
      <p:pic>
        <p:nvPicPr>
          <p:cNvPr id="4" name="图片 -2147482622" descr="C:\Documents and Settings\wtwh1\My Documents\11.BM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120" y="3599180"/>
            <a:ext cx="6924675" cy="2489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3690" y="244475"/>
            <a:ext cx="8569325" cy="5951855"/>
          </a:xfrm>
        </p:spPr>
        <p:txBody>
          <a:bodyPr/>
          <a:p>
            <a:pPr marL="0" algn="l">
              <a:lnSpc>
                <a:spcPts val="262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CN" altLang="en-US" sz="2200" b="1" dirty="0">
                <a:solidFill>
                  <a:srgbClr val="FF0000"/>
                </a:solidFill>
                <a:sym typeface="+mn-ea"/>
              </a:rPr>
              <a:t>详解——以题目2为例（8086汇编）：</a:t>
            </a:r>
            <a:endParaRPr lang="zh-CN" altLang="en-US" sz="2200" b="1" dirty="0">
              <a:solidFill>
                <a:srgbClr val="FF0000"/>
              </a:solidFill>
              <a:sym typeface="+mn-ea"/>
            </a:endParaRPr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2.什么是组合BCD码？如何转换？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985520" indent="-498475" algn="l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——</a:t>
            </a:r>
            <a:r>
              <a:rPr lang="zh-CN" altLang="en-US" sz="1900" b="1" dirty="0">
                <a:sym typeface="+mn-ea"/>
              </a:rPr>
              <a:t>BCD码是Binary-Coded Decimal的字母缩写，就是二进制码的十进制数，</a:t>
            </a:r>
            <a:r>
              <a:rPr lang="en-US" altLang="zh-CN" sz="1900" b="1" dirty="0">
                <a:sym typeface="+mn-ea"/>
              </a:rPr>
              <a:t> </a:t>
            </a:r>
            <a:r>
              <a:rPr lang="zh-CN" altLang="en-US" sz="1900" b="1" dirty="0">
                <a:sym typeface="+mn-ea"/>
              </a:rPr>
              <a:t>也称二-十进制代码。</a:t>
            </a:r>
            <a:r>
              <a:rPr lang="en-US" altLang="zh-CN" sz="1900" b="1" dirty="0">
                <a:sym typeface="+mn-ea"/>
              </a:rPr>
              <a:t>BCD</a:t>
            </a:r>
            <a:r>
              <a:rPr lang="zh-CN" altLang="en-US" sz="1900" b="1" dirty="0">
                <a:sym typeface="+mn-ea"/>
              </a:rPr>
              <a:t>码有两种表示形式：</a:t>
            </a:r>
            <a:endParaRPr lang="zh-CN" altLang="en-US" sz="1900" b="1" dirty="0">
              <a:sym typeface="+mn-ea"/>
            </a:endParaRPr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1.组合BCD码：用4个二进制位表示一个十进制位</a:t>
            </a:r>
            <a:endParaRPr lang="zh-CN" altLang="en-US" sz="1900" b="1" dirty="0"/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 【示例】	MOV AL，68H </a:t>
            </a:r>
            <a:br>
              <a:rPr lang="zh-CN" altLang="en-US" sz="1900" b="1" dirty="0"/>
            </a:b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MOV BL，28H  </a:t>
            </a:r>
            <a:endParaRPr lang="zh-CN" altLang="en-US" sz="1900" b="1" dirty="0"/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      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ADD </a:t>
            </a:r>
            <a:r>
              <a:rPr lang="en-US" altLang="zh-CN" sz="1900" b="1" dirty="0"/>
              <a:t> </a:t>
            </a:r>
            <a:r>
              <a:rPr lang="zh-CN" altLang="en-US" sz="1900" b="1" dirty="0"/>
              <a:t>AL，BL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；AL=68H+28H=90H </a:t>
            </a:r>
            <a:endParaRPr lang="zh-CN" altLang="en-US" sz="1900" b="1" dirty="0"/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None/>
            </a:pPr>
            <a:r>
              <a:rPr lang="zh-CN" altLang="en-US" sz="1900" b="1" dirty="0"/>
              <a:t>	</a:t>
            </a:r>
            <a:r>
              <a:rPr lang="en-US" altLang="zh-CN" sz="1900" b="1" dirty="0"/>
              <a:t>	</a:t>
            </a:r>
            <a:r>
              <a:rPr lang="zh-CN" altLang="en-US" sz="1900" b="1" dirty="0"/>
              <a:t>DAA</a:t>
            </a:r>
            <a:r>
              <a:rPr lang="en-US" altLang="zh-CN" sz="1900" b="1" dirty="0"/>
              <a:t>		</a:t>
            </a:r>
            <a:r>
              <a:rPr lang="zh-CN" altLang="en-US" sz="1900" b="1" dirty="0"/>
              <a:t>；</a:t>
            </a:r>
            <a:r>
              <a:rPr lang="zh-CN" altLang="en-US" sz="1900" b="1" dirty="0">
                <a:solidFill>
                  <a:schemeClr val="tx1"/>
                </a:solidFill>
              </a:rPr>
              <a:t>十进制调整</a:t>
            </a:r>
            <a:r>
              <a:rPr lang="zh-CN" altLang="en-US" sz="1900" b="1" dirty="0"/>
              <a:t>后AL=96H</a:t>
            </a:r>
            <a:endParaRPr lang="zh-CN" altLang="en-US" sz="1900" b="1" dirty="0"/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zh-CN" altLang="en-US" sz="1900" b="1" dirty="0">
                <a:sym typeface="+mn-ea"/>
              </a:rPr>
              <a:t>2.非组合BCD码：用8个二进制位表示一个十进制位</a:t>
            </a:r>
            <a:endParaRPr lang="zh-CN" altLang="en-US" sz="1900" b="1" dirty="0">
              <a:latin typeface="+mn-lt"/>
              <a:ea typeface="+mn-ea"/>
            </a:endParaRPr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zh-CN" altLang="en-US" sz="1900" b="1" dirty="0">
                <a:sym typeface="+mn-ea"/>
              </a:rPr>
              <a:t>【示例】	MOV AX，0608H</a:t>
            </a:r>
            <a:endParaRPr lang="zh-CN" altLang="en-US" sz="1900" b="1" dirty="0">
              <a:latin typeface="+mn-lt"/>
              <a:ea typeface="+mn-ea"/>
            </a:endParaRPr>
          </a:p>
          <a:p>
            <a:pPr marL="179705" indent="0" algn="l">
              <a:lnSpc>
                <a:spcPts val="3280"/>
              </a:lnSpc>
              <a:spcBef>
                <a:spcPts val="0"/>
              </a:spcBef>
              <a:buClr>
                <a:schemeClr val="accent1"/>
              </a:buClr>
              <a:buNone/>
            </a:pPr>
            <a:r>
              <a:rPr lang="zh-CN" altLang="en-US" sz="1900" b="1" dirty="0">
                <a:sym typeface="+mn-ea"/>
              </a:rPr>
              <a:t>	</a:t>
            </a:r>
            <a:r>
              <a:rPr lang="en-US" altLang="zh-CN" sz="1900" b="1" dirty="0">
                <a:sym typeface="+mn-ea"/>
              </a:rPr>
              <a:t>	</a:t>
            </a:r>
            <a:r>
              <a:rPr lang="zh-CN" altLang="en-US" sz="1900" b="1" dirty="0">
                <a:sym typeface="+mn-ea"/>
              </a:rPr>
              <a:t>MOV BL，09H  </a:t>
            </a:r>
            <a:br>
              <a:rPr lang="zh-CN" altLang="en-US" sz="1900" b="1" dirty="0">
                <a:sym typeface="+mn-ea"/>
              </a:rPr>
            </a:br>
            <a:r>
              <a:rPr lang="zh-CN" altLang="en-US" sz="1900" b="1" dirty="0">
                <a:sym typeface="+mn-ea"/>
              </a:rPr>
              <a:t>	</a:t>
            </a:r>
            <a:r>
              <a:rPr lang="en-US" altLang="zh-CN" sz="1900" b="1" dirty="0">
                <a:sym typeface="+mn-ea"/>
              </a:rPr>
              <a:t>	</a:t>
            </a:r>
            <a:r>
              <a:rPr lang="zh-CN" altLang="en-US" sz="1900" b="1" dirty="0">
                <a:sym typeface="+mn-ea"/>
              </a:rPr>
              <a:t>ADD </a:t>
            </a:r>
            <a:r>
              <a:rPr lang="en-US" altLang="zh-CN" sz="1900" b="1" dirty="0">
                <a:sym typeface="+mn-ea"/>
              </a:rPr>
              <a:t> </a:t>
            </a:r>
            <a:r>
              <a:rPr lang="zh-CN" altLang="en-US" sz="1900" b="1" dirty="0">
                <a:sym typeface="+mn-ea"/>
              </a:rPr>
              <a:t>AL，BL</a:t>
            </a:r>
            <a:r>
              <a:rPr lang="en-US" altLang="zh-CN" sz="1900" b="1" dirty="0">
                <a:sym typeface="+mn-ea"/>
              </a:rPr>
              <a:t>	</a:t>
            </a:r>
            <a:r>
              <a:rPr lang="zh-CN" altLang="en-US" sz="1900" b="1" dirty="0">
                <a:sym typeface="+mn-ea"/>
              </a:rPr>
              <a:t>；AL=08H+09=11H </a:t>
            </a:r>
            <a:br>
              <a:rPr lang="zh-CN" altLang="en-US" sz="1900" b="1" dirty="0">
                <a:sym typeface="+mn-ea"/>
              </a:rPr>
            </a:br>
            <a:r>
              <a:rPr lang="zh-CN" altLang="en-US" sz="1900" b="1" dirty="0">
                <a:sym typeface="+mn-ea"/>
              </a:rPr>
              <a:t>	</a:t>
            </a:r>
            <a:r>
              <a:rPr lang="en-US" altLang="zh-CN" sz="1900" b="1" dirty="0">
                <a:sym typeface="+mn-ea"/>
              </a:rPr>
              <a:t>	</a:t>
            </a:r>
            <a:r>
              <a:rPr lang="zh-CN" altLang="en-US" sz="1900" b="1" dirty="0">
                <a:sym typeface="+mn-ea"/>
              </a:rPr>
              <a:t>AAA</a:t>
            </a:r>
            <a:r>
              <a:rPr lang="en-US" altLang="zh-CN" sz="1900" b="1" dirty="0">
                <a:sym typeface="+mn-ea"/>
              </a:rPr>
              <a:t>		</a:t>
            </a:r>
            <a:r>
              <a:rPr lang="zh-CN" altLang="en-US" sz="1900" b="1" dirty="0">
                <a:sym typeface="+mn-ea"/>
              </a:rPr>
              <a:t>；十进制调整后AX=0107H  </a:t>
            </a:r>
            <a:endParaRPr lang="zh-CN" altLang="en-US" sz="1900" b="1" dirty="0">
              <a:latin typeface="+mn-lt"/>
              <a:ea typeface="+mn-ea"/>
            </a:endParaRPr>
          </a:p>
          <a:p>
            <a:pPr marL="0" algn="l">
              <a:spcBef>
                <a:spcPct val="20000"/>
              </a:spcBef>
              <a:buNone/>
            </a:pPr>
            <a:endParaRPr lang="en-US" altLang="zh-CN" sz="1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287020"/>
            <a:ext cx="8229600" cy="5815330"/>
          </a:xfrm>
        </p:spPr>
        <p:txBody>
          <a:bodyPr/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如何将获取的ASCII码转换为组合BCD码？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假设连续输入了1234，SHURU开始的4个连续存储空间的数据如</a:t>
            </a:r>
            <a:r>
              <a:rPr lang="zh-CN" altLang="en-US" sz="1800" b="1" dirty="0">
                <a:solidFill>
                  <a:srgbClr val="FF0000"/>
                </a:solidFill>
              </a:rPr>
              <a:t>下图左侧</a:t>
            </a:r>
            <a:r>
              <a:rPr lang="zh-CN" altLang="en-US" sz="1800" b="1" dirty="0"/>
              <a:t>：</a:t>
            </a: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/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endParaRPr lang="zh-CN" altLang="en-US" sz="1800" b="1" dirty="0">
              <a:solidFill>
                <a:srgbClr val="FF0000"/>
              </a:solidFill>
            </a:endParaRPr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</a:rPr>
              <a:t>上图右侧</a:t>
            </a:r>
            <a:r>
              <a:rPr lang="zh-CN" altLang="en-US" sz="1800" b="1" dirty="0"/>
              <a:t>是通过转换后需要得到的BCD码</a:t>
            </a:r>
            <a:endParaRPr lang="zh-CN" altLang="en-US" sz="1800" b="1" dirty="0"/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【说明】第一个两位十进制数的转换过程如下：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algn="l">
              <a:lnSpc>
                <a:spcPts val="23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/>
              <a:t>输入的十位数转换：31H→01H→10H；</a:t>
            </a:r>
            <a:endParaRPr lang="zh-CN" altLang="en-US" sz="1800" b="1" dirty="0"/>
          </a:p>
          <a:p>
            <a:pPr algn="l">
              <a:lnSpc>
                <a:spcPts val="23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/>
              <a:t>输入的个位数转换：32H→02H；                   </a:t>
            </a:r>
            <a:endParaRPr lang="zh-CN" altLang="en-US" sz="1800" b="1" dirty="0">
              <a:sym typeface="Wingdings" panose="05000000000000000000" charset="0"/>
            </a:endParaRPr>
          </a:p>
          <a:p>
            <a:pPr algn="l">
              <a:lnSpc>
                <a:spcPts val="23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ym typeface="Wingdings" panose="05000000000000000000" charset="0"/>
              </a:rPr>
              <a:t>需要用到的操作有：逻辑与AND、循环左移ROL</a:t>
            </a:r>
            <a:endParaRPr lang="zh-CN" altLang="en-US" sz="1800" b="1" dirty="0">
              <a:sym typeface="Wingdings" panose="05000000000000000000" charset="0"/>
            </a:endParaRPr>
          </a:p>
          <a:p>
            <a:pPr algn="l">
              <a:lnSpc>
                <a:spcPts val="23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charset="0"/>
              </a:rPr>
              <a:t>【示例】由于获取的</a:t>
            </a:r>
            <a:r>
              <a:rPr lang="en-US" altLang="zh-CN" sz="1800" b="1" dirty="0">
                <a:sym typeface="Wingdings" panose="05000000000000000000" charset="0"/>
              </a:rPr>
              <a:t>ASCII</a:t>
            </a:r>
            <a:r>
              <a:rPr lang="zh-CN" altLang="en-US" sz="1800" b="1" dirty="0">
                <a:sym typeface="Wingdings" panose="05000000000000000000" charset="0"/>
              </a:rPr>
              <a:t>码在</a:t>
            </a:r>
            <a:r>
              <a:rPr lang="en-US" altLang="zh-CN" sz="1800" b="1" dirty="0">
                <a:sym typeface="Wingdings" panose="05000000000000000000" charset="0"/>
              </a:rPr>
              <a:t>AL</a:t>
            </a:r>
            <a:r>
              <a:rPr lang="zh-CN" altLang="en-US" sz="1800" b="1" dirty="0">
                <a:sym typeface="Wingdings" panose="05000000000000000000" charset="0"/>
              </a:rPr>
              <a:t>寄存器，所以执行以下操作：</a:t>
            </a:r>
            <a:endParaRPr lang="zh-CN" altLang="en-US" sz="1800" b="1" dirty="0">
              <a:sym typeface="Wingdings" panose="05000000000000000000" charset="0"/>
            </a:endParaRPr>
          </a:p>
          <a:p>
            <a:pPr algn="l">
              <a:lnSpc>
                <a:spcPts val="2380"/>
              </a:lnSpc>
              <a:spcBef>
                <a:spcPts val="0"/>
              </a:spcBef>
              <a:buNone/>
            </a:pPr>
            <a:r>
              <a:rPr lang="en-US" altLang="zh-CN" sz="1800" b="1" dirty="0">
                <a:sym typeface="Wingdings" panose="05000000000000000000" charset="0"/>
              </a:rPr>
              <a:t>	</a:t>
            </a:r>
            <a:r>
              <a:rPr lang="zh-CN" altLang="en-US" sz="1800" b="1" dirty="0">
                <a:sym typeface="Wingdings" panose="05000000000000000000" charset="0"/>
              </a:rPr>
              <a:t>	AND AL,0FH；屏蔽AL的高4位，保留低4位</a:t>
            </a:r>
            <a:endParaRPr lang="zh-CN" altLang="en-US" sz="1800" b="1" dirty="0">
              <a:sym typeface="Wingdings" panose="05000000000000000000" charset="0"/>
            </a:endParaRPr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charset="0"/>
              </a:rPr>
              <a:t>	</a:t>
            </a:r>
            <a:r>
              <a:rPr lang="en-US" altLang="zh-CN" sz="1800" b="1" dirty="0">
                <a:sym typeface="Wingdings" panose="05000000000000000000" charset="0"/>
              </a:rPr>
              <a:t>	</a:t>
            </a:r>
            <a:r>
              <a:rPr lang="zh-CN" altLang="en-US" sz="1800" b="1" dirty="0">
                <a:sym typeface="Wingdings" panose="05000000000000000000" charset="0"/>
              </a:rPr>
              <a:t>MOV CL,4</a:t>
            </a:r>
            <a:endParaRPr lang="zh-CN" altLang="en-US" sz="1800" b="1" dirty="0">
              <a:sym typeface="Wingdings" panose="05000000000000000000" charset="0"/>
            </a:endParaRPr>
          </a:p>
          <a:p>
            <a:pPr marL="179705" indent="-179705" algn="l">
              <a:lnSpc>
                <a:spcPts val="23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charset="0"/>
              </a:rPr>
              <a:t>	</a:t>
            </a:r>
            <a:r>
              <a:rPr lang="en-US" altLang="zh-CN" sz="1800" b="1" dirty="0">
                <a:sym typeface="Wingdings" panose="05000000000000000000" charset="0"/>
              </a:rPr>
              <a:t>	</a:t>
            </a:r>
            <a:r>
              <a:rPr lang="zh-CN" altLang="en-US" sz="1800" b="1" dirty="0">
                <a:sym typeface="Wingdings" panose="05000000000000000000" charset="0"/>
              </a:rPr>
              <a:t>ROL AL,CL；循环左移4位（循环次数</a:t>
            </a:r>
            <a:r>
              <a:rPr lang="en-US" altLang="zh-CN" sz="1800" b="1" dirty="0">
                <a:sym typeface="Wingdings" panose="05000000000000000000" charset="0"/>
              </a:rPr>
              <a:t>≥2</a:t>
            </a:r>
            <a:r>
              <a:rPr lang="zh-CN" altLang="en-US" sz="1800" b="1" dirty="0">
                <a:sym typeface="Wingdings" panose="05000000000000000000" charset="0"/>
              </a:rPr>
              <a:t>，需使用寄存器的形式）</a:t>
            </a:r>
            <a:endParaRPr lang="zh-CN" altLang="en-US" sz="1800" b="1" dirty="0">
              <a:sym typeface="Wingdings" panose="05000000000000000000" charset="0"/>
            </a:endParaRPr>
          </a:p>
          <a:p>
            <a:pPr marL="0" algn="l">
              <a:spcBef>
                <a:spcPts val="600"/>
              </a:spcBef>
              <a:spcAft>
                <a:spcPts val="600"/>
              </a:spcAft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marL="0" algn="l"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1400" b="1" dirty="0"/>
          </a:p>
        </p:txBody>
      </p:sp>
      <p:pic>
        <p:nvPicPr>
          <p:cNvPr id="5" name="图片 4" descr="1"/>
          <p:cNvPicPr>
            <a:picLocks noChangeAspect="1"/>
          </p:cNvPicPr>
          <p:nvPr/>
        </p:nvPicPr>
        <p:blipFill>
          <a:blip r:embed="rId1"/>
          <a:srcRect b="1973"/>
          <a:stretch>
            <a:fillRect/>
          </a:stretch>
        </p:blipFill>
        <p:spPr>
          <a:xfrm>
            <a:off x="2033270" y="1268095"/>
            <a:ext cx="4953635" cy="18300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4859020" y="3861435"/>
            <a:ext cx="2895600" cy="431800"/>
            <a:chOff x="7313" y="6081"/>
            <a:chExt cx="4560" cy="680"/>
          </a:xfrm>
        </p:grpSpPr>
        <p:sp>
          <p:nvSpPr>
            <p:cNvPr id="2" name="右大括号 1"/>
            <p:cNvSpPr/>
            <p:nvPr/>
          </p:nvSpPr>
          <p:spPr>
            <a:xfrm>
              <a:off x="7313" y="6081"/>
              <a:ext cx="454" cy="680"/>
            </a:xfrm>
            <a:prstGeom prst="rightBrac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767" y="6131"/>
              <a:ext cx="410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 dirty="0">
                  <a:sym typeface="Wingdings" panose="05000000000000000000" charset="0"/>
                </a:rPr>
                <a:t>10H+02H=12H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文本框 99"/>
          <p:cNvSpPr txBox="1"/>
          <p:nvPr/>
        </p:nvSpPr>
        <p:spPr>
          <a:xfrm>
            <a:off x="510540" y="213995"/>
            <a:ext cx="8188960" cy="60852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indent="-34290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+mn-ea"/>
              </a:rPr>
              <a:t>3.如何进行十进制调整？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+mn-ea"/>
            </a:endParaRPr>
          </a:p>
          <a:p>
            <a:pPr marL="451485" indent="-45148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——十进制调整就是对BCD码运算的结果进行调整（否则结果是十六进制的形式），调整后使结果仍为之前的BCD码格式</a:t>
            </a:r>
            <a:endParaRPr lang="zh-CN" altLang="en-US" sz="1800" b="1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342900" indent="-342900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charset="0"/>
              <a:buChar char="n"/>
            </a:pP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</a:rPr>
              <a:t>组合十进制数加法调整指令DAA</a:t>
            </a:r>
            <a:endParaRPr lang="zh-CN" altLang="en-US" sz="18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分析：由于4位二进制加法是逢16进1，而BCD码应该逢10进1，故加6调整。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【例】89=1000 1001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       </a:t>
            </a:r>
            <a:r>
              <a:rPr lang="zh-CN" altLang="en-US" sz="1800" b="1" u="sng" dirty="0">
                <a:latin typeface="+mn-lt"/>
                <a:ea typeface="+mn-ea"/>
              </a:rPr>
              <a:t>＋75= 0111 0101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                  1111 1110=FEH</a:t>
            </a:r>
            <a:r>
              <a:rPr lang="en-US" altLang="zh-CN" sz="1800" b="1" dirty="0">
                <a:latin typeface="+mn-lt"/>
                <a:ea typeface="+mn-ea"/>
              </a:rPr>
              <a:t>	</a:t>
            </a:r>
            <a:r>
              <a:rPr lang="zh-CN" altLang="en-US" sz="1800" b="1" dirty="0">
                <a:latin typeface="+mn-lt"/>
                <a:ea typeface="+mn-ea"/>
              </a:rPr>
              <a:t>；</a:t>
            </a:r>
            <a:r>
              <a:rPr lang="en-US" altLang="zh-CN" sz="1800" b="1" dirty="0">
                <a:latin typeface="+mn-lt"/>
                <a:ea typeface="+mn-ea"/>
              </a:rPr>
              <a:t>AF=CF=0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              </a:t>
            </a:r>
            <a:r>
              <a:rPr lang="zh-CN" altLang="en-US" sz="1800" b="1" u="sng" dirty="0">
                <a:latin typeface="+mn-lt"/>
                <a:ea typeface="+mn-ea"/>
              </a:rPr>
              <a:t>＋0110 0110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            1←0110 0100=164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【说明】▲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</a:rPr>
              <a:t>调整在AL中进行</a:t>
            </a:r>
            <a:r>
              <a:rPr lang="zh-CN" altLang="en-US" sz="1800" b="1" dirty="0">
                <a:latin typeface="+mn-lt"/>
                <a:ea typeface="+mn-ea"/>
              </a:rPr>
              <a:t>，且该</a:t>
            </a:r>
            <a:r>
              <a:rPr lang="zh-CN" altLang="en-US" sz="1800" b="1" dirty="0">
                <a:latin typeface="+mn-lt"/>
                <a:ea typeface="+mn-ea"/>
                <a:sym typeface="+mn-ea"/>
              </a:rPr>
              <a:t>指令执行后，将重新影响除OF外的其他标志</a:t>
            </a:r>
            <a:r>
              <a:rPr lang="zh-CN" altLang="en-US" sz="1800" b="1" dirty="0">
                <a:latin typeface="+mn-lt"/>
                <a:ea typeface="+mn-ea"/>
              </a:rPr>
              <a:t>。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en-US" altLang="zh-CN" sz="1800" b="1" dirty="0">
                <a:latin typeface="+mn-lt"/>
                <a:ea typeface="+mn-ea"/>
              </a:rPr>
              <a:t>		 </a:t>
            </a:r>
            <a:r>
              <a:rPr lang="zh-CN" altLang="en-US" sz="1800" b="1" dirty="0">
                <a:latin typeface="+mn-lt"/>
                <a:ea typeface="+mn-ea"/>
              </a:rPr>
              <a:t>▲</a:t>
            </a:r>
            <a:r>
              <a:rPr lang="zh-CN" altLang="en-US" sz="1800" b="1" dirty="0">
                <a:solidFill>
                  <a:srgbClr val="FF0000"/>
                </a:solidFill>
                <a:latin typeface="+mn-lt"/>
                <a:ea typeface="+mn-ea"/>
              </a:rPr>
              <a:t>调整的方式分四种情况</a:t>
            </a:r>
            <a:r>
              <a:rPr lang="zh-CN" altLang="en-US" sz="1800" b="1" dirty="0">
                <a:latin typeface="+mn-lt"/>
                <a:ea typeface="+mn-ea"/>
              </a:rPr>
              <a:t>：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1）当AF=0且CF=0时，只对＞9的部分作+6处理（如果低四位处理后使得高四位＞9，对高四位继续+6调整）；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2）当AF=0且CF=1时，只对高四位作+6处理（不论高四位是否＞9）；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3）当AF=1且CF=0时，只对低四位作+6处理（不论低四位是否＞9，且如果使得高四位＞9，对高四位继续+6调整）；</a:t>
            </a:r>
            <a:endParaRPr lang="zh-CN" altLang="en-US" sz="1800" b="1" dirty="0">
              <a:latin typeface="+mn-lt"/>
              <a:ea typeface="+mn-ea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</a:pPr>
            <a:r>
              <a:rPr lang="zh-CN" altLang="en-US" sz="1800" b="1" dirty="0">
                <a:latin typeface="+mn-lt"/>
                <a:ea typeface="+mn-ea"/>
              </a:rPr>
              <a:t>4）当AF=1且CF=1时，对高低四位均作+6处理（不论高低四位是否＞9）；</a:t>
            </a:r>
            <a:endParaRPr lang="zh-CN" altLang="en-US" sz="1800" b="1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79095"/>
            <a:ext cx="8229600" cy="5823585"/>
          </a:xfrm>
        </p:spPr>
        <p:txBody>
          <a:bodyPr/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</a:rPr>
              <a:t>4.如何显示运算结果？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</a:endParaRPr>
          </a:p>
          <a:p>
            <a:pPr marL="0" indent="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若输入1234，转换得到组合BCD码12H和34H，相加后得到</a:t>
            </a:r>
            <a:r>
              <a:rPr lang="en-US" altLang="zh-CN" sz="1800" b="1" dirty="0"/>
              <a:t>46H</a:t>
            </a:r>
            <a:r>
              <a:rPr lang="zh-CN" altLang="en-US" sz="1800" b="1" dirty="0"/>
              <a:t>，该如何显示？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解决方案之一：调用</a:t>
            </a:r>
            <a:r>
              <a:rPr lang="en-US" altLang="zh-CN" sz="1800" b="1" dirty="0"/>
              <a:t>2</a:t>
            </a:r>
            <a:r>
              <a:rPr lang="zh-CN" altLang="en-US" sz="1800" b="1" dirty="0"/>
              <a:t>号</a:t>
            </a:r>
            <a:r>
              <a:rPr lang="en-US" altLang="zh-CN" sz="1800" b="1" dirty="0"/>
              <a:t>DOS</a:t>
            </a:r>
            <a:r>
              <a:rPr lang="zh-CN" altLang="en-US" sz="1800" b="1" dirty="0"/>
              <a:t>功能调用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【复习】mov ah,2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mov dl,'a'</a:t>
            </a:r>
            <a:r>
              <a:rPr lang="en-US" altLang="zh-CN" sz="1800" b="1" dirty="0">
                <a:sym typeface="宋体" panose="02010600030101010101" pitchFamily="2" charset="-122"/>
              </a:rPr>
              <a:t> </a:t>
            </a:r>
            <a:r>
              <a:rPr lang="zh-CN" altLang="en-US" sz="1800" b="1" dirty="0">
                <a:sym typeface="宋体" panose="02010600030101010101" pitchFamily="2" charset="-122"/>
              </a:rPr>
              <a:t>；将待显示字符对应的ASCII码存入DL</a:t>
            </a:r>
            <a:endParaRPr lang="zh-CN" altLang="en-US" sz="1800" b="1" dirty="0">
              <a:sym typeface="宋体" panose="02010600030101010101" pitchFamily="2" charset="-122"/>
            </a:endParaRPr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宋体" panose="02010600030101010101" pitchFamily="2" charset="-122"/>
              </a:rPr>
              <a:t>	</a:t>
            </a:r>
            <a:r>
              <a:rPr lang="en-US" altLang="zh-CN" sz="1800" b="1" dirty="0">
                <a:sym typeface="宋体" panose="02010600030101010101" pitchFamily="2" charset="-122"/>
              </a:rPr>
              <a:t>	</a:t>
            </a:r>
            <a:r>
              <a:rPr lang="zh-CN" altLang="en-US" sz="1800" b="1" dirty="0">
                <a:sym typeface="宋体" panose="02010600030101010101" pitchFamily="2" charset="-122"/>
              </a:rPr>
              <a:t>int 21h	</a:t>
            </a:r>
            <a:r>
              <a:rPr lang="en-US" altLang="zh-CN" sz="1800" b="1" dirty="0">
                <a:sym typeface="宋体" panose="02010600030101010101" pitchFamily="2" charset="-122"/>
              </a:rPr>
              <a:t>   </a:t>
            </a:r>
            <a:r>
              <a:rPr lang="zh-CN" altLang="en-US" sz="1800" b="1" dirty="0">
                <a:sym typeface="宋体" panose="02010600030101010101" pitchFamily="2" charset="-122"/>
              </a:rPr>
              <a:t>；运行该中断后，将显示字符a</a:t>
            </a:r>
            <a:endParaRPr lang="zh-CN" altLang="en-US" sz="1800" b="1" dirty="0"/>
          </a:p>
          <a:p>
            <a:pPr marL="0" indent="0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因此，要显示46H，需要依次显示4、6两个字符，调用两次2号DOS功能调用，操作顺序如下：（</a:t>
            </a:r>
            <a:r>
              <a:rPr lang="zh-CN" altLang="en-US" sz="1800" b="1" dirty="0">
                <a:sym typeface="+mn-ea"/>
              </a:rPr>
              <a:t>→代表转换）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charset="0"/>
              </a:rPr>
              <a:t> </a:t>
            </a:r>
            <a:r>
              <a:rPr lang="zh-CN" altLang="en-US" sz="1800" b="1" dirty="0"/>
              <a:t>46H→40H→04H→34H→调用中断显示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>
                <a:sym typeface="Wingdings" panose="05000000000000000000" charset="0"/>
              </a:rPr>
              <a:t> </a:t>
            </a:r>
            <a:r>
              <a:rPr lang="zh-CN" altLang="en-US" sz="1800" b="1" dirty="0"/>
              <a:t>46H→06H→36H→调用中断显示</a:t>
            </a:r>
            <a:endParaRPr lang="zh-CN" altLang="en-US" sz="1800" b="1" dirty="0"/>
          </a:p>
          <a:p>
            <a:pPr marL="179705" indent="-179705" algn="l">
              <a:lnSpc>
                <a:spcPts val="2580"/>
              </a:lnSpc>
              <a:spcBef>
                <a:spcPts val="0"/>
              </a:spcBef>
              <a:buNone/>
            </a:pPr>
            <a:r>
              <a:rPr lang="zh-CN" altLang="en-US" sz="1800" b="1" dirty="0"/>
              <a:t>        如果结果是三位数，需要调用三次2号DOS功能调用，分别是：</a:t>
            </a:r>
            <a:endParaRPr lang="zh-CN" altLang="en-US" sz="1800" b="1" dirty="0"/>
          </a:p>
          <a:p>
            <a:pPr algn="l">
              <a:lnSpc>
                <a:spcPts val="25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ym typeface="Wingdings" panose="05000000000000000000" charset="0"/>
              </a:rPr>
              <a:t>直接显示数字1（因为最大的和仅为198，所以百位最多为</a:t>
            </a:r>
            <a:r>
              <a:rPr lang="en-US" altLang="zh-CN" sz="1800" b="1" dirty="0">
                <a:sym typeface="Wingdings" panose="05000000000000000000" charset="0"/>
              </a:rPr>
              <a:t>1</a:t>
            </a:r>
            <a:r>
              <a:rPr lang="zh-CN" altLang="en-US" sz="1800" b="1" dirty="0">
                <a:sym typeface="Wingdings" panose="05000000000000000000" charset="0"/>
              </a:rPr>
              <a:t>，为</a:t>
            </a:r>
            <a:r>
              <a:rPr lang="en-US" altLang="zh-CN" sz="1800" b="1" dirty="0">
                <a:sym typeface="Wingdings" panose="05000000000000000000" charset="0"/>
              </a:rPr>
              <a:t>0</a:t>
            </a:r>
            <a:r>
              <a:rPr lang="zh-CN" altLang="en-US" sz="1800" b="1" dirty="0">
                <a:sym typeface="Wingdings" panose="05000000000000000000" charset="0"/>
              </a:rPr>
              <a:t>可以不显示）</a:t>
            </a:r>
            <a:endParaRPr lang="zh-CN" altLang="en-US" sz="1800" b="1" dirty="0">
              <a:sym typeface="Wingdings" panose="05000000000000000000" charset="0"/>
            </a:endParaRPr>
          </a:p>
          <a:p>
            <a:pPr algn="l">
              <a:lnSpc>
                <a:spcPts val="25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ym typeface="Wingdings" panose="05000000000000000000" charset="0"/>
              </a:rPr>
              <a:t>执行上述步</a:t>
            </a:r>
            <a:endParaRPr lang="zh-CN" altLang="en-US" sz="1800" b="1" dirty="0">
              <a:sym typeface="Wingdings" panose="05000000000000000000" charset="0"/>
            </a:endParaRPr>
          </a:p>
          <a:p>
            <a:pPr algn="l">
              <a:lnSpc>
                <a:spcPts val="258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zh-CN" altLang="en-US" sz="1800" b="1" dirty="0">
              <a:sym typeface="Wingdings" panose="05000000000000000000" charset="0"/>
            </a:endParaRPr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【思考】如何判定结果是两位数还是三位数？</a:t>
            </a:r>
            <a:endParaRPr lang="zh-CN" altLang="en-US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Wingdings" panose="05000000000000000000" charset="0"/>
            </a:endParaRPr>
          </a:p>
          <a:p>
            <a:pPr marL="0" algn="l">
              <a:lnSpc>
                <a:spcPts val="28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【提示】在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ADD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命令后判断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CF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标志是否为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，若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CF=1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，则百位为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，反之为</a:t>
            </a:r>
            <a:r>
              <a:rPr lang="en-US" altLang="zh-CN" sz="1800" b="1" dirty="0">
                <a:solidFill>
                  <a:srgbClr val="FF0000"/>
                </a:solidFill>
                <a:latin typeface="方正粗黑宋简体" panose="02000000000000000000" charset="-122"/>
                <a:ea typeface="方正粗黑宋简体" panose="02000000000000000000" charset="-122"/>
                <a:cs typeface="方正粗黑宋简体" panose="02000000000000000000" charset="-122"/>
                <a:sym typeface="Wingdings" panose="05000000000000000000" charset="0"/>
              </a:rPr>
              <a:t>0</a:t>
            </a:r>
            <a:endParaRPr lang="en-US" altLang="zh-CN" sz="1800" b="1" dirty="0">
              <a:solidFill>
                <a:srgbClr val="FF0000"/>
              </a:solidFill>
              <a:latin typeface="方正粗黑宋简体" panose="02000000000000000000" charset="-122"/>
              <a:ea typeface="方正粗黑宋简体" panose="02000000000000000000" charset="-122"/>
              <a:cs typeface="方正粗黑宋简体" panose="02000000000000000000" charset="-122"/>
              <a:sym typeface="Wingdings" panose="050000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47329"/>
      </a:accent6>
      <a:hlink>
        <a:srgbClr val="996600"/>
      </a:hlink>
      <a:folHlink>
        <a:srgbClr val="AFBF39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820000"/>
        </a:lt1>
        <a:dk2>
          <a:srgbClr val="FFFFFF"/>
        </a:dk2>
        <a:lt2>
          <a:srgbClr val="333333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CDCDC"/>
        </a:accent4>
        <a:accent5>
          <a:srgbClr val="FFCAAA"/>
        </a:accent5>
        <a:accent6>
          <a:srgbClr val="B72D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CCCCFF"/>
        </a:dk1>
        <a:lt1>
          <a:srgbClr val="0B0506"/>
        </a:lt1>
        <a:dk2>
          <a:srgbClr val="FFFFFF"/>
        </a:dk2>
        <a:lt2>
          <a:srgbClr val="333333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FAFDC"/>
        </a:accent4>
        <a:accent5>
          <a:srgbClr val="ADB9E2"/>
        </a:accent5>
        <a:accent6>
          <a:srgbClr val="2D2DB7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221013"/>
        </a:lt1>
        <a:dk2>
          <a:srgbClr val="FFFFFF"/>
        </a:dk2>
        <a:lt2>
          <a:srgbClr val="333333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CDCDC"/>
        </a:accent4>
        <a:accent5>
          <a:srgbClr val="E2ADAA"/>
        </a:accent5>
        <a:accent6>
          <a:srgbClr val="B78900"/>
        </a:accent6>
        <a:hlink>
          <a:srgbClr val="808080"/>
        </a:hlink>
        <a:folHlink>
          <a:srgbClr val="66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FF"/>
        </a:dk2>
        <a:lt2>
          <a:srgbClr val="11054B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CDCDC"/>
        </a:accent4>
        <a:accent5>
          <a:srgbClr val="FFB9AA"/>
        </a:accent5>
        <a:accent6>
          <a:srgbClr val="E52D00"/>
        </a:accent6>
        <a:hlink>
          <a:srgbClr val="CC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8F8F8"/>
        </a:dk1>
        <a:lt1>
          <a:srgbClr val="002600"/>
        </a:lt1>
        <a:dk2>
          <a:srgbClr val="FAFACC"/>
        </a:dk2>
        <a:lt2>
          <a:srgbClr val="9B8D65"/>
        </a:lt2>
        <a:accent1>
          <a:srgbClr val="CC9933"/>
        </a:accent1>
        <a:accent2>
          <a:srgbClr val="8F9967"/>
        </a:accent2>
        <a:accent3>
          <a:srgbClr val="AAABAA"/>
        </a:accent3>
        <a:accent4>
          <a:srgbClr val="D6D6D6"/>
        </a:accent4>
        <a:accent5>
          <a:srgbClr val="E2CAAD"/>
        </a:accent5>
        <a:accent6>
          <a:srgbClr val="80895C"/>
        </a:accent6>
        <a:hlink>
          <a:srgbClr val="3366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6699"/>
        </a:lt1>
        <a:dk2>
          <a:srgbClr val="FFFFFF"/>
        </a:dk2>
        <a:lt2>
          <a:srgbClr val="333333"/>
        </a:lt2>
        <a:accent1>
          <a:srgbClr val="CC9900"/>
        </a:accent1>
        <a:accent2>
          <a:srgbClr val="FF9900"/>
        </a:accent2>
        <a:accent3>
          <a:srgbClr val="AAB9CA"/>
        </a:accent3>
        <a:accent4>
          <a:srgbClr val="DCDCDC"/>
        </a:accent4>
        <a:accent5>
          <a:srgbClr val="E2CAAA"/>
        </a:accent5>
        <a:accent6>
          <a:srgbClr val="E58900"/>
        </a:accent6>
        <a:hlink>
          <a:srgbClr val="FFCC00"/>
        </a:hlink>
        <a:folHlink>
          <a:srgbClr val="706F3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47329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1C1C1"/>
        </a:accent5>
        <a:accent6>
          <a:srgbClr val="8989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36145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6820</Words>
  <Application>WPS 演示</Application>
  <PresentationFormat>在屏幕上显示</PresentationFormat>
  <Paragraphs>360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Garamond</vt:lpstr>
      <vt:lpstr>PMingLiU-ExtB</vt:lpstr>
      <vt:lpstr>楷体_GB2312</vt:lpstr>
      <vt:lpstr>新宋体</vt:lpstr>
      <vt:lpstr>方正粗黑宋简体</vt:lpstr>
      <vt:lpstr>Wingdings</vt:lpstr>
      <vt:lpstr>微软雅黑</vt:lpstr>
      <vt:lpstr>Arial Unicode MS</vt:lpstr>
      <vt:lpstr>Calibri</vt:lpstr>
      <vt:lpstr>Edge</vt:lpstr>
      <vt:lpstr>汇编语言 (三) </vt:lpstr>
      <vt:lpstr>数制、码制和子程序的编程与调试 </vt:lpstr>
      <vt:lpstr>数制、码制和子程序的编程与调试 </vt:lpstr>
      <vt:lpstr>PowerPoint 演示文稿</vt:lpstr>
      <vt:lpstr>重复操作符DUP的应用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数制、码制和子程序的编程与调试 </vt:lpstr>
      <vt:lpstr>关于提交实验报告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汇编语言上机实验（二） 4学时</dc:title>
  <dc:creator>雨林木风</dc:creator>
  <cp:lastModifiedBy>wh</cp:lastModifiedBy>
  <cp:revision>250</cp:revision>
  <dcterms:created xsi:type="dcterms:W3CDTF">2009-11-19T02:08:00Z</dcterms:created>
  <dcterms:modified xsi:type="dcterms:W3CDTF">2024-02-27T05:50:46Z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2052-11.8.2.9015</vt:lpwstr>
  </property>
  <property fmtid="{D5CDD505-2E9C-101B-9397-08002B2CF9AE}" pid="3" name="ICV">
    <vt:lpwstr>EC652E0648D14A7B9F4DF484985193E2</vt:lpwstr>
  </property>
</Properties>
</file>