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302" r:id="rId5"/>
    <p:sldId id="273" r:id="rId6"/>
    <p:sldId id="315" r:id="rId7"/>
    <p:sldId id="316" r:id="rId8"/>
    <p:sldId id="336" r:id="rId9"/>
    <p:sldId id="326" r:id="rId10"/>
    <p:sldId id="317" r:id="rId11"/>
    <p:sldId id="303" r:id="rId12"/>
    <p:sldId id="318" r:id="rId13"/>
    <p:sldId id="319" r:id="rId14"/>
    <p:sldId id="320" r:id="rId15"/>
    <p:sldId id="321" r:id="rId16"/>
    <p:sldId id="261" r:id="rId17"/>
    <p:sldId id="337" r:id="rId18"/>
    <p:sldId id="338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92"/>
        <p:guide pos="287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任意多边形 2054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直接连接符 2055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>
              <a:defRPr sz="50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sz="2800" kern="1200"/>
            </a:lvl1pPr>
            <a:lvl2pPr marL="344805" lvl="1" indent="-344805" algn="ctr">
              <a:buNone/>
              <a:defRPr sz="2800" kern="1200"/>
            </a:lvl2pPr>
            <a:lvl3pPr marL="671830" lvl="2" indent="-671830" algn="ctr">
              <a:buNone/>
              <a:defRPr sz="2800" kern="1200"/>
            </a:lvl3pPr>
            <a:lvl4pPr marL="1024255" lvl="3" indent="-1024255" algn="ctr">
              <a:buNone/>
              <a:defRPr sz="2800" kern="1200"/>
            </a:lvl4pPr>
            <a:lvl5pPr marL="1341755" lvl="4" indent="-1341755" algn="ctr">
              <a:buNone/>
              <a:defRPr sz="28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altLang="en-US" strike="noStrike" noProof="1">
              <a:latin typeface="Garamond" panose="02020404030301010803" pitchFamily="2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latin typeface="Garamond" panose="02020404030301010803" pitchFamily="2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latin typeface="Garamond" panose="02020404030301010803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25120"/>
            <a:r>
              <a:rPr lang="zh-CN" altLang="en-US"/>
              <a:t>第二级</a:t>
            </a:r>
            <a:endParaRPr lang="zh-CN" altLang="en-US"/>
          </a:p>
          <a:p>
            <a:pPr lvl="2" indent="-350520"/>
            <a:r>
              <a:rPr lang="zh-CN" altLang="en-US"/>
              <a:t>第三级</a:t>
            </a:r>
            <a:endParaRPr lang="zh-CN" altLang="en-US"/>
          </a:p>
          <a:p>
            <a:pPr lvl="3" indent="-315595"/>
            <a:r>
              <a:rPr lang="zh-CN" altLang="en-US"/>
              <a:t>第四级</a:t>
            </a:r>
            <a:endParaRPr lang="zh-CN" altLang="en-US"/>
          </a:p>
          <a:p>
            <a:pPr lvl="4" indent="-339725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1031" name="任意多边形 1030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直接连接符 1031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12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052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559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/>
          </p:nvPr>
        </p:nvSpPr>
        <p:spPr>
          <a:xfrm>
            <a:off x="771525" y="1524000"/>
            <a:ext cx="7623175" cy="1752600"/>
          </a:xfrm>
        </p:spPr>
        <p:txBody>
          <a:bodyPr anchor="t"/>
          <a:p>
            <a:pPr algn="ctr" defTabSz="914400">
              <a:buNone/>
            </a:pPr>
            <a: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汇编语言</a:t>
            </a:r>
            <a:b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</a:br>
            <a:r>
              <a:rPr lang="en-US" altLang="zh-CN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(</a:t>
            </a:r>
            <a: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二</a:t>
            </a:r>
            <a:r>
              <a:rPr lang="en-US" altLang="zh-CN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)</a:t>
            </a:r>
            <a:br>
              <a:rPr lang="zh-CN" altLang="en-US" kern="1200" baseline="0">
                <a:latin typeface="楷体_GB2312" pitchFamily="1" charset="-122"/>
                <a:ea typeface="楷体_GB2312" pitchFamily="1" charset="-122"/>
                <a:cs typeface="+mj-cs"/>
              </a:rPr>
            </a:br>
            <a:endParaRPr lang="zh-CN" altLang="en-US" kern="1200" baseline="0">
              <a:latin typeface="Garamond" panose="02020404030301010803" pitchFamily="2" charset="0"/>
              <a:ea typeface="+mj-ea"/>
              <a:cs typeface="+mj-cs"/>
            </a:endParaRPr>
          </a:p>
        </p:txBody>
      </p:sp>
      <p:sp>
        <p:nvSpPr>
          <p:cNvPr id="3074" name="副标题 4098"/>
          <p:cNvSpPr>
            <a:spLocks noGrp="1"/>
          </p:cNvSpPr>
          <p:nvPr>
            <p:ph type="subTitle" idx="1"/>
          </p:nvPr>
        </p:nvSpPr>
        <p:spPr>
          <a:xfrm>
            <a:off x="1898650" y="3962400"/>
            <a:ext cx="6642735" cy="1752600"/>
          </a:xfrm>
        </p:spPr>
        <p:txBody>
          <a:bodyPr anchor="t"/>
          <a:p>
            <a:pPr algn="ctr" defTabSz="914400">
              <a:buSzPct val="65000"/>
            </a:pPr>
            <a:r>
              <a:rPr lang="zh-CN" altLang="en-US" b="1" kern="1200" baseline="0">
                <a:latin typeface="+mn-lt"/>
                <a:ea typeface="+mn-ea"/>
                <a:cs typeface="+mn-cs"/>
              </a:rPr>
              <a:t>国家级计算机实验教学中心</a:t>
            </a:r>
            <a:endParaRPr lang="zh-CN" altLang="en-US" b="1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SzPct val="65000"/>
            </a:pPr>
            <a:endParaRPr lang="en-US" altLang="zh-CN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SzPct val="65000"/>
            </a:pPr>
            <a:r>
              <a:rPr lang="zh-CN" altLang="en-US" b="1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课件下载地址  </a:t>
            </a:r>
            <a:r>
              <a:rPr lang="en-US" altLang="zh-CN" b="1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http://192.168.101.62  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              </a:t>
            </a:r>
            <a:endParaRPr lang="en-US" altLang="zh-CN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323850" y="337185"/>
            <a:ext cx="8216900" cy="5940425"/>
          </a:xfrm>
        </p:spPr>
        <p:txBody>
          <a:bodyPr anchor="t"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2.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数据比较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1）数据比较指令CMP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【功能】执行两操作数相减，影响标志位</a:t>
            </a:r>
            <a:r>
              <a:rPr lang="en-US" sz="1800" b="1">
                <a:latin typeface="宋体" panose="02010600030101010101" pitchFamily="2" charset="-122"/>
                <a:sym typeface="+mn-ea"/>
              </a:rPr>
              <a:t>OF</a:t>
            </a:r>
            <a:r>
              <a:rPr lang="zh-CN" sz="1800" b="1">
                <a:ea typeface="宋体" panose="02010600030101010101" pitchFamily="2" charset="-122"/>
                <a:sym typeface="+mn-ea"/>
              </a:rPr>
              <a:t>、</a:t>
            </a:r>
            <a:r>
              <a:rPr lang="en-US" sz="1800" b="1">
                <a:latin typeface="Times New Roman" panose="02020603050405020304" charset="0"/>
                <a:sym typeface="+mn-ea"/>
              </a:rPr>
              <a:t>SF</a:t>
            </a:r>
            <a:r>
              <a:rPr lang="zh-CN" sz="1800" b="1">
                <a:ea typeface="宋体" panose="02010600030101010101" pitchFamily="2" charset="-122"/>
                <a:sym typeface="+mn-ea"/>
              </a:rPr>
              <a:t>、</a:t>
            </a:r>
            <a:r>
              <a:rPr lang="en-US" sz="1800" b="1">
                <a:latin typeface="Times New Roman" panose="02020603050405020304" charset="0"/>
                <a:sym typeface="+mn-ea"/>
              </a:rPr>
              <a:t>ZF</a:t>
            </a:r>
            <a:r>
              <a:rPr lang="zh-CN" sz="1800" b="1">
                <a:ea typeface="宋体" panose="02010600030101010101" pitchFamily="2" charset="-122"/>
                <a:sym typeface="+mn-ea"/>
              </a:rPr>
              <a:t>、</a:t>
            </a:r>
            <a:r>
              <a:rPr lang="en-US" sz="1800" b="1">
                <a:latin typeface="Times New Roman" panose="02020603050405020304" charset="0"/>
                <a:sym typeface="+mn-ea"/>
              </a:rPr>
              <a:t>PF</a:t>
            </a:r>
            <a:r>
              <a:rPr lang="zh-CN" sz="1800" b="1">
                <a:ea typeface="宋体" panose="02010600030101010101" pitchFamily="2" charset="-122"/>
                <a:sym typeface="+mn-ea"/>
              </a:rPr>
              <a:t>和</a:t>
            </a:r>
            <a:r>
              <a:rPr lang="en-US" sz="1800" b="1">
                <a:latin typeface="Times New Roman" panose="02020603050405020304" charset="0"/>
                <a:sym typeface="+mn-ea"/>
              </a:rPr>
              <a:t>CF</a:t>
            </a:r>
            <a:r>
              <a:rPr lang="zh-CN" sz="1800" b="1">
                <a:ea typeface="宋体" panose="02010600030101010101" pitchFamily="2" charset="-122"/>
                <a:sym typeface="+mn-ea"/>
              </a:rPr>
              <a:t>。也就是通过标志位的状态进行两数大小的比较。结果不影响目的操作数。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该指令格式如下：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（1）</a:t>
            </a:r>
            <a:r>
              <a:rPr lang="en-US" sz="1800" b="1">
                <a:latin typeface="宋体" panose="02010600030101010101" pitchFamily="2" charset="-122"/>
                <a:sym typeface="+mn-ea"/>
              </a:rPr>
              <a:t> CMP  reg/mem</a:t>
            </a:r>
            <a:r>
              <a:rPr lang="zh-CN" sz="1800" b="1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b="1">
                <a:latin typeface="Times New Roman" panose="02020603050405020304" charset="0"/>
                <a:sym typeface="+mn-ea"/>
              </a:rPr>
              <a:t>reg</a:t>
            </a:r>
            <a:r>
              <a:rPr lang="zh-CN" sz="1800" b="1">
                <a:ea typeface="宋体" panose="02010600030101010101" pitchFamily="2" charset="-122"/>
                <a:sym typeface="+mn-ea"/>
              </a:rPr>
              <a:t>（2）</a:t>
            </a:r>
            <a:r>
              <a:rPr lang="en-US" sz="1800" b="1">
                <a:latin typeface="宋体" panose="02010600030101010101" pitchFamily="2" charset="-122"/>
                <a:sym typeface="+mn-ea"/>
              </a:rPr>
              <a:t> CMP  reg/mem</a:t>
            </a:r>
            <a:r>
              <a:rPr lang="zh-CN" sz="1800" b="1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b="1">
                <a:latin typeface="Times New Roman" panose="02020603050405020304" charset="0"/>
                <a:sym typeface="+mn-ea"/>
              </a:rPr>
              <a:t>data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其比较结果如右图所示：</a:t>
            </a:r>
            <a:endParaRPr lang="en-US" sz="1400">
              <a:latin typeface="宋体" panose="02010600030101010101" pitchFamily="2" charset="-122"/>
              <a:sym typeface="+mn-ea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2）条件转移指令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对于无符号数比较，对应的条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件转移指令为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JB(JNB)</a:t>
            </a: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或者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JA(JNA);</a:t>
            </a:r>
            <a:endParaRPr lang="en-US" altLang="zh-CN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对于带符号比较，对应的条件转移指令为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JG(JNG)</a:t>
            </a: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或者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JL(JNL);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latin typeface="楷体_GB2312" pitchFamily="1" charset="-122"/>
                <a:sym typeface="+mn-ea"/>
              </a:rPr>
              <a:t>【注意】对于无符号数比较：</a:t>
            </a:r>
            <a:endParaRPr lang="zh-CN" altLang="en-US" sz="1800" b="1" dirty="0">
              <a:latin typeface="楷体_GB2312" pitchFamily="1" charset="-122"/>
              <a:sym typeface="+mn-ea"/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楷体_GB2312" pitchFamily="1" charset="-122"/>
                <a:sym typeface="+mn-ea"/>
              </a:rPr>
              <a:t>	JC</a:t>
            </a:r>
            <a:r>
              <a:rPr lang="en-US" sz="1800" b="1" dirty="0">
                <a:latin typeface="楷体_GB2312" pitchFamily="1" charset="-122"/>
                <a:sym typeface="+mn-ea"/>
              </a:rPr>
              <a:t>(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当CF=1时转移)		</a:t>
            </a: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JB/JNAE</a:t>
            </a:r>
            <a:endParaRPr lang="zh-CN" altLang="en-US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楷体_GB2312" pitchFamily="1" charset="-122"/>
                <a:sym typeface="+mn-ea"/>
              </a:rPr>
              <a:t>	JNC(当CF=0时转移)		</a:t>
            </a:r>
            <a:r>
              <a:rPr lang="zh-CN" altLang="en-US" sz="1800" b="1" dirty="0">
                <a:latin typeface="楷体_GB2312" pitchFamily="1" charset="-122"/>
                <a:sym typeface="+mn-ea"/>
              </a:rPr>
              <a:t>JNB/JAE</a:t>
            </a:r>
            <a:endParaRPr lang="zh-CN" altLang="en-US" sz="18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500245" y="2421255"/>
          <a:ext cx="378206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055"/>
                <a:gridCol w="1147445"/>
                <a:gridCol w="1559560"/>
              </a:tblGrid>
              <a:tr h="23241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两数比较结果A－B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CF  ZF  SF  OF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1．A=B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0   1   0   0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2．无符号数 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A＜B（below）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  0   -   -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A＞B（above）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  0   -   -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3．带符号数 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A＞B（greater）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   0   0   0</a:t>
                      </a:r>
                      <a:endParaRPr 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   0   1   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A＜B（less）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   0   0   1</a:t>
                      </a:r>
                      <a:endParaRPr 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   0   1   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3564255" y="5589270"/>
            <a:ext cx="935990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左右箭头 3"/>
          <p:cNvSpPr/>
          <p:nvPr/>
        </p:nvSpPr>
        <p:spPr>
          <a:xfrm>
            <a:off x="3564255" y="5877560"/>
            <a:ext cx="935990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417195" y="337185"/>
            <a:ext cx="8123555" cy="5940425"/>
          </a:xfrm>
        </p:spPr>
        <p:txBody>
          <a:bodyPr anchor="t"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2.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数据比较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3）ASCII码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ASCII（American Standard Code for Information Interchange）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ASCII码为美国信息交换标准代码；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ASCII共定义了256个代码(0-255)：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0-127是标准ASCII编码；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128-255是扩展ASCII编码。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编号0-32为控制字符，如：换行、回车、退格等；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编号33-127为可打印字符，如：数字、字母等。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+mn-ea"/>
              </a:rPr>
              <a:t>      右表是本次课中会用到的部分ASCII码：</a:t>
            </a: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【结论】相同的字母，大小写对应的ASCII码相差20H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</p:txBody>
      </p:sp>
      <p:graphicFrame>
        <p:nvGraphicFramePr>
          <p:cNvPr id="9219" name="表格 9218"/>
          <p:cNvGraphicFramePr/>
          <p:nvPr>
            <p:custDataLst>
              <p:tags r:id="rId1"/>
            </p:custDataLst>
          </p:nvPr>
        </p:nvGraphicFramePr>
        <p:xfrm>
          <a:off x="6012180" y="2132965"/>
          <a:ext cx="2240280" cy="2479040"/>
        </p:xfrm>
        <a:graphic>
          <a:graphicData uri="http://schemas.openxmlformats.org/drawingml/2006/table">
            <a:tbl>
              <a:tblPr/>
              <a:tblGrid>
                <a:gridCol w="814705"/>
                <a:gridCol w="1425575"/>
              </a:tblGrid>
              <a:tr h="3454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b="1"/>
                        <a:t>字符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b="1"/>
                        <a:t>对应的</a:t>
                      </a:r>
                      <a:r>
                        <a:rPr lang="en-US" altLang="zh-CN" sz="1400" b="1"/>
                        <a:t>ASCII</a:t>
                      </a:r>
                      <a:r>
                        <a:rPr lang="zh-CN" altLang="en-US" sz="1400" b="1"/>
                        <a:t>码</a:t>
                      </a:r>
                      <a:endParaRPr lang="zh-CN" altLang="en-US" sz="1400" b="1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0~9</a:t>
                      </a:r>
                      <a:endParaRPr lang="en-US" altLang="zh-CN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30H~39H</a:t>
                      </a:r>
                      <a:endParaRPr lang="en-US" altLang="zh-CN" sz="1400" b="1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A~Z</a:t>
                      </a:r>
                      <a:endParaRPr lang="en-US" altLang="zh-CN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41H~5AH</a:t>
                      </a:r>
                      <a:endParaRPr lang="en-US" altLang="zh-CN" sz="1400" b="1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b="1" dirty="0"/>
                        <a:t>a-z</a:t>
                      </a:r>
                      <a:endParaRPr lang="zh-CN" altLang="en-US" sz="1400" b="1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b="1" dirty="0"/>
                        <a:t>61H~7AH</a:t>
                      </a:r>
                      <a:endParaRPr lang="zh-CN" altLang="en-US" sz="1400" b="1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b="1"/>
                        <a:t>换行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0AH</a:t>
                      </a:r>
                      <a:endParaRPr lang="en-US" altLang="zh-CN" sz="1400" b="1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b="1"/>
                        <a:t>回车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0DH</a:t>
                      </a:r>
                      <a:endParaRPr lang="en-US" altLang="zh-CN" sz="1400" b="1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ESC</a:t>
                      </a:r>
                      <a:r>
                        <a:rPr lang="zh-CN" altLang="en-US" sz="1400" b="1"/>
                        <a:t>键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1BH</a:t>
                      </a:r>
                      <a:endParaRPr lang="en-US" altLang="zh-CN" sz="1400" b="1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b="1"/>
                        <a:t>空格</a:t>
                      </a:r>
                      <a:endParaRPr lang="zh-CN" altLang="en-US" sz="1400" b="1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/>
                        <a:t>20H</a:t>
                      </a:r>
                      <a:endParaRPr lang="en-US" altLang="zh-CN" sz="1400" b="1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431165" y="265430"/>
            <a:ext cx="8381365" cy="5940425"/>
          </a:xfrm>
        </p:spPr>
        <p:txBody>
          <a:bodyPr anchor="t"/>
          <a:p>
            <a:pPr mar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3.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访存</a:t>
            </a: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—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数据存取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以题目中BUF数组为例进行讲解：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BUF </a:t>
            </a:r>
            <a:r>
              <a:rPr lang="zh-CN" sz="1800" b="1">
                <a:solidFill>
                  <a:srgbClr val="FF0000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DB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 -1, 20, 3, 30, -5, 15, 100, -54, 0, 4, 78, 99, -12, 32, 3, 23, -7, 24, 60,-51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1）取数据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8086汇编：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MOV AX,DATA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MOV DS,AX	;</a:t>
            </a:r>
            <a:r>
              <a:rPr lang="zh-CN" sz="1800" b="1">
                <a:solidFill>
                  <a:srgbClr val="FF0000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重定位DS段寄存器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，DS指向DATA段的段基址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MOV BX,OFFSET BUF;将BUF的段内偏移地址送到寄存器BX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MOV CX,20	;设定循环次数=数据个数，循环指令默认的计数寄存器为CX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LOP:		;循环地址标号（非保留字）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MOV AL,[BX]	;从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BUF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开始取数，每次取一个字节送到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AL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寄存器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INC BX		;对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BX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中的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地址加1，指向下一个字节所在位置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LOOP LOP	;检测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CX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，若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(CX-1)≠0，跳至LOP执行循环代码；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(CX-1)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0，则顺序执行下一条指令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323850" y="265430"/>
            <a:ext cx="8488680" cy="5940425"/>
          </a:xfrm>
        </p:spPr>
        <p:txBody>
          <a:bodyPr anchor="t"/>
          <a:p>
            <a:pPr mar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3.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访存</a:t>
            </a: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—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数据存取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1）取数据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Win32汇编：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.DATA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BUF </a:t>
            </a:r>
            <a:r>
              <a:rPr lang="zh-CN" sz="1800" b="1">
                <a:solidFill>
                  <a:srgbClr val="FF0000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DB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 -1, 20, 3, 30, -5, 15, 100, -54, 0, 4, 78, 99, -12, 32, 3, 23, -7, 24, 60,-51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...		;</a:t>
            </a:r>
            <a:r>
              <a:rPr lang="zh-CN" sz="1800" b="1">
                <a:solidFill>
                  <a:srgbClr val="FF0000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不再对DS段寄存器重定位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MOV ECX,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20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	;32位通用寄存器ECX作为计数寄存器，初值为0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LOP:		;地址标号（非保留字）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MOV EDX,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OFFSET 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BUF	;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EDX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存放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BUF所在的段内偏移地址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MOV AL,[EDX]	;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取出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BUF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中的数据，放入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AL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寄存器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INC EDX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	;数据地址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+1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，指向下一个数据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...	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LOOP</a:t>
            </a: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 LOP	;如果ECX≠0，则继续转向LOP访存取数据，反之退出循环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【注意】Win32汇编中所有通用寄存器均能作间接寻址；所有段寄存器不用重定位；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395605" y="337185"/>
            <a:ext cx="8573135" cy="5940425"/>
          </a:xfrm>
        </p:spPr>
        <p:txBody>
          <a:bodyPr anchor="t"/>
          <a:p>
            <a:pPr mar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3.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访存</a:t>
            </a: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—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数据存取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</a:rPr>
              <a:t>按照题目要求，将结果数据存入RES1,RES2,RES3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2）存数据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8086汇编：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DATA SEGMENT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RES1 DB ？	;？代表该数值不确定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MOV AX,DATA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MOV DS,AX	;</a:t>
            </a:r>
            <a:r>
              <a:rPr lang="zh-CN" altLang="en-US" sz="1800" b="1">
                <a:solidFill>
                  <a:srgbClr val="FF0000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重定位DS段寄存器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，DS指向DATA段的段基址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MOV RES1,AL	;若结果存放在AL，RES1代表所在段内偏移地址，可直接访存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Win32汇编：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.DATA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RES1 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DB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 ？	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;DB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等同于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BYTE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MOV RES1,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AL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	;若结果存放在</a:t>
            </a:r>
            <a:r>
              <a:rPr lang="en-US" altLang="zh-CN" sz="1800" b="1">
                <a:ea typeface="宋体" panose="02010600030101010101" pitchFamily="2" charset="-122"/>
                <a:sym typeface="宋体" panose="02010600030101010101" pitchFamily="2" charset="-122"/>
              </a:rPr>
              <a:t>AL</a:t>
            </a:r>
            <a:r>
              <a:rPr lang="zh-CN" altLang="en-US" sz="1800" b="1">
                <a:ea typeface="宋体" panose="02010600030101010101" pitchFamily="2" charset="-122"/>
                <a:sym typeface="宋体" panose="02010600030101010101" pitchFamily="2" charset="-122"/>
              </a:rPr>
              <a:t>，RES1代表所在段内偏移地址，可直接访存</a:t>
            </a:r>
            <a:endParaRPr lang="zh-CN" altLang="en-US" sz="1800" b="1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1400" dirty="0"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2289"/>
          <p:cNvSpPr>
            <a:spLocks noGrp="1"/>
          </p:cNvSpPr>
          <p:nvPr>
            <p:ph type="title"/>
          </p:nvPr>
        </p:nvSpPr>
        <p:spPr>
          <a:xfrm>
            <a:off x="468630" y="1284605"/>
            <a:ext cx="3168650" cy="4773613"/>
          </a:xfrm>
        </p:spPr>
        <p:txBody>
          <a:bodyPr anchor="t"/>
          <a:p>
            <a:r>
              <a:rPr 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右图为题目</a:t>
            </a: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参考流程图</a:t>
            </a:r>
            <a:br>
              <a:rPr lang="zh-CN" altLang="en-US" sz="2000" dirty="0">
                <a:solidFill>
                  <a:schemeClr val="tx1"/>
                </a:solidFill>
              </a:rPr>
            </a:b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   分别统计下列20个数中大于5、小于零和大于等于零且小于等于5的数据个数，分别存入字节单元RES1、RES2和RES3中，并将不同类别的数据存入相应的存储区间。</a:t>
            </a:r>
            <a:br>
              <a:rPr 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</a:br>
            <a:br>
              <a:rPr 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</a:br>
            <a:r>
              <a:rPr 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BUF  DB -1, 20, 3, 30, -5, 15, 100, -54, 0, 4, 78, 99, -12, 32, 3, 23, -7, 24, 60,-51</a:t>
            </a:r>
            <a:br>
              <a:rPr lang="zh-CN" altLang="en-US" sz="2000" dirty="0">
                <a:solidFill>
                  <a:schemeClr val="tx1"/>
                </a:solidFill>
              </a:rPr>
            </a:br>
            <a:br>
              <a:rPr lang="zh-CN" altLang="en-US" sz="2000" dirty="0">
                <a:solidFill>
                  <a:schemeClr val="tx1"/>
                </a:solidFill>
              </a:rPr>
            </a:b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218" name="矩形 12290"/>
          <p:cNvSpPr/>
          <p:nvPr/>
        </p:nvSpPr>
        <p:spPr>
          <a:xfrm>
            <a:off x="0" y="1395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60" y="306070"/>
            <a:ext cx="433387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900" b="1">
                <a:solidFill>
                  <a:srgbClr val="003300"/>
                </a:solidFill>
                <a:latin typeface="+mn-lt"/>
                <a:ea typeface="楷体_GB2312" pitchFamily="1" charset="-122"/>
                <a:sym typeface="+mn-ea"/>
              </a:rPr>
              <a:t>4.</a:t>
            </a:r>
            <a:r>
              <a:rPr lang="zh-CN" altLang="en-US" sz="2900" b="1">
                <a:solidFill>
                  <a:srgbClr val="003300"/>
                </a:solidFill>
                <a:latin typeface="+mn-lt"/>
                <a:ea typeface="楷体_GB2312" pitchFamily="1" charset="-122"/>
                <a:sym typeface="+mn-ea"/>
              </a:rPr>
              <a:t>流程图</a:t>
            </a:r>
            <a:endParaRPr lang="zh-CN" altLang="en-US" sz="2900" b="1">
              <a:solidFill>
                <a:srgbClr val="003300"/>
              </a:solidFill>
              <a:latin typeface="+mn-lt"/>
              <a:ea typeface="楷体_GB2312" pitchFamily="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270" y="286385"/>
            <a:ext cx="4429125" cy="5887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323850" y="46990"/>
            <a:ext cx="8540750" cy="654050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分支程序与循环程序设计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396875" y="767398"/>
            <a:ext cx="8334375" cy="5322888"/>
          </a:xfrm>
          <a:ln>
            <a:miter/>
          </a:ln>
        </p:spPr>
        <p:txBody>
          <a:bodyPr anchor="t"/>
          <a:p>
            <a:pPr marL="812800" indent="-812800" algn="l" fontAlgn="base">
              <a:lnSpc>
                <a:spcPct val="150000"/>
              </a:lnSpc>
              <a:buNone/>
            </a:pPr>
            <a:r>
              <a:rPr lang="zh-CN" altLang="en-US" sz="1900" b="1" strike="noStrike" noProof="1" dirty="0">
                <a:solidFill>
                  <a:srgbClr val="FF0000"/>
                </a:solidFill>
              </a:rPr>
              <a:t>一、实验目的</a:t>
            </a:r>
            <a:endParaRPr lang="zh-CN" altLang="en-US" sz="1900" b="1" strike="noStrike" noProof="1" dirty="0">
              <a:solidFill>
                <a:srgbClr val="FF0000"/>
              </a:solidFill>
            </a:endParaRPr>
          </a:p>
          <a:p>
            <a:pPr marL="812800" indent="-812800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1.掌握分支程序的结构、设计与调试方法。</a:t>
            </a:r>
            <a:endParaRPr lang="zh-CN" altLang="en-US" sz="1900" b="1" strike="noStrike" noProof="1" dirty="0"/>
          </a:p>
          <a:p>
            <a:pPr marL="812800" indent="-812800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2</a:t>
            </a:r>
            <a:r>
              <a:rPr lang="zh-CN" altLang="en-US" sz="1900" b="1" strike="noStrike" noProof="1" dirty="0"/>
              <a:t>.掌握循环程序的设计与调试方法。</a:t>
            </a:r>
            <a:endParaRPr lang="zh-CN" altLang="en-US" sz="1900" b="1" strike="noStrike" noProof="1" dirty="0"/>
          </a:p>
          <a:p>
            <a:pPr marL="812800" indent="-812800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3</a:t>
            </a:r>
            <a:r>
              <a:rPr lang="zh-CN" altLang="en-US" sz="1900" b="1" strike="noStrike" noProof="1" dirty="0"/>
              <a:t>.了解</a:t>
            </a:r>
            <a:r>
              <a:rPr lang="en-US" altLang="zh-CN" sz="1900" b="1" strike="noStrike" noProof="1" dirty="0"/>
              <a:t>DOS</a:t>
            </a:r>
            <a:r>
              <a:rPr lang="zh-CN" altLang="en-US" sz="1900" b="1" strike="noStrike" noProof="1" dirty="0"/>
              <a:t>功能调用和</a:t>
            </a:r>
            <a:r>
              <a:rPr lang="en-US" altLang="zh-CN" sz="1900" b="1" strike="noStrike" noProof="1" dirty="0"/>
              <a:t>Irvine</a:t>
            </a:r>
            <a:r>
              <a:rPr lang="zh-CN" altLang="en-US" sz="1900" b="1" strike="noStrike" noProof="1" dirty="0"/>
              <a:t>链接库的使用方法。</a:t>
            </a:r>
            <a:endParaRPr lang="zh-CN" altLang="en-US" sz="1900" b="1" strike="noStrike" noProof="1" dirty="0"/>
          </a:p>
          <a:p>
            <a:pPr marL="812800" indent="-812800" fontAlgn="base">
              <a:lnSpc>
                <a:spcPct val="150000"/>
              </a:lnSpc>
              <a:buNone/>
            </a:pPr>
            <a:r>
              <a:rPr lang="zh-CN" altLang="en-US" sz="1900" b="1" strike="noStrike" noProof="1" dirty="0">
                <a:solidFill>
                  <a:srgbClr val="FF0000"/>
                </a:solidFill>
              </a:rPr>
              <a:t>二、实验内容</a:t>
            </a:r>
            <a:endParaRPr lang="zh-CN" altLang="en-US" sz="1900" b="1" strike="noStrike" noProof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必做部分：用</a:t>
            </a:r>
            <a:r>
              <a:rPr lang="en-US" altLang="zh-CN" sz="1900" b="1" strike="noStrike" noProof="1" dirty="0"/>
              <a:t>8086</a:t>
            </a:r>
            <a:r>
              <a:rPr lang="zh-CN" altLang="en-US" sz="1900" b="1" strike="noStrike" noProof="1" dirty="0"/>
              <a:t>汇编完成下列题目中任意一题</a:t>
            </a:r>
            <a:endParaRPr lang="zh-CN" altLang="en-US" sz="1900" b="1" strike="noStrike" noProof="1" dirty="0"/>
          </a:p>
          <a:p>
            <a:pPr marL="1143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1. 根据输入的字母进行大小写转换（若是输入小写字母则转换成为大写字母，反之），若输入的不是字母则提示出错并重新输入。</a:t>
            </a:r>
            <a:endParaRPr lang="zh-CN" altLang="en-US" sz="1900" b="1" strike="noStrike" noProof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2. </a:t>
            </a:r>
            <a:r>
              <a:rPr lang="zh-CN" altLang="en-US" sz="1900" b="1" strike="noStrike" noProof="1" dirty="0">
                <a:sym typeface="+mn-ea"/>
              </a:rPr>
              <a:t>分别统计下列20个数中小于零、大于等于零且小于等于5、大于5的数据个数，</a:t>
            </a:r>
            <a:r>
              <a:rPr lang="zh-CN" altLang="en-US" sz="1900" b="1" strike="noStrike" noProof="1" dirty="0">
                <a:solidFill>
                  <a:schemeClr val="tx1"/>
                </a:solidFill>
              </a:rPr>
              <a:t>分别存入字节单元</a:t>
            </a:r>
            <a:r>
              <a:rPr lang="zh-CN" altLang="en-US" sz="1900" b="1" strike="noStrike" noProof="1" dirty="0"/>
              <a:t>RES1、RES2和RES3中。</a:t>
            </a:r>
            <a:endParaRPr lang="zh-CN" altLang="en-US" sz="1900" b="1" strike="noStrike" noProof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BUF DB -1, 20, 3, 30, -5, 15, 100, -54, 0, 4, 78, 99, -12, 32, 3, 23, -7, 24, 60,-51</a:t>
            </a:r>
            <a:endParaRPr lang="zh-CN" altLang="en-US" sz="1900" b="1" strike="noStrike" noProof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选作部分：用win32汇编完成上述题目中任意一题</a:t>
            </a:r>
            <a:endParaRPr lang="zh-CN" altLang="en-US" sz="1900" b="1" strike="noStrike" noProof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>
                <a:solidFill>
                  <a:srgbClr val="FF0000"/>
                </a:solidFill>
              </a:rPr>
              <a:t>【说明】</a:t>
            </a:r>
            <a:r>
              <a:rPr lang="en-US" altLang="zh-CN" sz="1900" b="1" strike="noStrike" noProof="1" dirty="0">
                <a:solidFill>
                  <a:srgbClr val="FF0000"/>
                </a:solidFill>
              </a:rPr>
              <a:t>WIN32</a:t>
            </a:r>
            <a:r>
              <a:rPr lang="zh-CN" altLang="en-US" sz="1900" b="1" strike="noStrike" noProof="1" dirty="0">
                <a:solidFill>
                  <a:srgbClr val="FF0000"/>
                </a:solidFill>
              </a:rPr>
              <a:t>汇编完成第二题时，要求将结果按照分类显示出来</a:t>
            </a:r>
            <a:endParaRPr lang="zh-CN" altLang="en-US" sz="1900" b="1" strike="noStrike" noProof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553085"/>
          </a:xfrm>
        </p:spPr>
        <p:txBody>
          <a:bodyPr/>
          <a:p>
            <a:pPr algn="l">
              <a:spcBef>
                <a:spcPts val="1200"/>
              </a:spcBef>
              <a:spcAft>
                <a:spcPts val="1200"/>
              </a:spcAft>
              <a:buSzPct val="65000"/>
              <a:buFont typeface="Wingdings" panose="05000000000000000000" pitchFamily="2" charset="2"/>
            </a:pPr>
            <a:r>
              <a:rPr lang="zh-CN" altLang="en-US" sz="3000" b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关于提交实验报告</a:t>
            </a:r>
            <a:endParaRPr lang="zh-CN" altLang="en-US" sz="3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240020"/>
          </a:xfrm>
        </p:spPr>
        <p:txBody>
          <a:bodyPr/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1.提交平台</a:t>
            </a:r>
            <a:endParaRPr lang="zh-CN" altLang="en-US" sz="19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Arial" panose="020B0604020202020204" pitchFamily="34" charset="0"/>
              </a:rPr>
              <a:t>       点击桌面上的T字形图标，非计算机学院学生需要注册，登录账户，</a:t>
            </a:r>
            <a:r>
              <a:rPr lang="zh-CN" altLang="en-US" sz="1900" b="1" dirty="0">
                <a:sym typeface="+mn-ea"/>
              </a:rPr>
              <a:t>选择课程《汇编语言》，提交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实验报告（请转换成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pdf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的格式）</a:t>
            </a:r>
            <a:r>
              <a:rPr lang="zh-CN" altLang="en-US" sz="1900" b="1" dirty="0">
                <a:sym typeface="+mn-ea"/>
              </a:rPr>
              <a:t>（实验报告的大小不得超过10M，图片建议均保存为jpg的格式）。</a:t>
            </a:r>
            <a:endParaRPr lang="zh-CN" altLang="en-US" sz="1900" b="1" dirty="0"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/>
              <a:t>2.</a:t>
            </a:r>
            <a:r>
              <a:rPr lang="zh-CN" altLang="en-US" sz="1900" b="1" dirty="0"/>
              <a:t>提交时间</a:t>
            </a:r>
            <a:endParaRPr lang="zh-CN" altLang="en-US" sz="1900" b="1" dirty="0"/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请于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8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号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点前提交，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点后关闭提交通道，不再接收实验报告。</a:t>
            </a:r>
            <a:endParaRPr lang="zh-CN" altLang="en-US" sz="1900" b="1" dirty="0">
              <a:solidFill>
                <a:srgbClr val="FF0000"/>
              </a:solidFill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机房开放时间：仅限工作日，9:00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——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17:00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>
                <a:sym typeface="+mn-ea"/>
              </a:rPr>
              <a:t>3.</a:t>
            </a:r>
            <a:r>
              <a:rPr lang="zh-CN" altLang="en-US" sz="1900" b="1" dirty="0">
                <a:sym typeface="+mn-ea"/>
              </a:rPr>
              <a:t>提交地点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       主楼A2区4楼 国家级计算机实验教学中心机房（当天值班老师安排）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>
                <a:sym typeface="+mn-ea"/>
              </a:rPr>
              <a:t>4.</a:t>
            </a:r>
            <a:r>
              <a:rPr lang="zh-CN" altLang="en-US" sz="1900" b="1" dirty="0">
                <a:sym typeface="+mn-ea"/>
              </a:rPr>
              <a:t>注意事项</a:t>
            </a:r>
            <a:endParaRPr lang="zh-CN" altLang="en-US" sz="1900" b="1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900" b="1" dirty="0">
                <a:sym typeface="+mn-ea"/>
              </a:rPr>
              <a:t>       </a:t>
            </a:r>
            <a:r>
              <a:rPr lang="zh-CN" altLang="en-US" sz="1900" b="1" dirty="0">
                <a:sym typeface="+mn-ea"/>
              </a:rPr>
              <a:t>报告提交以后，建议核实一下自己的提交情况，看看报告是否能正常打开、提交课程是否正确；</a:t>
            </a:r>
            <a:endParaRPr lang="zh-CN" altLang="en-US" sz="1900" b="1" dirty="0"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8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323850" y="46990"/>
            <a:ext cx="8540750" cy="654050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分支程序与循环程序设计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396875" y="623888"/>
            <a:ext cx="8334375" cy="5322888"/>
          </a:xfrm>
          <a:ln>
            <a:miter/>
          </a:ln>
        </p:spPr>
        <p:txBody>
          <a:bodyPr anchor="t"/>
          <a:p>
            <a:pPr marL="812800" indent="-812800" algn="l" fontAlgn="base">
              <a:lnSpc>
                <a:spcPct val="150000"/>
              </a:lnSpc>
              <a:buNone/>
            </a:pPr>
            <a:r>
              <a:rPr lang="zh-CN" altLang="en-US" sz="1900" b="1" strike="noStrike" noProof="1" dirty="0">
                <a:solidFill>
                  <a:srgbClr val="FF0000"/>
                </a:solidFill>
              </a:rPr>
              <a:t>一、实验目的</a:t>
            </a:r>
            <a:endParaRPr lang="zh-CN" altLang="en-US" sz="1900" b="1" strike="noStrike" noProof="1" dirty="0">
              <a:solidFill>
                <a:srgbClr val="FF0000"/>
              </a:solidFill>
            </a:endParaRPr>
          </a:p>
          <a:p>
            <a:pPr marL="812800" indent="-812800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1.掌握分支程序的结构、设计与调试方法。</a:t>
            </a:r>
            <a:endParaRPr lang="zh-CN" altLang="en-US" sz="1900" b="1" strike="noStrike" noProof="1" dirty="0"/>
          </a:p>
          <a:p>
            <a:pPr marL="812800" indent="-812800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2</a:t>
            </a:r>
            <a:r>
              <a:rPr lang="zh-CN" altLang="en-US" sz="1900" b="1" strike="noStrike" noProof="1" dirty="0"/>
              <a:t>.掌握循环程序的设计与调试方法。</a:t>
            </a:r>
            <a:endParaRPr lang="zh-CN" altLang="en-US" sz="1900" b="1" strike="noStrike" noProof="1" dirty="0"/>
          </a:p>
          <a:p>
            <a:pPr marL="812800" indent="-812800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3</a:t>
            </a:r>
            <a:r>
              <a:rPr lang="zh-CN" altLang="en-US" sz="1900" b="1" strike="noStrike" noProof="1" dirty="0"/>
              <a:t>.了解</a:t>
            </a:r>
            <a:r>
              <a:rPr lang="en-US" altLang="zh-CN" sz="1900" b="1" strike="noStrike" noProof="1" dirty="0"/>
              <a:t>DOS</a:t>
            </a:r>
            <a:r>
              <a:rPr lang="zh-CN" altLang="en-US" sz="1900" b="1" strike="noStrike" noProof="1" dirty="0"/>
              <a:t>功能调用和</a:t>
            </a:r>
            <a:r>
              <a:rPr lang="en-US" altLang="zh-CN" sz="1900" b="1" strike="noStrike" noProof="1" dirty="0"/>
              <a:t>Irvine</a:t>
            </a:r>
            <a:r>
              <a:rPr lang="zh-CN" altLang="en-US" sz="1900" b="1" strike="noStrike" noProof="1" dirty="0"/>
              <a:t>链接库的使用方法。</a:t>
            </a:r>
            <a:endParaRPr lang="zh-CN" altLang="en-US" sz="1900" b="1" strike="noStrike" noProof="1" dirty="0"/>
          </a:p>
          <a:p>
            <a:pPr marL="812800" indent="-812800" fontAlgn="base">
              <a:lnSpc>
                <a:spcPct val="150000"/>
              </a:lnSpc>
              <a:buNone/>
            </a:pPr>
            <a:r>
              <a:rPr lang="zh-CN" altLang="en-US" sz="1900" b="1" strike="noStrike" noProof="1" dirty="0">
                <a:solidFill>
                  <a:srgbClr val="FF0000"/>
                </a:solidFill>
              </a:rPr>
              <a:t>二、实验内容</a:t>
            </a:r>
            <a:endParaRPr lang="zh-CN" altLang="en-US" sz="1900" b="1" strike="noStrike" noProof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必做部分：用</a:t>
            </a:r>
            <a:r>
              <a:rPr lang="en-US" altLang="zh-CN" sz="1900" b="1" strike="noStrike" noProof="1" dirty="0"/>
              <a:t>8086</a:t>
            </a:r>
            <a:r>
              <a:rPr lang="zh-CN" altLang="en-US" sz="1900" b="1" strike="noStrike" noProof="1" dirty="0"/>
              <a:t>汇编完成一个任务</a:t>
            </a:r>
            <a:endParaRPr lang="zh-CN" altLang="en-US" sz="1900" b="1" strike="noStrike" noProof="1" dirty="0"/>
          </a:p>
          <a:p>
            <a:pPr marL="1143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1. 根据输入的字母进行大小写转换（若是输入小写字母则转换成为大写字母，反之），若输入的不是字母则提示出错并重新输入。（或者：根据输入的车牌数字尾号判断限行时间）</a:t>
            </a:r>
            <a:endParaRPr lang="zh-CN" altLang="en-US" sz="1900" b="1" strike="noStrike" noProof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2. </a:t>
            </a:r>
            <a:r>
              <a:rPr lang="zh-CN" altLang="en-US" sz="1900" b="1" strike="noStrike" noProof="1" dirty="0">
                <a:sym typeface="+mn-ea"/>
              </a:rPr>
              <a:t>分别统计下列20个数中小于零、大于等于零且小于等于5、大于5的数据个数，</a:t>
            </a:r>
            <a:r>
              <a:rPr lang="zh-CN" altLang="en-US" sz="1900" b="1" strike="noStrike" noProof="1" dirty="0">
                <a:solidFill>
                  <a:schemeClr val="tx1"/>
                </a:solidFill>
              </a:rPr>
              <a:t>分别存入字节单元</a:t>
            </a:r>
            <a:r>
              <a:rPr lang="zh-CN" altLang="en-US" sz="1900" b="1" strike="noStrike" noProof="1" dirty="0"/>
              <a:t>RES1、RES2和RES3中。</a:t>
            </a:r>
            <a:endParaRPr lang="zh-CN" altLang="en-US" sz="1900" b="1" strike="noStrike" noProof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BUF DB -1, 20, 3, 30, -5, 15, 100, -54, 0, 4, 78, 99, -12, 32, 3, 23, -7, 24, 60,-51</a:t>
            </a:r>
            <a:endParaRPr lang="zh-CN" altLang="en-US" sz="1900" b="1" strike="noStrike" noProof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/>
              <a:t>选作部分：用win32汇编完成上述题目中任意一题</a:t>
            </a:r>
            <a:endParaRPr lang="zh-CN" altLang="en-US" sz="1900" b="1" strike="noStrike" noProof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strike="noStrike" noProof="1" dirty="0">
                <a:solidFill>
                  <a:srgbClr val="FF0000"/>
                </a:solidFill>
              </a:rPr>
              <a:t>【说明】</a:t>
            </a:r>
            <a:r>
              <a:rPr lang="en-US" altLang="zh-CN" sz="1900" b="1" strike="noStrike" noProof="1" dirty="0">
                <a:solidFill>
                  <a:srgbClr val="FF0000"/>
                </a:solidFill>
              </a:rPr>
              <a:t>WIN32</a:t>
            </a:r>
            <a:r>
              <a:rPr lang="zh-CN" altLang="en-US" sz="1900" b="1" strike="noStrike" noProof="1" dirty="0">
                <a:solidFill>
                  <a:srgbClr val="FF0000"/>
                </a:solidFill>
              </a:rPr>
              <a:t>汇编完成第二题时，要求将结果按照分类显示出来</a:t>
            </a:r>
            <a:endParaRPr lang="zh-CN" altLang="en-US" sz="1900" b="1" strike="noStrike" noProof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323850" y="118745"/>
            <a:ext cx="8540750" cy="654050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分支程序与循环程序设计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468630" y="982980"/>
            <a:ext cx="8334375" cy="5218430"/>
          </a:xfrm>
          <a:ln>
            <a:miter/>
          </a:ln>
        </p:spPr>
        <p:txBody>
          <a:bodyPr anchor="t"/>
          <a:p>
            <a:pPr marL="0" algn="l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  <a:sym typeface="+mn-ea"/>
              </a:rPr>
              <a:t>三、实验操作要求及报告要求</a:t>
            </a:r>
            <a:endParaRPr lang="zh-CN" altLang="en-US" sz="2200" b="1" strike="noStrike" noProof="1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ym typeface="Arial" panose="020B0604020202020204" pitchFamily="34" charset="0"/>
              </a:rPr>
              <a:t>1．编辑汇编源程序，并汇编链接调试运行；</a:t>
            </a:r>
            <a:endParaRPr lang="zh-CN" altLang="en-US" sz="2200" b="1" dirty="0">
              <a:sym typeface="Arial" panose="020B0604020202020204" pitchFamily="34" charset="0"/>
            </a:endParaRPr>
          </a:p>
          <a:p>
            <a:pPr marL="0" indent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>
                <a:sym typeface="Arial" panose="020B0604020202020204" pitchFamily="34" charset="0"/>
              </a:rPr>
              <a:t>2</a:t>
            </a:r>
            <a:r>
              <a:rPr lang="zh-CN" altLang="en-US" sz="2200" b="1" dirty="0">
                <a:sym typeface="Arial" panose="020B0604020202020204" pitchFamily="34" charset="0"/>
              </a:rPr>
              <a:t>．运用DEBUG进行调试，并记录调试过程和运行结果；</a:t>
            </a:r>
            <a:endParaRPr lang="zh-CN" altLang="en-US" sz="2200" b="1" dirty="0">
              <a:sym typeface="Arial" panose="020B0604020202020204" pitchFamily="34" charset="0"/>
            </a:endParaRPr>
          </a:p>
          <a:p>
            <a:pPr marL="0" indent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>
                <a:sym typeface="Arial" panose="020B0604020202020204" pitchFamily="34" charset="0"/>
              </a:rPr>
              <a:t>3</a:t>
            </a:r>
            <a:r>
              <a:rPr lang="zh-CN" altLang="en-US" sz="2200" b="1" dirty="0">
                <a:sym typeface="Arial" panose="020B0604020202020204" pitchFamily="34" charset="0"/>
              </a:rPr>
              <a:t>．在VS平台上进行编辑调试，并记录调试过程和运行结果；</a:t>
            </a:r>
            <a:endParaRPr lang="zh-CN" altLang="en-US" sz="2200" b="1" dirty="0"/>
          </a:p>
          <a:p>
            <a:pPr marL="0" indent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strike="noStrike" noProof="1" dirty="0"/>
              <a:t>4</a:t>
            </a:r>
            <a:r>
              <a:rPr lang="zh-CN" altLang="en-US" sz="2200" b="1" strike="noStrike" noProof="1" dirty="0"/>
              <a:t>.   画出程序流程图（可选）；</a:t>
            </a:r>
            <a:endParaRPr lang="zh-CN" altLang="en-US" sz="2200" b="1" strike="noStrike" noProof="1" dirty="0"/>
          </a:p>
          <a:p>
            <a:pPr marL="0" indent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strike="noStrike" noProof="1" dirty="0"/>
              <a:t>5</a:t>
            </a:r>
            <a:r>
              <a:rPr lang="zh-CN" altLang="en-US" sz="2200" b="1" strike="noStrike" noProof="1" dirty="0"/>
              <a:t>.   给源程序添加必要的注释；</a:t>
            </a:r>
            <a:endParaRPr lang="zh-CN" altLang="en-US" sz="2200" b="1" strike="noStrike" noProof="1" dirty="0"/>
          </a:p>
          <a:p>
            <a:pPr marL="0" indent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strike="noStrike" noProof="1" dirty="0"/>
              <a:t>6</a:t>
            </a:r>
            <a:r>
              <a:rPr lang="zh-CN" altLang="en-US" sz="2200" b="1" strike="noStrike" noProof="1" dirty="0"/>
              <a:t>.   对用到的DOS功能调用和Irvine链接库函数进行说明；</a:t>
            </a:r>
            <a:endParaRPr lang="zh-CN" altLang="en-US" sz="2200" b="1" strike="noStrike" noProof="1" dirty="0"/>
          </a:p>
          <a:p>
            <a:pPr marL="0" indent="0" algn="l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四、程序分析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0" indent="0" algn="l">
              <a:lnSpc>
                <a:spcPts val="3020"/>
              </a:lnSpc>
              <a:spcBef>
                <a:spcPts val="0"/>
              </a:spcBef>
              <a:buNone/>
            </a:pPr>
            <a:r>
              <a:rPr lang="zh-CN" altLang="en-US" sz="2200" b="1" strike="noStrike" noProof="1" dirty="0"/>
              <a:t>1.   涉及到输入输出（</a:t>
            </a:r>
            <a:r>
              <a:rPr lang="en-US" altLang="zh-CN" sz="2200" b="1" strike="noStrike" noProof="1" dirty="0"/>
              <a:t>DOS</a:t>
            </a:r>
            <a:r>
              <a:rPr lang="zh-CN" altLang="en-US" sz="2200" b="1" strike="noStrike" noProof="1" dirty="0"/>
              <a:t>功能调用和</a:t>
            </a:r>
            <a:r>
              <a:rPr lang="en-US" altLang="zh-CN" sz="2200" b="1" strike="noStrike" noProof="1" dirty="0"/>
              <a:t>Irvine</a:t>
            </a:r>
            <a:r>
              <a:rPr lang="zh-CN" altLang="en-US" sz="2200" b="1" strike="noStrike" noProof="1" dirty="0"/>
              <a:t>链接库函数调用）；</a:t>
            </a:r>
            <a:endParaRPr lang="zh-CN" altLang="en-US" sz="2200" b="1" strike="noStrike" noProof="1" dirty="0"/>
          </a:p>
          <a:p>
            <a:pPr marL="0" indent="0" algn="l">
              <a:lnSpc>
                <a:spcPts val="3020"/>
              </a:lnSpc>
              <a:spcBef>
                <a:spcPts val="0"/>
              </a:spcBef>
              <a:buNone/>
            </a:pPr>
            <a:r>
              <a:rPr lang="en-US" altLang="zh-CN" sz="2200" b="1" strike="noStrike" noProof="1" dirty="0"/>
              <a:t>2.   </a:t>
            </a:r>
            <a:r>
              <a:rPr lang="zh-CN" altLang="en-US" sz="2200" b="1" strike="noStrike" noProof="1" dirty="0"/>
              <a:t>涉及到数据比较（无符号数</a:t>
            </a:r>
            <a:r>
              <a:rPr lang="en-US" altLang="zh-CN" sz="2200" b="1" strike="noStrike" noProof="1" dirty="0"/>
              <a:t>/</a:t>
            </a:r>
            <a:r>
              <a:rPr lang="zh-CN" altLang="en-US" sz="2200" b="1" strike="noStrike" noProof="1" dirty="0"/>
              <a:t>带符号数）；</a:t>
            </a:r>
            <a:endParaRPr lang="zh-CN" altLang="en-US" sz="2200" b="1" strike="noStrike" noProof="1" dirty="0"/>
          </a:p>
          <a:p>
            <a:pPr marL="0" indent="0" algn="l">
              <a:lnSpc>
                <a:spcPts val="3020"/>
              </a:lnSpc>
              <a:spcBef>
                <a:spcPts val="0"/>
              </a:spcBef>
              <a:buNone/>
            </a:pPr>
            <a:r>
              <a:rPr lang="en-US" altLang="zh-CN" sz="2200" b="1" strike="noStrike" noProof="1" dirty="0"/>
              <a:t>3.   </a:t>
            </a:r>
            <a:r>
              <a:rPr lang="zh-CN" altLang="en-US" sz="2200" b="1" strike="noStrike" noProof="1" dirty="0"/>
              <a:t>涉及到字母和数字的编码（</a:t>
            </a:r>
            <a:r>
              <a:rPr lang="en-US" altLang="zh-CN" sz="2200" b="1" strike="noStrike" noProof="1" dirty="0"/>
              <a:t>ASCII</a:t>
            </a:r>
            <a:r>
              <a:rPr lang="zh-CN" altLang="en-US" sz="2200" b="1" strike="noStrike" noProof="1" dirty="0"/>
              <a:t>码）；</a:t>
            </a:r>
            <a:endParaRPr lang="zh-CN" altLang="en-US" sz="2200" b="1" strike="noStrike" noProof="1" dirty="0"/>
          </a:p>
          <a:p>
            <a:pPr marL="0" indent="0" algn="l">
              <a:lnSpc>
                <a:spcPts val="3020"/>
              </a:lnSpc>
              <a:spcBef>
                <a:spcPts val="0"/>
              </a:spcBef>
              <a:buNone/>
            </a:pPr>
            <a:r>
              <a:rPr lang="en-US" altLang="zh-CN" sz="2200" b="1" strike="noStrike" noProof="1" dirty="0"/>
              <a:t>4.   </a:t>
            </a:r>
            <a:r>
              <a:rPr lang="zh-CN" altLang="en-US" sz="2200" b="1" strike="noStrike" noProof="1" dirty="0"/>
              <a:t>涉及到循环操作（</a:t>
            </a:r>
            <a:r>
              <a:rPr lang="en-US" altLang="zh-CN" sz="2200" b="1" strike="noStrike" noProof="1" dirty="0"/>
              <a:t>LOOP</a:t>
            </a:r>
            <a:r>
              <a:rPr lang="zh-CN" altLang="en-US" sz="2200" b="1" strike="noStrike" noProof="1" dirty="0"/>
              <a:t>指令）；</a:t>
            </a:r>
            <a:endParaRPr lang="zh-CN" altLang="en-US" sz="2200" b="1" strike="noStrike" noProof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323850" y="265430"/>
            <a:ext cx="8216900" cy="5940425"/>
          </a:xfrm>
        </p:spPr>
        <p:txBody>
          <a:bodyPr anchor="t"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输入输出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88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）输入单个字符</a:t>
            </a:r>
            <a:endParaRPr lang="zh-CN" altLang="en-US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运用</a:t>
            </a:r>
            <a:r>
              <a:rPr lang="en-US" altLang="zh-CN" sz="1800" b="1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DOS</a:t>
            </a:r>
            <a:r>
              <a:rPr lang="zh-CN" altLang="en-US" sz="1800" b="1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功能调用：</a:t>
            </a:r>
            <a:endParaRPr lang="zh-CN" altLang="en-US" sz="1800" b="1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【用法】（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INT 21H</a:t>
            </a: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）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号功能调用：</a:t>
            </a:r>
            <a:r>
              <a:rPr lang="zh-CN" altLang="en-US" sz="1800" b="1" dirty="0">
                <a:sym typeface="宋体" panose="02010600030101010101" pitchFamily="2" charset="-122"/>
              </a:rPr>
              <a:t>键盘输入一个字符并回显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【示例】</a:t>
            </a:r>
            <a:r>
              <a:rPr lang="en-US" altLang="zh-CN" sz="1800" b="1" dirty="0">
                <a:sym typeface="宋体" panose="02010600030101010101" pitchFamily="2" charset="-122"/>
              </a:rPr>
              <a:t>mov  ah,1	;</a:t>
            </a:r>
            <a:r>
              <a:rPr lang="zh-CN" altLang="en-US" sz="1800" b="1" dirty="0">
                <a:solidFill>
                  <a:schemeClr val="tx1"/>
                </a:solidFill>
                <a:sym typeface="宋体" panose="02010600030101010101" pitchFamily="2" charset="-122"/>
              </a:rPr>
              <a:t>功能调用号写入</a:t>
            </a: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ah</a:t>
            </a:r>
            <a:endParaRPr lang="zh-CN" altLang="en-US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sym typeface="宋体" panose="02010600030101010101" pitchFamily="2" charset="-122"/>
              </a:rPr>
              <a:t>             </a:t>
            </a: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int  21h	;</a:t>
            </a:r>
            <a:r>
              <a:rPr lang="zh-CN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等待键盘输入，一旦输入，将其对应的</a:t>
            </a: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ASCII</a:t>
            </a:r>
            <a:r>
              <a:rPr lang="zh-CN" altLang="en-US" sz="1800" b="1" dirty="0">
                <a:solidFill>
                  <a:schemeClr val="tx1"/>
                </a:solidFill>
                <a:sym typeface="宋体" panose="02010600030101010101" pitchFamily="2" charset="-122"/>
              </a:rPr>
              <a:t>码存入</a:t>
            </a: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AL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调用Irvine链接库函数：</a:t>
            </a:r>
            <a:endParaRPr lang="zh-CN" altLang="en-US" sz="1800" b="1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【用法】选用ReadChar函数：从键盘读取一个字符，并用AL寄存器返回字符对应的ASCII码，字符不在控制台窗口中回显</a:t>
            </a:r>
            <a:endParaRPr lang="en-US" altLang="zh-CN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【示例】</a:t>
            </a: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.data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char BYTE ?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.code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call ReadChar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mov char,al</a:t>
            </a:r>
            <a:endParaRPr lang="en-US" altLang="zh-CN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【注意】必须先声明include Irvine32.inc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323850" y="265430"/>
            <a:ext cx="8557895" cy="5940425"/>
          </a:xfrm>
        </p:spPr>
        <p:txBody>
          <a:bodyPr anchor="t"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输入输出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2）输出单个字符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运用DOS功能调用：</a:t>
            </a:r>
            <a:endParaRPr lang="zh-CN" altLang="en-US" sz="1800" b="1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zh-CN" sz="1800" b="1" dirty="0">
                <a:sym typeface="宋体" panose="02010600030101010101" pitchFamily="2" charset="-122"/>
              </a:rPr>
              <a:t>【用法】（INT 21H）2号功能调用：显示输出一个字符</a:t>
            </a:r>
            <a:endParaRPr lang="zh-CN" altLang="zh-CN" sz="1800" b="1" dirty="0"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zh-CN" sz="1800" b="1" dirty="0">
                <a:sym typeface="宋体" panose="02010600030101010101" pitchFamily="2" charset="-122"/>
              </a:rPr>
              <a:t>【示例】mov ah,2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zh-CN" sz="1800" b="1" dirty="0">
                <a:sym typeface="宋体" panose="02010600030101010101" pitchFamily="2" charset="-122"/>
              </a:rPr>
              <a:t>;</a:t>
            </a:r>
            <a:r>
              <a:rPr lang="zh-CN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功能调用号写入ah</a:t>
            </a:r>
            <a:endParaRPr lang="zh-CN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</a:t>
            </a:r>
            <a:r>
              <a:rPr lang="zh-CN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mov dl,'a'</a:t>
            </a: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</a:t>
            </a:r>
            <a:r>
              <a:rPr lang="zh-CN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;将待显示字符对应的ASCII码存入DL</a:t>
            </a:r>
            <a:endParaRPr lang="zh-CN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zh-CN" sz="1800" b="1" dirty="0">
                <a:sym typeface="宋体" panose="02010600030101010101" pitchFamily="2" charset="-122"/>
              </a:rPr>
              <a:t>	int 21h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zh-CN" sz="1800" b="1" dirty="0">
                <a:sym typeface="宋体" panose="02010600030101010101" pitchFamily="2" charset="-122"/>
              </a:rPr>
              <a:t>;运行该中断后，显示小写字母a</a:t>
            </a:r>
            <a:endParaRPr lang="zh-CN" altLang="zh-CN" sz="1800" b="1" dirty="0"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zh-CN" sz="1800" b="1" dirty="0"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调用Irvine链接库函数：</a:t>
            </a:r>
            <a:endParaRPr lang="zh-CN" altLang="en-US" sz="1800" b="1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【用法】选用WriteChar函数：向控制台窗口写一个字符，用AL传递字符ASCII码。</a:t>
            </a:r>
            <a:endParaRPr lang="zh-CN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【示例】mov al, 'A'</a:t>
            </a:r>
            <a:endParaRPr lang="zh-CN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call WriteChar           ;显示大写字母A	</a:t>
            </a:r>
            <a:endParaRPr lang="zh-CN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【注意】必须先声明include Irvine32.inc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323850" y="193675"/>
            <a:ext cx="8488680" cy="5940425"/>
          </a:xfrm>
        </p:spPr>
        <p:txBody>
          <a:bodyPr anchor="t"/>
          <a:p>
            <a:pPr mar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1.输入输出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3）输出字符串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运用DOS功能调用：</a:t>
            </a:r>
            <a:endParaRPr lang="zh-CN" altLang="en-US" sz="1800" b="1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indent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【用法】（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INT 21H</a:t>
            </a: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）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9</a:t>
            </a: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号功能调用：显示一个字符串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【示例】</a:t>
            </a:r>
            <a:r>
              <a:rPr lang="en-US" altLang="zh-CN" sz="1800" b="1" dirty="0">
                <a:sym typeface="宋体" panose="02010600030101010101" pitchFamily="2" charset="-122"/>
              </a:rPr>
              <a:t>...  ... ...</a:t>
            </a:r>
            <a:endParaRPr lang="en-US" altLang="zh-CN" sz="1800" b="1" dirty="0"/>
          </a:p>
          <a:p>
            <a:pPr marL="0" indent="0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mess db 'error! please input again: ',0ah,0dh,'$';预装字符串，'$'为结束符 ...  ...  ...</a:t>
            </a:r>
            <a:endParaRPr lang="en-US" altLang="zh-CN" sz="1800" b="1" dirty="0"/>
          </a:p>
          <a:p>
            <a:pPr marL="0" indent="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mov ax,data</a:t>
            </a:r>
            <a:endParaRPr lang="en-US" altLang="zh-CN" sz="1800" b="1" dirty="0"/>
          </a:p>
          <a:p>
            <a:pPr marL="0" indent="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mov ds,ax		;DS</a:t>
            </a:r>
            <a:r>
              <a:rPr lang="zh-CN" altLang="en-US" sz="1800" b="1" dirty="0">
                <a:sym typeface="宋体" panose="02010600030101010101" pitchFamily="2" charset="-122"/>
              </a:rPr>
              <a:t>重定位，取值正好</a:t>
            </a:r>
            <a:r>
              <a:rPr lang="en-US" altLang="zh-CN" sz="1800" b="1" dirty="0">
                <a:sym typeface="宋体" panose="02010600030101010101" pitchFamily="2" charset="-122"/>
              </a:rPr>
              <a:t>为串所在段的段地址</a:t>
            </a:r>
            <a:endParaRPr lang="en-US" altLang="zh-CN" sz="1800" b="1" dirty="0"/>
          </a:p>
          <a:p>
            <a:pPr marL="0" indent="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error：	mov dx,offset mess	;DX</a:t>
            </a:r>
            <a:r>
              <a:rPr lang="zh-CN" altLang="en-US" sz="1800" b="1" dirty="0">
                <a:sym typeface="宋体" panose="02010600030101010101" pitchFamily="2" charset="-122"/>
              </a:rPr>
              <a:t>取值为该字符串</a:t>
            </a:r>
            <a:r>
              <a:rPr lang="en-US" altLang="zh-CN" sz="1800" b="1" dirty="0">
                <a:sym typeface="宋体" panose="02010600030101010101" pitchFamily="2" charset="-122"/>
              </a:rPr>
              <a:t>在段内的偏移地址</a:t>
            </a:r>
            <a:endParaRPr lang="en-US" altLang="zh-CN" sz="1800" b="1" dirty="0">
              <a:sym typeface="宋体" panose="02010600030101010101" pitchFamily="2" charset="-122"/>
            </a:endParaRPr>
          </a:p>
          <a:p>
            <a:pPr marL="0" indent="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mov ah,9		;9</a:t>
            </a:r>
            <a:r>
              <a:rPr lang="zh-CN" altLang="en-US" sz="1800" b="1" dirty="0">
                <a:sym typeface="宋体" panose="02010600030101010101" pitchFamily="2" charset="-122"/>
              </a:rPr>
              <a:t>为该中断的</a:t>
            </a:r>
            <a:r>
              <a:rPr lang="en-US" altLang="zh-CN" sz="1800" b="1" dirty="0">
                <a:sym typeface="宋体" panose="02010600030101010101" pitchFamily="2" charset="-122"/>
              </a:rPr>
              <a:t>功能调用</a:t>
            </a:r>
            <a:r>
              <a:rPr lang="zh-CN" altLang="en-US" sz="1800" b="1" dirty="0">
                <a:sym typeface="宋体" panose="02010600030101010101" pitchFamily="2" charset="-122"/>
              </a:rPr>
              <a:t>号</a:t>
            </a:r>
            <a:endParaRPr lang="en-US" altLang="zh-CN" sz="1800" b="1" dirty="0">
              <a:sym typeface="宋体" panose="02010600030101010101" pitchFamily="2" charset="-122"/>
            </a:endParaRPr>
          </a:p>
          <a:p>
            <a:pPr marL="0" indent="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int 21h			;</a:t>
            </a:r>
            <a:r>
              <a:rPr lang="zh-CN" altLang="en-US" sz="1800" b="1" dirty="0">
                <a:sym typeface="宋体" panose="02010600030101010101" pitchFamily="2" charset="-122"/>
              </a:rPr>
              <a:t>调用中断</a:t>
            </a:r>
            <a:r>
              <a:rPr lang="en-US" altLang="zh-CN" sz="1800" b="1" dirty="0">
                <a:sym typeface="宋体" panose="02010600030101010101" pitchFamily="2" charset="-122"/>
              </a:rPr>
              <a:t>显示该字符串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【说明】</a:t>
            </a: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示例中的</a:t>
            </a:r>
            <a:r>
              <a:rPr lang="en-US" alt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0AH</a:t>
            </a: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和</a:t>
            </a:r>
            <a:r>
              <a:rPr lang="en-US" alt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0DH</a:t>
            </a: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分别是换行和回车的</a:t>
            </a:r>
            <a:r>
              <a:rPr lang="en-US" alt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ASCII</a:t>
            </a: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码；</a:t>
            </a:r>
            <a:endParaRPr lang="zh-CN" altLang="en-US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	0AH</a:t>
            </a:r>
            <a:r>
              <a:rPr lang="zh-CN" altLang="en-US" sz="1800" b="1" dirty="0">
                <a:latin typeface="楷体_GB2312" pitchFamily="1" charset="-122"/>
                <a:sym typeface="宋体" panose="02010600030101010101" pitchFamily="2" charset="-122"/>
              </a:rPr>
              <a:t>和</a:t>
            </a:r>
            <a:r>
              <a:rPr lang="en-US" altLang="zh-CN" sz="1800" b="1" dirty="0">
                <a:latin typeface="楷体_GB2312" pitchFamily="1" charset="-122"/>
                <a:sym typeface="宋体" panose="02010600030101010101" pitchFamily="2" charset="-122"/>
              </a:rPr>
              <a:t>0DH</a:t>
            </a: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同时显示的效果是：在屏幕上看到光标置于第二行第一列；</a:t>
            </a:r>
            <a:endParaRPr lang="zh-CN" altLang="en-US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	$</a:t>
            </a: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符号本身需要显示的话，需作为单个字符进行显示，在字符串中它只能作为标志，代表显示的字符到此为止。</a:t>
            </a:r>
            <a:endParaRPr lang="zh-CN" altLang="en-US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557530" y="408940"/>
            <a:ext cx="8255000" cy="5940425"/>
          </a:xfrm>
        </p:spPr>
        <p:txBody>
          <a:bodyPr anchor="t"/>
          <a:p>
            <a:pPr mar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1.输入输出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3）输出字符串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调用Irvine链接库函数：</a:t>
            </a:r>
            <a:endParaRPr lang="zh-CN" altLang="en-US" sz="1800" b="1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1460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【用法】选用</a:t>
            </a:r>
            <a:r>
              <a:rPr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WriteString</a:t>
            </a: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函数：</a:t>
            </a:r>
            <a:r>
              <a:rPr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向操作台窗口输出一个字符串</a:t>
            </a: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，</a:t>
            </a:r>
            <a:r>
              <a:rPr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用EDX传递字符串的偏移量</a:t>
            </a: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。</a:t>
            </a:r>
            <a:endParaRPr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【示例】</a:t>
            </a: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.data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prompt BYTE "Enter your name: ",0;预装字符串，0为结束符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.code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mov edx,OFFSET prompt</a:t>
            </a:r>
            <a:endParaRPr lang="en-US" altLang="zh-CN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	call WriteString		;</a:t>
            </a:r>
            <a:r>
              <a:rPr lang="zh-CN" altLang="zh-CN" sz="1800" b="1" dirty="0">
                <a:solidFill>
                  <a:schemeClr val="tx1"/>
                </a:solidFill>
                <a:sym typeface="宋体" panose="02010600030101010101" pitchFamily="2" charset="-122"/>
              </a:rPr>
              <a:t>显示该字符串</a:t>
            </a:r>
            <a:endParaRPr lang="en-US" altLang="zh-CN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【注意】必须先声明include Irvine32.inc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【说明】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offset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用法见下页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PPT</a:t>
            </a:r>
            <a:endParaRPr lang="en-US" altLang="zh-CN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9885"/>
            <a:ext cx="8229600" cy="614680"/>
          </a:xfrm>
        </p:spPr>
        <p:txBody>
          <a:bodyPr/>
          <a:p>
            <a:pPr indent="-342900" algn="l">
              <a:spcBef>
                <a:spcPts val="0"/>
              </a:spcBef>
              <a:spcAft>
                <a:spcPts val="600"/>
              </a:spcAft>
              <a:buSzPct val="65000"/>
              <a:buFont typeface="Wingdings" panose="05000000000000000000" pitchFamily="2" charset="2"/>
            </a:pPr>
            <a:r>
              <a:rPr lang="zh-CN" altLang="en-US" sz="2900" b="1">
                <a:solidFill>
                  <a:srgbClr val="003300"/>
                </a:solidFill>
                <a:latin typeface="+mn-lt"/>
                <a:ea typeface="楷体_GB2312" pitchFamily="1" charset="-122"/>
                <a:cs typeface="+mn-cs"/>
              </a:rPr>
              <a:t>OFFSET运算符</a:t>
            </a:r>
            <a:endParaRPr lang="zh-CN" altLang="en-US" sz="2900" b="1">
              <a:solidFill>
                <a:srgbClr val="003300"/>
              </a:solidFill>
              <a:latin typeface="+mn-lt"/>
              <a:ea typeface="楷体_GB2312" pitchFamily="1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4570"/>
            <a:ext cx="8046085" cy="5126355"/>
          </a:xfrm>
        </p:spPr>
        <p:txBody>
          <a:bodyPr/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    该运算符</a:t>
            </a:r>
            <a:r>
              <a:rPr lang="zh-CN" altLang="en-US" sz="1800" b="1" dirty="0"/>
              <a:t>返回数据标号的</a:t>
            </a:r>
            <a:r>
              <a:rPr lang="zh-CN" altLang="en-US" sz="1800" b="1" dirty="0">
                <a:solidFill>
                  <a:srgbClr val="FF0000"/>
                </a:solidFill>
              </a:rPr>
              <a:t>偏移量</a:t>
            </a:r>
            <a:r>
              <a:rPr lang="zh-CN" altLang="en-US" sz="1800" b="1" dirty="0"/>
              <a:t>。这个偏移量</a:t>
            </a:r>
            <a:r>
              <a:rPr lang="zh-CN" altLang="en-US" sz="1800" b="1" dirty="0">
                <a:solidFill>
                  <a:srgbClr val="FF0000"/>
                </a:solidFill>
              </a:rPr>
              <a:t>按字节计算</a:t>
            </a:r>
            <a:r>
              <a:rPr lang="zh-CN" altLang="en-US" sz="1800" b="1" dirty="0"/>
              <a:t>，表示该数据标号距离数据段起始地址的距离。</a:t>
            </a:r>
            <a:endParaRPr lang="zh-CN" altLang="en-US" sz="1800" b="1" dirty="0"/>
          </a:p>
          <a:p>
            <a:pPr marL="0" algn="l">
              <a:lnSpc>
                <a:spcPts val="266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800" b="1" dirty="0"/>
              <a:t>【示例】</a:t>
            </a:r>
            <a:r>
              <a:rPr lang="en-US" altLang="zh-CN" sz="1800" b="1" dirty="0"/>
              <a:t>a byte ?</a:t>
            </a:r>
            <a:endParaRPr lang="en-US" altLang="zh-CN" sz="1800" b="1" dirty="0"/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	b word ?</a:t>
            </a:r>
            <a:endParaRPr lang="en-US" altLang="zh-CN" sz="1800" b="1" dirty="0"/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	c dword ?</a:t>
            </a:r>
            <a:endParaRPr lang="en-US" altLang="zh-CN" sz="1800" b="1" dirty="0"/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	d dword ?</a:t>
            </a:r>
            <a:endParaRPr lang="en-US" altLang="zh-CN" sz="1800" b="1" dirty="0"/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800" b="1" dirty="0"/>
              <a:t>假设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在偏移量为</a:t>
            </a:r>
            <a:r>
              <a:rPr lang="en-US" altLang="zh-CN" sz="1800" b="1" dirty="0"/>
              <a:t>00404000h</a:t>
            </a:r>
            <a:r>
              <a:rPr lang="zh-CN" altLang="en-US" sz="1800" b="1" dirty="0"/>
              <a:t>的位置，则</a:t>
            </a:r>
            <a:r>
              <a:rPr lang="en-US" altLang="zh-CN" sz="1800" b="1" dirty="0"/>
              <a:t>OFFSET</a:t>
            </a:r>
            <a:r>
              <a:rPr lang="zh-CN" altLang="en-US" sz="1800" b="1" dirty="0"/>
              <a:t>运算符的返回值如下：</a:t>
            </a:r>
            <a:endParaRPr lang="zh-CN" altLang="en-US" sz="1800" b="1" dirty="0"/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	mov esi,offset a	;esi=00404000h</a:t>
            </a:r>
            <a:endParaRPr lang="en-US" altLang="zh-CN" sz="1800" b="1" dirty="0"/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ym typeface="+mn-ea"/>
              </a:rPr>
              <a:t>	mov esi,offset b	;esi=00404001h</a:t>
            </a:r>
            <a:endParaRPr lang="en-US" altLang="zh-CN" sz="1800" b="1" dirty="0">
              <a:sym typeface="+mn-ea"/>
            </a:endParaRPr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ym typeface="+mn-ea"/>
              </a:rPr>
              <a:t>	mov esi,offset c	;esi=00404003h</a:t>
            </a:r>
            <a:endParaRPr lang="en-US" altLang="zh-CN" sz="1800" b="1" dirty="0">
              <a:sym typeface="+mn-ea"/>
            </a:endParaRPr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ym typeface="+mn-ea"/>
              </a:rPr>
              <a:t>	mov esi,offset d	;esi=00404007h</a:t>
            </a:r>
            <a:endParaRPr lang="en-US" altLang="zh-CN" sz="1800" b="1" dirty="0">
              <a:sym typeface="+mn-ea"/>
            </a:endParaRPr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/>
              <a:t>【思考】</a:t>
            </a:r>
            <a:r>
              <a:rPr lang="en-US" altLang="zh-CN" sz="1800" b="1" dirty="0"/>
              <a:t>e word 1,2,3,4,5</a:t>
            </a:r>
            <a:endParaRPr lang="en-US" altLang="zh-CN" sz="1800" b="1" dirty="0"/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	...</a:t>
            </a:r>
            <a:endParaRPr lang="en-US" altLang="zh-CN" sz="1800" b="1" dirty="0"/>
          </a:p>
          <a:p>
            <a:pPr marL="0" algn="l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	mov esi,offset e+4	;</a:t>
            </a:r>
            <a:r>
              <a:rPr lang="zh-CN" altLang="zh-CN" sz="1800" b="1" dirty="0"/>
              <a:t>请问</a:t>
            </a:r>
            <a:r>
              <a:rPr lang="en-US" altLang="zh-CN" sz="1800" b="1" dirty="0"/>
              <a:t>esi</a:t>
            </a:r>
            <a:r>
              <a:rPr lang="zh-CN" altLang="en-US" sz="1800" b="1" dirty="0"/>
              <a:t>指向数组中第几个整数？</a:t>
            </a:r>
            <a:endParaRPr lang="zh-CN" altLang="en-US" sz="1800" b="1" dirty="0"/>
          </a:p>
          <a:p>
            <a:pPr marL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/>
          </a:p>
          <a:p>
            <a:pPr marL="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407670" y="337185"/>
            <a:ext cx="8298815" cy="5940425"/>
          </a:xfrm>
        </p:spPr>
        <p:txBody>
          <a:bodyPr anchor="t"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输入输出</a:t>
            </a:r>
            <a:endParaRPr lang="zh-CN" altLang="en-US" sz="1800" b="1" dirty="0"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ts val="288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  <a:sym typeface="宋体" panose="02010600030101010101" pitchFamily="2" charset="-122"/>
              </a:rPr>
              <a:t>4）输出数据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调用Irvine链接库函数：</a:t>
            </a:r>
            <a:endParaRPr lang="zh-CN" altLang="en-US" sz="1800" b="1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【用法】选用Writelnt函数：以十进制向控制台窗口输岀一个</a:t>
            </a:r>
            <a:r>
              <a:rPr lang="zh-CN" sz="1800" b="1" dirty="0">
                <a:latin typeface="楷体_GB2312" pitchFamily="1" charset="-122"/>
                <a:sym typeface="宋体" panose="02010600030101010101" pitchFamily="2" charset="-122"/>
              </a:rPr>
              <a:t>32位有符号</a:t>
            </a: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整数，</a:t>
            </a:r>
            <a:r>
              <a:rPr lang="zh-CN" sz="1800" b="1" dirty="0">
                <a:latin typeface="楷体_GB2312" pitchFamily="1" charset="-122"/>
                <a:sym typeface="宋体" panose="02010600030101010101" pitchFamily="2" charset="-122"/>
              </a:rPr>
              <a:t>有前置符号</a:t>
            </a: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，但没有前置0。过程用EAX传递整数。</a:t>
            </a:r>
            <a:endParaRPr lang="zh-CN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【示例】mov eax, 216543</a:t>
            </a:r>
            <a:endParaRPr lang="zh-CN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	call Writelnt             ;显示  +216543</a:t>
            </a:r>
            <a:endParaRPr lang="zh-CN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【注意】必须先声明include Irvine32.inc</a:t>
            </a:r>
            <a:endParaRPr sz="14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【思考】用DOS功能调用如何实现上面的功能？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800" b="1" dirty="0">
                <a:solidFill>
                  <a:schemeClr val="tx1"/>
                </a:solidFill>
                <a:latin typeface="楷体_GB2312" pitchFamily="1" charset="-122"/>
                <a:sym typeface="宋体" panose="02010600030101010101" pitchFamily="2" charset="-122"/>
              </a:rPr>
              <a:t>【提示】首先根据要求进行数据进制的转换，然后将每个数据处理成对应的ASCII码，根据前述的DOS功能调用方法，或单个字符依次显示，或以字符串的形式显示。</a:t>
            </a:r>
            <a:endParaRPr lang="zh-CN" sz="18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400" b="1" dirty="0">
              <a:solidFill>
                <a:schemeClr val="tx1"/>
              </a:solidFill>
              <a:latin typeface="楷体_GB2312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cfdf842-6ab9-4ac3-b127-2e279b1a1e71}"/>
  <p:tag name="TABLE_ENDDRAG_ORIGIN_RECT" val="297*169"/>
  <p:tag name="TABLE_ENDDRAG_RECT" val="337*175*297*169"/>
</p:tagLst>
</file>

<file path=ppt/tags/tag2.xml><?xml version="1.0" encoding="utf-8"?>
<p:tagLst xmlns:p="http://schemas.openxmlformats.org/presentationml/2006/main">
  <p:tag name="KSO_WM_UNIT_TABLE_BEAUTIFY" val="smartTable{d2e80be0-37b3-44b9-8319-9fe6c42a827f}"/>
</p:tagLst>
</file>

<file path=ppt/tags/tag3.xml><?xml version="1.0" encoding="utf-8"?>
<p:tagLst xmlns:p="http://schemas.openxmlformats.org/presentationml/2006/main">
  <p:tag name="KSO_WM_SLIDE_MODEL_TYPE" val="dynamicNum"/>
</p:tagLst>
</file>

<file path=ppt/tags/tag4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5160</Words>
  <Application>WPS 演示</Application>
  <PresentationFormat>在屏幕上显示</PresentationFormat>
  <Paragraphs>307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Garamond</vt:lpstr>
      <vt:lpstr>PMingLiU-ExtB</vt:lpstr>
      <vt:lpstr>楷体_GB2312</vt:lpstr>
      <vt:lpstr>新宋体</vt:lpstr>
      <vt:lpstr>Wingdings</vt:lpstr>
      <vt:lpstr>方正粗黑宋简体</vt:lpstr>
      <vt:lpstr>Times New Roman</vt:lpstr>
      <vt:lpstr>微软雅黑</vt:lpstr>
      <vt:lpstr>Arial Unicode MS</vt:lpstr>
      <vt:lpstr>Calibri</vt:lpstr>
      <vt:lpstr>Edge</vt:lpstr>
      <vt:lpstr>汇编语言 (二) </vt:lpstr>
      <vt:lpstr>分支程序与循环程序设计 </vt:lpstr>
      <vt:lpstr>分支程序与循环程序设计 </vt:lpstr>
      <vt:lpstr>PowerPoint 演示文稿</vt:lpstr>
      <vt:lpstr>PowerPoint 演示文稿</vt:lpstr>
      <vt:lpstr>PowerPoint 演示文稿</vt:lpstr>
      <vt:lpstr>PowerPoint 演示文稿</vt:lpstr>
      <vt:lpstr>OFFSET运算符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右图为题目2的参考流程图     分别统计下列20个数中大于5、小于零和大于等于零且小于等于5的数据个数，分别存入字节单元RES1、RES2和RES3中，并将不同类别的数据存入相应的存储区间。  BUF  DB -1, 20, 3, 30, -5, 15, 100, -54, 0, 4, 78, 99, -12, 32, 3, 23, -7, 24, 60,-51   </vt:lpstr>
      <vt:lpstr>分支程序与循环程序设计 </vt:lpstr>
      <vt:lpstr>关于提交实验报告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汇编语言上机实验（三） 4学时</dc:title>
  <dc:creator>雨林木风</dc:creator>
  <cp:lastModifiedBy>wh</cp:lastModifiedBy>
  <cp:revision>181</cp:revision>
  <dcterms:created xsi:type="dcterms:W3CDTF">2009-11-27T02:34:00Z</dcterms:created>
  <dcterms:modified xsi:type="dcterms:W3CDTF">2024-02-27T05:50:29Z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  <property fmtid="{D5CDD505-2E9C-101B-9397-08002B2CF9AE}" pid="3" name="ICV">
    <vt:lpwstr>1774670849734812BCBE838A7CCED6D0</vt:lpwstr>
  </property>
</Properties>
</file>