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88" r:id="rId5"/>
    <p:sldId id="276" r:id="rId6"/>
    <p:sldId id="289" r:id="rId7"/>
    <p:sldId id="291" r:id="rId8"/>
    <p:sldId id="292" r:id="rId9"/>
    <p:sldId id="290" r:id="rId10"/>
    <p:sldId id="261" r:id="rId11"/>
    <p:sldId id="264" r:id="rId12"/>
    <p:sldId id="265" r:id="rId13"/>
    <p:sldId id="305" r:id="rId14"/>
    <p:sldId id="300" r:id="rId15"/>
    <p:sldId id="302" r:id="rId16"/>
    <p:sldId id="303" r:id="rId17"/>
    <p:sldId id="301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C0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任意多边形 2054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直接连接符 2055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50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800" kern="1200"/>
            </a:lvl1pPr>
            <a:lvl2pPr marL="344805" lvl="1" indent="-344805" algn="ctr">
              <a:buNone/>
              <a:defRPr sz="2800" kern="1200"/>
            </a:lvl2pPr>
            <a:lvl3pPr marL="671830" lvl="2" indent="-671830" algn="ctr">
              <a:buNone/>
              <a:defRPr sz="2800" kern="1200"/>
            </a:lvl3pPr>
            <a:lvl4pPr marL="1024255" lvl="3" indent="-1024255" algn="ctr">
              <a:buNone/>
              <a:defRPr sz="2800" kern="1200"/>
            </a:lvl4pPr>
            <a:lvl5pPr marL="1341755" lvl="4" indent="-1341755" algn="ctr">
              <a:buNone/>
              <a:defRPr sz="28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latin typeface="Garamond" panose="02020404030301010803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latin typeface="Garamond" panose="02020404030301010803" pitchFamily="2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Garamond" panose="02020404030301010803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25120"/>
            <a:r>
              <a:rPr lang="zh-CN" altLang="en-US"/>
              <a:t>第二级</a:t>
            </a:r>
            <a:endParaRPr lang="zh-CN" altLang="en-US"/>
          </a:p>
          <a:p>
            <a:pPr lvl="2" indent="-350520"/>
            <a:r>
              <a:rPr lang="zh-CN" altLang="en-US"/>
              <a:t>第三级</a:t>
            </a:r>
            <a:endParaRPr lang="zh-CN" altLang="en-US"/>
          </a:p>
          <a:p>
            <a:pPr lvl="3" indent="-315595"/>
            <a:r>
              <a:rPr lang="zh-CN" altLang="en-US"/>
              <a:t>第四级</a:t>
            </a:r>
            <a:endParaRPr lang="zh-CN" altLang="en-US"/>
          </a:p>
          <a:p>
            <a:pPr lvl="4" indent="-339725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031" name="任意多边形 1030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直接连接符 1031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4097"/>
          <p:cNvSpPr>
            <a:spLocks noGrp="1"/>
          </p:cNvSpPr>
          <p:nvPr>
            <p:ph type="ctrTitle"/>
          </p:nvPr>
        </p:nvSpPr>
        <p:spPr>
          <a:xfrm>
            <a:off x="698500" y="1524000"/>
            <a:ext cx="7623175" cy="1752600"/>
          </a:xfrm>
        </p:spPr>
        <p:txBody>
          <a:bodyPr anchor="t"/>
          <a:p>
            <a:pPr algn="ctr" defTabSz="914400">
              <a:buNone/>
            </a:pP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汇编语言</a:t>
            </a:r>
            <a:b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（四）</a:t>
            </a:r>
            <a:br>
              <a:rPr lang="zh-CN" altLang="en-US" kern="1200" baseline="0">
                <a:latin typeface="Garamond" panose="02020404030301010803" pitchFamily="2" charset="0"/>
                <a:ea typeface="+mj-ea"/>
                <a:cs typeface="+mj-cs"/>
              </a:rPr>
            </a:br>
            <a:endParaRPr lang="zh-CN" altLang="en-US" kern="1200" baseline="0">
              <a:latin typeface="Garamond" panose="02020404030301010803" pitchFamily="2" charset="0"/>
              <a:ea typeface="+mj-ea"/>
              <a:cs typeface="+mj-cs"/>
            </a:endParaRPr>
          </a:p>
        </p:txBody>
      </p:sp>
      <p:sp>
        <p:nvSpPr>
          <p:cNvPr id="4098" name="副标题 4098"/>
          <p:cNvSpPr>
            <a:spLocks noGrp="1"/>
          </p:cNvSpPr>
          <p:nvPr>
            <p:ph type="subTitle" idx="1"/>
          </p:nvPr>
        </p:nvSpPr>
        <p:spPr>
          <a:xfrm>
            <a:off x="1335088" y="3962400"/>
            <a:ext cx="6553200" cy="1752600"/>
          </a:xfrm>
        </p:spPr>
        <p:txBody>
          <a:bodyPr anchor="t"/>
          <a:p>
            <a:pPr algn="ctr" defTabSz="914400">
              <a:buSzPct val="65000"/>
            </a:pPr>
            <a:r>
              <a:rPr lang="zh-CN" altLang="en-US" b="1" kern="1200" baseline="0">
                <a:latin typeface="+mn-lt"/>
                <a:ea typeface="+mn-ea"/>
                <a:cs typeface="+mn-cs"/>
              </a:rPr>
              <a:t>国家级计算机实验教学中心</a:t>
            </a:r>
            <a:endParaRPr lang="zh-CN" altLang="en-US" b="1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r>
              <a:rPr lang="zh-CN" altLang="en-US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课件下载地址  </a:t>
            </a:r>
            <a:r>
              <a:rPr lang="en-US" altLang="zh-CN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http://192.168.101.62</a:t>
            </a:r>
            <a:endParaRPr lang="en-US" altLang="zh-CN" b="1" kern="1200" baseline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8194"/>
          <p:cNvSpPr>
            <a:spLocks noGrp="1"/>
          </p:cNvSpPr>
          <p:nvPr>
            <p:ph idx="1"/>
          </p:nvPr>
        </p:nvSpPr>
        <p:spPr>
          <a:xfrm>
            <a:off x="386080" y="334010"/>
            <a:ext cx="8462010" cy="5797550"/>
          </a:xfrm>
          <a:ln>
            <a:miter/>
          </a:ln>
        </p:spPr>
        <p:txBody>
          <a:bodyPr anchor="t"/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3.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需要用到哪些串操作指令？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3）串比较指令CMPSB/CMPSW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【功能】</a:t>
            </a:r>
            <a:r>
              <a:rPr lang="zh-CN" altLang="en-US" sz="1800" b="1" dirty="0"/>
              <a:t>把DS段中由SI所指的串与ES段中由DI所指的串比较（相减），不回送结果，只影响OF、SF、ZF、AF、PF和CF，并在比较之后，自动修改地址指针。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【格式】</a:t>
            </a:r>
            <a:r>
              <a:rPr lang="zh-CN" altLang="en-US" sz="1800" b="1" dirty="0"/>
              <a:t>CMPSB  ；比较两字节串，SI和DI内容±1。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           	CMPSW ；比较两字串，SI和DI内容±2。 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4）串搜索指令SCASB/SCASW 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</a:t>
            </a:r>
            <a:r>
              <a:rPr lang="zh-CN" altLang="en-US" sz="1800" b="1" dirty="0">
                <a:sym typeface="宋体" panose="02010600030101010101" pitchFamily="2" charset="-122"/>
              </a:rPr>
              <a:t>功能</a:t>
            </a:r>
            <a:r>
              <a:rPr lang="zh-CN" altLang="en-US" sz="1800" b="1" dirty="0"/>
              <a:t>】把AL或AX中的内容与由（DI）所指的ES段中的一个串进行比较，不</a:t>
            </a:r>
            <a:r>
              <a:rPr lang="zh-CN" altLang="en-US" sz="1800" b="1" dirty="0">
                <a:sym typeface="宋体" panose="02010600030101010101" pitchFamily="2" charset="-122"/>
              </a:rPr>
              <a:t>回</a:t>
            </a:r>
            <a:r>
              <a:rPr lang="zh-CN" altLang="en-US" sz="1800" b="1" dirty="0"/>
              <a:t>送</a:t>
            </a:r>
            <a:r>
              <a:rPr lang="zh-CN" altLang="en-US" sz="1800" b="1" dirty="0">
                <a:sym typeface="宋体" panose="02010600030101010101" pitchFamily="2" charset="-122"/>
              </a:rPr>
              <a:t>结果</a:t>
            </a:r>
            <a:r>
              <a:rPr lang="zh-CN" altLang="en-US" sz="1800" b="1" dirty="0"/>
              <a:t>，只影响OF、SF、ZF、AF、PF和CF，并在比较之后自动修改地址指针。 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5）存字符串指令STOSB/STOSW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【功能】把AL或AX中的数存到ES段由DI所指的内存单元，并且自动修改地址指针，（DI）←（DI）＋1或2。该指令可以与REP前缀配合使用，实现在一串内存单元中填入某一相同的数。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6）取字符串指令LODSB/LODSW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【功能】把DS段中由SI所指的存储单元的内容取到AL或AX中。注意：该指令不能加前缀，否则，AL或AX中的 内容会被后一次取入的 字符所覆盖，导致AL或AX只能得到字符串中最后一个字节或字。该指令一般用于循环处理的程序中。  </a:t>
            </a:r>
            <a:endParaRPr lang="zh-CN" altLang="en-US" sz="1800" b="1" dirty="0"/>
          </a:p>
          <a:p>
            <a:pPr marL="571500" indent="-571500">
              <a:lnSpc>
                <a:spcPct val="90000"/>
              </a:lnSpc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占位符 9218"/>
          <p:cNvSpPr>
            <a:spLocks noGrp="1"/>
          </p:cNvSpPr>
          <p:nvPr>
            <p:ph idx="1"/>
          </p:nvPr>
        </p:nvSpPr>
        <p:spPr>
          <a:xfrm>
            <a:off x="386080" y="278765"/>
            <a:ext cx="8475345" cy="6254750"/>
          </a:xfrm>
        </p:spPr>
        <p:txBody>
          <a:bodyPr anchor="t"/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4. 如何实现右对齐？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假设两个字符串缓冲区的长度相同，则只需要将两个字符串向缓冲区后面靠齐，即可实现右对齐。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【说明】20H是空格键对应的ASCII码；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SI</a:t>
            </a:r>
            <a:r>
              <a:rPr lang="zh-CN" altLang="en-US" sz="1800" b="1" dirty="0">
                <a:sym typeface="+mn-ea"/>
              </a:rPr>
              <a:t>首地址定位：SI=STRING1+n+1，n为实际输入字符数，这里n=5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DI</a:t>
            </a:r>
            <a:r>
              <a:rPr lang="zh-CN" altLang="en-US" sz="1800" b="1" dirty="0">
                <a:sym typeface="+mn-ea"/>
              </a:rPr>
              <a:t>首地址定位：DI=STRING1+NUM+1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zh-CN" altLang="en-US" sz="1800" b="1" dirty="0">
                <a:sym typeface="+mn-ea"/>
              </a:rPr>
              <a:t>填充的20H的数量</a:t>
            </a:r>
            <a:r>
              <a:rPr lang="en-US" altLang="zh-CN" sz="1800" b="1" dirty="0">
                <a:sym typeface="+mn-ea"/>
              </a:rPr>
              <a:t>=</a:t>
            </a:r>
            <a:r>
              <a:rPr lang="zh-CN" altLang="en-US" sz="1800" b="1" dirty="0">
                <a:sym typeface="+mn-ea"/>
              </a:rPr>
              <a:t>NUM+2－n</a:t>
            </a:r>
            <a:endParaRPr lang="zh-CN" altLang="en-US" sz="1800" b="1" dirty="0"/>
          </a:p>
          <a:p>
            <a:pPr marL="0" indent="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上面的图：</a:t>
            </a:r>
            <a:endParaRPr lang="zh-CN" altLang="en-US" sz="1800" b="1" dirty="0"/>
          </a:p>
          <a:p>
            <a:pPr algn="l">
              <a:lnSpc>
                <a:spcPts val="258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 dirty="0"/>
              <a:t>输入字符数上限为11，预留了11个字节空间，但最多能输入10个有效字符；</a:t>
            </a:r>
            <a:endParaRPr lang="zh-CN" altLang="en-US" sz="1800" b="1" dirty="0"/>
          </a:p>
          <a:p>
            <a:pPr algn="l">
              <a:lnSpc>
                <a:spcPts val="258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 dirty="0"/>
              <a:t>string1输入了5个数后回车，剩下的预留空间预设为0保持不变，最后预置的0ah,0dh和'$'，目的在于用9号功能调用进行字符串输出；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下面的图：</a:t>
            </a:r>
            <a:endParaRPr lang="zh-CN" altLang="en-US" sz="1800" b="1" dirty="0"/>
          </a:p>
          <a:p>
            <a:pPr algn="l">
              <a:lnSpc>
                <a:spcPts val="258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 dirty="0"/>
              <a:t>是右对齐输出的处理结果。输入的5个数被挪到了串末尾，前面填充了空格；</a:t>
            </a:r>
            <a:endParaRPr lang="zh-CN" altLang="en-US" sz="1800" b="1" dirty="0"/>
          </a:p>
          <a:p>
            <a:pPr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【思考】上图中数据块复制应该选择</a:t>
            </a:r>
            <a:r>
              <a:rPr lang="en-US" altLang="zh-CN" sz="1800" b="1" dirty="0"/>
              <a:t>DF=?</a:t>
            </a:r>
            <a:r>
              <a:rPr lang="zh-CN" altLang="en-US" sz="1800" b="1" dirty="0"/>
              <a:t>才能保证数据块的完整性？</a:t>
            </a:r>
            <a:endParaRPr lang="zh-CN" altLang="en-US" sz="1800" b="1" dirty="0"/>
          </a:p>
        </p:txBody>
      </p:sp>
      <p:pic>
        <p:nvPicPr>
          <p:cNvPr id="1024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1855" y="1040130"/>
            <a:ext cx="4862195" cy="1391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567055"/>
          </a:xfrm>
        </p:spPr>
        <p:txBody>
          <a:bodyPr/>
          <a:p>
            <a:pPr indent="-342900" algn="l">
              <a:lnSpc>
                <a:spcPts val="2880"/>
              </a:lnSpc>
              <a:spcBef>
                <a:spcPts val="0"/>
              </a:spcBef>
              <a:spcAft>
                <a:spcPts val="1200"/>
              </a:spcAft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获取随机数相关代码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775" y="206375"/>
            <a:ext cx="5542280" cy="6019165"/>
          </a:xfrm>
        </p:spPr>
        <p:txBody>
          <a:bodyPr/>
          <a:p>
            <a:pPr marL="0" indent="0" algn="l">
              <a:buNone/>
            </a:pPr>
            <a:r>
              <a:rPr lang="zh-CN" altLang="en-US" sz="1200"/>
              <a:t>   </a:t>
            </a:r>
            <a:r>
              <a:rPr lang="zh-CN" altLang="en-US" sz="1200" b="1"/>
              <a:t>  table dw ?,?     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。。。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cx,2</a:t>
            </a:r>
            <a:r>
              <a:rPr lang="en-US" altLang="zh-CN" sz="1200" b="1"/>
              <a:t>;</a:t>
            </a:r>
            <a:r>
              <a:rPr lang="zh-CN" altLang="en-US" sz="1200" b="1"/>
              <a:t>需要获取两个字的随机数，循环两次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bx,offset table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al, 16h;设置方式3,0通道工作，二进制数据计数，取低八位数据做初值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out 43h, al;8253的端口地址分别是40H-43H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al, 0ffh</a:t>
            </a:r>
            <a:r>
              <a:rPr lang="en-US" altLang="zh-CN" sz="1200" b="1"/>
              <a:t>;</a:t>
            </a:r>
            <a:r>
              <a:rPr lang="zh-CN" altLang="en-US" sz="1200" b="1"/>
              <a:t>设置计数初值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out 40h,al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getradom:     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al, 6;设置通道0方式3工作，二进制计数，计数器锁存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out 43h, al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in al, 40h;读取当前的计数值     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ah, al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call delay;延迟为了得到更加随机的计数值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in al, 40h      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[bx], ax;将两次取得的双字节保存到table，作为第一个地址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add bx,2;为第二个地址准备存储空间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call delay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loop getradom;循环两次得到两个字数据，作为数据块复制的起始地址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。。。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delay proc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push cx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mov cx, 005fh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lop: loop lop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pop cx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      ret</a:t>
            </a:r>
            <a:endParaRPr lang="zh-CN" altLang="en-US" sz="1200" b="1"/>
          </a:p>
          <a:p>
            <a:pPr marL="0" indent="0" algn="l">
              <a:buNone/>
            </a:pPr>
            <a:r>
              <a:rPr lang="zh-CN" altLang="en-US" sz="1200" b="1"/>
              <a:t>delay endp</a:t>
            </a:r>
            <a:endParaRPr lang="zh-CN" altLang="en-US" sz="1200"/>
          </a:p>
          <a:p>
            <a:pPr marL="0" indent="0" algn="l">
              <a:buNone/>
            </a:pPr>
            <a:endParaRPr lang="zh-CN" altLang="en-US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323850" y="334010"/>
            <a:ext cx="8640763" cy="792163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串操作指令及其应用程序的设计与调试运行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56883" y="1304290"/>
            <a:ext cx="8229600" cy="467995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一．实验目的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1．熟悉串操作指令的基本格式和使用方法。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2．掌握常用的串操作程序的设计方法。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3．熟悉串操作程序的调试运行过程。</a:t>
            </a:r>
            <a:endParaRPr lang="zh-CN" altLang="en-US" sz="1900" b="1" strike="noStrike" noProof="1" dirty="0"/>
          </a:p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二．实验内容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必做部分：用8086汇编完成下题</a:t>
            </a:r>
            <a:endParaRPr lang="zh-CN" altLang="en-US" sz="1900" b="1" dirty="0">
              <a:sym typeface="+mn-ea"/>
            </a:endParaRPr>
          </a:p>
          <a:p>
            <a:pPr marL="0" indent="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       </a:t>
            </a:r>
            <a:r>
              <a:rPr lang="zh-CN" altLang="en-US" sz="1900" b="1" strike="noStrike" noProof="1" dirty="0"/>
              <a:t>编制一程序，从键盘输入两个长度不同的字符串，设字符串长度小于25个字符。要求在屏幕上以右边对齐的形式显示出来。</a:t>
            </a:r>
            <a:endParaRPr lang="zh-CN" altLang="en-US" sz="1900" b="1" strike="noStrike" noProof="1" dirty="0"/>
          </a:p>
          <a:p>
            <a:pPr marL="0" indent="0" algn="l" fontAlgn="base">
              <a:lnSpc>
                <a:spcPts val="2780"/>
              </a:lnSpc>
              <a:spcBef>
                <a:spcPts val="0"/>
              </a:spcBef>
              <a:buNone/>
            </a:pP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选作部分：用win32汇编完成下题（满分5分）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       在VS平台上编写32位汇编程序，实现上题。</a:t>
            </a:r>
            <a:endParaRPr lang="zh-CN" altLang="en-US" sz="1900" b="1" strike="noStrike" noProof="1" dirty="0"/>
          </a:p>
          <a:p>
            <a:pPr marL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400" strike="noStrike" noProof="1"/>
          </a:p>
          <a:p>
            <a:pPr marL="0" indent="-812800" fontAlgn="base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400" strike="noStrike" noProof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96240"/>
            <a:ext cx="8229600" cy="6177280"/>
          </a:xfrm>
        </p:spPr>
        <p:txBody>
          <a:bodyPr/>
          <a:p>
            <a:pPr marL="0" algn="l"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平时作业（共计</a:t>
            </a:r>
            <a:r>
              <a:rPr lang="en-US" altLang="zh-CN" sz="2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30</a:t>
            </a:r>
            <a:r>
              <a:rPr lang="zh-CN" altLang="en-US" sz="2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分）</a:t>
            </a:r>
            <a:endParaRPr lang="zh-CN" altLang="en-US" sz="2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b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</a:br>
            <a:r>
              <a:rPr lang="zh-CN" altLang="en-US" sz="1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1.请说明汇编语言的命名规则有哪些？</a:t>
            </a:r>
            <a:br>
              <a:rPr lang="zh-CN" altLang="en-US" sz="1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zh-CN" altLang="en-US" sz="1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2.请说明流程图的基本元素有哪些？</a:t>
            </a:r>
            <a:endParaRPr lang="en-US" altLang="zh-CN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请阐述equ和=有什么区别？</a:t>
            </a:r>
            <a:endParaRPr lang="zh-CN" altLang="en-US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请阐述伪指令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OFFSET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和指令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LEA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有什么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区别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endParaRPr lang="zh-CN" altLang="en-US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5.关于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assume的理解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1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test.asm</a:t>
            </a:r>
            <a:r>
              <a:rPr lang="zh-CN" altLang="en-US" sz="1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源代码随后给出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en-US" altLang="zh-CN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认真阅读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test.asm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，并回答以下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几个问题：</a:t>
            </a:r>
            <a:endParaRPr lang="en-US" altLang="zh-CN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当assume没有指定任何一个段，会如何？</a:t>
            </a:r>
            <a:endParaRPr lang="en-US" altLang="zh-CN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当assume有声明但是没有给ds和es赋值，会如何？</a:t>
            </a:r>
            <a:endParaRPr lang="en-US" altLang="zh-CN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给出不同情况下的运行结果，并分析产生不同结果的原因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6.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请阐述中断和子程序调用有哪些区别？</a:t>
            </a:r>
            <a:endParaRPr lang="zh-CN" altLang="en-US" sz="1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SzTx/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请在实验报告中作答，最后只提交一份报告。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1775" y="189230"/>
            <a:ext cx="3545205" cy="6158230"/>
          </a:xfrm>
        </p:spPr>
        <p:txBody>
          <a:bodyPr/>
          <a:p>
            <a:pPr marL="0" indent="0">
              <a:buNone/>
            </a:pPr>
            <a:r>
              <a:rPr lang="zh-CN" altLang="en-US" sz="1200" b="1"/>
              <a:t>Title test.asm;给本程序模块命名为test.asm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data1 segment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v1 db 31h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data1 ends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data2 segment 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v2 db 32h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data2 ends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code segment 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assume cs:code,ds:data1,es:data2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v3 db 33h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start: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ax,data1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ds,ax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ax,data2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es,ax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dl,v1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ah,2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int 21h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dl,v2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ah,2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int 21h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dl,v3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ah,2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int 21h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mov ah,4ch 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int 21h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code ends</a:t>
            </a:r>
            <a:endParaRPr lang="zh-CN" altLang="en-US" sz="1200" b="1"/>
          </a:p>
          <a:p>
            <a:pPr marL="0" indent="0">
              <a:buNone/>
            </a:pPr>
            <a:r>
              <a:rPr lang="zh-CN" altLang="en-US" sz="1200" b="1"/>
              <a:t>end start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53085"/>
          </a:xfrm>
        </p:spPr>
        <p:txBody>
          <a:bodyPr/>
          <a:p>
            <a:pPr algn="l">
              <a:spcBef>
                <a:spcPts val="1200"/>
              </a:spcBef>
              <a:spcAft>
                <a:spcPts val="1200"/>
              </a:spcAft>
              <a:buSzPct val="65000"/>
              <a:buFont typeface="Wingdings" panose="05000000000000000000" pitchFamily="2" charset="2"/>
            </a:pPr>
            <a:r>
              <a:rPr lang="zh-CN" altLang="en-US" sz="3000" b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关于提交实验报告</a:t>
            </a:r>
            <a:endParaRPr lang="zh-CN" altLang="en-US" sz="3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240020"/>
          </a:xfrm>
        </p:spPr>
        <p:txBody>
          <a:bodyPr/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1.提交平台</a:t>
            </a:r>
            <a:endParaRPr lang="zh-CN" altLang="en-US" sz="19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Arial" panose="020B0604020202020204" pitchFamily="34" charset="0"/>
              </a:rPr>
              <a:t>       点击桌面上的T字形图标，非计算机学院学生需要注册，登录账户，</a:t>
            </a:r>
            <a:r>
              <a:rPr lang="zh-CN" altLang="en-US" sz="1900" b="1" dirty="0">
                <a:sym typeface="+mn-ea"/>
              </a:rPr>
              <a:t>选择课程《汇编语言》，提交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实验报告（请转换成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pdf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的格式）</a:t>
            </a:r>
            <a:r>
              <a:rPr lang="zh-CN" altLang="en-US" sz="1900" b="1" dirty="0">
                <a:sym typeface="+mn-ea"/>
              </a:rPr>
              <a:t>（实验报告的大小不得超过10M，图片建议均保存为jpg的格式）。</a:t>
            </a:r>
            <a:endParaRPr lang="zh-CN" altLang="en-US" sz="1900" b="1" dirty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/>
              <a:t>2.</a:t>
            </a:r>
            <a:r>
              <a:rPr lang="zh-CN" altLang="en-US" sz="1900" b="1" dirty="0"/>
              <a:t>提交时间</a:t>
            </a:r>
            <a:endParaRPr lang="zh-CN" altLang="en-US" sz="1900" b="1" dirty="0"/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请于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12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号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点前提交，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点后关闭提交通道，不再接收实验报告。</a:t>
            </a:r>
            <a:endParaRPr lang="zh-CN" altLang="en-US" sz="1900" b="1" dirty="0">
              <a:solidFill>
                <a:srgbClr val="FF0000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机房开放时间：仅限工作日，9:00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——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17:00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3.</a:t>
            </a:r>
            <a:r>
              <a:rPr lang="zh-CN" altLang="en-US" sz="1900" b="1" dirty="0">
                <a:sym typeface="+mn-ea"/>
              </a:rPr>
              <a:t>提交地点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       主楼A2区4楼 国家级计算机实验教学中心机房（当天值班老师安排）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4.</a:t>
            </a:r>
            <a:r>
              <a:rPr lang="zh-CN" altLang="en-US" sz="1900" b="1" dirty="0">
                <a:sym typeface="+mn-ea"/>
              </a:rPr>
              <a:t>注意事项</a:t>
            </a:r>
            <a:endParaRPr lang="zh-CN" altLang="en-US" sz="1900" b="1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900" b="1" dirty="0">
                <a:sym typeface="+mn-ea"/>
              </a:rPr>
              <a:t>       </a:t>
            </a:r>
            <a:r>
              <a:rPr lang="zh-CN" altLang="en-US" sz="1900" b="1" dirty="0">
                <a:sym typeface="+mn-ea"/>
              </a:rPr>
              <a:t>报告提交以后，建议核实一下自己的提交情况，看看报告是否能正常打开、提交课程是否正确；</a:t>
            </a:r>
            <a:endParaRPr lang="zh-CN" altLang="en-US" sz="1900" b="1" dirty="0"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8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323850" y="334010"/>
            <a:ext cx="8640763" cy="792163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串操作指令及其应用程序的设计与调试运行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56883" y="1304290"/>
            <a:ext cx="8229600" cy="467995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一．实验目的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1．熟悉串操作指令的基本格式和使用方法。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2．掌握常用的串操作程序的设计方法。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3．熟悉串操作程序的调试运行过程。</a:t>
            </a:r>
            <a:endParaRPr lang="zh-CN" altLang="en-US" sz="1900" b="1" strike="noStrike" noProof="1" dirty="0"/>
          </a:p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二．实验内容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必做部分：用8086汇编完成任意一题</a:t>
            </a:r>
            <a:endParaRPr lang="zh-CN" altLang="en-US" sz="1900" b="1" dirty="0">
              <a:sym typeface="+mn-ea"/>
            </a:endParaRPr>
          </a:p>
          <a:p>
            <a:pPr marL="0" indent="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1.</a:t>
            </a:r>
            <a:r>
              <a:rPr lang="zh-CN" altLang="en-US" sz="1900" b="1" strike="noStrike" noProof="1" dirty="0"/>
              <a:t>编制一程序，从键盘输入两个长度不同的字符串，设字符串长度小于25个字符。要求在屏幕上以右边对齐的形式显示出来。</a:t>
            </a:r>
            <a:endParaRPr lang="zh-CN" altLang="en-US" sz="1900" b="1" strike="noStrike" noProof="1" dirty="0"/>
          </a:p>
          <a:p>
            <a:pPr marL="0" indent="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2.</a:t>
            </a:r>
            <a:r>
              <a:rPr lang="zh-CN" altLang="en-US" sz="1900" b="1" strike="noStrike" noProof="1" dirty="0"/>
              <a:t>编制一程序，利用</a:t>
            </a:r>
            <a:r>
              <a:rPr lang="en-US" altLang="zh-CN" sz="1900" b="1" strike="noStrike" noProof="1" dirty="0"/>
              <a:t>PC</a:t>
            </a:r>
            <a:r>
              <a:rPr lang="zh-CN" altLang="en-US" sz="1900" b="1" strike="noStrike" noProof="1" dirty="0"/>
              <a:t>的定时计数器获取两个字随机数，作为两个地址，进行数据块的复制，要求保证数据块的完整性。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选作部分：用win32汇编完成下题（满分5分）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       在VS平台上编写32位汇编程序，实现第一题。</a:t>
            </a:r>
            <a:endParaRPr lang="zh-CN" altLang="en-US" sz="1900" b="1" strike="noStrike" noProof="1" dirty="0"/>
          </a:p>
          <a:p>
            <a:pPr marL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400" strike="noStrike" noProof="1"/>
          </a:p>
          <a:p>
            <a:pPr marL="0" indent="-812800" fontAlgn="base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400" strike="noStrike" noProof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323850" y="334010"/>
            <a:ext cx="8640763" cy="792163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串操作指令及其应用程序的设计与调试运行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56883" y="1412875"/>
            <a:ext cx="8229600" cy="467995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  <a:sym typeface="+mn-ea"/>
              </a:rPr>
              <a:t>三、实验要求及调试步骤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zh-CN" altLang="en-US" sz="2000" b="1" dirty="0">
                <a:sym typeface="Arial" panose="020B0604020202020204" pitchFamily="34" charset="0"/>
              </a:rPr>
              <a:t>1．编辑汇编源程序，并汇编链接调试运行；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sym typeface="Arial" panose="020B0604020202020204" pitchFamily="34" charset="0"/>
              </a:rPr>
              <a:t>．运用16位DEBUG进行调试，并记录调试过程和运行结果；</a:t>
            </a:r>
            <a:endParaRPr lang="zh-CN" altLang="en-US" sz="2000" b="1" dirty="0">
              <a:sym typeface="Arial" panose="020B0604020202020204" pitchFamily="34" charset="0"/>
            </a:endParaRPr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Arial" panose="020B0604020202020204" pitchFamily="34" charset="0"/>
              </a:rPr>
              <a:t>3</a:t>
            </a:r>
            <a:r>
              <a:rPr lang="zh-CN" altLang="en-US" sz="2000" b="1" dirty="0">
                <a:sym typeface="Arial" panose="020B0604020202020204" pitchFamily="34" charset="0"/>
              </a:rPr>
              <a:t>．在VS平台上进行编辑调试，并记录调试过程和运行结果；</a:t>
            </a:r>
            <a:endParaRPr lang="zh-CN" altLang="en-US" sz="2000" b="1" dirty="0"/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+mn-ea"/>
              </a:rPr>
              <a:t>4</a:t>
            </a:r>
            <a:r>
              <a:rPr lang="zh-CN" altLang="en-US" sz="2000" b="1" dirty="0">
                <a:sym typeface="+mn-ea"/>
              </a:rPr>
              <a:t>.   画出程序流程图（可选）；</a:t>
            </a:r>
            <a:endParaRPr lang="zh-CN" altLang="en-US" sz="2000" b="1" strike="noStrike" noProof="1" dirty="0"/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+mn-ea"/>
              </a:rPr>
              <a:t>5</a:t>
            </a:r>
            <a:r>
              <a:rPr lang="zh-CN" altLang="en-US" sz="2000" b="1" dirty="0">
                <a:sym typeface="+mn-ea"/>
              </a:rPr>
              <a:t>.   给源程序添加必要的注释；</a:t>
            </a:r>
            <a:endParaRPr lang="zh-CN" altLang="en-US" sz="2000" b="1" strike="noStrike" noProof="1" dirty="0"/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en-US" altLang="zh-CN" sz="2000" b="1" dirty="0">
                <a:sym typeface="+mn-ea"/>
              </a:rPr>
              <a:t>6</a:t>
            </a:r>
            <a:r>
              <a:rPr lang="zh-CN" altLang="en-US" sz="2000" b="1" dirty="0">
                <a:sym typeface="+mn-ea"/>
              </a:rPr>
              <a:t>.   对用到的DOS功能调用和Irvine链接库函数进行说明；</a:t>
            </a:r>
            <a:endParaRPr lang="zh-CN" altLang="en-US" sz="2000" b="1" strike="noStrike" noProof="1" dirty="0"/>
          </a:p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  <a:sym typeface="+mn-ea"/>
              </a:rPr>
              <a:t>四、程序分析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zh-CN" altLang="en-US" sz="2000" b="1" dirty="0">
                <a:sym typeface="+mn-ea"/>
              </a:rPr>
              <a:t>1.   涉及到输入输出（DOS功能调用和Irvine链接库函数调用）；</a:t>
            </a:r>
            <a:endParaRPr lang="zh-CN" altLang="en-US" sz="2000" b="1" strike="noStrike" noProof="1" dirty="0"/>
          </a:p>
          <a:p>
            <a:pPr marL="0" algn="l">
              <a:lnSpc>
                <a:spcPts val="2980"/>
              </a:lnSpc>
              <a:spcBef>
                <a:spcPts val="0"/>
              </a:spcBef>
              <a:buNone/>
            </a:pPr>
            <a:r>
              <a:rPr lang="zh-CN" altLang="en-US" sz="2000" b="1" dirty="0">
                <a:sym typeface="+mn-ea"/>
              </a:rPr>
              <a:t>2.   涉及到串操作指令（重复前缀及相关串指令）；</a:t>
            </a:r>
            <a:endParaRPr lang="zh-CN" altLang="en-US" sz="2000" b="1" strike="noStrike" noProof="1" dirty="0"/>
          </a:p>
          <a:p>
            <a:pPr marL="0" algn="l" fontAlgn="base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strike="noStrike" noProof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385763" y="131445"/>
            <a:ext cx="8370887" cy="6089650"/>
          </a:xfrm>
        </p:spPr>
        <p:txBody>
          <a:bodyPr anchor="t"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解题思路及分析</a:t>
            </a:r>
            <a:r>
              <a:rPr lang="zh-CN" altLang="en-US" sz="2900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    </a:t>
            </a:r>
            <a:endParaRPr lang="zh-CN" altLang="en-US"/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1.如何输入一串字符？（8086汇编）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——用到DOS功能调用（int 21h）的</a:t>
            </a:r>
            <a:r>
              <a:rPr lang="en-US" altLang="zh-CN" sz="1800" b="1" dirty="0">
                <a:sym typeface="宋体" panose="02010600030101010101" pitchFamily="2" charset="-122"/>
              </a:rPr>
              <a:t>10</a:t>
            </a:r>
            <a:r>
              <a:rPr lang="zh-CN" altLang="en-US" sz="1800" b="1" dirty="0">
                <a:sym typeface="宋体" panose="02010600030101010101" pitchFamily="2" charset="-122"/>
              </a:rPr>
              <a:t>号中断服务程序：输入一个字符串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【使用规则】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1）首先设定输入字符串的长度限制（以字节为单位）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2）预留一个字节空间，用于该中断调用结束后自动填入实际输入的字符个数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3）按照第一个设定值，预留存放字符串</a:t>
            </a:r>
            <a:r>
              <a:rPr lang="en-US" altLang="zh-CN" sz="1800" b="1" dirty="0">
                <a:sym typeface="宋体" panose="02010600030101010101" pitchFamily="2" charset="-122"/>
              </a:rPr>
              <a:t>ASCII</a:t>
            </a:r>
            <a:r>
              <a:rPr lang="zh-CN" altLang="en-US" sz="1800" b="1" dirty="0">
                <a:sym typeface="宋体" panose="02010600030101010101" pitchFamily="2" charset="-122"/>
              </a:rPr>
              <a:t>码的存储空间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4）需将DS:DX指向上述第一个预留空间地址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	DATA SEGMENT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BUF     DB    25，？，</a:t>
            </a:r>
            <a:r>
              <a:rPr lang="en-US" altLang="zh-CN" sz="1800" b="1" dirty="0">
                <a:sym typeface="宋体" panose="02010600030101010101" pitchFamily="2" charset="-122"/>
              </a:rPr>
              <a:t>25 dup</a:t>
            </a:r>
            <a:r>
              <a:rPr lang="zh-CN" altLang="en-US" sz="1800" b="1" dirty="0">
                <a:sym typeface="宋体" panose="02010600030101010101" pitchFamily="2" charset="-122"/>
              </a:rPr>
              <a:t>（</a:t>
            </a:r>
            <a:r>
              <a:rPr lang="en-US" altLang="zh-CN" sz="1800" b="1" dirty="0">
                <a:sym typeface="宋体" panose="02010600030101010101" pitchFamily="2" charset="-122"/>
              </a:rPr>
              <a:t>0</a:t>
            </a:r>
            <a:r>
              <a:rPr lang="zh-CN" altLang="en-US" sz="1800" b="1" dirty="0">
                <a:sym typeface="宋体" panose="02010600030101010101" pitchFamily="2" charset="-122"/>
              </a:rPr>
              <a:t>）; 最多输入</a:t>
            </a:r>
            <a:r>
              <a:rPr lang="en-US" altLang="zh-CN" sz="1800" b="1" dirty="0">
                <a:sym typeface="宋体" panose="02010600030101010101" pitchFamily="2" charset="-122"/>
              </a:rPr>
              <a:t>25</a:t>
            </a:r>
            <a:r>
              <a:rPr lang="zh-CN" altLang="en-US" sz="1800" b="1" dirty="0">
                <a:sym typeface="宋体" panose="02010600030101010101" pitchFamily="2" charset="-122"/>
              </a:rPr>
              <a:t>个字符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...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AX,DATA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DS,AX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DX,OFFSET BUF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AH,10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INT 21H;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【说明】本例可从键盘接收24个有效字符对应的ASCII码（输入结束符是回车键0DH），输入字符对应的ASCII码会存入BUF+2开始的连续存储空间中。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None/>
            </a:pPr>
            <a:endParaRPr lang="zh-CN" altLang="zh-CN" sz="1400"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/>
          </a:p>
          <a:p>
            <a:pPr marL="457200" lvl="1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buNone/>
            </a:pPr>
            <a:endParaRPr lang="zh-CN" altLang="en-US" b="1"/>
          </a:p>
        </p:txBody>
      </p:sp>
      <p:pic>
        <p:nvPicPr>
          <p:cNvPr id="7170" name="图片 9219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2710" y="4004945"/>
            <a:ext cx="3583940" cy="772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385763" y="274955"/>
            <a:ext cx="8370887" cy="6089650"/>
          </a:xfrm>
        </p:spPr>
        <p:txBody>
          <a:bodyPr anchor="t"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解题思路及分析</a:t>
            </a:r>
            <a:r>
              <a:rPr lang="zh-CN" altLang="en-US" sz="2900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    </a:t>
            </a:r>
            <a:endParaRPr lang="zh-CN" altLang="en-US"/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1.如何输入一串字符？（win32汇编）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13970" indent="-1397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ReadString 过程：从键盘读取一个字符串，直到用户键入回车键。过程用 EDX 传递缓冲区的偏移量，用 ECX 传递用户能键入的最大字符数加 1（保留给终止空字节），用 EAX 返回用户键入的字符数。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【示例】buffer BYTE 21 DUP(0) 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;预留输入缓冲区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byteCount DWORD ?   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;预留空间存放实际输入字符个数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...</a:t>
            </a:r>
            <a:endParaRPr lang="en-US" altLang="zh-CN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mov edx, OFFSET buffer 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;指向缓冲区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mov ecx, SIZEOF buffer  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;定义最大字符数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call ReadString                 ;输入字符串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mov byteCount, eax        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;字符数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903605" indent="-9036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【说明】ReadString 在内存中字符串的末尾自动插入一个 null 终止符。用户输入“ABCDEFG”后，buffer 中前 8 个字节的十六进制形式为：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41 42 43 44 45 46 47 00 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</a:t>
            </a:r>
            <a:r>
              <a:rPr lang="zh-CN" altLang="en-US" sz="1800" b="1" dirty="0">
                <a:sym typeface="宋体" panose="02010600030101010101" pitchFamily="2" charset="-122"/>
              </a:rPr>
              <a:t>变量 byteCount等于 7（实际输入的字符个数）。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/>
          </a:p>
          <a:p>
            <a:pPr marL="457200" lvl="1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1640"/>
            <a:ext cx="8229600" cy="456565"/>
          </a:xfrm>
        </p:spPr>
        <p:txBody>
          <a:bodyPr/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anose="05000000000000000000" pitchFamily="2" charset="2"/>
            </a:pPr>
            <a:r>
              <a:rPr lang="zh-CN" altLang="en-US" sz="2400" b="1">
                <a:solidFill>
                  <a:srgbClr val="003300"/>
                </a:solidFill>
                <a:ea typeface="楷体_GB2312" pitchFamily="1" charset="-122"/>
              </a:rPr>
              <a:t>SIZEOF运算符</a:t>
            </a:r>
            <a:endParaRPr lang="zh-CN" altLang="en-US" sz="24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710"/>
            <a:ext cx="8229600" cy="5292725"/>
          </a:xfrm>
        </p:spPr>
        <p:txBody>
          <a:bodyPr/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SIZEOF运算符返回值=LENGTHOF返回值×TYPE返回值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1.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LENGTHOF运算符</a:t>
            </a:r>
            <a:endParaRPr lang="zh-CN" altLang="en-US" sz="1800" b="1" dirty="0">
              <a:solidFill>
                <a:srgbClr val="FF0000"/>
              </a:solidFill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b="1" dirty="0"/>
              <a:t>该运算符计算数组中元素的个数。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【示例】a byte 10,20,30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b word 30 dup(?), 0, 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c word 5 dup(3 dup(?))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d dword 1,2,3,4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e byte ''12345678'',0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...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al,lengthof a	;al=3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zh-CN" altLang="en-US" sz="1800" b="1" dirty="0">
                <a:sym typeface="+mn-ea"/>
              </a:rPr>
              <a:t>mov al,lengthof b	;al=30+2=32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zh-CN" altLang="en-US" sz="1800" b="1" dirty="0">
                <a:sym typeface="+mn-ea"/>
              </a:rPr>
              <a:t>mov al,lengthof c	;al=5×3=15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zh-CN" altLang="en-US" sz="1800" b="1" dirty="0">
                <a:sym typeface="+mn-ea"/>
              </a:rPr>
              <a:t>mov al,lengthof d	;al=4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</a:t>
            </a:r>
            <a:r>
              <a:rPr lang="zh-CN" altLang="en-US" sz="1800" b="1" dirty="0">
                <a:sym typeface="+mn-ea"/>
              </a:rPr>
              <a:t>mov al,lengthof e	;al=8+1=9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8229600" cy="456565"/>
          </a:xfrm>
        </p:spPr>
        <p:txBody>
          <a:bodyPr/>
          <a:p>
            <a:pPr marL="457200" indent="-45720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ct val="65000"/>
              <a:buFont typeface="Wingdings" panose="05000000000000000000" pitchFamily="2" charset="2"/>
            </a:pPr>
            <a:r>
              <a:rPr lang="zh-CN" altLang="en-US" sz="2400" b="1">
                <a:solidFill>
                  <a:srgbClr val="003300"/>
                </a:solidFill>
                <a:ea typeface="楷体_GB2312" pitchFamily="1" charset="-122"/>
              </a:rPr>
              <a:t>SIZEOF运算符</a:t>
            </a:r>
            <a:endParaRPr lang="zh-CN" altLang="en-US" sz="2400" b="1">
              <a:solidFill>
                <a:srgbClr val="003300"/>
              </a:solidFill>
              <a:ea typeface="楷体_GB2312" pitchFamily="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4690"/>
            <a:ext cx="8229600" cy="5651500"/>
          </a:xfrm>
        </p:spPr>
        <p:txBody>
          <a:bodyPr/>
          <a:p>
            <a:pPr marL="179705" indent="-179705" algn="l">
              <a:lnSpc>
                <a:spcPts val="25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2.TYPE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运算符</a:t>
            </a:r>
            <a:endParaRPr lang="zh-CN" altLang="en-US" sz="1800" b="1" dirty="0">
              <a:solidFill>
                <a:srgbClr val="FF0000"/>
              </a:solidFill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800" b="1" dirty="0"/>
              <a:t>该运算符返回变量单个元素的大小，以字节为单位进行计算。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】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a byte 10,20,30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b word 30 dup(?), 0, 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c word 5 dup(3 dup(?))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d dword 1,2,3,4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e byte ''12345678'',0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...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	</a:t>
            </a:r>
            <a:r>
              <a:rPr lang="zh-CN" altLang="en-US" sz="1800" b="1" dirty="0"/>
              <a:t>mov al,type a	;al=1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	</a:t>
            </a:r>
            <a:r>
              <a:rPr lang="zh-CN" altLang="en-US" sz="1800" b="1" dirty="0">
                <a:sym typeface="+mn-ea"/>
              </a:rPr>
              <a:t>mov al,type b	;al=2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	</a:t>
            </a:r>
            <a:r>
              <a:rPr lang="zh-CN" altLang="en-US" sz="1800" b="1" dirty="0">
                <a:sym typeface="+mn-ea"/>
              </a:rPr>
              <a:t>mov al,type c	;al=2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+mn-ea"/>
              </a:rPr>
              <a:t>			</a:t>
            </a:r>
            <a:r>
              <a:rPr lang="zh-CN" altLang="en-US" sz="1800" b="1" dirty="0">
                <a:sym typeface="+mn-ea"/>
              </a:rPr>
              <a:t>mov al,type d	;al=4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u="sng" dirty="0">
                <a:sym typeface="+mn-ea"/>
              </a:rPr>
              <a:t>			</a:t>
            </a:r>
            <a:r>
              <a:rPr lang="zh-CN" altLang="en-US" sz="1800" b="1" u="sng" dirty="0">
                <a:sym typeface="+mn-ea"/>
              </a:rPr>
              <a:t>mov al,type e	;al=1</a:t>
            </a:r>
            <a:r>
              <a:rPr lang="en-US" altLang="zh-CN" sz="1800" b="1" dirty="0">
                <a:sym typeface="+mn-ea"/>
              </a:rPr>
              <a:t>                                                    </a:t>
            </a:r>
            <a:endParaRPr lang="zh-CN" altLang="en-US" sz="1800" b="1" dirty="0">
              <a:sym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】</a:t>
            </a:r>
            <a:r>
              <a:rPr lang="en-US" altLang="zh-CN" sz="1800" b="1" dirty="0"/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buffer BYTE 21 DUP(0) 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	</a:t>
            </a:r>
            <a:r>
              <a:rPr lang="zh-CN" altLang="en-US" sz="1800" b="1" dirty="0">
                <a:sym typeface="宋体" panose="02010600030101010101" pitchFamily="2" charset="-122"/>
              </a:rPr>
              <a:t>...  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宋体" panose="02010600030101010101" pitchFamily="2" charset="-122"/>
              </a:rPr>
              <a:t>			</a:t>
            </a:r>
            <a:r>
              <a:rPr lang="zh-CN" altLang="en-US" sz="1800" b="1" dirty="0">
                <a:sym typeface="宋体" panose="02010600030101010101" pitchFamily="2" charset="-122"/>
              </a:rPr>
              <a:t>mov ecx, SIZEOF buffer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;ecx=21×1=21</a:t>
            </a:r>
            <a:endParaRPr lang="zh-CN" altLang="en-US" sz="1800" b="1" dirty="0">
              <a:sym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30555" y="5184775"/>
            <a:ext cx="7249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内容占位符 2"/>
          <p:cNvSpPr>
            <a:spLocks noGrp="1"/>
          </p:cNvSpPr>
          <p:nvPr>
            <p:ph idx="1"/>
          </p:nvPr>
        </p:nvSpPr>
        <p:spPr>
          <a:xfrm>
            <a:off x="385763" y="274955"/>
            <a:ext cx="8370887" cy="6089650"/>
          </a:xfrm>
        </p:spPr>
        <p:txBody>
          <a:bodyPr anchor="t"/>
          <a:p>
            <a:pPr marL="457200" indent="-4572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解题思路及分析</a:t>
            </a:r>
            <a:r>
              <a:rPr lang="zh-CN" altLang="en-US" sz="2900">
                <a:solidFill>
                  <a:srgbClr val="003300"/>
                </a:solidFill>
                <a:latin typeface="+mj-lt"/>
                <a:ea typeface="楷体_GB2312" pitchFamily="1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>
                <a:sym typeface="宋体" panose="02010600030101010101" pitchFamily="2" charset="-122"/>
              </a:rPr>
              <a:t>    </a:t>
            </a:r>
            <a:endParaRPr lang="zh-CN" altLang="en-US"/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2.输出字符串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(</a:t>
            </a:r>
            <a:r>
              <a:rPr lang="zh-CN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复习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)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宋体" panose="02010600030101010101" pitchFamily="2" charset="-122"/>
            </a:endParaRPr>
          </a:p>
          <a:p>
            <a:pPr algn="l">
              <a:lnSpc>
                <a:spcPts val="258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 dirty="0">
                <a:sym typeface="宋体" panose="02010600030101010101" pitchFamily="2" charset="-122"/>
              </a:rPr>
              <a:t>运用DOS功能调用（INT 21H）9号功能调用：显示一个字符串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【示例】mess db 'error! please input again: ',0ah,0dh,'$'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...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ax,data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ds,ax		;DS为串所在段的段地址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dx,offset mess	;DX为串在段内的偏移地址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ah,9		;9号功能调用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int 21h	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;这样显示器就显示该字符串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>
              <a:sym typeface="宋体" panose="02010600030101010101" pitchFamily="2" charset="-122"/>
            </a:endParaRPr>
          </a:p>
          <a:p>
            <a:pPr algn="l">
              <a:lnSpc>
                <a:spcPts val="258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1800" b="1" dirty="0">
                <a:sym typeface="宋体" panose="02010600030101010101" pitchFamily="2" charset="-122"/>
              </a:rPr>
              <a:t>运用Irvine链接库中WriteString函数向操作台窗口输出一个字符串。过程用EDX传递字符串的偏移量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【示例】prompt BYTE "Enter your name: ",0;预装字符串，0为结束符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...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edx,OFFSET prompt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call WriteString		;显示该字符串</a:t>
            </a:r>
            <a:endParaRPr lang="zh-CN" altLang="en-US" sz="1800" b="1" dirty="0">
              <a:solidFill>
                <a:schemeClr val="tx1"/>
              </a:solidFill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</a:pPr>
            <a:endParaRPr lang="zh-CN" altLang="zh-CN" sz="1400"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1400"/>
          </a:p>
          <a:p>
            <a:pPr marL="457200" lvl="1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endParaRPr lang="en-US" altLang="zh-CN" sz="1600">
              <a:sym typeface="宋体" panose="02010600030101010101" pitchFamily="2" charset="-122"/>
            </a:endParaRPr>
          </a:p>
          <a:p>
            <a:pPr marL="457200" indent="-457200">
              <a:buNone/>
            </a:pPr>
            <a:endParaRPr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占位符 7170"/>
          <p:cNvSpPr>
            <a:spLocks noGrp="1"/>
          </p:cNvSpPr>
          <p:nvPr>
            <p:ph idx="1"/>
          </p:nvPr>
        </p:nvSpPr>
        <p:spPr>
          <a:xfrm>
            <a:off x="412750" y="300355"/>
            <a:ext cx="8437880" cy="5756910"/>
          </a:xfrm>
        </p:spPr>
        <p:txBody>
          <a:bodyPr anchor="t"/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3.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宋体" panose="02010600030101010101" pitchFamily="2" charset="-122"/>
              </a:rPr>
              <a:t>需要用到哪些串操作指令？</a:t>
            </a:r>
            <a:endParaRPr lang="en-US" altLang="zh-CN" sz="1400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首先需要了解标志寄存器中一个标志位DF：方向标志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当DF=1时，串操作地址递减；对应命令为：STD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当DF=0时，串操作地址递增；对应命令为：CLD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1）串传送指令MOVSB/MOVSW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【功能】把位于DS段的由SI指向的存储单元中的字节或字传送到位于ES段由DI指向的存储单元中，并修改SI和DI，以指向下一个元素。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【格式】MOVSB         ；用于字节串传送，SI和DI内容±1。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           	MOVSW        ；用于字串传送，SI和DI内容±2。 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2）</a:t>
            </a:r>
            <a:r>
              <a:rPr lang="zh-CN" altLang="en-US" sz="1800" b="1" dirty="0">
                <a:sym typeface="宋体" panose="02010600030101010101" pitchFamily="2" charset="-122"/>
              </a:rPr>
              <a:t>重复前缀REP/REPZ/REPE/REPNZ/REPNE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【功能】控制跟在其后的基本字符串操作指令，使之重复执行。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【注】该指令不能单独使用，且该指令不影响标志。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REP指令：与MOVS和STOS串操作指令配用，当（CX）≠0时重复。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REPE/REPZ：与CMPS和SCANS串操作指令配用，当</a:t>
            </a:r>
            <a:r>
              <a:rPr lang="en-US" altLang="zh-CN" sz="1800" b="1" dirty="0">
                <a:sym typeface="宋体" panose="02010600030101010101" pitchFamily="2" charset="-122"/>
              </a:rPr>
              <a:t>(</a:t>
            </a:r>
            <a:r>
              <a:rPr lang="zh-CN" altLang="en-US" sz="1800" b="1" dirty="0">
                <a:sym typeface="宋体" panose="02010600030101010101" pitchFamily="2" charset="-122"/>
              </a:rPr>
              <a:t>CX≠0</a:t>
            </a:r>
            <a:r>
              <a:rPr lang="en-US" altLang="zh-CN" sz="1800" b="1" dirty="0">
                <a:sym typeface="宋体" panose="02010600030101010101" pitchFamily="2" charset="-122"/>
              </a:rPr>
              <a:t>)&amp;(</a:t>
            </a:r>
            <a:r>
              <a:rPr lang="zh-CN" altLang="en-US" sz="1800" b="1" dirty="0">
                <a:sym typeface="宋体" panose="02010600030101010101" pitchFamily="2" charset="-122"/>
              </a:rPr>
              <a:t>ZF≠0</a:t>
            </a:r>
            <a:r>
              <a:rPr lang="en-US" altLang="zh-CN" sz="1800" b="1" dirty="0">
                <a:sym typeface="宋体" panose="02010600030101010101" pitchFamily="2" charset="-122"/>
              </a:rPr>
              <a:t>)</a:t>
            </a:r>
            <a:r>
              <a:rPr lang="zh-CN" altLang="en-US" sz="1800" b="1" dirty="0">
                <a:sym typeface="宋体" panose="02010600030101010101" pitchFamily="2" charset="-122"/>
              </a:rPr>
              <a:t>时重复。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REPNE/REPNZ：与CMPS和SCANS串操作指令配用，当</a:t>
            </a:r>
            <a:r>
              <a:rPr lang="en-US" altLang="zh-CN" sz="1800" b="1" dirty="0">
                <a:sym typeface="宋体" panose="02010600030101010101" pitchFamily="2" charset="-122"/>
              </a:rPr>
              <a:t>(</a:t>
            </a:r>
            <a:r>
              <a:rPr lang="zh-CN" altLang="en-US" sz="1800" b="1" dirty="0">
                <a:sym typeface="宋体" panose="02010600030101010101" pitchFamily="2" charset="-122"/>
              </a:rPr>
              <a:t>CX≠0</a:t>
            </a:r>
            <a:r>
              <a:rPr lang="en-US" altLang="zh-CN" sz="1800" b="1" dirty="0">
                <a:sym typeface="宋体" panose="02010600030101010101" pitchFamily="2" charset="-122"/>
              </a:rPr>
              <a:t>)&amp;(</a:t>
            </a:r>
            <a:r>
              <a:rPr lang="zh-CN" altLang="en-US" sz="1800" b="1" dirty="0">
                <a:sym typeface="宋体" panose="02010600030101010101" pitchFamily="2" charset="-122"/>
              </a:rPr>
              <a:t>ZF≠1</a:t>
            </a:r>
            <a:r>
              <a:rPr lang="en-US" altLang="zh-CN" sz="1800" b="1" dirty="0">
                <a:sym typeface="宋体" panose="02010600030101010101" pitchFamily="2" charset="-122"/>
              </a:rPr>
              <a:t>)</a:t>
            </a:r>
            <a:r>
              <a:rPr lang="zh-CN" altLang="en-US" sz="1800" b="1" dirty="0">
                <a:sym typeface="宋体" panose="02010600030101010101" pitchFamily="2" charset="-122"/>
              </a:rPr>
              <a:t>时重复。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5569</Words>
  <Application>WPS 演示</Application>
  <PresentationFormat>在屏幕上显示</PresentationFormat>
  <Paragraphs>283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Garamond</vt:lpstr>
      <vt:lpstr>PMingLiU-ExtB</vt:lpstr>
      <vt:lpstr>楷体_GB2312</vt:lpstr>
      <vt:lpstr>新宋体</vt:lpstr>
      <vt:lpstr>方正粗黑宋简体</vt:lpstr>
      <vt:lpstr>Wingdings</vt:lpstr>
      <vt:lpstr>黑体</vt:lpstr>
      <vt:lpstr>微软雅黑</vt:lpstr>
      <vt:lpstr>Arial Unicode MS</vt:lpstr>
      <vt:lpstr>Calibri</vt:lpstr>
      <vt:lpstr>Edge</vt:lpstr>
      <vt:lpstr>汇编语言 （四） </vt:lpstr>
      <vt:lpstr>串操作指令及其应用程序的设计与调试运行 </vt:lpstr>
      <vt:lpstr>串操作指令及其应用程序的设计与调试运行 </vt:lpstr>
      <vt:lpstr>PowerPoint 演示文稿</vt:lpstr>
      <vt:lpstr>PowerPoint 演示文稿</vt:lpstr>
      <vt:lpstr>SIZEOF运算符</vt:lpstr>
      <vt:lpstr>SIZEOF运算符</vt:lpstr>
      <vt:lpstr>PowerPoint 演示文稿</vt:lpstr>
      <vt:lpstr>PowerPoint 演示文稿</vt:lpstr>
      <vt:lpstr>PowerPoint 演示文稿</vt:lpstr>
      <vt:lpstr>PowerPoint 演示文稿</vt:lpstr>
      <vt:lpstr>获取随机数相关代码</vt:lpstr>
      <vt:lpstr>串操作指令及其应用程序的设计与调试运行 </vt:lpstr>
      <vt:lpstr>PowerPoint 演示文稿</vt:lpstr>
      <vt:lpstr>PowerPoint 演示文稿</vt:lpstr>
      <vt:lpstr>关于提交实验报告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汇编语言上机实验（四） 4学时</dc:title>
  <dc:creator>雨林木风</dc:creator>
  <cp:lastModifiedBy>wh</cp:lastModifiedBy>
  <cp:revision>168</cp:revision>
  <dcterms:created xsi:type="dcterms:W3CDTF">2009-11-27T03:11:00Z</dcterms:created>
  <dcterms:modified xsi:type="dcterms:W3CDTF">2024-02-29T01:24:00Z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EDD044A5471A46ED8B8C7FB23837BEF1</vt:lpwstr>
  </property>
</Properties>
</file>