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removePersonalInfoOnSave="1">
  <p:sldMasterIdLst>
    <p:sldMasterId id="2147483648" r:id="rId1"/>
  </p:sldMasterIdLst>
  <p:notesMasterIdLst>
    <p:notesMasterId r:id="rId4"/>
  </p:notesMasterIdLst>
  <p:handoutMasterIdLst>
    <p:handoutMasterId r:id="rId68"/>
  </p:handoutMasterIdLst>
  <p:sldIdLst>
    <p:sldId id="258" r:id="rId3"/>
    <p:sldId id="409" r:id="rId5"/>
    <p:sldId id="1098" r:id="rId6"/>
    <p:sldId id="1179" r:id="rId7"/>
    <p:sldId id="1180" r:id="rId8"/>
    <p:sldId id="1182" r:id="rId9"/>
    <p:sldId id="1183" r:id="rId10"/>
    <p:sldId id="1164" r:id="rId11"/>
    <p:sldId id="1028" r:id="rId12"/>
    <p:sldId id="1165" r:id="rId13"/>
    <p:sldId id="1166" r:id="rId14"/>
    <p:sldId id="1167" r:id="rId15"/>
    <p:sldId id="1168" r:id="rId16"/>
    <p:sldId id="1029" r:id="rId17"/>
    <p:sldId id="1027" r:id="rId18"/>
    <p:sldId id="1099" r:id="rId19"/>
    <p:sldId id="1100" r:id="rId20"/>
    <p:sldId id="1102" r:id="rId21"/>
    <p:sldId id="1104" r:id="rId22"/>
    <p:sldId id="1033" r:id="rId23"/>
    <p:sldId id="1034" r:id="rId24"/>
    <p:sldId id="1035" r:id="rId25"/>
    <p:sldId id="1036" r:id="rId26"/>
    <p:sldId id="1025" r:id="rId27"/>
    <p:sldId id="1026" r:id="rId28"/>
    <p:sldId id="419" r:id="rId29"/>
    <p:sldId id="1032" r:id="rId30"/>
    <p:sldId id="1037" r:id="rId31"/>
    <p:sldId id="1030" r:id="rId32"/>
    <p:sldId id="420" r:id="rId33"/>
    <p:sldId id="421" r:id="rId34"/>
    <p:sldId id="422" r:id="rId35"/>
    <p:sldId id="970" r:id="rId36"/>
    <p:sldId id="971" r:id="rId37"/>
    <p:sldId id="1169" r:id="rId38"/>
    <p:sldId id="1170" r:id="rId39"/>
    <p:sldId id="1171" r:id="rId40"/>
    <p:sldId id="1176" r:id="rId41"/>
    <p:sldId id="1177" r:id="rId42"/>
    <p:sldId id="394" r:id="rId43"/>
    <p:sldId id="396" r:id="rId44"/>
    <p:sldId id="395" r:id="rId45"/>
    <p:sldId id="397" r:id="rId46"/>
    <p:sldId id="972" r:id="rId47"/>
    <p:sldId id="398" r:id="rId48"/>
    <p:sldId id="399" r:id="rId49"/>
    <p:sldId id="401" r:id="rId50"/>
    <p:sldId id="402" r:id="rId51"/>
    <p:sldId id="403" r:id="rId52"/>
    <p:sldId id="404" r:id="rId53"/>
    <p:sldId id="405" r:id="rId54"/>
    <p:sldId id="406" r:id="rId55"/>
    <p:sldId id="407" r:id="rId56"/>
    <p:sldId id="408" r:id="rId57"/>
    <p:sldId id="423" r:id="rId58"/>
    <p:sldId id="424" r:id="rId59"/>
    <p:sldId id="974" r:id="rId60"/>
    <p:sldId id="975" r:id="rId61"/>
    <p:sldId id="976" r:id="rId62"/>
    <p:sldId id="978" r:id="rId63"/>
    <p:sldId id="979" r:id="rId64"/>
    <p:sldId id="980" r:id="rId65"/>
    <p:sldId id="981" r:id="rId66"/>
    <p:sldId id="982" r:id="rId67"/>
  </p:sldIdLst>
  <p:sldSz cx="9144000" cy="6858000" type="screen4x3"/>
  <p:notesSz cx="6858000" cy="9144000"/>
  <p:custDataLst>
    <p:tags r:id="rId72"/>
  </p:custDataLst>
  <p:defaultText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简介" id="{CB6BBEF7-9717-4733-A929-535518E6EBF6}">
          <p14:sldIdLst>
            <p14:sldId id="258"/>
            <p14:sldId id="409"/>
            <p14:sldId id="1098"/>
            <p14:sldId id="1179"/>
            <p14:sldId id="1180"/>
            <p14:sldId id="1182"/>
            <p14:sldId id="1183"/>
            <p14:sldId id="1164"/>
            <p14:sldId id="1028"/>
            <p14:sldId id="1165"/>
            <p14:sldId id="1166"/>
            <p14:sldId id="1167"/>
            <p14:sldId id="1168"/>
            <p14:sldId id="1029"/>
            <p14:sldId id="1027"/>
            <p14:sldId id="1099"/>
            <p14:sldId id="1100"/>
            <p14:sldId id="1102"/>
            <p14:sldId id="1104"/>
            <p14:sldId id="1033"/>
            <p14:sldId id="1034"/>
            <p14:sldId id="1035"/>
            <p14:sldId id="1036"/>
            <p14:sldId id="1025"/>
            <p14:sldId id="1026"/>
          </p14:sldIdLst>
        </p14:section>
        <p14:section name="编写演示文稿" id="{16378913-E5ED-4281-BAF5-F1F938CB0BED}">
          <p14:sldIdLst>
            <p14:sldId id="419"/>
            <p14:sldId id="1032"/>
            <p14:sldId id="1037"/>
            <p14:sldId id="1030"/>
            <p14:sldId id="420"/>
            <p14:sldId id="421"/>
            <p14:sldId id="422"/>
            <p14:sldId id="970"/>
            <p14:sldId id="971"/>
            <p14:sldId id="1169"/>
            <p14:sldId id="1170"/>
            <p14:sldId id="1171"/>
            <p14:sldId id="1176"/>
            <p14:sldId id="1177"/>
            <p14:sldId id="394"/>
            <p14:sldId id="396"/>
            <p14:sldId id="395"/>
            <p14:sldId id="397"/>
            <p14:sldId id="972"/>
            <p14:sldId id="398"/>
            <p14:sldId id="399"/>
            <p14:sldId id="401"/>
            <p14:sldId id="402"/>
            <p14:sldId id="403"/>
            <p14:sldId id="404"/>
            <p14:sldId id="405"/>
            <p14:sldId id="406"/>
            <p14:sldId id="407"/>
            <p14:sldId id="408"/>
            <p14:sldId id="423"/>
            <p14:sldId id="424"/>
            <p14:sldId id="974"/>
            <p14:sldId id="975"/>
            <p14:sldId id="976"/>
            <p14:sldId id="978"/>
            <p14:sldId id="979"/>
            <p14:sldId id="980"/>
            <p14:sldId id="981"/>
            <p14:sldId id="982"/>
          </p14:sldIdLst>
        </p14:section>
      </p14:sectionLst>
    </p:ext>
    <p:ext uri="{EFAFB233-063F-42B5-8137-9DF3F51BA10A}">
      <p15:sldGuideLst xmlns:p15="http://schemas.microsoft.com/office/powerpoint/2012/main">
        <p15:guide id="1" orient="horz" pos="2279" userDrawn="1">
          <p15:clr>
            <a:srgbClr val="A4A3A4"/>
          </p15:clr>
        </p15:guide>
        <p15:guide id="2" pos="283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61" autoAdjust="0"/>
    <p:restoredTop sz="89825" autoAdjust="0"/>
  </p:normalViewPr>
  <p:slideViewPr>
    <p:cSldViewPr>
      <p:cViewPr varScale="1">
        <p:scale>
          <a:sx n="79" d="100"/>
          <a:sy n="79" d="100"/>
        </p:scale>
        <p:origin x="1680" y="62"/>
      </p:cViewPr>
      <p:guideLst>
        <p:guide orient="horz" pos="2279"/>
        <p:guide pos="2838"/>
      </p:guideLst>
    </p:cSldViewPr>
  </p:slideViewPr>
  <p:outlineViewPr>
    <p:cViewPr>
      <p:scale>
        <a:sx n="33" d="100"/>
        <a:sy n="33" d="100"/>
      </p:scale>
      <p:origin x="0" y="198"/>
    </p:cViewPr>
  </p:outlineViewPr>
  <p:notesTextViewPr>
    <p:cViewPr>
      <p:scale>
        <a:sx n="1" d="1"/>
        <a:sy n="1" d="1"/>
      </p:scale>
      <p:origin x="0" y="0"/>
    </p:cViewPr>
  </p:notesTextViewPr>
  <p:sorterViewPr>
    <p:cViewPr>
      <p:scale>
        <a:sx n="100" d="100"/>
        <a:sy n="100" d="100"/>
      </p:scale>
      <p:origin x="0" y="3317"/>
    </p:cViewPr>
  </p:sorterViewPr>
  <p:notesViewPr>
    <p:cSldViewPr>
      <p:cViewPr varScale="1">
        <p:scale>
          <a:sx n="54" d="100"/>
          <a:sy n="54" d="100"/>
        </p:scale>
        <p:origin x="-2916" y="-84"/>
      </p:cViewPr>
      <p:guideLst>
        <p:guide orient="horz" pos="3039"/>
        <p:guide pos="2128"/>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2" Type="http://schemas.openxmlformats.org/officeDocument/2006/relationships/tags" Target="tags/tag8.xml"/><Relationship Id="rId71" Type="http://schemas.openxmlformats.org/officeDocument/2006/relationships/tableStyles" Target="tableStyles.xml"/><Relationship Id="rId70" Type="http://schemas.openxmlformats.org/officeDocument/2006/relationships/viewProps" Target="viewProps.xml"/><Relationship Id="rId7" Type="http://schemas.openxmlformats.org/officeDocument/2006/relationships/slide" Target="slides/slide4.xml"/><Relationship Id="rId69" Type="http://schemas.openxmlformats.org/officeDocument/2006/relationships/presProps" Target="presProps.xml"/><Relationship Id="rId68" Type="http://schemas.openxmlformats.org/officeDocument/2006/relationships/handoutMaster" Target="handoutMasters/handoutMaster1.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12EFF96-D9E1-4A72-92E1-CBF0A9F2EA9F}"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5554DEB-0A89-4028-B845-26D398C87F22}"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CN" sz="1200"/>
            </a:lvl1pPr>
          </a:lstStyle>
          <a:p>
            <a:endParaRPr lang="zh-C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zh-CN" sz="1200"/>
            </a:lvl1pPr>
          </a:lstStyle>
          <a:p>
            <a:fld id="{00F830A1-3891-4B82-A120-081866556DA0}" type="datetimeFigureOut">
              <a:rPr lang="zh-CN" altLang="en-US"/>
            </a:fld>
            <a:endParaRPr 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zh-CN" sz="1200"/>
            </a:lvl1pPr>
          </a:lstStyle>
          <a:p>
            <a:endParaRPr 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zh-CN" sz="1200"/>
            </a:lvl1pPr>
          </a:lstStyle>
          <a:p>
            <a:fld id="{58CC9574-A819-4FE4-99A7-1E27AD09ADC2}" type="slidenum">
              <a:rPr/>
            </a:fld>
            <a:endParaRPr lang="zh-C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fld>
            <a:endParaRPr 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altLang="en-US" dirty="0">
              <a:latin typeface="Tahoma" panose="020B0604030504040204" pitchFamily="34" charset="0"/>
              <a:sym typeface="+mn-e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altLang="en-US" dirty="0">
              <a:latin typeface="Tahoma" panose="020B0604030504040204" pitchFamily="34" charset="0"/>
              <a:sym typeface="+mn-e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altLang="en-US" dirty="0">
              <a:latin typeface="Tahoma" panose="020B0604030504040204" pitchFamily="34" charset="0"/>
              <a:sym typeface="+mn-ea"/>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25E8663-B266-455E-AE2C-8B159238E092}" type="slidenum">
              <a:rPr lang="en-US" altLang="zh-CN"/>
            </a:fld>
            <a:endParaRPr lang="en-US" altLang="zh-CN"/>
          </a:p>
        </p:txBody>
      </p:sp>
      <p:sp>
        <p:nvSpPr>
          <p:cNvPr id="121859" name="Rectangle 2"/>
          <p:cNvSpPr>
            <a:spLocks noGrp="1" noChangeArrowheads="1"/>
          </p:cNvSpPr>
          <p:nvPr>
            <p:ph type="body" idx="1"/>
          </p:nvPr>
        </p:nvSpPr>
        <p:spPr>
          <a:xfrm>
            <a:off x="911225" y="4357688"/>
            <a:ext cx="5033963" cy="4133850"/>
          </a:xfrm>
          <a:noFill/>
        </p:spPr>
        <p:txBody>
          <a:bodyPr/>
          <a:lstStyle/>
          <a:p>
            <a:pPr eaLnBrk="1" hangingPunct="1"/>
            <a:r>
              <a:rPr altLang="en-US">
                <a:sym typeface="+mn-ea"/>
              </a:rPr>
              <a:t>ARM指令集为32位指令集，可以实现ARM架构下所有功能。Thumb指令集是对32位ARM指令集的扩充，它的目标是为了实现更高的代码密度。Thumb指令集实现的功能只是 32位A R M指令集的子集，它仅仅把常用的A R M指令压缩成16位的指令编码方式。在指令的执行阶段，16位的指令被重新解码，完成对等的32位指令所实现的功能。与全部用ARM指令集的方式相比，使用Thumb指令可以在代码密度方面改善大约30%。但是，这种改进是以代码的效率为代价的。尽管每个Thumb指令都有相对应的ARM指令，但是，相同的功能，需要更多的Thumb指令才能完成。因此，当指令预取需要的时间没有区别时，ARM指令相对Thumb指令具有更好的性能 。</a:t>
            </a:r>
            <a:endParaRPr lang="zh-CN" altLang="en-US"/>
          </a:p>
          <a:p>
            <a:pPr eaLnBrk="1" hangingPunct="1"/>
            <a:endParaRPr lang="en-GB" altLang="zh-CN"/>
          </a:p>
        </p:txBody>
      </p:sp>
      <p:sp>
        <p:nvSpPr>
          <p:cNvPr id="121860" name="Rectangle 3"/>
          <p:cNvSpPr>
            <a:spLocks noGrp="1" noRot="1" noChangeAspect="1" noChangeArrowheads="1" noTextEdit="1"/>
          </p:cNvSpPr>
          <p:nvPr>
            <p:ph type="sldImg"/>
          </p:nvPr>
        </p:nvSpPr>
        <p:spPr>
          <a:xfrm>
            <a:off x="1289050" y="793750"/>
            <a:ext cx="4283075" cy="3211513"/>
          </a:xfr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ARM指令集为32位指令集，可以实现ARM架构下所有功能。Thumb指令集是对32位ARM指令集的扩充，它的目标是为了实现更高的代码密度。Thumb指令集实现的功能只是 32位A R M指令集的子集，它仅仅把常用的A R M指令压缩成16位的指令编码方式。在指令的执行阶段，16位的指令被重新解码，完成对等的32位指令所实现的功能。与全部用ARM指令集的方式相比，使用Thumb指令可以在代码密度方面改善大约30%。但是，这种改进是以代码的效率为代价的。尽管每个Thumb指令都有相对应的ARM指令，但是，相同的功能，需要更多的Thumb指令才能完成。因此，当指令预取需要的时间没有区别时，ARM指令相对Thumb指令具有更好的性能</a:t>
            </a:r>
            <a:r>
              <a:rPr lang="zh-CN" altLang="en-US"/>
              <a:t> 。</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嵌入式系统开发者要面对各种复杂的挑战，其中就包括了如何在代码性能和系统成本之间进行平衡。在这方面，ARM处理器可以提供给开发者领先的技术方案，在综合考虑性能和成本的情况下取得最优的设计方案。Thumb®-2是</a:t>
            </a:r>
            <a:r>
              <a:rPr lang="en-US" altLang="zh-CN"/>
              <a:t>2012</a:t>
            </a:r>
            <a:r>
              <a:rPr altLang="en-US"/>
              <a:t>年左右</a:t>
            </a:r>
            <a:r>
              <a:rPr lang="zh-CN" altLang="en-US"/>
              <a:t>才加入ARM架构的一项新技术。它以现有的ARM技术为基础，目标是提供低功耗，高性能的最优设计。</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Thumb是ARM体系结构中一种16位的指令集。Thumb指令集可以看作是ARM指令压缩形式的子集，它是为减小代码量而提出，具有16bit的代码密度。Thumb指令体系并不完整，只支持通用功能，必要时仍需要使用ARM指令，如进入异常时。其指令的格式与使用方式与ARM指令集类似，而且使用并不频繁，Thumb指令集作一般了解</a:t>
            </a:r>
            <a:endParaRPr lang="zh-CN" altLang="en-US"/>
          </a:p>
          <a:p>
            <a:endParaRPr lang="zh-CN" altLang="en-US"/>
          </a:p>
          <a:p>
            <a:endParaRPr lang="zh-CN" altLang="en-US"/>
          </a:p>
          <a:p>
            <a:r>
              <a:rPr lang="zh-CN" altLang="en-US"/>
              <a:t>冯·诺依曼结构也称普林斯顿结构，是一种将</a:t>
            </a:r>
            <a:r>
              <a:rPr lang="zh-CN" altLang="en-US" b="1">
                <a:solidFill>
                  <a:srgbClr val="C00000"/>
                </a:solidFill>
              </a:rPr>
              <a:t>程序指令存储器和数据存储器合并在一起的存储器结构</a:t>
            </a:r>
            <a:r>
              <a:rPr lang="zh-CN" altLang="en-US"/>
              <a:t>。程序指令存储地址和数据存储地址指向同一个存储器的不同物理位置，因此程序指令和数据的宽度相同，如英特尔公司的8086中央处理器的程序指令和数据都是16位宽。</a:t>
            </a:r>
            <a:endParaRPr lang="zh-CN" altLang="en-US"/>
          </a:p>
          <a:p>
            <a:r>
              <a:rPr lang="zh-CN" altLang="en-US"/>
              <a:t>数学家冯·诺依曼提出了计算机制造的三个基本原则，即采用二进制逻辑、程序存储执行以及计算机由五个部分组成（运算器、控制器、存储器、输入设备、输出设备），这套理论被称为冯·诺依曼体系结构。传统冯·诺依曼计算机体系结构的存储程序方式造成了系统对存储器的依赖，CPU 访问存储器的速度制约了系统运行的速度。集成 电路 IC 芯片的技术水平决定了存储器及其他硬件的性能。</a:t>
            </a:r>
            <a:endParaRPr lang="zh-CN" altLang="en-US"/>
          </a:p>
          <a:p>
            <a:endParaRPr lang="zh-CN" altLang="en-US"/>
          </a:p>
          <a:p>
            <a:r>
              <a:rPr lang="zh-CN" altLang="en-US"/>
              <a:t>为避免将程序和指令共同存储在存储器中，并共用同一条总线，使得 CPU 和内存的信息流访问存取成为系统的瓶颈，人们设计了哈佛结构，原则是将程序和指令分别存储在不同的存储器中，分别访问。</a:t>
            </a:r>
            <a:endParaRPr lang="zh-CN" altLang="en-US"/>
          </a:p>
          <a:p>
            <a:r>
              <a:rPr lang="zh-CN" altLang="en-US"/>
              <a:t>哈佛结构的计算机分为三大部件：（1）CPU；（2）程序存储器；（3）数据存储器。它的特点是</a:t>
            </a:r>
            <a:r>
              <a:rPr lang="zh-CN" altLang="en-US" b="1">
                <a:solidFill>
                  <a:srgbClr val="C00000"/>
                </a:solidFill>
              </a:rPr>
              <a:t>将程序指令和数据分开存储，由于数据存储器与程序存储器采用不同的总线，因而较大的提高了存储器的带宽，使之数字信号处理性能更加优越。</a:t>
            </a:r>
            <a:r>
              <a:rPr lang="zh-CN" altLang="en-US">
                <a:solidFill>
                  <a:srgbClr val="C00000"/>
                </a:solidFill>
              </a:rPr>
              <a:t>如此设计克服了数据流传输瓶颈，提高了运算速度，但</a:t>
            </a:r>
            <a:r>
              <a:rPr lang="zh-CN" altLang="en-US" b="1">
                <a:solidFill>
                  <a:srgbClr val="C00000"/>
                </a:solidFill>
              </a:rPr>
              <a:t>结构复杂，对外围设备的连接与处理要求高，不适合外围存储器的扩展， 实现成本高，所以哈佛结构未能得到大范围的应用</a:t>
            </a:r>
            <a:r>
              <a:rPr lang="zh-CN" altLang="en-US">
                <a:solidFill>
                  <a:srgbClr val="C00000"/>
                </a:solidFill>
              </a:rPr>
              <a:t>。但是作为冯式存储程序的改良手段，哈佛结构在CPU 内的高速缓存 Cache中得到了应用。通过设置指令缓存和数据缓存，指令和数据分开读取，提高了数据交换速度，极大克服了计算机的数据瓶颈。通过增加处理器数量，中央处理单元从最初的单核向双核、四核的方向发展，在冯氏计算机的简单结构下，增加处理器数量，也极大提高了计算机的运算性能。存储程序的方式使得计算机擅长数值处理而限制了其在非数值处理方面的发展。</a:t>
            </a:r>
            <a:endParaRPr lang="zh-CN" altLang="en-US">
              <a:solidFill>
                <a:srgbClr val="C00000"/>
              </a:solidFill>
            </a:endParaRPr>
          </a:p>
          <a:p>
            <a:endParaRPr lang="zh-CN" altLang="en-US">
              <a:solidFill>
                <a:srgbClr val="C00000"/>
              </a:solidFill>
            </a:endParaRPr>
          </a:p>
          <a:p>
            <a:r>
              <a:rPr lang="zh-CN" altLang="en-US">
                <a:solidFill>
                  <a:srgbClr val="C00000"/>
                </a:solidFill>
              </a:rPr>
              <a:t>是什么结构要看总线结构的。ARM9虽然是哈佛结构，但是之前的版本也还是冯·诺依曼结构。早期的X86能迅速占有市场，一条很重要的原因，正是靠了冯·诺依曼这种实现简单，成本低的总线结构。处理器虽然外部总线上看是诺依曼结构的，但是由于内部CACHE的存在，因此实际上内部来看已经算是改进型哈佛结构的了。</a:t>
            </a:r>
            <a:endParaRPr lang="zh-CN" altLang="en-US">
              <a:solidFill>
                <a:srgbClr val="C00000"/>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342900" lvl="0" indent="-342900" fontAlgn="base">
              <a:spcBef>
                <a:spcPct val="20000"/>
              </a:spcBef>
              <a:spcAft>
                <a:spcPct val="0"/>
              </a:spcAft>
              <a:buClr>
                <a:schemeClr val="folHlink"/>
              </a:buClr>
              <a:buFont typeface="Arial" panose="020B0604020202020204" pitchFamily="34" charset="0"/>
              <a:buChar char="•"/>
            </a:pPr>
            <a:r>
              <a:rPr altLang="en-US" dirty="0">
                <a:solidFill>
                  <a:srgbClr val="FFFF00"/>
                </a:solidFill>
                <a:latin typeface="Tahoma" panose="020B0604030504040204" pitchFamily="34" charset="0"/>
                <a:ea typeface="宋体" panose="02010600030101010101" pitchFamily="2" charset="-122"/>
                <a:sym typeface="+mn-ea"/>
              </a:rPr>
              <a:t>传统意义上，处理器的设计是</a:t>
            </a:r>
            <a:r>
              <a:rPr altLang="en-US" b="1" dirty="0">
                <a:solidFill>
                  <a:srgbClr val="FFFF00"/>
                </a:solidFill>
                <a:latin typeface="Tahoma" panose="020B0604030504040204" pitchFamily="34" charset="0"/>
                <a:ea typeface="宋体" panose="02010600030101010101" pitchFamily="2" charset="-122"/>
                <a:sym typeface="+mn-ea"/>
              </a:rPr>
              <a:t>指令集设计</a:t>
            </a:r>
            <a:r>
              <a:rPr altLang="en-US" dirty="0">
                <a:solidFill>
                  <a:srgbClr val="FFFF00"/>
                </a:solidFill>
                <a:latin typeface="Tahoma" panose="020B0604030504040204" pitchFamily="34" charset="0"/>
                <a:ea typeface="宋体" panose="02010600030101010101" pitchFamily="2" charset="-122"/>
                <a:sym typeface="+mn-ea"/>
              </a:rPr>
              <a:t>（</a:t>
            </a:r>
            <a:r>
              <a:rPr lang="en-US" altLang="zh-CN" dirty="0">
                <a:solidFill>
                  <a:srgbClr val="FFFF00"/>
                </a:solidFill>
                <a:latin typeface="Tahoma" panose="020B0604030504040204" pitchFamily="34" charset="0"/>
                <a:ea typeface="宋体" panose="02010600030101010101" pitchFamily="2" charset="-122"/>
                <a:sym typeface="+mn-ea"/>
              </a:rPr>
              <a:t>CISC</a:t>
            </a:r>
            <a:r>
              <a:rPr altLang="en-US" dirty="0">
                <a:solidFill>
                  <a:srgbClr val="FFFF00"/>
                </a:solidFill>
                <a:latin typeface="Tahoma" panose="020B0604030504040204" pitchFamily="34" charset="0"/>
                <a:ea typeface="宋体" panose="02010600030101010101" pitchFamily="2" charset="-122"/>
                <a:sym typeface="+mn-ea"/>
              </a:rPr>
              <a:t>和</a:t>
            </a:r>
            <a:r>
              <a:rPr lang="en-US" altLang="zh-CN" dirty="0">
                <a:solidFill>
                  <a:srgbClr val="FFFF00"/>
                </a:solidFill>
                <a:latin typeface="Tahoma" panose="020B0604030504040204" pitchFamily="34" charset="0"/>
                <a:ea typeface="宋体" panose="02010600030101010101" pitchFamily="2" charset="-122"/>
                <a:sym typeface="+mn-ea"/>
              </a:rPr>
              <a:t>RISC</a:t>
            </a:r>
            <a:r>
              <a:rPr altLang="en-US" dirty="0">
                <a:solidFill>
                  <a:srgbClr val="FFFF00"/>
                </a:solidFill>
                <a:latin typeface="Tahoma" panose="020B0604030504040204" pitchFamily="34" charset="0"/>
                <a:ea typeface="宋体" panose="02010600030101010101" pitchFamily="2" charset="-122"/>
                <a:sym typeface="+mn-ea"/>
              </a:rPr>
              <a:t>），但在当今，还包括指令集以外的设计</a:t>
            </a:r>
            <a:endParaRPr lang="zh-CN" altLang="en-US" dirty="0">
              <a:solidFill>
                <a:srgbClr val="FFFF00"/>
              </a:solidFill>
              <a:latin typeface="Tahoma" panose="020B0604030504040204" pitchFamily="34" charset="0"/>
              <a:ea typeface="宋体" panose="02010600030101010101" pitchFamily="2" charset="-122"/>
            </a:endParaRPr>
          </a:p>
          <a:p>
            <a:pPr marL="342900" lvl="0" indent="-342900" fontAlgn="base">
              <a:spcBef>
                <a:spcPct val="20000"/>
              </a:spcBef>
              <a:spcAft>
                <a:spcPct val="0"/>
              </a:spcAft>
              <a:buClr>
                <a:schemeClr val="folHlink"/>
              </a:buClr>
              <a:buFont typeface="Arial" panose="020B0604020202020204" pitchFamily="34" charset="0"/>
              <a:buChar char="•"/>
            </a:pPr>
            <a:r>
              <a:rPr altLang="en-US" b="1" dirty="0">
                <a:solidFill>
                  <a:srgbClr val="FFFF00"/>
                </a:solidFill>
                <a:latin typeface="Tahoma" panose="020B0604030504040204" pitchFamily="34" charset="0"/>
                <a:ea typeface="宋体" panose="02010600030101010101" pitchFamily="2" charset="-122"/>
                <a:sym typeface="+mn-ea"/>
              </a:rPr>
              <a:t>个人电脑通用的体系结构</a:t>
            </a:r>
            <a:r>
              <a:rPr altLang="en-US" dirty="0">
                <a:solidFill>
                  <a:srgbClr val="FFFF00"/>
                </a:solidFill>
                <a:latin typeface="Tahoma" panose="020B0604030504040204" pitchFamily="34" charset="0"/>
                <a:ea typeface="宋体" panose="02010600030101010101" pitchFamily="2" charset="-122"/>
                <a:sym typeface="+mn-ea"/>
              </a:rPr>
              <a:t>：</a:t>
            </a:r>
            <a:r>
              <a:rPr lang="en-US" altLang="zh-CN" b="1" dirty="0">
                <a:solidFill>
                  <a:srgbClr val="FFFF00"/>
                </a:solidFill>
                <a:latin typeface="Tahoma" panose="020B0604030504040204" pitchFamily="34" charset="0"/>
                <a:ea typeface="宋体" panose="02010600030101010101" pitchFamily="2" charset="-122"/>
                <a:sym typeface="+mn-ea"/>
              </a:rPr>
              <a:t>x86</a:t>
            </a:r>
            <a:r>
              <a:rPr lang="en-US" altLang="zh-CN" dirty="0">
                <a:solidFill>
                  <a:srgbClr val="FFFF00"/>
                </a:solidFill>
                <a:latin typeface="Tahoma" panose="020B0604030504040204" pitchFamily="34" charset="0"/>
                <a:ea typeface="宋体" panose="02010600030101010101" pitchFamily="2" charset="-122"/>
                <a:sym typeface="+mn-ea"/>
              </a:rPr>
              <a:t>（Intel Pentium系列和AMD Athlon</a:t>
            </a:r>
            <a:r>
              <a:rPr altLang="en-US" dirty="0">
                <a:solidFill>
                  <a:srgbClr val="FFFF00"/>
                </a:solidFill>
                <a:latin typeface="Tahoma" panose="020B0604030504040204" pitchFamily="34" charset="0"/>
                <a:ea typeface="宋体" panose="02010600030101010101" pitchFamily="2" charset="-122"/>
                <a:sym typeface="+mn-ea"/>
              </a:rPr>
              <a:t>速龙</a:t>
            </a:r>
            <a:r>
              <a:rPr lang="en-US" altLang="zh-CN" dirty="0">
                <a:solidFill>
                  <a:srgbClr val="FFFF00"/>
                </a:solidFill>
                <a:latin typeface="Tahoma" panose="020B0604030504040204" pitchFamily="34" charset="0"/>
                <a:ea typeface="宋体" panose="02010600030101010101" pitchFamily="2" charset="-122"/>
                <a:sym typeface="+mn-ea"/>
              </a:rPr>
              <a:t>系列处理器</a:t>
            </a:r>
            <a:r>
              <a:rPr altLang="en-US" dirty="0">
                <a:solidFill>
                  <a:srgbClr val="FFFF00"/>
                </a:solidFill>
                <a:latin typeface="Tahoma" panose="020B0604030504040204" pitchFamily="34" charset="0"/>
                <a:ea typeface="宋体" panose="02010600030101010101" pitchFamily="2" charset="-122"/>
                <a:sym typeface="+mn-ea"/>
              </a:rPr>
              <a:t>）和</a:t>
            </a:r>
            <a:r>
              <a:rPr lang="en-US" altLang="zh-CN" b="1" dirty="0">
                <a:solidFill>
                  <a:srgbClr val="FFFF00"/>
                </a:solidFill>
                <a:latin typeface="Tahoma" panose="020B0604030504040204" pitchFamily="34" charset="0"/>
                <a:sym typeface="+mn-ea"/>
              </a:rPr>
              <a:t>MIPS</a:t>
            </a:r>
            <a:r>
              <a:rPr altLang="en-US" dirty="0">
                <a:solidFill>
                  <a:srgbClr val="FFFF00"/>
                </a:solidFill>
                <a:latin typeface="Tahoma" panose="020B0604030504040204" pitchFamily="34" charset="0"/>
                <a:sym typeface="+mn-ea"/>
              </a:rPr>
              <a:t>（Godson龙芯</a:t>
            </a:r>
            <a:r>
              <a:rPr altLang="en-US" dirty="0">
                <a:solidFill>
                  <a:srgbClr val="FFFF00"/>
                </a:solidFill>
                <a:latin typeface="Tahoma" panose="020B0604030504040204" pitchFamily="34" charset="0"/>
                <a:sym typeface="+mn-ea"/>
              </a:rPr>
              <a:t>系列处理器）</a:t>
            </a:r>
            <a:endParaRPr lang="en-US" altLang="zh-CN" dirty="0">
              <a:solidFill>
                <a:srgbClr val="FFFF00"/>
              </a:solidFill>
              <a:latin typeface="Tahoma" panose="020B0604030504040204" pitchFamily="34" charset="0"/>
              <a:ea typeface="宋体" panose="02010600030101010101" pitchFamily="2" charset="-122"/>
            </a:endParaRPr>
          </a:p>
          <a:p>
            <a:pPr marL="342900" lvl="0" indent="-342900" fontAlgn="base">
              <a:spcBef>
                <a:spcPct val="20000"/>
              </a:spcBef>
              <a:spcAft>
                <a:spcPct val="0"/>
              </a:spcAft>
              <a:buClr>
                <a:schemeClr val="folHlink"/>
              </a:buClr>
              <a:buFont typeface="Arial" panose="020B0604020202020204" pitchFamily="34" charset="0"/>
              <a:buChar char="•"/>
            </a:pPr>
            <a:r>
              <a:rPr lang="en-US" altLang="zh-CN" b="1" dirty="0">
                <a:solidFill>
                  <a:srgbClr val="FFFF00"/>
                </a:solidFill>
                <a:latin typeface="Tahoma" panose="020B0604030504040204" pitchFamily="34" charset="0"/>
                <a:sym typeface="+mn-ea"/>
              </a:rPr>
              <a:t>嵌入式处理器</a:t>
            </a:r>
            <a:r>
              <a:rPr lang="en-US" altLang="zh-CN" dirty="0">
                <a:solidFill>
                  <a:srgbClr val="FFFF00"/>
                </a:solidFill>
                <a:latin typeface="Tahoma" panose="020B0604030504040204" pitchFamily="34" charset="0"/>
                <a:sym typeface="+mn-ea"/>
              </a:rPr>
              <a:t>以</a:t>
            </a:r>
            <a:r>
              <a:rPr lang="en-US" altLang="zh-CN" dirty="0">
                <a:solidFill>
                  <a:srgbClr val="FFFF00"/>
                </a:solidFill>
                <a:latin typeface="Tahoma" panose="020B0604030504040204" pitchFamily="34" charset="0"/>
                <a:ea typeface="宋体" panose="02010600030101010101" pitchFamily="2" charset="-122"/>
                <a:sym typeface="+mn-ea"/>
              </a:rPr>
              <a:t>高性能、低价格和低功耗逐渐取代PC通用处理器</a:t>
            </a:r>
            <a:r>
              <a:rPr altLang="en-US" dirty="0">
                <a:solidFill>
                  <a:srgbClr val="FFFF00"/>
                </a:solidFill>
                <a:latin typeface="Tahoma" panose="020B0604030504040204" pitchFamily="34" charset="0"/>
                <a:ea typeface="宋体" panose="02010600030101010101" pitchFamily="2" charset="-122"/>
                <a:sym typeface="+mn-ea"/>
              </a:rPr>
              <a:t>：</a:t>
            </a:r>
            <a:r>
              <a:rPr lang="en-US" altLang="zh-CN" dirty="0">
                <a:solidFill>
                  <a:srgbClr val="FFFF00"/>
                </a:solidFill>
                <a:latin typeface="Tahoma" panose="020B0604030504040204" pitchFamily="34" charset="0"/>
                <a:ea typeface="宋体" panose="02010600030101010101" pitchFamily="2" charset="-122"/>
                <a:sym typeface="+mn-ea"/>
              </a:rPr>
              <a:t>典型的就是基于</a:t>
            </a:r>
            <a:r>
              <a:rPr lang="en-US" altLang="zh-CN" b="1" dirty="0">
                <a:solidFill>
                  <a:srgbClr val="FFFF00"/>
                </a:solidFill>
                <a:latin typeface="Tahoma" panose="020B0604030504040204" pitchFamily="34" charset="0"/>
                <a:ea typeface="宋体" panose="02010600030101010101" pitchFamily="2" charset="-122"/>
                <a:sym typeface="+mn-ea"/>
              </a:rPr>
              <a:t>ARM</a:t>
            </a:r>
            <a:r>
              <a:rPr lang="en-US" altLang="zh-CN" dirty="0">
                <a:solidFill>
                  <a:srgbClr val="FFFF00"/>
                </a:solidFill>
                <a:latin typeface="Tahoma" panose="020B0604030504040204" pitchFamily="34" charset="0"/>
                <a:ea typeface="宋体" panose="02010600030101010101" pitchFamily="2" charset="-122"/>
                <a:sym typeface="+mn-ea"/>
              </a:rPr>
              <a:t>（Advanced RISC Computer）指令集的诸多嵌入式处理器，例如Intel Xscale系列和三星2410系列处理器）</a:t>
            </a:r>
            <a:endParaRPr lang="zh-CN" altLang="en-US" dirty="0">
              <a:solidFill>
                <a:srgbClr val="FFFF00"/>
              </a:solidFill>
              <a:latin typeface="Tahoma" panose="020B0604030504040204" pitchFamily="34" charset="0"/>
              <a:ea typeface="宋体" panose="02010600030101010101" pitchFamily="2" charset="-122"/>
            </a:endParaRPr>
          </a:p>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8CC9574-A819-4FE4-99A7-1E27AD09ADC2}" type="slidenum">
              <a:rPr lang="en-US" altLang="zh-CN"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SIMD(Single Instruction Multiple Data)即单指令流多数据流，是一种采用一个控制器来控制多个处理器，同时对一组数据（又称“数据向量”）中的每一个分别执行相同的操作从而实现空间上的并行性的技术。简单来说就是一个指令能够同时处理多个数据。</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复杂指令集计算机(CISC)</a:t>
            </a:r>
            <a:endParaRPr lang="zh-CN" altLang="en-US"/>
          </a:p>
          <a:p>
            <a:r>
              <a:rPr lang="zh-CN" altLang="en-US"/>
              <a:t>　　长期来，计算机性能的提高往往是通过增加硬件的复杂性来获得．随着集成电路技术．特别是VLSI（超大规模集成电路）技术的迅速发展，为了软件编程方便和提高程序的运行速度，硬件工程师采用的办法是不断增加可实现复杂功能的指令和多种灵活的编址方式．甚至某些指令可支持高级语言语句归类后的复杂操作．至使硬件越来越复杂，造价也相应提高．为实现复杂操作，微处理器除向程序员提供类似各种寄存器和机器指令功能外．还通过存于只读存贮器(ROM)中的微程序来实现其极强的功能 ，傲处理在分析每一条指令之后执行一系列初级指令运算来完成所需的功能，这种设计的型式被称为复杂指令集计算机(Complex Instruction Set Computer-CISC)结构．一般CISC计算机所含的指令数目至少300条以上，有的甚至超过500条．</a:t>
            </a:r>
            <a:endParaRPr lang="zh-CN" altLang="en-US"/>
          </a:p>
          <a:p>
            <a:r>
              <a:rPr lang="zh-CN" altLang="en-US"/>
              <a:t>精简指令集计算机(RISC)</a:t>
            </a:r>
            <a:endParaRPr lang="zh-CN" altLang="en-US"/>
          </a:p>
          <a:p>
            <a:r>
              <a:rPr lang="zh-CN" altLang="en-US"/>
              <a:t>　　采用复杂指令系统的计算机有着较强的处理高级语言的能力．这对提高计算机的性能是有益的．当计算机的设计沿着这条道路发展时．有些人没有随波逐流．他们回过头去看一看过去走过的道路，开始怀疑这种传统的做法：IBM公司没在纽约Yorktown的JhomasI.Wason研究中心于1975年组织力量研究指令系统的合理性问题．因为当时已感到，</a:t>
            </a:r>
            <a:r>
              <a:rPr lang="zh-CN" altLang="en-US" b="1"/>
              <a:t>日趋庞杂的指令系统不但不易实现．而且还可能降低系统性能．</a:t>
            </a:r>
            <a:r>
              <a:rPr lang="zh-CN" altLang="en-US"/>
              <a:t>1979年以帕特逊教授为首的一批科学家也开始在美国加册大学伯克莱分校开展这一研究．结果表明，CISC存在许多缺点．首先．在这种计算机中．各种指令的使用率相差悬殊：</a:t>
            </a:r>
            <a:r>
              <a:rPr lang="zh-CN" altLang="en-US" b="1"/>
              <a:t>一个典型程序的运算过程所使用的80％指令．只占一个处理器指令系统的20％．</a:t>
            </a:r>
            <a:r>
              <a:rPr lang="zh-CN" altLang="en-US"/>
              <a:t>事实上最频繁使用的指令是取、存和加这些最简单的指令．这样-来，长期致力于复杂指令系统的设计，实际上是在设计一种难得在实践中用得上的指令系统的处理器．同时．</a:t>
            </a:r>
            <a:r>
              <a:rPr lang="zh-CN" altLang="en-US" b="1"/>
              <a:t>复杂的指令系统必然带来结构的复杂性．这不但增加了设计的时间与成本还容易造成设计失误．</a:t>
            </a:r>
            <a:r>
              <a:rPr lang="zh-CN" altLang="en-US"/>
              <a:t>此外．尽管VLSI技术现在已达到很高的水平，但也很难把CISC的全部硬件做在一个芯片上，这也妨碍单片计算机的发展．在CISC中，许多复杂指令需要极复杂的操作，这类指令多数是某种高级语言的直接翻版，因而</a:t>
            </a:r>
            <a:r>
              <a:rPr lang="zh-CN" altLang="en-US" b="1"/>
              <a:t>通用性差</a:t>
            </a:r>
            <a:r>
              <a:rPr lang="zh-CN" altLang="en-US"/>
              <a:t>．由于采用二级的微码执行方式，它也降低那些被频繁调用的简单指令系统的运行速度．因而．针对CISC的这些弊病．帕特逊等人提出了精简指令的设想即指令系统应当只包含那些使用频率很高的少量指令．并提供一些必要的指令以支持操作系统和高级语言．按照这个原则发展而成的计算机被称为精简指令集计算机(Reduced Instruction Set Computer-RISC)结构．简称RISC．</a:t>
            </a:r>
            <a:endParaRPr lang="zh-CN" altLang="en-US"/>
          </a:p>
          <a:p>
            <a:endParaRPr lang="zh-CN" altLang="en-US"/>
          </a:p>
          <a:p>
            <a:r>
              <a:rPr altLang="en-US" b="1" dirty="0">
                <a:latin typeface="Tahoma" panose="020B0604030504040204" pitchFamily="34" charset="0"/>
                <a:sym typeface="+mn-ea"/>
              </a:rPr>
              <a:t>Godson龙芯系列处理器：</a:t>
            </a:r>
            <a:r>
              <a:rPr altLang="en-US" dirty="0">
                <a:latin typeface="Tahoma" panose="020B0604030504040204" pitchFamily="34" charset="0"/>
                <a:sym typeface="+mn-ea"/>
              </a:rPr>
              <a:t>龙芯是中国科学院计算所自主研发的通用CPU，采用自主LoongISA指令系统，兼容MIPS指令。2002年8月10日诞生的“龙芯一号”是我国首枚拥有自主知识产权的通用高性能微处理芯片  。龙芯从2001年至今共开发了1号、2号、3号三个系列处理器和龙芯桥片系列，在政企、安全、金融、能源等应用场景得到了广泛的应用。 龙芯1号系列为32位低功耗、低成本处理器，主要面向低端嵌入式和专用应用领域；龙芯2号系列为64位低功耗单核或双核系列处理器，主要面向工控和终端等领域；龙芯3号系列为64位多核系列处理器, 主要面向桌面和服务器等领域。</a:t>
            </a:r>
            <a:endParaRPr altLang="en-US" dirty="0">
              <a:latin typeface="Tahoma" panose="020B0604030504040204" pitchFamily="34" charset="0"/>
              <a:sym typeface="+mn-ea"/>
            </a:endParaRPr>
          </a:p>
          <a:p>
            <a:endParaRPr altLang="en-US" dirty="0">
              <a:latin typeface="Tahoma" panose="020B0604030504040204" pitchFamily="34" charset="0"/>
              <a:sym typeface="+mn-ea"/>
            </a:endParaRPr>
          </a:p>
          <a:p>
            <a:r>
              <a:rPr altLang="en-US" dirty="0">
                <a:latin typeface="Tahoma" panose="020B0604030504040204" pitchFamily="34" charset="0"/>
                <a:sym typeface="+mn-ea"/>
              </a:rPr>
              <a:t>2019年12月24日，龙芯3A4000/3B4000在北京发布，使用与上一代产品相同的28nm工艺，通过设计优化，实现了性能的成倍提升。使用龙芯公司最新研制的新一代处理器核GS464V，主频1.8GHz-2.0GHz，SPEC CPU2006定点和浮点单核分值均超过20分，是上一代产品的两倍以上。龙芯坚持自主研发，芯片中的所有功能模块，包括CPU核心等在内的所有源代码均实现自主设计，所有定制模块也均为自主研发。 2020年3月3日，360公司与龙芯中科技术有限公司联合宣布，双方将加深多维度合作，在芯片应用和网络安全开发等领域进行研发创新，并展开多方面技术与市场合作</a:t>
            </a:r>
            <a:endParaRPr altLang="en-US" dirty="0">
              <a:latin typeface="Tahoma" panose="020B0604030504040204" pitchFamily="34" charset="0"/>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342900" lvl="0" indent="-342900" fontAlgn="base">
              <a:spcBef>
                <a:spcPct val="20000"/>
              </a:spcBef>
              <a:spcAft>
                <a:spcPct val="0"/>
              </a:spcAft>
              <a:buClr>
                <a:schemeClr val="folHlink"/>
              </a:buClr>
              <a:buFont typeface="Arial" panose="020B0604020202020204" pitchFamily="34" charset="0"/>
              <a:buChar char="•"/>
            </a:pPr>
            <a:r>
              <a:rPr altLang="en-US" dirty="0">
                <a:solidFill>
                  <a:srgbClr val="FFFF00"/>
                </a:solidFill>
                <a:latin typeface="Tahoma" panose="020B0604030504040204" pitchFamily="34" charset="0"/>
                <a:ea typeface="宋体" panose="02010600030101010101" pitchFamily="2" charset="-122"/>
                <a:sym typeface="+mn-ea"/>
              </a:rPr>
              <a:t>传统意义上，处理器的设计是</a:t>
            </a:r>
            <a:r>
              <a:rPr altLang="en-US" b="1" dirty="0">
                <a:solidFill>
                  <a:srgbClr val="FFFF00"/>
                </a:solidFill>
                <a:latin typeface="Tahoma" panose="020B0604030504040204" pitchFamily="34" charset="0"/>
                <a:ea typeface="宋体" panose="02010600030101010101" pitchFamily="2" charset="-122"/>
                <a:sym typeface="+mn-ea"/>
              </a:rPr>
              <a:t>指令集设计</a:t>
            </a:r>
            <a:r>
              <a:rPr altLang="en-US" dirty="0">
                <a:solidFill>
                  <a:srgbClr val="FFFF00"/>
                </a:solidFill>
                <a:latin typeface="Tahoma" panose="020B0604030504040204" pitchFamily="34" charset="0"/>
                <a:ea typeface="宋体" panose="02010600030101010101" pitchFamily="2" charset="-122"/>
                <a:sym typeface="+mn-ea"/>
              </a:rPr>
              <a:t>（</a:t>
            </a:r>
            <a:r>
              <a:rPr lang="en-US" altLang="zh-CN" dirty="0">
                <a:solidFill>
                  <a:srgbClr val="FFFF00"/>
                </a:solidFill>
                <a:latin typeface="Tahoma" panose="020B0604030504040204" pitchFamily="34" charset="0"/>
                <a:ea typeface="宋体" panose="02010600030101010101" pitchFamily="2" charset="-122"/>
                <a:sym typeface="+mn-ea"/>
              </a:rPr>
              <a:t>CISC</a:t>
            </a:r>
            <a:r>
              <a:rPr altLang="en-US" dirty="0">
                <a:solidFill>
                  <a:srgbClr val="FFFF00"/>
                </a:solidFill>
                <a:latin typeface="Tahoma" panose="020B0604030504040204" pitchFamily="34" charset="0"/>
                <a:ea typeface="宋体" panose="02010600030101010101" pitchFamily="2" charset="-122"/>
                <a:sym typeface="+mn-ea"/>
              </a:rPr>
              <a:t>和</a:t>
            </a:r>
            <a:r>
              <a:rPr lang="en-US" altLang="zh-CN" dirty="0">
                <a:solidFill>
                  <a:srgbClr val="FFFF00"/>
                </a:solidFill>
                <a:latin typeface="Tahoma" panose="020B0604030504040204" pitchFamily="34" charset="0"/>
                <a:ea typeface="宋体" panose="02010600030101010101" pitchFamily="2" charset="-122"/>
                <a:sym typeface="+mn-ea"/>
              </a:rPr>
              <a:t>RISC</a:t>
            </a:r>
            <a:r>
              <a:rPr altLang="en-US" dirty="0">
                <a:solidFill>
                  <a:srgbClr val="FFFF00"/>
                </a:solidFill>
                <a:latin typeface="Tahoma" panose="020B0604030504040204" pitchFamily="34" charset="0"/>
                <a:ea typeface="宋体" panose="02010600030101010101" pitchFamily="2" charset="-122"/>
                <a:sym typeface="+mn-ea"/>
              </a:rPr>
              <a:t>），但在当今，还包括指令集以外的设计</a:t>
            </a:r>
            <a:endParaRPr lang="zh-CN" altLang="en-US" dirty="0">
              <a:solidFill>
                <a:srgbClr val="FFFF00"/>
              </a:solidFill>
              <a:latin typeface="Tahoma" panose="020B0604030504040204" pitchFamily="34" charset="0"/>
              <a:ea typeface="宋体" panose="02010600030101010101" pitchFamily="2" charset="-122"/>
            </a:endParaRPr>
          </a:p>
          <a:p>
            <a:pPr marL="342900" lvl="0" indent="-342900" fontAlgn="base">
              <a:spcBef>
                <a:spcPct val="20000"/>
              </a:spcBef>
              <a:spcAft>
                <a:spcPct val="0"/>
              </a:spcAft>
              <a:buClr>
                <a:schemeClr val="folHlink"/>
              </a:buClr>
              <a:buFont typeface="Arial" panose="020B0604020202020204" pitchFamily="34" charset="0"/>
              <a:buChar char="•"/>
            </a:pPr>
            <a:r>
              <a:rPr altLang="en-US" b="1" dirty="0">
                <a:solidFill>
                  <a:srgbClr val="FFFF00"/>
                </a:solidFill>
                <a:latin typeface="Tahoma" panose="020B0604030504040204" pitchFamily="34" charset="0"/>
                <a:ea typeface="宋体" panose="02010600030101010101" pitchFamily="2" charset="-122"/>
                <a:sym typeface="+mn-ea"/>
              </a:rPr>
              <a:t>个人电脑通用的体系结构</a:t>
            </a:r>
            <a:r>
              <a:rPr altLang="en-US" dirty="0">
                <a:solidFill>
                  <a:srgbClr val="FFFF00"/>
                </a:solidFill>
                <a:latin typeface="Tahoma" panose="020B0604030504040204" pitchFamily="34" charset="0"/>
                <a:ea typeface="宋体" panose="02010600030101010101" pitchFamily="2" charset="-122"/>
                <a:sym typeface="+mn-ea"/>
              </a:rPr>
              <a:t>：</a:t>
            </a:r>
            <a:r>
              <a:rPr lang="en-US" altLang="zh-CN" b="1" dirty="0">
                <a:solidFill>
                  <a:srgbClr val="FFFF00"/>
                </a:solidFill>
                <a:latin typeface="Tahoma" panose="020B0604030504040204" pitchFamily="34" charset="0"/>
                <a:ea typeface="宋体" panose="02010600030101010101" pitchFamily="2" charset="-122"/>
                <a:sym typeface="+mn-ea"/>
              </a:rPr>
              <a:t>x86</a:t>
            </a:r>
            <a:r>
              <a:rPr lang="en-US" altLang="zh-CN" dirty="0">
                <a:solidFill>
                  <a:srgbClr val="FFFF00"/>
                </a:solidFill>
                <a:latin typeface="Tahoma" panose="020B0604030504040204" pitchFamily="34" charset="0"/>
                <a:ea typeface="宋体" panose="02010600030101010101" pitchFamily="2" charset="-122"/>
                <a:sym typeface="+mn-ea"/>
              </a:rPr>
              <a:t>（Intel Pentium系列和AMD Athlon</a:t>
            </a:r>
            <a:r>
              <a:rPr altLang="en-US" dirty="0">
                <a:solidFill>
                  <a:srgbClr val="FFFF00"/>
                </a:solidFill>
                <a:latin typeface="Tahoma" panose="020B0604030504040204" pitchFamily="34" charset="0"/>
                <a:ea typeface="宋体" panose="02010600030101010101" pitchFamily="2" charset="-122"/>
                <a:sym typeface="+mn-ea"/>
              </a:rPr>
              <a:t>速龙</a:t>
            </a:r>
            <a:r>
              <a:rPr lang="en-US" altLang="zh-CN" dirty="0">
                <a:solidFill>
                  <a:srgbClr val="FFFF00"/>
                </a:solidFill>
                <a:latin typeface="Tahoma" panose="020B0604030504040204" pitchFamily="34" charset="0"/>
                <a:ea typeface="宋体" panose="02010600030101010101" pitchFamily="2" charset="-122"/>
                <a:sym typeface="+mn-ea"/>
              </a:rPr>
              <a:t>系列处理器</a:t>
            </a:r>
            <a:r>
              <a:rPr altLang="en-US" dirty="0">
                <a:solidFill>
                  <a:srgbClr val="FFFF00"/>
                </a:solidFill>
                <a:latin typeface="Tahoma" panose="020B0604030504040204" pitchFamily="34" charset="0"/>
                <a:ea typeface="宋体" panose="02010600030101010101" pitchFamily="2" charset="-122"/>
                <a:sym typeface="+mn-ea"/>
              </a:rPr>
              <a:t>）和</a:t>
            </a:r>
            <a:r>
              <a:rPr lang="en-US" altLang="zh-CN" b="1" dirty="0">
                <a:solidFill>
                  <a:srgbClr val="FFFF00"/>
                </a:solidFill>
                <a:latin typeface="Tahoma" panose="020B0604030504040204" pitchFamily="34" charset="0"/>
                <a:sym typeface="+mn-ea"/>
              </a:rPr>
              <a:t>MIPS</a:t>
            </a:r>
            <a:r>
              <a:rPr altLang="en-US" dirty="0">
                <a:solidFill>
                  <a:srgbClr val="FFFF00"/>
                </a:solidFill>
                <a:latin typeface="Tahoma" panose="020B0604030504040204" pitchFamily="34" charset="0"/>
                <a:sym typeface="+mn-ea"/>
              </a:rPr>
              <a:t>（Godson龙芯</a:t>
            </a:r>
            <a:r>
              <a:rPr altLang="en-US" dirty="0">
                <a:solidFill>
                  <a:srgbClr val="FFFF00"/>
                </a:solidFill>
                <a:latin typeface="Tahoma" panose="020B0604030504040204" pitchFamily="34" charset="0"/>
                <a:sym typeface="+mn-ea"/>
              </a:rPr>
              <a:t>系列处理器）</a:t>
            </a:r>
            <a:endParaRPr lang="en-US" altLang="zh-CN" dirty="0">
              <a:solidFill>
                <a:srgbClr val="FFFF00"/>
              </a:solidFill>
              <a:latin typeface="Tahoma" panose="020B0604030504040204" pitchFamily="34" charset="0"/>
              <a:ea typeface="宋体" panose="02010600030101010101" pitchFamily="2" charset="-122"/>
            </a:endParaRPr>
          </a:p>
          <a:p>
            <a:pPr marL="342900" lvl="0" indent="-342900" fontAlgn="base">
              <a:spcBef>
                <a:spcPct val="20000"/>
              </a:spcBef>
              <a:spcAft>
                <a:spcPct val="0"/>
              </a:spcAft>
              <a:buClr>
                <a:schemeClr val="folHlink"/>
              </a:buClr>
              <a:buFont typeface="Arial" panose="020B0604020202020204" pitchFamily="34" charset="0"/>
              <a:buChar char="•"/>
            </a:pPr>
            <a:r>
              <a:rPr lang="en-US" altLang="zh-CN" b="1" dirty="0">
                <a:solidFill>
                  <a:srgbClr val="FFFF00"/>
                </a:solidFill>
                <a:latin typeface="Tahoma" panose="020B0604030504040204" pitchFamily="34" charset="0"/>
                <a:sym typeface="+mn-ea"/>
              </a:rPr>
              <a:t>嵌入式处理器</a:t>
            </a:r>
            <a:r>
              <a:rPr lang="en-US" altLang="zh-CN" dirty="0">
                <a:solidFill>
                  <a:srgbClr val="FFFF00"/>
                </a:solidFill>
                <a:latin typeface="Tahoma" panose="020B0604030504040204" pitchFamily="34" charset="0"/>
                <a:sym typeface="+mn-ea"/>
              </a:rPr>
              <a:t>以</a:t>
            </a:r>
            <a:r>
              <a:rPr lang="en-US" altLang="zh-CN" dirty="0">
                <a:solidFill>
                  <a:srgbClr val="FFFF00"/>
                </a:solidFill>
                <a:latin typeface="Tahoma" panose="020B0604030504040204" pitchFamily="34" charset="0"/>
                <a:ea typeface="宋体" panose="02010600030101010101" pitchFamily="2" charset="-122"/>
                <a:sym typeface="+mn-ea"/>
              </a:rPr>
              <a:t>高性能、低价格和低功耗逐渐取代PC通用处理器</a:t>
            </a:r>
            <a:r>
              <a:rPr altLang="en-US" dirty="0">
                <a:solidFill>
                  <a:srgbClr val="FFFF00"/>
                </a:solidFill>
                <a:latin typeface="Tahoma" panose="020B0604030504040204" pitchFamily="34" charset="0"/>
                <a:ea typeface="宋体" panose="02010600030101010101" pitchFamily="2" charset="-122"/>
                <a:sym typeface="+mn-ea"/>
              </a:rPr>
              <a:t>：</a:t>
            </a:r>
            <a:r>
              <a:rPr lang="en-US" altLang="zh-CN" dirty="0">
                <a:solidFill>
                  <a:srgbClr val="FFFF00"/>
                </a:solidFill>
                <a:latin typeface="Tahoma" panose="020B0604030504040204" pitchFamily="34" charset="0"/>
                <a:ea typeface="宋体" panose="02010600030101010101" pitchFamily="2" charset="-122"/>
                <a:sym typeface="+mn-ea"/>
              </a:rPr>
              <a:t>典型的就是基于</a:t>
            </a:r>
            <a:r>
              <a:rPr lang="en-US" altLang="zh-CN" b="1" dirty="0">
                <a:solidFill>
                  <a:srgbClr val="FFFF00"/>
                </a:solidFill>
                <a:latin typeface="Tahoma" panose="020B0604030504040204" pitchFamily="34" charset="0"/>
                <a:ea typeface="宋体" panose="02010600030101010101" pitchFamily="2" charset="-122"/>
                <a:sym typeface="+mn-ea"/>
              </a:rPr>
              <a:t>ARM</a:t>
            </a:r>
            <a:r>
              <a:rPr lang="en-US" altLang="zh-CN" dirty="0">
                <a:solidFill>
                  <a:srgbClr val="FFFF00"/>
                </a:solidFill>
                <a:latin typeface="Tahoma" panose="020B0604030504040204" pitchFamily="34" charset="0"/>
                <a:ea typeface="宋体" panose="02010600030101010101" pitchFamily="2" charset="-122"/>
                <a:sym typeface="+mn-ea"/>
              </a:rPr>
              <a:t>（Advanced RISC Computer）指令集的诸多嵌入式处理器，例如Intel Xscale系列和三星2410系列处理器）</a:t>
            </a:r>
            <a:endParaRPr lang="zh-CN" altLang="en-US" dirty="0">
              <a:solidFill>
                <a:srgbClr val="FFFF00"/>
              </a:solidFill>
              <a:latin typeface="Tahoma" panose="020B0604030504040204" pitchFamily="34" charset="0"/>
              <a:ea typeface="宋体" panose="02010600030101010101" pitchFamily="2" charset="-122"/>
            </a:endParaRPr>
          </a:p>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342900" lvl="0" indent="-342900" fontAlgn="base">
              <a:spcBef>
                <a:spcPct val="20000"/>
              </a:spcBef>
              <a:spcAft>
                <a:spcPct val="0"/>
              </a:spcAft>
              <a:buClr>
                <a:schemeClr val="folHlink"/>
              </a:buClr>
              <a:buFont typeface="Arial" panose="020B0604020202020204" pitchFamily="34" charset="0"/>
              <a:buChar char="•"/>
            </a:pPr>
            <a:r>
              <a:rPr altLang="en-US" dirty="0">
                <a:solidFill>
                  <a:srgbClr val="FFFF00"/>
                </a:solidFill>
                <a:latin typeface="Tahoma" panose="020B0604030504040204" pitchFamily="34" charset="0"/>
                <a:ea typeface="宋体" panose="02010600030101010101" pitchFamily="2" charset="-122"/>
                <a:sym typeface="+mn-ea"/>
              </a:rPr>
              <a:t>传统意义上，处理器的设计是</a:t>
            </a:r>
            <a:r>
              <a:rPr altLang="en-US" b="1" dirty="0">
                <a:solidFill>
                  <a:srgbClr val="FFFF00"/>
                </a:solidFill>
                <a:latin typeface="Tahoma" panose="020B0604030504040204" pitchFamily="34" charset="0"/>
                <a:ea typeface="宋体" panose="02010600030101010101" pitchFamily="2" charset="-122"/>
                <a:sym typeface="+mn-ea"/>
              </a:rPr>
              <a:t>指令集设计</a:t>
            </a:r>
            <a:r>
              <a:rPr altLang="en-US" dirty="0">
                <a:solidFill>
                  <a:srgbClr val="FFFF00"/>
                </a:solidFill>
                <a:latin typeface="Tahoma" panose="020B0604030504040204" pitchFamily="34" charset="0"/>
                <a:ea typeface="宋体" panose="02010600030101010101" pitchFamily="2" charset="-122"/>
                <a:sym typeface="+mn-ea"/>
              </a:rPr>
              <a:t>（</a:t>
            </a:r>
            <a:r>
              <a:rPr lang="en-US" altLang="zh-CN" dirty="0">
                <a:solidFill>
                  <a:srgbClr val="FFFF00"/>
                </a:solidFill>
                <a:latin typeface="Tahoma" panose="020B0604030504040204" pitchFamily="34" charset="0"/>
                <a:ea typeface="宋体" panose="02010600030101010101" pitchFamily="2" charset="-122"/>
                <a:sym typeface="+mn-ea"/>
              </a:rPr>
              <a:t>CISC</a:t>
            </a:r>
            <a:r>
              <a:rPr altLang="en-US" dirty="0">
                <a:solidFill>
                  <a:srgbClr val="FFFF00"/>
                </a:solidFill>
                <a:latin typeface="Tahoma" panose="020B0604030504040204" pitchFamily="34" charset="0"/>
                <a:ea typeface="宋体" panose="02010600030101010101" pitchFamily="2" charset="-122"/>
                <a:sym typeface="+mn-ea"/>
              </a:rPr>
              <a:t>和</a:t>
            </a:r>
            <a:r>
              <a:rPr lang="en-US" altLang="zh-CN" dirty="0">
                <a:solidFill>
                  <a:srgbClr val="FFFF00"/>
                </a:solidFill>
                <a:latin typeface="Tahoma" panose="020B0604030504040204" pitchFamily="34" charset="0"/>
                <a:ea typeface="宋体" panose="02010600030101010101" pitchFamily="2" charset="-122"/>
                <a:sym typeface="+mn-ea"/>
              </a:rPr>
              <a:t>RISC</a:t>
            </a:r>
            <a:r>
              <a:rPr altLang="en-US" dirty="0">
                <a:solidFill>
                  <a:srgbClr val="FFFF00"/>
                </a:solidFill>
                <a:latin typeface="Tahoma" panose="020B0604030504040204" pitchFamily="34" charset="0"/>
                <a:ea typeface="宋体" panose="02010600030101010101" pitchFamily="2" charset="-122"/>
                <a:sym typeface="+mn-ea"/>
              </a:rPr>
              <a:t>），但在当今，还包括指令集以外的设计</a:t>
            </a:r>
            <a:endParaRPr lang="zh-CN" altLang="en-US" dirty="0">
              <a:solidFill>
                <a:srgbClr val="FFFF00"/>
              </a:solidFill>
              <a:latin typeface="Tahoma" panose="020B0604030504040204" pitchFamily="34" charset="0"/>
              <a:ea typeface="宋体" panose="02010600030101010101" pitchFamily="2" charset="-122"/>
            </a:endParaRPr>
          </a:p>
          <a:p>
            <a:pPr marL="342900" lvl="0" indent="-342900" fontAlgn="base">
              <a:spcBef>
                <a:spcPct val="20000"/>
              </a:spcBef>
              <a:spcAft>
                <a:spcPct val="0"/>
              </a:spcAft>
              <a:buClr>
                <a:schemeClr val="folHlink"/>
              </a:buClr>
              <a:buFont typeface="Arial" panose="020B0604020202020204" pitchFamily="34" charset="0"/>
              <a:buChar char="•"/>
            </a:pPr>
            <a:r>
              <a:rPr altLang="en-US" b="1" dirty="0">
                <a:solidFill>
                  <a:srgbClr val="FFFF00"/>
                </a:solidFill>
                <a:latin typeface="Tahoma" panose="020B0604030504040204" pitchFamily="34" charset="0"/>
                <a:ea typeface="宋体" panose="02010600030101010101" pitchFamily="2" charset="-122"/>
                <a:sym typeface="+mn-ea"/>
              </a:rPr>
              <a:t>个人电脑通用的体系结构</a:t>
            </a:r>
            <a:r>
              <a:rPr altLang="en-US" dirty="0">
                <a:solidFill>
                  <a:srgbClr val="FFFF00"/>
                </a:solidFill>
                <a:latin typeface="Tahoma" panose="020B0604030504040204" pitchFamily="34" charset="0"/>
                <a:ea typeface="宋体" panose="02010600030101010101" pitchFamily="2" charset="-122"/>
                <a:sym typeface="+mn-ea"/>
              </a:rPr>
              <a:t>：</a:t>
            </a:r>
            <a:r>
              <a:rPr lang="en-US" altLang="zh-CN" b="1" dirty="0">
                <a:solidFill>
                  <a:srgbClr val="FFFF00"/>
                </a:solidFill>
                <a:latin typeface="Tahoma" panose="020B0604030504040204" pitchFamily="34" charset="0"/>
                <a:ea typeface="宋体" panose="02010600030101010101" pitchFamily="2" charset="-122"/>
                <a:sym typeface="+mn-ea"/>
              </a:rPr>
              <a:t>x86</a:t>
            </a:r>
            <a:r>
              <a:rPr lang="en-US" altLang="zh-CN" dirty="0">
                <a:solidFill>
                  <a:srgbClr val="FFFF00"/>
                </a:solidFill>
                <a:latin typeface="Tahoma" panose="020B0604030504040204" pitchFamily="34" charset="0"/>
                <a:ea typeface="宋体" panose="02010600030101010101" pitchFamily="2" charset="-122"/>
                <a:sym typeface="+mn-ea"/>
              </a:rPr>
              <a:t>（Intel Pentium系列和AMD Athlon</a:t>
            </a:r>
            <a:r>
              <a:rPr altLang="en-US" dirty="0">
                <a:solidFill>
                  <a:srgbClr val="FFFF00"/>
                </a:solidFill>
                <a:latin typeface="Tahoma" panose="020B0604030504040204" pitchFamily="34" charset="0"/>
                <a:ea typeface="宋体" panose="02010600030101010101" pitchFamily="2" charset="-122"/>
                <a:sym typeface="+mn-ea"/>
              </a:rPr>
              <a:t>速龙</a:t>
            </a:r>
            <a:r>
              <a:rPr lang="en-US" altLang="zh-CN" dirty="0">
                <a:solidFill>
                  <a:srgbClr val="FFFF00"/>
                </a:solidFill>
                <a:latin typeface="Tahoma" panose="020B0604030504040204" pitchFamily="34" charset="0"/>
                <a:ea typeface="宋体" panose="02010600030101010101" pitchFamily="2" charset="-122"/>
                <a:sym typeface="+mn-ea"/>
              </a:rPr>
              <a:t>系列处理器</a:t>
            </a:r>
            <a:r>
              <a:rPr altLang="en-US" dirty="0">
                <a:solidFill>
                  <a:srgbClr val="FFFF00"/>
                </a:solidFill>
                <a:latin typeface="Tahoma" panose="020B0604030504040204" pitchFamily="34" charset="0"/>
                <a:ea typeface="宋体" panose="02010600030101010101" pitchFamily="2" charset="-122"/>
                <a:sym typeface="+mn-ea"/>
              </a:rPr>
              <a:t>）和</a:t>
            </a:r>
            <a:r>
              <a:rPr lang="en-US" altLang="zh-CN" b="1" dirty="0">
                <a:solidFill>
                  <a:srgbClr val="FFFF00"/>
                </a:solidFill>
                <a:latin typeface="Tahoma" panose="020B0604030504040204" pitchFamily="34" charset="0"/>
                <a:sym typeface="+mn-ea"/>
              </a:rPr>
              <a:t>MIPS</a:t>
            </a:r>
            <a:r>
              <a:rPr altLang="en-US" dirty="0">
                <a:solidFill>
                  <a:srgbClr val="FFFF00"/>
                </a:solidFill>
                <a:latin typeface="Tahoma" panose="020B0604030504040204" pitchFamily="34" charset="0"/>
                <a:sym typeface="+mn-ea"/>
              </a:rPr>
              <a:t>（Godson龙芯</a:t>
            </a:r>
            <a:r>
              <a:rPr altLang="en-US" dirty="0">
                <a:solidFill>
                  <a:srgbClr val="FFFF00"/>
                </a:solidFill>
                <a:latin typeface="Tahoma" panose="020B0604030504040204" pitchFamily="34" charset="0"/>
                <a:sym typeface="+mn-ea"/>
              </a:rPr>
              <a:t>系列处理器）</a:t>
            </a:r>
            <a:endParaRPr lang="en-US" altLang="zh-CN" dirty="0">
              <a:solidFill>
                <a:srgbClr val="FFFF00"/>
              </a:solidFill>
              <a:latin typeface="Tahoma" panose="020B0604030504040204" pitchFamily="34" charset="0"/>
              <a:ea typeface="宋体" panose="02010600030101010101" pitchFamily="2" charset="-122"/>
            </a:endParaRPr>
          </a:p>
          <a:p>
            <a:pPr marL="342900" lvl="0" indent="-342900" fontAlgn="base">
              <a:spcBef>
                <a:spcPct val="20000"/>
              </a:spcBef>
              <a:spcAft>
                <a:spcPct val="0"/>
              </a:spcAft>
              <a:buClr>
                <a:schemeClr val="folHlink"/>
              </a:buClr>
              <a:buFont typeface="Arial" panose="020B0604020202020204" pitchFamily="34" charset="0"/>
              <a:buChar char="•"/>
            </a:pPr>
            <a:r>
              <a:rPr lang="en-US" altLang="zh-CN" b="1" dirty="0">
                <a:solidFill>
                  <a:srgbClr val="FFFF00"/>
                </a:solidFill>
                <a:latin typeface="Tahoma" panose="020B0604030504040204" pitchFamily="34" charset="0"/>
                <a:sym typeface="+mn-ea"/>
              </a:rPr>
              <a:t>嵌入式处理器</a:t>
            </a:r>
            <a:r>
              <a:rPr lang="en-US" altLang="zh-CN" dirty="0">
                <a:solidFill>
                  <a:srgbClr val="FFFF00"/>
                </a:solidFill>
                <a:latin typeface="Tahoma" panose="020B0604030504040204" pitchFamily="34" charset="0"/>
                <a:sym typeface="+mn-ea"/>
              </a:rPr>
              <a:t>以</a:t>
            </a:r>
            <a:r>
              <a:rPr lang="en-US" altLang="zh-CN" dirty="0">
                <a:solidFill>
                  <a:srgbClr val="FFFF00"/>
                </a:solidFill>
                <a:latin typeface="Tahoma" panose="020B0604030504040204" pitchFamily="34" charset="0"/>
                <a:ea typeface="宋体" panose="02010600030101010101" pitchFamily="2" charset="-122"/>
                <a:sym typeface="+mn-ea"/>
              </a:rPr>
              <a:t>高性能、低价格和低功耗逐渐取代PC通用处理器</a:t>
            </a:r>
            <a:r>
              <a:rPr altLang="en-US" dirty="0">
                <a:solidFill>
                  <a:srgbClr val="FFFF00"/>
                </a:solidFill>
                <a:latin typeface="Tahoma" panose="020B0604030504040204" pitchFamily="34" charset="0"/>
                <a:ea typeface="宋体" panose="02010600030101010101" pitchFamily="2" charset="-122"/>
                <a:sym typeface="+mn-ea"/>
              </a:rPr>
              <a:t>：</a:t>
            </a:r>
            <a:r>
              <a:rPr lang="en-US" altLang="zh-CN" dirty="0">
                <a:solidFill>
                  <a:srgbClr val="FFFF00"/>
                </a:solidFill>
                <a:latin typeface="Tahoma" panose="020B0604030504040204" pitchFamily="34" charset="0"/>
                <a:ea typeface="宋体" panose="02010600030101010101" pitchFamily="2" charset="-122"/>
                <a:sym typeface="+mn-ea"/>
              </a:rPr>
              <a:t>典型的就是基于</a:t>
            </a:r>
            <a:r>
              <a:rPr lang="en-US" altLang="zh-CN" b="1" dirty="0">
                <a:solidFill>
                  <a:srgbClr val="FFFF00"/>
                </a:solidFill>
                <a:latin typeface="Tahoma" panose="020B0604030504040204" pitchFamily="34" charset="0"/>
                <a:ea typeface="宋体" panose="02010600030101010101" pitchFamily="2" charset="-122"/>
                <a:sym typeface="+mn-ea"/>
              </a:rPr>
              <a:t>ARM</a:t>
            </a:r>
            <a:r>
              <a:rPr lang="en-US" altLang="zh-CN" dirty="0">
                <a:solidFill>
                  <a:srgbClr val="FFFF00"/>
                </a:solidFill>
                <a:latin typeface="Tahoma" panose="020B0604030504040204" pitchFamily="34" charset="0"/>
                <a:ea typeface="宋体" panose="02010600030101010101" pitchFamily="2" charset="-122"/>
                <a:sym typeface="+mn-ea"/>
              </a:rPr>
              <a:t>（Advanced RISC Computer）指令集的诸多嵌入式处理器，例如Intel Xscale系列和三星2410系列处理器）</a:t>
            </a:r>
            <a:endParaRPr lang="zh-CN" altLang="en-US" dirty="0">
              <a:solidFill>
                <a:srgbClr val="FFFF00"/>
              </a:solidFill>
              <a:latin typeface="Tahoma" panose="020B0604030504040204" pitchFamily="34" charset="0"/>
              <a:ea typeface="宋体" panose="02010600030101010101" pitchFamily="2" charset="-122"/>
            </a:endParaRPr>
          </a:p>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342900" lvl="0" indent="-342900" fontAlgn="base">
              <a:spcBef>
                <a:spcPct val="20000"/>
              </a:spcBef>
              <a:spcAft>
                <a:spcPct val="0"/>
              </a:spcAft>
              <a:buClr>
                <a:schemeClr val="folHlink"/>
              </a:buClr>
              <a:buFont typeface="Arial" panose="020B0604020202020204" pitchFamily="34" charset="0"/>
              <a:buChar char="•"/>
            </a:pPr>
            <a:r>
              <a:rPr altLang="en-US" dirty="0">
                <a:solidFill>
                  <a:srgbClr val="FFFF00"/>
                </a:solidFill>
                <a:latin typeface="Tahoma" panose="020B0604030504040204" pitchFamily="34" charset="0"/>
                <a:ea typeface="宋体" panose="02010600030101010101" pitchFamily="2" charset="-122"/>
                <a:sym typeface="+mn-ea"/>
              </a:rPr>
              <a:t>传统意义上，处理器的设计是</a:t>
            </a:r>
            <a:r>
              <a:rPr altLang="en-US" b="1" dirty="0">
                <a:solidFill>
                  <a:srgbClr val="FFFF00"/>
                </a:solidFill>
                <a:latin typeface="Tahoma" panose="020B0604030504040204" pitchFamily="34" charset="0"/>
                <a:ea typeface="宋体" panose="02010600030101010101" pitchFamily="2" charset="-122"/>
                <a:sym typeface="+mn-ea"/>
              </a:rPr>
              <a:t>指令集设计</a:t>
            </a:r>
            <a:r>
              <a:rPr altLang="en-US" dirty="0">
                <a:solidFill>
                  <a:srgbClr val="FFFF00"/>
                </a:solidFill>
                <a:latin typeface="Tahoma" panose="020B0604030504040204" pitchFamily="34" charset="0"/>
                <a:ea typeface="宋体" panose="02010600030101010101" pitchFamily="2" charset="-122"/>
                <a:sym typeface="+mn-ea"/>
              </a:rPr>
              <a:t>（</a:t>
            </a:r>
            <a:r>
              <a:rPr lang="en-US" altLang="zh-CN" dirty="0">
                <a:solidFill>
                  <a:srgbClr val="FFFF00"/>
                </a:solidFill>
                <a:latin typeface="Tahoma" panose="020B0604030504040204" pitchFamily="34" charset="0"/>
                <a:ea typeface="宋体" panose="02010600030101010101" pitchFamily="2" charset="-122"/>
                <a:sym typeface="+mn-ea"/>
              </a:rPr>
              <a:t>CISC</a:t>
            </a:r>
            <a:r>
              <a:rPr altLang="en-US" dirty="0">
                <a:solidFill>
                  <a:srgbClr val="FFFF00"/>
                </a:solidFill>
                <a:latin typeface="Tahoma" panose="020B0604030504040204" pitchFamily="34" charset="0"/>
                <a:ea typeface="宋体" panose="02010600030101010101" pitchFamily="2" charset="-122"/>
                <a:sym typeface="+mn-ea"/>
              </a:rPr>
              <a:t>和</a:t>
            </a:r>
            <a:r>
              <a:rPr lang="en-US" altLang="zh-CN" dirty="0">
                <a:solidFill>
                  <a:srgbClr val="FFFF00"/>
                </a:solidFill>
                <a:latin typeface="Tahoma" panose="020B0604030504040204" pitchFamily="34" charset="0"/>
                <a:ea typeface="宋体" panose="02010600030101010101" pitchFamily="2" charset="-122"/>
                <a:sym typeface="+mn-ea"/>
              </a:rPr>
              <a:t>RISC</a:t>
            </a:r>
            <a:r>
              <a:rPr altLang="en-US" dirty="0">
                <a:solidFill>
                  <a:srgbClr val="FFFF00"/>
                </a:solidFill>
                <a:latin typeface="Tahoma" panose="020B0604030504040204" pitchFamily="34" charset="0"/>
                <a:ea typeface="宋体" panose="02010600030101010101" pitchFamily="2" charset="-122"/>
                <a:sym typeface="+mn-ea"/>
              </a:rPr>
              <a:t>），但在当今，还包括指令集以外的设计</a:t>
            </a:r>
            <a:endParaRPr lang="zh-CN" altLang="en-US" dirty="0">
              <a:solidFill>
                <a:srgbClr val="FFFF00"/>
              </a:solidFill>
              <a:latin typeface="Tahoma" panose="020B0604030504040204" pitchFamily="34" charset="0"/>
              <a:ea typeface="宋体" panose="02010600030101010101" pitchFamily="2" charset="-122"/>
            </a:endParaRPr>
          </a:p>
          <a:p>
            <a:pPr marL="342900" lvl="0" indent="-342900" fontAlgn="base">
              <a:spcBef>
                <a:spcPct val="20000"/>
              </a:spcBef>
              <a:spcAft>
                <a:spcPct val="0"/>
              </a:spcAft>
              <a:buClr>
                <a:schemeClr val="folHlink"/>
              </a:buClr>
              <a:buFont typeface="Arial" panose="020B0604020202020204" pitchFamily="34" charset="0"/>
              <a:buChar char="•"/>
            </a:pPr>
            <a:r>
              <a:rPr altLang="en-US" b="1" dirty="0">
                <a:solidFill>
                  <a:srgbClr val="FFFF00"/>
                </a:solidFill>
                <a:latin typeface="Tahoma" panose="020B0604030504040204" pitchFamily="34" charset="0"/>
                <a:ea typeface="宋体" panose="02010600030101010101" pitchFamily="2" charset="-122"/>
                <a:sym typeface="+mn-ea"/>
              </a:rPr>
              <a:t>个人电脑通用的体系结构</a:t>
            </a:r>
            <a:r>
              <a:rPr altLang="en-US" dirty="0">
                <a:solidFill>
                  <a:srgbClr val="FFFF00"/>
                </a:solidFill>
                <a:latin typeface="Tahoma" panose="020B0604030504040204" pitchFamily="34" charset="0"/>
                <a:ea typeface="宋体" panose="02010600030101010101" pitchFamily="2" charset="-122"/>
                <a:sym typeface="+mn-ea"/>
              </a:rPr>
              <a:t>：</a:t>
            </a:r>
            <a:r>
              <a:rPr lang="en-US" altLang="zh-CN" b="1" dirty="0">
                <a:solidFill>
                  <a:srgbClr val="FFFF00"/>
                </a:solidFill>
                <a:latin typeface="Tahoma" panose="020B0604030504040204" pitchFamily="34" charset="0"/>
                <a:ea typeface="宋体" panose="02010600030101010101" pitchFamily="2" charset="-122"/>
                <a:sym typeface="+mn-ea"/>
              </a:rPr>
              <a:t>x86</a:t>
            </a:r>
            <a:r>
              <a:rPr lang="en-US" altLang="zh-CN" dirty="0">
                <a:solidFill>
                  <a:srgbClr val="FFFF00"/>
                </a:solidFill>
                <a:latin typeface="Tahoma" panose="020B0604030504040204" pitchFamily="34" charset="0"/>
                <a:ea typeface="宋体" panose="02010600030101010101" pitchFamily="2" charset="-122"/>
                <a:sym typeface="+mn-ea"/>
              </a:rPr>
              <a:t>（Intel Pentium系列和AMD Athlon</a:t>
            </a:r>
            <a:r>
              <a:rPr altLang="en-US" dirty="0">
                <a:solidFill>
                  <a:srgbClr val="FFFF00"/>
                </a:solidFill>
                <a:latin typeface="Tahoma" panose="020B0604030504040204" pitchFamily="34" charset="0"/>
                <a:ea typeface="宋体" panose="02010600030101010101" pitchFamily="2" charset="-122"/>
                <a:sym typeface="+mn-ea"/>
              </a:rPr>
              <a:t>速龙</a:t>
            </a:r>
            <a:r>
              <a:rPr lang="en-US" altLang="zh-CN" dirty="0">
                <a:solidFill>
                  <a:srgbClr val="FFFF00"/>
                </a:solidFill>
                <a:latin typeface="Tahoma" panose="020B0604030504040204" pitchFamily="34" charset="0"/>
                <a:ea typeface="宋体" panose="02010600030101010101" pitchFamily="2" charset="-122"/>
                <a:sym typeface="+mn-ea"/>
              </a:rPr>
              <a:t>系列处理器</a:t>
            </a:r>
            <a:r>
              <a:rPr altLang="en-US" dirty="0">
                <a:solidFill>
                  <a:srgbClr val="FFFF00"/>
                </a:solidFill>
                <a:latin typeface="Tahoma" panose="020B0604030504040204" pitchFamily="34" charset="0"/>
                <a:ea typeface="宋体" panose="02010600030101010101" pitchFamily="2" charset="-122"/>
                <a:sym typeface="+mn-ea"/>
              </a:rPr>
              <a:t>）和</a:t>
            </a:r>
            <a:r>
              <a:rPr lang="en-US" altLang="zh-CN" b="1" dirty="0">
                <a:solidFill>
                  <a:srgbClr val="FFFF00"/>
                </a:solidFill>
                <a:latin typeface="Tahoma" panose="020B0604030504040204" pitchFamily="34" charset="0"/>
                <a:sym typeface="+mn-ea"/>
              </a:rPr>
              <a:t>MIPS</a:t>
            </a:r>
            <a:r>
              <a:rPr altLang="en-US" dirty="0">
                <a:solidFill>
                  <a:srgbClr val="FFFF00"/>
                </a:solidFill>
                <a:latin typeface="Tahoma" panose="020B0604030504040204" pitchFamily="34" charset="0"/>
                <a:sym typeface="+mn-ea"/>
              </a:rPr>
              <a:t>（Godson龙芯</a:t>
            </a:r>
            <a:r>
              <a:rPr altLang="en-US" dirty="0">
                <a:solidFill>
                  <a:srgbClr val="FFFF00"/>
                </a:solidFill>
                <a:latin typeface="Tahoma" panose="020B0604030504040204" pitchFamily="34" charset="0"/>
                <a:sym typeface="+mn-ea"/>
              </a:rPr>
              <a:t>系列处理器）</a:t>
            </a:r>
            <a:endParaRPr lang="en-US" altLang="zh-CN" dirty="0">
              <a:solidFill>
                <a:srgbClr val="FFFF00"/>
              </a:solidFill>
              <a:latin typeface="Tahoma" panose="020B0604030504040204" pitchFamily="34" charset="0"/>
              <a:ea typeface="宋体" panose="02010600030101010101" pitchFamily="2" charset="-122"/>
            </a:endParaRPr>
          </a:p>
          <a:p>
            <a:pPr marL="342900" lvl="0" indent="-342900" fontAlgn="base">
              <a:spcBef>
                <a:spcPct val="20000"/>
              </a:spcBef>
              <a:spcAft>
                <a:spcPct val="0"/>
              </a:spcAft>
              <a:buClr>
                <a:schemeClr val="folHlink"/>
              </a:buClr>
              <a:buFont typeface="Arial" panose="020B0604020202020204" pitchFamily="34" charset="0"/>
              <a:buChar char="•"/>
            </a:pPr>
            <a:r>
              <a:rPr lang="en-US" altLang="zh-CN" b="1" dirty="0">
                <a:solidFill>
                  <a:srgbClr val="FFFF00"/>
                </a:solidFill>
                <a:latin typeface="Tahoma" panose="020B0604030504040204" pitchFamily="34" charset="0"/>
                <a:sym typeface="+mn-ea"/>
              </a:rPr>
              <a:t>嵌入式处理器</a:t>
            </a:r>
            <a:r>
              <a:rPr lang="en-US" altLang="zh-CN" dirty="0">
                <a:solidFill>
                  <a:srgbClr val="FFFF00"/>
                </a:solidFill>
                <a:latin typeface="Tahoma" panose="020B0604030504040204" pitchFamily="34" charset="0"/>
                <a:sym typeface="+mn-ea"/>
              </a:rPr>
              <a:t>以</a:t>
            </a:r>
            <a:r>
              <a:rPr lang="en-US" altLang="zh-CN" dirty="0">
                <a:solidFill>
                  <a:srgbClr val="FFFF00"/>
                </a:solidFill>
                <a:latin typeface="Tahoma" panose="020B0604030504040204" pitchFamily="34" charset="0"/>
                <a:ea typeface="宋体" panose="02010600030101010101" pitchFamily="2" charset="-122"/>
                <a:sym typeface="+mn-ea"/>
              </a:rPr>
              <a:t>高性能、低价格和低功耗逐渐取代PC通用处理器</a:t>
            </a:r>
            <a:r>
              <a:rPr altLang="en-US" dirty="0">
                <a:solidFill>
                  <a:srgbClr val="FFFF00"/>
                </a:solidFill>
                <a:latin typeface="Tahoma" panose="020B0604030504040204" pitchFamily="34" charset="0"/>
                <a:ea typeface="宋体" panose="02010600030101010101" pitchFamily="2" charset="-122"/>
                <a:sym typeface="+mn-ea"/>
              </a:rPr>
              <a:t>：</a:t>
            </a:r>
            <a:r>
              <a:rPr lang="en-US" altLang="zh-CN" dirty="0">
                <a:solidFill>
                  <a:srgbClr val="FFFF00"/>
                </a:solidFill>
                <a:latin typeface="Tahoma" panose="020B0604030504040204" pitchFamily="34" charset="0"/>
                <a:ea typeface="宋体" panose="02010600030101010101" pitchFamily="2" charset="-122"/>
                <a:sym typeface="+mn-ea"/>
              </a:rPr>
              <a:t>典型的就是基于</a:t>
            </a:r>
            <a:r>
              <a:rPr lang="en-US" altLang="zh-CN" b="1" dirty="0">
                <a:solidFill>
                  <a:srgbClr val="FFFF00"/>
                </a:solidFill>
                <a:latin typeface="Tahoma" panose="020B0604030504040204" pitchFamily="34" charset="0"/>
                <a:ea typeface="宋体" panose="02010600030101010101" pitchFamily="2" charset="-122"/>
                <a:sym typeface="+mn-ea"/>
              </a:rPr>
              <a:t>ARM</a:t>
            </a:r>
            <a:r>
              <a:rPr lang="en-US" altLang="zh-CN" dirty="0">
                <a:solidFill>
                  <a:srgbClr val="FFFF00"/>
                </a:solidFill>
                <a:latin typeface="Tahoma" panose="020B0604030504040204" pitchFamily="34" charset="0"/>
                <a:ea typeface="宋体" panose="02010600030101010101" pitchFamily="2" charset="-122"/>
                <a:sym typeface="+mn-ea"/>
              </a:rPr>
              <a:t>（Advanced RISC Computer）指令集的诸多嵌入式处理器，例如Intel Xscale系列和三星2410系列处理器）</a:t>
            </a:r>
            <a:endParaRPr lang="zh-CN" altLang="en-US" dirty="0">
              <a:solidFill>
                <a:srgbClr val="FFFF00"/>
              </a:solidFill>
              <a:latin typeface="Tahoma" panose="020B0604030504040204" pitchFamily="34" charset="0"/>
              <a:ea typeface="宋体" panose="02010600030101010101" pitchFamily="2" charset="-122"/>
            </a:endParaRPr>
          </a:p>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342900" lvl="0" indent="-342900" fontAlgn="base">
              <a:spcBef>
                <a:spcPct val="20000"/>
              </a:spcBef>
              <a:spcAft>
                <a:spcPct val="0"/>
              </a:spcAft>
              <a:buClr>
                <a:schemeClr val="folHlink"/>
              </a:buClr>
              <a:buFont typeface="Arial" panose="020B0604020202020204" pitchFamily="34" charset="0"/>
              <a:buChar char="•"/>
            </a:pPr>
            <a:r>
              <a:rPr altLang="en-US" dirty="0">
                <a:solidFill>
                  <a:srgbClr val="FFFF00"/>
                </a:solidFill>
                <a:latin typeface="Tahoma" panose="020B0604030504040204" pitchFamily="34" charset="0"/>
                <a:ea typeface="宋体" panose="02010600030101010101" pitchFamily="2" charset="-122"/>
                <a:sym typeface="+mn-ea"/>
              </a:rPr>
              <a:t>传统意义上，处理器的设计是</a:t>
            </a:r>
            <a:r>
              <a:rPr altLang="en-US" b="1" dirty="0">
                <a:solidFill>
                  <a:srgbClr val="FFFF00"/>
                </a:solidFill>
                <a:latin typeface="Tahoma" panose="020B0604030504040204" pitchFamily="34" charset="0"/>
                <a:ea typeface="宋体" panose="02010600030101010101" pitchFamily="2" charset="-122"/>
                <a:sym typeface="+mn-ea"/>
              </a:rPr>
              <a:t>指令集设计</a:t>
            </a:r>
            <a:r>
              <a:rPr altLang="en-US" dirty="0">
                <a:solidFill>
                  <a:srgbClr val="FFFF00"/>
                </a:solidFill>
                <a:latin typeface="Tahoma" panose="020B0604030504040204" pitchFamily="34" charset="0"/>
                <a:ea typeface="宋体" panose="02010600030101010101" pitchFamily="2" charset="-122"/>
                <a:sym typeface="+mn-ea"/>
              </a:rPr>
              <a:t>（</a:t>
            </a:r>
            <a:r>
              <a:rPr lang="en-US" altLang="zh-CN" dirty="0">
                <a:solidFill>
                  <a:srgbClr val="FFFF00"/>
                </a:solidFill>
                <a:latin typeface="Tahoma" panose="020B0604030504040204" pitchFamily="34" charset="0"/>
                <a:ea typeface="宋体" panose="02010600030101010101" pitchFamily="2" charset="-122"/>
                <a:sym typeface="+mn-ea"/>
              </a:rPr>
              <a:t>CISC</a:t>
            </a:r>
            <a:r>
              <a:rPr altLang="en-US" dirty="0">
                <a:solidFill>
                  <a:srgbClr val="FFFF00"/>
                </a:solidFill>
                <a:latin typeface="Tahoma" panose="020B0604030504040204" pitchFamily="34" charset="0"/>
                <a:ea typeface="宋体" panose="02010600030101010101" pitchFamily="2" charset="-122"/>
                <a:sym typeface="+mn-ea"/>
              </a:rPr>
              <a:t>和</a:t>
            </a:r>
            <a:r>
              <a:rPr lang="en-US" altLang="zh-CN" dirty="0">
                <a:solidFill>
                  <a:srgbClr val="FFFF00"/>
                </a:solidFill>
                <a:latin typeface="Tahoma" panose="020B0604030504040204" pitchFamily="34" charset="0"/>
                <a:ea typeface="宋体" panose="02010600030101010101" pitchFamily="2" charset="-122"/>
                <a:sym typeface="+mn-ea"/>
              </a:rPr>
              <a:t>RISC</a:t>
            </a:r>
            <a:r>
              <a:rPr altLang="en-US" dirty="0">
                <a:solidFill>
                  <a:srgbClr val="FFFF00"/>
                </a:solidFill>
                <a:latin typeface="Tahoma" panose="020B0604030504040204" pitchFamily="34" charset="0"/>
                <a:ea typeface="宋体" panose="02010600030101010101" pitchFamily="2" charset="-122"/>
                <a:sym typeface="+mn-ea"/>
              </a:rPr>
              <a:t>），但在当今，还包括指令集以外的设计</a:t>
            </a:r>
            <a:endParaRPr lang="zh-CN" altLang="en-US" dirty="0">
              <a:solidFill>
                <a:srgbClr val="FFFF00"/>
              </a:solidFill>
              <a:latin typeface="Tahoma" panose="020B0604030504040204" pitchFamily="34" charset="0"/>
              <a:ea typeface="宋体" panose="02010600030101010101" pitchFamily="2" charset="-122"/>
            </a:endParaRPr>
          </a:p>
          <a:p>
            <a:pPr marL="342900" lvl="0" indent="-342900" fontAlgn="base">
              <a:spcBef>
                <a:spcPct val="20000"/>
              </a:spcBef>
              <a:spcAft>
                <a:spcPct val="0"/>
              </a:spcAft>
              <a:buClr>
                <a:schemeClr val="folHlink"/>
              </a:buClr>
              <a:buFont typeface="Arial" panose="020B0604020202020204" pitchFamily="34" charset="0"/>
              <a:buChar char="•"/>
            </a:pPr>
            <a:r>
              <a:rPr altLang="en-US" b="1" dirty="0">
                <a:solidFill>
                  <a:srgbClr val="FFFF00"/>
                </a:solidFill>
                <a:latin typeface="Tahoma" panose="020B0604030504040204" pitchFamily="34" charset="0"/>
                <a:ea typeface="宋体" panose="02010600030101010101" pitchFamily="2" charset="-122"/>
                <a:sym typeface="+mn-ea"/>
              </a:rPr>
              <a:t>个人电脑通用的体系结构</a:t>
            </a:r>
            <a:r>
              <a:rPr altLang="en-US" dirty="0">
                <a:solidFill>
                  <a:srgbClr val="FFFF00"/>
                </a:solidFill>
                <a:latin typeface="Tahoma" panose="020B0604030504040204" pitchFamily="34" charset="0"/>
                <a:ea typeface="宋体" panose="02010600030101010101" pitchFamily="2" charset="-122"/>
                <a:sym typeface="+mn-ea"/>
              </a:rPr>
              <a:t>：</a:t>
            </a:r>
            <a:r>
              <a:rPr lang="en-US" altLang="zh-CN" b="1" dirty="0">
                <a:solidFill>
                  <a:srgbClr val="FFFF00"/>
                </a:solidFill>
                <a:latin typeface="Tahoma" panose="020B0604030504040204" pitchFamily="34" charset="0"/>
                <a:ea typeface="宋体" panose="02010600030101010101" pitchFamily="2" charset="-122"/>
                <a:sym typeface="+mn-ea"/>
              </a:rPr>
              <a:t>x86</a:t>
            </a:r>
            <a:r>
              <a:rPr lang="en-US" altLang="zh-CN" dirty="0">
                <a:solidFill>
                  <a:srgbClr val="FFFF00"/>
                </a:solidFill>
                <a:latin typeface="Tahoma" panose="020B0604030504040204" pitchFamily="34" charset="0"/>
                <a:ea typeface="宋体" panose="02010600030101010101" pitchFamily="2" charset="-122"/>
                <a:sym typeface="+mn-ea"/>
              </a:rPr>
              <a:t>（Intel Pentium系列和AMD Athlon</a:t>
            </a:r>
            <a:r>
              <a:rPr altLang="en-US" dirty="0">
                <a:solidFill>
                  <a:srgbClr val="FFFF00"/>
                </a:solidFill>
                <a:latin typeface="Tahoma" panose="020B0604030504040204" pitchFamily="34" charset="0"/>
                <a:ea typeface="宋体" panose="02010600030101010101" pitchFamily="2" charset="-122"/>
                <a:sym typeface="+mn-ea"/>
              </a:rPr>
              <a:t>速龙</a:t>
            </a:r>
            <a:r>
              <a:rPr lang="en-US" altLang="zh-CN" dirty="0">
                <a:solidFill>
                  <a:srgbClr val="FFFF00"/>
                </a:solidFill>
                <a:latin typeface="Tahoma" panose="020B0604030504040204" pitchFamily="34" charset="0"/>
                <a:ea typeface="宋体" panose="02010600030101010101" pitchFamily="2" charset="-122"/>
                <a:sym typeface="+mn-ea"/>
              </a:rPr>
              <a:t>系列处理器</a:t>
            </a:r>
            <a:r>
              <a:rPr altLang="en-US" dirty="0">
                <a:solidFill>
                  <a:srgbClr val="FFFF00"/>
                </a:solidFill>
                <a:latin typeface="Tahoma" panose="020B0604030504040204" pitchFamily="34" charset="0"/>
                <a:ea typeface="宋体" panose="02010600030101010101" pitchFamily="2" charset="-122"/>
                <a:sym typeface="+mn-ea"/>
              </a:rPr>
              <a:t>）和</a:t>
            </a:r>
            <a:r>
              <a:rPr lang="en-US" altLang="zh-CN" b="1" dirty="0">
                <a:solidFill>
                  <a:srgbClr val="FFFF00"/>
                </a:solidFill>
                <a:latin typeface="Tahoma" panose="020B0604030504040204" pitchFamily="34" charset="0"/>
                <a:sym typeface="+mn-ea"/>
              </a:rPr>
              <a:t>MIPS</a:t>
            </a:r>
            <a:r>
              <a:rPr altLang="en-US" dirty="0">
                <a:solidFill>
                  <a:srgbClr val="FFFF00"/>
                </a:solidFill>
                <a:latin typeface="Tahoma" panose="020B0604030504040204" pitchFamily="34" charset="0"/>
                <a:sym typeface="+mn-ea"/>
              </a:rPr>
              <a:t>（Godson龙芯</a:t>
            </a:r>
            <a:r>
              <a:rPr altLang="en-US" dirty="0">
                <a:solidFill>
                  <a:srgbClr val="FFFF00"/>
                </a:solidFill>
                <a:latin typeface="Tahoma" panose="020B0604030504040204" pitchFamily="34" charset="0"/>
                <a:sym typeface="+mn-ea"/>
              </a:rPr>
              <a:t>系列处理器）</a:t>
            </a:r>
            <a:endParaRPr lang="en-US" altLang="zh-CN" dirty="0">
              <a:solidFill>
                <a:srgbClr val="FFFF00"/>
              </a:solidFill>
              <a:latin typeface="Tahoma" panose="020B0604030504040204" pitchFamily="34" charset="0"/>
              <a:ea typeface="宋体" panose="02010600030101010101" pitchFamily="2" charset="-122"/>
            </a:endParaRPr>
          </a:p>
          <a:p>
            <a:pPr marL="342900" lvl="0" indent="-342900" fontAlgn="base">
              <a:spcBef>
                <a:spcPct val="20000"/>
              </a:spcBef>
              <a:spcAft>
                <a:spcPct val="0"/>
              </a:spcAft>
              <a:buClr>
                <a:schemeClr val="folHlink"/>
              </a:buClr>
              <a:buFont typeface="Arial" panose="020B0604020202020204" pitchFamily="34" charset="0"/>
              <a:buChar char="•"/>
            </a:pPr>
            <a:r>
              <a:rPr lang="en-US" altLang="zh-CN" b="1" dirty="0">
                <a:solidFill>
                  <a:srgbClr val="FFFF00"/>
                </a:solidFill>
                <a:latin typeface="Tahoma" panose="020B0604030504040204" pitchFamily="34" charset="0"/>
                <a:sym typeface="+mn-ea"/>
              </a:rPr>
              <a:t>嵌入式处理器</a:t>
            </a:r>
            <a:r>
              <a:rPr lang="en-US" altLang="zh-CN" dirty="0">
                <a:solidFill>
                  <a:srgbClr val="FFFF00"/>
                </a:solidFill>
                <a:latin typeface="Tahoma" panose="020B0604030504040204" pitchFamily="34" charset="0"/>
                <a:sym typeface="+mn-ea"/>
              </a:rPr>
              <a:t>以</a:t>
            </a:r>
            <a:r>
              <a:rPr lang="en-US" altLang="zh-CN" dirty="0">
                <a:solidFill>
                  <a:srgbClr val="FFFF00"/>
                </a:solidFill>
                <a:latin typeface="Tahoma" panose="020B0604030504040204" pitchFamily="34" charset="0"/>
                <a:ea typeface="宋体" panose="02010600030101010101" pitchFamily="2" charset="-122"/>
                <a:sym typeface="+mn-ea"/>
              </a:rPr>
              <a:t>高性能、低价格和低功耗逐渐取代PC通用处理器</a:t>
            </a:r>
            <a:r>
              <a:rPr altLang="en-US" dirty="0">
                <a:solidFill>
                  <a:srgbClr val="FFFF00"/>
                </a:solidFill>
                <a:latin typeface="Tahoma" panose="020B0604030504040204" pitchFamily="34" charset="0"/>
                <a:ea typeface="宋体" panose="02010600030101010101" pitchFamily="2" charset="-122"/>
                <a:sym typeface="+mn-ea"/>
              </a:rPr>
              <a:t>：</a:t>
            </a:r>
            <a:r>
              <a:rPr lang="en-US" altLang="zh-CN" dirty="0">
                <a:solidFill>
                  <a:srgbClr val="FFFF00"/>
                </a:solidFill>
                <a:latin typeface="Tahoma" panose="020B0604030504040204" pitchFamily="34" charset="0"/>
                <a:ea typeface="宋体" panose="02010600030101010101" pitchFamily="2" charset="-122"/>
                <a:sym typeface="+mn-ea"/>
              </a:rPr>
              <a:t>典型的就是基于</a:t>
            </a:r>
            <a:r>
              <a:rPr lang="en-US" altLang="zh-CN" b="1" dirty="0">
                <a:solidFill>
                  <a:srgbClr val="FFFF00"/>
                </a:solidFill>
                <a:latin typeface="Tahoma" panose="020B0604030504040204" pitchFamily="34" charset="0"/>
                <a:ea typeface="宋体" panose="02010600030101010101" pitchFamily="2" charset="-122"/>
                <a:sym typeface="+mn-ea"/>
              </a:rPr>
              <a:t>ARM</a:t>
            </a:r>
            <a:r>
              <a:rPr lang="en-US" altLang="zh-CN" dirty="0">
                <a:solidFill>
                  <a:srgbClr val="FFFF00"/>
                </a:solidFill>
                <a:latin typeface="Tahoma" panose="020B0604030504040204" pitchFamily="34" charset="0"/>
                <a:ea typeface="宋体" panose="02010600030101010101" pitchFamily="2" charset="-122"/>
                <a:sym typeface="+mn-ea"/>
              </a:rPr>
              <a:t>（Advanced RISC Computer）指令集的诸多嵌入式处理器，例如Intel Xscale系列和三星2410系列处理器）</a:t>
            </a:r>
            <a:endParaRPr lang="zh-CN" altLang="en-US" dirty="0">
              <a:solidFill>
                <a:srgbClr val="FFFF00"/>
              </a:solidFill>
              <a:latin typeface="Tahoma" panose="020B0604030504040204" pitchFamily="34" charset="0"/>
              <a:ea typeface="宋体" panose="02010600030101010101" pitchFamily="2" charset="-122"/>
            </a:endParaRPr>
          </a:p>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altLang="en-US" dirty="0">
              <a:latin typeface="Tahoma" panose="020B0604030504040204" pitchFamily="34" charset="0"/>
              <a:sym typeface="+mn-e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altLang="en-US" dirty="0">
              <a:latin typeface="Tahoma" panose="020B0604030504040204" pitchFamily="34" charset="0"/>
              <a:sym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stretch>
            <a:fillRect/>
          </a:stretch>
        </p:blipFill>
        <p:spPr>
          <a:xfrm>
            <a:off x="20548" y="20547"/>
            <a:ext cx="3498527" cy="2825393"/>
          </a:xfrm>
          <a:prstGeom prst="rect">
            <a:avLst/>
          </a:prstGeom>
        </p:spPr>
      </p:pic>
      <p:pic>
        <p:nvPicPr>
          <p:cNvPr id="8" name="Picture 7"/>
          <p:cNvPicPr>
            <a:picLocks noChangeAspect="1"/>
          </p:cNvPicPr>
          <p:nvPr userDrawn="1"/>
        </p:nvPicPr>
        <p:blipFill>
          <a:blip r:embed="rId3" cstate="print"/>
          <a:stretch>
            <a:fillRect/>
          </a:stretch>
        </p:blipFill>
        <p:spPr>
          <a:xfrm>
            <a:off x="3503486" y="20548"/>
            <a:ext cx="5624418" cy="2825496"/>
          </a:xfrm>
          <a:prstGeom prst="rect">
            <a:avLst/>
          </a:prstGeom>
        </p:spPr>
      </p:pic>
      <p:pic>
        <p:nvPicPr>
          <p:cNvPr id="9" name="Picture 8"/>
          <p:cNvPicPr>
            <a:picLocks noChangeAspect="1"/>
          </p:cNvPicPr>
          <p:nvPr userDrawn="1"/>
        </p:nvPicPr>
        <p:blipFill>
          <a:blip r:embed="rId4" cstate="print"/>
          <a:stretch>
            <a:fillRect/>
          </a:stretch>
        </p:blipFill>
        <p:spPr>
          <a:xfrm>
            <a:off x="20923" y="2818500"/>
            <a:ext cx="7668994" cy="2296266"/>
          </a:xfrm>
          <a:prstGeom prst="rect">
            <a:avLst/>
          </a:prstGeom>
        </p:spPr>
      </p:pic>
      <p:pic>
        <p:nvPicPr>
          <p:cNvPr id="10" name="Picture 9"/>
          <p:cNvPicPr>
            <a:picLocks noChangeAspect="1"/>
          </p:cNvPicPr>
          <p:nvPr userDrawn="1"/>
        </p:nvPicPr>
        <p:blipFill>
          <a:blip r:embed="rId5" cstate="print"/>
          <a:stretch>
            <a:fillRect/>
          </a:stretch>
        </p:blipFill>
        <p:spPr>
          <a:xfrm>
            <a:off x="7662119" y="2819400"/>
            <a:ext cx="1461333" cy="2293850"/>
          </a:xfrm>
          <a:prstGeom prst="rect">
            <a:avLst/>
          </a:prstGeom>
        </p:spPr>
      </p:pic>
      <p:pic>
        <p:nvPicPr>
          <p:cNvPr id="11" name="Picture 10"/>
          <p:cNvPicPr/>
          <p:nvPr userDrawn="1"/>
        </p:nvPicPr>
        <p:blipFill>
          <a:blip r:embed="rId6" cstate="print"/>
          <a:stretch>
            <a:fillRect/>
          </a:stretch>
        </p:blipFill>
        <p:spPr>
          <a:xfrm>
            <a:off x="20548" y="5089818"/>
            <a:ext cx="9098280" cy="1737360"/>
          </a:xfrm>
          <a:prstGeom prst="rect">
            <a:avLst/>
          </a:prstGeom>
        </p:spPr>
      </p:pic>
      <p:sp>
        <p:nvSpPr>
          <p:cNvPr id="14" name="Rectangle 13"/>
          <p:cNvSpPr/>
          <p:nvPr userDrawn="1"/>
        </p:nvSpPr>
        <p:spPr>
          <a:xfrm>
            <a:off x="8755230" y="2469776"/>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0" lang="zh-CN">
              <a:solidFill>
                <a:srgbClr val="F47F28"/>
              </a:solidFill>
            </a:endParaRPr>
          </a:p>
        </p:txBody>
      </p:sp>
      <p:sp>
        <p:nvSpPr>
          <p:cNvPr id="4" name="Date Placeholder 3"/>
          <p:cNvSpPr>
            <a:spLocks noGrp="1"/>
          </p:cNvSpPr>
          <p:nvPr>
            <p:ph type="dt" sz="half" idx="10"/>
          </p:nvPr>
        </p:nvSpPr>
        <p:spPr/>
        <p:txBody>
          <a:bodyPr/>
          <a:lstStyle>
            <a:lvl1pPr eaLnBrk="1" latinLnBrk="0" hangingPunct="1">
              <a:defRPr kumimoji="0" lang="zh-CN">
                <a:solidFill>
                  <a:schemeClr val="bg1"/>
                </a:solidFill>
              </a:defRPr>
            </a:lvl1pPr>
          </a:lstStyle>
          <a:p>
            <a:fld id="{A62BAA79-1FC4-494E-AD48-E75C6DE1C71E}" type="datetime1">
              <a:rPr lang="zh-CN" altLang="en-US" smtClean="0"/>
            </a:fld>
            <a:endParaRPr kumimoji="0" lang="zh-CN"/>
          </a:p>
        </p:txBody>
      </p:sp>
      <p:sp>
        <p:nvSpPr>
          <p:cNvPr id="5" name="Footer Placeholder 4"/>
          <p:cNvSpPr>
            <a:spLocks noGrp="1"/>
          </p:cNvSpPr>
          <p:nvPr>
            <p:ph type="ftr" sz="quarter" idx="11"/>
          </p:nvPr>
        </p:nvSpPr>
        <p:spPr/>
        <p:txBody>
          <a:bodyPr/>
          <a:lstStyle>
            <a:lvl1pPr eaLnBrk="1" latinLnBrk="0" hangingPunct="1">
              <a:defRPr kumimoji="0" lang="zh-CN">
                <a:solidFill>
                  <a:schemeClr val="bg1"/>
                </a:solidFill>
              </a:defRPr>
            </a:lvl1pPr>
          </a:lstStyle>
          <a:p>
            <a:endParaRPr kumimoji="0" lang="zh-CN"/>
          </a:p>
        </p:txBody>
      </p:sp>
      <p:sp>
        <p:nvSpPr>
          <p:cNvPr id="6" name="Slide Number Placeholder 5"/>
          <p:cNvSpPr>
            <a:spLocks noGrp="1"/>
          </p:cNvSpPr>
          <p:nvPr>
            <p:ph type="sldNum" sz="quarter" idx="12"/>
          </p:nvPr>
        </p:nvSpPr>
        <p:spPr/>
        <p:txBody>
          <a:bodyPr/>
          <a:lstStyle>
            <a:lvl1pPr eaLnBrk="1" latinLnBrk="0" hangingPunct="1">
              <a:defRPr kumimoji="0" lang="zh-CN">
                <a:solidFill>
                  <a:schemeClr val="bg1"/>
                </a:solidFill>
              </a:defRPr>
            </a:lvl1pPr>
          </a:lstStyle>
          <a:p>
            <a:fld id="{240D5ECE-8B49-45CD-BE81-EF81920D1969}" type="slidenum">
              <a:rPr/>
            </a:fld>
            <a:endParaRPr kumimoji="0" lang="zh-CN"/>
          </a:p>
        </p:txBody>
      </p:sp>
      <p:sp>
        <p:nvSpPr>
          <p:cNvPr id="15" name="Text Placeholder 15"/>
          <p:cNvSpPr>
            <a:spLocks noGrp="1"/>
          </p:cNvSpPr>
          <p:nvPr>
            <p:ph type="body" sz="quarter" idx="14" hasCustomPrompt="1"/>
          </p:nvPr>
        </p:nvSpPr>
        <p:spPr>
          <a:xfrm>
            <a:off x="3581400" y="1295400"/>
            <a:ext cx="5105400" cy="1416269"/>
          </a:xfrm>
        </p:spPr>
        <p:txBody>
          <a:bodyPr anchor="b">
            <a:normAutofit/>
          </a:bodyPr>
          <a:lstStyle>
            <a:lvl1pPr algn="r" eaLnBrk="1" latinLnBrk="0" hangingPunct="1">
              <a:buNone/>
              <a:defRPr kumimoji="0" lang="zh-CN" sz="2200" kern="1200">
                <a:solidFill>
                  <a:schemeClr val="tx1">
                    <a:lumMod val="75000"/>
                    <a:lumOff val="25000"/>
                  </a:schemeClr>
                </a:solidFill>
                <a:latin typeface="Calibri" panose="020F0502020204030204" pitchFamily="34" charset="0"/>
                <a:ea typeface="+mn-ea"/>
                <a:cs typeface="+mn-cs"/>
              </a:defRPr>
            </a:lvl1pPr>
          </a:lstStyle>
          <a:p>
            <a:pPr lvl="0"/>
            <a:r>
              <a:rPr kumimoji="0" lang="zh-CN"/>
              <a:t>单击此处编辑母版副标题样式</a:t>
            </a:r>
            <a:endParaRPr kumimoji="0" lang="zh-CN"/>
          </a:p>
        </p:txBody>
      </p:sp>
      <p:sp>
        <p:nvSpPr>
          <p:cNvPr id="2" name="Title 1"/>
          <p:cNvSpPr>
            <a:spLocks noGrp="1"/>
          </p:cNvSpPr>
          <p:nvPr>
            <p:ph type="title"/>
          </p:nvPr>
        </p:nvSpPr>
        <p:spPr>
          <a:xfrm>
            <a:off x="106344" y="4114800"/>
            <a:ext cx="7315200" cy="914400"/>
          </a:xfrm>
        </p:spPr>
        <p:txBody>
          <a:bodyPr anchor="b" anchorCtr="0">
            <a:normAutofit/>
          </a:bodyPr>
          <a:lstStyle>
            <a:lvl1pPr marL="0" indent="0" eaLnBrk="1" latinLnBrk="0" hangingPunct="1">
              <a:defRPr kumimoji="0" lang="zh-CN" sz="3600" b="1" kern="1200" baseline="0">
                <a:solidFill>
                  <a:schemeClr val="bg1"/>
                </a:solidFill>
                <a:latin typeface="Arial" panose="020B0604020202020204" pitchFamily="34" charset="0"/>
                <a:ea typeface="+mn-ea"/>
                <a:cs typeface="Arial" panose="020B0604020202020204" pitchFamily="34" charset="0"/>
              </a:defRPr>
            </a:lvl1pPr>
          </a:lstStyle>
          <a:p>
            <a:pPr marL="342900" lvl="0" indent="-342900" algn="l" defTabSz="914400" eaLnBrk="1" latinLnBrk="0" hangingPunct="1"/>
            <a:r>
              <a:rPr lang="zh-CN" altLang="en-US"/>
              <a:t>单击此处编辑母版标题样式</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 calcmode="lin" valueType="num">
                                      <p:cBhvr additive="base">
                                        <p:cTn id="15"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5">
                                            <p:txEl>
                                              <p:pRg st="0" end="0"/>
                                            </p:txEl>
                                          </p:spTgt>
                                        </p:tgtEl>
                                        <p:attrNameLst>
                                          <p:attrName>ppt_y</p:attrName>
                                        </p:attrNameLst>
                                      </p:cBhvr>
                                      <p:tavLst>
                                        <p:tav tm="0">
                                          <p:val>
                                            <p:strVal val="#ppt_y"/>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anim calcmode="lin" valueType="num">
                                      <p:cBhvr>
                                        <p:cTn id="20" dur="500" fill="hold"/>
                                        <p:tgtEl>
                                          <p:spTgt spid="11"/>
                                        </p:tgtEl>
                                        <p:attrNameLst>
                                          <p:attrName>ppt_x</p:attrName>
                                        </p:attrNameLst>
                                      </p:cBhvr>
                                      <p:tavLst>
                                        <p:tav tm="0">
                                          <p:val>
                                            <p:strVal val="#ppt_x"/>
                                          </p:val>
                                        </p:tav>
                                        <p:tav tm="100000">
                                          <p:val>
                                            <p:strVal val="#ppt_x"/>
                                          </p:val>
                                        </p:tav>
                                      </p:tavLst>
                                    </p:anim>
                                    <p:anim calcmode="lin" valueType="num">
                                      <p:cBhvr>
                                        <p:cTn id="21" dur="500" fill="hold"/>
                                        <p:tgtEl>
                                          <p:spTgt spid="11"/>
                                        </p:tgtEl>
                                        <p:attrNameLst>
                                          <p:attrName>ppt_y</p:attrName>
                                        </p:attrNameLst>
                                      </p:cBhvr>
                                      <p:tavLst>
                                        <p:tav tm="0">
                                          <p:val>
                                            <p:strVal val="#ppt_y+.1"/>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50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build="p">
        <p:tmplLst>
          <p:tmpl lvl="1">
            <p:tnLst>
              <p:par>
                <p:cTn presetID="2" presetClass="entr" presetSubtype="2"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媒体(带标题)">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eaLnBrk="1" latinLnBrk="0" hangingPunct="1">
              <a:defRPr kumimoji="0" lang="zh-CN">
                <a:solidFill>
                  <a:schemeClr val="bg1"/>
                </a:solidFill>
              </a:defRPr>
            </a:lvl1pPr>
          </a:lstStyle>
          <a:p>
            <a:fld id="{0C9D4CB4-50BE-4296-91F0-218946E16CC1}" type="datetime1">
              <a:rPr lang="zh-CN" altLang="en-US" smtClean="0"/>
            </a:fld>
            <a:endParaRPr kumimoji="0" lang="zh-CN"/>
          </a:p>
        </p:txBody>
      </p:sp>
      <p:sp>
        <p:nvSpPr>
          <p:cNvPr id="4" name="Footer Placeholder 3"/>
          <p:cNvSpPr>
            <a:spLocks noGrp="1"/>
          </p:cNvSpPr>
          <p:nvPr>
            <p:ph type="ftr" sz="quarter" idx="11"/>
          </p:nvPr>
        </p:nvSpPr>
        <p:spPr/>
        <p:txBody>
          <a:bodyPr/>
          <a:lstStyle>
            <a:lvl1pPr eaLnBrk="1" latinLnBrk="0" hangingPunct="1">
              <a:defRPr kumimoji="0" lang="zh-CN">
                <a:solidFill>
                  <a:schemeClr val="bg1"/>
                </a:solidFill>
              </a:defRPr>
            </a:lvl1pPr>
          </a:lstStyle>
          <a:p>
            <a:endParaRPr kumimoji="0" lang="zh-CN"/>
          </a:p>
        </p:txBody>
      </p:sp>
      <p:sp>
        <p:nvSpPr>
          <p:cNvPr id="5" name="Slide Number Placeholder 4"/>
          <p:cNvSpPr>
            <a:spLocks noGrp="1"/>
          </p:cNvSpPr>
          <p:nvPr>
            <p:ph type="sldNum" sz="quarter" idx="12"/>
          </p:nvPr>
        </p:nvSpPr>
        <p:spPr/>
        <p:txBody>
          <a:bodyPr/>
          <a:lstStyle>
            <a:lvl1pPr eaLnBrk="1" latinLnBrk="0" hangingPunct="1">
              <a:defRPr kumimoji="0" lang="zh-CN">
                <a:solidFill>
                  <a:schemeClr val="bg1"/>
                </a:solidFill>
              </a:defRPr>
            </a:lvl1pPr>
          </a:lstStyle>
          <a:p>
            <a:fld id="{240D5ECE-8B49-45CD-BE81-EF81920D1969}" type="slidenum">
              <a:rPr/>
            </a:fld>
            <a:endParaRPr kumimoji="0" lang="zh-CN"/>
          </a:p>
        </p:txBody>
      </p:sp>
      <p:sp>
        <p:nvSpPr>
          <p:cNvPr id="6" name="Rectangle 5"/>
          <p:cNvSpPr/>
          <p:nvPr userDrawn="1"/>
        </p:nvSpPr>
        <p:spPr>
          <a:xfrm>
            <a:off x="595263" y="4800600"/>
            <a:ext cx="4873752"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0" lang="zh-CN" b="1">
              <a:latin typeface="Georgia" panose="02040502050405020303" pitchFamily="18" charset="0"/>
            </a:endParaRPr>
          </a:p>
        </p:txBody>
      </p:sp>
      <p:sp>
        <p:nvSpPr>
          <p:cNvPr id="7" name="Title 1"/>
          <p:cNvSpPr>
            <a:spLocks noGrp="1"/>
          </p:cNvSpPr>
          <p:nvPr>
            <p:ph type="title"/>
          </p:nvPr>
        </p:nvSpPr>
        <p:spPr>
          <a:xfrm>
            <a:off x="606552" y="4800600"/>
            <a:ext cx="4809244" cy="566738"/>
          </a:xfrm>
        </p:spPr>
        <p:txBody>
          <a:bodyPr anchor="b">
            <a:normAutofit/>
          </a:bodyPr>
          <a:lstStyle>
            <a:lvl1pPr algn="ctr" eaLnBrk="1" latinLnBrk="0" hangingPunct="1">
              <a:defRPr kumimoji="0" lang="zh-CN" sz="1800" b="0">
                <a:solidFill>
                  <a:schemeClr val="bg1">
                    <a:lumMod val="85000"/>
                  </a:schemeClr>
                </a:solidFill>
                <a:latin typeface="Georgia" panose="02040502050405020303" pitchFamily="18" charset="0"/>
              </a:defRPr>
            </a:lvl1pPr>
          </a:lstStyle>
          <a:p>
            <a:pPr eaLnBrk="1" latinLnBrk="0" hangingPunct="1"/>
            <a:r>
              <a:rPr lang="zh-CN" altLang="en-US"/>
              <a:t>单击此处编辑母版标题样式</a:t>
            </a:r>
            <a:endParaRPr lang="zh-CN" altLang="en-US"/>
          </a:p>
        </p:txBody>
      </p:sp>
      <p:sp>
        <p:nvSpPr>
          <p:cNvPr id="9" name="Media Placeholder 8"/>
          <p:cNvSpPr>
            <a:spLocks noGrp="1"/>
          </p:cNvSpPr>
          <p:nvPr>
            <p:ph type="media" sz="quarter" idx="13" hasCustomPrompt="1"/>
          </p:nvPr>
        </p:nvSpPr>
        <p:spPr>
          <a:xfrm>
            <a:off x="587022" y="838200"/>
            <a:ext cx="4873752" cy="3812822"/>
          </a:xfrm>
        </p:spPr>
        <p:txBody>
          <a:bodyPr/>
          <a:lstStyle>
            <a:lvl1pPr eaLnBrk="1" latinLnBrk="0" hangingPunct="1">
              <a:buNone/>
              <a:defRPr kumimoji="0" lang="zh-CN"/>
            </a:lvl1pPr>
          </a:lstStyle>
          <a:p>
            <a:pPr eaLnBrk="1" latinLnBrk="0" hangingPunct="1"/>
            <a:r>
              <a:rPr lang="zh-CN" altLang="en-US"/>
              <a:t>单击图标添加媒体</a:t>
            </a:r>
            <a:endParaRPr lang="zh-CN" altLang="en-US"/>
          </a:p>
        </p:txBody>
      </p:sp>
      <p:sp>
        <p:nvSpPr>
          <p:cNvPr id="11" name="Text Placeholder 10"/>
          <p:cNvSpPr>
            <a:spLocks noGrp="1"/>
          </p:cNvSpPr>
          <p:nvPr>
            <p:ph type="body" sz="quarter" idx="14"/>
          </p:nvPr>
        </p:nvSpPr>
        <p:spPr>
          <a:xfrm>
            <a:off x="5776863" y="838200"/>
            <a:ext cx="2819400" cy="4636911"/>
          </a:xfrm>
        </p:spPr>
        <p:txBody>
          <a:bodyPr>
            <a:normAutofit/>
          </a:bodyPr>
          <a:lstStyle>
            <a:lvl1pPr marL="0" indent="0" algn="l" eaLnBrk="1" latinLnBrk="0" hangingPunct="1">
              <a:buNone/>
              <a:defRPr kumimoji="0" lang="zh-CN" sz="2400">
                <a:solidFill>
                  <a:schemeClr val="bg1"/>
                </a:solidFill>
              </a:defRPr>
            </a:lvl1pPr>
          </a:lstStyle>
          <a:p>
            <a:pPr lvl="0" eaLnBrk="1" latinLnBrk="0" hangingPunct="1"/>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p:wipe/>
      </p:transition>
    </mc:Choice>
    <mc:Fallback>
      <p:transition spd="slow">
        <p:wip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showMasterSp="0">
  <p:cSld name="图片与标题">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1792800" y="4800600"/>
            <a:ext cx="5500800"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0" lang="zh-CN" b="1">
              <a:latin typeface="Georgia" panose="02040502050405020303" pitchFamily="18" charset="0"/>
            </a:endParaRPr>
          </a:p>
        </p:txBody>
      </p:sp>
      <p:sp>
        <p:nvSpPr>
          <p:cNvPr id="2" name="Title 1"/>
          <p:cNvSpPr>
            <a:spLocks noGrp="1"/>
          </p:cNvSpPr>
          <p:nvPr>
            <p:ph type="title"/>
          </p:nvPr>
        </p:nvSpPr>
        <p:spPr>
          <a:xfrm>
            <a:off x="1792288" y="4800600"/>
            <a:ext cx="5486400" cy="566738"/>
          </a:xfrm>
        </p:spPr>
        <p:txBody>
          <a:bodyPr anchor="b">
            <a:normAutofit/>
          </a:bodyPr>
          <a:lstStyle>
            <a:lvl1pPr algn="ctr" eaLnBrk="1" latinLnBrk="0" hangingPunct="1">
              <a:defRPr kumimoji="0" lang="zh-CN" sz="1800" b="0">
                <a:solidFill>
                  <a:schemeClr val="bg1">
                    <a:lumMod val="85000"/>
                  </a:schemeClr>
                </a:solidFill>
                <a:latin typeface="Georgia" panose="02040502050405020303" pitchFamily="18" charset="0"/>
              </a:defRPr>
            </a:lvl1pPr>
          </a:lstStyle>
          <a:p>
            <a:pPr eaLnBrk="1" latinLnBrk="0" hangingPunct="1"/>
            <a:r>
              <a:rPr lang="zh-CN" altLang="en-US"/>
              <a:t>单击此处编辑母版标题样式</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eaLnBrk="1" latinLnBrk="0" hangingPunct="1">
              <a:buNone/>
              <a:defRPr kumimoji="0" lang="zh-CN" sz="3200"/>
            </a:lvl1pPr>
            <a:lvl2pPr marL="457200" indent="0" eaLnBrk="1" latinLnBrk="0" hangingPunct="1">
              <a:buNone/>
              <a:defRPr kumimoji="0" lang="zh-CN" sz="2800"/>
            </a:lvl2pPr>
            <a:lvl3pPr marL="914400" indent="0" eaLnBrk="1" latinLnBrk="0" hangingPunct="1">
              <a:buNone/>
              <a:defRPr kumimoji="0" lang="zh-CN" sz="2400"/>
            </a:lvl3pPr>
            <a:lvl4pPr marL="1371600" indent="0" eaLnBrk="1" latinLnBrk="0" hangingPunct="1">
              <a:buNone/>
              <a:defRPr kumimoji="0" lang="zh-CN" sz="2000"/>
            </a:lvl4pPr>
            <a:lvl5pPr marL="1828800" indent="0" eaLnBrk="1" latinLnBrk="0" hangingPunct="1">
              <a:buNone/>
              <a:defRPr kumimoji="0" lang="zh-CN" sz="2000"/>
            </a:lvl5pPr>
            <a:lvl6pPr marL="2286000" indent="0" eaLnBrk="1" latinLnBrk="0" hangingPunct="1">
              <a:buNone/>
              <a:defRPr kumimoji="0" lang="zh-CN" sz="2000"/>
            </a:lvl6pPr>
            <a:lvl7pPr marL="2743200" indent="0" eaLnBrk="1" latinLnBrk="0" hangingPunct="1">
              <a:buNone/>
              <a:defRPr kumimoji="0" lang="zh-CN" sz="2000"/>
            </a:lvl7pPr>
            <a:lvl8pPr marL="3200400" indent="0" eaLnBrk="1" latinLnBrk="0" hangingPunct="1">
              <a:buNone/>
              <a:defRPr kumimoji="0" lang="zh-CN" sz="2000"/>
            </a:lvl8pPr>
            <a:lvl9pPr marL="3657600" indent="0" eaLnBrk="1" latinLnBrk="0" hangingPunct="1">
              <a:buNone/>
              <a:defRPr kumimoji="0" lang="zh-CN" sz="2000"/>
            </a:lvl9pPr>
          </a:lstStyle>
          <a:p>
            <a:pPr eaLnBrk="1" latinLnBrk="0" hangingPunct="1"/>
            <a:r>
              <a:rPr lang="zh-CN" altLang="en-US"/>
              <a:t>单击图标添加图片</a:t>
            </a:r>
            <a:endParaRPr lang="zh-CN" altLang="en-US"/>
          </a:p>
        </p:txBody>
      </p:sp>
      <p:sp>
        <p:nvSpPr>
          <p:cNvPr id="4" name="Text Placeholder 3"/>
          <p:cNvSpPr>
            <a:spLocks noGrp="1"/>
          </p:cNvSpPr>
          <p:nvPr>
            <p:ph type="body" sz="half" idx="2"/>
          </p:nvPr>
        </p:nvSpPr>
        <p:spPr>
          <a:xfrm>
            <a:off x="1792288" y="5562600"/>
            <a:ext cx="5486400" cy="609600"/>
          </a:xfrm>
        </p:spPr>
        <p:txBody>
          <a:bodyPr/>
          <a:lstStyle>
            <a:lvl1pPr marL="0" indent="0" algn="ctr" eaLnBrk="1" latinLnBrk="0" hangingPunct="1">
              <a:buNone/>
              <a:defRPr kumimoji="0" lang="zh-CN" sz="1400"/>
            </a:lvl1pPr>
            <a:lvl2pPr marL="457200" indent="0" eaLnBrk="1" latinLnBrk="0" hangingPunct="1">
              <a:buNone/>
              <a:defRPr kumimoji="0" lang="zh-CN" sz="1200"/>
            </a:lvl2pPr>
            <a:lvl3pPr marL="914400" indent="0" eaLnBrk="1" latinLnBrk="0" hangingPunct="1">
              <a:buNone/>
              <a:defRPr kumimoji="0" lang="zh-CN" sz="1000"/>
            </a:lvl3pPr>
            <a:lvl4pPr marL="1371600" indent="0" eaLnBrk="1" latinLnBrk="0" hangingPunct="1">
              <a:buNone/>
              <a:defRPr kumimoji="0" lang="zh-CN" sz="900"/>
            </a:lvl4pPr>
            <a:lvl5pPr marL="1828800" indent="0" eaLnBrk="1" latinLnBrk="0" hangingPunct="1">
              <a:buNone/>
              <a:defRPr kumimoji="0" lang="zh-CN" sz="900"/>
            </a:lvl5pPr>
            <a:lvl6pPr marL="2286000" indent="0" eaLnBrk="1" latinLnBrk="0" hangingPunct="1">
              <a:buNone/>
              <a:defRPr kumimoji="0" lang="zh-CN" sz="900"/>
            </a:lvl6pPr>
            <a:lvl7pPr marL="2743200" indent="0" eaLnBrk="1" latinLnBrk="0" hangingPunct="1">
              <a:buNone/>
              <a:defRPr kumimoji="0" lang="zh-CN" sz="900"/>
            </a:lvl7pPr>
            <a:lvl8pPr marL="3200400" indent="0" eaLnBrk="1" latinLnBrk="0" hangingPunct="1">
              <a:buNone/>
              <a:defRPr kumimoji="0" lang="zh-CN" sz="900"/>
            </a:lvl8pPr>
            <a:lvl9pPr marL="3657600" indent="0" eaLnBrk="1" latinLnBrk="0" hangingPunct="1">
              <a:buNone/>
              <a:defRPr kumimoji="0" lang="zh-CN" sz="900"/>
            </a:lvl9pPr>
          </a:lstStyle>
          <a:p>
            <a:pPr lvl="0" eaLnBrk="1" latinLnBrk="0" hangingPunct="1"/>
            <a:r>
              <a:rPr lang="zh-CN" altLang="en-US"/>
              <a:t>单击此处编辑母版文本样式</a:t>
            </a:r>
            <a:endParaRPr lang="zh-CN" altLang="en-US"/>
          </a:p>
        </p:txBody>
      </p:sp>
      <p:sp>
        <p:nvSpPr>
          <p:cNvPr id="5" name="Date Placeholder 4"/>
          <p:cNvSpPr>
            <a:spLocks noGrp="1"/>
          </p:cNvSpPr>
          <p:nvPr>
            <p:ph type="dt" sz="half" idx="10"/>
          </p:nvPr>
        </p:nvSpPr>
        <p:spPr/>
        <p:txBody>
          <a:bodyPr/>
          <a:lstStyle>
            <a:lvl1pPr eaLnBrk="1" latinLnBrk="0" hangingPunct="1">
              <a:defRPr kumimoji="0" lang="zh-CN">
                <a:solidFill>
                  <a:schemeClr val="bg1"/>
                </a:solidFill>
              </a:defRPr>
            </a:lvl1pPr>
          </a:lstStyle>
          <a:p>
            <a:fld id="{3ABE34A7-9879-47B1-AB27-825CFE5601E6}" type="datetime1">
              <a:rPr lang="zh-CN" altLang="en-US" smtClean="0"/>
            </a:fld>
            <a:endParaRPr kumimoji="0" lang="zh-CN"/>
          </a:p>
        </p:txBody>
      </p:sp>
      <p:sp>
        <p:nvSpPr>
          <p:cNvPr id="6" name="Footer Placeholder 5"/>
          <p:cNvSpPr>
            <a:spLocks noGrp="1"/>
          </p:cNvSpPr>
          <p:nvPr>
            <p:ph type="ftr" sz="quarter" idx="11"/>
          </p:nvPr>
        </p:nvSpPr>
        <p:spPr/>
        <p:txBody>
          <a:bodyPr/>
          <a:lstStyle>
            <a:lvl1pPr eaLnBrk="1" latinLnBrk="0" hangingPunct="1">
              <a:defRPr kumimoji="0" lang="zh-CN">
                <a:solidFill>
                  <a:schemeClr val="bg1"/>
                </a:solidFill>
              </a:defRPr>
            </a:lvl1pPr>
          </a:lstStyle>
          <a:p>
            <a:endParaRPr kumimoji="0" lang="zh-CN"/>
          </a:p>
        </p:txBody>
      </p:sp>
      <p:sp>
        <p:nvSpPr>
          <p:cNvPr id="7" name="Slide Number Placeholder 6"/>
          <p:cNvSpPr>
            <a:spLocks noGrp="1"/>
          </p:cNvSpPr>
          <p:nvPr>
            <p:ph type="sldNum" sz="quarter" idx="12"/>
          </p:nvPr>
        </p:nvSpPr>
        <p:spPr/>
        <p:txBody>
          <a:bodyPr/>
          <a:lstStyle>
            <a:lvl1pPr eaLnBrk="1" latinLnBrk="0" hangingPunct="1">
              <a:defRPr kumimoji="0" lang="zh-CN">
                <a:solidFill>
                  <a:schemeClr val="bg1"/>
                </a:solidFill>
              </a:defRPr>
            </a:lvl1pPr>
          </a:lstStyle>
          <a:p>
            <a:fld id="{240D5ECE-8B49-45CD-BE81-EF81920D1969}" type="slidenum">
              <a:rPr/>
            </a:fld>
            <a:endParaRPr kumimoji="0"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标题和竖排文字">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lang="zh-CN" altLang="en-US"/>
          </a:p>
        </p:txBody>
      </p:sp>
      <p:sp>
        <p:nvSpPr>
          <p:cNvPr id="4" name="Date Placeholder 3"/>
          <p:cNvSpPr>
            <a:spLocks noGrp="1"/>
          </p:cNvSpPr>
          <p:nvPr>
            <p:ph type="dt" sz="half" idx="10"/>
          </p:nvPr>
        </p:nvSpPr>
        <p:spPr/>
        <p:txBody>
          <a:bodyPr/>
          <a:lstStyle/>
          <a:p>
            <a:fld id="{F0B7606D-C59E-4BB6-B4CC-CF73327B246B}" type="datetime1">
              <a:rPr lang="zh-CN" altLang="en-US" smtClean="0"/>
            </a:fld>
            <a:endParaRPr kumimoji="0" lang="zh-CN"/>
          </a:p>
        </p:txBody>
      </p:sp>
      <p:sp>
        <p:nvSpPr>
          <p:cNvPr id="5" name="Footer Placeholder 4"/>
          <p:cNvSpPr>
            <a:spLocks noGrp="1"/>
          </p:cNvSpPr>
          <p:nvPr>
            <p:ph type="ftr" sz="quarter" idx="11"/>
          </p:nvPr>
        </p:nvSpPr>
        <p:spPr/>
        <p:txBody>
          <a:bodyPr/>
          <a:lstStyle/>
          <a:p>
            <a:endParaRPr kumimoji="0" lang="zh-CN"/>
          </a:p>
        </p:txBody>
      </p:sp>
      <p:sp>
        <p:nvSpPr>
          <p:cNvPr id="6" name="Slide Number Placeholder 5"/>
          <p:cNvSpPr>
            <a:spLocks noGrp="1"/>
          </p:cNvSpPr>
          <p:nvPr>
            <p:ph type="sldNum" sz="quarter" idx="12"/>
          </p:nvPr>
        </p:nvSpPr>
        <p:spPr/>
        <p:txBody>
          <a:bodyPr/>
          <a:lstStyle/>
          <a:p>
            <a:fld id="{240D5ECE-8B49-45CD-BE81-EF81920D1969}" type="slidenum">
              <a:rPr/>
            </a:fld>
            <a:endParaRPr kumimoji="0" lang="zh-CN"/>
          </a:p>
        </p:txBody>
      </p:sp>
      <p:sp>
        <p:nvSpPr>
          <p:cNvPr id="14" name="Title 1"/>
          <p:cNvSpPr>
            <a:spLocks noGrp="1"/>
          </p:cNvSpPr>
          <p:nvPr>
            <p:ph type="title" hasCustomPrompt="1"/>
          </p:nvPr>
        </p:nvSpPr>
        <p:spPr>
          <a:xfrm>
            <a:off x="0" y="414867"/>
            <a:ext cx="5029200" cy="457200"/>
          </a:xfrm>
          <a:solidFill>
            <a:schemeClr val="tx1">
              <a:lumMod val="50000"/>
              <a:lumOff val="50000"/>
            </a:schemeClr>
          </a:solidFill>
        </p:spPr>
        <p:txBody>
          <a:bodyPr>
            <a:normAutofit/>
          </a:bodyPr>
          <a:lstStyle>
            <a:lvl1pPr algn="l" eaLnBrk="1" latinLnBrk="0" hangingPunct="1">
              <a:defRPr kumimoji="0" lang="zh-CN" sz="2800" b="1" kern="1200" baseline="0">
                <a:solidFill>
                  <a:schemeClr val="bg1"/>
                </a:solidFill>
                <a:latin typeface="+mn-lt"/>
                <a:ea typeface="+mn-ea"/>
                <a:cs typeface="+mn-cs"/>
              </a:defRPr>
            </a:lvl1pPr>
          </a:lstStyle>
          <a:p>
            <a:r>
              <a:rPr kumimoji="0" lang="zh-CN"/>
              <a:t>    单击此处编辑母版标题样式</a:t>
            </a:r>
            <a:endParaRPr kumimoji="0" 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715000" y="274638"/>
            <a:ext cx="2057400" cy="5851525"/>
          </a:xfrm>
        </p:spPr>
        <p:txBody>
          <a:bodyPr vert="eaVert"/>
          <a:lstStyle/>
          <a:p>
            <a:pPr eaLnBrk="1" latinLnBrk="0" hangingPunct="1"/>
            <a:r>
              <a:rPr lang="zh-CN" altLang="en-US"/>
              <a:t>单击此处编辑母版标题样式</a:t>
            </a:r>
            <a:endParaRPr lang="zh-CN" altLang="en-US"/>
          </a:p>
        </p:txBody>
      </p:sp>
      <p:sp>
        <p:nvSpPr>
          <p:cNvPr id="3" name="Vertical Text Placeholder 2"/>
          <p:cNvSpPr>
            <a:spLocks noGrp="1"/>
          </p:cNvSpPr>
          <p:nvPr>
            <p:ph type="body" orient="vert" idx="1"/>
          </p:nvPr>
        </p:nvSpPr>
        <p:spPr>
          <a:xfrm>
            <a:off x="457200" y="274638"/>
            <a:ext cx="5105400" cy="5851525"/>
          </a:xfrm>
        </p:spPr>
        <p:txBody>
          <a:bodyPr vert="eaVert"/>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lang="zh-CN" altLang="en-US"/>
          </a:p>
        </p:txBody>
      </p:sp>
      <p:sp>
        <p:nvSpPr>
          <p:cNvPr id="4" name="Date Placeholder 3"/>
          <p:cNvSpPr>
            <a:spLocks noGrp="1"/>
          </p:cNvSpPr>
          <p:nvPr>
            <p:ph type="dt" sz="half" idx="10"/>
          </p:nvPr>
        </p:nvSpPr>
        <p:spPr/>
        <p:txBody>
          <a:bodyPr/>
          <a:lstStyle>
            <a:lvl1pPr eaLnBrk="1" latinLnBrk="0" hangingPunct="1">
              <a:defRPr kumimoji="0" lang="zh-CN">
                <a:solidFill>
                  <a:schemeClr val="tx1">
                    <a:lumMod val="85000"/>
                    <a:lumOff val="15000"/>
                  </a:schemeClr>
                </a:solidFill>
              </a:defRPr>
            </a:lvl1pPr>
          </a:lstStyle>
          <a:p>
            <a:fld id="{46E74F19-3573-4CDE-A9C7-2C1BFA0C773A}" type="datetime1">
              <a:rPr lang="zh-CN" altLang="en-US" smtClean="0"/>
            </a:fld>
            <a:endParaRPr kumimoji="0" lang="zh-CN"/>
          </a:p>
        </p:txBody>
      </p:sp>
      <p:sp>
        <p:nvSpPr>
          <p:cNvPr id="5" name="Footer Placeholder 4"/>
          <p:cNvSpPr>
            <a:spLocks noGrp="1"/>
          </p:cNvSpPr>
          <p:nvPr>
            <p:ph type="ftr" sz="quarter" idx="11"/>
          </p:nvPr>
        </p:nvSpPr>
        <p:spPr/>
        <p:txBody>
          <a:bodyPr/>
          <a:lstStyle/>
          <a:p>
            <a:endParaRPr kumimoji="0" lang="zh-CN"/>
          </a:p>
        </p:txBody>
      </p:sp>
      <p:sp>
        <p:nvSpPr>
          <p:cNvPr id="6" name="Slide Number Placeholder 5"/>
          <p:cNvSpPr>
            <a:spLocks noGrp="1"/>
          </p:cNvSpPr>
          <p:nvPr>
            <p:ph type="sldNum" sz="quarter" idx="12"/>
          </p:nvPr>
        </p:nvSpPr>
        <p:spPr/>
        <p:txBody>
          <a:bodyPr/>
          <a:lstStyle>
            <a:lvl1pPr eaLnBrk="1" latinLnBrk="0" hangingPunct="1">
              <a:defRPr kumimoji="0" lang="zh-CN">
                <a:solidFill>
                  <a:schemeClr val="tx1">
                    <a:lumMod val="85000"/>
                    <a:lumOff val="15000"/>
                  </a:schemeClr>
                </a:solidFill>
              </a:defRPr>
            </a:lvl1pPr>
          </a:lstStyle>
          <a:p>
            <a:fld id="{240D5ECE-8B49-45CD-BE81-EF81920D1969}" type="slidenum">
              <a:rPr/>
            </a:fld>
            <a:endParaRPr kumimoji="0" 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空白">
    <p:bg>
      <p:bgRef idx="1001">
        <a:schemeClr val="bg1"/>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CD6FEC-AE9B-4BDC-A4B0-AF5C1621AE3C}" type="datetime1">
              <a:rPr lang="zh-CN" altLang="en-US" smtClean="0"/>
            </a:fld>
            <a:endParaRPr kumimoji="0" lang="zh-CN"/>
          </a:p>
        </p:txBody>
      </p:sp>
      <p:sp>
        <p:nvSpPr>
          <p:cNvPr id="3" name="Footer Placeholder 2"/>
          <p:cNvSpPr>
            <a:spLocks noGrp="1"/>
          </p:cNvSpPr>
          <p:nvPr>
            <p:ph type="ftr" sz="quarter" idx="11"/>
          </p:nvPr>
        </p:nvSpPr>
        <p:spPr/>
        <p:txBody>
          <a:bodyPr/>
          <a:lstStyle/>
          <a:p>
            <a:endParaRPr kumimoji="0" lang="zh-CN"/>
          </a:p>
        </p:txBody>
      </p:sp>
      <p:sp>
        <p:nvSpPr>
          <p:cNvPr id="4" name="Slide Number Placeholder 3"/>
          <p:cNvSpPr>
            <a:spLocks noGrp="1"/>
          </p:cNvSpPr>
          <p:nvPr>
            <p:ph type="sldNum" sz="quarter" idx="12"/>
          </p:nvPr>
        </p:nvSpPr>
        <p:spPr/>
        <p:txBody>
          <a:bodyPr/>
          <a:lstStyle/>
          <a:p>
            <a:fld id="{73820FCD-5F4C-4989-BE05-0A8208BCBC21}" type="slidenum">
              <a:rPr/>
            </a:fld>
            <a:endParaRPr kumimoji="0" lang="zh-CN"/>
          </a:p>
        </p:txBody>
      </p:sp>
      <p:sp>
        <p:nvSpPr>
          <p:cNvPr id="7" name="Rectangle 11"/>
          <p:cNvSpPr/>
          <p:nvPr userDrawn="1"/>
        </p:nvSpPr>
        <p:spPr>
          <a:xfrm>
            <a:off x="8655660" y="6063394"/>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solidFill>
                  <a:srgbClr val="FF6600"/>
                </a:solidFill>
              </a:rPr>
              <a:t>           </a:t>
            </a:r>
            <a:endParaRPr lang="zh-CN">
              <a:solidFill>
                <a:srgbClr val="FF6600"/>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sz="half" idx="1"/>
          </p:nvPr>
        </p:nvSpPr>
        <p:spPr>
          <a:xfrm>
            <a:off x="457200" y="1600200"/>
            <a:ext cx="4038600" cy="4525963"/>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48200" y="1600200"/>
            <a:ext cx="4038600" cy="4525963"/>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lstStyle/>
          <a:p>
            <a:pPr lvl="0" algn="r" eaLnBrk="1" fontAlgn="base" hangingPunct="1"/>
            <a:fld id="{9A0DB2DC-4C9A-4742-B13C-FB6460FD3503}" type="slidenum">
              <a:rPr lang="zh-CN" altLang="en-US" sz="1200" strike="noStrike" noProof="1" dirty="0">
                <a:latin typeface="Arial" panose="020B0604020202020204" pitchFamily="34" charset="0"/>
                <a:ea typeface="宋体" panose="02010600030101010101" pitchFamily="2" charset="-122"/>
                <a:cs typeface="+mn-ea"/>
              </a:rPr>
            </a:fld>
            <a:endParaRPr lang="en-US" altLang="zh-CN" sz="1200" strike="noStrike" noProof="1">
              <a:latin typeface="Arial" panose="020B0604020202020204" pitchFamily="34" charset="0"/>
            </a:endParaRPr>
          </a:p>
        </p:txBody>
      </p:sp>
      <p:sp>
        <p:nvSpPr>
          <p:cNvPr id="7" name="页脚占位符 6"/>
          <p:cNvSpPr>
            <a:spLocks noGrp="1"/>
          </p:cNvSpPr>
          <p:nvPr>
            <p:ph type="ftr" sz="quarter" idx="12"/>
          </p:nvPr>
        </p:nvSpPr>
        <p:spPr/>
        <p:txBody>
          <a:bodyPr/>
          <a:lstStyle/>
          <a:p>
            <a:pPr marL="0" marR="0" lvl="0" indent="0" algn="ctr" defTabSz="914400" rtl="0" eaLnBrk="1" fontAlgn="base" latinLnBrk="0" hangingPunct="1">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B67417D-3C53-4F28-9438-880EC4F9DDE7}" type="datetime1">
              <a:rPr lang="zh-CN" altLang="en-US" smtClean="0"/>
            </a:fld>
            <a:endParaRPr kumimoji="0" lang="zh-CN"/>
          </a:p>
        </p:txBody>
      </p:sp>
      <p:sp>
        <p:nvSpPr>
          <p:cNvPr id="3" name="页脚占位符 2"/>
          <p:cNvSpPr>
            <a:spLocks noGrp="1"/>
          </p:cNvSpPr>
          <p:nvPr>
            <p:ph type="ftr" sz="quarter" idx="11"/>
          </p:nvPr>
        </p:nvSpPr>
        <p:spPr/>
        <p:txBody>
          <a:bodyPr/>
          <a:lstStyle/>
          <a:p>
            <a:endParaRPr kumimoji="0" lang="zh-CN"/>
          </a:p>
        </p:txBody>
      </p:sp>
      <p:sp>
        <p:nvSpPr>
          <p:cNvPr id="4" name="灯片编号占位符 3"/>
          <p:cNvSpPr>
            <a:spLocks noGrp="1"/>
          </p:cNvSpPr>
          <p:nvPr>
            <p:ph type="sldNum" sz="quarter" idx="12"/>
          </p:nvPr>
        </p:nvSpPr>
        <p:spPr/>
        <p:txBody>
          <a:bodyPr/>
          <a:lstStyle/>
          <a:p>
            <a:fld id="{240D5ECE-8B49-45CD-BE81-EF81920D1969}" type="slidenum">
              <a:rPr/>
            </a:fld>
            <a:endParaRPr kumimoji="0"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showMasterSp="0">
  <p:cSld name="节标题">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71800" y="1992354"/>
            <a:ext cx="5867400" cy="1970046"/>
          </a:xfrm>
        </p:spPr>
        <p:txBody>
          <a:bodyPr anchor="ctr">
            <a:normAutofit/>
          </a:bodyPr>
          <a:lstStyle>
            <a:lvl1pPr algn="l" eaLnBrk="1" latinLnBrk="0" hangingPunct="1">
              <a:defRPr kumimoji="0" lang="zh-CN" sz="3000" b="1" cap="all"/>
            </a:lvl1pPr>
          </a:lstStyle>
          <a:p>
            <a:pPr eaLnBrk="1" latinLnBrk="0" hangingPunct="1"/>
            <a:r>
              <a:rPr lang="zh-CN" altLang="en-US"/>
              <a:t>单击此处编辑母版标题样式</a:t>
            </a:r>
            <a:endParaRPr lang="zh-CN" altLang="en-US"/>
          </a:p>
        </p:txBody>
      </p:sp>
      <p:sp>
        <p:nvSpPr>
          <p:cNvPr id="3" name="Text Placeholder 2"/>
          <p:cNvSpPr>
            <a:spLocks noGrp="1"/>
          </p:cNvSpPr>
          <p:nvPr>
            <p:ph type="body" idx="1"/>
          </p:nvPr>
        </p:nvSpPr>
        <p:spPr>
          <a:xfrm>
            <a:off x="381000" y="5105400"/>
            <a:ext cx="8229601" cy="375787"/>
          </a:xfrm>
        </p:spPr>
        <p:txBody>
          <a:bodyPr anchor="b">
            <a:normAutofit/>
          </a:bodyPr>
          <a:lstStyle>
            <a:lvl1pPr marL="0" indent="0" algn="r" eaLnBrk="1" latinLnBrk="0" hangingPunct="1">
              <a:buNone/>
              <a:defRPr kumimoji="0" lang="zh-CN" sz="1800">
                <a:solidFill>
                  <a:schemeClr val="tx1">
                    <a:lumMod val="65000"/>
                    <a:lumOff val="35000"/>
                  </a:schemeClr>
                </a:solidFill>
              </a:defRPr>
            </a:lvl1pPr>
            <a:lvl2pPr marL="457200" indent="0" eaLnBrk="1" latinLnBrk="0" hangingPunct="1">
              <a:buNone/>
              <a:defRPr kumimoji="0" lang="zh-CN" sz="1800">
                <a:solidFill>
                  <a:schemeClr val="tx1">
                    <a:tint val="75000"/>
                  </a:schemeClr>
                </a:solidFill>
              </a:defRPr>
            </a:lvl2pPr>
            <a:lvl3pPr marL="914400" indent="0" eaLnBrk="1" latinLnBrk="0" hangingPunct="1">
              <a:buNone/>
              <a:defRPr kumimoji="0" lang="zh-CN" sz="1600">
                <a:solidFill>
                  <a:schemeClr val="tx1">
                    <a:tint val="75000"/>
                  </a:schemeClr>
                </a:solidFill>
              </a:defRPr>
            </a:lvl3pPr>
            <a:lvl4pPr marL="1371600" indent="0" eaLnBrk="1" latinLnBrk="0" hangingPunct="1">
              <a:buNone/>
              <a:defRPr kumimoji="0" lang="zh-CN" sz="1400">
                <a:solidFill>
                  <a:schemeClr val="tx1">
                    <a:tint val="75000"/>
                  </a:schemeClr>
                </a:solidFill>
              </a:defRPr>
            </a:lvl4pPr>
            <a:lvl5pPr marL="1828800" indent="0" eaLnBrk="1" latinLnBrk="0" hangingPunct="1">
              <a:buNone/>
              <a:defRPr kumimoji="0" lang="zh-CN" sz="1400">
                <a:solidFill>
                  <a:schemeClr val="tx1">
                    <a:tint val="75000"/>
                  </a:schemeClr>
                </a:solidFill>
              </a:defRPr>
            </a:lvl5pPr>
            <a:lvl6pPr marL="2286000" indent="0" eaLnBrk="1" latinLnBrk="0" hangingPunct="1">
              <a:buNone/>
              <a:defRPr kumimoji="0" lang="zh-CN" sz="1400">
                <a:solidFill>
                  <a:schemeClr val="tx1">
                    <a:tint val="75000"/>
                  </a:schemeClr>
                </a:solidFill>
              </a:defRPr>
            </a:lvl6pPr>
            <a:lvl7pPr marL="2743200" indent="0" eaLnBrk="1" latinLnBrk="0" hangingPunct="1">
              <a:buNone/>
              <a:defRPr kumimoji="0" lang="zh-CN" sz="1400">
                <a:solidFill>
                  <a:schemeClr val="tx1">
                    <a:tint val="75000"/>
                  </a:schemeClr>
                </a:solidFill>
              </a:defRPr>
            </a:lvl7pPr>
            <a:lvl8pPr marL="3200400" indent="0" eaLnBrk="1" latinLnBrk="0" hangingPunct="1">
              <a:buNone/>
              <a:defRPr kumimoji="0" lang="zh-CN" sz="1400">
                <a:solidFill>
                  <a:schemeClr val="tx1">
                    <a:tint val="75000"/>
                  </a:schemeClr>
                </a:solidFill>
              </a:defRPr>
            </a:lvl8pPr>
            <a:lvl9pPr marL="3657600" indent="0" eaLnBrk="1" latinLnBrk="0" hangingPunct="1">
              <a:buNone/>
              <a:defRPr kumimoji="0" lang="zh-CN" sz="1400">
                <a:solidFill>
                  <a:schemeClr val="tx1">
                    <a:tint val="75000"/>
                  </a:schemeClr>
                </a:solidFill>
              </a:defRPr>
            </a:lvl9pPr>
          </a:lstStyle>
          <a:p>
            <a:pPr lvl="0" eaLnBrk="1" latinLnBrk="0" hangingPunct="1"/>
            <a:r>
              <a:rPr lang="zh-CN" altLang="en-US"/>
              <a:t>单击此处编辑母版文本样式</a:t>
            </a:r>
            <a:endParaRPr lang="zh-CN" altLang="en-US"/>
          </a:p>
        </p:txBody>
      </p:sp>
      <p:sp>
        <p:nvSpPr>
          <p:cNvPr id="5" name="Footer Placeholder 4"/>
          <p:cNvSpPr>
            <a:spLocks noGrp="1"/>
          </p:cNvSpPr>
          <p:nvPr>
            <p:ph type="ftr" sz="quarter" idx="11"/>
          </p:nvPr>
        </p:nvSpPr>
        <p:spPr/>
        <p:txBody>
          <a:bodyPr/>
          <a:lstStyle>
            <a:lvl1pPr eaLnBrk="1" latinLnBrk="0" hangingPunct="1">
              <a:defRPr kumimoji="0" lang="zh-CN">
                <a:solidFill>
                  <a:schemeClr val="tx1">
                    <a:lumMod val="85000"/>
                    <a:lumOff val="15000"/>
                  </a:schemeClr>
                </a:solidFill>
              </a:defRPr>
            </a:lvl1pPr>
          </a:lstStyle>
          <a:p>
            <a:endParaRPr kumimoji="0" lang="zh-CN"/>
          </a:p>
        </p:txBody>
      </p:sp>
      <p:sp>
        <p:nvSpPr>
          <p:cNvPr id="6" name="Slide Number Placeholder 5"/>
          <p:cNvSpPr>
            <a:spLocks noGrp="1"/>
          </p:cNvSpPr>
          <p:nvPr>
            <p:ph type="sldNum" sz="quarter" idx="12"/>
          </p:nvPr>
        </p:nvSpPr>
        <p:spPr/>
        <p:txBody>
          <a:bodyPr/>
          <a:lstStyle>
            <a:lvl1pPr eaLnBrk="1" latinLnBrk="0" hangingPunct="1">
              <a:defRPr kumimoji="0" lang="zh-CN">
                <a:solidFill>
                  <a:schemeClr val="tx1">
                    <a:lumMod val="85000"/>
                    <a:lumOff val="15000"/>
                  </a:schemeClr>
                </a:solidFill>
              </a:defRPr>
            </a:lvl1pPr>
          </a:lstStyle>
          <a:p>
            <a:fld id="{240D5ECE-8B49-45CD-BE81-EF81920D1969}" type="slidenum">
              <a:rPr/>
            </a:fld>
            <a:endParaRPr kumimoji="0" lang="zh-CN"/>
          </a:p>
        </p:txBody>
      </p:sp>
      <p:sp>
        <p:nvSpPr>
          <p:cNvPr id="7" name="Oval 6"/>
          <p:cNvSpPr/>
          <p:nvPr userDrawn="1"/>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zh-CN"/>
              <a:t>             </a:t>
            </a:r>
            <a:endParaRPr kumimoji="0" lang="zh-CN"/>
          </a:p>
        </p:txBody>
      </p:sp>
      <p:sp>
        <p:nvSpPr>
          <p:cNvPr id="8" name="Rectangle 7"/>
          <p:cNvSpPr/>
          <p:nvPr userDrawn="1"/>
        </p:nvSpPr>
        <p:spPr>
          <a:xfrm>
            <a:off x="8686800" y="526537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zh-CN">
                <a:solidFill>
                  <a:srgbClr val="FF6600"/>
                </a:solidFill>
              </a:rPr>
              <a:t>           </a:t>
            </a:r>
            <a:endParaRPr kumimoji="0" lang="zh-CN">
              <a:solidFill>
                <a:srgbClr val="FF6600"/>
              </a:solidFill>
            </a:endParaRPr>
          </a:p>
        </p:txBody>
      </p:sp>
      <p:sp>
        <p:nvSpPr>
          <p:cNvPr id="9" name="Oval 8"/>
          <p:cNvSpPr/>
          <p:nvPr userDrawn="1"/>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zh-CN"/>
              <a:t>       </a:t>
            </a:r>
            <a:endParaRPr kumimoji="0"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showMasterSp="0">
  <p:cSld name="标题和内容">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36180" y="76200"/>
            <a:ext cx="8403020" cy="685800"/>
          </a:xfrm>
        </p:spPr>
        <p:txBody>
          <a:bodyPr anchor="ctr" anchorCtr="0">
            <a:normAutofit/>
          </a:bodyPr>
          <a:lstStyle>
            <a:lvl1pPr algn="l" eaLnBrk="1" latinLnBrk="0" hangingPunct="1">
              <a:defRPr kumimoji="0" lang="zh-CN" sz="3000" b="0">
                <a:solidFill>
                  <a:schemeClr val="tx1">
                    <a:lumMod val="85000"/>
                    <a:lumOff val="15000"/>
                  </a:schemeClr>
                </a:solidFill>
              </a:defRPr>
            </a:lvl1pPr>
          </a:lstStyle>
          <a:p>
            <a:pPr eaLnBrk="1" latinLnBrk="0" hangingPunct="1"/>
            <a:r>
              <a:rPr lang="zh-CN" altLang="en-US"/>
              <a:t>单击此处编辑母版标题样式</a:t>
            </a:r>
            <a:endParaRPr lang="zh-CN" altLang="en-US"/>
          </a:p>
        </p:txBody>
      </p:sp>
      <p:sp>
        <p:nvSpPr>
          <p:cNvPr id="3" name="Content Placeholder 2"/>
          <p:cNvSpPr>
            <a:spLocks noGrp="1"/>
          </p:cNvSpPr>
          <p:nvPr>
            <p:ph idx="1"/>
          </p:nvPr>
        </p:nvSpPr>
        <p:spPr/>
        <p:txBody>
          <a:bodyPr/>
          <a:lstStyle>
            <a:lvl1pPr eaLnBrk="1" latinLnBrk="0" hangingPunct="1">
              <a:defRPr kumimoji="0" lang="zh-CN">
                <a:solidFill>
                  <a:schemeClr val="tx1">
                    <a:lumMod val="85000"/>
                    <a:lumOff val="15000"/>
                  </a:schemeClr>
                </a:solidFill>
              </a:defRPr>
            </a:lvl1pPr>
            <a:lvl2pPr eaLnBrk="1" latinLnBrk="0" hangingPunct="1">
              <a:defRPr kumimoji="0" lang="zh-CN">
                <a:solidFill>
                  <a:schemeClr val="tx1">
                    <a:lumMod val="85000"/>
                    <a:lumOff val="15000"/>
                  </a:schemeClr>
                </a:solidFill>
              </a:defRPr>
            </a:lvl2pPr>
            <a:lvl3pPr eaLnBrk="1" latinLnBrk="0" hangingPunct="1">
              <a:defRPr kumimoji="0" lang="zh-CN">
                <a:solidFill>
                  <a:schemeClr val="tx1">
                    <a:lumMod val="85000"/>
                    <a:lumOff val="15000"/>
                  </a:schemeClr>
                </a:solidFill>
              </a:defRPr>
            </a:lvl3pPr>
            <a:lvl4pPr eaLnBrk="1" latinLnBrk="0" hangingPunct="1">
              <a:defRPr kumimoji="0" lang="zh-CN">
                <a:solidFill>
                  <a:schemeClr val="tx1">
                    <a:lumMod val="85000"/>
                    <a:lumOff val="15000"/>
                  </a:schemeClr>
                </a:solidFill>
              </a:defRPr>
            </a:lvl4pPr>
            <a:lvl5pPr eaLnBrk="1" latinLnBrk="0" hangingPunct="1">
              <a:defRPr kumimoji="0" lang="zh-CN">
                <a:solidFill>
                  <a:schemeClr val="tx1">
                    <a:lumMod val="85000"/>
                    <a:lumOff val="15000"/>
                  </a:schemeClr>
                </a:solidFill>
              </a:defRPr>
            </a:lvl5p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lang="zh-CN" altLang="en-US"/>
          </a:p>
        </p:txBody>
      </p:sp>
      <p:sp>
        <p:nvSpPr>
          <p:cNvPr id="4" name="Date Placeholder 3"/>
          <p:cNvSpPr>
            <a:spLocks noGrp="1"/>
          </p:cNvSpPr>
          <p:nvPr>
            <p:ph type="dt" sz="half" idx="10"/>
          </p:nvPr>
        </p:nvSpPr>
        <p:spPr/>
        <p:txBody>
          <a:bodyPr/>
          <a:lstStyle>
            <a:lvl1pPr eaLnBrk="1" latinLnBrk="0" hangingPunct="1">
              <a:defRPr kumimoji="0" lang="zh-CN">
                <a:solidFill>
                  <a:schemeClr val="tx1">
                    <a:lumMod val="85000"/>
                    <a:lumOff val="15000"/>
                  </a:schemeClr>
                </a:solidFill>
              </a:defRPr>
            </a:lvl1pPr>
          </a:lstStyle>
          <a:p>
            <a:fld id="{D422EB1C-22AF-4EC5-91ED-7ADBCC4A3011}" type="datetime1">
              <a:rPr lang="zh-CN" altLang="en-US" smtClean="0"/>
            </a:fld>
            <a:endParaRPr kumimoji="0" lang="zh-CN"/>
          </a:p>
        </p:txBody>
      </p:sp>
      <p:sp>
        <p:nvSpPr>
          <p:cNvPr id="5" name="Footer Placeholder 4"/>
          <p:cNvSpPr>
            <a:spLocks noGrp="1"/>
          </p:cNvSpPr>
          <p:nvPr>
            <p:ph type="ftr" sz="quarter" idx="11"/>
          </p:nvPr>
        </p:nvSpPr>
        <p:spPr/>
        <p:txBody>
          <a:bodyPr/>
          <a:lstStyle>
            <a:lvl1pPr eaLnBrk="1" latinLnBrk="0" hangingPunct="1">
              <a:defRPr kumimoji="0" lang="zh-CN">
                <a:solidFill>
                  <a:schemeClr val="tx1">
                    <a:lumMod val="85000"/>
                    <a:lumOff val="15000"/>
                  </a:schemeClr>
                </a:solidFill>
              </a:defRPr>
            </a:lvl1pPr>
          </a:lstStyle>
          <a:p>
            <a:endParaRPr kumimoji="0" lang="zh-CN"/>
          </a:p>
        </p:txBody>
      </p:sp>
      <p:sp>
        <p:nvSpPr>
          <p:cNvPr id="6" name="Slide Number Placeholder 5"/>
          <p:cNvSpPr>
            <a:spLocks noGrp="1"/>
          </p:cNvSpPr>
          <p:nvPr>
            <p:ph type="sldNum" sz="quarter" idx="12"/>
          </p:nvPr>
        </p:nvSpPr>
        <p:spPr/>
        <p:txBody>
          <a:bodyPr/>
          <a:lstStyle>
            <a:lvl1pPr eaLnBrk="1" latinLnBrk="0" hangingPunct="1">
              <a:defRPr kumimoji="0" lang="zh-CN">
                <a:solidFill>
                  <a:schemeClr val="tx1">
                    <a:lumMod val="85000"/>
                    <a:lumOff val="15000"/>
                  </a:schemeClr>
                </a:solidFill>
              </a:defRPr>
            </a:lvl1pPr>
          </a:lstStyle>
          <a:p>
            <a:fld id="{240D5ECE-8B49-45CD-BE81-EF81920D1969}" type="slidenum">
              <a:rPr/>
            </a:fld>
            <a:endParaRPr kumimoji="0"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强调">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zh-CN" altLang="en-US"/>
              <a:t>单击此处编辑母版标题样式</a:t>
            </a:r>
            <a:endParaRPr lang="zh-CN" altLang="en-US"/>
          </a:p>
        </p:txBody>
      </p:sp>
      <p:sp>
        <p:nvSpPr>
          <p:cNvPr id="3" name="Date Placeholder 2"/>
          <p:cNvSpPr>
            <a:spLocks noGrp="1"/>
          </p:cNvSpPr>
          <p:nvPr>
            <p:ph type="dt" sz="half" idx="10"/>
          </p:nvPr>
        </p:nvSpPr>
        <p:spPr/>
        <p:txBody>
          <a:bodyPr/>
          <a:lstStyle>
            <a:lvl1pPr eaLnBrk="1" latinLnBrk="0" hangingPunct="1">
              <a:defRPr kumimoji="0" lang="zh-CN">
                <a:solidFill>
                  <a:schemeClr val="tx1">
                    <a:lumMod val="85000"/>
                    <a:lumOff val="15000"/>
                  </a:schemeClr>
                </a:solidFill>
              </a:defRPr>
            </a:lvl1pPr>
          </a:lstStyle>
          <a:p>
            <a:fld id="{3E707D13-0AC0-479C-ABC0-27EDE696B95C}" type="datetime1">
              <a:rPr lang="zh-CN" altLang="en-US" smtClean="0"/>
            </a:fld>
            <a:endParaRPr kumimoji="0" lang="zh-CN"/>
          </a:p>
        </p:txBody>
      </p:sp>
      <p:sp>
        <p:nvSpPr>
          <p:cNvPr id="4" name="Footer Placeholder 3"/>
          <p:cNvSpPr>
            <a:spLocks noGrp="1"/>
          </p:cNvSpPr>
          <p:nvPr>
            <p:ph type="ftr" sz="quarter" idx="11"/>
          </p:nvPr>
        </p:nvSpPr>
        <p:spPr/>
        <p:txBody>
          <a:bodyPr/>
          <a:lstStyle>
            <a:lvl1pPr eaLnBrk="1" latinLnBrk="0" hangingPunct="1">
              <a:defRPr kumimoji="0" lang="zh-CN">
                <a:solidFill>
                  <a:schemeClr val="tx1">
                    <a:lumMod val="85000"/>
                    <a:lumOff val="15000"/>
                  </a:schemeClr>
                </a:solidFill>
              </a:defRPr>
            </a:lvl1pPr>
          </a:lstStyle>
          <a:p>
            <a:endParaRPr kumimoji="0" lang="zh-CN"/>
          </a:p>
        </p:txBody>
      </p:sp>
      <p:sp>
        <p:nvSpPr>
          <p:cNvPr id="5" name="Slide Number Placeholder 4"/>
          <p:cNvSpPr>
            <a:spLocks noGrp="1"/>
          </p:cNvSpPr>
          <p:nvPr>
            <p:ph type="sldNum" sz="quarter" idx="12"/>
          </p:nvPr>
        </p:nvSpPr>
        <p:spPr/>
        <p:txBody>
          <a:bodyPr/>
          <a:lstStyle>
            <a:lvl1pPr eaLnBrk="1" latinLnBrk="0" hangingPunct="1">
              <a:defRPr kumimoji="0" lang="zh-CN">
                <a:solidFill>
                  <a:schemeClr val="tx1">
                    <a:lumMod val="85000"/>
                    <a:lumOff val="15000"/>
                  </a:schemeClr>
                </a:solidFill>
              </a:defRPr>
            </a:lvl1pPr>
          </a:lstStyle>
          <a:p>
            <a:fld id="{240D5ECE-8B49-45CD-BE81-EF81920D1969}" type="slidenum">
              <a:rPr/>
            </a:fld>
            <a:endParaRPr kumimoji="0" lang="zh-CN"/>
          </a:p>
        </p:txBody>
      </p:sp>
      <p:sp>
        <p:nvSpPr>
          <p:cNvPr id="6" name="Content Placeholder 2"/>
          <p:cNvSpPr>
            <a:spLocks noGrp="1"/>
          </p:cNvSpPr>
          <p:nvPr>
            <p:ph idx="1"/>
          </p:nvPr>
        </p:nvSpPr>
        <p:spPr>
          <a:xfrm>
            <a:off x="457200" y="1600200"/>
            <a:ext cx="8229600" cy="4525963"/>
          </a:xfrm>
        </p:spPr>
        <p:txBody>
          <a:bodyPr/>
          <a:lstStyle>
            <a:lvl1pPr eaLnBrk="1" latinLnBrk="0" hangingPunct="1">
              <a:defRPr kumimoji="0" lang="zh-CN">
                <a:solidFill>
                  <a:schemeClr val="tx1">
                    <a:lumMod val="85000"/>
                    <a:lumOff val="15000"/>
                  </a:schemeClr>
                </a:solidFill>
              </a:defRPr>
            </a:lvl1pPr>
            <a:lvl2pPr eaLnBrk="1" latinLnBrk="0" hangingPunct="1">
              <a:defRPr kumimoji="0" lang="zh-CN">
                <a:solidFill>
                  <a:schemeClr val="tx1">
                    <a:lumMod val="85000"/>
                    <a:lumOff val="15000"/>
                  </a:schemeClr>
                </a:solidFill>
              </a:defRPr>
            </a:lvl2pPr>
            <a:lvl3pPr eaLnBrk="1" latinLnBrk="0" hangingPunct="1">
              <a:defRPr kumimoji="0" lang="zh-CN">
                <a:solidFill>
                  <a:schemeClr val="tx1">
                    <a:lumMod val="85000"/>
                    <a:lumOff val="15000"/>
                  </a:schemeClr>
                </a:solidFill>
              </a:defRPr>
            </a:lvl3pPr>
            <a:lvl4pPr eaLnBrk="1" latinLnBrk="0" hangingPunct="1">
              <a:defRPr kumimoji="0" lang="zh-CN">
                <a:solidFill>
                  <a:schemeClr val="tx1">
                    <a:lumMod val="85000"/>
                    <a:lumOff val="15000"/>
                  </a:schemeClr>
                </a:solidFill>
              </a:defRPr>
            </a:lvl4pPr>
            <a:lvl5pPr eaLnBrk="1" latinLnBrk="0" hangingPunct="1">
              <a:defRPr kumimoji="0" lang="zh-CN">
                <a:solidFill>
                  <a:schemeClr val="tx1">
                    <a:lumMod val="85000"/>
                    <a:lumOff val="15000"/>
                  </a:schemeClr>
                </a:solidFill>
              </a:defRPr>
            </a:lvl5p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lang="zh-CN" altLang="en-US"/>
          </a:p>
        </p:txBody>
      </p:sp>
      <p:sp>
        <p:nvSpPr>
          <p:cNvPr id="7" name="TextBox 6"/>
          <p:cNvSpPr txBox="1"/>
          <p:nvPr userDrawn="1"/>
        </p:nvSpPr>
        <p:spPr>
          <a:xfrm>
            <a:off x="736714" y="5663284"/>
            <a:ext cx="7973935" cy="400110"/>
          </a:xfrm>
          <a:prstGeom prst="rect">
            <a:avLst/>
          </a:prstGeom>
          <a:noFill/>
        </p:spPr>
        <p:txBody>
          <a:bodyPr wrap="none" rtlCol="0">
            <a:normAutofit/>
          </a:bodyPr>
          <a:lstStyle/>
          <a:p>
            <a:pPr algn="r"/>
            <a:r>
              <a:rPr lang="zh-CN" altLang="en-US" sz="2000" b="1" dirty="0">
                <a:solidFill>
                  <a:srgbClr val="00B0F0"/>
                </a:solidFill>
                <a:latin typeface="华文行楷" panose="02010800040101010101" pitchFamily="2" charset="-122"/>
                <a:ea typeface="华文行楷" panose="02010800040101010101" pitchFamily="2" charset="-122"/>
              </a:rPr>
              <a:t>电子科技大学计算机科学与工程学院</a:t>
            </a:r>
            <a:endParaRPr lang="zh-CN" sz="2000" b="1" dirty="0">
              <a:solidFill>
                <a:srgbClr val="00B0F0"/>
              </a:solidFill>
              <a:latin typeface="华文行楷" panose="02010800040101010101" pitchFamily="2" charset="-122"/>
              <a:ea typeface="华文行楷" panose="02010800040101010101" pitchFamily="2" charset="-122"/>
            </a:endParaRPr>
          </a:p>
        </p:txBody>
      </p:sp>
      <p:sp>
        <p:nvSpPr>
          <p:cNvPr id="8" name="Rectangle 11"/>
          <p:cNvSpPr/>
          <p:nvPr userDrawn="1"/>
        </p:nvSpPr>
        <p:spPr>
          <a:xfrm>
            <a:off x="8641663" y="5766667"/>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solidFill>
                  <a:srgbClr val="FF6600"/>
                </a:solidFill>
              </a:rPr>
              <a:t>           </a:t>
            </a:r>
            <a:endParaRPr lang="zh-CN">
              <a:solidFill>
                <a:srgbClr val="FF6600"/>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showMasterSp="0">
  <p:cSld name="两栏内容">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0999" y="1"/>
            <a:ext cx="7068015" cy="838200"/>
          </a:xfrm>
        </p:spPr>
        <p:txBody>
          <a:bodyPr anchor="b">
            <a:normAutofit/>
          </a:bodyPr>
          <a:lstStyle>
            <a:lvl1pPr algn="l" eaLnBrk="1" latinLnBrk="0" hangingPunct="1">
              <a:defRPr kumimoji="0" lang="zh-CN" sz="2800">
                <a:solidFill>
                  <a:schemeClr val="bg1"/>
                </a:solidFill>
              </a:defRPr>
            </a:lvl1pPr>
          </a:lstStyle>
          <a:p>
            <a:pPr eaLnBrk="1" latinLnBrk="0" hangingPunct="1"/>
            <a:r>
              <a:rPr lang="zh-CN" altLang="en-US"/>
              <a:t>单击此处编辑母版标题样式</a:t>
            </a:r>
            <a:endParaRPr lang="zh-CN" altLang="en-US"/>
          </a:p>
        </p:txBody>
      </p:sp>
      <p:sp>
        <p:nvSpPr>
          <p:cNvPr id="3" name="Content Placeholder 2"/>
          <p:cNvSpPr>
            <a:spLocks noGrp="1"/>
          </p:cNvSpPr>
          <p:nvPr>
            <p:ph sz="half" idx="1"/>
          </p:nvPr>
        </p:nvSpPr>
        <p:spPr>
          <a:xfrm>
            <a:off x="457200" y="1676402"/>
            <a:ext cx="4038600" cy="3971455"/>
          </a:xfrm>
        </p:spPr>
        <p:txBody>
          <a:bodyPr/>
          <a:lstStyle>
            <a:lvl1pPr eaLnBrk="1" latinLnBrk="0" hangingPunct="1">
              <a:defRPr kumimoji="0" lang="zh-CN" sz="2800">
                <a:solidFill>
                  <a:schemeClr val="tx1">
                    <a:lumMod val="85000"/>
                    <a:lumOff val="15000"/>
                  </a:schemeClr>
                </a:solidFill>
              </a:defRPr>
            </a:lvl1pPr>
            <a:lvl2pPr eaLnBrk="1" latinLnBrk="0" hangingPunct="1">
              <a:defRPr kumimoji="0" lang="zh-CN" sz="2400">
                <a:solidFill>
                  <a:schemeClr val="tx1">
                    <a:lumMod val="85000"/>
                    <a:lumOff val="15000"/>
                  </a:schemeClr>
                </a:solidFill>
              </a:defRPr>
            </a:lvl2pPr>
            <a:lvl3pPr eaLnBrk="1" latinLnBrk="0" hangingPunct="1">
              <a:defRPr kumimoji="0" lang="zh-CN" sz="2000">
                <a:solidFill>
                  <a:schemeClr val="tx1">
                    <a:lumMod val="85000"/>
                    <a:lumOff val="15000"/>
                  </a:schemeClr>
                </a:solidFill>
              </a:defRPr>
            </a:lvl3pPr>
            <a:lvl4pPr eaLnBrk="1" latinLnBrk="0" hangingPunct="1">
              <a:defRPr kumimoji="0" lang="zh-CN" sz="1800">
                <a:solidFill>
                  <a:schemeClr val="tx1">
                    <a:lumMod val="85000"/>
                    <a:lumOff val="15000"/>
                  </a:schemeClr>
                </a:solidFill>
              </a:defRPr>
            </a:lvl4pPr>
            <a:lvl5pPr eaLnBrk="1" latinLnBrk="0" hangingPunct="1">
              <a:defRPr kumimoji="0" lang="zh-CN" sz="1800">
                <a:solidFill>
                  <a:schemeClr val="tx1">
                    <a:lumMod val="85000"/>
                    <a:lumOff val="15000"/>
                  </a:schemeClr>
                </a:solidFill>
              </a:defRPr>
            </a:lvl5pPr>
            <a:lvl6pPr eaLnBrk="1" latinLnBrk="0" hangingPunct="1">
              <a:defRPr kumimoji="0" lang="zh-CN" sz="1800"/>
            </a:lvl6pPr>
            <a:lvl7pPr eaLnBrk="1" latinLnBrk="0" hangingPunct="1">
              <a:defRPr kumimoji="0" lang="zh-CN" sz="1800"/>
            </a:lvl7pPr>
            <a:lvl8pPr eaLnBrk="1" latinLnBrk="0" hangingPunct="1">
              <a:defRPr kumimoji="0" lang="zh-CN" sz="1800"/>
            </a:lvl8pPr>
            <a:lvl9pPr eaLnBrk="1" latinLnBrk="0" hangingPunct="1">
              <a:defRPr kumimoji="0" lang="zh-CN" sz="1800"/>
            </a:lvl9p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lang="zh-CN" altLang="en-US"/>
          </a:p>
        </p:txBody>
      </p:sp>
      <p:sp>
        <p:nvSpPr>
          <p:cNvPr id="4" name="Content Placeholder 3"/>
          <p:cNvSpPr>
            <a:spLocks noGrp="1"/>
          </p:cNvSpPr>
          <p:nvPr>
            <p:ph sz="half" idx="2"/>
          </p:nvPr>
        </p:nvSpPr>
        <p:spPr>
          <a:xfrm>
            <a:off x="4648200" y="1676400"/>
            <a:ext cx="4038600" cy="3971454"/>
          </a:xfrm>
        </p:spPr>
        <p:txBody>
          <a:bodyPr/>
          <a:lstStyle>
            <a:lvl1pPr eaLnBrk="1" latinLnBrk="0" hangingPunct="1">
              <a:defRPr kumimoji="0" lang="zh-CN" sz="2800">
                <a:solidFill>
                  <a:schemeClr val="tx1">
                    <a:lumMod val="85000"/>
                    <a:lumOff val="15000"/>
                  </a:schemeClr>
                </a:solidFill>
              </a:defRPr>
            </a:lvl1pPr>
            <a:lvl2pPr eaLnBrk="1" latinLnBrk="0" hangingPunct="1">
              <a:defRPr kumimoji="0" lang="zh-CN" sz="2400">
                <a:solidFill>
                  <a:schemeClr val="tx1">
                    <a:lumMod val="85000"/>
                    <a:lumOff val="15000"/>
                  </a:schemeClr>
                </a:solidFill>
              </a:defRPr>
            </a:lvl2pPr>
            <a:lvl3pPr eaLnBrk="1" latinLnBrk="0" hangingPunct="1">
              <a:defRPr kumimoji="0" lang="zh-CN" sz="2000">
                <a:solidFill>
                  <a:schemeClr val="tx1">
                    <a:lumMod val="85000"/>
                    <a:lumOff val="15000"/>
                  </a:schemeClr>
                </a:solidFill>
              </a:defRPr>
            </a:lvl3pPr>
            <a:lvl4pPr eaLnBrk="1" latinLnBrk="0" hangingPunct="1">
              <a:defRPr kumimoji="0" lang="zh-CN" sz="1800">
                <a:solidFill>
                  <a:schemeClr val="tx1">
                    <a:lumMod val="85000"/>
                    <a:lumOff val="15000"/>
                  </a:schemeClr>
                </a:solidFill>
              </a:defRPr>
            </a:lvl4pPr>
            <a:lvl5pPr eaLnBrk="1" latinLnBrk="0" hangingPunct="1">
              <a:defRPr kumimoji="0" lang="zh-CN" sz="1800">
                <a:solidFill>
                  <a:schemeClr val="tx1">
                    <a:lumMod val="85000"/>
                    <a:lumOff val="15000"/>
                  </a:schemeClr>
                </a:solidFill>
              </a:defRPr>
            </a:lvl5pPr>
            <a:lvl6pPr eaLnBrk="1" latinLnBrk="0" hangingPunct="1">
              <a:defRPr kumimoji="0" lang="zh-CN" sz="1800"/>
            </a:lvl6pPr>
            <a:lvl7pPr eaLnBrk="1" latinLnBrk="0" hangingPunct="1">
              <a:defRPr kumimoji="0" lang="zh-CN" sz="1800"/>
            </a:lvl7pPr>
            <a:lvl8pPr eaLnBrk="1" latinLnBrk="0" hangingPunct="1">
              <a:defRPr kumimoji="0" lang="zh-CN" sz="1800"/>
            </a:lvl8pPr>
            <a:lvl9pPr eaLnBrk="1" latinLnBrk="0" hangingPunct="1">
              <a:defRPr kumimoji="0" lang="zh-CN" sz="1800"/>
            </a:lvl9p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lang="zh-CN" altLang="en-US"/>
          </a:p>
        </p:txBody>
      </p:sp>
      <p:sp>
        <p:nvSpPr>
          <p:cNvPr id="5" name="Date Placeholder 4"/>
          <p:cNvSpPr>
            <a:spLocks noGrp="1"/>
          </p:cNvSpPr>
          <p:nvPr>
            <p:ph type="dt" sz="half" idx="10"/>
          </p:nvPr>
        </p:nvSpPr>
        <p:spPr/>
        <p:txBody>
          <a:bodyPr/>
          <a:lstStyle/>
          <a:p>
            <a:fld id="{DF567C87-5F24-402C-BF69-1E9E67669E47}" type="datetime1">
              <a:rPr lang="zh-CN" altLang="en-US" smtClean="0"/>
            </a:fld>
            <a:endParaRPr kumimoji="0" lang="zh-CN"/>
          </a:p>
        </p:txBody>
      </p:sp>
      <p:sp>
        <p:nvSpPr>
          <p:cNvPr id="6" name="Footer Placeholder 5"/>
          <p:cNvSpPr>
            <a:spLocks noGrp="1"/>
          </p:cNvSpPr>
          <p:nvPr>
            <p:ph type="ftr" sz="quarter" idx="11"/>
          </p:nvPr>
        </p:nvSpPr>
        <p:spPr/>
        <p:txBody>
          <a:bodyPr/>
          <a:lstStyle/>
          <a:p>
            <a:endParaRPr kumimoji="0" lang="zh-CN"/>
          </a:p>
        </p:txBody>
      </p:sp>
      <p:sp>
        <p:nvSpPr>
          <p:cNvPr id="7" name="Slide Number Placeholder 6"/>
          <p:cNvSpPr>
            <a:spLocks noGrp="1"/>
          </p:cNvSpPr>
          <p:nvPr>
            <p:ph type="sldNum" sz="quarter" idx="12"/>
          </p:nvPr>
        </p:nvSpPr>
        <p:spPr/>
        <p:txBody>
          <a:bodyPr/>
          <a:lstStyle/>
          <a:p>
            <a:fld id="{240D5ECE-8B49-45CD-BE81-EF81920D1969}" type="slidenum">
              <a:rPr/>
            </a:fld>
            <a:endParaRPr kumimoji="0"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eaLnBrk="1" latinLnBrk="0" hangingPunct="1">
              <a:defRPr kumimoji="0" lang="zh-CN">
                <a:solidFill>
                  <a:schemeClr val="bg1"/>
                </a:solidFill>
              </a:defRPr>
            </a:lvl1pPr>
          </a:lstStyle>
          <a:p>
            <a:fld id="{B79ECB5C-4EF2-49C9-AB17-5CDDE6B7BEAE}" type="datetime1">
              <a:rPr lang="zh-CN" altLang="en-US" smtClean="0"/>
            </a:fld>
            <a:endParaRPr kumimoji="0" lang="zh-CN"/>
          </a:p>
        </p:txBody>
      </p:sp>
      <p:sp>
        <p:nvSpPr>
          <p:cNvPr id="4" name="Footer Placeholder 3"/>
          <p:cNvSpPr>
            <a:spLocks noGrp="1"/>
          </p:cNvSpPr>
          <p:nvPr>
            <p:ph type="ftr" sz="quarter" idx="11"/>
          </p:nvPr>
        </p:nvSpPr>
        <p:spPr/>
        <p:txBody>
          <a:bodyPr/>
          <a:lstStyle>
            <a:lvl1pPr eaLnBrk="1" latinLnBrk="0" hangingPunct="1">
              <a:defRPr kumimoji="0" lang="zh-CN">
                <a:solidFill>
                  <a:schemeClr val="bg1"/>
                </a:solidFill>
              </a:defRPr>
            </a:lvl1pPr>
          </a:lstStyle>
          <a:p>
            <a:endParaRPr kumimoji="0" lang="zh-CN"/>
          </a:p>
        </p:txBody>
      </p:sp>
      <p:sp>
        <p:nvSpPr>
          <p:cNvPr id="5" name="Slide Number Placeholder 4"/>
          <p:cNvSpPr>
            <a:spLocks noGrp="1"/>
          </p:cNvSpPr>
          <p:nvPr>
            <p:ph type="sldNum" sz="quarter" idx="12"/>
          </p:nvPr>
        </p:nvSpPr>
        <p:spPr/>
        <p:txBody>
          <a:bodyPr/>
          <a:lstStyle>
            <a:lvl1pPr eaLnBrk="1" latinLnBrk="0" hangingPunct="1">
              <a:defRPr kumimoji="0" lang="zh-CN">
                <a:solidFill>
                  <a:schemeClr val="bg1"/>
                </a:solidFill>
              </a:defRPr>
            </a:lvl1pPr>
          </a:lstStyle>
          <a:p>
            <a:fld id="{240D5ECE-8B49-45CD-BE81-EF81920D1969}" type="slidenum">
              <a:rPr/>
            </a:fld>
            <a:endParaRPr kumimoji="0" lang="zh-CN"/>
          </a:p>
        </p:txBody>
      </p:sp>
      <p:pic>
        <p:nvPicPr>
          <p:cNvPr id="6" name="Picture 5"/>
          <p:cNvPicPr>
            <a:picLocks noChangeAspect="1"/>
          </p:cNvPicPr>
          <p:nvPr userDrawn="1"/>
        </p:nvPicPr>
        <p:blipFill>
          <a:blip r:embed="rId3" cstate="print"/>
          <a:stretch>
            <a:fillRect/>
          </a:stretch>
        </p:blipFill>
        <p:spPr>
          <a:xfrm>
            <a:off x="0" y="762000"/>
            <a:ext cx="2445488" cy="2286000"/>
          </a:xfrm>
          <a:prstGeom prst="rect">
            <a:avLst/>
          </a:prstGeom>
        </p:spPr>
      </p:pic>
      <p:sp>
        <p:nvSpPr>
          <p:cNvPr id="2" name="Title 1"/>
          <p:cNvSpPr>
            <a:spLocks noGrp="1"/>
          </p:cNvSpPr>
          <p:nvPr>
            <p:ph type="title"/>
          </p:nvPr>
        </p:nvSpPr>
        <p:spPr>
          <a:xfrm>
            <a:off x="1124400" y="2077200"/>
            <a:ext cx="7010400" cy="1143000"/>
          </a:xfrm>
        </p:spPr>
        <p:txBody>
          <a:bodyPr/>
          <a:lstStyle>
            <a:lvl1pPr algn="l" eaLnBrk="1" latinLnBrk="0" hangingPunct="1">
              <a:defRPr kumimoji="0" lang="zh-CN"/>
            </a:lvl1pPr>
          </a:lstStyle>
          <a:p>
            <a:pPr eaLnBrk="1" latinLnBrk="0" hangingPunct="1"/>
            <a:r>
              <a:rPr lang="zh-CN" altLang="en-US"/>
              <a:t>单击此处编辑母版标题样式</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userDrawn="1">
  <p:cSld name="仅标题: 强调">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A93939-BCBC-4D1A-8DA2-0340E4C3F165}" type="datetime1">
              <a:rPr lang="zh-CN" altLang="en-US" smtClean="0"/>
            </a:fld>
            <a:endParaRPr kumimoji="0" lang="zh-CN"/>
          </a:p>
        </p:txBody>
      </p:sp>
      <p:sp>
        <p:nvSpPr>
          <p:cNvPr id="3" name="Footer Placeholder 2"/>
          <p:cNvSpPr>
            <a:spLocks noGrp="1"/>
          </p:cNvSpPr>
          <p:nvPr>
            <p:ph type="ftr" sz="quarter" idx="11"/>
          </p:nvPr>
        </p:nvSpPr>
        <p:spPr/>
        <p:txBody>
          <a:bodyPr/>
          <a:lstStyle/>
          <a:p>
            <a:endParaRPr kumimoji="0" lang="zh-CN"/>
          </a:p>
        </p:txBody>
      </p:sp>
      <p:sp>
        <p:nvSpPr>
          <p:cNvPr id="4" name="Slide Number Placeholder 3"/>
          <p:cNvSpPr>
            <a:spLocks noGrp="1"/>
          </p:cNvSpPr>
          <p:nvPr>
            <p:ph type="sldNum" sz="quarter" idx="12"/>
          </p:nvPr>
        </p:nvSpPr>
        <p:spPr/>
        <p:txBody>
          <a:bodyPr/>
          <a:lstStyle/>
          <a:p>
            <a:fld id="{240D5ECE-8B49-45CD-BE81-EF81920D1969}" type="slidenum">
              <a:rPr/>
            </a:fld>
            <a:endParaRPr kumimoji="0" lang="zh-CN"/>
          </a:p>
        </p:txBody>
      </p:sp>
      <p:sp>
        <p:nvSpPr>
          <p:cNvPr id="6" name="Title 1"/>
          <p:cNvSpPr>
            <a:spLocks noGrp="1"/>
          </p:cNvSpPr>
          <p:nvPr>
            <p:ph type="title"/>
          </p:nvPr>
        </p:nvSpPr>
        <p:spPr>
          <a:xfrm>
            <a:off x="290400" y="3081000"/>
            <a:ext cx="8686800" cy="1095600"/>
          </a:xfrm>
        </p:spPr>
        <p:txBody>
          <a:bodyPr>
            <a:normAutofit/>
          </a:bodyPr>
          <a:lstStyle>
            <a:lvl1pPr algn="ctr" eaLnBrk="1" latinLnBrk="0" hangingPunct="1">
              <a:defRPr kumimoji="0" lang="zh-CN" sz="4600" b="1" kern="1200" spc="-150" baseline="0">
                <a:ln>
                  <a:gradFill>
                    <a:gsLst>
                      <a:gs pos="0">
                        <a:schemeClr val="bg1"/>
                      </a:gs>
                      <a:gs pos="50000">
                        <a:schemeClr val="bg1">
                          <a:lumMod val="75000"/>
                        </a:schemeClr>
                      </a:gs>
                    </a:gsLst>
                    <a:lin ang="5400000" scaled="0"/>
                  </a:gradFill>
                </a:ln>
                <a:gradFill>
                  <a:gsLst>
                    <a:gs pos="11000">
                      <a:schemeClr val="bg1">
                        <a:lumMod val="75000"/>
                      </a:schemeClr>
                    </a:gs>
                    <a:gs pos="91000">
                      <a:schemeClr val="bg1"/>
                    </a:gs>
                  </a:gsLst>
                  <a:lin ang="16200000" scaled="1"/>
                </a:gradFill>
                <a:effectLst>
                  <a:outerShdw blurRad="38100" algn="ctr" rotWithShape="0">
                    <a:prstClr val="black">
                      <a:alpha val="25000"/>
                    </a:prstClr>
                  </a:outerShdw>
                  <a:reflection blurRad="6350" stA="60000" endA="900" endPos="58000" dir="5400000" sy="-100000" algn="bl" rotWithShape="0"/>
                </a:effectLst>
                <a:latin typeface="+mn-lt"/>
                <a:ea typeface="+mn-ea"/>
                <a:cs typeface="+mn-cs"/>
              </a:defRPr>
            </a:lvl1pPr>
          </a:lstStyle>
          <a:p>
            <a:r>
              <a:rPr kumimoji="0" lang="zh-CN"/>
              <a:t>单击此处编辑母版标题样式</a:t>
            </a:r>
            <a:endParaRPr kumimoji="0" lang="zh-CN"/>
          </a:p>
        </p:txBody>
      </p:sp>
      <p:sp>
        <p:nvSpPr>
          <p:cNvPr id="7" name="Text Placeholder 2"/>
          <p:cNvSpPr>
            <a:spLocks noGrp="1"/>
          </p:cNvSpPr>
          <p:nvPr>
            <p:ph type="body" idx="1"/>
          </p:nvPr>
        </p:nvSpPr>
        <p:spPr>
          <a:xfrm>
            <a:off x="283952" y="2424752"/>
            <a:ext cx="8694000" cy="639762"/>
          </a:xfrm>
        </p:spPr>
        <p:txBody>
          <a:bodyPr anchor="b">
            <a:normAutofit/>
          </a:bodyPr>
          <a:lstStyle>
            <a:lvl1pPr marL="0" indent="0" algn="ctr" eaLnBrk="1" latinLnBrk="0" hangingPunct="1">
              <a:buNone/>
              <a:defRPr kumimoji="0" lang="zh-CN" sz="2800" kern="1200">
                <a:solidFill>
                  <a:srgbClr val="2E507A">
                    <a:alpha val="81000"/>
                  </a:srgbClr>
                </a:solidFill>
                <a:latin typeface="+mn-lt"/>
                <a:ea typeface="+mn-ea"/>
                <a:cs typeface="+mn-cs"/>
              </a:defRPr>
            </a:lvl1pPr>
            <a:lvl2pPr marL="457200" indent="0" eaLnBrk="1" latinLnBrk="0" hangingPunct="1">
              <a:buNone/>
              <a:defRPr kumimoji="0" lang="zh-CN" sz="2000" b="1"/>
            </a:lvl2pPr>
            <a:lvl3pPr marL="914400" indent="0" eaLnBrk="1" latinLnBrk="0" hangingPunct="1">
              <a:buNone/>
              <a:defRPr kumimoji="0" lang="zh-CN" sz="1800" b="1"/>
            </a:lvl3pPr>
            <a:lvl4pPr marL="1371600" indent="0" eaLnBrk="1" latinLnBrk="0" hangingPunct="1">
              <a:buNone/>
              <a:defRPr kumimoji="0" lang="zh-CN" sz="1600" b="1"/>
            </a:lvl4pPr>
            <a:lvl5pPr marL="1828800" indent="0" eaLnBrk="1" latinLnBrk="0" hangingPunct="1">
              <a:buNone/>
              <a:defRPr kumimoji="0" lang="zh-CN" sz="1600" b="1"/>
            </a:lvl5pPr>
            <a:lvl6pPr marL="2286000" indent="0" eaLnBrk="1" latinLnBrk="0" hangingPunct="1">
              <a:buNone/>
              <a:defRPr kumimoji="0" lang="zh-CN" sz="1600" b="1"/>
            </a:lvl6pPr>
            <a:lvl7pPr marL="2743200" indent="0" eaLnBrk="1" latinLnBrk="0" hangingPunct="1">
              <a:buNone/>
              <a:defRPr kumimoji="0" lang="zh-CN" sz="1600" b="1"/>
            </a:lvl7pPr>
            <a:lvl8pPr marL="3200400" indent="0" eaLnBrk="1" latinLnBrk="0" hangingPunct="1">
              <a:buNone/>
              <a:defRPr kumimoji="0" lang="zh-CN" sz="1600" b="1"/>
            </a:lvl8pPr>
            <a:lvl9pPr marL="3657600" indent="0" eaLnBrk="1" latinLnBrk="0" hangingPunct="1">
              <a:buNone/>
              <a:defRPr kumimoji="0" lang="zh-CN" sz="1600" b="1"/>
            </a:lvl9pPr>
          </a:lstStyle>
          <a:p>
            <a:pPr lvl="0" eaLnBrk="1" latinLnBrk="0" hangingPunct="1"/>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userDrawn="1">
  <p:cSld name="标题和文本">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eaLnBrk="1" latinLnBrk="0" hangingPunct="1">
              <a:defRPr kumimoji="0" lang="zh-CN">
                <a:solidFill>
                  <a:schemeClr val="bg1"/>
                </a:solidFill>
              </a:defRPr>
            </a:lvl1pPr>
          </a:lstStyle>
          <a:p>
            <a:fld id="{18FC44BA-F7F9-480D-A50D-C1B20A5FE388}" type="datetime1">
              <a:rPr lang="zh-CN" altLang="en-US" smtClean="0"/>
            </a:fld>
            <a:endParaRPr kumimoji="0" lang="zh-CN"/>
          </a:p>
        </p:txBody>
      </p:sp>
      <p:sp>
        <p:nvSpPr>
          <p:cNvPr id="4" name="Footer Placeholder 3"/>
          <p:cNvSpPr>
            <a:spLocks noGrp="1"/>
          </p:cNvSpPr>
          <p:nvPr>
            <p:ph type="ftr" sz="quarter" idx="11"/>
          </p:nvPr>
        </p:nvSpPr>
        <p:spPr/>
        <p:txBody>
          <a:bodyPr/>
          <a:lstStyle>
            <a:lvl1pPr eaLnBrk="1" latinLnBrk="0" hangingPunct="1">
              <a:defRPr kumimoji="0" lang="zh-CN">
                <a:solidFill>
                  <a:schemeClr val="bg1"/>
                </a:solidFill>
              </a:defRPr>
            </a:lvl1pPr>
          </a:lstStyle>
          <a:p>
            <a:endParaRPr kumimoji="0" lang="zh-CN"/>
          </a:p>
        </p:txBody>
      </p:sp>
      <p:sp>
        <p:nvSpPr>
          <p:cNvPr id="5" name="Slide Number Placeholder 4"/>
          <p:cNvSpPr>
            <a:spLocks noGrp="1"/>
          </p:cNvSpPr>
          <p:nvPr>
            <p:ph type="sldNum" sz="quarter" idx="12"/>
          </p:nvPr>
        </p:nvSpPr>
        <p:spPr/>
        <p:txBody>
          <a:bodyPr/>
          <a:lstStyle>
            <a:lvl1pPr eaLnBrk="1" latinLnBrk="0" hangingPunct="1">
              <a:defRPr kumimoji="0" lang="zh-CN">
                <a:solidFill>
                  <a:schemeClr val="bg1"/>
                </a:solidFill>
              </a:defRPr>
            </a:lvl1pPr>
          </a:lstStyle>
          <a:p>
            <a:fld id="{240D5ECE-8B49-45CD-BE81-EF81920D1969}" type="slidenum">
              <a:rPr/>
            </a:fld>
            <a:endParaRPr kumimoji="0" lang="zh-CN"/>
          </a:p>
        </p:txBody>
      </p:sp>
      <p:sp>
        <p:nvSpPr>
          <p:cNvPr id="7" name="Rectangle 6"/>
          <p:cNvSpPr/>
          <p:nvPr userDrawn="1"/>
        </p:nvSpPr>
        <p:spPr>
          <a:xfrm>
            <a:off x="0" y="2895600"/>
            <a:ext cx="7543800" cy="2133600"/>
          </a:xfrm>
          <a:prstGeom prst="rect">
            <a:avLst/>
          </a:prstGeom>
          <a:gradFill flip="none" rotWithShape="1">
            <a:gsLst>
              <a:gs pos="63000">
                <a:schemeClr val="tx1">
                  <a:lumMod val="85000"/>
                  <a:lumOff val="15000"/>
                  <a:alpha val="49000"/>
                </a:schemeClr>
              </a:gs>
              <a:gs pos="100000">
                <a:schemeClr val="tx1">
                  <a:lumMod val="95000"/>
                  <a:lumOff val="5000"/>
                  <a:alpha val="5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0" lang="zh-CN"/>
          </a:p>
        </p:txBody>
      </p:sp>
      <p:sp>
        <p:nvSpPr>
          <p:cNvPr id="9" name="Title 1"/>
          <p:cNvSpPr>
            <a:spLocks noGrp="1"/>
          </p:cNvSpPr>
          <p:nvPr>
            <p:ph type="title"/>
          </p:nvPr>
        </p:nvSpPr>
        <p:spPr>
          <a:xfrm>
            <a:off x="414867" y="3200400"/>
            <a:ext cx="7010400" cy="1676400"/>
          </a:xfrm>
        </p:spPr>
        <p:txBody>
          <a:bodyPr>
            <a:normAutofit/>
          </a:bodyPr>
          <a:lstStyle>
            <a:lvl1pPr marL="0" algn="l" defTabSz="914400" rtl="0" eaLnBrk="1" latinLnBrk="0" hangingPunct="1">
              <a:defRPr kumimoji="0" lang="zh-CN" sz="4000" kern="1200">
                <a:solidFill>
                  <a:schemeClr val="bg1"/>
                </a:solidFill>
                <a:latin typeface="+mn-lt"/>
                <a:ea typeface="+mn-ea"/>
                <a:cs typeface="+mn-cs"/>
              </a:defRPr>
            </a:lvl1pPr>
          </a:lstStyle>
          <a:p>
            <a:pPr eaLnBrk="1" latinLnBrk="0" hangingPunct="1"/>
            <a:r>
              <a:rPr lang="zh-CN" altLang="en-US"/>
              <a:t>单击此处编辑母版标题样式</a:t>
            </a:r>
            <a:endParaRPr lang="zh-CN" altLang="en-US"/>
          </a:p>
        </p:txBody>
      </p:sp>
      <p:sp>
        <p:nvSpPr>
          <p:cNvPr id="10" name="Text Placeholder 15"/>
          <p:cNvSpPr>
            <a:spLocks noGrp="1"/>
          </p:cNvSpPr>
          <p:nvPr>
            <p:ph type="body" sz="quarter" idx="14" hasCustomPrompt="1"/>
          </p:nvPr>
        </p:nvSpPr>
        <p:spPr>
          <a:xfrm>
            <a:off x="4648200" y="664780"/>
            <a:ext cx="4191000" cy="381000"/>
          </a:xfrm>
        </p:spPr>
        <p:txBody>
          <a:bodyPr>
            <a:normAutofit/>
          </a:bodyPr>
          <a:lstStyle>
            <a:lvl1pPr algn="r" eaLnBrk="1" latinLnBrk="0" hangingPunct="1">
              <a:buNone/>
              <a:defRPr kumimoji="0" lang="zh-CN" sz="1800" b="1" kern="1200">
                <a:solidFill>
                  <a:schemeClr val="bg1">
                    <a:lumMod val="65000"/>
                  </a:schemeClr>
                </a:solidFill>
                <a:latin typeface="Calibri" panose="020F0502020204030204" pitchFamily="34" charset="0"/>
                <a:ea typeface="+mn-ea"/>
                <a:cs typeface="+mn-cs"/>
              </a:defRPr>
            </a:lvl1pPr>
          </a:lstStyle>
          <a:p>
            <a:pPr lvl="0"/>
            <a:r>
              <a:rPr kumimoji="0" lang="zh-CN"/>
              <a:t>单击此处编辑母版副标题样式</a:t>
            </a:r>
            <a:endParaRPr kumimoji="0" lang="zh-CN"/>
          </a:p>
        </p:txBody>
      </p:sp>
    </p:spTree>
  </p:cSld>
  <p:clrMapOvr>
    <a:masterClrMapping/>
  </p:clrMapOvr>
  <mc:AlternateContent xmlns:mc="http://schemas.openxmlformats.org/markup-compatibility/2006">
    <mc:Choice xmlns:p14="http://schemas.microsoft.com/office/powerpoint/2010/main" Requires="p14">
      <p:transition spd="slow" p14:dur="2000">
        <p14:vortex/>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utoUpdateAnimBg="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showMasterSp="0">
  <p:cSld name="内容与标题">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3008313" cy="825500"/>
          </a:xfrm>
        </p:spPr>
        <p:txBody>
          <a:bodyPr anchor="b"/>
          <a:lstStyle>
            <a:lvl1pPr algn="l" eaLnBrk="1" latinLnBrk="0" hangingPunct="1">
              <a:defRPr kumimoji="0" lang="zh-CN" sz="2000" b="1"/>
            </a:lvl1pPr>
          </a:lstStyle>
          <a:p>
            <a:pPr eaLnBrk="1" latinLnBrk="0" hangingPunct="1"/>
            <a:r>
              <a:rPr lang="zh-CN" altLang="en-US"/>
              <a:t>单击此处编辑母版标题样式</a:t>
            </a:r>
            <a:endParaRPr lang="zh-CN" altLang="en-US"/>
          </a:p>
        </p:txBody>
      </p:sp>
      <p:sp>
        <p:nvSpPr>
          <p:cNvPr id="3" name="Content Placeholder 2"/>
          <p:cNvSpPr>
            <a:spLocks noGrp="1"/>
          </p:cNvSpPr>
          <p:nvPr>
            <p:ph idx="1"/>
          </p:nvPr>
        </p:nvSpPr>
        <p:spPr>
          <a:xfrm>
            <a:off x="3803650" y="609600"/>
            <a:ext cx="5111750" cy="5334000"/>
          </a:xfrm>
        </p:spPr>
        <p:txBody>
          <a:bodyPr/>
          <a:lstStyle>
            <a:lvl1pPr eaLnBrk="1" latinLnBrk="0" hangingPunct="1">
              <a:defRPr kumimoji="0" lang="zh-CN" sz="2800">
                <a:solidFill>
                  <a:schemeClr val="bg1"/>
                </a:solidFill>
              </a:defRPr>
            </a:lvl1pPr>
            <a:lvl2pPr eaLnBrk="1" latinLnBrk="0" hangingPunct="1">
              <a:defRPr kumimoji="0" lang="zh-CN" sz="2800">
                <a:solidFill>
                  <a:schemeClr val="bg1"/>
                </a:solidFill>
              </a:defRPr>
            </a:lvl2pPr>
            <a:lvl3pPr eaLnBrk="1" latinLnBrk="0" hangingPunct="1">
              <a:defRPr kumimoji="0" lang="zh-CN" sz="2400">
                <a:solidFill>
                  <a:schemeClr val="bg1"/>
                </a:solidFill>
              </a:defRPr>
            </a:lvl3pPr>
            <a:lvl4pPr eaLnBrk="1" latinLnBrk="0" hangingPunct="1">
              <a:defRPr kumimoji="0" lang="zh-CN" sz="2000">
                <a:solidFill>
                  <a:schemeClr val="bg1"/>
                </a:solidFill>
              </a:defRPr>
            </a:lvl4pPr>
            <a:lvl5pPr eaLnBrk="1" latinLnBrk="0" hangingPunct="1">
              <a:defRPr kumimoji="0" lang="zh-CN" sz="2000">
                <a:solidFill>
                  <a:schemeClr val="bg1"/>
                </a:solidFill>
              </a:defRPr>
            </a:lvl5pPr>
            <a:lvl6pPr eaLnBrk="1" latinLnBrk="0" hangingPunct="1">
              <a:defRPr kumimoji="0" lang="zh-CN" sz="2000"/>
            </a:lvl6pPr>
            <a:lvl7pPr eaLnBrk="1" latinLnBrk="0" hangingPunct="1">
              <a:defRPr kumimoji="0" lang="zh-CN" sz="2000"/>
            </a:lvl7pPr>
            <a:lvl8pPr eaLnBrk="1" latinLnBrk="0" hangingPunct="1">
              <a:defRPr kumimoji="0" lang="zh-CN" sz="2000"/>
            </a:lvl8pPr>
            <a:lvl9pPr eaLnBrk="1" latinLnBrk="0" hangingPunct="1">
              <a:defRPr kumimoji="0" lang="zh-CN" sz="2000"/>
            </a:lvl9p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lang="zh-CN" altLang="en-US"/>
          </a:p>
        </p:txBody>
      </p:sp>
      <p:sp>
        <p:nvSpPr>
          <p:cNvPr id="4" name="Text Placeholder 3"/>
          <p:cNvSpPr>
            <a:spLocks noGrp="1"/>
          </p:cNvSpPr>
          <p:nvPr>
            <p:ph type="body" sz="half" idx="2"/>
          </p:nvPr>
        </p:nvSpPr>
        <p:spPr>
          <a:xfrm>
            <a:off x="228600" y="1435101"/>
            <a:ext cx="3008313" cy="3822699"/>
          </a:xfrm>
        </p:spPr>
        <p:txBody>
          <a:bodyPr/>
          <a:lstStyle>
            <a:lvl1pPr marL="0" indent="0" eaLnBrk="1" latinLnBrk="0" hangingPunct="1">
              <a:buNone/>
              <a:defRPr kumimoji="0" lang="zh-CN" sz="1400">
                <a:solidFill>
                  <a:schemeClr val="tx1">
                    <a:lumMod val="75000"/>
                    <a:lumOff val="25000"/>
                  </a:schemeClr>
                </a:solidFill>
              </a:defRPr>
            </a:lvl1pPr>
            <a:lvl2pPr marL="457200" indent="0" eaLnBrk="1" latinLnBrk="0" hangingPunct="1">
              <a:buNone/>
              <a:defRPr kumimoji="0" lang="zh-CN" sz="1200"/>
            </a:lvl2pPr>
            <a:lvl3pPr marL="914400" indent="0" eaLnBrk="1" latinLnBrk="0" hangingPunct="1">
              <a:buNone/>
              <a:defRPr kumimoji="0" lang="zh-CN" sz="1000"/>
            </a:lvl3pPr>
            <a:lvl4pPr marL="1371600" indent="0" eaLnBrk="1" latinLnBrk="0" hangingPunct="1">
              <a:buNone/>
              <a:defRPr kumimoji="0" lang="zh-CN" sz="900"/>
            </a:lvl4pPr>
            <a:lvl5pPr marL="1828800" indent="0" eaLnBrk="1" latinLnBrk="0" hangingPunct="1">
              <a:buNone/>
              <a:defRPr kumimoji="0" lang="zh-CN" sz="900"/>
            </a:lvl5pPr>
            <a:lvl6pPr marL="2286000" indent="0" eaLnBrk="1" latinLnBrk="0" hangingPunct="1">
              <a:buNone/>
              <a:defRPr kumimoji="0" lang="zh-CN" sz="900"/>
            </a:lvl6pPr>
            <a:lvl7pPr marL="2743200" indent="0" eaLnBrk="1" latinLnBrk="0" hangingPunct="1">
              <a:buNone/>
              <a:defRPr kumimoji="0" lang="zh-CN" sz="900"/>
            </a:lvl7pPr>
            <a:lvl8pPr marL="3200400" indent="0" eaLnBrk="1" latinLnBrk="0" hangingPunct="1">
              <a:buNone/>
              <a:defRPr kumimoji="0" lang="zh-CN" sz="900"/>
            </a:lvl8pPr>
            <a:lvl9pPr marL="3657600" indent="0" eaLnBrk="1" latinLnBrk="0" hangingPunct="1">
              <a:buNone/>
              <a:defRPr kumimoji="0" lang="zh-CN" sz="900"/>
            </a:lvl9pPr>
          </a:lstStyle>
          <a:p>
            <a:pPr lvl="0" eaLnBrk="1" latinLnBrk="0" hangingPunct="1"/>
            <a:r>
              <a:rPr lang="zh-CN" altLang="en-US"/>
              <a:t>单击此处编辑母版文本样式</a:t>
            </a:r>
            <a:endParaRPr lang="zh-CN" altLang="en-US"/>
          </a:p>
        </p:txBody>
      </p:sp>
      <p:sp>
        <p:nvSpPr>
          <p:cNvPr id="5" name="Date Placeholder 4"/>
          <p:cNvSpPr>
            <a:spLocks noGrp="1"/>
          </p:cNvSpPr>
          <p:nvPr>
            <p:ph type="dt" sz="half" idx="10"/>
          </p:nvPr>
        </p:nvSpPr>
        <p:spPr/>
        <p:txBody>
          <a:bodyPr/>
          <a:lstStyle>
            <a:lvl1pPr eaLnBrk="1" latinLnBrk="0" hangingPunct="1">
              <a:defRPr kumimoji="0" lang="zh-CN">
                <a:solidFill>
                  <a:schemeClr val="bg1"/>
                </a:solidFill>
              </a:defRPr>
            </a:lvl1pPr>
          </a:lstStyle>
          <a:p>
            <a:fld id="{F6E614FA-086C-49B7-8472-71CCE6B51131}" type="datetime1">
              <a:rPr lang="zh-CN" altLang="en-US" smtClean="0"/>
            </a:fld>
            <a:endParaRPr kumimoji="0" lang="zh-CN"/>
          </a:p>
        </p:txBody>
      </p:sp>
      <p:sp>
        <p:nvSpPr>
          <p:cNvPr id="6" name="Footer Placeholder 5"/>
          <p:cNvSpPr>
            <a:spLocks noGrp="1"/>
          </p:cNvSpPr>
          <p:nvPr>
            <p:ph type="ftr" sz="quarter" idx="11"/>
          </p:nvPr>
        </p:nvSpPr>
        <p:spPr/>
        <p:txBody>
          <a:bodyPr/>
          <a:lstStyle>
            <a:lvl1pPr eaLnBrk="1" latinLnBrk="0" hangingPunct="1">
              <a:defRPr kumimoji="0" lang="zh-CN">
                <a:solidFill>
                  <a:schemeClr val="bg1"/>
                </a:solidFill>
              </a:defRPr>
            </a:lvl1pPr>
          </a:lstStyle>
          <a:p>
            <a:endParaRPr kumimoji="0" lang="zh-CN"/>
          </a:p>
        </p:txBody>
      </p:sp>
      <p:sp>
        <p:nvSpPr>
          <p:cNvPr id="7" name="Slide Number Placeholder 6"/>
          <p:cNvSpPr>
            <a:spLocks noGrp="1"/>
          </p:cNvSpPr>
          <p:nvPr>
            <p:ph type="sldNum" sz="quarter" idx="12"/>
          </p:nvPr>
        </p:nvSpPr>
        <p:spPr/>
        <p:txBody>
          <a:bodyPr/>
          <a:lstStyle>
            <a:lvl1pPr eaLnBrk="1" latinLnBrk="0" hangingPunct="1">
              <a:defRPr kumimoji="0" lang="zh-CN">
                <a:solidFill>
                  <a:schemeClr val="bg1"/>
                </a:solidFill>
              </a:defRPr>
            </a:lvl1pPr>
          </a:lstStyle>
          <a:p>
            <a:fld id="{240D5ECE-8B49-45CD-BE81-EF81920D1969}" type="slidenum">
              <a:rPr/>
            </a:fld>
            <a:endParaRPr kumimoji="0" 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pPr eaLnBrk="1" latinLnBrk="0" hangingPunct="1"/>
            <a:r>
              <a:rPr kumimoji="0" lang="zh-CN" altLang="en-US"/>
              <a:t>单击此处编辑母版标题样式</a:t>
            </a:r>
            <a:endParaRPr kumimoji="0"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latinLnBrk="0" hangingPunct="1">
              <a:defRPr kumimoji="0" lang="zh-CN" sz="1200">
                <a:solidFill>
                  <a:schemeClr val="tx1">
                    <a:tint val="75000"/>
                  </a:schemeClr>
                </a:solidFill>
              </a:defRPr>
            </a:lvl1pPr>
          </a:lstStyle>
          <a:p>
            <a:fld id="{EB67417D-3C53-4F28-9438-880EC4F9DDE7}" type="datetime1">
              <a:rPr lang="zh-CN" altLang="en-US" smtClean="0"/>
            </a:fld>
            <a:endParaRPr kumimoji="0" lang="zh-C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latinLnBrk="0" hangingPunct="1">
              <a:defRPr kumimoji="0" lang="zh-CN" sz="1200">
                <a:solidFill>
                  <a:schemeClr val="tx1">
                    <a:tint val="75000"/>
                  </a:schemeClr>
                </a:solidFill>
              </a:defRPr>
            </a:lvl1pPr>
          </a:lstStyle>
          <a:p>
            <a:endParaRPr kumimoji="0" lang="zh-C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latinLnBrk="0" hangingPunct="1">
              <a:defRPr kumimoji="0" lang="zh-CN" sz="1200">
                <a:solidFill>
                  <a:schemeClr val="tx1">
                    <a:tint val="75000"/>
                  </a:schemeClr>
                </a:solidFill>
              </a:defRPr>
            </a:lvl1pPr>
          </a:lstStyle>
          <a:p>
            <a:fld id="{240D5ECE-8B49-45CD-BE81-EF81920D1969}" type="slidenum">
              <a:rPr/>
            </a:fld>
            <a:endParaRPr kumimoji="0" lang="zh-C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eaLnBrk="1" latinLnBrk="0" hangingPunct="1"/>
            <a:r>
              <a:rPr kumimoji="0" lang="zh-CN" altLang="en-US"/>
              <a:t>单击此处编辑母版文本样式</a:t>
            </a:r>
            <a:endParaRPr kumimoji="0" lang="zh-CN" altLang="en-US"/>
          </a:p>
          <a:p>
            <a:pPr lvl="1" eaLnBrk="1" latinLnBrk="0" hangingPunct="1"/>
            <a:r>
              <a:rPr kumimoji="0" lang="zh-CN" altLang="en-US"/>
              <a:t>第二级</a:t>
            </a:r>
            <a:endParaRPr kumimoji="0" lang="zh-CN" altLang="en-US"/>
          </a:p>
          <a:p>
            <a:pPr lvl="2" eaLnBrk="1" latinLnBrk="0" hangingPunct="1"/>
            <a:r>
              <a:rPr kumimoji="0" lang="zh-CN" altLang="en-US"/>
              <a:t>第三级</a:t>
            </a:r>
            <a:endParaRPr kumimoji="0" lang="zh-CN" altLang="en-US"/>
          </a:p>
          <a:p>
            <a:pPr lvl="3" eaLnBrk="1" latinLnBrk="0" hangingPunct="1"/>
            <a:r>
              <a:rPr kumimoji="0" lang="zh-CN" altLang="en-US"/>
              <a:t>第四级</a:t>
            </a:r>
            <a:endParaRPr kumimoji="0" lang="zh-CN" altLang="en-US"/>
          </a:p>
          <a:p>
            <a:pPr lvl="4" eaLnBrk="1" latinLnBrk="0" hangingPunct="1"/>
            <a:r>
              <a:rPr kumimoji="0" lang="zh-CN" altLang="en-US"/>
              <a:t>第五级</a:t>
            </a:r>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ftr="0" dt="0"/>
  <p:txStyles>
    <p:titleStyle>
      <a:lvl1pPr algn="ctr" defTabSz="914400" rtl="0" eaLnBrk="1" latinLnBrk="0" hangingPunct="1">
        <a:spcBef>
          <a:spcPct val="0"/>
        </a:spcBef>
        <a:buNone/>
        <a:defRPr kumimoji="0" lang="zh-CN"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p:bodyStyle>
    <p:otherStyle>
      <a:defPPr>
        <a:defRPr kumimoji="0" lang="zh-CN"/>
      </a:defPPr>
      <a:lvl1pPr marL="0" algn="l" defTabSz="914400" rtl="0" eaLnBrk="1" latinLnBrk="0" hangingPunct="1">
        <a:defRPr kumimoji="0" lang="zh-CN" sz="1800" kern="1200">
          <a:solidFill>
            <a:schemeClr val="tx1"/>
          </a:solidFill>
          <a:latin typeface="+mn-lt"/>
          <a:ea typeface="+mn-ea"/>
          <a:cs typeface="+mn-cs"/>
        </a:defRPr>
      </a:lvl1pPr>
      <a:lvl2pPr marL="457200" algn="l" defTabSz="914400" rtl="0" eaLnBrk="1" latinLnBrk="0" hangingPunct="1">
        <a:defRPr kumimoji="0" lang="zh-CN" sz="1800" kern="1200">
          <a:solidFill>
            <a:schemeClr val="tx1"/>
          </a:solidFill>
          <a:latin typeface="+mn-lt"/>
          <a:ea typeface="+mn-ea"/>
          <a:cs typeface="+mn-cs"/>
        </a:defRPr>
      </a:lvl2pPr>
      <a:lvl3pPr marL="914400" algn="l" defTabSz="914400" rtl="0" eaLnBrk="1" latinLnBrk="0" hangingPunct="1">
        <a:defRPr kumimoji="0" lang="zh-CN" sz="1800" kern="1200">
          <a:solidFill>
            <a:schemeClr val="tx1"/>
          </a:solidFill>
          <a:latin typeface="+mn-lt"/>
          <a:ea typeface="+mn-ea"/>
          <a:cs typeface="+mn-cs"/>
        </a:defRPr>
      </a:lvl3pPr>
      <a:lvl4pPr marL="1371600" algn="l" defTabSz="914400" rtl="0" eaLnBrk="1" latinLnBrk="0" hangingPunct="1">
        <a:defRPr kumimoji="0" lang="zh-CN" sz="1800" kern="1200">
          <a:solidFill>
            <a:schemeClr val="tx1"/>
          </a:solidFill>
          <a:latin typeface="+mn-lt"/>
          <a:ea typeface="+mn-ea"/>
          <a:cs typeface="+mn-cs"/>
        </a:defRPr>
      </a:lvl4pPr>
      <a:lvl5pPr marL="1828800" algn="l" defTabSz="914400" rtl="0" eaLnBrk="1" latinLnBrk="0" hangingPunct="1">
        <a:defRPr kumimoji="0" lang="zh-CN" sz="1800" kern="1200">
          <a:solidFill>
            <a:schemeClr val="tx1"/>
          </a:solidFill>
          <a:latin typeface="+mn-lt"/>
          <a:ea typeface="+mn-ea"/>
          <a:cs typeface="+mn-cs"/>
        </a:defRPr>
      </a:lvl5pPr>
      <a:lvl6pPr marL="2286000" algn="l" defTabSz="914400" rtl="0" eaLnBrk="1" latinLnBrk="0" hangingPunct="1">
        <a:defRPr kumimoji="0" lang="zh-CN" sz="1800" kern="1200">
          <a:solidFill>
            <a:schemeClr val="tx1"/>
          </a:solidFill>
          <a:latin typeface="+mn-lt"/>
          <a:ea typeface="+mn-ea"/>
          <a:cs typeface="+mn-cs"/>
        </a:defRPr>
      </a:lvl6pPr>
      <a:lvl7pPr marL="2743200" algn="l" defTabSz="914400" rtl="0" eaLnBrk="1" latinLnBrk="0" hangingPunct="1">
        <a:defRPr kumimoji="0" lang="zh-CN" sz="1800" kern="1200">
          <a:solidFill>
            <a:schemeClr val="tx1"/>
          </a:solidFill>
          <a:latin typeface="+mn-lt"/>
          <a:ea typeface="+mn-ea"/>
          <a:cs typeface="+mn-cs"/>
        </a:defRPr>
      </a:lvl7pPr>
      <a:lvl8pPr marL="3200400" algn="l" defTabSz="914400" rtl="0" eaLnBrk="1" latinLnBrk="0" hangingPunct="1">
        <a:defRPr kumimoji="0" lang="zh-CN" sz="1800" kern="1200">
          <a:solidFill>
            <a:schemeClr val="tx1"/>
          </a:solidFill>
          <a:latin typeface="+mn-lt"/>
          <a:ea typeface="+mn-ea"/>
          <a:cs typeface="+mn-cs"/>
        </a:defRPr>
      </a:lvl8pPr>
      <a:lvl9pPr marL="3657600" algn="l" defTabSz="914400" rtl="0" eaLnBrk="1" latinLnBrk="0" hangingPunct="1">
        <a:defRPr kumimoji="0"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4.xml"/><Relationship Id="rId2" Type="http://schemas.openxmlformats.org/officeDocument/2006/relationships/tags" Target="../tags/tag1.xml"/><Relationship Id="rId1" Type="http://schemas.openxmlformats.org/officeDocument/2006/relationships/image" Target="../media/image18.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4.xml"/><Relationship Id="rId1"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4.xml"/><Relationship Id="rId1" Type="http://schemas.openxmlformats.org/officeDocument/2006/relationships/image" Target="../media/image19.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4.xml"/><Relationship Id="rId1" Type="http://schemas.openxmlformats.org/officeDocument/2006/relationships/image" Target="../media/image19.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3.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4.xml"/><Relationship Id="rId1" Type="http://schemas.openxmlformats.org/officeDocument/2006/relationships/image" Target="../media/image20.png"/></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openxmlformats.org/officeDocument/2006/relationships/hyperlink" Target="https://baike.baidu.com/item/ARM%E5%A4%84%E7%90%86%E5%99%A8" TargetMode="External"/><Relationship Id="rId4" Type="http://schemas.openxmlformats.org/officeDocument/2006/relationships/hyperlink" Target="https://baike.baidu.com/item/%E6%89%8B%E6%9C%BA%E5%A4%84%E7%90%86%E5%99%A8" TargetMode="External"/><Relationship Id="rId3" Type="http://schemas.openxmlformats.org/officeDocument/2006/relationships/hyperlink" Target="https://baike.baidu.com/item/ARM%E5%85%AC%E5%8F%B8/2265170" TargetMode="External"/><Relationship Id="rId2" Type="http://schemas.openxmlformats.org/officeDocument/2006/relationships/hyperlink" Target="https://baike.baidu.com/item/%E8%8B%B9%E6%9E%9C%E7%94%B5%E8%84%91%E5%85%AC%E5%8F%B8/5433010" TargetMode="External"/><Relationship Id="rId1" Type="http://schemas.openxmlformats.org/officeDocument/2006/relationships/hyperlink" Target="https://baike.baidu.com/item/AR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4405" y="1424970"/>
            <a:ext cx="7924800" cy="707886"/>
          </a:xfrm>
          <a:prstGeom prst="rect">
            <a:avLst/>
          </a:prstGeom>
          <a:noFill/>
        </p:spPr>
        <p:txBody>
          <a:bodyPr wrap="square" rtlCol="0">
            <a:noAutofit/>
          </a:bodyPr>
          <a:lstStyle/>
          <a:p>
            <a:pPr algn="ctr"/>
            <a:r>
              <a:rPr lang="zh-CN" altLang="en-US" sz="4800" dirty="0">
                <a:latin typeface="微软雅黑" panose="020B0503020204020204" charset="-122"/>
                <a:ea typeface="微软雅黑" panose="020B0503020204020204" charset="-122"/>
                <a:cs typeface="Arial" panose="020B0604020202020204" pitchFamily="34" charset="0"/>
              </a:rPr>
              <a:t>补充内容</a:t>
            </a:r>
            <a:endParaRPr lang="zh-CN" sz="4800" dirty="0">
              <a:latin typeface="微软雅黑" panose="020B0503020204020204" charset="-122"/>
              <a:ea typeface="微软雅黑" panose="020B0503020204020204" charset="-122"/>
              <a:cs typeface="Arial" panose="020B0604020202020204" pitchFamily="34" charset="0"/>
            </a:endParaRPr>
          </a:p>
        </p:txBody>
      </p:sp>
      <p:sp>
        <p:nvSpPr>
          <p:cNvPr id="11" name="TextBox 10"/>
          <p:cNvSpPr txBox="1"/>
          <p:nvPr/>
        </p:nvSpPr>
        <p:spPr>
          <a:xfrm>
            <a:off x="750711" y="5960011"/>
            <a:ext cx="7973935" cy="400110"/>
          </a:xfrm>
          <a:prstGeom prst="rect">
            <a:avLst/>
          </a:prstGeom>
          <a:noFill/>
        </p:spPr>
        <p:txBody>
          <a:bodyPr wrap="none" rtlCol="0">
            <a:normAutofit/>
          </a:bodyPr>
          <a:lstStyle/>
          <a:p>
            <a:pPr algn="r"/>
            <a:r>
              <a:rPr lang="zh-CN" altLang="en-US" sz="2000" b="1" dirty="0">
                <a:solidFill>
                  <a:srgbClr val="00B0F0"/>
                </a:solidFill>
                <a:latin typeface="华文行楷" panose="02010800040101010101" pitchFamily="2" charset="-122"/>
                <a:ea typeface="华文行楷" panose="02010800040101010101" pitchFamily="2" charset="-122"/>
              </a:rPr>
              <a:t>电子科技大学计算机科学与工程学院</a:t>
            </a:r>
            <a:endParaRPr lang="zh-CN" sz="2000" b="1" dirty="0">
              <a:solidFill>
                <a:srgbClr val="00B0F0"/>
              </a:solidFill>
              <a:latin typeface="华文行楷" panose="02010800040101010101" pitchFamily="2" charset="-122"/>
              <a:ea typeface="华文行楷" panose="02010800040101010101" pitchFamily="2" charset="-122"/>
            </a:endParaRPr>
          </a:p>
        </p:txBody>
      </p:sp>
      <p:sp>
        <p:nvSpPr>
          <p:cNvPr id="12" name="Rectangle 11"/>
          <p:cNvSpPr/>
          <p:nvPr/>
        </p:nvSpPr>
        <p:spPr>
          <a:xfrm>
            <a:off x="8686800" y="6116519"/>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solidFill>
                  <a:srgbClr val="FF6600"/>
                </a:solidFill>
              </a:rPr>
              <a:t>           </a:t>
            </a:r>
            <a:endParaRPr lang="zh-CN">
              <a:solidFill>
                <a:srgbClr val="FF6600"/>
              </a:solidFill>
            </a:endParaRPr>
          </a:p>
        </p:txBody>
      </p:sp>
      <p:sp>
        <p:nvSpPr>
          <p:cNvPr id="25" name="TextBox 24"/>
          <p:cNvSpPr txBox="1"/>
          <p:nvPr/>
        </p:nvSpPr>
        <p:spPr>
          <a:xfrm>
            <a:off x="2611359" y="3005168"/>
            <a:ext cx="5980430" cy="706755"/>
          </a:xfrm>
          <a:prstGeom prst="rect">
            <a:avLst/>
          </a:prstGeom>
          <a:noFill/>
        </p:spPr>
        <p:txBody>
          <a:bodyPr wrap="none" rtlCol="0">
            <a:spAutoFit/>
          </a:bodyPr>
          <a:lstStyle/>
          <a:p>
            <a:pPr algn="ctr"/>
            <a:r>
              <a:rPr lang="en-US" altLang="zh-CN" sz="4000" b="1" dirty="0">
                <a:solidFill>
                  <a:srgbClr val="0070C0"/>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rPr>
              <a:t>ARM</a:t>
            </a:r>
            <a:r>
              <a:rPr lang="zh-CN" altLang="en-US" sz="4000" b="1" dirty="0">
                <a:solidFill>
                  <a:srgbClr val="0070C0"/>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rPr>
              <a:t>与</a:t>
            </a:r>
            <a:r>
              <a:rPr lang="en-US" altLang="zh-CN" sz="4000" b="1" dirty="0">
                <a:solidFill>
                  <a:srgbClr val="0070C0"/>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rPr>
              <a:t>X86</a:t>
            </a:r>
            <a:r>
              <a:rPr lang="zh-CN" altLang="en-US" sz="4000" b="1" dirty="0">
                <a:solidFill>
                  <a:srgbClr val="0070C0"/>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rPr>
              <a:t>指令集及比较</a:t>
            </a:r>
            <a:endParaRPr lang="zh-CN" sz="4000" b="1" dirty="0">
              <a:solidFill>
                <a:srgbClr val="0070C0"/>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endParaRPr>
          </a:p>
        </p:txBody>
      </p:sp>
      <p:pic>
        <p:nvPicPr>
          <p:cNvPr id="1026" name="Picture 2" descr="D:\教学\Computer Organization And Design\Picture\Computer_1.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1520" y="3699437"/>
            <a:ext cx="2056643" cy="1655598"/>
          </a:xfrm>
          <a:prstGeom prst="rect">
            <a:avLst/>
          </a:prstGeom>
          <a:noFill/>
          <a:effectLst>
            <a:glow>
              <a:schemeClr val="accent1">
                <a:alpha val="0"/>
              </a:schemeClr>
            </a:glow>
          </a:effectLst>
          <a:extLst>
            <a:ext uri="{909E8E84-426E-40DD-AFC4-6F175D3DCCD1}">
              <a14:hiddenFill xmlns:a14="http://schemas.microsoft.com/office/drawing/2010/main">
                <a:solidFill>
                  <a:srgbClr val="FFFFFF"/>
                </a:solidFill>
              </a14:hiddenFill>
            </a:ext>
          </a:extLst>
        </p:spPr>
      </p:pic>
      <p:sp>
        <p:nvSpPr>
          <p:cNvPr id="14" name="Rectangle 5"/>
          <p:cNvSpPr>
            <a:spLocks noChangeArrowheads="1"/>
          </p:cNvSpPr>
          <p:nvPr/>
        </p:nvSpPr>
        <p:spPr bwMode="auto">
          <a:xfrm>
            <a:off x="2218235" y="2061496"/>
            <a:ext cx="45719" cy="3303116"/>
          </a:xfrm>
          <a:prstGeom prst="rect">
            <a:avLst/>
          </a:prstGeom>
          <a:gradFill rotWithShape="1">
            <a:gsLst>
              <a:gs pos="0">
                <a:schemeClr val="tx2"/>
              </a:gs>
              <a:gs pos="100000">
                <a:srgbClr val="FFFF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5" name="Rectangle 6"/>
          <p:cNvSpPr>
            <a:spLocks noChangeArrowheads="1"/>
          </p:cNvSpPr>
          <p:nvPr/>
        </p:nvSpPr>
        <p:spPr bwMode="auto">
          <a:xfrm>
            <a:off x="2043261" y="3861048"/>
            <a:ext cx="5816713" cy="73025"/>
          </a:xfrm>
          <a:prstGeom prst="rect">
            <a:avLst/>
          </a:prstGeom>
          <a:gradFill rotWithShape="1">
            <a:gsLst>
              <a:gs pos="0">
                <a:schemeClr val="tx2"/>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 name="灯片编号占位符 2"/>
          <p:cNvSpPr>
            <a:spLocks noGrp="1"/>
          </p:cNvSpPr>
          <p:nvPr>
            <p:ph type="sldNum" sz="quarter" idx="12"/>
          </p:nvPr>
        </p:nvSpPr>
        <p:spPr/>
        <p:txBody>
          <a:bodyPr/>
          <a:lstStyle/>
          <a:p>
            <a:fld id="{73820FCD-5F4C-4989-BE05-0A8208BCBC21}" type="slidenum">
              <a:rPr lang="en-US" altLang="zh-CN" smtClean="0"/>
            </a:fld>
            <a:endParaRPr kumimoji="0" lang="zh-CN" altLang="en-US"/>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3820FCD-5F4C-4989-BE05-0A8208BCBC21}" type="slidenum">
              <a:rPr lang="en-US" altLang="zh-CN" smtClean="0"/>
            </a:fld>
            <a:endParaRPr kumimoji="0" lang="zh-CN" altLang="en-US"/>
          </a:p>
        </p:txBody>
      </p:sp>
      <p:sp>
        <p:nvSpPr>
          <p:cNvPr id="3" name="矩形 2"/>
          <p:cNvSpPr/>
          <p:nvPr/>
        </p:nvSpPr>
        <p:spPr>
          <a:xfrm>
            <a:off x="558800" y="1550670"/>
            <a:ext cx="8312150" cy="3415030"/>
          </a:xfrm>
          <a:prstGeom prst="rect">
            <a:avLst/>
          </a:prstGeom>
        </p:spPr>
        <p:txBody>
          <a:bodyPr wrap="square">
            <a:spAutoFit/>
          </a:bodyPr>
          <a:p>
            <a:r>
              <a:rPr lang="en-US" altLang="zh-CN" sz="2400" dirty="0">
                <a:latin typeface="微软雅黑" panose="020B0503020204020204" charset="-122"/>
                <a:ea typeface="微软雅黑" panose="020B0503020204020204" charset="-122"/>
                <a:cs typeface="微软雅黑" panose="020B0503020204020204" charset="-122"/>
              </a:rPr>
              <a:t>1990</a:t>
            </a:r>
            <a:r>
              <a:rPr lang="zh-CN" altLang="en-US" sz="2400" dirty="0">
                <a:latin typeface="微软雅黑" panose="020B0503020204020204" charset="-122"/>
                <a:ea typeface="微软雅黑" panose="020B0503020204020204" charset="-122"/>
                <a:cs typeface="微软雅黑" panose="020B0503020204020204" charset="-122"/>
              </a:rPr>
              <a:t>年</a:t>
            </a:r>
            <a:r>
              <a:rPr lang="en-US" altLang="zh-CN" sz="2400" dirty="0">
                <a:latin typeface="微软雅黑" panose="020B0503020204020204" charset="-122"/>
                <a:ea typeface="微软雅黑" panose="020B0503020204020204" charset="-122"/>
                <a:cs typeface="微软雅黑" panose="020B0503020204020204" charset="-122"/>
              </a:rPr>
              <a:t>11</a:t>
            </a:r>
            <a:r>
              <a:rPr lang="zh-CN" altLang="en-US" sz="2400" dirty="0">
                <a:latin typeface="微软雅黑" panose="020B0503020204020204" charset="-122"/>
                <a:ea typeface="微软雅黑" panose="020B0503020204020204" charset="-122"/>
                <a:cs typeface="微软雅黑" panose="020B0503020204020204" charset="-122"/>
              </a:rPr>
              <a:t>月</a:t>
            </a:r>
            <a:r>
              <a:rPr lang="en-US" altLang="zh-CN" sz="2400" dirty="0">
                <a:latin typeface="微软雅黑" panose="020B0503020204020204" charset="-122"/>
                <a:ea typeface="微软雅黑" panose="020B0503020204020204" charset="-122"/>
                <a:cs typeface="微软雅黑" panose="020B0503020204020204" charset="-122"/>
              </a:rPr>
              <a:t>27</a:t>
            </a:r>
            <a:r>
              <a:rPr lang="zh-CN" altLang="en-US" sz="2400" dirty="0">
                <a:latin typeface="微软雅黑" panose="020B0503020204020204" charset="-122"/>
                <a:ea typeface="微软雅黑" panose="020B0503020204020204" charset="-122"/>
                <a:cs typeface="微软雅黑" panose="020B0503020204020204" charset="-122"/>
              </a:rPr>
              <a:t>日，</a:t>
            </a:r>
            <a:r>
              <a:rPr lang="en-US" altLang="zh-CN" sz="2400" dirty="0">
                <a:latin typeface="微软雅黑" panose="020B0503020204020204" charset="-122"/>
                <a:ea typeface="微软雅黑" panose="020B0503020204020204" charset="-122"/>
                <a:cs typeface="微软雅黑" panose="020B0503020204020204" charset="-122"/>
              </a:rPr>
              <a:t>Acorn</a:t>
            </a:r>
            <a:r>
              <a:rPr lang="zh-CN" altLang="en-US" sz="2400" dirty="0">
                <a:latin typeface="微软雅黑" panose="020B0503020204020204" charset="-122"/>
                <a:ea typeface="微软雅黑" panose="020B0503020204020204" charset="-122"/>
                <a:cs typeface="微软雅黑" panose="020B0503020204020204" charset="-122"/>
              </a:rPr>
              <a:t>公司正式改组为</a:t>
            </a:r>
            <a:r>
              <a:rPr lang="en-US" altLang="zh-CN" sz="2400" dirty="0">
                <a:solidFill>
                  <a:srgbClr val="0000FF"/>
                </a:solidFill>
                <a:latin typeface="微软雅黑" panose="020B0503020204020204" charset="-122"/>
                <a:ea typeface="微软雅黑" panose="020B0503020204020204" charset="-122"/>
                <a:cs typeface="微软雅黑" panose="020B0503020204020204" charset="-122"/>
              </a:rPr>
              <a:t>ARM</a:t>
            </a:r>
            <a:r>
              <a:rPr lang="zh-CN" altLang="en-US" sz="2400" dirty="0">
                <a:solidFill>
                  <a:srgbClr val="0000FF"/>
                </a:solidFill>
                <a:latin typeface="微软雅黑" panose="020B0503020204020204" charset="-122"/>
                <a:ea typeface="微软雅黑" panose="020B0503020204020204" charset="-122"/>
                <a:cs typeface="微软雅黑" panose="020B0503020204020204" charset="-122"/>
              </a:rPr>
              <a:t>计算机公司</a:t>
            </a:r>
            <a:r>
              <a:rPr lang="zh-CN" altLang="en-US" sz="2400" dirty="0">
                <a:latin typeface="微软雅黑" panose="020B0503020204020204" charset="-122"/>
                <a:ea typeface="微软雅黑" panose="020B0503020204020204" charset="-122"/>
                <a:cs typeface="微软雅黑" panose="020B0503020204020204" charset="-122"/>
              </a:rPr>
              <a:t>。苹果公司出资</a:t>
            </a:r>
            <a:r>
              <a:rPr lang="en-US" altLang="zh-CN" sz="2400" dirty="0">
                <a:latin typeface="微软雅黑" panose="020B0503020204020204" charset="-122"/>
                <a:ea typeface="微软雅黑" panose="020B0503020204020204" charset="-122"/>
                <a:cs typeface="微软雅黑" panose="020B0503020204020204" charset="-122"/>
              </a:rPr>
              <a:t>150</a:t>
            </a:r>
            <a:r>
              <a:rPr lang="zh-CN" altLang="en-US" sz="2400" dirty="0">
                <a:latin typeface="微软雅黑" panose="020B0503020204020204" charset="-122"/>
                <a:ea typeface="微软雅黑" panose="020B0503020204020204" charset="-122"/>
                <a:cs typeface="微软雅黑" panose="020B0503020204020204" charset="-122"/>
              </a:rPr>
              <a:t>万英镑，芯片厂商</a:t>
            </a:r>
            <a:r>
              <a:rPr lang="en-US" altLang="zh-CN" sz="2400" dirty="0">
                <a:latin typeface="微软雅黑" panose="020B0503020204020204" charset="-122"/>
                <a:ea typeface="微软雅黑" panose="020B0503020204020204" charset="-122"/>
                <a:cs typeface="微软雅黑" panose="020B0503020204020204" charset="-122"/>
              </a:rPr>
              <a:t>VLSI</a:t>
            </a:r>
            <a:r>
              <a:rPr lang="zh-CN" altLang="en-US" sz="2400" dirty="0">
                <a:latin typeface="微软雅黑" panose="020B0503020204020204" charset="-122"/>
                <a:ea typeface="微软雅黑" panose="020B0503020204020204" charset="-122"/>
                <a:cs typeface="微软雅黑" panose="020B0503020204020204" charset="-122"/>
              </a:rPr>
              <a:t>出资</a:t>
            </a:r>
            <a:r>
              <a:rPr lang="en-US" altLang="zh-CN" sz="2400" dirty="0">
                <a:latin typeface="微软雅黑" panose="020B0503020204020204" charset="-122"/>
                <a:ea typeface="微软雅黑" panose="020B0503020204020204" charset="-122"/>
                <a:cs typeface="微软雅黑" panose="020B0503020204020204" charset="-122"/>
              </a:rPr>
              <a:t>25</a:t>
            </a:r>
            <a:r>
              <a:rPr lang="zh-CN" altLang="en-US" sz="2400" dirty="0">
                <a:latin typeface="微软雅黑" panose="020B0503020204020204" charset="-122"/>
                <a:ea typeface="微软雅黑" panose="020B0503020204020204" charset="-122"/>
                <a:cs typeface="微软雅黑" panose="020B0503020204020204" charset="-122"/>
              </a:rPr>
              <a:t>万英镑，</a:t>
            </a:r>
            <a:r>
              <a:rPr lang="en-US" altLang="zh-CN" sz="2400" dirty="0">
                <a:latin typeface="微软雅黑" panose="020B0503020204020204" charset="-122"/>
                <a:ea typeface="微软雅黑" panose="020B0503020204020204" charset="-122"/>
                <a:cs typeface="微软雅黑" panose="020B0503020204020204" charset="-122"/>
              </a:rPr>
              <a:t>Acorn</a:t>
            </a:r>
            <a:r>
              <a:rPr lang="zh-CN" altLang="en-US" sz="2400" dirty="0">
                <a:latin typeface="微软雅黑" panose="020B0503020204020204" charset="-122"/>
                <a:ea typeface="微软雅黑" panose="020B0503020204020204" charset="-122"/>
                <a:cs typeface="微软雅黑" panose="020B0503020204020204" charset="-122"/>
              </a:rPr>
              <a:t>本身则以</a:t>
            </a:r>
            <a:r>
              <a:rPr lang="en-US" altLang="zh-CN" sz="2400" dirty="0">
                <a:latin typeface="微软雅黑" panose="020B0503020204020204" charset="-122"/>
                <a:ea typeface="微软雅黑" panose="020B0503020204020204" charset="-122"/>
                <a:cs typeface="微软雅黑" panose="020B0503020204020204" charset="-122"/>
              </a:rPr>
              <a:t>150</a:t>
            </a:r>
            <a:r>
              <a:rPr lang="zh-CN" altLang="en-US" sz="2400" dirty="0">
                <a:latin typeface="微软雅黑" panose="020B0503020204020204" charset="-122"/>
                <a:ea typeface="微软雅黑" panose="020B0503020204020204" charset="-122"/>
                <a:cs typeface="微软雅黑" panose="020B0503020204020204" charset="-122"/>
              </a:rPr>
              <a:t>万英镑的知识产权和</a:t>
            </a:r>
            <a:r>
              <a:rPr lang="en-US" altLang="zh-CN" sz="2400" dirty="0">
                <a:latin typeface="微软雅黑" panose="020B0503020204020204" charset="-122"/>
                <a:ea typeface="微软雅黑" panose="020B0503020204020204" charset="-122"/>
                <a:cs typeface="微软雅黑" panose="020B0503020204020204" charset="-122"/>
              </a:rPr>
              <a:t>12</a:t>
            </a:r>
            <a:r>
              <a:rPr lang="zh-CN" altLang="en-US" sz="2400" dirty="0">
                <a:latin typeface="微软雅黑" panose="020B0503020204020204" charset="-122"/>
                <a:ea typeface="微软雅黑" panose="020B0503020204020204" charset="-122"/>
                <a:cs typeface="微软雅黑" panose="020B0503020204020204" charset="-122"/>
              </a:rPr>
              <a:t>名工程师入股。公司的办公地点非常简陋，就是一个谷仓。</a:t>
            </a:r>
            <a:endParaRPr lang="en-US" altLang="zh-CN" sz="2400" dirty="0">
              <a:latin typeface="微软雅黑" panose="020B0503020204020204" charset="-122"/>
              <a:ea typeface="微软雅黑" panose="020B0503020204020204" charset="-122"/>
              <a:cs typeface="微软雅黑" panose="020B0503020204020204" charset="-122"/>
            </a:endParaRPr>
          </a:p>
          <a:p>
            <a:endParaRPr lang="zh-CN" altLang="en-US" sz="2400" dirty="0">
              <a:latin typeface="微软雅黑" panose="020B0503020204020204" charset="-122"/>
              <a:ea typeface="微软雅黑" panose="020B0503020204020204" charset="-122"/>
              <a:cs typeface="微软雅黑" panose="020B0503020204020204" charset="-122"/>
            </a:endParaRPr>
          </a:p>
          <a:p>
            <a:r>
              <a:rPr lang="en-US" altLang="zh-CN" sz="2400" dirty="0">
                <a:latin typeface="微软雅黑" panose="020B0503020204020204" charset="-122"/>
                <a:ea typeface="微软雅黑" panose="020B0503020204020204" charset="-122"/>
                <a:cs typeface="微软雅黑" panose="020B0503020204020204" charset="-122"/>
              </a:rPr>
              <a:t>20</a:t>
            </a:r>
            <a:r>
              <a:rPr lang="zh-CN" altLang="en-US" sz="2400" dirty="0">
                <a:latin typeface="微软雅黑" panose="020B0503020204020204" charset="-122"/>
                <a:ea typeface="微软雅黑" panose="020B0503020204020204" charset="-122"/>
                <a:cs typeface="微软雅黑" panose="020B0503020204020204" charset="-122"/>
              </a:rPr>
              <a:t>世纪</a:t>
            </a:r>
            <a:r>
              <a:rPr lang="en-US" altLang="zh-CN" sz="2400" dirty="0">
                <a:latin typeface="微软雅黑" panose="020B0503020204020204" charset="-122"/>
                <a:ea typeface="微软雅黑" panose="020B0503020204020204" charset="-122"/>
                <a:cs typeface="微软雅黑" panose="020B0503020204020204" charset="-122"/>
              </a:rPr>
              <a:t>90</a:t>
            </a:r>
            <a:r>
              <a:rPr lang="zh-CN" altLang="en-US" sz="2400" dirty="0">
                <a:latin typeface="微软雅黑" panose="020B0503020204020204" charset="-122"/>
                <a:ea typeface="微软雅黑" panose="020B0503020204020204" charset="-122"/>
                <a:cs typeface="微软雅黑" panose="020B0503020204020204" charset="-122"/>
              </a:rPr>
              <a:t>年代，</a:t>
            </a:r>
            <a:r>
              <a:rPr lang="en-US" altLang="zh-CN" sz="2400" dirty="0">
                <a:latin typeface="微软雅黑" panose="020B0503020204020204" charset="-122"/>
                <a:ea typeface="微软雅黑" panose="020B0503020204020204" charset="-122"/>
                <a:cs typeface="微软雅黑" panose="020B0503020204020204" charset="-122"/>
              </a:rPr>
              <a:t>ARM 32</a:t>
            </a:r>
            <a:r>
              <a:rPr lang="zh-CN" altLang="en-US" sz="2400" dirty="0">
                <a:latin typeface="微软雅黑" panose="020B0503020204020204" charset="-122"/>
                <a:ea typeface="微软雅黑" panose="020B0503020204020204" charset="-122"/>
                <a:cs typeface="微软雅黑" panose="020B0503020204020204" charset="-122"/>
              </a:rPr>
              <a:t>位嵌入式</a:t>
            </a:r>
            <a:r>
              <a:rPr lang="en-US" altLang="zh-CN" sz="2400" dirty="0">
                <a:latin typeface="微软雅黑" panose="020B0503020204020204" charset="-122"/>
                <a:ea typeface="微软雅黑" panose="020B0503020204020204" charset="-122"/>
                <a:cs typeface="微软雅黑" panose="020B0503020204020204" charset="-122"/>
              </a:rPr>
              <a:t>RISC</a:t>
            </a:r>
            <a:r>
              <a:rPr lang="zh-CN" altLang="en-US" sz="2400" dirty="0">
                <a:latin typeface="微软雅黑" panose="020B0503020204020204" charset="-122"/>
                <a:ea typeface="微软雅黑" panose="020B0503020204020204" charset="-122"/>
                <a:cs typeface="微软雅黑" panose="020B0503020204020204" charset="-122"/>
              </a:rPr>
              <a:t>处理器扩展到世界范围，占据了</a:t>
            </a:r>
            <a:r>
              <a:rPr lang="zh-CN" altLang="en-US" sz="2400" dirty="0">
                <a:solidFill>
                  <a:srgbClr val="0000FF"/>
                </a:solidFill>
                <a:latin typeface="微软雅黑" panose="020B0503020204020204" charset="-122"/>
                <a:ea typeface="微软雅黑" panose="020B0503020204020204" charset="-122"/>
                <a:cs typeface="微软雅黑" panose="020B0503020204020204" charset="-122"/>
              </a:rPr>
              <a:t>低功耗、低成本和高性能的嵌入式系统应用</a:t>
            </a:r>
            <a:r>
              <a:rPr lang="zh-CN" altLang="en-US" sz="2400" dirty="0">
                <a:latin typeface="微软雅黑" panose="020B0503020204020204" charset="-122"/>
                <a:ea typeface="微软雅黑" panose="020B0503020204020204" charset="-122"/>
                <a:cs typeface="微软雅黑" panose="020B0503020204020204" charset="-122"/>
              </a:rPr>
              <a:t>领域的领先地位。</a:t>
            </a:r>
            <a:r>
              <a:rPr lang="en-US" altLang="zh-CN" sz="2400" dirty="0">
                <a:latin typeface="微软雅黑" panose="020B0503020204020204" charset="-122"/>
                <a:ea typeface="微软雅黑" panose="020B0503020204020204" charset="-122"/>
                <a:cs typeface="微软雅黑" panose="020B0503020204020204" charset="-122"/>
              </a:rPr>
              <a:t>ARM</a:t>
            </a:r>
            <a:r>
              <a:rPr lang="zh-CN" altLang="en-US" sz="2400" dirty="0">
                <a:latin typeface="微软雅黑" panose="020B0503020204020204" charset="-122"/>
                <a:ea typeface="微软雅黑" panose="020B0503020204020204" charset="-122"/>
                <a:cs typeface="微软雅黑" panose="020B0503020204020204" charset="-122"/>
              </a:rPr>
              <a:t>公司既不生产芯片也不销售芯片，它只出售芯片技术授权。</a:t>
            </a:r>
            <a:endParaRPr lang="zh-CN" altLang="en-US" sz="2400" dirty="0">
              <a:latin typeface="微软雅黑" panose="020B0503020204020204" charset="-122"/>
              <a:ea typeface="微软雅黑" panose="020B0503020204020204" charset="-122"/>
              <a:cs typeface="微软雅黑" panose="020B0503020204020204" charset="-122"/>
            </a:endParaRPr>
          </a:p>
        </p:txBody>
      </p:sp>
      <p:sp>
        <p:nvSpPr>
          <p:cNvPr id="4" name="矩形 3"/>
          <p:cNvSpPr/>
          <p:nvPr/>
        </p:nvSpPr>
        <p:spPr>
          <a:xfrm>
            <a:off x="661730" y="457880"/>
            <a:ext cx="2936875" cy="583565"/>
          </a:xfrm>
          <a:prstGeom prst="rect">
            <a:avLst/>
          </a:prstGeom>
        </p:spPr>
        <p:txBody>
          <a:bodyPr wrap="none">
            <a:spAutoFit/>
          </a:bodyPr>
          <a:p>
            <a:r>
              <a:rPr lang="en-US" altLang="zh-CN" sz="3200" b="1" dirty="0">
                <a:solidFill>
                  <a:srgbClr val="C00000"/>
                </a:solidFill>
                <a:latin typeface="微软雅黑" panose="020B0503020204020204" charset="-122"/>
                <a:ea typeface="微软雅黑" panose="020B0503020204020204" charset="-122"/>
                <a:cs typeface="微软雅黑" panose="020B0503020204020204" charset="-122"/>
              </a:rPr>
              <a:t>ARM </a:t>
            </a:r>
            <a:r>
              <a:rPr lang="zh-CN" altLang="en-US" sz="3200" b="1" dirty="0">
                <a:solidFill>
                  <a:srgbClr val="C00000"/>
                </a:solidFill>
                <a:latin typeface="微软雅黑" panose="020B0503020204020204" charset="-122"/>
                <a:ea typeface="微软雅黑" panose="020B0503020204020204" charset="-122"/>
                <a:cs typeface="微软雅黑" panose="020B0503020204020204" charset="-122"/>
              </a:rPr>
              <a:t>发展历史</a:t>
            </a:r>
            <a:endParaRPr lang="zh-CN" altLang="en-US" sz="3200" b="1" dirty="0">
              <a:solidFill>
                <a:srgbClr val="C0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3820FCD-5F4C-4989-BE05-0A8208BCBC21}" type="slidenum">
              <a:rPr lang="en-US" altLang="zh-CN" smtClean="0"/>
            </a:fld>
            <a:endParaRPr kumimoji="0" lang="zh-CN" altLang="en-US"/>
          </a:p>
        </p:txBody>
      </p:sp>
      <p:sp>
        <p:nvSpPr>
          <p:cNvPr id="3" name="矩形 2"/>
          <p:cNvSpPr/>
          <p:nvPr/>
        </p:nvSpPr>
        <p:spPr>
          <a:xfrm>
            <a:off x="323528" y="1447959"/>
            <a:ext cx="8676456" cy="1198880"/>
          </a:xfrm>
          <a:prstGeom prst="rect">
            <a:avLst/>
          </a:prstGeom>
        </p:spPr>
        <p:txBody>
          <a:bodyPr wrap="square">
            <a:spAutoFit/>
          </a:bodyPr>
          <a:p>
            <a:pPr lvl="0"/>
            <a:r>
              <a:rPr lang="en-US" altLang="zh-CN" sz="2400" dirty="0">
                <a:solidFill>
                  <a:srgbClr val="262626"/>
                </a:solidFill>
                <a:latin typeface="微软雅黑" panose="020B0503020204020204" charset="-122"/>
                <a:ea typeface="微软雅黑" panose="020B0503020204020204" charset="-122"/>
                <a:cs typeface="微软雅黑" panose="020B0503020204020204" charset="-122"/>
              </a:rPr>
              <a:t>ARM</a:t>
            </a:r>
            <a:r>
              <a:rPr lang="zh-CN" altLang="en-US" sz="2400" dirty="0">
                <a:solidFill>
                  <a:srgbClr val="262626"/>
                </a:solidFill>
                <a:latin typeface="微软雅黑" panose="020B0503020204020204" charset="-122"/>
                <a:ea typeface="微软雅黑" panose="020B0503020204020204" charset="-122"/>
                <a:cs typeface="微软雅黑" panose="020B0503020204020204" charset="-122"/>
              </a:rPr>
              <a:t>公司中国总部设立在上海 。为更好满足中国芯片产业需求，</a:t>
            </a:r>
            <a:r>
              <a:rPr lang="en-US" altLang="zh-CN" sz="2400" dirty="0">
                <a:solidFill>
                  <a:srgbClr val="262626"/>
                </a:solidFill>
                <a:latin typeface="微软雅黑" panose="020B0503020204020204" charset="-122"/>
                <a:ea typeface="微软雅黑" panose="020B0503020204020204" charset="-122"/>
                <a:cs typeface="微软雅黑" panose="020B0503020204020204" charset="-122"/>
              </a:rPr>
              <a:t>2018</a:t>
            </a:r>
            <a:r>
              <a:rPr lang="zh-CN" altLang="en-US" sz="2400" dirty="0">
                <a:solidFill>
                  <a:srgbClr val="262626"/>
                </a:solidFill>
                <a:latin typeface="微软雅黑" panose="020B0503020204020204" charset="-122"/>
                <a:ea typeface="微软雅黑" panose="020B0503020204020204" charset="-122"/>
                <a:cs typeface="微软雅黑" panose="020B0503020204020204" charset="-122"/>
              </a:rPr>
              <a:t>年以来，</a:t>
            </a:r>
            <a:r>
              <a:rPr lang="en-US" altLang="zh-CN" sz="2400" dirty="0">
                <a:solidFill>
                  <a:srgbClr val="262626"/>
                </a:solidFill>
                <a:latin typeface="微软雅黑" panose="020B0503020204020204" charset="-122"/>
                <a:ea typeface="微软雅黑" panose="020B0503020204020204" charset="-122"/>
                <a:cs typeface="微软雅黑" panose="020B0503020204020204" charset="-122"/>
              </a:rPr>
              <a:t>Arm</a:t>
            </a:r>
            <a:r>
              <a:rPr lang="zh-CN" altLang="en-US" sz="2400" dirty="0">
                <a:solidFill>
                  <a:srgbClr val="262626"/>
                </a:solidFill>
                <a:latin typeface="微软雅黑" panose="020B0503020204020204" charset="-122"/>
                <a:ea typeface="微软雅黑" panose="020B0503020204020204" charset="-122"/>
                <a:cs typeface="微软雅黑" panose="020B0503020204020204" charset="-122"/>
              </a:rPr>
              <a:t>中国在深圳、上海、北京、成都等地打造中国自主且国际兼容的持续研发能力。</a:t>
            </a:r>
            <a:endParaRPr lang="zh-CN" altLang="en-US" sz="2400" dirty="0">
              <a:solidFill>
                <a:srgbClr val="262626"/>
              </a:solidFill>
              <a:latin typeface="微软雅黑" panose="020B0503020204020204" charset="-122"/>
              <a:ea typeface="微软雅黑" panose="020B0503020204020204" charset="-122"/>
              <a:cs typeface="微软雅黑" panose="020B0503020204020204" charset="-122"/>
            </a:endParaRPr>
          </a:p>
        </p:txBody>
      </p:sp>
      <p:sp>
        <p:nvSpPr>
          <p:cNvPr id="6" name="矩形 5"/>
          <p:cNvSpPr/>
          <p:nvPr/>
        </p:nvSpPr>
        <p:spPr>
          <a:xfrm>
            <a:off x="323275" y="480105"/>
            <a:ext cx="2501006" cy="584775"/>
          </a:xfrm>
          <a:prstGeom prst="rect">
            <a:avLst/>
          </a:prstGeom>
        </p:spPr>
        <p:txBody>
          <a:bodyPr wrap="none">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rgbClr val="C00000"/>
                </a:solidFill>
                <a:effectLst/>
                <a:uLnTx/>
                <a:uFillTx/>
                <a:latin typeface="华文中宋" panose="02010600040101010101" pitchFamily="2" charset="-122"/>
                <a:ea typeface="华文中宋" panose="02010600040101010101" pitchFamily="2" charset="-122"/>
                <a:cs typeface="+mn-cs"/>
              </a:rPr>
              <a:t>ARM </a:t>
            </a:r>
            <a:r>
              <a:rPr lang="zh-CN" altLang="en-US" sz="3200" b="1" dirty="0">
                <a:solidFill>
                  <a:srgbClr val="C00000"/>
                </a:solidFill>
                <a:latin typeface="华文中宋" panose="02010600040101010101" pitchFamily="2" charset="-122"/>
                <a:ea typeface="华文中宋" panose="02010600040101010101" pitchFamily="2" charset="-122"/>
              </a:rPr>
              <a:t>在中国</a:t>
            </a:r>
            <a:endParaRPr kumimoji="0" lang="zh-CN" altLang="en-US" sz="3200" b="1" i="0" u="none" strike="noStrike" kern="1200" cap="none" spc="0" normalizeH="0" baseline="0" noProof="0" dirty="0">
              <a:ln>
                <a:noFill/>
              </a:ln>
              <a:solidFill>
                <a:srgbClr val="C00000"/>
              </a:solidFill>
              <a:effectLst/>
              <a:uLnTx/>
              <a:uFillTx/>
              <a:latin typeface="华文中宋" panose="02010600040101010101" pitchFamily="2" charset="-122"/>
              <a:ea typeface="华文中宋" panose="02010600040101010101" pitchFamily="2" charset="-122"/>
              <a:cs typeface="+mn-cs"/>
            </a:endParaRPr>
          </a:p>
        </p:txBody>
      </p:sp>
      <p:pic>
        <p:nvPicPr>
          <p:cNvPr id="8" name="图片 7"/>
          <p:cNvPicPr>
            <a:picLocks noChangeAspect="1"/>
          </p:cNvPicPr>
          <p:nvPr/>
        </p:nvPicPr>
        <p:blipFill>
          <a:blip r:embed="rId1"/>
          <a:stretch>
            <a:fillRect/>
          </a:stretch>
        </p:blipFill>
        <p:spPr>
          <a:xfrm>
            <a:off x="-19339" y="3312593"/>
            <a:ext cx="9144000" cy="289991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3820FCD-5F4C-4989-BE05-0A8208BCBC21}" type="slidenum">
              <a:rPr lang="en-US" altLang="zh-CN" smtClean="0"/>
            </a:fld>
            <a:endParaRPr kumimoji="0" lang="zh-CN" altLang="en-US"/>
          </a:p>
        </p:txBody>
      </p:sp>
      <p:sp>
        <p:nvSpPr>
          <p:cNvPr id="3" name="矩形 2"/>
          <p:cNvSpPr/>
          <p:nvPr/>
        </p:nvSpPr>
        <p:spPr>
          <a:xfrm>
            <a:off x="469265" y="1267460"/>
            <a:ext cx="8369935" cy="5200650"/>
          </a:xfrm>
          <a:prstGeom prst="rect">
            <a:avLst/>
          </a:prstGeom>
        </p:spPr>
        <p:txBody>
          <a:bodyPr wrap="square">
            <a:spAutoFit/>
          </a:bodyPr>
          <a:p>
            <a:r>
              <a:rPr lang="zh-CN" altLang="en-US" sz="2400" dirty="0">
                <a:latin typeface="微软雅黑" panose="020B0503020204020204" charset="-122"/>
                <a:ea typeface="微软雅黑" panose="020B0503020204020204" charset="-122"/>
                <a:cs typeface="微软雅黑" panose="020B0503020204020204" charset="-122"/>
              </a:rPr>
              <a:t>微软公司（</a:t>
            </a:r>
            <a:r>
              <a:rPr lang="en-US" altLang="zh-CN" sz="2400" dirty="0">
                <a:latin typeface="微软雅黑" panose="020B0503020204020204" charset="-122"/>
                <a:ea typeface="微软雅黑" panose="020B0503020204020204" charset="-122"/>
                <a:cs typeface="微软雅黑" panose="020B0503020204020204" charset="-122"/>
              </a:rPr>
              <a:t>2011</a:t>
            </a:r>
            <a:r>
              <a:rPr lang="zh-CN" altLang="en-US" sz="2400" dirty="0">
                <a:latin typeface="微软雅黑" panose="020B0503020204020204" charset="-122"/>
                <a:ea typeface="微软雅黑" panose="020B0503020204020204" charset="-122"/>
                <a:cs typeface="微软雅黑" panose="020B0503020204020204" charset="-122"/>
              </a:rPr>
              <a:t>年）宣布，下一版</a:t>
            </a:r>
            <a:r>
              <a:rPr lang="en-US" altLang="zh-CN" sz="2400" dirty="0">
                <a:latin typeface="微软雅黑" panose="020B0503020204020204" charset="-122"/>
                <a:ea typeface="微软雅黑" panose="020B0503020204020204" charset="-122"/>
                <a:cs typeface="微软雅黑" panose="020B0503020204020204" charset="-122"/>
              </a:rPr>
              <a:t>Windows</a:t>
            </a:r>
            <a:r>
              <a:rPr lang="zh-CN" altLang="en-US" sz="2400" dirty="0">
                <a:latin typeface="微软雅黑" panose="020B0503020204020204" charset="-122"/>
                <a:ea typeface="微软雅黑" panose="020B0503020204020204" charset="-122"/>
                <a:cs typeface="微软雅黑" panose="020B0503020204020204" charset="-122"/>
              </a:rPr>
              <a:t>将</a:t>
            </a:r>
            <a:r>
              <a:rPr lang="zh-CN" altLang="en-US" sz="2400" b="1" dirty="0">
                <a:solidFill>
                  <a:srgbClr val="0000FF"/>
                </a:solidFill>
                <a:latin typeface="微软雅黑" panose="020B0503020204020204" charset="-122"/>
                <a:ea typeface="微软雅黑" panose="020B0503020204020204" charset="-122"/>
                <a:cs typeface="微软雅黑" panose="020B0503020204020204" charset="-122"/>
              </a:rPr>
              <a:t>正式支持</a:t>
            </a:r>
            <a:r>
              <a:rPr lang="en-US" altLang="zh-CN" sz="2400" b="1" dirty="0">
                <a:solidFill>
                  <a:srgbClr val="0000FF"/>
                </a:solidFill>
                <a:latin typeface="微软雅黑" panose="020B0503020204020204" charset="-122"/>
                <a:ea typeface="微软雅黑" panose="020B0503020204020204" charset="-122"/>
                <a:cs typeface="微软雅黑" panose="020B0503020204020204" charset="-122"/>
              </a:rPr>
              <a:t>ARM</a:t>
            </a:r>
            <a:r>
              <a:rPr lang="zh-CN" altLang="en-US" sz="2400" b="1" dirty="0">
                <a:solidFill>
                  <a:srgbClr val="0000FF"/>
                </a:solidFill>
                <a:latin typeface="微软雅黑" panose="020B0503020204020204" charset="-122"/>
                <a:ea typeface="微软雅黑" panose="020B0503020204020204" charset="-122"/>
                <a:cs typeface="微软雅黑" panose="020B0503020204020204" charset="-122"/>
              </a:rPr>
              <a:t>处理器</a:t>
            </a:r>
            <a:r>
              <a:rPr lang="zh-CN" altLang="en-US" sz="2400" dirty="0">
                <a:latin typeface="微软雅黑" panose="020B0503020204020204" charset="-122"/>
                <a:ea typeface="微软雅黑" panose="020B0503020204020204" charset="-122"/>
                <a:cs typeface="微软雅黑" panose="020B0503020204020204" charset="-122"/>
              </a:rPr>
              <a:t>。这是计算机工业</a:t>
            </a:r>
            <a:r>
              <a:rPr lang="en-US" altLang="zh-CN" sz="2400" dirty="0">
                <a:latin typeface="微软雅黑" panose="020B0503020204020204" charset="-122"/>
                <a:ea typeface="微软雅黑" panose="020B0503020204020204" charset="-122"/>
                <a:cs typeface="微软雅黑" panose="020B0503020204020204" charset="-122"/>
                <a:sym typeface="+mn-ea"/>
              </a:rPr>
              <a:t>ARM</a:t>
            </a:r>
            <a:r>
              <a:rPr lang="zh-CN" altLang="en-US" sz="2400" dirty="0">
                <a:latin typeface="微软雅黑" panose="020B0503020204020204" charset="-122"/>
                <a:ea typeface="微软雅黑" panose="020B0503020204020204" charset="-122"/>
                <a:cs typeface="微软雅黑" panose="020B0503020204020204" charset="-122"/>
              </a:rPr>
              <a:t>处理器发展历史上的一件大事，标识着</a:t>
            </a:r>
            <a:r>
              <a:rPr lang="en-US" altLang="zh-CN" sz="2400" b="1" dirty="0">
                <a:solidFill>
                  <a:srgbClr val="0000FF"/>
                </a:solidFill>
                <a:latin typeface="微软雅黑" panose="020B0503020204020204" charset="-122"/>
                <a:ea typeface="微软雅黑" panose="020B0503020204020204" charset="-122"/>
                <a:cs typeface="微软雅黑" panose="020B0503020204020204" charset="-122"/>
              </a:rPr>
              <a:t>x86</a:t>
            </a:r>
            <a:r>
              <a:rPr lang="zh-CN" altLang="en-US" sz="2400" b="1" dirty="0">
                <a:solidFill>
                  <a:srgbClr val="0000FF"/>
                </a:solidFill>
                <a:latin typeface="微软雅黑" panose="020B0503020204020204" charset="-122"/>
                <a:ea typeface="微软雅黑" panose="020B0503020204020204" charset="-122"/>
                <a:cs typeface="微软雅黑" panose="020B0503020204020204" charset="-122"/>
              </a:rPr>
              <a:t>处理器的主导地位发生动摇</a:t>
            </a:r>
            <a:r>
              <a:rPr lang="zh-CN" altLang="en-US" sz="2400" dirty="0">
                <a:latin typeface="微软雅黑" panose="020B0503020204020204" charset="-122"/>
                <a:ea typeface="微软雅黑" panose="020B0503020204020204" charset="-122"/>
                <a:cs typeface="微软雅黑" panose="020B0503020204020204" charset="-122"/>
              </a:rPr>
              <a:t>。</a:t>
            </a:r>
            <a:endParaRPr lang="en-US" altLang="zh-CN" sz="2400" dirty="0">
              <a:latin typeface="微软雅黑" panose="020B0503020204020204" charset="-122"/>
              <a:ea typeface="微软雅黑" panose="020B0503020204020204" charset="-122"/>
              <a:cs typeface="微软雅黑" panose="020B0503020204020204" charset="-122"/>
            </a:endParaRPr>
          </a:p>
          <a:p>
            <a:endParaRPr lang="en-US" altLang="zh-CN" sz="2400" dirty="0">
              <a:latin typeface="微软雅黑" panose="020B0503020204020204" charset="-122"/>
              <a:ea typeface="微软雅黑" panose="020B0503020204020204" charset="-122"/>
              <a:cs typeface="微软雅黑" panose="020B0503020204020204" charset="-122"/>
            </a:endParaRPr>
          </a:p>
          <a:p>
            <a:r>
              <a:rPr lang="zh-CN" altLang="en-US" sz="2400" dirty="0">
                <a:latin typeface="微软雅黑" panose="020B0503020204020204" charset="-122"/>
                <a:ea typeface="微软雅黑" panose="020B0503020204020204" charset="-122"/>
                <a:cs typeface="微软雅黑" panose="020B0503020204020204" charset="-122"/>
              </a:rPr>
              <a:t>在</a:t>
            </a:r>
            <a:r>
              <a:rPr lang="zh-CN" altLang="en-US" sz="2400" b="1" dirty="0">
                <a:solidFill>
                  <a:srgbClr val="0000FF"/>
                </a:solidFill>
                <a:latin typeface="微软雅黑" panose="020B0503020204020204" charset="-122"/>
                <a:ea typeface="微软雅黑" panose="020B0503020204020204" charset="-122"/>
                <a:cs typeface="微软雅黑" panose="020B0503020204020204" charset="-122"/>
              </a:rPr>
              <a:t>移动设备</a:t>
            </a:r>
            <a:r>
              <a:rPr lang="zh-CN" altLang="en-US" sz="2400" dirty="0">
                <a:latin typeface="微软雅黑" panose="020B0503020204020204" charset="-122"/>
                <a:ea typeface="微软雅黑" panose="020B0503020204020204" charset="-122"/>
                <a:cs typeface="微软雅黑" panose="020B0503020204020204" charset="-122"/>
              </a:rPr>
              <a:t>市场，</a:t>
            </a:r>
            <a:r>
              <a:rPr lang="en-US" altLang="zh-CN" sz="2400" dirty="0">
                <a:latin typeface="微软雅黑" panose="020B0503020204020204" charset="-122"/>
                <a:ea typeface="微软雅黑" panose="020B0503020204020204" charset="-122"/>
                <a:cs typeface="微软雅黑" panose="020B0503020204020204" charset="-122"/>
              </a:rPr>
              <a:t>ARM</a:t>
            </a:r>
            <a:r>
              <a:rPr lang="zh-CN" altLang="en-US" sz="2400" dirty="0">
                <a:latin typeface="微软雅黑" panose="020B0503020204020204" charset="-122"/>
                <a:ea typeface="微软雅黑" panose="020B0503020204020204" charset="-122"/>
                <a:cs typeface="微软雅黑" panose="020B0503020204020204" charset="-122"/>
              </a:rPr>
              <a:t>处理器的市场份额超过</a:t>
            </a:r>
            <a:r>
              <a:rPr lang="en-US" altLang="zh-CN" sz="2400" dirty="0">
                <a:latin typeface="微软雅黑" panose="020B0503020204020204" charset="-122"/>
                <a:ea typeface="微软雅黑" panose="020B0503020204020204" charset="-122"/>
                <a:cs typeface="微软雅黑" panose="020B0503020204020204" charset="-122"/>
              </a:rPr>
              <a:t>90%</a:t>
            </a:r>
            <a:r>
              <a:rPr lang="zh-CN" altLang="en-US" sz="2400" dirty="0">
                <a:latin typeface="微软雅黑" panose="020B0503020204020204" charset="-122"/>
                <a:ea typeface="微软雅黑" panose="020B0503020204020204" charset="-122"/>
                <a:cs typeface="微软雅黑" panose="020B0503020204020204" charset="-122"/>
              </a:rPr>
              <a:t>；</a:t>
            </a:r>
            <a:endParaRPr lang="en-US" altLang="zh-CN" sz="2400" dirty="0">
              <a:latin typeface="微软雅黑" panose="020B0503020204020204" charset="-122"/>
              <a:ea typeface="微软雅黑" panose="020B0503020204020204" charset="-122"/>
              <a:cs typeface="微软雅黑" panose="020B0503020204020204" charset="-122"/>
            </a:endParaRPr>
          </a:p>
          <a:p>
            <a:r>
              <a:rPr lang="zh-CN" altLang="en-US" sz="2400" dirty="0">
                <a:latin typeface="微软雅黑" panose="020B0503020204020204" charset="-122"/>
                <a:ea typeface="微软雅黑" panose="020B0503020204020204" charset="-122"/>
                <a:cs typeface="微软雅黑" panose="020B0503020204020204" charset="-122"/>
              </a:rPr>
              <a:t>在</a:t>
            </a:r>
            <a:r>
              <a:rPr lang="zh-CN" altLang="en-US" sz="2400" b="1" dirty="0">
                <a:solidFill>
                  <a:srgbClr val="0000FF"/>
                </a:solidFill>
                <a:latin typeface="微软雅黑" panose="020B0503020204020204" charset="-122"/>
                <a:ea typeface="微软雅黑" panose="020B0503020204020204" charset="-122"/>
                <a:cs typeface="微软雅黑" panose="020B0503020204020204" charset="-122"/>
              </a:rPr>
              <a:t>服务器</a:t>
            </a:r>
            <a:r>
              <a:rPr lang="zh-CN" altLang="en-US" sz="2400" dirty="0">
                <a:latin typeface="微软雅黑" panose="020B0503020204020204" charset="-122"/>
                <a:ea typeface="微软雅黑" panose="020B0503020204020204" charset="-122"/>
                <a:cs typeface="微软雅黑" panose="020B0503020204020204" charset="-122"/>
              </a:rPr>
              <a:t>市场，</a:t>
            </a:r>
            <a:r>
              <a:rPr lang="en-US" altLang="zh-CN" sz="2400" dirty="0">
                <a:latin typeface="微软雅黑" panose="020B0503020204020204" charset="-122"/>
                <a:ea typeface="微软雅黑" panose="020B0503020204020204" charset="-122"/>
                <a:cs typeface="微软雅黑" panose="020B0503020204020204" charset="-122"/>
              </a:rPr>
              <a:t>2011</a:t>
            </a:r>
            <a:r>
              <a:rPr lang="zh-CN" altLang="en-US" sz="2400" dirty="0">
                <a:latin typeface="微软雅黑" panose="020B0503020204020204" charset="-122"/>
                <a:ea typeface="微软雅黑" panose="020B0503020204020204" charset="-122"/>
                <a:cs typeface="微软雅黑" panose="020B0503020204020204" charset="-122"/>
              </a:rPr>
              <a:t>年就有</a:t>
            </a:r>
            <a:r>
              <a:rPr lang="en-US" altLang="zh-CN" sz="2400" dirty="0">
                <a:latin typeface="微软雅黑" panose="020B0503020204020204" charset="-122"/>
                <a:ea typeface="微软雅黑" panose="020B0503020204020204" charset="-122"/>
                <a:cs typeface="微软雅黑" panose="020B0503020204020204" charset="-122"/>
              </a:rPr>
              <a:t>2.5GHz</a:t>
            </a:r>
            <a:r>
              <a:rPr lang="zh-CN" altLang="en-US" sz="2400" dirty="0">
                <a:latin typeface="微软雅黑" panose="020B0503020204020204" charset="-122"/>
                <a:ea typeface="微软雅黑" panose="020B0503020204020204" charset="-122"/>
                <a:cs typeface="微软雅黑" panose="020B0503020204020204" charset="-122"/>
              </a:rPr>
              <a:t>的服务器上市；</a:t>
            </a:r>
            <a:endParaRPr lang="en-US" altLang="zh-CN" sz="2400" dirty="0">
              <a:latin typeface="微软雅黑" panose="020B0503020204020204" charset="-122"/>
              <a:ea typeface="微软雅黑" panose="020B0503020204020204" charset="-122"/>
              <a:cs typeface="微软雅黑" panose="020B0503020204020204" charset="-122"/>
            </a:endParaRPr>
          </a:p>
          <a:p>
            <a:r>
              <a:rPr lang="zh-CN" altLang="en-US" sz="2400" dirty="0">
                <a:latin typeface="微软雅黑" panose="020B0503020204020204" charset="-122"/>
                <a:ea typeface="微软雅黑" panose="020B0503020204020204" charset="-122"/>
                <a:cs typeface="微软雅黑" panose="020B0503020204020204" charset="-122"/>
              </a:rPr>
              <a:t>在</a:t>
            </a:r>
            <a:r>
              <a:rPr lang="zh-CN" altLang="en-US" sz="2400" b="1" dirty="0">
                <a:solidFill>
                  <a:srgbClr val="0000FF"/>
                </a:solidFill>
                <a:latin typeface="微软雅黑" panose="020B0503020204020204" charset="-122"/>
                <a:ea typeface="微软雅黑" panose="020B0503020204020204" charset="-122"/>
                <a:cs typeface="微软雅黑" panose="020B0503020204020204" charset="-122"/>
              </a:rPr>
              <a:t>桌面电脑</a:t>
            </a:r>
            <a:r>
              <a:rPr lang="zh-CN" altLang="en-US" sz="2400" dirty="0">
                <a:latin typeface="微软雅黑" panose="020B0503020204020204" charset="-122"/>
                <a:ea typeface="微软雅黑" panose="020B0503020204020204" charset="-122"/>
                <a:cs typeface="微软雅黑" panose="020B0503020204020204" charset="-122"/>
              </a:rPr>
              <a:t>市场，又有了微软的支持。</a:t>
            </a:r>
            <a:endParaRPr lang="en-US" altLang="zh-CN" sz="2400" dirty="0">
              <a:latin typeface="微软雅黑" panose="020B0503020204020204" charset="-122"/>
              <a:ea typeface="微软雅黑" panose="020B0503020204020204" charset="-122"/>
              <a:cs typeface="微软雅黑" panose="020B0503020204020204" charset="-122"/>
            </a:endParaRPr>
          </a:p>
          <a:p>
            <a:endParaRPr lang="en-US" altLang="zh-CN" sz="1000" dirty="0">
              <a:latin typeface="微软雅黑" panose="020B0503020204020204" charset="-122"/>
              <a:ea typeface="微软雅黑" panose="020B0503020204020204" charset="-122"/>
              <a:cs typeface="微软雅黑" panose="020B0503020204020204" charset="-122"/>
            </a:endParaRPr>
          </a:p>
          <a:p>
            <a:r>
              <a:rPr lang="en-US" altLang="zh-CN" sz="2400" b="1" dirty="0">
                <a:solidFill>
                  <a:srgbClr val="0000FF"/>
                </a:solidFill>
                <a:latin typeface="微软雅黑" panose="020B0503020204020204" charset="-122"/>
                <a:ea typeface="微软雅黑" panose="020B0503020204020204" charset="-122"/>
                <a:cs typeface="微软雅黑" panose="020B0503020204020204" charset="-122"/>
              </a:rPr>
              <a:t>ARM</a:t>
            </a:r>
            <a:r>
              <a:rPr altLang="en-US" sz="2400" b="1" dirty="0">
                <a:solidFill>
                  <a:srgbClr val="0000FF"/>
                </a:solidFill>
                <a:latin typeface="微软雅黑" panose="020B0503020204020204" charset="-122"/>
                <a:ea typeface="微软雅黑" panose="020B0503020204020204" charset="-122"/>
                <a:cs typeface="微软雅黑" panose="020B0503020204020204" charset="-122"/>
              </a:rPr>
              <a:t>已</a:t>
            </a:r>
            <a:r>
              <a:rPr lang="zh-CN" altLang="en-US" sz="2400" b="1" dirty="0">
                <a:solidFill>
                  <a:srgbClr val="0000FF"/>
                </a:solidFill>
                <a:latin typeface="微软雅黑" panose="020B0503020204020204" charset="-122"/>
                <a:ea typeface="微软雅黑" panose="020B0503020204020204" charset="-122"/>
                <a:cs typeface="微软雅黑" panose="020B0503020204020204" charset="-122"/>
              </a:rPr>
              <a:t>成为主流</a:t>
            </a:r>
            <a:r>
              <a:rPr lang="zh-CN" altLang="en-US" sz="2400" dirty="0">
                <a:latin typeface="微软雅黑" panose="020B0503020204020204" charset="-122"/>
                <a:ea typeface="微软雅黑" panose="020B0503020204020204" charset="-122"/>
                <a:cs typeface="微软雅黑" panose="020B0503020204020204" charset="-122"/>
              </a:rPr>
              <a:t>。</a:t>
            </a:r>
            <a:endParaRPr lang="en-US" altLang="zh-CN" sz="2400" dirty="0">
              <a:latin typeface="微软雅黑" panose="020B0503020204020204" charset="-122"/>
              <a:ea typeface="微软雅黑" panose="020B0503020204020204" charset="-122"/>
              <a:cs typeface="微软雅黑" panose="020B0503020204020204" charset="-122"/>
            </a:endParaRPr>
          </a:p>
          <a:p>
            <a:endParaRPr lang="en-US" altLang="zh-CN" sz="1000" dirty="0">
              <a:latin typeface="微软雅黑" panose="020B0503020204020204" charset="-122"/>
              <a:ea typeface="微软雅黑" panose="020B0503020204020204" charset="-122"/>
              <a:cs typeface="微软雅黑" panose="020B0503020204020204" charset="-122"/>
            </a:endParaRPr>
          </a:p>
          <a:p>
            <a:r>
              <a:rPr lang="en-US" altLang="zh-CN" sz="2400" dirty="0">
                <a:latin typeface="微软雅黑" panose="020B0503020204020204" charset="-122"/>
                <a:ea typeface="微软雅黑" panose="020B0503020204020204" charset="-122"/>
                <a:cs typeface="微软雅黑" panose="020B0503020204020204" charset="-122"/>
              </a:rPr>
              <a:t>2012</a:t>
            </a:r>
            <a:r>
              <a:rPr lang="zh-CN" altLang="en-US" sz="2400" dirty="0">
                <a:latin typeface="微软雅黑" panose="020B0503020204020204" charset="-122"/>
                <a:ea typeface="微软雅黑" panose="020B0503020204020204" charset="-122"/>
                <a:cs typeface="微软雅黑" panose="020B0503020204020204" charset="-122"/>
              </a:rPr>
              <a:t>年</a:t>
            </a:r>
            <a:r>
              <a:rPr lang="en-US" altLang="zh-CN" sz="2400" dirty="0">
                <a:latin typeface="微软雅黑" panose="020B0503020204020204" charset="-122"/>
                <a:ea typeface="微软雅黑" panose="020B0503020204020204" charset="-122"/>
                <a:cs typeface="微软雅黑" panose="020B0503020204020204" charset="-122"/>
              </a:rPr>
              <a:t>10</a:t>
            </a:r>
            <a:r>
              <a:rPr lang="zh-CN" altLang="en-US" sz="2400" dirty="0">
                <a:latin typeface="微软雅黑" panose="020B0503020204020204" charset="-122"/>
                <a:ea typeface="微软雅黑" panose="020B0503020204020204" charset="-122"/>
                <a:cs typeface="微软雅黑" panose="020B0503020204020204" charset="-122"/>
              </a:rPr>
              <a:t>月</a:t>
            </a:r>
            <a:r>
              <a:rPr lang="en-US" altLang="zh-CN" sz="2400" dirty="0">
                <a:latin typeface="微软雅黑" panose="020B0503020204020204" charset="-122"/>
                <a:ea typeface="微软雅黑" panose="020B0503020204020204" charset="-122"/>
                <a:cs typeface="微软雅黑" panose="020B0503020204020204" charset="-122"/>
              </a:rPr>
              <a:t>29</a:t>
            </a:r>
            <a:r>
              <a:rPr lang="zh-CN" altLang="en-US" sz="2400" dirty="0">
                <a:latin typeface="微软雅黑" panose="020B0503020204020204" charset="-122"/>
                <a:ea typeface="微软雅黑" panose="020B0503020204020204" charset="-122"/>
                <a:cs typeface="微软雅黑" panose="020B0503020204020204" charset="-122"/>
              </a:rPr>
              <a:t>日</a:t>
            </a:r>
            <a:r>
              <a:rPr lang="en-US" altLang="zh-CN" sz="2400" dirty="0">
                <a:latin typeface="微软雅黑" panose="020B0503020204020204" charset="-122"/>
                <a:ea typeface="微软雅黑" panose="020B0503020204020204" charset="-122"/>
                <a:cs typeface="微软雅黑" panose="020B0503020204020204" charset="-122"/>
              </a:rPr>
              <a:t>AMD</a:t>
            </a:r>
            <a:r>
              <a:rPr lang="zh-CN" altLang="en-US" sz="2400" dirty="0">
                <a:latin typeface="微软雅黑" panose="020B0503020204020204" charset="-122"/>
                <a:ea typeface="微软雅黑" panose="020B0503020204020204" charset="-122"/>
                <a:cs typeface="微软雅黑" panose="020B0503020204020204" charset="-122"/>
              </a:rPr>
              <a:t>做出了一个震惊业界的宣布：</a:t>
            </a:r>
            <a:r>
              <a:rPr lang="en-US" altLang="zh-CN" sz="2400" b="1" dirty="0">
                <a:solidFill>
                  <a:srgbClr val="0000FF"/>
                </a:solidFill>
                <a:latin typeface="微软雅黑" panose="020B0503020204020204" charset="-122"/>
                <a:ea typeface="微软雅黑" panose="020B0503020204020204" charset="-122"/>
                <a:cs typeface="微软雅黑" panose="020B0503020204020204" charset="-122"/>
              </a:rPr>
              <a:t>AMD</a:t>
            </a:r>
            <a:r>
              <a:rPr lang="zh-CN" altLang="en-US" sz="2400" b="1" dirty="0">
                <a:solidFill>
                  <a:srgbClr val="0000FF"/>
                </a:solidFill>
                <a:latin typeface="微软雅黑" panose="020B0503020204020204" charset="-122"/>
                <a:ea typeface="微软雅黑" panose="020B0503020204020204" charset="-122"/>
                <a:cs typeface="微软雅黑" panose="020B0503020204020204" charset="-122"/>
              </a:rPr>
              <a:t>设计基于</a:t>
            </a:r>
            <a:r>
              <a:rPr lang="en-US" altLang="zh-CN" sz="2400" b="1" dirty="0">
                <a:solidFill>
                  <a:srgbClr val="0000FF"/>
                </a:solidFill>
                <a:latin typeface="微软雅黑" panose="020B0503020204020204" charset="-122"/>
                <a:ea typeface="微软雅黑" panose="020B0503020204020204" charset="-122"/>
                <a:cs typeface="微软雅黑" panose="020B0503020204020204" charset="-122"/>
              </a:rPr>
              <a:t>64-bit ARM</a:t>
            </a:r>
            <a:r>
              <a:rPr lang="zh-CN" altLang="en-US" sz="2400" b="1" dirty="0">
                <a:solidFill>
                  <a:srgbClr val="0000FF"/>
                </a:solidFill>
                <a:latin typeface="微软雅黑" panose="020B0503020204020204" charset="-122"/>
                <a:ea typeface="微软雅黑" panose="020B0503020204020204" charset="-122"/>
                <a:cs typeface="微软雅黑" panose="020B0503020204020204" charset="-122"/>
              </a:rPr>
              <a:t>架构的处理器</a:t>
            </a:r>
            <a:r>
              <a:rPr lang="zh-CN" altLang="en-US" sz="2400" dirty="0">
                <a:latin typeface="微软雅黑" panose="020B0503020204020204" charset="-122"/>
                <a:ea typeface="微软雅黑" panose="020B0503020204020204" charset="-122"/>
                <a:cs typeface="微软雅黑" panose="020B0503020204020204" charset="-122"/>
              </a:rPr>
              <a:t>，首先从</a:t>
            </a:r>
            <a:r>
              <a:rPr lang="zh-CN" altLang="en-US" sz="2400" b="1" dirty="0">
                <a:solidFill>
                  <a:srgbClr val="0000FF"/>
                </a:solidFill>
                <a:latin typeface="微软雅黑" panose="020B0503020204020204" charset="-122"/>
                <a:ea typeface="微软雅黑" panose="020B0503020204020204" charset="-122"/>
                <a:cs typeface="微软雅黑" panose="020B0503020204020204" charset="-122"/>
              </a:rPr>
              <a:t>云和数据中心服务器领域</a:t>
            </a:r>
            <a:r>
              <a:rPr lang="zh-CN" altLang="en-US" sz="2400" dirty="0">
                <a:latin typeface="微软雅黑" panose="020B0503020204020204" charset="-122"/>
                <a:ea typeface="微软雅黑" panose="020B0503020204020204" charset="-122"/>
                <a:cs typeface="微软雅黑" panose="020B0503020204020204" charset="-122"/>
              </a:rPr>
              <a:t>开始。</a:t>
            </a:r>
            <a:r>
              <a:rPr lang="en-US" altLang="zh-CN" sz="2400" dirty="0">
                <a:latin typeface="微软雅黑" panose="020B0503020204020204" charset="-122"/>
                <a:ea typeface="微软雅黑" panose="020B0503020204020204" charset="-122"/>
                <a:cs typeface="微软雅黑" panose="020B0503020204020204" charset="-122"/>
              </a:rPr>
              <a:t>AMD</a:t>
            </a:r>
            <a:r>
              <a:rPr lang="zh-CN" altLang="en-US" sz="2400" dirty="0">
                <a:latin typeface="微软雅黑" panose="020B0503020204020204" charset="-122"/>
                <a:ea typeface="微软雅黑" panose="020B0503020204020204" charset="-122"/>
                <a:cs typeface="微软雅黑" panose="020B0503020204020204" charset="-122"/>
              </a:rPr>
              <a:t>、</a:t>
            </a:r>
            <a:r>
              <a:rPr lang="en-US" altLang="zh-CN" sz="2400" dirty="0">
                <a:latin typeface="微软雅黑" panose="020B0503020204020204" charset="-122"/>
                <a:ea typeface="微软雅黑" panose="020B0503020204020204" charset="-122"/>
                <a:cs typeface="微软雅黑" panose="020B0503020204020204" charset="-122"/>
              </a:rPr>
              <a:t>ARM</a:t>
            </a:r>
            <a:r>
              <a:rPr lang="zh-CN" altLang="en-US" sz="2400" dirty="0">
                <a:latin typeface="微软雅黑" panose="020B0503020204020204" charset="-122"/>
                <a:ea typeface="微软雅黑" panose="020B0503020204020204" charset="-122"/>
                <a:cs typeface="微软雅黑" panose="020B0503020204020204" charset="-122"/>
              </a:rPr>
              <a:t>在服务器领域的合作已经得到了戴尔、惠普两大服务器厂商，以及服务器系统厂商</a:t>
            </a:r>
            <a:r>
              <a:rPr lang="en-US" altLang="zh-CN" sz="2400" dirty="0">
                <a:latin typeface="微软雅黑" panose="020B0503020204020204" charset="-122"/>
                <a:ea typeface="微软雅黑" panose="020B0503020204020204" charset="-122"/>
                <a:cs typeface="微软雅黑" panose="020B0503020204020204" charset="-122"/>
              </a:rPr>
              <a:t>RedHat</a:t>
            </a:r>
            <a:r>
              <a:rPr lang="zh-CN" altLang="en-US" sz="2400" dirty="0">
                <a:latin typeface="微软雅黑" panose="020B0503020204020204" charset="-122"/>
                <a:ea typeface="微软雅黑" panose="020B0503020204020204" charset="-122"/>
                <a:cs typeface="微软雅黑" panose="020B0503020204020204" charset="-122"/>
              </a:rPr>
              <a:t>的鼎力支持，新的生态系统已具雏形，</a:t>
            </a:r>
            <a:r>
              <a:rPr lang="en-US" altLang="zh-CN" sz="2400" dirty="0">
                <a:latin typeface="微软雅黑" panose="020B0503020204020204" charset="-122"/>
                <a:ea typeface="微软雅黑" panose="020B0503020204020204" charset="-122"/>
                <a:cs typeface="微软雅黑" panose="020B0503020204020204" charset="-122"/>
              </a:rPr>
              <a:t>AMD</a:t>
            </a:r>
            <a:r>
              <a:rPr lang="zh-CN" altLang="en-US" sz="2400" dirty="0">
                <a:latin typeface="微软雅黑" panose="020B0503020204020204" charset="-122"/>
                <a:ea typeface="微软雅黑" panose="020B0503020204020204" charset="-122"/>
                <a:cs typeface="微软雅黑" panose="020B0503020204020204" charset="-122"/>
              </a:rPr>
              <a:t>能否借此东山再起？ </a:t>
            </a:r>
            <a:endParaRPr lang="en-US" altLang="zh-CN" sz="2400" dirty="0">
              <a:latin typeface="微软雅黑" panose="020B0503020204020204" charset="-122"/>
              <a:ea typeface="微软雅黑" panose="020B0503020204020204" charset="-122"/>
              <a:cs typeface="微软雅黑" panose="020B0503020204020204" charset="-122"/>
            </a:endParaRPr>
          </a:p>
        </p:txBody>
      </p:sp>
      <p:sp>
        <p:nvSpPr>
          <p:cNvPr id="6" name="矩形 5"/>
          <p:cNvSpPr/>
          <p:nvPr/>
        </p:nvSpPr>
        <p:spPr>
          <a:xfrm>
            <a:off x="353695" y="271780"/>
            <a:ext cx="3122930" cy="583565"/>
          </a:xfrm>
          <a:prstGeom prst="rect">
            <a:avLst/>
          </a:prstGeom>
        </p:spPr>
        <p:txBody>
          <a:bodyPr wrap="square">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微软雅黑" panose="020B0503020204020204" charset="-122"/>
              </a:rPr>
              <a:t>ARM</a:t>
            </a:r>
            <a:r>
              <a:rPr kumimoji="0" lang="zh-CN" altLang="en-US" sz="3200" b="1"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微软雅黑" panose="020B0503020204020204" charset="-122"/>
              </a:rPr>
              <a:t>市场前景</a:t>
            </a:r>
            <a:endParaRPr kumimoji="0" lang="zh-CN" altLang="en-US" sz="3200" b="1"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3820FCD-5F4C-4989-BE05-0A8208BCBC21}" type="slidenum">
              <a:rPr lang="en-US" altLang="zh-CN" smtClean="0"/>
            </a:fld>
            <a:endParaRPr kumimoji="0" lang="zh-CN" altLang="en-US"/>
          </a:p>
        </p:txBody>
      </p:sp>
      <p:sp>
        <p:nvSpPr>
          <p:cNvPr id="3" name="灯片编号占位符 1"/>
          <p:cNvSpPr>
            <a:spLocks noGrp="1"/>
          </p:cNvSpPr>
          <p:nvPr/>
        </p:nvSpPr>
        <p:spPr>
          <a:xfrm>
            <a:off x="6680200" y="6483350"/>
            <a:ext cx="2133600" cy="365125"/>
          </a:xfrm>
          <a:prstGeom prst="rect">
            <a:avLst/>
          </a:prstGeom>
        </p:spPr>
        <p:txBody>
          <a:bodyPr vert="horz" lIns="91440" tIns="45720" rIns="91440" bIns="45720" rtlCol="0" anchor="ctr"/>
          <a:lstStyle>
            <a:defPPr>
              <a:defRPr kumimoji="0" lang="zh-CN"/>
            </a:defPPr>
            <a:lvl1pPr marL="0" algn="r" defTabSz="914400" rtl="0" eaLnBrk="1" latinLnBrk="0" hangingPunct="1">
              <a:defRPr kumimoji="0" lang="zh-CN" sz="1200" kern="1200">
                <a:solidFill>
                  <a:schemeClr val="tx1">
                    <a:tint val="75000"/>
                  </a:schemeClr>
                </a:solidFill>
                <a:latin typeface="+mn-lt"/>
                <a:ea typeface="+mn-ea"/>
                <a:cs typeface="+mn-cs"/>
              </a:defRPr>
            </a:lvl1pPr>
            <a:lvl2pPr marL="457200" algn="l" defTabSz="914400" rtl="0" eaLnBrk="1" latinLnBrk="0" hangingPunct="1">
              <a:defRPr kumimoji="0" lang="zh-CN" sz="1800" kern="1200">
                <a:solidFill>
                  <a:schemeClr val="tx1"/>
                </a:solidFill>
                <a:latin typeface="+mn-lt"/>
                <a:ea typeface="+mn-ea"/>
                <a:cs typeface="+mn-cs"/>
              </a:defRPr>
            </a:lvl2pPr>
            <a:lvl3pPr marL="914400" algn="l" defTabSz="914400" rtl="0" eaLnBrk="1" latinLnBrk="0" hangingPunct="1">
              <a:defRPr kumimoji="0" lang="zh-CN" sz="1800" kern="1200">
                <a:solidFill>
                  <a:schemeClr val="tx1"/>
                </a:solidFill>
                <a:latin typeface="+mn-lt"/>
                <a:ea typeface="+mn-ea"/>
                <a:cs typeface="+mn-cs"/>
              </a:defRPr>
            </a:lvl3pPr>
            <a:lvl4pPr marL="1371600" algn="l" defTabSz="914400" rtl="0" eaLnBrk="1" latinLnBrk="0" hangingPunct="1">
              <a:defRPr kumimoji="0" lang="zh-CN" sz="1800" kern="1200">
                <a:solidFill>
                  <a:schemeClr val="tx1"/>
                </a:solidFill>
                <a:latin typeface="+mn-lt"/>
                <a:ea typeface="+mn-ea"/>
                <a:cs typeface="+mn-cs"/>
              </a:defRPr>
            </a:lvl4pPr>
            <a:lvl5pPr marL="1828800" algn="l" defTabSz="914400" rtl="0" eaLnBrk="1" latinLnBrk="0" hangingPunct="1">
              <a:defRPr kumimoji="0" lang="zh-CN" sz="1800" kern="1200">
                <a:solidFill>
                  <a:schemeClr val="tx1"/>
                </a:solidFill>
                <a:latin typeface="+mn-lt"/>
                <a:ea typeface="+mn-ea"/>
                <a:cs typeface="+mn-cs"/>
              </a:defRPr>
            </a:lvl5pPr>
            <a:lvl6pPr marL="2286000" algn="l" defTabSz="914400" rtl="0" eaLnBrk="1" latinLnBrk="0" hangingPunct="1">
              <a:defRPr kumimoji="0" lang="zh-CN" sz="1800" kern="1200">
                <a:solidFill>
                  <a:schemeClr val="tx1"/>
                </a:solidFill>
                <a:latin typeface="+mn-lt"/>
                <a:ea typeface="+mn-ea"/>
                <a:cs typeface="+mn-cs"/>
              </a:defRPr>
            </a:lvl6pPr>
            <a:lvl7pPr marL="2743200" algn="l" defTabSz="914400" rtl="0" eaLnBrk="1" latinLnBrk="0" hangingPunct="1">
              <a:defRPr kumimoji="0" lang="zh-CN" sz="1800" kern="1200">
                <a:solidFill>
                  <a:schemeClr val="tx1"/>
                </a:solidFill>
                <a:latin typeface="+mn-lt"/>
                <a:ea typeface="+mn-ea"/>
                <a:cs typeface="+mn-cs"/>
              </a:defRPr>
            </a:lvl7pPr>
            <a:lvl8pPr marL="3200400" algn="l" defTabSz="914400" rtl="0" eaLnBrk="1" latinLnBrk="0" hangingPunct="1">
              <a:defRPr kumimoji="0" lang="zh-CN" sz="1800" kern="1200">
                <a:solidFill>
                  <a:schemeClr val="tx1"/>
                </a:solidFill>
                <a:latin typeface="+mn-lt"/>
                <a:ea typeface="+mn-ea"/>
                <a:cs typeface="+mn-cs"/>
              </a:defRPr>
            </a:lvl8pPr>
            <a:lvl9pPr marL="3657600" algn="l" defTabSz="914400" rtl="0" eaLnBrk="1" latinLnBrk="0" hangingPunct="1">
              <a:defRPr kumimoji="0" lang="zh-CN"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defRPr/>
            </a:pPr>
            <a:fld id="{73820FCD-5F4C-4989-BE05-0A8208BCBC21}" type="slidenum">
              <a:rPr kumimoji="0" lang="en-US" altLang="zh-CN" sz="1200" b="0" i="0" u="none" strike="noStrike" kern="1200" cap="none" spc="0" normalizeH="0" baseline="0" noProof="0" smtClean="0">
                <a:ln>
                  <a:noFill/>
                </a:ln>
                <a:solidFill>
                  <a:srgbClr val="262626">
                    <a:tint val="75000"/>
                  </a:srgb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srgbClr val="262626">
                  <a:tint val="75000"/>
                </a:srgbClr>
              </a:solidFill>
              <a:effectLst/>
              <a:uLnTx/>
              <a:uFillTx/>
              <a:latin typeface="Calibri" panose="020F0502020204030204"/>
              <a:ea typeface="宋体" panose="02010600030101010101" pitchFamily="2" charset="-122"/>
              <a:cs typeface="+mn-cs"/>
            </a:endParaRPr>
          </a:p>
        </p:txBody>
      </p:sp>
      <p:sp>
        <p:nvSpPr>
          <p:cNvPr id="4" name="矩形 3"/>
          <p:cNvSpPr/>
          <p:nvPr/>
        </p:nvSpPr>
        <p:spPr>
          <a:xfrm>
            <a:off x="421005" y="1487805"/>
            <a:ext cx="8625840" cy="4154170"/>
          </a:xfrm>
          <a:prstGeom prst="rect">
            <a:avLst/>
          </a:prstGeom>
        </p:spPr>
        <p:txBody>
          <a:bodyPr wrap="square">
            <a:spAutoFit/>
          </a:bodyPr>
          <a:lstStyle/>
          <a:p>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物联网</a:t>
            </a:r>
            <a:r>
              <a:rPr lang="zh-CN" altLang="en-US" sz="2400" dirty="0">
                <a:latin typeface="微软雅黑" panose="020B0503020204020204" charset="-122"/>
                <a:ea typeface="微软雅黑" panose="020B0503020204020204" charset="-122"/>
                <a:cs typeface="微软雅黑" panose="020B0503020204020204" charset="-122"/>
              </a:rPr>
              <a:t>最大价值之一就是通过大量的传感器收集所需数据，通过对这些数据进行计算后再提取有价值的数据，因此</a:t>
            </a:r>
            <a:r>
              <a:rPr lang="zh-CN" altLang="en-US" sz="2400" b="1" dirty="0">
                <a:solidFill>
                  <a:srgbClr val="0000FF"/>
                </a:solidFill>
                <a:latin typeface="微软雅黑" panose="020B0503020204020204" charset="-122"/>
                <a:ea typeface="微软雅黑" panose="020B0503020204020204" charset="-122"/>
                <a:cs typeface="微软雅黑" panose="020B0503020204020204" charset="-122"/>
              </a:rPr>
              <a:t>物联网的首要前提就是广泛的智能终端设备与传感器的连接</a:t>
            </a:r>
            <a:r>
              <a:rPr lang="zh-CN" altLang="en-US" sz="2400" dirty="0">
                <a:latin typeface="微软雅黑" panose="020B0503020204020204" charset="-122"/>
                <a:ea typeface="微软雅黑" panose="020B0503020204020204" charset="-122"/>
                <a:cs typeface="微软雅黑" panose="020B0503020204020204" charset="-122"/>
              </a:rPr>
              <a:t>。</a:t>
            </a:r>
            <a:endParaRPr lang="en-US" altLang="zh-CN" sz="2400" dirty="0">
              <a:latin typeface="微软雅黑" panose="020B0503020204020204" charset="-122"/>
              <a:ea typeface="微软雅黑" panose="020B0503020204020204" charset="-122"/>
              <a:cs typeface="微软雅黑" panose="020B0503020204020204" charset="-122"/>
            </a:endParaRPr>
          </a:p>
          <a:p>
            <a:endParaRPr lang="en-US" altLang="zh-CN" sz="2400" dirty="0">
              <a:latin typeface="微软雅黑" panose="020B0503020204020204" charset="-122"/>
              <a:ea typeface="微软雅黑" panose="020B0503020204020204" charset="-122"/>
              <a:cs typeface="微软雅黑" panose="020B0503020204020204" charset="-122"/>
            </a:endParaRPr>
          </a:p>
          <a:p>
            <a:r>
              <a:rPr lang="zh-CN" altLang="en-US" sz="2400" dirty="0">
                <a:latin typeface="微软雅黑" panose="020B0503020204020204" charset="-122"/>
                <a:ea typeface="微软雅黑" panose="020B0503020204020204" charset="-122"/>
                <a:cs typeface="微软雅黑" panose="020B0503020204020204" charset="-122"/>
              </a:rPr>
              <a:t>芯片是实现物物相连的关键，</a:t>
            </a:r>
            <a:r>
              <a:rPr lang="zh-CN" altLang="en-US" sz="2400" b="1" dirty="0">
                <a:solidFill>
                  <a:srgbClr val="0000FF"/>
                </a:solidFill>
                <a:latin typeface="微软雅黑" panose="020B0503020204020204" charset="-122"/>
                <a:ea typeface="微软雅黑" panose="020B0503020204020204" charset="-122"/>
                <a:cs typeface="微软雅黑" panose="020B0503020204020204" charset="-122"/>
              </a:rPr>
              <a:t>物联网的芯片偏重于解决低功耗、高整合度，低功耗连接</a:t>
            </a:r>
            <a:r>
              <a:rPr lang="zh-CN" altLang="en-US" sz="2400" dirty="0">
                <a:latin typeface="微软雅黑" panose="020B0503020204020204" charset="-122"/>
                <a:ea typeface="微软雅黑" panose="020B0503020204020204" charset="-122"/>
                <a:cs typeface="微软雅黑" panose="020B0503020204020204" charset="-122"/>
              </a:rPr>
              <a:t>使开发人员能够为功耗受限的设备添加更多功能，同时保持尺寸小巧，从而扩大了其应用可能性。添加集成度越来越高的元件，通过即插即用方案简化新应用的开发，快速将新设备推向市场。</a:t>
            </a:r>
            <a:endParaRPr lang="en-US" altLang="zh-CN" sz="2400" dirty="0">
              <a:latin typeface="微软雅黑" panose="020B0503020204020204" charset="-122"/>
              <a:ea typeface="微软雅黑" panose="020B0503020204020204" charset="-122"/>
              <a:cs typeface="微软雅黑" panose="020B0503020204020204" charset="-122"/>
            </a:endParaRPr>
          </a:p>
          <a:p>
            <a:endParaRPr lang="en-US" altLang="zh-CN" sz="2400" dirty="0">
              <a:latin typeface="微软雅黑" panose="020B0503020204020204" charset="-122"/>
              <a:ea typeface="微软雅黑" panose="020B0503020204020204" charset="-122"/>
              <a:cs typeface="微软雅黑" panose="020B0503020204020204" charset="-122"/>
            </a:endParaRPr>
          </a:p>
          <a:p>
            <a:r>
              <a:rPr lang="zh-CN" altLang="en-US" sz="2400" dirty="0">
                <a:latin typeface="微软雅黑" panose="020B0503020204020204" charset="-122"/>
                <a:ea typeface="微软雅黑" panose="020B0503020204020204" charset="-122"/>
                <a:cs typeface="微软雅黑" panose="020B0503020204020204" charset="-122"/>
              </a:rPr>
              <a:t>而这些恰恰正是</a:t>
            </a:r>
            <a:r>
              <a:rPr lang="en-US" altLang="zh-CN" sz="2400" b="1" dirty="0">
                <a:solidFill>
                  <a:srgbClr val="0000FF"/>
                </a:solidFill>
                <a:latin typeface="微软雅黑" panose="020B0503020204020204" charset="-122"/>
                <a:ea typeface="微软雅黑" panose="020B0503020204020204" charset="-122"/>
                <a:cs typeface="微软雅黑" panose="020B0503020204020204" charset="-122"/>
              </a:rPr>
              <a:t>ARM</a:t>
            </a:r>
            <a:r>
              <a:rPr lang="zh-CN" altLang="en-US" sz="2400" b="1" dirty="0">
                <a:solidFill>
                  <a:srgbClr val="0000FF"/>
                </a:solidFill>
                <a:latin typeface="微软雅黑" panose="020B0503020204020204" charset="-122"/>
                <a:ea typeface="微软雅黑" panose="020B0503020204020204" charset="-122"/>
                <a:cs typeface="微软雅黑" panose="020B0503020204020204" charset="-122"/>
              </a:rPr>
              <a:t>的优势</a:t>
            </a:r>
            <a:r>
              <a:rPr lang="zh-CN" altLang="en-US" sz="2400" dirty="0">
                <a:latin typeface="微软雅黑" panose="020B0503020204020204" charset="-122"/>
                <a:ea typeface="微软雅黑" panose="020B0503020204020204" charset="-122"/>
                <a:cs typeface="微软雅黑" panose="020B0503020204020204" charset="-122"/>
              </a:rPr>
              <a:t>。</a:t>
            </a:r>
            <a:endParaRPr lang="zh-CN" altLang="en-US" sz="2400" dirty="0">
              <a:latin typeface="微软雅黑" panose="020B0503020204020204" charset="-122"/>
              <a:ea typeface="微软雅黑" panose="020B0503020204020204" charset="-122"/>
              <a:cs typeface="微软雅黑" panose="020B0503020204020204" charset="-122"/>
            </a:endParaRPr>
          </a:p>
        </p:txBody>
      </p:sp>
      <p:sp>
        <p:nvSpPr>
          <p:cNvPr id="5" name="矩形 4"/>
          <p:cNvSpPr/>
          <p:nvPr/>
        </p:nvSpPr>
        <p:spPr>
          <a:xfrm>
            <a:off x="323850" y="483870"/>
            <a:ext cx="3122930" cy="583565"/>
          </a:xfrm>
          <a:prstGeom prst="rect">
            <a:avLst/>
          </a:prstGeom>
        </p:spPr>
        <p:txBody>
          <a:bodyPr wrap="square">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微软雅黑" panose="020B0503020204020204" charset="-122"/>
              </a:rPr>
              <a:t>ARM</a:t>
            </a:r>
            <a:r>
              <a:rPr kumimoji="0" lang="zh-CN" altLang="en-US" sz="3200" b="1"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微软雅黑" panose="020B0503020204020204" charset="-122"/>
              </a:rPr>
              <a:t>市场前景</a:t>
            </a:r>
            <a:endParaRPr kumimoji="0" lang="zh-CN" altLang="en-US" sz="3200" b="1"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3820FCD-5F4C-4989-BE05-0A8208BCBC21}" type="slidenum">
              <a:rPr lang="en-US" altLang="zh-CN" smtClean="0"/>
            </a:fld>
            <a:endParaRPr kumimoji="0" lang="zh-CN" altLang="en-US"/>
          </a:p>
        </p:txBody>
      </p:sp>
      <p:sp>
        <p:nvSpPr>
          <p:cNvPr id="3" name="矩形 2"/>
          <p:cNvSpPr/>
          <p:nvPr/>
        </p:nvSpPr>
        <p:spPr>
          <a:xfrm>
            <a:off x="444500" y="188595"/>
            <a:ext cx="8460105" cy="6554470"/>
          </a:xfrm>
          <a:prstGeom prst="rect">
            <a:avLst/>
          </a:prstGeom>
        </p:spPr>
        <p:txBody>
          <a:bodyPr wrap="square">
            <a:spAutoFit/>
          </a:bodyPr>
          <a:lstStyle/>
          <a:p>
            <a:pPr>
              <a:lnSpc>
                <a:spcPct val="150000"/>
              </a:lnSpc>
            </a:pPr>
            <a:r>
              <a:rPr lang="en-US" altLang="zh-CN" sz="2800" dirty="0">
                <a:latin typeface="微软雅黑" panose="020B0503020204020204" charset="-122"/>
                <a:ea typeface="微软雅黑" panose="020B0503020204020204" charset="-122"/>
                <a:cs typeface="微软雅黑" panose="020B0503020204020204" charset="-122"/>
              </a:rPr>
              <a:t>ARM</a:t>
            </a:r>
            <a:r>
              <a:rPr lang="zh-CN" altLang="zh-CN" sz="2800" dirty="0">
                <a:latin typeface="微软雅黑" panose="020B0503020204020204" charset="-122"/>
                <a:ea typeface="微软雅黑" panose="020B0503020204020204" charset="-122"/>
                <a:cs typeface="微软雅黑" panose="020B0503020204020204" charset="-122"/>
              </a:rPr>
              <a:t>架构包含了下述</a:t>
            </a:r>
            <a:r>
              <a:rPr lang="en-US" altLang="zh-CN" sz="2800" dirty="0">
                <a:latin typeface="微软雅黑" panose="020B0503020204020204" charset="-122"/>
                <a:ea typeface="微软雅黑" panose="020B0503020204020204" charset="-122"/>
                <a:cs typeface="微软雅黑" panose="020B0503020204020204" charset="-122"/>
              </a:rPr>
              <a:t>RISC</a:t>
            </a:r>
            <a:r>
              <a:rPr lang="zh-CN" altLang="zh-CN" sz="2800" dirty="0">
                <a:latin typeface="微软雅黑" panose="020B0503020204020204" charset="-122"/>
                <a:ea typeface="微软雅黑" panose="020B0503020204020204" charset="-122"/>
                <a:cs typeface="微软雅黑" panose="020B0503020204020204" charset="-122"/>
              </a:rPr>
              <a:t>特性：</a:t>
            </a:r>
            <a:endParaRPr lang="zh-CN" altLang="zh-CN" sz="2800" dirty="0">
              <a:latin typeface="微软雅黑" panose="020B0503020204020204" charset="-122"/>
              <a:ea typeface="微软雅黑" panose="020B0503020204020204" charset="-122"/>
              <a:cs typeface="微软雅黑" panose="020B0503020204020204" charset="-122"/>
            </a:endParaRPr>
          </a:p>
          <a:p>
            <a:pPr marL="342900" indent="-342900">
              <a:lnSpc>
                <a:spcPct val="150000"/>
              </a:lnSpc>
              <a:buFont typeface="Wingdings" panose="05000000000000000000" pitchFamily="2" charset="2"/>
              <a:buChar char="Ø"/>
            </a:pPr>
            <a:r>
              <a:rPr lang="en-US" altLang="zh-CN" sz="2400" dirty="0">
                <a:solidFill>
                  <a:srgbClr val="0000FF"/>
                </a:solidFill>
                <a:latin typeface="微软雅黑" panose="020B0503020204020204" charset="-122"/>
                <a:ea typeface="微软雅黑" panose="020B0503020204020204" charset="-122"/>
                <a:cs typeface="微软雅黑" panose="020B0503020204020204" charset="-122"/>
              </a:rPr>
              <a:t>load/store</a:t>
            </a:r>
            <a:r>
              <a:rPr lang="zh-CN" altLang="zh-CN" sz="2400" dirty="0">
                <a:solidFill>
                  <a:srgbClr val="0000FF"/>
                </a:solidFill>
                <a:latin typeface="微软雅黑" panose="020B0503020204020204" charset="-122"/>
                <a:ea typeface="微软雅黑" panose="020B0503020204020204" charset="-122"/>
                <a:cs typeface="微软雅黑" panose="020B0503020204020204" charset="-122"/>
              </a:rPr>
              <a:t> </a:t>
            </a:r>
            <a:r>
              <a:rPr lang="zh-CN" altLang="en-US" sz="2400" dirty="0">
                <a:solidFill>
                  <a:srgbClr val="0000FF"/>
                </a:solidFill>
                <a:latin typeface="微软雅黑" panose="020B0503020204020204" charset="-122"/>
                <a:ea typeface="微软雅黑" panose="020B0503020204020204" charset="-122"/>
                <a:cs typeface="微软雅黑" panose="020B0503020204020204" charset="-122"/>
              </a:rPr>
              <a:t>结构</a:t>
            </a:r>
            <a:endParaRPr lang="en-US" altLang="zh-CN" sz="2400" dirty="0">
              <a:solidFill>
                <a:srgbClr val="0000FF"/>
              </a:solidFill>
              <a:latin typeface="微软雅黑" panose="020B0503020204020204" charset="-122"/>
              <a:ea typeface="微软雅黑" panose="020B0503020204020204" charset="-122"/>
              <a:cs typeface="微软雅黑" panose="020B0503020204020204" charset="-122"/>
            </a:endParaRPr>
          </a:p>
          <a:p>
            <a:pPr marL="342900" indent="-342900">
              <a:lnSpc>
                <a:spcPct val="150000"/>
              </a:lnSpc>
              <a:buFont typeface="Wingdings" panose="05000000000000000000" pitchFamily="2" charset="2"/>
              <a:buChar char="Ø"/>
            </a:pPr>
            <a:r>
              <a:rPr lang="en-US" altLang="zh-CN" sz="2400" dirty="0">
                <a:solidFill>
                  <a:srgbClr val="0000FF"/>
                </a:solidFill>
                <a:latin typeface="微软雅黑" panose="020B0503020204020204" charset="-122"/>
                <a:ea typeface="微软雅黑" panose="020B0503020204020204" charset="-122"/>
                <a:cs typeface="微软雅黑" panose="020B0503020204020204" charset="-122"/>
              </a:rPr>
              <a:t>32</a:t>
            </a:r>
            <a:r>
              <a:rPr lang="zh-CN" altLang="en-US" sz="2400" dirty="0">
                <a:solidFill>
                  <a:srgbClr val="0000FF"/>
                </a:solidFill>
                <a:latin typeface="微软雅黑" panose="020B0503020204020204" charset="-122"/>
                <a:ea typeface="微软雅黑" panose="020B0503020204020204" charset="-122"/>
                <a:cs typeface="微软雅黑" panose="020B0503020204020204" charset="-122"/>
              </a:rPr>
              <a:t>位</a:t>
            </a:r>
            <a:r>
              <a:rPr lang="zh-CN" altLang="zh-CN" sz="2400" dirty="0">
                <a:solidFill>
                  <a:srgbClr val="0000FF"/>
                </a:solidFill>
                <a:latin typeface="微软雅黑" panose="020B0503020204020204" charset="-122"/>
                <a:ea typeface="微软雅黑" panose="020B0503020204020204" charset="-122"/>
                <a:cs typeface="微软雅黑" panose="020B0503020204020204" charset="-122"/>
              </a:rPr>
              <a:t>固定</a:t>
            </a:r>
            <a:r>
              <a:rPr lang="zh-CN" altLang="en-US" sz="2400" dirty="0">
                <a:solidFill>
                  <a:srgbClr val="0000FF"/>
                </a:solidFill>
                <a:latin typeface="微软雅黑" panose="020B0503020204020204" charset="-122"/>
                <a:ea typeface="微软雅黑" panose="020B0503020204020204" charset="-122"/>
                <a:cs typeface="微软雅黑" panose="020B0503020204020204" charset="-122"/>
              </a:rPr>
              <a:t>指令长度，简化译码</a:t>
            </a:r>
            <a:r>
              <a:rPr lang="zh-CN" altLang="zh-CN" sz="2400" dirty="0">
                <a:solidFill>
                  <a:srgbClr val="0000FF"/>
                </a:solidFill>
                <a:latin typeface="微软雅黑" panose="020B0503020204020204" charset="-122"/>
                <a:ea typeface="微软雅黑" panose="020B0503020204020204" charset="-122"/>
                <a:cs typeface="微软雅黑" panose="020B0503020204020204" charset="-122"/>
              </a:rPr>
              <a:t>和</a:t>
            </a:r>
            <a:r>
              <a:rPr lang="zh-CN" altLang="en-US" sz="2400" dirty="0">
                <a:solidFill>
                  <a:srgbClr val="0000FF"/>
                </a:solidFill>
                <a:latin typeface="微软雅黑" panose="020B0503020204020204" charset="-122"/>
                <a:ea typeface="微软雅黑" panose="020B0503020204020204" charset="-122"/>
                <a:cs typeface="微软雅黑" panose="020B0503020204020204" charset="-122"/>
              </a:rPr>
              <a:t>支持</a:t>
            </a:r>
            <a:r>
              <a:rPr lang="zh-CN" altLang="zh-CN" sz="2400" dirty="0">
                <a:solidFill>
                  <a:srgbClr val="0000FF"/>
                </a:solidFill>
                <a:latin typeface="微软雅黑" panose="020B0503020204020204" charset="-122"/>
                <a:ea typeface="微软雅黑" panose="020B0503020204020204" charset="-122"/>
                <a:cs typeface="微软雅黑" panose="020B0503020204020204" charset="-122"/>
              </a:rPr>
              <a:t>流水线化。</a:t>
            </a:r>
            <a:r>
              <a:rPr lang="zh-CN" altLang="en-US" sz="2400" dirty="0">
                <a:solidFill>
                  <a:srgbClr val="0000FF"/>
                </a:solidFill>
                <a:latin typeface="微软雅黑" panose="020B0503020204020204" charset="-122"/>
                <a:ea typeface="微软雅黑" panose="020B0503020204020204" charset="-122"/>
                <a:cs typeface="微软雅黑" panose="020B0503020204020204" charset="-122"/>
              </a:rPr>
              <a:t>指令</a:t>
            </a:r>
            <a:r>
              <a:rPr lang="zh-CN" altLang="zh-CN" sz="2400" dirty="0">
                <a:solidFill>
                  <a:srgbClr val="0000FF"/>
                </a:solidFill>
                <a:latin typeface="微软雅黑" panose="020B0503020204020204" charset="-122"/>
                <a:ea typeface="微软雅黑" panose="020B0503020204020204" charset="-122"/>
                <a:cs typeface="微软雅黑" panose="020B0503020204020204" charset="-122"/>
              </a:rPr>
              <a:t>大多为一个</a:t>
            </a:r>
            <a:r>
              <a:rPr lang="en-US" altLang="zh-CN" sz="2400" dirty="0">
                <a:solidFill>
                  <a:srgbClr val="0000FF"/>
                </a:solidFill>
                <a:latin typeface="微软雅黑" panose="020B0503020204020204" charset="-122"/>
                <a:ea typeface="微软雅黑" panose="020B0503020204020204" charset="-122"/>
                <a:cs typeface="微软雅黑" panose="020B0503020204020204" charset="-122"/>
              </a:rPr>
              <a:t>CPU</a:t>
            </a:r>
            <a:r>
              <a:rPr lang="zh-CN" altLang="zh-CN" sz="2400" dirty="0">
                <a:solidFill>
                  <a:srgbClr val="0000FF"/>
                </a:solidFill>
                <a:latin typeface="微软雅黑" panose="020B0503020204020204" charset="-122"/>
                <a:ea typeface="微软雅黑" panose="020B0503020204020204" charset="-122"/>
                <a:cs typeface="微软雅黑" panose="020B0503020204020204" charset="-122"/>
              </a:rPr>
              <a:t>周期执行</a:t>
            </a:r>
            <a:endParaRPr lang="zh-CN" altLang="zh-CN" sz="2400" dirty="0">
              <a:solidFill>
                <a:srgbClr val="0000FF"/>
              </a:solidFill>
              <a:latin typeface="微软雅黑" panose="020B0503020204020204" charset="-122"/>
              <a:ea typeface="微软雅黑" panose="020B0503020204020204" charset="-122"/>
              <a:cs typeface="微软雅黑" panose="020B0503020204020204" charset="-122"/>
            </a:endParaRPr>
          </a:p>
          <a:p>
            <a:pPr marL="342900" indent="-342900">
              <a:lnSpc>
                <a:spcPct val="150000"/>
              </a:lnSpc>
              <a:buFont typeface="Wingdings" panose="05000000000000000000" pitchFamily="2" charset="2"/>
              <a:buChar char="Ø"/>
            </a:pPr>
            <a:r>
              <a:rPr lang="en-US" altLang="zh-CN" sz="2400" dirty="0">
                <a:solidFill>
                  <a:srgbClr val="0000FF"/>
                </a:solidFill>
                <a:latin typeface="微软雅黑" panose="020B0503020204020204" charset="-122"/>
                <a:ea typeface="微软雅黑" panose="020B0503020204020204" charset="-122"/>
                <a:cs typeface="微软雅黑" panose="020B0503020204020204" charset="-122"/>
              </a:rPr>
              <a:t>16 × 32-bit </a:t>
            </a:r>
            <a:r>
              <a:rPr lang="zh-CN" altLang="zh-CN" sz="2400" dirty="0">
                <a:solidFill>
                  <a:srgbClr val="0000FF"/>
                </a:solidFill>
                <a:latin typeface="微软雅黑" panose="020B0503020204020204" charset="-122"/>
                <a:ea typeface="微软雅黑" panose="020B0503020204020204" charset="-122"/>
                <a:cs typeface="微软雅黑" panose="020B0503020204020204" charset="-122"/>
              </a:rPr>
              <a:t>寄存器</a:t>
            </a:r>
            <a:r>
              <a:rPr lang="zh-CN" altLang="en-US" sz="2400" dirty="0">
                <a:solidFill>
                  <a:srgbClr val="0000FF"/>
                </a:solidFill>
                <a:latin typeface="微软雅黑" panose="020B0503020204020204" charset="-122"/>
                <a:ea typeface="微软雅黑" panose="020B0503020204020204" charset="-122"/>
                <a:cs typeface="微软雅黑" panose="020B0503020204020204" charset="-122"/>
              </a:rPr>
              <a:t>堆</a:t>
            </a:r>
            <a:r>
              <a:rPr lang="zh-CN" altLang="zh-CN" sz="2400" dirty="0">
                <a:solidFill>
                  <a:srgbClr val="0000FF"/>
                </a:solidFill>
                <a:latin typeface="微软雅黑" panose="020B0503020204020204" charset="-122"/>
                <a:ea typeface="微软雅黑" panose="020B0503020204020204" charset="-122"/>
                <a:cs typeface="微软雅黑" panose="020B0503020204020204" charset="-122"/>
              </a:rPr>
              <a:t>（</a:t>
            </a:r>
            <a:r>
              <a:rPr lang="en-US" altLang="zh-CN" sz="2400" dirty="0">
                <a:solidFill>
                  <a:srgbClr val="0000FF"/>
                </a:solidFill>
                <a:latin typeface="微软雅黑" panose="020B0503020204020204" charset="-122"/>
                <a:ea typeface="微软雅黑" panose="020B0503020204020204" charset="-122"/>
                <a:cs typeface="微软雅黑" panose="020B0503020204020204" charset="-122"/>
              </a:rPr>
              <a:t>register file</a:t>
            </a:r>
            <a:r>
              <a:rPr lang="zh-CN" altLang="zh-CN" sz="2400" dirty="0">
                <a:solidFill>
                  <a:srgbClr val="0000FF"/>
                </a:solidFill>
                <a:latin typeface="微软雅黑" panose="020B0503020204020204" charset="-122"/>
                <a:ea typeface="微软雅黑" panose="020B0503020204020204" charset="-122"/>
                <a:cs typeface="微软雅黑" panose="020B0503020204020204" charset="-122"/>
              </a:rPr>
              <a:t>）</a:t>
            </a:r>
            <a:endParaRPr lang="zh-CN" altLang="zh-CN" sz="2400" dirty="0">
              <a:solidFill>
                <a:srgbClr val="0000FF"/>
              </a:solidFill>
              <a:latin typeface="微软雅黑" panose="020B0503020204020204" charset="-122"/>
              <a:ea typeface="微软雅黑" panose="020B0503020204020204" charset="-122"/>
              <a:cs typeface="微软雅黑" panose="020B0503020204020204" charset="-122"/>
            </a:endParaRPr>
          </a:p>
          <a:p>
            <a:pPr marL="342900" indent="-342900">
              <a:lnSpc>
                <a:spcPct val="150000"/>
              </a:lnSpc>
              <a:buFont typeface="Wingdings" panose="05000000000000000000" pitchFamily="2" charset="2"/>
              <a:buChar char="Ø"/>
            </a:pPr>
            <a:r>
              <a:rPr lang="zh-CN" altLang="zh-CN" sz="2400" dirty="0">
                <a:solidFill>
                  <a:srgbClr val="0000FF"/>
                </a:solidFill>
                <a:latin typeface="微软雅黑" panose="020B0503020204020204" charset="-122"/>
                <a:ea typeface="微软雅黑" panose="020B0503020204020204" charset="-122"/>
                <a:cs typeface="微软雅黑" panose="020B0503020204020204" charset="-122"/>
              </a:rPr>
              <a:t>对齐内存存取（</a:t>
            </a:r>
            <a:r>
              <a:rPr lang="en-US" altLang="zh-CN" sz="2400" dirty="0">
                <a:solidFill>
                  <a:srgbClr val="0000FF"/>
                </a:solidFill>
                <a:latin typeface="微软雅黑" panose="020B0503020204020204" charset="-122"/>
                <a:ea typeface="微软雅黑" panose="020B0503020204020204" charset="-122"/>
                <a:cs typeface="微软雅黑" panose="020B0503020204020204" charset="-122"/>
              </a:rPr>
              <a:t>ARMv6</a:t>
            </a:r>
            <a:r>
              <a:rPr lang="zh-CN" altLang="zh-CN" sz="2400" dirty="0">
                <a:solidFill>
                  <a:srgbClr val="0000FF"/>
                </a:solidFill>
                <a:latin typeface="微软雅黑" panose="020B0503020204020204" charset="-122"/>
                <a:ea typeface="微软雅黑" panose="020B0503020204020204" charset="-122"/>
                <a:cs typeface="微软雅黑" panose="020B0503020204020204" charset="-122"/>
              </a:rPr>
              <a:t>内核现已支持</a:t>
            </a:r>
            <a:r>
              <a:rPr lang="zh-CN" altLang="en-US" sz="2400" dirty="0">
                <a:solidFill>
                  <a:srgbClr val="0000FF"/>
                </a:solidFill>
                <a:latin typeface="微软雅黑" panose="020B0503020204020204" charset="-122"/>
                <a:ea typeface="微软雅黑" panose="020B0503020204020204" charset="-122"/>
                <a:cs typeface="微软雅黑" panose="020B0503020204020204" charset="-122"/>
              </a:rPr>
              <a:t>不对齐</a:t>
            </a:r>
            <a:r>
              <a:rPr lang="zh-CN" altLang="zh-CN" sz="2400" dirty="0">
                <a:solidFill>
                  <a:srgbClr val="0000FF"/>
                </a:solidFill>
                <a:latin typeface="微软雅黑" panose="020B0503020204020204" charset="-122"/>
                <a:ea typeface="微软雅黑" panose="020B0503020204020204" charset="-122"/>
                <a:cs typeface="微软雅黑" panose="020B0503020204020204" charset="-122"/>
              </a:rPr>
              <a:t>）</a:t>
            </a:r>
            <a:endParaRPr lang="zh-CN" altLang="zh-CN" sz="2400" dirty="0">
              <a:solidFill>
                <a:srgbClr val="0000FF"/>
              </a:solidFill>
              <a:latin typeface="微软雅黑" panose="020B0503020204020204" charset="-122"/>
              <a:ea typeface="微软雅黑" panose="020B0503020204020204" charset="-122"/>
              <a:cs typeface="微软雅黑" panose="020B0503020204020204" charset="-122"/>
            </a:endParaRPr>
          </a:p>
          <a:p>
            <a:pPr marL="342900" indent="-342900">
              <a:lnSpc>
                <a:spcPct val="150000"/>
              </a:lnSpc>
              <a:buFont typeface="Wingdings" panose="05000000000000000000" pitchFamily="2" charset="2"/>
              <a:buChar char="Ø"/>
            </a:pPr>
            <a:r>
              <a:rPr lang="zh-CN" altLang="zh-CN" sz="2400" dirty="0">
                <a:solidFill>
                  <a:srgbClr val="0000FF"/>
                </a:solidFill>
                <a:latin typeface="微软雅黑" panose="020B0503020204020204" charset="-122"/>
                <a:ea typeface="微软雅黑" panose="020B0503020204020204" charset="-122"/>
                <a:cs typeface="微软雅黑" panose="020B0503020204020204" charset="-122"/>
              </a:rPr>
              <a:t>正交指令集（任意存取指令可以</a:t>
            </a:r>
            <a:r>
              <a:rPr lang="zh-CN" altLang="en-US" sz="2400" dirty="0">
                <a:solidFill>
                  <a:srgbClr val="0000FF"/>
                </a:solidFill>
                <a:latin typeface="微软雅黑" panose="020B0503020204020204" charset="-122"/>
                <a:ea typeface="微软雅黑" panose="020B0503020204020204" charset="-122"/>
                <a:cs typeface="微软雅黑" panose="020B0503020204020204" charset="-122"/>
              </a:rPr>
              <a:t>使用</a:t>
            </a:r>
            <a:r>
              <a:rPr lang="zh-CN" altLang="zh-CN" sz="2400" dirty="0">
                <a:solidFill>
                  <a:srgbClr val="0000FF"/>
                </a:solidFill>
                <a:latin typeface="微软雅黑" panose="020B0503020204020204" charset="-122"/>
                <a:ea typeface="微软雅黑" panose="020B0503020204020204" charset="-122"/>
                <a:cs typeface="微软雅黑" panose="020B0503020204020204" charset="-122"/>
              </a:rPr>
              <a:t>任意的</a:t>
            </a:r>
            <a:r>
              <a:rPr lang="zh-CN" altLang="en-US" sz="2400" u="sng" dirty="0">
                <a:solidFill>
                  <a:srgbClr val="0000FF"/>
                </a:solidFill>
                <a:latin typeface="微软雅黑" panose="020B0503020204020204" charset="-122"/>
                <a:ea typeface="微软雅黑" panose="020B0503020204020204" charset="-122"/>
                <a:cs typeface="微软雅黑" panose="020B0503020204020204" charset="-122"/>
              </a:rPr>
              <a:t>寻址方式</a:t>
            </a:r>
            <a:r>
              <a:rPr lang="zh-CN" altLang="zh-CN" sz="2400" dirty="0">
                <a:solidFill>
                  <a:srgbClr val="0000FF"/>
                </a:solidFill>
                <a:latin typeface="微软雅黑" panose="020B0503020204020204" charset="-122"/>
                <a:ea typeface="微软雅黑" panose="020B0503020204020204" charset="-122"/>
                <a:cs typeface="微软雅黑" panose="020B0503020204020204" charset="-122"/>
              </a:rPr>
              <a:t>）</a:t>
            </a:r>
            <a:endParaRPr lang="zh-CN" altLang="zh-CN" sz="2400" dirty="0">
              <a:solidFill>
                <a:srgbClr val="0000FF"/>
              </a:solidFill>
              <a:latin typeface="微软雅黑" panose="020B0503020204020204" charset="-122"/>
              <a:ea typeface="微软雅黑" panose="020B0503020204020204" charset="-122"/>
              <a:cs typeface="微软雅黑" panose="020B0503020204020204" charset="-122"/>
            </a:endParaRPr>
          </a:p>
          <a:p>
            <a:pPr>
              <a:lnSpc>
                <a:spcPct val="150000"/>
              </a:lnSpc>
            </a:pPr>
            <a:r>
              <a:rPr lang="zh-CN" altLang="zh-CN" sz="2400" dirty="0">
                <a:latin typeface="微软雅黑" panose="020B0503020204020204" charset="-122"/>
                <a:ea typeface="微软雅黑" panose="020B0503020204020204" charset="-122"/>
                <a:cs typeface="微软雅黑" panose="020B0503020204020204" charset="-122"/>
              </a:rPr>
              <a:t>       相较于同期处理器如</a:t>
            </a:r>
            <a:r>
              <a:rPr lang="en-US" altLang="zh-CN" sz="2400" dirty="0">
                <a:latin typeface="微软雅黑" panose="020B0503020204020204" charset="-122"/>
                <a:ea typeface="微软雅黑" panose="020B0503020204020204" charset="-122"/>
                <a:cs typeface="微软雅黑" panose="020B0503020204020204" charset="-122"/>
              </a:rPr>
              <a:t>Intel 80286</a:t>
            </a:r>
            <a:r>
              <a:rPr lang="zh-CN" altLang="zh-CN" sz="2400" dirty="0">
                <a:latin typeface="微软雅黑" panose="020B0503020204020204" charset="-122"/>
                <a:ea typeface="微软雅黑" panose="020B0503020204020204" charset="-122"/>
                <a:cs typeface="微软雅黑" panose="020B0503020204020204" charset="-122"/>
              </a:rPr>
              <a:t>和</a:t>
            </a:r>
            <a:r>
              <a:rPr lang="en-US" altLang="zh-CN" sz="2400" dirty="0">
                <a:latin typeface="微软雅黑" panose="020B0503020204020204" charset="-122"/>
                <a:ea typeface="微软雅黑" panose="020B0503020204020204" charset="-122"/>
                <a:cs typeface="微软雅黑" panose="020B0503020204020204" charset="-122"/>
              </a:rPr>
              <a:t>Motorola 68020</a:t>
            </a:r>
            <a:r>
              <a:rPr lang="zh-CN" altLang="zh-CN" sz="2400" dirty="0">
                <a:latin typeface="微软雅黑" panose="020B0503020204020204" charset="-122"/>
                <a:ea typeface="微软雅黑" panose="020B0503020204020204" charset="-122"/>
                <a:cs typeface="微软雅黑" panose="020B0503020204020204" charset="-122"/>
              </a:rPr>
              <a:t>，还</a:t>
            </a:r>
            <a:r>
              <a:rPr lang="zh-CN" altLang="en-US" sz="2400" dirty="0">
                <a:latin typeface="微软雅黑" panose="020B0503020204020204" charset="-122"/>
                <a:ea typeface="微软雅黑" panose="020B0503020204020204" charset="-122"/>
                <a:cs typeface="微软雅黑" panose="020B0503020204020204" charset="-122"/>
              </a:rPr>
              <a:t>有</a:t>
            </a:r>
            <a:r>
              <a:rPr lang="zh-CN" altLang="zh-CN" sz="2400" dirty="0">
                <a:latin typeface="微软雅黑" panose="020B0503020204020204" charset="-122"/>
                <a:ea typeface="微软雅黑" panose="020B0503020204020204" charset="-122"/>
                <a:cs typeface="微软雅黑" panose="020B0503020204020204" charset="-122"/>
              </a:rPr>
              <a:t>特殊设计：</a:t>
            </a:r>
            <a:endParaRPr lang="zh-CN" altLang="zh-CN" sz="2400" dirty="0">
              <a:latin typeface="微软雅黑" panose="020B0503020204020204" charset="-122"/>
              <a:ea typeface="微软雅黑" panose="020B0503020204020204" charset="-122"/>
              <a:cs typeface="微软雅黑" panose="020B0503020204020204" charset="-122"/>
            </a:endParaRPr>
          </a:p>
          <a:p>
            <a:pPr marL="342900" indent="-342900">
              <a:lnSpc>
                <a:spcPct val="150000"/>
              </a:lnSpc>
              <a:buFont typeface="Wingdings" panose="05000000000000000000" pitchFamily="2" charset="2"/>
              <a:buChar char="Ø"/>
            </a:pPr>
            <a:r>
              <a:rPr lang="zh-CN" altLang="zh-CN" sz="2000" dirty="0">
                <a:latin typeface="微软雅黑" panose="020B0503020204020204" charset="-122"/>
                <a:ea typeface="微软雅黑" panose="020B0503020204020204" charset="-122"/>
                <a:cs typeface="微软雅黑" panose="020B0503020204020204" charset="-122"/>
              </a:rPr>
              <a:t>大部分指令可以条件式地执行，</a:t>
            </a:r>
            <a:r>
              <a:rPr lang="zh-CN" altLang="en-US" sz="2000" dirty="0">
                <a:latin typeface="微软雅黑" panose="020B0503020204020204" charset="-122"/>
                <a:ea typeface="微软雅黑" panose="020B0503020204020204" charset="-122"/>
                <a:cs typeface="微软雅黑" panose="020B0503020204020204" charset="-122"/>
              </a:rPr>
              <a:t>减少分支产生的流水线停顿。</a:t>
            </a:r>
            <a:endParaRPr lang="zh-CN" altLang="zh-CN" sz="2000" dirty="0">
              <a:latin typeface="微软雅黑" panose="020B0503020204020204" charset="-122"/>
              <a:ea typeface="微软雅黑" panose="020B0503020204020204" charset="-122"/>
              <a:cs typeface="微软雅黑" panose="020B0503020204020204" charset="-122"/>
            </a:endParaRPr>
          </a:p>
          <a:p>
            <a:pPr marL="342900" indent="-342900">
              <a:lnSpc>
                <a:spcPct val="150000"/>
              </a:lnSpc>
              <a:buFont typeface="Wingdings" panose="05000000000000000000" pitchFamily="2" charset="2"/>
              <a:buChar char="Ø"/>
            </a:pPr>
            <a:r>
              <a:rPr lang="zh-CN" altLang="zh-CN" sz="2000" dirty="0">
                <a:latin typeface="微软雅黑" panose="020B0503020204020204" charset="-122"/>
                <a:ea typeface="微软雅黑" panose="020B0503020204020204" charset="-122"/>
                <a:cs typeface="微软雅黑" panose="020B0503020204020204" charset="-122"/>
              </a:rPr>
              <a:t>算数指令只会在要求时更改条件编码（</a:t>
            </a:r>
            <a:r>
              <a:rPr lang="en-US" altLang="zh-CN" sz="2000" dirty="0">
                <a:latin typeface="微软雅黑" panose="020B0503020204020204" charset="-122"/>
                <a:ea typeface="微软雅黑" panose="020B0503020204020204" charset="-122"/>
                <a:cs typeface="微软雅黑" panose="020B0503020204020204" charset="-122"/>
              </a:rPr>
              <a:t>condition code</a:t>
            </a:r>
            <a:r>
              <a:rPr lang="zh-CN" altLang="zh-CN" sz="2000" dirty="0">
                <a:latin typeface="微软雅黑" panose="020B0503020204020204" charset="-122"/>
                <a:ea typeface="微软雅黑" panose="020B0503020204020204" charset="-122"/>
                <a:cs typeface="微软雅黑" panose="020B0503020204020204" charset="-122"/>
              </a:rPr>
              <a:t>）</a:t>
            </a:r>
            <a:endParaRPr lang="zh-CN" altLang="zh-CN" sz="2000" dirty="0">
              <a:latin typeface="微软雅黑" panose="020B0503020204020204" charset="-122"/>
              <a:ea typeface="微软雅黑" panose="020B0503020204020204" charset="-122"/>
              <a:cs typeface="微软雅黑" panose="020B0503020204020204" charset="-122"/>
            </a:endParaRPr>
          </a:p>
          <a:p>
            <a:pPr marL="342900" indent="-342900">
              <a:lnSpc>
                <a:spcPct val="150000"/>
              </a:lnSpc>
              <a:buFont typeface="Wingdings" panose="05000000000000000000" pitchFamily="2" charset="2"/>
              <a:buChar char="Ø"/>
            </a:pPr>
            <a:r>
              <a:rPr lang="zh-CN" altLang="zh-CN" sz="2000" dirty="0">
                <a:latin typeface="微软雅黑" panose="020B0503020204020204" charset="-122"/>
                <a:ea typeface="微软雅黑" panose="020B0503020204020204" charset="-122"/>
                <a:cs typeface="微软雅黑" panose="020B0503020204020204" charset="-122"/>
              </a:rPr>
              <a:t>精简快速的双优先级中断子系统，具有可切换的</a:t>
            </a:r>
            <a:r>
              <a:rPr lang="zh-CN" altLang="en-US" sz="2000" u="sng" dirty="0">
                <a:solidFill>
                  <a:srgbClr val="0000FF"/>
                </a:solidFill>
                <a:latin typeface="微软雅黑" panose="020B0503020204020204" charset="-122"/>
                <a:ea typeface="微软雅黑" panose="020B0503020204020204" charset="-122"/>
                <a:cs typeface="微软雅黑" panose="020B0503020204020204" charset="-122"/>
              </a:rPr>
              <a:t>影子寄存器组</a:t>
            </a:r>
            <a:endParaRPr lang="zh-CN" altLang="en-US" sz="2000" u="sng" dirty="0">
              <a:solidFill>
                <a:srgbClr val="0000FF"/>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3820FCD-5F4C-4989-BE05-0A8208BCBC21}" type="slidenum">
              <a:rPr lang="en-US" altLang="zh-CN" smtClean="0"/>
            </a:fld>
            <a:endParaRPr kumimoji="0" lang="zh-CN" altLang="en-US"/>
          </a:p>
        </p:txBody>
      </p:sp>
      <p:sp>
        <p:nvSpPr>
          <p:cNvPr id="3" name="Rectangle 2"/>
          <p:cNvSpPr txBox="1">
            <a:spLocks noChangeArrowheads="1"/>
          </p:cNvSpPr>
          <p:nvPr/>
        </p:nvSpPr>
        <p:spPr>
          <a:xfrm>
            <a:off x="346075" y="551815"/>
            <a:ext cx="8229600" cy="875665"/>
          </a:xfrm>
          <a:prstGeom prst="rect">
            <a:avLst/>
          </a:prstGeom>
        </p:spPr>
        <p:txBody>
          <a:bodyPr/>
          <a:lstStyle>
            <a:lvl1pPr algn="ctr" defTabSz="914400" rtl="0" eaLnBrk="1" latinLnBrk="0" hangingPunct="1">
              <a:spcBef>
                <a:spcPct val="0"/>
              </a:spcBef>
              <a:buNone/>
              <a:defRPr kumimoji="0" lang="zh-CN" sz="4400" kern="1200">
                <a:solidFill>
                  <a:schemeClr val="tx1"/>
                </a:solidFill>
                <a:latin typeface="+mj-lt"/>
                <a:ea typeface="+mj-ea"/>
                <a:cs typeface="+mj-cs"/>
              </a:defRPr>
            </a:lvl1pPr>
          </a:lstStyle>
          <a:p>
            <a:r>
              <a:rPr lang="en-US" altLang="zh-CN" sz="3600" dirty="0">
                <a:latin typeface="微软雅黑" panose="020B0503020204020204" charset="-122"/>
                <a:ea typeface="微软雅黑" panose="020B0503020204020204" charset="-122"/>
                <a:cs typeface="微软雅黑" panose="020B0503020204020204" charset="-122"/>
              </a:rPr>
              <a:t>ARM</a:t>
            </a:r>
            <a:r>
              <a:rPr lang="zh-CN" altLang="en-US" sz="3600" dirty="0">
                <a:latin typeface="微软雅黑" panose="020B0503020204020204" charset="-122"/>
                <a:ea typeface="微软雅黑" panose="020B0503020204020204" charset="-122"/>
                <a:cs typeface="微软雅黑" panose="020B0503020204020204" charset="-122"/>
              </a:rPr>
              <a:t>数据宽度和指令集</a:t>
            </a:r>
            <a:endParaRPr lang="zh-CN" altLang="en-US" sz="3600" dirty="0">
              <a:latin typeface="微软雅黑" panose="020B0503020204020204" charset="-122"/>
              <a:ea typeface="微软雅黑" panose="020B0503020204020204" charset="-122"/>
              <a:cs typeface="微软雅黑" panose="020B0503020204020204" charset="-122"/>
            </a:endParaRPr>
          </a:p>
        </p:txBody>
      </p:sp>
      <p:sp>
        <p:nvSpPr>
          <p:cNvPr id="4" name="Rectangle 3"/>
          <p:cNvSpPr txBox="1">
            <a:spLocks noChangeArrowheads="1"/>
          </p:cNvSpPr>
          <p:nvPr/>
        </p:nvSpPr>
        <p:spPr>
          <a:xfrm>
            <a:off x="972820" y="1544320"/>
            <a:ext cx="7749540" cy="484886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lvl="1">
              <a:lnSpc>
                <a:spcPct val="30000"/>
              </a:lnSpc>
              <a:buFontTx/>
              <a:buNone/>
            </a:pPr>
            <a:endParaRPr lang="zh-CN" altLang="en-US" b="1" dirty="0"/>
          </a:p>
          <a:p>
            <a:pPr>
              <a:buFont typeface="Wingdings" panose="05000000000000000000" charset="0"/>
              <a:buChar char="Ø"/>
            </a:pPr>
            <a:r>
              <a:rPr lang="zh-CN" altLang="en-US" sz="2400" dirty="0">
                <a:latin typeface="微软雅黑" panose="020B0503020204020204" charset="-122"/>
                <a:ea typeface="微软雅黑" panose="020B0503020204020204" charset="-122"/>
                <a:cs typeface="微软雅黑" panose="020B0503020204020204" charset="-122"/>
              </a:rPr>
              <a:t>大部分的</a:t>
            </a:r>
            <a:r>
              <a:rPr lang="en-US" altLang="zh-CN" sz="2400" dirty="0">
                <a:latin typeface="微软雅黑" panose="020B0503020204020204" charset="-122"/>
                <a:ea typeface="微软雅黑" panose="020B0503020204020204" charset="-122"/>
                <a:cs typeface="微软雅黑" panose="020B0503020204020204" charset="-122"/>
              </a:rPr>
              <a:t>ARM</a:t>
            </a:r>
            <a:r>
              <a:rPr lang="zh-CN" altLang="en-US" sz="2400" dirty="0">
                <a:latin typeface="微软雅黑" panose="020B0503020204020204" charset="-122"/>
                <a:ea typeface="微软雅黑" panose="020B0503020204020204" charset="-122"/>
                <a:cs typeface="微软雅黑" panose="020B0503020204020204" charset="-122"/>
              </a:rPr>
              <a:t>处理器都实现了两种指令集</a:t>
            </a:r>
            <a:endParaRPr lang="zh-CN" altLang="en-US" sz="2400" dirty="0">
              <a:latin typeface="微软雅黑" panose="020B0503020204020204" charset="-122"/>
              <a:ea typeface="微软雅黑" panose="020B0503020204020204" charset="-122"/>
              <a:cs typeface="微软雅黑" panose="020B0503020204020204" charset="-122"/>
            </a:endParaRPr>
          </a:p>
          <a:p>
            <a:pPr lvl="1"/>
            <a:r>
              <a:rPr lang="en-US" altLang="zh-CN" sz="2400" dirty="0">
                <a:latin typeface="微软雅黑" panose="020B0503020204020204" charset="-122"/>
                <a:ea typeface="微软雅黑" panose="020B0503020204020204" charset="-122"/>
                <a:cs typeface="微软雅黑" panose="020B0503020204020204" charset="-122"/>
              </a:rPr>
              <a:t>32</a:t>
            </a:r>
            <a:r>
              <a:rPr lang="zh-CN" altLang="en-US" sz="2400" dirty="0">
                <a:latin typeface="微软雅黑" panose="020B0503020204020204" charset="-122"/>
                <a:ea typeface="微软雅黑" panose="020B0503020204020204" charset="-122"/>
                <a:cs typeface="微软雅黑" panose="020B0503020204020204" charset="-122"/>
              </a:rPr>
              <a:t>位</a:t>
            </a:r>
            <a:r>
              <a:rPr lang="en-US" altLang="zh-CN" sz="2400" dirty="0">
                <a:solidFill>
                  <a:srgbClr val="800000"/>
                </a:solidFill>
                <a:latin typeface="微软雅黑" panose="020B0503020204020204" charset="-122"/>
                <a:ea typeface="微软雅黑" panose="020B0503020204020204" charset="-122"/>
                <a:cs typeface="微软雅黑" panose="020B0503020204020204" charset="-122"/>
              </a:rPr>
              <a:t>ARM</a:t>
            </a:r>
            <a:r>
              <a:rPr lang="zh-CN" altLang="en-US" sz="2400" dirty="0">
                <a:solidFill>
                  <a:srgbClr val="800000"/>
                </a:solidFill>
                <a:latin typeface="微软雅黑" panose="020B0503020204020204" charset="-122"/>
                <a:ea typeface="微软雅黑" panose="020B0503020204020204" charset="-122"/>
                <a:cs typeface="微软雅黑" panose="020B0503020204020204" charset="-122"/>
              </a:rPr>
              <a:t>指令集</a:t>
            </a:r>
            <a:endParaRPr lang="zh-CN" altLang="en-US" sz="2400" dirty="0">
              <a:solidFill>
                <a:srgbClr val="800000"/>
              </a:solidFill>
              <a:latin typeface="微软雅黑" panose="020B0503020204020204" charset="-122"/>
              <a:ea typeface="微软雅黑" panose="020B0503020204020204" charset="-122"/>
              <a:cs typeface="微软雅黑" panose="020B0503020204020204" charset="-122"/>
            </a:endParaRPr>
          </a:p>
          <a:p>
            <a:pPr lvl="1"/>
            <a:r>
              <a:rPr lang="en-US" altLang="zh-CN" sz="2400" dirty="0">
                <a:latin typeface="微软雅黑" panose="020B0503020204020204" charset="-122"/>
                <a:ea typeface="微软雅黑" panose="020B0503020204020204" charset="-122"/>
                <a:cs typeface="微软雅黑" panose="020B0503020204020204" charset="-122"/>
              </a:rPr>
              <a:t>16</a:t>
            </a:r>
            <a:r>
              <a:rPr lang="zh-CN" altLang="en-US" sz="2400" dirty="0">
                <a:latin typeface="微软雅黑" panose="020B0503020204020204" charset="-122"/>
                <a:ea typeface="微软雅黑" panose="020B0503020204020204" charset="-122"/>
                <a:cs typeface="微软雅黑" panose="020B0503020204020204" charset="-122"/>
              </a:rPr>
              <a:t>位 </a:t>
            </a:r>
            <a:r>
              <a:rPr lang="en-US" altLang="zh-CN" sz="2400" dirty="0">
                <a:solidFill>
                  <a:srgbClr val="800000"/>
                </a:solidFill>
                <a:latin typeface="微软雅黑" panose="020B0503020204020204" charset="-122"/>
                <a:ea typeface="微软雅黑" panose="020B0503020204020204" charset="-122"/>
                <a:cs typeface="微软雅黑" panose="020B0503020204020204" charset="-122"/>
              </a:rPr>
              <a:t>Thumb</a:t>
            </a:r>
            <a:r>
              <a:rPr lang="zh-CN" altLang="en-US" sz="2400" dirty="0">
                <a:solidFill>
                  <a:srgbClr val="800000"/>
                </a:solidFill>
                <a:latin typeface="微软雅黑" panose="020B0503020204020204" charset="-122"/>
                <a:ea typeface="微软雅黑" panose="020B0503020204020204" charset="-122"/>
                <a:cs typeface="微软雅黑" panose="020B0503020204020204" charset="-122"/>
              </a:rPr>
              <a:t>指令集</a:t>
            </a:r>
            <a:endParaRPr lang="zh-CN" altLang="en-US" sz="2400" dirty="0">
              <a:solidFill>
                <a:srgbClr val="800000"/>
              </a:solidFill>
              <a:latin typeface="微软雅黑" panose="020B0503020204020204" charset="-122"/>
              <a:ea typeface="微软雅黑" panose="020B0503020204020204" charset="-122"/>
              <a:cs typeface="微软雅黑" panose="020B0503020204020204" charset="-122"/>
            </a:endParaRPr>
          </a:p>
          <a:p>
            <a:pPr lvl="1">
              <a:buFontTx/>
              <a:buNone/>
            </a:pPr>
            <a:endParaRPr lang="zh-CN" altLang="en-US" sz="2400" dirty="0">
              <a:solidFill>
                <a:srgbClr val="800000"/>
              </a:solidFill>
              <a:latin typeface="微软雅黑" panose="020B0503020204020204" charset="-122"/>
              <a:ea typeface="微软雅黑" panose="020B0503020204020204" charset="-122"/>
              <a:cs typeface="微软雅黑" panose="020B0503020204020204" charset="-122"/>
            </a:endParaRPr>
          </a:p>
          <a:p>
            <a:pPr>
              <a:buFont typeface="Wingdings" panose="05000000000000000000" charset="0"/>
              <a:buChar char="Ø"/>
            </a:pPr>
            <a:r>
              <a:rPr lang="zh-CN" altLang="en-US" sz="2400" dirty="0">
                <a:latin typeface="微软雅黑" panose="020B0503020204020204" charset="-122"/>
                <a:ea typeface="微软雅黑" panose="020B0503020204020204" charset="-122"/>
                <a:cs typeface="微软雅黑" panose="020B0503020204020204" charset="-122"/>
              </a:rPr>
              <a:t>最新的</a:t>
            </a:r>
            <a:r>
              <a:rPr lang="en-US" altLang="zh-CN" sz="2400" dirty="0">
                <a:solidFill>
                  <a:srgbClr val="C00000"/>
                </a:solidFill>
                <a:latin typeface="微软雅黑" panose="020B0503020204020204" charset="-122"/>
                <a:ea typeface="微软雅黑" panose="020B0503020204020204" charset="-122"/>
                <a:cs typeface="微软雅黑" panose="020B0503020204020204" charset="-122"/>
              </a:rPr>
              <a:t>ARM</a:t>
            </a:r>
            <a:r>
              <a:rPr lang="zh-CN" altLang="en-US" sz="2400" dirty="0">
                <a:solidFill>
                  <a:srgbClr val="C00000"/>
                </a:solidFill>
                <a:latin typeface="微软雅黑" panose="020B0503020204020204" charset="-122"/>
                <a:ea typeface="微软雅黑" panose="020B0503020204020204" charset="-122"/>
                <a:cs typeface="微软雅黑" panose="020B0503020204020204" charset="-122"/>
              </a:rPr>
              <a:t>核</a:t>
            </a:r>
            <a:r>
              <a:rPr lang="zh-CN" altLang="en-US" sz="2400" dirty="0">
                <a:latin typeface="微软雅黑" panose="020B0503020204020204" charset="-122"/>
                <a:ea typeface="微软雅黑" panose="020B0503020204020204" charset="-122"/>
                <a:cs typeface="微软雅黑" panose="020B0503020204020204" charset="-122"/>
              </a:rPr>
              <a:t>引入了新的指令集</a:t>
            </a:r>
            <a:r>
              <a:rPr lang="en-US" altLang="zh-CN" sz="2400" dirty="0">
                <a:solidFill>
                  <a:srgbClr val="800000"/>
                </a:solidFill>
                <a:latin typeface="微软雅黑" panose="020B0503020204020204" charset="-122"/>
                <a:ea typeface="微软雅黑" panose="020B0503020204020204" charset="-122"/>
                <a:cs typeface="微软雅黑" panose="020B0503020204020204" charset="-122"/>
              </a:rPr>
              <a:t>Thumb-2</a:t>
            </a:r>
            <a:endParaRPr lang="en-US" altLang="zh-CN" sz="2400" dirty="0">
              <a:solidFill>
                <a:srgbClr val="800000"/>
              </a:solidFill>
              <a:latin typeface="微软雅黑" panose="020B0503020204020204" charset="-122"/>
              <a:ea typeface="微软雅黑" panose="020B0503020204020204" charset="-122"/>
              <a:cs typeface="微软雅黑" panose="020B0503020204020204" charset="-122"/>
            </a:endParaRPr>
          </a:p>
          <a:p>
            <a:pPr lvl="1"/>
            <a:r>
              <a:rPr lang="zh-CN" altLang="en-US" sz="2400" dirty="0">
                <a:latin typeface="微软雅黑" panose="020B0503020204020204" charset="-122"/>
                <a:ea typeface="微软雅黑" panose="020B0503020204020204" charset="-122"/>
                <a:cs typeface="微软雅黑" panose="020B0503020204020204" charset="-122"/>
              </a:rPr>
              <a:t>提供了</a:t>
            </a:r>
            <a:r>
              <a:rPr lang="en-US" altLang="zh-CN" sz="2400" dirty="0">
                <a:latin typeface="微软雅黑" panose="020B0503020204020204" charset="-122"/>
                <a:ea typeface="微软雅黑" panose="020B0503020204020204" charset="-122"/>
                <a:cs typeface="微软雅黑" panose="020B0503020204020204" charset="-122"/>
              </a:rPr>
              <a:t>32</a:t>
            </a:r>
            <a:r>
              <a:rPr lang="zh-CN" altLang="en-US" sz="2400" dirty="0">
                <a:latin typeface="微软雅黑" panose="020B0503020204020204" charset="-122"/>
                <a:ea typeface="微软雅黑" panose="020B0503020204020204" charset="-122"/>
                <a:cs typeface="微软雅黑" panose="020B0503020204020204" charset="-122"/>
              </a:rPr>
              <a:t>位和</a:t>
            </a:r>
            <a:r>
              <a:rPr lang="en-US" altLang="zh-CN" sz="2400" dirty="0">
                <a:latin typeface="微软雅黑" panose="020B0503020204020204" charset="-122"/>
                <a:ea typeface="微软雅黑" panose="020B0503020204020204" charset="-122"/>
                <a:cs typeface="微软雅黑" panose="020B0503020204020204" charset="-122"/>
              </a:rPr>
              <a:t>16</a:t>
            </a:r>
            <a:r>
              <a:rPr lang="zh-CN" altLang="en-US" sz="2400" dirty="0">
                <a:latin typeface="微软雅黑" panose="020B0503020204020204" charset="-122"/>
                <a:ea typeface="微软雅黑" panose="020B0503020204020204" charset="-122"/>
                <a:cs typeface="微软雅黑" panose="020B0503020204020204" charset="-122"/>
              </a:rPr>
              <a:t>位的混合指令</a:t>
            </a:r>
            <a:endParaRPr lang="zh-CN" altLang="en-US" sz="2400" dirty="0">
              <a:latin typeface="微软雅黑" panose="020B0503020204020204" charset="-122"/>
              <a:ea typeface="微软雅黑" panose="020B0503020204020204" charset="-122"/>
              <a:cs typeface="微软雅黑" panose="020B0503020204020204" charset="-122"/>
            </a:endParaRPr>
          </a:p>
          <a:p>
            <a:pPr lvl="1"/>
            <a:r>
              <a:rPr lang="zh-CN" altLang="en-US" sz="2400" dirty="0">
                <a:latin typeface="微软雅黑" panose="020B0503020204020204" charset="-122"/>
                <a:ea typeface="微软雅黑" panose="020B0503020204020204" charset="-122"/>
                <a:cs typeface="微软雅黑" panose="020B0503020204020204" charset="-122"/>
              </a:rPr>
              <a:t>在增强了灵活性的同时保持了代码高密度</a:t>
            </a:r>
            <a:endParaRPr lang="zh-CN" altLang="en-US" sz="2400" dirty="0">
              <a:latin typeface="微软雅黑" panose="020B0503020204020204" charset="-122"/>
              <a:ea typeface="微软雅黑" panose="020B0503020204020204" charset="-122"/>
              <a:cs typeface="微软雅黑" panose="020B0503020204020204" charset="-122"/>
            </a:endParaRPr>
          </a:p>
          <a:p>
            <a:pPr lvl="1">
              <a:buFontTx/>
              <a:buNone/>
            </a:pPr>
            <a:endParaRPr lang="zh-CN" altLang="en-US" sz="2400" dirty="0">
              <a:latin typeface="微软雅黑" panose="020B0503020204020204" charset="-122"/>
              <a:ea typeface="微软雅黑" panose="020B0503020204020204" charset="-122"/>
              <a:cs typeface="微软雅黑" panose="020B0503020204020204" charset="-122"/>
            </a:endParaRPr>
          </a:p>
          <a:p>
            <a:pPr>
              <a:buFont typeface="Wingdings" panose="05000000000000000000" charset="0"/>
              <a:buChar char="Ø"/>
            </a:pPr>
            <a:r>
              <a:rPr lang="en-US" altLang="zh-CN" sz="2400" dirty="0" err="1">
                <a:solidFill>
                  <a:srgbClr val="C00000"/>
                </a:solidFill>
                <a:latin typeface="微软雅黑" panose="020B0503020204020204" charset="-122"/>
                <a:ea typeface="微软雅黑" panose="020B0503020204020204" charset="-122"/>
                <a:cs typeface="微软雅黑" panose="020B0503020204020204" charset="-122"/>
              </a:rPr>
              <a:t>Jazelle</a:t>
            </a:r>
            <a:r>
              <a:rPr lang="zh-CN" altLang="en-US" sz="2400" dirty="0">
                <a:solidFill>
                  <a:srgbClr val="C00000"/>
                </a:solidFill>
                <a:latin typeface="微软雅黑" panose="020B0503020204020204" charset="-122"/>
                <a:ea typeface="微软雅黑" panose="020B0503020204020204" charset="-122"/>
                <a:cs typeface="微软雅黑" panose="020B0503020204020204" charset="-122"/>
              </a:rPr>
              <a:t>核</a:t>
            </a:r>
            <a:r>
              <a:rPr lang="zh-CN" altLang="en-US" sz="2400" dirty="0">
                <a:latin typeface="微软雅黑" panose="020B0503020204020204" charset="-122"/>
                <a:ea typeface="微软雅黑" panose="020B0503020204020204" charset="-122"/>
                <a:cs typeface="微软雅黑" panose="020B0503020204020204" charset="-122"/>
              </a:rPr>
              <a:t>可以执行</a:t>
            </a:r>
            <a:r>
              <a:rPr lang="en-US" altLang="zh-CN" sz="2400" dirty="0">
                <a:solidFill>
                  <a:srgbClr val="800000"/>
                </a:solidFill>
                <a:latin typeface="微软雅黑" panose="020B0503020204020204" charset="-122"/>
                <a:ea typeface="微软雅黑" panose="020B0503020204020204" charset="-122"/>
                <a:cs typeface="微软雅黑" panose="020B0503020204020204" charset="-122"/>
              </a:rPr>
              <a:t>Java</a:t>
            </a:r>
            <a:r>
              <a:rPr lang="zh-CN" altLang="en-US" sz="2400" dirty="0">
                <a:solidFill>
                  <a:srgbClr val="800000"/>
                </a:solidFill>
                <a:latin typeface="微软雅黑" panose="020B0503020204020204" charset="-122"/>
                <a:ea typeface="微软雅黑" panose="020B0503020204020204" charset="-122"/>
                <a:cs typeface="微软雅黑" panose="020B0503020204020204" charset="-122"/>
              </a:rPr>
              <a:t>字节码</a:t>
            </a:r>
            <a:r>
              <a:rPr lang="en-US" altLang="zh-CN" sz="2400" dirty="0">
                <a:solidFill>
                  <a:srgbClr val="800000"/>
                </a:solidFill>
                <a:latin typeface="微软雅黑" panose="020B0503020204020204" charset="-122"/>
                <a:ea typeface="微软雅黑" panose="020B0503020204020204" charset="-122"/>
                <a:cs typeface="微软雅黑" panose="020B0503020204020204" charset="-122"/>
              </a:rPr>
              <a:t>(Java </a:t>
            </a:r>
            <a:r>
              <a:rPr lang="en-US" altLang="zh-CN" sz="2400" dirty="0" err="1">
                <a:solidFill>
                  <a:srgbClr val="800000"/>
                </a:solidFill>
                <a:latin typeface="微软雅黑" panose="020B0503020204020204" charset="-122"/>
                <a:ea typeface="微软雅黑" panose="020B0503020204020204" charset="-122"/>
                <a:cs typeface="微软雅黑" panose="020B0503020204020204" charset="-122"/>
              </a:rPr>
              <a:t>bytecode</a:t>
            </a:r>
            <a:r>
              <a:rPr lang="en-US" altLang="zh-CN" sz="2400" dirty="0">
                <a:solidFill>
                  <a:srgbClr val="800000"/>
                </a:solidFill>
                <a:latin typeface="微软雅黑" panose="020B0503020204020204" charset="-122"/>
                <a:ea typeface="微软雅黑" panose="020B0503020204020204" charset="-122"/>
                <a:cs typeface="微软雅黑" panose="020B0503020204020204" charset="-122"/>
              </a:rPr>
              <a:t>)</a:t>
            </a:r>
            <a:endParaRPr lang="en-US" altLang="zh-CN" sz="2400" dirty="0">
              <a:solidFill>
                <a:srgbClr val="800000"/>
              </a:solidFill>
              <a:latin typeface="微软雅黑" panose="020B0503020204020204" charset="-122"/>
              <a:ea typeface="微软雅黑" panose="020B0503020204020204" charset="-122"/>
              <a:cs typeface="微软雅黑" panose="020B0503020204020204" charset="-122"/>
            </a:endParaRPr>
          </a:p>
          <a:p>
            <a:pPr lvl="1">
              <a:lnSpc>
                <a:spcPct val="10000"/>
              </a:lnSpc>
            </a:pPr>
            <a:endParaRPr lang="en-US" altLang="zh-CN" sz="2400" dirty="0">
              <a:solidFill>
                <a:srgbClr val="80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36180" y="147955"/>
            <a:ext cx="8403020" cy="685800"/>
          </a:xfrm>
        </p:spPr>
        <p:txBody>
          <a:bodyPr/>
          <a:p>
            <a:r>
              <a:rPr lang="en-US" altLang="zh-CN" b="1" dirty="0">
                <a:solidFill>
                  <a:srgbClr val="0000FF"/>
                </a:solidFill>
                <a:latin typeface="微软雅黑" panose="020B0503020204020204" charset="-122"/>
                <a:ea typeface="微软雅黑" panose="020B0503020204020204" charset="-122"/>
                <a:cs typeface="微软雅黑" panose="020B0503020204020204" charset="-122"/>
                <a:sym typeface="+mn-ea"/>
              </a:rPr>
              <a:t>ARM</a:t>
            </a:r>
            <a:r>
              <a:rPr altLang="en-US" b="1" dirty="0">
                <a:solidFill>
                  <a:srgbClr val="0000FF"/>
                </a:solidFill>
                <a:latin typeface="微软雅黑" panose="020B0503020204020204" charset="-122"/>
                <a:ea typeface="微软雅黑" panose="020B0503020204020204" charset="-122"/>
                <a:cs typeface="微软雅黑" panose="020B0503020204020204" charset="-122"/>
                <a:sym typeface="+mn-ea"/>
              </a:rPr>
              <a:t>和</a:t>
            </a:r>
            <a:r>
              <a:rPr lang="en-US" altLang="zh-CN" b="1" dirty="0">
                <a:solidFill>
                  <a:srgbClr val="0000FF"/>
                </a:solidFill>
                <a:latin typeface="微软雅黑" panose="020B0503020204020204" charset="-122"/>
                <a:ea typeface="微软雅黑" panose="020B0503020204020204" charset="-122"/>
                <a:cs typeface="微软雅黑" panose="020B0503020204020204" charset="-122"/>
                <a:sym typeface="+mn-ea"/>
              </a:rPr>
              <a:t>Thumb</a:t>
            </a:r>
            <a:endParaRPr lang="en-US" altLang="zh-CN" b="1" dirty="0">
              <a:solidFill>
                <a:srgbClr val="0000FF"/>
              </a:solidFill>
              <a:latin typeface="微软雅黑" panose="020B0503020204020204" charset="-122"/>
              <a:ea typeface="微软雅黑" panose="020B0503020204020204" charset="-122"/>
              <a:cs typeface="微软雅黑" panose="020B0503020204020204" charset="-122"/>
              <a:sym typeface="+mn-ea"/>
            </a:endParaRPr>
          </a:p>
        </p:txBody>
      </p:sp>
      <p:sp>
        <p:nvSpPr>
          <p:cNvPr id="3" name="内容占位符 2"/>
          <p:cNvSpPr>
            <a:spLocks noGrp="1"/>
          </p:cNvSpPr>
          <p:nvPr>
            <p:ph idx="1"/>
          </p:nvPr>
        </p:nvSpPr>
        <p:spPr/>
        <p:txBody>
          <a:bodyPr>
            <a:normAutofit/>
          </a:bodyPr>
          <a:p>
            <a:pPr>
              <a:buFont typeface="Wingdings" panose="05000000000000000000" charset="0"/>
              <a:buChar char="Ø"/>
            </a:pPr>
            <a:r>
              <a:rPr lang="zh-CN" altLang="en-US" sz="2400">
                <a:latin typeface="微软雅黑" panose="020B0503020204020204" charset="-122"/>
                <a:ea typeface="微软雅黑" panose="020B0503020204020204" charset="-122"/>
                <a:cs typeface="微软雅黑" panose="020B0503020204020204" charset="-122"/>
              </a:rPr>
              <a:t>嵌入式系统开发者要面对各种复杂的挑战，其中就包括了</a:t>
            </a:r>
            <a:r>
              <a:rPr lang="zh-CN" altLang="en-US" sz="2400">
                <a:solidFill>
                  <a:srgbClr val="C00000"/>
                </a:solidFill>
                <a:latin typeface="微软雅黑" panose="020B0503020204020204" charset="-122"/>
                <a:ea typeface="微软雅黑" panose="020B0503020204020204" charset="-122"/>
                <a:cs typeface="微软雅黑" panose="020B0503020204020204" charset="-122"/>
              </a:rPr>
              <a:t>如何在代码性能和系统成本之间进行平衡</a:t>
            </a:r>
            <a:r>
              <a:rPr lang="zh-CN" altLang="en-US" sz="2400">
                <a:latin typeface="微软雅黑" panose="020B0503020204020204" charset="-122"/>
                <a:ea typeface="微软雅黑" panose="020B0503020204020204" charset="-122"/>
                <a:cs typeface="微软雅黑" panose="020B0503020204020204" charset="-122"/>
              </a:rPr>
              <a:t>。</a:t>
            </a:r>
            <a:endParaRPr lang="zh-CN" altLang="en-US" sz="2400">
              <a:latin typeface="微软雅黑" panose="020B0503020204020204" charset="-122"/>
              <a:ea typeface="微软雅黑" panose="020B0503020204020204" charset="-122"/>
              <a:cs typeface="微软雅黑" panose="020B0503020204020204" charset="-122"/>
            </a:endParaRPr>
          </a:p>
          <a:p>
            <a:endParaRPr lang="zh-CN" altLang="en-US" sz="2400">
              <a:latin typeface="微软雅黑" panose="020B0503020204020204" charset="-122"/>
              <a:ea typeface="微软雅黑" panose="020B0503020204020204" charset="-122"/>
              <a:cs typeface="微软雅黑" panose="020B0503020204020204" charset="-122"/>
            </a:endParaRPr>
          </a:p>
          <a:p>
            <a:pPr>
              <a:buFont typeface="Wingdings" panose="05000000000000000000" charset="0"/>
              <a:buChar char="Ø"/>
            </a:pPr>
            <a:r>
              <a:rPr lang="zh-CN" altLang="en-US" sz="2400">
                <a:latin typeface="微软雅黑" panose="020B0503020204020204" charset="-122"/>
                <a:ea typeface="微软雅黑" panose="020B0503020204020204" charset="-122"/>
                <a:cs typeface="微软雅黑" panose="020B0503020204020204" charset="-122"/>
              </a:rPr>
              <a:t>在这方面，</a:t>
            </a:r>
            <a:r>
              <a:rPr lang="zh-CN" altLang="en-US" sz="2400">
                <a:solidFill>
                  <a:srgbClr val="C00000"/>
                </a:solidFill>
                <a:latin typeface="微软雅黑" panose="020B0503020204020204" charset="-122"/>
                <a:ea typeface="微软雅黑" panose="020B0503020204020204" charset="-122"/>
                <a:cs typeface="微软雅黑" panose="020B0503020204020204" charset="-122"/>
              </a:rPr>
              <a:t>ARM处理器</a:t>
            </a:r>
            <a:r>
              <a:rPr lang="zh-CN" altLang="en-US" sz="2400">
                <a:latin typeface="微软雅黑" panose="020B0503020204020204" charset="-122"/>
                <a:ea typeface="微软雅黑" panose="020B0503020204020204" charset="-122"/>
                <a:cs typeface="微软雅黑" panose="020B0503020204020204" charset="-122"/>
              </a:rPr>
              <a:t>可以提供给开发者领先的技术方案，在综合考虑性能和成本的情况下取得最优的设计方案。</a:t>
            </a:r>
            <a:endParaRPr lang="zh-CN" altLang="en-US" sz="2400">
              <a:latin typeface="微软雅黑" panose="020B0503020204020204" charset="-122"/>
              <a:ea typeface="微软雅黑" panose="020B0503020204020204" charset="-122"/>
              <a:cs typeface="微软雅黑" panose="020B0503020204020204" charset="-122"/>
            </a:endParaRPr>
          </a:p>
          <a:p>
            <a:pPr>
              <a:buFont typeface="Wingdings" panose="05000000000000000000" charset="0"/>
              <a:buChar char="Ø"/>
            </a:pPr>
            <a:endParaRPr lang="zh-CN" altLang="en-US" sz="2400">
              <a:solidFill>
                <a:srgbClr val="C00000"/>
              </a:solidFill>
              <a:latin typeface="微软雅黑" panose="020B0503020204020204" charset="-122"/>
              <a:ea typeface="微软雅黑" panose="020B0503020204020204" charset="-122"/>
              <a:cs typeface="微软雅黑" panose="020B0503020204020204" charset="-122"/>
            </a:endParaRPr>
          </a:p>
          <a:p>
            <a:pPr>
              <a:buFont typeface="Wingdings" panose="05000000000000000000" charset="0"/>
              <a:buChar char="Ø"/>
            </a:pPr>
            <a:r>
              <a:rPr lang="zh-CN" altLang="en-US" sz="2400">
                <a:solidFill>
                  <a:srgbClr val="C00000"/>
                </a:solidFill>
                <a:latin typeface="微软雅黑" panose="020B0503020204020204" charset="-122"/>
                <a:ea typeface="微软雅黑" panose="020B0503020204020204" charset="-122"/>
                <a:cs typeface="微软雅黑" panose="020B0503020204020204" charset="-122"/>
              </a:rPr>
              <a:t>Thumb®-2</a:t>
            </a:r>
            <a:r>
              <a:rPr lang="zh-CN" altLang="en-US" sz="2400">
                <a:latin typeface="微软雅黑" panose="020B0503020204020204" charset="-122"/>
                <a:ea typeface="微软雅黑" panose="020B0503020204020204" charset="-122"/>
                <a:cs typeface="微软雅黑" panose="020B0503020204020204" charset="-122"/>
              </a:rPr>
              <a:t>是加入ARM架构的一项新技术。它以现有的ARM技术为基础，目标是提供</a:t>
            </a:r>
            <a:r>
              <a:rPr lang="zh-CN" altLang="en-US" sz="2400">
                <a:solidFill>
                  <a:srgbClr val="00B050"/>
                </a:solidFill>
                <a:latin typeface="微软雅黑" panose="020B0503020204020204" charset="-122"/>
                <a:ea typeface="微软雅黑" panose="020B0503020204020204" charset="-122"/>
                <a:cs typeface="微软雅黑" panose="020B0503020204020204" charset="-122"/>
              </a:rPr>
              <a:t>低功耗，高性能的最优设计</a:t>
            </a:r>
            <a:r>
              <a:rPr lang="zh-CN" altLang="en-US" sz="2400">
                <a:latin typeface="微软雅黑" panose="020B0503020204020204" charset="-122"/>
                <a:ea typeface="微软雅黑" panose="020B0503020204020204" charset="-122"/>
                <a:cs typeface="微软雅黑" panose="020B0503020204020204" charset="-122"/>
              </a:rPr>
              <a:t>。</a:t>
            </a:r>
            <a:endParaRPr lang="zh-CN" altLang="en-US" sz="2400">
              <a:latin typeface="微软雅黑" panose="020B0503020204020204" charset="-122"/>
              <a:ea typeface="微软雅黑" panose="020B0503020204020204" charset="-122"/>
              <a:cs typeface="微软雅黑" panose="020B0503020204020204" charset="-122"/>
            </a:endParaRPr>
          </a:p>
          <a:p>
            <a:endParaRPr lang="zh-CN" altLang="en-US" sz="2400">
              <a:latin typeface="微软雅黑" panose="020B0503020204020204" charset="-122"/>
              <a:ea typeface="微软雅黑" panose="020B0503020204020204" charset="-122"/>
              <a:cs typeface="微软雅黑" panose="020B0503020204020204" charset="-122"/>
            </a:endParaRPr>
          </a:p>
        </p:txBody>
      </p:sp>
      <p:sp>
        <p:nvSpPr>
          <p:cNvPr id="4" name="灯片编号占位符 3"/>
          <p:cNvSpPr>
            <a:spLocks noGrp="1"/>
          </p:cNvSpPr>
          <p:nvPr>
            <p:ph type="sldNum" sz="quarter" idx="12"/>
          </p:nvPr>
        </p:nvSpPr>
        <p:spPr/>
        <p:txBody>
          <a:bodyPr/>
          <a:p>
            <a:fld id="{240D5ECE-8B49-45CD-BE81-EF81920D1969}" type="slidenum">
              <a:rPr/>
            </a:fld>
            <a:endParaRPr kumimoji="0" 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36180" y="147955"/>
            <a:ext cx="8403020" cy="685800"/>
          </a:xfrm>
        </p:spPr>
        <p:txBody>
          <a:bodyPr/>
          <a:p>
            <a:r>
              <a:rPr lang="zh-CN" altLang="en-US" b="1">
                <a:solidFill>
                  <a:srgbClr val="0000FF"/>
                </a:solidFill>
                <a:latin typeface="微软雅黑" panose="020B0503020204020204" charset="-122"/>
                <a:ea typeface="微软雅黑" panose="020B0503020204020204" charset="-122"/>
              </a:rPr>
              <a:t>嵌入式系统设计</a:t>
            </a:r>
            <a:endParaRPr lang="zh-CN" altLang="en-US" b="1">
              <a:solidFill>
                <a:srgbClr val="0000FF"/>
              </a:solidFill>
              <a:latin typeface="微软雅黑" panose="020B0503020204020204" charset="-122"/>
              <a:ea typeface="微软雅黑" panose="020B0503020204020204" charset="-122"/>
            </a:endParaRPr>
          </a:p>
        </p:txBody>
      </p:sp>
      <p:sp>
        <p:nvSpPr>
          <p:cNvPr id="3" name="内容占位符 2"/>
          <p:cNvSpPr>
            <a:spLocks noGrp="1"/>
          </p:cNvSpPr>
          <p:nvPr>
            <p:ph idx="1"/>
          </p:nvPr>
        </p:nvSpPr>
        <p:spPr>
          <a:xfrm>
            <a:off x="311150" y="1165860"/>
            <a:ext cx="8601075" cy="4526280"/>
          </a:xfrm>
        </p:spPr>
        <p:txBody>
          <a:bodyPr>
            <a:noAutofit/>
          </a:bodyPr>
          <a:p>
            <a:pPr>
              <a:buFont typeface="Wingdings" panose="05000000000000000000" charset="0"/>
              <a:buChar char="Ø"/>
            </a:pPr>
            <a:r>
              <a:rPr lang="zh-CN" altLang="en-US" sz="2400">
                <a:latin typeface="微软雅黑" panose="020B0503020204020204" charset="-122"/>
                <a:ea typeface="微软雅黑" panose="020B0503020204020204" charset="-122"/>
                <a:cs typeface="微软雅黑" panose="020B0503020204020204" charset="-122"/>
              </a:rPr>
              <a:t>开发者在进行系统设计的时候需要综合考虑</a:t>
            </a:r>
            <a:r>
              <a:rPr lang="zh-CN" altLang="en-US" sz="2400">
                <a:solidFill>
                  <a:srgbClr val="C00000"/>
                </a:solidFill>
                <a:latin typeface="微软雅黑" panose="020B0503020204020204" charset="-122"/>
                <a:ea typeface="微软雅黑" panose="020B0503020204020204" charset="-122"/>
                <a:cs typeface="微软雅黑" panose="020B0503020204020204" charset="-122"/>
              </a:rPr>
              <a:t>成本、性能和功耗</a:t>
            </a:r>
            <a:r>
              <a:rPr lang="zh-CN" altLang="en-US" sz="2400">
                <a:latin typeface="微软雅黑" panose="020B0503020204020204" charset="-122"/>
                <a:ea typeface="微软雅黑" panose="020B0503020204020204" charset="-122"/>
                <a:cs typeface="微软雅黑" panose="020B0503020204020204" charset="-122"/>
              </a:rPr>
              <a:t>等因素。如果在一个系统中综合使用ARM指令和Thumb指令，就能在成本、性能和功耗这些因素取得比较好的平衡。</a:t>
            </a:r>
            <a:endParaRPr lang="zh-CN" altLang="en-US" sz="2400">
              <a:latin typeface="微软雅黑" panose="020B0503020204020204" charset="-122"/>
              <a:ea typeface="微软雅黑" panose="020B0503020204020204" charset="-122"/>
              <a:cs typeface="微软雅黑" panose="020B0503020204020204" charset="-122"/>
            </a:endParaRPr>
          </a:p>
          <a:p>
            <a:pPr>
              <a:buFont typeface="Wingdings" panose="05000000000000000000" charset="0"/>
              <a:buChar char="Ø"/>
            </a:pPr>
            <a:endParaRPr lang="zh-CN" altLang="en-US" sz="2400">
              <a:latin typeface="微软雅黑" panose="020B0503020204020204" charset="-122"/>
              <a:ea typeface="微软雅黑" panose="020B0503020204020204" charset="-122"/>
              <a:cs typeface="微软雅黑" panose="020B0503020204020204" charset="-122"/>
            </a:endParaRPr>
          </a:p>
          <a:p>
            <a:pPr>
              <a:buFont typeface="Wingdings" panose="05000000000000000000" charset="0"/>
              <a:buChar char="Ø"/>
            </a:pPr>
            <a:r>
              <a:rPr lang="zh-CN" altLang="en-US" sz="2400">
                <a:solidFill>
                  <a:srgbClr val="C00000"/>
                </a:solidFill>
                <a:latin typeface="微软雅黑" panose="020B0503020204020204" charset="-122"/>
                <a:ea typeface="微软雅黑" panose="020B0503020204020204" charset="-122"/>
                <a:cs typeface="微软雅黑" panose="020B0503020204020204" charset="-122"/>
              </a:rPr>
              <a:t>软件代码密度</a:t>
            </a:r>
            <a:r>
              <a:rPr lang="zh-CN" altLang="en-US" sz="2400">
                <a:latin typeface="微软雅黑" panose="020B0503020204020204" charset="-122"/>
                <a:ea typeface="微软雅黑" panose="020B0503020204020204" charset="-122"/>
                <a:cs typeface="微软雅黑" panose="020B0503020204020204" charset="-122"/>
              </a:rPr>
              <a:t>直接影响到嵌入式系统需要的存储器的大小：</a:t>
            </a:r>
            <a:endParaRPr lang="zh-CN" altLang="en-US" sz="2400">
              <a:latin typeface="微软雅黑" panose="020B0503020204020204" charset="-122"/>
              <a:ea typeface="微软雅黑" panose="020B0503020204020204" charset="-122"/>
              <a:cs typeface="微软雅黑" panose="020B0503020204020204" charset="-122"/>
            </a:endParaRPr>
          </a:p>
          <a:p>
            <a:pPr marL="0" indent="0">
              <a:buFont typeface="Wingdings" panose="05000000000000000000" charset="0"/>
              <a:buNone/>
            </a:pPr>
            <a:r>
              <a:rPr lang="zh-CN" altLang="en-US" sz="2400">
                <a:latin typeface="微软雅黑" panose="020B0503020204020204" charset="-122"/>
                <a:ea typeface="微软雅黑" panose="020B0503020204020204" charset="-122"/>
                <a:cs typeface="微软雅黑" panose="020B0503020204020204" charset="-122"/>
              </a:rPr>
              <a:t>    太大的存储器不仅会影响系统整体成本，还会增加系统的复杂度。因此，</a:t>
            </a:r>
            <a:r>
              <a:rPr lang="zh-CN" altLang="en-US" sz="2400">
                <a:solidFill>
                  <a:srgbClr val="C00000"/>
                </a:solidFill>
                <a:latin typeface="微软雅黑" panose="020B0503020204020204" charset="-122"/>
                <a:ea typeface="微软雅黑" panose="020B0503020204020204" charset="-122"/>
                <a:cs typeface="微软雅黑" panose="020B0503020204020204" charset="-122"/>
              </a:rPr>
              <a:t>嵌入式系统一般都希望能够降低程序的存储器的需求</a:t>
            </a:r>
            <a:r>
              <a:rPr lang="zh-CN" altLang="en-US" sz="2400">
                <a:latin typeface="微软雅黑" panose="020B0503020204020204" charset="-122"/>
                <a:ea typeface="微软雅黑" panose="020B0503020204020204" charset="-122"/>
                <a:cs typeface="微软雅黑" panose="020B0503020204020204" charset="-122"/>
              </a:rPr>
              <a:t>。</a:t>
            </a:r>
            <a:endParaRPr lang="zh-CN" altLang="en-US" sz="2400">
              <a:latin typeface="微软雅黑" panose="020B0503020204020204" charset="-122"/>
              <a:ea typeface="微软雅黑" panose="020B0503020204020204" charset="-122"/>
              <a:cs typeface="微软雅黑" panose="020B0503020204020204" charset="-122"/>
            </a:endParaRPr>
          </a:p>
          <a:p>
            <a:pPr marL="0" indent="0">
              <a:buFont typeface="Wingdings" panose="05000000000000000000" charset="0"/>
              <a:buNone/>
            </a:pPr>
            <a:endParaRPr lang="zh-CN" altLang="en-US" sz="2400">
              <a:latin typeface="微软雅黑" panose="020B0503020204020204" charset="-122"/>
              <a:ea typeface="微软雅黑" panose="020B0503020204020204" charset="-122"/>
              <a:cs typeface="微软雅黑" panose="020B0503020204020204" charset="-122"/>
            </a:endParaRPr>
          </a:p>
          <a:p>
            <a:pPr>
              <a:buFont typeface="Wingdings" panose="05000000000000000000" charset="0"/>
              <a:buChar char="Ø"/>
            </a:pPr>
            <a:r>
              <a:rPr lang="zh-CN" altLang="en-US" sz="2400">
                <a:latin typeface="微软雅黑" panose="020B0503020204020204" charset="-122"/>
                <a:ea typeface="微软雅黑" panose="020B0503020204020204" charset="-122"/>
                <a:cs typeface="微软雅黑" panose="020B0503020204020204" charset="-122"/>
              </a:rPr>
              <a:t>对嵌入式系统来说，</a:t>
            </a:r>
            <a:r>
              <a:rPr lang="zh-CN" altLang="en-US" sz="2400">
                <a:solidFill>
                  <a:srgbClr val="C00000"/>
                </a:solidFill>
                <a:latin typeface="微软雅黑" panose="020B0503020204020204" charset="-122"/>
                <a:ea typeface="微软雅黑" panose="020B0503020204020204" charset="-122"/>
                <a:cs typeface="微软雅黑" panose="020B0503020204020204" charset="-122"/>
              </a:rPr>
              <a:t>功耗</a:t>
            </a:r>
            <a:r>
              <a:rPr lang="zh-CN" altLang="en-US" sz="2400">
                <a:latin typeface="微软雅黑" panose="020B0503020204020204" charset="-122"/>
                <a:ea typeface="微软雅黑" panose="020B0503020204020204" charset="-122"/>
                <a:cs typeface="微软雅黑" panose="020B0503020204020204" charset="-122"/>
              </a:rPr>
              <a:t>也是需要考虑的重要因素。对很多便携式产品，</a:t>
            </a:r>
            <a:r>
              <a:rPr lang="zh-CN" altLang="en-US" sz="2400">
                <a:solidFill>
                  <a:srgbClr val="C00000"/>
                </a:solidFill>
                <a:latin typeface="微软雅黑" panose="020B0503020204020204" charset="-122"/>
                <a:ea typeface="微软雅黑" panose="020B0503020204020204" charset="-122"/>
                <a:cs typeface="微软雅黑" panose="020B0503020204020204" charset="-122"/>
              </a:rPr>
              <a:t>如何能够延长电池使用时间一直是一个重要的课题</a:t>
            </a:r>
            <a:r>
              <a:rPr lang="zh-CN" altLang="en-US" sz="2400">
                <a:latin typeface="微软雅黑" panose="020B0503020204020204" charset="-122"/>
                <a:ea typeface="微软雅黑" panose="020B0503020204020204" charset="-122"/>
                <a:cs typeface="微软雅黑" panose="020B0503020204020204" charset="-122"/>
              </a:rPr>
              <a:t>。使用ARM指令可以提供最优的性能。</a:t>
            </a:r>
            <a:endParaRPr lang="zh-CN" altLang="en-US" sz="2400">
              <a:latin typeface="微软雅黑" panose="020B0503020204020204" charset="-122"/>
              <a:ea typeface="微软雅黑" panose="020B0503020204020204" charset="-122"/>
              <a:cs typeface="微软雅黑" panose="020B0503020204020204" charset="-122"/>
            </a:endParaRPr>
          </a:p>
          <a:p>
            <a:pPr marL="0" indent="0">
              <a:buFont typeface="Wingdings" panose="05000000000000000000" charset="0"/>
              <a:buNone/>
            </a:pPr>
            <a:endParaRPr lang="zh-CN" altLang="en-US" sz="2400">
              <a:solidFill>
                <a:srgbClr val="C00000"/>
              </a:solidFill>
              <a:latin typeface="微软雅黑" panose="020B0503020204020204" charset="-122"/>
              <a:ea typeface="微软雅黑" panose="020B0503020204020204" charset="-122"/>
              <a:cs typeface="微软雅黑" panose="020B0503020204020204" charset="-122"/>
            </a:endParaRPr>
          </a:p>
        </p:txBody>
      </p:sp>
      <p:sp>
        <p:nvSpPr>
          <p:cNvPr id="4" name="灯片编号占位符 3"/>
          <p:cNvSpPr>
            <a:spLocks noGrp="1"/>
          </p:cNvSpPr>
          <p:nvPr>
            <p:ph type="sldNum" sz="quarter" idx="12"/>
          </p:nvPr>
        </p:nvSpPr>
        <p:spPr/>
        <p:txBody>
          <a:bodyPr/>
          <a:p>
            <a:fld id="{240D5ECE-8B49-45CD-BE81-EF81920D1969}" type="slidenum">
              <a:rPr/>
            </a:fld>
            <a:endParaRPr kumimoji="0" 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36180" y="147955"/>
            <a:ext cx="8403020" cy="685800"/>
          </a:xfrm>
        </p:spPr>
        <p:txBody>
          <a:bodyPr>
            <a:normAutofit/>
          </a:bodyPr>
          <a:p>
            <a:r>
              <a:rPr altLang="en-US" b="1">
                <a:solidFill>
                  <a:srgbClr val="0000FF"/>
                </a:solidFill>
                <a:latin typeface="微软雅黑" panose="020B0503020204020204" charset="-122"/>
                <a:ea typeface="微软雅黑" panose="020B0503020204020204" charset="-122"/>
                <a:sym typeface="+mn-ea"/>
              </a:rPr>
              <a:t>嵌入式系统设计</a:t>
            </a:r>
            <a:endParaRPr lang="zh-CN" altLang="en-US" b="1">
              <a:solidFill>
                <a:srgbClr val="0000FF"/>
              </a:solidFill>
              <a:latin typeface="微软雅黑" panose="020B0503020204020204" charset="-122"/>
              <a:ea typeface="微软雅黑" panose="020B0503020204020204" charset="-122"/>
              <a:sym typeface="+mn-ea"/>
            </a:endParaRPr>
          </a:p>
        </p:txBody>
      </p:sp>
      <p:sp>
        <p:nvSpPr>
          <p:cNvPr id="3" name="内容占位符 2"/>
          <p:cNvSpPr>
            <a:spLocks noGrp="1"/>
          </p:cNvSpPr>
          <p:nvPr>
            <p:ph idx="1"/>
          </p:nvPr>
        </p:nvSpPr>
        <p:spPr>
          <a:xfrm>
            <a:off x="522605" y="1022350"/>
            <a:ext cx="8229600" cy="4525963"/>
          </a:xfrm>
        </p:spPr>
        <p:txBody>
          <a:bodyPr>
            <a:noAutofit/>
          </a:bodyPr>
          <a:p>
            <a:pPr>
              <a:buFont typeface="Wingdings" panose="05000000000000000000" charset="0"/>
              <a:buChar char="Ø"/>
            </a:pPr>
            <a:r>
              <a:rPr lang="zh-CN" altLang="en-US" sz="2400">
                <a:latin typeface="微软雅黑" panose="020B0503020204020204" charset="-122"/>
                <a:ea typeface="微软雅黑" panose="020B0503020204020204" charset="-122"/>
                <a:cs typeface="微软雅黑" panose="020B0503020204020204" charset="-122"/>
              </a:rPr>
              <a:t>嵌入式系统中</a:t>
            </a:r>
            <a:r>
              <a:rPr lang="zh-CN" altLang="en-US" sz="2400">
                <a:solidFill>
                  <a:srgbClr val="C00000"/>
                </a:solidFill>
                <a:latin typeface="微软雅黑" panose="020B0503020204020204" charset="-122"/>
                <a:ea typeface="微软雅黑" panose="020B0503020204020204" charset="-122"/>
                <a:cs typeface="微软雅黑" panose="020B0503020204020204" charset="-122"/>
              </a:rPr>
              <a:t>性能和功耗</a:t>
            </a:r>
            <a:r>
              <a:rPr lang="zh-CN" altLang="en-US" sz="2400">
                <a:latin typeface="微软雅黑" panose="020B0503020204020204" charset="-122"/>
                <a:ea typeface="微软雅黑" panose="020B0503020204020204" charset="-122"/>
                <a:cs typeface="微软雅黑" panose="020B0503020204020204" charset="-122"/>
              </a:rPr>
              <a:t>通常是紧密相关的：</a:t>
            </a:r>
            <a:endParaRPr lang="zh-CN" altLang="en-US" sz="2400">
              <a:latin typeface="微软雅黑" panose="020B0503020204020204" charset="-122"/>
              <a:ea typeface="微软雅黑" panose="020B0503020204020204" charset="-122"/>
              <a:cs typeface="微软雅黑" panose="020B0503020204020204" charset="-122"/>
            </a:endParaRPr>
          </a:p>
          <a:p>
            <a:pPr marL="0" indent="0">
              <a:buFont typeface="Wingdings" panose="05000000000000000000" charset="0"/>
              <a:buNone/>
            </a:pPr>
            <a:r>
              <a:rPr lang="zh-CN" altLang="en-US" sz="2400">
                <a:latin typeface="微软雅黑" panose="020B0503020204020204" charset="-122"/>
                <a:ea typeface="微软雅黑" panose="020B0503020204020204" charset="-122"/>
                <a:cs typeface="微软雅黑" panose="020B0503020204020204" charset="-122"/>
              </a:rPr>
              <a:t>    如果使用效率更高的ARM指令集，就有可能用</a:t>
            </a:r>
            <a:r>
              <a:rPr lang="zh-CN" altLang="en-US" sz="2400">
                <a:solidFill>
                  <a:schemeClr val="tx1"/>
                </a:solidFill>
                <a:latin typeface="微软雅黑" panose="020B0503020204020204" charset="-122"/>
                <a:ea typeface="微软雅黑" panose="020B0503020204020204" charset="-122"/>
                <a:cs typeface="微软雅黑" panose="020B0503020204020204" charset="-122"/>
              </a:rPr>
              <a:t>更低的处理器主频完成相同的功能，并进而降低系统的整体功耗</a:t>
            </a:r>
            <a:r>
              <a:rPr lang="zh-CN" altLang="en-US" sz="2400">
                <a:latin typeface="微软雅黑" panose="020B0503020204020204" charset="-122"/>
                <a:ea typeface="微软雅黑" panose="020B0503020204020204" charset="-122"/>
                <a:cs typeface="微软雅黑" panose="020B0503020204020204" charset="-122"/>
              </a:rPr>
              <a:t>。</a:t>
            </a:r>
            <a:endParaRPr lang="zh-CN" altLang="en-US" sz="2400">
              <a:latin typeface="微软雅黑" panose="020B0503020204020204" charset="-122"/>
              <a:ea typeface="微软雅黑" panose="020B0503020204020204" charset="-122"/>
              <a:cs typeface="微软雅黑" panose="020B0503020204020204" charset="-122"/>
            </a:endParaRPr>
          </a:p>
          <a:p>
            <a:pPr marL="0" indent="0">
              <a:buFont typeface="Wingdings" panose="05000000000000000000" charset="0"/>
              <a:buNone/>
            </a:pPr>
            <a:r>
              <a:rPr lang="zh-CN" altLang="en-US" sz="2400">
                <a:latin typeface="微软雅黑" panose="020B0503020204020204" charset="-122"/>
                <a:ea typeface="微软雅黑" panose="020B0503020204020204" charset="-122"/>
                <a:cs typeface="微软雅黑" panose="020B0503020204020204" charset="-122"/>
              </a:rPr>
              <a:t>    同样，如果能够提前完成目标功能，也可以使系统进入低功耗的休眠状态，这样也可以降低系统的整体功耗。</a:t>
            </a:r>
            <a:endParaRPr lang="zh-CN" altLang="en-US" sz="2400">
              <a:latin typeface="微软雅黑" panose="020B0503020204020204" charset="-122"/>
              <a:ea typeface="微软雅黑" panose="020B0503020204020204" charset="-122"/>
              <a:cs typeface="微软雅黑" panose="020B0503020204020204" charset="-122"/>
            </a:endParaRPr>
          </a:p>
          <a:p>
            <a:pPr marL="0" indent="0">
              <a:buFont typeface="Wingdings" panose="05000000000000000000" charset="0"/>
              <a:buNone/>
            </a:pPr>
            <a:endParaRPr lang="zh-CN" altLang="en-US" sz="1000">
              <a:latin typeface="微软雅黑" panose="020B0503020204020204" charset="-122"/>
              <a:ea typeface="微软雅黑" panose="020B0503020204020204" charset="-122"/>
              <a:cs typeface="微软雅黑" panose="020B0503020204020204" charset="-122"/>
            </a:endParaRPr>
          </a:p>
          <a:p>
            <a:pPr>
              <a:buFont typeface="Wingdings" panose="05000000000000000000" charset="0"/>
              <a:buChar char="Ø"/>
            </a:pPr>
            <a:r>
              <a:rPr lang="zh-CN" altLang="en-US" sz="2400">
                <a:solidFill>
                  <a:srgbClr val="C00000"/>
                </a:solidFill>
                <a:latin typeface="微软雅黑" panose="020B0503020204020204" charset="-122"/>
                <a:ea typeface="微软雅黑" panose="020B0503020204020204" charset="-122"/>
                <a:cs typeface="微软雅黑" panose="020B0503020204020204" charset="-122"/>
              </a:rPr>
              <a:t>代码密度和功耗</a:t>
            </a:r>
            <a:r>
              <a:rPr lang="zh-CN" altLang="en-US" sz="2400">
                <a:latin typeface="微软雅黑" panose="020B0503020204020204" charset="-122"/>
                <a:ea typeface="微软雅黑" panose="020B0503020204020204" charset="-122"/>
                <a:cs typeface="微软雅黑" panose="020B0503020204020204" charset="-122"/>
              </a:rPr>
              <a:t>之间的关系就不是那么明显了：</a:t>
            </a:r>
            <a:endParaRPr lang="zh-CN" altLang="en-US" sz="2400">
              <a:latin typeface="微软雅黑" panose="020B0503020204020204" charset="-122"/>
              <a:ea typeface="微软雅黑" panose="020B0503020204020204" charset="-122"/>
              <a:cs typeface="微软雅黑" panose="020B0503020204020204" charset="-122"/>
            </a:endParaRPr>
          </a:p>
          <a:p>
            <a:pPr marL="0" indent="0">
              <a:buFont typeface="Wingdings" panose="05000000000000000000" charset="0"/>
              <a:buNone/>
            </a:pPr>
            <a:r>
              <a:rPr lang="zh-CN" altLang="en-US" sz="2400">
                <a:latin typeface="微软雅黑" panose="020B0503020204020204" charset="-122"/>
                <a:ea typeface="微软雅黑" panose="020B0503020204020204" charset="-122"/>
                <a:cs typeface="微软雅黑" panose="020B0503020204020204" charset="-122"/>
              </a:rPr>
              <a:t>       对于有些系统中不同的内存类型，不同内存的不同功耗指标的情况，</a:t>
            </a:r>
            <a:r>
              <a:rPr lang="zh-CN" altLang="en-US" sz="2400">
                <a:solidFill>
                  <a:srgbClr val="C00000"/>
                </a:solidFill>
                <a:latin typeface="微软雅黑" panose="020B0503020204020204" charset="-122"/>
                <a:ea typeface="微软雅黑" panose="020B0503020204020204" charset="-122"/>
                <a:cs typeface="微软雅黑" panose="020B0503020204020204" charset="-122"/>
              </a:rPr>
              <a:t>改善代码密度可以影响到系统的整体功耗</a:t>
            </a:r>
            <a:r>
              <a:rPr lang="zh-CN" altLang="en-US" sz="2400">
                <a:latin typeface="微软雅黑" panose="020B0503020204020204" charset="-122"/>
                <a:ea typeface="微软雅黑" panose="020B0503020204020204" charset="-122"/>
                <a:cs typeface="微软雅黑" panose="020B0503020204020204" charset="-122"/>
              </a:rPr>
              <a:t>。</a:t>
            </a:r>
            <a:endParaRPr lang="zh-CN" altLang="en-US" sz="2400">
              <a:latin typeface="微软雅黑" panose="020B0503020204020204" charset="-122"/>
              <a:ea typeface="微软雅黑" panose="020B0503020204020204" charset="-122"/>
              <a:cs typeface="微软雅黑" panose="020B0503020204020204" charset="-122"/>
            </a:endParaRPr>
          </a:p>
          <a:p>
            <a:pPr marL="0" indent="0">
              <a:buFont typeface="Wingdings" panose="05000000000000000000" charset="0"/>
              <a:buNone/>
            </a:pPr>
            <a:r>
              <a:rPr lang="zh-CN" altLang="en-US" sz="2400">
                <a:latin typeface="微软雅黑" panose="020B0503020204020204" charset="-122"/>
                <a:ea typeface="微软雅黑" panose="020B0503020204020204" charset="-122"/>
                <a:cs typeface="微软雅黑" panose="020B0503020204020204" charset="-122"/>
              </a:rPr>
              <a:t>      相对片内存储器，任何对片外指令或数据的访问都会导致系统功耗的增加。这主要是因为访问片外存储器需要更多的逻辑和更多的时钟周期。但是，通常来说片内的存储器的容量都不会很大。</a:t>
            </a:r>
            <a:r>
              <a:rPr lang="zh-CN" altLang="en-US" sz="2400">
                <a:solidFill>
                  <a:srgbClr val="C00000"/>
                </a:solidFill>
                <a:latin typeface="微软雅黑" panose="020B0503020204020204" charset="-122"/>
                <a:ea typeface="微软雅黑" panose="020B0503020204020204" charset="-122"/>
                <a:cs typeface="微软雅黑" panose="020B0503020204020204" charset="-122"/>
              </a:rPr>
              <a:t>如果使用Thumb指令集，提高软件的代码密度，就可以把更多的常用代码放到片内的存储器中。所以可以说更高的代码密度有助于降低系统的功耗。</a:t>
            </a:r>
            <a:endParaRPr lang="zh-CN" altLang="en-US" sz="2400">
              <a:solidFill>
                <a:srgbClr val="C00000"/>
              </a:solidFill>
              <a:latin typeface="微软雅黑" panose="020B0503020204020204" charset="-122"/>
              <a:ea typeface="微软雅黑" panose="020B0503020204020204" charset="-122"/>
              <a:cs typeface="微软雅黑" panose="020B0503020204020204" charset="-122"/>
            </a:endParaRPr>
          </a:p>
        </p:txBody>
      </p:sp>
      <p:sp>
        <p:nvSpPr>
          <p:cNvPr id="4" name="灯片编号占位符 3"/>
          <p:cNvSpPr>
            <a:spLocks noGrp="1"/>
          </p:cNvSpPr>
          <p:nvPr>
            <p:ph type="sldNum" sz="quarter" idx="12"/>
          </p:nvPr>
        </p:nvSpPr>
        <p:spPr/>
        <p:txBody>
          <a:bodyPr/>
          <a:p>
            <a:fld id="{240D5ECE-8B49-45CD-BE81-EF81920D1969}" type="slidenum">
              <a:rPr/>
            </a:fld>
            <a:endParaRPr kumimoji="0" 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36180" y="147955"/>
            <a:ext cx="8403020" cy="685800"/>
          </a:xfrm>
        </p:spPr>
        <p:txBody>
          <a:bodyPr/>
          <a:p>
            <a:r>
              <a:rPr lang="en-US" altLang="zh-CN" b="1" dirty="0">
                <a:solidFill>
                  <a:srgbClr val="0000FF"/>
                </a:solidFill>
                <a:latin typeface="微软雅黑" panose="020B0503020204020204" charset="-122"/>
                <a:ea typeface="微软雅黑" panose="020B0503020204020204" charset="-122"/>
                <a:cs typeface="微软雅黑" panose="020B0503020204020204" charset="-122"/>
                <a:sym typeface="+mn-ea"/>
              </a:rPr>
              <a:t>ARM</a:t>
            </a:r>
            <a:r>
              <a:rPr altLang="en-US" b="1" dirty="0">
                <a:solidFill>
                  <a:srgbClr val="0000FF"/>
                </a:solidFill>
                <a:latin typeface="微软雅黑" panose="020B0503020204020204" charset="-122"/>
                <a:ea typeface="微软雅黑" panose="020B0503020204020204" charset="-122"/>
                <a:cs typeface="微软雅黑" panose="020B0503020204020204" charset="-122"/>
                <a:sym typeface="+mn-ea"/>
              </a:rPr>
              <a:t>和</a:t>
            </a:r>
            <a:r>
              <a:rPr lang="en-US" altLang="zh-CN" b="1" dirty="0">
                <a:solidFill>
                  <a:srgbClr val="0000FF"/>
                </a:solidFill>
                <a:latin typeface="微软雅黑" panose="020B0503020204020204" charset="-122"/>
                <a:ea typeface="微软雅黑" panose="020B0503020204020204" charset="-122"/>
                <a:cs typeface="微软雅黑" panose="020B0503020204020204" charset="-122"/>
                <a:sym typeface="+mn-ea"/>
              </a:rPr>
              <a:t>Thumb</a:t>
            </a:r>
            <a:endParaRPr lang="en-US" altLang="zh-CN" b="1" dirty="0">
              <a:solidFill>
                <a:srgbClr val="0000FF"/>
              </a:solidFill>
              <a:latin typeface="微软雅黑" panose="020B0503020204020204" charset="-122"/>
              <a:ea typeface="微软雅黑" panose="020B0503020204020204" charset="-122"/>
              <a:cs typeface="微软雅黑" panose="020B0503020204020204" charset="-122"/>
              <a:sym typeface="+mn-ea"/>
            </a:endParaRPr>
          </a:p>
        </p:txBody>
      </p:sp>
      <p:sp>
        <p:nvSpPr>
          <p:cNvPr id="3" name="内容占位符 2"/>
          <p:cNvSpPr>
            <a:spLocks noGrp="1"/>
          </p:cNvSpPr>
          <p:nvPr>
            <p:ph idx="1"/>
          </p:nvPr>
        </p:nvSpPr>
        <p:spPr>
          <a:xfrm>
            <a:off x="457200" y="884555"/>
            <a:ext cx="8577580" cy="5541645"/>
          </a:xfrm>
        </p:spPr>
        <p:txBody>
          <a:bodyPr>
            <a:noAutofit/>
          </a:bodyPr>
          <a:p>
            <a:pPr>
              <a:buFont typeface="Wingdings" panose="05000000000000000000" charset="0"/>
              <a:buChar char="Ø"/>
            </a:pPr>
            <a:r>
              <a:rPr altLang="en-US" sz="2400">
                <a:solidFill>
                  <a:srgbClr val="C00000"/>
                </a:solidFill>
                <a:latin typeface="微软雅黑" panose="020B0503020204020204" charset="-122"/>
                <a:ea typeface="微软雅黑" panose="020B0503020204020204" charset="-122"/>
                <a:cs typeface="微软雅黑" panose="020B0503020204020204" charset="-122"/>
                <a:sym typeface="+mn-ea"/>
              </a:rPr>
              <a:t>ARM指令集</a:t>
            </a:r>
            <a:r>
              <a:rPr altLang="en-US" sz="2400">
                <a:latin typeface="微软雅黑" panose="020B0503020204020204" charset="-122"/>
                <a:ea typeface="微软雅黑" panose="020B0503020204020204" charset="-122"/>
                <a:cs typeface="微软雅黑" panose="020B0503020204020204" charset="-122"/>
                <a:sym typeface="+mn-ea"/>
              </a:rPr>
              <a:t>为32位指令集，可以实现ARM架构下所有功能。</a:t>
            </a:r>
            <a:endParaRPr altLang="en-US" sz="2400">
              <a:latin typeface="微软雅黑" panose="020B0503020204020204" charset="-122"/>
              <a:ea typeface="微软雅黑" panose="020B0503020204020204" charset="-122"/>
              <a:cs typeface="微软雅黑" panose="020B0503020204020204" charset="-122"/>
              <a:sym typeface="+mn-ea"/>
            </a:endParaRPr>
          </a:p>
          <a:p>
            <a:pPr>
              <a:buFont typeface="Wingdings" panose="05000000000000000000" charset="0"/>
              <a:buChar char="Ø"/>
            </a:pPr>
            <a:endParaRPr altLang="en-US" sz="800">
              <a:latin typeface="微软雅黑" panose="020B0503020204020204" charset="-122"/>
              <a:ea typeface="微软雅黑" panose="020B0503020204020204" charset="-122"/>
              <a:cs typeface="微软雅黑" panose="020B0503020204020204" charset="-122"/>
              <a:sym typeface="+mn-ea"/>
            </a:endParaRPr>
          </a:p>
          <a:p>
            <a:pPr>
              <a:buFont typeface="Wingdings" panose="05000000000000000000" charset="0"/>
              <a:buChar char="Ø"/>
            </a:pPr>
            <a:r>
              <a:rPr altLang="en-US" sz="2400">
                <a:solidFill>
                  <a:srgbClr val="C00000"/>
                </a:solidFill>
                <a:latin typeface="微软雅黑" panose="020B0503020204020204" charset="-122"/>
                <a:ea typeface="微软雅黑" panose="020B0503020204020204" charset="-122"/>
                <a:cs typeface="微软雅黑" panose="020B0503020204020204" charset="-122"/>
                <a:sym typeface="+mn-ea"/>
              </a:rPr>
              <a:t>Thumb指令集</a:t>
            </a:r>
            <a:r>
              <a:rPr altLang="en-US" sz="2400">
                <a:latin typeface="微软雅黑" panose="020B0503020204020204" charset="-122"/>
                <a:ea typeface="微软雅黑" panose="020B0503020204020204" charset="-122"/>
                <a:cs typeface="微软雅黑" panose="020B0503020204020204" charset="-122"/>
                <a:sym typeface="+mn-ea"/>
              </a:rPr>
              <a:t>是对32位ARM指令集的扩充，它的目标是为了实现更高的代码密度。</a:t>
            </a:r>
            <a:endParaRPr altLang="en-US" sz="2400">
              <a:latin typeface="微软雅黑" panose="020B0503020204020204" charset="-122"/>
              <a:ea typeface="微软雅黑" panose="020B0503020204020204" charset="-122"/>
              <a:cs typeface="微软雅黑" panose="020B0503020204020204" charset="-122"/>
              <a:sym typeface="+mn-ea"/>
            </a:endParaRPr>
          </a:p>
          <a:p>
            <a:pPr>
              <a:buFont typeface="Wingdings" panose="05000000000000000000" charset="0"/>
              <a:buChar char="Ø"/>
            </a:pPr>
            <a:endParaRPr altLang="en-US" sz="800">
              <a:latin typeface="微软雅黑" panose="020B0503020204020204" charset="-122"/>
              <a:ea typeface="微软雅黑" panose="020B0503020204020204" charset="-122"/>
              <a:cs typeface="微软雅黑" panose="020B0503020204020204" charset="-122"/>
              <a:sym typeface="+mn-ea"/>
            </a:endParaRPr>
          </a:p>
          <a:p>
            <a:pPr>
              <a:buFont typeface="Wingdings" panose="05000000000000000000" charset="0"/>
              <a:buChar char="Ø"/>
            </a:pPr>
            <a:r>
              <a:rPr altLang="en-US" sz="2400">
                <a:solidFill>
                  <a:srgbClr val="C00000"/>
                </a:solidFill>
                <a:latin typeface="微软雅黑" panose="020B0503020204020204" charset="-122"/>
                <a:ea typeface="微软雅黑" panose="020B0503020204020204" charset="-122"/>
                <a:cs typeface="微软雅黑" panose="020B0503020204020204" charset="-122"/>
                <a:sym typeface="+mn-ea"/>
              </a:rPr>
              <a:t>Thumb指令集</a:t>
            </a:r>
            <a:r>
              <a:rPr altLang="en-US" sz="2400">
                <a:latin typeface="微软雅黑" panose="020B0503020204020204" charset="-122"/>
                <a:ea typeface="微软雅黑" panose="020B0503020204020204" charset="-122"/>
                <a:cs typeface="微软雅黑" panose="020B0503020204020204" charset="-122"/>
                <a:sym typeface="+mn-ea"/>
              </a:rPr>
              <a:t>实现的功能只是 32位A R M指令集的子集，它仅仅把常用的A R M指令压缩成16位的指令编码方式：</a:t>
            </a:r>
            <a:endParaRPr altLang="en-US" sz="2400">
              <a:latin typeface="微软雅黑" panose="020B0503020204020204" charset="-122"/>
              <a:ea typeface="微软雅黑" panose="020B0503020204020204" charset="-122"/>
              <a:cs typeface="微软雅黑" panose="020B0503020204020204" charset="-122"/>
              <a:sym typeface="+mn-ea"/>
            </a:endParaRPr>
          </a:p>
          <a:p>
            <a:pPr marL="0" indent="0">
              <a:buFont typeface="Wingdings" panose="05000000000000000000" charset="0"/>
              <a:buNone/>
            </a:pPr>
            <a:r>
              <a:rPr altLang="en-US" sz="2400">
                <a:latin typeface="微软雅黑" panose="020B0503020204020204" charset="-122"/>
                <a:ea typeface="微软雅黑" panose="020B0503020204020204" charset="-122"/>
                <a:cs typeface="微软雅黑" panose="020B0503020204020204" charset="-122"/>
                <a:sym typeface="+mn-ea"/>
              </a:rPr>
              <a:t>    在指令的执行阶段，16位的指令被重新解码，完成对等的32位指令所实现的功能。与全部用ARM指令集的方式相比，使用Thumb指令可以在代码密度方面改善大约30%。</a:t>
            </a:r>
            <a:endParaRPr altLang="en-US" sz="2400">
              <a:latin typeface="微软雅黑" panose="020B0503020204020204" charset="-122"/>
              <a:ea typeface="微软雅黑" panose="020B0503020204020204" charset="-122"/>
              <a:cs typeface="微软雅黑" panose="020B0503020204020204" charset="-122"/>
              <a:sym typeface="+mn-ea"/>
            </a:endParaRPr>
          </a:p>
          <a:p>
            <a:pPr marL="0" indent="0">
              <a:buFont typeface="Wingdings" panose="05000000000000000000" charset="0"/>
              <a:buNone/>
            </a:pPr>
            <a:endParaRPr altLang="en-US" sz="800">
              <a:latin typeface="微软雅黑" panose="020B0503020204020204" charset="-122"/>
              <a:ea typeface="微软雅黑" panose="020B0503020204020204" charset="-122"/>
              <a:cs typeface="微软雅黑" panose="020B0503020204020204" charset="-122"/>
              <a:sym typeface="+mn-ea"/>
            </a:endParaRPr>
          </a:p>
          <a:p>
            <a:pPr>
              <a:buFont typeface="Wingdings" panose="05000000000000000000" charset="0"/>
              <a:buChar char="Ø"/>
            </a:pPr>
            <a:r>
              <a:rPr altLang="en-US" sz="2400">
                <a:latin typeface="微软雅黑" panose="020B0503020204020204" charset="-122"/>
                <a:ea typeface="微软雅黑" panose="020B0503020204020204" charset="-122"/>
                <a:cs typeface="微软雅黑" panose="020B0503020204020204" charset="-122"/>
                <a:sym typeface="+mn-ea"/>
              </a:rPr>
              <a:t>但是，这种</a:t>
            </a:r>
            <a:r>
              <a:rPr altLang="en-US" sz="2400">
                <a:solidFill>
                  <a:srgbClr val="C00000"/>
                </a:solidFill>
                <a:latin typeface="微软雅黑" panose="020B0503020204020204" charset="-122"/>
                <a:ea typeface="微软雅黑" panose="020B0503020204020204" charset="-122"/>
                <a:cs typeface="微软雅黑" panose="020B0503020204020204" charset="-122"/>
                <a:sym typeface="+mn-ea"/>
              </a:rPr>
              <a:t>改进是以代码的效率为代价</a:t>
            </a:r>
            <a:r>
              <a:rPr altLang="en-US" sz="2400">
                <a:latin typeface="微软雅黑" panose="020B0503020204020204" charset="-122"/>
                <a:ea typeface="微软雅黑" panose="020B0503020204020204" charset="-122"/>
                <a:cs typeface="微软雅黑" panose="020B0503020204020204" charset="-122"/>
                <a:sym typeface="+mn-ea"/>
              </a:rPr>
              <a:t>的。尽管每个Thumb指令都有相对应的ARM指令，但是，</a:t>
            </a:r>
            <a:r>
              <a:rPr altLang="en-US" sz="2400">
                <a:solidFill>
                  <a:srgbClr val="C00000"/>
                </a:solidFill>
                <a:latin typeface="微软雅黑" panose="020B0503020204020204" charset="-122"/>
                <a:ea typeface="微软雅黑" panose="020B0503020204020204" charset="-122"/>
                <a:cs typeface="微软雅黑" panose="020B0503020204020204" charset="-122"/>
                <a:sym typeface="+mn-ea"/>
              </a:rPr>
              <a:t>相同的功能，需要更多的Thumb指令才能完成</a:t>
            </a:r>
            <a:r>
              <a:rPr altLang="en-US" sz="2400">
                <a:latin typeface="微软雅黑" panose="020B0503020204020204" charset="-122"/>
                <a:ea typeface="微软雅黑" panose="020B0503020204020204" charset="-122"/>
                <a:cs typeface="微软雅黑" panose="020B0503020204020204" charset="-122"/>
                <a:sym typeface="+mn-ea"/>
              </a:rPr>
              <a:t>。</a:t>
            </a:r>
            <a:endParaRPr altLang="en-US" sz="2400">
              <a:latin typeface="微软雅黑" panose="020B0503020204020204" charset="-122"/>
              <a:ea typeface="微软雅黑" panose="020B0503020204020204" charset="-122"/>
              <a:cs typeface="微软雅黑" panose="020B0503020204020204" charset="-122"/>
              <a:sym typeface="+mn-ea"/>
            </a:endParaRPr>
          </a:p>
          <a:p>
            <a:pPr>
              <a:buFont typeface="Wingdings" panose="05000000000000000000" charset="0"/>
              <a:buChar char="Ø"/>
            </a:pPr>
            <a:endParaRPr altLang="en-US" sz="1000">
              <a:latin typeface="微软雅黑" panose="020B0503020204020204" charset="-122"/>
              <a:ea typeface="微软雅黑" panose="020B0503020204020204" charset="-122"/>
              <a:cs typeface="微软雅黑" panose="020B0503020204020204" charset="-122"/>
              <a:sym typeface="+mn-ea"/>
            </a:endParaRPr>
          </a:p>
          <a:p>
            <a:pPr>
              <a:buFont typeface="Wingdings" panose="05000000000000000000" charset="0"/>
              <a:buChar char="Ø"/>
            </a:pPr>
            <a:r>
              <a:rPr altLang="en-US" sz="2400">
                <a:latin typeface="微软雅黑" panose="020B0503020204020204" charset="-122"/>
                <a:ea typeface="微软雅黑" panose="020B0503020204020204" charset="-122"/>
                <a:cs typeface="微软雅黑" panose="020B0503020204020204" charset="-122"/>
                <a:sym typeface="+mn-ea"/>
              </a:rPr>
              <a:t>因此，当指令预取需要的时间没有区别时，</a:t>
            </a:r>
            <a:r>
              <a:rPr altLang="en-US" sz="2400">
                <a:solidFill>
                  <a:srgbClr val="C00000"/>
                </a:solidFill>
                <a:latin typeface="微软雅黑" panose="020B0503020204020204" charset="-122"/>
                <a:ea typeface="微软雅黑" panose="020B0503020204020204" charset="-122"/>
                <a:cs typeface="微软雅黑" panose="020B0503020204020204" charset="-122"/>
                <a:sym typeface="+mn-ea"/>
              </a:rPr>
              <a:t>ARM指令相对Thumb指令具有更好的性能</a:t>
            </a:r>
            <a:r>
              <a:rPr altLang="en-US" sz="2400">
                <a:latin typeface="微软雅黑" panose="020B0503020204020204" charset="-122"/>
                <a:ea typeface="微软雅黑" panose="020B0503020204020204" charset="-122"/>
                <a:cs typeface="微软雅黑" panose="020B0503020204020204" charset="-122"/>
                <a:sym typeface="+mn-ea"/>
              </a:rPr>
              <a:t> 。</a:t>
            </a:r>
            <a:endParaRPr lang="zh-CN" altLang="en-US" sz="2400">
              <a:latin typeface="微软雅黑" panose="020B0503020204020204" charset="-122"/>
              <a:ea typeface="微软雅黑" panose="020B0503020204020204" charset="-122"/>
              <a:cs typeface="微软雅黑" panose="020B0503020204020204" charset="-122"/>
              <a:sym typeface="+mn-ea"/>
            </a:endParaRPr>
          </a:p>
        </p:txBody>
      </p:sp>
      <p:sp>
        <p:nvSpPr>
          <p:cNvPr id="4" name="灯片编号占位符 3"/>
          <p:cNvSpPr>
            <a:spLocks noGrp="1"/>
          </p:cNvSpPr>
          <p:nvPr>
            <p:ph type="sldNum" sz="quarter" idx="12"/>
          </p:nvPr>
        </p:nvSpPr>
        <p:spPr/>
        <p:txBody>
          <a:bodyPr/>
          <a:p>
            <a:fld id="{240D5ECE-8B49-45CD-BE81-EF81920D1969}" type="slidenum">
              <a:rPr/>
            </a:fld>
            <a:endParaRPr kumimoji="0" 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3820FCD-5F4C-4989-BE05-0A8208BCBC21}" type="slidenum">
              <a:rPr lang="en-US" altLang="zh-CN" smtClean="0"/>
            </a:fld>
            <a:endParaRPr kumimoji="0" lang="zh-CN" altLang="en-US"/>
          </a:p>
        </p:txBody>
      </p:sp>
      <p:sp>
        <p:nvSpPr>
          <p:cNvPr id="5" name="TextBox 3"/>
          <p:cNvSpPr txBox="1"/>
          <p:nvPr/>
        </p:nvSpPr>
        <p:spPr>
          <a:xfrm>
            <a:off x="325686" y="899180"/>
            <a:ext cx="8748464" cy="1568450"/>
          </a:xfrm>
          <a:prstGeom prst="rect">
            <a:avLst/>
          </a:prstGeom>
          <a:noFill/>
        </p:spPr>
        <p:txBody>
          <a:bodyPr wrap="square" rtlCol="0">
            <a:spAutoFit/>
          </a:bodyPr>
          <a:lstStyle/>
          <a:p>
            <a:pPr lvl="1">
              <a:lnSpc>
                <a:spcPct val="150000"/>
              </a:lnSpc>
            </a:pPr>
            <a:r>
              <a:rPr lang="zh-CN" altLang="en-US" sz="3200" dirty="0">
                <a:latin typeface="微软雅黑" panose="020B0503020204020204" charset="-122"/>
                <a:ea typeface="微软雅黑" panose="020B0503020204020204" charset="-122"/>
                <a:cs typeface="微软雅黑" panose="020B0503020204020204" charset="-122"/>
              </a:rPr>
              <a:t>一、</a:t>
            </a:r>
            <a:r>
              <a:rPr lang="en-US" altLang="zh-CN" sz="3200" dirty="0">
                <a:latin typeface="微软雅黑" panose="020B0503020204020204" charset="-122"/>
                <a:ea typeface="微软雅黑" panose="020B0503020204020204" charset="-122"/>
                <a:cs typeface="微软雅黑" panose="020B0503020204020204" charset="-122"/>
              </a:rPr>
              <a:t> ARM</a:t>
            </a:r>
            <a:r>
              <a:rPr lang="zh-CN" altLang="en-US" sz="3200" dirty="0">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Advanced  </a:t>
            </a:r>
            <a:r>
              <a:rPr lang="en-US" altLang="zh-CN" u="sng" dirty="0">
                <a:solidFill>
                  <a:srgbClr val="FF0000"/>
                </a:solidFill>
                <a:latin typeface="微软雅黑" panose="020B0503020204020204" charset="-122"/>
                <a:ea typeface="微软雅黑" panose="020B0503020204020204" charset="-122"/>
                <a:cs typeface="微软雅黑" panose="020B0503020204020204" charset="-122"/>
              </a:rPr>
              <a:t>RISC</a:t>
            </a:r>
            <a:r>
              <a:rPr lang="en-US" altLang="zh-CN" dirty="0">
                <a:solidFill>
                  <a:srgbClr val="FF0000"/>
                </a:solidFill>
                <a:latin typeface="微软雅黑" panose="020B0503020204020204" charset="-122"/>
                <a:ea typeface="微软雅黑" panose="020B0503020204020204" charset="-122"/>
                <a:cs typeface="微软雅黑" panose="020B0503020204020204" charset="-122"/>
              </a:rPr>
              <a:t> </a:t>
            </a:r>
            <a:r>
              <a:rPr lang="en-US" altLang="zh-CN" dirty="0">
                <a:latin typeface="微软雅黑" panose="020B0503020204020204" charset="-122"/>
                <a:ea typeface="微软雅黑" panose="020B0503020204020204" charset="-122"/>
                <a:cs typeface="微软雅黑" panose="020B0503020204020204" charset="-122"/>
              </a:rPr>
              <a:t>Machine</a:t>
            </a:r>
            <a:r>
              <a:rPr lang="zh-CN" altLang="en-US" sz="3200" dirty="0">
                <a:latin typeface="微软雅黑" panose="020B0503020204020204" charset="-122"/>
                <a:ea typeface="微软雅黑" panose="020B0503020204020204" charset="-122"/>
                <a:cs typeface="微软雅黑" panose="020B0503020204020204" charset="-122"/>
              </a:rPr>
              <a:t>）指令集</a:t>
            </a:r>
            <a:endParaRPr lang="en-US" altLang="zh-CN" sz="3200" dirty="0">
              <a:latin typeface="微软雅黑" panose="020B0503020204020204" charset="-122"/>
              <a:ea typeface="微软雅黑" panose="020B0503020204020204" charset="-122"/>
              <a:cs typeface="微软雅黑" panose="020B0503020204020204" charset="-122"/>
            </a:endParaRPr>
          </a:p>
          <a:p>
            <a:pPr lvl="1">
              <a:lnSpc>
                <a:spcPct val="150000"/>
              </a:lnSpc>
            </a:pPr>
            <a:r>
              <a:rPr lang="zh-CN" altLang="en-US" sz="3200" dirty="0">
                <a:latin typeface="微软雅黑" panose="020B0503020204020204" charset="-122"/>
                <a:ea typeface="微软雅黑" panose="020B0503020204020204" charset="-122"/>
                <a:cs typeface="微软雅黑" panose="020B0503020204020204" charset="-122"/>
              </a:rPr>
              <a:t>二、</a:t>
            </a:r>
            <a:r>
              <a:rPr lang="en-US" altLang="zh-CN" sz="3200" dirty="0">
                <a:latin typeface="微软雅黑" panose="020B0503020204020204" charset="-122"/>
                <a:ea typeface="微软雅黑" panose="020B0503020204020204" charset="-122"/>
                <a:cs typeface="微软雅黑" panose="020B0503020204020204" charset="-122"/>
              </a:rPr>
              <a:t> X86</a:t>
            </a:r>
            <a:r>
              <a:rPr lang="zh-CN" altLang="en-US" sz="3200" dirty="0">
                <a:latin typeface="微软雅黑" panose="020B0503020204020204" charset="-122"/>
                <a:ea typeface="微软雅黑" panose="020B0503020204020204" charset="-122"/>
                <a:cs typeface="微软雅黑" panose="020B0503020204020204" charset="-122"/>
              </a:rPr>
              <a:t>指令集</a:t>
            </a:r>
            <a:endParaRPr lang="zh-CN" altLang="en-US" sz="3200" dirty="0">
              <a:latin typeface="微软雅黑" panose="020B0503020204020204" charset="-122"/>
              <a:ea typeface="微软雅黑" panose="020B0503020204020204" charset="-122"/>
              <a:cs typeface="微软雅黑" panose="020B0503020204020204" charset="-122"/>
            </a:endParaRPr>
          </a:p>
        </p:txBody>
      </p:sp>
      <p:pic>
        <p:nvPicPr>
          <p:cNvPr id="4" name="图片 3"/>
          <p:cNvPicPr>
            <a:picLocks noChangeAspect="1"/>
          </p:cNvPicPr>
          <p:nvPr/>
        </p:nvPicPr>
        <p:blipFill>
          <a:blip r:embed="rId1"/>
          <a:stretch>
            <a:fillRect/>
          </a:stretch>
        </p:blipFill>
        <p:spPr>
          <a:xfrm>
            <a:off x="2510155" y="2644775"/>
            <a:ext cx="4218940" cy="228854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76200"/>
            <a:ext cx="8229600" cy="914400"/>
          </a:xfrm>
        </p:spPr>
        <p:txBody>
          <a:bodyPr>
            <a:normAutofit/>
          </a:bodyPr>
          <a:lstStyle/>
          <a:p>
            <a:pPr eaLnBrk="1" hangingPunct="1"/>
            <a:r>
              <a:rPr lang="en-GB" altLang="zh-CN" sz="3600" b="1" dirty="0">
                <a:solidFill>
                  <a:srgbClr val="0000FF"/>
                </a:solidFill>
                <a:latin typeface="微软雅黑" panose="020B0503020204020204" charset="-122"/>
                <a:ea typeface="微软雅黑" panose="020B0503020204020204" charset="-122"/>
                <a:cs typeface="微软雅黑" panose="020B0503020204020204" charset="-122"/>
              </a:rPr>
              <a:t>Thumb</a:t>
            </a:r>
            <a:r>
              <a:rPr lang="zh-CN" altLang="en-GB" sz="3600" b="1" dirty="0">
                <a:solidFill>
                  <a:srgbClr val="0000FF"/>
                </a:solidFill>
                <a:latin typeface="微软雅黑" panose="020B0503020204020204" charset="-122"/>
                <a:ea typeface="微软雅黑" panose="020B0503020204020204" charset="-122"/>
                <a:cs typeface="微软雅黑" panose="020B0503020204020204" charset="-122"/>
              </a:rPr>
              <a:t>指令集</a:t>
            </a:r>
            <a:endParaRPr lang="zh-CN" altLang="en-GB" sz="3600" b="1" dirty="0">
              <a:solidFill>
                <a:srgbClr val="0000FF"/>
              </a:solidFill>
              <a:latin typeface="微软雅黑" panose="020B0503020204020204" charset="-122"/>
              <a:ea typeface="微软雅黑" panose="020B0503020204020204" charset="-122"/>
              <a:cs typeface="微软雅黑" panose="020B0503020204020204" charset="-122"/>
            </a:endParaRPr>
          </a:p>
        </p:txBody>
      </p:sp>
      <p:sp>
        <p:nvSpPr>
          <p:cNvPr id="33795" name="Rectangle 3"/>
          <p:cNvSpPr>
            <a:spLocks noGrp="1" noChangeArrowheads="1"/>
          </p:cNvSpPr>
          <p:nvPr>
            <p:ph type="body" idx="1"/>
          </p:nvPr>
        </p:nvSpPr>
        <p:spPr>
          <a:xfrm>
            <a:off x="539552" y="1052736"/>
            <a:ext cx="8229600" cy="5476130"/>
          </a:xfrm>
        </p:spPr>
        <p:txBody>
          <a:bodyPr>
            <a:noAutofit/>
          </a:bodyPr>
          <a:lstStyle/>
          <a:p>
            <a:pPr eaLnBrk="1" hangingPunct="1">
              <a:buFont typeface="Wingdings" panose="05000000000000000000" charset="0"/>
              <a:buChar char="Ø"/>
            </a:pPr>
            <a:r>
              <a:rPr lang="en-US" altLang="zh-CN" sz="2000" dirty="0">
                <a:solidFill>
                  <a:srgbClr val="C00000"/>
                </a:solidFill>
                <a:latin typeface="微软雅黑" panose="020B0503020204020204" charset="-122"/>
                <a:ea typeface="微软雅黑" panose="020B0503020204020204" charset="-122"/>
                <a:cs typeface="微软雅黑" panose="020B0503020204020204" charset="-122"/>
              </a:rPr>
              <a:t>Thumb</a:t>
            </a:r>
            <a:r>
              <a:rPr lang="zh-CN" altLang="en-US" sz="2000" dirty="0">
                <a:solidFill>
                  <a:srgbClr val="C00000"/>
                </a:solidFill>
                <a:latin typeface="微软雅黑" panose="020B0503020204020204" charset="-122"/>
                <a:ea typeface="微软雅黑" panose="020B0503020204020204" charset="-122"/>
                <a:cs typeface="微软雅黑" panose="020B0503020204020204" charset="-122"/>
              </a:rPr>
              <a:t>是一个</a:t>
            </a:r>
            <a:r>
              <a:rPr lang="en-US" altLang="zh-CN" sz="2000" dirty="0">
                <a:solidFill>
                  <a:srgbClr val="C00000"/>
                </a:solidFill>
                <a:latin typeface="微软雅黑" panose="020B0503020204020204" charset="-122"/>
                <a:ea typeface="微软雅黑" panose="020B0503020204020204" charset="-122"/>
                <a:cs typeface="微软雅黑" panose="020B0503020204020204" charset="-122"/>
              </a:rPr>
              <a:t>16</a:t>
            </a:r>
            <a:r>
              <a:rPr lang="zh-CN" altLang="en-US" sz="2000" dirty="0">
                <a:solidFill>
                  <a:srgbClr val="C00000"/>
                </a:solidFill>
                <a:latin typeface="微软雅黑" panose="020B0503020204020204" charset="-122"/>
                <a:ea typeface="微软雅黑" panose="020B0503020204020204" charset="-122"/>
                <a:cs typeface="微软雅黑" panose="020B0503020204020204" charset="-122"/>
              </a:rPr>
              <a:t>位的指令集</a:t>
            </a:r>
            <a:endParaRPr lang="zh-CN" altLang="en-US" sz="2000" dirty="0">
              <a:solidFill>
                <a:srgbClr val="C00000"/>
              </a:solidFill>
              <a:latin typeface="微软雅黑" panose="020B0503020204020204" charset="-122"/>
              <a:ea typeface="微软雅黑" panose="020B0503020204020204" charset="-122"/>
              <a:cs typeface="微软雅黑" panose="020B0503020204020204" charset="-122"/>
            </a:endParaRPr>
          </a:p>
          <a:p>
            <a:pPr lvl="1" eaLnBrk="1" hangingPunct="1"/>
            <a:r>
              <a:rPr lang="zh-CN" altLang="en-US" sz="2000" dirty="0">
                <a:latin typeface="微软雅黑" panose="020B0503020204020204" charset="-122"/>
                <a:ea typeface="微软雅黑" panose="020B0503020204020204" charset="-122"/>
                <a:cs typeface="微软雅黑" panose="020B0503020204020204" charset="-122"/>
              </a:rPr>
              <a:t>对</a:t>
            </a:r>
            <a:r>
              <a:rPr lang="en-US" altLang="zh-CN" sz="2000" dirty="0">
                <a:latin typeface="微软雅黑" panose="020B0503020204020204" charset="-122"/>
                <a:ea typeface="微软雅黑" panose="020B0503020204020204" charset="-122"/>
                <a:cs typeface="微软雅黑" panose="020B0503020204020204" charset="-122"/>
              </a:rPr>
              <a:t>C</a:t>
            </a:r>
            <a:r>
              <a:rPr lang="zh-CN" altLang="en-US" sz="2000" dirty="0">
                <a:latin typeface="微软雅黑" panose="020B0503020204020204" charset="-122"/>
                <a:ea typeface="微软雅黑" panose="020B0503020204020204" charset="-122"/>
                <a:cs typeface="微软雅黑" panose="020B0503020204020204" charset="-122"/>
              </a:rPr>
              <a:t>代码的</a:t>
            </a:r>
            <a:r>
              <a:rPr lang="zh-CN" altLang="en-US" sz="2000" dirty="0">
                <a:solidFill>
                  <a:srgbClr val="FF0000"/>
                </a:solidFill>
                <a:latin typeface="微软雅黑" panose="020B0503020204020204" charset="-122"/>
                <a:ea typeface="微软雅黑" panose="020B0503020204020204" charset="-122"/>
                <a:cs typeface="微软雅黑" panose="020B0503020204020204" charset="-122"/>
              </a:rPr>
              <a:t>紧密度</a:t>
            </a:r>
            <a:r>
              <a:rPr lang="zh-CN" altLang="en-US" sz="2000" dirty="0">
                <a:latin typeface="微软雅黑" panose="020B0503020204020204" charset="-122"/>
                <a:ea typeface="微软雅黑" panose="020B0503020204020204" charset="-122"/>
                <a:cs typeface="微软雅黑" panose="020B0503020204020204" charset="-122"/>
              </a:rPr>
              <a:t>做了优化 </a:t>
            </a:r>
            <a:r>
              <a:rPr lang="en-US" altLang="zh-CN" sz="2000" dirty="0">
                <a:latin typeface="微软雅黑" panose="020B0503020204020204" charset="-122"/>
                <a:ea typeface="微软雅黑" panose="020B0503020204020204" charset="-122"/>
                <a:cs typeface="微软雅黑" panose="020B0503020204020204" charset="-122"/>
              </a:rPr>
              <a:t>(</a:t>
            </a:r>
            <a:r>
              <a:rPr lang="zh-CN" altLang="en-US" sz="2000" dirty="0">
                <a:latin typeface="微软雅黑" panose="020B0503020204020204" charset="-122"/>
                <a:ea typeface="微软雅黑" panose="020B0503020204020204" charset="-122"/>
                <a:cs typeface="微软雅黑" panose="020B0503020204020204" charset="-122"/>
              </a:rPr>
              <a:t>大约是</a:t>
            </a:r>
            <a:r>
              <a:rPr lang="en-US" altLang="zh-CN" sz="2000" dirty="0">
                <a:latin typeface="微软雅黑" panose="020B0503020204020204" charset="-122"/>
                <a:ea typeface="微软雅黑" panose="020B0503020204020204" charset="-122"/>
                <a:cs typeface="微软雅黑" panose="020B0503020204020204" charset="-122"/>
              </a:rPr>
              <a:t>ARM</a:t>
            </a:r>
            <a:r>
              <a:rPr lang="zh-CN" altLang="en-US" sz="2000" dirty="0">
                <a:latin typeface="微软雅黑" panose="020B0503020204020204" charset="-122"/>
                <a:ea typeface="微软雅黑" panose="020B0503020204020204" charset="-122"/>
                <a:cs typeface="微软雅黑" panose="020B0503020204020204" charset="-122"/>
              </a:rPr>
              <a:t>代码大小的</a:t>
            </a:r>
            <a:r>
              <a:rPr lang="en-US" altLang="zh-CN" sz="2000" dirty="0">
                <a:latin typeface="微软雅黑" panose="020B0503020204020204" charset="-122"/>
                <a:ea typeface="微软雅黑" panose="020B0503020204020204" charset="-122"/>
                <a:cs typeface="微软雅黑" panose="020B0503020204020204" charset="-122"/>
              </a:rPr>
              <a:t>65%)</a:t>
            </a:r>
            <a:endParaRPr lang="en-US" altLang="zh-CN" sz="2000" dirty="0">
              <a:latin typeface="微软雅黑" panose="020B0503020204020204" charset="-122"/>
              <a:ea typeface="微软雅黑" panose="020B0503020204020204" charset="-122"/>
              <a:cs typeface="微软雅黑" panose="020B0503020204020204" charset="-122"/>
            </a:endParaRPr>
          </a:p>
          <a:p>
            <a:pPr lvl="1" eaLnBrk="1" hangingPunct="1"/>
            <a:r>
              <a:rPr lang="zh-CN" altLang="en-US" sz="2000" dirty="0">
                <a:latin typeface="微软雅黑" panose="020B0503020204020204" charset="-122"/>
                <a:ea typeface="微软雅黑" panose="020B0503020204020204" charset="-122"/>
                <a:cs typeface="微软雅黑" panose="020B0503020204020204" charset="-122"/>
              </a:rPr>
              <a:t>对窄内存的性能进行了提高</a:t>
            </a:r>
            <a:endParaRPr lang="zh-CN" altLang="en-US" sz="2000" dirty="0">
              <a:latin typeface="微软雅黑" panose="020B0503020204020204" charset="-122"/>
              <a:ea typeface="微软雅黑" panose="020B0503020204020204" charset="-122"/>
              <a:cs typeface="微软雅黑" panose="020B0503020204020204" charset="-122"/>
            </a:endParaRPr>
          </a:p>
          <a:p>
            <a:pPr lvl="1" eaLnBrk="1" hangingPunct="1"/>
            <a:r>
              <a:rPr lang="zh-CN" altLang="en-US" sz="2000" dirty="0">
                <a:latin typeface="微软雅黑" panose="020B0503020204020204" charset="-122"/>
                <a:ea typeface="微软雅黑" panose="020B0503020204020204" charset="-122"/>
                <a:cs typeface="微软雅黑" panose="020B0503020204020204" charset="-122"/>
              </a:rPr>
              <a:t>是</a:t>
            </a:r>
            <a:r>
              <a:rPr lang="en-US" altLang="zh-CN" sz="2000" dirty="0">
                <a:latin typeface="微软雅黑" panose="020B0503020204020204" charset="-122"/>
                <a:ea typeface="微软雅黑" panose="020B0503020204020204" charset="-122"/>
                <a:cs typeface="微软雅黑" panose="020B0503020204020204" charset="-122"/>
              </a:rPr>
              <a:t>ARM</a:t>
            </a:r>
            <a:r>
              <a:rPr lang="zh-CN" altLang="en-US" sz="2000" dirty="0">
                <a:latin typeface="微软雅黑" panose="020B0503020204020204" charset="-122"/>
                <a:ea typeface="微软雅黑" panose="020B0503020204020204" charset="-122"/>
                <a:cs typeface="微软雅黑" panose="020B0503020204020204" charset="-122"/>
              </a:rPr>
              <a:t>指令集的功能子集</a:t>
            </a:r>
            <a:endParaRPr lang="zh-CN" altLang="en-US" sz="2000" dirty="0">
              <a:latin typeface="微软雅黑" panose="020B0503020204020204" charset="-122"/>
              <a:ea typeface="微软雅黑" panose="020B0503020204020204" charset="-122"/>
              <a:cs typeface="微软雅黑" panose="020B0503020204020204" charset="-122"/>
            </a:endParaRPr>
          </a:p>
          <a:p>
            <a:pPr eaLnBrk="1" hangingPunct="1">
              <a:buFont typeface="Wingdings" panose="05000000000000000000" charset="0"/>
              <a:buChar char="Ø"/>
            </a:pPr>
            <a:r>
              <a:rPr lang="zh-CN" altLang="en-US" sz="2000" dirty="0">
                <a:solidFill>
                  <a:srgbClr val="C00000"/>
                </a:solidFill>
                <a:latin typeface="微软雅黑" panose="020B0503020204020204" charset="-122"/>
                <a:ea typeface="微软雅黑" panose="020B0503020204020204" charset="-122"/>
                <a:cs typeface="微软雅黑" panose="020B0503020204020204" charset="-122"/>
              </a:rPr>
              <a:t>对大多数的</a:t>
            </a:r>
            <a:r>
              <a:rPr lang="en-US" altLang="zh-CN" sz="2000" dirty="0">
                <a:solidFill>
                  <a:srgbClr val="C00000"/>
                </a:solidFill>
                <a:latin typeface="微软雅黑" panose="020B0503020204020204" charset="-122"/>
                <a:ea typeface="微软雅黑" panose="020B0503020204020204" charset="-122"/>
                <a:cs typeface="微软雅黑" panose="020B0503020204020204" charset="-122"/>
              </a:rPr>
              <a:t>Thumb</a:t>
            </a:r>
            <a:r>
              <a:rPr lang="zh-CN" altLang="en-US" sz="2000" dirty="0">
                <a:solidFill>
                  <a:srgbClr val="C00000"/>
                </a:solidFill>
                <a:latin typeface="微软雅黑" panose="020B0503020204020204" charset="-122"/>
                <a:ea typeface="微软雅黑" panose="020B0503020204020204" charset="-122"/>
                <a:cs typeface="微软雅黑" panose="020B0503020204020204" charset="-122"/>
              </a:rPr>
              <a:t>指令而言</a:t>
            </a:r>
            <a:endParaRPr lang="zh-CN" altLang="en-US" sz="2000" dirty="0">
              <a:solidFill>
                <a:srgbClr val="C00000"/>
              </a:solidFill>
              <a:latin typeface="微软雅黑" panose="020B0503020204020204" charset="-122"/>
              <a:ea typeface="微软雅黑" panose="020B0503020204020204" charset="-122"/>
              <a:cs typeface="微软雅黑" panose="020B0503020204020204" charset="-122"/>
            </a:endParaRPr>
          </a:p>
          <a:p>
            <a:pPr lvl="1" eaLnBrk="1" hangingPunct="1"/>
            <a:r>
              <a:rPr lang="zh-CN" altLang="en-US" sz="2000" dirty="0">
                <a:latin typeface="微软雅黑" panose="020B0503020204020204" charset="-122"/>
                <a:ea typeface="微软雅黑" panose="020B0503020204020204" charset="-122"/>
                <a:cs typeface="微软雅黑" panose="020B0503020204020204" charset="-122"/>
              </a:rPr>
              <a:t>没有使用条件执行</a:t>
            </a:r>
            <a:endParaRPr lang="zh-CN" altLang="en-US" sz="2000" dirty="0">
              <a:latin typeface="微软雅黑" panose="020B0503020204020204" charset="-122"/>
              <a:ea typeface="微软雅黑" panose="020B0503020204020204" charset="-122"/>
              <a:cs typeface="微软雅黑" panose="020B0503020204020204" charset="-122"/>
            </a:endParaRPr>
          </a:p>
          <a:p>
            <a:pPr lvl="2" eaLnBrk="1" hangingPunct="1"/>
            <a:r>
              <a:rPr lang="zh-CN" altLang="en-US" sz="2000" dirty="0">
                <a:latin typeface="微软雅黑" panose="020B0503020204020204" charset="-122"/>
                <a:ea typeface="微软雅黑" panose="020B0503020204020204" charset="-122"/>
                <a:cs typeface="微软雅黑" panose="020B0503020204020204" charset="-122"/>
              </a:rPr>
              <a:t>标志一直都是置位的</a:t>
            </a:r>
            <a:endParaRPr lang="zh-CN" altLang="en-US" sz="2000" dirty="0">
              <a:latin typeface="微软雅黑" panose="020B0503020204020204" charset="-122"/>
              <a:ea typeface="微软雅黑" panose="020B0503020204020204" charset="-122"/>
              <a:cs typeface="微软雅黑" panose="020B0503020204020204" charset="-122"/>
            </a:endParaRPr>
          </a:p>
          <a:p>
            <a:pPr lvl="1" eaLnBrk="1" hangingPunct="1"/>
            <a:r>
              <a:rPr lang="zh-CN" altLang="en-US" sz="2000" dirty="0">
                <a:latin typeface="微软雅黑" panose="020B0503020204020204" charset="-122"/>
                <a:ea typeface="微软雅黑" panose="020B0503020204020204" charset="-122"/>
                <a:cs typeface="微软雅黑" panose="020B0503020204020204" charset="-122"/>
              </a:rPr>
              <a:t> 源寄存器和目标寄存器是相同的</a:t>
            </a:r>
            <a:endParaRPr lang="zh-CN" altLang="en-US" sz="2000" dirty="0">
              <a:latin typeface="微软雅黑" panose="020B0503020204020204" charset="-122"/>
              <a:ea typeface="微软雅黑" panose="020B0503020204020204" charset="-122"/>
              <a:cs typeface="微软雅黑" panose="020B0503020204020204" charset="-122"/>
            </a:endParaRPr>
          </a:p>
          <a:p>
            <a:pPr lvl="1" eaLnBrk="1" hangingPunct="1"/>
            <a:r>
              <a:rPr lang="zh-CN" altLang="en-US" sz="2000" dirty="0">
                <a:latin typeface="微软雅黑" panose="020B0503020204020204" charset="-122"/>
                <a:ea typeface="微软雅黑" panose="020B0503020204020204" charset="-122"/>
                <a:cs typeface="微软雅黑" panose="020B0503020204020204" charset="-122"/>
              </a:rPr>
              <a:t> 只使用了低端寄存器</a:t>
            </a:r>
            <a:endParaRPr lang="zh-CN" altLang="en-US" sz="2000" dirty="0">
              <a:latin typeface="微软雅黑" panose="020B0503020204020204" charset="-122"/>
              <a:ea typeface="微软雅黑" panose="020B0503020204020204" charset="-122"/>
              <a:cs typeface="微软雅黑" panose="020B0503020204020204" charset="-122"/>
            </a:endParaRPr>
          </a:p>
          <a:p>
            <a:pPr lvl="1" eaLnBrk="1" hangingPunct="1"/>
            <a:r>
              <a:rPr lang="zh-CN" altLang="en-US" sz="2000" dirty="0">
                <a:latin typeface="微软雅黑" panose="020B0503020204020204" charset="-122"/>
                <a:ea typeface="微软雅黑" panose="020B0503020204020204" charset="-122"/>
                <a:cs typeface="微软雅黑" panose="020B0503020204020204" charset="-122"/>
              </a:rPr>
              <a:t> 常量有大小的限制</a:t>
            </a:r>
            <a:endParaRPr lang="zh-CN" altLang="en-US" sz="2000" dirty="0">
              <a:latin typeface="微软雅黑" panose="020B0503020204020204" charset="-122"/>
              <a:ea typeface="微软雅黑" panose="020B0503020204020204" charset="-122"/>
              <a:cs typeface="微软雅黑" panose="020B0503020204020204" charset="-122"/>
            </a:endParaRPr>
          </a:p>
          <a:p>
            <a:pPr lvl="1" eaLnBrk="1" hangingPunct="1"/>
            <a:r>
              <a:rPr lang="zh-CN" altLang="en-US" sz="2000" dirty="0">
                <a:latin typeface="微软雅黑" panose="020B0503020204020204" charset="-122"/>
                <a:ea typeface="微软雅黑" panose="020B0503020204020204" charset="-122"/>
                <a:cs typeface="微软雅黑" panose="020B0503020204020204" charset="-122"/>
              </a:rPr>
              <a:t> 没有使用内嵌桶型移位器</a:t>
            </a:r>
            <a:r>
              <a:rPr lang="en-US" altLang="zh-CN" sz="2000" dirty="0">
                <a:latin typeface="微软雅黑" panose="020B0503020204020204" charset="-122"/>
                <a:ea typeface="微软雅黑" panose="020B0503020204020204" charset="-122"/>
                <a:cs typeface="微软雅黑" panose="020B0503020204020204" charset="-122"/>
              </a:rPr>
              <a:t>(inline barrel shifter)</a:t>
            </a:r>
            <a:endParaRPr lang="en-US" altLang="zh-CN" sz="2000" dirty="0">
              <a:latin typeface="微软雅黑" panose="020B0503020204020204" charset="-122"/>
              <a:ea typeface="微软雅黑" panose="020B0503020204020204" charset="-122"/>
              <a:cs typeface="微软雅黑" panose="020B0503020204020204" charset="-122"/>
            </a:endParaRPr>
          </a:p>
          <a:p>
            <a:pPr eaLnBrk="1" hangingPunct="1">
              <a:buFont typeface="Wingdings" panose="05000000000000000000" charset="0"/>
              <a:buChar char="Ø"/>
            </a:pPr>
            <a:r>
              <a:rPr lang="zh-CN" altLang="en-US" sz="2000" dirty="0">
                <a:solidFill>
                  <a:srgbClr val="C00000"/>
                </a:solidFill>
                <a:latin typeface="微软雅黑" panose="020B0503020204020204" charset="-122"/>
                <a:ea typeface="微软雅黑" panose="020B0503020204020204" charset="-122"/>
                <a:cs typeface="微软雅黑" panose="020B0503020204020204" charset="-122"/>
              </a:rPr>
              <a:t>通过使用</a:t>
            </a:r>
            <a:r>
              <a:rPr lang="en-US" altLang="zh-CN" sz="2000" dirty="0">
                <a:solidFill>
                  <a:srgbClr val="C00000"/>
                </a:solidFill>
                <a:latin typeface="微软雅黑" panose="020B0503020204020204" charset="-122"/>
                <a:ea typeface="微软雅黑" panose="020B0503020204020204" charset="-122"/>
                <a:cs typeface="微软雅黑" panose="020B0503020204020204" charset="-122"/>
              </a:rPr>
              <a:t>BX</a:t>
            </a:r>
            <a:r>
              <a:rPr lang="zh-CN" altLang="en-US" sz="2000" dirty="0">
                <a:solidFill>
                  <a:srgbClr val="C00000"/>
                </a:solidFill>
                <a:latin typeface="微软雅黑" panose="020B0503020204020204" charset="-122"/>
                <a:ea typeface="微软雅黑" panose="020B0503020204020204" charset="-122"/>
                <a:cs typeface="微软雅黑" panose="020B0503020204020204" charset="-122"/>
              </a:rPr>
              <a:t>指令来切换</a:t>
            </a:r>
            <a:r>
              <a:rPr lang="en-US" altLang="zh-CN" sz="2000" dirty="0">
                <a:solidFill>
                  <a:srgbClr val="C00000"/>
                </a:solidFill>
                <a:latin typeface="微软雅黑" panose="020B0503020204020204" charset="-122"/>
                <a:ea typeface="微软雅黑" panose="020B0503020204020204" charset="-122"/>
                <a:cs typeface="微软雅黑" panose="020B0503020204020204" charset="-122"/>
              </a:rPr>
              <a:t>ARM</a:t>
            </a:r>
            <a:r>
              <a:rPr lang="zh-CN" altLang="en-US" sz="2000" dirty="0">
                <a:solidFill>
                  <a:srgbClr val="C00000"/>
                </a:solidFill>
                <a:latin typeface="微软雅黑" panose="020B0503020204020204" charset="-122"/>
                <a:ea typeface="微软雅黑" panose="020B0503020204020204" charset="-122"/>
                <a:cs typeface="微软雅黑" panose="020B0503020204020204" charset="-122"/>
              </a:rPr>
              <a:t>态和</a:t>
            </a:r>
            <a:r>
              <a:rPr lang="en-US" altLang="zh-CN" sz="2000" dirty="0">
                <a:solidFill>
                  <a:srgbClr val="C00000"/>
                </a:solidFill>
                <a:latin typeface="微软雅黑" panose="020B0503020204020204" charset="-122"/>
                <a:ea typeface="微软雅黑" panose="020B0503020204020204" charset="-122"/>
                <a:cs typeface="微软雅黑" panose="020B0503020204020204" charset="-122"/>
              </a:rPr>
              <a:t>Thumb</a:t>
            </a:r>
            <a:r>
              <a:rPr lang="zh-CN" altLang="en-US" sz="2000" dirty="0">
                <a:latin typeface="微软雅黑" panose="020B0503020204020204" charset="-122"/>
                <a:ea typeface="微软雅黑" panose="020B0503020204020204" charset="-122"/>
                <a:cs typeface="微软雅黑" panose="020B0503020204020204" charset="-122"/>
              </a:rPr>
              <a:t>态</a:t>
            </a:r>
            <a:endParaRPr lang="zh-CN" altLang="en-US" sz="2000" dirty="0">
              <a:latin typeface="微软雅黑" panose="020B0503020204020204" charset="-122"/>
              <a:ea typeface="微软雅黑" panose="020B0503020204020204" charset="-122"/>
              <a:cs typeface="微软雅黑" panose="020B0503020204020204" charset="-122"/>
            </a:endParaRPr>
          </a:p>
          <a:p>
            <a:pPr eaLnBrk="1" hangingPunct="1">
              <a:buFont typeface="Wingdings" panose="05000000000000000000" charset="0"/>
              <a:buChar char="Ø"/>
            </a:pPr>
            <a:r>
              <a:rPr lang="en-US" altLang="zh-CN" sz="2000" dirty="0">
                <a:solidFill>
                  <a:srgbClr val="C00000"/>
                </a:solidFill>
                <a:latin typeface="微软雅黑" panose="020B0503020204020204" charset="-122"/>
                <a:ea typeface="微软雅黑" panose="020B0503020204020204" charset="-122"/>
                <a:cs typeface="微软雅黑" panose="020B0503020204020204" charset="-122"/>
              </a:rPr>
              <a:t>Thumb</a:t>
            </a:r>
            <a:r>
              <a:rPr lang="zh-CN" altLang="en-US" sz="2000" dirty="0">
                <a:solidFill>
                  <a:srgbClr val="C00000"/>
                </a:solidFill>
                <a:latin typeface="微软雅黑" panose="020B0503020204020204" charset="-122"/>
                <a:ea typeface="微软雅黑" panose="020B0503020204020204" charset="-122"/>
                <a:cs typeface="微软雅黑" panose="020B0503020204020204" charset="-122"/>
              </a:rPr>
              <a:t>不是一个“常规”的指令集</a:t>
            </a:r>
            <a:r>
              <a:rPr lang="en-US" altLang="zh-CN" sz="2000" dirty="0">
                <a:solidFill>
                  <a:srgbClr val="C00000"/>
                </a:solidFill>
                <a:latin typeface="微软雅黑" panose="020B0503020204020204" charset="-122"/>
                <a:ea typeface="微软雅黑" panose="020B0503020204020204" charset="-122"/>
                <a:cs typeface="微软雅黑" panose="020B0503020204020204" charset="-122"/>
              </a:rPr>
              <a:t>!</a:t>
            </a:r>
            <a:endParaRPr lang="en-US" altLang="zh-CN" sz="2000" dirty="0">
              <a:solidFill>
                <a:srgbClr val="C00000"/>
              </a:solidFill>
              <a:latin typeface="微软雅黑" panose="020B0503020204020204" charset="-122"/>
              <a:ea typeface="微软雅黑" panose="020B0503020204020204" charset="-122"/>
              <a:cs typeface="微软雅黑" panose="020B0503020204020204" charset="-122"/>
            </a:endParaRPr>
          </a:p>
          <a:p>
            <a:pPr lvl="1" eaLnBrk="1" hangingPunct="1"/>
            <a:r>
              <a:rPr lang="zh-CN" altLang="en-US" sz="2000" dirty="0">
                <a:latin typeface="微软雅黑" panose="020B0503020204020204" charset="-122"/>
                <a:ea typeface="微软雅黑" panose="020B0503020204020204" charset="-122"/>
                <a:cs typeface="微软雅黑" panose="020B0503020204020204" charset="-122"/>
              </a:rPr>
              <a:t>对指令的约束有时是不一致的</a:t>
            </a:r>
            <a:endParaRPr lang="zh-CN" altLang="en-US" sz="2000" dirty="0">
              <a:latin typeface="微软雅黑" panose="020B0503020204020204" charset="-122"/>
              <a:ea typeface="微软雅黑" panose="020B0503020204020204" charset="-122"/>
              <a:cs typeface="微软雅黑" panose="020B0503020204020204" charset="-122"/>
            </a:endParaRPr>
          </a:p>
          <a:p>
            <a:pPr lvl="1" eaLnBrk="1" hangingPunct="1"/>
            <a:r>
              <a:rPr lang="zh-CN" altLang="en-US" sz="2000" dirty="0">
                <a:latin typeface="微软雅黑" panose="020B0503020204020204" charset="-122"/>
                <a:ea typeface="微软雅黑" panose="020B0503020204020204" charset="-122"/>
                <a:cs typeface="微软雅黑" panose="020B0503020204020204" charset="-122"/>
              </a:rPr>
              <a:t>一般由编译器生成，而不是手动编写代码</a:t>
            </a:r>
            <a:endParaRPr lang="zh-CN" altLang="en-US" sz="2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312738" y="-32657"/>
            <a:ext cx="8229600" cy="1143000"/>
          </a:xfrm>
          <a:noFill/>
        </p:spPr>
        <p:txBody>
          <a:bodyPr tIns="10800" bIns="10800">
            <a:normAutofit/>
          </a:bodyPr>
          <a:lstStyle/>
          <a:p>
            <a:pPr eaLnBrk="1" hangingPunct="1"/>
            <a:r>
              <a:rPr lang="en-US" altLang="zh-CN" sz="3600" b="1" dirty="0">
                <a:solidFill>
                  <a:srgbClr val="0000FF"/>
                </a:solidFill>
                <a:latin typeface="微软雅黑" panose="020B0503020204020204" charset="-122"/>
                <a:ea typeface="微软雅黑" panose="020B0503020204020204" charset="-122"/>
                <a:cs typeface="微软雅黑" panose="020B0503020204020204" charset="-122"/>
              </a:rPr>
              <a:t>ARM</a:t>
            </a:r>
            <a:r>
              <a:rPr lang="zh-CN" altLang="en-US" sz="3600" b="1" dirty="0">
                <a:solidFill>
                  <a:srgbClr val="0000FF"/>
                </a:solidFill>
                <a:latin typeface="微软雅黑" panose="020B0503020204020204" charset="-122"/>
                <a:ea typeface="微软雅黑" panose="020B0503020204020204" charset="-122"/>
                <a:cs typeface="微软雅黑" panose="020B0503020204020204" charset="-122"/>
              </a:rPr>
              <a:t>和</a:t>
            </a:r>
            <a:r>
              <a:rPr lang="en-US" altLang="zh-CN" sz="3600" b="1" dirty="0">
                <a:solidFill>
                  <a:srgbClr val="0000FF"/>
                </a:solidFill>
                <a:latin typeface="微软雅黑" panose="020B0503020204020204" charset="-122"/>
                <a:ea typeface="微软雅黑" panose="020B0503020204020204" charset="-122"/>
                <a:cs typeface="微软雅黑" panose="020B0503020204020204" charset="-122"/>
              </a:rPr>
              <a:t>Thumb</a:t>
            </a:r>
            <a:r>
              <a:rPr lang="zh-CN" altLang="en-US" sz="3600" b="1" dirty="0">
                <a:solidFill>
                  <a:srgbClr val="0000FF"/>
                </a:solidFill>
                <a:latin typeface="微软雅黑" panose="020B0503020204020204" charset="-122"/>
                <a:ea typeface="微软雅黑" panose="020B0503020204020204" charset="-122"/>
                <a:cs typeface="微软雅黑" panose="020B0503020204020204" charset="-122"/>
              </a:rPr>
              <a:t>的性能对比</a:t>
            </a:r>
            <a:endParaRPr lang="zh-CN" altLang="en-US" sz="3600" b="1" dirty="0">
              <a:solidFill>
                <a:srgbClr val="0000FF"/>
              </a:solidFill>
              <a:latin typeface="微软雅黑" panose="020B0503020204020204" charset="-122"/>
              <a:ea typeface="微软雅黑" panose="020B0503020204020204" charset="-122"/>
              <a:cs typeface="微软雅黑" panose="020B0503020204020204" charset="-122"/>
            </a:endParaRPr>
          </a:p>
        </p:txBody>
      </p:sp>
      <p:grpSp>
        <p:nvGrpSpPr>
          <p:cNvPr id="6" name="Group 3"/>
          <p:cNvGrpSpPr/>
          <p:nvPr/>
        </p:nvGrpSpPr>
        <p:grpSpPr bwMode="auto">
          <a:xfrm>
            <a:off x="1561465" y="967740"/>
            <a:ext cx="7141845" cy="3641694"/>
            <a:chOff x="96" y="1248"/>
            <a:chExt cx="4181" cy="2503"/>
          </a:xfrm>
        </p:grpSpPr>
        <p:grpSp>
          <p:nvGrpSpPr>
            <p:cNvPr id="7" name="Group 4"/>
            <p:cNvGrpSpPr/>
            <p:nvPr/>
          </p:nvGrpSpPr>
          <p:grpSpPr bwMode="auto">
            <a:xfrm>
              <a:off x="1632" y="1248"/>
              <a:ext cx="2645" cy="2166"/>
              <a:chOff x="1003" y="1248"/>
              <a:chExt cx="2645" cy="2166"/>
            </a:xfrm>
          </p:grpSpPr>
          <p:sp>
            <p:nvSpPr>
              <p:cNvPr id="25" name="Freeform 5"/>
              <p:cNvSpPr/>
              <p:nvPr/>
            </p:nvSpPr>
            <p:spPr bwMode="auto">
              <a:xfrm>
                <a:off x="1008" y="3264"/>
                <a:ext cx="2640" cy="144"/>
              </a:xfrm>
              <a:custGeom>
                <a:avLst/>
                <a:gdLst>
                  <a:gd name="T0" fmla="*/ 2496 w 2640"/>
                  <a:gd name="T1" fmla="*/ 144 h 144"/>
                  <a:gd name="T2" fmla="*/ 2640 w 2640"/>
                  <a:gd name="T3" fmla="*/ 0 h 144"/>
                  <a:gd name="T4" fmla="*/ 144 w 2640"/>
                  <a:gd name="T5" fmla="*/ 0 h 144"/>
                  <a:gd name="T6" fmla="*/ 0 w 2640"/>
                  <a:gd name="T7" fmla="*/ 144 h 144"/>
                  <a:gd name="T8" fmla="*/ 2496 w 2640"/>
                  <a:gd name="T9" fmla="*/ 144 h 1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40" h="144">
                    <a:moveTo>
                      <a:pt x="2496" y="144"/>
                    </a:moveTo>
                    <a:lnTo>
                      <a:pt x="2640" y="0"/>
                    </a:lnTo>
                    <a:lnTo>
                      <a:pt x="144" y="0"/>
                    </a:lnTo>
                    <a:lnTo>
                      <a:pt x="0" y="144"/>
                    </a:lnTo>
                    <a:lnTo>
                      <a:pt x="2496" y="144"/>
                    </a:lnTo>
                    <a:close/>
                  </a:path>
                </a:pathLst>
              </a:custGeom>
              <a:solidFill>
                <a:srgbClr val="C0C0C0"/>
              </a:solidFill>
              <a:ln w="127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Rectangle 6"/>
              <p:cNvSpPr>
                <a:spLocks noChangeArrowheads="1"/>
              </p:cNvSpPr>
              <p:nvPr/>
            </p:nvSpPr>
            <p:spPr bwMode="auto">
              <a:xfrm>
                <a:off x="1152" y="1248"/>
                <a:ext cx="2496" cy="2016"/>
              </a:xfrm>
              <a:prstGeom prst="rect">
                <a:avLst/>
              </a:prstGeom>
              <a:solidFill>
                <a:srgbClr val="969696"/>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a:p>
            </p:txBody>
          </p:sp>
          <p:sp>
            <p:nvSpPr>
              <p:cNvPr id="27" name="Freeform 7"/>
              <p:cNvSpPr/>
              <p:nvPr/>
            </p:nvSpPr>
            <p:spPr bwMode="auto">
              <a:xfrm>
                <a:off x="1008" y="1248"/>
                <a:ext cx="144" cy="2160"/>
              </a:xfrm>
              <a:custGeom>
                <a:avLst/>
                <a:gdLst>
                  <a:gd name="T0" fmla="*/ 0 w 144"/>
                  <a:gd name="T1" fmla="*/ 144 h 2160"/>
                  <a:gd name="T2" fmla="*/ 144 w 144"/>
                  <a:gd name="T3" fmla="*/ 0 h 2160"/>
                  <a:gd name="T4" fmla="*/ 144 w 144"/>
                  <a:gd name="T5" fmla="*/ 2016 h 2160"/>
                  <a:gd name="T6" fmla="*/ 0 w 144"/>
                  <a:gd name="T7" fmla="*/ 2160 h 2160"/>
                  <a:gd name="T8" fmla="*/ 0 w 144"/>
                  <a:gd name="T9" fmla="*/ 144 h 2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 h="2160">
                    <a:moveTo>
                      <a:pt x="0" y="144"/>
                    </a:moveTo>
                    <a:lnTo>
                      <a:pt x="144" y="0"/>
                    </a:lnTo>
                    <a:lnTo>
                      <a:pt x="144" y="2016"/>
                    </a:lnTo>
                    <a:lnTo>
                      <a:pt x="0" y="2160"/>
                    </a:lnTo>
                    <a:lnTo>
                      <a:pt x="0" y="144"/>
                    </a:lnTo>
                    <a:close/>
                  </a:path>
                </a:pathLst>
              </a:custGeom>
              <a:solidFill>
                <a:srgbClr val="B2B2B2"/>
              </a:solidFill>
              <a:ln w="127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8" name="Group 8"/>
              <p:cNvGrpSpPr/>
              <p:nvPr/>
            </p:nvGrpSpPr>
            <p:grpSpPr bwMode="auto">
              <a:xfrm>
                <a:off x="1152" y="1536"/>
                <a:ext cx="2496" cy="1440"/>
                <a:chOff x="1152" y="1536"/>
                <a:chExt cx="2448" cy="1440"/>
              </a:xfrm>
            </p:grpSpPr>
            <p:sp>
              <p:nvSpPr>
                <p:cNvPr id="58" name="Line 9"/>
                <p:cNvSpPr>
                  <a:spLocks noChangeShapeType="1"/>
                </p:cNvSpPr>
                <p:nvPr/>
              </p:nvSpPr>
              <p:spPr bwMode="auto">
                <a:xfrm>
                  <a:off x="1152" y="2400"/>
                  <a:ext cx="2448" cy="0"/>
                </a:xfrm>
                <a:prstGeom prst="line">
                  <a:avLst/>
                </a:prstGeom>
                <a:noFill/>
                <a:ln w="63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Line 10"/>
                <p:cNvSpPr>
                  <a:spLocks noChangeShapeType="1"/>
                </p:cNvSpPr>
                <p:nvPr/>
              </p:nvSpPr>
              <p:spPr bwMode="auto">
                <a:xfrm>
                  <a:off x="1152" y="2976"/>
                  <a:ext cx="2448" cy="0"/>
                </a:xfrm>
                <a:prstGeom prst="line">
                  <a:avLst/>
                </a:prstGeom>
                <a:noFill/>
                <a:ln w="63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Line 11"/>
                <p:cNvSpPr>
                  <a:spLocks noChangeShapeType="1"/>
                </p:cNvSpPr>
                <p:nvPr/>
              </p:nvSpPr>
              <p:spPr bwMode="auto">
                <a:xfrm>
                  <a:off x="1152" y="2688"/>
                  <a:ext cx="2448" cy="0"/>
                </a:xfrm>
                <a:prstGeom prst="line">
                  <a:avLst/>
                </a:prstGeom>
                <a:noFill/>
                <a:ln w="63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Line 12"/>
                <p:cNvSpPr>
                  <a:spLocks noChangeShapeType="1"/>
                </p:cNvSpPr>
                <p:nvPr/>
              </p:nvSpPr>
              <p:spPr bwMode="auto">
                <a:xfrm>
                  <a:off x="1152" y="2112"/>
                  <a:ext cx="2448" cy="0"/>
                </a:xfrm>
                <a:prstGeom prst="line">
                  <a:avLst/>
                </a:prstGeom>
                <a:noFill/>
                <a:ln w="63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Line 13"/>
                <p:cNvSpPr>
                  <a:spLocks noChangeShapeType="1"/>
                </p:cNvSpPr>
                <p:nvPr/>
              </p:nvSpPr>
              <p:spPr bwMode="auto">
                <a:xfrm>
                  <a:off x="1152" y="1824"/>
                  <a:ext cx="2448" cy="0"/>
                </a:xfrm>
                <a:prstGeom prst="line">
                  <a:avLst/>
                </a:prstGeom>
                <a:noFill/>
                <a:ln w="63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Line 14"/>
                <p:cNvSpPr>
                  <a:spLocks noChangeShapeType="1"/>
                </p:cNvSpPr>
                <p:nvPr/>
              </p:nvSpPr>
              <p:spPr bwMode="auto">
                <a:xfrm>
                  <a:off x="1152" y="1536"/>
                  <a:ext cx="2448" cy="0"/>
                </a:xfrm>
                <a:prstGeom prst="line">
                  <a:avLst/>
                </a:prstGeom>
                <a:noFill/>
                <a:ln w="63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9" name="Freeform 15"/>
              <p:cNvSpPr/>
              <p:nvPr/>
            </p:nvSpPr>
            <p:spPr bwMode="auto">
              <a:xfrm>
                <a:off x="2112" y="2352"/>
                <a:ext cx="384" cy="144"/>
              </a:xfrm>
              <a:custGeom>
                <a:avLst/>
                <a:gdLst>
                  <a:gd name="T0" fmla="*/ 0 w 384"/>
                  <a:gd name="T1" fmla="*/ 144 h 144"/>
                  <a:gd name="T2" fmla="*/ 144 w 384"/>
                  <a:gd name="T3" fmla="*/ 0 h 144"/>
                  <a:gd name="T4" fmla="*/ 384 w 384"/>
                  <a:gd name="T5" fmla="*/ 0 h 144"/>
                  <a:gd name="T6" fmla="*/ 240 w 384"/>
                  <a:gd name="T7" fmla="*/ 144 h 144"/>
                  <a:gd name="T8" fmla="*/ 0 w 384"/>
                  <a:gd name="T9" fmla="*/ 144 h 1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4" h="144">
                    <a:moveTo>
                      <a:pt x="0" y="144"/>
                    </a:moveTo>
                    <a:lnTo>
                      <a:pt x="144" y="0"/>
                    </a:lnTo>
                    <a:lnTo>
                      <a:pt x="384" y="0"/>
                    </a:lnTo>
                    <a:lnTo>
                      <a:pt x="240" y="144"/>
                    </a:lnTo>
                    <a:lnTo>
                      <a:pt x="0" y="144"/>
                    </a:lnTo>
                    <a:close/>
                  </a:path>
                </a:pathLst>
              </a:custGeom>
              <a:solidFill>
                <a:srgbClr val="31BFFF"/>
              </a:solidFill>
              <a:ln w="127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Freeform 16"/>
              <p:cNvSpPr/>
              <p:nvPr/>
            </p:nvSpPr>
            <p:spPr bwMode="auto">
              <a:xfrm>
                <a:off x="2976" y="2256"/>
                <a:ext cx="384" cy="144"/>
              </a:xfrm>
              <a:custGeom>
                <a:avLst/>
                <a:gdLst>
                  <a:gd name="T0" fmla="*/ 0 w 384"/>
                  <a:gd name="T1" fmla="*/ 144 h 144"/>
                  <a:gd name="T2" fmla="*/ 144 w 384"/>
                  <a:gd name="T3" fmla="*/ 0 h 144"/>
                  <a:gd name="T4" fmla="*/ 384 w 384"/>
                  <a:gd name="T5" fmla="*/ 0 h 144"/>
                  <a:gd name="T6" fmla="*/ 240 w 384"/>
                  <a:gd name="T7" fmla="*/ 144 h 144"/>
                  <a:gd name="T8" fmla="*/ 0 w 384"/>
                  <a:gd name="T9" fmla="*/ 144 h 1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4" h="144">
                    <a:moveTo>
                      <a:pt x="0" y="144"/>
                    </a:moveTo>
                    <a:lnTo>
                      <a:pt x="144" y="0"/>
                    </a:lnTo>
                    <a:lnTo>
                      <a:pt x="384" y="0"/>
                    </a:lnTo>
                    <a:lnTo>
                      <a:pt x="240" y="144"/>
                    </a:lnTo>
                    <a:lnTo>
                      <a:pt x="0" y="144"/>
                    </a:lnTo>
                    <a:close/>
                  </a:path>
                </a:pathLst>
              </a:custGeom>
              <a:solidFill>
                <a:srgbClr val="31BFFF"/>
              </a:solidFill>
              <a:ln w="127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17"/>
              <p:cNvSpPr>
                <a:spLocks noChangeShapeType="1"/>
              </p:cNvSpPr>
              <p:nvPr/>
            </p:nvSpPr>
            <p:spPr bwMode="auto">
              <a:xfrm flipH="1">
                <a:off x="1008" y="1248"/>
                <a:ext cx="144" cy="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Line 18"/>
              <p:cNvSpPr>
                <a:spLocks noChangeShapeType="1"/>
              </p:cNvSpPr>
              <p:nvPr/>
            </p:nvSpPr>
            <p:spPr bwMode="auto">
              <a:xfrm flipH="1">
                <a:off x="1008" y="3264"/>
                <a:ext cx="144" cy="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Line 19"/>
              <p:cNvSpPr>
                <a:spLocks noChangeShapeType="1"/>
              </p:cNvSpPr>
              <p:nvPr/>
            </p:nvSpPr>
            <p:spPr bwMode="auto">
              <a:xfrm>
                <a:off x="1008" y="1392"/>
                <a:ext cx="0" cy="201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Line 20"/>
              <p:cNvSpPr>
                <a:spLocks noChangeShapeType="1"/>
              </p:cNvSpPr>
              <p:nvPr/>
            </p:nvSpPr>
            <p:spPr bwMode="auto">
              <a:xfrm>
                <a:off x="1008" y="3408"/>
                <a:ext cx="249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Line 21"/>
              <p:cNvSpPr>
                <a:spLocks noChangeShapeType="1"/>
              </p:cNvSpPr>
              <p:nvPr/>
            </p:nvSpPr>
            <p:spPr bwMode="auto">
              <a:xfrm flipH="1">
                <a:off x="3456" y="3264"/>
                <a:ext cx="144" cy="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Line 22"/>
              <p:cNvSpPr>
                <a:spLocks noChangeShapeType="1"/>
              </p:cNvSpPr>
              <p:nvPr/>
            </p:nvSpPr>
            <p:spPr bwMode="auto">
              <a:xfrm flipH="1">
                <a:off x="1008" y="2976"/>
                <a:ext cx="144" cy="144"/>
              </a:xfrm>
              <a:prstGeom prst="line">
                <a:avLst/>
              </a:prstGeom>
              <a:noFill/>
              <a:ln w="63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Line 23"/>
              <p:cNvSpPr>
                <a:spLocks noChangeShapeType="1"/>
              </p:cNvSpPr>
              <p:nvPr/>
            </p:nvSpPr>
            <p:spPr bwMode="auto">
              <a:xfrm flipH="1">
                <a:off x="1008" y="2688"/>
                <a:ext cx="144" cy="144"/>
              </a:xfrm>
              <a:prstGeom prst="line">
                <a:avLst/>
              </a:prstGeom>
              <a:noFill/>
              <a:ln w="63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Line 24"/>
              <p:cNvSpPr>
                <a:spLocks noChangeShapeType="1"/>
              </p:cNvSpPr>
              <p:nvPr/>
            </p:nvSpPr>
            <p:spPr bwMode="auto">
              <a:xfrm flipH="1">
                <a:off x="1008" y="2400"/>
                <a:ext cx="144" cy="144"/>
              </a:xfrm>
              <a:prstGeom prst="line">
                <a:avLst/>
              </a:prstGeom>
              <a:noFill/>
              <a:ln w="63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Line 25"/>
              <p:cNvSpPr>
                <a:spLocks noChangeShapeType="1"/>
              </p:cNvSpPr>
              <p:nvPr/>
            </p:nvSpPr>
            <p:spPr bwMode="auto">
              <a:xfrm flipH="1">
                <a:off x="1008" y="2112"/>
                <a:ext cx="144" cy="144"/>
              </a:xfrm>
              <a:prstGeom prst="line">
                <a:avLst/>
              </a:prstGeom>
              <a:noFill/>
              <a:ln w="63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Line 26"/>
              <p:cNvSpPr>
                <a:spLocks noChangeShapeType="1"/>
              </p:cNvSpPr>
              <p:nvPr/>
            </p:nvSpPr>
            <p:spPr bwMode="auto">
              <a:xfrm flipH="1">
                <a:off x="1008" y="1824"/>
                <a:ext cx="144" cy="144"/>
              </a:xfrm>
              <a:prstGeom prst="line">
                <a:avLst/>
              </a:prstGeom>
              <a:noFill/>
              <a:ln w="63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Line 27"/>
              <p:cNvSpPr>
                <a:spLocks noChangeShapeType="1"/>
              </p:cNvSpPr>
              <p:nvPr/>
            </p:nvSpPr>
            <p:spPr bwMode="auto">
              <a:xfrm flipH="1">
                <a:off x="1008" y="1536"/>
                <a:ext cx="144" cy="144"/>
              </a:xfrm>
              <a:prstGeom prst="line">
                <a:avLst/>
              </a:prstGeom>
              <a:noFill/>
              <a:ln w="63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Rectangle 28"/>
              <p:cNvSpPr>
                <a:spLocks noChangeArrowheads="1"/>
              </p:cNvSpPr>
              <p:nvPr/>
            </p:nvSpPr>
            <p:spPr bwMode="auto">
              <a:xfrm>
                <a:off x="1248" y="1680"/>
                <a:ext cx="240" cy="1728"/>
              </a:xfrm>
              <a:prstGeom prst="rect">
                <a:avLst/>
              </a:prstGeom>
              <a:solidFill>
                <a:schemeClr val="folHlink"/>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a:p>
            </p:txBody>
          </p:sp>
          <p:sp>
            <p:nvSpPr>
              <p:cNvPr id="43" name="Rectangle 29"/>
              <p:cNvSpPr>
                <a:spLocks noChangeArrowheads="1"/>
              </p:cNvSpPr>
              <p:nvPr/>
            </p:nvSpPr>
            <p:spPr bwMode="auto">
              <a:xfrm>
                <a:off x="1488" y="1872"/>
                <a:ext cx="240" cy="1536"/>
              </a:xfrm>
              <a:prstGeom prst="rect">
                <a:avLst/>
              </a:prstGeom>
              <a:solidFill>
                <a:schemeClr val="bg2"/>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a:p>
            </p:txBody>
          </p:sp>
          <p:sp>
            <p:nvSpPr>
              <p:cNvPr id="44" name="Rectangle 30"/>
              <p:cNvSpPr>
                <a:spLocks noChangeArrowheads="1"/>
              </p:cNvSpPr>
              <p:nvPr/>
            </p:nvSpPr>
            <p:spPr bwMode="auto">
              <a:xfrm>
                <a:off x="2352" y="2160"/>
                <a:ext cx="240" cy="1248"/>
              </a:xfrm>
              <a:prstGeom prst="rect">
                <a:avLst/>
              </a:prstGeom>
              <a:solidFill>
                <a:schemeClr val="bg2"/>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a:p>
            </p:txBody>
          </p:sp>
          <p:sp>
            <p:nvSpPr>
              <p:cNvPr id="45" name="Rectangle 31"/>
              <p:cNvSpPr>
                <a:spLocks noChangeArrowheads="1"/>
              </p:cNvSpPr>
              <p:nvPr/>
            </p:nvSpPr>
            <p:spPr bwMode="auto">
              <a:xfrm>
                <a:off x="2112" y="2496"/>
                <a:ext cx="240" cy="912"/>
              </a:xfrm>
              <a:prstGeom prst="rect">
                <a:avLst/>
              </a:prstGeom>
              <a:solidFill>
                <a:schemeClr val="fo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a:p>
            </p:txBody>
          </p:sp>
          <p:sp>
            <p:nvSpPr>
              <p:cNvPr id="46" name="Rectangle 32"/>
              <p:cNvSpPr>
                <a:spLocks noChangeArrowheads="1"/>
              </p:cNvSpPr>
              <p:nvPr/>
            </p:nvSpPr>
            <p:spPr bwMode="auto">
              <a:xfrm>
                <a:off x="2976" y="2400"/>
                <a:ext cx="240" cy="1008"/>
              </a:xfrm>
              <a:prstGeom prst="rect">
                <a:avLst/>
              </a:prstGeom>
              <a:solidFill>
                <a:schemeClr val="fo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a:p>
            </p:txBody>
          </p:sp>
          <p:sp>
            <p:nvSpPr>
              <p:cNvPr id="47" name="Rectangle 33"/>
              <p:cNvSpPr>
                <a:spLocks noChangeArrowheads="1"/>
              </p:cNvSpPr>
              <p:nvPr/>
            </p:nvSpPr>
            <p:spPr bwMode="auto">
              <a:xfrm>
                <a:off x="3216" y="2016"/>
                <a:ext cx="240" cy="1392"/>
              </a:xfrm>
              <a:prstGeom prst="rect">
                <a:avLst/>
              </a:prstGeom>
              <a:solidFill>
                <a:schemeClr val="bg2"/>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a:p>
            </p:txBody>
          </p:sp>
          <p:sp>
            <p:nvSpPr>
              <p:cNvPr id="48" name="Line 34"/>
              <p:cNvSpPr>
                <a:spLocks noChangeShapeType="1"/>
              </p:cNvSpPr>
              <p:nvPr/>
            </p:nvSpPr>
            <p:spPr bwMode="auto">
              <a:xfrm flipH="1">
                <a:off x="2112" y="2352"/>
                <a:ext cx="144" cy="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Freeform 35"/>
              <p:cNvSpPr/>
              <p:nvPr/>
            </p:nvSpPr>
            <p:spPr bwMode="auto">
              <a:xfrm>
                <a:off x="1248" y="1536"/>
                <a:ext cx="384" cy="144"/>
              </a:xfrm>
              <a:custGeom>
                <a:avLst/>
                <a:gdLst>
                  <a:gd name="T0" fmla="*/ 240 w 384"/>
                  <a:gd name="T1" fmla="*/ 144 h 144"/>
                  <a:gd name="T2" fmla="*/ 384 w 384"/>
                  <a:gd name="T3" fmla="*/ 0 h 144"/>
                  <a:gd name="T4" fmla="*/ 144 w 384"/>
                  <a:gd name="T5" fmla="*/ 0 h 144"/>
                  <a:gd name="T6" fmla="*/ 0 w 384"/>
                  <a:gd name="T7" fmla="*/ 144 h 144"/>
                  <a:gd name="T8" fmla="*/ 240 w 384"/>
                  <a:gd name="T9" fmla="*/ 144 h 1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4" h="144">
                    <a:moveTo>
                      <a:pt x="240" y="144"/>
                    </a:moveTo>
                    <a:lnTo>
                      <a:pt x="384" y="0"/>
                    </a:lnTo>
                    <a:lnTo>
                      <a:pt x="144" y="0"/>
                    </a:lnTo>
                    <a:lnTo>
                      <a:pt x="0" y="144"/>
                    </a:lnTo>
                    <a:lnTo>
                      <a:pt x="240" y="144"/>
                    </a:lnTo>
                    <a:close/>
                  </a:path>
                </a:pathLst>
              </a:custGeom>
              <a:solidFill>
                <a:srgbClr val="31BFFF"/>
              </a:solidFill>
              <a:ln w="127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Freeform 36"/>
              <p:cNvSpPr/>
              <p:nvPr/>
            </p:nvSpPr>
            <p:spPr bwMode="auto">
              <a:xfrm>
                <a:off x="1488" y="1728"/>
                <a:ext cx="384" cy="144"/>
              </a:xfrm>
              <a:custGeom>
                <a:avLst/>
                <a:gdLst>
                  <a:gd name="T0" fmla="*/ 0 w 384"/>
                  <a:gd name="T1" fmla="*/ 144 h 144"/>
                  <a:gd name="T2" fmla="*/ 144 w 384"/>
                  <a:gd name="T3" fmla="*/ 0 h 144"/>
                  <a:gd name="T4" fmla="*/ 384 w 384"/>
                  <a:gd name="T5" fmla="*/ 0 h 144"/>
                  <a:gd name="T6" fmla="*/ 240 w 384"/>
                  <a:gd name="T7" fmla="*/ 144 h 144"/>
                  <a:gd name="T8" fmla="*/ 0 w 384"/>
                  <a:gd name="T9" fmla="*/ 144 h 1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4" h="144">
                    <a:moveTo>
                      <a:pt x="0" y="144"/>
                    </a:moveTo>
                    <a:lnTo>
                      <a:pt x="144" y="0"/>
                    </a:lnTo>
                    <a:lnTo>
                      <a:pt x="384" y="0"/>
                    </a:lnTo>
                    <a:lnTo>
                      <a:pt x="240" y="144"/>
                    </a:lnTo>
                    <a:lnTo>
                      <a:pt x="0" y="144"/>
                    </a:lnTo>
                    <a:close/>
                  </a:path>
                </a:pathLst>
              </a:custGeom>
              <a:solidFill>
                <a:srgbClr val="C76168"/>
              </a:solidFill>
              <a:ln w="127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Freeform 37"/>
              <p:cNvSpPr/>
              <p:nvPr/>
            </p:nvSpPr>
            <p:spPr bwMode="auto">
              <a:xfrm>
                <a:off x="1488" y="1536"/>
                <a:ext cx="144" cy="336"/>
              </a:xfrm>
              <a:custGeom>
                <a:avLst/>
                <a:gdLst>
                  <a:gd name="T0" fmla="*/ 0 w 144"/>
                  <a:gd name="T1" fmla="*/ 144 h 336"/>
                  <a:gd name="T2" fmla="*/ 144 w 144"/>
                  <a:gd name="T3" fmla="*/ 0 h 336"/>
                  <a:gd name="T4" fmla="*/ 144 w 144"/>
                  <a:gd name="T5" fmla="*/ 192 h 336"/>
                  <a:gd name="T6" fmla="*/ 0 w 144"/>
                  <a:gd name="T7" fmla="*/ 336 h 336"/>
                  <a:gd name="T8" fmla="*/ 0 w 144"/>
                  <a:gd name="T9" fmla="*/ 144 h 3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 h="336">
                    <a:moveTo>
                      <a:pt x="0" y="144"/>
                    </a:moveTo>
                    <a:lnTo>
                      <a:pt x="144" y="0"/>
                    </a:lnTo>
                    <a:lnTo>
                      <a:pt x="144" y="192"/>
                    </a:lnTo>
                    <a:lnTo>
                      <a:pt x="0" y="336"/>
                    </a:lnTo>
                    <a:lnTo>
                      <a:pt x="0" y="144"/>
                    </a:lnTo>
                    <a:close/>
                  </a:path>
                </a:pathLst>
              </a:custGeom>
              <a:solidFill>
                <a:srgbClr val="0094D6"/>
              </a:solidFill>
              <a:ln w="127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Freeform 38"/>
              <p:cNvSpPr/>
              <p:nvPr/>
            </p:nvSpPr>
            <p:spPr bwMode="auto">
              <a:xfrm>
                <a:off x="1728" y="1728"/>
                <a:ext cx="144" cy="1680"/>
              </a:xfrm>
              <a:custGeom>
                <a:avLst/>
                <a:gdLst>
                  <a:gd name="T0" fmla="*/ 144 w 144"/>
                  <a:gd name="T1" fmla="*/ 0 h 1680"/>
                  <a:gd name="T2" fmla="*/ 144 w 144"/>
                  <a:gd name="T3" fmla="*/ 1536 h 1680"/>
                  <a:gd name="T4" fmla="*/ 0 w 144"/>
                  <a:gd name="T5" fmla="*/ 1680 h 1680"/>
                  <a:gd name="T6" fmla="*/ 0 w 144"/>
                  <a:gd name="T7" fmla="*/ 144 h 1680"/>
                  <a:gd name="T8" fmla="*/ 144 w 144"/>
                  <a:gd name="T9" fmla="*/ 0 h 16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 h="1680">
                    <a:moveTo>
                      <a:pt x="144" y="0"/>
                    </a:moveTo>
                    <a:lnTo>
                      <a:pt x="144" y="1536"/>
                    </a:lnTo>
                    <a:lnTo>
                      <a:pt x="0" y="1680"/>
                    </a:lnTo>
                    <a:lnTo>
                      <a:pt x="0" y="144"/>
                    </a:lnTo>
                    <a:lnTo>
                      <a:pt x="144" y="0"/>
                    </a:lnTo>
                    <a:close/>
                  </a:path>
                </a:pathLst>
              </a:custGeom>
              <a:solidFill>
                <a:srgbClr val="AE3E46"/>
              </a:solidFill>
              <a:ln w="127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Freeform 39"/>
              <p:cNvSpPr/>
              <p:nvPr/>
            </p:nvSpPr>
            <p:spPr bwMode="auto">
              <a:xfrm>
                <a:off x="2352" y="2016"/>
                <a:ext cx="384" cy="144"/>
              </a:xfrm>
              <a:custGeom>
                <a:avLst/>
                <a:gdLst>
                  <a:gd name="T0" fmla="*/ 0 w 384"/>
                  <a:gd name="T1" fmla="*/ 144 h 144"/>
                  <a:gd name="T2" fmla="*/ 144 w 384"/>
                  <a:gd name="T3" fmla="*/ 0 h 144"/>
                  <a:gd name="T4" fmla="*/ 384 w 384"/>
                  <a:gd name="T5" fmla="*/ 0 h 144"/>
                  <a:gd name="T6" fmla="*/ 240 w 384"/>
                  <a:gd name="T7" fmla="*/ 144 h 144"/>
                  <a:gd name="T8" fmla="*/ 0 w 384"/>
                  <a:gd name="T9" fmla="*/ 144 h 1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4" h="144">
                    <a:moveTo>
                      <a:pt x="0" y="144"/>
                    </a:moveTo>
                    <a:lnTo>
                      <a:pt x="144" y="0"/>
                    </a:lnTo>
                    <a:lnTo>
                      <a:pt x="384" y="0"/>
                    </a:lnTo>
                    <a:lnTo>
                      <a:pt x="240" y="144"/>
                    </a:lnTo>
                    <a:lnTo>
                      <a:pt x="0" y="144"/>
                    </a:lnTo>
                    <a:close/>
                  </a:path>
                </a:pathLst>
              </a:custGeom>
              <a:solidFill>
                <a:srgbClr val="C76168"/>
              </a:solidFill>
              <a:ln w="127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Freeform 40"/>
              <p:cNvSpPr/>
              <p:nvPr/>
            </p:nvSpPr>
            <p:spPr bwMode="auto">
              <a:xfrm>
                <a:off x="3216" y="1872"/>
                <a:ext cx="384" cy="144"/>
              </a:xfrm>
              <a:custGeom>
                <a:avLst/>
                <a:gdLst>
                  <a:gd name="T0" fmla="*/ 0 w 384"/>
                  <a:gd name="T1" fmla="*/ 144 h 144"/>
                  <a:gd name="T2" fmla="*/ 144 w 384"/>
                  <a:gd name="T3" fmla="*/ 0 h 144"/>
                  <a:gd name="T4" fmla="*/ 384 w 384"/>
                  <a:gd name="T5" fmla="*/ 0 h 144"/>
                  <a:gd name="T6" fmla="*/ 240 w 384"/>
                  <a:gd name="T7" fmla="*/ 144 h 144"/>
                  <a:gd name="T8" fmla="*/ 0 w 384"/>
                  <a:gd name="T9" fmla="*/ 144 h 1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4" h="144">
                    <a:moveTo>
                      <a:pt x="0" y="144"/>
                    </a:moveTo>
                    <a:lnTo>
                      <a:pt x="144" y="0"/>
                    </a:lnTo>
                    <a:lnTo>
                      <a:pt x="384" y="0"/>
                    </a:lnTo>
                    <a:lnTo>
                      <a:pt x="240" y="144"/>
                    </a:lnTo>
                    <a:lnTo>
                      <a:pt x="0" y="144"/>
                    </a:lnTo>
                    <a:close/>
                  </a:path>
                </a:pathLst>
              </a:custGeom>
              <a:solidFill>
                <a:srgbClr val="C76168"/>
              </a:solidFill>
              <a:ln w="127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Freeform 41"/>
              <p:cNvSpPr/>
              <p:nvPr/>
            </p:nvSpPr>
            <p:spPr bwMode="auto">
              <a:xfrm>
                <a:off x="3456" y="1872"/>
                <a:ext cx="144" cy="1536"/>
              </a:xfrm>
              <a:custGeom>
                <a:avLst/>
                <a:gdLst>
                  <a:gd name="T0" fmla="*/ 144 w 144"/>
                  <a:gd name="T1" fmla="*/ 0 h 1536"/>
                  <a:gd name="T2" fmla="*/ 144 w 144"/>
                  <a:gd name="T3" fmla="*/ 1392 h 1536"/>
                  <a:gd name="T4" fmla="*/ 0 w 144"/>
                  <a:gd name="T5" fmla="*/ 1536 h 1536"/>
                  <a:gd name="T6" fmla="*/ 0 w 144"/>
                  <a:gd name="T7" fmla="*/ 144 h 1536"/>
                  <a:gd name="T8" fmla="*/ 144 w 144"/>
                  <a:gd name="T9" fmla="*/ 0 h 15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 h="1536">
                    <a:moveTo>
                      <a:pt x="144" y="0"/>
                    </a:moveTo>
                    <a:lnTo>
                      <a:pt x="144" y="1392"/>
                    </a:lnTo>
                    <a:lnTo>
                      <a:pt x="0" y="1536"/>
                    </a:lnTo>
                    <a:lnTo>
                      <a:pt x="0" y="144"/>
                    </a:lnTo>
                    <a:lnTo>
                      <a:pt x="144" y="0"/>
                    </a:lnTo>
                    <a:close/>
                  </a:path>
                </a:pathLst>
              </a:custGeom>
              <a:solidFill>
                <a:srgbClr val="AE3E46"/>
              </a:solidFill>
              <a:ln w="127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Freeform 42"/>
              <p:cNvSpPr/>
              <p:nvPr/>
            </p:nvSpPr>
            <p:spPr bwMode="auto">
              <a:xfrm>
                <a:off x="2592" y="2016"/>
                <a:ext cx="144" cy="1392"/>
              </a:xfrm>
              <a:custGeom>
                <a:avLst/>
                <a:gdLst>
                  <a:gd name="T0" fmla="*/ 144 w 144"/>
                  <a:gd name="T1" fmla="*/ 0 h 1392"/>
                  <a:gd name="T2" fmla="*/ 0 w 144"/>
                  <a:gd name="T3" fmla="*/ 144 h 1392"/>
                  <a:gd name="T4" fmla="*/ 0 w 144"/>
                  <a:gd name="T5" fmla="*/ 1392 h 1392"/>
                  <a:gd name="T6" fmla="*/ 144 w 144"/>
                  <a:gd name="T7" fmla="*/ 1248 h 1392"/>
                  <a:gd name="T8" fmla="*/ 144 w 144"/>
                  <a:gd name="T9" fmla="*/ 0 h 13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 h="1392">
                    <a:moveTo>
                      <a:pt x="144" y="0"/>
                    </a:moveTo>
                    <a:lnTo>
                      <a:pt x="0" y="144"/>
                    </a:lnTo>
                    <a:lnTo>
                      <a:pt x="0" y="1392"/>
                    </a:lnTo>
                    <a:lnTo>
                      <a:pt x="144" y="1248"/>
                    </a:lnTo>
                    <a:lnTo>
                      <a:pt x="144" y="0"/>
                    </a:lnTo>
                    <a:close/>
                  </a:path>
                </a:pathLst>
              </a:custGeom>
              <a:solidFill>
                <a:srgbClr val="AE3E46"/>
              </a:solidFill>
              <a:ln w="127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Freeform 43"/>
              <p:cNvSpPr/>
              <p:nvPr/>
            </p:nvSpPr>
            <p:spPr bwMode="auto">
              <a:xfrm>
                <a:off x="1003" y="3404"/>
                <a:ext cx="16" cy="10"/>
              </a:xfrm>
              <a:custGeom>
                <a:avLst/>
                <a:gdLst>
                  <a:gd name="T0" fmla="*/ 0 w 16"/>
                  <a:gd name="T1" fmla="*/ 10 h 10"/>
                  <a:gd name="T2" fmla="*/ 16 w 16"/>
                  <a:gd name="T3" fmla="*/ 0 h 10"/>
                  <a:gd name="T4" fmla="*/ 0 w 16"/>
                  <a:gd name="T5" fmla="*/ 10 h 10"/>
                  <a:gd name="T6" fmla="*/ 0 60000 65536"/>
                  <a:gd name="T7" fmla="*/ 0 60000 65536"/>
                  <a:gd name="T8" fmla="*/ 0 60000 65536"/>
                </a:gdLst>
                <a:ahLst/>
                <a:cxnLst>
                  <a:cxn ang="T6">
                    <a:pos x="T0" y="T1"/>
                  </a:cxn>
                  <a:cxn ang="T7">
                    <a:pos x="T2" y="T3"/>
                  </a:cxn>
                  <a:cxn ang="T8">
                    <a:pos x="T4" y="T5"/>
                  </a:cxn>
                </a:cxnLst>
                <a:rect l="0" t="0" r="r" b="b"/>
                <a:pathLst>
                  <a:path w="16" h="10">
                    <a:moveTo>
                      <a:pt x="0" y="10"/>
                    </a:moveTo>
                    <a:cubicBezTo>
                      <a:pt x="5" y="7"/>
                      <a:pt x="16" y="0"/>
                      <a:pt x="16" y="0"/>
                    </a:cubicBezTo>
                    <a:cubicBezTo>
                      <a:pt x="16" y="0"/>
                      <a:pt x="5" y="7"/>
                      <a:pt x="0" y="10"/>
                    </a:cubicBezTo>
                    <a:close/>
                  </a:path>
                </a:pathLst>
              </a:custGeom>
              <a:solidFill>
                <a:srgbClr val="FFFFFF"/>
              </a:solidFill>
              <a:ln w="127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 name="Text Box 44"/>
            <p:cNvSpPr txBox="1">
              <a:spLocks noChangeArrowheads="1"/>
            </p:cNvSpPr>
            <p:nvPr/>
          </p:nvSpPr>
          <p:spPr bwMode="auto">
            <a:xfrm>
              <a:off x="1454" y="3313"/>
              <a:ext cx="169" cy="1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sz="3200" b="1">
                  <a:solidFill>
                    <a:schemeClr val="accent2"/>
                  </a:solidFill>
                  <a:latin typeface="仿宋_GB2312" pitchFamily="49" charset="-122"/>
                  <a:ea typeface="仿宋_GB2312" pitchFamily="49" charset="-122"/>
                </a:defRPr>
              </a:lvl1pPr>
              <a:lvl2pPr>
                <a:defRPr sz="2800" b="1">
                  <a:solidFill>
                    <a:schemeClr val="tx1"/>
                  </a:solidFill>
                  <a:latin typeface="Arial" panose="020B0604020202020204" pitchFamily="34" charset="0"/>
                  <a:ea typeface="宋体" panose="02010600030101010101" pitchFamily="2" charset="-122"/>
                </a:defRPr>
              </a:lvl2pPr>
              <a:lvl3pPr>
                <a:defRPr sz="2400" b="1">
                  <a:solidFill>
                    <a:schemeClr val="accent2"/>
                  </a:solidFill>
                  <a:latin typeface="Arial" panose="020B0604020202020204" pitchFamily="34" charset="0"/>
                  <a:ea typeface="宋体" panose="02010600030101010101" pitchFamily="2" charset="-122"/>
                </a:defRPr>
              </a:lvl3pPr>
              <a:lvl4pPr>
                <a:defRPr sz="2000" b="1">
                  <a:solidFill>
                    <a:schemeClr val="tx1"/>
                  </a:solidFill>
                  <a:latin typeface="Arial" panose="020B0604020202020204" pitchFamily="34" charset="0"/>
                  <a:ea typeface="宋体" panose="02010600030101010101" pitchFamily="2" charset="-122"/>
                </a:defRPr>
              </a:lvl4pPr>
              <a:lvl5pPr>
                <a:defRPr sz="2000" b="1">
                  <a:solidFill>
                    <a:schemeClr val="accent2"/>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9pPr>
            </a:lstStyle>
            <a:p>
              <a:pPr algn="r">
                <a:spcBef>
                  <a:spcPct val="50000"/>
                </a:spcBef>
              </a:pPr>
              <a:r>
                <a:rPr lang="en-GB" altLang="zh-CN" sz="1200" b="0">
                  <a:solidFill>
                    <a:schemeClr val="tx1"/>
                  </a:solidFill>
                  <a:latin typeface="Arial" panose="020B0604020202020204" pitchFamily="34" charset="0"/>
                  <a:ea typeface="宋体" panose="02010600030101010101" pitchFamily="2" charset="-122"/>
                </a:rPr>
                <a:t>0</a:t>
              </a:r>
              <a:endParaRPr lang="en-GB" altLang="zh-CN" sz="1200" b="0">
                <a:solidFill>
                  <a:schemeClr val="tx1"/>
                </a:solidFill>
                <a:latin typeface="Arial" panose="020B0604020202020204" pitchFamily="34" charset="0"/>
                <a:ea typeface="宋体" panose="02010600030101010101" pitchFamily="2" charset="-122"/>
              </a:endParaRPr>
            </a:p>
          </p:txBody>
        </p:sp>
        <p:sp>
          <p:nvSpPr>
            <p:cNvPr id="9" name="Text Box 45"/>
            <p:cNvSpPr txBox="1">
              <a:spLocks noChangeArrowheads="1"/>
            </p:cNvSpPr>
            <p:nvPr/>
          </p:nvSpPr>
          <p:spPr bwMode="auto">
            <a:xfrm>
              <a:off x="1301" y="3016"/>
              <a:ext cx="328" cy="1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sz="3200" b="1">
                  <a:solidFill>
                    <a:schemeClr val="accent2"/>
                  </a:solidFill>
                  <a:latin typeface="仿宋_GB2312" pitchFamily="49" charset="-122"/>
                  <a:ea typeface="仿宋_GB2312" pitchFamily="49" charset="-122"/>
                </a:defRPr>
              </a:lvl1pPr>
              <a:lvl2pPr>
                <a:defRPr sz="2800" b="1">
                  <a:solidFill>
                    <a:schemeClr val="tx1"/>
                  </a:solidFill>
                  <a:latin typeface="Arial" panose="020B0604020202020204" pitchFamily="34" charset="0"/>
                  <a:ea typeface="宋体" panose="02010600030101010101" pitchFamily="2" charset="-122"/>
                </a:defRPr>
              </a:lvl2pPr>
              <a:lvl3pPr>
                <a:defRPr sz="2400" b="1">
                  <a:solidFill>
                    <a:schemeClr val="accent2"/>
                  </a:solidFill>
                  <a:latin typeface="Arial" panose="020B0604020202020204" pitchFamily="34" charset="0"/>
                  <a:ea typeface="宋体" panose="02010600030101010101" pitchFamily="2" charset="-122"/>
                </a:defRPr>
              </a:lvl3pPr>
              <a:lvl4pPr>
                <a:defRPr sz="2000" b="1">
                  <a:solidFill>
                    <a:schemeClr val="tx1"/>
                  </a:solidFill>
                  <a:latin typeface="Arial" panose="020B0604020202020204" pitchFamily="34" charset="0"/>
                  <a:ea typeface="宋体" panose="02010600030101010101" pitchFamily="2" charset="-122"/>
                </a:defRPr>
              </a:lvl4pPr>
              <a:lvl5pPr>
                <a:defRPr sz="2000" b="1">
                  <a:solidFill>
                    <a:schemeClr val="accent2"/>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9pPr>
            </a:lstStyle>
            <a:p>
              <a:pPr algn="r">
                <a:spcBef>
                  <a:spcPct val="50000"/>
                </a:spcBef>
              </a:pPr>
              <a:r>
                <a:rPr lang="en-GB" altLang="zh-CN" sz="1200" b="0">
                  <a:solidFill>
                    <a:schemeClr val="tx1"/>
                  </a:solidFill>
                  <a:latin typeface="Arial" panose="020B0604020202020204" pitchFamily="34" charset="0"/>
                  <a:ea typeface="宋体" panose="02010600030101010101" pitchFamily="2" charset="-122"/>
                </a:rPr>
                <a:t>5000</a:t>
              </a:r>
              <a:endParaRPr lang="en-GB" altLang="zh-CN" sz="1200" b="0">
                <a:solidFill>
                  <a:schemeClr val="tx1"/>
                </a:solidFill>
                <a:latin typeface="Arial" panose="020B0604020202020204" pitchFamily="34" charset="0"/>
                <a:ea typeface="宋体" panose="02010600030101010101" pitchFamily="2" charset="-122"/>
              </a:endParaRPr>
            </a:p>
          </p:txBody>
        </p:sp>
        <p:sp>
          <p:nvSpPr>
            <p:cNvPr id="10" name="Text Box 46"/>
            <p:cNvSpPr txBox="1">
              <a:spLocks noChangeArrowheads="1"/>
            </p:cNvSpPr>
            <p:nvPr/>
          </p:nvSpPr>
          <p:spPr bwMode="auto">
            <a:xfrm>
              <a:off x="1253" y="2728"/>
              <a:ext cx="381" cy="1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sz="3200" b="1">
                  <a:solidFill>
                    <a:schemeClr val="accent2"/>
                  </a:solidFill>
                  <a:latin typeface="仿宋_GB2312" pitchFamily="49" charset="-122"/>
                  <a:ea typeface="仿宋_GB2312" pitchFamily="49" charset="-122"/>
                </a:defRPr>
              </a:lvl1pPr>
              <a:lvl2pPr>
                <a:defRPr sz="2800" b="1">
                  <a:solidFill>
                    <a:schemeClr val="tx1"/>
                  </a:solidFill>
                  <a:latin typeface="Arial" panose="020B0604020202020204" pitchFamily="34" charset="0"/>
                  <a:ea typeface="宋体" panose="02010600030101010101" pitchFamily="2" charset="-122"/>
                </a:defRPr>
              </a:lvl2pPr>
              <a:lvl3pPr>
                <a:defRPr sz="2400" b="1">
                  <a:solidFill>
                    <a:schemeClr val="accent2"/>
                  </a:solidFill>
                  <a:latin typeface="Arial" panose="020B0604020202020204" pitchFamily="34" charset="0"/>
                  <a:ea typeface="宋体" panose="02010600030101010101" pitchFamily="2" charset="-122"/>
                </a:defRPr>
              </a:lvl3pPr>
              <a:lvl4pPr>
                <a:defRPr sz="2000" b="1">
                  <a:solidFill>
                    <a:schemeClr val="tx1"/>
                  </a:solidFill>
                  <a:latin typeface="Arial" panose="020B0604020202020204" pitchFamily="34" charset="0"/>
                  <a:ea typeface="宋体" panose="02010600030101010101" pitchFamily="2" charset="-122"/>
                </a:defRPr>
              </a:lvl4pPr>
              <a:lvl5pPr>
                <a:defRPr sz="2000" b="1">
                  <a:solidFill>
                    <a:schemeClr val="accent2"/>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9pPr>
            </a:lstStyle>
            <a:p>
              <a:pPr algn="r">
                <a:spcBef>
                  <a:spcPct val="50000"/>
                </a:spcBef>
              </a:pPr>
              <a:r>
                <a:rPr lang="en-GB" altLang="zh-CN" sz="1200" b="0">
                  <a:solidFill>
                    <a:schemeClr val="tx1"/>
                  </a:solidFill>
                  <a:latin typeface="Arial" panose="020B0604020202020204" pitchFamily="34" charset="0"/>
                  <a:ea typeface="宋体" panose="02010600030101010101" pitchFamily="2" charset="-122"/>
                </a:rPr>
                <a:t>10000</a:t>
              </a:r>
              <a:endParaRPr lang="en-GB" altLang="zh-CN" sz="1200" b="0">
                <a:solidFill>
                  <a:schemeClr val="tx1"/>
                </a:solidFill>
                <a:latin typeface="Arial" panose="020B0604020202020204" pitchFamily="34" charset="0"/>
                <a:ea typeface="宋体" panose="02010600030101010101" pitchFamily="2" charset="-122"/>
              </a:endParaRPr>
            </a:p>
          </p:txBody>
        </p:sp>
        <p:sp>
          <p:nvSpPr>
            <p:cNvPr id="11" name="Text Box 47"/>
            <p:cNvSpPr txBox="1">
              <a:spLocks noChangeArrowheads="1"/>
            </p:cNvSpPr>
            <p:nvPr/>
          </p:nvSpPr>
          <p:spPr bwMode="auto">
            <a:xfrm>
              <a:off x="1253" y="2440"/>
              <a:ext cx="381" cy="1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sz="3200" b="1">
                  <a:solidFill>
                    <a:schemeClr val="accent2"/>
                  </a:solidFill>
                  <a:latin typeface="仿宋_GB2312" pitchFamily="49" charset="-122"/>
                  <a:ea typeface="仿宋_GB2312" pitchFamily="49" charset="-122"/>
                </a:defRPr>
              </a:lvl1pPr>
              <a:lvl2pPr>
                <a:defRPr sz="2800" b="1">
                  <a:solidFill>
                    <a:schemeClr val="tx1"/>
                  </a:solidFill>
                  <a:latin typeface="Arial" panose="020B0604020202020204" pitchFamily="34" charset="0"/>
                  <a:ea typeface="宋体" panose="02010600030101010101" pitchFamily="2" charset="-122"/>
                </a:defRPr>
              </a:lvl2pPr>
              <a:lvl3pPr>
                <a:defRPr sz="2400" b="1">
                  <a:solidFill>
                    <a:schemeClr val="accent2"/>
                  </a:solidFill>
                  <a:latin typeface="Arial" panose="020B0604020202020204" pitchFamily="34" charset="0"/>
                  <a:ea typeface="宋体" panose="02010600030101010101" pitchFamily="2" charset="-122"/>
                </a:defRPr>
              </a:lvl3pPr>
              <a:lvl4pPr>
                <a:defRPr sz="2000" b="1">
                  <a:solidFill>
                    <a:schemeClr val="tx1"/>
                  </a:solidFill>
                  <a:latin typeface="Arial" panose="020B0604020202020204" pitchFamily="34" charset="0"/>
                  <a:ea typeface="宋体" panose="02010600030101010101" pitchFamily="2" charset="-122"/>
                </a:defRPr>
              </a:lvl4pPr>
              <a:lvl5pPr>
                <a:defRPr sz="2000" b="1">
                  <a:solidFill>
                    <a:schemeClr val="accent2"/>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9pPr>
            </a:lstStyle>
            <a:p>
              <a:pPr algn="r">
                <a:spcBef>
                  <a:spcPct val="50000"/>
                </a:spcBef>
              </a:pPr>
              <a:r>
                <a:rPr lang="en-GB" altLang="zh-CN" sz="1200" b="0">
                  <a:solidFill>
                    <a:schemeClr val="tx1"/>
                  </a:solidFill>
                  <a:latin typeface="Arial" panose="020B0604020202020204" pitchFamily="34" charset="0"/>
                  <a:ea typeface="宋体" panose="02010600030101010101" pitchFamily="2" charset="-122"/>
                </a:rPr>
                <a:t>15000</a:t>
              </a:r>
              <a:endParaRPr lang="en-GB" altLang="zh-CN" sz="1200" b="0">
                <a:solidFill>
                  <a:schemeClr val="tx1"/>
                </a:solidFill>
                <a:latin typeface="Arial" panose="020B0604020202020204" pitchFamily="34" charset="0"/>
                <a:ea typeface="宋体" panose="02010600030101010101" pitchFamily="2" charset="-122"/>
              </a:endParaRPr>
            </a:p>
          </p:txBody>
        </p:sp>
        <p:sp>
          <p:nvSpPr>
            <p:cNvPr id="12" name="Text Box 48"/>
            <p:cNvSpPr txBox="1">
              <a:spLocks noChangeArrowheads="1"/>
            </p:cNvSpPr>
            <p:nvPr/>
          </p:nvSpPr>
          <p:spPr bwMode="auto">
            <a:xfrm>
              <a:off x="1253" y="2152"/>
              <a:ext cx="381" cy="1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sz="3200" b="1">
                  <a:solidFill>
                    <a:schemeClr val="accent2"/>
                  </a:solidFill>
                  <a:latin typeface="仿宋_GB2312" pitchFamily="49" charset="-122"/>
                  <a:ea typeface="仿宋_GB2312" pitchFamily="49" charset="-122"/>
                </a:defRPr>
              </a:lvl1pPr>
              <a:lvl2pPr>
                <a:defRPr sz="2800" b="1">
                  <a:solidFill>
                    <a:schemeClr val="tx1"/>
                  </a:solidFill>
                  <a:latin typeface="Arial" panose="020B0604020202020204" pitchFamily="34" charset="0"/>
                  <a:ea typeface="宋体" panose="02010600030101010101" pitchFamily="2" charset="-122"/>
                </a:defRPr>
              </a:lvl2pPr>
              <a:lvl3pPr>
                <a:defRPr sz="2400" b="1">
                  <a:solidFill>
                    <a:schemeClr val="accent2"/>
                  </a:solidFill>
                  <a:latin typeface="Arial" panose="020B0604020202020204" pitchFamily="34" charset="0"/>
                  <a:ea typeface="宋体" panose="02010600030101010101" pitchFamily="2" charset="-122"/>
                </a:defRPr>
              </a:lvl3pPr>
              <a:lvl4pPr>
                <a:defRPr sz="2000" b="1">
                  <a:solidFill>
                    <a:schemeClr val="tx1"/>
                  </a:solidFill>
                  <a:latin typeface="Arial" panose="020B0604020202020204" pitchFamily="34" charset="0"/>
                  <a:ea typeface="宋体" panose="02010600030101010101" pitchFamily="2" charset="-122"/>
                </a:defRPr>
              </a:lvl4pPr>
              <a:lvl5pPr>
                <a:defRPr sz="2000" b="1">
                  <a:solidFill>
                    <a:schemeClr val="accent2"/>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9pPr>
            </a:lstStyle>
            <a:p>
              <a:pPr algn="r">
                <a:spcBef>
                  <a:spcPct val="50000"/>
                </a:spcBef>
              </a:pPr>
              <a:r>
                <a:rPr lang="en-GB" altLang="zh-CN" sz="1200" b="0">
                  <a:solidFill>
                    <a:schemeClr val="tx1"/>
                  </a:solidFill>
                  <a:latin typeface="Arial" panose="020B0604020202020204" pitchFamily="34" charset="0"/>
                  <a:ea typeface="宋体" panose="02010600030101010101" pitchFamily="2" charset="-122"/>
                </a:rPr>
                <a:t>20000</a:t>
              </a:r>
              <a:endParaRPr lang="en-GB" altLang="zh-CN" sz="1200" b="0">
                <a:solidFill>
                  <a:schemeClr val="tx1"/>
                </a:solidFill>
                <a:latin typeface="Arial" panose="020B0604020202020204" pitchFamily="34" charset="0"/>
                <a:ea typeface="宋体" panose="02010600030101010101" pitchFamily="2" charset="-122"/>
              </a:endParaRPr>
            </a:p>
          </p:txBody>
        </p:sp>
        <p:sp>
          <p:nvSpPr>
            <p:cNvPr id="13" name="Text Box 49"/>
            <p:cNvSpPr txBox="1">
              <a:spLocks noChangeArrowheads="1"/>
            </p:cNvSpPr>
            <p:nvPr/>
          </p:nvSpPr>
          <p:spPr bwMode="auto">
            <a:xfrm>
              <a:off x="1253" y="1864"/>
              <a:ext cx="381" cy="1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sz="3200" b="1">
                  <a:solidFill>
                    <a:schemeClr val="accent2"/>
                  </a:solidFill>
                  <a:latin typeface="仿宋_GB2312" pitchFamily="49" charset="-122"/>
                  <a:ea typeface="仿宋_GB2312" pitchFamily="49" charset="-122"/>
                </a:defRPr>
              </a:lvl1pPr>
              <a:lvl2pPr>
                <a:defRPr sz="2800" b="1">
                  <a:solidFill>
                    <a:schemeClr val="tx1"/>
                  </a:solidFill>
                  <a:latin typeface="Arial" panose="020B0604020202020204" pitchFamily="34" charset="0"/>
                  <a:ea typeface="宋体" panose="02010600030101010101" pitchFamily="2" charset="-122"/>
                </a:defRPr>
              </a:lvl2pPr>
              <a:lvl3pPr>
                <a:defRPr sz="2400" b="1">
                  <a:solidFill>
                    <a:schemeClr val="accent2"/>
                  </a:solidFill>
                  <a:latin typeface="Arial" panose="020B0604020202020204" pitchFamily="34" charset="0"/>
                  <a:ea typeface="宋体" panose="02010600030101010101" pitchFamily="2" charset="-122"/>
                </a:defRPr>
              </a:lvl3pPr>
              <a:lvl4pPr>
                <a:defRPr sz="2000" b="1">
                  <a:solidFill>
                    <a:schemeClr val="tx1"/>
                  </a:solidFill>
                  <a:latin typeface="Arial" panose="020B0604020202020204" pitchFamily="34" charset="0"/>
                  <a:ea typeface="宋体" panose="02010600030101010101" pitchFamily="2" charset="-122"/>
                </a:defRPr>
              </a:lvl4pPr>
              <a:lvl5pPr>
                <a:defRPr sz="2000" b="1">
                  <a:solidFill>
                    <a:schemeClr val="accent2"/>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9pPr>
            </a:lstStyle>
            <a:p>
              <a:pPr algn="r">
                <a:spcBef>
                  <a:spcPct val="50000"/>
                </a:spcBef>
              </a:pPr>
              <a:r>
                <a:rPr lang="en-GB" altLang="zh-CN" sz="1200" b="0">
                  <a:solidFill>
                    <a:schemeClr val="tx1"/>
                  </a:solidFill>
                  <a:latin typeface="Arial" panose="020B0604020202020204" pitchFamily="34" charset="0"/>
                  <a:ea typeface="宋体" panose="02010600030101010101" pitchFamily="2" charset="-122"/>
                </a:rPr>
                <a:t>25000</a:t>
              </a:r>
              <a:endParaRPr lang="en-GB" altLang="zh-CN" sz="1200" b="0">
                <a:solidFill>
                  <a:schemeClr val="tx1"/>
                </a:solidFill>
                <a:latin typeface="Arial" panose="020B0604020202020204" pitchFamily="34" charset="0"/>
                <a:ea typeface="宋体" panose="02010600030101010101" pitchFamily="2" charset="-122"/>
              </a:endParaRPr>
            </a:p>
          </p:txBody>
        </p:sp>
        <p:sp>
          <p:nvSpPr>
            <p:cNvPr id="14" name="Text Box 50"/>
            <p:cNvSpPr txBox="1">
              <a:spLocks noChangeArrowheads="1"/>
            </p:cNvSpPr>
            <p:nvPr/>
          </p:nvSpPr>
          <p:spPr bwMode="auto">
            <a:xfrm>
              <a:off x="1253" y="1576"/>
              <a:ext cx="381" cy="1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sz="3200" b="1">
                  <a:solidFill>
                    <a:schemeClr val="accent2"/>
                  </a:solidFill>
                  <a:latin typeface="仿宋_GB2312" pitchFamily="49" charset="-122"/>
                  <a:ea typeface="仿宋_GB2312" pitchFamily="49" charset="-122"/>
                </a:defRPr>
              </a:lvl1pPr>
              <a:lvl2pPr>
                <a:defRPr sz="2800" b="1">
                  <a:solidFill>
                    <a:schemeClr val="tx1"/>
                  </a:solidFill>
                  <a:latin typeface="Arial" panose="020B0604020202020204" pitchFamily="34" charset="0"/>
                  <a:ea typeface="宋体" panose="02010600030101010101" pitchFamily="2" charset="-122"/>
                </a:defRPr>
              </a:lvl2pPr>
              <a:lvl3pPr>
                <a:defRPr sz="2400" b="1">
                  <a:solidFill>
                    <a:schemeClr val="accent2"/>
                  </a:solidFill>
                  <a:latin typeface="Arial" panose="020B0604020202020204" pitchFamily="34" charset="0"/>
                  <a:ea typeface="宋体" panose="02010600030101010101" pitchFamily="2" charset="-122"/>
                </a:defRPr>
              </a:lvl3pPr>
              <a:lvl4pPr>
                <a:defRPr sz="2000" b="1">
                  <a:solidFill>
                    <a:schemeClr val="tx1"/>
                  </a:solidFill>
                  <a:latin typeface="Arial" panose="020B0604020202020204" pitchFamily="34" charset="0"/>
                  <a:ea typeface="宋体" panose="02010600030101010101" pitchFamily="2" charset="-122"/>
                </a:defRPr>
              </a:lvl4pPr>
              <a:lvl5pPr>
                <a:defRPr sz="2000" b="1">
                  <a:solidFill>
                    <a:schemeClr val="accent2"/>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9pPr>
            </a:lstStyle>
            <a:p>
              <a:pPr algn="r">
                <a:spcBef>
                  <a:spcPct val="50000"/>
                </a:spcBef>
              </a:pPr>
              <a:r>
                <a:rPr lang="en-GB" altLang="zh-CN" sz="1200" b="0">
                  <a:solidFill>
                    <a:schemeClr val="tx1"/>
                  </a:solidFill>
                  <a:latin typeface="Arial" panose="020B0604020202020204" pitchFamily="34" charset="0"/>
                  <a:ea typeface="宋体" panose="02010600030101010101" pitchFamily="2" charset="-122"/>
                </a:rPr>
                <a:t>30000</a:t>
              </a:r>
              <a:endParaRPr lang="en-GB" altLang="zh-CN" sz="1200" b="0">
                <a:solidFill>
                  <a:schemeClr val="tx1"/>
                </a:solidFill>
                <a:latin typeface="Arial" panose="020B0604020202020204" pitchFamily="34" charset="0"/>
                <a:ea typeface="宋体" panose="02010600030101010101" pitchFamily="2" charset="-122"/>
              </a:endParaRPr>
            </a:p>
          </p:txBody>
        </p:sp>
        <p:sp>
          <p:nvSpPr>
            <p:cNvPr id="15" name="Text Box 51"/>
            <p:cNvSpPr txBox="1">
              <a:spLocks noChangeArrowheads="1"/>
            </p:cNvSpPr>
            <p:nvPr/>
          </p:nvSpPr>
          <p:spPr bwMode="auto">
            <a:xfrm>
              <a:off x="1253" y="1288"/>
              <a:ext cx="381" cy="1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sz="3200" b="1">
                  <a:solidFill>
                    <a:schemeClr val="accent2"/>
                  </a:solidFill>
                  <a:latin typeface="仿宋_GB2312" pitchFamily="49" charset="-122"/>
                  <a:ea typeface="仿宋_GB2312" pitchFamily="49" charset="-122"/>
                </a:defRPr>
              </a:lvl1pPr>
              <a:lvl2pPr>
                <a:defRPr sz="2800" b="1">
                  <a:solidFill>
                    <a:schemeClr val="tx1"/>
                  </a:solidFill>
                  <a:latin typeface="Arial" panose="020B0604020202020204" pitchFamily="34" charset="0"/>
                  <a:ea typeface="宋体" panose="02010600030101010101" pitchFamily="2" charset="-122"/>
                </a:defRPr>
              </a:lvl2pPr>
              <a:lvl3pPr>
                <a:defRPr sz="2400" b="1">
                  <a:solidFill>
                    <a:schemeClr val="accent2"/>
                  </a:solidFill>
                  <a:latin typeface="Arial" panose="020B0604020202020204" pitchFamily="34" charset="0"/>
                  <a:ea typeface="宋体" panose="02010600030101010101" pitchFamily="2" charset="-122"/>
                </a:defRPr>
              </a:lvl3pPr>
              <a:lvl4pPr>
                <a:defRPr sz="2000" b="1">
                  <a:solidFill>
                    <a:schemeClr val="tx1"/>
                  </a:solidFill>
                  <a:latin typeface="Arial" panose="020B0604020202020204" pitchFamily="34" charset="0"/>
                  <a:ea typeface="宋体" panose="02010600030101010101" pitchFamily="2" charset="-122"/>
                </a:defRPr>
              </a:lvl4pPr>
              <a:lvl5pPr>
                <a:defRPr sz="2000" b="1">
                  <a:solidFill>
                    <a:schemeClr val="accent2"/>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9pPr>
            </a:lstStyle>
            <a:p>
              <a:pPr algn="r">
                <a:spcBef>
                  <a:spcPct val="50000"/>
                </a:spcBef>
              </a:pPr>
              <a:r>
                <a:rPr lang="en-GB" altLang="zh-CN" sz="1200" b="0">
                  <a:solidFill>
                    <a:schemeClr val="tx1"/>
                  </a:solidFill>
                  <a:latin typeface="Arial" panose="020B0604020202020204" pitchFamily="34" charset="0"/>
                  <a:ea typeface="宋体" panose="02010600030101010101" pitchFamily="2" charset="-122"/>
                </a:rPr>
                <a:t>35000</a:t>
              </a:r>
              <a:endParaRPr lang="en-GB" altLang="zh-CN" sz="1200" b="0">
                <a:solidFill>
                  <a:schemeClr val="tx1"/>
                </a:solidFill>
                <a:latin typeface="Arial" panose="020B0604020202020204" pitchFamily="34" charset="0"/>
                <a:ea typeface="宋体" panose="02010600030101010101" pitchFamily="2" charset="-122"/>
              </a:endParaRPr>
            </a:p>
          </p:txBody>
        </p:sp>
        <p:sp>
          <p:nvSpPr>
            <p:cNvPr id="16" name="Text Box 52"/>
            <p:cNvSpPr txBox="1">
              <a:spLocks noChangeArrowheads="1"/>
            </p:cNvSpPr>
            <p:nvPr/>
          </p:nvSpPr>
          <p:spPr bwMode="auto">
            <a:xfrm>
              <a:off x="96" y="1686"/>
              <a:ext cx="1133" cy="5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sz="3200" b="1">
                  <a:solidFill>
                    <a:schemeClr val="accent2"/>
                  </a:solidFill>
                  <a:latin typeface="仿宋_GB2312" pitchFamily="49" charset="-122"/>
                  <a:ea typeface="仿宋_GB2312" pitchFamily="49" charset="-122"/>
                </a:defRPr>
              </a:lvl1pPr>
              <a:lvl2pPr>
                <a:defRPr sz="2800" b="1">
                  <a:solidFill>
                    <a:schemeClr val="tx1"/>
                  </a:solidFill>
                  <a:latin typeface="Arial" panose="020B0604020202020204" pitchFamily="34" charset="0"/>
                  <a:ea typeface="宋体" panose="02010600030101010101" pitchFamily="2" charset="-122"/>
                </a:defRPr>
              </a:lvl2pPr>
              <a:lvl3pPr>
                <a:defRPr sz="2400" b="1">
                  <a:solidFill>
                    <a:schemeClr val="accent2"/>
                  </a:solidFill>
                  <a:latin typeface="Arial" panose="020B0604020202020204" pitchFamily="34" charset="0"/>
                  <a:ea typeface="宋体" panose="02010600030101010101" pitchFamily="2" charset="-122"/>
                </a:defRPr>
              </a:lvl3pPr>
              <a:lvl4pPr>
                <a:defRPr sz="2000" b="1">
                  <a:solidFill>
                    <a:schemeClr val="tx1"/>
                  </a:solidFill>
                  <a:latin typeface="Arial" panose="020B0604020202020204" pitchFamily="34" charset="0"/>
                  <a:ea typeface="宋体" panose="02010600030101010101" pitchFamily="2" charset="-122"/>
                </a:defRPr>
              </a:lvl4pPr>
              <a:lvl5pPr>
                <a:defRPr sz="2000" b="1">
                  <a:solidFill>
                    <a:schemeClr val="accent2"/>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9pPr>
            </a:lstStyle>
            <a:p>
              <a:pPr algn="ctr"/>
              <a:r>
                <a:rPr lang="en-GB" altLang="zh-CN" sz="1400">
                  <a:solidFill>
                    <a:schemeClr val="tx1"/>
                  </a:solidFill>
                  <a:latin typeface="Arial" panose="020B0604020202020204" pitchFamily="34" charset="0"/>
                  <a:ea typeface="宋体" panose="02010600030101010101" pitchFamily="2" charset="-122"/>
                </a:rPr>
                <a:t>Dhrystone 2.1 / sec</a:t>
              </a:r>
              <a:endParaRPr lang="en-GB" altLang="zh-CN" sz="1400">
                <a:solidFill>
                  <a:schemeClr val="tx1"/>
                </a:solidFill>
                <a:latin typeface="Arial" panose="020B0604020202020204" pitchFamily="34" charset="0"/>
                <a:ea typeface="宋体" panose="02010600030101010101" pitchFamily="2" charset="-122"/>
              </a:endParaRPr>
            </a:p>
            <a:p>
              <a:pPr algn="ctr"/>
              <a:r>
                <a:rPr lang="en-GB" altLang="zh-CN" sz="1400">
                  <a:solidFill>
                    <a:schemeClr val="tx1"/>
                  </a:solidFill>
                  <a:latin typeface="Arial" panose="020B0604020202020204" pitchFamily="34" charset="0"/>
                  <a:ea typeface="宋体" panose="02010600030101010101" pitchFamily="2" charset="-122"/>
                </a:rPr>
                <a:t>@20MHz</a:t>
              </a:r>
              <a:endParaRPr lang="en-GB" altLang="zh-CN" sz="1400">
                <a:solidFill>
                  <a:schemeClr val="tx1"/>
                </a:solidFill>
                <a:latin typeface="Arial" panose="020B0604020202020204" pitchFamily="34" charset="0"/>
                <a:ea typeface="宋体" panose="02010600030101010101" pitchFamily="2" charset="-122"/>
              </a:endParaRPr>
            </a:p>
            <a:p>
              <a:pPr algn="ctr"/>
              <a:r>
                <a:rPr lang="en-GB" altLang="zh-CN" sz="1400">
                  <a:solidFill>
                    <a:schemeClr val="tx1"/>
                  </a:solidFill>
                  <a:latin typeface="Arial" panose="020B0604020202020204" pitchFamily="34" charset="0"/>
                  <a:ea typeface="宋体" panose="02010600030101010101" pitchFamily="2" charset="-122"/>
                </a:rPr>
                <a:t>on ARM7TDMI</a:t>
              </a:r>
              <a:endParaRPr lang="en-GB" altLang="zh-CN" sz="1400">
                <a:solidFill>
                  <a:schemeClr val="tx1"/>
                </a:solidFill>
                <a:latin typeface="Arial" panose="020B0604020202020204" pitchFamily="34" charset="0"/>
                <a:ea typeface="宋体" panose="02010600030101010101" pitchFamily="2" charset="-122"/>
              </a:endParaRPr>
            </a:p>
          </p:txBody>
        </p:sp>
        <p:sp>
          <p:nvSpPr>
            <p:cNvPr id="17" name="Rectangle 53"/>
            <p:cNvSpPr>
              <a:spLocks noChangeArrowheads="1"/>
            </p:cNvSpPr>
            <p:nvPr/>
          </p:nvSpPr>
          <p:spPr bwMode="auto">
            <a:xfrm>
              <a:off x="240" y="2448"/>
              <a:ext cx="96" cy="96"/>
            </a:xfrm>
            <a:prstGeom prst="rect">
              <a:avLst/>
            </a:prstGeom>
            <a:solidFill>
              <a:schemeClr val="fo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a:p>
          </p:txBody>
        </p:sp>
        <p:sp>
          <p:nvSpPr>
            <p:cNvPr id="18" name="Rectangle 54"/>
            <p:cNvSpPr>
              <a:spLocks noChangeArrowheads="1"/>
            </p:cNvSpPr>
            <p:nvPr/>
          </p:nvSpPr>
          <p:spPr bwMode="auto">
            <a:xfrm>
              <a:off x="240" y="2640"/>
              <a:ext cx="96" cy="96"/>
            </a:xfrm>
            <a:prstGeom prst="rect">
              <a:avLst/>
            </a:prstGeom>
            <a:solidFill>
              <a:schemeClr val="bg2"/>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a:p>
          </p:txBody>
        </p:sp>
        <p:sp>
          <p:nvSpPr>
            <p:cNvPr id="19" name="Text Box 55"/>
            <p:cNvSpPr txBox="1">
              <a:spLocks noChangeArrowheads="1"/>
            </p:cNvSpPr>
            <p:nvPr/>
          </p:nvSpPr>
          <p:spPr bwMode="auto">
            <a:xfrm>
              <a:off x="336" y="2391"/>
              <a:ext cx="371"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sz="3200" b="1">
                  <a:solidFill>
                    <a:schemeClr val="accent2"/>
                  </a:solidFill>
                  <a:latin typeface="仿宋_GB2312" pitchFamily="49" charset="-122"/>
                  <a:ea typeface="仿宋_GB2312" pitchFamily="49" charset="-122"/>
                </a:defRPr>
              </a:lvl1pPr>
              <a:lvl2pPr>
                <a:defRPr sz="2800" b="1">
                  <a:solidFill>
                    <a:schemeClr val="tx1"/>
                  </a:solidFill>
                  <a:latin typeface="Arial" panose="020B0604020202020204" pitchFamily="34" charset="0"/>
                  <a:ea typeface="宋体" panose="02010600030101010101" pitchFamily="2" charset="-122"/>
                </a:defRPr>
              </a:lvl2pPr>
              <a:lvl3pPr>
                <a:defRPr sz="2400" b="1">
                  <a:solidFill>
                    <a:schemeClr val="accent2"/>
                  </a:solidFill>
                  <a:latin typeface="Arial" panose="020B0604020202020204" pitchFamily="34" charset="0"/>
                  <a:ea typeface="宋体" panose="02010600030101010101" pitchFamily="2" charset="-122"/>
                </a:defRPr>
              </a:lvl3pPr>
              <a:lvl4pPr>
                <a:defRPr sz="2000" b="1">
                  <a:solidFill>
                    <a:schemeClr val="tx1"/>
                  </a:solidFill>
                  <a:latin typeface="Arial" panose="020B0604020202020204" pitchFamily="34" charset="0"/>
                  <a:ea typeface="宋体" panose="02010600030101010101" pitchFamily="2" charset="-122"/>
                </a:defRPr>
              </a:lvl4pPr>
              <a:lvl5pPr>
                <a:defRPr sz="2000" b="1">
                  <a:solidFill>
                    <a:schemeClr val="accent2"/>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9pPr>
            </a:lstStyle>
            <a:p>
              <a:pPr algn="ctr"/>
              <a:r>
                <a:rPr lang="en-GB" altLang="zh-CN" sz="1400">
                  <a:solidFill>
                    <a:schemeClr val="tx1"/>
                  </a:solidFill>
                  <a:latin typeface="Arial" panose="020B0604020202020204" pitchFamily="34" charset="0"/>
                  <a:ea typeface="宋体" panose="02010600030101010101" pitchFamily="2" charset="-122"/>
                </a:rPr>
                <a:t>ARM</a:t>
              </a:r>
              <a:endParaRPr lang="en-GB" altLang="zh-CN" sz="1400">
                <a:solidFill>
                  <a:schemeClr val="tx1"/>
                </a:solidFill>
                <a:latin typeface="Arial" panose="020B0604020202020204" pitchFamily="34" charset="0"/>
                <a:ea typeface="宋体" panose="02010600030101010101" pitchFamily="2" charset="-122"/>
              </a:endParaRPr>
            </a:p>
          </p:txBody>
        </p:sp>
        <p:sp>
          <p:nvSpPr>
            <p:cNvPr id="20" name="Text Box 56"/>
            <p:cNvSpPr txBox="1">
              <a:spLocks noChangeArrowheads="1"/>
            </p:cNvSpPr>
            <p:nvPr/>
          </p:nvSpPr>
          <p:spPr bwMode="auto">
            <a:xfrm>
              <a:off x="336" y="2583"/>
              <a:ext cx="488"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sz="3200" b="1">
                  <a:solidFill>
                    <a:schemeClr val="accent2"/>
                  </a:solidFill>
                  <a:latin typeface="仿宋_GB2312" pitchFamily="49" charset="-122"/>
                  <a:ea typeface="仿宋_GB2312" pitchFamily="49" charset="-122"/>
                </a:defRPr>
              </a:lvl1pPr>
              <a:lvl2pPr>
                <a:defRPr sz="2800" b="1">
                  <a:solidFill>
                    <a:schemeClr val="tx1"/>
                  </a:solidFill>
                  <a:latin typeface="Arial" panose="020B0604020202020204" pitchFamily="34" charset="0"/>
                  <a:ea typeface="宋体" panose="02010600030101010101" pitchFamily="2" charset="-122"/>
                </a:defRPr>
              </a:lvl2pPr>
              <a:lvl3pPr>
                <a:defRPr sz="2400" b="1">
                  <a:solidFill>
                    <a:schemeClr val="accent2"/>
                  </a:solidFill>
                  <a:latin typeface="Arial" panose="020B0604020202020204" pitchFamily="34" charset="0"/>
                  <a:ea typeface="宋体" panose="02010600030101010101" pitchFamily="2" charset="-122"/>
                </a:defRPr>
              </a:lvl3pPr>
              <a:lvl4pPr>
                <a:defRPr sz="2000" b="1">
                  <a:solidFill>
                    <a:schemeClr val="tx1"/>
                  </a:solidFill>
                  <a:latin typeface="Arial" panose="020B0604020202020204" pitchFamily="34" charset="0"/>
                  <a:ea typeface="宋体" panose="02010600030101010101" pitchFamily="2" charset="-122"/>
                </a:defRPr>
              </a:lvl4pPr>
              <a:lvl5pPr>
                <a:defRPr sz="2000" b="1">
                  <a:solidFill>
                    <a:schemeClr val="accent2"/>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9pPr>
            </a:lstStyle>
            <a:p>
              <a:r>
                <a:rPr lang="en-GB" altLang="zh-CN" sz="1400">
                  <a:solidFill>
                    <a:schemeClr val="tx1"/>
                  </a:solidFill>
                  <a:latin typeface="Arial" panose="020B0604020202020204" pitchFamily="34" charset="0"/>
                  <a:ea typeface="宋体" panose="02010600030101010101" pitchFamily="2" charset="-122"/>
                </a:rPr>
                <a:t>Thumb</a:t>
              </a:r>
              <a:endParaRPr lang="en-GB" altLang="zh-CN" sz="1400">
                <a:solidFill>
                  <a:schemeClr val="tx1"/>
                </a:solidFill>
                <a:latin typeface="Arial" panose="020B0604020202020204" pitchFamily="34" charset="0"/>
                <a:ea typeface="宋体" panose="02010600030101010101" pitchFamily="2" charset="-122"/>
              </a:endParaRPr>
            </a:p>
          </p:txBody>
        </p:sp>
        <p:sp>
          <p:nvSpPr>
            <p:cNvPr id="21" name="Rectangle 57"/>
            <p:cNvSpPr>
              <a:spLocks noChangeArrowheads="1"/>
            </p:cNvSpPr>
            <p:nvPr/>
          </p:nvSpPr>
          <p:spPr bwMode="auto">
            <a:xfrm>
              <a:off x="192" y="2400"/>
              <a:ext cx="624" cy="384"/>
            </a:xfrm>
            <a:prstGeom prst="rect">
              <a:avLst/>
            </a:prstGeom>
            <a:noFill/>
            <a:ln w="6350">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a:p>
          </p:txBody>
        </p:sp>
        <p:sp>
          <p:nvSpPr>
            <p:cNvPr id="22" name="Text Box 58"/>
            <p:cNvSpPr txBox="1">
              <a:spLocks noChangeArrowheads="1"/>
            </p:cNvSpPr>
            <p:nvPr/>
          </p:nvSpPr>
          <p:spPr bwMode="auto">
            <a:xfrm>
              <a:off x="1919" y="3399"/>
              <a:ext cx="389"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sz="3200" b="1">
                  <a:solidFill>
                    <a:schemeClr val="accent2"/>
                  </a:solidFill>
                  <a:latin typeface="仿宋_GB2312" pitchFamily="49" charset="-122"/>
                  <a:ea typeface="仿宋_GB2312" pitchFamily="49" charset="-122"/>
                </a:defRPr>
              </a:lvl1pPr>
              <a:lvl2pPr>
                <a:defRPr sz="2800" b="1">
                  <a:solidFill>
                    <a:schemeClr val="tx1"/>
                  </a:solidFill>
                  <a:latin typeface="Arial" panose="020B0604020202020204" pitchFamily="34" charset="0"/>
                  <a:ea typeface="宋体" panose="02010600030101010101" pitchFamily="2" charset="-122"/>
                </a:defRPr>
              </a:lvl2pPr>
              <a:lvl3pPr>
                <a:defRPr sz="2400" b="1">
                  <a:solidFill>
                    <a:schemeClr val="accent2"/>
                  </a:solidFill>
                  <a:latin typeface="Arial" panose="020B0604020202020204" pitchFamily="34" charset="0"/>
                  <a:ea typeface="宋体" panose="02010600030101010101" pitchFamily="2" charset="-122"/>
                </a:defRPr>
              </a:lvl3pPr>
              <a:lvl4pPr>
                <a:defRPr sz="2000" b="1">
                  <a:solidFill>
                    <a:schemeClr val="tx1"/>
                  </a:solidFill>
                  <a:latin typeface="Arial" panose="020B0604020202020204" pitchFamily="34" charset="0"/>
                  <a:ea typeface="宋体" panose="02010600030101010101" pitchFamily="2" charset="-122"/>
                </a:defRPr>
              </a:lvl4pPr>
              <a:lvl5pPr>
                <a:defRPr sz="2000" b="1">
                  <a:solidFill>
                    <a:schemeClr val="accent2"/>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9pPr>
            </a:lstStyle>
            <a:p>
              <a:pPr algn="ctr"/>
              <a:r>
                <a:rPr lang="en-GB" altLang="zh-CN" sz="1400" b="0">
                  <a:solidFill>
                    <a:schemeClr val="tx1"/>
                  </a:solidFill>
                  <a:latin typeface="Arial" panose="020B0604020202020204" pitchFamily="34" charset="0"/>
                  <a:ea typeface="宋体" panose="02010600030101010101" pitchFamily="2" charset="-122"/>
                </a:rPr>
                <a:t>32 bit</a:t>
              </a:r>
              <a:endParaRPr lang="en-GB" altLang="zh-CN" sz="1400" b="0">
                <a:solidFill>
                  <a:schemeClr val="tx1"/>
                </a:solidFill>
                <a:latin typeface="Arial" panose="020B0604020202020204" pitchFamily="34" charset="0"/>
                <a:ea typeface="宋体" panose="02010600030101010101" pitchFamily="2" charset="-122"/>
              </a:endParaRPr>
            </a:p>
          </p:txBody>
        </p:sp>
        <p:sp>
          <p:nvSpPr>
            <p:cNvPr id="23" name="Text Box 59"/>
            <p:cNvSpPr txBox="1">
              <a:spLocks noChangeArrowheads="1"/>
            </p:cNvSpPr>
            <p:nvPr/>
          </p:nvSpPr>
          <p:spPr bwMode="auto">
            <a:xfrm>
              <a:off x="2783" y="3399"/>
              <a:ext cx="389"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sz="3200" b="1">
                  <a:solidFill>
                    <a:schemeClr val="accent2"/>
                  </a:solidFill>
                  <a:latin typeface="仿宋_GB2312" pitchFamily="49" charset="-122"/>
                  <a:ea typeface="仿宋_GB2312" pitchFamily="49" charset="-122"/>
                </a:defRPr>
              </a:lvl1pPr>
              <a:lvl2pPr>
                <a:defRPr sz="2800" b="1">
                  <a:solidFill>
                    <a:schemeClr val="tx1"/>
                  </a:solidFill>
                  <a:latin typeface="Arial" panose="020B0604020202020204" pitchFamily="34" charset="0"/>
                  <a:ea typeface="宋体" panose="02010600030101010101" pitchFamily="2" charset="-122"/>
                </a:defRPr>
              </a:lvl2pPr>
              <a:lvl3pPr>
                <a:defRPr sz="2400" b="1">
                  <a:solidFill>
                    <a:schemeClr val="accent2"/>
                  </a:solidFill>
                  <a:latin typeface="Arial" panose="020B0604020202020204" pitchFamily="34" charset="0"/>
                  <a:ea typeface="宋体" panose="02010600030101010101" pitchFamily="2" charset="-122"/>
                </a:defRPr>
              </a:lvl3pPr>
              <a:lvl4pPr>
                <a:defRPr sz="2000" b="1">
                  <a:solidFill>
                    <a:schemeClr val="tx1"/>
                  </a:solidFill>
                  <a:latin typeface="Arial" panose="020B0604020202020204" pitchFamily="34" charset="0"/>
                  <a:ea typeface="宋体" panose="02010600030101010101" pitchFamily="2" charset="-122"/>
                </a:defRPr>
              </a:lvl4pPr>
              <a:lvl5pPr>
                <a:defRPr sz="2000" b="1">
                  <a:solidFill>
                    <a:schemeClr val="accent2"/>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9pPr>
            </a:lstStyle>
            <a:p>
              <a:pPr algn="ctr"/>
              <a:r>
                <a:rPr lang="en-GB" altLang="zh-CN" sz="1400" b="0">
                  <a:solidFill>
                    <a:schemeClr val="tx1"/>
                  </a:solidFill>
                  <a:latin typeface="Arial" panose="020B0604020202020204" pitchFamily="34" charset="0"/>
                  <a:ea typeface="宋体" panose="02010600030101010101" pitchFamily="2" charset="-122"/>
                </a:rPr>
                <a:t>16 bit</a:t>
              </a:r>
              <a:endParaRPr lang="en-GB" altLang="zh-CN" sz="1400" b="0">
                <a:solidFill>
                  <a:schemeClr val="tx1"/>
                </a:solidFill>
                <a:latin typeface="Arial" panose="020B0604020202020204" pitchFamily="34" charset="0"/>
                <a:ea typeface="宋体" panose="02010600030101010101" pitchFamily="2" charset="-122"/>
              </a:endParaRPr>
            </a:p>
          </p:txBody>
        </p:sp>
        <p:sp>
          <p:nvSpPr>
            <p:cNvPr id="24" name="Text Box 60"/>
            <p:cNvSpPr txBox="1">
              <a:spLocks noChangeArrowheads="1"/>
            </p:cNvSpPr>
            <p:nvPr/>
          </p:nvSpPr>
          <p:spPr bwMode="auto">
            <a:xfrm>
              <a:off x="3525" y="3392"/>
              <a:ext cx="681" cy="3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sz="3200" b="1">
                  <a:solidFill>
                    <a:schemeClr val="accent2"/>
                  </a:solidFill>
                  <a:latin typeface="仿宋_GB2312" pitchFamily="49" charset="-122"/>
                  <a:ea typeface="仿宋_GB2312" pitchFamily="49" charset="-122"/>
                </a:defRPr>
              </a:lvl1pPr>
              <a:lvl2pPr>
                <a:defRPr sz="2800" b="1">
                  <a:solidFill>
                    <a:schemeClr val="tx1"/>
                  </a:solidFill>
                  <a:latin typeface="Arial" panose="020B0604020202020204" pitchFamily="34" charset="0"/>
                  <a:ea typeface="宋体" panose="02010600030101010101" pitchFamily="2" charset="-122"/>
                </a:defRPr>
              </a:lvl2pPr>
              <a:lvl3pPr>
                <a:defRPr sz="2400" b="1">
                  <a:solidFill>
                    <a:schemeClr val="accent2"/>
                  </a:solidFill>
                  <a:latin typeface="Arial" panose="020B0604020202020204" pitchFamily="34" charset="0"/>
                  <a:ea typeface="宋体" panose="02010600030101010101" pitchFamily="2" charset="-122"/>
                </a:defRPr>
              </a:lvl3pPr>
              <a:lvl4pPr>
                <a:defRPr sz="2000" b="1">
                  <a:solidFill>
                    <a:schemeClr val="tx1"/>
                  </a:solidFill>
                  <a:latin typeface="Arial" panose="020B0604020202020204" pitchFamily="34" charset="0"/>
                  <a:ea typeface="宋体" panose="02010600030101010101" pitchFamily="2" charset="-122"/>
                </a:defRPr>
              </a:lvl4pPr>
              <a:lvl5pPr>
                <a:defRPr sz="2000" b="1">
                  <a:solidFill>
                    <a:schemeClr val="accent2"/>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9pPr>
            </a:lstStyle>
            <a:p>
              <a:pPr algn="ctr"/>
              <a:r>
                <a:rPr lang="en-GB" altLang="zh-CN" sz="1400" b="0">
                  <a:solidFill>
                    <a:schemeClr val="tx1"/>
                  </a:solidFill>
                  <a:latin typeface="Arial" panose="020B0604020202020204" pitchFamily="34" charset="0"/>
                  <a:ea typeface="宋体" panose="02010600030101010101" pitchFamily="2" charset="-122"/>
                </a:rPr>
                <a:t>16 bit with</a:t>
              </a:r>
              <a:endParaRPr lang="en-GB" altLang="zh-CN" sz="1400" b="0">
                <a:solidFill>
                  <a:schemeClr val="tx1"/>
                </a:solidFill>
                <a:latin typeface="Arial" panose="020B0604020202020204" pitchFamily="34" charset="0"/>
                <a:ea typeface="宋体" panose="02010600030101010101" pitchFamily="2" charset="-122"/>
              </a:endParaRPr>
            </a:p>
            <a:p>
              <a:pPr algn="ctr"/>
              <a:r>
                <a:rPr lang="en-GB" altLang="zh-CN" sz="1400" b="0">
                  <a:solidFill>
                    <a:schemeClr val="tx1"/>
                  </a:solidFill>
                  <a:latin typeface="Arial" panose="020B0604020202020204" pitchFamily="34" charset="0"/>
                  <a:ea typeface="宋体" panose="02010600030101010101" pitchFamily="2" charset="-122"/>
                </a:rPr>
                <a:t>32 bit stack</a:t>
              </a:r>
              <a:endParaRPr lang="en-GB" altLang="zh-CN" sz="1400" b="0">
                <a:solidFill>
                  <a:schemeClr val="tx1"/>
                </a:solidFill>
                <a:latin typeface="Arial" panose="020B0604020202020204" pitchFamily="34" charset="0"/>
                <a:ea typeface="宋体" panose="02010600030101010101" pitchFamily="2" charset="-122"/>
              </a:endParaRPr>
            </a:p>
          </p:txBody>
        </p:sp>
      </p:grpSp>
      <p:sp>
        <p:nvSpPr>
          <p:cNvPr id="64" name="Text Box 61"/>
          <p:cNvSpPr txBox="1">
            <a:spLocks noChangeArrowheads="1"/>
          </p:cNvSpPr>
          <p:nvPr/>
        </p:nvSpPr>
        <p:spPr bwMode="auto">
          <a:xfrm>
            <a:off x="5995035" y="4240848"/>
            <a:ext cx="164592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sz="3200" b="1">
                <a:solidFill>
                  <a:schemeClr val="accent2"/>
                </a:solidFill>
                <a:latin typeface="仿宋_GB2312" pitchFamily="49" charset="-122"/>
                <a:ea typeface="仿宋_GB2312" pitchFamily="49" charset="-122"/>
              </a:defRPr>
            </a:lvl1pPr>
            <a:lvl2pPr>
              <a:defRPr sz="2800" b="1">
                <a:solidFill>
                  <a:schemeClr val="tx1"/>
                </a:solidFill>
                <a:latin typeface="Arial" panose="020B0604020202020204" pitchFamily="34" charset="0"/>
                <a:ea typeface="宋体" panose="02010600030101010101" pitchFamily="2" charset="-122"/>
              </a:defRPr>
            </a:lvl2pPr>
            <a:lvl3pPr>
              <a:defRPr sz="2400" b="1">
                <a:solidFill>
                  <a:schemeClr val="accent2"/>
                </a:solidFill>
                <a:latin typeface="Arial" panose="020B0604020202020204" pitchFamily="34" charset="0"/>
                <a:ea typeface="宋体" panose="02010600030101010101" pitchFamily="2" charset="-122"/>
              </a:defRPr>
            </a:lvl3pPr>
            <a:lvl4pPr>
              <a:defRPr sz="2000" b="1">
                <a:solidFill>
                  <a:schemeClr val="tx1"/>
                </a:solidFill>
                <a:latin typeface="Arial" panose="020B0604020202020204" pitchFamily="34" charset="0"/>
                <a:ea typeface="宋体" panose="02010600030101010101" pitchFamily="2" charset="-122"/>
              </a:defRPr>
            </a:lvl4pPr>
            <a:lvl5pPr>
              <a:defRPr sz="2000" b="1">
                <a:solidFill>
                  <a:schemeClr val="accent2"/>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9pPr>
          </a:lstStyle>
          <a:p>
            <a:pPr algn="ctr"/>
            <a:r>
              <a:rPr lang="zh-CN" altLang="en-GB" sz="1800" dirty="0">
                <a:solidFill>
                  <a:schemeClr val="tx1"/>
                </a:solidFill>
                <a:latin typeface="Arial" panose="020B0604020202020204" pitchFamily="34" charset="0"/>
                <a:ea typeface="宋体" panose="02010600030101010101" pitchFamily="2" charset="-122"/>
              </a:rPr>
              <a:t>内存宽度</a:t>
            </a:r>
            <a:endParaRPr lang="zh-CN" altLang="en-GB" sz="1800" dirty="0">
              <a:solidFill>
                <a:schemeClr val="tx1"/>
              </a:solidFill>
              <a:latin typeface="Arial" panose="020B0604020202020204" pitchFamily="34" charset="0"/>
              <a:ea typeface="宋体" panose="02010600030101010101" pitchFamily="2" charset="-122"/>
            </a:endParaRPr>
          </a:p>
        </p:txBody>
      </p:sp>
      <p:sp>
        <p:nvSpPr>
          <p:cNvPr id="2" name="文本框 1"/>
          <p:cNvSpPr txBox="1"/>
          <p:nvPr/>
        </p:nvSpPr>
        <p:spPr>
          <a:xfrm>
            <a:off x="403225" y="4260215"/>
            <a:ext cx="8481060" cy="2553335"/>
          </a:xfrm>
          <a:prstGeom prst="rect">
            <a:avLst/>
          </a:prstGeom>
          <a:noFill/>
        </p:spPr>
        <p:txBody>
          <a:bodyPr wrap="square" rtlCol="0" anchor="t">
            <a:spAutoFit/>
          </a:bodyPr>
          <a:p>
            <a:r>
              <a:rPr altLang="en-US" sz="2000">
                <a:solidFill>
                  <a:srgbClr val="C00000"/>
                </a:solidFill>
                <a:latin typeface="微软雅黑" panose="020B0503020204020204" charset="-122"/>
                <a:ea typeface="微软雅黑" panose="020B0503020204020204" charset="-122"/>
                <a:cs typeface="微软雅黑" panose="020B0503020204020204" charset="-122"/>
                <a:sym typeface="+mn-ea"/>
              </a:rPr>
              <a:t>内存宽度为</a:t>
            </a:r>
            <a:r>
              <a:rPr lang="en-US" altLang="zh-CN" sz="2000">
                <a:solidFill>
                  <a:srgbClr val="C00000"/>
                </a:solidFill>
                <a:latin typeface="微软雅黑" panose="020B0503020204020204" charset="-122"/>
                <a:ea typeface="微软雅黑" panose="020B0503020204020204" charset="-122"/>
                <a:cs typeface="微软雅黑" panose="020B0503020204020204" charset="-122"/>
                <a:sym typeface="+mn-ea"/>
              </a:rPr>
              <a:t>32bit</a:t>
            </a:r>
            <a:r>
              <a:rPr altLang="en-US" sz="2000">
                <a:solidFill>
                  <a:srgbClr val="C00000"/>
                </a:solidFill>
                <a:latin typeface="微软雅黑" panose="020B0503020204020204" charset="-122"/>
                <a:ea typeface="微软雅黑" panose="020B0503020204020204" charset="-122"/>
                <a:cs typeface="微软雅黑" panose="020B0503020204020204" charset="-122"/>
                <a:sym typeface="+mn-ea"/>
              </a:rPr>
              <a:t>时：</a:t>
            </a:r>
            <a:endParaRPr altLang="en-US" sz="2000">
              <a:solidFill>
                <a:srgbClr val="C00000"/>
              </a:solidFill>
              <a:latin typeface="微软雅黑" panose="020B0503020204020204" charset="-122"/>
              <a:ea typeface="微软雅黑" panose="020B0503020204020204" charset="-122"/>
              <a:cs typeface="微软雅黑" panose="020B0503020204020204" charset="-122"/>
              <a:sym typeface="+mn-ea"/>
            </a:endParaRPr>
          </a:p>
          <a:p>
            <a:r>
              <a:rPr altLang="en-US" sz="2000">
                <a:latin typeface="微软雅黑" panose="020B0503020204020204" charset="-122"/>
                <a:ea typeface="微软雅黑" panose="020B0503020204020204" charset="-122"/>
                <a:cs typeface="微软雅黑" panose="020B0503020204020204" charset="-122"/>
                <a:sym typeface="+mn-ea"/>
              </a:rPr>
              <a:t>      与全部用ARM指令相比，使用Thumb指令可以在</a:t>
            </a:r>
            <a:r>
              <a:rPr altLang="en-US" sz="2000">
                <a:solidFill>
                  <a:srgbClr val="C00000"/>
                </a:solidFill>
                <a:latin typeface="微软雅黑" panose="020B0503020204020204" charset="-122"/>
                <a:ea typeface="微软雅黑" panose="020B0503020204020204" charset="-122"/>
                <a:cs typeface="微软雅黑" panose="020B0503020204020204" charset="-122"/>
                <a:sym typeface="+mn-ea"/>
              </a:rPr>
              <a:t>代码密度方面改善大约30%</a:t>
            </a:r>
            <a:r>
              <a:rPr altLang="en-US" sz="2000">
                <a:latin typeface="微软雅黑" panose="020B0503020204020204" charset="-122"/>
                <a:ea typeface="微软雅黑" panose="020B0503020204020204" charset="-122"/>
                <a:cs typeface="微软雅黑" panose="020B0503020204020204" charset="-122"/>
                <a:sym typeface="+mn-ea"/>
              </a:rPr>
              <a:t>。</a:t>
            </a:r>
            <a:endParaRPr altLang="en-US" sz="2000">
              <a:latin typeface="微软雅黑" panose="020B0503020204020204" charset="-122"/>
              <a:ea typeface="微软雅黑" panose="020B0503020204020204" charset="-122"/>
              <a:cs typeface="微软雅黑" panose="020B0503020204020204" charset="-122"/>
              <a:sym typeface="+mn-ea"/>
            </a:endParaRPr>
          </a:p>
          <a:p>
            <a:r>
              <a:rPr altLang="en-US" sz="2000">
                <a:latin typeface="微软雅黑" panose="020B0503020204020204" charset="-122"/>
                <a:ea typeface="微软雅黑" panose="020B0503020204020204" charset="-122"/>
                <a:cs typeface="微软雅黑" panose="020B0503020204020204" charset="-122"/>
                <a:sym typeface="+mn-ea"/>
              </a:rPr>
              <a:t>       但是，这种改进是以代码的效率为代价的。尽管每个Thumb指令都有相对应的ARM指令，</a:t>
            </a:r>
            <a:endParaRPr altLang="en-US" sz="2000">
              <a:latin typeface="微软雅黑" panose="020B0503020204020204" charset="-122"/>
              <a:ea typeface="微软雅黑" panose="020B0503020204020204" charset="-122"/>
              <a:cs typeface="微软雅黑" panose="020B0503020204020204" charset="-122"/>
              <a:sym typeface="+mn-ea"/>
            </a:endParaRPr>
          </a:p>
          <a:p>
            <a:r>
              <a:rPr altLang="en-US" sz="2000">
                <a:solidFill>
                  <a:srgbClr val="C00000"/>
                </a:solidFill>
                <a:latin typeface="微软雅黑" panose="020B0503020204020204" charset="-122"/>
                <a:ea typeface="微软雅黑" panose="020B0503020204020204" charset="-122"/>
                <a:cs typeface="微软雅黑" panose="020B0503020204020204" charset="-122"/>
                <a:sym typeface="+mn-ea"/>
              </a:rPr>
              <a:t>       相同的功能，需要更多的Thumb指令才能完成</a:t>
            </a:r>
            <a:r>
              <a:rPr altLang="en-US" sz="2000">
                <a:latin typeface="微软雅黑" panose="020B0503020204020204" charset="-122"/>
                <a:ea typeface="微软雅黑" panose="020B0503020204020204" charset="-122"/>
                <a:cs typeface="微软雅黑" panose="020B0503020204020204" charset="-122"/>
                <a:sym typeface="+mn-ea"/>
              </a:rPr>
              <a:t>。</a:t>
            </a:r>
            <a:endParaRPr altLang="en-US" sz="2000">
              <a:latin typeface="微软雅黑" panose="020B0503020204020204" charset="-122"/>
              <a:ea typeface="微软雅黑" panose="020B0503020204020204" charset="-122"/>
              <a:cs typeface="微软雅黑" panose="020B0503020204020204" charset="-122"/>
              <a:sym typeface="+mn-ea"/>
            </a:endParaRPr>
          </a:p>
          <a:p>
            <a:r>
              <a:rPr altLang="en-US" sz="2000">
                <a:latin typeface="微软雅黑" panose="020B0503020204020204" charset="-122"/>
                <a:ea typeface="微软雅黑" panose="020B0503020204020204" charset="-122"/>
                <a:cs typeface="微软雅黑" panose="020B0503020204020204" charset="-122"/>
                <a:sym typeface="+mn-ea"/>
              </a:rPr>
              <a:t>       因此，</a:t>
            </a:r>
            <a:r>
              <a:rPr altLang="en-US" sz="2000">
                <a:solidFill>
                  <a:srgbClr val="C00000"/>
                </a:solidFill>
                <a:latin typeface="微软雅黑" panose="020B0503020204020204" charset="-122"/>
                <a:ea typeface="微软雅黑" panose="020B0503020204020204" charset="-122"/>
                <a:cs typeface="微软雅黑" panose="020B0503020204020204" charset="-122"/>
                <a:sym typeface="+mn-ea"/>
              </a:rPr>
              <a:t>当指令预取需要的时间</a:t>
            </a:r>
            <a:r>
              <a:rPr altLang="en-US" sz="2000">
                <a:latin typeface="微软雅黑" panose="020B0503020204020204" charset="-122"/>
                <a:ea typeface="微软雅黑" panose="020B0503020204020204" charset="-122"/>
                <a:cs typeface="微软雅黑" panose="020B0503020204020204" charset="-122"/>
                <a:sym typeface="+mn-ea"/>
              </a:rPr>
              <a:t>没有区别时，ARM指令相对Thumb指令具有更好的性能 。</a:t>
            </a:r>
            <a:endParaRPr lang="zh-CN" altLang="en-US" sz="200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457200" y="76200"/>
            <a:ext cx="8229600" cy="914400"/>
          </a:xfrm>
        </p:spPr>
        <p:txBody>
          <a:bodyPr>
            <a:normAutofit/>
          </a:bodyPr>
          <a:lstStyle/>
          <a:p>
            <a:pPr eaLnBrk="1" hangingPunct="1"/>
            <a:r>
              <a:rPr lang="en-GB" altLang="zh-CN" sz="3600" b="1" dirty="0">
                <a:solidFill>
                  <a:srgbClr val="0000FF"/>
                </a:solidFill>
                <a:latin typeface="微软雅黑" panose="020B0503020204020204" charset="-122"/>
                <a:ea typeface="微软雅黑" panose="020B0503020204020204" charset="-122"/>
                <a:cs typeface="微软雅黑" panose="020B0503020204020204" charset="-122"/>
              </a:rPr>
              <a:t>Thumb-2 </a:t>
            </a:r>
            <a:r>
              <a:rPr lang="zh-CN" altLang="en-GB" sz="3600" b="1" dirty="0">
                <a:solidFill>
                  <a:srgbClr val="0000FF"/>
                </a:solidFill>
                <a:latin typeface="微软雅黑" panose="020B0503020204020204" charset="-122"/>
                <a:ea typeface="微软雅黑" panose="020B0503020204020204" charset="-122"/>
                <a:cs typeface="微软雅黑" panose="020B0503020204020204" charset="-122"/>
              </a:rPr>
              <a:t>指令集</a:t>
            </a:r>
            <a:endParaRPr lang="zh-CN" altLang="en-GB" sz="3600" b="1" dirty="0">
              <a:solidFill>
                <a:srgbClr val="0000FF"/>
              </a:solidFill>
              <a:latin typeface="微软雅黑" panose="020B0503020204020204" charset="-122"/>
              <a:ea typeface="微软雅黑" panose="020B0503020204020204" charset="-122"/>
              <a:cs typeface="微软雅黑" panose="020B0503020204020204" charset="-122"/>
            </a:endParaRPr>
          </a:p>
        </p:txBody>
      </p:sp>
      <p:sp>
        <p:nvSpPr>
          <p:cNvPr id="6" name="Rectangle 3"/>
          <p:cNvSpPr txBox="1">
            <a:spLocks noChangeArrowheads="1"/>
          </p:cNvSpPr>
          <p:nvPr/>
        </p:nvSpPr>
        <p:spPr>
          <a:xfrm>
            <a:off x="233362" y="980728"/>
            <a:ext cx="8910637" cy="587727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a:buFont typeface="Wingdings" panose="05000000000000000000" charset="0"/>
              <a:buChar char="Ø"/>
            </a:pPr>
            <a:r>
              <a:rPr lang="en-US" altLang="zh-CN" sz="2000" b="1" dirty="0">
                <a:solidFill>
                  <a:srgbClr val="C00000"/>
                </a:solidFill>
                <a:latin typeface="微软雅黑" panose="020B0503020204020204" charset="-122"/>
                <a:ea typeface="微软雅黑" panose="020B0503020204020204" charset="-122"/>
                <a:cs typeface="微软雅黑" panose="020B0503020204020204" charset="-122"/>
              </a:rPr>
              <a:t>Thumb-2 </a:t>
            </a:r>
            <a:r>
              <a:rPr lang="zh-CN" altLang="en-US" sz="2000" b="1" dirty="0">
                <a:solidFill>
                  <a:srgbClr val="C00000"/>
                </a:solidFill>
                <a:latin typeface="微软雅黑" panose="020B0503020204020204" charset="-122"/>
                <a:ea typeface="微软雅黑" panose="020B0503020204020204" charset="-122"/>
                <a:cs typeface="微软雅黑" panose="020B0503020204020204" charset="-122"/>
              </a:rPr>
              <a:t>主要是对</a:t>
            </a:r>
            <a:r>
              <a:rPr lang="en-US" altLang="zh-CN" sz="2000" b="1" dirty="0">
                <a:solidFill>
                  <a:srgbClr val="C00000"/>
                </a:solidFill>
                <a:latin typeface="微软雅黑" panose="020B0503020204020204" charset="-122"/>
                <a:ea typeface="微软雅黑" panose="020B0503020204020204" charset="-122"/>
                <a:cs typeface="微软雅黑" panose="020B0503020204020204" charset="-122"/>
              </a:rPr>
              <a:t>Thumb</a:t>
            </a:r>
            <a:r>
              <a:rPr lang="zh-CN" altLang="en-US" sz="2000" b="1" dirty="0">
                <a:solidFill>
                  <a:srgbClr val="C00000"/>
                </a:solidFill>
                <a:latin typeface="微软雅黑" panose="020B0503020204020204" charset="-122"/>
                <a:ea typeface="微软雅黑" panose="020B0503020204020204" charset="-122"/>
                <a:cs typeface="微软雅黑" panose="020B0503020204020204" charset="-122"/>
              </a:rPr>
              <a:t>指令集架构</a:t>
            </a:r>
            <a:r>
              <a:rPr lang="en-US" altLang="zh-CN" sz="2000" b="1" dirty="0">
                <a:solidFill>
                  <a:srgbClr val="C00000"/>
                </a:solidFill>
                <a:latin typeface="微软雅黑" panose="020B0503020204020204" charset="-122"/>
                <a:ea typeface="微软雅黑" panose="020B0503020204020204" charset="-122"/>
                <a:cs typeface="微软雅黑" panose="020B0503020204020204" charset="-122"/>
              </a:rPr>
              <a:t>(ISA)</a:t>
            </a:r>
            <a:r>
              <a:rPr lang="zh-CN" altLang="en-US" sz="2000" b="1" dirty="0">
                <a:solidFill>
                  <a:srgbClr val="C00000"/>
                </a:solidFill>
                <a:latin typeface="微软雅黑" panose="020B0503020204020204" charset="-122"/>
                <a:ea typeface="微软雅黑" panose="020B0503020204020204" charset="-122"/>
                <a:cs typeface="微软雅黑" panose="020B0503020204020204" charset="-122"/>
              </a:rPr>
              <a:t>的扩展指令</a:t>
            </a:r>
            <a:endParaRPr lang="zh-CN" altLang="en-US" sz="2000" b="1" dirty="0">
              <a:solidFill>
                <a:srgbClr val="C00000"/>
              </a:solidFill>
              <a:latin typeface="微软雅黑" panose="020B0503020204020204" charset="-122"/>
              <a:ea typeface="微软雅黑" panose="020B0503020204020204" charset="-122"/>
              <a:cs typeface="微软雅黑" panose="020B0503020204020204" charset="-122"/>
            </a:endParaRPr>
          </a:p>
          <a:p>
            <a:pPr lvl="1"/>
            <a:r>
              <a:rPr lang="zh-CN" altLang="en-US" sz="2000" dirty="0">
                <a:latin typeface="微软雅黑" panose="020B0503020204020204" charset="-122"/>
                <a:ea typeface="微软雅黑" panose="020B0503020204020204" charset="-122"/>
                <a:cs typeface="微软雅黑" panose="020B0503020204020204" charset="-122"/>
              </a:rPr>
              <a:t>增加了</a:t>
            </a:r>
            <a:r>
              <a:rPr lang="en-US" altLang="zh-CN" sz="2000" dirty="0">
                <a:latin typeface="微软雅黑" panose="020B0503020204020204" charset="-122"/>
                <a:ea typeface="微软雅黑" panose="020B0503020204020204" charset="-122"/>
                <a:cs typeface="微软雅黑" panose="020B0503020204020204" charset="-122"/>
              </a:rPr>
              <a:t>32</a:t>
            </a:r>
            <a:r>
              <a:rPr lang="zh-CN" altLang="en-US" sz="2000" dirty="0">
                <a:latin typeface="微软雅黑" panose="020B0503020204020204" charset="-122"/>
                <a:ea typeface="微软雅黑" panose="020B0503020204020204" charset="-122"/>
                <a:cs typeface="微软雅黑" panose="020B0503020204020204" charset="-122"/>
              </a:rPr>
              <a:t>位指令实现了几乎所有的</a:t>
            </a:r>
            <a:r>
              <a:rPr lang="en-US" altLang="zh-CN" sz="2000" dirty="0">
                <a:latin typeface="微软雅黑" panose="020B0503020204020204" charset="-122"/>
                <a:ea typeface="微软雅黑" panose="020B0503020204020204" charset="-122"/>
                <a:cs typeface="微软雅黑" panose="020B0503020204020204" charset="-122"/>
              </a:rPr>
              <a:t>ARM</a:t>
            </a:r>
            <a:r>
              <a:rPr lang="zh-CN" altLang="en-US" sz="2000" dirty="0">
                <a:latin typeface="微软雅黑" panose="020B0503020204020204" charset="-122"/>
                <a:ea typeface="微软雅黑" panose="020B0503020204020204" charset="-122"/>
                <a:cs typeface="微软雅黑" panose="020B0503020204020204" charset="-122"/>
              </a:rPr>
              <a:t>指令集架构的功能</a:t>
            </a:r>
            <a:endParaRPr lang="zh-CN" altLang="en-US" sz="2000" dirty="0">
              <a:latin typeface="微软雅黑" panose="020B0503020204020204" charset="-122"/>
              <a:ea typeface="微软雅黑" panose="020B0503020204020204" charset="-122"/>
              <a:cs typeface="微软雅黑" panose="020B0503020204020204" charset="-122"/>
            </a:endParaRPr>
          </a:p>
          <a:p>
            <a:pPr lvl="1"/>
            <a:r>
              <a:rPr lang="zh-CN" altLang="en-US" sz="2000" dirty="0">
                <a:latin typeface="微软雅黑" panose="020B0503020204020204" charset="-122"/>
                <a:ea typeface="微软雅黑" panose="020B0503020204020204" charset="-122"/>
                <a:cs typeface="微软雅黑" panose="020B0503020204020204" charset="-122"/>
              </a:rPr>
              <a:t>保留了完整的</a:t>
            </a:r>
            <a:r>
              <a:rPr lang="en-US" altLang="zh-CN" sz="2000" dirty="0">
                <a:latin typeface="微软雅黑" panose="020B0503020204020204" charset="-122"/>
                <a:ea typeface="微软雅黑" panose="020B0503020204020204" charset="-122"/>
                <a:cs typeface="微软雅黑" panose="020B0503020204020204" charset="-122"/>
              </a:rPr>
              <a:t>16</a:t>
            </a:r>
            <a:r>
              <a:rPr lang="zh-CN" altLang="en-US" sz="2000" dirty="0">
                <a:latin typeface="微软雅黑" panose="020B0503020204020204" charset="-122"/>
                <a:ea typeface="微软雅黑" panose="020B0503020204020204" charset="-122"/>
                <a:cs typeface="微软雅黑" panose="020B0503020204020204" charset="-122"/>
              </a:rPr>
              <a:t>位</a:t>
            </a:r>
            <a:r>
              <a:rPr lang="en-US" altLang="zh-CN" sz="2000" dirty="0">
                <a:latin typeface="微软雅黑" panose="020B0503020204020204" charset="-122"/>
                <a:ea typeface="微软雅黑" panose="020B0503020204020204" charset="-122"/>
                <a:cs typeface="微软雅黑" panose="020B0503020204020204" charset="-122"/>
              </a:rPr>
              <a:t>Thumb</a:t>
            </a:r>
            <a:r>
              <a:rPr lang="zh-CN" altLang="en-US" sz="2000" dirty="0">
                <a:latin typeface="微软雅黑" panose="020B0503020204020204" charset="-122"/>
                <a:ea typeface="微软雅黑" panose="020B0503020204020204" charset="-122"/>
                <a:cs typeface="微软雅黑" panose="020B0503020204020204" charset="-122"/>
              </a:rPr>
              <a:t>指令集</a:t>
            </a:r>
            <a:endParaRPr lang="zh-CN" altLang="en-US" sz="2000" dirty="0">
              <a:latin typeface="微软雅黑" panose="020B0503020204020204" charset="-122"/>
              <a:ea typeface="微软雅黑" panose="020B0503020204020204" charset="-122"/>
              <a:cs typeface="微软雅黑" panose="020B0503020204020204" charset="-122"/>
            </a:endParaRPr>
          </a:p>
          <a:p>
            <a:pPr lvl="1"/>
            <a:r>
              <a:rPr lang="en-US" altLang="zh-CN" sz="2000" dirty="0">
                <a:latin typeface="微软雅黑" panose="020B0503020204020204" charset="-122"/>
                <a:ea typeface="微软雅黑" panose="020B0503020204020204" charset="-122"/>
                <a:cs typeface="微软雅黑" panose="020B0503020204020204" charset="-122"/>
              </a:rPr>
              <a:t>ARM1156T2-S</a:t>
            </a:r>
            <a:r>
              <a:rPr lang="zh-CN" altLang="en-US" sz="2000" dirty="0">
                <a:latin typeface="微软雅黑" panose="020B0503020204020204" charset="-122"/>
                <a:ea typeface="微软雅黑" panose="020B0503020204020204" charset="-122"/>
                <a:cs typeface="微软雅黑" panose="020B0503020204020204" charset="-122"/>
              </a:rPr>
              <a:t>和</a:t>
            </a:r>
            <a:r>
              <a:rPr lang="en-US" altLang="zh-CN" sz="2000" dirty="0">
                <a:latin typeface="微软雅黑" panose="020B0503020204020204" charset="-122"/>
                <a:ea typeface="微软雅黑" panose="020B0503020204020204" charset="-122"/>
                <a:cs typeface="微软雅黑" panose="020B0503020204020204" charset="-122"/>
              </a:rPr>
              <a:t>Cortex </a:t>
            </a:r>
            <a:r>
              <a:rPr lang="zh-CN" altLang="en-US" sz="2000" dirty="0">
                <a:latin typeface="微软雅黑" panose="020B0503020204020204" charset="-122"/>
                <a:ea typeface="微软雅黑" panose="020B0503020204020204" charset="-122"/>
                <a:cs typeface="微软雅黑" panose="020B0503020204020204" charset="-122"/>
              </a:rPr>
              <a:t>系列支持</a:t>
            </a:r>
            <a:r>
              <a:rPr lang="en-US" altLang="zh-CN" sz="2000" dirty="0">
                <a:latin typeface="微软雅黑" panose="020B0503020204020204" charset="-122"/>
                <a:ea typeface="微软雅黑" panose="020B0503020204020204" charset="-122"/>
                <a:cs typeface="微软雅黑" panose="020B0503020204020204" charset="-122"/>
              </a:rPr>
              <a:t>Thumb-2</a:t>
            </a:r>
            <a:endParaRPr lang="en-US" altLang="zh-CN" sz="2000" dirty="0">
              <a:latin typeface="微软雅黑" panose="020B0503020204020204" charset="-122"/>
              <a:ea typeface="微软雅黑" panose="020B0503020204020204" charset="-122"/>
              <a:cs typeface="微软雅黑" panose="020B0503020204020204" charset="-122"/>
            </a:endParaRPr>
          </a:p>
          <a:p>
            <a:pPr lvl="1"/>
            <a:r>
              <a:rPr lang="en-US" altLang="zh-CN" sz="2000" dirty="0">
                <a:latin typeface="微软雅黑" panose="020B0503020204020204" charset="-122"/>
                <a:ea typeface="微软雅黑" panose="020B0503020204020204" charset="-122"/>
                <a:cs typeface="微软雅黑" panose="020B0503020204020204" charset="-122"/>
              </a:rPr>
              <a:t>Cortex-M3</a:t>
            </a:r>
            <a:r>
              <a:rPr lang="zh-CN" altLang="en-US" sz="2000" dirty="0">
                <a:latin typeface="微软雅黑" panose="020B0503020204020204" charset="-122"/>
                <a:ea typeface="微软雅黑" panose="020B0503020204020204" charset="-122"/>
                <a:cs typeface="微软雅黑" panose="020B0503020204020204" charset="-122"/>
              </a:rPr>
              <a:t>只支持</a:t>
            </a:r>
            <a:r>
              <a:rPr lang="en-US" altLang="zh-CN" sz="2000" dirty="0">
                <a:latin typeface="微软雅黑" panose="020B0503020204020204" charset="-122"/>
                <a:ea typeface="微软雅黑" panose="020B0503020204020204" charset="-122"/>
                <a:cs typeface="微软雅黑" panose="020B0503020204020204" charset="-122"/>
              </a:rPr>
              <a:t>Thumb-2</a:t>
            </a:r>
            <a:endParaRPr lang="en-US" altLang="zh-CN" sz="2000" dirty="0">
              <a:latin typeface="微软雅黑" panose="020B0503020204020204" charset="-122"/>
              <a:ea typeface="微软雅黑" panose="020B0503020204020204" charset="-122"/>
              <a:cs typeface="微软雅黑" panose="020B0503020204020204" charset="-122"/>
            </a:endParaRPr>
          </a:p>
          <a:p>
            <a:pPr lvl="1"/>
            <a:endParaRPr lang="en-US" altLang="zh-CN" sz="2000" b="1" dirty="0">
              <a:latin typeface="微软雅黑" panose="020B0503020204020204" charset="-122"/>
              <a:ea typeface="微软雅黑" panose="020B0503020204020204" charset="-122"/>
              <a:cs typeface="微软雅黑" panose="020B0503020204020204" charset="-122"/>
            </a:endParaRPr>
          </a:p>
          <a:p>
            <a:pPr>
              <a:buFont typeface="Wingdings" panose="05000000000000000000" charset="0"/>
              <a:buChar char="Ø"/>
            </a:pPr>
            <a:r>
              <a:rPr lang="zh-CN" altLang="en-US" sz="2000" b="1" dirty="0">
                <a:solidFill>
                  <a:srgbClr val="C00000"/>
                </a:solidFill>
                <a:latin typeface="微软雅黑" panose="020B0503020204020204" charset="-122"/>
                <a:ea typeface="微软雅黑" panose="020B0503020204020204" charset="-122"/>
                <a:cs typeface="微软雅黑" panose="020B0503020204020204" charset="-122"/>
              </a:rPr>
              <a:t>设计目标：以</a:t>
            </a:r>
            <a:r>
              <a:rPr lang="en-US" altLang="zh-CN" sz="2000" b="1" dirty="0">
                <a:solidFill>
                  <a:srgbClr val="C00000"/>
                </a:solidFill>
                <a:latin typeface="微软雅黑" panose="020B0503020204020204" charset="-122"/>
                <a:ea typeface="微软雅黑" panose="020B0503020204020204" charset="-122"/>
                <a:cs typeface="微软雅黑" panose="020B0503020204020204" charset="-122"/>
              </a:rPr>
              <a:t>Thumb</a:t>
            </a:r>
            <a:r>
              <a:rPr lang="zh-CN" altLang="en-US" sz="2000" b="1" dirty="0">
                <a:solidFill>
                  <a:srgbClr val="C00000"/>
                </a:solidFill>
                <a:latin typeface="微软雅黑" panose="020B0503020204020204" charset="-122"/>
                <a:ea typeface="微软雅黑" panose="020B0503020204020204" charset="-122"/>
                <a:cs typeface="微软雅黑" panose="020B0503020204020204" charset="-122"/>
              </a:rPr>
              <a:t>的指令密度达到</a:t>
            </a:r>
            <a:r>
              <a:rPr lang="en-US" altLang="zh-CN" sz="2000" b="1" dirty="0">
                <a:solidFill>
                  <a:srgbClr val="C00000"/>
                </a:solidFill>
                <a:latin typeface="微软雅黑" panose="020B0503020204020204" charset="-122"/>
                <a:ea typeface="微软雅黑" panose="020B0503020204020204" charset="-122"/>
                <a:cs typeface="微软雅黑" panose="020B0503020204020204" charset="-122"/>
              </a:rPr>
              <a:t>ARM</a:t>
            </a:r>
            <a:r>
              <a:rPr lang="zh-CN" altLang="en-US" sz="2000" b="1" dirty="0">
                <a:solidFill>
                  <a:srgbClr val="C00000"/>
                </a:solidFill>
                <a:latin typeface="微软雅黑" panose="020B0503020204020204" charset="-122"/>
                <a:ea typeface="微软雅黑" panose="020B0503020204020204" charset="-122"/>
                <a:cs typeface="微软雅黑" panose="020B0503020204020204" charset="-122"/>
              </a:rPr>
              <a:t>的性能</a:t>
            </a:r>
            <a:endParaRPr lang="zh-CN" altLang="en-US" sz="2000" b="1" dirty="0">
              <a:solidFill>
                <a:srgbClr val="C00000"/>
              </a:solidFill>
              <a:latin typeface="微软雅黑" panose="020B0503020204020204" charset="-122"/>
              <a:ea typeface="微软雅黑" panose="020B0503020204020204" charset="-122"/>
              <a:cs typeface="微软雅黑" panose="020B0503020204020204" charset="-122"/>
            </a:endParaRPr>
          </a:p>
          <a:p>
            <a:pPr lvl="1"/>
            <a:r>
              <a:rPr lang="zh-CN" altLang="en-US" sz="2000" dirty="0">
                <a:latin typeface="微软雅黑" panose="020B0503020204020204" charset="-122"/>
                <a:ea typeface="微软雅黑" panose="020B0503020204020204" charset="-122"/>
                <a:cs typeface="微软雅黑" panose="020B0503020204020204" charset="-122"/>
              </a:rPr>
              <a:t>不需要手动选择指令集</a:t>
            </a:r>
            <a:endParaRPr lang="zh-CN" altLang="en-US" sz="2000" dirty="0">
              <a:latin typeface="微软雅黑" panose="020B0503020204020204" charset="-122"/>
              <a:ea typeface="微软雅黑" panose="020B0503020204020204" charset="-122"/>
              <a:cs typeface="微软雅黑" panose="020B0503020204020204" charset="-122"/>
            </a:endParaRPr>
          </a:p>
          <a:p>
            <a:pPr lvl="2"/>
            <a:r>
              <a:rPr lang="zh-CN" altLang="en-US" sz="2000" dirty="0">
                <a:latin typeface="微软雅黑" panose="020B0503020204020204" charset="-122"/>
                <a:ea typeface="微软雅黑" panose="020B0503020204020204" charset="-122"/>
                <a:cs typeface="微软雅黑" panose="020B0503020204020204" charset="-122"/>
              </a:rPr>
              <a:t>减少了剖析代码和理解执行方式的需求</a:t>
            </a:r>
            <a:endParaRPr lang="zh-CN" altLang="en-US" sz="2000" dirty="0">
              <a:latin typeface="微软雅黑" panose="020B0503020204020204" charset="-122"/>
              <a:ea typeface="微软雅黑" panose="020B0503020204020204" charset="-122"/>
              <a:cs typeface="微软雅黑" panose="020B0503020204020204" charset="-122"/>
            </a:endParaRPr>
          </a:p>
          <a:p>
            <a:pPr lvl="2"/>
            <a:r>
              <a:rPr lang="zh-CN" altLang="en-US" sz="2000" dirty="0">
                <a:latin typeface="微软雅黑" panose="020B0503020204020204" charset="-122"/>
                <a:ea typeface="微软雅黑" panose="020B0503020204020204" charset="-122"/>
                <a:cs typeface="微软雅黑" panose="020B0503020204020204" charset="-122"/>
              </a:rPr>
              <a:t>编译器可以自动地选择</a:t>
            </a:r>
            <a:r>
              <a:rPr lang="en-US" altLang="zh-CN" sz="2000" dirty="0">
                <a:latin typeface="微软雅黑" panose="020B0503020204020204" charset="-122"/>
                <a:ea typeface="微软雅黑" panose="020B0503020204020204" charset="-122"/>
                <a:cs typeface="微软雅黑" panose="020B0503020204020204" charset="-122"/>
              </a:rPr>
              <a:t>16</a:t>
            </a:r>
            <a:r>
              <a:rPr lang="zh-CN" altLang="en-US" sz="2000" dirty="0">
                <a:latin typeface="微软雅黑" panose="020B0503020204020204" charset="-122"/>
                <a:ea typeface="微软雅黑" panose="020B0503020204020204" charset="-122"/>
                <a:cs typeface="微软雅黑" panose="020B0503020204020204" charset="-122"/>
              </a:rPr>
              <a:t>位和</a:t>
            </a:r>
            <a:r>
              <a:rPr lang="en-US" altLang="zh-CN" sz="2000" dirty="0">
                <a:latin typeface="微软雅黑" panose="020B0503020204020204" charset="-122"/>
                <a:ea typeface="微软雅黑" panose="020B0503020204020204" charset="-122"/>
                <a:cs typeface="微软雅黑" panose="020B0503020204020204" charset="-122"/>
              </a:rPr>
              <a:t>32</a:t>
            </a:r>
            <a:r>
              <a:rPr lang="zh-CN" altLang="en-US" sz="2000" dirty="0">
                <a:latin typeface="微软雅黑" panose="020B0503020204020204" charset="-122"/>
                <a:ea typeface="微软雅黑" panose="020B0503020204020204" charset="-122"/>
                <a:cs typeface="微软雅黑" panose="020B0503020204020204" charset="-122"/>
              </a:rPr>
              <a:t>位指令的混合</a:t>
            </a:r>
            <a:endParaRPr lang="zh-CN" altLang="en-US" sz="2000" dirty="0">
              <a:latin typeface="微软雅黑" panose="020B0503020204020204" charset="-122"/>
              <a:ea typeface="微软雅黑" panose="020B0503020204020204" charset="-122"/>
              <a:cs typeface="微软雅黑" panose="020B0503020204020204" charset="-122"/>
            </a:endParaRPr>
          </a:p>
          <a:p>
            <a:pPr lvl="1"/>
            <a:r>
              <a:rPr lang="zh-CN" altLang="en-US" sz="2000" dirty="0">
                <a:latin typeface="微软雅黑" panose="020B0503020204020204" charset="-122"/>
                <a:ea typeface="微软雅黑" panose="020B0503020204020204" charset="-122"/>
                <a:cs typeface="微软雅黑" panose="020B0503020204020204" charset="-122"/>
              </a:rPr>
              <a:t>可以访问</a:t>
            </a:r>
            <a:r>
              <a:rPr lang="en-US" altLang="zh-CN" sz="2000" dirty="0">
                <a:latin typeface="微软雅黑" panose="020B0503020204020204" charset="-122"/>
                <a:ea typeface="微软雅黑" panose="020B0503020204020204" charset="-122"/>
                <a:cs typeface="微软雅黑" panose="020B0503020204020204" charset="-122"/>
              </a:rPr>
              <a:t>ARM</a:t>
            </a:r>
            <a:r>
              <a:rPr lang="zh-CN" altLang="en-US" sz="2000" dirty="0">
                <a:latin typeface="微软雅黑" panose="020B0503020204020204" charset="-122"/>
                <a:ea typeface="微软雅黑" panose="020B0503020204020204" charset="-122"/>
                <a:cs typeface="微软雅黑" panose="020B0503020204020204" charset="-122"/>
              </a:rPr>
              <a:t>态的行为</a:t>
            </a:r>
            <a:endParaRPr lang="zh-CN" altLang="en-US" sz="2000" dirty="0">
              <a:latin typeface="微软雅黑" panose="020B0503020204020204" charset="-122"/>
              <a:ea typeface="微软雅黑" panose="020B0503020204020204" charset="-122"/>
              <a:cs typeface="微软雅黑" panose="020B0503020204020204" charset="-122"/>
            </a:endParaRPr>
          </a:p>
          <a:p>
            <a:pPr lvl="2"/>
            <a:r>
              <a:rPr lang="zh-CN" altLang="en-US" sz="2000" dirty="0">
                <a:latin typeface="微软雅黑" panose="020B0503020204020204" charset="-122"/>
                <a:ea typeface="微软雅黑" panose="020B0503020204020204" charset="-122"/>
                <a:cs typeface="微软雅黑" panose="020B0503020204020204" charset="-122"/>
              </a:rPr>
              <a:t>异常可以直接处理</a:t>
            </a:r>
            <a:endParaRPr lang="zh-CN" altLang="en-US" sz="2000" dirty="0">
              <a:latin typeface="微软雅黑" panose="020B0503020204020204" charset="-122"/>
              <a:ea typeface="微软雅黑" panose="020B0503020204020204" charset="-122"/>
              <a:cs typeface="微软雅黑" panose="020B0503020204020204" charset="-122"/>
            </a:endParaRPr>
          </a:p>
          <a:p>
            <a:pPr lvl="2"/>
            <a:r>
              <a:rPr lang="zh-CN" altLang="en-US" sz="2000" dirty="0">
                <a:latin typeface="微软雅黑" panose="020B0503020204020204" charset="-122"/>
                <a:ea typeface="微软雅黑" panose="020B0503020204020204" charset="-122"/>
                <a:cs typeface="微软雅黑" panose="020B0503020204020204" charset="-122"/>
              </a:rPr>
              <a:t>可以访问协处理器</a:t>
            </a:r>
            <a:endParaRPr lang="zh-CN" altLang="en-US" sz="2000" dirty="0">
              <a:latin typeface="微软雅黑" panose="020B0503020204020204" charset="-122"/>
              <a:ea typeface="微软雅黑" panose="020B0503020204020204" charset="-122"/>
              <a:cs typeface="微软雅黑" panose="020B0503020204020204" charset="-122"/>
            </a:endParaRPr>
          </a:p>
          <a:p>
            <a:pPr lvl="2"/>
            <a:r>
              <a:rPr lang="zh-CN" altLang="en-US" sz="2000" dirty="0">
                <a:latin typeface="微软雅黑" panose="020B0503020204020204" charset="-122"/>
                <a:ea typeface="微软雅黑" panose="020B0503020204020204" charset="-122"/>
                <a:cs typeface="微软雅黑" panose="020B0503020204020204" charset="-122"/>
              </a:rPr>
              <a:t>可以完成</a:t>
            </a:r>
            <a:r>
              <a:rPr lang="en-US" altLang="zh-CN" sz="2000" dirty="0">
                <a:latin typeface="微软雅黑" panose="020B0503020204020204" charset="-122"/>
                <a:ea typeface="微软雅黑" panose="020B0503020204020204" charset="-122"/>
                <a:cs typeface="微软雅黑" panose="020B0503020204020204" charset="-122"/>
              </a:rPr>
              <a:t>v5TE</a:t>
            </a:r>
            <a:r>
              <a:rPr lang="zh-CN" altLang="en-US" sz="2000" dirty="0">
                <a:latin typeface="微软雅黑" panose="020B0503020204020204" charset="-122"/>
                <a:ea typeface="微软雅黑" panose="020B0503020204020204" charset="-122"/>
                <a:cs typeface="微软雅黑" panose="020B0503020204020204" charset="-122"/>
              </a:rPr>
              <a:t>的高级数据处理</a:t>
            </a:r>
            <a:endParaRPr lang="zh-CN" altLang="en-US" sz="2000" dirty="0">
              <a:latin typeface="微软雅黑" panose="020B0503020204020204" charset="-122"/>
              <a:ea typeface="微软雅黑" panose="020B0503020204020204" charset="-122"/>
              <a:cs typeface="微软雅黑" panose="020B0503020204020204" charset="-122"/>
            </a:endParaRPr>
          </a:p>
          <a:p>
            <a:pPr lvl="1"/>
            <a:r>
              <a:rPr lang="zh-CN" altLang="en-US" sz="2000" dirty="0">
                <a:latin typeface="微软雅黑" panose="020B0503020204020204" charset="-122"/>
                <a:ea typeface="微软雅黑" panose="020B0503020204020204" charset="-122"/>
                <a:cs typeface="微软雅黑" panose="020B0503020204020204" charset="-122"/>
              </a:rPr>
              <a:t>条件执行可以通过</a:t>
            </a:r>
            <a:r>
              <a:rPr lang="en-US" altLang="zh-CN" sz="2000" dirty="0">
                <a:latin typeface="微软雅黑" panose="020B0503020204020204" charset="-122"/>
                <a:ea typeface="微软雅黑" panose="020B0503020204020204" charset="-122"/>
                <a:cs typeface="微软雅黑" panose="020B0503020204020204" charset="-122"/>
              </a:rPr>
              <a:t>If-Then (IT) </a:t>
            </a:r>
            <a:r>
              <a:rPr lang="zh-CN" altLang="en-US" sz="2000" dirty="0">
                <a:latin typeface="微软雅黑" panose="020B0503020204020204" charset="-122"/>
                <a:ea typeface="微软雅黑" panose="020B0503020204020204" charset="-122"/>
                <a:cs typeface="微软雅黑" panose="020B0503020204020204" charset="-122"/>
              </a:rPr>
              <a:t>指令</a:t>
            </a:r>
            <a:endParaRPr lang="zh-CN" altLang="en-US" sz="2000" dirty="0">
              <a:latin typeface="微软雅黑" panose="020B0503020204020204" charset="-122"/>
              <a:ea typeface="微软雅黑" panose="020B0503020204020204" charset="-122"/>
              <a:cs typeface="微软雅黑" panose="020B0503020204020204" charset="-122"/>
            </a:endParaRPr>
          </a:p>
          <a:p>
            <a:pPr lvl="2"/>
            <a:r>
              <a:rPr lang="en-US" altLang="zh-CN" sz="2000" dirty="0">
                <a:latin typeface="微软雅黑" panose="020B0503020204020204" charset="-122"/>
                <a:ea typeface="微软雅黑" panose="020B0503020204020204" charset="-122"/>
                <a:cs typeface="微软雅黑" panose="020B0503020204020204" charset="-122"/>
              </a:rPr>
              <a:t>1-4</a:t>
            </a:r>
            <a:r>
              <a:rPr lang="zh-CN" altLang="en-US" sz="2000" dirty="0">
                <a:latin typeface="微软雅黑" panose="020B0503020204020204" charset="-122"/>
                <a:ea typeface="微软雅黑" panose="020B0503020204020204" charset="-122"/>
                <a:cs typeface="微软雅黑" panose="020B0503020204020204" charset="-122"/>
              </a:rPr>
              <a:t>条紧接指令可以条件性地执行</a:t>
            </a:r>
            <a:endParaRPr lang="zh-CN" altLang="en-US" sz="2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gray">
          <a:xfrm>
            <a:off x="4000500" y="5260022"/>
            <a:ext cx="990600" cy="457200"/>
          </a:xfrm>
          <a:prstGeom prst="rect">
            <a:avLst/>
          </a:prstGeom>
          <a:solidFill>
            <a:schemeClr val="folHlink"/>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a:p>
        </p:txBody>
      </p:sp>
      <p:sp>
        <p:nvSpPr>
          <p:cNvPr id="6" name="Rectangle 3"/>
          <p:cNvSpPr>
            <a:spLocks noChangeArrowheads="1"/>
          </p:cNvSpPr>
          <p:nvPr/>
        </p:nvSpPr>
        <p:spPr bwMode="gray">
          <a:xfrm>
            <a:off x="4000500" y="4722177"/>
            <a:ext cx="990600" cy="457200"/>
          </a:xfrm>
          <a:prstGeom prst="rect">
            <a:avLst/>
          </a:prstGeom>
          <a:solidFill>
            <a:schemeClr val="folHlink"/>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a:p>
        </p:txBody>
      </p:sp>
      <p:sp>
        <p:nvSpPr>
          <p:cNvPr id="7" name="Rectangle 4"/>
          <p:cNvSpPr>
            <a:spLocks noChangeArrowheads="1"/>
          </p:cNvSpPr>
          <p:nvPr/>
        </p:nvSpPr>
        <p:spPr bwMode="auto">
          <a:xfrm>
            <a:off x="390525" y="1208087"/>
            <a:ext cx="8439150" cy="317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nchorCtr="1"/>
          <a:lstStyle/>
          <a:p>
            <a:endParaRPr lang="en-GB" altLang="zh-CN" sz="2400">
              <a:latin typeface="Times New Roman" panose="02020603050405020304" pitchFamily="18" charset="0"/>
            </a:endParaRPr>
          </a:p>
        </p:txBody>
      </p:sp>
      <p:pic>
        <p:nvPicPr>
          <p:cNvPr id="8" name="Picture 5" descr="javalogo52x8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458200" y="1335087"/>
            <a:ext cx="49053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6"/>
          <p:cNvSpPr>
            <a:spLocks noChangeArrowheads="1"/>
          </p:cNvSpPr>
          <p:nvPr/>
        </p:nvSpPr>
        <p:spPr bwMode="gray">
          <a:xfrm>
            <a:off x="6591300" y="5031422"/>
            <a:ext cx="1371600" cy="914400"/>
          </a:xfrm>
          <a:prstGeom prst="rect">
            <a:avLst/>
          </a:prstGeom>
          <a:solidFill>
            <a:schemeClr val="folHlink"/>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a:solidFill>
                <a:srgbClr val="800000"/>
              </a:solidFill>
            </a:endParaRPr>
          </a:p>
        </p:txBody>
      </p:sp>
      <p:sp>
        <p:nvSpPr>
          <p:cNvPr id="10" name="Rectangle 7"/>
          <p:cNvSpPr>
            <a:spLocks noChangeArrowheads="1"/>
          </p:cNvSpPr>
          <p:nvPr/>
        </p:nvSpPr>
        <p:spPr bwMode="gray">
          <a:xfrm>
            <a:off x="4000500" y="5869622"/>
            <a:ext cx="990600" cy="457200"/>
          </a:xfrm>
          <a:prstGeom prst="rect">
            <a:avLst/>
          </a:prstGeom>
          <a:solidFill>
            <a:schemeClr val="bg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a:p>
        </p:txBody>
      </p:sp>
      <p:sp>
        <p:nvSpPr>
          <p:cNvPr id="11" name="Text Box 8"/>
          <p:cNvSpPr txBox="1">
            <a:spLocks noChangeArrowheads="1"/>
          </p:cNvSpPr>
          <p:nvPr/>
        </p:nvSpPr>
        <p:spPr bwMode="auto">
          <a:xfrm>
            <a:off x="1023938" y="5283835"/>
            <a:ext cx="8810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accent2"/>
                </a:solidFill>
                <a:latin typeface="仿宋_GB2312" pitchFamily="49" charset="-122"/>
                <a:ea typeface="仿宋_GB2312" pitchFamily="49" charset="-122"/>
              </a:defRPr>
            </a:lvl1pPr>
            <a:lvl2pPr>
              <a:defRPr sz="2800" b="1">
                <a:solidFill>
                  <a:schemeClr val="tx1"/>
                </a:solidFill>
                <a:latin typeface="Arial" panose="020B0604020202020204" pitchFamily="34" charset="0"/>
                <a:ea typeface="宋体" panose="02010600030101010101" pitchFamily="2" charset="-122"/>
              </a:defRPr>
            </a:lvl2pPr>
            <a:lvl3pPr>
              <a:defRPr sz="2400" b="1">
                <a:solidFill>
                  <a:schemeClr val="accent2"/>
                </a:solidFill>
                <a:latin typeface="Arial" panose="020B0604020202020204" pitchFamily="34" charset="0"/>
                <a:ea typeface="宋体" panose="02010600030101010101" pitchFamily="2" charset="-122"/>
              </a:defRPr>
            </a:lvl3pPr>
            <a:lvl4pPr>
              <a:defRPr sz="2000" b="1">
                <a:solidFill>
                  <a:schemeClr val="tx1"/>
                </a:solidFill>
                <a:latin typeface="Arial" panose="020B0604020202020204" pitchFamily="34" charset="0"/>
                <a:ea typeface="宋体" panose="02010600030101010101" pitchFamily="2" charset="-122"/>
              </a:defRPr>
            </a:lvl4pPr>
            <a:lvl5pPr>
              <a:defRPr sz="2000" b="1">
                <a:solidFill>
                  <a:schemeClr val="accent2"/>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1600">
                <a:solidFill>
                  <a:schemeClr val="tx1"/>
                </a:solidFill>
                <a:latin typeface="Arial" panose="020B0604020202020204" pitchFamily="34" charset="0"/>
                <a:ea typeface="宋体" panose="02010600030101010101" pitchFamily="2" charset="-122"/>
              </a:rPr>
              <a:t>指令流</a:t>
            </a:r>
            <a:endParaRPr lang="zh-CN" altLang="en-US" sz="1600">
              <a:solidFill>
                <a:schemeClr val="tx1"/>
              </a:solidFill>
              <a:latin typeface="Arial" panose="020B0604020202020204" pitchFamily="34" charset="0"/>
              <a:ea typeface="宋体" panose="02010600030101010101" pitchFamily="2" charset="-122"/>
            </a:endParaRPr>
          </a:p>
        </p:txBody>
      </p:sp>
      <p:sp>
        <p:nvSpPr>
          <p:cNvPr id="12" name="Text Box 9"/>
          <p:cNvSpPr txBox="1">
            <a:spLocks noChangeArrowheads="1"/>
          </p:cNvSpPr>
          <p:nvPr/>
        </p:nvSpPr>
        <p:spPr bwMode="gray">
          <a:xfrm>
            <a:off x="6819900" y="5183822"/>
            <a:ext cx="1073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accent2"/>
                </a:solidFill>
                <a:latin typeface="仿宋_GB2312" pitchFamily="49" charset="-122"/>
                <a:ea typeface="仿宋_GB2312" pitchFamily="49" charset="-122"/>
              </a:defRPr>
            </a:lvl1pPr>
            <a:lvl2pPr>
              <a:defRPr sz="2800" b="1">
                <a:solidFill>
                  <a:schemeClr val="tx1"/>
                </a:solidFill>
                <a:latin typeface="Arial" panose="020B0604020202020204" pitchFamily="34" charset="0"/>
                <a:ea typeface="宋体" panose="02010600030101010101" pitchFamily="2" charset="-122"/>
              </a:defRPr>
            </a:lvl2pPr>
            <a:lvl3pPr>
              <a:defRPr sz="2400" b="1">
                <a:solidFill>
                  <a:schemeClr val="accent2"/>
                </a:solidFill>
                <a:latin typeface="Arial" panose="020B0604020202020204" pitchFamily="34" charset="0"/>
                <a:ea typeface="宋体" panose="02010600030101010101" pitchFamily="2" charset="-122"/>
              </a:defRPr>
            </a:lvl3pPr>
            <a:lvl4pPr>
              <a:defRPr sz="2000" b="1">
                <a:solidFill>
                  <a:schemeClr val="tx1"/>
                </a:solidFill>
                <a:latin typeface="Arial" panose="020B0604020202020204" pitchFamily="34" charset="0"/>
                <a:ea typeface="宋体" panose="02010600030101010101" pitchFamily="2" charset="-122"/>
              </a:defRPr>
            </a:lvl4pPr>
            <a:lvl5pPr>
              <a:defRPr sz="2000" b="1">
                <a:solidFill>
                  <a:schemeClr val="accent2"/>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1600">
                <a:solidFill>
                  <a:srgbClr val="800000"/>
                </a:solidFill>
                <a:latin typeface="Arial" panose="020B0604020202020204" pitchFamily="34" charset="0"/>
                <a:ea typeface="宋体" panose="02010600030101010101" pitchFamily="2" charset="-122"/>
              </a:rPr>
              <a:t>执行单元</a:t>
            </a:r>
            <a:endParaRPr lang="zh-CN" altLang="en-US" sz="1600">
              <a:solidFill>
                <a:srgbClr val="800000"/>
              </a:solidFill>
              <a:latin typeface="Arial" panose="020B0604020202020204" pitchFamily="34" charset="0"/>
              <a:ea typeface="宋体" panose="02010600030101010101" pitchFamily="2" charset="-122"/>
            </a:endParaRPr>
          </a:p>
        </p:txBody>
      </p:sp>
      <p:sp>
        <p:nvSpPr>
          <p:cNvPr id="13" name="Line 10"/>
          <p:cNvSpPr>
            <a:spLocks noChangeShapeType="1"/>
          </p:cNvSpPr>
          <p:nvPr/>
        </p:nvSpPr>
        <p:spPr bwMode="gray">
          <a:xfrm flipH="1">
            <a:off x="3543300" y="4879022"/>
            <a:ext cx="0" cy="1219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11"/>
          <p:cNvSpPr>
            <a:spLocks noChangeShapeType="1"/>
          </p:cNvSpPr>
          <p:nvPr/>
        </p:nvSpPr>
        <p:spPr bwMode="gray">
          <a:xfrm flipV="1">
            <a:off x="5448300" y="5336222"/>
            <a:ext cx="2286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Text Box 12"/>
          <p:cNvSpPr txBox="1">
            <a:spLocks noChangeArrowheads="1"/>
          </p:cNvSpPr>
          <p:nvPr/>
        </p:nvSpPr>
        <p:spPr bwMode="gray">
          <a:xfrm>
            <a:off x="4000500" y="4726622"/>
            <a:ext cx="914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accent2"/>
                </a:solidFill>
                <a:latin typeface="仿宋_GB2312" pitchFamily="49" charset="-122"/>
                <a:ea typeface="仿宋_GB2312" pitchFamily="49" charset="-122"/>
              </a:defRPr>
            </a:lvl1pPr>
            <a:lvl2pPr>
              <a:defRPr sz="2800" b="1">
                <a:solidFill>
                  <a:schemeClr val="tx1"/>
                </a:solidFill>
                <a:latin typeface="Arial" panose="020B0604020202020204" pitchFamily="34" charset="0"/>
                <a:ea typeface="宋体" panose="02010600030101010101" pitchFamily="2" charset="-122"/>
              </a:defRPr>
            </a:lvl2pPr>
            <a:lvl3pPr>
              <a:defRPr sz="2400" b="1">
                <a:solidFill>
                  <a:schemeClr val="accent2"/>
                </a:solidFill>
                <a:latin typeface="Arial" panose="020B0604020202020204" pitchFamily="34" charset="0"/>
                <a:ea typeface="宋体" panose="02010600030101010101" pitchFamily="2" charset="-122"/>
              </a:defRPr>
            </a:lvl3pPr>
            <a:lvl4pPr>
              <a:defRPr sz="2000" b="1">
                <a:solidFill>
                  <a:schemeClr val="tx1"/>
                </a:solidFill>
                <a:latin typeface="Arial" panose="020B0604020202020204" pitchFamily="34" charset="0"/>
                <a:ea typeface="宋体" panose="02010600030101010101" pitchFamily="2" charset="-122"/>
              </a:defRPr>
            </a:lvl4pPr>
            <a:lvl5pPr>
              <a:defRPr sz="2000" b="1">
                <a:solidFill>
                  <a:schemeClr val="accent2"/>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9pPr>
          </a:lstStyle>
          <a:p>
            <a:pPr algn="ctr">
              <a:spcBef>
                <a:spcPct val="50000"/>
              </a:spcBef>
            </a:pPr>
            <a:r>
              <a:rPr lang="en-US" altLang="zh-CN" sz="1600">
                <a:solidFill>
                  <a:srgbClr val="800000"/>
                </a:solidFill>
                <a:latin typeface="Arial" panose="020B0604020202020204" pitchFamily="34" charset="0"/>
                <a:ea typeface="宋体" panose="02010600030101010101" pitchFamily="2" charset="-122"/>
              </a:rPr>
              <a:t>ARM</a:t>
            </a:r>
            <a:endParaRPr lang="en-US" altLang="zh-CN" sz="1400">
              <a:solidFill>
                <a:srgbClr val="800000"/>
              </a:solidFill>
              <a:latin typeface="Arial" panose="020B0604020202020204" pitchFamily="34" charset="0"/>
              <a:ea typeface="宋体" panose="02010600030101010101" pitchFamily="2" charset="-122"/>
            </a:endParaRPr>
          </a:p>
        </p:txBody>
      </p:sp>
      <p:sp>
        <p:nvSpPr>
          <p:cNvPr id="16" name="Text Box 13"/>
          <p:cNvSpPr txBox="1">
            <a:spLocks noChangeArrowheads="1"/>
          </p:cNvSpPr>
          <p:nvPr/>
        </p:nvSpPr>
        <p:spPr bwMode="gray">
          <a:xfrm>
            <a:off x="4000500" y="5336222"/>
            <a:ext cx="914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accent2"/>
                </a:solidFill>
                <a:latin typeface="仿宋_GB2312" pitchFamily="49" charset="-122"/>
                <a:ea typeface="仿宋_GB2312" pitchFamily="49" charset="-122"/>
              </a:defRPr>
            </a:lvl1pPr>
            <a:lvl2pPr>
              <a:defRPr sz="2800" b="1">
                <a:solidFill>
                  <a:schemeClr val="tx1"/>
                </a:solidFill>
                <a:latin typeface="Arial" panose="020B0604020202020204" pitchFamily="34" charset="0"/>
                <a:ea typeface="宋体" panose="02010600030101010101" pitchFamily="2" charset="-122"/>
              </a:defRPr>
            </a:lvl2pPr>
            <a:lvl3pPr>
              <a:defRPr sz="2400" b="1">
                <a:solidFill>
                  <a:schemeClr val="accent2"/>
                </a:solidFill>
                <a:latin typeface="Arial" panose="020B0604020202020204" pitchFamily="34" charset="0"/>
                <a:ea typeface="宋体" panose="02010600030101010101" pitchFamily="2" charset="-122"/>
              </a:defRPr>
            </a:lvl3pPr>
            <a:lvl4pPr>
              <a:defRPr sz="2000" b="1">
                <a:solidFill>
                  <a:schemeClr val="tx1"/>
                </a:solidFill>
                <a:latin typeface="Arial" panose="020B0604020202020204" pitchFamily="34" charset="0"/>
                <a:ea typeface="宋体" panose="02010600030101010101" pitchFamily="2" charset="-122"/>
              </a:defRPr>
            </a:lvl4pPr>
            <a:lvl5pPr>
              <a:defRPr sz="2000" b="1">
                <a:solidFill>
                  <a:schemeClr val="accent2"/>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9pPr>
          </a:lstStyle>
          <a:p>
            <a:pPr algn="ctr">
              <a:spcBef>
                <a:spcPct val="50000"/>
              </a:spcBef>
            </a:pPr>
            <a:r>
              <a:rPr lang="en-US" altLang="zh-CN" sz="1600">
                <a:solidFill>
                  <a:srgbClr val="800000"/>
                </a:solidFill>
                <a:latin typeface="Arial" panose="020B0604020202020204" pitchFamily="34" charset="0"/>
                <a:ea typeface="宋体" panose="02010600030101010101" pitchFamily="2" charset="-122"/>
              </a:rPr>
              <a:t>Thumb</a:t>
            </a:r>
            <a:endParaRPr lang="en-US" altLang="zh-CN" sz="1600">
              <a:solidFill>
                <a:srgbClr val="800000"/>
              </a:solidFill>
              <a:latin typeface="Arial" panose="020B0604020202020204" pitchFamily="34" charset="0"/>
              <a:ea typeface="宋体" panose="02010600030101010101" pitchFamily="2" charset="-122"/>
            </a:endParaRPr>
          </a:p>
        </p:txBody>
      </p:sp>
      <p:sp>
        <p:nvSpPr>
          <p:cNvPr id="17" name="Line 14"/>
          <p:cNvSpPr>
            <a:spLocks noChangeShapeType="1"/>
          </p:cNvSpPr>
          <p:nvPr/>
        </p:nvSpPr>
        <p:spPr bwMode="gray">
          <a:xfrm>
            <a:off x="4991100" y="4879022"/>
            <a:ext cx="4572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15"/>
          <p:cNvSpPr>
            <a:spLocks noChangeShapeType="1"/>
          </p:cNvSpPr>
          <p:nvPr/>
        </p:nvSpPr>
        <p:spPr bwMode="gray">
          <a:xfrm>
            <a:off x="5448300" y="4879022"/>
            <a:ext cx="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16"/>
          <p:cNvSpPr>
            <a:spLocks noChangeShapeType="1"/>
          </p:cNvSpPr>
          <p:nvPr/>
        </p:nvSpPr>
        <p:spPr bwMode="gray">
          <a:xfrm>
            <a:off x="6134100" y="4655502"/>
            <a:ext cx="0" cy="1838325"/>
          </a:xfrm>
          <a:prstGeom prst="line">
            <a:avLst/>
          </a:prstGeom>
          <a:noFill/>
          <a:ln w="9525">
            <a:solidFill>
              <a:schemeClr val="tx1"/>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Text Box 17"/>
          <p:cNvSpPr txBox="1">
            <a:spLocks noChangeArrowheads="1"/>
          </p:cNvSpPr>
          <p:nvPr/>
        </p:nvSpPr>
        <p:spPr bwMode="auto">
          <a:xfrm>
            <a:off x="3638550" y="6446202"/>
            <a:ext cx="1676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accent2"/>
                </a:solidFill>
                <a:latin typeface="仿宋_GB2312" pitchFamily="49" charset="-122"/>
                <a:ea typeface="仿宋_GB2312" pitchFamily="49" charset="-122"/>
              </a:defRPr>
            </a:lvl1pPr>
            <a:lvl2pPr>
              <a:defRPr sz="2800" b="1">
                <a:solidFill>
                  <a:schemeClr val="tx1"/>
                </a:solidFill>
                <a:latin typeface="Arial" panose="020B0604020202020204" pitchFamily="34" charset="0"/>
                <a:ea typeface="宋体" panose="02010600030101010101" pitchFamily="2" charset="-122"/>
              </a:defRPr>
            </a:lvl2pPr>
            <a:lvl3pPr>
              <a:defRPr sz="2400" b="1">
                <a:solidFill>
                  <a:schemeClr val="accent2"/>
                </a:solidFill>
                <a:latin typeface="Arial" panose="020B0604020202020204" pitchFamily="34" charset="0"/>
                <a:ea typeface="宋体" panose="02010600030101010101" pitchFamily="2" charset="-122"/>
              </a:defRPr>
            </a:lvl3pPr>
            <a:lvl4pPr>
              <a:defRPr sz="2000" b="1">
                <a:solidFill>
                  <a:schemeClr val="tx1"/>
                </a:solidFill>
                <a:latin typeface="Arial" panose="020B0604020202020204" pitchFamily="34" charset="0"/>
                <a:ea typeface="宋体" panose="02010600030101010101" pitchFamily="2" charset="-122"/>
              </a:defRPr>
            </a:lvl4pPr>
            <a:lvl5pPr>
              <a:defRPr sz="2000" b="1">
                <a:solidFill>
                  <a:schemeClr val="accent2"/>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9pPr>
          </a:lstStyle>
          <a:p>
            <a:pPr algn="ctr">
              <a:spcBef>
                <a:spcPct val="50000"/>
              </a:spcBef>
            </a:pPr>
            <a:r>
              <a:rPr lang="zh-CN" altLang="en-US" sz="1400">
                <a:solidFill>
                  <a:schemeClr val="tx1"/>
                </a:solidFill>
                <a:latin typeface="Arial" panose="020B0604020202020204" pitchFamily="34" charset="0"/>
                <a:ea typeface="宋体" panose="02010600030101010101" pitchFamily="2" charset="-122"/>
              </a:rPr>
              <a:t>译码阶段</a:t>
            </a:r>
            <a:endParaRPr lang="zh-CN" altLang="en-US" sz="1400">
              <a:solidFill>
                <a:schemeClr val="tx1"/>
              </a:solidFill>
              <a:latin typeface="Arial" panose="020B0604020202020204" pitchFamily="34" charset="0"/>
              <a:ea typeface="宋体" panose="02010600030101010101" pitchFamily="2" charset="-122"/>
            </a:endParaRPr>
          </a:p>
        </p:txBody>
      </p:sp>
      <p:sp>
        <p:nvSpPr>
          <p:cNvPr id="21" name="Text Box 18"/>
          <p:cNvSpPr txBox="1">
            <a:spLocks noChangeArrowheads="1"/>
          </p:cNvSpPr>
          <p:nvPr/>
        </p:nvSpPr>
        <p:spPr bwMode="auto">
          <a:xfrm>
            <a:off x="6427788" y="6446202"/>
            <a:ext cx="1676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accent2"/>
                </a:solidFill>
                <a:latin typeface="仿宋_GB2312" pitchFamily="49" charset="-122"/>
                <a:ea typeface="仿宋_GB2312" pitchFamily="49" charset="-122"/>
              </a:defRPr>
            </a:lvl1pPr>
            <a:lvl2pPr>
              <a:defRPr sz="2800" b="1">
                <a:solidFill>
                  <a:schemeClr val="tx1"/>
                </a:solidFill>
                <a:latin typeface="Arial" panose="020B0604020202020204" pitchFamily="34" charset="0"/>
                <a:ea typeface="宋体" panose="02010600030101010101" pitchFamily="2" charset="-122"/>
              </a:defRPr>
            </a:lvl2pPr>
            <a:lvl3pPr>
              <a:defRPr sz="2400" b="1">
                <a:solidFill>
                  <a:schemeClr val="accent2"/>
                </a:solidFill>
                <a:latin typeface="Arial" panose="020B0604020202020204" pitchFamily="34" charset="0"/>
                <a:ea typeface="宋体" panose="02010600030101010101" pitchFamily="2" charset="-122"/>
              </a:defRPr>
            </a:lvl3pPr>
            <a:lvl4pPr>
              <a:defRPr sz="2000" b="1">
                <a:solidFill>
                  <a:schemeClr val="tx1"/>
                </a:solidFill>
                <a:latin typeface="Arial" panose="020B0604020202020204" pitchFamily="34" charset="0"/>
                <a:ea typeface="宋体" panose="02010600030101010101" pitchFamily="2" charset="-122"/>
              </a:defRPr>
            </a:lvl4pPr>
            <a:lvl5pPr>
              <a:defRPr sz="2000" b="1">
                <a:solidFill>
                  <a:schemeClr val="accent2"/>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9pPr>
          </a:lstStyle>
          <a:p>
            <a:pPr algn="ctr">
              <a:spcBef>
                <a:spcPct val="50000"/>
              </a:spcBef>
            </a:pPr>
            <a:r>
              <a:rPr lang="zh-CN" altLang="en-US" sz="1400">
                <a:solidFill>
                  <a:schemeClr val="tx1"/>
                </a:solidFill>
                <a:latin typeface="Arial" panose="020B0604020202020204" pitchFamily="34" charset="0"/>
                <a:ea typeface="宋体" panose="02010600030101010101" pitchFamily="2" charset="-122"/>
              </a:rPr>
              <a:t>执行阶段</a:t>
            </a:r>
            <a:endParaRPr lang="zh-CN" altLang="en-US" sz="1400">
              <a:solidFill>
                <a:schemeClr val="tx1"/>
              </a:solidFill>
              <a:latin typeface="Arial" panose="020B0604020202020204" pitchFamily="34" charset="0"/>
              <a:ea typeface="宋体" panose="02010600030101010101" pitchFamily="2" charset="-122"/>
            </a:endParaRPr>
          </a:p>
        </p:txBody>
      </p:sp>
      <p:sp>
        <p:nvSpPr>
          <p:cNvPr id="22" name="Text Box 19"/>
          <p:cNvSpPr txBox="1">
            <a:spLocks noChangeArrowheads="1"/>
          </p:cNvSpPr>
          <p:nvPr/>
        </p:nvSpPr>
        <p:spPr bwMode="auto">
          <a:xfrm>
            <a:off x="952500" y="6446202"/>
            <a:ext cx="1676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accent2"/>
                </a:solidFill>
                <a:latin typeface="仿宋_GB2312" pitchFamily="49" charset="-122"/>
                <a:ea typeface="仿宋_GB2312" pitchFamily="49" charset="-122"/>
              </a:defRPr>
            </a:lvl1pPr>
            <a:lvl2pPr>
              <a:defRPr sz="2800" b="1">
                <a:solidFill>
                  <a:schemeClr val="tx1"/>
                </a:solidFill>
                <a:latin typeface="Arial" panose="020B0604020202020204" pitchFamily="34" charset="0"/>
                <a:ea typeface="宋体" panose="02010600030101010101" pitchFamily="2" charset="-122"/>
              </a:defRPr>
            </a:lvl2pPr>
            <a:lvl3pPr>
              <a:defRPr sz="2400" b="1">
                <a:solidFill>
                  <a:schemeClr val="accent2"/>
                </a:solidFill>
                <a:latin typeface="Arial" panose="020B0604020202020204" pitchFamily="34" charset="0"/>
                <a:ea typeface="宋体" panose="02010600030101010101" pitchFamily="2" charset="-122"/>
              </a:defRPr>
            </a:lvl3pPr>
            <a:lvl4pPr>
              <a:defRPr sz="2000" b="1">
                <a:solidFill>
                  <a:schemeClr val="tx1"/>
                </a:solidFill>
                <a:latin typeface="Arial" panose="020B0604020202020204" pitchFamily="34" charset="0"/>
                <a:ea typeface="宋体" panose="02010600030101010101" pitchFamily="2" charset="-122"/>
              </a:defRPr>
            </a:lvl4pPr>
            <a:lvl5pPr>
              <a:defRPr sz="2000" b="1">
                <a:solidFill>
                  <a:schemeClr val="accent2"/>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9pPr>
          </a:lstStyle>
          <a:p>
            <a:pPr algn="ctr">
              <a:spcBef>
                <a:spcPct val="50000"/>
              </a:spcBef>
            </a:pPr>
            <a:r>
              <a:rPr lang="zh-CN" altLang="en-US" sz="1400">
                <a:solidFill>
                  <a:schemeClr val="tx1"/>
                </a:solidFill>
                <a:latin typeface="Arial" panose="020B0604020202020204" pitchFamily="34" charset="0"/>
                <a:ea typeface="宋体" panose="02010600030101010101" pitchFamily="2" charset="-122"/>
              </a:rPr>
              <a:t>取指阶段</a:t>
            </a:r>
            <a:endParaRPr lang="zh-CN" altLang="en-US" sz="1400">
              <a:solidFill>
                <a:schemeClr val="tx1"/>
              </a:solidFill>
              <a:latin typeface="Arial" panose="020B0604020202020204" pitchFamily="34" charset="0"/>
              <a:ea typeface="宋体" panose="02010600030101010101" pitchFamily="2" charset="-122"/>
            </a:endParaRPr>
          </a:p>
        </p:txBody>
      </p:sp>
      <p:sp>
        <p:nvSpPr>
          <p:cNvPr id="23" name="AutoShape 20"/>
          <p:cNvSpPr>
            <a:spLocks noChangeArrowheads="1"/>
          </p:cNvSpPr>
          <p:nvPr/>
        </p:nvSpPr>
        <p:spPr bwMode="gray">
          <a:xfrm rot="16200000">
            <a:off x="5410200" y="5374322"/>
            <a:ext cx="762000" cy="228600"/>
          </a:xfrm>
          <a:custGeom>
            <a:avLst/>
            <a:gdLst>
              <a:gd name="T0" fmla="*/ 829784768 w 21600"/>
              <a:gd name="T1" fmla="*/ 12802394 h 21600"/>
              <a:gd name="T2" fmla="*/ 474162720 w 21600"/>
              <a:gd name="T3" fmla="*/ 25604788 h 21600"/>
              <a:gd name="T4" fmla="*/ 118540671 w 21600"/>
              <a:gd name="T5" fmla="*/ 12802394 h 21600"/>
              <a:gd name="T6" fmla="*/ 47416272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folHlink"/>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Text Box 21"/>
          <p:cNvSpPr txBox="1">
            <a:spLocks noChangeArrowheads="1"/>
          </p:cNvSpPr>
          <p:nvPr/>
        </p:nvSpPr>
        <p:spPr bwMode="gray">
          <a:xfrm>
            <a:off x="4000500" y="5945822"/>
            <a:ext cx="914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accent2"/>
                </a:solidFill>
                <a:latin typeface="仿宋_GB2312" pitchFamily="49" charset="-122"/>
                <a:ea typeface="仿宋_GB2312" pitchFamily="49" charset="-122"/>
              </a:defRPr>
            </a:lvl1pPr>
            <a:lvl2pPr>
              <a:defRPr sz="2800" b="1">
                <a:solidFill>
                  <a:schemeClr val="tx1"/>
                </a:solidFill>
                <a:latin typeface="Arial" panose="020B0604020202020204" pitchFamily="34" charset="0"/>
                <a:ea typeface="宋体" panose="02010600030101010101" pitchFamily="2" charset="-122"/>
              </a:defRPr>
            </a:lvl2pPr>
            <a:lvl3pPr>
              <a:defRPr sz="2400" b="1">
                <a:solidFill>
                  <a:schemeClr val="accent2"/>
                </a:solidFill>
                <a:latin typeface="Arial" panose="020B0604020202020204" pitchFamily="34" charset="0"/>
                <a:ea typeface="宋体" panose="02010600030101010101" pitchFamily="2" charset="-122"/>
              </a:defRPr>
            </a:lvl3pPr>
            <a:lvl4pPr>
              <a:defRPr sz="2000" b="1">
                <a:solidFill>
                  <a:schemeClr val="tx1"/>
                </a:solidFill>
                <a:latin typeface="Arial" panose="020B0604020202020204" pitchFamily="34" charset="0"/>
                <a:ea typeface="宋体" panose="02010600030101010101" pitchFamily="2" charset="-122"/>
              </a:defRPr>
            </a:lvl4pPr>
            <a:lvl5pPr>
              <a:defRPr sz="2000" b="1">
                <a:solidFill>
                  <a:schemeClr val="accent2"/>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9pPr>
          </a:lstStyle>
          <a:p>
            <a:pPr algn="ctr">
              <a:spcBef>
                <a:spcPct val="50000"/>
              </a:spcBef>
            </a:pPr>
            <a:r>
              <a:rPr lang="en-US" altLang="zh-CN" sz="1600">
                <a:solidFill>
                  <a:schemeClr val="tx1"/>
                </a:solidFill>
                <a:latin typeface="Arial" panose="020B0604020202020204" pitchFamily="34" charset="0"/>
                <a:ea typeface="宋体" panose="02010600030101010101" pitchFamily="2" charset="-122"/>
              </a:rPr>
              <a:t>Jazelle</a:t>
            </a:r>
            <a:endParaRPr lang="en-US" altLang="zh-CN" sz="1600">
              <a:solidFill>
                <a:schemeClr val="tx1"/>
              </a:solidFill>
              <a:latin typeface="Arial" panose="020B0604020202020204" pitchFamily="34" charset="0"/>
              <a:ea typeface="宋体" panose="02010600030101010101" pitchFamily="2" charset="-122"/>
            </a:endParaRPr>
          </a:p>
        </p:txBody>
      </p:sp>
      <p:sp>
        <p:nvSpPr>
          <p:cNvPr id="25" name="Line 22"/>
          <p:cNvSpPr>
            <a:spLocks noChangeShapeType="1"/>
          </p:cNvSpPr>
          <p:nvPr/>
        </p:nvSpPr>
        <p:spPr bwMode="gray">
          <a:xfrm>
            <a:off x="4991100" y="5488622"/>
            <a:ext cx="6858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Line 23"/>
          <p:cNvSpPr>
            <a:spLocks noChangeShapeType="1"/>
          </p:cNvSpPr>
          <p:nvPr/>
        </p:nvSpPr>
        <p:spPr bwMode="gray">
          <a:xfrm>
            <a:off x="4991100" y="6098222"/>
            <a:ext cx="4572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Line 24"/>
          <p:cNvSpPr>
            <a:spLocks noChangeShapeType="1"/>
          </p:cNvSpPr>
          <p:nvPr/>
        </p:nvSpPr>
        <p:spPr bwMode="gray">
          <a:xfrm>
            <a:off x="3543300" y="4879022"/>
            <a:ext cx="4572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Line 25"/>
          <p:cNvSpPr>
            <a:spLocks noChangeShapeType="1"/>
          </p:cNvSpPr>
          <p:nvPr/>
        </p:nvSpPr>
        <p:spPr bwMode="ltGray">
          <a:xfrm>
            <a:off x="2019300" y="5488622"/>
            <a:ext cx="19812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Line 26"/>
          <p:cNvSpPr>
            <a:spLocks noChangeShapeType="1"/>
          </p:cNvSpPr>
          <p:nvPr/>
        </p:nvSpPr>
        <p:spPr bwMode="gray">
          <a:xfrm>
            <a:off x="3543300" y="6098222"/>
            <a:ext cx="4572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Line 27"/>
          <p:cNvSpPr>
            <a:spLocks noChangeShapeType="1"/>
          </p:cNvSpPr>
          <p:nvPr/>
        </p:nvSpPr>
        <p:spPr bwMode="gray">
          <a:xfrm>
            <a:off x="5448300" y="5641022"/>
            <a:ext cx="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28"/>
          <p:cNvSpPr>
            <a:spLocks noChangeShapeType="1"/>
          </p:cNvSpPr>
          <p:nvPr/>
        </p:nvSpPr>
        <p:spPr bwMode="gray">
          <a:xfrm flipV="1">
            <a:off x="5448300" y="5641022"/>
            <a:ext cx="2286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Line 29"/>
          <p:cNvSpPr>
            <a:spLocks noChangeShapeType="1"/>
          </p:cNvSpPr>
          <p:nvPr/>
        </p:nvSpPr>
        <p:spPr bwMode="gray">
          <a:xfrm>
            <a:off x="5905500" y="5488622"/>
            <a:ext cx="6858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Rectangle 30"/>
          <p:cNvSpPr>
            <a:spLocks noChangeArrowheads="1"/>
          </p:cNvSpPr>
          <p:nvPr/>
        </p:nvSpPr>
        <p:spPr bwMode="auto">
          <a:xfrm>
            <a:off x="304800" y="891540"/>
            <a:ext cx="7924800" cy="3360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01625" indent="-301625" defTabSz="802005" eaLnBrk="1" hangingPunct="1">
              <a:spcBef>
                <a:spcPct val="20000"/>
              </a:spcBef>
              <a:buFontTx/>
              <a:buChar char="•"/>
            </a:pPr>
            <a:r>
              <a:rPr lang="en-US" altLang="zh-CN" sz="2000" b="1" dirty="0" err="1">
                <a:solidFill>
                  <a:srgbClr val="C00000"/>
                </a:solidFill>
                <a:latin typeface="微软雅黑" panose="020B0503020204020204" charset="-122"/>
                <a:ea typeface="微软雅黑" panose="020B0503020204020204" charset="-122"/>
                <a:cs typeface="微软雅黑" panose="020B0503020204020204" charset="-122"/>
              </a:rPr>
              <a:t>Jazelle</a:t>
            </a:r>
            <a:r>
              <a:rPr lang="zh-CN" altLang="en-US" sz="2000" b="1" dirty="0">
                <a:solidFill>
                  <a:srgbClr val="C00000"/>
                </a:solidFill>
                <a:latin typeface="微软雅黑" panose="020B0503020204020204" charset="-122"/>
                <a:ea typeface="微软雅黑" panose="020B0503020204020204" charset="-122"/>
                <a:cs typeface="微软雅黑" panose="020B0503020204020204" charset="-122"/>
              </a:rPr>
              <a:t>使得</a:t>
            </a:r>
            <a:r>
              <a:rPr lang="en-US" altLang="zh-CN" sz="2000" b="1" dirty="0">
                <a:solidFill>
                  <a:srgbClr val="C00000"/>
                </a:solidFill>
                <a:latin typeface="微软雅黑" panose="020B0503020204020204" charset="-122"/>
                <a:ea typeface="微软雅黑" panose="020B0503020204020204" charset="-122"/>
                <a:cs typeface="微软雅黑" panose="020B0503020204020204" charset="-122"/>
              </a:rPr>
              <a:t>ARM</a:t>
            </a:r>
            <a:r>
              <a:rPr lang="zh-CN" altLang="en-US" sz="2000" b="1" dirty="0">
                <a:solidFill>
                  <a:srgbClr val="C00000"/>
                </a:solidFill>
                <a:latin typeface="微软雅黑" panose="020B0503020204020204" charset="-122"/>
                <a:ea typeface="微软雅黑" panose="020B0503020204020204" charset="-122"/>
                <a:cs typeface="微软雅黑" panose="020B0503020204020204" charset="-122"/>
              </a:rPr>
              <a:t>核可以执行</a:t>
            </a:r>
            <a:r>
              <a:rPr lang="en-US" altLang="zh-CN" sz="2000" b="1" dirty="0">
                <a:solidFill>
                  <a:srgbClr val="C00000"/>
                </a:solidFill>
                <a:latin typeface="微软雅黑" panose="020B0503020204020204" charset="-122"/>
                <a:ea typeface="微软雅黑" panose="020B0503020204020204" charset="-122"/>
                <a:cs typeface="微软雅黑" panose="020B0503020204020204" charset="-122"/>
              </a:rPr>
              <a:t>8</a:t>
            </a:r>
            <a:r>
              <a:rPr lang="zh-CN" altLang="en-US" sz="2000" b="1" dirty="0">
                <a:solidFill>
                  <a:srgbClr val="C00000"/>
                </a:solidFill>
                <a:latin typeface="微软雅黑" panose="020B0503020204020204" charset="-122"/>
                <a:ea typeface="微软雅黑" panose="020B0503020204020204" charset="-122"/>
                <a:cs typeface="微软雅黑" panose="020B0503020204020204" charset="-122"/>
              </a:rPr>
              <a:t>位的</a:t>
            </a:r>
            <a:r>
              <a:rPr lang="en-US" altLang="zh-CN" sz="2000" b="1" dirty="0">
                <a:solidFill>
                  <a:srgbClr val="C00000"/>
                </a:solidFill>
                <a:latin typeface="微软雅黑" panose="020B0503020204020204" charset="-122"/>
                <a:ea typeface="微软雅黑" panose="020B0503020204020204" charset="-122"/>
                <a:cs typeface="微软雅黑" panose="020B0503020204020204" charset="-122"/>
              </a:rPr>
              <a:t>Java</a:t>
            </a:r>
            <a:r>
              <a:rPr lang="zh-CN" altLang="en-US" sz="2000" b="1" dirty="0">
                <a:solidFill>
                  <a:srgbClr val="C00000"/>
                </a:solidFill>
                <a:latin typeface="微软雅黑" panose="020B0503020204020204" charset="-122"/>
                <a:ea typeface="微软雅黑" panose="020B0503020204020204" charset="-122"/>
                <a:cs typeface="微软雅黑" panose="020B0503020204020204" charset="-122"/>
              </a:rPr>
              <a:t>字节码</a:t>
            </a:r>
            <a:endParaRPr lang="zh-CN" altLang="en-US" sz="2000" b="1" dirty="0">
              <a:solidFill>
                <a:srgbClr val="C00000"/>
              </a:solidFill>
              <a:latin typeface="微软雅黑" panose="020B0503020204020204" charset="-122"/>
              <a:ea typeface="微软雅黑" panose="020B0503020204020204" charset="-122"/>
              <a:cs typeface="微软雅黑" panose="020B0503020204020204" charset="-122"/>
            </a:endParaRPr>
          </a:p>
          <a:p>
            <a:pPr marL="650875" lvl="1" indent="-249555" defTabSz="802005" eaLnBrk="1" hangingPunct="1">
              <a:spcBef>
                <a:spcPct val="20000"/>
              </a:spcBef>
              <a:buFontTx/>
              <a:buChar char="–"/>
            </a:pPr>
            <a:r>
              <a:rPr lang="en-US" altLang="zh-CN" sz="2000" dirty="0">
                <a:latin typeface="微软雅黑" panose="020B0503020204020204" charset="-122"/>
                <a:ea typeface="微软雅黑" panose="020B0503020204020204" charset="-122"/>
                <a:cs typeface="微软雅黑" panose="020B0503020204020204" charset="-122"/>
              </a:rPr>
              <a:t>95%</a:t>
            </a:r>
            <a:r>
              <a:rPr lang="zh-CN" altLang="en-US" sz="2000" dirty="0">
                <a:latin typeface="微软雅黑" panose="020B0503020204020204" charset="-122"/>
                <a:ea typeface="微软雅黑" panose="020B0503020204020204" charset="-122"/>
                <a:cs typeface="微软雅黑" panose="020B0503020204020204" charset="-122"/>
              </a:rPr>
              <a:t>的字节码可以用硬件执行</a:t>
            </a:r>
            <a:r>
              <a:rPr lang="en-US" altLang="zh-CN" sz="2000" dirty="0">
                <a:latin typeface="微软雅黑" panose="020B0503020204020204" charset="-122"/>
                <a:ea typeface="微软雅黑" panose="020B0503020204020204" charset="-122"/>
                <a:cs typeface="微软雅黑" panose="020B0503020204020204" charset="-122"/>
              </a:rPr>
              <a:t>(</a:t>
            </a:r>
            <a:r>
              <a:rPr lang="zh-CN" altLang="en-US" sz="2000" dirty="0">
                <a:latin typeface="微软雅黑" panose="020B0503020204020204" charset="-122"/>
                <a:ea typeface="微软雅黑" panose="020B0503020204020204" charset="-122"/>
                <a:cs typeface="微软雅黑" panose="020B0503020204020204" charset="-122"/>
              </a:rPr>
              <a:t>典型</a:t>
            </a:r>
            <a:r>
              <a:rPr lang="en-US" altLang="zh-CN" sz="2000" dirty="0">
                <a:latin typeface="微软雅黑" panose="020B0503020204020204" charset="-122"/>
                <a:ea typeface="微软雅黑" panose="020B0503020204020204" charset="-122"/>
                <a:cs typeface="微软雅黑" panose="020B0503020204020204" charset="-122"/>
              </a:rPr>
              <a:t>)</a:t>
            </a:r>
            <a:endParaRPr lang="en-US" altLang="zh-CN" sz="2000" dirty="0">
              <a:latin typeface="微软雅黑" panose="020B0503020204020204" charset="-122"/>
              <a:ea typeface="微软雅黑" panose="020B0503020204020204" charset="-122"/>
              <a:cs typeface="微软雅黑" panose="020B0503020204020204" charset="-122"/>
            </a:endParaRPr>
          </a:p>
          <a:p>
            <a:pPr marL="1162050" lvl="2" indent="-228600" defTabSz="802005" eaLnBrk="1" hangingPunct="1">
              <a:spcBef>
                <a:spcPct val="20000"/>
              </a:spcBef>
              <a:buFontTx/>
              <a:buChar char="•"/>
            </a:pPr>
            <a:r>
              <a:rPr lang="zh-CN" altLang="en-US" sz="2000" dirty="0">
                <a:solidFill>
                  <a:srgbClr val="C00000"/>
                </a:solidFill>
                <a:latin typeface="微软雅黑" panose="020B0503020204020204" charset="-122"/>
                <a:ea typeface="微软雅黑" panose="020B0503020204020204" charset="-122"/>
                <a:cs typeface="微软雅黑" panose="020B0503020204020204" charset="-122"/>
              </a:rPr>
              <a:t>普通</a:t>
            </a:r>
            <a:r>
              <a:rPr lang="en-US" altLang="zh-CN" sz="2000" dirty="0">
                <a:solidFill>
                  <a:srgbClr val="C00000"/>
                </a:solidFill>
                <a:latin typeface="微软雅黑" panose="020B0503020204020204" charset="-122"/>
                <a:ea typeface="微软雅黑" panose="020B0503020204020204" charset="-122"/>
                <a:cs typeface="微软雅黑" panose="020B0503020204020204" charset="-122"/>
              </a:rPr>
              <a:t>JVM:	0.7 </a:t>
            </a:r>
            <a:r>
              <a:rPr lang="en-US" altLang="zh-CN" sz="2000" dirty="0" err="1">
                <a:solidFill>
                  <a:srgbClr val="C00000"/>
                </a:solidFill>
                <a:latin typeface="微软雅黑" panose="020B0503020204020204" charset="-122"/>
                <a:ea typeface="微软雅黑" panose="020B0503020204020204" charset="-122"/>
                <a:cs typeface="微软雅黑" panose="020B0503020204020204" charset="-122"/>
              </a:rPr>
              <a:t>Caffeinemarks</a:t>
            </a:r>
            <a:r>
              <a:rPr lang="en-US" altLang="zh-CN" sz="2000" dirty="0">
                <a:solidFill>
                  <a:srgbClr val="C00000"/>
                </a:solidFill>
                <a:latin typeface="微软雅黑" panose="020B0503020204020204" charset="-122"/>
                <a:ea typeface="微软雅黑" panose="020B0503020204020204" charset="-122"/>
                <a:cs typeface="微软雅黑" panose="020B0503020204020204" charset="-122"/>
              </a:rPr>
              <a:t>/MHz</a:t>
            </a:r>
            <a:endParaRPr lang="en-US" altLang="zh-CN" sz="2000" dirty="0">
              <a:solidFill>
                <a:srgbClr val="C00000"/>
              </a:solidFill>
              <a:latin typeface="微软雅黑" panose="020B0503020204020204" charset="-122"/>
              <a:ea typeface="微软雅黑" panose="020B0503020204020204" charset="-122"/>
              <a:cs typeface="微软雅黑" panose="020B0503020204020204" charset="-122"/>
            </a:endParaRPr>
          </a:p>
          <a:p>
            <a:pPr marL="1162050" lvl="2" indent="-228600" defTabSz="802005" eaLnBrk="1" hangingPunct="1">
              <a:spcBef>
                <a:spcPct val="20000"/>
              </a:spcBef>
              <a:buFontTx/>
              <a:buChar char="•"/>
            </a:pPr>
            <a:r>
              <a:rPr lang="en-US" altLang="zh-CN" sz="2000" dirty="0">
                <a:solidFill>
                  <a:srgbClr val="C00000"/>
                </a:solidFill>
                <a:latin typeface="微软雅黑" panose="020B0503020204020204" charset="-122"/>
                <a:ea typeface="微软雅黑" panose="020B0503020204020204" charset="-122"/>
                <a:cs typeface="微软雅黑" panose="020B0503020204020204" charset="-122"/>
              </a:rPr>
              <a:t>ARM9EJ:	5.5 </a:t>
            </a:r>
            <a:r>
              <a:rPr lang="en-US" altLang="zh-CN" sz="2000" dirty="0" err="1">
                <a:solidFill>
                  <a:srgbClr val="C00000"/>
                </a:solidFill>
                <a:latin typeface="微软雅黑" panose="020B0503020204020204" charset="-122"/>
                <a:ea typeface="微软雅黑" panose="020B0503020204020204" charset="-122"/>
                <a:cs typeface="微软雅黑" panose="020B0503020204020204" charset="-122"/>
              </a:rPr>
              <a:t>Caffeinemarks</a:t>
            </a:r>
            <a:r>
              <a:rPr lang="en-US" altLang="zh-CN" sz="2000" dirty="0">
                <a:solidFill>
                  <a:srgbClr val="C00000"/>
                </a:solidFill>
                <a:latin typeface="微软雅黑" panose="020B0503020204020204" charset="-122"/>
                <a:ea typeface="微软雅黑" panose="020B0503020204020204" charset="-122"/>
                <a:cs typeface="微软雅黑" panose="020B0503020204020204" charset="-122"/>
              </a:rPr>
              <a:t>/MHz</a:t>
            </a:r>
            <a:endParaRPr lang="en-US" altLang="zh-CN" sz="2000" dirty="0">
              <a:solidFill>
                <a:srgbClr val="C00000"/>
              </a:solidFill>
              <a:latin typeface="微软雅黑" panose="020B0503020204020204" charset="-122"/>
              <a:ea typeface="微软雅黑" panose="020B0503020204020204" charset="-122"/>
              <a:cs typeface="微软雅黑" panose="020B0503020204020204" charset="-122"/>
            </a:endParaRPr>
          </a:p>
          <a:p>
            <a:pPr marL="650875" lvl="1" indent="-249555" defTabSz="802005" eaLnBrk="1" hangingPunct="1">
              <a:spcBef>
                <a:spcPct val="20000"/>
              </a:spcBef>
              <a:buFontTx/>
              <a:buChar char="–"/>
            </a:pPr>
            <a:r>
              <a:rPr lang="zh-CN" altLang="en-US" sz="2000" dirty="0">
                <a:latin typeface="微软雅黑" panose="020B0503020204020204" charset="-122"/>
                <a:ea typeface="微软雅黑" panose="020B0503020204020204" charset="-122"/>
                <a:cs typeface="微软雅黑" panose="020B0503020204020204" charset="-122"/>
              </a:rPr>
              <a:t>功耗效率显著提高</a:t>
            </a:r>
            <a:endParaRPr lang="zh-CN" altLang="en-US" sz="2000" dirty="0">
              <a:latin typeface="微软雅黑" panose="020B0503020204020204" charset="-122"/>
              <a:ea typeface="微软雅黑" panose="020B0503020204020204" charset="-122"/>
              <a:cs typeface="微软雅黑" panose="020B0503020204020204" charset="-122"/>
            </a:endParaRPr>
          </a:p>
          <a:p>
            <a:pPr marL="650875" lvl="1" indent="-249555" defTabSz="802005" eaLnBrk="1" hangingPunct="1">
              <a:spcBef>
                <a:spcPct val="20000"/>
              </a:spcBef>
              <a:buFontTx/>
              <a:buChar char="–"/>
            </a:pPr>
            <a:r>
              <a:rPr lang="zh-CN" altLang="en-US" sz="2000" dirty="0">
                <a:latin typeface="微软雅黑" panose="020B0503020204020204" charset="-122"/>
                <a:ea typeface="微软雅黑" panose="020B0503020204020204" charset="-122"/>
                <a:cs typeface="微软雅黑" panose="020B0503020204020204" charset="-122"/>
              </a:rPr>
              <a:t>相比</a:t>
            </a:r>
            <a:r>
              <a:rPr lang="en-US" altLang="zh-CN" sz="2000" dirty="0">
                <a:latin typeface="微软雅黑" panose="020B0503020204020204" charset="-122"/>
                <a:ea typeface="微软雅黑" panose="020B0503020204020204" charset="-122"/>
                <a:cs typeface="微软雅黑" panose="020B0503020204020204" charset="-122"/>
              </a:rPr>
              <a:t>ARM9E</a:t>
            </a:r>
            <a:r>
              <a:rPr lang="zh-CN" altLang="en-US" sz="2000" dirty="0">
                <a:latin typeface="微软雅黑" panose="020B0503020204020204" charset="-122"/>
                <a:ea typeface="微软雅黑" panose="020B0503020204020204" charset="-122"/>
                <a:cs typeface="微软雅黑" panose="020B0503020204020204" charset="-122"/>
              </a:rPr>
              <a:t>， </a:t>
            </a:r>
            <a:r>
              <a:rPr lang="en-US" altLang="zh-CN" sz="2000" dirty="0">
                <a:latin typeface="微软雅黑" panose="020B0503020204020204" charset="-122"/>
                <a:ea typeface="微软雅黑" panose="020B0503020204020204" charset="-122"/>
                <a:cs typeface="微软雅黑" panose="020B0503020204020204" charset="-122"/>
              </a:rPr>
              <a:t>ARM9EJ-S</a:t>
            </a:r>
            <a:r>
              <a:rPr lang="zh-CN" altLang="en-US" sz="2000" dirty="0">
                <a:latin typeface="微软雅黑" panose="020B0503020204020204" charset="-122"/>
                <a:ea typeface="微软雅黑" panose="020B0503020204020204" charset="-122"/>
                <a:cs typeface="微软雅黑" panose="020B0503020204020204" charset="-122"/>
              </a:rPr>
              <a:t>多了大约</a:t>
            </a:r>
            <a:r>
              <a:rPr lang="en-US" altLang="zh-CN" sz="2000" dirty="0">
                <a:latin typeface="微软雅黑" panose="020B0503020204020204" charset="-122"/>
                <a:ea typeface="微软雅黑" panose="020B0503020204020204" charset="-122"/>
                <a:cs typeface="微软雅黑" panose="020B0503020204020204" charset="-122"/>
              </a:rPr>
              <a:t>12K</a:t>
            </a:r>
            <a:r>
              <a:rPr lang="zh-CN" altLang="en-US" sz="2000" dirty="0">
                <a:latin typeface="微软雅黑" panose="020B0503020204020204" charset="-122"/>
                <a:ea typeface="微软雅黑" panose="020B0503020204020204" charset="-122"/>
                <a:cs typeface="微软雅黑" panose="020B0503020204020204" charset="-122"/>
              </a:rPr>
              <a:t>个额外的门电路</a:t>
            </a:r>
            <a:endParaRPr lang="zh-CN" altLang="en-US" sz="2000" dirty="0">
              <a:latin typeface="微软雅黑" panose="020B0503020204020204" charset="-122"/>
              <a:ea typeface="微软雅黑" panose="020B0503020204020204" charset="-122"/>
              <a:cs typeface="微软雅黑" panose="020B0503020204020204" charset="-122"/>
            </a:endParaRPr>
          </a:p>
          <a:p>
            <a:pPr marL="650875" lvl="1" indent="-249555" defTabSz="802005" eaLnBrk="1" hangingPunct="1">
              <a:spcBef>
                <a:spcPct val="20000"/>
              </a:spcBef>
              <a:buFontTx/>
              <a:buChar char="–"/>
            </a:pPr>
            <a:r>
              <a:rPr lang="en-US" altLang="zh-CN" sz="2000" dirty="0">
                <a:latin typeface="微软雅黑" panose="020B0503020204020204" charset="-122"/>
                <a:ea typeface="微软雅黑" panose="020B0503020204020204" charset="-122"/>
                <a:cs typeface="微软雅黑" panose="020B0503020204020204" charset="-122"/>
              </a:rPr>
              <a:t>ARM JTEK (Java Technology Enabling Kit)</a:t>
            </a:r>
            <a:r>
              <a:rPr lang="zh-CN" altLang="en-US" sz="2000" dirty="0">
                <a:latin typeface="微软雅黑" panose="020B0503020204020204" charset="-122"/>
                <a:ea typeface="微软雅黑" panose="020B0503020204020204" charset="-122"/>
                <a:cs typeface="微软雅黑" panose="020B0503020204020204" charset="-122"/>
              </a:rPr>
              <a:t>提供了支持代码</a:t>
            </a:r>
            <a:endParaRPr lang="zh-CN" altLang="en-US" sz="2000" dirty="0">
              <a:latin typeface="微软雅黑" panose="020B0503020204020204" charset="-122"/>
              <a:ea typeface="微软雅黑" panose="020B0503020204020204" charset="-122"/>
              <a:cs typeface="微软雅黑" panose="020B0503020204020204" charset="-122"/>
            </a:endParaRPr>
          </a:p>
          <a:p>
            <a:pPr marL="301625" indent="-301625" defTabSz="802005" eaLnBrk="1" hangingPunct="1">
              <a:lnSpc>
                <a:spcPct val="0"/>
              </a:lnSpc>
              <a:spcBef>
                <a:spcPct val="20000"/>
              </a:spcBef>
              <a:buFontTx/>
              <a:buChar char="•"/>
            </a:pPr>
            <a:endParaRPr lang="en-GB" altLang="zh-CN" sz="2000" b="1" dirty="0">
              <a:solidFill>
                <a:schemeClr val="accent2"/>
              </a:solidFill>
              <a:latin typeface="微软雅黑" panose="020B0503020204020204" charset="-122"/>
              <a:ea typeface="微软雅黑" panose="020B0503020204020204" charset="-122"/>
              <a:cs typeface="微软雅黑" panose="020B0503020204020204" charset="-122"/>
            </a:endParaRPr>
          </a:p>
          <a:p>
            <a:pPr marL="301625" indent="-301625" defTabSz="802005" eaLnBrk="1" hangingPunct="1">
              <a:spcBef>
                <a:spcPct val="20000"/>
              </a:spcBef>
              <a:buFontTx/>
              <a:buChar char="•"/>
            </a:pPr>
            <a:r>
              <a:rPr lang="zh-CN" altLang="en-US" sz="2000" b="1" dirty="0">
                <a:solidFill>
                  <a:srgbClr val="C00000"/>
                </a:solidFill>
                <a:latin typeface="微软雅黑" panose="020B0503020204020204" charset="-122"/>
                <a:ea typeface="微软雅黑" panose="020B0503020204020204" charset="-122"/>
                <a:cs typeface="微软雅黑" panose="020B0503020204020204" charset="-122"/>
              </a:rPr>
              <a:t>当处理器在</a:t>
            </a:r>
            <a:r>
              <a:rPr lang="en-US" altLang="zh-CN" sz="2000" b="1" dirty="0" err="1">
                <a:solidFill>
                  <a:srgbClr val="C00000"/>
                </a:solidFill>
                <a:latin typeface="微软雅黑" panose="020B0503020204020204" charset="-122"/>
                <a:ea typeface="微软雅黑" panose="020B0503020204020204" charset="-122"/>
                <a:cs typeface="微软雅黑" panose="020B0503020204020204" charset="-122"/>
              </a:rPr>
              <a:t>Jazelle</a:t>
            </a:r>
            <a:r>
              <a:rPr lang="zh-CN" altLang="en-US" sz="2000" b="1" dirty="0">
                <a:solidFill>
                  <a:srgbClr val="C00000"/>
                </a:solidFill>
                <a:latin typeface="微软雅黑" panose="020B0503020204020204" charset="-122"/>
                <a:ea typeface="微软雅黑" panose="020B0503020204020204" charset="-122"/>
                <a:cs typeface="微软雅黑" panose="020B0503020204020204" charset="-122"/>
              </a:rPr>
              <a:t>态执行时</a:t>
            </a:r>
            <a:r>
              <a:rPr lang="en-US" altLang="zh-CN" sz="2000" b="1" dirty="0">
                <a:solidFill>
                  <a:srgbClr val="C00000"/>
                </a:solidFill>
                <a:latin typeface="微软雅黑" panose="020B0503020204020204" charset="-122"/>
                <a:ea typeface="微软雅黑" panose="020B0503020204020204" charset="-122"/>
                <a:cs typeface="微软雅黑" panose="020B0503020204020204" charset="-122"/>
              </a:rPr>
              <a:t>:</a:t>
            </a:r>
            <a:endParaRPr lang="en-US" altLang="zh-CN" sz="2000" b="1" dirty="0">
              <a:solidFill>
                <a:srgbClr val="C00000"/>
              </a:solidFill>
              <a:latin typeface="微软雅黑" panose="020B0503020204020204" charset="-122"/>
              <a:ea typeface="微软雅黑" panose="020B0503020204020204" charset="-122"/>
              <a:cs typeface="微软雅黑" panose="020B0503020204020204" charset="-122"/>
            </a:endParaRPr>
          </a:p>
          <a:p>
            <a:pPr marL="650875" lvl="1" indent="-249555" defTabSz="802005" eaLnBrk="1" hangingPunct="1">
              <a:spcBef>
                <a:spcPct val="20000"/>
              </a:spcBef>
              <a:buFontTx/>
              <a:buChar char="–"/>
            </a:pPr>
            <a:r>
              <a:rPr lang="zh-CN" altLang="en-US" sz="2000" dirty="0">
                <a:latin typeface="微软雅黑" panose="020B0503020204020204" charset="-122"/>
                <a:ea typeface="微软雅黑" panose="020B0503020204020204" charset="-122"/>
                <a:cs typeface="微软雅黑" panose="020B0503020204020204" charset="-122"/>
              </a:rPr>
              <a:t>所有的指令都是</a:t>
            </a:r>
            <a:r>
              <a:rPr lang="en-US" altLang="zh-CN" sz="2000" dirty="0">
                <a:latin typeface="微软雅黑" panose="020B0503020204020204" charset="-122"/>
                <a:ea typeface="微软雅黑" panose="020B0503020204020204" charset="-122"/>
                <a:cs typeface="微软雅黑" panose="020B0503020204020204" charset="-122"/>
              </a:rPr>
              <a:t>8</a:t>
            </a:r>
            <a:r>
              <a:rPr lang="zh-CN" altLang="en-US" sz="2000" dirty="0">
                <a:latin typeface="微软雅黑" panose="020B0503020204020204" charset="-122"/>
                <a:ea typeface="微软雅黑" panose="020B0503020204020204" charset="-122"/>
                <a:cs typeface="微软雅黑" panose="020B0503020204020204" charset="-122"/>
              </a:rPr>
              <a:t>位宽</a:t>
            </a:r>
            <a:endParaRPr lang="zh-CN" altLang="en-US" sz="2000" dirty="0">
              <a:latin typeface="微软雅黑" panose="020B0503020204020204" charset="-122"/>
              <a:ea typeface="微软雅黑" panose="020B0503020204020204" charset="-122"/>
              <a:cs typeface="微软雅黑" panose="020B0503020204020204" charset="-122"/>
            </a:endParaRPr>
          </a:p>
          <a:p>
            <a:pPr marL="650875" lvl="1" indent="-249555" defTabSz="802005" eaLnBrk="1" hangingPunct="1">
              <a:spcBef>
                <a:spcPct val="20000"/>
              </a:spcBef>
              <a:buFontTx/>
              <a:buChar char="–"/>
            </a:pPr>
            <a:r>
              <a:rPr lang="zh-CN" altLang="en-US" sz="2000" dirty="0">
                <a:latin typeface="微软雅黑" panose="020B0503020204020204" charset="-122"/>
                <a:ea typeface="微软雅黑" panose="020B0503020204020204" charset="-122"/>
                <a:cs typeface="微软雅黑" panose="020B0503020204020204" charset="-122"/>
              </a:rPr>
              <a:t>处理器进行字访问一次读</a:t>
            </a:r>
            <a:r>
              <a:rPr lang="en-US" altLang="zh-CN" sz="2000" dirty="0">
                <a:latin typeface="微软雅黑" panose="020B0503020204020204" charset="-122"/>
                <a:ea typeface="微软雅黑" panose="020B0503020204020204" charset="-122"/>
                <a:cs typeface="微软雅黑" panose="020B0503020204020204" charset="-122"/>
              </a:rPr>
              <a:t>4</a:t>
            </a:r>
            <a:r>
              <a:rPr lang="zh-CN" altLang="en-US" sz="2000" dirty="0">
                <a:latin typeface="微软雅黑" panose="020B0503020204020204" charset="-122"/>
                <a:ea typeface="微软雅黑" panose="020B0503020204020204" charset="-122"/>
                <a:cs typeface="微软雅黑" panose="020B0503020204020204" charset="-122"/>
              </a:rPr>
              <a:t>条指令</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34" name="Line 31"/>
          <p:cNvSpPr>
            <a:spLocks noChangeShapeType="1"/>
          </p:cNvSpPr>
          <p:nvPr/>
        </p:nvSpPr>
        <p:spPr bwMode="gray">
          <a:xfrm>
            <a:off x="3244850" y="4655502"/>
            <a:ext cx="0" cy="1838325"/>
          </a:xfrm>
          <a:prstGeom prst="line">
            <a:avLst/>
          </a:prstGeom>
          <a:noFill/>
          <a:ln w="9525">
            <a:solidFill>
              <a:schemeClr val="tx1"/>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Rectangle 32"/>
          <p:cNvSpPr>
            <a:spLocks noGrp="1" noChangeArrowheads="1"/>
          </p:cNvSpPr>
          <p:nvPr>
            <p:ph type="title"/>
          </p:nvPr>
        </p:nvSpPr>
        <p:spPr>
          <a:xfrm>
            <a:off x="457200" y="76200"/>
            <a:ext cx="8229600" cy="792163"/>
          </a:xfrm>
        </p:spPr>
        <p:txBody>
          <a:bodyPr>
            <a:normAutofit/>
          </a:bodyPr>
          <a:lstStyle/>
          <a:p>
            <a:pPr eaLnBrk="1" hangingPunct="1"/>
            <a:r>
              <a:rPr lang="en-US" altLang="zh-CN" sz="3600" b="1" dirty="0" err="1">
                <a:solidFill>
                  <a:srgbClr val="0000FF"/>
                </a:solidFill>
              </a:rPr>
              <a:t>Jazelle</a:t>
            </a:r>
            <a:endParaRPr lang="en-US" altLang="zh-CN" sz="3600" b="1" dirty="0" err="1">
              <a:solidFill>
                <a:srgbClr val="0000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3820FCD-5F4C-4989-BE05-0A8208BCBC21}" type="slidenum">
              <a:rPr lang="en-US" altLang="zh-CN" smtClean="0"/>
            </a:fld>
            <a:endParaRPr kumimoji="0" lang="zh-CN" altLang="en-US"/>
          </a:p>
        </p:txBody>
      </p:sp>
      <p:sp>
        <p:nvSpPr>
          <p:cNvPr id="3" name="Rectangle 2"/>
          <p:cNvSpPr txBox="1">
            <a:spLocks noChangeArrowheads="1"/>
          </p:cNvSpPr>
          <p:nvPr/>
        </p:nvSpPr>
        <p:spPr>
          <a:xfrm>
            <a:off x="209550" y="143510"/>
            <a:ext cx="8934450" cy="839788"/>
          </a:xfrm>
          <a:prstGeom prst="rect">
            <a:avLst/>
          </a:prstGeom>
          <a:noFill/>
        </p:spPr>
        <p:txBody>
          <a:bodyPr lIns="92075" tIns="46038" rIns="92075" bIns="46038"/>
          <a:lstStyle>
            <a:lvl1pPr algn="ctr" defTabSz="914400" rtl="0" eaLnBrk="1" latinLnBrk="0" hangingPunct="1">
              <a:spcBef>
                <a:spcPct val="0"/>
              </a:spcBef>
              <a:buNone/>
              <a:defRPr kumimoji="0" lang="zh-CN" sz="4400" kern="1200">
                <a:solidFill>
                  <a:schemeClr val="tx1"/>
                </a:solidFill>
                <a:latin typeface="+mj-lt"/>
                <a:ea typeface="+mj-ea"/>
                <a:cs typeface="+mj-cs"/>
              </a:defRPr>
            </a:lvl1pPr>
          </a:lstStyle>
          <a:p>
            <a:r>
              <a:rPr lang="en-US" altLang="zh-CN" sz="3600" b="1">
                <a:solidFill>
                  <a:schemeClr val="tx1"/>
                </a:solidFill>
                <a:latin typeface="微软雅黑" panose="020B0503020204020204" charset="-122"/>
                <a:ea typeface="微软雅黑" panose="020B0503020204020204" charset="-122"/>
                <a:cs typeface="微软雅黑" panose="020B0503020204020204" charset="-122"/>
              </a:rPr>
              <a:t>ARM</a:t>
            </a:r>
            <a:r>
              <a:rPr lang="zh-CN" altLang="en-US" sz="3600" b="1">
                <a:solidFill>
                  <a:schemeClr val="tx1"/>
                </a:solidFill>
                <a:latin typeface="微软雅黑" panose="020B0503020204020204" charset="-122"/>
                <a:ea typeface="微软雅黑" panose="020B0503020204020204" charset="-122"/>
                <a:cs typeface="微软雅黑" panose="020B0503020204020204" charset="-122"/>
              </a:rPr>
              <a:t>体系结构的发展</a:t>
            </a:r>
            <a:endParaRPr lang="zh-CN" altLang="en-US" sz="3600" b="1">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4" name="AutoShape 3"/>
          <p:cNvSpPr>
            <a:spLocks noChangeArrowheads="1"/>
          </p:cNvSpPr>
          <p:nvPr/>
        </p:nvSpPr>
        <p:spPr bwMode="auto">
          <a:xfrm>
            <a:off x="642938" y="1155700"/>
            <a:ext cx="635000" cy="635000"/>
          </a:xfrm>
          <a:prstGeom prst="star16">
            <a:avLst>
              <a:gd name="adj" fmla="val 37500"/>
            </a:avLst>
          </a:prstGeom>
          <a:solidFill>
            <a:schemeClr val="folHlink"/>
          </a:solidFill>
          <a:ln w="508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p>
        </p:txBody>
      </p:sp>
      <p:sp>
        <p:nvSpPr>
          <p:cNvPr id="5" name="Rectangle 4"/>
          <p:cNvSpPr>
            <a:spLocks noChangeArrowheads="1"/>
          </p:cNvSpPr>
          <p:nvPr/>
        </p:nvSpPr>
        <p:spPr bwMode="white">
          <a:xfrm>
            <a:off x="617538" y="1244600"/>
            <a:ext cx="685800" cy="462307"/>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zh-CN" sz="2400" b="1">
                <a:solidFill>
                  <a:schemeClr val="bg1"/>
                </a:solidFill>
              </a:rPr>
              <a:t>4T</a:t>
            </a:r>
            <a:endParaRPr lang="en-US" altLang="zh-CN" sz="2400" b="1">
              <a:solidFill>
                <a:schemeClr val="bg1"/>
              </a:solidFill>
            </a:endParaRPr>
          </a:p>
        </p:txBody>
      </p:sp>
      <p:sp>
        <p:nvSpPr>
          <p:cNvPr id="6" name="Line 5"/>
          <p:cNvSpPr>
            <a:spLocks noChangeShapeType="1"/>
          </p:cNvSpPr>
          <p:nvPr/>
        </p:nvSpPr>
        <p:spPr bwMode="auto">
          <a:xfrm>
            <a:off x="1843088" y="1236663"/>
            <a:ext cx="0" cy="4038600"/>
          </a:xfrm>
          <a:prstGeom prst="line">
            <a:avLst/>
          </a:prstGeom>
          <a:noFill/>
          <a:ln w="254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7" name="Rectangle 6"/>
          <p:cNvSpPr>
            <a:spLocks noChangeArrowheads="1"/>
          </p:cNvSpPr>
          <p:nvPr/>
        </p:nvSpPr>
        <p:spPr bwMode="auto">
          <a:xfrm>
            <a:off x="274955" y="1552575"/>
            <a:ext cx="1568450" cy="227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spcBef>
                <a:spcPct val="50000"/>
              </a:spcBef>
            </a:pPr>
            <a:endParaRPr lang="en-US" altLang="zh-CN" sz="1400" b="1"/>
          </a:p>
          <a:p>
            <a:pPr>
              <a:spcBef>
                <a:spcPct val="50000"/>
              </a:spcBef>
            </a:pPr>
            <a:r>
              <a:rPr lang="zh-CN" altLang="en-US" sz="1600" b="1">
                <a:latin typeface="微软雅黑" panose="020B0503020204020204" charset="-122"/>
                <a:ea typeface="微软雅黑" panose="020B0503020204020204" charset="-122"/>
                <a:cs typeface="微软雅黑" panose="020B0503020204020204" charset="-122"/>
              </a:rPr>
              <a:t>半字以及有符号半字</a:t>
            </a:r>
            <a:r>
              <a:rPr lang="en-US" altLang="zh-CN" sz="1600" b="1">
                <a:latin typeface="微软雅黑" panose="020B0503020204020204" charset="-122"/>
                <a:ea typeface="微软雅黑" panose="020B0503020204020204" charset="-122"/>
                <a:cs typeface="微软雅黑" panose="020B0503020204020204" charset="-122"/>
              </a:rPr>
              <a:t>/</a:t>
            </a:r>
            <a:r>
              <a:rPr lang="zh-CN" altLang="en-US" sz="1600" b="1">
                <a:latin typeface="微软雅黑" panose="020B0503020204020204" charset="-122"/>
                <a:ea typeface="微软雅黑" panose="020B0503020204020204" charset="-122"/>
                <a:cs typeface="微软雅黑" panose="020B0503020204020204" charset="-122"/>
              </a:rPr>
              <a:t>字节支持</a:t>
            </a:r>
            <a:endParaRPr lang="zh-CN" altLang="en-US" sz="1600" b="1">
              <a:latin typeface="微软雅黑" panose="020B0503020204020204" charset="-122"/>
              <a:ea typeface="微软雅黑" panose="020B0503020204020204" charset="-122"/>
              <a:cs typeface="微软雅黑" panose="020B0503020204020204" charset="-122"/>
            </a:endParaRPr>
          </a:p>
          <a:p>
            <a:pPr>
              <a:spcBef>
                <a:spcPct val="50000"/>
              </a:spcBef>
            </a:pPr>
            <a:r>
              <a:rPr lang="zh-CN" altLang="en-US" sz="1600" b="1">
                <a:latin typeface="微软雅黑" panose="020B0503020204020204" charset="-122"/>
                <a:ea typeface="微软雅黑" panose="020B0503020204020204" charset="-122"/>
                <a:cs typeface="微软雅黑" panose="020B0503020204020204" charset="-122"/>
              </a:rPr>
              <a:t>系统模式</a:t>
            </a:r>
            <a:endParaRPr lang="zh-CN" altLang="en-US" sz="1600" b="1">
              <a:latin typeface="微软雅黑" panose="020B0503020204020204" charset="-122"/>
              <a:ea typeface="微软雅黑" panose="020B0503020204020204" charset="-122"/>
              <a:cs typeface="微软雅黑" panose="020B0503020204020204" charset="-122"/>
            </a:endParaRPr>
          </a:p>
          <a:p>
            <a:pPr>
              <a:spcBef>
                <a:spcPct val="50000"/>
              </a:spcBef>
            </a:pPr>
            <a:r>
              <a:rPr lang="en-US" altLang="zh-CN" sz="1600" b="1">
                <a:solidFill>
                  <a:srgbClr val="C00000"/>
                </a:solidFill>
                <a:latin typeface="微软雅黑" panose="020B0503020204020204" charset="-122"/>
                <a:ea typeface="微软雅黑" panose="020B0503020204020204" charset="-122"/>
                <a:cs typeface="微软雅黑" panose="020B0503020204020204" charset="-122"/>
              </a:rPr>
              <a:t>Thumb</a:t>
            </a:r>
            <a:r>
              <a:rPr lang="zh-CN" altLang="en-US" sz="1600" b="1">
                <a:solidFill>
                  <a:srgbClr val="C00000"/>
                </a:solidFill>
                <a:latin typeface="微软雅黑" panose="020B0503020204020204" charset="-122"/>
                <a:ea typeface="微软雅黑" panose="020B0503020204020204" charset="-122"/>
                <a:cs typeface="微软雅黑" panose="020B0503020204020204" charset="-122"/>
              </a:rPr>
              <a:t>指令集</a:t>
            </a:r>
            <a:endParaRPr lang="zh-CN" altLang="en-US" sz="1600" b="1">
              <a:solidFill>
                <a:srgbClr val="C00000"/>
              </a:solidFill>
              <a:latin typeface="微软雅黑" panose="020B0503020204020204" charset="-122"/>
              <a:ea typeface="微软雅黑" panose="020B0503020204020204" charset="-122"/>
              <a:cs typeface="微软雅黑" panose="020B0503020204020204" charset="-122"/>
            </a:endParaRPr>
          </a:p>
          <a:p>
            <a:pPr>
              <a:spcBef>
                <a:spcPct val="50000"/>
              </a:spcBef>
            </a:pPr>
            <a:endParaRPr lang="zh-CN" altLang="en-US" sz="1600" b="1">
              <a:solidFill>
                <a:srgbClr val="C00000"/>
              </a:solidFill>
              <a:latin typeface="微软雅黑" panose="020B0503020204020204" charset="-122"/>
              <a:ea typeface="微软雅黑" panose="020B0503020204020204" charset="-122"/>
              <a:cs typeface="微软雅黑" panose="020B0503020204020204" charset="-122"/>
            </a:endParaRPr>
          </a:p>
        </p:txBody>
      </p:sp>
      <p:sp>
        <p:nvSpPr>
          <p:cNvPr id="8" name="Rectangle 7"/>
          <p:cNvSpPr>
            <a:spLocks noChangeArrowheads="1"/>
          </p:cNvSpPr>
          <p:nvPr/>
        </p:nvSpPr>
        <p:spPr bwMode="auto">
          <a:xfrm>
            <a:off x="1958975" y="1561783"/>
            <a:ext cx="1785938" cy="2916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endParaRPr lang="en-US" altLang="zh-CN" sz="1400" b="1"/>
          </a:p>
          <a:p>
            <a:pPr>
              <a:spcBef>
                <a:spcPct val="50000"/>
              </a:spcBef>
            </a:pPr>
            <a:r>
              <a:rPr lang="zh-CN" altLang="en-US" sz="1600" b="1">
                <a:latin typeface="微软雅黑" panose="020B0503020204020204" charset="-122"/>
                <a:ea typeface="微软雅黑" panose="020B0503020204020204" charset="-122"/>
                <a:cs typeface="微软雅黑" panose="020B0503020204020204" charset="-122"/>
              </a:rPr>
              <a:t>增强的</a:t>
            </a:r>
            <a:r>
              <a:rPr lang="en-US" altLang="zh-CN" sz="1600" b="1">
                <a:latin typeface="微软雅黑" panose="020B0503020204020204" charset="-122"/>
                <a:ea typeface="微软雅黑" panose="020B0503020204020204" charset="-122"/>
                <a:cs typeface="微软雅黑" panose="020B0503020204020204" charset="-122"/>
              </a:rPr>
              <a:t>ARM/Thumb </a:t>
            </a:r>
            <a:r>
              <a:rPr lang="zh-CN" altLang="en-US" sz="1600" b="1">
                <a:latin typeface="微软雅黑" panose="020B0503020204020204" charset="-122"/>
                <a:ea typeface="微软雅黑" panose="020B0503020204020204" charset="-122"/>
                <a:cs typeface="微软雅黑" panose="020B0503020204020204" charset="-122"/>
              </a:rPr>
              <a:t>指令交互</a:t>
            </a:r>
            <a:endParaRPr lang="zh-CN" altLang="en-US" sz="1600" b="1">
              <a:latin typeface="微软雅黑" panose="020B0503020204020204" charset="-122"/>
              <a:ea typeface="微软雅黑" panose="020B0503020204020204" charset="-122"/>
              <a:cs typeface="微软雅黑" panose="020B0503020204020204" charset="-122"/>
            </a:endParaRPr>
          </a:p>
          <a:p>
            <a:pPr>
              <a:spcBef>
                <a:spcPct val="50000"/>
              </a:spcBef>
            </a:pPr>
            <a:r>
              <a:rPr lang="en-US" altLang="zh-CN" sz="1600" b="1">
                <a:latin typeface="微软雅黑" panose="020B0503020204020204" charset="-122"/>
                <a:ea typeface="微软雅黑" panose="020B0503020204020204" charset="-122"/>
                <a:cs typeface="微软雅黑" panose="020B0503020204020204" charset="-122"/>
              </a:rPr>
              <a:t>CLZ</a:t>
            </a:r>
            <a:r>
              <a:rPr lang="zh-CN" altLang="en-US" sz="1600" b="1">
                <a:latin typeface="微软雅黑" panose="020B0503020204020204" charset="-122"/>
                <a:ea typeface="微软雅黑" panose="020B0503020204020204" charset="-122"/>
                <a:cs typeface="微软雅黑" panose="020B0503020204020204" charset="-122"/>
              </a:rPr>
              <a:t>指令</a:t>
            </a:r>
            <a:endParaRPr lang="zh-CN" altLang="en-US" sz="1600" b="1">
              <a:latin typeface="微软雅黑" panose="020B0503020204020204" charset="-122"/>
              <a:ea typeface="微软雅黑" panose="020B0503020204020204" charset="-122"/>
              <a:cs typeface="微软雅黑" panose="020B0503020204020204" charset="-122"/>
            </a:endParaRPr>
          </a:p>
          <a:p>
            <a:pPr fontAlgn="ctr">
              <a:lnSpc>
                <a:spcPct val="80000"/>
              </a:lnSpc>
              <a:spcBef>
                <a:spcPct val="50000"/>
              </a:spcBef>
              <a:buClr>
                <a:schemeClr val="bg2"/>
              </a:buClr>
              <a:buSzPct val="125000"/>
              <a:buFont typeface="Wingdings" panose="05000000000000000000" pitchFamily="2" charset="2"/>
              <a:buNone/>
            </a:pPr>
            <a:r>
              <a:rPr lang="zh-CN" altLang="en-US" sz="1600" b="1">
                <a:latin typeface="微软雅黑" panose="020B0503020204020204" charset="-122"/>
                <a:ea typeface="微软雅黑" panose="020B0503020204020204" charset="-122"/>
                <a:cs typeface="微软雅黑" panose="020B0503020204020204" charset="-122"/>
              </a:rPr>
              <a:t>饱和运算</a:t>
            </a:r>
            <a:endParaRPr lang="zh-CN" altLang="en-US" sz="1600" b="1">
              <a:latin typeface="微软雅黑" panose="020B0503020204020204" charset="-122"/>
              <a:ea typeface="微软雅黑" panose="020B0503020204020204" charset="-122"/>
              <a:cs typeface="微软雅黑" panose="020B0503020204020204" charset="-122"/>
            </a:endParaRPr>
          </a:p>
          <a:p>
            <a:pPr fontAlgn="ctr">
              <a:lnSpc>
                <a:spcPct val="80000"/>
              </a:lnSpc>
              <a:spcBef>
                <a:spcPct val="50000"/>
              </a:spcBef>
              <a:buClr>
                <a:schemeClr val="bg2"/>
              </a:buClr>
              <a:buSzPct val="125000"/>
              <a:buFont typeface="Wingdings" panose="05000000000000000000" pitchFamily="2" charset="2"/>
              <a:buNone/>
            </a:pPr>
            <a:r>
              <a:rPr lang="en-US" altLang="zh-CN" sz="1600" b="1">
                <a:latin typeface="微软雅黑" panose="020B0503020204020204" charset="-122"/>
                <a:ea typeface="微软雅黑" panose="020B0503020204020204" charset="-122"/>
                <a:cs typeface="微软雅黑" panose="020B0503020204020204" charset="-122"/>
              </a:rPr>
              <a:t>DSP</a:t>
            </a:r>
            <a:r>
              <a:rPr lang="zh-CN" altLang="en-US" sz="1600" b="1">
                <a:latin typeface="微软雅黑" panose="020B0503020204020204" charset="-122"/>
                <a:ea typeface="微软雅黑" panose="020B0503020204020204" charset="-122"/>
                <a:cs typeface="微软雅黑" panose="020B0503020204020204" charset="-122"/>
              </a:rPr>
              <a:t>乘加指令</a:t>
            </a:r>
            <a:endParaRPr lang="zh-CN" altLang="en-GB" sz="1600" b="1">
              <a:latin typeface="微软雅黑" panose="020B0503020204020204" charset="-122"/>
              <a:ea typeface="微软雅黑" panose="020B0503020204020204" charset="-122"/>
              <a:cs typeface="微软雅黑" panose="020B0503020204020204" charset="-122"/>
            </a:endParaRPr>
          </a:p>
          <a:p>
            <a:pPr>
              <a:spcBef>
                <a:spcPct val="50000"/>
              </a:spcBef>
            </a:pPr>
            <a:r>
              <a:rPr lang="zh-CN" altLang="en-GB" sz="1600" b="1">
                <a:latin typeface="微软雅黑" panose="020B0503020204020204" charset="-122"/>
                <a:ea typeface="微软雅黑" panose="020B0503020204020204" charset="-122"/>
                <a:cs typeface="微软雅黑" panose="020B0503020204020204" charset="-122"/>
              </a:rPr>
              <a:t>扩展：</a:t>
            </a:r>
            <a:endParaRPr lang="zh-CN" altLang="en-US" sz="1600" b="1">
              <a:latin typeface="微软雅黑" panose="020B0503020204020204" charset="-122"/>
              <a:ea typeface="微软雅黑" panose="020B0503020204020204" charset="-122"/>
              <a:cs typeface="微软雅黑" panose="020B0503020204020204" charset="-122"/>
            </a:endParaRPr>
          </a:p>
          <a:p>
            <a:pPr>
              <a:spcBef>
                <a:spcPct val="50000"/>
              </a:spcBef>
            </a:pPr>
            <a:r>
              <a:rPr lang="en-US" altLang="zh-CN" sz="1600" b="1">
                <a:solidFill>
                  <a:srgbClr val="C00000"/>
                </a:solidFill>
                <a:latin typeface="微软雅黑" panose="020B0503020204020204" charset="-122"/>
                <a:ea typeface="微软雅黑" panose="020B0503020204020204" charset="-122"/>
                <a:cs typeface="微软雅黑" panose="020B0503020204020204" charset="-122"/>
              </a:rPr>
              <a:t>Jazelle (5TEJ)</a:t>
            </a:r>
            <a:endParaRPr lang="en-US" altLang="zh-CN" sz="1600" b="1">
              <a:solidFill>
                <a:srgbClr val="C00000"/>
              </a:solidFill>
              <a:latin typeface="微软雅黑" panose="020B0503020204020204" charset="-122"/>
              <a:ea typeface="微软雅黑" panose="020B0503020204020204" charset="-122"/>
              <a:cs typeface="微软雅黑" panose="020B0503020204020204" charset="-122"/>
            </a:endParaRPr>
          </a:p>
        </p:txBody>
      </p:sp>
      <p:sp>
        <p:nvSpPr>
          <p:cNvPr id="9" name="AutoShape 8"/>
          <p:cNvSpPr>
            <a:spLocks noChangeArrowheads="1"/>
          </p:cNvSpPr>
          <p:nvPr/>
        </p:nvSpPr>
        <p:spPr bwMode="auto">
          <a:xfrm>
            <a:off x="2495550" y="1117600"/>
            <a:ext cx="814388" cy="749300"/>
          </a:xfrm>
          <a:prstGeom prst="star16">
            <a:avLst>
              <a:gd name="adj" fmla="val 37500"/>
            </a:avLst>
          </a:prstGeom>
          <a:solidFill>
            <a:schemeClr val="folHlink"/>
          </a:solidFill>
          <a:ln w="508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spcBef>
                <a:spcPct val="50000"/>
              </a:spcBef>
            </a:pPr>
            <a:r>
              <a:rPr lang="en-US" altLang="zh-CN" b="1">
                <a:solidFill>
                  <a:schemeClr val="bg1"/>
                </a:solidFill>
              </a:rPr>
              <a:t>5TE</a:t>
            </a:r>
            <a:endParaRPr lang="en-US" altLang="zh-CN" b="1">
              <a:solidFill>
                <a:schemeClr val="bg1"/>
              </a:solidFill>
            </a:endParaRPr>
          </a:p>
        </p:txBody>
      </p:sp>
      <p:sp>
        <p:nvSpPr>
          <p:cNvPr id="10" name="Line 9"/>
          <p:cNvSpPr>
            <a:spLocks noChangeShapeType="1"/>
          </p:cNvSpPr>
          <p:nvPr/>
        </p:nvSpPr>
        <p:spPr bwMode="auto">
          <a:xfrm>
            <a:off x="3846513" y="1257300"/>
            <a:ext cx="0" cy="4038600"/>
          </a:xfrm>
          <a:prstGeom prst="line">
            <a:avLst/>
          </a:prstGeom>
          <a:noFill/>
          <a:ln w="254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 name="AutoShape 10"/>
          <p:cNvSpPr>
            <a:spLocks noChangeArrowheads="1"/>
          </p:cNvSpPr>
          <p:nvPr/>
        </p:nvSpPr>
        <p:spPr bwMode="auto">
          <a:xfrm>
            <a:off x="4514850" y="1133475"/>
            <a:ext cx="814388" cy="749300"/>
          </a:xfrm>
          <a:prstGeom prst="star16">
            <a:avLst>
              <a:gd name="adj" fmla="val 37500"/>
            </a:avLst>
          </a:prstGeom>
          <a:solidFill>
            <a:schemeClr val="folHlink"/>
          </a:solidFill>
          <a:ln w="508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spcBef>
                <a:spcPct val="50000"/>
              </a:spcBef>
            </a:pPr>
            <a:r>
              <a:rPr lang="en-US" altLang="zh-CN" sz="2400" b="1">
                <a:solidFill>
                  <a:schemeClr val="bg1"/>
                </a:solidFill>
              </a:rPr>
              <a:t>6</a:t>
            </a:r>
            <a:endParaRPr lang="en-US" altLang="zh-CN" sz="2400" b="1">
              <a:solidFill>
                <a:schemeClr val="bg1"/>
              </a:solidFill>
            </a:endParaRPr>
          </a:p>
        </p:txBody>
      </p:sp>
      <p:sp>
        <p:nvSpPr>
          <p:cNvPr id="12" name="Rectangle 11"/>
          <p:cNvSpPr>
            <a:spLocks noChangeArrowheads="1"/>
          </p:cNvSpPr>
          <p:nvPr/>
        </p:nvSpPr>
        <p:spPr bwMode="auto">
          <a:xfrm>
            <a:off x="3911600" y="1560195"/>
            <a:ext cx="2039938" cy="3261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endParaRPr lang="en-US" altLang="zh-CN" sz="1400" b="1"/>
          </a:p>
          <a:p>
            <a:pPr>
              <a:spcBef>
                <a:spcPct val="50000"/>
              </a:spcBef>
            </a:pPr>
            <a:r>
              <a:rPr lang="en-US" altLang="zh-CN" sz="1600" b="1">
                <a:latin typeface="微软雅黑" panose="020B0503020204020204" charset="-122"/>
                <a:ea typeface="微软雅黑" panose="020B0503020204020204" charset="-122"/>
                <a:cs typeface="微软雅黑" panose="020B0503020204020204" charset="-122"/>
              </a:rPr>
              <a:t>SIMD</a:t>
            </a:r>
            <a:r>
              <a:rPr lang="zh-CN" altLang="en-US" sz="1600" b="1">
                <a:latin typeface="微软雅黑" panose="020B0503020204020204" charset="-122"/>
                <a:ea typeface="微软雅黑" panose="020B0503020204020204" charset="-122"/>
                <a:cs typeface="微软雅黑" panose="020B0503020204020204" charset="-122"/>
              </a:rPr>
              <a:t>指令</a:t>
            </a:r>
            <a:endParaRPr lang="zh-CN" altLang="en-US" sz="1600" b="1">
              <a:latin typeface="微软雅黑" panose="020B0503020204020204" charset="-122"/>
              <a:ea typeface="微软雅黑" panose="020B0503020204020204" charset="-122"/>
              <a:cs typeface="微软雅黑" panose="020B0503020204020204" charset="-122"/>
            </a:endParaRPr>
          </a:p>
          <a:p>
            <a:pPr>
              <a:spcBef>
                <a:spcPct val="50000"/>
              </a:spcBef>
            </a:pPr>
            <a:r>
              <a:rPr lang="zh-CN" altLang="en-US" sz="1600" b="1">
                <a:latin typeface="微软雅黑" panose="020B0503020204020204" charset="-122"/>
                <a:ea typeface="微软雅黑" panose="020B0503020204020204" charset="-122"/>
                <a:cs typeface="微软雅黑" panose="020B0503020204020204" charset="-122"/>
              </a:rPr>
              <a:t>多处理技术</a:t>
            </a:r>
            <a:endParaRPr lang="zh-CN" altLang="en-US" sz="1600" b="1">
              <a:latin typeface="微软雅黑" panose="020B0503020204020204" charset="-122"/>
              <a:ea typeface="微软雅黑" panose="020B0503020204020204" charset="-122"/>
              <a:cs typeface="微软雅黑" panose="020B0503020204020204" charset="-122"/>
            </a:endParaRPr>
          </a:p>
          <a:p>
            <a:pPr>
              <a:spcBef>
                <a:spcPct val="50000"/>
              </a:spcBef>
            </a:pPr>
            <a:r>
              <a:rPr lang="en-US" altLang="zh-CN" sz="1600" b="1">
                <a:latin typeface="微软雅黑" panose="020B0503020204020204" charset="-122"/>
                <a:ea typeface="微软雅黑" panose="020B0503020204020204" charset="-122"/>
                <a:cs typeface="微软雅黑" panose="020B0503020204020204" charset="-122"/>
              </a:rPr>
              <a:t>V6</a:t>
            </a:r>
            <a:r>
              <a:rPr lang="zh-CN" altLang="en-US" sz="1600" b="1">
                <a:latin typeface="微软雅黑" panose="020B0503020204020204" charset="-122"/>
                <a:ea typeface="微软雅黑" panose="020B0503020204020204" charset="-122"/>
                <a:cs typeface="微软雅黑" panose="020B0503020204020204" charset="-122"/>
              </a:rPr>
              <a:t>内存体系</a:t>
            </a:r>
            <a:endParaRPr lang="zh-CN" altLang="en-US" sz="1600" b="1">
              <a:latin typeface="微软雅黑" panose="020B0503020204020204" charset="-122"/>
              <a:ea typeface="微软雅黑" panose="020B0503020204020204" charset="-122"/>
              <a:cs typeface="微软雅黑" panose="020B0503020204020204" charset="-122"/>
            </a:endParaRPr>
          </a:p>
          <a:p>
            <a:pPr>
              <a:spcBef>
                <a:spcPct val="50000"/>
              </a:spcBef>
            </a:pPr>
            <a:r>
              <a:rPr lang="zh-CN" altLang="en-US" sz="1600" b="1">
                <a:latin typeface="微软雅黑" panose="020B0503020204020204" charset="-122"/>
                <a:ea typeface="微软雅黑" panose="020B0503020204020204" charset="-122"/>
                <a:cs typeface="微软雅黑" panose="020B0503020204020204" charset="-122"/>
              </a:rPr>
              <a:t>支持非对齐数据</a:t>
            </a:r>
            <a:endParaRPr lang="zh-CN" altLang="en-US" sz="1600" b="1">
              <a:latin typeface="微软雅黑" panose="020B0503020204020204" charset="-122"/>
              <a:ea typeface="微软雅黑" panose="020B0503020204020204" charset="-122"/>
              <a:cs typeface="微软雅黑" panose="020B0503020204020204" charset="-122"/>
            </a:endParaRPr>
          </a:p>
          <a:p>
            <a:pPr>
              <a:spcBef>
                <a:spcPct val="50000"/>
              </a:spcBef>
            </a:pPr>
            <a:endParaRPr lang="en-GB" altLang="zh-CN" sz="1600" b="1">
              <a:latin typeface="微软雅黑" panose="020B0503020204020204" charset="-122"/>
              <a:ea typeface="微软雅黑" panose="020B0503020204020204" charset="-122"/>
              <a:cs typeface="微软雅黑" panose="020B0503020204020204" charset="-122"/>
            </a:endParaRPr>
          </a:p>
          <a:p>
            <a:pPr>
              <a:spcBef>
                <a:spcPct val="50000"/>
              </a:spcBef>
            </a:pPr>
            <a:r>
              <a:rPr lang="zh-CN" altLang="en-GB" sz="1600" b="1">
                <a:latin typeface="微软雅黑" panose="020B0503020204020204" charset="-122"/>
                <a:ea typeface="微软雅黑" panose="020B0503020204020204" charset="-122"/>
                <a:cs typeface="微软雅黑" panose="020B0503020204020204" charset="-122"/>
              </a:rPr>
              <a:t>扩展：</a:t>
            </a:r>
            <a:endParaRPr lang="zh-CN" altLang="en-GB" sz="1600" b="1">
              <a:latin typeface="微软雅黑" panose="020B0503020204020204" charset="-122"/>
              <a:ea typeface="微软雅黑" panose="020B0503020204020204" charset="-122"/>
              <a:cs typeface="微软雅黑" panose="020B0503020204020204" charset="-122"/>
            </a:endParaRPr>
          </a:p>
          <a:p>
            <a:pPr>
              <a:spcBef>
                <a:spcPct val="50000"/>
              </a:spcBef>
            </a:pPr>
            <a:r>
              <a:rPr lang="en-GB" altLang="zh-CN" sz="1600" b="1">
                <a:solidFill>
                  <a:srgbClr val="C00000"/>
                </a:solidFill>
                <a:latin typeface="微软雅黑" panose="020B0503020204020204" charset="-122"/>
                <a:ea typeface="微软雅黑" panose="020B0503020204020204" charset="-122"/>
                <a:cs typeface="微软雅黑" panose="020B0503020204020204" charset="-122"/>
              </a:rPr>
              <a:t>Thumb-2 (6T2)</a:t>
            </a:r>
            <a:endParaRPr lang="en-GB" altLang="zh-CN" sz="1600" b="1">
              <a:solidFill>
                <a:srgbClr val="C00000"/>
              </a:solidFill>
              <a:latin typeface="微软雅黑" panose="020B0503020204020204" charset="-122"/>
              <a:ea typeface="微软雅黑" panose="020B0503020204020204" charset="-122"/>
              <a:cs typeface="微软雅黑" panose="020B0503020204020204" charset="-122"/>
            </a:endParaRPr>
          </a:p>
          <a:p>
            <a:pPr>
              <a:spcBef>
                <a:spcPct val="50000"/>
              </a:spcBef>
            </a:pPr>
            <a:r>
              <a:rPr lang="en-GB" altLang="zh-CN" sz="1600" b="1">
                <a:solidFill>
                  <a:srgbClr val="C00000"/>
                </a:solidFill>
                <a:latin typeface="微软雅黑" panose="020B0503020204020204" charset="-122"/>
                <a:ea typeface="微软雅黑" panose="020B0503020204020204" charset="-122"/>
                <a:cs typeface="微软雅黑" panose="020B0503020204020204" charset="-122"/>
              </a:rPr>
              <a:t>TrustZone (6Z)</a:t>
            </a:r>
            <a:endParaRPr lang="en-GB" altLang="zh-CN" sz="1600" b="1">
              <a:solidFill>
                <a:srgbClr val="C00000"/>
              </a:solidFill>
              <a:latin typeface="微软雅黑" panose="020B0503020204020204" charset="-122"/>
              <a:ea typeface="微软雅黑" panose="020B0503020204020204" charset="-122"/>
              <a:cs typeface="微软雅黑" panose="020B0503020204020204" charset="-122"/>
            </a:endParaRPr>
          </a:p>
        </p:txBody>
      </p:sp>
      <p:sp>
        <p:nvSpPr>
          <p:cNvPr id="13" name="AutoShape 12"/>
          <p:cNvSpPr>
            <a:spLocks noChangeArrowheads="1"/>
          </p:cNvSpPr>
          <p:nvPr/>
        </p:nvSpPr>
        <p:spPr bwMode="auto">
          <a:xfrm>
            <a:off x="7110413" y="1136650"/>
            <a:ext cx="814387" cy="749300"/>
          </a:xfrm>
          <a:prstGeom prst="star16">
            <a:avLst>
              <a:gd name="adj" fmla="val 37500"/>
            </a:avLst>
          </a:prstGeom>
          <a:solidFill>
            <a:schemeClr val="folHlink"/>
          </a:solidFill>
          <a:ln w="508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spcBef>
                <a:spcPct val="50000"/>
              </a:spcBef>
            </a:pPr>
            <a:r>
              <a:rPr lang="en-US" altLang="zh-CN" sz="2400" b="1">
                <a:solidFill>
                  <a:schemeClr val="bg1"/>
                </a:solidFill>
              </a:rPr>
              <a:t>7</a:t>
            </a:r>
            <a:endParaRPr lang="en-US" altLang="zh-CN" sz="2400" b="1">
              <a:solidFill>
                <a:schemeClr val="bg1"/>
              </a:solidFill>
            </a:endParaRPr>
          </a:p>
        </p:txBody>
      </p:sp>
      <p:sp>
        <p:nvSpPr>
          <p:cNvPr id="14" name="Rectangle 13"/>
          <p:cNvSpPr>
            <a:spLocks noChangeArrowheads="1"/>
          </p:cNvSpPr>
          <p:nvPr/>
        </p:nvSpPr>
        <p:spPr bwMode="auto">
          <a:xfrm>
            <a:off x="422275" y="5389563"/>
            <a:ext cx="85344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342900" indent="-342900" eaLnBrk="1" hangingPunct="1">
              <a:spcBef>
                <a:spcPct val="20000"/>
              </a:spcBef>
              <a:buFont typeface="Wingdings" panose="05000000000000000000" charset="0"/>
              <a:buChar char="Ø"/>
            </a:pPr>
            <a:r>
              <a:rPr lang="zh-CN" altLang="en-GB" sz="2000" dirty="0">
                <a:solidFill>
                  <a:srgbClr val="0000FF"/>
                </a:solidFill>
                <a:latin typeface="微软雅黑" panose="020B0503020204020204" charset="-122"/>
                <a:ea typeface="微软雅黑" panose="020B0503020204020204" charset="-122"/>
              </a:rPr>
              <a:t>注意：相同体系</a:t>
            </a:r>
            <a:r>
              <a:rPr lang="zh-CN" altLang="en-US" sz="2000" dirty="0">
                <a:solidFill>
                  <a:srgbClr val="0000FF"/>
                </a:solidFill>
                <a:latin typeface="微软雅黑" panose="020B0503020204020204" charset="-122"/>
                <a:ea typeface="微软雅黑" panose="020B0503020204020204" charset="-122"/>
              </a:rPr>
              <a:t>结构</a:t>
            </a:r>
            <a:r>
              <a:rPr lang="zh-CN" altLang="en-GB" sz="2000" dirty="0">
                <a:solidFill>
                  <a:srgbClr val="0000FF"/>
                </a:solidFill>
                <a:latin typeface="微软雅黑" panose="020B0503020204020204" charset="-122"/>
                <a:ea typeface="微软雅黑" panose="020B0503020204020204" charset="-122"/>
              </a:rPr>
              <a:t>可能有完全不同的</a:t>
            </a:r>
            <a:r>
              <a:rPr lang="zh-CN" altLang="en-US" sz="2000" dirty="0">
                <a:solidFill>
                  <a:srgbClr val="0000FF"/>
                </a:solidFill>
                <a:latin typeface="微软雅黑" panose="020B0503020204020204" charset="-122"/>
                <a:ea typeface="微软雅黑" panose="020B0503020204020204" charset="-122"/>
              </a:rPr>
              <a:t>逻辑</a:t>
            </a:r>
            <a:r>
              <a:rPr lang="zh-CN" altLang="en-GB" sz="2000" dirty="0">
                <a:solidFill>
                  <a:srgbClr val="0000FF"/>
                </a:solidFill>
                <a:latin typeface="微软雅黑" panose="020B0503020204020204" charset="-122"/>
                <a:ea typeface="微软雅黑" panose="020B0503020204020204" charset="-122"/>
              </a:rPr>
              <a:t>实现</a:t>
            </a:r>
            <a:endParaRPr lang="zh-CN" altLang="en-GB" sz="2000" dirty="0">
              <a:solidFill>
                <a:srgbClr val="0000FF"/>
              </a:solidFill>
              <a:latin typeface="微软雅黑" panose="020B0503020204020204" charset="-122"/>
              <a:ea typeface="微软雅黑" panose="020B0503020204020204" charset="-122"/>
            </a:endParaRPr>
          </a:p>
          <a:p>
            <a:pPr marL="742950" lvl="1" indent="-285750" eaLnBrk="1" hangingPunct="1">
              <a:spcBef>
                <a:spcPct val="20000"/>
              </a:spcBef>
              <a:buFontTx/>
              <a:buChar char="–"/>
            </a:pPr>
            <a:r>
              <a:rPr lang="en-GB" altLang="zh-CN" sz="2000" dirty="0">
                <a:latin typeface="微软雅黑" panose="020B0503020204020204" charset="-122"/>
                <a:ea typeface="微软雅黑" panose="020B0503020204020204" charset="-122"/>
                <a:cs typeface="微软雅黑" panose="020B0503020204020204" charset="-122"/>
              </a:rPr>
              <a:t>ARM7TDMI - arch v4T. </a:t>
            </a:r>
            <a:r>
              <a:rPr lang="zh-CN" altLang="en-GB" sz="2000" dirty="0">
                <a:latin typeface="微软雅黑" panose="020B0503020204020204" charset="-122"/>
                <a:ea typeface="微软雅黑" panose="020B0503020204020204" charset="-122"/>
                <a:cs typeface="微软雅黑" panose="020B0503020204020204" charset="-122"/>
              </a:rPr>
              <a:t>冯诺依曼结构（</a:t>
            </a:r>
            <a:r>
              <a:rPr altLang="en-US" sz="2000">
                <a:solidFill>
                  <a:srgbClr val="00B050"/>
                </a:solidFill>
                <a:latin typeface="微软雅黑" panose="020B0503020204020204" charset="-122"/>
                <a:ea typeface="微软雅黑" panose="020B0503020204020204" charset="-122"/>
                <a:cs typeface="微软雅黑" panose="020B0503020204020204" charset="-122"/>
                <a:sym typeface="+mn-ea"/>
              </a:rPr>
              <a:t>程序指令存储器和数据存储器合并在一起</a:t>
            </a:r>
            <a:r>
              <a:rPr lang="zh-CN" altLang="en-GB" sz="2000" dirty="0">
                <a:latin typeface="微软雅黑" panose="020B0503020204020204" charset="-122"/>
                <a:ea typeface="微软雅黑" panose="020B0503020204020204" charset="-122"/>
                <a:cs typeface="微软雅黑" panose="020B0503020204020204" charset="-122"/>
              </a:rPr>
              <a:t>），</a:t>
            </a:r>
            <a:r>
              <a:rPr lang="en-GB" altLang="zh-CN" sz="2000" dirty="0">
                <a:latin typeface="微软雅黑" panose="020B0503020204020204" charset="-122"/>
                <a:ea typeface="微软雅黑" panose="020B0503020204020204" charset="-122"/>
                <a:cs typeface="微软雅黑" panose="020B0503020204020204" charset="-122"/>
              </a:rPr>
              <a:t>3</a:t>
            </a:r>
            <a:r>
              <a:rPr lang="zh-CN" altLang="en-GB" sz="2000" dirty="0">
                <a:latin typeface="微软雅黑" panose="020B0503020204020204" charset="-122"/>
                <a:ea typeface="微软雅黑" panose="020B0503020204020204" charset="-122"/>
                <a:cs typeface="微软雅黑" panose="020B0503020204020204" charset="-122"/>
              </a:rPr>
              <a:t>级流水线</a:t>
            </a:r>
            <a:endParaRPr lang="zh-CN" altLang="en-GB" sz="2000" dirty="0">
              <a:latin typeface="微软雅黑" panose="020B0503020204020204" charset="-122"/>
              <a:ea typeface="微软雅黑" panose="020B0503020204020204" charset="-122"/>
              <a:cs typeface="微软雅黑" panose="020B0503020204020204" charset="-122"/>
            </a:endParaRPr>
          </a:p>
          <a:p>
            <a:pPr marL="742950" lvl="1" indent="-285750" eaLnBrk="1" hangingPunct="1">
              <a:spcBef>
                <a:spcPct val="20000"/>
              </a:spcBef>
              <a:buFontTx/>
              <a:buChar char="–"/>
            </a:pPr>
            <a:r>
              <a:rPr lang="en-GB" altLang="zh-CN" sz="2000" dirty="0">
                <a:latin typeface="微软雅黑" panose="020B0503020204020204" charset="-122"/>
                <a:ea typeface="微软雅黑" panose="020B0503020204020204" charset="-122"/>
                <a:cs typeface="微软雅黑" panose="020B0503020204020204" charset="-122"/>
              </a:rPr>
              <a:t>ARM920T - arch v4T. </a:t>
            </a:r>
            <a:r>
              <a:rPr lang="zh-CN" altLang="en-GB" sz="2000" dirty="0">
                <a:latin typeface="微软雅黑" panose="020B0503020204020204" charset="-122"/>
                <a:ea typeface="微软雅黑" panose="020B0503020204020204" charset="-122"/>
                <a:cs typeface="微软雅黑" panose="020B0503020204020204" charset="-122"/>
              </a:rPr>
              <a:t>哈佛结构（</a:t>
            </a:r>
            <a:r>
              <a:rPr altLang="en-US" sz="2000">
                <a:solidFill>
                  <a:srgbClr val="00B050"/>
                </a:solidFill>
                <a:latin typeface="微软雅黑" panose="020B0503020204020204" charset="-122"/>
                <a:ea typeface="微软雅黑" panose="020B0503020204020204" charset="-122"/>
                <a:cs typeface="微软雅黑" panose="020B0503020204020204" charset="-122"/>
                <a:sym typeface="+mn-ea"/>
              </a:rPr>
              <a:t>原则是将程序和指令分别存储在不同的存储器中，分别访问</a:t>
            </a:r>
            <a:r>
              <a:rPr lang="zh-CN" altLang="en-GB" sz="2000" dirty="0">
                <a:latin typeface="微软雅黑" panose="020B0503020204020204" charset="-122"/>
                <a:ea typeface="微软雅黑" panose="020B0503020204020204" charset="-122"/>
                <a:cs typeface="微软雅黑" panose="020B0503020204020204" charset="-122"/>
              </a:rPr>
              <a:t>），</a:t>
            </a:r>
            <a:r>
              <a:rPr lang="en-GB" altLang="zh-CN" sz="2000" dirty="0">
                <a:latin typeface="微软雅黑" panose="020B0503020204020204" charset="-122"/>
                <a:ea typeface="微软雅黑" panose="020B0503020204020204" charset="-122"/>
                <a:cs typeface="微软雅黑" panose="020B0503020204020204" charset="-122"/>
              </a:rPr>
              <a:t>5</a:t>
            </a:r>
            <a:r>
              <a:rPr lang="zh-CN" altLang="en-GB" sz="2000" dirty="0">
                <a:latin typeface="微软雅黑" panose="020B0503020204020204" charset="-122"/>
                <a:ea typeface="微软雅黑" panose="020B0503020204020204" charset="-122"/>
                <a:cs typeface="微软雅黑" panose="020B0503020204020204" charset="-122"/>
              </a:rPr>
              <a:t>级流水线，具有</a:t>
            </a:r>
            <a:r>
              <a:rPr lang="en-GB" altLang="zh-CN" sz="2000" dirty="0">
                <a:latin typeface="微软雅黑" panose="020B0503020204020204" charset="-122"/>
                <a:ea typeface="微软雅黑" panose="020B0503020204020204" charset="-122"/>
                <a:cs typeface="微软雅黑" panose="020B0503020204020204" charset="-122"/>
              </a:rPr>
              <a:t>MMU </a:t>
            </a:r>
            <a:endParaRPr lang="en-GB" altLang="zh-CN" sz="2000" dirty="0">
              <a:latin typeface="微软雅黑" panose="020B0503020204020204" charset="-122"/>
              <a:ea typeface="微软雅黑" panose="020B0503020204020204" charset="-122"/>
              <a:cs typeface="微软雅黑" panose="020B0503020204020204" charset="-122"/>
            </a:endParaRPr>
          </a:p>
        </p:txBody>
      </p:sp>
      <p:sp>
        <p:nvSpPr>
          <p:cNvPr id="15" name="Line 14"/>
          <p:cNvSpPr>
            <a:spLocks noChangeShapeType="1"/>
          </p:cNvSpPr>
          <p:nvPr/>
        </p:nvSpPr>
        <p:spPr bwMode="auto">
          <a:xfrm>
            <a:off x="6010275" y="1266825"/>
            <a:ext cx="0" cy="4038600"/>
          </a:xfrm>
          <a:prstGeom prst="line">
            <a:avLst/>
          </a:prstGeom>
          <a:noFill/>
          <a:ln w="254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 name="Rectangle 15"/>
          <p:cNvSpPr>
            <a:spLocks noChangeArrowheads="1"/>
          </p:cNvSpPr>
          <p:nvPr/>
        </p:nvSpPr>
        <p:spPr bwMode="auto">
          <a:xfrm>
            <a:off x="6226175" y="1914208"/>
            <a:ext cx="2646363" cy="2922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GB" altLang="zh-CN" sz="1600" b="1">
                <a:latin typeface="微软雅黑" panose="020B0503020204020204" charset="-122"/>
                <a:ea typeface="微软雅黑" panose="020B0503020204020204" charset="-122"/>
                <a:cs typeface="微软雅黑" panose="020B0503020204020204" charset="-122"/>
              </a:rPr>
              <a:t>Thumb-2</a:t>
            </a:r>
            <a:endParaRPr lang="en-GB" altLang="zh-CN" sz="1600" b="1">
              <a:latin typeface="微软雅黑" panose="020B0503020204020204" charset="-122"/>
              <a:ea typeface="微软雅黑" panose="020B0503020204020204" charset="-122"/>
              <a:cs typeface="微软雅黑" panose="020B0503020204020204" charset="-122"/>
            </a:endParaRPr>
          </a:p>
          <a:p>
            <a:pPr>
              <a:spcBef>
                <a:spcPct val="50000"/>
              </a:spcBef>
            </a:pPr>
            <a:r>
              <a:rPr lang="en-GB" altLang="zh-CN" sz="1600" b="1">
                <a:latin typeface="微软雅黑" panose="020B0503020204020204" charset="-122"/>
                <a:ea typeface="微软雅黑" panose="020B0503020204020204" charset="-122"/>
                <a:cs typeface="微软雅黑" panose="020B0503020204020204" charset="-122"/>
              </a:rPr>
              <a:t>CoreSight </a:t>
            </a:r>
            <a:endParaRPr lang="en-GB" altLang="zh-CN" sz="1600" b="1">
              <a:latin typeface="微软雅黑" panose="020B0503020204020204" charset="-122"/>
              <a:ea typeface="微软雅黑" panose="020B0503020204020204" charset="-122"/>
              <a:cs typeface="微软雅黑" panose="020B0503020204020204" charset="-122"/>
            </a:endParaRPr>
          </a:p>
          <a:p>
            <a:pPr>
              <a:spcBef>
                <a:spcPct val="50000"/>
              </a:spcBef>
            </a:pPr>
            <a:r>
              <a:rPr lang="en-GB" altLang="zh-CN" sz="1600" b="1">
                <a:latin typeface="微软雅黑" panose="020B0503020204020204" charset="-122"/>
                <a:ea typeface="微软雅黑" panose="020B0503020204020204" charset="-122"/>
                <a:cs typeface="微软雅黑" panose="020B0503020204020204" charset="-122"/>
              </a:rPr>
              <a:t>7A (Applications)</a:t>
            </a:r>
            <a:endParaRPr lang="en-GB" altLang="zh-CN" sz="1600" b="1">
              <a:latin typeface="微软雅黑" panose="020B0503020204020204" charset="-122"/>
              <a:ea typeface="微软雅黑" panose="020B0503020204020204" charset="-122"/>
              <a:cs typeface="微软雅黑" panose="020B0503020204020204" charset="-122"/>
            </a:endParaRPr>
          </a:p>
          <a:p>
            <a:pPr>
              <a:spcBef>
                <a:spcPct val="50000"/>
              </a:spcBef>
            </a:pPr>
            <a:r>
              <a:rPr lang="en-GB" altLang="zh-CN" sz="1600" b="1">
                <a:latin typeface="微软雅黑" panose="020B0503020204020204" charset="-122"/>
                <a:ea typeface="微软雅黑" panose="020B0503020204020204" charset="-122"/>
                <a:cs typeface="微软雅黑" panose="020B0503020204020204" charset="-122"/>
              </a:rPr>
              <a:t>NEON</a:t>
            </a:r>
            <a:endParaRPr lang="en-GB" altLang="zh-CN" sz="1600" b="1">
              <a:latin typeface="微软雅黑" panose="020B0503020204020204" charset="-122"/>
              <a:ea typeface="微软雅黑" panose="020B0503020204020204" charset="-122"/>
              <a:cs typeface="微软雅黑" panose="020B0503020204020204" charset="-122"/>
            </a:endParaRPr>
          </a:p>
          <a:p>
            <a:pPr>
              <a:spcBef>
                <a:spcPct val="50000"/>
              </a:spcBef>
            </a:pPr>
            <a:r>
              <a:rPr lang="en-GB" altLang="zh-CN" sz="1600" b="1">
                <a:latin typeface="微软雅黑" panose="020B0503020204020204" charset="-122"/>
                <a:ea typeface="微软雅黑" panose="020B0503020204020204" charset="-122"/>
                <a:cs typeface="微软雅黑" panose="020B0503020204020204" charset="-122"/>
              </a:rPr>
              <a:t>7R (Real-time)</a:t>
            </a:r>
            <a:endParaRPr lang="en-GB" altLang="zh-CN" sz="1600" b="1">
              <a:latin typeface="微软雅黑" panose="020B0503020204020204" charset="-122"/>
              <a:ea typeface="微软雅黑" panose="020B0503020204020204" charset="-122"/>
              <a:cs typeface="微软雅黑" panose="020B0503020204020204" charset="-122"/>
            </a:endParaRPr>
          </a:p>
          <a:p>
            <a:pPr>
              <a:spcBef>
                <a:spcPct val="50000"/>
              </a:spcBef>
            </a:pPr>
            <a:r>
              <a:rPr lang="zh-CN" altLang="en-GB" sz="1600" b="1">
                <a:latin typeface="微软雅黑" panose="020B0503020204020204" charset="-122"/>
                <a:ea typeface="微软雅黑" panose="020B0503020204020204" charset="-122"/>
                <a:cs typeface="微软雅黑" panose="020B0503020204020204" charset="-122"/>
              </a:rPr>
              <a:t>支持硬件除法</a:t>
            </a:r>
            <a:endParaRPr lang="en-GB" altLang="zh-CN" sz="1600" b="1">
              <a:latin typeface="微软雅黑" panose="020B0503020204020204" charset="-122"/>
              <a:ea typeface="微软雅黑" panose="020B0503020204020204" charset="-122"/>
              <a:cs typeface="微软雅黑" panose="020B0503020204020204" charset="-122"/>
            </a:endParaRPr>
          </a:p>
          <a:p>
            <a:pPr>
              <a:spcBef>
                <a:spcPct val="50000"/>
              </a:spcBef>
            </a:pPr>
            <a:r>
              <a:rPr lang="en-GB" altLang="zh-CN" sz="1600" b="1">
                <a:solidFill>
                  <a:srgbClr val="C00000"/>
                </a:solidFill>
                <a:latin typeface="微软雅黑" panose="020B0503020204020204" charset="-122"/>
                <a:ea typeface="微软雅黑" panose="020B0503020204020204" charset="-122"/>
                <a:cs typeface="微软雅黑" panose="020B0503020204020204" charset="-122"/>
              </a:rPr>
              <a:t>7M (Microcontroller)</a:t>
            </a:r>
            <a:endParaRPr lang="en-GB" altLang="zh-CN" sz="1600" b="1">
              <a:solidFill>
                <a:srgbClr val="C00000"/>
              </a:solidFill>
              <a:latin typeface="微软雅黑" panose="020B0503020204020204" charset="-122"/>
              <a:ea typeface="微软雅黑" panose="020B0503020204020204" charset="-122"/>
              <a:cs typeface="微软雅黑" panose="020B0503020204020204" charset="-122"/>
            </a:endParaRPr>
          </a:p>
          <a:p>
            <a:pPr>
              <a:spcBef>
                <a:spcPct val="50000"/>
              </a:spcBef>
            </a:pPr>
            <a:r>
              <a:rPr lang="zh-CN" altLang="en-GB" sz="1600" b="1">
                <a:solidFill>
                  <a:srgbClr val="C00000"/>
                </a:solidFill>
                <a:latin typeface="微软雅黑" panose="020B0503020204020204" charset="-122"/>
                <a:ea typeface="微软雅黑" panose="020B0503020204020204" charset="-122"/>
                <a:cs typeface="微软雅黑" panose="020B0503020204020204" charset="-122"/>
              </a:rPr>
              <a:t>只支持</a:t>
            </a:r>
            <a:r>
              <a:rPr lang="en-GB" altLang="zh-CN" sz="1600" b="1">
                <a:solidFill>
                  <a:srgbClr val="C00000"/>
                </a:solidFill>
                <a:latin typeface="微软雅黑" panose="020B0503020204020204" charset="-122"/>
                <a:ea typeface="微软雅黑" panose="020B0503020204020204" charset="-122"/>
                <a:cs typeface="微软雅黑" panose="020B0503020204020204" charset="-122"/>
              </a:rPr>
              <a:t>Thumb-2</a:t>
            </a:r>
            <a:endParaRPr lang="en-GB" altLang="zh-CN" sz="1600" b="1">
              <a:solidFill>
                <a:srgbClr val="C0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3820FCD-5F4C-4989-BE05-0A8208BCBC21}" type="slidenum">
              <a:rPr lang="en-US" altLang="zh-CN" b="1" smtClean="0"/>
            </a:fld>
            <a:endParaRPr kumimoji="0" lang="zh-CN" altLang="en-US" b="1"/>
          </a:p>
        </p:txBody>
      </p:sp>
      <p:sp>
        <p:nvSpPr>
          <p:cNvPr id="3" name="Rectangle 2"/>
          <p:cNvSpPr txBox="1">
            <a:spLocks noChangeArrowheads="1"/>
          </p:cNvSpPr>
          <p:nvPr/>
        </p:nvSpPr>
        <p:spPr>
          <a:xfrm>
            <a:off x="457200" y="76200"/>
            <a:ext cx="8229600" cy="762000"/>
          </a:xfrm>
          <a:prstGeom prst="rect">
            <a:avLst/>
          </a:prstGeom>
        </p:spPr>
        <p:txBody>
          <a:bodyPr/>
          <a:lstStyle>
            <a:lvl1pPr algn="ctr" defTabSz="914400" rtl="0" eaLnBrk="1" latinLnBrk="0" hangingPunct="1">
              <a:spcBef>
                <a:spcPct val="0"/>
              </a:spcBef>
              <a:buNone/>
              <a:defRPr kumimoji="0" lang="zh-CN" sz="4400" kern="1200">
                <a:solidFill>
                  <a:schemeClr val="tx1"/>
                </a:solidFill>
                <a:latin typeface="+mj-lt"/>
                <a:ea typeface="+mj-ea"/>
                <a:cs typeface="+mj-cs"/>
              </a:defRPr>
            </a:lvl1pPr>
          </a:lstStyle>
          <a:p>
            <a:r>
              <a:rPr lang="zh-CN" altLang="en-US" sz="3600">
                <a:latin typeface="微软雅黑" panose="020B0503020204020204" charset="-122"/>
                <a:ea typeface="微软雅黑" panose="020B0503020204020204" charset="-122"/>
                <a:cs typeface="微软雅黑" panose="020B0503020204020204" charset="-122"/>
              </a:rPr>
              <a:t>各种体系的</a:t>
            </a:r>
            <a:r>
              <a:rPr lang="en-US" altLang="zh-CN" sz="3600">
                <a:latin typeface="微软雅黑" panose="020B0503020204020204" charset="-122"/>
                <a:ea typeface="微软雅黑" panose="020B0503020204020204" charset="-122"/>
                <a:cs typeface="微软雅黑" panose="020B0503020204020204" charset="-122"/>
              </a:rPr>
              <a:t>ARM</a:t>
            </a:r>
            <a:r>
              <a:rPr lang="zh-CN" altLang="en-US" sz="3600">
                <a:latin typeface="微软雅黑" panose="020B0503020204020204" charset="-122"/>
                <a:ea typeface="微软雅黑" panose="020B0503020204020204" charset="-122"/>
                <a:cs typeface="微软雅黑" panose="020B0503020204020204" charset="-122"/>
              </a:rPr>
              <a:t>内核列表</a:t>
            </a:r>
            <a:endParaRPr lang="zh-CN" altLang="en-US" sz="3600">
              <a:latin typeface="微软雅黑" panose="020B0503020204020204" charset="-122"/>
              <a:ea typeface="微软雅黑" panose="020B0503020204020204" charset="-122"/>
              <a:cs typeface="微软雅黑" panose="020B0503020204020204" charset="-122"/>
            </a:endParaRPr>
          </a:p>
        </p:txBody>
      </p:sp>
      <p:sp>
        <p:nvSpPr>
          <p:cNvPr id="4" name="Rectangle 3"/>
          <p:cNvSpPr txBox="1">
            <a:spLocks noChangeArrowheads="1"/>
          </p:cNvSpPr>
          <p:nvPr/>
        </p:nvSpPr>
        <p:spPr>
          <a:xfrm>
            <a:off x="728980" y="1047115"/>
            <a:ext cx="7881620" cy="581088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a:lnSpc>
                <a:spcPct val="30000"/>
              </a:lnSpc>
              <a:buFontTx/>
              <a:buNone/>
            </a:pPr>
            <a:r>
              <a:rPr lang="zh-CN" altLang="en-US" sz="1800" dirty="0">
                <a:latin typeface="微软雅黑" panose="020B0503020204020204" charset="-122"/>
                <a:ea typeface="微软雅黑" panose="020B0503020204020204" charset="-122"/>
                <a:cs typeface="微软雅黑" panose="020B0503020204020204" charset="-122"/>
              </a:rPr>
              <a:t>	处理器核心			                   体系结构</a:t>
            </a:r>
            <a:endParaRPr lang="zh-CN" altLang="en-US" sz="1800" dirty="0">
              <a:latin typeface="微软雅黑" panose="020B0503020204020204" charset="-122"/>
              <a:ea typeface="微软雅黑" panose="020B0503020204020204" charset="-122"/>
              <a:cs typeface="微软雅黑" panose="020B0503020204020204" charset="-122"/>
            </a:endParaRPr>
          </a:p>
          <a:p>
            <a:pPr>
              <a:lnSpc>
                <a:spcPct val="30000"/>
              </a:lnSpc>
            </a:pPr>
            <a:endParaRPr lang="zh-CN" altLang="en-US" sz="1800" dirty="0">
              <a:latin typeface="微软雅黑" panose="020B0503020204020204" charset="-122"/>
              <a:ea typeface="微软雅黑" panose="020B0503020204020204" charset="-122"/>
              <a:cs typeface="微软雅黑" panose="020B0503020204020204" charset="-122"/>
            </a:endParaRPr>
          </a:p>
          <a:p>
            <a:pPr>
              <a:lnSpc>
                <a:spcPct val="90000"/>
              </a:lnSpc>
            </a:pPr>
            <a:r>
              <a:rPr lang="en-US" altLang="zh-CN" sz="1800" dirty="0">
                <a:latin typeface="微软雅黑" panose="020B0503020204020204" charset="-122"/>
                <a:ea typeface="微软雅黑" panose="020B0503020204020204" charset="-122"/>
                <a:cs typeface="微软雅黑" panose="020B0503020204020204" charset="-122"/>
              </a:rPr>
              <a:t>ARM7TDMI </a:t>
            </a:r>
            <a:r>
              <a:rPr lang="zh-CN" altLang="en-US" sz="1800" dirty="0">
                <a:latin typeface="微软雅黑" panose="020B0503020204020204" charset="-122"/>
                <a:ea typeface="微软雅黑" panose="020B0503020204020204" charset="-122"/>
                <a:cs typeface="微软雅黑" panose="020B0503020204020204" charset="-122"/>
              </a:rPr>
              <a:t>系列			  </a:t>
            </a:r>
            <a:r>
              <a:rPr lang="en-US" altLang="zh-CN" sz="1800" dirty="0">
                <a:latin typeface="微软雅黑" panose="020B0503020204020204" charset="-122"/>
                <a:ea typeface="微软雅黑" panose="020B0503020204020204" charset="-122"/>
                <a:cs typeface="微软雅黑" panose="020B0503020204020204" charset="-122"/>
              </a:rPr>
              <a:t>v4T</a:t>
            </a:r>
            <a:endParaRPr lang="en-US" altLang="zh-CN" sz="1800" dirty="0">
              <a:latin typeface="微软雅黑" panose="020B0503020204020204" charset="-122"/>
              <a:ea typeface="微软雅黑" panose="020B0503020204020204" charset="-122"/>
              <a:cs typeface="微软雅黑" panose="020B0503020204020204" charset="-122"/>
            </a:endParaRPr>
          </a:p>
          <a:p>
            <a:pPr lvl="1">
              <a:lnSpc>
                <a:spcPct val="90000"/>
              </a:lnSpc>
            </a:pPr>
            <a:r>
              <a:rPr lang="en-US" altLang="zh-CN" sz="1800" dirty="0">
                <a:latin typeface="微软雅黑" panose="020B0503020204020204" charset="-122"/>
                <a:ea typeface="微软雅黑" panose="020B0503020204020204" charset="-122"/>
                <a:cs typeface="微软雅黑" panose="020B0503020204020204" charset="-122"/>
              </a:rPr>
              <a:t>ARM720T, ARM740T</a:t>
            </a:r>
            <a:endParaRPr lang="en-US" altLang="zh-CN" sz="1800" dirty="0">
              <a:latin typeface="微软雅黑" panose="020B0503020204020204" charset="-122"/>
              <a:ea typeface="微软雅黑" panose="020B0503020204020204" charset="-122"/>
              <a:cs typeface="微软雅黑" panose="020B0503020204020204" charset="-122"/>
            </a:endParaRPr>
          </a:p>
          <a:p>
            <a:pPr>
              <a:lnSpc>
                <a:spcPct val="90000"/>
              </a:lnSpc>
            </a:pPr>
            <a:r>
              <a:rPr lang="en-US" altLang="zh-CN" sz="1800" dirty="0">
                <a:latin typeface="微软雅黑" panose="020B0503020204020204" charset="-122"/>
                <a:ea typeface="微软雅黑" panose="020B0503020204020204" charset="-122"/>
                <a:cs typeface="微软雅黑" panose="020B0503020204020204" charset="-122"/>
              </a:rPr>
              <a:t>ARM9TDMI </a:t>
            </a:r>
            <a:r>
              <a:rPr lang="zh-CN" altLang="en-US" sz="1800" dirty="0">
                <a:latin typeface="微软雅黑" panose="020B0503020204020204" charset="-122"/>
                <a:ea typeface="微软雅黑" panose="020B0503020204020204" charset="-122"/>
                <a:cs typeface="微软雅黑" panose="020B0503020204020204" charset="-122"/>
              </a:rPr>
              <a:t>系列			  </a:t>
            </a:r>
            <a:r>
              <a:rPr lang="en-US" altLang="zh-CN" sz="1800" dirty="0">
                <a:latin typeface="微软雅黑" panose="020B0503020204020204" charset="-122"/>
                <a:ea typeface="微软雅黑" panose="020B0503020204020204" charset="-122"/>
                <a:cs typeface="微软雅黑" panose="020B0503020204020204" charset="-122"/>
              </a:rPr>
              <a:t>v4T</a:t>
            </a:r>
            <a:endParaRPr lang="en-US" altLang="zh-CN" sz="1800" dirty="0">
              <a:latin typeface="微软雅黑" panose="020B0503020204020204" charset="-122"/>
              <a:ea typeface="微软雅黑" panose="020B0503020204020204" charset="-122"/>
              <a:cs typeface="微软雅黑" panose="020B0503020204020204" charset="-122"/>
            </a:endParaRPr>
          </a:p>
          <a:p>
            <a:pPr lvl="1">
              <a:lnSpc>
                <a:spcPct val="90000"/>
              </a:lnSpc>
            </a:pPr>
            <a:r>
              <a:rPr lang="en-US" altLang="zh-CN" sz="1800" dirty="0">
                <a:latin typeface="微软雅黑" panose="020B0503020204020204" charset="-122"/>
                <a:ea typeface="微软雅黑" panose="020B0503020204020204" charset="-122"/>
                <a:cs typeface="微软雅黑" panose="020B0503020204020204" charset="-122"/>
              </a:rPr>
              <a:t>ARM920T,ARM922T,ARM940T</a:t>
            </a:r>
            <a:endParaRPr lang="en-US" altLang="zh-CN" sz="1800" dirty="0">
              <a:latin typeface="微软雅黑" panose="020B0503020204020204" charset="-122"/>
              <a:ea typeface="微软雅黑" panose="020B0503020204020204" charset="-122"/>
              <a:cs typeface="微软雅黑" panose="020B0503020204020204" charset="-122"/>
            </a:endParaRPr>
          </a:p>
          <a:p>
            <a:pPr>
              <a:lnSpc>
                <a:spcPct val="90000"/>
              </a:lnSpc>
            </a:pPr>
            <a:r>
              <a:rPr lang="en-US" altLang="zh-CN" sz="1800" dirty="0">
                <a:latin typeface="微软雅黑" panose="020B0503020204020204" charset="-122"/>
                <a:ea typeface="微软雅黑" panose="020B0503020204020204" charset="-122"/>
                <a:cs typeface="微软雅黑" panose="020B0503020204020204" charset="-122"/>
              </a:rPr>
              <a:t>ARM9E </a:t>
            </a:r>
            <a:r>
              <a:rPr lang="zh-CN" altLang="en-US" sz="1800" dirty="0">
                <a:latin typeface="微软雅黑" panose="020B0503020204020204" charset="-122"/>
                <a:ea typeface="微软雅黑" panose="020B0503020204020204" charset="-122"/>
                <a:cs typeface="微软雅黑" panose="020B0503020204020204" charset="-122"/>
              </a:rPr>
              <a:t>系列				   </a:t>
            </a:r>
            <a:r>
              <a:rPr lang="en-US" altLang="zh-CN" sz="1800" dirty="0">
                <a:latin typeface="微软雅黑" panose="020B0503020204020204" charset="-122"/>
                <a:ea typeface="微软雅黑" panose="020B0503020204020204" charset="-122"/>
                <a:cs typeface="微软雅黑" panose="020B0503020204020204" charset="-122"/>
              </a:rPr>
              <a:t>v5TE, v5TEJ</a:t>
            </a:r>
            <a:endParaRPr lang="en-US" altLang="zh-CN" sz="1800" dirty="0">
              <a:latin typeface="微软雅黑" panose="020B0503020204020204" charset="-122"/>
              <a:ea typeface="微软雅黑" panose="020B0503020204020204" charset="-122"/>
              <a:cs typeface="微软雅黑" panose="020B0503020204020204" charset="-122"/>
            </a:endParaRPr>
          </a:p>
          <a:p>
            <a:pPr lvl="1">
              <a:lnSpc>
                <a:spcPct val="90000"/>
              </a:lnSpc>
            </a:pPr>
            <a:r>
              <a:rPr lang="en-US" altLang="zh-CN" sz="1800" dirty="0">
                <a:latin typeface="微软雅黑" panose="020B0503020204020204" charset="-122"/>
                <a:ea typeface="微软雅黑" panose="020B0503020204020204" charset="-122"/>
                <a:cs typeface="微软雅黑" panose="020B0503020204020204" charset="-122"/>
              </a:rPr>
              <a:t>ARM946E-S, ARM966E-S, ARM926EJ-S</a:t>
            </a:r>
            <a:endParaRPr lang="en-US" altLang="zh-CN" sz="1800" dirty="0">
              <a:latin typeface="微软雅黑" panose="020B0503020204020204" charset="-122"/>
              <a:ea typeface="微软雅黑" panose="020B0503020204020204" charset="-122"/>
              <a:cs typeface="微软雅黑" panose="020B0503020204020204" charset="-122"/>
            </a:endParaRPr>
          </a:p>
          <a:p>
            <a:pPr>
              <a:lnSpc>
                <a:spcPct val="90000"/>
              </a:lnSpc>
            </a:pPr>
            <a:r>
              <a:rPr lang="en-US" altLang="zh-CN" sz="1800" dirty="0">
                <a:latin typeface="微软雅黑" panose="020B0503020204020204" charset="-122"/>
                <a:ea typeface="微软雅黑" panose="020B0503020204020204" charset="-122"/>
                <a:cs typeface="微软雅黑" panose="020B0503020204020204" charset="-122"/>
              </a:rPr>
              <a:t>ARM10E </a:t>
            </a:r>
            <a:r>
              <a:rPr lang="zh-CN" altLang="en-US" sz="1800" dirty="0">
                <a:latin typeface="微软雅黑" panose="020B0503020204020204" charset="-122"/>
                <a:ea typeface="微软雅黑" panose="020B0503020204020204" charset="-122"/>
                <a:cs typeface="微软雅黑" panose="020B0503020204020204" charset="-122"/>
              </a:rPr>
              <a:t>系列  			                     </a:t>
            </a:r>
            <a:r>
              <a:rPr lang="en-US" altLang="zh-CN" sz="1800" dirty="0">
                <a:latin typeface="微软雅黑" panose="020B0503020204020204" charset="-122"/>
                <a:ea typeface="微软雅黑" panose="020B0503020204020204" charset="-122"/>
                <a:cs typeface="微软雅黑" panose="020B0503020204020204" charset="-122"/>
              </a:rPr>
              <a:t>v5TE, v5TEJ</a:t>
            </a:r>
            <a:endParaRPr lang="en-US" altLang="zh-CN" sz="1800" dirty="0">
              <a:latin typeface="微软雅黑" panose="020B0503020204020204" charset="-122"/>
              <a:ea typeface="微软雅黑" panose="020B0503020204020204" charset="-122"/>
              <a:cs typeface="微软雅黑" panose="020B0503020204020204" charset="-122"/>
            </a:endParaRPr>
          </a:p>
          <a:p>
            <a:pPr lvl="1">
              <a:lnSpc>
                <a:spcPct val="90000"/>
              </a:lnSpc>
            </a:pPr>
            <a:r>
              <a:rPr lang="en-US" altLang="zh-CN" sz="1800" dirty="0">
                <a:latin typeface="微软雅黑" panose="020B0503020204020204" charset="-122"/>
                <a:ea typeface="微软雅黑" panose="020B0503020204020204" charset="-122"/>
                <a:cs typeface="微软雅黑" panose="020B0503020204020204" charset="-122"/>
              </a:rPr>
              <a:t>ARM1020E, ARM1022E, ARM1026EJ-S</a:t>
            </a:r>
            <a:endParaRPr lang="en-US" altLang="zh-CN" sz="1800" dirty="0">
              <a:latin typeface="微软雅黑" panose="020B0503020204020204" charset="-122"/>
              <a:ea typeface="微软雅黑" panose="020B0503020204020204" charset="-122"/>
              <a:cs typeface="微软雅黑" panose="020B0503020204020204" charset="-122"/>
            </a:endParaRPr>
          </a:p>
          <a:p>
            <a:pPr>
              <a:lnSpc>
                <a:spcPct val="90000"/>
              </a:lnSpc>
            </a:pPr>
            <a:r>
              <a:rPr lang="en-US" altLang="zh-CN" sz="1800" dirty="0">
                <a:latin typeface="微软雅黑" panose="020B0503020204020204" charset="-122"/>
                <a:ea typeface="微软雅黑" panose="020B0503020204020204" charset="-122"/>
                <a:cs typeface="微软雅黑" panose="020B0503020204020204" charset="-122"/>
              </a:rPr>
              <a:t>ARM11 </a:t>
            </a:r>
            <a:r>
              <a:rPr lang="zh-CN" altLang="en-US" sz="1800" dirty="0">
                <a:latin typeface="微软雅黑" panose="020B0503020204020204" charset="-122"/>
                <a:ea typeface="微软雅黑" panose="020B0503020204020204" charset="-122"/>
                <a:cs typeface="微软雅黑" panose="020B0503020204020204" charset="-122"/>
              </a:rPr>
              <a:t>系列	     </a:t>
            </a:r>
            <a:r>
              <a:rPr lang="en-US" altLang="zh-CN" sz="1800" dirty="0">
                <a:latin typeface="微软雅黑" panose="020B0503020204020204" charset="-122"/>
                <a:ea typeface="微软雅黑" panose="020B0503020204020204" charset="-122"/>
                <a:cs typeface="微软雅黑" panose="020B0503020204020204" charset="-122"/>
              </a:rPr>
              <a:t>	</a:t>
            </a:r>
            <a:r>
              <a:rPr lang="zh-CN" altLang="en-US" sz="1800" dirty="0">
                <a:latin typeface="微软雅黑" panose="020B0503020204020204" charset="-122"/>
                <a:ea typeface="微软雅黑" panose="020B0503020204020204" charset="-122"/>
                <a:cs typeface="微软雅黑" panose="020B0503020204020204" charset="-122"/>
              </a:rPr>
              <a:t>		   </a:t>
            </a:r>
            <a:r>
              <a:rPr lang="en-US" altLang="zh-CN" sz="1800" dirty="0">
                <a:latin typeface="微软雅黑" panose="020B0503020204020204" charset="-122"/>
                <a:ea typeface="微软雅黑" panose="020B0503020204020204" charset="-122"/>
                <a:cs typeface="微软雅黑" panose="020B0503020204020204" charset="-122"/>
              </a:rPr>
              <a:t>v6</a:t>
            </a:r>
            <a:endParaRPr lang="en-US" altLang="zh-CN" sz="1800" dirty="0">
              <a:latin typeface="微软雅黑" panose="020B0503020204020204" charset="-122"/>
              <a:ea typeface="微软雅黑" panose="020B0503020204020204" charset="-122"/>
              <a:cs typeface="微软雅黑" panose="020B0503020204020204" charset="-122"/>
            </a:endParaRPr>
          </a:p>
          <a:p>
            <a:pPr lvl="1">
              <a:lnSpc>
                <a:spcPct val="90000"/>
              </a:lnSpc>
            </a:pPr>
            <a:r>
              <a:rPr lang="en-US" altLang="zh-CN" sz="1800" dirty="0">
                <a:latin typeface="微软雅黑" panose="020B0503020204020204" charset="-122"/>
                <a:ea typeface="微软雅黑" panose="020B0503020204020204" charset="-122"/>
                <a:cs typeface="微软雅黑" panose="020B0503020204020204" charset="-122"/>
              </a:rPr>
              <a:t>ARM1136J(F)-S						</a:t>
            </a:r>
            <a:endParaRPr lang="en-US" altLang="zh-CN" sz="1800" dirty="0">
              <a:latin typeface="微软雅黑" panose="020B0503020204020204" charset="-122"/>
              <a:ea typeface="微软雅黑" panose="020B0503020204020204" charset="-122"/>
              <a:cs typeface="微软雅黑" panose="020B0503020204020204" charset="-122"/>
            </a:endParaRPr>
          </a:p>
          <a:p>
            <a:pPr lvl="1">
              <a:lnSpc>
                <a:spcPct val="90000"/>
              </a:lnSpc>
            </a:pPr>
            <a:r>
              <a:rPr lang="en-US" altLang="zh-CN" sz="1800" dirty="0">
                <a:latin typeface="微软雅黑" panose="020B0503020204020204" charset="-122"/>
                <a:ea typeface="微软雅黑" panose="020B0503020204020204" charset="-122"/>
                <a:cs typeface="微软雅黑" panose="020B0503020204020204" charset="-122"/>
              </a:rPr>
              <a:t>ARM1156T2(F)-S			   v6T2</a:t>
            </a:r>
            <a:endParaRPr lang="en-US" altLang="zh-CN" sz="1800" dirty="0">
              <a:latin typeface="微软雅黑" panose="020B0503020204020204" charset="-122"/>
              <a:ea typeface="微软雅黑" panose="020B0503020204020204" charset="-122"/>
              <a:cs typeface="微软雅黑" panose="020B0503020204020204" charset="-122"/>
            </a:endParaRPr>
          </a:p>
          <a:p>
            <a:pPr lvl="1">
              <a:lnSpc>
                <a:spcPct val="90000"/>
              </a:lnSpc>
            </a:pPr>
            <a:r>
              <a:rPr lang="en-US" altLang="zh-CN" sz="1800" dirty="0">
                <a:latin typeface="微软雅黑" panose="020B0503020204020204" charset="-122"/>
                <a:ea typeface="微软雅黑" panose="020B0503020204020204" charset="-122"/>
                <a:cs typeface="微软雅黑" panose="020B0503020204020204" charset="-122"/>
              </a:rPr>
              <a:t>ARM1176JZ(F)-S			   v6Z</a:t>
            </a:r>
            <a:endParaRPr lang="en-US" altLang="zh-CN" sz="1800" dirty="0">
              <a:latin typeface="微软雅黑" panose="020B0503020204020204" charset="-122"/>
              <a:ea typeface="微软雅黑" panose="020B0503020204020204" charset="-122"/>
              <a:cs typeface="微软雅黑" panose="020B0503020204020204" charset="-122"/>
            </a:endParaRPr>
          </a:p>
          <a:p>
            <a:pPr>
              <a:lnSpc>
                <a:spcPct val="90000"/>
              </a:lnSpc>
            </a:pPr>
            <a:r>
              <a:rPr lang="en-US" altLang="zh-CN" sz="1800" dirty="0">
                <a:latin typeface="微软雅黑" panose="020B0503020204020204" charset="-122"/>
                <a:ea typeface="微软雅黑" panose="020B0503020204020204" charset="-122"/>
                <a:cs typeface="微软雅黑" panose="020B0503020204020204" charset="-122"/>
              </a:rPr>
              <a:t>Cortex </a:t>
            </a:r>
            <a:r>
              <a:rPr lang="zh-CN" altLang="en-US" sz="1800" dirty="0">
                <a:latin typeface="微软雅黑" panose="020B0503020204020204" charset="-122"/>
                <a:ea typeface="微软雅黑" panose="020B0503020204020204" charset="-122"/>
                <a:cs typeface="微软雅黑" panose="020B0503020204020204" charset="-122"/>
              </a:rPr>
              <a:t>系列</a:t>
            </a:r>
            <a:endParaRPr lang="zh-CN" altLang="en-US" sz="1800" dirty="0">
              <a:latin typeface="微软雅黑" panose="020B0503020204020204" charset="-122"/>
              <a:ea typeface="微软雅黑" panose="020B0503020204020204" charset="-122"/>
              <a:cs typeface="微软雅黑" panose="020B0503020204020204" charset="-122"/>
            </a:endParaRPr>
          </a:p>
          <a:p>
            <a:pPr lvl="1">
              <a:lnSpc>
                <a:spcPct val="90000"/>
              </a:lnSpc>
            </a:pPr>
            <a:r>
              <a:rPr lang="en-US" altLang="zh-CN" sz="1800" dirty="0">
                <a:latin typeface="微软雅黑" panose="020B0503020204020204" charset="-122"/>
                <a:ea typeface="微软雅黑" panose="020B0503020204020204" charset="-122"/>
                <a:cs typeface="微软雅黑" panose="020B0503020204020204" charset="-122"/>
              </a:rPr>
              <a:t>ARM Cortex-A8			   v7A</a:t>
            </a:r>
            <a:endParaRPr lang="en-US" altLang="zh-CN" sz="1800" dirty="0">
              <a:latin typeface="微软雅黑" panose="020B0503020204020204" charset="-122"/>
              <a:ea typeface="微软雅黑" panose="020B0503020204020204" charset="-122"/>
              <a:cs typeface="微软雅黑" panose="020B0503020204020204" charset="-122"/>
            </a:endParaRPr>
          </a:p>
          <a:p>
            <a:pPr lvl="1">
              <a:lnSpc>
                <a:spcPct val="90000"/>
              </a:lnSpc>
            </a:pPr>
            <a:r>
              <a:rPr lang="en-US" altLang="zh-CN" sz="1800" dirty="0">
                <a:latin typeface="微软雅黑" panose="020B0503020204020204" charset="-122"/>
                <a:ea typeface="微软雅黑" panose="020B0503020204020204" charset="-122"/>
                <a:cs typeface="微软雅黑" panose="020B0503020204020204" charset="-122"/>
              </a:rPr>
              <a:t>ARM Cortex-R4			   v7R</a:t>
            </a:r>
            <a:endParaRPr lang="en-US" altLang="zh-CN" sz="1800" dirty="0">
              <a:latin typeface="微软雅黑" panose="020B0503020204020204" charset="-122"/>
              <a:ea typeface="微软雅黑" panose="020B0503020204020204" charset="-122"/>
              <a:cs typeface="微软雅黑" panose="020B0503020204020204" charset="-122"/>
            </a:endParaRPr>
          </a:p>
          <a:p>
            <a:pPr lvl="1">
              <a:lnSpc>
                <a:spcPct val="90000"/>
              </a:lnSpc>
            </a:pPr>
            <a:r>
              <a:rPr lang="en-US" altLang="zh-CN" sz="1800" dirty="0">
                <a:latin typeface="微软雅黑" panose="020B0503020204020204" charset="-122"/>
                <a:ea typeface="微软雅黑" panose="020B0503020204020204" charset="-122"/>
                <a:cs typeface="微软雅黑" panose="020B0503020204020204" charset="-122"/>
              </a:rPr>
              <a:t>ARM Cortex-M3			   v7M</a:t>
            </a:r>
            <a:endParaRPr lang="en-US" altLang="zh-CN" sz="1800" dirty="0">
              <a:latin typeface="微软雅黑" panose="020B0503020204020204" charset="-122"/>
              <a:ea typeface="微软雅黑" panose="020B0503020204020204" charset="-122"/>
              <a:cs typeface="微软雅黑" panose="020B0503020204020204" charset="-122"/>
            </a:endParaRPr>
          </a:p>
          <a:p>
            <a:pPr lvl="1">
              <a:lnSpc>
                <a:spcPct val="90000"/>
              </a:lnSpc>
            </a:pPr>
            <a:endParaRPr lang="en-US" altLang="zh-CN" sz="1800" dirty="0">
              <a:latin typeface="微软雅黑" panose="020B0503020204020204" charset="-122"/>
              <a:ea typeface="微软雅黑" panose="020B0503020204020204" charset="-122"/>
              <a:cs typeface="微软雅黑" panose="020B0503020204020204" charset="-122"/>
            </a:endParaRPr>
          </a:p>
        </p:txBody>
      </p:sp>
      <p:sp>
        <p:nvSpPr>
          <p:cNvPr id="5" name="Line 4"/>
          <p:cNvSpPr>
            <a:spLocks noChangeShapeType="1"/>
          </p:cNvSpPr>
          <p:nvPr/>
        </p:nvSpPr>
        <p:spPr bwMode="auto">
          <a:xfrm>
            <a:off x="1066800" y="4876800"/>
            <a:ext cx="40386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b="1"/>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6180" y="219710"/>
            <a:ext cx="8403020" cy="685800"/>
          </a:xfrm>
        </p:spPr>
        <p:txBody>
          <a:bodyPr/>
          <a:lstStyle/>
          <a:p>
            <a:r>
              <a:rPr lang="zh-CN" altLang="en-US" sz="3200" dirty="0">
                <a:solidFill>
                  <a:srgbClr val="0000FF"/>
                </a:solidFill>
                <a:latin typeface="微软雅黑" panose="020B0503020204020204" charset="-122"/>
                <a:ea typeface="微软雅黑" panose="020B0503020204020204" charset="-122"/>
                <a:cs typeface="微软雅黑" panose="020B0503020204020204" charset="-122"/>
              </a:rPr>
              <a:t>一、</a:t>
            </a:r>
            <a:r>
              <a:rPr lang="en-US" altLang="zh-CN" sz="3200" dirty="0">
                <a:solidFill>
                  <a:srgbClr val="0000FF"/>
                </a:solidFill>
                <a:latin typeface="微软雅黑" panose="020B0503020204020204" charset="-122"/>
                <a:ea typeface="微软雅黑" panose="020B0503020204020204" charset="-122"/>
                <a:cs typeface="微软雅黑" panose="020B0503020204020204" charset="-122"/>
              </a:rPr>
              <a:t> ARM</a:t>
            </a:r>
            <a:r>
              <a:rPr lang="zh-CN" altLang="en-US" sz="3200" dirty="0">
                <a:solidFill>
                  <a:srgbClr val="0000FF"/>
                </a:solidFill>
                <a:latin typeface="微软雅黑" panose="020B0503020204020204" charset="-122"/>
                <a:ea typeface="微软雅黑" panose="020B0503020204020204" charset="-122"/>
                <a:cs typeface="微软雅黑" panose="020B0503020204020204" charset="-122"/>
              </a:rPr>
              <a:t>指令集</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457200" y="1268002"/>
            <a:ext cx="8229600" cy="2016224"/>
          </a:xfrm>
        </p:spPr>
        <p:txBody>
          <a:bodyPr>
            <a:normAutofit/>
          </a:bodyPr>
          <a:lstStyle/>
          <a:p>
            <a:pPr>
              <a:buFont typeface="Wingdings" panose="05000000000000000000" charset="0"/>
              <a:buChar char="Ø"/>
            </a:pPr>
            <a:r>
              <a:rPr lang="zh-CN" altLang="en-US" sz="2400" dirty="0">
                <a:latin typeface="微软雅黑" panose="020B0503020204020204" charset="-122"/>
                <a:ea typeface="微软雅黑" panose="020B0503020204020204" charset="-122"/>
                <a:cs typeface="微软雅黑" panose="020B0503020204020204" charset="-122"/>
              </a:rPr>
              <a:t>嵌入式设备领域和移动互联网领域最流行的指令集架构是</a:t>
            </a:r>
            <a:r>
              <a:rPr lang="en-US" altLang="zh-CN" sz="2400" dirty="0">
                <a:latin typeface="微软雅黑" panose="020B0503020204020204" charset="-122"/>
                <a:ea typeface="微软雅黑" panose="020B0503020204020204" charset="-122"/>
                <a:cs typeface="微软雅黑" panose="020B0503020204020204" charset="-122"/>
              </a:rPr>
              <a:t>ARM</a:t>
            </a:r>
            <a:endParaRPr lang="en-US" altLang="zh-CN" sz="2400" dirty="0">
              <a:latin typeface="微软雅黑" panose="020B0503020204020204" charset="-122"/>
              <a:ea typeface="微软雅黑" panose="020B0503020204020204" charset="-122"/>
              <a:cs typeface="微软雅黑" panose="020B0503020204020204" charset="-122"/>
            </a:endParaRPr>
          </a:p>
          <a:p>
            <a:pPr>
              <a:buFont typeface="Wingdings" panose="05000000000000000000" charset="0"/>
              <a:buChar char="Ø"/>
            </a:pPr>
            <a:r>
              <a:rPr lang="en-US" altLang="zh-CN" sz="2400" dirty="0">
                <a:latin typeface="微软雅黑" panose="020B0503020204020204" charset="-122"/>
                <a:ea typeface="微软雅黑" panose="020B0503020204020204" charset="-122"/>
                <a:cs typeface="微软雅黑" panose="020B0503020204020204" charset="-122"/>
              </a:rPr>
              <a:t>ARM</a:t>
            </a:r>
            <a:r>
              <a:rPr lang="zh-CN" altLang="en-US" sz="2400" dirty="0">
                <a:latin typeface="微软雅黑" panose="020B0503020204020204" charset="-122"/>
                <a:ea typeface="微软雅黑" panose="020B0503020204020204" charset="-122"/>
                <a:cs typeface="微软雅黑" panose="020B0503020204020204" charset="-122"/>
              </a:rPr>
              <a:t>和</a:t>
            </a:r>
            <a:r>
              <a:rPr lang="en-US" altLang="zh-CN" sz="2400" dirty="0">
                <a:latin typeface="微软雅黑" panose="020B0503020204020204" charset="-122"/>
                <a:ea typeface="微软雅黑" panose="020B0503020204020204" charset="-122"/>
                <a:cs typeface="微软雅黑" panose="020B0503020204020204" charset="-122"/>
              </a:rPr>
              <a:t>MIPS</a:t>
            </a:r>
            <a:r>
              <a:rPr lang="zh-CN" altLang="en-US" sz="2400" dirty="0">
                <a:latin typeface="微软雅黑" panose="020B0503020204020204" charset="-122"/>
                <a:ea typeface="微软雅黑" panose="020B0503020204020204" charset="-122"/>
                <a:cs typeface="微软雅黑" panose="020B0503020204020204" charset="-122"/>
              </a:rPr>
              <a:t>同为</a:t>
            </a:r>
            <a:r>
              <a:rPr lang="en-US" altLang="zh-CN" sz="2400" dirty="0">
                <a:solidFill>
                  <a:srgbClr val="FF0000"/>
                </a:solidFill>
                <a:latin typeface="微软雅黑" panose="020B0503020204020204" charset="-122"/>
                <a:ea typeface="微软雅黑" panose="020B0503020204020204" charset="-122"/>
                <a:cs typeface="微软雅黑" panose="020B0503020204020204" charset="-122"/>
              </a:rPr>
              <a:t>RISC</a:t>
            </a:r>
            <a:r>
              <a:rPr lang="zh-CN" altLang="en-US" sz="2400" dirty="0">
                <a:latin typeface="微软雅黑" panose="020B0503020204020204" charset="-122"/>
                <a:ea typeface="微软雅黑" panose="020B0503020204020204" charset="-122"/>
                <a:cs typeface="微软雅黑" panose="020B0503020204020204" charset="-122"/>
              </a:rPr>
              <a:t>指令集，同年发布并遵循相同的简洁设计哲学</a:t>
            </a:r>
            <a:endParaRPr lang="zh-CN" altLang="en-US" sz="2400" dirty="0">
              <a:latin typeface="微软雅黑" panose="020B0503020204020204" charset="-122"/>
              <a:ea typeface="微软雅黑" panose="020B0503020204020204" charset="-122"/>
              <a:cs typeface="微软雅黑" panose="020B0503020204020204" charset="-122"/>
            </a:endParaRPr>
          </a:p>
        </p:txBody>
      </p:sp>
      <p:sp>
        <p:nvSpPr>
          <p:cNvPr id="4" name="灯片编号占位符 3"/>
          <p:cNvSpPr>
            <a:spLocks noGrp="1"/>
          </p:cNvSpPr>
          <p:nvPr>
            <p:ph type="sldNum" sz="quarter" idx="12"/>
          </p:nvPr>
        </p:nvSpPr>
        <p:spPr/>
        <p:txBody>
          <a:bodyPr/>
          <a:lstStyle/>
          <a:p>
            <a:fld id="{240D5ECE-8B49-45CD-BE81-EF81920D1969}" type="slidenum">
              <a:rPr lang="en-US" altLang="zh-CN" smtClean="0"/>
            </a:fld>
            <a:endParaRPr kumimoji="0" lang="zh-CN" altLang="en-US"/>
          </a:p>
        </p:txBody>
      </p:sp>
      <p:graphicFrame>
        <p:nvGraphicFramePr>
          <p:cNvPr id="5" name="表格 4"/>
          <p:cNvGraphicFramePr>
            <a:graphicFrameLocks noGrp="1"/>
          </p:cNvGraphicFramePr>
          <p:nvPr>
            <p:custDataLst>
              <p:tags r:id="rId1"/>
            </p:custDataLst>
          </p:nvPr>
        </p:nvGraphicFramePr>
        <p:xfrm>
          <a:off x="899592" y="3270592"/>
          <a:ext cx="7128792" cy="2966720"/>
        </p:xfrm>
        <a:graphic>
          <a:graphicData uri="http://schemas.openxmlformats.org/drawingml/2006/table">
            <a:tbl>
              <a:tblPr firstRow="1" bandRow="1">
                <a:tableStyleId>{5C22544A-7EE6-4342-B048-85BDC9FD1C3A}</a:tableStyleId>
              </a:tblPr>
              <a:tblGrid>
                <a:gridCol w="2304256"/>
                <a:gridCol w="2448272"/>
                <a:gridCol w="2376264"/>
              </a:tblGrid>
              <a:tr h="370840">
                <a:tc>
                  <a:txBody>
                    <a:bodyPr/>
                    <a:lstStyle/>
                    <a:p>
                      <a:pPr algn="ctr"/>
                      <a:endParaRPr lang="zh-CN" altLang="en-US" dirty="0">
                        <a:solidFill>
                          <a:schemeClr val="tx1"/>
                        </a:solidFill>
                        <a:latin typeface="微软雅黑" panose="020B0503020204020204" charset="-122"/>
                        <a:ea typeface="微软雅黑" panose="020B0503020204020204" charset="-122"/>
                      </a:endParaRPr>
                    </a:p>
                  </a:txBody>
                  <a:tcPr/>
                </a:tc>
                <a:tc>
                  <a:txBody>
                    <a:bodyPr/>
                    <a:lstStyle/>
                    <a:p>
                      <a:pPr algn="ctr"/>
                      <a:r>
                        <a:rPr lang="en-US" altLang="zh-CN" dirty="0">
                          <a:solidFill>
                            <a:schemeClr val="tx1"/>
                          </a:solidFill>
                          <a:latin typeface="微软雅黑" panose="020B0503020204020204" charset="-122"/>
                          <a:ea typeface="微软雅黑" panose="020B0503020204020204" charset="-122"/>
                        </a:rPr>
                        <a:t>ARM</a:t>
                      </a:r>
                      <a:endParaRPr lang="en-US" altLang="zh-CN" dirty="0">
                        <a:solidFill>
                          <a:schemeClr val="tx1"/>
                        </a:solidFill>
                        <a:latin typeface="微软雅黑" panose="020B0503020204020204" charset="-122"/>
                        <a:ea typeface="微软雅黑" panose="020B0503020204020204" charset="-122"/>
                      </a:endParaRPr>
                    </a:p>
                  </a:txBody>
                  <a:tcPr/>
                </a:tc>
                <a:tc>
                  <a:txBody>
                    <a:bodyPr/>
                    <a:lstStyle/>
                    <a:p>
                      <a:pPr algn="ctr"/>
                      <a:r>
                        <a:rPr lang="en-US" altLang="zh-CN" dirty="0">
                          <a:solidFill>
                            <a:schemeClr val="tx1"/>
                          </a:solidFill>
                          <a:latin typeface="微软雅黑" panose="020B0503020204020204" charset="-122"/>
                          <a:ea typeface="微软雅黑" panose="020B0503020204020204" charset="-122"/>
                        </a:rPr>
                        <a:t>MIPS</a:t>
                      </a:r>
                      <a:endParaRPr lang="en-US" altLang="zh-CN" dirty="0">
                        <a:solidFill>
                          <a:schemeClr val="tx1"/>
                        </a:solidFill>
                        <a:latin typeface="微软雅黑" panose="020B0503020204020204" charset="-122"/>
                        <a:ea typeface="微软雅黑" panose="020B0503020204020204" charset="-122"/>
                      </a:endParaRPr>
                    </a:p>
                  </a:txBody>
                  <a:tcPr/>
                </a:tc>
              </a:tr>
              <a:tr h="370840">
                <a:tc>
                  <a:txBody>
                    <a:bodyPr/>
                    <a:lstStyle/>
                    <a:p>
                      <a:pPr algn="ctr"/>
                      <a:r>
                        <a:rPr lang="zh-CN" altLang="en-US" dirty="0">
                          <a:solidFill>
                            <a:schemeClr val="tx1"/>
                          </a:solidFill>
                          <a:latin typeface="微软雅黑" panose="020B0503020204020204" charset="-122"/>
                          <a:ea typeface="微软雅黑" panose="020B0503020204020204" charset="-122"/>
                        </a:rPr>
                        <a:t>发布时间</a:t>
                      </a:r>
                      <a:endParaRPr lang="zh-CN" altLang="en-US" dirty="0">
                        <a:solidFill>
                          <a:schemeClr val="tx1"/>
                        </a:solidFill>
                        <a:latin typeface="微软雅黑" panose="020B0503020204020204" charset="-122"/>
                        <a:ea typeface="微软雅黑" panose="020B0503020204020204" charset="-122"/>
                      </a:endParaRPr>
                    </a:p>
                  </a:txBody>
                  <a:tcPr/>
                </a:tc>
                <a:tc>
                  <a:txBody>
                    <a:bodyPr/>
                    <a:lstStyle/>
                    <a:p>
                      <a:pPr algn="ctr"/>
                      <a:r>
                        <a:rPr lang="en-US" altLang="zh-CN" dirty="0">
                          <a:solidFill>
                            <a:schemeClr val="tx1"/>
                          </a:solidFill>
                          <a:latin typeface="微软雅黑" panose="020B0503020204020204" charset="-122"/>
                          <a:ea typeface="微软雅黑" panose="020B0503020204020204" charset="-122"/>
                        </a:rPr>
                        <a:t>1985</a:t>
                      </a:r>
                      <a:endParaRPr lang="en-US" altLang="zh-CN" dirty="0">
                        <a:solidFill>
                          <a:schemeClr val="tx1"/>
                        </a:solidFill>
                        <a:latin typeface="微软雅黑" panose="020B0503020204020204" charset="-122"/>
                        <a:ea typeface="微软雅黑" panose="020B0503020204020204" charset="-122"/>
                      </a:endParaRPr>
                    </a:p>
                  </a:txBody>
                  <a:tcPr/>
                </a:tc>
                <a:tc>
                  <a:txBody>
                    <a:bodyPr/>
                    <a:lstStyle/>
                    <a:p>
                      <a:pPr algn="ctr"/>
                      <a:r>
                        <a:rPr lang="en-US" altLang="zh-CN" dirty="0">
                          <a:solidFill>
                            <a:schemeClr val="tx1"/>
                          </a:solidFill>
                          <a:latin typeface="微软雅黑" panose="020B0503020204020204" charset="-122"/>
                          <a:ea typeface="微软雅黑" panose="020B0503020204020204" charset="-122"/>
                        </a:rPr>
                        <a:t>1985</a:t>
                      </a:r>
                      <a:endParaRPr lang="en-US" altLang="zh-CN" dirty="0">
                        <a:solidFill>
                          <a:schemeClr val="tx1"/>
                        </a:solidFill>
                        <a:latin typeface="微软雅黑" panose="020B0503020204020204" charset="-122"/>
                        <a:ea typeface="微软雅黑" panose="020B0503020204020204" charset="-122"/>
                      </a:endParaRPr>
                    </a:p>
                  </a:txBody>
                  <a:tcPr/>
                </a:tc>
              </a:tr>
              <a:tr h="370840">
                <a:tc>
                  <a:txBody>
                    <a:bodyPr/>
                    <a:lstStyle/>
                    <a:p>
                      <a:pPr algn="ctr"/>
                      <a:r>
                        <a:rPr lang="zh-CN" altLang="en-US" dirty="0">
                          <a:solidFill>
                            <a:schemeClr val="tx1"/>
                          </a:solidFill>
                          <a:latin typeface="微软雅黑" panose="020B0503020204020204" charset="-122"/>
                          <a:ea typeface="微软雅黑" panose="020B0503020204020204" charset="-122"/>
                        </a:rPr>
                        <a:t>指令大小</a:t>
                      </a:r>
                      <a:endParaRPr lang="zh-CN" altLang="en-US" dirty="0">
                        <a:solidFill>
                          <a:schemeClr val="tx1"/>
                        </a:solidFill>
                        <a:latin typeface="微软雅黑" panose="020B0503020204020204" charset="-122"/>
                        <a:ea typeface="微软雅黑" panose="020B0503020204020204" charset="-122"/>
                      </a:endParaRPr>
                    </a:p>
                  </a:txBody>
                  <a:tcPr/>
                </a:tc>
                <a:tc>
                  <a:txBody>
                    <a:bodyPr/>
                    <a:lstStyle/>
                    <a:p>
                      <a:pPr algn="ctr"/>
                      <a:r>
                        <a:rPr lang="en-US" altLang="zh-CN" dirty="0">
                          <a:solidFill>
                            <a:schemeClr val="tx1"/>
                          </a:solidFill>
                          <a:latin typeface="微软雅黑" panose="020B0503020204020204" charset="-122"/>
                          <a:ea typeface="微软雅黑" panose="020B0503020204020204" charset="-122"/>
                        </a:rPr>
                        <a:t>32</a:t>
                      </a:r>
                      <a:endParaRPr lang="en-US" altLang="zh-CN" dirty="0">
                        <a:solidFill>
                          <a:schemeClr val="tx1"/>
                        </a:solidFill>
                        <a:latin typeface="微软雅黑" panose="020B0503020204020204" charset="-122"/>
                        <a:ea typeface="微软雅黑" panose="020B0503020204020204" charset="-122"/>
                      </a:endParaRPr>
                    </a:p>
                  </a:txBody>
                  <a:tcPr/>
                </a:tc>
                <a:tc>
                  <a:txBody>
                    <a:bodyPr/>
                    <a:lstStyle/>
                    <a:p>
                      <a:pPr algn="ctr"/>
                      <a:r>
                        <a:rPr lang="en-US" altLang="zh-CN" dirty="0">
                          <a:solidFill>
                            <a:schemeClr val="tx1"/>
                          </a:solidFill>
                          <a:latin typeface="微软雅黑" panose="020B0503020204020204" charset="-122"/>
                          <a:ea typeface="微软雅黑" panose="020B0503020204020204" charset="-122"/>
                        </a:rPr>
                        <a:t>32</a:t>
                      </a:r>
                      <a:endParaRPr lang="en-US" altLang="zh-CN" dirty="0">
                        <a:solidFill>
                          <a:schemeClr val="tx1"/>
                        </a:solidFill>
                        <a:latin typeface="微软雅黑" panose="020B0503020204020204" charset="-122"/>
                        <a:ea typeface="微软雅黑" panose="020B0503020204020204" charset="-122"/>
                      </a:endParaRPr>
                    </a:p>
                  </a:txBody>
                  <a:tcPr/>
                </a:tc>
              </a:tr>
              <a:tr h="370840">
                <a:tc>
                  <a:txBody>
                    <a:bodyPr/>
                    <a:lstStyle/>
                    <a:p>
                      <a:pPr algn="ctr"/>
                      <a:r>
                        <a:rPr lang="zh-CN" altLang="en-US" dirty="0">
                          <a:solidFill>
                            <a:schemeClr val="tx1"/>
                          </a:solidFill>
                          <a:latin typeface="微软雅黑" panose="020B0503020204020204" charset="-122"/>
                          <a:ea typeface="微软雅黑" panose="020B0503020204020204" charset="-122"/>
                        </a:rPr>
                        <a:t>寻址空间</a:t>
                      </a:r>
                      <a:endParaRPr lang="zh-CN" altLang="en-US" dirty="0">
                        <a:solidFill>
                          <a:schemeClr val="tx1"/>
                        </a:solidFill>
                        <a:latin typeface="微软雅黑" panose="020B0503020204020204" charset="-122"/>
                        <a:ea typeface="微软雅黑" panose="020B0503020204020204" charset="-122"/>
                      </a:endParaRPr>
                    </a:p>
                  </a:txBody>
                  <a:tcPr/>
                </a:tc>
                <a:tc>
                  <a:txBody>
                    <a:bodyPr/>
                    <a:lstStyle/>
                    <a:p>
                      <a:pPr algn="ctr"/>
                      <a:r>
                        <a:rPr lang="en-US" altLang="zh-CN" dirty="0">
                          <a:solidFill>
                            <a:schemeClr val="tx1"/>
                          </a:solidFill>
                          <a:latin typeface="微软雅黑" panose="020B0503020204020204" charset="-122"/>
                          <a:ea typeface="微软雅黑" panose="020B0503020204020204" charset="-122"/>
                          <a:cs typeface="微软雅黑" panose="020B0503020204020204" charset="-122"/>
                        </a:rPr>
                        <a:t>32</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位</a:t>
                      </a:r>
                      <a:endParaRPr lang="zh-CN" altLang="en-US" dirty="0">
                        <a:solidFill>
                          <a:schemeClr val="tx1"/>
                        </a:solidFill>
                        <a:latin typeface="微软雅黑" panose="020B0503020204020204" charset="-122"/>
                        <a:ea typeface="微软雅黑" panose="020B0503020204020204" charset="-122"/>
                        <a:cs typeface="微软雅黑" panose="020B0503020204020204" charset="-122"/>
                      </a:endParaRPr>
                    </a:p>
                  </a:txBody>
                  <a:tcPr/>
                </a:tc>
                <a:tc>
                  <a:txBody>
                    <a:bodyPr/>
                    <a:lstStyle/>
                    <a:p>
                      <a:pPr algn="ctr"/>
                      <a:r>
                        <a:rPr lang="en-US" altLang="zh-CN" dirty="0">
                          <a:solidFill>
                            <a:schemeClr val="tx1"/>
                          </a:solidFill>
                          <a:latin typeface="微软雅黑" panose="020B0503020204020204" charset="-122"/>
                          <a:ea typeface="微软雅黑" panose="020B0503020204020204" charset="-122"/>
                          <a:cs typeface="微软雅黑" panose="020B0503020204020204" charset="-122"/>
                        </a:rPr>
                        <a:t>32</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位</a:t>
                      </a:r>
                      <a:endParaRPr lang="zh-CN" altLang="en-US" dirty="0">
                        <a:solidFill>
                          <a:schemeClr val="tx1"/>
                        </a:solidFill>
                        <a:latin typeface="微软雅黑" panose="020B0503020204020204" charset="-122"/>
                        <a:ea typeface="微软雅黑" panose="020B0503020204020204" charset="-122"/>
                        <a:cs typeface="微软雅黑" panose="020B0503020204020204" charset="-122"/>
                      </a:endParaRPr>
                    </a:p>
                  </a:txBody>
                  <a:tcPr/>
                </a:tc>
              </a:tr>
              <a:tr h="370840">
                <a:tc>
                  <a:txBody>
                    <a:bodyPr/>
                    <a:lstStyle/>
                    <a:p>
                      <a:pPr algn="ctr"/>
                      <a:r>
                        <a:rPr lang="zh-CN" altLang="en-US" dirty="0">
                          <a:solidFill>
                            <a:schemeClr val="tx1"/>
                          </a:solidFill>
                          <a:latin typeface="微软雅黑" panose="020B0503020204020204" charset="-122"/>
                          <a:ea typeface="微软雅黑" panose="020B0503020204020204" charset="-122"/>
                        </a:rPr>
                        <a:t>数据对齐</a:t>
                      </a:r>
                      <a:endParaRPr lang="zh-CN" altLang="en-US" dirty="0">
                        <a:solidFill>
                          <a:schemeClr val="tx1"/>
                        </a:solidFill>
                        <a:latin typeface="微软雅黑" panose="020B0503020204020204" charset="-122"/>
                        <a:ea typeface="微软雅黑" panose="020B0503020204020204" charset="-122"/>
                      </a:endParaRPr>
                    </a:p>
                  </a:txBody>
                  <a:tcPr/>
                </a:tc>
                <a:tc>
                  <a:txBody>
                    <a:bodyPr/>
                    <a:lstStyle/>
                    <a:p>
                      <a:pPr algn="ctr"/>
                      <a:r>
                        <a:rPr lang="zh-CN" altLang="en-US" dirty="0">
                          <a:solidFill>
                            <a:schemeClr val="tx1"/>
                          </a:solidFill>
                          <a:latin typeface="微软雅黑" panose="020B0503020204020204" charset="-122"/>
                          <a:ea typeface="微软雅黑" panose="020B0503020204020204" charset="-122"/>
                        </a:rPr>
                        <a:t>对齐</a:t>
                      </a:r>
                      <a:endParaRPr lang="zh-CN" altLang="en-US" dirty="0">
                        <a:solidFill>
                          <a:schemeClr val="tx1"/>
                        </a:solidFill>
                        <a:latin typeface="微软雅黑" panose="020B0503020204020204" charset="-122"/>
                        <a:ea typeface="微软雅黑" panose="020B0503020204020204" charset="-122"/>
                      </a:endParaRPr>
                    </a:p>
                  </a:txBody>
                  <a:tcPr/>
                </a:tc>
                <a:tc>
                  <a:txBody>
                    <a:bodyPr/>
                    <a:lstStyle/>
                    <a:p>
                      <a:pPr algn="ctr"/>
                      <a:r>
                        <a:rPr lang="zh-CN" altLang="en-US" dirty="0">
                          <a:solidFill>
                            <a:schemeClr val="tx1"/>
                          </a:solidFill>
                          <a:latin typeface="微软雅黑" panose="020B0503020204020204" charset="-122"/>
                          <a:ea typeface="微软雅黑" panose="020B0503020204020204" charset="-122"/>
                        </a:rPr>
                        <a:t>对齐</a:t>
                      </a:r>
                      <a:endParaRPr lang="zh-CN" altLang="en-US" dirty="0">
                        <a:solidFill>
                          <a:schemeClr val="tx1"/>
                        </a:solidFill>
                        <a:latin typeface="微软雅黑" panose="020B0503020204020204" charset="-122"/>
                        <a:ea typeface="微软雅黑" panose="020B0503020204020204" charset="-122"/>
                      </a:endParaRPr>
                    </a:p>
                  </a:txBody>
                  <a:tcPr/>
                </a:tc>
              </a:tr>
              <a:tr h="370840">
                <a:tc>
                  <a:txBody>
                    <a:bodyPr/>
                    <a:lstStyle/>
                    <a:p>
                      <a:pPr algn="ctr"/>
                      <a:r>
                        <a:rPr lang="zh-CN" altLang="en-US" dirty="0">
                          <a:solidFill>
                            <a:schemeClr val="tx1"/>
                          </a:solidFill>
                          <a:latin typeface="微软雅黑" panose="020B0503020204020204" charset="-122"/>
                          <a:ea typeface="微软雅黑" panose="020B0503020204020204" charset="-122"/>
                        </a:rPr>
                        <a:t>寻址方式</a:t>
                      </a:r>
                      <a:endParaRPr lang="zh-CN" altLang="en-US" dirty="0">
                        <a:solidFill>
                          <a:schemeClr val="tx1"/>
                        </a:solidFill>
                        <a:latin typeface="微软雅黑" panose="020B0503020204020204" charset="-122"/>
                        <a:ea typeface="微软雅黑" panose="020B0503020204020204" charset="-122"/>
                      </a:endParaRPr>
                    </a:p>
                  </a:txBody>
                  <a:tcPr/>
                </a:tc>
                <a:tc>
                  <a:txBody>
                    <a:bodyPr/>
                    <a:lstStyle/>
                    <a:p>
                      <a:pPr algn="ctr"/>
                      <a:r>
                        <a:rPr lang="en-US" altLang="zh-CN" dirty="0">
                          <a:solidFill>
                            <a:schemeClr val="tx1"/>
                          </a:solidFill>
                          <a:latin typeface="微软雅黑" panose="020B0503020204020204" charset="-122"/>
                          <a:ea typeface="微软雅黑" panose="020B0503020204020204" charset="-122"/>
                        </a:rPr>
                        <a:t>9</a:t>
                      </a:r>
                      <a:endParaRPr lang="en-US" altLang="zh-CN" dirty="0">
                        <a:solidFill>
                          <a:schemeClr val="tx1"/>
                        </a:solidFill>
                        <a:latin typeface="微软雅黑" panose="020B0503020204020204" charset="-122"/>
                        <a:ea typeface="微软雅黑" panose="020B0503020204020204" charset="-122"/>
                      </a:endParaRPr>
                    </a:p>
                  </a:txBody>
                  <a:tcPr/>
                </a:tc>
                <a:tc>
                  <a:txBody>
                    <a:bodyPr/>
                    <a:lstStyle/>
                    <a:p>
                      <a:pPr algn="ctr"/>
                      <a:r>
                        <a:rPr lang="en-US" altLang="zh-CN" dirty="0">
                          <a:solidFill>
                            <a:schemeClr val="tx1"/>
                          </a:solidFill>
                          <a:latin typeface="微软雅黑" panose="020B0503020204020204" charset="-122"/>
                          <a:ea typeface="微软雅黑" panose="020B0503020204020204" charset="-122"/>
                        </a:rPr>
                        <a:t>3</a:t>
                      </a:r>
                      <a:endParaRPr lang="en-US" altLang="zh-CN" dirty="0">
                        <a:solidFill>
                          <a:schemeClr val="tx1"/>
                        </a:solidFill>
                        <a:latin typeface="微软雅黑" panose="020B0503020204020204" charset="-122"/>
                        <a:ea typeface="微软雅黑" panose="020B0503020204020204" charset="-122"/>
                      </a:endParaRPr>
                    </a:p>
                  </a:txBody>
                  <a:tcPr/>
                </a:tc>
              </a:tr>
              <a:tr h="370840">
                <a:tc>
                  <a:txBody>
                    <a:bodyPr/>
                    <a:lstStyle/>
                    <a:p>
                      <a:pPr algn="ctr"/>
                      <a:r>
                        <a:rPr lang="zh-CN" altLang="en-US" dirty="0">
                          <a:solidFill>
                            <a:schemeClr val="tx1"/>
                          </a:solidFill>
                          <a:latin typeface="微软雅黑" panose="020B0503020204020204" charset="-122"/>
                          <a:ea typeface="微软雅黑" panose="020B0503020204020204" charset="-122"/>
                        </a:rPr>
                        <a:t>整数寄存器</a:t>
                      </a:r>
                      <a:endParaRPr lang="zh-CN" altLang="en-US" dirty="0">
                        <a:solidFill>
                          <a:schemeClr val="tx1"/>
                        </a:solidFill>
                        <a:latin typeface="微软雅黑" panose="020B0503020204020204" charset="-122"/>
                        <a:ea typeface="微软雅黑" panose="020B0503020204020204" charset="-122"/>
                      </a:endParaRPr>
                    </a:p>
                  </a:txBody>
                  <a:tcPr/>
                </a:tc>
                <a:tc>
                  <a:txBody>
                    <a:bodyPr/>
                    <a:lstStyle/>
                    <a:p>
                      <a:pPr algn="ctr"/>
                      <a:r>
                        <a:rPr lang="en-US" altLang="zh-CN" dirty="0">
                          <a:solidFill>
                            <a:schemeClr val="tx1"/>
                          </a:solidFill>
                          <a:latin typeface="微软雅黑" panose="020B0503020204020204" charset="-122"/>
                          <a:ea typeface="微软雅黑" panose="020B0503020204020204" charset="-122"/>
                          <a:cs typeface="微软雅黑" panose="020B0503020204020204" charset="-122"/>
                        </a:rPr>
                        <a:t>15</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个</a:t>
                      </a:r>
                      <a:r>
                        <a:rPr lang="en-US" altLang="zh-CN" dirty="0">
                          <a:solidFill>
                            <a:schemeClr val="tx1"/>
                          </a:solidFill>
                          <a:latin typeface="微软雅黑" panose="020B0503020204020204" charset="-122"/>
                          <a:ea typeface="微软雅黑" panose="020B0503020204020204" charset="-122"/>
                          <a:cs typeface="微软雅黑" panose="020B0503020204020204" charset="-122"/>
                        </a:rPr>
                        <a:t>32</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位通用寄存器</a:t>
                      </a:r>
                      <a:endParaRPr lang="zh-CN" altLang="en-US" dirty="0">
                        <a:solidFill>
                          <a:schemeClr val="tx1"/>
                        </a:solidFill>
                        <a:latin typeface="微软雅黑" panose="020B0503020204020204" charset="-122"/>
                        <a:ea typeface="微软雅黑" panose="020B0503020204020204" charset="-122"/>
                        <a:cs typeface="微软雅黑" panose="020B0503020204020204" charset="-122"/>
                      </a:endParaRPr>
                    </a:p>
                  </a:txBody>
                  <a:tcPr/>
                </a:tc>
                <a:tc>
                  <a:txBody>
                    <a:bodyPr/>
                    <a:lstStyle/>
                    <a:p>
                      <a:pPr algn="ctr"/>
                      <a:r>
                        <a:rPr lang="en-US" altLang="zh-CN" dirty="0">
                          <a:solidFill>
                            <a:schemeClr val="tx1"/>
                          </a:solidFill>
                          <a:latin typeface="微软雅黑" panose="020B0503020204020204" charset="-122"/>
                          <a:ea typeface="微软雅黑" panose="020B0503020204020204" charset="-122"/>
                          <a:cs typeface="微软雅黑" panose="020B0503020204020204" charset="-122"/>
                        </a:rPr>
                        <a:t>31</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个</a:t>
                      </a:r>
                      <a:r>
                        <a:rPr lang="en-US" altLang="zh-CN" dirty="0">
                          <a:solidFill>
                            <a:schemeClr val="tx1"/>
                          </a:solidFill>
                          <a:latin typeface="微软雅黑" panose="020B0503020204020204" charset="-122"/>
                          <a:ea typeface="微软雅黑" panose="020B0503020204020204" charset="-122"/>
                          <a:cs typeface="微软雅黑" panose="020B0503020204020204" charset="-122"/>
                        </a:rPr>
                        <a:t>32</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位通用寄存器</a:t>
                      </a:r>
                      <a:endParaRPr lang="zh-CN" altLang="en-US" dirty="0">
                        <a:solidFill>
                          <a:schemeClr val="tx1"/>
                        </a:solidFill>
                        <a:latin typeface="微软雅黑" panose="020B0503020204020204" charset="-122"/>
                        <a:ea typeface="微软雅黑" panose="020B0503020204020204" charset="-122"/>
                        <a:cs typeface="微软雅黑" panose="020B0503020204020204" charset="-122"/>
                      </a:endParaRPr>
                    </a:p>
                  </a:txBody>
                  <a:tcPr/>
                </a:tc>
              </a:tr>
              <a:tr h="370840">
                <a:tc>
                  <a:txBody>
                    <a:bodyPr/>
                    <a:lstStyle/>
                    <a:p>
                      <a:pPr algn="ctr"/>
                      <a:r>
                        <a:rPr lang="en-US" altLang="zh-CN" dirty="0">
                          <a:solidFill>
                            <a:schemeClr val="tx1"/>
                          </a:solidFill>
                          <a:latin typeface="微软雅黑" panose="020B0503020204020204" charset="-122"/>
                          <a:ea typeface="微软雅黑" panose="020B0503020204020204" charset="-122"/>
                        </a:rPr>
                        <a:t>I/O</a:t>
                      </a:r>
                      <a:endParaRPr lang="en-US" altLang="zh-CN" dirty="0">
                        <a:solidFill>
                          <a:schemeClr val="tx1"/>
                        </a:solidFill>
                        <a:latin typeface="微软雅黑" panose="020B0503020204020204" charset="-122"/>
                        <a:ea typeface="微软雅黑" panose="020B0503020204020204" charset="-122"/>
                      </a:endParaRPr>
                    </a:p>
                  </a:txBody>
                  <a:tcPr/>
                </a:tc>
                <a:tc>
                  <a:txBody>
                    <a:bodyPr/>
                    <a:lstStyle/>
                    <a:p>
                      <a:pPr algn="ctr"/>
                      <a:r>
                        <a:rPr lang="zh-CN" altLang="en-US" dirty="0">
                          <a:solidFill>
                            <a:schemeClr val="tx1"/>
                          </a:solidFill>
                          <a:latin typeface="微软雅黑" panose="020B0503020204020204" charset="-122"/>
                          <a:ea typeface="微软雅黑" panose="020B0503020204020204" charset="-122"/>
                        </a:rPr>
                        <a:t>存储器映射</a:t>
                      </a:r>
                      <a:endParaRPr lang="zh-CN" altLang="en-US" dirty="0">
                        <a:solidFill>
                          <a:schemeClr val="tx1"/>
                        </a:solidFill>
                        <a:latin typeface="微软雅黑" panose="020B0503020204020204" charset="-122"/>
                        <a:ea typeface="微软雅黑" panose="020B0503020204020204"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dirty="0">
                          <a:solidFill>
                            <a:schemeClr val="tx1"/>
                          </a:solidFill>
                          <a:latin typeface="微软雅黑" panose="020B0503020204020204" charset="-122"/>
                          <a:ea typeface="微软雅黑" panose="020B0503020204020204" charset="-122"/>
                        </a:rPr>
                        <a:t>存储器映射</a:t>
                      </a:r>
                      <a:endParaRPr lang="zh-CN" altLang="en-US" dirty="0">
                        <a:solidFill>
                          <a:schemeClr val="tx1"/>
                        </a:solidFill>
                        <a:latin typeface="微软雅黑" panose="020B0503020204020204" charset="-122"/>
                        <a:ea typeface="微软雅黑" panose="020B0503020204020204" charset="-122"/>
                      </a:endParaRPr>
                    </a:p>
                  </a:txBody>
                  <a:tcPr/>
                </a:tc>
              </a:tr>
            </a:tbl>
          </a:graphicData>
        </a:graphic>
      </p:graphicFrame>
      <p:sp>
        <p:nvSpPr>
          <p:cNvPr id="6" name="矩形 5"/>
          <p:cNvSpPr/>
          <p:nvPr/>
        </p:nvSpPr>
        <p:spPr>
          <a:xfrm>
            <a:off x="899160" y="5156200"/>
            <a:ext cx="7129780" cy="720090"/>
          </a:xfrm>
          <a:prstGeom prst="rect">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标题 1"/>
          <p:cNvSpPr txBox="1"/>
          <p:nvPr/>
        </p:nvSpPr>
        <p:spPr>
          <a:xfrm>
            <a:off x="8028940" y="4901565"/>
            <a:ext cx="1193800" cy="504190"/>
          </a:xfrm>
          <a:prstGeom prst="rect">
            <a:avLst/>
          </a:prstGeom>
        </p:spPr>
        <p:txBody>
          <a:bodyPr vert="horz" lIns="91440" tIns="45720" rIns="91440" bIns="45720" rtlCol="0" anchor="ctr" anchorCtr="0"/>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altLang="en-US" sz="1800" dirty="0">
                <a:solidFill>
                  <a:srgbClr val="FF0000"/>
                </a:solidFill>
                <a:latin typeface="微软雅黑" panose="020B0503020204020204" charset="-122"/>
                <a:ea typeface="微软雅黑" panose="020B0503020204020204" charset="-122"/>
              </a:rPr>
              <a:t>不同之处</a:t>
            </a:r>
            <a:endParaRPr altLang="en-US" sz="1800" dirty="0">
              <a:solidFill>
                <a:srgbClr val="FF0000"/>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396875" y="15875"/>
            <a:ext cx="8012430" cy="1143000"/>
          </a:xfrm>
        </p:spPr>
        <p:txBody>
          <a:bodyPr/>
          <a:lstStyle/>
          <a:p>
            <a:pPr eaLnBrk="1" hangingPunct="1"/>
            <a:r>
              <a:rPr lang="en-US" altLang="zh-CN" sz="3200" dirty="0">
                <a:solidFill>
                  <a:srgbClr val="CC0000"/>
                </a:solidFill>
                <a:latin typeface="微软雅黑" panose="020B0503020204020204" charset="-122"/>
                <a:ea typeface="微软雅黑" panose="020B0503020204020204" charset="-122"/>
                <a:cs typeface="微软雅黑" panose="020B0503020204020204" charset="-122"/>
              </a:rPr>
              <a:t>ARM</a:t>
            </a:r>
            <a:r>
              <a:rPr lang="zh-CN" altLang="en-US" sz="3200" dirty="0">
                <a:solidFill>
                  <a:srgbClr val="CC0000"/>
                </a:solidFill>
                <a:latin typeface="微软雅黑" panose="020B0503020204020204" charset="-122"/>
                <a:ea typeface="微软雅黑" panose="020B0503020204020204" charset="-122"/>
                <a:cs typeface="微软雅黑" panose="020B0503020204020204" charset="-122"/>
              </a:rPr>
              <a:t>通用寄存器</a:t>
            </a:r>
            <a:endParaRPr lang="zh-CN" altLang="en-US" sz="3200" dirty="0">
              <a:solidFill>
                <a:srgbClr val="CC0000"/>
              </a:solidFill>
              <a:latin typeface="微软雅黑" panose="020B0503020204020204" charset="-122"/>
              <a:ea typeface="微软雅黑" panose="020B0503020204020204" charset="-122"/>
              <a:cs typeface="微软雅黑" panose="020B0503020204020204" charset="-122"/>
            </a:endParaRPr>
          </a:p>
        </p:txBody>
      </p:sp>
      <p:sp>
        <p:nvSpPr>
          <p:cNvPr id="6" name="Rectangle 3"/>
          <p:cNvSpPr txBox="1">
            <a:spLocks noChangeArrowheads="1"/>
          </p:cNvSpPr>
          <p:nvPr/>
        </p:nvSpPr>
        <p:spPr>
          <a:xfrm>
            <a:off x="457200" y="1600200"/>
            <a:ext cx="8229600" cy="4525963"/>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algn="just">
              <a:spcBef>
                <a:spcPct val="35000"/>
              </a:spcBef>
              <a:buSzPct val="80000"/>
              <a:buFont typeface="Wingdings" panose="05000000000000000000" charset="0"/>
              <a:buChar char="Ø"/>
            </a:pPr>
            <a:r>
              <a:rPr lang="zh-CN" altLang="en-US" sz="2800" dirty="0">
                <a:latin typeface="微软雅黑" panose="020B0503020204020204" charset="-122"/>
                <a:ea typeface="微软雅黑" panose="020B0503020204020204" charset="-122"/>
                <a:cs typeface="微软雅黑" panose="020B0503020204020204" charset="-122"/>
              </a:rPr>
              <a:t>通用寄存器是</a:t>
            </a:r>
            <a:r>
              <a:rPr lang="en-US" altLang="zh-CN" sz="2800" dirty="0">
                <a:latin typeface="微软雅黑" panose="020B0503020204020204" charset="-122"/>
                <a:ea typeface="微软雅黑" panose="020B0503020204020204" charset="-122"/>
                <a:cs typeface="微软雅黑" panose="020B0503020204020204" charset="-122"/>
              </a:rPr>
              <a:t>R0-R15</a:t>
            </a:r>
            <a:r>
              <a:rPr lang="zh-CN" altLang="en-US" sz="2800" dirty="0">
                <a:latin typeface="微软雅黑" panose="020B0503020204020204" charset="-122"/>
                <a:ea typeface="微软雅黑" panose="020B0503020204020204" charset="-122"/>
                <a:cs typeface="微软雅黑" panose="020B0503020204020204" charset="-122"/>
              </a:rPr>
              <a:t>的寄存器，分为三类</a:t>
            </a:r>
            <a:r>
              <a:rPr lang="zh-CN" altLang="en-US" sz="2800" dirty="0">
                <a:solidFill>
                  <a:schemeClr val="tx1"/>
                </a:solidFill>
                <a:latin typeface="微软雅黑" panose="020B0503020204020204" charset="-122"/>
                <a:ea typeface="微软雅黑" panose="020B0503020204020204" charset="-122"/>
                <a:cs typeface="微软雅黑" panose="020B0503020204020204" charset="-122"/>
              </a:rPr>
              <a:t> </a:t>
            </a:r>
            <a:endParaRPr lang="zh-CN" altLang="en-US" sz="2800" dirty="0">
              <a:solidFill>
                <a:schemeClr val="tx1"/>
              </a:solidFill>
              <a:latin typeface="微软雅黑" panose="020B0503020204020204" charset="-122"/>
              <a:ea typeface="微软雅黑" panose="020B0503020204020204" charset="-122"/>
              <a:cs typeface="微软雅黑" panose="020B0503020204020204" charset="-122"/>
            </a:endParaRPr>
          </a:p>
          <a:p>
            <a:pPr lvl="1" algn="just">
              <a:spcBef>
                <a:spcPct val="35000"/>
              </a:spcBef>
              <a:buSzPct val="80000"/>
            </a:pPr>
            <a:r>
              <a:rPr lang="zh-CN" altLang="en-US" dirty="0">
                <a:solidFill>
                  <a:srgbClr val="0000FF"/>
                </a:solidFill>
                <a:latin typeface="微软雅黑" panose="020B0503020204020204" charset="-122"/>
                <a:ea typeface="微软雅黑" panose="020B0503020204020204" charset="-122"/>
                <a:cs typeface="微软雅黑" panose="020B0503020204020204" charset="-122"/>
              </a:rPr>
              <a:t> </a:t>
            </a:r>
            <a:r>
              <a:rPr lang="zh-CN" altLang="en-US" sz="2400" dirty="0">
                <a:solidFill>
                  <a:srgbClr val="0000FF"/>
                </a:solidFill>
                <a:latin typeface="微软雅黑" panose="020B0503020204020204" charset="-122"/>
                <a:ea typeface="微软雅黑" panose="020B0503020204020204" charset="-122"/>
                <a:cs typeface="微软雅黑" panose="020B0503020204020204" charset="-122"/>
              </a:rPr>
              <a:t>没有对应影子寄存器的寄存器</a:t>
            </a:r>
            <a:r>
              <a:rPr lang="en-US" altLang="zh-CN" sz="2400" dirty="0">
                <a:solidFill>
                  <a:srgbClr val="0000FF"/>
                </a:solidFill>
                <a:latin typeface="微软雅黑" panose="020B0503020204020204" charset="-122"/>
                <a:ea typeface="微软雅黑" panose="020B0503020204020204" charset="-122"/>
                <a:cs typeface="微软雅黑" panose="020B0503020204020204" charset="-122"/>
              </a:rPr>
              <a:t>R0-R7 </a:t>
            </a:r>
            <a:endParaRPr lang="en-US" altLang="zh-CN" sz="2400" dirty="0">
              <a:solidFill>
                <a:srgbClr val="0000FF"/>
              </a:solidFill>
              <a:latin typeface="微软雅黑" panose="020B0503020204020204" charset="-122"/>
              <a:ea typeface="微软雅黑" panose="020B0503020204020204" charset="-122"/>
              <a:cs typeface="微软雅黑" panose="020B0503020204020204" charset="-122"/>
            </a:endParaRPr>
          </a:p>
          <a:p>
            <a:pPr lvl="1" algn="just">
              <a:spcBef>
                <a:spcPct val="35000"/>
              </a:spcBef>
              <a:buSzPct val="80000"/>
            </a:pPr>
            <a:r>
              <a:rPr lang="en-US" altLang="zh-CN" sz="2400" dirty="0">
                <a:solidFill>
                  <a:srgbClr val="0000FF"/>
                </a:solidFill>
                <a:latin typeface="微软雅黑" panose="020B0503020204020204" charset="-122"/>
                <a:ea typeface="微软雅黑" panose="020B0503020204020204" charset="-122"/>
                <a:cs typeface="微软雅黑" panose="020B0503020204020204" charset="-122"/>
              </a:rPr>
              <a:t>  </a:t>
            </a:r>
            <a:r>
              <a:rPr lang="zh-CN" altLang="en-US" sz="2400" dirty="0">
                <a:solidFill>
                  <a:srgbClr val="0000FF"/>
                </a:solidFill>
                <a:latin typeface="微软雅黑" panose="020B0503020204020204" charset="-122"/>
                <a:ea typeface="微软雅黑" panose="020B0503020204020204" charset="-122"/>
                <a:cs typeface="微软雅黑" panose="020B0503020204020204" charset="-122"/>
              </a:rPr>
              <a:t>有对应影子寄存器的寄存器</a:t>
            </a:r>
            <a:r>
              <a:rPr lang="en-US" altLang="zh-CN" sz="2400" dirty="0">
                <a:solidFill>
                  <a:srgbClr val="0000FF"/>
                </a:solidFill>
                <a:latin typeface="微软雅黑" panose="020B0503020204020204" charset="-122"/>
                <a:ea typeface="微软雅黑" panose="020B0503020204020204" charset="-122"/>
                <a:cs typeface="微软雅黑" panose="020B0503020204020204" charset="-122"/>
              </a:rPr>
              <a:t>R8-R14</a:t>
            </a:r>
            <a:endParaRPr lang="en-US" altLang="zh-CN" sz="2400" dirty="0">
              <a:solidFill>
                <a:srgbClr val="0000FF"/>
              </a:solidFill>
              <a:latin typeface="微软雅黑" panose="020B0503020204020204" charset="-122"/>
              <a:ea typeface="微软雅黑" panose="020B0503020204020204" charset="-122"/>
              <a:cs typeface="微软雅黑" panose="020B0503020204020204" charset="-122"/>
            </a:endParaRPr>
          </a:p>
          <a:p>
            <a:pPr lvl="1" algn="just">
              <a:spcBef>
                <a:spcPct val="35000"/>
              </a:spcBef>
              <a:buSzPct val="80000"/>
            </a:pPr>
            <a:r>
              <a:rPr lang="en-US" altLang="zh-CN" sz="2400" dirty="0">
                <a:solidFill>
                  <a:srgbClr val="0000FF"/>
                </a:solidFill>
                <a:latin typeface="微软雅黑" panose="020B0503020204020204" charset="-122"/>
                <a:ea typeface="微软雅黑" panose="020B0503020204020204" charset="-122"/>
                <a:cs typeface="微软雅黑" panose="020B0503020204020204" charset="-122"/>
              </a:rPr>
              <a:t>  </a:t>
            </a:r>
            <a:r>
              <a:rPr lang="zh-CN" altLang="en-US" sz="2400" dirty="0">
                <a:solidFill>
                  <a:srgbClr val="0000FF"/>
                </a:solidFill>
                <a:latin typeface="微软雅黑" panose="020B0503020204020204" charset="-122"/>
                <a:ea typeface="微软雅黑" panose="020B0503020204020204" charset="-122"/>
                <a:cs typeface="微软雅黑" panose="020B0503020204020204" charset="-122"/>
              </a:rPr>
              <a:t>程序计数器</a:t>
            </a:r>
            <a:r>
              <a:rPr lang="en-US" altLang="zh-CN" sz="2400" dirty="0">
                <a:solidFill>
                  <a:srgbClr val="0000FF"/>
                </a:solidFill>
                <a:latin typeface="微软雅黑" panose="020B0503020204020204" charset="-122"/>
                <a:ea typeface="微软雅黑" panose="020B0503020204020204" charset="-122"/>
                <a:cs typeface="微软雅黑" panose="020B0503020204020204" charset="-122"/>
              </a:rPr>
              <a:t>R15 (</a:t>
            </a:r>
            <a:r>
              <a:rPr lang="zh-CN" altLang="en-US" sz="2400" dirty="0">
                <a:solidFill>
                  <a:srgbClr val="0000FF"/>
                </a:solidFill>
                <a:latin typeface="微软雅黑" panose="020B0503020204020204" charset="-122"/>
                <a:ea typeface="微软雅黑" panose="020B0503020204020204" charset="-122"/>
                <a:cs typeface="微软雅黑" panose="020B0503020204020204" charset="-122"/>
              </a:rPr>
              <a:t>或者</a:t>
            </a:r>
            <a:r>
              <a:rPr lang="en-US" altLang="zh-CN" sz="2400" dirty="0">
                <a:solidFill>
                  <a:srgbClr val="0000FF"/>
                </a:solidFill>
                <a:latin typeface="微软雅黑" panose="020B0503020204020204" charset="-122"/>
                <a:ea typeface="微软雅黑" panose="020B0503020204020204" charset="-122"/>
                <a:cs typeface="微软雅黑" panose="020B0503020204020204" charset="-122"/>
              </a:rPr>
              <a:t>PC)</a:t>
            </a:r>
            <a:r>
              <a:rPr lang="zh-CN" altLang="en-US" dirty="0">
                <a:solidFill>
                  <a:srgbClr val="0000FF"/>
                </a:solidFill>
                <a:latin typeface="微软雅黑" panose="020B0503020204020204" charset="-122"/>
                <a:ea typeface="微软雅黑" panose="020B0503020204020204" charset="-122"/>
                <a:cs typeface="微软雅黑" panose="020B0503020204020204" charset="-122"/>
              </a:rPr>
              <a:t>  </a:t>
            </a:r>
            <a:endParaRPr lang="zh-CN" altLang="en-US" dirty="0">
              <a:solidFill>
                <a:srgbClr val="0000FF"/>
              </a:solidFill>
              <a:latin typeface="微软雅黑" panose="020B0503020204020204" charset="-122"/>
              <a:ea typeface="微软雅黑" panose="020B0503020204020204" charset="-122"/>
              <a:cs typeface="微软雅黑" panose="020B0503020204020204" charset="-122"/>
            </a:endParaRPr>
          </a:p>
          <a:p>
            <a:pPr algn="just">
              <a:spcBef>
                <a:spcPct val="35000"/>
              </a:spcBef>
              <a:buSzPct val="80000"/>
              <a:buFont typeface="Wingdings" panose="05000000000000000000" charset="0"/>
              <a:buChar char="Ø"/>
            </a:pPr>
            <a:r>
              <a:rPr lang="zh-CN" altLang="en-US" sz="2800" dirty="0">
                <a:solidFill>
                  <a:srgbClr val="0000FF"/>
                </a:solidFill>
                <a:latin typeface="微软雅黑" panose="020B0503020204020204" charset="-122"/>
                <a:ea typeface="微软雅黑" panose="020B0503020204020204" charset="-122"/>
                <a:cs typeface="微软雅黑" panose="020B0503020204020204" charset="-122"/>
              </a:rPr>
              <a:t>影子寄存器</a:t>
            </a:r>
            <a:r>
              <a:rPr lang="zh-CN" altLang="en-US" sz="2800" dirty="0">
                <a:latin typeface="微软雅黑" panose="020B0503020204020204" charset="-122"/>
                <a:ea typeface="微软雅黑" panose="020B0503020204020204" charset="-122"/>
                <a:cs typeface="微软雅黑" panose="020B0503020204020204" charset="-122"/>
              </a:rPr>
              <a:t>是指该寄存器在不同的模式下对应的物理寄存器</a:t>
            </a:r>
            <a:endParaRPr lang="zh-CN" altLang="en-US" sz="2800" dirty="0">
              <a:latin typeface="微软雅黑" panose="020B0503020204020204" charset="-122"/>
              <a:ea typeface="微软雅黑" panose="020B0503020204020204" charset="-122"/>
              <a:cs typeface="微软雅黑" panose="020B0503020204020204" charset="-122"/>
            </a:endParaRPr>
          </a:p>
          <a:p>
            <a:pPr lvl="1" algn="just">
              <a:spcBef>
                <a:spcPct val="35000"/>
              </a:spcBef>
              <a:buSzPct val="80000"/>
            </a:pPr>
            <a:r>
              <a:rPr altLang="en-US" sz="2400" dirty="0">
                <a:solidFill>
                  <a:srgbClr val="0000FF"/>
                </a:solidFill>
                <a:latin typeface="微软雅黑" panose="020B0503020204020204" charset="-122"/>
                <a:ea typeface="微软雅黑" panose="020B0503020204020204" charset="-122"/>
                <a:cs typeface="微软雅黑" panose="020B0503020204020204" charset="-122"/>
                <a:sym typeface="+mn-ea"/>
              </a:rPr>
              <a:t>七种基本的操作模式 </a:t>
            </a:r>
            <a:endParaRPr altLang="en-US" sz="2400" dirty="0">
              <a:solidFill>
                <a:srgbClr val="0000FF"/>
              </a:solidFill>
              <a:latin typeface="微软雅黑" panose="020B0503020204020204" charset="-122"/>
              <a:ea typeface="微软雅黑" panose="020B0503020204020204" charset="-122"/>
              <a:cs typeface="微软雅黑" panose="020B0503020204020204" charset="-122"/>
              <a:sym typeface="+mn-ea"/>
            </a:endParaRPr>
          </a:p>
          <a:p>
            <a:pPr lvl="1" algn="just">
              <a:spcBef>
                <a:spcPct val="35000"/>
              </a:spcBef>
              <a:buSzPct val="80000"/>
            </a:pPr>
            <a:r>
              <a:rPr altLang="en-US" sz="2400" dirty="0">
                <a:solidFill>
                  <a:srgbClr val="0000FF"/>
                </a:solidFill>
                <a:latin typeface="微软雅黑" panose="020B0503020204020204" charset="-122"/>
                <a:ea typeface="微软雅黑" panose="020B0503020204020204" charset="-122"/>
                <a:cs typeface="微软雅黑" panose="020B0503020204020204" charset="-122"/>
                <a:sym typeface="+mn-ea"/>
              </a:rPr>
              <a:t>特权模式</a:t>
            </a:r>
            <a:endParaRPr lang="en-US" altLang="zh-CN" sz="2400" dirty="0">
              <a:solidFill>
                <a:srgbClr val="0000FF"/>
              </a:solidFill>
              <a:latin typeface="微软雅黑" panose="020B0503020204020204" charset="-122"/>
              <a:ea typeface="微软雅黑" panose="020B0503020204020204" charset="-122"/>
              <a:cs typeface="微软雅黑" panose="020B0503020204020204" charset="-122"/>
            </a:endParaRPr>
          </a:p>
          <a:p>
            <a:pPr lvl="1" algn="just">
              <a:spcBef>
                <a:spcPct val="35000"/>
              </a:spcBef>
              <a:buSzPct val="80000"/>
            </a:pPr>
            <a:r>
              <a:rPr altLang="en-US" sz="2400" dirty="0">
                <a:solidFill>
                  <a:srgbClr val="0000FF"/>
                </a:solidFill>
                <a:latin typeface="微软雅黑" panose="020B0503020204020204" charset="-122"/>
                <a:ea typeface="微软雅黑" panose="020B0503020204020204" charset="-122"/>
                <a:cs typeface="微软雅黑" panose="020B0503020204020204" charset="-122"/>
                <a:sym typeface="+mn-ea"/>
              </a:rPr>
              <a:t>非特权模式</a:t>
            </a:r>
            <a:endParaRPr altLang="en-US" sz="2400" dirty="0">
              <a:solidFill>
                <a:srgbClr val="0000FF"/>
              </a:solidFill>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230188" y="863600"/>
            <a:ext cx="8609012" cy="1381125"/>
          </a:xfrm>
          <a:prstGeom prst="rect">
            <a:avLst/>
          </a:prstGeom>
          <a:noFill/>
        </p:spPr>
        <p:txBody>
          <a:bodyPr vert="horz" lIns="92075" tIns="46038" rIns="92075" bIns="46038" rtlCol="0">
            <a:noAutofit/>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r>
              <a:rPr lang="en-US" altLang="zh-CN" sz="2400" dirty="0">
                <a:latin typeface="微软雅黑" panose="020B0503020204020204" charset="-122"/>
                <a:ea typeface="微软雅黑" panose="020B0503020204020204" charset="-122"/>
                <a:cs typeface="微软雅黑" panose="020B0503020204020204" charset="-122"/>
              </a:rPr>
              <a:t>ARM</a:t>
            </a:r>
            <a:r>
              <a:rPr lang="zh-CN" altLang="en-US" sz="2400" dirty="0">
                <a:latin typeface="微软雅黑" panose="020B0503020204020204" charset="-122"/>
                <a:ea typeface="微软雅黑" panose="020B0503020204020204" charset="-122"/>
                <a:cs typeface="微软雅黑" panose="020B0503020204020204" charset="-122"/>
              </a:rPr>
              <a:t>处理器有</a:t>
            </a:r>
            <a:r>
              <a:rPr lang="zh-CN" altLang="en-US" sz="2400" dirty="0">
                <a:solidFill>
                  <a:srgbClr val="C00000"/>
                </a:solidFill>
                <a:latin typeface="微软雅黑" panose="020B0503020204020204" charset="-122"/>
                <a:ea typeface="微软雅黑" panose="020B0503020204020204" charset="-122"/>
                <a:cs typeface="微软雅黑" panose="020B0503020204020204" charset="-122"/>
              </a:rPr>
              <a:t>七种基本的操作模式</a:t>
            </a:r>
            <a:r>
              <a:rPr lang="zh-CN" altLang="en-US" sz="2400" dirty="0">
                <a:latin typeface="微软雅黑" panose="020B0503020204020204" charset="-122"/>
                <a:ea typeface="微软雅黑" panose="020B0503020204020204" charset="-122"/>
                <a:cs typeface="微软雅黑" panose="020B0503020204020204" charset="-122"/>
              </a:rPr>
              <a:t>：</a:t>
            </a:r>
            <a:endParaRPr lang="zh-CN" altLang="en-US" sz="2400" dirty="0">
              <a:latin typeface="微软雅黑" panose="020B0503020204020204" charset="-122"/>
              <a:ea typeface="微软雅黑" panose="020B0503020204020204" charset="-122"/>
              <a:cs typeface="微软雅黑" panose="020B0503020204020204" charset="-122"/>
            </a:endParaRPr>
          </a:p>
          <a:p>
            <a:pPr lvl="1"/>
            <a:r>
              <a:rPr lang="zh-CN" altLang="en-US" sz="2400" dirty="0">
                <a:latin typeface="微软雅黑" panose="020B0503020204020204" charset="-122"/>
                <a:ea typeface="微软雅黑" panose="020B0503020204020204" charset="-122"/>
                <a:cs typeface="微软雅黑" panose="020B0503020204020204" charset="-122"/>
              </a:rPr>
              <a:t>每一种模式只能访问： </a:t>
            </a:r>
            <a:endParaRPr lang="zh-CN" altLang="en-US" sz="2400" dirty="0">
              <a:latin typeface="微软雅黑" panose="020B0503020204020204" charset="-122"/>
              <a:ea typeface="微软雅黑" panose="020B0503020204020204" charset="-122"/>
              <a:cs typeface="微软雅黑" panose="020B0503020204020204" charset="-122"/>
            </a:endParaRPr>
          </a:p>
          <a:p>
            <a:pPr lvl="2"/>
            <a:r>
              <a:rPr lang="zh-CN" altLang="en-US" dirty="0">
                <a:latin typeface="微软雅黑" panose="020B0503020204020204" charset="-122"/>
                <a:ea typeface="微软雅黑" panose="020B0503020204020204" charset="-122"/>
                <a:cs typeface="微软雅黑" panose="020B0503020204020204" charset="-122"/>
              </a:rPr>
              <a:t>自己的栈空间和不同的寄存器子集</a:t>
            </a:r>
            <a:endParaRPr lang="zh-CN" altLang="en-US" dirty="0">
              <a:latin typeface="微软雅黑" panose="020B0503020204020204" charset="-122"/>
              <a:ea typeface="微软雅黑" panose="020B0503020204020204" charset="-122"/>
              <a:cs typeface="微软雅黑" panose="020B0503020204020204" charset="-122"/>
            </a:endParaRPr>
          </a:p>
          <a:p>
            <a:pPr lvl="1"/>
            <a:r>
              <a:rPr lang="zh-CN" altLang="en-US" sz="2400" dirty="0">
                <a:latin typeface="微软雅黑" panose="020B0503020204020204" charset="-122"/>
                <a:ea typeface="微软雅黑" panose="020B0503020204020204" charset="-122"/>
                <a:cs typeface="微软雅黑" panose="020B0503020204020204" charset="-122"/>
              </a:rPr>
              <a:t>有一些操作只能在特权模式下执行</a:t>
            </a:r>
            <a:endParaRPr lang="zh-CN" altLang="en-US" sz="2400" dirty="0">
              <a:latin typeface="微软雅黑" panose="020B0503020204020204" charset="-122"/>
              <a:ea typeface="微软雅黑" panose="020B0503020204020204" charset="-122"/>
              <a:cs typeface="微软雅黑" panose="020B0503020204020204" charset="-122"/>
            </a:endParaRPr>
          </a:p>
        </p:txBody>
      </p:sp>
      <p:sp>
        <p:nvSpPr>
          <p:cNvPr id="6" name="Rectangle 3"/>
          <p:cNvSpPr>
            <a:spLocks noGrp="1" noChangeArrowheads="1"/>
          </p:cNvSpPr>
          <p:nvPr>
            <p:ph type="title"/>
          </p:nvPr>
        </p:nvSpPr>
        <p:spPr>
          <a:xfrm>
            <a:off x="457200" y="76200"/>
            <a:ext cx="8229600" cy="762000"/>
          </a:xfrm>
        </p:spPr>
        <p:txBody>
          <a:bodyPr>
            <a:normAutofit/>
          </a:bodyPr>
          <a:lstStyle/>
          <a:p>
            <a:pPr eaLnBrk="1" hangingPunct="1"/>
            <a:r>
              <a:rPr lang="zh-CN" altLang="en-US" sz="3600" dirty="0">
                <a:latin typeface="微软雅黑" panose="020B0503020204020204" charset="-122"/>
                <a:ea typeface="微软雅黑" panose="020B0503020204020204" charset="-122"/>
              </a:rPr>
              <a:t>处理器模式</a:t>
            </a:r>
            <a:endParaRPr lang="zh-CN" altLang="en-US" sz="3600" dirty="0">
              <a:latin typeface="微软雅黑" panose="020B0503020204020204" charset="-122"/>
              <a:ea typeface="微软雅黑" panose="020B0503020204020204" charset="-122"/>
            </a:endParaRPr>
          </a:p>
        </p:txBody>
      </p:sp>
      <p:graphicFrame>
        <p:nvGraphicFramePr>
          <p:cNvPr id="7" name="Group 44"/>
          <p:cNvGraphicFramePr>
            <a:graphicFrameLocks noGrp="1"/>
          </p:cNvGraphicFramePr>
          <p:nvPr>
            <p:custDataLst>
              <p:tags r:id="rId1"/>
            </p:custDataLst>
          </p:nvPr>
        </p:nvGraphicFramePr>
        <p:xfrm>
          <a:off x="1447800" y="2674620"/>
          <a:ext cx="6955155" cy="3936365"/>
        </p:xfrm>
        <a:graphic>
          <a:graphicData uri="http://schemas.openxmlformats.org/drawingml/2006/table">
            <a:tbl>
              <a:tblPr/>
              <a:tblGrid>
                <a:gridCol w="1481455"/>
                <a:gridCol w="4200525"/>
                <a:gridCol w="1273175"/>
              </a:tblGrid>
              <a:tr h="365760">
                <a:tc>
                  <a:txBody>
                    <a:bodyPr/>
                    <a:lstStyle>
                      <a:lvl1pPr defTabSz="802005">
                        <a:spcBef>
                          <a:spcPct val="20000"/>
                        </a:spcBef>
                        <a:defRPr sz="2800" b="1">
                          <a:solidFill>
                            <a:schemeClr val="accent2"/>
                          </a:solidFill>
                          <a:latin typeface="仿宋_GB2312" pitchFamily="49" charset="-122"/>
                          <a:ea typeface="仿宋_GB2312" pitchFamily="49" charset="-122"/>
                        </a:defRPr>
                      </a:lvl1pPr>
                      <a:lvl2pPr indent="-55880" defTabSz="802005">
                        <a:spcBef>
                          <a:spcPct val="20000"/>
                        </a:spcBef>
                        <a:defRPr sz="2400" b="1">
                          <a:solidFill>
                            <a:schemeClr val="tx1"/>
                          </a:solidFill>
                          <a:latin typeface="Arial" panose="020B0604020202020204" pitchFamily="34" charset="0"/>
                          <a:ea typeface="宋体" panose="02010600030101010101" pitchFamily="2" charset="-122"/>
                        </a:defRPr>
                      </a:lvl2pPr>
                      <a:lvl3pPr indent="-113030" defTabSz="802005">
                        <a:spcBef>
                          <a:spcPct val="20000"/>
                        </a:spcBef>
                        <a:defRPr sz="2000" b="1">
                          <a:solidFill>
                            <a:schemeClr val="accent2"/>
                          </a:solidFill>
                          <a:latin typeface="Arial" panose="020B0604020202020204" pitchFamily="34" charset="0"/>
                          <a:ea typeface="宋体" panose="02010600030101010101" pitchFamily="2" charset="-122"/>
                        </a:defRPr>
                      </a:lvl3pPr>
                      <a:lvl4pPr indent="-168275" defTabSz="802005">
                        <a:spcBef>
                          <a:spcPct val="20000"/>
                        </a:spcBef>
                        <a:defRPr b="1">
                          <a:solidFill>
                            <a:schemeClr val="tx1"/>
                          </a:solidFill>
                          <a:latin typeface="Arial" panose="020B0604020202020204" pitchFamily="34" charset="0"/>
                          <a:ea typeface="宋体" panose="02010600030101010101" pitchFamily="2" charset="-122"/>
                        </a:defRPr>
                      </a:lvl4pPr>
                      <a:lvl5pPr indent="-225425" defTabSz="802005">
                        <a:spcBef>
                          <a:spcPct val="20000"/>
                        </a:spcBef>
                        <a:defRPr b="1">
                          <a:solidFill>
                            <a:schemeClr val="accent2"/>
                          </a:solidFill>
                          <a:latin typeface="Arial" panose="020B0604020202020204" pitchFamily="34" charset="0"/>
                          <a:ea typeface="宋体" panose="02010600030101010101" pitchFamily="2" charset="-122"/>
                        </a:defRPr>
                      </a:lvl5pPr>
                      <a:lvl6pPr indent="-225425" defTabSz="802005" fontAlgn="base">
                        <a:spcBef>
                          <a:spcPct val="20000"/>
                        </a:spcBef>
                        <a:spcAft>
                          <a:spcPct val="0"/>
                        </a:spcAft>
                        <a:defRPr b="1">
                          <a:solidFill>
                            <a:schemeClr val="accent2"/>
                          </a:solidFill>
                          <a:latin typeface="Arial" panose="020B0604020202020204" pitchFamily="34" charset="0"/>
                          <a:ea typeface="宋体" panose="02010600030101010101" pitchFamily="2" charset="-122"/>
                        </a:defRPr>
                      </a:lvl6pPr>
                      <a:lvl7pPr indent="-225425" defTabSz="802005" fontAlgn="base">
                        <a:spcBef>
                          <a:spcPct val="20000"/>
                        </a:spcBef>
                        <a:spcAft>
                          <a:spcPct val="0"/>
                        </a:spcAft>
                        <a:defRPr b="1">
                          <a:solidFill>
                            <a:schemeClr val="accent2"/>
                          </a:solidFill>
                          <a:latin typeface="Arial" panose="020B0604020202020204" pitchFamily="34" charset="0"/>
                          <a:ea typeface="宋体" panose="02010600030101010101" pitchFamily="2" charset="-122"/>
                        </a:defRPr>
                      </a:lvl7pPr>
                      <a:lvl8pPr indent="-225425" defTabSz="802005" fontAlgn="base">
                        <a:spcBef>
                          <a:spcPct val="20000"/>
                        </a:spcBef>
                        <a:spcAft>
                          <a:spcPct val="0"/>
                        </a:spcAft>
                        <a:defRPr b="1">
                          <a:solidFill>
                            <a:schemeClr val="accent2"/>
                          </a:solidFill>
                          <a:latin typeface="Arial" panose="020B0604020202020204" pitchFamily="34" charset="0"/>
                          <a:ea typeface="宋体" panose="02010600030101010101" pitchFamily="2" charset="-122"/>
                        </a:defRPr>
                      </a:lvl8pPr>
                      <a:lvl9pPr indent="-225425" defTabSz="802005" fontAlgn="base">
                        <a:spcBef>
                          <a:spcPct val="20000"/>
                        </a:spcBef>
                        <a:spcAft>
                          <a:spcPct val="0"/>
                        </a:spcAft>
                        <a:defRPr b="1">
                          <a:solidFill>
                            <a:schemeClr val="accent2"/>
                          </a:solidFill>
                          <a:latin typeface="Arial" panose="020B0604020202020204" pitchFamily="34" charset="0"/>
                          <a:ea typeface="宋体" panose="02010600030101010101" pitchFamily="2" charset="-122"/>
                        </a:defRPr>
                      </a:lvl9pPr>
                    </a:lstStyle>
                    <a:p>
                      <a:pPr marL="0" marR="0" lvl="0" indent="0" algn="l" defTabSz="802005" rtl="0" eaLnBrk="1" fontAlgn="base" latinLnBrk="0" hangingPunct="1">
                        <a:lnSpc>
                          <a:spcPct val="100000"/>
                        </a:lnSpc>
                        <a:spcBef>
                          <a:spcPct val="20000"/>
                        </a:spcBef>
                        <a:spcAft>
                          <a:spcPct val="0"/>
                        </a:spcAft>
                        <a:buClrTx/>
                        <a:buSzTx/>
                        <a:buFontTx/>
                        <a:buNone/>
                      </a:pPr>
                      <a:r>
                        <a:rPr kumimoji="0" lang="zh-CN" altLang="en-GB" sz="1800" b="1" i="0" u="none" strike="noStrike" cap="none" normalizeH="0" baseline="0" dirty="0">
                          <a:ln>
                            <a:noFill/>
                          </a:ln>
                          <a:solidFill>
                            <a:schemeClr val="bg1"/>
                          </a:solidFill>
                          <a:effectLst/>
                          <a:latin typeface="仿宋_GB2312" pitchFamily="49" charset="-122"/>
                          <a:ea typeface="宋体" panose="02010600030101010101" pitchFamily="2" charset="-122"/>
                        </a:rPr>
                        <a:t>模式</a:t>
                      </a:r>
                      <a:endParaRPr kumimoji="0" lang="zh-CN" altLang="en-US" sz="1800" b="1" i="0" u="none" strike="noStrike" cap="none" normalizeH="0" baseline="0" dirty="0">
                        <a:ln>
                          <a:noFill/>
                        </a:ln>
                        <a:solidFill>
                          <a:schemeClr val="bg1"/>
                        </a:solidFill>
                        <a:effectLst/>
                        <a:latin typeface="仿宋_GB2312" pitchFamily="49" charset="-122"/>
                        <a:ea typeface="宋体" panose="02010600030101010101" pitchFamily="2" charset="-122"/>
                      </a:endParaRPr>
                    </a:p>
                  </a:txBody>
                  <a:tcPr marT="45718" marB="4571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18C"/>
                    </a:solidFill>
                  </a:tcPr>
                </a:tc>
                <a:tc gridSpan="2">
                  <a:txBody>
                    <a:bodyPr/>
                    <a:lstStyle>
                      <a:lvl1pPr defTabSz="802005">
                        <a:spcBef>
                          <a:spcPct val="20000"/>
                        </a:spcBef>
                        <a:defRPr sz="2800" b="1">
                          <a:solidFill>
                            <a:schemeClr val="accent2"/>
                          </a:solidFill>
                          <a:latin typeface="仿宋_GB2312" pitchFamily="49" charset="-122"/>
                          <a:ea typeface="仿宋_GB2312" pitchFamily="49" charset="-122"/>
                        </a:defRPr>
                      </a:lvl1pPr>
                      <a:lvl2pPr indent="-55880" defTabSz="802005">
                        <a:spcBef>
                          <a:spcPct val="20000"/>
                        </a:spcBef>
                        <a:defRPr sz="2400" b="1">
                          <a:solidFill>
                            <a:schemeClr val="tx1"/>
                          </a:solidFill>
                          <a:latin typeface="Arial" panose="020B0604020202020204" pitchFamily="34" charset="0"/>
                          <a:ea typeface="宋体" panose="02010600030101010101" pitchFamily="2" charset="-122"/>
                        </a:defRPr>
                      </a:lvl2pPr>
                      <a:lvl3pPr indent="-113030" defTabSz="802005">
                        <a:spcBef>
                          <a:spcPct val="20000"/>
                        </a:spcBef>
                        <a:defRPr sz="2000" b="1">
                          <a:solidFill>
                            <a:schemeClr val="accent2"/>
                          </a:solidFill>
                          <a:latin typeface="Arial" panose="020B0604020202020204" pitchFamily="34" charset="0"/>
                          <a:ea typeface="宋体" panose="02010600030101010101" pitchFamily="2" charset="-122"/>
                        </a:defRPr>
                      </a:lvl3pPr>
                      <a:lvl4pPr indent="-168275" defTabSz="802005">
                        <a:spcBef>
                          <a:spcPct val="20000"/>
                        </a:spcBef>
                        <a:defRPr b="1">
                          <a:solidFill>
                            <a:schemeClr val="tx1"/>
                          </a:solidFill>
                          <a:latin typeface="Arial" panose="020B0604020202020204" pitchFamily="34" charset="0"/>
                          <a:ea typeface="宋体" panose="02010600030101010101" pitchFamily="2" charset="-122"/>
                        </a:defRPr>
                      </a:lvl4pPr>
                      <a:lvl5pPr indent="-225425" defTabSz="802005">
                        <a:spcBef>
                          <a:spcPct val="20000"/>
                        </a:spcBef>
                        <a:defRPr b="1">
                          <a:solidFill>
                            <a:schemeClr val="accent2"/>
                          </a:solidFill>
                          <a:latin typeface="Arial" panose="020B0604020202020204" pitchFamily="34" charset="0"/>
                          <a:ea typeface="宋体" panose="02010600030101010101" pitchFamily="2" charset="-122"/>
                        </a:defRPr>
                      </a:lvl5pPr>
                      <a:lvl6pPr indent="-225425" defTabSz="802005" fontAlgn="base">
                        <a:spcBef>
                          <a:spcPct val="20000"/>
                        </a:spcBef>
                        <a:spcAft>
                          <a:spcPct val="0"/>
                        </a:spcAft>
                        <a:defRPr b="1">
                          <a:solidFill>
                            <a:schemeClr val="accent2"/>
                          </a:solidFill>
                          <a:latin typeface="Arial" panose="020B0604020202020204" pitchFamily="34" charset="0"/>
                          <a:ea typeface="宋体" panose="02010600030101010101" pitchFamily="2" charset="-122"/>
                        </a:defRPr>
                      </a:lvl6pPr>
                      <a:lvl7pPr indent="-225425" defTabSz="802005" fontAlgn="base">
                        <a:spcBef>
                          <a:spcPct val="20000"/>
                        </a:spcBef>
                        <a:spcAft>
                          <a:spcPct val="0"/>
                        </a:spcAft>
                        <a:defRPr b="1">
                          <a:solidFill>
                            <a:schemeClr val="accent2"/>
                          </a:solidFill>
                          <a:latin typeface="Arial" panose="020B0604020202020204" pitchFamily="34" charset="0"/>
                          <a:ea typeface="宋体" panose="02010600030101010101" pitchFamily="2" charset="-122"/>
                        </a:defRPr>
                      </a:lvl7pPr>
                      <a:lvl8pPr indent="-225425" defTabSz="802005" fontAlgn="base">
                        <a:spcBef>
                          <a:spcPct val="20000"/>
                        </a:spcBef>
                        <a:spcAft>
                          <a:spcPct val="0"/>
                        </a:spcAft>
                        <a:defRPr b="1">
                          <a:solidFill>
                            <a:schemeClr val="accent2"/>
                          </a:solidFill>
                          <a:latin typeface="Arial" panose="020B0604020202020204" pitchFamily="34" charset="0"/>
                          <a:ea typeface="宋体" panose="02010600030101010101" pitchFamily="2" charset="-122"/>
                        </a:defRPr>
                      </a:lvl8pPr>
                      <a:lvl9pPr indent="-225425" defTabSz="802005" fontAlgn="base">
                        <a:spcBef>
                          <a:spcPct val="20000"/>
                        </a:spcBef>
                        <a:spcAft>
                          <a:spcPct val="0"/>
                        </a:spcAft>
                        <a:defRPr b="1">
                          <a:solidFill>
                            <a:schemeClr val="accent2"/>
                          </a:solidFill>
                          <a:latin typeface="Arial" panose="020B0604020202020204" pitchFamily="34" charset="0"/>
                          <a:ea typeface="宋体" panose="02010600030101010101" pitchFamily="2" charset="-122"/>
                        </a:defRPr>
                      </a:lvl9pPr>
                    </a:lstStyle>
                    <a:p>
                      <a:pPr marL="0" marR="0" lvl="0" indent="0" algn="l" defTabSz="802005" rtl="0" eaLnBrk="1" fontAlgn="base" latinLnBrk="0" hangingPunct="1">
                        <a:lnSpc>
                          <a:spcPct val="100000"/>
                        </a:lnSpc>
                        <a:spcBef>
                          <a:spcPct val="20000"/>
                        </a:spcBef>
                        <a:spcAft>
                          <a:spcPct val="0"/>
                        </a:spcAft>
                        <a:buClrTx/>
                        <a:buSzTx/>
                        <a:buFontTx/>
                        <a:buNone/>
                      </a:pPr>
                      <a:r>
                        <a:rPr kumimoji="0" lang="zh-CN" altLang="en-GB" sz="1800" b="1" i="0" u="none" strike="noStrike" cap="none" normalizeH="0" baseline="0">
                          <a:ln>
                            <a:noFill/>
                          </a:ln>
                          <a:solidFill>
                            <a:schemeClr val="bg1"/>
                          </a:solidFill>
                          <a:effectLst/>
                          <a:latin typeface="仿宋_GB2312" pitchFamily="49" charset="-122"/>
                          <a:ea typeface="宋体" panose="02010600030101010101" pitchFamily="2" charset="-122"/>
                        </a:rPr>
                        <a:t>描述</a:t>
                      </a:r>
                      <a:endParaRPr kumimoji="0" lang="zh-CN" altLang="en-US" sz="1800" b="1" i="0" u="none" strike="noStrike" cap="none" normalizeH="0" baseline="0">
                        <a:ln>
                          <a:noFill/>
                        </a:ln>
                        <a:solidFill>
                          <a:schemeClr val="bg1"/>
                        </a:solidFill>
                        <a:effectLst/>
                        <a:latin typeface="仿宋_GB2312" pitchFamily="49" charset="-122"/>
                        <a:ea typeface="宋体" panose="02010600030101010101" pitchFamily="2" charset="-122"/>
                      </a:endParaRPr>
                    </a:p>
                  </a:txBody>
                  <a:tcPr marT="45718" marB="4571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18C"/>
                    </a:solidFill>
                  </a:tcPr>
                </a:tc>
                <a:tc hMerge="1">
                  <a:tcPr/>
                </a:tc>
              </a:tr>
              <a:tr h="697230">
                <a:tc>
                  <a:txBody>
                    <a:bodyPr/>
                    <a:lstStyle>
                      <a:lvl1pPr defTabSz="802005">
                        <a:spcBef>
                          <a:spcPct val="20000"/>
                        </a:spcBef>
                        <a:defRPr sz="2800" b="1">
                          <a:solidFill>
                            <a:schemeClr val="accent2"/>
                          </a:solidFill>
                          <a:latin typeface="仿宋_GB2312" pitchFamily="49" charset="-122"/>
                          <a:ea typeface="仿宋_GB2312" pitchFamily="49" charset="-122"/>
                        </a:defRPr>
                      </a:lvl1pPr>
                      <a:lvl2pPr indent="-55880" defTabSz="802005">
                        <a:spcBef>
                          <a:spcPct val="20000"/>
                        </a:spcBef>
                        <a:defRPr sz="2400" b="1">
                          <a:solidFill>
                            <a:schemeClr val="tx1"/>
                          </a:solidFill>
                          <a:latin typeface="Arial" panose="020B0604020202020204" pitchFamily="34" charset="0"/>
                          <a:ea typeface="宋体" panose="02010600030101010101" pitchFamily="2" charset="-122"/>
                        </a:defRPr>
                      </a:lvl2pPr>
                      <a:lvl3pPr indent="-113030" defTabSz="802005">
                        <a:spcBef>
                          <a:spcPct val="20000"/>
                        </a:spcBef>
                        <a:defRPr sz="2000" b="1">
                          <a:solidFill>
                            <a:schemeClr val="accent2"/>
                          </a:solidFill>
                          <a:latin typeface="Arial" panose="020B0604020202020204" pitchFamily="34" charset="0"/>
                          <a:ea typeface="宋体" panose="02010600030101010101" pitchFamily="2" charset="-122"/>
                        </a:defRPr>
                      </a:lvl3pPr>
                      <a:lvl4pPr indent="-168275" defTabSz="802005">
                        <a:spcBef>
                          <a:spcPct val="20000"/>
                        </a:spcBef>
                        <a:defRPr b="1">
                          <a:solidFill>
                            <a:schemeClr val="tx1"/>
                          </a:solidFill>
                          <a:latin typeface="Arial" panose="020B0604020202020204" pitchFamily="34" charset="0"/>
                          <a:ea typeface="宋体" panose="02010600030101010101" pitchFamily="2" charset="-122"/>
                        </a:defRPr>
                      </a:lvl4pPr>
                      <a:lvl5pPr indent="-225425" defTabSz="802005">
                        <a:spcBef>
                          <a:spcPct val="20000"/>
                        </a:spcBef>
                        <a:defRPr b="1">
                          <a:solidFill>
                            <a:schemeClr val="accent2"/>
                          </a:solidFill>
                          <a:latin typeface="Arial" panose="020B0604020202020204" pitchFamily="34" charset="0"/>
                          <a:ea typeface="宋体" panose="02010600030101010101" pitchFamily="2" charset="-122"/>
                        </a:defRPr>
                      </a:lvl5pPr>
                      <a:lvl6pPr indent="-225425" defTabSz="802005" fontAlgn="base">
                        <a:spcBef>
                          <a:spcPct val="20000"/>
                        </a:spcBef>
                        <a:spcAft>
                          <a:spcPct val="0"/>
                        </a:spcAft>
                        <a:defRPr b="1">
                          <a:solidFill>
                            <a:schemeClr val="accent2"/>
                          </a:solidFill>
                          <a:latin typeface="Arial" panose="020B0604020202020204" pitchFamily="34" charset="0"/>
                          <a:ea typeface="宋体" panose="02010600030101010101" pitchFamily="2" charset="-122"/>
                        </a:defRPr>
                      </a:lvl6pPr>
                      <a:lvl7pPr indent="-225425" defTabSz="802005" fontAlgn="base">
                        <a:spcBef>
                          <a:spcPct val="20000"/>
                        </a:spcBef>
                        <a:spcAft>
                          <a:spcPct val="0"/>
                        </a:spcAft>
                        <a:defRPr b="1">
                          <a:solidFill>
                            <a:schemeClr val="accent2"/>
                          </a:solidFill>
                          <a:latin typeface="Arial" panose="020B0604020202020204" pitchFamily="34" charset="0"/>
                          <a:ea typeface="宋体" panose="02010600030101010101" pitchFamily="2" charset="-122"/>
                        </a:defRPr>
                      </a:lvl7pPr>
                      <a:lvl8pPr indent="-225425" defTabSz="802005" fontAlgn="base">
                        <a:spcBef>
                          <a:spcPct val="20000"/>
                        </a:spcBef>
                        <a:spcAft>
                          <a:spcPct val="0"/>
                        </a:spcAft>
                        <a:defRPr b="1">
                          <a:solidFill>
                            <a:schemeClr val="accent2"/>
                          </a:solidFill>
                          <a:latin typeface="Arial" panose="020B0604020202020204" pitchFamily="34" charset="0"/>
                          <a:ea typeface="宋体" panose="02010600030101010101" pitchFamily="2" charset="-122"/>
                        </a:defRPr>
                      </a:lvl8pPr>
                      <a:lvl9pPr indent="-225425" defTabSz="802005" fontAlgn="base">
                        <a:spcBef>
                          <a:spcPct val="20000"/>
                        </a:spcBef>
                        <a:spcAft>
                          <a:spcPct val="0"/>
                        </a:spcAft>
                        <a:defRPr b="1">
                          <a:solidFill>
                            <a:schemeClr val="accent2"/>
                          </a:solidFill>
                          <a:latin typeface="Arial" panose="020B0604020202020204" pitchFamily="34" charset="0"/>
                          <a:ea typeface="宋体" panose="02010600030101010101" pitchFamily="2" charset="-122"/>
                        </a:defRPr>
                      </a:lvl9pPr>
                    </a:lstStyle>
                    <a:p>
                      <a:pPr marL="0" marR="0" lvl="0" indent="0" algn="l" defTabSz="802005" rtl="0" eaLnBrk="1" fontAlgn="base" latinLnBrk="0" hangingPunct="1">
                        <a:lnSpc>
                          <a:spcPct val="100000"/>
                        </a:lnSpc>
                        <a:spcBef>
                          <a:spcPct val="20000"/>
                        </a:spcBef>
                        <a:spcAft>
                          <a:spcPct val="0"/>
                        </a:spcAft>
                        <a:buClrTx/>
                        <a:buSzTx/>
                        <a:buFontTx/>
                        <a:buNone/>
                      </a:pPr>
                      <a:r>
                        <a:rPr kumimoji="0" lang="en-GB" altLang="zh-CN" sz="1800" b="1" i="0" u="none" strike="noStrike" cap="none" normalizeH="0" baseline="0" dirty="0">
                          <a:ln>
                            <a:noFill/>
                          </a:ln>
                          <a:solidFill>
                            <a:schemeClr val="tx1"/>
                          </a:solidFill>
                          <a:effectLst/>
                          <a:latin typeface="仿宋_GB2312" pitchFamily="49" charset="-122"/>
                          <a:ea typeface="仿宋_GB2312" pitchFamily="49" charset="-122"/>
                        </a:rPr>
                        <a:t>Supervisor</a:t>
                      </a:r>
                      <a:endParaRPr kumimoji="0" lang="en-GB" altLang="zh-CN" sz="1800" b="1" i="0" u="none" strike="noStrike" cap="none" normalizeH="0" baseline="0" dirty="0">
                        <a:ln>
                          <a:noFill/>
                        </a:ln>
                        <a:solidFill>
                          <a:schemeClr val="tx1"/>
                        </a:solidFill>
                        <a:effectLst/>
                        <a:latin typeface="仿宋_GB2312" pitchFamily="49" charset="-122"/>
                        <a:ea typeface="仿宋_GB2312" pitchFamily="49" charset="-122"/>
                      </a:endParaRPr>
                    </a:p>
                    <a:p>
                      <a:pPr marL="0" marR="0" lvl="0" indent="0" algn="l" defTabSz="802005" rtl="0" eaLnBrk="1" fontAlgn="base" latinLnBrk="0" hangingPunct="1">
                        <a:lnSpc>
                          <a:spcPct val="100000"/>
                        </a:lnSpc>
                        <a:spcBef>
                          <a:spcPct val="20000"/>
                        </a:spcBef>
                        <a:spcAft>
                          <a:spcPct val="0"/>
                        </a:spcAft>
                        <a:buClrTx/>
                        <a:buSzTx/>
                        <a:buFontTx/>
                        <a:buNone/>
                      </a:pPr>
                      <a:r>
                        <a:rPr kumimoji="0" lang="en-GB" altLang="zh-CN" sz="1800" b="1" i="0" u="none" strike="noStrike" cap="none" normalizeH="0" baseline="0" dirty="0">
                          <a:ln>
                            <a:noFill/>
                          </a:ln>
                          <a:solidFill>
                            <a:schemeClr val="tx1"/>
                          </a:solidFill>
                          <a:effectLst/>
                          <a:latin typeface="仿宋_GB2312" pitchFamily="49" charset="-122"/>
                          <a:ea typeface="仿宋_GB2312" pitchFamily="49" charset="-122"/>
                        </a:rPr>
                        <a:t>(SVC)</a:t>
                      </a:r>
                      <a:endParaRPr kumimoji="0" lang="en-US" altLang="zh-CN" sz="1800" b="1" i="0" u="none" strike="noStrike" cap="none" normalizeH="0" baseline="0" dirty="0">
                        <a:ln>
                          <a:noFill/>
                        </a:ln>
                        <a:solidFill>
                          <a:schemeClr val="tx1"/>
                        </a:solidFill>
                        <a:effectLst/>
                        <a:latin typeface="仿宋_GB2312" pitchFamily="49" charset="-122"/>
                        <a:ea typeface="宋体" panose="02010600030101010101" pitchFamily="2" charset="-122"/>
                      </a:endParaRPr>
                    </a:p>
                  </a:txBody>
                  <a:tcPr marL="90000" marR="90000" marT="46798" marB="467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02005">
                        <a:spcBef>
                          <a:spcPct val="20000"/>
                        </a:spcBef>
                        <a:defRPr sz="2800" b="1">
                          <a:solidFill>
                            <a:schemeClr val="accent2"/>
                          </a:solidFill>
                          <a:latin typeface="仿宋_GB2312" pitchFamily="49" charset="-122"/>
                          <a:ea typeface="仿宋_GB2312" pitchFamily="49" charset="-122"/>
                        </a:defRPr>
                      </a:lvl1pPr>
                      <a:lvl2pPr indent="-55880" defTabSz="802005">
                        <a:spcBef>
                          <a:spcPct val="20000"/>
                        </a:spcBef>
                        <a:defRPr sz="2400" b="1">
                          <a:solidFill>
                            <a:schemeClr val="tx1"/>
                          </a:solidFill>
                          <a:latin typeface="Arial" panose="020B0604020202020204" pitchFamily="34" charset="0"/>
                          <a:ea typeface="宋体" panose="02010600030101010101" pitchFamily="2" charset="-122"/>
                        </a:defRPr>
                      </a:lvl2pPr>
                      <a:lvl3pPr indent="-113030" defTabSz="802005">
                        <a:spcBef>
                          <a:spcPct val="20000"/>
                        </a:spcBef>
                        <a:defRPr sz="2000" b="1">
                          <a:solidFill>
                            <a:schemeClr val="accent2"/>
                          </a:solidFill>
                          <a:latin typeface="Arial" panose="020B0604020202020204" pitchFamily="34" charset="0"/>
                          <a:ea typeface="宋体" panose="02010600030101010101" pitchFamily="2" charset="-122"/>
                        </a:defRPr>
                      </a:lvl3pPr>
                      <a:lvl4pPr indent="-168275" defTabSz="802005">
                        <a:spcBef>
                          <a:spcPct val="20000"/>
                        </a:spcBef>
                        <a:defRPr b="1">
                          <a:solidFill>
                            <a:schemeClr val="tx1"/>
                          </a:solidFill>
                          <a:latin typeface="Arial" panose="020B0604020202020204" pitchFamily="34" charset="0"/>
                          <a:ea typeface="宋体" panose="02010600030101010101" pitchFamily="2" charset="-122"/>
                        </a:defRPr>
                      </a:lvl4pPr>
                      <a:lvl5pPr indent="-225425" defTabSz="802005">
                        <a:spcBef>
                          <a:spcPct val="20000"/>
                        </a:spcBef>
                        <a:defRPr b="1">
                          <a:solidFill>
                            <a:schemeClr val="accent2"/>
                          </a:solidFill>
                          <a:latin typeface="Arial" panose="020B0604020202020204" pitchFamily="34" charset="0"/>
                          <a:ea typeface="宋体" panose="02010600030101010101" pitchFamily="2" charset="-122"/>
                        </a:defRPr>
                      </a:lvl5pPr>
                      <a:lvl6pPr indent="-225425" defTabSz="802005" fontAlgn="base">
                        <a:spcBef>
                          <a:spcPct val="20000"/>
                        </a:spcBef>
                        <a:spcAft>
                          <a:spcPct val="0"/>
                        </a:spcAft>
                        <a:defRPr b="1">
                          <a:solidFill>
                            <a:schemeClr val="accent2"/>
                          </a:solidFill>
                          <a:latin typeface="Arial" panose="020B0604020202020204" pitchFamily="34" charset="0"/>
                          <a:ea typeface="宋体" panose="02010600030101010101" pitchFamily="2" charset="-122"/>
                        </a:defRPr>
                      </a:lvl6pPr>
                      <a:lvl7pPr indent="-225425" defTabSz="802005" fontAlgn="base">
                        <a:spcBef>
                          <a:spcPct val="20000"/>
                        </a:spcBef>
                        <a:spcAft>
                          <a:spcPct val="0"/>
                        </a:spcAft>
                        <a:defRPr b="1">
                          <a:solidFill>
                            <a:schemeClr val="accent2"/>
                          </a:solidFill>
                          <a:latin typeface="Arial" panose="020B0604020202020204" pitchFamily="34" charset="0"/>
                          <a:ea typeface="宋体" panose="02010600030101010101" pitchFamily="2" charset="-122"/>
                        </a:defRPr>
                      </a:lvl7pPr>
                      <a:lvl8pPr indent="-225425" defTabSz="802005" fontAlgn="base">
                        <a:spcBef>
                          <a:spcPct val="20000"/>
                        </a:spcBef>
                        <a:spcAft>
                          <a:spcPct val="0"/>
                        </a:spcAft>
                        <a:defRPr b="1">
                          <a:solidFill>
                            <a:schemeClr val="accent2"/>
                          </a:solidFill>
                          <a:latin typeface="Arial" panose="020B0604020202020204" pitchFamily="34" charset="0"/>
                          <a:ea typeface="宋体" panose="02010600030101010101" pitchFamily="2" charset="-122"/>
                        </a:defRPr>
                      </a:lvl8pPr>
                      <a:lvl9pPr indent="-225425" defTabSz="802005" fontAlgn="base">
                        <a:spcBef>
                          <a:spcPct val="20000"/>
                        </a:spcBef>
                        <a:spcAft>
                          <a:spcPct val="0"/>
                        </a:spcAft>
                        <a:defRPr b="1">
                          <a:solidFill>
                            <a:schemeClr val="accent2"/>
                          </a:solidFill>
                          <a:latin typeface="Arial" panose="020B0604020202020204" pitchFamily="34" charset="0"/>
                          <a:ea typeface="宋体" panose="02010600030101010101" pitchFamily="2" charset="-122"/>
                        </a:defRPr>
                      </a:lvl9pPr>
                    </a:lstStyle>
                    <a:p>
                      <a:pPr marL="0" marR="0" lvl="0" indent="0" algn="l" defTabSz="802005" rtl="0" eaLnBrk="1" fontAlgn="base" latinLnBrk="0" hangingPunct="1">
                        <a:lnSpc>
                          <a:spcPct val="100000"/>
                        </a:lnSpc>
                        <a:spcBef>
                          <a:spcPct val="20000"/>
                        </a:spcBef>
                        <a:spcAft>
                          <a:spcPct val="0"/>
                        </a:spcAft>
                        <a:buClrTx/>
                        <a:buSzTx/>
                        <a:buFontTx/>
                        <a:buNone/>
                      </a:pPr>
                      <a:r>
                        <a:rPr kumimoji="0" lang="zh-CN" altLang="en-US" sz="1800" b="1" i="0" u="none" strike="noStrike" cap="none" normalizeH="0" baseline="0" dirty="0">
                          <a:ln>
                            <a:noFill/>
                          </a:ln>
                          <a:solidFill>
                            <a:schemeClr val="tx1"/>
                          </a:solidFill>
                          <a:effectLst/>
                          <a:latin typeface="仿宋_GB2312" pitchFamily="49" charset="-122"/>
                          <a:ea typeface="宋体" panose="02010600030101010101" pitchFamily="2" charset="-122"/>
                        </a:rPr>
                        <a:t>当复位或者软中断（</a:t>
                      </a:r>
                      <a:r>
                        <a:rPr kumimoji="0" lang="en-US" altLang="zh-CN" sz="1800" b="1" i="0" u="none" strike="noStrike" cap="none" normalizeH="0" baseline="0" dirty="0">
                          <a:ln>
                            <a:noFill/>
                          </a:ln>
                          <a:solidFill>
                            <a:schemeClr val="tx1"/>
                          </a:solidFill>
                          <a:effectLst/>
                          <a:latin typeface="仿宋_GB2312" pitchFamily="49" charset="-122"/>
                          <a:ea typeface="宋体" panose="02010600030101010101" pitchFamily="2" charset="-122"/>
                        </a:rPr>
                        <a:t>SWI</a:t>
                      </a:r>
                      <a:r>
                        <a:rPr kumimoji="0" lang="zh-CN" altLang="en-US" sz="1800" b="1" i="0" u="none" strike="noStrike" cap="none" normalizeH="0" baseline="0" dirty="0">
                          <a:ln>
                            <a:noFill/>
                          </a:ln>
                          <a:solidFill>
                            <a:schemeClr val="tx1"/>
                          </a:solidFill>
                          <a:effectLst/>
                          <a:latin typeface="仿宋_GB2312" pitchFamily="49" charset="-122"/>
                          <a:ea typeface="宋体" panose="02010600030101010101" pitchFamily="2" charset="-122"/>
                        </a:rPr>
                        <a:t>）指令被执行时进入</a:t>
                      </a:r>
                      <a:endParaRPr kumimoji="0" lang="zh-CN" altLang="en-US" sz="1800" b="1" i="0" u="none" strike="noStrike" cap="none" normalizeH="0" baseline="0" dirty="0">
                        <a:ln>
                          <a:noFill/>
                        </a:ln>
                        <a:solidFill>
                          <a:schemeClr val="tx1"/>
                        </a:solidFill>
                        <a:effectLst/>
                        <a:latin typeface="仿宋_GB2312" pitchFamily="49" charset="-122"/>
                        <a:ea typeface="宋体" panose="02010600030101010101"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6">
                  <a:txBody>
                    <a:bodyPr/>
                    <a:lstStyle>
                      <a:lvl1pPr defTabSz="802005">
                        <a:spcBef>
                          <a:spcPct val="20000"/>
                        </a:spcBef>
                        <a:defRPr sz="2800" b="1">
                          <a:solidFill>
                            <a:schemeClr val="accent2"/>
                          </a:solidFill>
                          <a:latin typeface="仿宋_GB2312" pitchFamily="49" charset="-122"/>
                          <a:ea typeface="仿宋_GB2312" pitchFamily="49" charset="-122"/>
                        </a:defRPr>
                      </a:lvl1pPr>
                      <a:lvl2pPr indent="-55880" defTabSz="802005">
                        <a:spcBef>
                          <a:spcPct val="20000"/>
                        </a:spcBef>
                        <a:defRPr sz="2400" b="1">
                          <a:solidFill>
                            <a:schemeClr val="tx1"/>
                          </a:solidFill>
                          <a:latin typeface="Arial" panose="020B0604020202020204" pitchFamily="34" charset="0"/>
                          <a:ea typeface="宋体" panose="02010600030101010101" pitchFamily="2" charset="-122"/>
                        </a:defRPr>
                      </a:lvl2pPr>
                      <a:lvl3pPr indent="-113030" defTabSz="802005">
                        <a:spcBef>
                          <a:spcPct val="20000"/>
                        </a:spcBef>
                        <a:defRPr sz="2000" b="1">
                          <a:solidFill>
                            <a:schemeClr val="accent2"/>
                          </a:solidFill>
                          <a:latin typeface="Arial" panose="020B0604020202020204" pitchFamily="34" charset="0"/>
                          <a:ea typeface="宋体" panose="02010600030101010101" pitchFamily="2" charset="-122"/>
                        </a:defRPr>
                      </a:lvl3pPr>
                      <a:lvl4pPr indent="-168275" defTabSz="802005">
                        <a:spcBef>
                          <a:spcPct val="20000"/>
                        </a:spcBef>
                        <a:defRPr b="1">
                          <a:solidFill>
                            <a:schemeClr val="tx1"/>
                          </a:solidFill>
                          <a:latin typeface="Arial" panose="020B0604020202020204" pitchFamily="34" charset="0"/>
                          <a:ea typeface="宋体" panose="02010600030101010101" pitchFamily="2" charset="-122"/>
                        </a:defRPr>
                      </a:lvl4pPr>
                      <a:lvl5pPr indent="-225425" defTabSz="802005">
                        <a:spcBef>
                          <a:spcPct val="20000"/>
                        </a:spcBef>
                        <a:defRPr b="1">
                          <a:solidFill>
                            <a:schemeClr val="accent2"/>
                          </a:solidFill>
                          <a:latin typeface="Arial" panose="020B0604020202020204" pitchFamily="34" charset="0"/>
                          <a:ea typeface="宋体" panose="02010600030101010101" pitchFamily="2" charset="-122"/>
                        </a:defRPr>
                      </a:lvl5pPr>
                      <a:lvl6pPr indent="-225425" defTabSz="802005" fontAlgn="base">
                        <a:spcBef>
                          <a:spcPct val="20000"/>
                        </a:spcBef>
                        <a:spcAft>
                          <a:spcPct val="0"/>
                        </a:spcAft>
                        <a:defRPr b="1">
                          <a:solidFill>
                            <a:schemeClr val="accent2"/>
                          </a:solidFill>
                          <a:latin typeface="Arial" panose="020B0604020202020204" pitchFamily="34" charset="0"/>
                          <a:ea typeface="宋体" panose="02010600030101010101" pitchFamily="2" charset="-122"/>
                        </a:defRPr>
                      </a:lvl6pPr>
                      <a:lvl7pPr indent="-225425" defTabSz="802005" fontAlgn="base">
                        <a:spcBef>
                          <a:spcPct val="20000"/>
                        </a:spcBef>
                        <a:spcAft>
                          <a:spcPct val="0"/>
                        </a:spcAft>
                        <a:defRPr b="1">
                          <a:solidFill>
                            <a:schemeClr val="accent2"/>
                          </a:solidFill>
                          <a:latin typeface="Arial" panose="020B0604020202020204" pitchFamily="34" charset="0"/>
                          <a:ea typeface="宋体" panose="02010600030101010101" pitchFamily="2" charset="-122"/>
                        </a:defRPr>
                      </a:lvl7pPr>
                      <a:lvl8pPr indent="-225425" defTabSz="802005" fontAlgn="base">
                        <a:spcBef>
                          <a:spcPct val="20000"/>
                        </a:spcBef>
                        <a:spcAft>
                          <a:spcPct val="0"/>
                        </a:spcAft>
                        <a:defRPr b="1">
                          <a:solidFill>
                            <a:schemeClr val="accent2"/>
                          </a:solidFill>
                          <a:latin typeface="Arial" panose="020B0604020202020204" pitchFamily="34" charset="0"/>
                          <a:ea typeface="宋体" panose="02010600030101010101" pitchFamily="2" charset="-122"/>
                        </a:defRPr>
                      </a:lvl8pPr>
                      <a:lvl9pPr indent="-225425" defTabSz="802005" fontAlgn="base">
                        <a:spcBef>
                          <a:spcPct val="20000"/>
                        </a:spcBef>
                        <a:spcAft>
                          <a:spcPct val="0"/>
                        </a:spcAft>
                        <a:defRPr b="1">
                          <a:solidFill>
                            <a:schemeClr val="accent2"/>
                          </a:solidFill>
                          <a:latin typeface="Arial" panose="020B0604020202020204" pitchFamily="34" charset="0"/>
                          <a:ea typeface="宋体" panose="02010600030101010101" pitchFamily="2" charset="-122"/>
                        </a:defRPr>
                      </a:lvl9pPr>
                    </a:lstStyle>
                    <a:p>
                      <a:pPr marL="0" marR="0" lvl="0" indent="0" algn="ctr" defTabSz="802005" rtl="0" eaLnBrk="1" fontAlgn="base" latinLnBrk="0" hangingPunct="1">
                        <a:lnSpc>
                          <a:spcPct val="100000"/>
                        </a:lnSpc>
                        <a:spcBef>
                          <a:spcPct val="20000"/>
                        </a:spcBef>
                        <a:spcAft>
                          <a:spcPct val="0"/>
                        </a:spcAft>
                        <a:buClrTx/>
                        <a:buSzTx/>
                        <a:buFontTx/>
                        <a:buNone/>
                      </a:pPr>
                      <a:r>
                        <a:rPr kumimoji="0" lang="zh-CN" altLang="en-GB" sz="1800" b="1" i="0" u="none" strike="noStrike" cap="none" normalizeH="0" baseline="0" dirty="0">
                          <a:ln>
                            <a:noFill/>
                          </a:ln>
                          <a:solidFill>
                            <a:schemeClr val="tx1"/>
                          </a:solidFill>
                          <a:effectLst/>
                          <a:latin typeface="仿宋_GB2312" pitchFamily="49" charset="-122"/>
                          <a:ea typeface="宋体" panose="02010600030101010101" pitchFamily="2" charset="-122"/>
                        </a:rPr>
                        <a:t>特权模式</a:t>
                      </a:r>
                      <a:endParaRPr kumimoji="0" lang="zh-CN" altLang="en-US" sz="1800" b="1" i="0" u="none" strike="noStrike" cap="none" normalizeH="0" baseline="0" dirty="0">
                        <a:ln>
                          <a:noFill/>
                        </a:ln>
                        <a:solidFill>
                          <a:schemeClr val="tx1"/>
                        </a:solidFill>
                        <a:effectLst/>
                        <a:latin typeface="仿宋_GB2312" pitchFamily="49" charset="-122"/>
                        <a:ea typeface="宋体" panose="02010600030101010101"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448945">
                <a:tc>
                  <a:txBody>
                    <a:bodyPr/>
                    <a:lstStyle>
                      <a:lvl1pPr defTabSz="802005">
                        <a:spcBef>
                          <a:spcPct val="20000"/>
                        </a:spcBef>
                        <a:defRPr sz="2800" b="1">
                          <a:solidFill>
                            <a:schemeClr val="accent2"/>
                          </a:solidFill>
                          <a:latin typeface="仿宋_GB2312" pitchFamily="49" charset="-122"/>
                          <a:ea typeface="仿宋_GB2312" pitchFamily="49" charset="-122"/>
                        </a:defRPr>
                      </a:lvl1pPr>
                      <a:lvl2pPr indent="-55880" defTabSz="802005">
                        <a:spcBef>
                          <a:spcPct val="20000"/>
                        </a:spcBef>
                        <a:defRPr sz="2400" b="1">
                          <a:solidFill>
                            <a:schemeClr val="tx1"/>
                          </a:solidFill>
                          <a:latin typeface="Arial" panose="020B0604020202020204" pitchFamily="34" charset="0"/>
                          <a:ea typeface="宋体" panose="02010600030101010101" pitchFamily="2" charset="-122"/>
                        </a:defRPr>
                      </a:lvl2pPr>
                      <a:lvl3pPr indent="-113030" defTabSz="802005">
                        <a:spcBef>
                          <a:spcPct val="20000"/>
                        </a:spcBef>
                        <a:defRPr sz="2000" b="1">
                          <a:solidFill>
                            <a:schemeClr val="accent2"/>
                          </a:solidFill>
                          <a:latin typeface="Arial" panose="020B0604020202020204" pitchFamily="34" charset="0"/>
                          <a:ea typeface="宋体" panose="02010600030101010101" pitchFamily="2" charset="-122"/>
                        </a:defRPr>
                      </a:lvl3pPr>
                      <a:lvl4pPr indent="-168275" defTabSz="802005">
                        <a:spcBef>
                          <a:spcPct val="20000"/>
                        </a:spcBef>
                        <a:defRPr b="1">
                          <a:solidFill>
                            <a:schemeClr val="tx1"/>
                          </a:solidFill>
                          <a:latin typeface="Arial" panose="020B0604020202020204" pitchFamily="34" charset="0"/>
                          <a:ea typeface="宋体" panose="02010600030101010101" pitchFamily="2" charset="-122"/>
                        </a:defRPr>
                      </a:lvl4pPr>
                      <a:lvl5pPr indent="-225425" defTabSz="802005">
                        <a:spcBef>
                          <a:spcPct val="20000"/>
                        </a:spcBef>
                        <a:defRPr b="1">
                          <a:solidFill>
                            <a:schemeClr val="accent2"/>
                          </a:solidFill>
                          <a:latin typeface="Arial" panose="020B0604020202020204" pitchFamily="34" charset="0"/>
                          <a:ea typeface="宋体" panose="02010600030101010101" pitchFamily="2" charset="-122"/>
                        </a:defRPr>
                      </a:lvl5pPr>
                      <a:lvl6pPr indent="-225425" defTabSz="802005" fontAlgn="base">
                        <a:spcBef>
                          <a:spcPct val="20000"/>
                        </a:spcBef>
                        <a:spcAft>
                          <a:spcPct val="0"/>
                        </a:spcAft>
                        <a:defRPr b="1">
                          <a:solidFill>
                            <a:schemeClr val="accent2"/>
                          </a:solidFill>
                          <a:latin typeface="Arial" panose="020B0604020202020204" pitchFamily="34" charset="0"/>
                          <a:ea typeface="宋体" panose="02010600030101010101" pitchFamily="2" charset="-122"/>
                        </a:defRPr>
                      </a:lvl6pPr>
                      <a:lvl7pPr indent="-225425" defTabSz="802005" fontAlgn="base">
                        <a:spcBef>
                          <a:spcPct val="20000"/>
                        </a:spcBef>
                        <a:spcAft>
                          <a:spcPct val="0"/>
                        </a:spcAft>
                        <a:defRPr b="1">
                          <a:solidFill>
                            <a:schemeClr val="accent2"/>
                          </a:solidFill>
                          <a:latin typeface="Arial" panose="020B0604020202020204" pitchFamily="34" charset="0"/>
                          <a:ea typeface="宋体" panose="02010600030101010101" pitchFamily="2" charset="-122"/>
                        </a:defRPr>
                      </a:lvl7pPr>
                      <a:lvl8pPr indent="-225425" defTabSz="802005" fontAlgn="base">
                        <a:spcBef>
                          <a:spcPct val="20000"/>
                        </a:spcBef>
                        <a:spcAft>
                          <a:spcPct val="0"/>
                        </a:spcAft>
                        <a:defRPr b="1">
                          <a:solidFill>
                            <a:schemeClr val="accent2"/>
                          </a:solidFill>
                          <a:latin typeface="Arial" panose="020B0604020202020204" pitchFamily="34" charset="0"/>
                          <a:ea typeface="宋体" panose="02010600030101010101" pitchFamily="2" charset="-122"/>
                        </a:defRPr>
                      </a:lvl8pPr>
                      <a:lvl9pPr indent="-225425" defTabSz="802005" fontAlgn="base">
                        <a:spcBef>
                          <a:spcPct val="20000"/>
                        </a:spcBef>
                        <a:spcAft>
                          <a:spcPct val="0"/>
                        </a:spcAft>
                        <a:defRPr b="1">
                          <a:solidFill>
                            <a:schemeClr val="accent2"/>
                          </a:solidFill>
                          <a:latin typeface="Arial" panose="020B0604020202020204" pitchFamily="34" charset="0"/>
                          <a:ea typeface="宋体" panose="02010600030101010101" pitchFamily="2" charset="-122"/>
                        </a:defRPr>
                      </a:lvl9pPr>
                    </a:lstStyle>
                    <a:p>
                      <a:pPr marL="0" marR="0" lvl="0" indent="0" algn="l" defTabSz="802005" rtl="0" eaLnBrk="1" fontAlgn="base" latinLnBrk="0" hangingPunct="1">
                        <a:lnSpc>
                          <a:spcPct val="100000"/>
                        </a:lnSpc>
                        <a:spcBef>
                          <a:spcPct val="20000"/>
                        </a:spcBef>
                        <a:spcAft>
                          <a:spcPct val="0"/>
                        </a:spcAft>
                        <a:buClrTx/>
                        <a:buSzTx/>
                        <a:buFontTx/>
                        <a:buNone/>
                      </a:pPr>
                      <a:r>
                        <a:rPr kumimoji="0" lang="en-GB" altLang="zh-CN" sz="1800" b="1" i="0" u="none" strike="noStrike" cap="none" normalizeH="0" baseline="0">
                          <a:ln>
                            <a:noFill/>
                          </a:ln>
                          <a:solidFill>
                            <a:schemeClr val="tx1"/>
                          </a:solidFill>
                          <a:effectLst/>
                          <a:latin typeface="仿宋_GB2312" pitchFamily="49" charset="-122"/>
                          <a:ea typeface="仿宋_GB2312" pitchFamily="49" charset="-122"/>
                        </a:rPr>
                        <a:t>FIQ</a:t>
                      </a:r>
                      <a:endParaRPr kumimoji="0" lang="en-US" altLang="zh-CN" sz="1800" b="1" i="0" u="none" strike="noStrike" cap="none" normalizeH="0" baseline="0">
                        <a:ln>
                          <a:noFill/>
                        </a:ln>
                        <a:solidFill>
                          <a:schemeClr val="tx1"/>
                        </a:solidFill>
                        <a:effectLst/>
                        <a:latin typeface="仿宋_GB2312" pitchFamily="49" charset="-122"/>
                        <a:ea typeface="宋体" panose="02010600030101010101" pitchFamily="2" charset="-122"/>
                      </a:endParaRPr>
                    </a:p>
                  </a:txBody>
                  <a:tcPr marL="90000" marR="90000" marT="46798" marB="467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02005">
                        <a:spcBef>
                          <a:spcPct val="20000"/>
                        </a:spcBef>
                        <a:defRPr sz="2800" b="1">
                          <a:solidFill>
                            <a:schemeClr val="accent2"/>
                          </a:solidFill>
                          <a:latin typeface="仿宋_GB2312" pitchFamily="49" charset="-122"/>
                          <a:ea typeface="仿宋_GB2312" pitchFamily="49" charset="-122"/>
                        </a:defRPr>
                      </a:lvl1pPr>
                      <a:lvl2pPr indent="-55880" defTabSz="802005">
                        <a:spcBef>
                          <a:spcPct val="20000"/>
                        </a:spcBef>
                        <a:defRPr sz="2400" b="1">
                          <a:solidFill>
                            <a:schemeClr val="tx1"/>
                          </a:solidFill>
                          <a:latin typeface="Arial" panose="020B0604020202020204" pitchFamily="34" charset="0"/>
                          <a:ea typeface="宋体" panose="02010600030101010101" pitchFamily="2" charset="-122"/>
                        </a:defRPr>
                      </a:lvl2pPr>
                      <a:lvl3pPr indent="-113030" defTabSz="802005">
                        <a:spcBef>
                          <a:spcPct val="20000"/>
                        </a:spcBef>
                        <a:defRPr sz="2000" b="1">
                          <a:solidFill>
                            <a:schemeClr val="accent2"/>
                          </a:solidFill>
                          <a:latin typeface="Arial" panose="020B0604020202020204" pitchFamily="34" charset="0"/>
                          <a:ea typeface="宋体" panose="02010600030101010101" pitchFamily="2" charset="-122"/>
                        </a:defRPr>
                      </a:lvl3pPr>
                      <a:lvl4pPr indent="-168275" defTabSz="802005">
                        <a:spcBef>
                          <a:spcPct val="20000"/>
                        </a:spcBef>
                        <a:defRPr b="1">
                          <a:solidFill>
                            <a:schemeClr val="tx1"/>
                          </a:solidFill>
                          <a:latin typeface="Arial" panose="020B0604020202020204" pitchFamily="34" charset="0"/>
                          <a:ea typeface="宋体" panose="02010600030101010101" pitchFamily="2" charset="-122"/>
                        </a:defRPr>
                      </a:lvl4pPr>
                      <a:lvl5pPr indent="-225425" defTabSz="802005">
                        <a:spcBef>
                          <a:spcPct val="20000"/>
                        </a:spcBef>
                        <a:defRPr b="1">
                          <a:solidFill>
                            <a:schemeClr val="accent2"/>
                          </a:solidFill>
                          <a:latin typeface="Arial" panose="020B0604020202020204" pitchFamily="34" charset="0"/>
                          <a:ea typeface="宋体" panose="02010600030101010101" pitchFamily="2" charset="-122"/>
                        </a:defRPr>
                      </a:lvl5pPr>
                      <a:lvl6pPr indent="-225425" defTabSz="802005" fontAlgn="base">
                        <a:spcBef>
                          <a:spcPct val="20000"/>
                        </a:spcBef>
                        <a:spcAft>
                          <a:spcPct val="0"/>
                        </a:spcAft>
                        <a:defRPr b="1">
                          <a:solidFill>
                            <a:schemeClr val="accent2"/>
                          </a:solidFill>
                          <a:latin typeface="Arial" panose="020B0604020202020204" pitchFamily="34" charset="0"/>
                          <a:ea typeface="宋体" panose="02010600030101010101" pitchFamily="2" charset="-122"/>
                        </a:defRPr>
                      </a:lvl6pPr>
                      <a:lvl7pPr indent="-225425" defTabSz="802005" fontAlgn="base">
                        <a:spcBef>
                          <a:spcPct val="20000"/>
                        </a:spcBef>
                        <a:spcAft>
                          <a:spcPct val="0"/>
                        </a:spcAft>
                        <a:defRPr b="1">
                          <a:solidFill>
                            <a:schemeClr val="accent2"/>
                          </a:solidFill>
                          <a:latin typeface="Arial" panose="020B0604020202020204" pitchFamily="34" charset="0"/>
                          <a:ea typeface="宋体" panose="02010600030101010101" pitchFamily="2" charset="-122"/>
                        </a:defRPr>
                      </a:lvl7pPr>
                      <a:lvl8pPr indent="-225425" defTabSz="802005" fontAlgn="base">
                        <a:spcBef>
                          <a:spcPct val="20000"/>
                        </a:spcBef>
                        <a:spcAft>
                          <a:spcPct val="0"/>
                        </a:spcAft>
                        <a:defRPr b="1">
                          <a:solidFill>
                            <a:schemeClr val="accent2"/>
                          </a:solidFill>
                          <a:latin typeface="Arial" panose="020B0604020202020204" pitchFamily="34" charset="0"/>
                          <a:ea typeface="宋体" panose="02010600030101010101" pitchFamily="2" charset="-122"/>
                        </a:defRPr>
                      </a:lvl8pPr>
                      <a:lvl9pPr indent="-225425" defTabSz="802005" fontAlgn="base">
                        <a:spcBef>
                          <a:spcPct val="20000"/>
                        </a:spcBef>
                        <a:spcAft>
                          <a:spcPct val="0"/>
                        </a:spcAft>
                        <a:defRPr b="1">
                          <a:solidFill>
                            <a:schemeClr val="accent2"/>
                          </a:solidFill>
                          <a:latin typeface="Arial" panose="020B0604020202020204" pitchFamily="34" charset="0"/>
                          <a:ea typeface="宋体" panose="02010600030101010101" pitchFamily="2" charset="-122"/>
                        </a:defRPr>
                      </a:lvl9pPr>
                    </a:lstStyle>
                    <a:p>
                      <a:pPr marL="0" marR="0" lvl="0" indent="0" algn="l" defTabSz="802005" rtl="0" eaLnBrk="1" fontAlgn="base" latinLnBrk="0" hangingPunct="1">
                        <a:lnSpc>
                          <a:spcPct val="100000"/>
                        </a:lnSpc>
                        <a:spcBef>
                          <a:spcPct val="20000"/>
                        </a:spcBef>
                        <a:spcAft>
                          <a:spcPct val="0"/>
                        </a:spcAft>
                        <a:buClrTx/>
                        <a:buSzTx/>
                        <a:buFontTx/>
                        <a:buNone/>
                      </a:pPr>
                      <a:r>
                        <a:rPr kumimoji="0" lang="zh-CN" altLang="en-US" sz="1800" b="1" i="0" u="none" strike="noStrike" cap="none" normalizeH="0" baseline="0" dirty="0">
                          <a:ln>
                            <a:noFill/>
                          </a:ln>
                          <a:solidFill>
                            <a:schemeClr val="tx1"/>
                          </a:solidFill>
                          <a:effectLst/>
                          <a:latin typeface="仿宋_GB2312" pitchFamily="49" charset="-122"/>
                          <a:ea typeface="宋体" panose="02010600030101010101" pitchFamily="2" charset="-122"/>
                        </a:rPr>
                        <a:t>一个高优先级的快速中断产生时进入</a:t>
                      </a:r>
                      <a:endParaRPr kumimoji="0" lang="zh-CN" altLang="en-US" sz="1800" b="1" i="0" u="none" strike="noStrike" cap="none" normalizeH="0" baseline="0" dirty="0">
                        <a:ln>
                          <a:noFill/>
                        </a:ln>
                        <a:solidFill>
                          <a:schemeClr val="tx1"/>
                        </a:solidFill>
                        <a:effectLst/>
                        <a:latin typeface="仿宋_GB2312" pitchFamily="49" charset="-122"/>
                        <a:ea typeface="宋体" panose="02010600030101010101"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cPr/>
                </a:tc>
              </a:tr>
              <a:tr h="449580">
                <a:tc>
                  <a:txBody>
                    <a:bodyPr/>
                    <a:lstStyle>
                      <a:lvl1pPr defTabSz="802005">
                        <a:spcBef>
                          <a:spcPct val="20000"/>
                        </a:spcBef>
                        <a:defRPr sz="2800" b="1">
                          <a:solidFill>
                            <a:schemeClr val="accent2"/>
                          </a:solidFill>
                          <a:latin typeface="仿宋_GB2312" pitchFamily="49" charset="-122"/>
                          <a:ea typeface="仿宋_GB2312" pitchFamily="49" charset="-122"/>
                        </a:defRPr>
                      </a:lvl1pPr>
                      <a:lvl2pPr indent="-55880" defTabSz="802005">
                        <a:spcBef>
                          <a:spcPct val="20000"/>
                        </a:spcBef>
                        <a:defRPr sz="2400" b="1">
                          <a:solidFill>
                            <a:schemeClr val="tx1"/>
                          </a:solidFill>
                          <a:latin typeface="Arial" panose="020B0604020202020204" pitchFamily="34" charset="0"/>
                          <a:ea typeface="宋体" panose="02010600030101010101" pitchFamily="2" charset="-122"/>
                        </a:defRPr>
                      </a:lvl2pPr>
                      <a:lvl3pPr indent="-113030" defTabSz="802005">
                        <a:spcBef>
                          <a:spcPct val="20000"/>
                        </a:spcBef>
                        <a:defRPr sz="2000" b="1">
                          <a:solidFill>
                            <a:schemeClr val="accent2"/>
                          </a:solidFill>
                          <a:latin typeface="Arial" panose="020B0604020202020204" pitchFamily="34" charset="0"/>
                          <a:ea typeface="宋体" panose="02010600030101010101" pitchFamily="2" charset="-122"/>
                        </a:defRPr>
                      </a:lvl3pPr>
                      <a:lvl4pPr indent="-168275" defTabSz="802005">
                        <a:spcBef>
                          <a:spcPct val="20000"/>
                        </a:spcBef>
                        <a:defRPr b="1">
                          <a:solidFill>
                            <a:schemeClr val="tx1"/>
                          </a:solidFill>
                          <a:latin typeface="Arial" panose="020B0604020202020204" pitchFamily="34" charset="0"/>
                          <a:ea typeface="宋体" panose="02010600030101010101" pitchFamily="2" charset="-122"/>
                        </a:defRPr>
                      </a:lvl4pPr>
                      <a:lvl5pPr indent="-225425" defTabSz="802005">
                        <a:spcBef>
                          <a:spcPct val="20000"/>
                        </a:spcBef>
                        <a:defRPr b="1">
                          <a:solidFill>
                            <a:schemeClr val="accent2"/>
                          </a:solidFill>
                          <a:latin typeface="Arial" panose="020B0604020202020204" pitchFamily="34" charset="0"/>
                          <a:ea typeface="宋体" panose="02010600030101010101" pitchFamily="2" charset="-122"/>
                        </a:defRPr>
                      </a:lvl5pPr>
                      <a:lvl6pPr indent="-225425" defTabSz="802005" fontAlgn="base">
                        <a:spcBef>
                          <a:spcPct val="20000"/>
                        </a:spcBef>
                        <a:spcAft>
                          <a:spcPct val="0"/>
                        </a:spcAft>
                        <a:defRPr b="1">
                          <a:solidFill>
                            <a:schemeClr val="accent2"/>
                          </a:solidFill>
                          <a:latin typeface="Arial" panose="020B0604020202020204" pitchFamily="34" charset="0"/>
                          <a:ea typeface="宋体" panose="02010600030101010101" pitchFamily="2" charset="-122"/>
                        </a:defRPr>
                      </a:lvl6pPr>
                      <a:lvl7pPr indent="-225425" defTabSz="802005" fontAlgn="base">
                        <a:spcBef>
                          <a:spcPct val="20000"/>
                        </a:spcBef>
                        <a:spcAft>
                          <a:spcPct val="0"/>
                        </a:spcAft>
                        <a:defRPr b="1">
                          <a:solidFill>
                            <a:schemeClr val="accent2"/>
                          </a:solidFill>
                          <a:latin typeface="Arial" panose="020B0604020202020204" pitchFamily="34" charset="0"/>
                          <a:ea typeface="宋体" panose="02010600030101010101" pitchFamily="2" charset="-122"/>
                        </a:defRPr>
                      </a:lvl7pPr>
                      <a:lvl8pPr indent="-225425" defTabSz="802005" fontAlgn="base">
                        <a:spcBef>
                          <a:spcPct val="20000"/>
                        </a:spcBef>
                        <a:spcAft>
                          <a:spcPct val="0"/>
                        </a:spcAft>
                        <a:defRPr b="1">
                          <a:solidFill>
                            <a:schemeClr val="accent2"/>
                          </a:solidFill>
                          <a:latin typeface="Arial" panose="020B0604020202020204" pitchFamily="34" charset="0"/>
                          <a:ea typeface="宋体" panose="02010600030101010101" pitchFamily="2" charset="-122"/>
                        </a:defRPr>
                      </a:lvl8pPr>
                      <a:lvl9pPr indent="-225425" defTabSz="802005" fontAlgn="base">
                        <a:spcBef>
                          <a:spcPct val="20000"/>
                        </a:spcBef>
                        <a:spcAft>
                          <a:spcPct val="0"/>
                        </a:spcAft>
                        <a:defRPr b="1">
                          <a:solidFill>
                            <a:schemeClr val="accent2"/>
                          </a:solidFill>
                          <a:latin typeface="Arial" panose="020B0604020202020204" pitchFamily="34" charset="0"/>
                          <a:ea typeface="宋体" panose="02010600030101010101" pitchFamily="2" charset="-122"/>
                        </a:defRPr>
                      </a:lvl9pPr>
                    </a:lstStyle>
                    <a:p>
                      <a:pPr marL="0" marR="0" lvl="0" indent="0" algn="l" defTabSz="802005" rtl="0" eaLnBrk="1" fontAlgn="base" latinLnBrk="0" hangingPunct="1">
                        <a:lnSpc>
                          <a:spcPct val="100000"/>
                        </a:lnSpc>
                        <a:spcBef>
                          <a:spcPct val="20000"/>
                        </a:spcBef>
                        <a:spcAft>
                          <a:spcPct val="0"/>
                        </a:spcAft>
                        <a:buClrTx/>
                        <a:buSzTx/>
                        <a:buFontTx/>
                        <a:buNone/>
                      </a:pPr>
                      <a:r>
                        <a:rPr kumimoji="0" lang="en-GB" altLang="zh-CN" sz="1800" b="1" i="0" u="none" strike="noStrike" cap="none" normalizeH="0" baseline="0">
                          <a:ln>
                            <a:noFill/>
                          </a:ln>
                          <a:solidFill>
                            <a:schemeClr val="tx1"/>
                          </a:solidFill>
                          <a:effectLst/>
                          <a:latin typeface="仿宋_GB2312" pitchFamily="49" charset="-122"/>
                          <a:ea typeface="仿宋_GB2312" pitchFamily="49" charset="-122"/>
                        </a:rPr>
                        <a:t>IRQ</a:t>
                      </a:r>
                      <a:endParaRPr kumimoji="0" lang="en-US" altLang="zh-CN" sz="1800" b="1" i="0" u="none" strike="noStrike" cap="none" normalizeH="0" baseline="0">
                        <a:ln>
                          <a:noFill/>
                        </a:ln>
                        <a:solidFill>
                          <a:schemeClr val="tx1"/>
                        </a:solidFill>
                        <a:effectLst/>
                        <a:latin typeface="仿宋_GB2312" pitchFamily="49" charset="-122"/>
                        <a:ea typeface="宋体" panose="02010600030101010101" pitchFamily="2" charset="-122"/>
                      </a:endParaRPr>
                    </a:p>
                  </a:txBody>
                  <a:tcPr marL="90000" marR="90000" marT="46798" marB="467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02005">
                        <a:spcBef>
                          <a:spcPct val="20000"/>
                        </a:spcBef>
                        <a:defRPr sz="2800" b="1">
                          <a:solidFill>
                            <a:schemeClr val="accent2"/>
                          </a:solidFill>
                          <a:latin typeface="仿宋_GB2312" pitchFamily="49" charset="-122"/>
                          <a:ea typeface="仿宋_GB2312" pitchFamily="49" charset="-122"/>
                        </a:defRPr>
                      </a:lvl1pPr>
                      <a:lvl2pPr indent="-55880" defTabSz="802005">
                        <a:spcBef>
                          <a:spcPct val="20000"/>
                        </a:spcBef>
                        <a:defRPr sz="2400" b="1">
                          <a:solidFill>
                            <a:schemeClr val="tx1"/>
                          </a:solidFill>
                          <a:latin typeface="Arial" panose="020B0604020202020204" pitchFamily="34" charset="0"/>
                          <a:ea typeface="宋体" panose="02010600030101010101" pitchFamily="2" charset="-122"/>
                        </a:defRPr>
                      </a:lvl2pPr>
                      <a:lvl3pPr indent="-113030" defTabSz="802005">
                        <a:spcBef>
                          <a:spcPct val="20000"/>
                        </a:spcBef>
                        <a:defRPr sz="2000" b="1">
                          <a:solidFill>
                            <a:schemeClr val="accent2"/>
                          </a:solidFill>
                          <a:latin typeface="Arial" panose="020B0604020202020204" pitchFamily="34" charset="0"/>
                          <a:ea typeface="宋体" panose="02010600030101010101" pitchFamily="2" charset="-122"/>
                        </a:defRPr>
                      </a:lvl3pPr>
                      <a:lvl4pPr indent="-168275" defTabSz="802005">
                        <a:spcBef>
                          <a:spcPct val="20000"/>
                        </a:spcBef>
                        <a:defRPr b="1">
                          <a:solidFill>
                            <a:schemeClr val="tx1"/>
                          </a:solidFill>
                          <a:latin typeface="Arial" panose="020B0604020202020204" pitchFamily="34" charset="0"/>
                          <a:ea typeface="宋体" panose="02010600030101010101" pitchFamily="2" charset="-122"/>
                        </a:defRPr>
                      </a:lvl4pPr>
                      <a:lvl5pPr indent="-225425" defTabSz="802005">
                        <a:spcBef>
                          <a:spcPct val="20000"/>
                        </a:spcBef>
                        <a:defRPr b="1">
                          <a:solidFill>
                            <a:schemeClr val="accent2"/>
                          </a:solidFill>
                          <a:latin typeface="Arial" panose="020B0604020202020204" pitchFamily="34" charset="0"/>
                          <a:ea typeface="宋体" panose="02010600030101010101" pitchFamily="2" charset="-122"/>
                        </a:defRPr>
                      </a:lvl5pPr>
                      <a:lvl6pPr indent="-225425" defTabSz="802005" fontAlgn="base">
                        <a:spcBef>
                          <a:spcPct val="20000"/>
                        </a:spcBef>
                        <a:spcAft>
                          <a:spcPct val="0"/>
                        </a:spcAft>
                        <a:defRPr b="1">
                          <a:solidFill>
                            <a:schemeClr val="accent2"/>
                          </a:solidFill>
                          <a:latin typeface="Arial" panose="020B0604020202020204" pitchFamily="34" charset="0"/>
                          <a:ea typeface="宋体" panose="02010600030101010101" pitchFamily="2" charset="-122"/>
                        </a:defRPr>
                      </a:lvl6pPr>
                      <a:lvl7pPr indent="-225425" defTabSz="802005" fontAlgn="base">
                        <a:spcBef>
                          <a:spcPct val="20000"/>
                        </a:spcBef>
                        <a:spcAft>
                          <a:spcPct val="0"/>
                        </a:spcAft>
                        <a:defRPr b="1">
                          <a:solidFill>
                            <a:schemeClr val="accent2"/>
                          </a:solidFill>
                          <a:latin typeface="Arial" panose="020B0604020202020204" pitchFamily="34" charset="0"/>
                          <a:ea typeface="宋体" panose="02010600030101010101" pitchFamily="2" charset="-122"/>
                        </a:defRPr>
                      </a:lvl7pPr>
                      <a:lvl8pPr indent="-225425" defTabSz="802005" fontAlgn="base">
                        <a:spcBef>
                          <a:spcPct val="20000"/>
                        </a:spcBef>
                        <a:spcAft>
                          <a:spcPct val="0"/>
                        </a:spcAft>
                        <a:defRPr b="1">
                          <a:solidFill>
                            <a:schemeClr val="accent2"/>
                          </a:solidFill>
                          <a:latin typeface="Arial" panose="020B0604020202020204" pitchFamily="34" charset="0"/>
                          <a:ea typeface="宋体" panose="02010600030101010101" pitchFamily="2" charset="-122"/>
                        </a:defRPr>
                      </a:lvl8pPr>
                      <a:lvl9pPr indent="-225425" defTabSz="802005" fontAlgn="base">
                        <a:spcBef>
                          <a:spcPct val="20000"/>
                        </a:spcBef>
                        <a:spcAft>
                          <a:spcPct val="0"/>
                        </a:spcAft>
                        <a:defRPr b="1">
                          <a:solidFill>
                            <a:schemeClr val="accent2"/>
                          </a:solidFill>
                          <a:latin typeface="Arial" panose="020B0604020202020204" pitchFamily="34" charset="0"/>
                          <a:ea typeface="宋体" panose="02010600030101010101" pitchFamily="2" charset="-122"/>
                        </a:defRPr>
                      </a:lvl9pPr>
                    </a:lstStyle>
                    <a:p>
                      <a:pPr marL="0" marR="0" lvl="0" indent="0" algn="l" defTabSz="802005" rtl="0" eaLnBrk="1" fontAlgn="base" latinLnBrk="0" hangingPunct="1">
                        <a:lnSpc>
                          <a:spcPct val="100000"/>
                        </a:lnSpc>
                        <a:spcBef>
                          <a:spcPct val="20000"/>
                        </a:spcBef>
                        <a:spcAft>
                          <a:spcPct val="0"/>
                        </a:spcAft>
                        <a:buClrTx/>
                        <a:buSzTx/>
                        <a:buFontTx/>
                        <a:buNone/>
                      </a:pPr>
                      <a:r>
                        <a:rPr kumimoji="0" lang="zh-CN" altLang="en-US" sz="1800" b="1" i="0" u="none" strike="noStrike" cap="none" normalizeH="0" baseline="0" dirty="0">
                          <a:ln>
                            <a:noFill/>
                          </a:ln>
                          <a:solidFill>
                            <a:schemeClr val="tx1"/>
                          </a:solidFill>
                          <a:effectLst/>
                          <a:latin typeface="仿宋_GB2312" pitchFamily="49" charset="-122"/>
                          <a:ea typeface="宋体" panose="02010600030101010101" pitchFamily="2" charset="-122"/>
                        </a:rPr>
                        <a:t>一个低优先级的普通中断产生时进入</a:t>
                      </a:r>
                      <a:endParaRPr kumimoji="0" lang="zh-CN" altLang="en-US" sz="1800" b="1" i="0" u="none" strike="noStrike" cap="none" normalizeH="0" baseline="0" dirty="0">
                        <a:ln>
                          <a:noFill/>
                        </a:ln>
                        <a:solidFill>
                          <a:schemeClr val="tx1"/>
                        </a:solidFill>
                        <a:effectLst/>
                        <a:latin typeface="仿宋_GB2312" pitchFamily="49" charset="-122"/>
                        <a:ea typeface="宋体" panose="02010600030101010101"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cPr/>
                </a:tc>
              </a:tr>
              <a:tr h="441960">
                <a:tc>
                  <a:txBody>
                    <a:bodyPr/>
                    <a:lstStyle>
                      <a:lvl1pPr defTabSz="802005">
                        <a:spcBef>
                          <a:spcPct val="20000"/>
                        </a:spcBef>
                        <a:defRPr sz="2800" b="1">
                          <a:solidFill>
                            <a:schemeClr val="accent2"/>
                          </a:solidFill>
                          <a:latin typeface="仿宋_GB2312" pitchFamily="49" charset="-122"/>
                          <a:ea typeface="仿宋_GB2312" pitchFamily="49" charset="-122"/>
                        </a:defRPr>
                      </a:lvl1pPr>
                      <a:lvl2pPr indent="-55880" defTabSz="802005">
                        <a:spcBef>
                          <a:spcPct val="20000"/>
                        </a:spcBef>
                        <a:defRPr sz="2400" b="1">
                          <a:solidFill>
                            <a:schemeClr val="tx1"/>
                          </a:solidFill>
                          <a:latin typeface="Arial" panose="020B0604020202020204" pitchFamily="34" charset="0"/>
                          <a:ea typeface="宋体" panose="02010600030101010101" pitchFamily="2" charset="-122"/>
                        </a:defRPr>
                      </a:lvl2pPr>
                      <a:lvl3pPr indent="-113030" defTabSz="802005">
                        <a:spcBef>
                          <a:spcPct val="20000"/>
                        </a:spcBef>
                        <a:defRPr sz="2000" b="1">
                          <a:solidFill>
                            <a:schemeClr val="accent2"/>
                          </a:solidFill>
                          <a:latin typeface="Arial" panose="020B0604020202020204" pitchFamily="34" charset="0"/>
                          <a:ea typeface="宋体" panose="02010600030101010101" pitchFamily="2" charset="-122"/>
                        </a:defRPr>
                      </a:lvl3pPr>
                      <a:lvl4pPr indent="-168275" defTabSz="802005">
                        <a:spcBef>
                          <a:spcPct val="20000"/>
                        </a:spcBef>
                        <a:defRPr b="1">
                          <a:solidFill>
                            <a:schemeClr val="tx1"/>
                          </a:solidFill>
                          <a:latin typeface="Arial" panose="020B0604020202020204" pitchFamily="34" charset="0"/>
                          <a:ea typeface="宋体" panose="02010600030101010101" pitchFamily="2" charset="-122"/>
                        </a:defRPr>
                      </a:lvl4pPr>
                      <a:lvl5pPr indent="-225425" defTabSz="802005">
                        <a:spcBef>
                          <a:spcPct val="20000"/>
                        </a:spcBef>
                        <a:defRPr b="1">
                          <a:solidFill>
                            <a:schemeClr val="accent2"/>
                          </a:solidFill>
                          <a:latin typeface="Arial" panose="020B0604020202020204" pitchFamily="34" charset="0"/>
                          <a:ea typeface="宋体" panose="02010600030101010101" pitchFamily="2" charset="-122"/>
                        </a:defRPr>
                      </a:lvl5pPr>
                      <a:lvl6pPr indent="-225425" defTabSz="802005" fontAlgn="base">
                        <a:spcBef>
                          <a:spcPct val="20000"/>
                        </a:spcBef>
                        <a:spcAft>
                          <a:spcPct val="0"/>
                        </a:spcAft>
                        <a:defRPr b="1">
                          <a:solidFill>
                            <a:schemeClr val="accent2"/>
                          </a:solidFill>
                          <a:latin typeface="Arial" panose="020B0604020202020204" pitchFamily="34" charset="0"/>
                          <a:ea typeface="宋体" panose="02010600030101010101" pitchFamily="2" charset="-122"/>
                        </a:defRPr>
                      </a:lvl6pPr>
                      <a:lvl7pPr indent="-225425" defTabSz="802005" fontAlgn="base">
                        <a:spcBef>
                          <a:spcPct val="20000"/>
                        </a:spcBef>
                        <a:spcAft>
                          <a:spcPct val="0"/>
                        </a:spcAft>
                        <a:defRPr b="1">
                          <a:solidFill>
                            <a:schemeClr val="accent2"/>
                          </a:solidFill>
                          <a:latin typeface="Arial" panose="020B0604020202020204" pitchFamily="34" charset="0"/>
                          <a:ea typeface="宋体" panose="02010600030101010101" pitchFamily="2" charset="-122"/>
                        </a:defRPr>
                      </a:lvl7pPr>
                      <a:lvl8pPr indent="-225425" defTabSz="802005" fontAlgn="base">
                        <a:spcBef>
                          <a:spcPct val="20000"/>
                        </a:spcBef>
                        <a:spcAft>
                          <a:spcPct val="0"/>
                        </a:spcAft>
                        <a:defRPr b="1">
                          <a:solidFill>
                            <a:schemeClr val="accent2"/>
                          </a:solidFill>
                          <a:latin typeface="Arial" panose="020B0604020202020204" pitchFamily="34" charset="0"/>
                          <a:ea typeface="宋体" panose="02010600030101010101" pitchFamily="2" charset="-122"/>
                        </a:defRPr>
                      </a:lvl8pPr>
                      <a:lvl9pPr indent="-225425" defTabSz="802005" fontAlgn="base">
                        <a:spcBef>
                          <a:spcPct val="20000"/>
                        </a:spcBef>
                        <a:spcAft>
                          <a:spcPct val="0"/>
                        </a:spcAft>
                        <a:defRPr b="1">
                          <a:solidFill>
                            <a:schemeClr val="accent2"/>
                          </a:solidFill>
                          <a:latin typeface="Arial" panose="020B0604020202020204" pitchFamily="34" charset="0"/>
                          <a:ea typeface="宋体" panose="02010600030101010101" pitchFamily="2" charset="-122"/>
                        </a:defRPr>
                      </a:lvl9pPr>
                    </a:lstStyle>
                    <a:p>
                      <a:pPr marL="0" marR="0" lvl="0" indent="0" algn="l" defTabSz="802005" rtl="0" eaLnBrk="1" fontAlgn="base" latinLnBrk="0" hangingPunct="1">
                        <a:lnSpc>
                          <a:spcPct val="100000"/>
                        </a:lnSpc>
                        <a:spcBef>
                          <a:spcPct val="20000"/>
                        </a:spcBef>
                        <a:spcAft>
                          <a:spcPct val="0"/>
                        </a:spcAft>
                        <a:buClrTx/>
                        <a:buSzTx/>
                        <a:buFontTx/>
                        <a:buNone/>
                      </a:pPr>
                      <a:r>
                        <a:rPr kumimoji="0" lang="en-GB" altLang="zh-CN" sz="1800" b="1" i="0" u="none" strike="noStrike" cap="none" normalizeH="0" baseline="0">
                          <a:ln>
                            <a:noFill/>
                          </a:ln>
                          <a:solidFill>
                            <a:schemeClr val="tx1"/>
                          </a:solidFill>
                          <a:effectLst/>
                          <a:latin typeface="仿宋_GB2312" pitchFamily="49" charset="-122"/>
                          <a:ea typeface="仿宋_GB2312" pitchFamily="49" charset="-122"/>
                        </a:rPr>
                        <a:t>Abort</a:t>
                      </a:r>
                      <a:endParaRPr kumimoji="0" lang="en-US" altLang="zh-CN" sz="1800" b="1" i="0" u="none" strike="noStrike" cap="none" normalizeH="0" baseline="0">
                        <a:ln>
                          <a:noFill/>
                        </a:ln>
                        <a:solidFill>
                          <a:schemeClr val="tx1"/>
                        </a:solidFill>
                        <a:effectLst/>
                        <a:latin typeface="仿宋_GB2312" pitchFamily="49" charset="-122"/>
                        <a:ea typeface="宋体" panose="02010600030101010101" pitchFamily="2" charset="-122"/>
                      </a:endParaRPr>
                    </a:p>
                  </a:txBody>
                  <a:tcPr marL="90000" marR="90000" marT="46798" marB="467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02005">
                        <a:spcBef>
                          <a:spcPct val="20000"/>
                        </a:spcBef>
                        <a:defRPr sz="2800" b="1">
                          <a:solidFill>
                            <a:schemeClr val="accent2"/>
                          </a:solidFill>
                          <a:latin typeface="仿宋_GB2312" pitchFamily="49" charset="-122"/>
                          <a:ea typeface="仿宋_GB2312" pitchFamily="49" charset="-122"/>
                        </a:defRPr>
                      </a:lvl1pPr>
                      <a:lvl2pPr indent="-55880" defTabSz="802005">
                        <a:spcBef>
                          <a:spcPct val="20000"/>
                        </a:spcBef>
                        <a:defRPr sz="2400" b="1">
                          <a:solidFill>
                            <a:schemeClr val="tx1"/>
                          </a:solidFill>
                          <a:latin typeface="Arial" panose="020B0604020202020204" pitchFamily="34" charset="0"/>
                          <a:ea typeface="宋体" panose="02010600030101010101" pitchFamily="2" charset="-122"/>
                        </a:defRPr>
                      </a:lvl2pPr>
                      <a:lvl3pPr indent="-113030" defTabSz="802005">
                        <a:spcBef>
                          <a:spcPct val="20000"/>
                        </a:spcBef>
                        <a:defRPr sz="2000" b="1">
                          <a:solidFill>
                            <a:schemeClr val="accent2"/>
                          </a:solidFill>
                          <a:latin typeface="Arial" panose="020B0604020202020204" pitchFamily="34" charset="0"/>
                          <a:ea typeface="宋体" panose="02010600030101010101" pitchFamily="2" charset="-122"/>
                        </a:defRPr>
                      </a:lvl3pPr>
                      <a:lvl4pPr indent="-168275" defTabSz="802005">
                        <a:spcBef>
                          <a:spcPct val="20000"/>
                        </a:spcBef>
                        <a:defRPr b="1">
                          <a:solidFill>
                            <a:schemeClr val="tx1"/>
                          </a:solidFill>
                          <a:latin typeface="Arial" panose="020B0604020202020204" pitchFamily="34" charset="0"/>
                          <a:ea typeface="宋体" panose="02010600030101010101" pitchFamily="2" charset="-122"/>
                        </a:defRPr>
                      </a:lvl4pPr>
                      <a:lvl5pPr indent="-225425" defTabSz="802005">
                        <a:spcBef>
                          <a:spcPct val="20000"/>
                        </a:spcBef>
                        <a:defRPr b="1">
                          <a:solidFill>
                            <a:schemeClr val="accent2"/>
                          </a:solidFill>
                          <a:latin typeface="Arial" panose="020B0604020202020204" pitchFamily="34" charset="0"/>
                          <a:ea typeface="宋体" panose="02010600030101010101" pitchFamily="2" charset="-122"/>
                        </a:defRPr>
                      </a:lvl5pPr>
                      <a:lvl6pPr indent="-225425" defTabSz="802005" fontAlgn="base">
                        <a:spcBef>
                          <a:spcPct val="20000"/>
                        </a:spcBef>
                        <a:spcAft>
                          <a:spcPct val="0"/>
                        </a:spcAft>
                        <a:defRPr b="1">
                          <a:solidFill>
                            <a:schemeClr val="accent2"/>
                          </a:solidFill>
                          <a:latin typeface="Arial" panose="020B0604020202020204" pitchFamily="34" charset="0"/>
                          <a:ea typeface="宋体" panose="02010600030101010101" pitchFamily="2" charset="-122"/>
                        </a:defRPr>
                      </a:lvl6pPr>
                      <a:lvl7pPr indent="-225425" defTabSz="802005" fontAlgn="base">
                        <a:spcBef>
                          <a:spcPct val="20000"/>
                        </a:spcBef>
                        <a:spcAft>
                          <a:spcPct val="0"/>
                        </a:spcAft>
                        <a:defRPr b="1">
                          <a:solidFill>
                            <a:schemeClr val="accent2"/>
                          </a:solidFill>
                          <a:latin typeface="Arial" panose="020B0604020202020204" pitchFamily="34" charset="0"/>
                          <a:ea typeface="宋体" panose="02010600030101010101" pitchFamily="2" charset="-122"/>
                        </a:defRPr>
                      </a:lvl7pPr>
                      <a:lvl8pPr indent="-225425" defTabSz="802005" fontAlgn="base">
                        <a:spcBef>
                          <a:spcPct val="20000"/>
                        </a:spcBef>
                        <a:spcAft>
                          <a:spcPct val="0"/>
                        </a:spcAft>
                        <a:defRPr b="1">
                          <a:solidFill>
                            <a:schemeClr val="accent2"/>
                          </a:solidFill>
                          <a:latin typeface="Arial" panose="020B0604020202020204" pitchFamily="34" charset="0"/>
                          <a:ea typeface="宋体" panose="02010600030101010101" pitchFamily="2" charset="-122"/>
                        </a:defRPr>
                      </a:lvl8pPr>
                      <a:lvl9pPr indent="-225425" defTabSz="802005" fontAlgn="base">
                        <a:spcBef>
                          <a:spcPct val="20000"/>
                        </a:spcBef>
                        <a:spcAft>
                          <a:spcPct val="0"/>
                        </a:spcAft>
                        <a:defRPr b="1">
                          <a:solidFill>
                            <a:schemeClr val="accent2"/>
                          </a:solidFill>
                          <a:latin typeface="Arial" panose="020B0604020202020204" pitchFamily="34" charset="0"/>
                          <a:ea typeface="宋体" panose="02010600030101010101" pitchFamily="2" charset="-122"/>
                        </a:defRPr>
                      </a:lvl9pPr>
                    </a:lstStyle>
                    <a:p>
                      <a:pPr marL="0" marR="0" lvl="0" indent="0" algn="l" defTabSz="802005" rtl="0" eaLnBrk="1" fontAlgn="base" latinLnBrk="0" hangingPunct="1">
                        <a:lnSpc>
                          <a:spcPct val="100000"/>
                        </a:lnSpc>
                        <a:spcBef>
                          <a:spcPct val="20000"/>
                        </a:spcBef>
                        <a:spcAft>
                          <a:spcPct val="0"/>
                        </a:spcAft>
                        <a:buClrTx/>
                        <a:buSzTx/>
                        <a:buFontTx/>
                        <a:buNone/>
                      </a:pPr>
                      <a:r>
                        <a:rPr kumimoji="0" lang="zh-CN" altLang="en-US" sz="1800" b="1" i="0" u="none" strike="noStrike" cap="none" normalizeH="0" baseline="0" dirty="0">
                          <a:ln>
                            <a:noFill/>
                          </a:ln>
                          <a:solidFill>
                            <a:schemeClr val="tx1"/>
                          </a:solidFill>
                          <a:effectLst/>
                          <a:latin typeface="仿宋_GB2312" pitchFamily="49" charset="-122"/>
                          <a:ea typeface="宋体" panose="02010600030101010101" pitchFamily="2" charset="-122"/>
                        </a:rPr>
                        <a:t>用来处理内存访问异常</a:t>
                      </a:r>
                      <a:endParaRPr kumimoji="0" lang="zh-CN" altLang="en-US" sz="1800" b="1" i="0" u="none" strike="noStrike" cap="none" normalizeH="0" baseline="0" dirty="0">
                        <a:ln>
                          <a:noFill/>
                        </a:ln>
                        <a:solidFill>
                          <a:schemeClr val="tx1"/>
                        </a:solidFill>
                        <a:effectLst/>
                        <a:latin typeface="仿宋_GB2312" pitchFamily="49" charset="-122"/>
                        <a:ea typeface="宋体" panose="02010600030101010101"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cPr/>
                </a:tc>
              </a:tr>
              <a:tr h="440690">
                <a:tc>
                  <a:txBody>
                    <a:bodyPr/>
                    <a:lstStyle>
                      <a:lvl1pPr defTabSz="802005">
                        <a:spcBef>
                          <a:spcPct val="20000"/>
                        </a:spcBef>
                        <a:defRPr sz="2800" b="1">
                          <a:solidFill>
                            <a:schemeClr val="accent2"/>
                          </a:solidFill>
                          <a:latin typeface="仿宋_GB2312" pitchFamily="49" charset="-122"/>
                          <a:ea typeface="仿宋_GB2312" pitchFamily="49" charset="-122"/>
                        </a:defRPr>
                      </a:lvl1pPr>
                      <a:lvl2pPr indent="-55880" defTabSz="802005">
                        <a:spcBef>
                          <a:spcPct val="20000"/>
                        </a:spcBef>
                        <a:defRPr sz="2400" b="1">
                          <a:solidFill>
                            <a:schemeClr val="tx1"/>
                          </a:solidFill>
                          <a:latin typeface="Arial" panose="020B0604020202020204" pitchFamily="34" charset="0"/>
                          <a:ea typeface="宋体" panose="02010600030101010101" pitchFamily="2" charset="-122"/>
                        </a:defRPr>
                      </a:lvl2pPr>
                      <a:lvl3pPr indent="-113030" defTabSz="802005">
                        <a:spcBef>
                          <a:spcPct val="20000"/>
                        </a:spcBef>
                        <a:defRPr sz="2000" b="1">
                          <a:solidFill>
                            <a:schemeClr val="accent2"/>
                          </a:solidFill>
                          <a:latin typeface="Arial" panose="020B0604020202020204" pitchFamily="34" charset="0"/>
                          <a:ea typeface="宋体" panose="02010600030101010101" pitchFamily="2" charset="-122"/>
                        </a:defRPr>
                      </a:lvl3pPr>
                      <a:lvl4pPr indent="-168275" defTabSz="802005">
                        <a:spcBef>
                          <a:spcPct val="20000"/>
                        </a:spcBef>
                        <a:defRPr b="1">
                          <a:solidFill>
                            <a:schemeClr val="tx1"/>
                          </a:solidFill>
                          <a:latin typeface="Arial" panose="020B0604020202020204" pitchFamily="34" charset="0"/>
                          <a:ea typeface="宋体" panose="02010600030101010101" pitchFamily="2" charset="-122"/>
                        </a:defRPr>
                      </a:lvl4pPr>
                      <a:lvl5pPr indent="-225425" defTabSz="802005">
                        <a:spcBef>
                          <a:spcPct val="20000"/>
                        </a:spcBef>
                        <a:defRPr b="1">
                          <a:solidFill>
                            <a:schemeClr val="accent2"/>
                          </a:solidFill>
                          <a:latin typeface="Arial" panose="020B0604020202020204" pitchFamily="34" charset="0"/>
                          <a:ea typeface="宋体" panose="02010600030101010101" pitchFamily="2" charset="-122"/>
                        </a:defRPr>
                      </a:lvl5pPr>
                      <a:lvl6pPr indent="-225425" defTabSz="802005" fontAlgn="base">
                        <a:spcBef>
                          <a:spcPct val="20000"/>
                        </a:spcBef>
                        <a:spcAft>
                          <a:spcPct val="0"/>
                        </a:spcAft>
                        <a:defRPr b="1">
                          <a:solidFill>
                            <a:schemeClr val="accent2"/>
                          </a:solidFill>
                          <a:latin typeface="Arial" panose="020B0604020202020204" pitchFamily="34" charset="0"/>
                          <a:ea typeface="宋体" panose="02010600030101010101" pitchFamily="2" charset="-122"/>
                        </a:defRPr>
                      </a:lvl6pPr>
                      <a:lvl7pPr indent="-225425" defTabSz="802005" fontAlgn="base">
                        <a:spcBef>
                          <a:spcPct val="20000"/>
                        </a:spcBef>
                        <a:spcAft>
                          <a:spcPct val="0"/>
                        </a:spcAft>
                        <a:defRPr b="1">
                          <a:solidFill>
                            <a:schemeClr val="accent2"/>
                          </a:solidFill>
                          <a:latin typeface="Arial" panose="020B0604020202020204" pitchFamily="34" charset="0"/>
                          <a:ea typeface="宋体" panose="02010600030101010101" pitchFamily="2" charset="-122"/>
                        </a:defRPr>
                      </a:lvl7pPr>
                      <a:lvl8pPr indent="-225425" defTabSz="802005" fontAlgn="base">
                        <a:spcBef>
                          <a:spcPct val="20000"/>
                        </a:spcBef>
                        <a:spcAft>
                          <a:spcPct val="0"/>
                        </a:spcAft>
                        <a:defRPr b="1">
                          <a:solidFill>
                            <a:schemeClr val="accent2"/>
                          </a:solidFill>
                          <a:latin typeface="Arial" panose="020B0604020202020204" pitchFamily="34" charset="0"/>
                          <a:ea typeface="宋体" panose="02010600030101010101" pitchFamily="2" charset="-122"/>
                        </a:defRPr>
                      </a:lvl8pPr>
                      <a:lvl9pPr indent="-225425" defTabSz="802005" fontAlgn="base">
                        <a:spcBef>
                          <a:spcPct val="20000"/>
                        </a:spcBef>
                        <a:spcAft>
                          <a:spcPct val="0"/>
                        </a:spcAft>
                        <a:defRPr b="1">
                          <a:solidFill>
                            <a:schemeClr val="accent2"/>
                          </a:solidFill>
                          <a:latin typeface="Arial" panose="020B0604020202020204" pitchFamily="34" charset="0"/>
                          <a:ea typeface="宋体" panose="02010600030101010101" pitchFamily="2" charset="-122"/>
                        </a:defRPr>
                      </a:lvl9pPr>
                    </a:lstStyle>
                    <a:p>
                      <a:pPr marL="0" marR="0" lvl="0" indent="0" algn="l" defTabSz="802005" rtl="0" eaLnBrk="1" fontAlgn="base" latinLnBrk="0" hangingPunct="1">
                        <a:lnSpc>
                          <a:spcPct val="100000"/>
                        </a:lnSpc>
                        <a:spcBef>
                          <a:spcPct val="20000"/>
                        </a:spcBef>
                        <a:spcAft>
                          <a:spcPct val="0"/>
                        </a:spcAft>
                        <a:buClrTx/>
                        <a:buSzTx/>
                        <a:buFontTx/>
                        <a:buNone/>
                      </a:pPr>
                      <a:r>
                        <a:rPr kumimoji="0" lang="en-GB" altLang="zh-CN" sz="1800" b="1" i="0" u="none" strike="noStrike" cap="none" normalizeH="0" baseline="0">
                          <a:ln>
                            <a:noFill/>
                          </a:ln>
                          <a:solidFill>
                            <a:schemeClr val="tx1"/>
                          </a:solidFill>
                          <a:effectLst/>
                          <a:latin typeface="仿宋_GB2312" pitchFamily="49" charset="-122"/>
                          <a:ea typeface="仿宋_GB2312" pitchFamily="49" charset="-122"/>
                        </a:rPr>
                        <a:t>Undef</a:t>
                      </a:r>
                      <a:endParaRPr kumimoji="0" lang="en-US" altLang="zh-CN" sz="1800" b="1" i="0" u="none" strike="noStrike" cap="none" normalizeH="0" baseline="0">
                        <a:ln>
                          <a:noFill/>
                        </a:ln>
                        <a:solidFill>
                          <a:schemeClr val="tx1"/>
                        </a:solidFill>
                        <a:effectLst/>
                        <a:latin typeface="仿宋_GB2312" pitchFamily="49" charset="-122"/>
                        <a:ea typeface="宋体" panose="02010600030101010101" pitchFamily="2" charset="-122"/>
                      </a:endParaRPr>
                    </a:p>
                  </a:txBody>
                  <a:tcPr marL="90000" marR="90000" marT="46798" marB="467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02005">
                        <a:spcBef>
                          <a:spcPct val="20000"/>
                        </a:spcBef>
                        <a:defRPr sz="2800" b="1">
                          <a:solidFill>
                            <a:schemeClr val="accent2"/>
                          </a:solidFill>
                          <a:latin typeface="仿宋_GB2312" pitchFamily="49" charset="-122"/>
                          <a:ea typeface="仿宋_GB2312" pitchFamily="49" charset="-122"/>
                        </a:defRPr>
                      </a:lvl1pPr>
                      <a:lvl2pPr indent="-55880" defTabSz="802005">
                        <a:spcBef>
                          <a:spcPct val="20000"/>
                        </a:spcBef>
                        <a:defRPr sz="2400" b="1">
                          <a:solidFill>
                            <a:schemeClr val="tx1"/>
                          </a:solidFill>
                          <a:latin typeface="Arial" panose="020B0604020202020204" pitchFamily="34" charset="0"/>
                          <a:ea typeface="宋体" panose="02010600030101010101" pitchFamily="2" charset="-122"/>
                        </a:defRPr>
                      </a:lvl2pPr>
                      <a:lvl3pPr indent="-113030" defTabSz="802005">
                        <a:spcBef>
                          <a:spcPct val="20000"/>
                        </a:spcBef>
                        <a:defRPr sz="2000" b="1">
                          <a:solidFill>
                            <a:schemeClr val="accent2"/>
                          </a:solidFill>
                          <a:latin typeface="Arial" panose="020B0604020202020204" pitchFamily="34" charset="0"/>
                          <a:ea typeface="宋体" panose="02010600030101010101" pitchFamily="2" charset="-122"/>
                        </a:defRPr>
                      </a:lvl3pPr>
                      <a:lvl4pPr indent="-168275" defTabSz="802005">
                        <a:spcBef>
                          <a:spcPct val="20000"/>
                        </a:spcBef>
                        <a:defRPr b="1">
                          <a:solidFill>
                            <a:schemeClr val="tx1"/>
                          </a:solidFill>
                          <a:latin typeface="Arial" panose="020B0604020202020204" pitchFamily="34" charset="0"/>
                          <a:ea typeface="宋体" panose="02010600030101010101" pitchFamily="2" charset="-122"/>
                        </a:defRPr>
                      </a:lvl4pPr>
                      <a:lvl5pPr indent="-225425" defTabSz="802005">
                        <a:spcBef>
                          <a:spcPct val="20000"/>
                        </a:spcBef>
                        <a:defRPr b="1">
                          <a:solidFill>
                            <a:schemeClr val="accent2"/>
                          </a:solidFill>
                          <a:latin typeface="Arial" panose="020B0604020202020204" pitchFamily="34" charset="0"/>
                          <a:ea typeface="宋体" panose="02010600030101010101" pitchFamily="2" charset="-122"/>
                        </a:defRPr>
                      </a:lvl5pPr>
                      <a:lvl6pPr indent="-225425" defTabSz="802005" fontAlgn="base">
                        <a:spcBef>
                          <a:spcPct val="20000"/>
                        </a:spcBef>
                        <a:spcAft>
                          <a:spcPct val="0"/>
                        </a:spcAft>
                        <a:defRPr b="1">
                          <a:solidFill>
                            <a:schemeClr val="accent2"/>
                          </a:solidFill>
                          <a:latin typeface="Arial" panose="020B0604020202020204" pitchFamily="34" charset="0"/>
                          <a:ea typeface="宋体" panose="02010600030101010101" pitchFamily="2" charset="-122"/>
                        </a:defRPr>
                      </a:lvl6pPr>
                      <a:lvl7pPr indent="-225425" defTabSz="802005" fontAlgn="base">
                        <a:spcBef>
                          <a:spcPct val="20000"/>
                        </a:spcBef>
                        <a:spcAft>
                          <a:spcPct val="0"/>
                        </a:spcAft>
                        <a:defRPr b="1">
                          <a:solidFill>
                            <a:schemeClr val="accent2"/>
                          </a:solidFill>
                          <a:latin typeface="Arial" panose="020B0604020202020204" pitchFamily="34" charset="0"/>
                          <a:ea typeface="宋体" panose="02010600030101010101" pitchFamily="2" charset="-122"/>
                        </a:defRPr>
                      </a:lvl7pPr>
                      <a:lvl8pPr indent="-225425" defTabSz="802005" fontAlgn="base">
                        <a:spcBef>
                          <a:spcPct val="20000"/>
                        </a:spcBef>
                        <a:spcAft>
                          <a:spcPct val="0"/>
                        </a:spcAft>
                        <a:defRPr b="1">
                          <a:solidFill>
                            <a:schemeClr val="accent2"/>
                          </a:solidFill>
                          <a:latin typeface="Arial" panose="020B0604020202020204" pitchFamily="34" charset="0"/>
                          <a:ea typeface="宋体" panose="02010600030101010101" pitchFamily="2" charset="-122"/>
                        </a:defRPr>
                      </a:lvl8pPr>
                      <a:lvl9pPr indent="-225425" defTabSz="802005" fontAlgn="base">
                        <a:spcBef>
                          <a:spcPct val="20000"/>
                        </a:spcBef>
                        <a:spcAft>
                          <a:spcPct val="0"/>
                        </a:spcAft>
                        <a:defRPr b="1">
                          <a:solidFill>
                            <a:schemeClr val="accent2"/>
                          </a:solidFill>
                          <a:latin typeface="Arial" panose="020B0604020202020204" pitchFamily="34" charset="0"/>
                          <a:ea typeface="宋体" panose="02010600030101010101" pitchFamily="2" charset="-122"/>
                        </a:defRPr>
                      </a:lvl9pPr>
                    </a:lstStyle>
                    <a:p>
                      <a:pPr marL="0" marR="0" lvl="0" indent="0" algn="l" defTabSz="802005" rtl="0" eaLnBrk="1" fontAlgn="base" latinLnBrk="0" hangingPunct="1">
                        <a:lnSpc>
                          <a:spcPct val="100000"/>
                        </a:lnSpc>
                        <a:spcBef>
                          <a:spcPct val="20000"/>
                        </a:spcBef>
                        <a:spcAft>
                          <a:spcPct val="0"/>
                        </a:spcAft>
                        <a:buClrTx/>
                        <a:buSzTx/>
                        <a:buFontTx/>
                        <a:buNone/>
                      </a:pPr>
                      <a:r>
                        <a:rPr kumimoji="0" lang="zh-CN" altLang="en-US" sz="1800" b="1" i="0" u="none" strike="noStrike" cap="none" normalizeH="0" baseline="0" dirty="0">
                          <a:ln>
                            <a:noFill/>
                          </a:ln>
                          <a:solidFill>
                            <a:schemeClr val="tx1"/>
                          </a:solidFill>
                          <a:effectLst/>
                          <a:latin typeface="仿宋_GB2312" pitchFamily="49" charset="-122"/>
                          <a:ea typeface="宋体" panose="02010600030101010101" pitchFamily="2" charset="-122"/>
                        </a:rPr>
                        <a:t>用来处理未定义的指令</a:t>
                      </a:r>
                      <a:endParaRPr kumimoji="0" lang="zh-CN" altLang="en-US" sz="1800" b="1" i="0" u="none" strike="noStrike" cap="none" normalizeH="0" baseline="0" dirty="0">
                        <a:ln>
                          <a:noFill/>
                        </a:ln>
                        <a:solidFill>
                          <a:schemeClr val="tx1"/>
                        </a:solidFill>
                        <a:effectLst/>
                        <a:latin typeface="仿宋_GB2312" pitchFamily="49" charset="-122"/>
                        <a:ea typeface="宋体" panose="02010600030101010101"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cPr/>
                </a:tc>
              </a:tr>
              <a:tr h="449580">
                <a:tc>
                  <a:txBody>
                    <a:bodyPr/>
                    <a:lstStyle>
                      <a:lvl1pPr defTabSz="802005">
                        <a:spcBef>
                          <a:spcPct val="20000"/>
                        </a:spcBef>
                        <a:defRPr sz="2800" b="1">
                          <a:solidFill>
                            <a:schemeClr val="accent2"/>
                          </a:solidFill>
                          <a:latin typeface="仿宋_GB2312" pitchFamily="49" charset="-122"/>
                          <a:ea typeface="仿宋_GB2312" pitchFamily="49" charset="-122"/>
                        </a:defRPr>
                      </a:lvl1pPr>
                      <a:lvl2pPr indent="-55880" defTabSz="802005">
                        <a:spcBef>
                          <a:spcPct val="20000"/>
                        </a:spcBef>
                        <a:defRPr sz="2400" b="1">
                          <a:solidFill>
                            <a:schemeClr val="tx1"/>
                          </a:solidFill>
                          <a:latin typeface="Arial" panose="020B0604020202020204" pitchFamily="34" charset="0"/>
                          <a:ea typeface="宋体" panose="02010600030101010101" pitchFamily="2" charset="-122"/>
                        </a:defRPr>
                      </a:lvl2pPr>
                      <a:lvl3pPr indent="-113030" defTabSz="802005">
                        <a:spcBef>
                          <a:spcPct val="20000"/>
                        </a:spcBef>
                        <a:defRPr sz="2000" b="1">
                          <a:solidFill>
                            <a:schemeClr val="accent2"/>
                          </a:solidFill>
                          <a:latin typeface="Arial" panose="020B0604020202020204" pitchFamily="34" charset="0"/>
                          <a:ea typeface="宋体" panose="02010600030101010101" pitchFamily="2" charset="-122"/>
                        </a:defRPr>
                      </a:lvl3pPr>
                      <a:lvl4pPr indent="-168275" defTabSz="802005">
                        <a:spcBef>
                          <a:spcPct val="20000"/>
                        </a:spcBef>
                        <a:defRPr b="1">
                          <a:solidFill>
                            <a:schemeClr val="tx1"/>
                          </a:solidFill>
                          <a:latin typeface="Arial" panose="020B0604020202020204" pitchFamily="34" charset="0"/>
                          <a:ea typeface="宋体" panose="02010600030101010101" pitchFamily="2" charset="-122"/>
                        </a:defRPr>
                      </a:lvl4pPr>
                      <a:lvl5pPr indent="-225425" defTabSz="802005">
                        <a:spcBef>
                          <a:spcPct val="20000"/>
                        </a:spcBef>
                        <a:defRPr b="1">
                          <a:solidFill>
                            <a:schemeClr val="accent2"/>
                          </a:solidFill>
                          <a:latin typeface="Arial" panose="020B0604020202020204" pitchFamily="34" charset="0"/>
                          <a:ea typeface="宋体" panose="02010600030101010101" pitchFamily="2" charset="-122"/>
                        </a:defRPr>
                      </a:lvl5pPr>
                      <a:lvl6pPr indent="-225425" defTabSz="802005" fontAlgn="base">
                        <a:spcBef>
                          <a:spcPct val="20000"/>
                        </a:spcBef>
                        <a:spcAft>
                          <a:spcPct val="0"/>
                        </a:spcAft>
                        <a:defRPr b="1">
                          <a:solidFill>
                            <a:schemeClr val="accent2"/>
                          </a:solidFill>
                          <a:latin typeface="Arial" panose="020B0604020202020204" pitchFamily="34" charset="0"/>
                          <a:ea typeface="宋体" panose="02010600030101010101" pitchFamily="2" charset="-122"/>
                        </a:defRPr>
                      </a:lvl6pPr>
                      <a:lvl7pPr indent="-225425" defTabSz="802005" fontAlgn="base">
                        <a:spcBef>
                          <a:spcPct val="20000"/>
                        </a:spcBef>
                        <a:spcAft>
                          <a:spcPct val="0"/>
                        </a:spcAft>
                        <a:defRPr b="1">
                          <a:solidFill>
                            <a:schemeClr val="accent2"/>
                          </a:solidFill>
                          <a:latin typeface="Arial" panose="020B0604020202020204" pitchFamily="34" charset="0"/>
                          <a:ea typeface="宋体" panose="02010600030101010101" pitchFamily="2" charset="-122"/>
                        </a:defRPr>
                      </a:lvl7pPr>
                      <a:lvl8pPr indent="-225425" defTabSz="802005" fontAlgn="base">
                        <a:spcBef>
                          <a:spcPct val="20000"/>
                        </a:spcBef>
                        <a:spcAft>
                          <a:spcPct val="0"/>
                        </a:spcAft>
                        <a:defRPr b="1">
                          <a:solidFill>
                            <a:schemeClr val="accent2"/>
                          </a:solidFill>
                          <a:latin typeface="Arial" panose="020B0604020202020204" pitchFamily="34" charset="0"/>
                          <a:ea typeface="宋体" panose="02010600030101010101" pitchFamily="2" charset="-122"/>
                        </a:defRPr>
                      </a:lvl8pPr>
                      <a:lvl9pPr indent="-225425" defTabSz="802005" fontAlgn="base">
                        <a:spcBef>
                          <a:spcPct val="20000"/>
                        </a:spcBef>
                        <a:spcAft>
                          <a:spcPct val="0"/>
                        </a:spcAft>
                        <a:defRPr b="1">
                          <a:solidFill>
                            <a:schemeClr val="accent2"/>
                          </a:solidFill>
                          <a:latin typeface="Arial" panose="020B0604020202020204" pitchFamily="34" charset="0"/>
                          <a:ea typeface="宋体" panose="02010600030101010101" pitchFamily="2" charset="-122"/>
                        </a:defRPr>
                      </a:lvl9pPr>
                    </a:lstStyle>
                    <a:p>
                      <a:pPr marL="0" marR="0" lvl="0" indent="0" algn="l" defTabSz="802005" rtl="0" eaLnBrk="1" fontAlgn="base" latinLnBrk="0" hangingPunct="1">
                        <a:lnSpc>
                          <a:spcPct val="100000"/>
                        </a:lnSpc>
                        <a:spcBef>
                          <a:spcPct val="20000"/>
                        </a:spcBef>
                        <a:spcAft>
                          <a:spcPct val="0"/>
                        </a:spcAft>
                        <a:buClrTx/>
                        <a:buSzTx/>
                        <a:buFontTx/>
                        <a:buNone/>
                      </a:pPr>
                      <a:r>
                        <a:rPr kumimoji="0" lang="en-GB" altLang="zh-CN" sz="1800" b="1" i="0" u="none" strike="noStrike" cap="none" normalizeH="0" baseline="0">
                          <a:ln>
                            <a:noFill/>
                          </a:ln>
                          <a:solidFill>
                            <a:schemeClr val="tx1"/>
                          </a:solidFill>
                          <a:effectLst/>
                          <a:latin typeface="仿宋_GB2312" pitchFamily="49" charset="-122"/>
                          <a:ea typeface="仿宋_GB2312" pitchFamily="49" charset="-122"/>
                        </a:rPr>
                        <a:t>System</a:t>
                      </a:r>
                      <a:endParaRPr kumimoji="0" lang="en-US" altLang="zh-CN" sz="1800" b="1" i="0" u="none" strike="noStrike" cap="none" normalizeH="0" baseline="0">
                        <a:ln>
                          <a:noFill/>
                        </a:ln>
                        <a:solidFill>
                          <a:schemeClr val="tx1"/>
                        </a:solidFill>
                        <a:effectLst/>
                        <a:latin typeface="仿宋_GB2312" pitchFamily="49" charset="-122"/>
                        <a:ea typeface="宋体" panose="02010600030101010101" pitchFamily="2" charset="-122"/>
                      </a:endParaRPr>
                    </a:p>
                  </a:txBody>
                  <a:tcPr marL="90000" marR="90000" marT="46798" marB="467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5D0E3"/>
                    </a:solidFill>
                  </a:tcPr>
                </a:tc>
                <a:tc>
                  <a:txBody>
                    <a:bodyPr/>
                    <a:lstStyle>
                      <a:lvl1pPr defTabSz="802005">
                        <a:spcBef>
                          <a:spcPct val="20000"/>
                        </a:spcBef>
                        <a:defRPr sz="2800" b="1">
                          <a:solidFill>
                            <a:schemeClr val="accent2"/>
                          </a:solidFill>
                          <a:latin typeface="仿宋_GB2312" pitchFamily="49" charset="-122"/>
                          <a:ea typeface="仿宋_GB2312" pitchFamily="49" charset="-122"/>
                        </a:defRPr>
                      </a:lvl1pPr>
                      <a:lvl2pPr indent="-55880" defTabSz="802005">
                        <a:spcBef>
                          <a:spcPct val="20000"/>
                        </a:spcBef>
                        <a:defRPr sz="2400" b="1">
                          <a:solidFill>
                            <a:schemeClr val="tx1"/>
                          </a:solidFill>
                          <a:latin typeface="Arial" panose="020B0604020202020204" pitchFamily="34" charset="0"/>
                          <a:ea typeface="宋体" panose="02010600030101010101" pitchFamily="2" charset="-122"/>
                        </a:defRPr>
                      </a:lvl2pPr>
                      <a:lvl3pPr indent="-113030" defTabSz="802005">
                        <a:spcBef>
                          <a:spcPct val="20000"/>
                        </a:spcBef>
                        <a:defRPr sz="2000" b="1">
                          <a:solidFill>
                            <a:schemeClr val="accent2"/>
                          </a:solidFill>
                          <a:latin typeface="Arial" panose="020B0604020202020204" pitchFamily="34" charset="0"/>
                          <a:ea typeface="宋体" panose="02010600030101010101" pitchFamily="2" charset="-122"/>
                        </a:defRPr>
                      </a:lvl3pPr>
                      <a:lvl4pPr indent="-168275" defTabSz="802005">
                        <a:spcBef>
                          <a:spcPct val="20000"/>
                        </a:spcBef>
                        <a:defRPr b="1">
                          <a:solidFill>
                            <a:schemeClr val="tx1"/>
                          </a:solidFill>
                          <a:latin typeface="Arial" panose="020B0604020202020204" pitchFamily="34" charset="0"/>
                          <a:ea typeface="宋体" panose="02010600030101010101" pitchFamily="2" charset="-122"/>
                        </a:defRPr>
                      </a:lvl4pPr>
                      <a:lvl5pPr indent="-225425" defTabSz="802005">
                        <a:spcBef>
                          <a:spcPct val="20000"/>
                        </a:spcBef>
                        <a:defRPr b="1">
                          <a:solidFill>
                            <a:schemeClr val="accent2"/>
                          </a:solidFill>
                          <a:latin typeface="Arial" panose="020B0604020202020204" pitchFamily="34" charset="0"/>
                          <a:ea typeface="宋体" panose="02010600030101010101" pitchFamily="2" charset="-122"/>
                        </a:defRPr>
                      </a:lvl5pPr>
                      <a:lvl6pPr indent="-225425" defTabSz="802005" fontAlgn="base">
                        <a:spcBef>
                          <a:spcPct val="20000"/>
                        </a:spcBef>
                        <a:spcAft>
                          <a:spcPct val="0"/>
                        </a:spcAft>
                        <a:defRPr b="1">
                          <a:solidFill>
                            <a:schemeClr val="accent2"/>
                          </a:solidFill>
                          <a:latin typeface="Arial" panose="020B0604020202020204" pitchFamily="34" charset="0"/>
                          <a:ea typeface="宋体" panose="02010600030101010101" pitchFamily="2" charset="-122"/>
                        </a:defRPr>
                      </a:lvl6pPr>
                      <a:lvl7pPr indent="-225425" defTabSz="802005" fontAlgn="base">
                        <a:spcBef>
                          <a:spcPct val="20000"/>
                        </a:spcBef>
                        <a:spcAft>
                          <a:spcPct val="0"/>
                        </a:spcAft>
                        <a:defRPr b="1">
                          <a:solidFill>
                            <a:schemeClr val="accent2"/>
                          </a:solidFill>
                          <a:latin typeface="Arial" panose="020B0604020202020204" pitchFamily="34" charset="0"/>
                          <a:ea typeface="宋体" panose="02010600030101010101" pitchFamily="2" charset="-122"/>
                        </a:defRPr>
                      </a:lvl7pPr>
                      <a:lvl8pPr indent="-225425" defTabSz="802005" fontAlgn="base">
                        <a:spcBef>
                          <a:spcPct val="20000"/>
                        </a:spcBef>
                        <a:spcAft>
                          <a:spcPct val="0"/>
                        </a:spcAft>
                        <a:defRPr b="1">
                          <a:solidFill>
                            <a:schemeClr val="accent2"/>
                          </a:solidFill>
                          <a:latin typeface="Arial" panose="020B0604020202020204" pitchFamily="34" charset="0"/>
                          <a:ea typeface="宋体" panose="02010600030101010101" pitchFamily="2" charset="-122"/>
                        </a:defRPr>
                      </a:lvl8pPr>
                      <a:lvl9pPr indent="-225425" defTabSz="802005" fontAlgn="base">
                        <a:spcBef>
                          <a:spcPct val="20000"/>
                        </a:spcBef>
                        <a:spcAft>
                          <a:spcPct val="0"/>
                        </a:spcAft>
                        <a:defRPr b="1">
                          <a:solidFill>
                            <a:schemeClr val="accent2"/>
                          </a:solidFill>
                          <a:latin typeface="Arial" panose="020B0604020202020204" pitchFamily="34" charset="0"/>
                          <a:ea typeface="宋体" panose="02010600030101010101" pitchFamily="2" charset="-122"/>
                        </a:defRPr>
                      </a:lvl9pPr>
                    </a:lstStyle>
                    <a:p>
                      <a:pPr marL="0" marR="0" lvl="0" indent="0" algn="l" defTabSz="802005" rtl="0" eaLnBrk="1" fontAlgn="base" latinLnBrk="0" hangingPunct="1">
                        <a:lnSpc>
                          <a:spcPct val="100000"/>
                        </a:lnSpc>
                        <a:spcBef>
                          <a:spcPct val="20000"/>
                        </a:spcBef>
                        <a:spcAft>
                          <a:spcPct val="0"/>
                        </a:spcAft>
                        <a:buClrTx/>
                        <a:buSzTx/>
                        <a:buFontTx/>
                        <a:buNone/>
                      </a:pPr>
                      <a:r>
                        <a:rPr kumimoji="0" lang="zh-CN" altLang="en-US" sz="1800" b="1" i="0" u="none" strike="noStrike" cap="none" normalizeH="0" baseline="0" dirty="0">
                          <a:ln>
                            <a:noFill/>
                          </a:ln>
                          <a:solidFill>
                            <a:schemeClr val="tx1"/>
                          </a:solidFill>
                          <a:effectLst/>
                          <a:latin typeface="仿宋_GB2312" pitchFamily="49" charset="-122"/>
                          <a:ea typeface="宋体" panose="02010600030101010101" pitchFamily="2" charset="-122"/>
                        </a:rPr>
                        <a:t>特权模式，与用户模式使用相同寄存器</a:t>
                      </a:r>
                      <a:endParaRPr kumimoji="0" lang="zh-CN" altLang="en-US" sz="1800" b="1" i="0" u="none" strike="noStrike" cap="none" normalizeH="0" baseline="0" dirty="0">
                        <a:ln>
                          <a:noFill/>
                        </a:ln>
                        <a:solidFill>
                          <a:schemeClr val="tx1"/>
                        </a:solidFill>
                        <a:effectLst/>
                        <a:latin typeface="仿宋_GB2312" pitchFamily="49" charset="-122"/>
                        <a:ea typeface="宋体" panose="02010600030101010101"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5D0E3"/>
                    </a:solidFill>
                  </a:tcPr>
                </a:tc>
                <a:tc vMerge="1">
                  <a:tcPr/>
                </a:tc>
              </a:tr>
              <a:tr h="642620">
                <a:tc>
                  <a:txBody>
                    <a:bodyPr/>
                    <a:lstStyle>
                      <a:lvl1pPr defTabSz="802005">
                        <a:spcBef>
                          <a:spcPct val="20000"/>
                        </a:spcBef>
                        <a:defRPr sz="2800" b="1">
                          <a:solidFill>
                            <a:schemeClr val="accent2"/>
                          </a:solidFill>
                          <a:latin typeface="仿宋_GB2312" pitchFamily="49" charset="-122"/>
                          <a:ea typeface="仿宋_GB2312" pitchFamily="49" charset="-122"/>
                        </a:defRPr>
                      </a:lvl1pPr>
                      <a:lvl2pPr indent="-55880" defTabSz="802005">
                        <a:spcBef>
                          <a:spcPct val="20000"/>
                        </a:spcBef>
                        <a:defRPr sz="2400" b="1">
                          <a:solidFill>
                            <a:schemeClr val="tx1"/>
                          </a:solidFill>
                          <a:latin typeface="Arial" panose="020B0604020202020204" pitchFamily="34" charset="0"/>
                          <a:ea typeface="宋体" panose="02010600030101010101" pitchFamily="2" charset="-122"/>
                        </a:defRPr>
                      </a:lvl2pPr>
                      <a:lvl3pPr indent="-113030" defTabSz="802005">
                        <a:spcBef>
                          <a:spcPct val="20000"/>
                        </a:spcBef>
                        <a:defRPr sz="2000" b="1">
                          <a:solidFill>
                            <a:schemeClr val="accent2"/>
                          </a:solidFill>
                          <a:latin typeface="Arial" panose="020B0604020202020204" pitchFamily="34" charset="0"/>
                          <a:ea typeface="宋体" panose="02010600030101010101" pitchFamily="2" charset="-122"/>
                        </a:defRPr>
                      </a:lvl3pPr>
                      <a:lvl4pPr indent="-168275" defTabSz="802005">
                        <a:spcBef>
                          <a:spcPct val="20000"/>
                        </a:spcBef>
                        <a:defRPr b="1">
                          <a:solidFill>
                            <a:schemeClr val="tx1"/>
                          </a:solidFill>
                          <a:latin typeface="Arial" panose="020B0604020202020204" pitchFamily="34" charset="0"/>
                          <a:ea typeface="宋体" panose="02010600030101010101" pitchFamily="2" charset="-122"/>
                        </a:defRPr>
                      </a:lvl4pPr>
                      <a:lvl5pPr indent="-225425" defTabSz="802005">
                        <a:spcBef>
                          <a:spcPct val="20000"/>
                        </a:spcBef>
                        <a:defRPr b="1">
                          <a:solidFill>
                            <a:schemeClr val="accent2"/>
                          </a:solidFill>
                          <a:latin typeface="Arial" panose="020B0604020202020204" pitchFamily="34" charset="0"/>
                          <a:ea typeface="宋体" panose="02010600030101010101" pitchFamily="2" charset="-122"/>
                        </a:defRPr>
                      </a:lvl5pPr>
                      <a:lvl6pPr indent="-225425" defTabSz="802005" fontAlgn="base">
                        <a:spcBef>
                          <a:spcPct val="20000"/>
                        </a:spcBef>
                        <a:spcAft>
                          <a:spcPct val="0"/>
                        </a:spcAft>
                        <a:defRPr b="1">
                          <a:solidFill>
                            <a:schemeClr val="accent2"/>
                          </a:solidFill>
                          <a:latin typeface="Arial" panose="020B0604020202020204" pitchFamily="34" charset="0"/>
                          <a:ea typeface="宋体" panose="02010600030101010101" pitchFamily="2" charset="-122"/>
                        </a:defRPr>
                      </a:lvl6pPr>
                      <a:lvl7pPr indent="-225425" defTabSz="802005" fontAlgn="base">
                        <a:spcBef>
                          <a:spcPct val="20000"/>
                        </a:spcBef>
                        <a:spcAft>
                          <a:spcPct val="0"/>
                        </a:spcAft>
                        <a:defRPr b="1">
                          <a:solidFill>
                            <a:schemeClr val="accent2"/>
                          </a:solidFill>
                          <a:latin typeface="Arial" panose="020B0604020202020204" pitchFamily="34" charset="0"/>
                          <a:ea typeface="宋体" panose="02010600030101010101" pitchFamily="2" charset="-122"/>
                        </a:defRPr>
                      </a:lvl7pPr>
                      <a:lvl8pPr indent="-225425" defTabSz="802005" fontAlgn="base">
                        <a:spcBef>
                          <a:spcPct val="20000"/>
                        </a:spcBef>
                        <a:spcAft>
                          <a:spcPct val="0"/>
                        </a:spcAft>
                        <a:defRPr b="1">
                          <a:solidFill>
                            <a:schemeClr val="accent2"/>
                          </a:solidFill>
                          <a:latin typeface="Arial" panose="020B0604020202020204" pitchFamily="34" charset="0"/>
                          <a:ea typeface="宋体" panose="02010600030101010101" pitchFamily="2" charset="-122"/>
                        </a:defRPr>
                      </a:lvl8pPr>
                      <a:lvl9pPr indent="-225425" defTabSz="802005" fontAlgn="base">
                        <a:spcBef>
                          <a:spcPct val="20000"/>
                        </a:spcBef>
                        <a:spcAft>
                          <a:spcPct val="0"/>
                        </a:spcAft>
                        <a:defRPr b="1">
                          <a:solidFill>
                            <a:schemeClr val="accent2"/>
                          </a:solidFill>
                          <a:latin typeface="Arial" panose="020B0604020202020204" pitchFamily="34" charset="0"/>
                          <a:ea typeface="宋体" panose="02010600030101010101" pitchFamily="2" charset="-122"/>
                        </a:defRPr>
                      </a:lvl9pPr>
                    </a:lstStyle>
                    <a:p>
                      <a:pPr marL="0" marR="0" lvl="0" indent="0" algn="l" defTabSz="802005" rtl="0" eaLnBrk="1" fontAlgn="base" latinLnBrk="0" hangingPunct="1">
                        <a:lnSpc>
                          <a:spcPct val="100000"/>
                        </a:lnSpc>
                        <a:spcBef>
                          <a:spcPct val="20000"/>
                        </a:spcBef>
                        <a:spcAft>
                          <a:spcPct val="0"/>
                        </a:spcAft>
                        <a:buClrTx/>
                        <a:buSzTx/>
                        <a:buFontTx/>
                        <a:buNone/>
                      </a:pPr>
                      <a:r>
                        <a:rPr kumimoji="0" lang="en-GB" altLang="zh-CN" sz="1800" b="1" i="0" u="none" strike="noStrike" cap="none" normalizeH="0" baseline="0">
                          <a:ln>
                            <a:noFill/>
                          </a:ln>
                          <a:solidFill>
                            <a:schemeClr val="tx1"/>
                          </a:solidFill>
                          <a:effectLst/>
                          <a:latin typeface="仿宋_GB2312" pitchFamily="49" charset="-122"/>
                          <a:ea typeface="仿宋_GB2312" pitchFamily="49" charset="-122"/>
                        </a:rPr>
                        <a:t>User</a:t>
                      </a:r>
                      <a:endParaRPr kumimoji="0" lang="en-US" altLang="zh-CN" sz="1800" b="1" i="0" u="none" strike="noStrike" cap="none" normalizeH="0" baseline="0">
                        <a:ln>
                          <a:noFill/>
                        </a:ln>
                        <a:solidFill>
                          <a:schemeClr val="tx1"/>
                        </a:solidFill>
                        <a:effectLst/>
                        <a:latin typeface="仿宋_GB2312" pitchFamily="49" charset="-122"/>
                        <a:ea typeface="宋体" panose="02010600030101010101" pitchFamily="2" charset="-122"/>
                      </a:endParaRPr>
                    </a:p>
                  </a:txBody>
                  <a:tcPr marL="90000" marR="90000" marT="46798" marB="467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A5D0E3"/>
                    </a:solidFill>
                  </a:tcPr>
                </a:tc>
                <a:tc>
                  <a:txBody>
                    <a:bodyPr/>
                    <a:lstStyle>
                      <a:lvl1pPr defTabSz="802005">
                        <a:spcBef>
                          <a:spcPct val="20000"/>
                        </a:spcBef>
                        <a:defRPr sz="2800" b="1">
                          <a:solidFill>
                            <a:schemeClr val="accent2"/>
                          </a:solidFill>
                          <a:latin typeface="仿宋_GB2312" pitchFamily="49" charset="-122"/>
                          <a:ea typeface="仿宋_GB2312" pitchFamily="49" charset="-122"/>
                        </a:defRPr>
                      </a:lvl1pPr>
                      <a:lvl2pPr indent="-55880" defTabSz="802005">
                        <a:spcBef>
                          <a:spcPct val="20000"/>
                        </a:spcBef>
                        <a:defRPr sz="2400" b="1">
                          <a:solidFill>
                            <a:schemeClr val="tx1"/>
                          </a:solidFill>
                          <a:latin typeface="Arial" panose="020B0604020202020204" pitchFamily="34" charset="0"/>
                          <a:ea typeface="宋体" panose="02010600030101010101" pitchFamily="2" charset="-122"/>
                        </a:defRPr>
                      </a:lvl2pPr>
                      <a:lvl3pPr indent="-113030" defTabSz="802005">
                        <a:spcBef>
                          <a:spcPct val="20000"/>
                        </a:spcBef>
                        <a:defRPr sz="2000" b="1">
                          <a:solidFill>
                            <a:schemeClr val="accent2"/>
                          </a:solidFill>
                          <a:latin typeface="Arial" panose="020B0604020202020204" pitchFamily="34" charset="0"/>
                          <a:ea typeface="宋体" panose="02010600030101010101" pitchFamily="2" charset="-122"/>
                        </a:defRPr>
                      </a:lvl3pPr>
                      <a:lvl4pPr indent="-168275" defTabSz="802005">
                        <a:spcBef>
                          <a:spcPct val="20000"/>
                        </a:spcBef>
                        <a:defRPr b="1">
                          <a:solidFill>
                            <a:schemeClr val="tx1"/>
                          </a:solidFill>
                          <a:latin typeface="Arial" panose="020B0604020202020204" pitchFamily="34" charset="0"/>
                          <a:ea typeface="宋体" panose="02010600030101010101" pitchFamily="2" charset="-122"/>
                        </a:defRPr>
                      </a:lvl4pPr>
                      <a:lvl5pPr indent="-225425" defTabSz="802005">
                        <a:spcBef>
                          <a:spcPct val="20000"/>
                        </a:spcBef>
                        <a:defRPr b="1">
                          <a:solidFill>
                            <a:schemeClr val="accent2"/>
                          </a:solidFill>
                          <a:latin typeface="Arial" panose="020B0604020202020204" pitchFamily="34" charset="0"/>
                          <a:ea typeface="宋体" panose="02010600030101010101" pitchFamily="2" charset="-122"/>
                        </a:defRPr>
                      </a:lvl5pPr>
                      <a:lvl6pPr indent="-225425" defTabSz="802005" fontAlgn="base">
                        <a:spcBef>
                          <a:spcPct val="20000"/>
                        </a:spcBef>
                        <a:spcAft>
                          <a:spcPct val="0"/>
                        </a:spcAft>
                        <a:defRPr b="1">
                          <a:solidFill>
                            <a:schemeClr val="accent2"/>
                          </a:solidFill>
                          <a:latin typeface="Arial" panose="020B0604020202020204" pitchFamily="34" charset="0"/>
                          <a:ea typeface="宋体" panose="02010600030101010101" pitchFamily="2" charset="-122"/>
                        </a:defRPr>
                      </a:lvl6pPr>
                      <a:lvl7pPr indent="-225425" defTabSz="802005" fontAlgn="base">
                        <a:spcBef>
                          <a:spcPct val="20000"/>
                        </a:spcBef>
                        <a:spcAft>
                          <a:spcPct val="0"/>
                        </a:spcAft>
                        <a:defRPr b="1">
                          <a:solidFill>
                            <a:schemeClr val="accent2"/>
                          </a:solidFill>
                          <a:latin typeface="Arial" panose="020B0604020202020204" pitchFamily="34" charset="0"/>
                          <a:ea typeface="宋体" panose="02010600030101010101" pitchFamily="2" charset="-122"/>
                        </a:defRPr>
                      </a:lvl7pPr>
                      <a:lvl8pPr indent="-225425" defTabSz="802005" fontAlgn="base">
                        <a:spcBef>
                          <a:spcPct val="20000"/>
                        </a:spcBef>
                        <a:spcAft>
                          <a:spcPct val="0"/>
                        </a:spcAft>
                        <a:defRPr b="1">
                          <a:solidFill>
                            <a:schemeClr val="accent2"/>
                          </a:solidFill>
                          <a:latin typeface="Arial" panose="020B0604020202020204" pitchFamily="34" charset="0"/>
                          <a:ea typeface="宋体" panose="02010600030101010101" pitchFamily="2" charset="-122"/>
                        </a:defRPr>
                      </a:lvl8pPr>
                      <a:lvl9pPr indent="-225425" defTabSz="802005" fontAlgn="base">
                        <a:spcBef>
                          <a:spcPct val="20000"/>
                        </a:spcBef>
                        <a:spcAft>
                          <a:spcPct val="0"/>
                        </a:spcAft>
                        <a:defRPr b="1">
                          <a:solidFill>
                            <a:schemeClr val="accent2"/>
                          </a:solidFill>
                          <a:latin typeface="Arial" panose="020B0604020202020204" pitchFamily="34" charset="0"/>
                          <a:ea typeface="宋体" panose="02010600030101010101" pitchFamily="2" charset="-122"/>
                        </a:defRPr>
                      </a:lvl9pPr>
                    </a:lstStyle>
                    <a:p>
                      <a:pPr marL="0" marR="0" lvl="0" indent="0" algn="l" defTabSz="802005" rtl="0" eaLnBrk="1" fontAlgn="base" latinLnBrk="0" hangingPunct="1">
                        <a:lnSpc>
                          <a:spcPct val="100000"/>
                        </a:lnSpc>
                        <a:spcBef>
                          <a:spcPct val="20000"/>
                        </a:spcBef>
                        <a:spcAft>
                          <a:spcPct val="0"/>
                        </a:spcAft>
                        <a:buClrTx/>
                        <a:buSzTx/>
                        <a:buFontTx/>
                        <a:buNone/>
                      </a:pPr>
                      <a:r>
                        <a:rPr kumimoji="0" lang="zh-CN" altLang="en-US" sz="1800" b="1" i="0" u="none" strike="noStrike" cap="none" normalizeH="0" baseline="0" dirty="0">
                          <a:ln>
                            <a:noFill/>
                          </a:ln>
                          <a:solidFill>
                            <a:schemeClr val="tx1"/>
                          </a:solidFill>
                          <a:effectLst/>
                          <a:latin typeface="仿宋_GB2312" pitchFamily="49" charset="-122"/>
                          <a:ea typeface="宋体" panose="02010600030101010101" pitchFamily="2" charset="-122"/>
                        </a:rPr>
                        <a:t>大多数应用程序</a:t>
                      </a:r>
                      <a:r>
                        <a:rPr kumimoji="0" lang="en-US" altLang="zh-CN" sz="1800" b="1" i="0" u="none" strike="noStrike" cap="none" normalizeH="0" baseline="0" dirty="0">
                          <a:ln>
                            <a:noFill/>
                          </a:ln>
                          <a:solidFill>
                            <a:schemeClr val="tx1"/>
                          </a:solidFill>
                          <a:effectLst/>
                          <a:latin typeface="仿宋_GB2312" pitchFamily="49" charset="-122"/>
                          <a:ea typeface="宋体" panose="02010600030101010101" pitchFamily="2" charset="-122"/>
                        </a:rPr>
                        <a:t>/</a:t>
                      </a:r>
                      <a:r>
                        <a:rPr kumimoji="0" lang="zh-CN" altLang="en-US" sz="1800" b="1" i="0" u="none" strike="noStrike" cap="none" normalizeH="0" baseline="0" dirty="0">
                          <a:ln>
                            <a:noFill/>
                          </a:ln>
                          <a:solidFill>
                            <a:schemeClr val="tx1"/>
                          </a:solidFill>
                          <a:effectLst/>
                          <a:latin typeface="仿宋_GB2312" pitchFamily="49" charset="-122"/>
                          <a:ea typeface="宋体" panose="02010600030101010101" pitchFamily="2" charset="-122"/>
                        </a:rPr>
                        <a:t>操作系统任务执行时的模式</a:t>
                      </a:r>
                      <a:endParaRPr kumimoji="0" lang="zh-CN" altLang="en-US" sz="1800" b="1" i="0" u="none" strike="noStrike" cap="none" normalizeH="0" baseline="0" dirty="0">
                        <a:ln>
                          <a:noFill/>
                        </a:ln>
                        <a:solidFill>
                          <a:schemeClr val="tx1"/>
                        </a:solidFill>
                        <a:effectLst/>
                        <a:latin typeface="仿宋_GB2312" pitchFamily="49" charset="-122"/>
                        <a:ea typeface="宋体" panose="02010600030101010101"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A5D0E3"/>
                    </a:solidFill>
                  </a:tcPr>
                </a:tc>
                <a:tc>
                  <a:txBody>
                    <a:bodyPr/>
                    <a:lstStyle>
                      <a:lvl1pPr defTabSz="802005">
                        <a:spcBef>
                          <a:spcPct val="20000"/>
                        </a:spcBef>
                        <a:defRPr sz="2800" b="1">
                          <a:solidFill>
                            <a:schemeClr val="accent2"/>
                          </a:solidFill>
                          <a:latin typeface="仿宋_GB2312" pitchFamily="49" charset="-122"/>
                          <a:ea typeface="仿宋_GB2312" pitchFamily="49" charset="-122"/>
                        </a:defRPr>
                      </a:lvl1pPr>
                      <a:lvl2pPr indent="-55880" defTabSz="802005">
                        <a:spcBef>
                          <a:spcPct val="20000"/>
                        </a:spcBef>
                        <a:defRPr sz="2400" b="1">
                          <a:solidFill>
                            <a:schemeClr val="tx1"/>
                          </a:solidFill>
                          <a:latin typeface="Arial" panose="020B0604020202020204" pitchFamily="34" charset="0"/>
                          <a:ea typeface="宋体" panose="02010600030101010101" pitchFamily="2" charset="-122"/>
                        </a:defRPr>
                      </a:lvl2pPr>
                      <a:lvl3pPr indent="-113030" defTabSz="802005">
                        <a:spcBef>
                          <a:spcPct val="20000"/>
                        </a:spcBef>
                        <a:defRPr sz="2000" b="1">
                          <a:solidFill>
                            <a:schemeClr val="accent2"/>
                          </a:solidFill>
                          <a:latin typeface="Arial" panose="020B0604020202020204" pitchFamily="34" charset="0"/>
                          <a:ea typeface="宋体" panose="02010600030101010101" pitchFamily="2" charset="-122"/>
                        </a:defRPr>
                      </a:lvl3pPr>
                      <a:lvl4pPr indent="-168275" defTabSz="802005">
                        <a:spcBef>
                          <a:spcPct val="20000"/>
                        </a:spcBef>
                        <a:defRPr b="1">
                          <a:solidFill>
                            <a:schemeClr val="tx1"/>
                          </a:solidFill>
                          <a:latin typeface="Arial" panose="020B0604020202020204" pitchFamily="34" charset="0"/>
                          <a:ea typeface="宋体" panose="02010600030101010101" pitchFamily="2" charset="-122"/>
                        </a:defRPr>
                      </a:lvl4pPr>
                      <a:lvl5pPr indent="-225425" defTabSz="802005">
                        <a:spcBef>
                          <a:spcPct val="20000"/>
                        </a:spcBef>
                        <a:defRPr b="1">
                          <a:solidFill>
                            <a:schemeClr val="accent2"/>
                          </a:solidFill>
                          <a:latin typeface="Arial" panose="020B0604020202020204" pitchFamily="34" charset="0"/>
                          <a:ea typeface="宋体" panose="02010600030101010101" pitchFamily="2" charset="-122"/>
                        </a:defRPr>
                      </a:lvl5pPr>
                      <a:lvl6pPr indent="-225425" defTabSz="802005" fontAlgn="base">
                        <a:spcBef>
                          <a:spcPct val="20000"/>
                        </a:spcBef>
                        <a:spcAft>
                          <a:spcPct val="0"/>
                        </a:spcAft>
                        <a:defRPr b="1">
                          <a:solidFill>
                            <a:schemeClr val="accent2"/>
                          </a:solidFill>
                          <a:latin typeface="Arial" panose="020B0604020202020204" pitchFamily="34" charset="0"/>
                          <a:ea typeface="宋体" panose="02010600030101010101" pitchFamily="2" charset="-122"/>
                        </a:defRPr>
                      </a:lvl6pPr>
                      <a:lvl7pPr indent="-225425" defTabSz="802005" fontAlgn="base">
                        <a:spcBef>
                          <a:spcPct val="20000"/>
                        </a:spcBef>
                        <a:spcAft>
                          <a:spcPct val="0"/>
                        </a:spcAft>
                        <a:defRPr b="1">
                          <a:solidFill>
                            <a:schemeClr val="accent2"/>
                          </a:solidFill>
                          <a:latin typeface="Arial" panose="020B0604020202020204" pitchFamily="34" charset="0"/>
                          <a:ea typeface="宋体" panose="02010600030101010101" pitchFamily="2" charset="-122"/>
                        </a:defRPr>
                      </a:lvl7pPr>
                      <a:lvl8pPr indent="-225425" defTabSz="802005" fontAlgn="base">
                        <a:spcBef>
                          <a:spcPct val="20000"/>
                        </a:spcBef>
                        <a:spcAft>
                          <a:spcPct val="0"/>
                        </a:spcAft>
                        <a:defRPr b="1">
                          <a:solidFill>
                            <a:schemeClr val="accent2"/>
                          </a:solidFill>
                          <a:latin typeface="Arial" panose="020B0604020202020204" pitchFamily="34" charset="0"/>
                          <a:ea typeface="宋体" panose="02010600030101010101" pitchFamily="2" charset="-122"/>
                        </a:defRPr>
                      </a:lvl8pPr>
                      <a:lvl9pPr indent="-225425" defTabSz="802005" fontAlgn="base">
                        <a:spcBef>
                          <a:spcPct val="20000"/>
                        </a:spcBef>
                        <a:spcAft>
                          <a:spcPct val="0"/>
                        </a:spcAft>
                        <a:defRPr b="1">
                          <a:solidFill>
                            <a:schemeClr val="accent2"/>
                          </a:solidFill>
                          <a:latin typeface="Arial" panose="020B0604020202020204" pitchFamily="34" charset="0"/>
                          <a:ea typeface="宋体" panose="02010600030101010101" pitchFamily="2" charset="-122"/>
                        </a:defRPr>
                      </a:lvl9pPr>
                    </a:lstStyle>
                    <a:p>
                      <a:pPr marL="0" marR="0" lvl="0" indent="0" algn="l" defTabSz="802005" rtl="0" eaLnBrk="1" fontAlgn="base" latinLnBrk="0" hangingPunct="1">
                        <a:lnSpc>
                          <a:spcPct val="100000"/>
                        </a:lnSpc>
                        <a:spcBef>
                          <a:spcPct val="20000"/>
                        </a:spcBef>
                        <a:spcAft>
                          <a:spcPct val="0"/>
                        </a:spcAft>
                        <a:buClrTx/>
                        <a:buSzTx/>
                        <a:buFontTx/>
                        <a:buNone/>
                      </a:pPr>
                      <a:r>
                        <a:rPr kumimoji="0" lang="zh-CN" altLang="en-GB" sz="1800" b="1" i="0" u="none" strike="noStrike" cap="none" normalizeH="0" baseline="0">
                          <a:ln>
                            <a:noFill/>
                          </a:ln>
                          <a:solidFill>
                            <a:schemeClr val="bg1"/>
                          </a:solidFill>
                          <a:effectLst/>
                          <a:latin typeface="仿宋_GB2312" pitchFamily="49" charset="-122"/>
                          <a:ea typeface="宋体" panose="02010600030101010101" pitchFamily="2" charset="-122"/>
                        </a:rPr>
                        <a:t>非特权模式</a:t>
                      </a:r>
                      <a:endParaRPr kumimoji="0" lang="zh-CN" altLang="en-US" sz="1800" b="1" i="0" u="none" strike="noStrike" cap="none" normalizeH="0" baseline="0">
                        <a:ln>
                          <a:noFill/>
                        </a:ln>
                        <a:solidFill>
                          <a:schemeClr val="bg1"/>
                        </a:solidFill>
                        <a:effectLst/>
                        <a:latin typeface="仿宋_GB2312" pitchFamily="49" charset="-122"/>
                        <a:ea typeface="宋体" panose="02010600030101010101" pitchFamily="2" charset="-122"/>
                      </a:endParaRPr>
                    </a:p>
                  </a:txBody>
                  <a:tcPr marL="90000" marR="90000" marT="46798" marB="467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r>
            </a:tbl>
          </a:graphicData>
        </a:graphic>
      </p:graphicFrame>
      <p:grpSp>
        <p:nvGrpSpPr>
          <p:cNvPr id="8" name="Group 36"/>
          <p:cNvGrpSpPr/>
          <p:nvPr/>
        </p:nvGrpSpPr>
        <p:grpSpPr bwMode="auto">
          <a:xfrm flipH="1">
            <a:off x="676275" y="2971800"/>
            <a:ext cx="673100" cy="2295525"/>
            <a:chOff x="4756" y="1494"/>
            <a:chExt cx="424" cy="1554"/>
          </a:xfrm>
        </p:grpSpPr>
        <p:sp>
          <p:nvSpPr>
            <p:cNvPr id="9" name="Line 37"/>
            <p:cNvSpPr>
              <a:spLocks noChangeShapeType="1"/>
            </p:cNvSpPr>
            <p:nvPr/>
          </p:nvSpPr>
          <p:spPr bwMode="auto">
            <a:xfrm>
              <a:off x="4770" y="1500"/>
              <a:ext cx="20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0" name="Line 38"/>
            <p:cNvSpPr>
              <a:spLocks noChangeShapeType="1"/>
            </p:cNvSpPr>
            <p:nvPr/>
          </p:nvSpPr>
          <p:spPr bwMode="auto">
            <a:xfrm>
              <a:off x="4968" y="1494"/>
              <a:ext cx="0" cy="1554"/>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1" name="Line 39"/>
            <p:cNvSpPr>
              <a:spLocks noChangeShapeType="1"/>
            </p:cNvSpPr>
            <p:nvPr/>
          </p:nvSpPr>
          <p:spPr bwMode="auto">
            <a:xfrm>
              <a:off x="4756" y="3034"/>
              <a:ext cx="20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2" name="Line 40"/>
            <p:cNvSpPr>
              <a:spLocks noChangeShapeType="1"/>
            </p:cNvSpPr>
            <p:nvPr/>
          </p:nvSpPr>
          <p:spPr bwMode="auto">
            <a:xfrm>
              <a:off x="4976" y="2258"/>
              <a:ext cx="20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13" name="Text Box 41"/>
          <p:cNvSpPr txBox="1">
            <a:spLocks noChangeArrowheads="1"/>
          </p:cNvSpPr>
          <p:nvPr/>
        </p:nvSpPr>
        <p:spPr bwMode="auto">
          <a:xfrm rot="16200000">
            <a:off x="-432594" y="3510757"/>
            <a:ext cx="19335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accent2"/>
                </a:solidFill>
                <a:latin typeface="仿宋_GB2312" pitchFamily="49" charset="-122"/>
                <a:ea typeface="仿宋_GB2312" pitchFamily="49" charset="-122"/>
              </a:defRPr>
            </a:lvl1pPr>
            <a:lvl2pPr>
              <a:defRPr sz="2800" b="1">
                <a:solidFill>
                  <a:schemeClr val="tx1"/>
                </a:solidFill>
                <a:latin typeface="Arial" panose="020B0604020202020204" pitchFamily="34" charset="0"/>
                <a:ea typeface="宋体" panose="02010600030101010101" pitchFamily="2" charset="-122"/>
              </a:defRPr>
            </a:lvl2pPr>
            <a:lvl3pPr>
              <a:defRPr sz="2400" b="1">
                <a:solidFill>
                  <a:schemeClr val="accent2"/>
                </a:solidFill>
                <a:latin typeface="Arial" panose="020B0604020202020204" pitchFamily="34" charset="0"/>
                <a:ea typeface="宋体" panose="02010600030101010101" pitchFamily="2" charset="-122"/>
              </a:defRPr>
            </a:lvl3pPr>
            <a:lvl4pPr>
              <a:defRPr sz="2000" b="1">
                <a:solidFill>
                  <a:schemeClr val="tx1"/>
                </a:solidFill>
                <a:latin typeface="Arial" panose="020B0604020202020204" pitchFamily="34" charset="0"/>
                <a:ea typeface="宋体" panose="02010600030101010101" pitchFamily="2" charset="-122"/>
              </a:defRPr>
            </a:lvl4pPr>
            <a:lvl5pPr>
              <a:defRPr sz="2000" b="1">
                <a:solidFill>
                  <a:schemeClr val="accent2"/>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GB" sz="1800">
                <a:solidFill>
                  <a:schemeClr val="tx1"/>
                </a:solidFill>
                <a:latin typeface="Arial" panose="020B0604020202020204" pitchFamily="34" charset="0"/>
                <a:ea typeface="宋体" panose="02010600030101010101" pitchFamily="2" charset="-122"/>
              </a:rPr>
              <a:t>异  常  模  式</a:t>
            </a:r>
            <a:endParaRPr lang="zh-CN" altLang="en-US" sz="1800">
              <a:solidFill>
                <a:schemeClr val="tx1"/>
              </a:solidFill>
              <a:latin typeface="Arial" panose="020B0604020202020204" pitchFamily="34" charset="0"/>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319088" y="143510"/>
            <a:ext cx="8229600" cy="639762"/>
          </a:xfrm>
        </p:spPr>
        <p:txBody>
          <a:bodyPr>
            <a:normAutofit fontScale="90000"/>
          </a:bodyPr>
          <a:lstStyle/>
          <a:p>
            <a:pPr eaLnBrk="1" hangingPunct="1"/>
            <a:r>
              <a:rPr lang="en-US" altLang="zh-CN" sz="4000" dirty="0">
                <a:latin typeface="微软雅黑" panose="020B0503020204020204" charset="-122"/>
                <a:ea typeface="微软雅黑" panose="020B0503020204020204" charset="-122"/>
                <a:cs typeface="微软雅黑" panose="020B0503020204020204" charset="-122"/>
              </a:rPr>
              <a:t>ARM</a:t>
            </a:r>
            <a:r>
              <a:rPr lang="zh-CN" altLang="en-US" sz="4000" dirty="0">
                <a:latin typeface="微软雅黑" panose="020B0503020204020204" charset="-122"/>
                <a:ea typeface="微软雅黑" panose="020B0503020204020204" charset="-122"/>
                <a:cs typeface="微软雅黑" panose="020B0503020204020204" charset="-122"/>
              </a:rPr>
              <a:t>寄存器集（</a:t>
            </a:r>
            <a:r>
              <a:rPr lang="en-US" altLang="zh-CN" sz="4000" dirty="0">
                <a:latin typeface="微软雅黑" panose="020B0503020204020204" charset="-122"/>
                <a:ea typeface="微软雅黑" panose="020B0503020204020204" charset="-122"/>
                <a:cs typeface="微软雅黑" panose="020B0503020204020204" charset="-122"/>
              </a:rPr>
              <a:t>ARM State</a:t>
            </a:r>
            <a:r>
              <a:rPr lang="zh-CN" altLang="en-US" sz="4000" dirty="0">
                <a:latin typeface="微软雅黑" panose="020B0503020204020204" charset="-122"/>
                <a:ea typeface="微软雅黑" panose="020B0503020204020204" charset="-122"/>
                <a:cs typeface="微软雅黑" panose="020B0503020204020204" charset="-122"/>
              </a:rPr>
              <a:t>）</a:t>
            </a:r>
            <a:endParaRPr lang="zh-CN" altLang="en-US" sz="4000" dirty="0">
              <a:latin typeface="微软雅黑" panose="020B0503020204020204" charset="-122"/>
              <a:ea typeface="微软雅黑" panose="020B0503020204020204" charset="-122"/>
              <a:cs typeface="微软雅黑" panose="020B0503020204020204" charset="-122"/>
            </a:endParaRPr>
          </a:p>
        </p:txBody>
      </p:sp>
      <p:grpSp>
        <p:nvGrpSpPr>
          <p:cNvPr id="6" name="Group 3"/>
          <p:cNvGrpSpPr/>
          <p:nvPr/>
        </p:nvGrpSpPr>
        <p:grpSpPr bwMode="auto">
          <a:xfrm>
            <a:off x="876301" y="1768475"/>
            <a:ext cx="874713" cy="1905000"/>
            <a:chOff x="693" y="840"/>
            <a:chExt cx="551" cy="1200"/>
          </a:xfrm>
        </p:grpSpPr>
        <p:sp>
          <p:nvSpPr>
            <p:cNvPr id="7" name="Rectangle 4"/>
            <p:cNvSpPr>
              <a:spLocks noChangeArrowheads="1"/>
            </p:cNvSpPr>
            <p:nvPr/>
          </p:nvSpPr>
          <p:spPr bwMode="auto">
            <a:xfrm>
              <a:off x="693" y="840"/>
              <a:ext cx="551" cy="150"/>
            </a:xfrm>
            <a:prstGeom prst="rect">
              <a:avLst/>
            </a:prstGeom>
            <a:solidFill>
              <a:srgbClr val="D6E4EE"/>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167" tIns="40084" rIns="80167" bIns="40084" anchor="ctr" anchorCtr="1"/>
            <a:lstStyle/>
            <a:p>
              <a:pPr algn="ctr" defTabSz="802005" fontAlgn="ctr">
                <a:lnSpc>
                  <a:spcPct val="80000"/>
                </a:lnSpc>
                <a:spcBef>
                  <a:spcPct val="50000"/>
                </a:spcBef>
                <a:buClr>
                  <a:schemeClr val="bg2"/>
                </a:buClr>
                <a:buSzPct val="125000"/>
                <a:buFont typeface="Wingdings" panose="05000000000000000000" pitchFamily="2" charset="2"/>
                <a:buNone/>
              </a:pPr>
              <a:r>
                <a:rPr lang="en-US" altLang="zh-CN" sz="1300" b="1">
                  <a:latin typeface="Courier New" panose="02070309020205020404" pitchFamily="49" charset="0"/>
                </a:rPr>
                <a:t>r0</a:t>
              </a:r>
              <a:endParaRPr lang="en-US" altLang="zh-CN" sz="1300" b="1">
                <a:latin typeface="Courier New" panose="02070309020205020404" pitchFamily="49" charset="0"/>
              </a:endParaRPr>
            </a:p>
          </p:txBody>
        </p:sp>
        <p:sp>
          <p:nvSpPr>
            <p:cNvPr id="8" name="Rectangle 5"/>
            <p:cNvSpPr>
              <a:spLocks noChangeArrowheads="1"/>
            </p:cNvSpPr>
            <p:nvPr/>
          </p:nvSpPr>
          <p:spPr bwMode="auto">
            <a:xfrm>
              <a:off x="693" y="990"/>
              <a:ext cx="551" cy="150"/>
            </a:xfrm>
            <a:prstGeom prst="rect">
              <a:avLst/>
            </a:prstGeom>
            <a:solidFill>
              <a:srgbClr val="D6E4EE"/>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167" tIns="40084" rIns="80167" bIns="40084" anchor="ctr" anchorCtr="1"/>
            <a:lstStyle/>
            <a:p>
              <a:pPr algn="ctr" defTabSz="802005" fontAlgn="ctr">
                <a:lnSpc>
                  <a:spcPct val="80000"/>
                </a:lnSpc>
                <a:spcBef>
                  <a:spcPct val="50000"/>
                </a:spcBef>
                <a:buClr>
                  <a:schemeClr val="bg2"/>
                </a:buClr>
                <a:buSzPct val="125000"/>
                <a:buFont typeface="Wingdings" panose="05000000000000000000" pitchFamily="2" charset="2"/>
                <a:buNone/>
              </a:pPr>
              <a:r>
                <a:rPr lang="en-US" altLang="zh-CN" sz="1300" b="1">
                  <a:latin typeface="Courier New" panose="02070309020205020404" pitchFamily="49" charset="0"/>
                </a:rPr>
                <a:t>r1</a:t>
              </a:r>
              <a:endParaRPr lang="en-US" altLang="zh-CN" sz="1300" b="1">
                <a:latin typeface="Courier New" panose="02070309020205020404" pitchFamily="49" charset="0"/>
              </a:endParaRPr>
            </a:p>
          </p:txBody>
        </p:sp>
        <p:sp>
          <p:nvSpPr>
            <p:cNvPr id="9" name="Rectangle 6"/>
            <p:cNvSpPr>
              <a:spLocks noChangeArrowheads="1"/>
            </p:cNvSpPr>
            <p:nvPr/>
          </p:nvSpPr>
          <p:spPr bwMode="auto">
            <a:xfrm>
              <a:off x="693" y="1140"/>
              <a:ext cx="551" cy="150"/>
            </a:xfrm>
            <a:prstGeom prst="rect">
              <a:avLst/>
            </a:prstGeom>
            <a:solidFill>
              <a:srgbClr val="D6E4EE"/>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167" tIns="40084" rIns="80167" bIns="40084" anchor="ctr" anchorCtr="1"/>
            <a:lstStyle/>
            <a:p>
              <a:pPr algn="ctr" defTabSz="802005" fontAlgn="ctr">
                <a:lnSpc>
                  <a:spcPct val="80000"/>
                </a:lnSpc>
                <a:spcBef>
                  <a:spcPct val="50000"/>
                </a:spcBef>
                <a:buClr>
                  <a:schemeClr val="bg2"/>
                </a:buClr>
                <a:buSzPct val="125000"/>
                <a:buFont typeface="Wingdings" panose="05000000000000000000" pitchFamily="2" charset="2"/>
                <a:buNone/>
              </a:pPr>
              <a:r>
                <a:rPr lang="en-US" altLang="zh-CN" sz="1300" b="1">
                  <a:latin typeface="Courier New" panose="02070309020205020404" pitchFamily="49" charset="0"/>
                </a:rPr>
                <a:t>r2</a:t>
              </a:r>
              <a:endParaRPr lang="en-US" altLang="zh-CN" sz="1300" b="1">
                <a:latin typeface="Courier New" panose="02070309020205020404" pitchFamily="49" charset="0"/>
              </a:endParaRPr>
            </a:p>
          </p:txBody>
        </p:sp>
        <p:sp>
          <p:nvSpPr>
            <p:cNvPr id="10" name="Rectangle 7"/>
            <p:cNvSpPr>
              <a:spLocks noChangeArrowheads="1"/>
            </p:cNvSpPr>
            <p:nvPr/>
          </p:nvSpPr>
          <p:spPr bwMode="auto">
            <a:xfrm>
              <a:off x="693" y="1290"/>
              <a:ext cx="551" cy="150"/>
            </a:xfrm>
            <a:prstGeom prst="rect">
              <a:avLst/>
            </a:prstGeom>
            <a:solidFill>
              <a:srgbClr val="D6E4EE"/>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167" tIns="40084" rIns="80167" bIns="40084" anchor="ctr" anchorCtr="1"/>
            <a:lstStyle/>
            <a:p>
              <a:pPr algn="ctr" defTabSz="802005" fontAlgn="ctr">
                <a:lnSpc>
                  <a:spcPct val="80000"/>
                </a:lnSpc>
                <a:spcBef>
                  <a:spcPct val="50000"/>
                </a:spcBef>
                <a:buClr>
                  <a:schemeClr val="bg2"/>
                </a:buClr>
                <a:buSzPct val="125000"/>
                <a:buFont typeface="Wingdings" panose="05000000000000000000" pitchFamily="2" charset="2"/>
                <a:buNone/>
              </a:pPr>
              <a:r>
                <a:rPr lang="en-US" altLang="zh-CN" sz="1300" b="1">
                  <a:latin typeface="Courier New" panose="02070309020205020404" pitchFamily="49" charset="0"/>
                </a:rPr>
                <a:t>r3</a:t>
              </a:r>
              <a:endParaRPr lang="en-US" altLang="zh-CN" sz="1300" b="1">
                <a:latin typeface="Courier New" panose="02070309020205020404" pitchFamily="49" charset="0"/>
              </a:endParaRPr>
            </a:p>
          </p:txBody>
        </p:sp>
        <p:sp>
          <p:nvSpPr>
            <p:cNvPr id="11" name="Rectangle 8"/>
            <p:cNvSpPr>
              <a:spLocks noChangeArrowheads="1"/>
            </p:cNvSpPr>
            <p:nvPr/>
          </p:nvSpPr>
          <p:spPr bwMode="auto">
            <a:xfrm>
              <a:off x="693" y="1440"/>
              <a:ext cx="551" cy="150"/>
            </a:xfrm>
            <a:prstGeom prst="rect">
              <a:avLst/>
            </a:prstGeom>
            <a:solidFill>
              <a:srgbClr val="D6E4EE"/>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167" tIns="40084" rIns="80167" bIns="40084" anchor="ctr" anchorCtr="1"/>
            <a:lstStyle/>
            <a:p>
              <a:pPr algn="ctr" defTabSz="802005" fontAlgn="ctr">
                <a:lnSpc>
                  <a:spcPct val="80000"/>
                </a:lnSpc>
                <a:spcBef>
                  <a:spcPct val="50000"/>
                </a:spcBef>
                <a:buClr>
                  <a:schemeClr val="bg2"/>
                </a:buClr>
                <a:buSzPct val="125000"/>
                <a:buFont typeface="Wingdings" panose="05000000000000000000" pitchFamily="2" charset="2"/>
                <a:buNone/>
              </a:pPr>
              <a:r>
                <a:rPr lang="en-US" altLang="zh-CN" sz="1300" b="1">
                  <a:latin typeface="Courier New" panose="02070309020205020404" pitchFamily="49" charset="0"/>
                </a:rPr>
                <a:t>r4</a:t>
              </a:r>
              <a:endParaRPr lang="en-US" altLang="zh-CN" sz="1300" b="1">
                <a:latin typeface="Courier New" panose="02070309020205020404" pitchFamily="49" charset="0"/>
              </a:endParaRPr>
            </a:p>
          </p:txBody>
        </p:sp>
        <p:sp>
          <p:nvSpPr>
            <p:cNvPr id="12" name="Rectangle 9"/>
            <p:cNvSpPr>
              <a:spLocks noChangeArrowheads="1"/>
            </p:cNvSpPr>
            <p:nvPr/>
          </p:nvSpPr>
          <p:spPr bwMode="auto">
            <a:xfrm>
              <a:off x="693" y="1590"/>
              <a:ext cx="551" cy="150"/>
            </a:xfrm>
            <a:prstGeom prst="rect">
              <a:avLst/>
            </a:prstGeom>
            <a:solidFill>
              <a:srgbClr val="D6E4EE"/>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167" tIns="40084" rIns="80167" bIns="40084" anchor="ctr" anchorCtr="1"/>
            <a:lstStyle/>
            <a:p>
              <a:pPr algn="ctr" defTabSz="802005" fontAlgn="ctr">
                <a:lnSpc>
                  <a:spcPct val="80000"/>
                </a:lnSpc>
                <a:spcBef>
                  <a:spcPct val="50000"/>
                </a:spcBef>
                <a:buClr>
                  <a:schemeClr val="bg2"/>
                </a:buClr>
                <a:buSzPct val="125000"/>
                <a:buFont typeface="Wingdings" panose="05000000000000000000" pitchFamily="2" charset="2"/>
                <a:buNone/>
              </a:pPr>
              <a:r>
                <a:rPr lang="en-US" altLang="zh-CN" sz="1300" b="1">
                  <a:latin typeface="Courier New" panose="02070309020205020404" pitchFamily="49" charset="0"/>
                </a:rPr>
                <a:t>r5</a:t>
              </a:r>
              <a:endParaRPr lang="en-US" altLang="zh-CN" sz="1300" b="1">
                <a:latin typeface="Courier New" panose="02070309020205020404" pitchFamily="49" charset="0"/>
              </a:endParaRPr>
            </a:p>
          </p:txBody>
        </p:sp>
        <p:sp>
          <p:nvSpPr>
            <p:cNvPr id="13" name="Rectangle 10"/>
            <p:cNvSpPr>
              <a:spLocks noChangeArrowheads="1"/>
            </p:cNvSpPr>
            <p:nvPr/>
          </p:nvSpPr>
          <p:spPr bwMode="auto">
            <a:xfrm>
              <a:off x="693" y="1740"/>
              <a:ext cx="551" cy="150"/>
            </a:xfrm>
            <a:prstGeom prst="rect">
              <a:avLst/>
            </a:prstGeom>
            <a:solidFill>
              <a:srgbClr val="D6E4EE"/>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167" tIns="40084" rIns="80167" bIns="40084" anchor="ctr" anchorCtr="1"/>
            <a:lstStyle/>
            <a:p>
              <a:pPr algn="ctr" defTabSz="802005" fontAlgn="ctr">
                <a:lnSpc>
                  <a:spcPct val="80000"/>
                </a:lnSpc>
                <a:spcBef>
                  <a:spcPct val="50000"/>
                </a:spcBef>
                <a:buClr>
                  <a:schemeClr val="bg2"/>
                </a:buClr>
                <a:buSzPct val="125000"/>
                <a:buFont typeface="Wingdings" panose="05000000000000000000" pitchFamily="2" charset="2"/>
                <a:buNone/>
              </a:pPr>
              <a:r>
                <a:rPr lang="en-US" altLang="zh-CN" sz="1300" b="1">
                  <a:latin typeface="Courier New" panose="02070309020205020404" pitchFamily="49" charset="0"/>
                </a:rPr>
                <a:t>r6</a:t>
              </a:r>
              <a:endParaRPr lang="en-US" altLang="zh-CN" sz="1300" b="1">
                <a:latin typeface="Courier New" panose="02070309020205020404" pitchFamily="49" charset="0"/>
              </a:endParaRPr>
            </a:p>
          </p:txBody>
        </p:sp>
        <p:sp>
          <p:nvSpPr>
            <p:cNvPr id="14" name="Rectangle 11"/>
            <p:cNvSpPr>
              <a:spLocks noChangeArrowheads="1"/>
            </p:cNvSpPr>
            <p:nvPr/>
          </p:nvSpPr>
          <p:spPr bwMode="auto">
            <a:xfrm>
              <a:off x="693" y="1890"/>
              <a:ext cx="551" cy="150"/>
            </a:xfrm>
            <a:prstGeom prst="rect">
              <a:avLst/>
            </a:prstGeom>
            <a:solidFill>
              <a:srgbClr val="D6E4EE"/>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167" tIns="40084" rIns="80167" bIns="40084" anchor="ctr" anchorCtr="1"/>
            <a:lstStyle/>
            <a:p>
              <a:pPr algn="ctr" defTabSz="802005" fontAlgn="ctr">
                <a:lnSpc>
                  <a:spcPct val="80000"/>
                </a:lnSpc>
                <a:spcBef>
                  <a:spcPct val="50000"/>
                </a:spcBef>
                <a:buClr>
                  <a:schemeClr val="bg2"/>
                </a:buClr>
                <a:buSzPct val="125000"/>
                <a:buFont typeface="Wingdings" panose="05000000000000000000" pitchFamily="2" charset="2"/>
                <a:buNone/>
              </a:pPr>
              <a:r>
                <a:rPr lang="en-US" altLang="zh-CN" sz="1300" b="1">
                  <a:latin typeface="Courier New" panose="02070309020205020404" pitchFamily="49" charset="0"/>
                </a:rPr>
                <a:t>r7</a:t>
              </a:r>
              <a:endParaRPr lang="en-US" altLang="zh-CN" sz="1300" b="1">
                <a:latin typeface="Courier New" panose="02070309020205020404" pitchFamily="49" charset="0"/>
              </a:endParaRPr>
            </a:p>
          </p:txBody>
        </p:sp>
      </p:grpSp>
      <p:grpSp>
        <p:nvGrpSpPr>
          <p:cNvPr id="15" name="Group 12"/>
          <p:cNvGrpSpPr/>
          <p:nvPr/>
        </p:nvGrpSpPr>
        <p:grpSpPr bwMode="auto">
          <a:xfrm>
            <a:off x="876301" y="3673475"/>
            <a:ext cx="874713" cy="1190625"/>
            <a:chOff x="693" y="2040"/>
            <a:chExt cx="551" cy="750"/>
          </a:xfrm>
        </p:grpSpPr>
        <p:sp>
          <p:nvSpPr>
            <p:cNvPr id="16" name="Rectangle 13"/>
            <p:cNvSpPr>
              <a:spLocks noChangeArrowheads="1"/>
            </p:cNvSpPr>
            <p:nvPr/>
          </p:nvSpPr>
          <p:spPr bwMode="auto">
            <a:xfrm>
              <a:off x="693" y="2040"/>
              <a:ext cx="551" cy="150"/>
            </a:xfrm>
            <a:prstGeom prst="rect">
              <a:avLst/>
            </a:prstGeom>
            <a:solidFill>
              <a:srgbClr val="D6E4EE"/>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167" tIns="40084" rIns="80167" bIns="40084" anchor="ctr" anchorCtr="1"/>
            <a:lstStyle/>
            <a:p>
              <a:pPr algn="ctr" defTabSz="802005" fontAlgn="ctr">
                <a:lnSpc>
                  <a:spcPct val="80000"/>
                </a:lnSpc>
                <a:spcBef>
                  <a:spcPct val="50000"/>
                </a:spcBef>
                <a:buClr>
                  <a:schemeClr val="bg2"/>
                </a:buClr>
                <a:buSzPct val="125000"/>
                <a:buFont typeface="Wingdings" panose="05000000000000000000" pitchFamily="2" charset="2"/>
                <a:buNone/>
              </a:pPr>
              <a:r>
                <a:rPr lang="en-US" altLang="zh-CN" sz="1300" b="1">
                  <a:latin typeface="Courier New" panose="02070309020205020404" pitchFamily="49" charset="0"/>
                </a:rPr>
                <a:t>r8</a:t>
              </a:r>
              <a:endParaRPr lang="en-US" altLang="zh-CN" sz="1300" b="1">
                <a:latin typeface="Courier New" panose="02070309020205020404" pitchFamily="49" charset="0"/>
              </a:endParaRPr>
            </a:p>
          </p:txBody>
        </p:sp>
        <p:sp>
          <p:nvSpPr>
            <p:cNvPr id="17" name="Rectangle 14"/>
            <p:cNvSpPr>
              <a:spLocks noChangeArrowheads="1"/>
            </p:cNvSpPr>
            <p:nvPr/>
          </p:nvSpPr>
          <p:spPr bwMode="auto">
            <a:xfrm>
              <a:off x="693" y="2190"/>
              <a:ext cx="551" cy="150"/>
            </a:xfrm>
            <a:prstGeom prst="rect">
              <a:avLst/>
            </a:prstGeom>
            <a:solidFill>
              <a:srgbClr val="D6E4EE"/>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167" tIns="40084" rIns="80167" bIns="40084" anchor="ctr" anchorCtr="1"/>
            <a:lstStyle/>
            <a:p>
              <a:pPr algn="ctr" defTabSz="802005" fontAlgn="ctr">
                <a:lnSpc>
                  <a:spcPct val="80000"/>
                </a:lnSpc>
                <a:spcBef>
                  <a:spcPct val="50000"/>
                </a:spcBef>
                <a:buClr>
                  <a:schemeClr val="bg2"/>
                </a:buClr>
                <a:buSzPct val="125000"/>
                <a:buFont typeface="Wingdings" panose="05000000000000000000" pitchFamily="2" charset="2"/>
                <a:buNone/>
              </a:pPr>
              <a:r>
                <a:rPr lang="en-US" altLang="zh-CN" sz="1300" b="1">
                  <a:latin typeface="Courier New" panose="02070309020205020404" pitchFamily="49" charset="0"/>
                </a:rPr>
                <a:t>r9</a:t>
              </a:r>
              <a:endParaRPr lang="en-US" altLang="zh-CN" sz="1300" b="1">
                <a:latin typeface="Courier New" panose="02070309020205020404" pitchFamily="49" charset="0"/>
              </a:endParaRPr>
            </a:p>
          </p:txBody>
        </p:sp>
        <p:sp>
          <p:nvSpPr>
            <p:cNvPr id="18" name="Rectangle 15"/>
            <p:cNvSpPr>
              <a:spLocks noChangeArrowheads="1"/>
            </p:cNvSpPr>
            <p:nvPr/>
          </p:nvSpPr>
          <p:spPr bwMode="auto">
            <a:xfrm>
              <a:off x="693" y="2340"/>
              <a:ext cx="551" cy="150"/>
            </a:xfrm>
            <a:prstGeom prst="rect">
              <a:avLst/>
            </a:prstGeom>
            <a:solidFill>
              <a:srgbClr val="D6E4EE"/>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167" tIns="40084" rIns="80167" bIns="40084" anchor="ctr" anchorCtr="1"/>
            <a:lstStyle/>
            <a:p>
              <a:pPr algn="ctr" defTabSz="802005" fontAlgn="ctr">
                <a:lnSpc>
                  <a:spcPct val="80000"/>
                </a:lnSpc>
                <a:spcBef>
                  <a:spcPct val="50000"/>
                </a:spcBef>
                <a:buClr>
                  <a:schemeClr val="bg2"/>
                </a:buClr>
                <a:buSzPct val="125000"/>
                <a:buFont typeface="Wingdings" panose="05000000000000000000" pitchFamily="2" charset="2"/>
                <a:buNone/>
              </a:pPr>
              <a:r>
                <a:rPr lang="en-US" altLang="zh-CN" sz="1300" b="1">
                  <a:latin typeface="Courier New" panose="02070309020205020404" pitchFamily="49" charset="0"/>
                </a:rPr>
                <a:t>r10</a:t>
              </a:r>
              <a:endParaRPr lang="en-US" altLang="zh-CN" sz="1300" b="1">
                <a:latin typeface="Courier New" panose="02070309020205020404" pitchFamily="49" charset="0"/>
              </a:endParaRPr>
            </a:p>
          </p:txBody>
        </p:sp>
        <p:sp>
          <p:nvSpPr>
            <p:cNvPr id="19" name="Rectangle 16"/>
            <p:cNvSpPr>
              <a:spLocks noChangeArrowheads="1"/>
            </p:cNvSpPr>
            <p:nvPr/>
          </p:nvSpPr>
          <p:spPr bwMode="auto">
            <a:xfrm>
              <a:off x="693" y="2490"/>
              <a:ext cx="551" cy="150"/>
            </a:xfrm>
            <a:prstGeom prst="rect">
              <a:avLst/>
            </a:prstGeom>
            <a:solidFill>
              <a:srgbClr val="D6E4EE"/>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167" tIns="40084" rIns="80167" bIns="40084" anchor="ctr" anchorCtr="1"/>
            <a:lstStyle/>
            <a:p>
              <a:pPr algn="ctr" defTabSz="802005" fontAlgn="ctr">
                <a:lnSpc>
                  <a:spcPct val="80000"/>
                </a:lnSpc>
                <a:spcBef>
                  <a:spcPct val="50000"/>
                </a:spcBef>
                <a:buClr>
                  <a:schemeClr val="bg2"/>
                </a:buClr>
                <a:buSzPct val="125000"/>
                <a:buFont typeface="Wingdings" panose="05000000000000000000" pitchFamily="2" charset="2"/>
                <a:buNone/>
              </a:pPr>
              <a:r>
                <a:rPr lang="en-US" altLang="zh-CN" sz="1300" b="1">
                  <a:latin typeface="Courier New" panose="02070309020205020404" pitchFamily="49" charset="0"/>
                </a:rPr>
                <a:t>r11</a:t>
              </a:r>
              <a:endParaRPr lang="en-US" altLang="zh-CN" sz="1300" b="1">
                <a:latin typeface="Courier New" panose="02070309020205020404" pitchFamily="49" charset="0"/>
              </a:endParaRPr>
            </a:p>
          </p:txBody>
        </p:sp>
        <p:sp>
          <p:nvSpPr>
            <p:cNvPr id="20" name="Rectangle 17"/>
            <p:cNvSpPr>
              <a:spLocks noChangeArrowheads="1"/>
            </p:cNvSpPr>
            <p:nvPr/>
          </p:nvSpPr>
          <p:spPr bwMode="auto">
            <a:xfrm>
              <a:off x="693" y="2640"/>
              <a:ext cx="551" cy="150"/>
            </a:xfrm>
            <a:prstGeom prst="rect">
              <a:avLst/>
            </a:prstGeom>
            <a:solidFill>
              <a:srgbClr val="D6E4EE"/>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167" tIns="40084" rIns="80167" bIns="40084" anchor="ctr" anchorCtr="1"/>
            <a:lstStyle/>
            <a:p>
              <a:pPr algn="ctr" defTabSz="802005" fontAlgn="ctr">
                <a:lnSpc>
                  <a:spcPct val="80000"/>
                </a:lnSpc>
                <a:spcBef>
                  <a:spcPct val="50000"/>
                </a:spcBef>
                <a:buClr>
                  <a:schemeClr val="bg2"/>
                </a:buClr>
                <a:buSzPct val="125000"/>
                <a:buFont typeface="Wingdings" panose="05000000000000000000" pitchFamily="2" charset="2"/>
                <a:buNone/>
              </a:pPr>
              <a:r>
                <a:rPr lang="en-US" altLang="zh-CN" sz="1300" b="1">
                  <a:latin typeface="Courier New" panose="02070309020205020404" pitchFamily="49" charset="0"/>
                </a:rPr>
                <a:t>r12</a:t>
              </a:r>
              <a:endParaRPr lang="en-US" altLang="zh-CN" sz="1300" b="1">
                <a:latin typeface="Courier New" panose="02070309020205020404" pitchFamily="49" charset="0"/>
              </a:endParaRPr>
            </a:p>
          </p:txBody>
        </p:sp>
      </p:grpSp>
      <p:sp>
        <p:nvSpPr>
          <p:cNvPr id="21" name="Rectangle 18"/>
          <p:cNvSpPr>
            <a:spLocks noChangeArrowheads="1"/>
          </p:cNvSpPr>
          <p:nvPr/>
        </p:nvSpPr>
        <p:spPr bwMode="auto">
          <a:xfrm>
            <a:off x="876301" y="5340350"/>
            <a:ext cx="874713" cy="238125"/>
          </a:xfrm>
          <a:prstGeom prst="rect">
            <a:avLst/>
          </a:prstGeom>
          <a:solidFill>
            <a:srgbClr val="D6E4EE"/>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167" tIns="40084" rIns="80167" bIns="40084" anchor="ctr" anchorCtr="1"/>
          <a:lstStyle/>
          <a:p>
            <a:pPr algn="ctr" defTabSz="802005" fontAlgn="ctr">
              <a:lnSpc>
                <a:spcPct val="80000"/>
              </a:lnSpc>
              <a:spcBef>
                <a:spcPct val="50000"/>
              </a:spcBef>
              <a:buClr>
                <a:schemeClr val="bg2"/>
              </a:buClr>
              <a:buSzPct val="125000"/>
              <a:buFont typeface="Wingdings" panose="05000000000000000000" pitchFamily="2" charset="2"/>
              <a:buNone/>
            </a:pPr>
            <a:r>
              <a:rPr lang="en-US" altLang="zh-CN" sz="1300" b="1">
                <a:latin typeface="Courier New" panose="02070309020205020404" pitchFamily="49" charset="0"/>
              </a:rPr>
              <a:t>r15 (pc)</a:t>
            </a:r>
            <a:endParaRPr lang="en-US" altLang="zh-CN" sz="1300" b="1">
              <a:latin typeface="Courier New" panose="02070309020205020404" pitchFamily="49" charset="0"/>
            </a:endParaRPr>
          </a:p>
        </p:txBody>
      </p:sp>
      <p:sp>
        <p:nvSpPr>
          <p:cNvPr id="22" name="Rectangle 19"/>
          <p:cNvSpPr>
            <a:spLocks noChangeArrowheads="1"/>
          </p:cNvSpPr>
          <p:nvPr/>
        </p:nvSpPr>
        <p:spPr bwMode="auto">
          <a:xfrm>
            <a:off x="876301" y="5813425"/>
            <a:ext cx="874713" cy="238125"/>
          </a:xfrm>
          <a:prstGeom prst="rect">
            <a:avLst/>
          </a:prstGeom>
          <a:solidFill>
            <a:srgbClr val="D6E4EE"/>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167" tIns="40084" rIns="80167" bIns="40084" anchor="ctr" anchorCtr="1"/>
          <a:lstStyle/>
          <a:p>
            <a:pPr algn="ctr" defTabSz="802005" fontAlgn="ctr">
              <a:lnSpc>
                <a:spcPct val="80000"/>
              </a:lnSpc>
              <a:spcBef>
                <a:spcPct val="50000"/>
              </a:spcBef>
              <a:buClr>
                <a:schemeClr val="bg2"/>
              </a:buClr>
              <a:buSzPct val="125000"/>
              <a:buFont typeface="Wingdings" panose="05000000000000000000" pitchFamily="2" charset="2"/>
              <a:buNone/>
            </a:pPr>
            <a:r>
              <a:rPr lang="en-US" altLang="zh-CN" sz="1300" b="1">
                <a:latin typeface="Courier New" panose="02070309020205020404" pitchFamily="49" charset="0"/>
              </a:rPr>
              <a:t>cpsr</a:t>
            </a:r>
            <a:endParaRPr lang="en-US" altLang="zh-CN" sz="1300" b="1">
              <a:latin typeface="Courier New" panose="02070309020205020404" pitchFamily="49" charset="0"/>
            </a:endParaRPr>
          </a:p>
        </p:txBody>
      </p:sp>
      <p:grpSp>
        <p:nvGrpSpPr>
          <p:cNvPr id="23" name="Group 20"/>
          <p:cNvGrpSpPr/>
          <p:nvPr/>
        </p:nvGrpSpPr>
        <p:grpSpPr bwMode="auto">
          <a:xfrm>
            <a:off x="585789" y="1265238"/>
            <a:ext cx="1471612" cy="4075112"/>
            <a:chOff x="363" y="523"/>
            <a:chExt cx="927" cy="2567"/>
          </a:xfrm>
        </p:grpSpPr>
        <p:grpSp>
          <p:nvGrpSpPr>
            <p:cNvPr id="24" name="Group 21"/>
            <p:cNvGrpSpPr/>
            <p:nvPr/>
          </p:nvGrpSpPr>
          <p:grpSpPr bwMode="auto">
            <a:xfrm>
              <a:off x="546" y="2790"/>
              <a:ext cx="551" cy="300"/>
              <a:chOff x="693" y="2790"/>
              <a:chExt cx="551" cy="300"/>
            </a:xfrm>
          </p:grpSpPr>
          <p:sp>
            <p:nvSpPr>
              <p:cNvPr id="26" name="Rectangle 22"/>
              <p:cNvSpPr>
                <a:spLocks noChangeArrowheads="1"/>
              </p:cNvSpPr>
              <p:nvPr/>
            </p:nvSpPr>
            <p:spPr bwMode="auto">
              <a:xfrm>
                <a:off x="693" y="2790"/>
                <a:ext cx="551" cy="150"/>
              </a:xfrm>
              <a:prstGeom prst="rect">
                <a:avLst/>
              </a:prstGeom>
              <a:solidFill>
                <a:srgbClr val="D6E4EE"/>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167" tIns="40084" rIns="80167" bIns="40084" anchor="ctr" anchorCtr="1"/>
              <a:lstStyle/>
              <a:p>
                <a:pPr algn="ctr" defTabSz="802005" fontAlgn="ctr">
                  <a:lnSpc>
                    <a:spcPct val="80000"/>
                  </a:lnSpc>
                  <a:spcBef>
                    <a:spcPct val="50000"/>
                  </a:spcBef>
                  <a:buClr>
                    <a:schemeClr val="bg2"/>
                  </a:buClr>
                  <a:buSzPct val="125000"/>
                  <a:buFont typeface="Wingdings" panose="05000000000000000000" pitchFamily="2" charset="2"/>
                  <a:buNone/>
                </a:pPr>
                <a:r>
                  <a:rPr lang="en-US" altLang="zh-CN" sz="1300" b="1">
                    <a:latin typeface="Courier New" panose="02070309020205020404" pitchFamily="49" charset="0"/>
                  </a:rPr>
                  <a:t>r13 (sp)</a:t>
                </a:r>
                <a:endParaRPr lang="en-US" altLang="zh-CN" sz="1300" b="1">
                  <a:latin typeface="Courier New" panose="02070309020205020404" pitchFamily="49" charset="0"/>
                </a:endParaRPr>
              </a:p>
            </p:txBody>
          </p:sp>
          <p:sp>
            <p:nvSpPr>
              <p:cNvPr id="27" name="Rectangle 23"/>
              <p:cNvSpPr>
                <a:spLocks noChangeArrowheads="1"/>
              </p:cNvSpPr>
              <p:nvPr/>
            </p:nvSpPr>
            <p:spPr bwMode="auto">
              <a:xfrm>
                <a:off x="693" y="2940"/>
                <a:ext cx="551" cy="150"/>
              </a:xfrm>
              <a:prstGeom prst="rect">
                <a:avLst/>
              </a:prstGeom>
              <a:solidFill>
                <a:srgbClr val="D6E4EE"/>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167" tIns="40084" rIns="80167" bIns="40084" anchor="ctr" anchorCtr="1"/>
              <a:lstStyle/>
              <a:p>
                <a:pPr algn="ctr" defTabSz="802005" fontAlgn="ctr">
                  <a:lnSpc>
                    <a:spcPct val="80000"/>
                  </a:lnSpc>
                  <a:spcBef>
                    <a:spcPct val="50000"/>
                  </a:spcBef>
                  <a:buClr>
                    <a:schemeClr val="bg2"/>
                  </a:buClr>
                  <a:buSzPct val="125000"/>
                  <a:buFont typeface="Wingdings" panose="05000000000000000000" pitchFamily="2" charset="2"/>
                  <a:buNone/>
                </a:pPr>
                <a:r>
                  <a:rPr lang="en-US" altLang="zh-CN" sz="1300" b="1">
                    <a:latin typeface="Courier New" panose="02070309020205020404" pitchFamily="49" charset="0"/>
                  </a:rPr>
                  <a:t>r14 (lr)</a:t>
                </a:r>
                <a:endParaRPr lang="en-US" altLang="zh-CN" sz="1300" b="1">
                  <a:latin typeface="Courier New" panose="02070309020205020404" pitchFamily="49" charset="0"/>
                </a:endParaRPr>
              </a:p>
            </p:txBody>
          </p:sp>
        </p:grpSp>
        <p:sp>
          <p:nvSpPr>
            <p:cNvPr id="25" name="Text Box 24"/>
            <p:cNvSpPr txBox="1">
              <a:spLocks noChangeArrowheads="1"/>
            </p:cNvSpPr>
            <p:nvPr/>
          </p:nvSpPr>
          <p:spPr bwMode="auto">
            <a:xfrm>
              <a:off x="363" y="523"/>
              <a:ext cx="927" cy="20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167" tIns="40084" rIns="80167" bIns="40084">
              <a:spAutoFit/>
            </a:bodyPr>
            <a:lstStyle>
              <a:lvl1pPr defTabSz="802005">
                <a:defRPr sz="3200" b="1">
                  <a:solidFill>
                    <a:schemeClr val="accent2"/>
                  </a:solidFill>
                  <a:latin typeface="仿宋_GB2312" pitchFamily="49" charset="-122"/>
                  <a:ea typeface="仿宋_GB2312" pitchFamily="49" charset="-122"/>
                </a:defRPr>
              </a:lvl1pPr>
              <a:lvl2pPr defTabSz="802005">
                <a:defRPr sz="2800" b="1">
                  <a:solidFill>
                    <a:schemeClr val="tx1"/>
                  </a:solidFill>
                  <a:latin typeface="Arial" panose="020B0604020202020204" pitchFamily="34" charset="0"/>
                  <a:ea typeface="宋体" panose="02010600030101010101" pitchFamily="2" charset="-122"/>
                </a:defRPr>
              </a:lvl2pPr>
              <a:lvl3pPr defTabSz="802005">
                <a:defRPr sz="2400" b="1">
                  <a:solidFill>
                    <a:schemeClr val="accent2"/>
                  </a:solidFill>
                  <a:latin typeface="Arial" panose="020B0604020202020204" pitchFamily="34" charset="0"/>
                  <a:ea typeface="宋体" panose="02010600030101010101" pitchFamily="2" charset="-122"/>
                </a:defRPr>
              </a:lvl3pPr>
              <a:lvl4pPr defTabSz="802005">
                <a:defRPr sz="2000" b="1">
                  <a:solidFill>
                    <a:schemeClr val="tx1"/>
                  </a:solidFill>
                  <a:latin typeface="Arial" panose="020B0604020202020204" pitchFamily="34" charset="0"/>
                  <a:ea typeface="宋体" panose="02010600030101010101" pitchFamily="2" charset="-122"/>
                </a:defRPr>
              </a:lvl4pPr>
              <a:lvl5pPr defTabSz="802005">
                <a:defRPr sz="2000" b="1">
                  <a:solidFill>
                    <a:schemeClr val="accent2"/>
                  </a:solidFill>
                  <a:latin typeface="Arial" panose="020B0604020202020204" pitchFamily="34" charset="0"/>
                  <a:ea typeface="宋体" panose="02010600030101010101" pitchFamily="2" charset="-122"/>
                </a:defRPr>
              </a:lvl5pPr>
              <a:lvl6pPr defTabSz="802005"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6pPr>
              <a:lvl7pPr defTabSz="802005"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7pPr>
              <a:lvl8pPr defTabSz="802005"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8pPr>
              <a:lvl9pPr defTabSz="802005"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9pPr>
            </a:lstStyle>
            <a:p>
              <a:pPr algn="ctr" fontAlgn="ctr">
                <a:lnSpc>
                  <a:spcPct val="80000"/>
                </a:lnSpc>
                <a:spcBef>
                  <a:spcPct val="50000"/>
                </a:spcBef>
                <a:buClr>
                  <a:schemeClr val="bg2"/>
                </a:buClr>
                <a:buSzPct val="125000"/>
                <a:buFont typeface="Wingdings" panose="05000000000000000000" pitchFamily="2" charset="2"/>
                <a:buNone/>
              </a:pPr>
              <a:r>
                <a:rPr lang="en-US" altLang="zh-CN" sz="2000">
                  <a:latin typeface="Arial" panose="020B0604020202020204" pitchFamily="34" charset="0"/>
                  <a:ea typeface="宋体" panose="02010600030101010101" pitchFamily="2" charset="-122"/>
                </a:rPr>
                <a:t>User mode</a:t>
              </a:r>
              <a:endParaRPr lang="en-US" altLang="zh-CN" sz="2000">
                <a:latin typeface="Arial" panose="020B0604020202020204" pitchFamily="34" charset="0"/>
                <a:ea typeface="宋体" panose="02010600030101010101" pitchFamily="2" charset="-122"/>
              </a:endParaRPr>
            </a:p>
          </p:txBody>
        </p:sp>
      </p:grpSp>
      <p:grpSp>
        <p:nvGrpSpPr>
          <p:cNvPr id="28" name="Group 25"/>
          <p:cNvGrpSpPr/>
          <p:nvPr/>
        </p:nvGrpSpPr>
        <p:grpSpPr bwMode="auto">
          <a:xfrm>
            <a:off x="2643189" y="1287463"/>
            <a:ext cx="874712" cy="4997450"/>
            <a:chOff x="1659" y="537"/>
            <a:chExt cx="551" cy="3148"/>
          </a:xfrm>
        </p:grpSpPr>
        <p:grpSp>
          <p:nvGrpSpPr>
            <p:cNvPr id="29" name="Group 26"/>
            <p:cNvGrpSpPr/>
            <p:nvPr/>
          </p:nvGrpSpPr>
          <p:grpSpPr bwMode="auto">
            <a:xfrm>
              <a:off x="1659" y="2790"/>
              <a:ext cx="551" cy="895"/>
              <a:chOff x="1659" y="2790"/>
              <a:chExt cx="551" cy="895"/>
            </a:xfrm>
          </p:grpSpPr>
          <p:sp>
            <p:nvSpPr>
              <p:cNvPr id="31" name="Rectangle 27"/>
              <p:cNvSpPr>
                <a:spLocks noChangeArrowheads="1"/>
              </p:cNvSpPr>
              <p:nvPr/>
            </p:nvSpPr>
            <p:spPr bwMode="auto">
              <a:xfrm>
                <a:off x="1659" y="3535"/>
                <a:ext cx="551" cy="150"/>
              </a:xfrm>
              <a:prstGeom prst="rect">
                <a:avLst/>
              </a:prstGeom>
              <a:solidFill>
                <a:schemeClr val="bg2"/>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167" tIns="40084" rIns="80167" bIns="40084" anchor="ctr" anchorCtr="1"/>
              <a:lstStyle/>
              <a:p>
                <a:pPr algn="ctr" defTabSz="802005" fontAlgn="ctr">
                  <a:lnSpc>
                    <a:spcPct val="80000"/>
                  </a:lnSpc>
                  <a:spcBef>
                    <a:spcPct val="50000"/>
                  </a:spcBef>
                  <a:buClr>
                    <a:schemeClr val="bg2"/>
                  </a:buClr>
                  <a:buSzPct val="125000"/>
                  <a:buFont typeface="Wingdings" panose="05000000000000000000" pitchFamily="2" charset="2"/>
                  <a:buNone/>
                </a:pPr>
                <a:r>
                  <a:rPr lang="en-US" altLang="zh-CN" sz="1300" b="1">
                    <a:latin typeface="Courier New" panose="02070309020205020404" pitchFamily="49" charset="0"/>
                  </a:rPr>
                  <a:t>spsr</a:t>
                </a:r>
                <a:endParaRPr lang="en-US" altLang="zh-CN" sz="1300" b="1">
                  <a:latin typeface="Courier New" panose="02070309020205020404" pitchFamily="49" charset="0"/>
                </a:endParaRPr>
              </a:p>
            </p:txBody>
          </p:sp>
          <p:grpSp>
            <p:nvGrpSpPr>
              <p:cNvPr id="32" name="Group 28"/>
              <p:cNvGrpSpPr/>
              <p:nvPr/>
            </p:nvGrpSpPr>
            <p:grpSpPr bwMode="auto">
              <a:xfrm>
                <a:off x="1659" y="2790"/>
                <a:ext cx="551" cy="300"/>
                <a:chOff x="693" y="2790"/>
                <a:chExt cx="551" cy="300"/>
              </a:xfrm>
            </p:grpSpPr>
            <p:sp>
              <p:nvSpPr>
                <p:cNvPr id="33" name="Rectangle 29"/>
                <p:cNvSpPr>
                  <a:spLocks noChangeArrowheads="1"/>
                </p:cNvSpPr>
                <p:nvPr/>
              </p:nvSpPr>
              <p:spPr bwMode="auto">
                <a:xfrm>
                  <a:off x="693" y="2790"/>
                  <a:ext cx="551" cy="150"/>
                </a:xfrm>
                <a:prstGeom prst="rect">
                  <a:avLst/>
                </a:prstGeom>
                <a:solidFill>
                  <a:schemeClr val="bg2"/>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167" tIns="40084" rIns="80167" bIns="40084" anchor="ctr" anchorCtr="1"/>
                <a:lstStyle/>
                <a:p>
                  <a:pPr algn="ctr" defTabSz="802005" fontAlgn="ctr">
                    <a:lnSpc>
                      <a:spcPct val="80000"/>
                    </a:lnSpc>
                    <a:spcBef>
                      <a:spcPct val="50000"/>
                    </a:spcBef>
                    <a:buClr>
                      <a:schemeClr val="bg2"/>
                    </a:buClr>
                    <a:buSzPct val="125000"/>
                    <a:buFont typeface="Wingdings" panose="05000000000000000000" pitchFamily="2" charset="2"/>
                    <a:buNone/>
                  </a:pPr>
                  <a:r>
                    <a:rPr lang="en-US" altLang="zh-CN" sz="1300" b="1">
                      <a:latin typeface="Courier New" panose="02070309020205020404" pitchFamily="49" charset="0"/>
                    </a:rPr>
                    <a:t>r13 (sp)</a:t>
                  </a:r>
                  <a:endParaRPr lang="en-US" altLang="zh-CN" sz="1300" b="1">
                    <a:latin typeface="Courier New" panose="02070309020205020404" pitchFamily="49" charset="0"/>
                  </a:endParaRPr>
                </a:p>
              </p:txBody>
            </p:sp>
            <p:sp>
              <p:nvSpPr>
                <p:cNvPr id="34" name="Rectangle 30"/>
                <p:cNvSpPr>
                  <a:spLocks noChangeArrowheads="1"/>
                </p:cNvSpPr>
                <p:nvPr/>
              </p:nvSpPr>
              <p:spPr bwMode="auto">
                <a:xfrm>
                  <a:off x="693" y="2940"/>
                  <a:ext cx="551" cy="150"/>
                </a:xfrm>
                <a:prstGeom prst="rect">
                  <a:avLst/>
                </a:prstGeom>
                <a:solidFill>
                  <a:schemeClr val="bg2"/>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167" tIns="40084" rIns="80167" bIns="40084" anchor="ctr" anchorCtr="1"/>
                <a:lstStyle/>
                <a:p>
                  <a:pPr algn="ctr" defTabSz="802005" fontAlgn="ctr">
                    <a:lnSpc>
                      <a:spcPct val="80000"/>
                    </a:lnSpc>
                    <a:spcBef>
                      <a:spcPct val="50000"/>
                    </a:spcBef>
                    <a:buClr>
                      <a:schemeClr val="bg2"/>
                    </a:buClr>
                    <a:buSzPct val="125000"/>
                    <a:buFont typeface="Wingdings" panose="05000000000000000000" pitchFamily="2" charset="2"/>
                    <a:buNone/>
                  </a:pPr>
                  <a:r>
                    <a:rPr lang="en-US" altLang="zh-CN" sz="1300" b="1">
                      <a:latin typeface="Courier New" panose="02070309020205020404" pitchFamily="49" charset="0"/>
                    </a:rPr>
                    <a:t>r14 (lr)</a:t>
                  </a:r>
                  <a:endParaRPr lang="en-US" altLang="zh-CN" sz="1300" b="1">
                    <a:latin typeface="Courier New" panose="02070309020205020404" pitchFamily="49" charset="0"/>
                  </a:endParaRPr>
                </a:p>
              </p:txBody>
            </p:sp>
          </p:grpSp>
        </p:grpSp>
        <p:sp>
          <p:nvSpPr>
            <p:cNvPr id="30" name="Text Box 31"/>
            <p:cNvSpPr txBox="1">
              <a:spLocks noChangeArrowheads="1"/>
            </p:cNvSpPr>
            <p:nvPr/>
          </p:nvSpPr>
          <p:spPr bwMode="auto">
            <a:xfrm>
              <a:off x="1685" y="537"/>
              <a:ext cx="384" cy="20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167" tIns="40084" rIns="80167" bIns="40084">
              <a:spAutoFit/>
            </a:bodyPr>
            <a:lstStyle>
              <a:lvl1pPr defTabSz="802005">
                <a:defRPr sz="3200" b="1">
                  <a:solidFill>
                    <a:schemeClr val="accent2"/>
                  </a:solidFill>
                  <a:latin typeface="仿宋_GB2312" pitchFamily="49" charset="-122"/>
                  <a:ea typeface="仿宋_GB2312" pitchFamily="49" charset="-122"/>
                </a:defRPr>
              </a:lvl1pPr>
              <a:lvl2pPr defTabSz="802005">
                <a:defRPr sz="2800" b="1">
                  <a:solidFill>
                    <a:schemeClr val="tx1"/>
                  </a:solidFill>
                  <a:latin typeface="Arial" panose="020B0604020202020204" pitchFamily="34" charset="0"/>
                  <a:ea typeface="宋体" panose="02010600030101010101" pitchFamily="2" charset="-122"/>
                </a:defRPr>
              </a:lvl2pPr>
              <a:lvl3pPr defTabSz="802005">
                <a:defRPr sz="2400" b="1">
                  <a:solidFill>
                    <a:schemeClr val="accent2"/>
                  </a:solidFill>
                  <a:latin typeface="Arial" panose="020B0604020202020204" pitchFamily="34" charset="0"/>
                  <a:ea typeface="宋体" panose="02010600030101010101" pitchFamily="2" charset="-122"/>
                </a:defRPr>
              </a:lvl3pPr>
              <a:lvl4pPr defTabSz="802005">
                <a:defRPr sz="2000" b="1">
                  <a:solidFill>
                    <a:schemeClr val="tx1"/>
                  </a:solidFill>
                  <a:latin typeface="Arial" panose="020B0604020202020204" pitchFamily="34" charset="0"/>
                  <a:ea typeface="宋体" panose="02010600030101010101" pitchFamily="2" charset="-122"/>
                </a:defRPr>
              </a:lvl4pPr>
              <a:lvl5pPr defTabSz="802005">
                <a:defRPr sz="2000" b="1">
                  <a:solidFill>
                    <a:schemeClr val="accent2"/>
                  </a:solidFill>
                  <a:latin typeface="Arial" panose="020B0604020202020204" pitchFamily="34" charset="0"/>
                  <a:ea typeface="宋体" panose="02010600030101010101" pitchFamily="2" charset="-122"/>
                </a:defRPr>
              </a:lvl5pPr>
              <a:lvl6pPr defTabSz="802005"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6pPr>
              <a:lvl7pPr defTabSz="802005"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7pPr>
              <a:lvl8pPr defTabSz="802005"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8pPr>
              <a:lvl9pPr defTabSz="802005"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9pPr>
            </a:lstStyle>
            <a:p>
              <a:pPr algn="ctr" fontAlgn="ctr">
                <a:lnSpc>
                  <a:spcPct val="80000"/>
                </a:lnSpc>
                <a:spcBef>
                  <a:spcPct val="50000"/>
                </a:spcBef>
                <a:buClr>
                  <a:schemeClr val="bg2"/>
                </a:buClr>
                <a:buSzPct val="125000"/>
                <a:buFont typeface="Wingdings" panose="05000000000000000000" pitchFamily="2" charset="2"/>
                <a:buNone/>
              </a:pPr>
              <a:r>
                <a:rPr lang="en-US" altLang="zh-CN" sz="2000">
                  <a:latin typeface="Arial" panose="020B0604020202020204" pitchFamily="34" charset="0"/>
                  <a:ea typeface="宋体" panose="02010600030101010101" pitchFamily="2" charset="-122"/>
                </a:rPr>
                <a:t>IRQ</a:t>
              </a:r>
              <a:endParaRPr lang="en-US" altLang="zh-CN" sz="2000">
                <a:latin typeface="Arial" panose="020B0604020202020204" pitchFamily="34" charset="0"/>
                <a:ea typeface="宋体" panose="02010600030101010101" pitchFamily="2" charset="-122"/>
              </a:endParaRPr>
            </a:p>
          </p:txBody>
        </p:sp>
      </p:grpSp>
      <p:grpSp>
        <p:nvGrpSpPr>
          <p:cNvPr id="35" name="Group 32"/>
          <p:cNvGrpSpPr/>
          <p:nvPr/>
        </p:nvGrpSpPr>
        <p:grpSpPr bwMode="auto">
          <a:xfrm>
            <a:off x="3911601" y="1287463"/>
            <a:ext cx="874713" cy="5003800"/>
            <a:chOff x="2458" y="537"/>
            <a:chExt cx="551" cy="3152"/>
          </a:xfrm>
        </p:grpSpPr>
        <p:sp>
          <p:nvSpPr>
            <p:cNvPr id="36" name="Text Box 33"/>
            <p:cNvSpPr txBox="1">
              <a:spLocks noChangeArrowheads="1"/>
            </p:cNvSpPr>
            <p:nvPr/>
          </p:nvSpPr>
          <p:spPr bwMode="auto">
            <a:xfrm>
              <a:off x="2458" y="537"/>
              <a:ext cx="366" cy="20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167" tIns="40084" rIns="80167" bIns="40084">
              <a:spAutoFit/>
            </a:bodyPr>
            <a:lstStyle>
              <a:lvl1pPr defTabSz="802005">
                <a:defRPr sz="3200" b="1">
                  <a:solidFill>
                    <a:schemeClr val="accent2"/>
                  </a:solidFill>
                  <a:latin typeface="仿宋_GB2312" pitchFamily="49" charset="-122"/>
                  <a:ea typeface="仿宋_GB2312" pitchFamily="49" charset="-122"/>
                </a:defRPr>
              </a:lvl1pPr>
              <a:lvl2pPr defTabSz="802005">
                <a:defRPr sz="2800" b="1">
                  <a:solidFill>
                    <a:schemeClr val="tx1"/>
                  </a:solidFill>
                  <a:latin typeface="Arial" panose="020B0604020202020204" pitchFamily="34" charset="0"/>
                  <a:ea typeface="宋体" panose="02010600030101010101" pitchFamily="2" charset="-122"/>
                </a:defRPr>
              </a:lvl2pPr>
              <a:lvl3pPr defTabSz="802005">
                <a:defRPr sz="2400" b="1">
                  <a:solidFill>
                    <a:schemeClr val="accent2"/>
                  </a:solidFill>
                  <a:latin typeface="Arial" panose="020B0604020202020204" pitchFamily="34" charset="0"/>
                  <a:ea typeface="宋体" panose="02010600030101010101" pitchFamily="2" charset="-122"/>
                </a:defRPr>
              </a:lvl3pPr>
              <a:lvl4pPr defTabSz="802005">
                <a:defRPr sz="2000" b="1">
                  <a:solidFill>
                    <a:schemeClr val="tx1"/>
                  </a:solidFill>
                  <a:latin typeface="Arial" panose="020B0604020202020204" pitchFamily="34" charset="0"/>
                  <a:ea typeface="宋体" panose="02010600030101010101" pitchFamily="2" charset="-122"/>
                </a:defRPr>
              </a:lvl4pPr>
              <a:lvl5pPr defTabSz="802005">
                <a:defRPr sz="2000" b="1">
                  <a:solidFill>
                    <a:schemeClr val="accent2"/>
                  </a:solidFill>
                  <a:latin typeface="Arial" panose="020B0604020202020204" pitchFamily="34" charset="0"/>
                  <a:ea typeface="宋体" panose="02010600030101010101" pitchFamily="2" charset="-122"/>
                </a:defRPr>
              </a:lvl5pPr>
              <a:lvl6pPr defTabSz="802005"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6pPr>
              <a:lvl7pPr defTabSz="802005"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7pPr>
              <a:lvl8pPr defTabSz="802005"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8pPr>
              <a:lvl9pPr defTabSz="802005"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9pPr>
            </a:lstStyle>
            <a:p>
              <a:pPr algn="ctr" fontAlgn="ctr">
                <a:lnSpc>
                  <a:spcPct val="80000"/>
                </a:lnSpc>
                <a:spcBef>
                  <a:spcPct val="50000"/>
                </a:spcBef>
                <a:buClr>
                  <a:schemeClr val="bg2"/>
                </a:buClr>
                <a:buSzPct val="125000"/>
                <a:buFont typeface="Wingdings" panose="05000000000000000000" pitchFamily="2" charset="2"/>
                <a:buNone/>
              </a:pPr>
              <a:r>
                <a:rPr lang="en-US" altLang="zh-CN" sz="2000">
                  <a:latin typeface="Arial" panose="020B0604020202020204" pitchFamily="34" charset="0"/>
                  <a:ea typeface="宋体" panose="02010600030101010101" pitchFamily="2" charset="-122"/>
                </a:rPr>
                <a:t>FIQ</a:t>
              </a:r>
              <a:endParaRPr lang="en-US" altLang="zh-CN" sz="2000">
                <a:latin typeface="Arial" panose="020B0604020202020204" pitchFamily="34" charset="0"/>
                <a:ea typeface="宋体" panose="02010600030101010101" pitchFamily="2" charset="-122"/>
              </a:endParaRPr>
            </a:p>
          </p:txBody>
        </p:sp>
        <p:grpSp>
          <p:nvGrpSpPr>
            <p:cNvPr id="37" name="Group 34"/>
            <p:cNvGrpSpPr/>
            <p:nvPr/>
          </p:nvGrpSpPr>
          <p:grpSpPr bwMode="auto">
            <a:xfrm>
              <a:off x="2458" y="2040"/>
              <a:ext cx="551" cy="750"/>
              <a:chOff x="693" y="2040"/>
              <a:chExt cx="551" cy="750"/>
            </a:xfrm>
          </p:grpSpPr>
          <p:sp>
            <p:nvSpPr>
              <p:cNvPr id="42" name="Rectangle 35"/>
              <p:cNvSpPr>
                <a:spLocks noChangeArrowheads="1"/>
              </p:cNvSpPr>
              <p:nvPr/>
            </p:nvSpPr>
            <p:spPr bwMode="auto">
              <a:xfrm>
                <a:off x="693" y="2040"/>
                <a:ext cx="551" cy="150"/>
              </a:xfrm>
              <a:prstGeom prst="rect">
                <a:avLst/>
              </a:prstGeom>
              <a:solidFill>
                <a:schemeClr val="folHlink"/>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167" tIns="40084" rIns="80167" bIns="40084" anchor="ctr" anchorCtr="1"/>
              <a:lstStyle/>
              <a:p>
                <a:pPr algn="ctr" defTabSz="802005" fontAlgn="ctr">
                  <a:lnSpc>
                    <a:spcPct val="80000"/>
                  </a:lnSpc>
                  <a:spcBef>
                    <a:spcPct val="50000"/>
                  </a:spcBef>
                  <a:buClr>
                    <a:schemeClr val="bg2"/>
                  </a:buClr>
                  <a:buSzPct val="125000"/>
                  <a:buFont typeface="Wingdings" panose="05000000000000000000" pitchFamily="2" charset="2"/>
                  <a:buNone/>
                </a:pPr>
                <a:r>
                  <a:rPr lang="en-US" altLang="zh-CN" sz="1300" b="1">
                    <a:latin typeface="Courier New" panose="02070309020205020404" pitchFamily="49" charset="0"/>
                  </a:rPr>
                  <a:t>r8</a:t>
                </a:r>
                <a:endParaRPr lang="en-US" altLang="zh-CN" sz="1300" b="1">
                  <a:latin typeface="Courier New" panose="02070309020205020404" pitchFamily="49" charset="0"/>
                </a:endParaRPr>
              </a:p>
            </p:txBody>
          </p:sp>
          <p:sp>
            <p:nvSpPr>
              <p:cNvPr id="43" name="Rectangle 36"/>
              <p:cNvSpPr>
                <a:spLocks noChangeArrowheads="1"/>
              </p:cNvSpPr>
              <p:nvPr/>
            </p:nvSpPr>
            <p:spPr bwMode="auto">
              <a:xfrm>
                <a:off x="693" y="2190"/>
                <a:ext cx="551" cy="150"/>
              </a:xfrm>
              <a:prstGeom prst="rect">
                <a:avLst/>
              </a:prstGeom>
              <a:solidFill>
                <a:schemeClr val="folHlink"/>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167" tIns="40084" rIns="80167" bIns="40084" anchor="ctr" anchorCtr="1"/>
              <a:lstStyle/>
              <a:p>
                <a:pPr algn="ctr" defTabSz="802005" fontAlgn="ctr">
                  <a:lnSpc>
                    <a:spcPct val="80000"/>
                  </a:lnSpc>
                  <a:spcBef>
                    <a:spcPct val="50000"/>
                  </a:spcBef>
                  <a:buClr>
                    <a:schemeClr val="bg2"/>
                  </a:buClr>
                  <a:buSzPct val="125000"/>
                  <a:buFont typeface="Wingdings" panose="05000000000000000000" pitchFamily="2" charset="2"/>
                  <a:buNone/>
                </a:pPr>
                <a:r>
                  <a:rPr lang="en-US" altLang="zh-CN" sz="1300" b="1">
                    <a:latin typeface="Courier New" panose="02070309020205020404" pitchFamily="49" charset="0"/>
                  </a:rPr>
                  <a:t>r9</a:t>
                </a:r>
                <a:endParaRPr lang="en-US" altLang="zh-CN" sz="1300" b="1">
                  <a:latin typeface="Courier New" panose="02070309020205020404" pitchFamily="49" charset="0"/>
                </a:endParaRPr>
              </a:p>
            </p:txBody>
          </p:sp>
          <p:sp>
            <p:nvSpPr>
              <p:cNvPr id="44" name="Rectangle 37"/>
              <p:cNvSpPr>
                <a:spLocks noChangeArrowheads="1"/>
              </p:cNvSpPr>
              <p:nvPr/>
            </p:nvSpPr>
            <p:spPr bwMode="auto">
              <a:xfrm>
                <a:off x="693" y="2340"/>
                <a:ext cx="551" cy="150"/>
              </a:xfrm>
              <a:prstGeom prst="rect">
                <a:avLst/>
              </a:prstGeom>
              <a:solidFill>
                <a:schemeClr val="folHlink"/>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167" tIns="40084" rIns="80167" bIns="40084" anchor="ctr" anchorCtr="1"/>
              <a:lstStyle/>
              <a:p>
                <a:pPr algn="ctr" defTabSz="802005" fontAlgn="ctr">
                  <a:lnSpc>
                    <a:spcPct val="80000"/>
                  </a:lnSpc>
                  <a:spcBef>
                    <a:spcPct val="50000"/>
                  </a:spcBef>
                  <a:buClr>
                    <a:schemeClr val="bg2"/>
                  </a:buClr>
                  <a:buSzPct val="125000"/>
                  <a:buFont typeface="Wingdings" panose="05000000000000000000" pitchFamily="2" charset="2"/>
                  <a:buNone/>
                </a:pPr>
                <a:r>
                  <a:rPr lang="en-US" altLang="zh-CN" sz="1300" b="1">
                    <a:latin typeface="Courier New" panose="02070309020205020404" pitchFamily="49" charset="0"/>
                  </a:rPr>
                  <a:t>r10</a:t>
                </a:r>
                <a:endParaRPr lang="en-US" altLang="zh-CN" sz="1300" b="1">
                  <a:latin typeface="Courier New" panose="02070309020205020404" pitchFamily="49" charset="0"/>
                </a:endParaRPr>
              </a:p>
            </p:txBody>
          </p:sp>
          <p:sp>
            <p:nvSpPr>
              <p:cNvPr id="45" name="Rectangle 38"/>
              <p:cNvSpPr>
                <a:spLocks noChangeArrowheads="1"/>
              </p:cNvSpPr>
              <p:nvPr/>
            </p:nvSpPr>
            <p:spPr bwMode="auto">
              <a:xfrm>
                <a:off x="693" y="2490"/>
                <a:ext cx="551" cy="150"/>
              </a:xfrm>
              <a:prstGeom prst="rect">
                <a:avLst/>
              </a:prstGeom>
              <a:solidFill>
                <a:schemeClr val="folHlink"/>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167" tIns="40084" rIns="80167" bIns="40084" anchor="ctr" anchorCtr="1"/>
              <a:lstStyle/>
              <a:p>
                <a:pPr algn="ctr" defTabSz="802005" fontAlgn="ctr">
                  <a:lnSpc>
                    <a:spcPct val="80000"/>
                  </a:lnSpc>
                  <a:spcBef>
                    <a:spcPct val="50000"/>
                  </a:spcBef>
                  <a:buClr>
                    <a:schemeClr val="bg2"/>
                  </a:buClr>
                  <a:buSzPct val="125000"/>
                  <a:buFont typeface="Wingdings" panose="05000000000000000000" pitchFamily="2" charset="2"/>
                  <a:buNone/>
                </a:pPr>
                <a:r>
                  <a:rPr lang="en-US" altLang="zh-CN" sz="1300" b="1">
                    <a:latin typeface="Courier New" panose="02070309020205020404" pitchFamily="49" charset="0"/>
                  </a:rPr>
                  <a:t>r11</a:t>
                </a:r>
                <a:endParaRPr lang="en-US" altLang="zh-CN" sz="1300" b="1">
                  <a:latin typeface="Courier New" panose="02070309020205020404" pitchFamily="49" charset="0"/>
                </a:endParaRPr>
              </a:p>
            </p:txBody>
          </p:sp>
          <p:sp>
            <p:nvSpPr>
              <p:cNvPr id="46" name="Rectangle 39"/>
              <p:cNvSpPr>
                <a:spLocks noChangeArrowheads="1"/>
              </p:cNvSpPr>
              <p:nvPr/>
            </p:nvSpPr>
            <p:spPr bwMode="auto">
              <a:xfrm>
                <a:off x="693" y="2640"/>
                <a:ext cx="551" cy="150"/>
              </a:xfrm>
              <a:prstGeom prst="rect">
                <a:avLst/>
              </a:prstGeom>
              <a:solidFill>
                <a:schemeClr val="folHlink"/>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167" tIns="40084" rIns="80167" bIns="40084" anchor="ctr" anchorCtr="1"/>
              <a:lstStyle/>
              <a:p>
                <a:pPr algn="ctr" defTabSz="802005" fontAlgn="ctr">
                  <a:lnSpc>
                    <a:spcPct val="80000"/>
                  </a:lnSpc>
                  <a:spcBef>
                    <a:spcPct val="50000"/>
                  </a:spcBef>
                  <a:buClr>
                    <a:schemeClr val="bg2"/>
                  </a:buClr>
                  <a:buSzPct val="125000"/>
                  <a:buFont typeface="Wingdings" panose="05000000000000000000" pitchFamily="2" charset="2"/>
                  <a:buNone/>
                </a:pPr>
                <a:r>
                  <a:rPr lang="en-US" altLang="zh-CN" sz="1300" b="1">
                    <a:latin typeface="Courier New" panose="02070309020205020404" pitchFamily="49" charset="0"/>
                  </a:rPr>
                  <a:t>r12</a:t>
                </a:r>
                <a:endParaRPr lang="en-US" altLang="zh-CN" sz="1300" b="1">
                  <a:latin typeface="Courier New" panose="02070309020205020404" pitchFamily="49" charset="0"/>
                </a:endParaRPr>
              </a:p>
            </p:txBody>
          </p:sp>
        </p:grpSp>
        <p:grpSp>
          <p:nvGrpSpPr>
            <p:cNvPr id="38" name="Group 40"/>
            <p:cNvGrpSpPr/>
            <p:nvPr/>
          </p:nvGrpSpPr>
          <p:grpSpPr bwMode="auto">
            <a:xfrm>
              <a:off x="2458" y="2790"/>
              <a:ext cx="551" cy="300"/>
              <a:chOff x="693" y="2790"/>
              <a:chExt cx="551" cy="300"/>
            </a:xfrm>
          </p:grpSpPr>
          <p:sp>
            <p:nvSpPr>
              <p:cNvPr id="40" name="Rectangle 41"/>
              <p:cNvSpPr>
                <a:spLocks noChangeArrowheads="1"/>
              </p:cNvSpPr>
              <p:nvPr/>
            </p:nvSpPr>
            <p:spPr bwMode="auto">
              <a:xfrm>
                <a:off x="693" y="2790"/>
                <a:ext cx="551" cy="150"/>
              </a:xfrm>
              <a:prstGeom prst="rect">
                <a:avLst/>
              </a:prstGeom>
              <a:solidFill>
                <a:schemeClr val="folHlink"/>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167" tIns="40084" rIns="80167" bIns="40084" anchor="ctr" anchorCtr="1"/>
              <a:lstStyle/>
              <a:p>
                <a:pPr algn="ctr" defTabSz="802005" fontAlgn="ctr">
                  <a:lnSpc>
                    <a:spcPct val="80000"/>
                  </a:lnSpc>
                  <a:spcBef>
                    <a:spcPct val="50000"/>
                  </a:spcBef>
                  <a:buClr>
                    <a:schemeClr val="bg2"/>
                  </a:buClr>
                  <a:buSzPct val="125000"/>
                  <a:buFont typeface="Wingdings" panose="05000000000000000000" pitchFamily="2" charset="2"/>
                  <a:buNone/>
                </a:pPr>
                <a:r>
                  <a:rPr lang="en-US" altLang="zh-CN" sz="1300" b="1">
                    <a:latin typeface="Courier New" panose="02070309020205020404" pitchFamily="49" charset="0"/>
                  </a:rPr>
                  <a:t>r13 (sp)</a:t>
                </a:r>
                <a:endParaRPr lang="en-US" altLang="zh-CN" sz="1300" b="1">
                  <a:latin typeface="Courier New" panose="02070309020205020404" pitchFamily="49" charset="0"/>
                </a:endParaRPr>
              </a:p>
            </p:txBody>
          </p:sp>
          <p:sp>
            <p:nvSpPr>
              <p:cNvPr id="41" name="Rectangle 42"/>
              <p:cNvSpPr>
                <a:spLocks noChangeArrowheads="1"/>
              </p:cNvSpPr>
              <p:nvPr/>
            </p:nvSpPr>
            <p:spPr bwMode="auto">
              <a:xfrm>
                <a:off x="693" y="2940"/>
                <a:ext cx="551" cy="150"/>
              </a:xfrm>
              <a:prstGeom prst="rect">
                <a:avLst/>
              </a:prstGeom>
              <a:solidFill>
                <a:schemeClr val="folHlink"/>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167" tIns="40084" rIns="80167" bIns="40084" anchor="ctr" anchorCtr="1"/>
              <a:lstStyle/>
              <a:p>
                <a:pPr algn="ctr" defTabSz="802005" fontAlgn="ctr">
                  <a:lnSpc>
                    <a:spcPct val="80000"/>
                  </a:lnSpc>
                  <a:spcBef>
                    <a:spcPct val="50000"/>
                  </a:spcBef>
                  <a:buClr>
                    <a:schemeClr val="bg2"/>
                  </a:buClr>
                  <a:buSzPct val="125000"/>
                  <a:buFont typeface="Wingdings" panose="05000000000000000000" pitchFamily="2" charset="2"/>
                  <a:buNone/>
                </a:pPr>
                <a:r>
                  <a:rPr lang="en-US" altLang="zh-CN" sz="1300" b="1">
                    <a:latin typeface="Courier New" panose="02070309020205020404" pitchFamily="49" charset="0"/>
                  </a:rPr>
                  <a:t>r14 (lr)</a:t>
                </a:r>
                <a:endParaRPr lang="en-US" altLang="zh-CN" sz="1300" b="1">
                  <a:latin typeface="Courier New" panose="02070309020205020404" pitchFamily="49" charset="0"/>
                </a:endParaRPr>
              </a:p>
            </p:txBody>
          </p:sp>
        </p:grpSp>
        <p:sp>
          <p:nvSpPr>
            <p:cNvPr id="39" name="Rectangle 43"/>
            <p:cNvSpPr>
              <a:spLocks noChangeArrowheads="1"/>
            </p:cNvSpPr>
            <p:nvPr/>
          </p:nvSpPr>
          <p:spPr bwMode="auto">
            <a:xfrm>
              <a:off x="2458" y="3539"/>
              <a:ext cx="551" cy="150"/>
            </a:xfrm>
            <a:prstGeom prst="rect">
              <a:avLst/>
            </a:prstGeom>
            <a:solidFill>
              <a:schemeClr val="folHlink"/>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167" tIns="40084" rIns="80167" bIns="40084" anchor="ctr" anchorCtr="1"/>
            <a:lstStyle/>
            <a:p>
              <a:pPr algn="ctr" defTabSz="802005" fontAlgn="ctr">
                <a:lnSpc>
                  <a:spcPct val="80000"/>
                </a:lnSpc>
                <a:spcBef>
                  <a:spcPct val="50000"/>
                </a:spcBef>
                <a:buClr>
                  <a:schemeClr val="bg2"/>
                </a:buClr>
                <a:buSzPct val="125000"/>
                <a:buFont typeface="Wingdings" panose="05000000000000000000" pitchFamily="2" charset="2"/>
                <a:buNone/>
              </a:pPr>
              <a:r>
                <a:rPr lang="en-US" altLang="zh-CN" sz="1300" b="1">
                  <a:latin typeface="Courier New" panose="02070309020205020404" pitchFamily="49" charset="0"/>
                </a:rPr>
                <a:t>spsr</a:t>
              </a:r>
              <a:endParaRPr lang="en-US" altLang="zh-CN" sz="1300" b="1">
                <a:latin typeface="Courier New" panose="02070309020205020404" pitchFamily="49" charset="0"/>
              </a:endParaRPr>
            </a:p>
          </p:txBody>
        </p:sp>
      </p:grpSp>
      <p:grpSp>
        <p:nvGrpSpPr>
          <p:cNvPr id="47" name="Group 44"/>
          <p:cNvGrpSpPr/>
          <p:nvPr/>
        </p:nvGrpSpPr>
        <p:grpSpPr bwMode="auto">
          <a:xfrm>
            <a:off x="5138739" y="1287463"/>
            <a:ext cx="966787" cy="4997450"/>
            <a:chOff x="3231" y="537"/>
            <a:chExt cx="609" cy="3148"/>
          </a:xfrm>
        </p:grpSpPr>
        <p:grpSp>
          <p:nvGrpSpPr>
            <p:cNvPr id="48" name="Group 45"/>
            <p:cNvGrpSpPr/>
            <p:nvPr/>
          </p:nvGrpSpPr>
          <p:grpSpPr bwMode="auto">
            <a:xfrm>
              <a:off x="3289" y="2790"/>
              <a:ext cx="551" cy="895"/>
              <a:chOff x="3289" y="2790"/>
              <a:chExt cx="551" cy="895"/>
            </a:xfrm>
          </p:grpSpPr>
          <p:sp>
            <p:nvSpPr>
              <p:cNvPr id="50" name="Rectangle 46"/>
              <p:cNvSpPr>
                <a:spLocks noChangeArrowheads="1"/>
              </p:cNvSpPr>
              <p:nvPr/>
            </p:nvSpPr>
            <p:spPr bwMode="auto">
              <a:xfrm>
                <a:off x="3289" y="3535"/>
                <a:ext cx="551" cy="150"/>
              </a:xfrm>
              <a:prstGeom prst="rect">
                <a:avLst/>
              </a:prstGeom>
              <a:solidFill>
                <a:schemeClr val="accent1"/>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167" tIns="40084" rIns="80167" bIns="40084" anchor="ctr" anchorCtr="1"/>
              <a:lstStyle/>
              <a:p>
                <a:pPr algn="ctr" defTabSz="802005" fontAlgn="ctr">
                  <a:lnSpc>
                    <a:spcPct val="80000"/>
                  </a:lnSpc>
                  <a:spcBef>
                    <a:spcPct val="50000"/>
                  </a:spcBef>
                  <a:buClr>
                    <a:schemeClr val="bg2"/>
                  </a:buClr>
                  <a:buSzPct val="125000"/>
                  <a:buFont typeface="Wingdings" panose="05000000000000000000" pitchFamily="2" charset="2"/>
                  <a:buNone/>
                </a:pPr>
                <a:r>
                  <a:rPr lang="en-US" altLang="zh-CN" sz="1300" b="1">
                    <a:latin typeface="Courier New" panose="02070309020205020404" pitchFamily="49" charset="0"/>
                  </a:rPr>
                  <a:t>spsr</a:t>
                </a:r>
                <a:endParaRPr lang="en-US" altLang="zh-CN" sz="1300" b="1">
                  <a:latin typeface="Courier New" panose="02070309020205020404" pitchFamily="49" charset="0"/>
                </a:endParaRPr>
              </a:p>
            </p:txBody>
          </p:sp>
          <p:grpSp>
            <p:nvGrpSpPr>
              <p:cNvPr id="51" name="Group 47"/>
              <p:cNvGrpSpPr/>
              <p:nvPr/>
            </p:nvGrpSpPr>
            <p:grpSpPr bwMode="auto">
              <a:xfrm>
                <a:off x="3289" y="2790"/>
                <a:ext cx="551" cy="300"/>
                <a:chOff x="693" y="2790"/>
                <a:chExt cx="551" cy="300"/>
              </a:xfrm>
            </p:grpSpPr>
            <p:sp>
              <p:nvSpPr>
                <p:cNvPr id="52" name="Rectangle 48"/>
                <p:cNvSpPr>
                  <a:spLocks noChangeArrowheads="1"/>
                </p:cNvSpPr>
                <p:nvPr/>
              </p:nvSpPr>
              <p:spPr bwMode="auto">
                <a:xfrm>
                  <a:off x="693" y="2790"/>
                  <a:ext cx="551" cy="150"/>
                </a:xfrm>
                <a:prstGeom prst="rect">
                  <a:avLst/>
                </a:prstGeom>
                <a:solidFill>
                  <a:schemeClr val="accent1"/>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167" tIns="40084" rIns="80167" bIns="40084" anchor="ctr" anchorCtr="1"/>
                <a:lstStyle/>
                <a:p>
                  <a:pPr algn="ctr" defTabSz="802005" fontAlgn="ctr">
                    <a:lnSpc>
                      <a:spcPct val="80000"/>
                    </a:lnSpc>
                    <a:spcBef>
                      <a:spcPct val="50000"/>
                    </a:spcBef>
                    <a:buClr>
                      <a:schemeClr val="bg2"/>
                    </a:buClr>
                    <a:buSzPct val="125000"/>
                    <a:buFont typeface="Wingdings" panose="05000000000000000000" pitchFamily="2" charset="2"/>
                    <a:buNone/>
                  </a:pPr>
                  <a:r>
                    <a:rPr lang="en-US" altLang="zh-CN" sz="1300" b="1">
                      <a:latin typeface="Courier New" panose="02070309020205020404" pitchFamily="49" charset="0"/>
                    </a:rPr>
                    <a:t>r13 (sp)</a:t>
                  </a:r>
                  <a:endParaRPr lang="en-US" altLang="zh-CN" sz="1300" b="1">
                    <a:latin typeface="Courier New" panose="02070309020205020404" pitchFamily="49" charset="0"/>
                  </a:endParaRPr>
                </a:p>
              </p:txBody>
            </p:sp>
            <p:sp>
              <p:nvSpPr>
                <p:cNvPr id="53" name="Rectangle 49"/>
                <p:cNvSpPr>
                  <a:spLocks noChangeArrowheads="1"/>
                </p:cNvSpPr>
                <p:nvPr/>
              </p:nvSpPr>
              <p:spPr bwMode="auto">
                <a:xfrm>
                  <a:off x="693" y="2940"/>
                  <a:ext cx="551" cy="150"/>
                </a:xfrm>
                <a:prstGeom prst="rect">
                  <a:avLst/>
                </a:prstGeom>
                <a:solidFill>
                  <a:schemeClr val="accent1"/>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167" tIns="40084" rIns="80167" bIns="40084" anchor="ctr" anchorCtr="1"/>
                <a:lstStyle/>
                <a:p>
                  <a:pPr algn="ctr" defTabSz="802005" fontAlgn="ctr">
                    <a:lnSpc>
                      <a:spcPct val="80000"/>
                    </a:lnSpc>
                    <a:spcBef>
                      <a:spcPct val="50000"/>
                    </a:spcBef>
                    <a:buClr>
                      <a:schemeClr val="bg2"/>
                    </a:buClr>
                    <a:buSzPct val="125000"/>
                    <a:buFont typeface="Wingdings" panose="05000000000000000000" pitchFamily="2" charset="2"/>
                    <a:buNone/>
                  </a:pPr>
                  <a:r>
                    <a:rPr lang="en-US" altLang="zh-CN" sz="1300" b="1">
                      <a:latin typeface="Courier New" panose="02070309020205020404" pitchFamily="49" charset="0"/>
                    </a:rPr>
                    <a:t>r14 (lr)</a:t>
                  </a:r>
                  <a:endParaRPr lang="en-US" altLang="zh-CN" sz="1300" b="1">
                    <a:latin typeface="Courier New" panose="02070309020205020404" pitchFamily="49" charset="0"/>
                  </a:endParaRPr>
                </a:p>
              </p:txBody>
            </p:sp>
          </p:grpSp>
        </p:grpSp>
        <p:sp>
          <p:nvSpPr>
            <p:cNvPr id="49" name="Text Box 50"/>
            <p:cNvSpPr txBox="1">
              <a:spLocks noChangeArrowheads="1"/>
            </p:cNvSpPr>
            <p:nvPr/>
          </p:nvSpPr>
          <p:spPr bwMode="auto">
            <a:xfrm>
              <a:off x="3231" y="537"/>
              <a:ext cx="554" cy="20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167" tIns="40084" rIns="80167" bIns="40084">
              <a:spAutoFit/>
            </a:bodyPr>
            <a:lstStyle>
              <a:lvl1pPr defTabSz="802005">
                <a:defRPr sz="3200" b="1">
                  <a:solidFill>
                    <a:schemeClr val="accent2"/>
                  </a:solidFill>
                  <a:latin typeface="仿宋_GB2312" pitchFamily="49" charset="-122"/>
                  <a:ea typeface="仿宋_GB2312" pitchFamily="49" charset="-122"/>
                </a:defRPr>
              </a:lvl1pPr>
              <a:lvl2pPr defTabSz="802005">
                <a:defRPr sz="2800" b="1">
                  <a:solidFill>
                    <a:schemeClr val="tx1"/>
                  </a:solidFill>
                  <a:latin typeface="Arial" panose="020B0604020202020204" pitchFamily="34" charset="0"/>
                  <a:ea typeface="宋体" panose="02010600030101010101" pitchFamily="2" charset="-122"/>
                </a:defRPr>
              </a:lvl2pPr>
              <a:lvl3pPr defTabSz="802005">
                <a:defRPr sz="2400" b="1">
                  <a:solidFill>
                    <a:schemeClr val="accent2"/>
                  </a:solidFill>
                  <a:latin typeface="Arial" panose="020B0604020202020204" pitchFamily="34" charset="0"/>
                  <a:ea typeface="宋体" panose="02010600030101010101" pitchFamily="2" charset="-122"/>
                </a:defRPr>
              </a:lvl3pPr>
              <a:lvl4pPr defTabSz="802005">
                <a:defRPr sz="2000" b="1">
                  <a:solidFill>
                    <a:schemeClr val="tx1"/>
                  </a:solidFill>
                  <a:latin typeface="Arial" panose="020B0604020202020204" pitchFamily="34" charset="0"/>
                  <a:ea typeface="宋体" panose="02010600030101010101" pitchFamily="2" charset="-122"/>
                </a:defRPr>
              </a:lvl4pPr>
              <a:lvl5pPr defTabSz="802005">
                <a:defRPr sz="2000" b="1">
                  <a:solidFill>
                    <a:schemeClr val="accent2"/>
                  </a:solidFill>
                  <a:latin typeface="Arial" panose="020B0604020202020204" pitchFamily="34" charset="0"/>
                  <a:ea typeface="宋体" panose="02010600030101010101" pitchFamily="2" charset="-122"/>
                </a:defRPr>
              </a:lvl5pPr>
              <a:lvl6pPr defTabSz="802005"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6pPr>
              <a:lvl7pPr defTabSz="802005"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7pPr>
              <a:lvl8pPr defTabSz="802005"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8pPr>
              <a:lvl9pPr defTabSz="802005"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9pPr>
            </a:lstStyle>
            <a:p>
              <a:pPr algn="ctr" fontAlgn="ctr">
                <a:lnSpc>
                  <a:spcPct val="80000"/>
                </a:lnSpc>
                <a:spcBef>
                  <a:spcPct val="50000"/>
                </a:spcBef>
                <a:buClr>
                  <a:schemeClr val="bg2"/>
                </a:buClr>
                <a:buSzPct val="125000"/>
                <a:buFont typeface="Wingdings" panose="05000000000000000000" pitchFamily="2" charset="2"/>
                <a:buNone/>
              </a:pPr>
              <a:r>
                <a:rPr lang="en-US" altLang="zh-CN" sz="2000">
                  <a:latin typeface="Arial" panose="020B0604020202020204" pitchFamily="34" charset="0"/>
                  <a:ea typeface="宋体" panose="02010600030101010101" pitchFamily="2" charset="-122"/>
                </a:rPr>
                <a:t>Undef</a:t>
              </a:r>
              <a:endParaRPr lang="en-US" altLang="zh-CN" sz="2000">
                <a:latin typeface="Arial" panose="020B0604020202020204" pitchFamily="34" charset="0"/>
                <a:ea typeface="宋体" panose="02010600030101010101" pitchFamily="2" charset="-122"/>
              </a:endParaRPr>
            </a:p>
          </p:txBody>
        </p:sp>
      </p:grpSp>
      <p:grpSp>
        <p:nvGrpSpPr>
          <p:cNvPr id="54" name="Group 51"/>
          <p:cNvGrpSpPr/>
          <p:nvPr/>
        </p:nvGrpSpPr>
        <p:grpSpPr bwMode="auto">
          <a:xfrm>
            <a:off x="6480176" y="1287463"/>
            <a:ext cx="946150" cy="4997450"/>
            <a:chOff x="4076" y="537"/>
            <a:chExt cx="596" cy="3148"/>
          </a:xfrm>
        </p:grpSpPr>
        <p:grpSp>
          <p:nvGrpSpPr>
            <p:cNvPr id="55" name="Group 52"/>
            <p:cNvGrpSpPr/>
            <p:nvPr/>
          </p:nvGrpSpPr>
          <p:grpSpPr bwMode="auto">
            <a:xfrm>
              <a:off x="4121" y="2790"/>
              <a:ext cx="551" cy="895"/>
              <a:chOff x="4121" y="2790"/>
              <a:chExt cx="551" cy="895"/>
            </a:xfrm>
          </p:grpSpPr>
          <p:sp>
            <p:nvSpPr>
              <p:cNvPr id="57" name="Rectangle 53"/>
              <p:cNvSpPr>
                <a:spLocks noChangeArrowheads="1"/>
              </p:cNvSpPr>
              <p:nvPr/>
            </p:nvSpPr>
            <p:spPr bwMode="auto">
              <a:xfrm>
                <a:off x="4121" y="3535"/>
                <a:ext cx="551" cy="150"/>
              </a:xfrm>
              <a:prstGeom prst="rect">
                <a:avLst/>
              </a:prstGeom>
              <a:solidFill>
                <a:schemeClr val="hlink"/>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167" tIns="40084" rIns="80167" bIns="40084" anchor="ctr" anchorCtr="1"/>
              <a:lstStyle/>
              <a:p>
                <a:pPr algn="ctr" defTabSz="802005" fontAlgn="ctr">
                  <a:lnSpc>
                    <a:spcPct val="80000"/>
                  </a:lnSpc>
                  <a:spcBef>
                    <a:spcPct val="50000"/>
                  </a:spcBef>
                  <a:buClr>
                    <a:schemeClr val="bg2"/>
                  </a:buClr>
                  <a:buSzPct val="125000"/>
                  <a:buFont typeface="Wingdings" panose="05000000000000000000" pitchFamily="2" charset="2"/>
                  <a:buNone/>
                </a:pPr>
                <a:r>
                  <a:rPr lang="en-US" altLang="zh-CN" sz="1300" b="1">
                    <a:solidFill>
                      <a:schemeClr val="bg1"/>
                    </a:solidFill>
                    <a:latin typeface="Courier New" panose="02070309020205020404" pitchFamily="49" charset="0"/>
                  </a:rPr>
                  <a:t>spsr</a:t>
                </a:r>
                <a:endParaRPr lang="en-US" altLang="zh-CN" sz="1300" b="1">
                  <a:solidFill>
                    <a:schemeClr val="bg1"/>
                  </a:solidFill>
                  <a:latin typeface="Courier New" panose="02070309020205020404" pitchFamily="49" charset="0"/>
                </a:endParaRPr>
              </a:p>
            </p:txBody>
          </p:sp>
          <p:grpSp>
            <p:nvGrpSpPr>
              <p:cNvPr id="58" name="Group 54"/>
              <p:cNvGrpSpPr/>
              <p:nvPr/>
            </p:nvGrpSpPr>
            <p:grpSpPr bwMode="auto">
              <a:xfrm>
                <a:off x="4121" y="2790"/>
                <a:ext cx="551" cy="300"/>
                <a:chOff x="693" y="2790"/>
                <a:chExt cx="551" cy="300"/>
              </a:xfrm>
            </p:grpSpPr>
            <p:sp>
              <p:nvSpPr>
                <p:cNvPr id="59" name="Rectangle 55"/>
                <p:cNvSpPr>
                  <a:spLocks noChangeArrowheads="1"/>
                </p:cNvSpPr>
                <p:nvPr/>
              </p:nvSpPr>
              <p:spPr bwMode="auto">
                <a:xfrm>
                  <a:off x="693" y="2790"/>
                  <a:ext cx="551" cy="150"/>
                </a:xfrm>
                <a:prstGeom prst="rect">
                  <a:avLst/>
                </a:prstGeom>
                <a:solidFill>
                  <a:schemeClr val="hlink"/>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167" tIns="40084" rIns="80167" bIns="40084" anchor="ctr" anchorCtr="1"/>
                <a:lstStyle/>
                <a:p>
                  <a:pPr algn="ctr" defTabSz="802005" fontAlgn="ctr">
                    <a:lnSpc>
                      <a:spcPct val="80000"/>
                    </a:lnSpc>
                    <a:spcBef>
                      <a:spcPct val="50000"/>
                    </a:spcBef>
                    <a:buClr>
                      <a:schemeClr val="bg2"/>
                    </a:buClr>
                    <a:buSzPct val="125000"/>
                    <a:buFont typeface="Wingdings" panose="05000000000000000000" pitchFamily="2" charset="2"/>
                    <a:buNone/>
                  </a:pPr>
                  <a:r>
                    <a:rPr lang="en-US" altLang="zh-CN" sz="1300" b="1">
                      <a:solidFill>
                        <a:schemeClr val="bg1"/>
                      </a:solidFill>
                      <a:latin typeface="Courier New" panose="02070309020205020404" pitchFamily="49" charset="0"/>
                    </a:rPr>
                    <a:t>r13 (sp)</a:t>
                  </a:r>
                  <a:endParaRPr lang="en-US" altLang="zh-CN" sz="1300" b="1">
                    <a:solidFill>
                      <a:schemeClr val="bg1"/>
                    </a:solidFill>
                    <a:latin typeface="Courier New" panose="02070309020205020404" pitchFamily="49" charset="0"/>
                  </a:endParaRPr>
                </a:p>
              </p:txBody>
            </p:sp>
            <p:sp>
              <p:nvSpPr>
                <p:cNvPr id="60" name="Rectangle 56"/>
                <p:cNvSpPr>
                  <a:spLocks noChangeArrowheads="1"/>
                </p:cNvSpPr>
                <p:nvPr/>
              </p:nvSpPr>
              <p:spPr bwMode="auto">
                <a:xfrm>
                  <a:off x="693" y="2940"/>
                  <a:ext cx="551" cy="150"/>
                </a:xfrm>
                <a:prstGeom prst="rect">
                  <a:avLst/>
                </a:prstGeom>
                <a:solidFill>
                  <a:schemeClr val="hlink"/>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167" tIns="40084" rIns="80167" bIns="40084" anchor="ctr" anchorCtr="1"/>
                <a:lstStyle/>
                <a:p>
                  <a:pPr algn="ctr" defTabSz="802005" fontAlgn="ctr">
                    <a:lnSpc>
                      <a:spcPct val="80000"/>
                    </a:lnSpc>
                    <a:spcBef>
                      <a:spcPct val="50000"/>
                    </a:spcBef>
                    <a:buClr>
                      <a:schemeClr val="bg2"/>
                    </a:buClr>
                    <a:buSzPct val="125000"/>
                    <a:buFont typeface="Wingdings" panose="05000000000000000000" pitchFamily="2" charset="2"/>
                    <a:buNone/>
                  </a:pPr>
                  <a:r>
                    <a:rPr lang="en-US" altLang="zh-CN" sz="1300" b="1">
                      <a:solidFill>
                        <a:schemeClr val="bg1"/>
                      </a:solidFill>
                      <a:latin typeface="Courier New" panose="02070309020205020404" pitchFamily="49" charset="0"/>
                    </a:rPr>
                    <a:t>r14 (lr)</a:t>
                  </a:r>
                  <a:endParaRPr lang="en-US" altLang="zh-CN" sz="1300" b="1">
                    <a:solidFill>
                      <a:schemeClr val="bg1"/>
                    </a:solidFill>
                    <a:latin typeface="Courier New" panose="02070309020205020404" pitchFamily="49" charset="0"/>
                  </a:endParaRPr>
                </a:p>
              </p:txBody>
            </p:sp>
          </p:grpSp>
        </p:grpSp>
        <p:sp>
          <p:nvSpPr>
            <p:cNvPr id="56" name="Text Box 57"/>
            <p:cNvSpPr txBox="1">
              <a:spLocks noChangeArrowheads="1"/>
            </p:cNvSpPr>
            <p:nvPr/>
          </p:nvSpPr>
          <p:spPr bwMode="auto">
            <a:xfrm>
              <a:off x="4076" y="537"/>
              <a:ext cx="527" cy="20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167" tIns="40084" rIns="80167" bIns="40084">
              <a:spAutoFit/>
            </a:bodyPr>
            <a:lstStyle>
              <a:lvl1pPr defTabSz="802005">
                <a:defRPr sz="3200" b="1">
                  <a:solidFill>
                    <a:schemeClr val="accent2"/>
                  </a:solidFill>
                  <a:latin typeface="仿宋_GB2312" pitchFamily="49" charset="-122"/>
                  <a:ea typeface="仿宋_GB2312" pitchFamily="49" charset="-122"/>
                </a:defRPr>
              </a:lvl1pPr>
              <a:lvl2pPr defTabSz="802005">
                <a:defRPr sz="2800" b="1">
                  <a:solidFill>
                    <a:schemeClr val="tx1"/>
                  </a:solidFill>
                  <a:latin typeface="Arial" panose="020B0604020202020204" pitchFamily="34" charset="0"/>
                  <a:ea typeface="宋体" panose="02010600030101010101" pitchFamily="2" charset="-122"/>
                </a:defRPr>
              </a:lvl2pPr>
              <a:lvl3pPr defTabSz="802005">
                <a:defRPr sz="2400" b="1">
                  <a:solidFill>
                    <a:schemeClr val="accent2"/>
                  </a:solidFill>
                  <a:latin typeface="Arial" panose="020B0604020202020204" pitchFamily="34" charset="0"/>
                  <a:ea typeface="宋体" panose="02010600030101010101" pitchFamily="2" charset="-122"/>
                </a:defRPr>
              </a:lvl3pPr>
              <a:lvl4pPr defTabSz="802005">
                <a:defRPr sz="2000" b="1">
                  <a:solidFill>
                    <a:schemeClr val="tx1"/>
                  </a:solidFill>
                  <a:latin typeface="Arial" panose="020B0604020202020204" pitchFamily="34" charset="0"/>
                  <a:ea typeface="宋体" panose="02010600030101010101" pitchFamily="2" charset="-122"/>
                </a:defRPr>
              </a:lvl4pPr>
              <a:lvl5pPr defTabSz="802005">
                <a:defRPr sz="2000" b="1">
                  <a:solidFill>
                    <a:schemeClr val="accent2"/>
                  </a:solidFill>
                  <a:latin typeface="Arial" panose="020B0604020202020204" pitchFamily="34" charset="0"/>
                  <a:ea typeface="宋体" panose="02010600030101010101" pitchFamily="2" charset="-122"/>
                </a:defRPr>
              </a:lvl5pPr>
              <a:lvl6pPr defTabSz="802005"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6pPr>
              <a:lvl7pPr defTabSz="802005"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7pPr>
              <a:lvl8pPr defTabSz="802005"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8pPr>
              <a:lvl9pPr defTabSz="802005"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9pPr>
            </a:lstStyle>
            <a:p>
              <a:pPr algn="ctr" fontAlgn="ctr">
                <a:lnSpc>
                  <a:spcPct val="80000"/>
                </a:lnSpc>
                <a:spcBef>
                  <a:spcPct val="50000"/>
                </a:spcBef>
                <a:buClr>
                  <a:schemeClr val="bg2"/>
                </a:buClr>
                <a:buSzPct val="125000"/>
                <a:buFont typeface="Wingdings" panose="05000000000000000000" pitchFamily="2" charset="2"/>
                <a:buNone/>
              </a:pPr>
              <a:r>
                <a:rPr lang="en-US" altLang="zh-CN" sz="2000">
                  <a:latin typeface="Arial" panose="020B0604020202020204" pitchFamily="34" charset="0"/>
                  <a:ea typeface="宋体" panose="02010600030101010101" pitchFamily="2" charset="-122"/>
                </a:rPr>
                <a:t>Abort</a:t>
              </a:r>
              <a:endParaRPr lang="en-US" altLang="zh-CN" sz="2000">
                <a:latin typeface="Arial" panose="020B0604020202020204" pitchFamily="34" charset="0"/>
                <a:ea typeface="宋体" panose="02010600030101010101" pitchFamily="2" charset="-122"/>
              </a:endParaRPr>
            </a:p>
          </p:txBody>
        </p:sp>
      </p:grpSp>
      <p:grpSp>
        <p:nvGrpSpPr>
          <p:cNvPr id="61" name="Group 58"/>
          <p:cNvGrpSpPr/>
          <p:nvPr/>
        </p:nvGrpSpPr>
        <p:grpSpPr bwMode="auto">
          <a:xfrm>
            <a:off x="7870826" y="1287463"/>
            <a:ext cx="874713" cy="4997450"/>
            <a:chOff x="4952" y="537"/>
            <a:chExt cx="551" cy="3148"/>
          </a:xfrm>
        </p:grpSpPr>
        <p:grpSp>
          <p:nvGrpSpPr>
            <p:cNvPr id="62" name="Group 59"/>
            <p:cNvGrpSpPr/>
            <p:nvPr/>
          </p:nvGrpSpPr>
          <p:grpSpPr bwMode="auto">
            <a:xfrm>
              <a:off x="4952" y="2790"/>
              <a:ext cx="551" cy="895"/>
              <a:chOff x="4952" y="2790"/>
              <a:chExt cx="551" cy="895"/>
            </a:xfrm>
          </p:grpSpPr>
          <p:sp>
            <p:nvSpPr>
              <p:cNvPr id="64" name="Rectangle 60"/>
              <p:cNvSpPr>
                <a:spLocks noChangeArrowheads="1"/>
              </p:cNvSpPr>
              <p:nvPr/>
            </p:nvSpPr>
            <p:spPr bwMode="auto">
              <a:xfrm>
                <a:off x="4952" y="3535"/>
                <a:ext cx="551" cy="150"/>
              </a:xfrm>
              <a:prstGeom prst="rect">
                <a:avLst/>
              </a:prstGeom>
              <a:solidFill>
                <a:schemeClr val="accent2"/>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167" tIns="40084" rIns="80167" bIns="40084" anchor="ctr" anchorCtr="1"/>
              <a:lstStyle/>
              <a:p>
                <a:pPr algn="ctr" defTabSz="802005" fontAlgn="ctr">
                  <a:lnSpc>
                    <a:spcPct val="80000"/>
                  </a:lnSpc>
                  <a:spcBef>
                    <a:spcPct val="50000"/>
                  </a:spcBef>
                  <a:buClr>
                    <a:schemeClr val="bg2"/>
                  </a:buClr>
                  <a:buSzPct val="125000"/>
                  <a:buFont typeface="Wingdings" panose="05000000000000000000" pitchFamily="2" charset="2"/>
                  <a:buNone/>
                </a:pPr>
                <a:r>
                  <a:rPr lang="en-US" altLang="zh-CN" sz="1300" b="1">
                    <a:solidFill>
                      <a:schemeClr val="bg1"/>
                    </a:solidFill>
                    <a:latin typeface="Courier New" panose="02070309020205020404" pitchFamily="49" charset="0"/>
                  </a:rPr>
                  <a:t>spsr</a:t>
                </a:r>
                <a:endParaRPr lang="en-US" altLang="zh-CN" sz="1300" b="1">
                  <a:solidFill>
                    <a:schemeClr val="bg1"/>
                  </a:solidFill>
                  <a:latin typeface="Courier New" panose="02070309020205020404" pitchFamily="49" charset="0"/>
                </a:endParaRPr>
              </a:p>
            </p:txBody>
          </p:sp>
          <p:grpSp>
            <p:nvGrpSpPr>
              <p:cNvPr id="65" name="Group 61"/>
              <p:cNvGrpSpPr/>
              <p:nvPr/>
            </p:nvGrpSpPr>
            <p:grpSpPr bwMode="auto">
              <a:xfrm>
                <a:off x="4952" y="2790"/>
                <a:ext cx="551" cy="300"/>
                <a:chOff x="693" y="2790"/>
                <a:chExt cx="551" cy="300"/>
              </a:xfrm>
            </p:grpSpPr>
            <p:sp>
              <p:nvSpPr>
                <p:cNvPr id="66" name="Rectangle 62"/>
                <p:cNvSpPr>
                  <a:spLocks noChangeArrowheads="1"/>
                </p:cNvSpPr>
                <p:nvPr/>
              </p:nvSpPr>
              <p:spPr bwMode="auto">
                <a:xfrm>
                  <a:off x="693" y="2790"/>
                  <a:ext cx="551" cy="150"/>
                </a:xfrm>
                <a:prstGeom prst="rect">
                  <a:avLst/>
                </a:prstGeom>
                <a:solidFill>
                  <a:schemeClr val="accent2"/>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167" tIns="40084" rIns="80167" bIns="40084" anchor="ctr" anchorCtr="1"/>
                <a:lstStyle/>
                <a:p>
                  <a:pPr algn="ctr" defTabSz="802005" fontAlgn="ctr">
                    <a:lnSpc>
                      <a:spcPct val="80000"/>
                    </a:lnSpc>
                    <a:spcBef>
                      <a:spcPct val="50000"/>
                    </a:spcBef>
                    <a:buClr>
                      <a:schemeClr val="bg2"/>
                    </a:buClr>
                    <a:buSzPct val="125000"/>
                    <a:buFont typeface="Wingdings" panose="05000000000000000000" pitchFamily="2" charset="2"/>
                    <a:buNone/>
                  </a:pPr>
                  <a:r>
                    <a:rPr lang="en-US" altLang="zh-CN" sz="1300" b="1">
                      <a:solidFill>
                        <a:schemeClr val="bg1"/>
                      </a:solidFill>
                      <a:latin typeface="Courier New" panose="02070309020205020404" pitchFamily="49" charset="0"/>
                    </a:rPr>
                    <a:t>r13 (sp)</a:t>
                  </a:r>
                  <a:endParaRPr lang="en-US" altLang="zh-CN" sz="1300" b="1">
                    <a:solidFill>
                      <a:schemeClr val="bg1"/>
                    </a:solidFill>
                    <a:latin typeface="Courier New" panose="02070309020205020404" pitchFamily="49" charset="0"/>
                  </a:endParaRPr>
                </a:p>
              </p:txBody>
            </p:sp>
            <p:sp>
              <p:nvSpPr>
                <p:cNvPr id="67" name="Rectangle 63"/>
                <p:cNvSpPr>
                  <a:spLocks noChangeArrowheads="1"/>
                </p:cNvSpPr>
                <p:nvPr/>
              </p:nvSpPr>
              <p:spPr bwMode="auto">
                <a:xfrm>
                  <a:off x="693" y="2940"/>
                  <a:ext cx="551" cy="150"/>
                </a:xfrm>
                <a:prstGeom prst="rect">
                  <a:avLst/>
                </a:prstGeom>
                <a:solidFill>
                  <a:schemeClr val="accent2"/>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167" tIns="40084" rIns="80167" bIns="40084" anchor="ctr" anchorCtr="1"/>
                <a:lstStyle/>
                <a:p>
                  <a:pPr algn="ctr" defTabSz="802005" fontAlgn="ctr">
                    <a:lnSpc>
                      <a:spcPct val="80000"/>
                    </a:lnSpc>
                    <a:spcBef>
                      <a:spcPct val="50000"/>
                    </a:spcBef>
                    <a:buClr>
                      <a:schemeClr val="bg2"/>
                    </a:buClr>
                    <a:buSzPct val="125000"/>
                    <a:buFont typeface="Wingdings" panose="05000000000000000000" pitchFamily="2" charset="2"/>
                    <a:buNone/>
                  </a:pPr>
                  <a:r>
                    <a:rPr lang="en-US" altLang="zh-CN" sz="1300" b="1">
                      <a:solidFill>
                        <a:schemeClr val="bg1"/>
                      </a:solidFill>
                      <a:latin typeface="Courier New" panose="02070309020205020404" pitchFamily="49" charset="0"/>
                    </a:rPr>
                    <a:t>r14 (lr)</a:t>
                  </a:r>
                  <a:endParaRPr lang="en-US" altLang="zh-CN" sz="1300" b="1">
                    <a:solidFill>
                      <a:schemeClr val="bg1"/>
                    </a:solidFill>
                    <a:latin typeface="Courier New" panose="02070309020205020404" pitchFamily="49" charset="0"/>
                  </a:endParaRPr>
                </a:p>
              </p:txBody>
            </p:sp>
          </p:grpSp>
        </p:grpSp>
        <p:sp>
          <p:nvSpPr>
            <p:cNvPr id="63" name="Text Box 64"/>
            <p:cNvSpPr txBox="1">
              <a:spLocks noChangeArrowheads="1"/>
            </p:cNvSpPr>
            <p:nvPr/>
          </p:nvSpPr>
          <p:spPr bwMode="auto">
            <a:xfrm>
              <a:off x="4955" y="537"/>
              <a:ext cx="430" cy="20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167" tIns="40084" rIns="80167" bIns="40084">
              <a:spAutoFit/>
            </a:bodyPr>
            <a:lstStyle>
              <a:lvl1pPr defTabSz="802005">
                <a:defRPr sz="3200" b="1">
                  <a:solidFill>
                    <a:schemeClr val="accent2"/>
                  </a:solidFill>
                  <a:latin typeface="仿宋_GB2312" pitchFamily="49" charset="-122"/>
                  <a:ea typeface="仿宋_GB2312" pitchFamily="49" charset="-122"/>
                </a:defRPr>
              </a:lvl1pPr>
              <a:lvl2pPr defTabSz="802005">
                <a:defRPr sz="2800" b="1">
                  <a:solidFill>
                    <a:schemeClr val="tx1"/>
                  </a:solidFill>
                  <a:latin typeface="Arial" panose="020B0604020202020204" pitchFamily="34" charset="0"/>
                  <a:ea typeface="宋体" panose="02010600030101010101" pitchFamily="2" charset="-122"/>
                </a:defRPr>
              </a:lvl2pPr>
              <a:lvl3pPr defTabSz="802005">
                <a:defRPr sz="2400" b="1">
                  <a:solidFill>
                    <a:schemeClr val="accent2"/>
                  </a:solidFill>
                  <a:latin typeface="Arial" panose="020B0604020202020204" pitchFamily="34" charset="0"/>
                  <a:ea typeface="宋体" panose="02010600030101010101" pitchFamily="2" charset="-122"/>
                </a:defRPr>
              </a:lvl3pPr>
              <a:lvl4pPr defTabSz="802005">
                <a:defRPr sz="2000" b="1">
                  <a:solidFill>
                    <a:schemeClr val="tx1"/>
                  </a:solidFill>
                  <a:latin typeface="Arial" panose="020B0604020202020204" pitchFamily="34" charset="0"/>
                  <a:ea typeface="宋体" panose="02010600030101010101" pitchFamily="2" charset="-122"/>
                </a:defRPr>
              </a:lvl4pPr>
              <a:lvl5pPr defTabSz="802005">
                <a:defRPr sz="2000" b="1">
                  <a:solidFill>
                    <a:schemeClr val="accent2"/>
                  </a:solidFill>
                  <a:latin typeface="Arial" panose="020B0604020202020204" pitchFamily="34" charset="0"/>
                  <a:ea typeface="宋体" panose="02010600030101010101" pitchFamily="2" charset="-122"/>
                </a:defRPr>
              </a:lvl5pPr>
              <a:lvl6pPr defTabSz="802005"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6pPr>
              <a:lvl7pPr defTabSz="802005"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7pPr>
              <a:lvl8pPr defTabSz="802005"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8pPr>
              <a:lvl9pPr defTabSz="802005"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9pPr>
            </a:lstStyle>
            <a:p>
              <a:pPr algn="ctr" fontAlgn="ctr">
                <a:lnSpc>
                  <a:spcPct val="80000"/>
                </a:lnSpc>
                <a:spcBef>
                  <a:spcPct val="50000"/>
                </a:spcBef>
                <a:buClr>
                  <a:schemeClr val="bg2"/>
                </a:buClr>
                <a:buSzPct val="125000"/>
                <a:buFont typeface="Wingdings" panose="05000000000000000000" pitchFamily="2" charset="2"/>
                <a:buNone/>
              </a:pPr>
              <a:r>
                <a:rPr lang="en-US" altLang="zh-CN" sz="2000">
                  <a:latin typeface="Arial" panose="020B0604020202020204" pitchFamily="34" charset="0"/>
                  <a:ea typeface="宋体" panose="02010600030101010101" pitchFamily="2" charset="-122"/>
                </a:rPr>
                <a:t>SVC</a:t>
              </a:r>
              <a:endParaRPr lang="en-US" altLang="zh-CN" sz="2000">
                <a:latin typeface="Arial" panose="020B0604020202020204" pitchFamily="34" charset="0"/>
                <a:ea typeface="宋体" panose="02010600030101010101" pitchFamily="2" charset="-122"/>
              </a:endParaRPr>
            </a:p>
          </p:txBody>
        </p:sp>
      </p:grpSp>
      <p:sp>
        <p:nvSpPr>
          <p:cNvPr id="68" name="Rectangle 65"/>
          <p:cNvSpPr>
            <a:spLocks noChangeArrowheads="1"/>
          </p:cNvSpPr>
          <p:nvPr/>
        </p:nvSpPr>
        <p:spPr bwMode="auto">
          <a:xfrm>
            <a:off x="555626" y="1611313"/>
            <a:ext cx="1516063" cy="4979987"/>
          </a:xfrm>
          <a:prstGeom prst="rect">
            <a:avLst/>
          </a:prstGeom>
          <a:noFill/>
          <a:ln w="28575" algn="ctr">
            <a:solidFill>
              <a:schemeClr val="tx1"/>
            </a:solidFill>
            <a:prstDash val="sysDot"/>
            <a:miter lim="800000"/>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67" tIns="40084" rIns="80167" bIns="40084" anchor="ctr">
            <a:spAutoFit/>
          </a:bodyPr>
          <a:lstStyle/>
          <a:p>
            <a:pPr eaLnBrk="1" hangingPunct="1"/>
            <a:endParaRPr lang="zh-CN" altLang="en-US"/>
          </a:p>
        </p:txBody>
      </p:sp>
      <p:sp>
        <p:nvSpPr>
          <p:cNvPr id="69" name="Text Box 66"/>
          <p:cNvSpPr txBox="1">
            <a:spLocks noChangeArrowheads="1"/>
          </p:cNvSpPr>
          <p:nvPr/>
        </p:nvSpPr>
        <p:spPr bwMode="auto">
          <a:xfrm>
            <a:off x="862014" y="6451600"/>
            <a:ext cx="882650" cy="261938"/>
          </a:xfrm>
          <a:prstGeom prst="rect">
            <a:avLst/>
          </a:prstGeom>
          <a:solidFill>
            <a:schemeClr val="bg1"/>
          </a:solidFill>
          <a:ln w="12700" algn="ctr">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167" tIns="40084" rIns="80167" bIns="40084">
            <a:spAutoFit/>
          </a:bodyPr>
          <a:lstStyle>
            <a:lvl1pPr defTabSz="802005">
              <a:defRPr sz="3200" b="1">
                <a:solidFill>
                  <a:schemeClr val="accent2"/>
                </a:solidFill>
                <a:latin typeface="仿宋_GB2312" pitchFamily="49" charset="-122"/>
                <a:ea typeface="仿宋_GB2312" pitchFamily="49" charset="-122"/>
              </a:defRPr>
            </a:lvl1pPr>
            <a:lvl2pPr defTabSz="802005">
              <a:defRPr sz="2800" b="1">
                <a:solidFill>
                  <a:schemeClr val="tx1"/>
                </a:solidFill>
                <a:latin typeface="Arial" panose="020B0604020202020204" pitchFamily="34" charset="0"/>
                <a:ea typeface="宋体" panose="02010600030101010101" pitchFamily="2" charset="-122"/>
              </a:defRPr>
            </a:lvl2pPr>
            <a:lvl3pPr defTabSz="802005">
              <a:defRPr sz="2400" b="1">
                <a:solidFill>
                  <a:schemeClr val="accent2"/>
                </a:solidFill>
                <a:latin typeface="Arial" panose="020B0604020202020204" pitchFamily="34" charset="0"/>
                <a:ea typeface="宋体" panose="02010600030101010101" pitchFamily="2" charset="-122"/>
              </a:defRPr>
            </a:lvl3pPr>
            <a:lvl4pPr defTabSz="802005">
              <a:defRPr sz="2000" b="1">
                <a:solidFill>
                  <a:schemeClr val="tx1"/>
                </a:solidFill>
                <a:latin typeface="Arial" panose="020B0604020202020204" pitchFamily="34" charset="0"/>
                <a:ea typeface="宋体" panose="02010600030101010101" pitchFamily="2" charset="-122"/>
              </a:defRPr>
            </a:lvl4pPr>
            <a:lvl5pPr defTabSz="802005">
              <a:defRPr sz="2000" b="1">
                <a:solidFill>
                  <a:schemeClr val="accent2"/>
                </a:solidFill>
                <a:latin typeface="Arial" panose="020B0604020202020204" pitchFamily="34" charset="0"/>
                <a:ea typeface="宋体" panose="02010600030101010101" pitchFamily="2" charset="-122"/>
              </a:defRPr>
            </a:lvl5pPr>
            <a:lvl6pPr defTabSz="802005"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6pPr>
            <a:lvl7pPr defTabSz="802005"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7pPr>
            <a:lvl8pPr defTabSz="802005"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8pPr>
            <a:lvl9pPr defTabSz="802005"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9pPr>
          </a:lstStyle>
          <a:p>
            <a:pPr algn="ctr" fontAlgn="ctr">
              <a:lnSpc>
                <a:spcPct val="80000"/>
              </a:lnSpc>
              <a:spcBef>
                <a:spcPct val="50000"/>
              </a:spcBef>
              <a:buClr>
                <a:schemeClr val="bg2"/>
              </a:buClr>
              <a:buSzPct val="125000"/>
              <a:buFont typeface="Wingdings" panose="05000000000000000000" pitchFamily="2" charset="2"/>
              <a:buNone/>
            </a:pPr>
            <a:r>
              <a:rPr lang="zh-CN" altLang="en-US" sz="1400">
                <a:solidFill>
                  <a:schemeClr val="tx1"/>
                </a:solidFill>
                <a:latin typeface="Arial" panose="020B0604020202020204" pitchFamily="34" charset="0"/>
                <a:ea typeface="宋体" panose="02010600030101010101" pitchFamily="2" charset="-122"/>
              </a:rPr>
              <a:t>当前模式</a:t>
            </a:r>
            <a:endParaRPr lang="zh-CN" altLang="en-US" sz="1400">
              <a:solidFill>
                <a:schemeClr val="tx1"/>
              </a:solidFill>
              <a:latin typeface="Arial" panose="020B0604020202020204" pitchFamily="34" charset="0"/>
              <a:ea typeface="宋体" panose="02010600030101010101" pitchFamily="2" charset="-122"/>
            </a:endParaRPr>
          </a:p>
        </p:txBody>
      </p:sp>
      <p:sp>
        <p:nvSpPr>
          <p:cNvPr id="70" name="Rectangle 67"/>
          <p:cNvSpPr>
            <a:spLocks noChangeArrowheads="1"/>
          </p:cNvSpPr>
          <p:nvPr/>
        </p:nvSpPr>
        <p:spPr bwMode="auto">
          <a:xfrm>
            <a:off x="2309814" y="1611313"/>
            <a:ext cx="6637337" cy="4979987"/>
          </a:xfrm>
          <a:prstGeom prst="rect">
            <a:avLst/>
          </a:prstGeom>
          <a:noFill/>
          <a:ln w="28575" algn="ctr">
            <a:solidFill>
              <a:schemeClr val="tx1"/>
            </a:solidFill>
            <a:prstDash val="sysDot"/>
            <a:miter lim="800000"/>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67" tIns="40084" rIns="80167" bIns="40084" anchor="ctr">
            <a:spAutoFit/>
          </a:bodyPr>
          <a:lstStyle/>
          <a:p>
            <a:pPr eaLnBrk="1" hangingPunct="1"/>
            <a:endParaRPr lang="zh-CN" altLang="en-US"/>
          </a:p>
        </p:txBody>
      </p:sp>
      <p:sp>
        <p:nvSpPr>
          <p:cNvPr id="71" name="Text Box 68"/>
          <p:cNvSpPr txBox="1">
            <a:spLocks noChangeArrowheads="1"/>
          </p:cNvSpPr>
          <p:nvPr/>
        </p:nvSpPr>
        <p:spPr bwMode="auto">
          <a:xfrm>
            <a:off x="4440239" y="6457950"/>
            <a:ext cx="1933575" cy="261938"/>
          </a:xfrm>
          <a:prstGeom prst="rect">
            <a:avLst/>
          </a:prstGeom>
          <a:solidFill>
            <a:schemeClr val="bg1"/>
          </a:solidFill>
          <a:ln w="12700" algn="ctr">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167" tIns="40084" rIns="80167" bIns="40084">
            <a:spAutoFit/>
          </a:bodyPr>
          <a:lstStyle>
            <a:lvl1pPr defTabSz="802005">
              <a:defRPr sz="3200" b="1">
                <a:solidFill>
                  <a:schemeClr val="accent2"/>
                </a:solidFill>
                <a:latin typeface="仿宋_GB2312" pitchFamily="49" charset="-122"/>
                <a:ea typeface="仿宋_GB2312" pitchFamily="49" charset="-122"/>
              </a:defRPr>
            </a:lvl1pPr>
            <a:lvl2pPr defTabSz="802005">
              <a:defRPr sz="2800" b="1">
                <a:solidFill>
                  <a:schemeClr val="tx1"/>
                </a:solidFill>
                <a:latin typeface="Arial" panose="020B0604020202020204" pitchFamily="34" charset="0"/>
                <a:ea typeface="宋体" panose="02010600030101010101" pitchFamily="2" charset="-122"/>
              </a:defRPr>
            </a:lvl2pPr>
            <a:lvl3pPr defTabSz="802005">
              <a:defRPr sz="2400" b="1">
                <a:solidFill>
                  <a:schemeClr val="accent2"/>
                </a:solidFill>
                <a:latin typeface="Arial" panose="020B0604020202020204" pitchFamily="34" charset="0"/>
                <a:ea typeface="宋体" panose="02010600030101010101" pitchFamily="2" charset="-122"/>
              </a:defRPr>
            </a:lvl3pPr>
            <a:lvl4pPr defTabSz="802005">
              <a:defRPr sz="2000" b="1">
                <a:solidFill>
                  <a:schemeClr val="tx1"/>
                </a:solidFill>
                <a:latin typeface="Arial" panose="020B0604020202020204" pitchFamily="34" charset="0"/>
                <a:ea typeface="宋体" panose="02010600030101010101" pitchFamily="2" charset="-122"/>
              </a:defRPr>
            </a:lvl4pPr>
            <a:lvl5pPr defTabSz="802005">
              <a:defRPr sz="2000" b="1">
                <a:solidFill>
                  <a:schemeClr val="accent2"/>
                </a:solidFill>
                <a:latin typeface="Arial" panose="020B0604020202020204" pitchFamily="34" charset="0"/>
                <a:ea typeface="宋体" panose="02010600030101010101" pitchFamily="2" charset="-122"/>
              </a:defRPr>
            </a:lvl5pPr>
            <a:lvl6pPr defTabSz="802005"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6pPr>
            <a:lvl7pPr defTabSz="802005"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7pPr>
            <a:lvl8pPr defTabSz="802005"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8pPr>
            <a:lvl9pPr defTabSz="802005" eaLnBrk="0" fontAlgn="base" hangingPunct="0">
              <a:spcBef>
                <a:spcPct val="20000"/>
              </a:spcBef>
              <a:spcAft>
                <a:spcPct val="0"/>
              </a:spcAft>
              <a:buChar char="»"/>
              <a:defRPr sz="2000" b="1">
                <a:solidFill>
                  <a:schemeClr val="accent2"/>
                </a:solidFill>
                <a:latin typeface="Arial" panose="020B0604020202020204" pitchFamily="34" charset="0"/>
                <a:ea typeface="宋体" panose="02010600030101010101" pitchFamily="2" charset="-122"/>
              </a:defRPr>
            </a:lvl9pPr>
          </a:lstStyle>
          <a:p>
            <a:pPr algn="ctr" fontAlgn="ctr">
              <a:lnSpc>
                <a:spcPct val="80000"/>
              </a:lnSpc>
              <a:spcBef>
                <a:spcPct val="50000"/>
              </a:spcBef>
              <a:buClr>
                <a:schemeClr val="bg2"/>
              </a:buClr>
              <a:buSzPct val="125000"/>
              <a:buFont typeface="Wingdings" panose="05000000000000000000" pitchFamily="2" charset="2"/>
              <a:buNone/>
            </a:pPr>
            <a:r>
              <a:rPr lang="en-US" altLang="zh-CN" sz="1400">
                <a:solidFill>
                  <a:schemeClr val="tx1"/>
                </a:solidFill>
                <a:latin typeface="Arial" panose="020B0604020202020204" pitchFamily="34" charset="0"/>
                <a:ea typeface="宋体" panose="02010600030101010101" pitchFamily="2" charset="-122"/>
              </a:rPr>
              <a:t>Banked out registers</a:t>
            </a:r>
            <a:endParaRPr lang="en-US" altLang="zh-CN" sz="1400">
              <a:solidFill>
                <a:schemeClr val="tx1"/>
              </a:solidFill>
              <a:latin typeface="Arial" panose="020B0604020202020204" pitchFamily="34" charset="0"/>
              <a:ea typeface="宋体" panose="02010600030101010101" pitchFamily="2" charset="-122"/>
            </a:endParaRPr>
          </a:p>
        </p:txBody>
      </p:sp>
      <p:sp>
        <p:nvSpPr>
          <p:cNvPr id="72" name="Rectangle 69"/>
          <p:cNvSpPr>
            <a:spLocks noChangeArrowheads="1"/>
          </p:cNvSpPr>
          <p:nvPr/>
        </p:nvSpPr>
        <p:spPr bwMode="auto">
          <a:xfrm>
            <a:off x="4924426" y="1951038"/>
            <a:ext cx="4006850" cy="1173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defTabSz="802005" fontAlgn="ctr">
              <a:lnSpc>
                <a:spcPct val="80000"/>
              </a:lnSpc>
              <a:spcBef>
                <a:spcPct val="50000"/>
              </a:spcBef>
              <a:buClr>
                <a:schemeClr val="bg2"/>
              </a:buClr>
              <a:buSzPct val="125000"/>
              <a:buFont typeface="Wingdings" panose="05000000000000000000" pitchFamily="2" charset="2"/>
              <a:buNone/>
            </a:pPr>
            <a:r>
              <a:rPr lang="en-US" altLang="zh-CN" sz="2000" dirty="0">
                <a:latin typeface="微软雅黑" panose="020B0503020204020204" charset="-122"/>
                <a:ea typeface="微软雅黑" panose="020B0503020204020204" charset="-122"/>
                <a:cs typeface="微软雅黑" panose="020B0503020204020204" charset="-122"/>
              </a:rPr>
              <a:t>ARM</a:t>
            </a:r>
            <a:r>
              <a:rPr lang="zh-CN" altLang="en-US" sz="2000" dirty="0">
                <a:latin typeface="微软雅黑" panose="020B0503020204020204" charset="-122"/>
                <a:ea typeface="微软雅黑" panose="020B0503020204020204" charset="-122"/>
                <a:cs typeface="微软雅黑" panose="020B0503020204020204" charset="-122"/>
              </a:rPr>
              <a:t>有</a:t>
            </a:r>
            <a:r>
              <a:rPr lang="en-US" altLang="zh-CN" sz="2000" dirty="0">
                <a:solidFill>
                  <a:srgbClr val="FF0000"/>
                </a:solidFill>
                <a:latin typeface="微软雅黑" panose="020B0503020204020204" charset="-122"/>
                <a:ea typeface="微软雅黑" panose="020B0503020204020204" charset="-122"/>
                <a:cs typeface="微软雅黑" panose="020B0503020204020204" charset="-122"/>
              </a:rPr>
              <a:t>37</a:t>
            </a:r>
            <a:r>
              <a:rPr lang="zh-CN" altLang="en-US" sz="2000" dirty="0">
                <a:latin typeface="微软雅黑" panose="020B0503020204020204" charset="-122"/>
                <a:ea typeface="微软雅黑" panose="020B0503020204020204" charset="-122"/>
                <a:cs typeface="微软雅黑" panose="020B0503020204020204" charset="-122"/>
              </a:rPr>
              <a:t>个寄存器，都是</a:t>
            </a:r>
            <a:r>
              <a:rPr lang="en-US" altLang="zh-CN" sz="2000" dirty="0">
                <a:latin typeface="微软雅黑" panose="020B0503020204020204" charset="-122"/>
                <a:ea typeface="微软雅黑" panose="020B0503020204020204" charset="-122"/>
                <a:cs typeface="微软雅黑" panose="020B0503020204020204" charset="-122"/>
              </a:rPr>
              <a:t>32</a:t>
            </a:r>
            <a:r>
              <a:rPr lang="zh-CN" altLang="en-US" sz="2000" dirty="0">
                <a:latin typeface="微软雅黑" panose="020B0503020204020204" charset="-122"/>
                <a:ea typeface="微软雅黑" panose="020B0503020204020204" charset="-122"/>
                <a:cs typeface="微软雅黑" panose="020B0503020204020204" charset="-122"/>
              </a:rPr>
              <a:t>位宽</a:t>
            </a:r>
            <a:br>
              <a:rPr lang="zh-CN" altLang="en-US" sz="2000" dirty="0">
                <a:latin typeface="微软雅黑" panose="020B0503020204020204" charset="-122"/>
                <a:ea typeface="微软雅黑" panose="020B0503020204020204" charset="-122"/>
                <a:cs typeface="微软雅黑" panose="020B0503020204020204" charset="-122"/>
              </a:rPr>
            </a:br>
            <a:br>
              <a:rPr lang="zh-CN" altLang="en-US" sz="2000" dirty="0">
                <a:latin typeface="微软雅黑" panose="020B0503020204020204" charset="-122"/>
                <a:ea typeface="微软雅黑" panose="020B0503020204020204" charset="-122"/>
                <a:cs typeface="微软雅黑" panose="020B0503020204020204" charset="-122"/>
              </a:rPr>
            </a:br>
            <a:r>
              <a:rPr lang="zh-CN" altLang="en-GB" sz="2000" dirty="0">
                <a:latin typeface="微软雅黑" panose="020B0503020204020204" charset="-122"/>
                <a:ea typeface="微软雅黑" panose="020B0503020204020204" charset="-122"/>
                <a:cs typeface="微软雅黑" panose="020B0503020204020204" charset="-122"/>
              </a:rPr>
              <a:t>这些寄存器的子集只能在相应模式被访问</a:t>
            </a:r>
            <a:endParaRPr lang="zh-CN" altLang="en-GB" sz="2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2.77778E-6 4.44444E-6 L 0.19236 4.44444E-6 " pathEditMode="relative" rAng="0" ptsTypes="AA">
                                      <p:cBhvr>
                                        <p:cTn id="6" dur="2000" fill="hold"/>
                                        <p:tgtEl>
                                          <p:spTgt spid="23"/>
                                        </p:tgtEl>
                                        <p:attrNameLst>
                                          <p:attrName>ppt_x</p:attrName>
                                          <p:attrName>ppt_y</p:attrName>
                                        </p:attrNameLst>
                                      </p:cBhvr>
                                      <p:rCtr x="9618" y="0"/>
                                    </p:animMotion>
                                  </p:childTnLst>
                                </p:cTn>
                              </p:par>
                              <p:par>
                                <p:cTn id="7" presetID="35" presetClass="path" presetSubtype="0" accel="50000" decel="50000" fill="hold" nodeType="withEffect">
                                  <p:stCondLst>
                                    <p:cond delay="0"/>
                                  </p:stCondLst>
                                  <p:childTnLst>
                                    <p:animMotion origin="layout" path="M -3.88889E-6 2.59259E-6 L -0.19236 2.59259E-6 " pathEditMode="relative" rAng="0" ptsTypes="AA">
                                      <p:cBhvr>
                                        <p:cTn id="8" dur="2000" fill="hold"/>
                                        <p:tgtEl>
                                          <p:spTgt spid="28"/>
                                        </p:tgtEl>
                                        <p:attrNameLst>
                                          <p:attrName>ppt_x</p:attrName>
                                          <p:attrName>ppt_y</p:attrName>
                                        </p:attrNameLst>
                                      </p:cBhvr>
                                      <p:rCtr x="-9618" y="0"/>
                                    </p:animMotion>
                                  </p:childTnLst>
                                </p:cTn>
                              </p:par>
                            </p:childTnLst>
                          </p:cTn>
                        </p:par>
                      </p:childTnLst>
                    </p:cTn>
                  </p:par>
                  <p:par>
                    <p:cTn id="9" fill="hold">
                      <p:stCondLst>
                        <p:cond delay="indefinite"/>
                      </p:stCondLst>
                      <p:childTnLst>
                        <p:par>
                          <p:cTn id="10" fill="hold">
                            <p:stCondLst>
                              <p:cond delay="0"/>
                            </p:stCondLst>
                            <p:childTnLst>
                              <p:par>
                                <p:cTn id="11" presetID="35" presetClass="path" presetSubtype="0" accel="50000" decel="50000" fill="hold" nodeType="clickEffect">
                                  <p:stCondLst>
                                    <p:cond delay="0"/>
                                  </p:stCondLst>
                                  <p:childTnLst>
                                    <p:animMotion origin="layout" path="M 0.19236 4.44444E-6 L -2.77778E-6 4.44444E-6 " pathEditMode="relative" rAng="0" ptsTypes="AA">
                                      <p:cBhvr>
                                        <p:cTn id="12" dur="2000" fill="hold"/>
                                        <p:tgtEl>
                                          <p:spTgt spid="23"/>
                                        </p:tgtEl>
                                        <p:attrNameLst>
                                          <p:attrName>ppt_x</p:attrName>
                                          <p:attrName>ppt_y</p:attrName>
                                        </p:attrNameLst>
                                      </p:cBhvr>
                                      <p:rCtr x="-9618" y="0"/>
                                    </p:animMotion>
                                  </p:childTnLst>
                                </p:cTn>
                              </p:par>
                              <p:par>
                                <p:cTn id="13" presetID="63" presetClass="path" presetSubtype="0" accel="50000" decel="50000" fill="hold" nodeType="withEffect">
                                  <p:stCondLst>
                                    <p:cond delay="0"/>
                                  </p:stCondLst>
                                  <p:childTnLst>
                                    <p:animMotion origin="layout" path="M -0.19236 2.59259E-6 L -3.88889E-6 2.59259E-6 " pathEditMode="relative" rAng="0" ptsTypes="AA">
                                      <p:cBhvr>
                                        <p:cTn id="14" dur="2000" fill="hold"/>
                                        <p:tgtEl>
                                          <p:spTgt spid="28"/>
                                        </p:tgtEl>
                                        <p:attrNameLst>
                                          <p:attrName>ppt_x</p:attrName>
                                          <p:attrName>ppt_y</p:attrName>
                                        </p:attrNameLst>
                                      </p:cBhvr>
                                      <p:rCtr x="9618" y="0"/>
                                    </p:animMotion>
                                  </p:childTnLst>
                                </p:cTn>
                              </p:par>
                            </p:childTnLst>
                          </p:cTn>
                        </p:par>
                      </p:childTnLst>
                    </p:cTn>
                  </p:par>
                  <p:par>
                    <p:cTn id="15" fill="hold">
                      <p:stCondLst>
                        <p:cond delay="indefinite"/>
                      </p:stCondLst>
                      <p:childTnLst>
                        <p:par>
                          <p:cTn id="16" fill="hold">
                            <p:stCondLst>
                              <p:cond delay="0"/>
                            </p:stCondLst>
                            <p:childTnLst>
                              <p:par>
                                <p:cTn id="17" presetID="63" presetClass="path" presetSubtype="0" accel="50000" decel="50000" fill="hold" nodeType="clickEffect">
                                  <p:stCondLst>
                                    <p:cond delay="0"/>
                                  </p:stCondLst>
                                  <p:childTnLst>
                                    <p:animMotion origin="layout" path="M -2.77778E-6 4.44444E-6 L 0.33056 4.44444E-6 " pathEditMode="relative" rAng="0" ptsTypes="AA">
                                      <p:cBhvr>
                                        <p:cTn id="18" dur="2000" fill="hold"/>
                                        <p:tgtEl>
                                          <p:spTgt spid="23"/>
                                        </p:tgtEl>
                                        <p:attrNameLst>
                                          <p:attrName>ppt_x</p:attrName>
                                          <p:attrName>ppt_y</p:attrName>
                                        </p:attrNameLst>
                                      </p:cBhvr>
                                      <p:rCtr x="16528" y="0"/>
                                    </p:animMotion>
                                  </p:childTnLst>
                                </p:cTn>
                              </p:par>
                              <p:par>
                                <p:cTn id="19" presetID="63" presetClass="path" presetSubtype="0" accel="50000" decel="50000" fill="hold" nodeType="withEffect">
                                  <p:stCondLst>
                                    <p:cond delay="0"/>
                                  </p:stCondLst>
                                  <p:childTnLst>
                                    <p:animMotion origin="layout" path="M -4.72222E-6 2.22222E-6 L 0.33143 2.22222E-6 " pathEditMode="relative" rAng="0" ptsTypes="AA">
                                      <p:cBhvr>
                                        <p:cTn id="20" dur="2000" fill="hold"/>
                                        <p:tgtEl>
                                          <p:spTgt spid="15"/>
                                        </p:tgtEl>
                                        <p:attrNameLst>
                                          <p:attrName>ppt_x</p:attrName>
                                          <p:attrName>ppt_y</p:attrName>
                                        </p:attrNameLst>
                                      </p:cBhvr>
                                      <p:rCtr x="16563" y="0"/>
                                    </p:animMotion>
                                  </p:childTnLst>
                                </p:cTn>
                              </p:par>
                              <p:par>
                                <p:cTn id="21" presetID="35" presetClass="path" presetSubtype="0" accel="50000" decel="50000" fill="hold" nodeType="withEffect">
                                  <p:stCondLst>
                                    <p:cond delay="0"/>
                                  </p:stCondLst>
                                  <p:childTnLst>
                                    <p:animMotion origin="layout" path="M 0.00087 -3.7037E-7 L -0.33108 -0.00046 " pathEditMode="relative" rAng="0" ptsTypes="AA">
                                      <p:cBhvr>
                                        <p:cTn id="22" dur="2000" fill="hold"/>
                                        <p:tgtEl>
                                          <p:spTgt spid="35"/>
                                        </p:tgtEl>
                                        <p:attrNameLst>
                                          <p:attrName>ppt_x</p:attrName>
                                          <p:attrName>ppt_y</p:attrName>
                                        </p:attrNameLst>
                                      </p:cBhvr>
                                      <p:rCtr x="-16597" y="-23"/>
                                    </p:animMotion>
                                  </p:childTnLst>
                                </p:cTn>
                              </p:par>
                            </p:childTnLst>
                          </p:cTn>
                        </p:par>
                      </p:childTnLst>
                    </p:cTn>
                  </p:par>
                  <p:par>
                    <p:cTn id="23" fill="hold">
                      <p:stCondLst>
                        <p:cond delay="indefinite"/>
                      </p:stCondLst>
                      <p:childTnLst>
                        <p:par>
                          <p:cTn id="24" fill="hold">
                            <p:stCondLst>
                              <p:cond delay="0"/>
                            </p:stCondLst>
                            <p:childTnLst>
                              <p:par>
                                <p:cTn id="25" presetID="35" presetClass="path" presetSubtype="0" accel="50000" decel="50000" fill="hold" nodeType="clickEffect">
                                  <p:stCondLst>
                                    <p:cond delay="0"/>
                                  </p:stCondLst>
                                  <p:childTnLst>
                                    <p:animMotion origin="layout" path="M 0.33143 2.22222E-6 L -4.72222E-6 2.22222E-6 " pathEditMode="relative" rAng="0" ptsTypes="AA">
                                      <p:cBhvr>
                                        <p:cTn id="26" dur="2000" fill="hold"/>
                                        <p:tgtEl>
                                          <p:spTgt spid="15"/>
                                        </p:tgtEl>
                                        <p:attrNameLst>
                                          <p:attrName>ppt_x</p:attrName>
                                          <p:attrName>ppt_y</p:attrName>
                                        </p:attrNameLst>
                                      </p:cBhvr>
                                      <p:rCtr x="-16580" y="0"/>
                                    </p:animMotion>
                                  </p:childTnLst>
                                </p:cTn>
                              </p:par>
                              <p:par>
                                <p:cTn id="27" presetID="35" presetClass="path" presetSubtype="0" accel="50000" decel="50000" fill="hold" nodeType="withEffect">
                                  <p:stCondLst>
                                    <p:cond delay="0"/>
                                  </p:stCondLst>
                                  <p:childTnLst>
                                    <p:animMotion origin="layout" path="M 0.33056 4.44444E-6 L -2.77778E-6 4.44444E-6 " pathEditMode="relative" rAng="0" ptsTypes="AA">
                                      <p:cBhvr>
                                        <p:cTn id="28" dur="2000" fill="hold"/>
                                        <p:tgtEl>
                                          <p:spTgt spid="23"/>
                                        </p:tgtEl>
                                        <p:attrNameLst>
                                          <p:attrName>ppt_x</p:attrName>
                                          <p:attrName>ppt_y</p:attrName>
                                        </p:attrNameLst>
                                      </p:cBhvr>
                                      <p:rCtr x="-16528" y="0"/>
                                    </p:animMotion>
                                  </p:childTnLst>
                                </p:cTn>
                              </p:par>
                              <p:par>
                                <p:cTn id="29" presetID="63" presetClass="path" presetSubtype="0" accel="50000" decel="50000" fill="hold" nodeType="withEffect">
                                  <p:stCondLst>
                                    <p:cond delay="0"/>
                                  </p:stCondLst>
                                  <p:childTnLst>
                                    <p:animMotion origin="layout" path="M -0.33108 -0.00046 L 0.00069 -3.7037E-7 " pathEditMode="relative" rAng="0" ptsTypes="AA">
                                      <p:cBhvr>
                                        <p:cTn id="30" dur="2000" fill="hold"/>
                                        <p:tgtEl>
                                          <p:spTgt spid="35"/>
                                        </p:tgtEl>
                                        <p:attrNameLst>
                                          <p:attrName>ppt_x</p:attrName>
                                          <p:attrName>ppt_y</p:attrName>
                                        </p:attrNameLst>
                                      </p:cBhvr>
                                      <p:rCtr x="16580"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3820FCD-5F4C-4989-BE05-0A8208BCBC21}" type="slidenum">
              <a:rPr lang="en-US" altLang="zh-CN" smtClean="0"/>
            </a:fld>
            <a:endParaRPr kumimoji="0" lang="zh-CN" altLang="en-US"/>
          </a:p>
        </p:txBody>
      </p:sp>
      <p:sp>
        <p:nvSpPr>
          <p:cNvPr id="3" name="矩形 2"/>
          <p:cNvSpPr/>
          <p:nvPr/>
        </p:nvSpPr>
        <p:spPr>
          <a:xfrm>
            <a:off x="251460" y="332740"/>
            <a:ext cx="8719820" cy="6332220"/>
          </a:xfrm>
          <a:prstGeom prst="rect">
            <a:avLst/>
          </a:prstGeom>
        </p:spPr>
        <p:txBody>
          <a:bodyPr wrap="square">
            <a:spAutoFit/>
          </a:bodyPr>
          <a:lstStyle/>
          <a:p>
            <a:pPr marL="342900" lvl="0" indent="-342900" fontAlgn="base">
              <a:spcBef>
                <a:spcPct val="20000"/>
              </a:spcBef>
              <a:spcAft>
                <a:spcPct val="0"/>
              </a:spcAft>
              <a:buClr>
                <a:schemeClr val="folHlink"/>
              </a:buClr>
              <a:buFont typeface="Wingdings" panose="05000000000000000000" charset="0"/>
              <a:buChar char="Ø"/>
            </a:pPr>
            <a:r>
              <a:rPr altLang="en-US" sz="2400" dirty="0">
                <a:solidFill>
                  <a:schemeClr val="tx1"/>
                </a:solidFill>
                <a:latin typeface="微软雅黑" panose="020B0503020204020204" charset="-122"/>
                <a:ea typeface="微软雅黑" panose="020B0503020204020204" charset="-122"/>
                <a:cs typeface="微软雅黑" panose="020B0503020204020204" charset="-122"/>
                <a:sym typeface="+mn-ea"/>
              </a:rPr>
              <a:t>传统意义上，处理器的设计是指令集设计（</a:t>
            </a:r>
            <a:r>
              <a:rPr lang="en-US" altLang="zh-CN" sz="2400" dirty="0">
                <a:solidFill>
                  <a:schemeClr val="tx1"/>
                </a:solidFill>
                <a:latin typeface="微软雅黑" panose="020B0503020204020204" charset="-122"/>
                <a:ea typeface="微软雅黑" panose="020B0503020204020204" charset="-122"/>
                <a:cs typeface="微软雅黑" panose="020B0503020204020204" charset="-122"/>
                <a:sym typeface="+mn-ea"/>
              </a:rPr>
              <a:t>CISC</a:t>
            </a:r>
            <a:r>
              <a:rPr altLang="en-US" sz="2400" dirty="0">
                <a:solidFill>
                  <a:schemeClr val="tx1"/>
                </a:solidFill>
                <a:latin typeface="微软雅黑" panose="020B0503020204020204" charset="-122"/>
                <a:ea typeface="微软雅黑" panose="020B0503020204020204" charset="-122"/>
                <a:cs typeface="微软雅黑" panose="020B0503020204020204" charset="-122"/>
                <a:sym typeface="+mn-ea"/>
              </a:rPr>
              <a:t>和</a:t>
            </a:r>
            <a:r>
              <a:rPr lang="en-US" altLang="zh-CN" sz="2400" dirty="0">
                <a:solidFill>
                  <a:schemeClr val="tx1"/>
                </a:solidFill>
                <a:latin typeface="微软雅黑" panose="020B0503020204020204" charset="-122"/>
                <a:ea typeface="微软雅黑" panose="020B0503020204020204" charset="-122"/>
                <a:cs typeface="微软雅黑" panose="020B0503020204020204" charset="-122"/>
                <a:sym typeface="+mn-ea"/>
              </a:rPr>
              <a:t>RISC</a:t>
            </a:r>
            <a:r>
              <a:rPr altLang="en-US" sz="2400" dirty="0">
                <a:solidFill>
                  <a:schemeClr val="tx1"/>
                </a:solidFill>
                <a:latin typeface="微软雅黑" panose="020B0503020204020204" charset="-122"/>
                <a:ea typeface="微软雅黑" panose="020B0503020204020204" charset="-122"/>
                <a:cs typeface="微软雅黑" panose="020B0503020204020204" charset="-122"/>
                <a:sym typeface="+mn-ea"/>
              </a:rPr>
              <a:t>），但在当今，还包括指令集以外的设计</a:t>
            </a:r>
            <a:endParaRPr altLang="en-US" sz="2400" dirty="0">
              <a:solidFill>
                <a:schemeClr val="tx1"/>
              </a:solidFill>
              <a:latin typeface="微软雅黑" panose="020B0503020204020204" charset="-122"/>
              <a:ea typeface="微软雅黑" panose="020B0503020204020204" charset="-122"/>
              <a:cs typeface="微软雅黑" panose="020B0503020204020204" charset="-122"/>
              <a:sym typeface="+mn-ea"/>
            </a:endParaRPr>
          </a:p>
          <a:p>
            <a:pPr marL="342900" lvl="0" indent="-342900" fontAlgn="base">
              <a:spcBef>
                <a:spcPct val="20000"/>
              </a:spcBef>
              <a:spcAft>
                <a:spcPct val="0"/>
              </a:spcAft>
              <a:buClr>
                <a:schemeClr val="folHlink"/>
              </a:buClr>
              <a:buFont typeface="Wingdings" panose="05000000000000000000" charset="0"/>
              <a:buChar char="Ø"/>
            </a:pPr>
            <a:endParaRPr altLang="en-US" sz="1000" dirty="0">
              <a:solidFill>
                <a:schemeClr val="tx1"/>
              </a:solidFill>
              <a:latin typeface="微软雅黑" panose="020B0503020204020204" charset="-122"/>
              <a:ea typeface="微软雅黑" panose="020B0503020204020204" charset="-122"/>
              <a:cs typeface="微软雅黑" panose="020B0503020204020204" charset="-122"/>
              <a:sym typeface="+mn-ea"/>
            </a:endParaRPr>
          </a:p>
          <a:p>
            <a:pPr marL="342900" lvl="0" indent="-342900" fontAlgn="base">
              <a:spcBef>
                <a:spcPct val="20000"/>
              </a:spcBef>
              <a:spcAft>
                <a:spcPct val="0"/>
              </a:spcAft>
              <a:buClr>
                <a:schemeClr val="folHlink"/>
              </a:buClr>
              <a:buFont typeface="Wingdings" panose="05000000000000000000" charset="0"/>
              <a:buChar char="Ø"/>
            </a:pPr>
            <a:r>
              <a:rPr altLang="en-US" sz="2400" dirty="0">
                <a:solidFill>
                  <a:schemeClr val="tx1"/>
                </a:solidFill>
                <a:latin typeface="微软雅黑" panose="020B0503020204020204" charset="-122"/>
                <a:ea typeface="微软雅黑" panose="020B0503020204020204" charset="-122"/>
                <a:cs typeface="微软雅黑" panose="020B0503020204020204" charset="-122"/>
                <a:sym typeface="+mn-ea"/>
              </a:rPr>
              <a:t>RISC专注高性能、高性能功耗比、小体积以及移动设备领域，CISC专注桌面、高性能和民用市场。现在，RISC的代表是ARM，而CISC的代表则是我们耳熟能详的x86</a:t>
            </a:r>
            <a:endParaRPr altLang="en-US" sz="2400" dirty="0">
              <a:solidFill>
                <a:schemeClr val="tx1"/>
              </a:solidFill>
              <a:latin typeface="微软雅黑" panose="020B0503020204020204" charset="-122"/>
              <a:ea typeface="微软雅黑" panose="020B0503020204020204" charset="-122"/>
              <a:cs typeface="微软雅黑" panose="020B0503020204020204" charset="-122"/>
              <a:sym typeface="+mn-ea"/>
            </a:endParaRPr>
          </a:p>
          <a:p>
            <a:pPr marL="342900" lvl="0" indent="-342900" fontAlgn="base">
              <a:spcBef>
                <a:spcPct val="20000"/>
              </a:spcBef>
              <a:spcAft>
                <a:spcPct val="0"/>
              </a:spcAft>
              <a:buClr>
                <a:schemeClr val="folHlink"/>
              </a:buClr>
              <a:buFont typeface="Wingdings" panose="05000000000000000000" charset="0"/>
              <a:buChar char="Ø"/>
            </a:pPr>
            <a:endParaRPr altLang="en-US" sz="2400" dirty="0">
              <a:solidFill>
                <a:schemeClr val="tx1"/>
              </a:solidFill>
              <a:latin typeface="微软雅黑" panose="020B0503020204020204" charset="-122"/>
              <a:ea typeface="微软雅黑" panose="020B0503020204020204" charset="-122"/>
              <a:cs typeface="微软雅黑" panose="020B0503020204020204" charset="-122"/>
              <a:sym typeface="+mn-ea"/>
            </a:endParaRPr>
          </a:p>
          <a:p>
            <a:pPr lvl="0" indent="0" fontAlgn="base">
              <a:spcBef>
                <a:spcPct val="20000"/>
              </a:spcBef>
              <a:spcAft>
                <a:spcPct val="0"/>
              </a:spcAft>
              <a:buClr>
                <a:schemeClr val="folHlink"/>
              </a:buClr>
              <a:buFont typeface="Arial" panose="020B0604020202020204" pitchFamily="34" charset="0"/>
              <a:buNone/>
            </a:pPr>
            <a:endParaRPr altLang="en-US" sz="1000" dirty="0">
              <a:solidFill>
                <a:schemeClr val="tx1"/>
              </a:solidFill>
              <a:latin typeface="微软雅黑" panose="020B0503020204020204" charset="-122"/>
              <a:ea typeface="微软雅黑" panose="020B0503020204020204" charset="-122"/>
              <a:cs typeface="微软雅黑" panose="020B0503020204020204" charset="-122"/>
              <a:sym typeface="+mn-ea"/>
            </a:endParaRPr>
          </a:p>
          <a:p>
            <a:pPr marL="342900" lvl="0" indent="-342900" fontAlgn="base">
              <a:spcBef>
                <a:spcPct val="20000"/>
              </a:spcBef>
              <a:spcAft>
                <a:spcPct val="0"/>
              </a:spcAft>
              <a:buClr>
                <a:schemeClr val="folHlink"/>
              </a:buClr>
              <a:buFont typeface="Wingdings" panose="05000000000000000000" charset="0"/>
              <a:buChar char="Ø"/>
            </a:pPr>
            <a:r>
              <a:rPr altLang="en-US" sz="2400" dirty="0">
                <a:solidFill>
                  <a:schemeClr val="tx1"/>
                </a:solidFill>
                <a:latin typeface="微软雅黑" panose="020B0503020204020204" charset="-122"/>
                <a:ea typeface="微软雅黑" panose="020B0503020204020204" charset="-122"/>
                <a:cs typeface="微软雅黑" panose="020B0503020204020204" charset="-122"/>
                <a:sym typeface="+mn-ea"/>
              </a:rPr>
              <a:t>个人电脑通用的体系结构：</a:t>
            </a:r>
            <a:endParaRPr altLang="en-US" sz="2400" dirty="0">
              <a:solidFill>
                <a:schemeClr val="tx1"/>
              </a:solidFill>
              <a:latin typeface="微软雅黑" panose="020B0503020204020204" charset="-122"/>
              <a:ea typeface="微软雅黑" panose="020B0503020204020204" charset="-122"/>
              <a:cs typeface="微软雅黑" panose="020B0503020204020204" charset="-122"/>
              <a:sym typeface="+mn-ea"/>
            </a:endParaRPr>
          </a:p>
          <a:p>
            <a:pPr lvl="0" indent="0" fontAlgn="base">
              <a:spcBef>
                <a:spcPct val="20000"/>
              </a:spcBef>
              <a:spcAft>
                <a:spcPct val="0"/>
              </a:spcAft>
              <a:buClr>
                <a:schemeClr val="folHlink"/>
              </a:buClr>
              <a:buFont typeface="Arial" panose="020B0604020202020204" pitchFamily="34" charset="0"/>
              <a:buNone/>
            </a:pPr>
            <a:r>
              <a:rPr lang="en-US" altLang="zh-CN" sz="2400" dirty="0">
                <a:solidFill>
                  <a:schemeClr val="tx1"/>
                </a:solidFill>
                <a:latin typeface="微软雅黑" panose="020B0503020204020204" charset="-122"/>
                <a:ea typeface="微软雅黑" panose="020B0503020204020204" charset="-122"/>
                <a:cs typeface="微软雅黑" panose="020B0503020204020204" charset="-122"/>
                <a:sym typeface="+mn-ea"/>
              </a:rPr>
              <a:t>     x86（Intel Pentium系列和AMD Athlon</a:t>
            </a:r>
            <a:r>
              <a:rPr altLang="en-US" sz="2400" dirty="0">
                <a:solidFill>
                  <a:schemeClr val="tx1"/>
                </a:solidFill>
                <a:latin typeface="微软雅黑" panose="020B0503020204020204" charset="-122"/>
                <a:ea typeface="微软雅黑" panose="020B0503020204020204" charset="-122"/>
                <a:cs typeface="微软雅黑" panose="020B0503020204020204" charset="-122"/>
                <a:sym typeface="+mn-ea"/>
              </a:rPr>
              <a:t>速龙</a:t>
            </a:r>
            <a:r>
              <a:rPr lang="en-US" altLang="zh-CN" sz="2400" dirty="0">
                <a:solidFill>
                  <a:schemeClr val="tx1"/>
                </a:solidFill>
                <a:latin typeface="微软雅黑" panose="020B0503020204020204" charset="-122"/>
                <a:ea typeface="微软雅黑" panose="020B0503020204020204" charset="-122"/>
                <a:cs typeface="微软雅黑" panose="020B0503020204020204" charset="-122"/>
                <a:sym typeface="+mn-ea"/>
              </a:rPr>
              <a:t>系列处理器</a:t>
            </a:r>
            <a:r>
              <a:rPr altLang="en-US" sz="2400" dirty="0">
                <a:solidFill>
                  <a:schemeClr val="tx1"/>
                </a:solidFill>
                <a:latin typeface="微软雅黑" panose="020B0503020204020204" charset="-122"/>
                <a:ea typeface="微软雅黑" panose="020B0503020204020204" charset="-122"/>
                <a:cs typeface="微软雅黑" panose="020B0503020204020204" charset="-122"/>
                <a:sym typeface="+mn-ea"/>
              </a:rPr>
              <a:t>）</a:t>
            </a:r>
            <a:endParaRPr altLang="en-US" sz="2400" dirty="0">
              <a:solidFill>
                <a:schemeClr val="tx1"/>
              </a:solidFill>
              <a:latin typeface="微软雅黑" panose="020B0503020204020204" charset="-122"/>
              <a:ea typeface="微软雅黑" panose="020B0503020204020204" charset="-122"/>
              <a:cs typeface="微软雅黑" panose="020B0503020204020204" charset="-122"/>
              <a:sym typeface="+mn-ea"/>
            </a:endParaRPr>
          </a:p>
          <a:p>
            <a:pPr lvl="0" indent="0" fontAlgn="base">
              <a:spcBef>
                <a:spcPct val="20000"/>
              </a:spcBef>
              <a:spcAft>
                <a:spcPct val="0"/>
              </a:spcAft>
              <a:buClr>
                <a:schemeClr val="folHlink"/>
              </a:buClr>
              <a:buFont typeface="Arial" panose="020B0604020202020204" pitchFamily="34" charset="0"/>
              <a:buNone/>
            </a:pPr>
            <a:r>
              <a:rPr altLang="en-US" sz="2400" dirty="0">
                <a:solidFill>
                  <a:schemeClr val="tx1"/>
                </a:solidFill>
                <a:latin typeface="微软雅黑" panose="020B0503020204020204" charset="-122"/>
                <a:ea typeface="微软雅黑" panose="020B0503020204020204" charset="-122"/>
                <a:cs typeface="微软雅黑" panose="020B0503020204020204" charset="-122"/>
                <a:sym typeface="+mn-ea"/>
              </a:rPr>
              <a:t>     </a:t>
            </a:r>
            <a:r>
              <a:rPr lang="en-US" altLang="zh-CN" sz="2400" dirty="0">
                <a:solidFill>
                  <a:schemeClr val="tx1"/>
                </a:solidFill>
                <a:latin typeface="微软雅黑" panose="020B0503020204020204" charset="-122"/>
                <a:ea typeface="微软雅黑" panose="020B0503020204020204" charset="-122"/>
                <a:cs typeface="微软雅黑" panose="020B0503020204020204" charset="-122"/>
                <a:sym typeface="+mn-ea"/>
              </a:rPr>
              <a:t>MIPS</a:t>
            </a:r>
            <a:r>
              <a:rPr altLang="en-US" sz="2400" dirty="0">
                <a:solidFill>
                  <a:schemeClr val="tx1"/>
                </a:solidFill>
                <a:latin typeface="微软雅黑" panose="020B0503020204020204" charset="-122"/>
                <a:ea typeface="微软雅黑" panose="020B0503020204020204" charset="-122"/>
                <a:cs typeface="微软雅黑" panose="020B0503020204020204" charset="-122"/>
                <a:sym typeface="+mn-ea"/>
              </a:rPr>
              <a:t>（Godson龙芯系列处理器）</a:t>
            </a:r>
            <a:endParaRPr altLang="en-US" sz="2400" dirty="0">
              <a:solidFill>
                <a:schemeClr val="tx1"/>
              </a:solidFill>
              <a:latin typeface="微软雅黑" panose="020B0503020204020204" charset="-122"/>
              <a:ea typeface="微软雅黑" panose="020B0503020204020204" charset="-122"/>
              <a:cs typeface="微软雅黑" panose="020B0503020204020204" charset="-122"/>
              <a:sym typeface="+mn-ea"/>
            </a:endParaRPr>
          </a:p>
          <a:p>
            <a:pPr lvl="0" indent="0" fontAlgn="base">
              <a:spcBef>
                <a:spcPct val="20000"/>
              </a:spcBef>
              <a:spcAft>
                <a:spcPct val="0"/>
              </a:spcAft>
              <a:buClr>
                <a:schemeClr val="folHlink"/>
              </a:buClr>
              <a:buFont typeface="Arial" panose="020B0604020202020204" pitchFamily="34" charset="0"/>
              <a:buNone/>
            </a:pPr>
            <a:endParaRPr lang="en-US" altLang="zh-CN" sz="1000" dirty="0">
              <a:solidFill>
                <a:schemeClr val="tx1"/>
              </a:solidFill>
              <a:latin typeface="微软雅黑" panose="020B0503020204020204" charset="-122"/>
              <a:ea typeface="微软雅黑" panose="020B0503020204020204" charset="-122"/>
              <a:cs typeface="微软雅黑" panose="020B0503020204020204" charset="-122"/>
            </a:endParaRPr>
          </a:p>
          <a:p>
            <a:pPr marL="342900" lvl="0" indent="-342900" fontAlgn="base">
              <a:spcBef>
                <a:spcPct val="20000"/>
              </a:spcBef>
              <a:spcAft>
                <a:spcPct val="0"/>
              </a:spcAft>
              <a:buClr>
                <a:schemeClr val="folHlink"/>
              </a:buClr>
              <a:buFont typeface="Wingdings" panose="05000000000000000000" charset="0"/>
              <a:buChar char="Ø"/>
            </a:pPr>
            <a:r>
              <a:rPr lang="en-US" altLang="zh-CN" sz="2400" dirty="0">
                <a:solidFill>
                  <a:schemeClr val="tx1"/>
                </a:solidFill>
                <a:latin typeface="微软雅黑" panose="020B0503020204020204" charset="-122"/>
                <a:ea typeface="微软雅黑" panose="020B0503020204020204" charset="-122"/>
                <a:cs typeface="微软雅黑" panose="020B0503020204020204" charset="-122"/>
                <a:sym typeface="+mn-ea"/>
              </a:rPr>
              <a:t>嵌入式处理器以</a:t>
            </a:r>
            <a:r>
              <a:rPr lang="en-US" altLang="zh-CN" sz="2400" dirty="0">
                <a:solidFill>
                  <a:srgbClr val="C00000"/>
                </a:solidFill>
                <a:latin typeface="微软雅黑" panose="020B0503020204020204" charset="-122"/>
                <a:ea typeface="微软雅黑" panose="020B0503020204020204" charset="-122"/>
                <a:cs typeface="微软雅黑" panose="020B0503020204020204" charset="-122"/>
                <a:sym typeface="+mn-ea"/>
              </a:rPr>
              <a:t>高性能、低价格和低功耗</a:t>
            </a:r>
            <a:r>
              <a:rPr lang="en-US" altLang="zh-CN" sz="2400" dirty="0">
                <a:solidFill>
                  <a:schemeClr val="tx1"/>
                </a:solidFill>
                <a:latin typeface="微软雅黑" panose="020B0503020204020204" charset="-122"/>
                <a:ea typeface="微软雅黑" panose="020B0503020204020204" charset="-122"/>
                <a:cs typeface="微软雅黑" panose="020B0503020204020204" charset="-122"/>
                <a:sym typeface="+mn-ea"/>
              </a:rPr>
              <a:t>逐渐取代PC通用处理器</a:t>
            </a:r>
            <a:r>
              <a:rPr altLang="en-US" sz="2400" dirty="0">
                <a:solidFill>
                  <a:schemeClr val="tx1"/>
                </a:solidFill>
                <a:latin typeface="微软雅黑" panose="020B0503020204020204" charset="-122"/>
                <a:ea typeface="微软雅黑" panose="020B0503020204020204" charset="-122"/>
                <a:cs typeface="微软雅黑" panose="020B0503020204020204" charset="-122"/>
                <a:sym typeface="+mn-ea"/>
              </a:rPr>
              <a:t>：</a:t>
            </a:r>
            <a:endParaRPr altLang="en-US" sz="2400" dirty="0">
              <a:solidFill>
                <a:schemeClr val="tx1"/>
              </a:solidFill>
              <a:latin typeface="微软雅黑" panose="020B0503020204020204" charset="-122"/>
              <a:ea typeface="微软雅黑" panose="020B0503020204020204" charset="-122"/>
              <a:cs typeface="微软雅黑" panose="020B0503020204020204" charset="-122"/>
              <a:sym typeface="+mn-ea"/>
            </a:endParaRPr>
          </a:p>
          <a:p>
            <a:pPr lvl="0" indent="0" fontAlgn="base">
              <a:spcBef>
                <a:spcPct val="20000"/>
              </a:spcBef>
              <a:spcAft>
                <a:spcPct val="0"/>
              </a:spcAft>
              <a:buClr>
                <a:schemeClr val="folHlink"/>
              </a:buClr>
              <a:buFont typeface="Wingdings" panose="05000000000000000000" charset="0"/>
              <a:buNone/>
            </a:pPr>
            <a:r>
              <a:rPr lang="en-US" altLang="zh-CN" sz="2400" dirty="0">
                <a:solidFill>
                  <a:schemeClr val="tx1"/>
                </a:solidFill>
                <a:latin typeface="微软雅黑" panose="020B0503020204020204" charset="-122"/>
                <a:ea typeface="微软雅黑" panose="020B0503020204020204" charset="-122"/>
                <a:cs typeface="微软雅黑" panose="020B0503020204020204" charset="-122"/>
                <a:sym typeface="+mn-ea"/>
              </a:rPr>
              <a:t>      典型的就是基于ARM（Advanced RISC Computer）指令集的诸多嵌入式处理器</a:t>
            </a:r>
            <a:r>
              <a:rPr altLang="en-US" sz="2400" dirty="0">
                <a:solidFill>
                  <a:schemeClr val="tx1"/>
                </a:solidFill>
                <a:latin typeface="微软雅黑" panose="020B0503020204020204" charset="-122"/>
                <a:ea typeface="微软雅黑" panose="020B0503020204020204" charset="-122"/>
                <a:cs typeface="微软雅黑" panose="020B0503020204020204" charset="-122"/>
                <a:sym typeface="+mn-ea"/>
              </a:rPr>
              <a:t>，</a:t>
            </a:r>
            <a:r>
              <a:rPr lang="en-US" altLang="zh-CN" sz="2400" dirty="0">
                <a:solidFill>
                  <a:schemeClr val="tx1"/>
                </a:solidFill>
                <a:latin typeface="微软雅黑" panose="020B0503020204020204" charset="-122"/>
                <a:ea typeface="微软雅黑" panose="020B0503020204020204" charset="-122"/>
                <a:cs typeface="微软雅黑" panose="020B0503020204020204" charset="-122"/>
                <a:sym typeface="+mn-ea"/>
              </a:rPr>
              <a:t>例如Intel Xscale系列和三星2410系列处理器</a:t>
            </a:r>
            <a:endParaRPr lang="en-US" altLang="zh-CN" sz="2400" dirty="0">
              <a:solidFill>
                <a:schemeClr val="tx1"/>
              </a:solidFill>
              <a:latin typeface="微软雅黑" panose="020B0503020204020204" charset="-122"/>
              <a:ea typeface="微软雅黑" panose="020B0503020204020204" charset="-122"/>
              <a:cs typeface="微软雅黑" panose="020B0503020204020204" charset="-122"/>
              <a:sym typeface="+mn-ea"/>
            </a:endParaRPr>
          </a:p>
        </p:txBody>
      </p:sp>
      <p:pic>
        <p:nvPicPr>
          <p:cNvPr id="4" name="图片 3"/>
          <p:cNvPicPr>
            <a:picLocks noChangeAspect="1"/>
          </p:cNvPicPr>
          <p:nvPr/>
        </p:nvPicPr>
        <p:blipFill>
          <a:blip r:embed="rId1"/>
          <a:stretch>
            <a:fillRect/>
          </a:stretch>
        </p:blipFill>
        <p:spPr>
          <a:xfrm>
            <a:off x="7105015" y="2217420"/>
            <a:ext cx="1911985" cy="111950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43510"/>
            <a:ext cx="9358818" cy="685800"/>
          </a:xfrm>
        </p:spPr>
        <p:txBody>
          <a:bodyPr>
            <a:normAutofit fontScale="90000"/>
          </a:bodyPr>
          <a:lstStyle/>
          <a:p>
            <a:r>
              <a:rPr lang="zh-CN" altLang="en-US" sz="3200" dirty="0">
                <a:solidFill>
                  <a:srgbClr val="0000FF"/>
                </a:solidFill>
                <a:latin typeface="微软雅黑" panose="020B0503020204020204" charset="-122"/>
                <a:ea typeface="微软雅黑" panose="020B0503020204020204" charset="-122"/>
                <a:cs typeface="微软雅黑" panose="020B0503020204020204" charset="-122"/>
              </a:rPr>
              <a:t>一、</a:t>
            </a:r>
            <a:r>
              <a:rPr lang="en-US" altLang="zh-CN" sz="3200" dirty="0">
                <a:solidFill>
                  <a:srgbClr val="0000FF"/>
                </a:solidFill>
                <a:latin typeface="微软雅黑" panose="020B0503020204020204" charset="-122"/>
                <a:ea typeface="微软雅黑" panose="020B0503020204020204" charset="-122"/>
                <a:cs typeface="微软雅黑" panose="020B0503020204020204" charset="-122"/>
              </a:rPr>
              <a:t> ARM</a:t>
            </a:r>
            <a:r>
              <a:rPr lang="zh-CN" altLang="en-US" sz="3200" dirty="0">
                <a:solidFill>
                  <a:srgbClr val="0000FF"/>
                </a:solidFill>
                <a:latin typeface="微软雅黑" panose="020B0503020204020204" charset="-122"/>
                <a:ea typeface="微软雅黑" panose="020B0503020204020204" charset="-122"/>
                <a:cs typeface="微软雅黑" panose="020B0503020204020204" charset="-122"/>
              </a:rPr>
              <a:t>指令集</a:t>
            </a:r>
            <a:r>
              <a:rPr lang="zh-CN" altLang="en-US" sz="2000" dirty="0">
                <a:solidFill>
                  <a:srgbClr val="0000FF"/>
                </a:solidFill>
                <a:latin typeface="微软雅黑" panose="020B0503020204020204" charset="-122"/>
                <a:ea typeface="微软雅黑" panose="020B0503020204020204" charset="-122"/>
                <a:cs typeface="微软雅黑" panose="020B0503020204020204" charset="-122"/>
              </a:rPr>
              <a:t>（在</a:t>
            </a:r>
            <a:r>
              <a:rPr lang="zh-CN" altLang="en-US" sz="2000" dirty="0">
                <a:solidFill>
                  <a:srgbClr val="FF0000"/>
                </a:solidFill>
                <a:latin typeface="微软雅黑" panose="020B0503020204020204" charset="-122"/>
                <a:ea typeface="微软雅黑" panose="020B0503020204020204" charset="-122"/>
                <a:cs typeface="微软雅黑" panose="020B0503020204020204" charset="-122"/>
              </a:rPr>
              <a:t>算术逻辑</a:t>
            </a:r>
            <a:r>
              <a:rPr lang="zh-CN" altLang="en-US" sz="2000" dirty="0">
                <a:solidFill>
                  <a:srgbClr val="0000FF"/>
                </a:solidFill>
                <a:latin typeface="微软雅黑" panose="020B0503020204020204" charset="-122"/>
                <a:ea typeface="微软雅黑" panose="020B0503020204020204" charset="-122"/>
                <a:cs typeface="微软雅黑" panose="020B0503020204020204" charset="-122"/>
              </a:rPr>
              <a:t>和</a:t>
            </a:r>
            <a:r>
              <a:rPr lang="zh-CN" altLang="en-US" sz="2000" dirty="0">
                <a:solidFill>
                  <a:srgbClr val="FF0000"/>
                </a:solidFill>
                <a:latin typeface="微软雅黑" panose="020B0503020204020204" charset="-122"/>
                <a:ea typeface="微软雅黑" panose="020B0503020204020204" charset="-122"/>
                <a:cs typeface="微软雅黑" panose="020B0503020204020204" charset="-122"/>
              </a:rPr>
              <a:t>数据传输指令</a:t>
            </a:r>
            <a:r>
              <a:rPr lang="zh-CN" altLang="en-US" sz="2000" dirty="0">
                <a:solidFill>
                  <a:srgbClr val="0000FF"/>
                </a:solidFill>
                <a:latin typeface="微软雅黑" panose="020B0503020204020204" charset="-122"/>
                <a:ea typeface="微软雅黑" panose="020B0503020204020204" charset="-122"/>
                <a:cs typeface="微软雅黑" panose="020B0503020204020204" charset="-122"/>
              </a:rPr>
              <a:t>方面与</a:t>
            </a:r>
            <a:r>
              <a:rPr lang="en-US" altLang="zh-CN" sz="2000" dirty="0">
                <a:solidFill>
                  <a:srgbClr val="0000FF"/>
                </a:solidFill>
                <a:latin typeface="微软雅黑" panose="020B0503020204020204" charset="-122"/>
                <a:ea typeface="微软雅黑" panose="020B0503020204020204" charset="-122"/>
                <a:cs typeface="微软雅黑" panose="020B0503020204020204" charset="-122"/>
              </a:rPr>
              <a:t>MIPS</a:t>
            </a:r>
            <a:r>
              <a:rPr lang="zh-CN" altLang="en-US" sz="2000" dirty="0">
                <a:solidFill>
                  <a:srgbClr val="0000FF"/>
                </a:solidFill>
                <a:latin typeface="微软雅黑" panose="020B0503020204020204" charset="-122"/>
                <a:ea typeface="微软雅黑" panose="020B0503020204020204" charset="-122"/>
                <a:cs typeface="微软雅黑" panose="020B0503020204020204" charset="-122"/>
              </a:rPr>
              <a:t>具有相似的指令集）</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4" name="灯片编号占位符 3"/>
          <p:cNvSpPr>
            <a:spLocks noGrp="1"/>
          </p:cNvSpPr>
          <p:nvPr>
            <p:ph type="sldNum" sz="quarter" idx="12"/>
          </p:nvPr>
        </p:nvSpPr>
        <p:spPr/>
        <p:txBody>
          <a:bodyPr/>
          <a:lstStyle/>
          <a:p>
            <a:fld id="{240D5ECE-8B49-45CD-BE81-EF81920D1969}" type="slidenum">
              <a:rPr lang="en-US" altLang="zh-CN" smtClean="0"/>
            </a:fld>
            <a:endParaRPr kumimoji="0" lang="zh-CN" altLang="en-US"/>
          </a:p>
        </p:txBody>
      </p:sp>
      <p:graphicFrame>
        <p:nvGraphicFramePr>
          <p:cNvPr id="7" name="表格 6"/>
          <p:cNvGraphicFramePr>
            <a:graphicFrameLocks noGrp="1"/>
          </p:cNvGraphicFramePr>
          <p:nvPr/>
        </p:nvGraphicFramePr>
        <p:xfrm>
          <a:off x="539552" y="1052736"/>
          <a:ext cx="7776864" cy="5562600"/>
        </p:xfrm>
        <a:graphic>
          <a:graphicData uri="http://schemas.openxmlformats.org/drawingml/2006/table">
            <a:tbl>
              <a:tblPr firstRow="1" bandRow="1">
                <a:tableStyleId>{5C22544A-7EE6-4342-B048-85BDC9FD1C3A}</a:tableStyleId>
              </a:tblPr>
              <a:tblGrid>
                <a:gridCol w="1944216"/>
                <a:gridCol w="2640041"/>
                <a:gridCol w="1608431"/>
                <a:gridCol w="1584176"/>
              </a:tblGrid>
              <a:tr h="370840">
                <a:tc gridSpan="2">
                  <a:txBody>
                    <a:bodyPr/>
                    <a:lstStyle/>
                    <a:p>
                      <a:pPr algn="ctr"/>
                      <a:r>
                        <a:rPr lang="zh-CN" altLang="en-US" dirty="0">
                          <a:latin typeface="微软雅黑" panose="020B0503020204020204" charset="-122"/>
                          <a:ea typeface="微软雅黑" panose="020B0503020204020204" charset="-122"/>
                        </a:rPr>
                        <a:t>指令名</a:t>
                      </a:r>
                      <a:endParaRPr lang="zh-CN" altLang="en-US" dirty="0">
                        <a:latin typeface="微软雅黑" panose="020B0503020204020204" charset="-122"/>
                        <a:ea typeface="微软雅黑" panose="020B0503020204020204" charset="-122"/>
                      </a:endParaRPr>
                    </a:p>
                  </a:txBody>
                  <a:tcPr/>
                </a:tc>
                <a:tc hMerge="1">
                  <a:tcPr/>
                </a:tc>
                <a:tc>
                  <a:txBody>
                    <a:bodyPr/>
                    <a:lstStyle/>
                    <a:p>
                      <a:pPr algn="ctr"/>
                      <a:r>
                        <a:rPr lang="en-US" altLang="zh-CN" dirty="0">
                          <a:latin typeface="微软雅黑" panose="020B0503020204020204" charset="-122"/>
                          <a:ea typeface="微软雅黑" panose="020B0503020204020204" charset="-122"/>
                        </a:rPr>
                        <a:t>ARM</a:t>
                      </a:r>
                      <a:endParaRPr lang="en-US" altLang="zh-CN" dirty="0">
                        <a:latin typeface="微软雅黑" panose="020B0503020204020204" charset="-122"/>
                        <a:ea typeface="微软雅黑" panose="020B0503020204020204" charset="-122"/>
                      </a:endParaRPr>
                    </a:p>
                  </a:txBody>
                  <a:tcPr/>
                </a:tc>
                <a:tc>
                  <a:txBody>
                    <a:bodyPr/>
                    <a:lstStyle/>
                    <a:p>
                      <a:pPr algn="ctr"/>
                      <a:r>
                        <a:rPr lang="en-US" altLang="zh-CN" dirty="0">
                          <a:latin typeface="微软雅黑" panose="020B0503020204020204" charset="-122"/>
                          <a:ea typeface="微软雅黑" panose="020B0503020204020204" charset="-122"/>
                        </a:rPr>
                        <a:t>MIPS</a:t>
                      </a:r>
                      <a:endParaRPr lang="en-US" altLang="zh-CN" dirty="0">
                        <a:latin typeface="微软雅黑" panose="020B0503020204020204" charset="-122"/>
                        <a:ea typeface="微软雅黑" panose="020B0503020204020204" charset="-122"/>
                      </a:endParaRPr>
                    </a:p>
                  </a:txBody>
                  <a:tcPr/>
                </a:tc>
              </a:tr>
              <a:tr h="370840">
                <a:tc rowSpan="14">
                  <a:txBody>
                    <a:bodyPr/>
                    <a:lstStyle/>
                    <a:p>
                      <a:pPr algn="ctr"/>
                      <a:r>
                        <a:rPr lang="zh-CN" altLang="en-US" dirty="0">
                          <a:latin typeface="微软雅黑" panose="020B0503020204020204" charset="-122"/>
                          <a:ea typeface="微软雅黑" panose="020B0503020204020204" charset="-122"/>
                          <a:cs typeface="微软雅黑" panose="020B0503020204020204" charset="-122"/>
                        </a:rPr>
                        <a:t>寄存器</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寄存器</a:t>
                      </a:r>
                      <a:endParaRPr lang="zh-CN" altLang="en-US" dirty="0">
                        <a:latin typeface="微软雅黑" panose="020B0503020204020204" charset="-122"/>
                        <a:ea typeface="微软雅黑" panose="020B0503020204020204" charset="-122"/>
                        <a:cs typeface="微软雅黑" panose="020B0503020204020204" charset="-122"/>
                      </a:endParaRPr>
                    </a:p>
                  </a:txBody>
                  <a:tcPr anchor="ctr"/>
                </a:tc>
                <a:tc>
                  <a:txBody>
                    <a:bodyPr/>
                    <a:lstStyle/>
                    <a:p>
                      <a:r>
                        <a:rPr lang="zh-CN" altLang="en-US" dirty="0">
                          <a:latin typeface="微软雅黑" panose="020B0503020204020204" charset="-122"/>
                          <a:ea typeface="微软雅黑" panose="020B0503020204020204" charset="-122"/>
                        </a:rPr>
                        <a:t>加法</a:t>
                      </a:r>
                      <a:endParaRPr lang="zh-CN" altLang="en-US" dirty="0">
                        <a:latin typeface="微软雅黑" panose="020B0503020204020204" charset="-122"/>
                        <a:ea typeface="微软雅黑" panose="020B0503020204020204" charset="-122"/>
                      </a:endParaRPr>
                    </a:p>
                  </a:txBody>
                  <a:tcPr/>
                </a:tc>
                <a:tc>
                  <a:txBody>
                    <a:bodyPr/>
                    <a:lstStyle/>
                    <a:p>
                      <a:pPr algn="ctr"/>
                      <a:r>
                        <a:rPr lang="en-US" altLang="zh-CN" dirty="0">
                          <a:latin typeface="微软雅黑" panose="020B0503020204020204" charset="-122"/>
                          <a:ea typeface="微软雅黑" panose="020B0503020204020204" charset="-122"/>
                        </a:rPr>
                        <a:t>add</a:t>
                      </a:r>
                      <a:endParaRPr lang="en-US" altLang="zh-CN" dirty="0">
                        <a:latin typeface="微软雅黑" panose="020B0503020204020204" charset="-122"/>
                        <a:ea typeface="微软雅黑" panose="020B0503020204020204" charset="-122"/>
                      </a:endParaRPr>
                    </a:p>
                  </a:txBody>
                  <a:tcPr/>
                </a:tc>
                <a:tc>
                  <a:txBody>
                    <a:bodyPr/>
                    <a:lstStyle/>
                    <a:p>
                      <a:pPr algn="ctr"/>
                      <a:r>
                        <a:rPr lang="en-US" altLang="zh-CN" dirty="0" err="1">
                          <a:latin typeface="微软雅黑" panose="020B0503020204020204" charset="-122"/>
                          <a:ea typeface="微软雅黑" panose="020B0503020204020204" charset="-122"/>
                        </a:rPr>
                        <a:t>addu,addiu</a:t>
                      </a:r>
                      <a:endParaRPr lang="en-US" altLang="zh-CN" dirty="0" err="1">
                        <a:latin typeface="微软雅黑" panose="020B0503020204020204" charset="-122"/>
                        <a:ea typeface="微软雅黑" panose="020B0503020204020204" charset="-122"/>
                      </a:endParaRPr>
                    </a:p>
                  </a:txBody>
                  <a:tcPr/>
                </a:tc>
              </a:tr>
              <a:tr h="370840">
                <a:tc vMerge="1">
                  <a:tcPr/>
                </a:tc>
                <a:tc>
                  <a:txBody>
                    <a:bodyPr/>
                    <a:lstStyle/>
                    <a:p>
                      <a:r>
                        <a:rPr lang="zh-CN" altLang="en-US" dirty="0">
                          <a:latin typeface="微软雅黑" panose="020B0503020204020204" charset="-122"/>
                          <a:ea typeface="微软雅黑" panose="020B0503020204020204" charset="-122"/>
                        </a:rPr>
                        <a:t>加法（溢出，符号数）</a:t>
                      </a:r>
                      <a:endParaRPr lang="zh-CN" altLang="en-US" dirty="0">
                        <a:latin typeface="微软雅黑" panose="020B0503020204020204" charset="-122"/>
                        <a:ea typeface="微软雅黑" panose="020B0503020204020204" charset="-122"/>
                      </a:endParaRPr>
                    </a:p>
                  </a:txBody>
                  <a:tcPr/>
                </a:tc>
                <a:tc>
                  <a:txBody>
                    <a:bodyPr/>
                    <a:lstStyle/>
                    <a:p>
                      <a:pPr algn="ctr"/>
                      <a:r>
                        <a:rPr lang="en-US" altLang="zh-CN" dirty="0">
                          <a:latin typeface="微软雅黑" panose="020B0503020204020204" charset="-122"/>
                          <a:ea typeface="微软雅黑" panose="020B0503020204020204" charset="-122"/>
                        </a:rPr>
                        <a:t>adds, </a:t>
                      </a:r>
                      <a:r>
                        <a:rPr lang="en-US" altLang="zh-CN" dirty="0" err="1">
                          <a:latin typeface="微软雅黑" panose="020B0503020204020204" charset="-122"/>
                          <a:ea typeface="微软雅黑" panose="020B0503020204020204" charset="-122"/>
                        </a:rPr>
                        <a:t>swivs</a:t>
                      </a:r>
                      <a:endParaRPr lang="zh-CN" altLang="en-US" dirty="0">
                        <a:latin typeface="微软雅黑" panose="020B0503020204020204" charset="-122"/>
                        <a:ea typeface="微软雅黑" panose="020B0503020204020204" charset="-122"/>
                      </a:endParaRPr>
                    </a:p>
                  </a:txBody>
                  <a:tcPr/>
                </a:tc>
                <a:tc>
                  <a:txBody>
                    <a:bodyPr/>
                    <a:lstStyle/>
                    <a:p>
                      <a:pPr algn="ctr"/>
                      <a:r>
                        <a:rPr lang="en-US" altLang="zh-CN" dirty="0">
                          <a:latin typeface="微软雅黑" panose="020B0503020204020204" charset="-122"/>
                          <a:ea typeface="微软雅黑" panose="020B0503020204020204" charset="-122"/>
                        </a:rPr>
                        <a:t>add</a:t>
                      </a:r>
                      <a:endParaRPr lang="en-US" altLang="zh-CN" dirty="0">
                        <a:latin typeface="微软雅黑" panose="020B0503020204020204" charset="-122"/>
                        <a:ea typeface="微软雅黑" panose="020B0503020204020204" charset="-122"/>
                      </a:endParaRPr>
                    </a:p>
                  </a:txBody>
                  <a:tcPr/>
                </a:tc>
              </a:tr>
              <a:tr h="370840">
                <a:tc vMerge="1">
                  <a:tcPr/>
                </a:tc>
                <a:tc>
                  <a:txBody>
                    <a:bodyPr/>
                    <a:lstStyle/>
                    <a:p>
                      <a:r>
                        <a:rPr lang="zh-CN" altLang="en-US" dirty="0">
                          <a:latin typeface="微软雅黑" panose="020B0503020204020204" charset="-122"/>
                          <a:ea typeface="微软雅黑" panose="020B0503020204020204" charset="-122"/>
                        </a:rPr>
                        <a:t>减法</a:t>
                      </a:r>
                      <a:endParaRPr lang="zh-CN" altLang="en-US" dirty="0">
                        <a:latin typeface="微软雅黑" panose="020B0503020204020204" charset="-122"/>
                        <a:ea typeface="微软雅黑" panose="020B0503020204020204" charset="-122"/>
                      </a:endParaRPr>
                    </a:p>
                  </a:txBody>
                  <a:tcPr/>
                </a:tc>
                <a:tc>
                  <a:txBody>
                    <a:bodyPr/>
                    <a:lstStyle/>
                    <a:p>
                      <a:pPr algn="ctr"/>
                      <a:r>
                        <a:rPr lang="en-US" altLang="zh-CN" dirty="0">
                          <a:latin typeface="微软雅黑" panose="020B0503020204020204" charset="-122"/>
                          <a:ea typeface="微软雅黑" panose="020B0503020204020204" charset="-122"/>
                        </a:rPr>
                        <a:t>sub</a:t>
                      </a:r>
                      <a:endParaRPr lang="en-US" altLang="zh-CN" dirty="0">
                        <a:latin typeface="微软雅黑" panose="020B0503020204020204" charset="-122"/>
                        <a:ea typeface="微软雅黑" panose="020B0503020204020204" charset="-122"/>
                      </a:endParaRPr>
                    </a:p>
                  </a:txBody>
                  <a:tcPr/>
                </a:tc>
                <a:tc>
                  <a:txBody>
                    <a:bodyPr/>
                    <a:lstStyle/>
                    <a:p>
                      <a:pPr algn="ctr"/>
                      <a:r>
                        <a:rPr lang="en-US" altLang="zh-CN" dirty="0" err="1">
                          <a:latin typeface="微软雅黑" panose="020B0503020204020204" charset="-122"/>
                          <a:ea typeface="微软雅黑" panose="020B0503020204020204" charset="-122"/>
                        </a:rPr>
                        <a:t>subu</a:t>
                      </a:r>
                      <a:endParaRPr lang="en-US" altLang="zh-CN" dirty="0" err="1">
                        <a:latin typeface="微软雅黑" panose="020B0503020204020204" charset="-122"/>
                        <a:ea typeface="微软雅黑" panose="020B0503020204020204" charset="-122"/>
                      </a:endParaRPr>
                    </a:p>
                  </a:txBody>
                  <a:tcPr/>
                </a:tc>
              </a:tr>
              <a:tr h="370840">
                <a:tc vMerge="1">
                  <a:tcPr/>
                </a:tc>
                <a:tc>
                  <a:txBody>
                    <a:bodyPr/>
                    <a:lstStyle/>
                    <a:p>
                      <a:r>
                        <a:rPr lang="zh-CN" altLang="en-US" dirty="0">
                          <a:latin typeface="微软雅黑" panose="020B0503020204020204" charset="-122"/>
                          <a:ea typeface="微软雅黑" panose="020B0503020204020204" charset="-122"/>
                        </a:rPr>
                        <a:t>减法（溢出，符号数）</a:t>
                      </a:r>
                      <a:endParaRPr lang="zh-CN" altLang="en-US" dirty="0">
                        <a:latin typeface="微软雅黑" panose="020B0503020204020204" charset="-122"/>
                        <a:ea typeface="微软雅黑" panose="020B0503020204020204" charset="-122"/>
                      </a:endParaRPr>
                    </a:p>
                  </a:txBody>
                  <a:tcPr/>
                </a:tc>
                <a:tc>
                  <a:txBody>
                    <a:bodyPr/>
                    <a:lstStyle/>
                    <a:p>
                      <a:pPr algn="ctr"/>
                      <a:r>
                        <a:rPr lang="en-US" altLang="zh-CN" dirty="0" err="1">
                          <a:latin typeface="微软雅黑" panose="020B0503020204020204" charset="-122"/>
                          <a:ea typeface="微软雅黑" panose="020B0503020204020204" charset="-122"/>
                        </a:rPr>
                        <a:t>subs,swivs</a:t>
                      </a:r>
                      <a:endParaRPr lang="en-US" altLang="zh-CN" dirty="0" err="1">
                        <a:latin typeface="微软雅黑" panose="020B0503020204020204" charset="-122"/>
                        <a:ea typeface="微软雅黑" panose="020B0503020204020204" charset="-122"/>
                      </a:endParaRPr>
                    </a:p>
                  </a:txBody>
                  <a:tcPr/>
                </a:tc>
                <a:tc>
                  <a:txBody>
                    <a:bodyPr/>
                    <a:lstStyle/>
                    <a:p>
                      <a:pPr algn="ctr"/>
                      <a:r>
                        <a:rPr lang="en-US" altLang="zh-CN" dirty="0">
                          <a:latin typeface="微软雅黑" panose="020B0503020204020204" charset="-122"/>
                          <a:ea typeface="微软雅黑" panose="020B0503020204020204" charset="-122"/>
                        </a:rPr>
                        <a:t>sub</a:t>
                      </a:r>
                      <a:endParaRPr lang="en-US" altLang="zh-CN" dirty="0">
                        <a:latin typeface="微软雅黑" panose="020B0503020204020204" charset="-122"/>
                        <a:ea typeface="微软雅黑" panose="020B0503020204020204" charset="-122"/>
                      </a:endParaRPr>
                    </a:p>
                  </a:txBody>
                  <a:tcPr/>
                </a:tc>
              </a:tr>
              <a:tr h="370840">
                <a:tc vMerge="1">
                  <a:tcPr/>
                </a:tc>
                <a:tc>
                  <a:txBody>
                    <a:bodyPr/>
                    <a:lstStyle/>
                    <a:p>
                      <a:r>
                        <a:rPr lang="zh-CN" altLang="en-US" dirty="0">
                          <a:latin typeface="微软雅黑" panose="020B0503020204020204" charset="-122"/>
                          <a:ea typeface="微软雅黑" panose="020B0503020204020204" charset="-122"/>
                        </a:rPr>
                        <a:t>乘法</a:t>
                      </a:r>
                      <a:endParaRPr lang="zh-CN" altLang="en-US" dirty="0">
                        <a:latin typeface="微软雅黑" panose="020B0503020204020204" charset="-122"/>
                        <a:ea typeface="微软雅黑" panose="020B0503020204020204" charset="-122"/>
                      </a:endParaRPr>
                    </a:p>
                  </a:txBody>
                  <a:tcPr/>
                </a:tc>
                <a:tc>
                  <a:txBody>
                    <a:bodyPr/>
                    <a:lstStyle/>
                    <a:p>
                      <a:pPr algn="ctr"/>
                      <a:r>
                        <a:rPr lang="en-US" altLang="zh-CN" dirty="0" err="1">
                          <a:latin typeface="微软雅黑" panose="020B0503020204020204" charset="-122"/>
                          <a:ea typeface="微软雅黑" panose="020B0503020204020204" charset="-122"/>
                        </a:rPr>
                        <a:t>mul</a:t>
                      </a:r>
                      <a:endParaRPr lang="en-US" altLang="zh-CN" dirty="0" err="1">
                        <a:latin typeface="微软雅黑" panose="020B0503020204020204" charset="-122"/>
                        <a:ea typeface="微软雅黑" panose="020B0503020204020204" charset="-122"/>
                      </a:endParaRPr>
                    </a:p>
                  </a:txBody>
                  <a:tcPr/>
                </a:tc>
                <a:tc>
                  <a:txBody>
                    <a:bodyPr/>
                    <a:lstStyle/>
                    <a:p>
                      <a:pPr algn="ctr"/>
                      <a:r>
                        <a:rPr lang="en-US" altLang="zh-CN" dirty="0" err="1">
                          <a:latin typeface="微软雅黑" panose="020B0503020204020204" charset="-122"/>
                          <a:ea typeface="微软雅黑" panose="020B0503020204020204" charset="-122"/>
                        </a:rPr>
                        <a:t>mult,multu</a:t>
                      </a:r>
                      <a:endParaRPr lang="en-US" altLang="zh-CN" dirty="0" err="1">
                        <a:latin typeface="微软雅黑" panose="020B0503020204020204" charset="-122"/>
                        <a:ea typeface="微软雅黑" panose="020B0503020204020204" charset="-122"/>
                      </a:endParaRPr>
                    </a:p>
                  </a:txBody>
                  <a:tcPr/>
                </a:tc>
              </a:tr>
              <a:tr h="370840">
                <a:tc vMerge="1">
                  <a:tcPr/>
                </a:tc>
                <a:tc>
                  <a:txBody>
                    <a:bodyPr/>
                    <a:lstStyle/>
                    <a:p>
                      <a:r>
                        <a:rPr lang="zh-CN" altLang="en-US" dirty="0">
                          <a:latin typeface="微软雅黑" panose="020B0503020204020204" charset="-122"/>
                          <a:ea typeface="微软雅黑" panose="020B0503020204020204" charset="-122"/>
                        </a:rPr>
                        <a:t>除法</a:t>
                      </a:r>
                      <a:endParaRPr lang="zh-CN" altLang="en-US" dirty="0">
                        <a:latin typeface="微软雅黑" panose="020B0503020204020204" charset="-122"/>
                        <a:ea typeface="微软雅黑" panose="020B0503020204020204" charset="-122"/>
                      </a:endParaRPr>
                    </a:p>
                  </a:txBody>
                  <a:tcPr/>
                </a:tc>
                <a:tc>
                  <a:txBody>
                    <a:bodyPr/>
                    <a:lstStyle/>
                    <a:p>
                      <a:pPr algn="ctr"/>
                      <a:r>
                        <a:rPr lang="en-US" altLang="zh-CN" dirty="0">
                          <a:latin typeface="微软雅黑" panose="020B0503020204020204" charset="-122"/>
                          <a:ea typeface="微软雅黑" panose="020B0503020204020204" charset="-122"/>
                        </a:rPr>
                        <a:t>-</a:t>
                      </a:r>
                      <a:endParaRPr lang="en-US" altLang="zh-CN" dirty="0">
                        <a:latin typeface="微软雅黑" panose="020B0503020204020204" charset="-122"/>
                        <a:ea typeface="微软雅黑" panose="020B0503020204020204" charset="-122"/>
                      </a:endParaRPr>
                    </a:p>
                  </a:txBody>
                  <a:tcPr/>
                </a:tc>
                <a:tc>
                  <a:txBody>
                    <a:bodyPr/>
                    <a:lstStyle/>
                    <a:p>
                      <a:pPr algn="ctr"/>
                      <a:r>
                        <a:rPr lang="en-US" altLang="zh-CN" dirty="0" err="1">
                          <a:latin typeface="微软雅黑" panose="020B0503020204020204" charset="-122"/>
                          <a:ea typeface="微软雅黑" panose="020B0503020204020204" charset="-122"/>
                        </a:rPr>
                        <a:t>div,divu</a:t>
                      </a:r>
                      <a:endParaRPr lang="en-US" altLang="zh-CN" dirty="0" err="1">
                        <a:latin typeface="微软雅黑" panose="020B0503020204020204" charset="-122"/>
                        <a:ea typeface="微软雅黑" panose="020B0503020204020204" charset="-122"/>
                      </a:endParaRPr>
                    </a:p>
                  </a:txBody>
                  <a:tcPr/>
                </a:tc>
              </a:tr>
              <a:tr h="370840">
                <a:tc vMerge="1">
                  <a:tcPr/>
                </a:tc>
                <a:tc>
                  <a:txBody>
                    <a:bodyPr/>
                    <a:lstStyle/>
                    <a:p>
                      <a:r>
                        <a:rPr lang="zh-CN" altLang="en-US" dirty="0">
                          <a:latin typeface="微软雅黑" panose="020B0503020204020204" charset="-122"/>
                          <a:ea typeface="微软雅黑" panose="020B0503020204020204" charset="-122"/>
                        </a:rPr>
                        <a:t>与</a:t>
                      </a:r>
                      <a:endParaRPr lang="zh-CN" altLang="en-US" dirty="0">
                        <a:latin typeface="微软雅黑" panose="020B0503020204020204" charset="-122"/>
                        <a:ea typeface="微软雅黑" panose="020B0503020204020204" charset="-122"/>
                      </a:endParaRPr>
                    </a:p>
                  </a:txBody>
                  <a:tcPr/>
                </a:tc>
                <a:tc>
                  <a:txBody>
                    <a:bodyPr/>
                    <a:lstStyle/>
                    <a:p>
                      <a:pPr algn="ctr"/>
                      <a:r>
                        <a:rPr lang="en-US" altLang="zh-CN" dirty="0">
                          <a:latin typeface="微软雅黑" panose="020B0503020204020204" charset="-122"/>
                          <a:ea typeface="微软雅黑" panose="020B0503020204020204" charset="-122"/>
                        </a:rPr>
                        <a:t>and</a:t>
                      </a:r>
                      <a:endParaRPr lang="en-US" altLang="zh-CN" dirty="0">
                        <a:latin typeface="微软雅黑" panose="020B0503020204020204" charset="-122"/>
                        <a:ea typeface="微软雅黑" panose="020B0503020204020204" charset="-122"/>
                      </a:endParaRPr>
                    </a:p>
                  </a:txBody>
                  <a:tcPr/>
                </a:tc>
                <a:tc>
                  <a:txBody>
                    <a:bodyPr/>
                    <a:lstStyle/>
                    <a:p>
                      <a:pPr algn="ctr"/>
                      <a:r>
                        <a:rPr lang="en-US" altLang="zh-CN" dirty="0">
                          <a:latin typeface="微软雅黑" panose="020B0503020204020204" charset="-122"/>
                          <a:ea typeface="微软雅黑" panose="020B0503020204020204" charset="-122"/>
                        </a:rPr>
                        <a:t>and</a:t>
                      </a:r>
                      <a:endParaRPr lang="en-US" altLang="zh-CN" dirty="0">
                        <a:latin typeface="微软雅黑" panose="020B0503020204020204" charset="-122"/>
                        <a:ea typeface="微软雅黑" panose="020B0503020204020204" charset="-122"/>
                      </a:endParaRPr>
                    </a:p>
                  </a:txBody>
                  <a:tcPr/>
                </a:tc>
              </a:tr>
              <a:tr h="370840">
                <a:tc vMerge="1">
                  <a:tcPr/>
                </a:tc>
                <a:tc>
                  <a:txBody>
                    <a:bodyPr/>
                    <a:lstStyle/>
                    <a:p>
                      <a:r>
                        <a:rPr lang="zh-CN" altLang="en-US" dirty="0">
                          <a:latin typeface="微软雅黑" panose="020B0503020204020204" charset="-122"/>
                          <a:ea typeface="微软雅黑" panose="020B0503020204020204" charset="-122"/>
                        </a:rPr>
                        <a:t>或</a:t>
                      </a:r>
                      <a:endParaRPr lang="zh-CN" altLang="en-US" dirty="0">
                        <a:latin typeface="微软雅黑" panose="020B0503020204020204" charset="-122"/>
                        <a:ea typeface="微软雅黑" panose="020B0503020204020204" charset="-122"/>
                      </a:endParaRPr>
                    </a:p>
                  </a:txBody>
                  <a:tcPr/>
                </a:tc>
                <a:tc>
                  <a:txBody>
                    <a:bodyPr/>
                    <a:lstStyle/>
                    <a:p>
                      <a:pPr algn="ctr"/>
                      <a:r>
                        <a:rPr lang="en-US" altLang="zh-CN" dirty="0" err="1">
                          <a:latin typeface="微软雅黑" panose="020B0503020204020204" charset="-122"/>
                          <a:ea typeface="微软雅黑" panose="020B0503020204020204" charset="-122"/>
                        </a:rPr>
                        <a:t>orr</a:t>
                      </a:r>
                      <a:endParaRPr lang="en-US" altLang="zh-CN" dirty="0" err="1">
                        <a:latin typeface="微软雅黑" panose="020B0503020204020204" charset="-122"/>
                        <a:ea typeface="微软雅黑" panose="020B0503020204020204" charset="-122"/>
                      </a:endParaRPr>
                    </a:p>
                  </a:txBody>
                  <a:tcPr/>
                </a:tc>
                <a:tc>
                  <a:txBody>
                    <a:bodyPr/>
                    <a:lstStyle/>
                    <a:p>
                      <a:pPr algn="ctr"/>
                      <a:r>
                        <a:rPr lang="en-US" altLang="zh-CN" dirty="0">
                          <a:latin typeface="微软雅黑" panose="020B0503020204020204" charset="-122"/>
                          <a:ea typeface="微软雅黑" panose="020B0503020204020204" charset="-122"/>
                        </a:rPr>
                        <a:t>or</a:t>
                      </a:r>
                      <a:endParaRPr lang="en-US" altLang="zh-CN" dirty="0">
                        <a:latin typeface="微软雅黑" panose="020B0503020204020204" charset="-122"/>
                        <a:ea typeface="微软雅黑" panose="020B0503020204020204" charset="-122"/>
                      </a:endParaRPr>
                    </a:p>
                  </a:txBody>
                  <a:tcPr/>
                </a:tc>
              </a:tr>
              <a:tr h="370840">
                <a:tc vMerge="1">
                  <a:tcPr/>
                </a:tc>
                <a:tc>
                  <a:txBody>
                    <a:bodyPr/>
                    <a:lstStyle/>
                    <a:p>
                      <a:r>
                        <a:rPr lang="zh-CN" altLang="en-US" dirty="0">
                          <a:latin typeface="微软雅黑" panose="020B0503020204020204" charset="-122"/>
                          <a:ea typeface="微软雅黑" panose="020B0503020204020204" charset="-122"/>
                        </a:rPr>
                        <a:t>异或</a:t>
                      </a:r>
                      <a:endParaRPr lang="zh-CN" altLang="en-US" dirty="0">
                        <a:latin typeface="微软雅黑" panose="020B0503020204020204" charset="-122"/>
                        <a:ea typeface="微软雅黑" panose="020B0503020204020204" charset="-122"/>
                      </a:endParaRPr>
                    </a:p>
                  </a:txBody>
                  <a:tcPr/>
                </a:tc>
                <a:tc>
                  <a:txBody>
                    <a:bodyPr/>
                    <a:lstStyle/>
                    <a:p>
                      <a:pPr algn="ctr"/>
                      <a:r>
                        <a:rPr lang="en-US" altLang="zh-CN" dirty="0" err="1">
                          <a:latin typeface="微软雅黑" panose="020B0503020204020204" charset="-122"/>
                          <a:ea typeface="微软雅黑" panose="020B0503020204020204" charset="-122"/>
                        </a:rPr>
                        <a:t>eor</a:t>
                      </a:r>
                      <a:endParaRPr lang="en-US" altLang="zh-CN" dirty="0" err="1">
                        <a:latin typeface="微软雅黑" panose="020B0503020204020204" charset="-122"/>
                        <a:ea typeface="微软雅黑" panose="020B0503020204020204" charset="-122"/>
                      </a:endParaRPr>
                    </a:p>
                  </a:txBody>
                  <a:tcPr/>
                </a:tc>
                <a:tc>
                  <a:txBody>
                    <a:bodyPr/>
                    <a:lstStyle/>
                    <a:p>
                      <a:pPr algn="ctr"/>
                      <a:r>
                        <a:rPr lang="en-US" altLang="zh-CN" dirty="0" err="1">
                          <a:latin typeface="微软雅黑" panose="020B0503020204020204" charset="-122"/>
                          <a:ea typeface="微软雅黑" panose="020B0503020204020204" charset="-122"/>
                        </a:rPr>
                        <a:t>xor</a:t>
                      </a:r>
                      <a:endParaRPr lang="en-US" altLang="zh-CN" dirty="0" err="1">
                        <a:latin typeface="微软雅黑" panose="020B0503020204020204" charset="-122"/>
                        <a:ea typeface="微软雅黑" panose="020B0503020204020204" charset="-122"/>
                      </a:endParaRPr>
                    </a:p>
                  </a:txBody>
                  <a:tcPr/>
                </a:tc>
              </a:tr>
              <a:tr h="370840">
                <a:tc vMerge="1">
                  <a:tcPr/>
                </a:tc>
                <a:tc>
                  <a:txBody>
                    <a:bodyPr/>
                    <a:lstStyle/>
                    <a:p>
                      <a:r>
                        <a:rPr lang="zh-CN" altLang="en-US" dirty="0">
                          <a:latin typeface="微软雅黑" panose="020B0503020204020204" charset="-122"/>
                          <a:ea typeface="微软雅黑" panose="020B0503020204020204" charset="-122"/>
                        </a:rPr>
                        <a:t>取寄存器高位</a:t>
                      </a:r>
                      <a:endParaRPr lang="zh-CN" altLang="en-US" dirty="0">
                        <a:latin typeface="微软雅黑" panose="020B0503020204020204" charset="-122"/>
                        <a:ea typeface="微软雅黑" panose="020B0503020204020204" charset="-122"/>
                      </a:endParaRPr>
                    </a:p>
                  </a:txBody>
                  <a:tcPr/>
                </a:tc>
                <a:tc>
                  <a:txBody>
                    <a:bodyPr/>
                    <a:lstStyle/>
                    <a:p>
                      <a:pPr algn="ctr"/>
                      <a:r>
                        <a:rPr lang="en-US" altLang="zh-CN" dirty="0">
                          <a:latin typeface="微软雅黑" panose="020B0503020204020204" charset="-122"/>
                          <a:ea typeface="微软雅黑" panose="020B0503020204020204" charset="-122"/>
                        </a:rPr>
                        <a:t>-</a:t>
                      </a:r>
                      <a:endParaRPr lang="en-US" altLang="zh-CN" dirty="0">
                        <a:latin typeface="微软雅黑" panose="020B0503020204020204" charset="-122"/>
                        <a:ea typeface="微软雅黑" panose="020B0503020204020204" charset="-122"/>
                      </a:endParaRPr>
                    </a:p>
                  </a:txBody>
                  <a:tcPr/>
                </a:tc>
                <a:tc>
                  <a:txBody>
                    <a:bodyPr/>
                    <a:lstStyle/>
                    <a:p>
                      <a:pPr algn="ctr"/>
                      <a:r>
                        <a:rPr lang="en-US" altLang="zh-CN" dirty="0" err="1">
                          <a:latin typeface="微软雅黑" panose="020B0503020204020204" charset="-122"/>
                          <a:ea typeface="微软雅黑" panose="020B0503020204020204" charset="-122"/>
                        </a:rPr>
                        <a:t>lui</a:t>
                      </a:r>
                      <a:endParaRPr lang="en-US" altLang="zh-CN" dirty="0" err="1">
                        <a:latin typeface="微软雅黑" panose="020B0503020204020204" charset="-122"/>
                        <a:ea typeface="微软雅黑" panose="020B0503020204020204" charset="-122"/>
                      </a:endParaRPr>
                    </a:p>
                  </a:txBody>
                  <a:tcPr/>
                </a:tc>
              </a:tr>
              <a:tr h="370840">
                <a:tc vMerge="1">
                  <a:tcPr/>
                </a:tc>
                <a:tc>
                  <a:txBody>
                    <a:bodyPr/>
                    <a:lstStyle/>
                    <a:p>
                      <a:r>
                        <a:rPr lang="zh-CN" altLang="en-US" dirty="0">
                          <a:latin typeface="微软雅黑" panose="020B0503020204020204" charset="-122"/>
                          <a:ea typeface="微软雅黑" panose="020B0503020204020204" charset="-122"/>
                        </a:rPr>
                        <a:t>逻辑左移</a:t>
                      </a:r>
                      <a:endParaRPr lang="zh-CN" altLang="en-US" dirty="0">
                        <a:latin typeface="微软雅黑" panose="020B0503020204020204" charset="-122"/>
                        <a:ea typeface="微软雅黑" panose="020B0503020204020204" charset="-122"/>
                      </a:endParaRPr>
                    </a:p>
                  </a:txBody>
                  <a:tcPr/>
                </a:tc>
                <a:tc>
                  <a:txBody>
                    <a:bodyPr/>
                    <a:lstStyle/>
                    <a:p>
                      <a:pPr algn="ctr"/>
                      <a:r>
                        <a:rPr lang="en-US" altLang="zh-CN" dirty="0" err="1">
                          <a:latin typeface="微软雅黑" panose="020B0503020204020204" charset="-122"/>
                          <a:ea typeface="微软雅黑" panose="020B0503020204020204" charset="-122"/>
                        </a:rPr>
                        <a:t>lsl</a:t>
                      </a:r>
                      <a:endParaRPr lang="en-US" altLang="zh-CN" dirty="0" err="1">
                        <a:latin typeface="微软雅黑" panose="020B0503020204020204" charset="-122"/>
                        <a:ea typeface="微软雅黑" panose="020B0503020204020204" charset="-122"/>
                      </a:endParaRPr>
                    </a:p>
                  </a:txBody>
                  <a:tcPr/>
                </a:tc>
                <a:tc>
                  <a:txBody>
                    <a:bodyPr/>
                    <a:lstStyle/>
                    <a:p>
                      <a:pPr algn="ctr"/>
                      <a:r>
                        <a:rPr lang="en-US" altLang="zh-CN" dirty="0" err="1">
                          <a:latin typeface="微软雅黑" panose="020B0503020204020204" charset="-122"/>
                          <a:ea typeface="微软雅黑" panose="020B0503020204020204" charset="-122"/>
                        </a:rPr>
                        <a:t>sll</a:t>
                      </a:r>
                      <a:endParaRPr lang="en-US" altLang="zh-CN" dirty="0" err="1">
                        <a:latin typeface="微软雅黑" panose="020B0503020204020204" charset="-122"/>
                        <a:ea typeface="微软雅黑" panose="020B0503020204020204" charset="-122"/>
                      </a:endParaRPr>
                    </a:p>
                  </a:txBody>
                  <a:tcPr/>
                </a:tc>
              </a:tr>
              <a:tr h="370840">
                <a:tc vMerge="1">
                  <a:tcPr/>
                </a:tc>
                <a:tc>
                  <a:txBody>
                    <a:bodyPr/>
                    <a:lstStyle/>
                    <a:p>
                      <a:r>
                        <a:rPr lang="zh-CN" altLang="en-US" dirty="0">
                          <a:latin typeface="微软雅黑" panose="020B0503020204020204" charset="-122"/>
                          <a:ea typeface="微软雅黑" panose="020B0503020204020204" charset="-122"/>
                        </a:rPr>
                        <a:t>逻辑右移</a:t>
                      </a:r>
                      <a:endParaRPr lang="zh-CN" altLang="en-US" dirty="0">
                        <a:latin typeface="微软雅黑" panose="020B0503020204020204" charset="-122"/>
                        <a:ea typeface="微软雅黑" panose="020B0503020204020204" charset="-122"/>
                      </a:endParaRPr>
                    </a:p>
                  </a:txBody>
                  <a:tcPr/>
                </a:tc>
                <a:tc>
                  <a:txBody>
                    <a:bodyPr/>
                    <a:lstStyle/>
                    <a:p>
                      <a:pPr algn="ctr"/>
                      <a:r>
                        <a:rPr lang="en-US" altLang="zh-CN" dirty="0" err="1">
                          <a:latin typeface="微软雅黑" panose="020B0503020204020204" charset="-122"/>
                          <a:ea typeface="微软雅黑" panose="020B0503020204020204" charset="-122"/>
                        </a:rPr>
                        <a:t>lsr</a:t>
                      </a:r>
                      <a:endParaRPr lang="en-US" altLang="zh-CN" dirty="0" err="1">
                        <a:latin typeface="微软雅黑" panose="020B0503020204020204" charset="-122"/>
                        <a:ea typeface="微软雅黑" panose="020B0503020204020204" charset="-122"/>
                      </a:endParaRPr>
                    </a:p>
                  </a:txBody>
                  <a:tcPr/>
                </a:tc>
                <a:tc>
                  <a:txBody>
                    <a:bodyPr/>
                    <a:lstStyle/>
                    <a:p>
                      <a:pPr algn="ctr"/>
                      <a:r>
                        <a:rPr lang="en-US" altLang="zh-CN" dirty="0" err="1">
                          <a:latin typeface="微软雅黑" panose="020B0503020204020204" charset="-122"/>
                          <a:ea typeface="微软雅黑" panose="020B0503020204020204" charset="-122"/>
                        </a:rPr>
                        <a:t>srl</a:t>
                      </a:r>
                      <a:endParaRPr lang="en-US" altLang="zh-CN" dirty="0" err="1">
                        <a:latin typeface="微软雅黑" panose="020B0503020204020204" charset="-122"/>
                        <a:ea typeface="微软雅黑" panose="020B0503020204020204" charset="-122"/>
                      </a:endParaRPr>
                    </a:p>
                  </a:txBody>
                  <a:tcPr/>
                </a:tc>
              </a:tr>
              <a:tr h="370840">
                <a:tc vMerge="1">
                  <a:tcPr/>
                </a:tc>
                <a:tc>
                  <a:txBody>
                    <a:bodyPr/>
                    <a:lstStyle/>
                    <a:p>
                      <a:r>
                        <a:rPr lang="zh-CN" altLang="en-US" dirty="0">
                          <a:latin typeface="微软雅黑" panose="020B0503020204020204" charset="-122"/>
                          <a:ea typeface="微软雅黑" panose="020B0503020204020204" charset="-122"/>
                        </a:rPr>
                        <a:t>算术右移</a:t>
                      </a:r>
                      <a:endParaRPr lang="zh-CN" altLang="en-US" dirty="0">
                        <a:latin typeface="微软雅黑" panose="020B0503020204020204" charset="-122"/>
                        <a:ea typeface="微软雅黑" panose="020B0503020204020204" charset="-122"/>
                      </a:endParaRPr>
                    </a:p>
                  </a:txBody>
                  <a:tcPr/>
                </a:tc>
                <a:tc>
                  <a:txBody>
                    <a:bodyPr/>
                    <a:lstStyle/>
                    <a:p>
                      <a:pPr algn="ctr"/>
                      <a:r>
                        <a:rPr lang="en-US" altLang="zh-CN" dirty="0" err="1">
                          <a:latin typeface="微软雅黑" panose="020B0503020204020204" charset="-122"/>
                          <a:ea typeface="微软雅黑" panose="020B0503020204020204" charset="-122"/>
                        </a:rPr>
                        <a:t>asr</a:t>
                      </a:r>
                      <a:endParaRPr lang="en-US" altLang="zh-CN" dirty="0" err="1">
                        <a:latin typeface="微软雅黑" panose="020B0503020204020204" charset="-122"/>
                        <a:ea typeface="微软雅黑" panose="020B0503020204020204" charset="-122"/>
                      </a:endParaRPr>
                    </a:p>
                  </a:txBody>
                  <a:tcPr/>
                </a:tc>
                <a:tc>
                  <a:txBody>
                    <a:bodyPr/>
                    <a:lstStyle/>
                    <a:p>
                      <a:pPr algn="ctr"/>
                      <a:r>
                        <a:rPr lang="en-US" altLang="zh-CN" dirty="0" err="1">
                          <a:latin typeface="微软雅黑" panose="020B0503020204020204" charset="-122"/>
                          <a:ea typeface="微软雅黑" panose="020B0503020204020204" charset="-122"/>
                        </a:rPr>
                        <a:t>sra</a:t>
                      </a:r>
                      <a:endParaRPr lang="en-US" altLang="zh-CN" dirty="0" err="1">
                        <a:latin typeface="微软雅黑" panose="020B0503020204020204" charset="-122"/>
                        <a:ea typeface="微软雅黑" panose="020B0503020204020204" charset="-122"/>
                      </a:endParaRPr>
                    </a:p>
                  </a:txBody>
                  <a:tcPr/>
                </a:tc>
              </a:tr>
              <a:tr h="370840">
                <a:tc vMerge="1">
                  <a:tcPr/>
                </a:tc>
                <a:tc>
                  <a:txBody>
                    <a:bodyPr/>
                    <a:lstStyle/>
                    <a:p>
                      <a:r>
                        <a:rPr lang="zh-CN" altLang="en-US" dirty="0">
                          <a:latin typeface="微软雅黑" panose="020B0503020204020204" charset="-122"/>
                          <a:ea typeface="微软雅黑" panose="020B0503020204020204" charset="-122"/>
                        </a:rPr>
                        <a:t>比较</a:t>
                      </a:r>
                      <a:endParaRPr lang="zh-CN" altLang="en-US" dirty="0">
                        <a:latin typeface="微软雅黑" panose="020B0503020204020204" charset="-122"/>
                        <a:ea typeface="微软雅黑" panose="020B0503020204020204" charset="-122"/>
                      </a:endParaRPr>
                    </a:p>
                  </a:txBody>
                  <a:tcPr/>
                </a:tc>
                <a:tc>
                  <a:txBody>
                    <a:bodyPr/>
                    <a:lstStyle/>
                    <a:p>
                      <a:pPr algn="ctr"/>
                      <a:r>
                        <a:rPr lang="en-US" altLang="zh-CN" dirty="0" err="1">
                          <a:latin typeface="微软雅黑" panose="020B0503020204020204" charset="-122"/>
                          <a:ea typeface="微软雅黑" panose="020B0503020204020204" charset="-122"/>
                        </a:rPr>
                        <a:t>cmp,tst,teq</a:t>
                      </a:r>
                      <a:endParaRPr lang="en-US" altLang="zh-CN" dirty="0" err="1">
                        <a:latin typeface="微软雅黑" panose="020B0503020204020204" charset="-122"/>
                        <a:ea typeface="微软雅黑" panose="020B0503020204020204" charset="-122"/>
                      </a:endParaRPr>
                    </a:p>
                  </a:txBody>
                  <a:tcPr/>
                </a:tc>
                <a:tc>
                  <a:txBody>
                    <a:bodyPr/>
                    <a:lstStyle/>
                    <a:p>
                      <a:pPr algn="ctr"/>
                      <a:r>
                        <a:rPr lang="en-US" altLang="zh-CN" dirty="0" err="1">
                          <a:latin typeface="微软雅黑" panose="020B0503020204020204" charset="-122"/>
                          <a:ea typeface="微软雅黑" panose="020B0503020204020204" charset="-122"/>
                        </a:rPr>
                        <a:t>slt</a:t>
                      </a:r>
                      <a:r>
                        <a:rPr lang="en-US" altLang="zh-CN" dirty="0">
                          <a:latin typeface="微软雅黑" panose="020B0503020204020204" charset="-122"/>
                          <a:ea typeface="微软雅黑" panose="020B0503020204020204" charset="-122"/>
                        </a:rPr>
                        <a:t> </a:t>
                      </a:r>
                      <a:r>
                        <a:rPr lang="en-US" altLang="zh-CN" dirty="0" err="1">
                          <a:latin typeface="微软雅黑" panose="020B0503020204020204" charset="-122"/>
                          <a:ea typeface="微软雅黑" panose="020B0503020204020204" charset="-122"/>
                        </a:rPr>
                        <a:t>sltu</a:t>
                      </a:r>
                      <a:endParaRPr lang="zh-CN" altLang="en-US" dirty="0">
                        <a:latin typeface="微软雅黑" panose="020B0503020204020204" charset="-122"/>
                        <a:ea typeface="微软雅黑" panose="020B0503020204020204" charset="-122"/>
                      </a:endParaRPr>
                    </a:p>
                  </a:txBody>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solidFill>
                  <a:srgbClr val="0000FF"/>
                </a:solidFill>
                <a:latin typeface="微软雅黑" panose="020B0503020204020204" charset="-122"/>
                <a:ea typeface="微软雅黑" panose="020B0503020204020204" charset="-122"/>
                <a:cs typeface="微软雅黑" panose="020B0503020204020204" charset="-122"/>
              </a:rPr>
              <a:t>一、</a:t>
            </a:r>
            <a:r>
              <a:rPr lang="en-US" altLang="zh-CN" sz="3200" dirty="0">
                <a:solidFill>
                  <a:srgbClr val="0000FF"/>
                </a:solidFill>
                <a:latin typeface="微软雅黑" panose="020B0503020204020204" charset="-122"/>
                <a:ea typeface="微软雅黑" panose="020B0503020204020204" charset="-122"/>
                <a:cs typeface="微软雅黑" panose="020B0503020204020204" charset="-122"/>
              </a:rPr>
              <a:t> ARM</a:t>
            </a:r>
            <a:r>
              <a:rPr lang="zh-CN" altLang="en-US" sz="3200" dirty="0">
                <a:solidFill>
                  <a:srgbClr val="0000FF"/>
                </a:solidFill>
                <a:latin typeface="微软雅黑" panose="020B0503020204020204" charset="-122"/>
                <a:ea typeface="微软雅黑" panose="020B0503020204020204" charset="-122"/>
                <a:cs typeface="微软雅黑" panose="020B0503020204020204" charset="-122"/>
              </a:rPr>
              <a:t>指令集</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4" name="灯片编号占位符 3"/>
          <p:cNvSpPr>
            <a:spLocks noGrp="1"/>
          </p:cNvSpPr>
          <p:nvPr>
            <p:ph type="sldNum" sz="quarter" idx="12"/>
          </p:nvPr>
        </p:nvSpPr>
        <p:spPr/>
        <p:txBody>
          <a:bodyPr/>
          <a:lstStyle/>
          <a:p>
            <a:fld id="{240D5ECE-8B49-45CD-BE81-EF81920D1969}" type="slidenum">
              <a:rPr lang="en-US" altLang="zh-CN" smtClean="0"/>
            </a:fld>
            <a:endParaRPr kumimoji="0" lang="zh-CN" altLang="en-US"/>
          </a:p>
        </p:txBody>
      </p:sp>
      <p:graphicFrame>
        <p:nvGraphicFramePr>
          <p:cNvPr id="7" name="表格 6"/>
          <p:cNvGraphicFramePr>
            <a:graphicFrameLocks noGrp="1"/>
          </p:cNvGraphicFramePr>
          <p:nvPr>
            <p:custDataLst>
              <p:tags r:id="rId1"/>
            </p:custDataLst>
          </p:nvPr>
        </p:nvGraphicFramePr>
        <p:xfrm>
          <a:off x="683568" y="1221968"/>
          <a:ext cx="7776864" cy="4079240"/>
        </p:xfrm>
        <a:graphic>
          <a:graphicData uri="http://schemas.openxmlformats.org/drawingml/2006/table">
            <a:tbl>
              <a:tblPr firstRow="1" bandRow="1">
                <a:tableStyleId>{5C22544A-7EE6-4342-B048-85BDC9FD1C3A}</a:tableStyleId>
              </a:tblPr>
              <a:tblGrid>
                <a:gridCol w="1944216"/>
                <a:gridCol w="2640041"/>
                <a:gridCol w="1608431"/>
                <a:gridCol w="1584176"/>
              </a:tblGrid>
              <a:tr h="370840">
                <a:tc gridSpan="2">
                  <a:txBody>
                    <a:bodyPr/>
                    <a:lstStyle/>
                    <a:p>
                      <a:pPr algn="ctr"/>
                      <a:r>
                        <a:rPr lang="zh-CN" altLang="en-US" dirty="0">
                          <a:latin typeface="微软雅黑" panose="020B0503020204020204" charset="-122"/>
                          <a:ea typeface="微软雅黑" panose="020B0503020204020204" charset="-122"/>
                        </a:rPr>
                        <a:t>指令名</a:t>
                      </a:r>
                      <a:endParaRPr lang="zh-CN" altLang="en-US" dirty="0">
                        <a:latin typeface="微软雅黑" panose="020B0503020204020204" charset="-122"/>
                        <a:ea typeface="微软雅黑" panose="020B0503020204020204" charset="-122"/>
                      </a:endParaRPr>
                    </a:p>
                  </a:txBody>
                  <a:tcPr/>
                </a:tc>
                <a:tc hMerge="1">
                  <a:tcPr/>
                </a:tc>
                <a:tc>
                  <a:txBody>
                    <a:bodyPr/>
                    <a:lstStyle/>
                    <a:p>
                      <a:pPr algn="ctr"/>
                      <a:r>
                        <a:rPr lang="en-US" altLang="zh-CN" dirty="0">
                          <a:latin typeface="微软雅黑" panose="020B0503020204020204" charset="-122"/>
                          <a:ea typeface="微软雅黑" panose="020B0503020204020204" charset="-122"/>
                        </a:rPr>
                        <a:t>ARM</a:t>
                      </a:r>
                      <a:endParaRPr lang="en-US" altLang="zh-CN" dirty="0">
                        <a:latin typeface="微软雅黑" panose="020B0503020204020204" charset="-122"/>
                        <a:ea typeface="微软雅黑" panose="020B0503020204020204" charset="-122"/>
                      </a:endParaRPr>
                    </a:p>
                  </a:txBody>
                  <a:tcPr/>
                </a:tc>
                <a:tc>
                  <a:txBody>
                    <a:bodyPr/>
                    <a:lstStyle/>
                    <a:p>
                      <a:pPr algn="ctr"/>
                      <a:r>
                        <a:rPr lang="en-US" altLang="zh-CN" dirty="0">
                          <a:latin typeface="微软雅黑" panose="020B0503020204020204" charset="-122"/>
                          <a:ea typeface="微软雅黑" panose="020B0503020204020204" charset="-122"/>
                        </a:rPr>
                        <a:t>MIPS</a:t>
                      </a:r>
                      <a:endParaRPr lang="en-US" altLang="zh-CN" dirty="0">
                        <a:latin typeface="微软雅黑" panose="020B0503020204020204" charset="-122"/>
                        <a:ea typeface="微软雅黑" panose="020B0503020204020204" charset="-122"/>
                      </a:endParaRPr>
                    </a:p>
                  </a:txBody>
                  <a:tcPr/>
                </a:tc>
              </a:tr>
              <a:tr h="370840">
                <a:tc rowSpan="10">
                  <a:txBody>
                    <a:bodyPr/>
                    <a:lstStyle/>
                    <a:p>
                      <a:pPr algn="ctr"/>
                      <a:r>
                        <a:rPr lang="zh-CN" altLang="en-US" dirty="0">
                          <a:latin typeface="微软雅黑" panose="020B0503020204020204" charset="-122"/>
                          <a:ea typeface="微软雅黑" panose="020B0503020204020204" charset="-122"/>
                        </a:rPr>
                        <a:t>数据传输</a:t>
                      </a:r>
                      <a:endParaRPr lang="zh-CN" altLang="en-US" dirty="0">
                        <a:latin typeface="微软雅黑" panose="020B0503020204020204" charset="-122"/>
                        <a:ea typeface="微软雅黑" panose="020B0503020204020204" charset="-122"/>
                      </a:endParaRPr>
                    </a:p>
                  </a:txBody>
                  <a:tcPr anchor="ctr"/>
                </a:tc>
                <a:tc>
                  <a:txBody>
                    <a:bodyPr/>
                    <a:lstStyle/>
                    <a:p>
                      <a:r>
                        <a:rPr lang="zh-CN" altLang="en-US" dirty="0">
                          <a:latin typeface="微软雅黑" panose="020B0503020204020204" charset="-122"/>
                          <a:ea typeface="微软雅黑" panose="020B0503020204020204" charset="-122"/>
                        </a:rPr>
                        <a:t>取有符号字节</a:t>
                      </a:r>
                      <a:endParaRPr lang="zh-CN" altLang="en-US" dirty="0">
                        <a:latin typeface="微软雅黑" panose="020B0503020204020204" charset="-122"/>
                        <a:ea typeface="微软雅黑" panose="020B0503020204020204" charset="-122"/>
                      </a:endParaRPr>
                    </a:p>
                  </a:txBody>
                  <a:tcPr/>
                </a:tc>
                <a:tc>
                  <a:txBody>
                    <a:bodyPr/>
                    <a:lstStyle/>
                    <a:p>
                      <a:pPr algn="ctr"/>
                      <a:r>
                        <a:rPr lang="en-US" altLang="zh-CN" dirty="0" err="1">
                          <a:latin typeface="微软雅黑" panose="020B0503020204020204" charset="-122"/>
                          <a:ea typeface="微软雅黑" panose="020B0503020204020204" charset="-122"/>
                        </a:rPr>
                        <a:t>ldrsb</a:t>
                      </a:r>
                      <a:endParaRPr lang="en-US" altLang="zh-CN" dirty="0" err="1">
                        <a:latin typeface="微软雅黑" panose="020B0503020204020204" charset="-122"/>
                        <a:ea typeface="微软雅黑" panose="020B0503020204020204" charset="-122"/>
                      </a:endParaRPr>
                    </a:p>
                  </a:txBody>
                  <a:tcPr/>
                </a:tc>
                <a:tc>
                  <a:txBody>
                    <a:bodyPr/>
                    <a:lstStyle/>
                    <a:p>
                      <a:pPr algn="ctr"/>
                      <a:r>
                        <a:rPr lang="en-US" altLang="zh-CN" dirty="0" err="1">
                          <a:latin typeface="微软雅黑" panose="020B0503020204020204" charset="-122"/>
                          <a:ea typeface="微软雅黑" panose="020B0503020204020204" charset="-122"/>
                        </a:rPr>
                        <a:t>lb</a:t>
                      </a:r>
                      <a:endParaRPr lang="en-US" altLang="zh-CN" dirty="0" err="1">
                        <a:latin typeface="微软雅黑" panose="020B0503020204020204" charset="-122"/>
                        <a:ea typeface="微软雅黑" panose="020B0503020204020204" charset="-122"/>
                      </a:endParaRPr>
                    </a:p>
                  </a:txBody>
                  <a:tcPr/>
                </a:tc>
              </a:tr>
              <a:tr h="370840">
                <a:tc vMerge="1">
                  <a:tcPr/>
                </a:tc>
                <a:tc>
                  <a:txBody>
                    <a:bodyPr/>
                    <a:lstStyle/>
                    <a:p>
                      <a:r>
                        <a:rPr lang="zh-CN" altLang="en-US" dirty="0">
                          <a:latin typeface="微软雅黑" panose="020B0503020204020204" charset="-122"/>
                          <a:ea typeface="微软雅黑" panose="020B0503020204020204" charset="-122"/>
                        </a:rPr>
                        <a:t>取无符号字节</a:t>
                      </a:r>
                      <a:endParaRPr lang="zh-CN" altLang="en-US" dirty="0">
                        <a:latin typeface="微软雅黑" panose="020B0503020204020204" charset="-122"/>
                        <a:ea typeface="微软雅黑" panose="020B0503020204020204" charset="-122"/>
                      </a:endParaRPr>
                    </a:p>
                  </a:txBody>
                  <a:tcPr/>
                </a:tc>
                <a:tc>
                  <a:txBody>
                    <a:bodyPr/>
                    <a:lstStyle/>
                    <a:p>
                      <a:pPr algn="ctr"/>
                      <a:r>
                        <a:rPr lang="en-US" altLang="zh-CN" dirty="0" err="1">
                          <a:latin typeface="微软雅黑" panose="020B0503020204020204" charset="-122"/>
                          <a:ea typeface="微软雅黑" panose="020B0503020204020204" charset="-122"/>
                        </a:rPr>
                        <a:t>ldrb</a:t>
                      </a:r>
                      <a:endParaRPr lang="en-US" altLang="zh-CN" dirty="0" err="1">
                        <a:latin typeface="微软雅黑" panose="020B0503020204020204" charset="-122"/>
                        <a:ea typeface="微软雅黑" panose="020B0503020204020204" charset="-122"/>
                      </a:endParaRPr>
                    </a:p>
                  </a:txBody>
                  <a:tcPr/>
                </a:tc>
                <a:tc>
                  <a:txBody>
                    <a:bodyPr/>
                    <a:lstStyle/>
                    <a:p>
                      <a:pPr algn="ctr"/>
                      <a:r>
                        <a:rPr lang="en-US" altLang="zh-CN" dirty="0" err="1">
                          <a:latin typeface="微软雅黑" panose="020B0503020204020204" charset="-122"/>
                          <a:ea typeface="微软雅黑" panose="020B0503020204020204" charset="-122"/>
                        </a:rPr>
                        <a:t>lbu</a:t>
                      </a:r>
                      <a:endParaRPr lang="en-US" altLang="zh-CN" dirty="0" err="1">
                        <a:latin typeface="微软雅黑" panose="020B0503020204020204" charset="-122"/>
                        <a:ea typeface="微软雅黑" panose="020B0503020204020204" charset="-122"/>
                      </a:endParaRPr>
                    </a:p>
                  </a:txBody>
                  <a:tcPr/>
                </a:tc>
              </a:tr>
              <a:tr h="370840">
                <a:tc vMerge="1">
                  <a:tcPr/>
                </a:tc>
                <a:tc>
                  <a:txBody>
                    <a:bodyPr/>
                    <a:lstStyle/>
                    <a:p>
                      <a:r>
                        <a:rPr lang="zh-CN" altLang="en-US" dirty="0">
                          <a:latin typeface="微软雅黑" panose="020B0503020204020204" charset="-122"/>
                          <a:ea typeface="微软雅黑" panose="020B0503020204020204" charset="-122"/>
                        </a:rPr>
                        <a:t>取有符号半字</a:t>
                      </a:r>
                      <a:endParaRPr lang="zh-CN" altLang="en-US" dirty="0">
                        <a:latin typeface="微软雅黑" panose="020B0503020204020204" charset="-122"/>
                        <a:ea typeface="微软雅黑" panose="020B0503020204020204" charset="-122"/>
                      </a:endParaRPr>
                    </a:p>
                  </a:txBody>
                  <a:tcPr/>
                </a:tc>
                <a:tc>
                  <a:txBody>
                    <a:bodyPr/>
                    <a:lstStyle/>
                    <a:p>
                      <a:pPr algn="ctr"/>
                      <a:r>
                        <a:rPr lang="en-US" altLang="zh-CN" dirty="0" err="1">
                          <a:latin typeface="微软雅黑" panose="020B0503020204020204" charset="-122"/>
                          <a:ea typeface="微软雅黑" panose="020B0503020204020204" charset="-122"/>
                        </a:rPr>
                        <a:t>ldrsh</a:t>
                      </a:r>
                      <a:endParaRPr lang="en-US" altLang="zh-CN" dirty="0" err="1">
                        <a:latin typeface="微软雅黑" panose="020B0503020204020204" charset="-122"/>
                        <a:ea typeface="微软雅黑" panose="020B0503020204020204" charset="-122"/>
                      </a:endParaRPr>
                    </a:p>
                  </a:txBody>
                  <a:tcPr/>
                </a:tc>
                <a:tc>
                  <a:txBody>
                    <a:bodyPr/>
                    <a:lstStyle/>
                    <a:p>
                      <a:pPr algn="ctr"/>
                      <a:r>
                        <a:rPr lang="en-US" altLang="zh-CN" dirty="0" err="1">
                          <a:latin typeface="微软雅黑" panose="020B0503020204020204" charset="-122"/>
                          <a:ea typeface="微软雅黑" panose="020B0503020204020204" charset="-122"/>
                        </a:rPr>
                        <a:t>lh</a:t>
                      </a:r>
                      <a:endParaRPr lang="en-US" altLang="zh-CN" dirty="0" err="1">
                        <a:latin typeface="微软雅黑" panose="020B0503020204020204" charset="-122"/>
                        <a:ea typeface="微软雅黑" panose="020B0503020204020204" charset="-122"/>
                      </a:endParaRPr>
                    </a:p>
                  </a:txBody>
                  <a:tcPr/>
                </a:tc>
              </a:tr>
              <a:tr h="370840">
                <a:tc vMerge="1">
                  <a:tcPr/>
                </a:tc>
                <a:tc>
                  <a:txBody>
                    <a:bodyPr/>
                    <a:lstStyle/>
                    <a:p>
                      <a:r>
                        <a:rPr lang="zh-CN" altLang="en-US" dirty="0">
                          <a:latin typeface="微软雅黑" panose="020B0503020204020204" charset="-122"/>
                          <a:ea typeface="微软雅黑" panose="020B0503020204020204" charset="-122"/>
                        </a:rPr>
                        <a:t>取无符号半字</a:t>
                      </a:r>
                      <a:endParaRPr lang="zh-CN" altLang="en-US" dirty="0">
                        <a:latin typeface="微软雅黑" panose="020B0503020204020204" charset="-122"/>
                        <a:ea typeface="微软雅黑" panose="020B0503020204020204" charset="-122"/>
                      </a:endParaRPr>
                    </a:p>
                  </a:txBody>
                  <a:tcPr/>
                </a:tc>
                <a:tc>
                  <a:txBody>
                    <a:bodyPr/>
                    <a:lstStyle/>
                    <a:p>
                      <a:pPr algn="ctr"/>
                      <a:r>
                        <a:rPr lang="en-US" altLang="zh-CN" dirty="0" err="1">
                          <a:latin typeface="微软雅黑" panose="020B0503020204020204" charset="-122"/>
                          <a:ea typeface="微软雅黑" panose="020B0503020204020204" charset="-122"/>
                        </a:rPr>
                        <a:t>ldrh</a:t>
                      </a:r>
                      <a:endParaRPr lang="en-US" altLang="zh-CN" dirty="0" err="1">
                        <a:latin typeface="微软雅黑" panose="020B0503020204020204" charset="-122"/>
                        <a:ea typeface="微软雅黑" panose="020B0503020204020204" charset="-122"/>
                      </a:endParaRPr>
                    </a:p>
                  </a:txBody>
                  <a:tcPr/>
                </a:tc>
                <a:tc>
                  <a:txBody>
                    <a:bodyPr/>
                    <a:lstStyle/>
                    <a:p>
                      <a:pPr algn="ctr"/>
                      <a:r>
                        <a:rPr lang="en-US" altLang="zh-CN" dirty="0" err="1">
                          <a:latin typeface="微软雅黑" panose="020B0503020204020204" charset="-122"/>
                          <a:ea typeface="微软雅黑" panose="020B0503020204020204" charset="-122"/>
                        </a:rPr>
                        <a:t>lhu</a:t>
                      </a:r>
                      <a:endParaRPr lang="en-US" altLang="zh-CN" dirty="0" err="1">
                        <a:latin typeface="微软雅黑" panose="020B0503020204020204" charset="-122"/>
                        <a:ea typeface="微软雅黑" panose="020B0503020204020204" charset="-122"/>
                      </a:endParaRPr>
                    </a:p>
                  </a:txBody>
                  <a:tcPr/>
                </a:tc>
              </a:tr>
              <a:tr h="370840">
                <a:tc vMerge="1">
                  <a:tcPr/>
                </a:tc>
                <a:tc>
                  <a:txBody>
                    <a:bodyPr/>
                    <a:lstStyle/>
                    <a:p>
                      <a:r>
                        <a:rPr lang="zh-CN" altLang="en-US" dirty="0">
                          <a:latin typeface="微软雅黑" panose="020B0503020204020204" charset="-122"/>
                          <a:ea typeface="微软雅黑" panose="020B0503020204020204" charset="-122"/>
                        </a:rPr>
                        <a:t>取字</a:t>
                      </a:r>
                      <a:endParaRPr lang="zh-CN" altLang="en-US" dirty="0">
                        <a:latin typeface="微软雅黑" panose="020B0503020204020204" charset="-122"/>
                        <a:ea typeface="微软雅黑" panose="020B0503020204020204" charset="-122"/>
                      </a:endParaRPr>
                    </a:p>
                  </a:txBody>
                  <a:tcPr/>
                </a:tc>
                <a:tc>
                  <a:txBody>
                    <a:bodyPr/>
                    <a:lstStyle/>
                    <a:p>
                      <a:pPr algn="ctr"/>
                      <a:r>
                        <a:rPr lang="en-US" altLang="zh-CN" dirty="0" err="1">
                          <a:latin typeface="微软雅黑" panose="020B0503020204020204" charset="-122"/>
                          <a:ea typeface="微软雅黑" panose="020B0503020204020204" charset="-122"/>
                        </a:rPr>
                        <a:t>ldr</a:t>
                      </a:r>
                      <a:endParaRPr lang="en-US" altLang="zh-CN" dirty="0" err="1">
                        <a:latin typeface="微软雅黑" panose="020B0503020204020204" charset="-122"/>
                        <a:ea typeface="微软雅黑" panose="020B0503020204020204" charset="-122"/>
                      </a:endParaRPr>
                    </a:p>
                  </a:txBody>
                  <a:tcPr/>
                </a:tc>
                <a:tc>
                  <a:txBody>
                    <a:bodyPr/>
                    <a:lstStyle/>
                    <a:p>
                      <a:pPr algn="ctr"/>
                      <a:r>
                        <a:rPr lang="en-US" altLang="zh-CN" dirty="0" err="1">
                          <a:latin typeface="微软雅黑" panose="020B0503020204020204" charset="-122"/>
                          <a:ea typeface="微软雅黑" panose="020B0503020204020204" charset="-122"/>
                        </a:rPr>
                        <a:t>lw</a:t>
                      </a:r>
                      <a:endParaRPr lang="en-US" altLang="zh-CN" dirty="0" err="1">
                        <a:latin typeface="微软雅黑" panose="020B0503020204020204" charset="-122"/>
                        <a:ea typeface="微软雅黑" panose="020B0503020204020204" charset="-122"/>
                      </a:endParaRPr>
                    </a:p>
                  </a:txBody>
                  <a:tcPr/>
                </a:tc>
              </a:tr>
              <a:tr h="370840">
                <a:tc vMerge="1">
                  <a:tcPr/>
                </a:tc>
                <a:tc>
                  <a:txBody>
                    <a:bodyPr/>
                    <a:lstStyle/>
                    <a:p>
                      <a:r>
                        <a:rPr lang="zh-CN" altLang="en-US" dirty="0">
                          <a:latin typeface="微软雅黑" panose="020B0503020204020204" charset="-122"/>
                          <a:ea typeface="微软雅黑" panose="020B0503020204020204" charset="-122"/>
                        </a:rPr>
                        <a:t>存字节</a:t>
                      </a:r>
                      <a:endParaRPr lang="zh-CN" altLang="en-US" dirty="0">
                        <a:latin typeface="微软雅黑" panose="020B0503020204020204" charset="-122"/>
                        <a:ea typeface="微软雅黑" panose="020B0503020204020204" charset="-122"/>
                      </a:endParaRPr>
                    </a:p>
                  </a:txBody>
                  <a:tcPr/>
                </a:tc>
                <a:tc>
                  <a:txBody>
                    <a:bodyPr/>
                    <a:lstStyle/>
                    <a:p>
                      <a:pPr algn="ctr"/>
                      <a:r>
                        <a:rPr lang="en-US" altLang="zh-CN" dirty="0" err="1">
                          <a:latin typeface="微软雅黑" panose="020B0503020204020204" charset="-122"/>
                          <a:ea typeface="微软雅黑" panose="020B0503020204020204" charset="-122"/>
                        </a:rPr>
                        <a:t>strb</a:t>
                      </a:r>
                      <a:endParaRPr lang="en-US" altLang="zh-CN" dirty="0" err="1">
                        <a:latin typeface="微软雅黑" panose="020B0503020204020204" charset="-122"/>
                        <a:ea typeface="微软雅黑" panose="020B0503020204020204" charset="-122"/>
                      </a:endParaRPr>
                    </a:p>
                  </a:txBody>
                  <a:tcPr/>
                </a:tc>
                <a:tc>
                  <a:txBody>
                    <a:bodyPr/>
                    <a:lstStyle/>
                    <a:p>
                      <a:pPr algn="ctr"/>
                      <a:r>
                        <a:rPr lang="en-US" altLang="zh-CN" dirty="0" err="1">
                          <a:latin typeface="微软雅黑" panose="020B0503020204020204" charset="-122"/>
                          <a:ea typeface="微软雅黑" panose="020B0503020204020204" charset="-122"/>
                        </a:rPr>
                        <a:t>sb</a:t>
                      </a:r>
                      <a:endParaRPr lang="en-US" altLang="zh-CN" dirty="0" err="1">
                        <a:latin typeface="微软雅黑" panose="020B0503020204020204" charset="-122"/>
                        <a:ea typeface="微软雅黑" panose="020B0503020204020204" charset="-122"/>
                      </a:endParaRPr>
                    </a:p>
                  </a:txBody>
                  <a:tcPr/>
                </a:tc>
              </a:tr>
              <a:tr h="370840">
                <a:tc vMerge="1">
                  <a:tcPr/>
                </a:tc>
                <a:tc>
                  <a:txBody>
                    <a:bodyPr/>
                    <a:lstStyle/>
                    <a:p>
                      <a:r>
                        <a:rPr lang="zh-CN" altLang="en-US" dirty="0">
                          <a:latin typeface="微软雅黑" panose="020B0503020204020204" charset="-122"/>
                          <a:ea typeface="微软雅黑" panose="020B0503020204020204" charset="-122"/>
                        </a:rPr>
                        <a:t>存半字</a:t>
                      </a:r>
                      <a:endParaRPr lang="zh-CN" altLang="en-US" dirty="0">
                        <a:latin typeface="微软雅黑" panose="020B0503020204020204" charset="-122"/>
                        <a:ea typeface="微软雅黑" panose="020B0503020204020204" charset="-122"/>
                      </a:endParaRPr>
                    </a:p>
                  </a:txBody>
                  <a:tcPr/>
                </a:tc>
                <a:tc>
                  <a:txBody>
                    <a:bodyPr/>
                    <a:lstStyle/>
                    <a:p>
                      <a:pPr algn="ctr"/>
                      <a:r>
                        <a:rPr lang="en-US" altLang="zh-CN" dirty="0" err="1">
                          <a:latin typeface="微软雅黑" panose="020B0503020204020204" charset="-122"/>
                          <a:ea typeface="微软雅黑" panose="020B0503020204020204" charset="-122"/>
                        </a:rPr>
                        <a:t>strh</a:t>
                      </a:r>
                      <a:endParaRPr lang="en-US" altLang="zh-CN" dirty="0" err="1">
                        <a:latin typeface="微软雅黑" panose="020B0503020204020204" charset="-122"/>
                        <a:ea typeface="微软雅黑" panose="020B0503020204020204" charset="-122"/>
                      </a:endParaRPr>
                    </a:p>
                  </a:txBody>
                  <a:tcPr/>
                </a:tc>
                <a:tc>
                  <a:txBody>
                    <a:bodyPr/>
                    <a:lstStyle/>
                    <a:p>
                      <a:pPr algn="ctr"/>
                      <a:r>
                        <a:rPr lang="en-US" altLang="zh-CN" dirty="0" err="1">
                          <a:latin typeface="微软雅黑" panose="020B0503020204020204" charset="-122"/>
                          <a:ea typeface="微软雅黑" panose="020B0503020204020204" charset="-122"/>
                        </a:rPr>
                        <a:t>sh</a:t>
                      </a:r>
                      <a:endParaRPr lang="en-US" altLang="zh-CN" dirty="0" err="1">
                        <a:latin typeface="微软雅黑" panose="020B0503020204020204" charset="-122"/>
                        <a:ea typeface="微软雅黑" panose="020B0503020204020204" charset="-122"/>
                      </a:endParaRPr>
                    </a:p>
                  </a:txBody>
                  <a:tcPr/>
                </a:tc>
              </a:tr>
              <a:tr h="370840">
                <a:tc vMerge="1">
                  <a:tcPr/>
                </a:tc>
                <a:tc>
                  <a:txBody>
                    <a:bodyPr/>
                    <a:lstStyle/>
                    <a:p>
                      <a:r>
                        <a:rPr lang="zh-CN" altLang="en-US" dirty="0">
                          <a:latin typeface="微软雅黑" panose="020B0503020204020204" charset="-122"/>
                          <a:ea typeface="微软雅黑" panose="020B0503020204020204" charset="-122"/>
                        </a:rPr>
                        <a:t>存字</a:t>
                      </a:r>
                      <a:endParaRPr lang="zh-CN" altLang="en-US" dirty="0">
                        <a:latin typeface="微软雅黑" panose="020B0503020204020204" charset="-122"/>
                        <a:ea typeface="微软雅黑" panose="020B0503020204020204" charset="-122"/>
                      </a:endParaRPr>
                    </a:p>
                  </a:txBody>
                  <a:tcPr/>
                </a:tc>
                <a:tc>
                  <a:txBody>
                    <a:bodyPr/>
                    <a:lstStyle/>
                    <a:p>
                      <a:pPr algn="ctr"/>
                      <a:r>
                        <a:rPr lang="en-US" altLang="zh-CN" dirty="0" err="1">
                          <a:latin typeface="微软雅黑" panose="020B0503020204020204" charset="-122"/>
                          <a:ea typeface="微软雅黑" panose="020B0503020204020204" charset="-122"/>
                        </a:rPr>
                        <a:t>str</a:t>
                      </a:r>
                      <a:endParaRPr lang="en-US" altLang="zh-CN" dirty="0" err="1">
                        <a:latin typeface="微软雅黑" panose="020B0503020204020204" charset="-122"/>
                        <a:ea typeface="微软雅黑" panose="020B0503020204020204" charset="-122"/>
                      </a:endParaRPr>
                    </a:p>
                  </a:txBody>
                  <a:tcPr/>
                </a:tc>
                <a:tc>
                  <a:txBody>
                    <a:bodyPr/>
                    <a:lstStyle/>
                    <a:p>
                      <a:pPr algn="ctr"/>
                      <a:r>
                        <a:rPr lang="en-US" altLang="zh-CN" dirty="0" err="1">
                          <a:latin typeface="微软雅黑" panose="020B0503020204020204" charset="-122"/>
                          <a:ea typeface="微软雅黑" panose="020B0503020204020204" charset="-122"/>
                        </a:rPr>
                        <a:t>sw</a:t>
                      </a:r>
                      <a:endParaRPr lang="en-US" altLang="zh-CN" dirty="0" err="1">
                        <a:latin typeface="微软雅黑" panose="020B0503020204020204" charset="-122"/>
                        <a:ea typeface="微软雅黑" panose="020B0503020204020204" charset="-122"/>
                      </a:endParaRPr>
                    </a:p>
                  </a:txBody>
                  <a:tcPr/>
                </a:tc>
              </a:tr>
              <a:tr h="370840">
                <a:tc vMerge="1">
                  <a:tcPr/>
                </a:tc>
                <a:tc>
                  <a:txBody>
                    <a:bodyPr/>
                    <a:lstStyle/>
                    <a:p>
                      <a:r>
                        <a:rPr lang="zh-CN" altLang="en-US" dirty="0">
                          <a:latin typeface="微软雅黑" panose="020B0503020204020204" charset="-122"/>
                          <a:ea typeface="微软雅黑" panose="020B0503020204020204" charset="-122"/>
                        </a:rPr>
                        <a:t>读写特殊寄存器</a:t>
                      </a:r>
                      <a:endParaRPr lang="zh-CN" altLang="en-US" dirty="0">
                        <a:latin typeface="微软雅黑" panose="020B0503020204020204" charset="-122"/>
                        <a:ea typeface="微软雅黑" panose="020B0503020204020204" charset="-122"/>
                      </a:endParaRPr>
                    </a:p>
                  </a:txBody>
                  <a:tcPr/>
                </a:tc>
                <a:tc>
                  <a:txBody>
                    <a:bodyPr/>
                    <a:lstStyle/>
                    <a:p>
                      <a:pPr algn="ctr"/>
                      <a:r>
                        <a:rPr lang="en-US" altLang="zh-CN" dirty="0" err="1">
                          <a:latin typeface="微软雅黑" panose="020B0503020204020204" charset="-122"/>
                          <a:ea typeface="微软雅黑" panose="020B0503020204020204" charset="-122"/>
                        </a:rPr>
                        <a:t>mrs,msr</a:t>
                      </a:r>
                      <a:endParaRPr lang="en-US" altLang="zh-CN" dirty="0" err="1">
                        <a:latin typeface="微软雅黑" panose="020B0503020204020204" charset="-122"/>
                        <a:ea typeface="微软雅黑" panose="020B0503020204020204" charset="-122"/>
                      </a:endParaRPr>
                    </a:p>
                  </a:txBody>
                  <a:tcPr/>
                </a:tc>
                <a:tc>
                  <a:txBody>
                    <a:bodyPr/>
                    <a:lstStyle/>
                    <a:p>
                      <a:pPr algn="ctr"/>
                      <a:r>
                        <a:rPr lang="en-US" altLang="zh-CN" dirty="0">
                          <a:latin typeface="微软雅黑" panose="020B0503020204020204" charset="-122"/>
                          <a:ea typeface="微软雅黑" panose="020B0503020204020204" charset="-122"/>
                        </a:rPr>
                        <a:t>move</a:t>
                      </a:r>
                      <a:endParaRPr lang="en-US" altLang="zh-CN" dirty="0">
                        <a:latin typeface="微软雅黑" panose="020B0503020204020204" charset="-122"/>
                        <a:ea typeface="微软雅黑" panose="020B0503020204020204" charset="-122"/>
                      </a:endParaRPr>
                    </a:p>
                  </a:txBody>
                  <a:tcPr/>
                </a:tc>
              </a:tr>
              <a:tr h="370840">
                <a:tc vMerge="1">
                  <a:tcPr/>
                </a:tc>
                <a:tc>
                  <a:txBody>
                    <a:bodyPr/>
                    <a:lstStyle/>
                    <a:p>
                      <a:r>
                        <a:rPr lang="zh-CN" altLang="en-US" dirty="0">
                          <a:latin typeface="微软雅黑" panose="020B0503020204020204" charset="-122"/>
                          <a:ea typeface="微软雅黑" panose="020B0503020204020204" charset="-122"/>
                        </a:rPr>
                        <a:t>原子交换</a:t>
                      </a:r>
                      <a:endParaRPr lang="zh-CN" altLang="en-US" dirty="0">
                        <a:latin typeface="微软雅黑" panose="020B0503020204020204" charset="-122"/>
                        <a:ea typeface="微软雅黑" panose="020B0503020204020204" charset="-122"/>
                      </a:endParaRPr>
                    </a:p>
                  </a:txBody>
                  <a:tcPr/>
                </a:tc>
                <a:tc>
                  <a:txBody>
                    <a:bodyPr/>
                    <a:lstStyle/>
                    <a:p>
                      <a:pPr algn="ctr"/>
                      <a:r>
                        <a:rPr lang="en-US" altLang="zh-CN" dirty="0" err="1">
                          <a:latin typeface="微软雅黑" panose="020B0503020204020204" charset="-122"/>
                          <a:ea typeface="微软雅黑" panose="020B0503020204020204" charset="-122"/>
                        </a:rPr>
                        <a:t>swp,swpb</a:t>
                      </a:r>
                      <a:endParaRPr lang="en-US" altLang="zh-CN" dirty="0" err="1">
                        <a:latin typeface="微软雅黑" panose="020B0503020204020204" charset="-122"/>
                        <a:ea typeface="微软雅黑" panose="020B0503020204020204" charset="-122"/>
                      </a:endParaRPr>
                    </a:p>
                  </a:txBody>
                  <a:tcPr/>
                </a:tc>
                <a:tc>
                  <a:txBody>
                    <a:bodyPr/>
                    <a:lstStyle/>
                    <a:p>
                      <a:pPr algn="ctr"/>
                      <a:r>
                        <a:rPr lang="en-US" altLang="zh-CN" dirty="0" err="1">
                          <a:latin typeface="微软雅黑" panose="020B0503020204020204" charset="-122"/>
                          <a:ea typeface="微软雅黑" panose="020B0503020204020204" charset="-122"/>
                        </a:rPr>
                        <a:t>ll,sc</a:t>
                      </a:r>
                      <a:endParaRPr lang="en-US" altLang="zh-CN" dirty="0" err="1">
                        <a:latin typeface="微软雅黑" panose="020B0503020204020204" charset="-122"/>
                        <a:ea typeface="微软雅黑" panose="020B0503020204020204" charset="-122"/>
                      </a:endParaRPr>
                    </a:p>
                  </a:txBody>
                  <a:tcPr/>
                </a:tc>
              </a:tr>
            </a:tbl>
          </a:graphicData>
        </a:graphic>
      </p:graphicFrame>
      <p:sp>
        <p:nvSpPr>
          <p:cNvPr id="5" name="内容占位符 2"/>
          <p:cNvSpPr>
            <a:spLocks noGrp="1"/>
          </p:cNvSpPr>
          <p:nvPr>
            <p:ph idx="1"/>
          </p:nvPr>
        </p:nvSpPr>
        <p:spPr>
          <a:xfrm>
            <a:off x="590872" y="5613712"/>
            <a:ext cx="8229600" cy="1055142"/>
          </a:xfrm>
        </p:spPr>
        <p:txBody>
          <a:bodyPr>
            <a:normAutofit/>
          </a:bodyPr>
          <a:lstStyle/>
          <a:p>
            <a:pPr marL="0" indent="0">
              <a:buNone/>
            </a:pP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ARM</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的寄存器</a:t>
            </a: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寄存器指令和数据传输指令和</a:t>
            </a: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MIPS</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是等价的</a:t>
            </a:r>
            <a:endParaRPr lang="zh-CN" altLang="en-US" sz="2400"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sz="3200" dirty="0">
                <a:latin typeface="微软雅黑" panose="020B0503020204020204" charset="-122"/>
                <a:ea typeface="微软雅黑" panose="020B0503020204020204" charset="-122"/>
                <a:cs typeface="微软雅黑" panose="020B0503020204020204" charset="-122"/>
                <a:sym typeface="+mn-ea"/>
              </a:rPr>
              <a:t>ARM</a:t>
            </a:r>
            <a:r>
              <a:rPr lang="zh-CN" altLang="en-US" sz="3200" dirty="0">
                <a:latin typeface="微软雅黑" panose="020B0503020204020204" charset="-122"/>
                <a:ea typeface="微软雅黑" panose="020B0503020204020204" charset="-122"/>
                <a:cs typeface="微软雅黑" panose="020B0503020204020204" charset="-122"/>
                <a:sym typeface="+mn-ea"/>
              </a:rPr>
              <a:t>与</a:t>
            </a:r>
            <a:r>
              <a:rPr lang="en-US" altLang="zh-CN" sz="3200" dirty="0">
                <a:latin typeface="微软雅黑" panose="020B0503020204020204" charset="-122"/>
                <a:ea typeface="微软雅黑" panose="020B0503020204020204" charset="-122"/>
                <a:cs typeface="微软雅黑" panose="020B0503020204020204" charset="-122"/>
                <a:sym typeface="+mn-ea"/>
              </a:rPr>
              <a:t>MIPS</a:t>
            </a:r>
            <a:r>
              <a:rPr altLang="en-US" sz="3200" dirty="0">
                <a:latin typeface="微软雅黑" panose="020B0503020204020204" charset="-122"/>
                <a:ea typeface="微软雅黑" panose="020B0503020204020204" charset="-122"/>
                <a:cs typeface="微软雅黑" panose="020B0503020204020204" charset="-122"/>
                <a:sym typeface="+mn-ea"/>
              </a:rPr>
              <a:t>寻址模式对比</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4" name="灯片编号占位符 3"/>
          <p:cNvSpPr>
            <a:spLocks noGrp="1"/>
          </p:cNvSpPr>
          <p:nvPr>
            <p:ph type="sldNum" sz="quarter" idx="12"/>
          </p:nvPr>
        </p:nvSpPr>
        <p:spPr/>
        <p:txBody>
          <a:bodyPr/>
          <a:lstStyle/>
          <a:p>
            <a:fld id="{240D5ECE-8B49-45CD-BE81-EF81920D1969}" type="slidenum">
              <a:rPr lang="en-US" altLang="zh-CN" smtClean="0"/>
            </a:fld>
            <a:endParaRPr kumimoji="0" lang="zh-CN" altLang="en-US"/>
          </a:p>
        </p:txBody>
      </p:sp>
      <p:graphicFrame>
        <p:nvGraphicFramePr>
          <p:cNvPr id="3" name="表格 2"/>
          <p:cNvGraphicFramePr>
            <a:graphicFrameLocks noGrp="1"/>
          </p:cNvGraphicFramePr>
          <p:nvPr>
            <p:custDataLst>
              <p:tags r:id="rId1"/>
            </p:custDataLst>
          </p:nvPr>
        </p:nvGraphicFramePr>
        <p:xfrm>
          <a:off x="899592" y="912262"/>
          <a:ext cx="7416825" cy="3708400"/>
        </p:xfrm>
        <a:graphic>
          <a:graphicData uri="http://schemas.openxmlformats.org/drawingml/2006/table">
            <a:tbl>
              <a:tblPr firstRow="1" bandRow="1">
                <a:tableStyleId>{5C22544A-7EE6-4342-B048-85BDC9FD1C3A}</a:tableStyleId>
              </a:tblPr>
              <a:tblGrid>
                <a:gridCol w="3960440"/>
                <a:gridCol w="1728192"/>
                <a:gridCol w="1728193"/>
              </a:tblGrid>
              <a:tr h="370840">
                <a:tc>
                  <a:txBody>
                    <a:bodyPr/>
                    <a:lstStyle/>
                    <a:p>
                      <a:pPr algn="ctr"/>
                      <a:r>
                        <a:rPr lang="zh-CN" altLang="en-US" dirty="0"/>
                        <a:t>寻址模式</a:t>
                      </a:r>
                      <a:endParaRPr lang="zh-CN" altLang="en-US" dirty="0"/>
                    </a:p>
                  </a:txBody>
                  <a:tcPr/>
                </a:tc>
                <a:tc>
                  <a:txBody>
                    <a:bodyPr/>
                    <a:lstStyle/>
                    <a:p>
                      <a:pPr algn="ctr"/>
                      <a:r>
                        <a:rPr lang="en-US" altLang="zh-CN" dirty="0"/>
                        <a:t>ARM v.4</a:t>
                      </a:r>
                      <a:endParaRPr lang="zh-CN" altLang="en-US" dirty="0"/>
                    </a:p>
                  </a:txBody>
                  <a:tcPr/>
                </a:tc>
                <a:tc>
                  <a:txBody>
                    <a:bodyPr/>
                    <a:lstStyle/>
                    <a:p>
                      <a:pPr algn="ctr"/>
                      <a:r>
                        <a:rPr lang="en-US" altLang="zh-CN" dirty="0"/>
                        <a:t>MIPS</a:t>
                      </a:r>
                      <a:endParaRPr lang="zh-CN" altLang="en-US" dirty="0"/>
                    </a:p>
                  </a:txBody>
                  <a:tcPr/>
                </a:tc>
              </a:tr>
              <a:tr h="370840">
                <a:tc>
                  <a:txBody>
                    <a:bodyPr/>
                    <a:lstStyle/>
                    <a:p>
                      <a:pPr algn="ctr"/>
                      <a:r>
                        <a:rPr lang="zh-CN" altLang="en-US" dirty="0">
                          <a:latin typeface="华文中宋" panose="02010600040101010101" pitchFamily="2" charset="-122"/>
                          <a:ea typeface="华文中宋" panose="02010600040101010101" pitchFamily="2" charset="-122"/>
                        </a:rPr>
                        <a:t>寄存器操作数</a:t>
                      </a:r>
                      <a:endParaRPr lang="zh-CN" altLang="en-US" dirty="0">
                        <a:latin typeface="华文中宋" panose="02010600040101010101" pitchFamily="2" charset="-122"/>
                        <a:ea typeface="华文中宋" panose="02010600040101010101" pitchFamily="2" charset="-122"/>
                      </a:endParaRPr>
                    </a:p>
                  </a:txBody>
                  <a:tcPr/>
                </a:tc>
                <a:tc>
                  <a:txBody>
                    <a:bodyPr/>
                    <a:lstStyle/>
                    <a:p>
                      <a:pPr algn="ctr"/>
                      <a:r>
                        <a:rPr lang="en-US" altLang="zh-CN" dirty="0">
                          <a:latin typeface="华文中宋" panose="02010600040101010101" pitchFamily="2" charset="-122"/>
                          <a:ea typeface="华文中宋" panose="02010600040101010101" pitchFamily="2" charset="-122"/>
                        </a:rPr>
                        <a:t>X</a:t>
                      </a:r>
                      <a:endParaRPr lang="zh-CN" altLang="en-US" dirty="0">
                        <a:latin typeface="华文中宋" panose="02010600040101010101" pitchFamily="2" charset="-122"/>
                        <a:ea typeface="华文中宋" panose="02010600040101010101" pitchFamily="2" charset="-122"/>
                      </a:endParaRPr>
                    </a:p>
                  </a:txBody>
                  <a:tcPr/>
                </a:tc>
                <a:tc>
                  <a:txBody>
                    <a:bodyPr/>
                    <a:lstStyle/>
                    <a:p>
                      <a:pPr algn="ctr"/>
                      <a:r>
                        <a:rPr lang="en-US" altLang="zh-CN" dirty="0">
                          <a:latin typeface="华文中宋" panose="02010600040101010101" pitchFamily="2" charset="-122"/>
                          <a:ea typeface="华文中宋" panose="02010600040101010101" pitchFamily="2" charset="-122"/>
                        </a:rPr>
                        <a:t>X</a:t>
                      </a:r>
                      <a:endParaRPr lang="zh-CN" altLang="en-US" dirty="0">
                        <a:latin typeface="华文中宋" panose="02010600040101010101" pitchFamily="2" charset="-122"/>
                        <a:ea typeface="华文中宋" panose="02010600040101010101" pitchFamily="2" charset="-122"/>
                      </a:endParaRPr>
                    </a:p>
                  </a:txBody>
                  <a:tcPr/>
                </a:tc>
              </a:tr>
              <a:tr h="370840">
                <a:tc>
                  <a:txBody>
                    <a:bodyPr/>
                    <a:lstStyle/>
                    <a:p>
                      <a:pPr algn="ctr"/>
                      <a:r>
                        <a:rPr lang="zh-CN" altLang="en-US" dirty="0">
                          <a:latin typeface="华文中宋" panose="02010600040101010101" pitchFamily="2" charset="-122"/>
                          <a:ea typeface="华文中宋" panose="02010600040101010101" pitchFamily="2" charset="-122"/>
                        </a:rPr>
                        <a:t>立即数操作数</a:t>
                      </a:r>
                      <a:endParaRPr lang="zh-CN" altLang="en-US" dirty="0">
                        <a:latin typeface="华文中宋" panose="02010600040101010101" pitchFamily="2" charset="-122"/>
                        <a:ea typeface="华文中宋" panose="02010600040101010101" pitchFamily="2" charset="-122"/>
                      </a:endParaRPr>
                    </a:p>
                  </a:txBody>
                  <a:tcPr/>
                </a:tc>
                <a:tc>
                  <a:txBody>
                    <a:bodyPr/>
                    <a:lstStyle/>
                    <a:p>
                      <a:pPr algn="ctr"/>
                      <a:r>
                        <a:rPr lang="en-US" altLang="zh-CN" dirty="0">
                          <a:latin typeface="华文中宋" panose="02010600040101010101" pitchFamily="2" charset="-122"/>
                          <a:ea typeface="华文中宋" panose="02010600040101010101" pitchFamily="2" charset="-122"/>
                        </a:rPr>
                        <a:t>X</a:t>
                      </a:r>
                      <a:endParaRPr lang="zh-CN" altLang="en-US" dirty="0">
                        <a:latin typeface="华文中宋" panose="02010600040101010101" pitchFamily="2" charset="-122"/>
                        <a:ea typeface="华文中宋" panose="02010600040101010101" pitchFamily="2" charset="-122"/>
                      </a:endParaRPr>
                    </a:p>
                  </a:txBody>
                  <a:tcPr/>
                </a:tc>
                <a:tc>
                  <a:txBody>
                    <a:bodyPr/>
                    <a:lstStyle/>
                    <a:p>
                      <a:pPr algn="ctr"/>
                      <a:r>
                        <a:rPr lang="en-US" altLang="zh-CN" dirty="0">
                          <a:latin typeface="华文中宋" panose="02010600040101010101" pitchFamily="2" charset="-122"/>
                          <a:ea typeface="华文中宋" panose="02010600040101010101" pitchFamily="2" charset="-122"/>
                        </a:rPr>
                        <a:t>X</a:t>
                      </a:r>
                      <a:endParaRPr lang="zh-CN" altLang="en-US" dirty="0">
                        <a:latin typeface="华文中宋" panose="02010600040101010101" pitchFamily="2" charset="-122"/>
                        <a:ea typeface="华文中宋" panose="02010600040101010101" pitchFamily="2" charset="-122"/>
                      </a:endParaRPr>
                    </a:p>
                  </a:txBody>
                  <a:tcPr/>
                </a:tc>
              </a:tr>
              <a:tr h="370840">
                <a:tc>
                  <a:txBody>
                    <a:bodyPr/>
                    <a:lstStyle/>
                    <a:p>
                      <a:pPr algn="ctr"/>
                      <a:r>
                        <a:rPr lang="zh-CN" altLang="en-US" dirty="0">
                          <a:latin typeface="华文中宋" panose="02010600040101010101" pitchFamily="2" charset="-122"/>
                          <a:ea typeface="华文中宋" panose="02010600040101010101" pitchFamily="2" charset="-122"/>
                        </a:rPr>
                        <a:t>寄存器</a:t>
                      </a:r>
                      <a:r>
                        <a:rPr lang="en-US" altLang="zh-CN" dirty="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偏移</a:t>
                      </a:r>
                      <a:endParaRPr lang="zh-CN" altLang="en-US" dirty="0">
                        <a:latin typeface="华文中宋" panose="02010600040101010101" pitchFamily="2" charset="-122"/>
                        <a:ea typeface="华文中宋" panose="02010600040101010101" pitchFamily="2" charset="-122"/>
                      </a:endParaRPr>
                    </a:p>
                  </a:txBody>
                  <a:tcPr/>
                </a:tc>
                <a:tc>
                  <a:txBody>
                    <a:bodyPr/>
                    <a:lstStyle/>
                    <a:p>
                      <a:pPr algn="ctr"/>
                      <a:r>
                        <a:rPr lang="en-US" altLang="zh-CN" dirty="0">
                          <a:latin typeface="华文中宋" panose="02010600040101010101" pitchFamily="2" charset="-122"/>
                          <a:ea typeface="华文中宋" panose="02010600040101010101" pitchFamily="2" charset="-122"/>
                        </a:rPr>
                        <a:t>X</a:t>
                      </a:r>
                      <a:endParaRPr lang="zh-CN" altLang="en-US" dirty="0">
                        <a:latin typeface="华文中宋" panose="02010600040101010101" pitchFamily="2" charset="-122"/>
                        <a:ea typeface="华文中宋" panose="02010600040101010101" pitchFamily="2" charset="-122"/>
                      </a:endParaRPr>
                    </a:p>
                  </a:txBody>
                  <a:tcPr/>
                </a:tc>
                <a:tc>
                  <a:txBody>
                    <a:bodyPr/>
                    <a:lstStyle/>
                    <a:p>
                      <a:pPr algn="ctr"/>
                      <a:r>
                        <a:rPr lang="en-US" altLang="zh-CN" dirty="0">
                          <a:latin typeface="华文中宋" panose="02010600040101010101" pitchFamily="2" charset="-122"/>
                          <a:ea typeface="华文中宋" panose="02010600040101010101" pitchFamily="2" charset="-122"/>
                        </a:rPr>
                        <a:t>X</a:t>
                      </a:r>
                      <a:endParaRPr lang="zh-CN" altLang="en-US" dirty="0">
                        <a:latin typeface="华文中宋" panose="02010600040101010101" pitchFamily="2" charset="-122"/>
                        <a:ea typeface="华文中宋" panose="02010600040101010101" pitchFamily="2" charset="-122"/>
                      </a:endParaRPr>
                    </a:p>
                  </a:txBody>
                  <a:tcPr/>
                </a:tc>
              </a:tr>
              <a:tr h="370840">
                <a:tc>
                  <a:txBody>
                    <a:bodyPr/>
                    <a:lstStyle/>
                    <a:p>
                      <a:pPr algn="ctr"/>
                      <a:r>
                        <a:rPr lang="zh-CN" altLang="en-US" dirty="0">
                          <a:latin typeface="华文中宋" panose="02010600040101010101" pitchFamily="2" charset="-122"/>
                          <a:ea typeface="华文中宋" panose="02010600040101010101" pitchFamily="2" charset="-122"/>
                        </a:rPr>
                        <a:t>寄存器</a:t>
                      </a:r>
                      <a:r>
                        <a:rPr lang="en-US" altLang="zh-CN" dirty="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寄存器</a:t>
                      </a:r>
                      <a:endParaRPr lang="zh-CN" altLang="en-US" dirty="0">
                        <a:latin typeface="华文中宋" panose="02010600040101010101" pitchFamily="2" charset="-122"/>
                        <a:ea typeface="华文中宋" panose="02010600040101010101" pitchFamily="2" charset="-122"/>
                      </a:endParaRPr>
                    </a:p>
                  </a:txBody>
                  <a:tcPr/>
                </a:tc>
                <a:tc>
                  <a:txBody>
                    <a:bodyPr/>
                    <a:lstStyle/>
                    <a:p>
                      <a:pPr algn="ctr"/>
                      <a:r>
                        <a:rPr lang="en-US" altLang="zh-CN" dirty="0">
                          <a:latin typeface="华文中宋" panose="02010600040101010101" pitchFamily="2" charset="-122"/>
                          <a:ea typeface="华文中宋" panose="02010600040101010101" pitchFamily="2" charset="-122"/>
                        </a:rPr>
                        <a:t>X</a:t>
                      </a:r>
                      <a:endParaRPr lang="zh-CN" altLang="en-US" dirty="0">
                        <a:latin typeface="华文中宋" panose="02010600040101010101" pitchFamily="2" charset="-122"/>
                        <a:ea typeface="华文中宋" panose="02010600040101010101" pitchFamily="2" charset="-122"/>
                      </a:endParaRPr>
                    </a:p>
                  </a:txBody>
                  <a:tcPr/>
                </a:tc>
                <a:tc>
                  <a:txBody>
                    <a:bodyPr/>
                    <a:lstStyle/>
                    <a:p>
                      <a:pPr algn="ctr"/>
                      <a:r>
                        <a:rPr lang="en-US" altLang="zh-CN" dirty="0">
                          <a:latin typeface="华文中宋" panose="02010600040101010101" pitchFamily="2" charset="-122"/>
                          <a:ea typeface="华文中宋" panose="02010600040101010101" pitchFamily="2" charset="-122"/>
                        </a:rPr>
                        <a:t>-</a:t>
                      </a:r>
                      <a:endParaRPr lang="zh-CN" altLang="en-US" dirty="0">
                        <a:latin typeface="华文中宋" panose="02010600040101010101" pitchFamily="2" charset="-122"/>
                        <a:ea typeface="华文中宋" panose="02010600040101010101" pitchFamily="2" charset="-122"/>
                      </a:endParaRPr>
                    </a:p>
                  </a:txBody>
                  <a:tcPr/>
                </a:tc>
              </a:tr>
              <a:tr h="370840">
                <a:tc>
                  <a:txBody>
                    <a:bodyPr/>
                    <a:lstStyle/>
                    <a:p>
                      <a:pPr algn="ctr"/>
                      <a:r>
                        <a:rPr lang="zh-CN" altLang="en-US" dirty="0">
                          <a:latin typeface="华文中宋" panose="02010600040101010101" pitchFamily="2" charset="-122"/>
                          <a:ea typeface="华文中宋" panose="02010600040101010101" pitchFamily="2" charset="-122"/>
                        </a:rPr>
                        <a:t>寄存器</a:t>
                      </a:r>
                      <a:r>
                        <a:rPr lang="en-US" altLang="zh-CN" dirty="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寄存器倍乘</a:t>
                      </a:r>
                      <a:endParaRPr lang="zh-CN" altLang="en-US" dirty="0">
                        <a:latin typeface="华文中宋" panose="02010600040101010101" pitchFamily="2" charset="-122"/>
                        <a:ea typeface="华文中宋" panose="02010600040101010101" pitchFamily="2" charset="-122"/>
                      </a:endParaRPr>
                    </a:p>
                  </a:txBody>
                  <a:tcPr/>
                </a:tc>
                <a:tc>
                  <a:txBody>
                    <a:bodyPr/>
                    <a:lstStyle/>
                    <a:p>
                      <a:pPr algn="ctr"/>
                      <a:r>
                        <a:rPr lang="en-US" altLang="zh-CN" dirty="0">
                          <a:latin typeface="华文中宋" panose="02010600040101010101" pitchFamily="2" charset="-122"/>
                          <a:ea typeface="华文中宋" panose="02010600040101010101" pitchFamily="2" charset="-122"/>
                        </a:rPr>
                        <a:t>X</a:t>
                      </a:r>
                      <a:endParaRPr lang="zh-CN" altLang="en-US" dirty="0">
                        <a:latin typeface="华文中宋" panose="02010600040101010101" pitchFamily="2" charset="-122"/>
                        <a:ea typeface="华文中宋" panose="02010600040101010101" pitchFamily="2" charset="-122"/>
                      </a:endParaRPr>
                    </a:p>
                  </a:txBody>
                  <a:tcPr/>
                </a:tc>
                <a:tc>
                  <a:txBody>
                    <a:bodyPr/>
                    <a:lstStyle/>
                    <a:p>
                      <a:pPr algn="ctr"/>
                      <a:r>
                        <a:rPr lang="en-US" altLang="zh-CN" dirty="0">
                          <a:latin typeface="华文中宋" panose="02010600040101010101" pitchFamily="2" charset="-122"/>
                          <a:ea typeface="华文中宋" panose="02010600040101010101" pitchFamily="2" charset="-122"/>
                        </a:rPr>
                        <a:t>-</a:t>
                      </a:r>
                      <a:endParaRPr lang="zh-CN" altLang="en-US" dirty="0">
                        <a:latin typeface="华文中宋" panose="02010600040101010101" pitchFamily="2" charset="-122"/>
                        <a:ea typeface="华文中宋" panose="02010600040101010101" pitchFamily="2" charset="-122"/>
                      </a:endParaRPr>
                    </a:p>
                  </a:txBody>
                  <a:tcPr/>
                </a:tc>
              </a:tr>
              <a:tr h="370840">
                <a:tc>
                  <a:txBody>
                    <a:bodyPr/>
                    <a:lstStyle/>
                    <a:p>
                      <a:pPr algn="ctr"/>
                      <a:r>
                        <a:rPr lang="zh-CN" altLang="en-US" dirty="0">
                          <a:latin typeface="华文中宋" panose="02010600040101010101" pitchFamily="2" charset="-122"/>
                          <a:ea typeface="华文中宋" panose="02010600040101010101" pitchFamily="2" charset="-122"/>
                        </a:rPr>
                        <a:t>寄存器</a:t>
                      </a:r>
                      <a:r>
                        <a:rPr lang="en-US" altLang="zh-CN" dirty="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偏移和更新寄存器</a:t>
                      </a:r>
                      <a:endParaRPr lang="zh-CN" altLang="en-US" dirty="0">
                        <a:latin typeface="华文中宋" panose="02010600040101010101" pitchFamily="2" charset="-122"/>
                        <a:ea typeface="华文中宋" panose="02010600040101010101" pitchFamily="2" charset="-122"/>
                      </a:endParaRPr>
                    </a:p>
                  </a:txBody>
                  <a:tcPr/>
                </a:tc>
                <a:tc>
                  <a:txBody>
                    <a:bodyPr/>
                    <a:lstStyle/>
                    <a:p>
                      <a:pPr algn="ctr"/>
                      <a:r>
                        <a:rPr lang="en-US" altLang="zh-CN" dirty="0">
                          <a:latin typeface="华文中宋" panose="02010600040101010101" pitchFamily="2" charset="-122"/>
                          <a:ea typeface="华文中宋" panose="02010600040101010101" pitchFamily="2" charset="-122"/>
                        </a:rPr>
                        <a:t>X</a:t>
                      </a:r>
                      <a:endParaRPr lang="zh-CN" altLang="en-US" dirty="0">
                        <a:latin typeface="华文中宋" panose="02010600040101010101" pitchFamily="2" charset="-122"/>
                        <a:ea typeface="华文中宋" panose="02010600040101010101" pitchFamily="2" charset="-122"/>
                      </a:endParaRPr>
                    </a:p>
                  </a:txBody>
                  <a:tcPr/>
                </a:tc>
                <a:tc>
                  <a:txBody>
                    <a:bodyPr/>
                    <a:lstStyle/>
                    <a:p>
                      <a:pPr algn="ctr"/>
                      <a:r>
                        <a:rPr lang="en-US" altLang="zh-CN" dirty="0">
                          <a:latin typeface="华文中宋" panose="02010600040101010101" pitchFamily="2" charset="-122"/>
                          <a:ea typeface="华文中宋" panose="02010600040101010101" pitchFamily="2" charset="-122"/>
                        </a:rPr>
                        <a:t>-</a:t>
                      </a:r>
                      <a:endParaRPr lang="zh-CN" altLang="en-US" dirty="0">
                        <a:latin typeface="华文中宋" panose="02010600040101010101" pitchFamily="2" charset="-122"/>
                        <a:ea typeface="华文中宋" panose="02010600040101010101" pitchFamily="2" charset="-122"/>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dirty="0">
                          <a:latin typeface="华文中宋" panose="02010600040101010101" pitchFamily="2" charset="-122"/>
                          <a:ea typeface="华文中宋" panose="02010600040101010101" pitchFamily="2" charset="-122"/>
                        </a:rPr>
                        <a:t>寄存器</a:t>
                      </a:r>
                      <a:r>
                        <a:rPr lang="en-US" altLang="zh-CN" dirty="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寄存器和更新寄存器</a:t>
                      </a:r>
                      <a:endParaRPr lang="zh-CN" altLang="en-US" dirty="0">
                        <a:latin typeface="华文中宋" panose="02010600040101010101" pitchFamily="2" charset="-122"/>
                        <a:ea typeface="华文中宋" panose="02010600040101010101" pitchFamily="2" charset="-122"/>
                      </a:endParaRPr>
                    </a:p>
                  </a:txBody>
                  <a:tcPr/>
                </a:tc>
                <a:tc>
                  <a:txBody>
                    <a:bodyPr/>
                    <a:lstStyle/>
                    <a:p>
                      <a:pPr algn="ctr"/>
                      <a:r>
                        <a:rPr lang="en-US" altLang="zh-CN" dirty="0">
                          <a:latin typeface="华文中宋" panose="02010600040101010101" pitchFamily="2" charset="-122"/>
                          <a:ea typeface="华文中宋" panose="02010600040101010101" pitchFamily="2" charset="-122"/>
                        </a:rPr>
                        <a:t>X</a:t>
                      </a:r>
                      <a:endParaRPr lang="zh-CN" altLang="en-US" dirty="0">
                        <a:latin typeface="华文中宋" panose="02010600040101010101" pitchFamily="2" charset="-122"/>
                        <a:ea typeface="华文中宋" panose="02010600040101010101" pitchFamily="2" charset="-122"/>
                      </a:endParaRPr>
                    </a:p>
                  </a:txBody>
                  <a:tcPr/>
                </a:tc>
                <a:tc>
                  <a:txBody>
                    <a:bodyPr/>
                    <a:lstStyle/>
                    <a:p>
                      <a:pPr algn="ctr"/>
                      <a:r>
                        <a:rPr lang="en-US" altLang="zh-CN" dirty="0">
                          <a:latin typeface="华文中宋" panose="02010600040101010101" pitchFamily="2" charset="-122"/>
                          <a:ea typeface="华文中宋" panose="02010600040101010101" pitchFamily="2" charset="-122"/>
                        </a:rPr>
                        <a:t>-</a:t>
                      </a:r>
                      <a:endParaRPr lang="zh-CN" altLang="en-US" dirty="0">
                        <a:latin typeface="华文中宋" panose="02010600040101010101" pitchFamily="2" charset="-122"/>
                        <a:ea typeface="华文中宋" panose="02010600040101010101" pitchFamily="2" charset="-122"/>
                      </a:endParaRPr>
                    </a:p>
                  </a:txBody>
                  <a:tcPr/>
                </a:tc>
              </a:tr>
              <a:tr h="370840">
                <a:tc>
                  <a:txBody>
                    <a:bodyPr/>
                    <a:lstStyle/>
                    <a:p>
                      <a:pPr algn="ctr"/>
                      <a:r>
                        <a:rPr lang="zh-CN" altLang="en-US" dirty="0">
                          <a:latin typeface="华文中宋" panose="02010600040101010101" pitchFamily="2" charset="-122"/>
                          <a:ea typeface="华文中宋" panose="02010600040101010101" pitchFamily="2" charset="-122"/>
                        </a:rPr>
                        <a:t>自增，自减</a:t>
                      </a:r>
                      <a:endParaRPr lang="zh-CN" altLang="en-US" dirty="0">
                        <a:latin typeface="华文中宋" panose="02010600040101010101" pitchFamily="2" charset="-122"/>
                        <a:ea typeface="华文中宋" panose="02010600040101010101" pitchFamily="2" charset="-122"/>
                      </a:endParaRPr>
                    </a:p>
                  </a:txBody>
                  <a:tcPr/>
                </a:tc>
                <a:tc>
                  <a:txBody>
                    <a:bodyPr/>
                    <a:lstStyle/>
                    <a:p>
                      <a:pPr algn="ctr"/>
                      <a:r>
                        <a:rPr lang="en-US" altLang="zh-CN" dirty="0">
                          <a:latin typeface="华文中宋" panose="02010600040101010101" pitchFamily="2" charset="-122"/>
                          <a:ea typeface="华文中宋" panose="02010600040101010101" pitchFamily="2" charset="-122"/>
                        </a:rPr>
                        <a:t>X</a:t>
                      </a:r>
                      <a:endParaRPr lang="zh-CN" altLang="en-US" dirty="0">
                        <a:latin typeface="华文中宋" panose="02010600040101010101" pitchFamily="2" charset="-122"/>
                        <a:ea typeface="华文中宋" panose="02010600040101010101" pitchFamily="2" charset="-122"/>
                      </a:endParaRPr>
                    </a:p>
                  </a:txBody>
                  <a:tcPr/>
                </a:tc>
                <a:tc>
                  <a:txBody>
                    <a:bodyPr/>
                    <a:lstStyle/>
                    <a:p>
                      <a:pPr algn="ctr"/>
                      <a:r>
                        <a:rPr lang="en-US" altLang="zh-CN" dirty="0">
                          <a:latin typeface="华文中宋" panose="02010600040101010101" pitchFamily="2" charset="-122"/>
                          <a:ea typeface="华文中宋" panose="02010600040101010101" pitchFamily="2" charset="-122"/>
                        </a:rPr>
                        <a:t>-</a:t>
                      </a:r>
                      <a:endParaRPr lang="zh-CN" altLang="en-US" dirty="0">
                        <a:latin typeface="华文中宋" panose="02010600040101010101" pitchFamily="2" charset="-122"/>
                        <a:ea typeface="华文中宋" panose="02010600040101010101" pitchFamily="2" charset="-122"/>
                      </a:endParaRPr>
                    </a:p>
                  </a:txBody>
                  <a:tcPr/>
                </a:tc>
              </a:tr>
              <a:tr h="370840">
                <a:tc>
                  <a:txBody>
                    <a:bodyPr/>
                    <a:lstStyle/>
                    <a:p>
                      <a:pPr algn="ctr"/>
                      <a:r>
                        <a:rPr lang="zh-CN" altLang="en-US" dirty="0">
                          <a:latin typeface="华文中宋" panose="02010600040101010101" pitchFamily="2" charset="-122"/>
                          <a:ea typeface="华文中宋" panose="02010600040101010101" pitchFamily="2" charset="-122"/>
                        </a:rPr>
                        <a:t>相对</a:t>
                      </a:r>
                      <a:r>
                        <a:rPr lang="en-US" altLang="zh-CN" dirty="0">
                          <a:latin typeface="华文中宋" panose="02010600040101010101" pitchFamily="2" charset="-122"/>
                          <a:ea typeface="华文中宋" panose="02010600040101010101" pitchFamily="2" charset="-122"/>
                        </a:rPr>
                        <a:t>PC</a:t>
                      </a:r>
                      <a:r>
                        <a:rPr lang="zh-CN" altLang="en-US" dirty="0">
                          <a:latin typeface="华文中宋" panose="02010600040101010101" pitchFamily="2" charset="-122"/>
                          <a:ea typeface="华文中宋" panose="02010600040101010101" pitchFamily="2" charset="-122"/>
                        </a:rPr>
                        <a:t>寻址</a:t>
                      </a:r>
                      <a:endParaRPr lang="zh-CN" altLang="en-US" dirty="0">
                        <a:latin typeface="华文中宋" panose="02010600040101010101" pitchFamily="2" charset="-122"/>
                        <a:ea typeface="华文中宋" panose="02010600040101010101" pitchFamily="2" charset="-122"/>
                      </a:endParaRPr>
                    </a:p>
                  </a:txBody>
                  <a:tcPr/>
                </a:tc>
                <a:tc>
                  <a:txBody>
                    <a:bodyPr/>
                    <a:lstStyle/>
                    <a:p>
                      <a:pPr algn="ctr"/>
                      <a:r>
                        <a:rPr lang="en-US" altLang="zh-CN" dirty="0">
                          <a:latin typeface="华文中宋" panose="02010600040101010101" pitchFamily="2" charset="-122"/>
                          <a:ea typeface="华文中宋" panose="02010600040101010101" pitchFamily="2" charset="-122"/>
                        </a:rPr>
                        <a:t>X</a:t>
                      </a:r>
                      <a:endParaRPr lang="zh-CN" altLang="en-US" dirty="0">
                        <a:latin typeface="华文中宋" panose="02010600040101010101" pitchFamily="2" charset="-122"/>
                        <a:ea typeface="华文中宋" panose="02010600040101010101" pitchFamily="2" charset="-122"/>
                      </a:endParaRPr>
                    </a:p>
                  </a:txBody>
                  <a:tcPr/>
                </a:tc>
                <a:tc>
                  <a:txBody>
                    <a:bodyPr/>
                    <a:lstStyle/>
                    <a:p>
                      <a:pPr algn="ctr"/>
                      <a:r>
                        <a:rPr lang="en-US" altLang="zh-CN" dirty="0">
                          <a:latin typeface="华文中宋" panose="02010600040101010101" pitchFamily="2" charset="-122"/>
                          <a:ea typeface="华文中宋" panose="02010600040101010101" pitchFamily="2" charset="-122"/>
                        </a:rPr>
                        <a:t>-</a:t>
                      </a:r>
                      <a:endParaRPr lang="zh-CN" altLang="en-US" dirty="0">
                        <a:latin typeface="华文中宋" panose="02010600040101010101" pitchFamily="2" charset="-122"/>
                        <a:ea typeface="华文中宋" panose="02010600040101010101" pitchFamily="2" charset="-122"/>
                      </a:endParaRPr>
                    </a:p>
                  </a:txBody>
                  <a:tcPr/>
                </a:tc>
              </a:tr>
            </a:tbl>
          </a:graphicData>
        </a:graphic>
      </p:graphicFrame>
      <p:sp>
        <p:nvSpPr>
          <p:cNvPr id="6" name="内容占位符 2"/>
          <p:cNvSpPr>
            <a:spLocks noGrp="1"/>
          </p:cNvSpPr>
          <p:nvPr/>
        </p:nvSpPr>
        <p:spPr>
          <a:xfrm>
            <a:off x="264795" y="5039360"/>
            <a:ext cx="8869680" cy="1055370"/>
          </a:xfrm>
          <a:prstGeom prst="rect">
            <a:avLst/>
          </a:prstGeom>
        </p:spPr>
        <p:txBody>
          <a:bodyPr vert="horz" lIns="91440" tIns="45720" rIns="91440" bIns="45720" rtlCol="0"/>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a:buFont typeface="Wingdings" panose="05000000000000000000" charset="0"/>
              <a:buChar char="Ø"/>
            </a:pPr>
            <a:r>
              <a:rPr lang="zh-CN" altLang="en-US" sz="1800" dirty="0">
                <a:solidFill>
                  <a:srgbClr val="0000FF"/>
                </a:solidFill>
                <a:latin typeface="微软雅黑" panose="020B0503020204020204" charset="-122"/>
                <a:ea typeface="微软雅黑" panose="020B0503020204020204" charset="-122"/>
                <a:cs typeface="微软雅黑" panose="020B0503020204020204" charset="-122"/>
              </a:rPr>
              <a:t>不同于</a:t>
            </a:r>
            <a:r>
              <a:rPr lang="en-US" altLang="zh-CN" sz="2000" dirty="0">
                <a:solidFill>
                  <a:srgbClr val="0000FF"/>
                </a:solidFill>
                <a:latin typeface="微软雅黑" panose="020B0503020204020204" charset="-122"/>
                <a:ea typeface="微软雅黑" panose="020B0503020204020204" charset="-122"/>
                <a:cs typeface="微软雅黑" panose="020B0503020204020204" charset="-122"/>
              </a:rPr>
              <a:t>MIPS</a:t>
            </a:r>
            <a:r>
              <a:rPr altLang="en-US" sz="2000" dirty="0">
                <a:solidFill>
                  <a:srgbClr val="0000FF"/>
                </a:solidFill>
                <a:latin typeface="微软雅黑" panose="020B0503020204020204" charset="-122"/>
                <a:ea typeface="微软雅黑" panose="020B0503020204020204" charset="-122"/>
                <a:cs typeface="微软雅黑" panose="020B0503020204020204" charset="-122"/>
              </a:rPr>
              <a:t>，</a:t>
            </a:r>
            <a:r>
              <a:rPr lang="en-US" altLang="zh-CN" sz="2000" dirty="0">
                <a:solidFill>
                  <a:srgbClr val="0000FF"/>
                </a:solidFill>
                <a:latin typeface="微软雅黑" panose="020B0503020204020204" charset="-122"/>
                <a:ea typeface="微软雅黑" panose="020B0503020204020204" charset="-122"/>
                <a:cs typeface="微软雅黑" panose="020B0503020204020204" charset="-122"/>
              </a:rPr>
              <a:t>ARM</a:t>
            </a:r>
            <a:r>
              <a:rPr altLang="en-US" sz="2000" dirty="0">
                <a:solidFill>
                  <a:srgbClr val="0000FF"/>
                </a:solidFill>
                <a:latin typeface="微软雅黑" panose="020B0503020204020204" charset="-122"/>
                <a:ea typeface="微软雅黑" panose="020B0503020204020204" charset="-122"/>
                <a:cs typeface="微软雅黑" panose="020B0503020204020204" charset="-122"/>
              </a:rPr>
              <a:t>不需要使用专门的寄存器来保存</a:t>
            </a:r>
            <a:r>
              <a:rPr lang="en-US" altLang="zh-CN" sz="2000" dirty="0">
                <a:solidFill>
                  <a:srgbClr val="FF0000"/>
                </a:solidFill>
                <a:latin typeface="微软雅黑" panose="020B0503020204020204" charset="-122"/>
                <a:ea typeface="微软雅黑" panose="020B0503020204020204" charset="-122"/>
                <a:cs typeface="微软雅黑" panose="020B0503020204020204" charset="-122"/>
              </a:rPr>
              <a:t>0</a:t>
            </a:r>
            <a:r>
              <a:rPr altLang="en-US" sz="2000" dirty="0">
                <a:solidFill>
                  <a:srgbClr val="FF0000"/>
                </a:solidFill>
                <a:latin typeface="微软雅黑" panose="020B0503020204020204" charset="-122"/>
                <a:ea typeface="微软雅黑" panose="020B0503020204020204" charset="-122"/>
                <a:cs typeface="微软雅黑" panose="020B0503020204020204" charset="-122"/>
              </a:rPr>
              <a:t>这个数据</a:t>
            </a:r>
            <a:r>
              <a:rPr altLang="en-US" sz="2000" dirty="0">
                <a:solidFill>
                  <a:srgbClr val="0000FF"/>
                </a:solidFill>
                <a:latin typeface="微软雅黑" panose="020B0503020204020204" charset="-122"/>
                <a:ea typeface="微软雅黑" panose="020B0503020204020204" charset="-122"/>
                <a:cs typeface="微软雅黑" panose="020B0503020204020204" charset="-122"/>
              </a:rPr>
              <a:t>（所以</a:t>
            </a:r>
            <a:r>
              <a:rPr lang="en-US" altLang="zh-CN" sz="2000" dirty="0">
                <a:solidFill>
                  <a:srgbClr val="0000FF"/>
                </a:solidFill>
                <a:latin typeface="微软雅黑" panose="020B0503020204020204" charset="-122"/>
                <a:ea typeface="微软雅黑" panose="020B0503020204020204" charset="-122"/>
                <a:cs typeface="微软雅黑" panose="020B0503020204020204" charset="-122"/>
              </a:rPr>
              <a:t>ARM</a:t>
            </a:r>
            <a:r>
              <a:rPr altLang="en-US" sz="2000" dirty="0">
                <a:solidFill>
                  <a:srgbClr val="0000FF"/>
                </a:solidFill>
                <a:latin typeface="微软雅黑" panose="020B0503020204020204" charset="-122"/>
                <a:ea typeface="微软雅黑" panose="020B0503020204020204" charset="-122"/>
                <a:cs typeface="微软雅黑" panose="020B0503020204020204" charset="-122"/>
              </a:rPr>
              <a:t>需要单独的操作码来完成一些</a:t>
            </a:r>
            <a:r>
              <a:rPr lang="en-US" altLang="zh-CN" sz="2000" dirty="0">
                <a:solidFill>
                  <a:srgbClr val="0000FF"/>
                </a:solidFill>
                <a:latin typeface="微软雅黑" panose="020B0503020204020204" charset="-122"/>
                <a:ea typeface="微软雅黑" panose="020B0503020204020204" charset="-122"/>
                <a:cs typeface="微软雅黑" panose="020B0503020204020204" charset="-122"/>
              </a:rPr>
              <a:t>MIPS</a:t>
            </a:r>
            <a:r>
              <a:rPr altLang="en-US" sz="2000" dirty="0">
                <a:solidFill>
                  <a:srgbClr val="0000FF"/>
                </a:solidFill>
                <a:latin typeface="微软雅黑" panose="020B0503020204020204" charset="-122"/>
                <a:ea typeface="微软雅黑" panose="020B0503020204020204" charset="-122"/>
                <a:cs typeface="微软雅黑" panose="020B0503020204020204" charset="-122"/>
              </a:rPr>
              <a:t>中可以简单使用</a:t>
            </a:r>
            <a:r>
              <a:rPr lang="en-US" altLang="zh-CN" sz="2000" dirty="0">
                <a:solidFill>
                  <a:srgbClr val="0000FF"/>
                </a:solidFill>
                <a:latin typeface="微软雅黑" panose="020B0503020204020204" charset="-122"/>
                <a:ea typeface="微软雅黑" panose="020B0503020204020204" charset="-122"/>
                <a:cs typeface="微软雅黑" panose="020B0503020204020204" charset="-122"/>
              </a:rPr>
              <a:t>$zero</a:t>
            </a:r>
            <a:r>
              <a:rPr altLang="zh-CN" sz="2000" dirty="0">
                <a:solidFill>
                  <a:srgbClr val="0000FF"/>
                </a:solidFill>
                <a:latin typeface="微软雅黑" panose="020B0503020204020204" charset="-122"/>
                <a:ea typeface="微软雅黑" panose="020B0503020204020204" charset="-122"/>
                <a:cs typeface="微软雅黑" panose="020B0503020204020204" charset="-122"/>
              </a:rPr>
              <a:t>来完成的操作</a:t>
            </a:r>
            <a:r>
              <a:rPr altLang="en-US" sz="2000" dirty="0">
                <a:solidFill>
                  <a:srgbClr val="0000FF"/>
                </a:solidFill>
                <a:latin typeface="微软雅黑" panose="020B0503020204020204" charset="-122"/>
                <a:ea typeface="微软雅黑" panose="020B0503020204020204" charset="-122"/>
                <a:cs typeface="微软雅黑" panose="020B0503020204020204" charset="-122"/>
              </a:rPr>
              <a:t>）</a:t>
            </a:r>
            <a:endParaRPr altLang="en-US" sz="2000" dirty="0">
              <a:solidFill>
                <a:srgbClr val="0000FF"/>
              </a:solidFill>
              <a:latin typeface="微软雅黑" panose="020B0503020204020204" charset="-122"/>
              <a:ea typeface="微软雅黑" panose="020B0503020204020204" charset="-122"/>
              <a:cs typeface="微软雅黑" panose="020B0503020204020204" charset="-122"/>
            </a:endParaRPr>
          </a:p>
          <a:p>
            <a:pPr>
              <a:buFont typeface="Wingdings" panose="05000000000000000000" charset="0"/>
              <a:buChar char="Ø"/>
            </a:pPr>
            <a:r>
              <a:rPr lang="en-US" altLang="zh-CN" sz="2000" dirty="0">
                <a:solidFill>
                  <a:srgbClr val="FF0000"/>
                </a:solidFill>
                <a:latin typeface="微软雅黑" panose="020B0503020204020204" charset="-122"/>
                <a:ea typeface="微软雅黑" panose="020B0503020204020204" charset="-122"/>
                <a:cs typeface="微软雅黑" panose="020B0503020204020204" charset="-122"/>
              </a:rPr>
              <a:t>MIPS</a:t>
            </a:r>
            <a:r>
              <a:rPr altLang="en-US" sz="2000" dirty="0">
                <a:solidFill>
                  <a:srgbClr val="FF0000"/>
                </a:solidFill>
                <a:latin typeface="微软雅黑" panose="020B0503020204020204" charset="-122"/>
                <a:ea typeface="微软雅黑" panose="020B0503020204020204" charset="-122"/>
                <a:cs typeface="微软雅黑" panose="020B0503020204020204" charset="-122"/>
              </a:rPr>
              <a:t>仅有</a:t>
            </a:r>
            <a:r>
              <a:rPr lang="en-US" altLang="zh-CN" sz="2000" dirty="0">
                <a:solidFill>
                  <a:srgbClr val="FF0000"/>
                </a:solidFill>
                <a:latin typeface="微软雅黑" panose="020B0503020204020204" charset="-122"/>
                <a:ea typeface="微软雅黑" panose="020B0503020204020204" charset="-122"/>
                <a:cs typeface="微软雅黑" panose="020B0503020204020204" charset="-122"/>
              </a:rPr>
              <a:t>3</a:t>
            </a:r>
            <a:r>
              <a:rPr altLang="en-US" sz="2000" dirty="0">
                <a:solidFill>
                  <a:srgbClr val="FF0000"/>
                </a:solidFill>
                <a:latin typeface="微软雅黑" panose="020B0503020204020204" charset="-122"/>
                <a:ea typeface="微软雅黑" panose="020B0503020204020204" charset="-122"/>
                <a:cs typeface="微软雅黑" panose="020B0503020204020204" charset="-122"/>
              </a:rPr>
              <a:t>种简单的数据寻址模式</a:t>
            </a:r>
            <a:r>
              <a:rPr altLang="en-US" sz="2000" dirty="0">
                <a:solidFill>
                  <a:srgbClr val="0000FF"/>
                </a:solidFill>
                <a:latin typeface="微软雅黑" panose="020B0503020204020204" charset="-122"/>
                <a:ea typeface="微软雅黑" panose="020B0503020204020204" charset="-122"/>
                <a:cs typeface="微软雅黑" panose="020B0503020204020204" charset="-122"/>
              </a:rPr>
              <a:t>（是指一条</a:t>
            </a:r>
            <a:r>
              <a:rPr altLang="en-US" sz="2000" dirty="0">
                <a:solidFill>
                  <a:srgbClr val="FF0000"/>
                </a:solidFill>
                <a:latin typeface="微软雅黑" panose="020B0503020204020204" charset="-122"/>
                <a:ea typeface="微软雅黑" panose="020B0503020204020204" charset="-122"/>
                <a:cs typeface="微软雅黑" panose="020B0503020204020204" charset="-122"/>
              </a:rPr>
              <a:t>普通算术运算类指令</a:t>
            </a:r>
            <a:r>
              <a:rPr altLang="en-US" sz="2000" dirty="0">
                <a:solidFill>
                  <a:srgbClr val="0000FF"/>
                </a:solidFill>
                <a:latin typeface="微软雅黑" panose="020B0503020204020204" charset="-122"/>
                <a:ea typeface="微软雅黑" panose="020B0503020204020204" charset="-122"/>
                <a:cs typeface="微软雅黑" panose="020B0503020204020204" charset="-122"/>
              </a:rPr>
              <a:t>中支持的寻址模式的区别，</a:t>
            </a:r>
            <a:r>
              <a:rPr lang="en-US" altLang="zh-CN" sz="2000" dirty="0">
                <a:solidFill>
                  <a:srgbClr val="0000FF"/>
                </a:solidFill>
                <a:latin typeface="微软雅黑" panose="020B0503020204020204" charset="-122"/>
                <a:ea typeface="微软雅黑" panose="020B0503020204020204" charset="-122"/>
                <a:cs typeface="微软雅黑" panose="020B0503020204020204" charset="-122"/>
              </a:rPr>
              <a:t>MIPS</a:t>
            </a:r>
            <a:r>
              <a:rPr altLang="en-US" sz="2000" dirty="0">
                <a:solidFill>
                  <a:srgbClr val="0000FF"/>
                </a:solidFill>
                <a:latin typeface="微软雅黑" panose="020B0503020204020204" charset="-122"/>
                <a:ea typeface="微软雅黑" panose="020B0503020204020204" charset="-122"/>
                <a:cs typeface="微软雅黑" panose="020B0503020204020204" charset="-122"/>
              </a:rPr>
              <a:t>中另外的PC相对寻址和伪直接寻址是指跳转指令），</a:t>
            </a:r>
            <a:r>
              <a:rPr lang="en-US" altLang="zh-CN" sz="2000" dirty="0">
                <a:solidFill>
                  <a:srgbClr val="FF0000"/>
                </a:solidFill>
                <a:latin typeface="微软雅黑" panose="020B0503020204020204" charset="-122"/>
                <a:ea typeface="微软雅黑" panose="020B0503020204020204" charset="-122"/>
                <a:cs typeface="微软雅黑" panose="020B0503020204020204" charset="-122"/>
              </a:rPr>
              <a:t>ARM</a:t>
            </a:r>
            <a:r>
              <a:rPr altLang="en-US" sz="2000" dirty="0">
                <a:solidFill>
                  <a:srgbClr val="FF0000"/>
                </a:solidFill>
                <a:latin typeface="微软雅黑" panose="020B0503020204020204" charset="-122"/>
                <a:ea typeface="微软雅黑" panose="020B0503020204020204" charset="-122"/>
                <a:cs typeface="微软雅黑" panose="020B0503020204020204" charset="-122"/>
              </a:rPr>
              <a:t>却有</a:t>
            </a:r>
            <a:r>
              <a:rPr lang="en-US" altLang="zh-CN" sz="2000" dirty="0">
                <a:solidFill>
                  <a:srgbClr val="FF0000"/>
                </a:solidFill>
                <a:latin typeface="微软雅黑" panose="020B0503020204020204" charset="-122"/>
                <a:ea typeface="微软雅黑" panose="020B0503020204020204" charset="-122"/>
                <a:cs typeface="微软雅黑" panose="020B0503020204020204" charset="-122"/>
              </a:rPr>
              <a:t>9</a:t>
            </a:r>
            <a:r>
              <a:rPr altLang="en-US" sz="2000" dirty="0">
                <a:solidFill>
                  <a:srgbClr val="FF0000"/>
                </a:solidFill>
                <a:latin typeface="微软雅黑" panose="020B0503020204020204" charset="-122"/>
                <a:ea typeface="微软雅黑" panose="020B0503020204020204" charset="-122"/>
                <a:cs typeface="微软雅黑" panose="020B0503020204020204" charset="-122"/>
              </a:rPr>
              <a:t>种寻址模式</a:t>
            </a:r>
            <a:r>
              <a:rPr altLang="en-US" sz="2000" dirty="0">
                <a:solidFill>
                  <a:srgbClr val="0000FF"/>
                </a:solidFill>
                <a:latin typeface="微软雅黑" panose="020B0503020204020204" charset="-122"/>
                <a:ea typeface="微软雅黑" panose="020B0503020204020204" charset="-122"/>
                <a:cs typeface="微软雅黑" panose="020B0503020204020204" charset="-122"/>
              </a:rPr>
              <a:t>，包括十分复杂的计算的寻址模式</a:t>
            </a:r>
            <a:endParaRPr altLang="en-US" sz="2000" dirty="0">
              <a:solidFill>
                <a:srgbClr val="0000FF"/>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412480" cy="5877272"/>
          </a:xfrm>
        </p:spPr>
        <p:txBody>
          <a:bodyPr/>
          <a:lstStyle/>
          <a:p>
            <a:pPr>
              <a:lnSpc>
                <a:spcPct val="170000"/>
              </a:lnSpc>
            </a:pPr>
            <a:r>
              <a:rPr lang="zh-CN" altLang="en-US" sz="2400" dirty="0">
                <a:latin typeface="微软雅黑" panose="020B0503020204020204" charset="-122"/>
                <a:ea typeface="微软雅黑" panose="020B0503020204020204" charset="-122"/>
                <a:cs typeface="微软雅黑" panose="020B0503020204020204" charset="-122"/>
              </a:rPr>
              <a:t>谷歌正式发布 </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Android L</a:t>
            </a:r>
            <a:r>
              <a:rPr lang="zh-CN" altLang="en-US" sz="2400" dirty="0">
                <a:latin typeface="微软雅黑" panose="020B0503020204020204" charset="-122"/>
                <a:ea typeface="微软雅黑" panose="020B0503020204020204" charset="-122"/>
                <a:cs typeface="微软雅黑" panose="020B0503020204020204" charset="-122"/>
              </a:rPr>
              <a:t> 操作系统时，</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支持所有三种架构的处理器：ARM、Intel和MIPS</a:t>
            </a:r>
            <a:r>
              <a:rPr lang="zh-CN" altLang="en-US" sz="2400" dirty="0">
                <a:latin typeface="微软雅黑" panose="020B0503020204020204" charset="-122"/>
                <a:ea typeface="微软雅黑" panose="020B0503020204020204" charset="-122"/>
                <a:cs typeface="微软雅黑" panose="020B0503020204020204" charset="-122"/>
              </a:rPr>
              <a:t>。它们广泛用于嵌入式设备、移动设备、数码消费类设备、通信网络设备和存储产品等</a:t>
            </a:r>
            <a:endParaRPr lang="en-US" altLang="zh-CN" sz="2400" dirty="0">
              <a:latin typeface="微软雅黑" panose="020B0503020204020204" charset="-122"/>
              <a:ea typeface="微软雅黑" panose="020B0503020204020204" charset="-122"/>
              <a:cs typeface="微软雅黑" panose="020B0503020204020204" charset="-122"/>
            </a:endParaRPr>
          </a:p>
          <a:p>
            <a:pPr marL="0" indent="0">
              <a:lnSpc>
                <a:spcPct val="170000"/>
              </a:lnSpc>
              <a:buNone/>
            </a:pPr>
            <a:r>
              <a:rPr lang="zh-CN" altLang="en-US" sz="2400" dirty="0">
                <a:latin typeface="微软雅黑" panose="020B0503020204020204" charset="-122"/>
                <a:ea typeface="微软雅黑" panose="020B0503020204020204" charset="-122"/>
                <a:cs typeface="微软雅黑" panose="020B0503020204020204" charset="-122"/>
              </a:rPr>
              <a:t>       Intel因为普及于台式机和服务器而被人们所熟知，然而对移动行业影响力相对较小。MIPS在32位和64位嵌入式领域中历史悠久，获得了不少的成功，可目前Android的采用率在三者中最低。总之，ARM现在是赢家而Intel是ARM的最强对手。</a:t>
            </a:r>
            <a:endParaRPr lang="zh-CN" altLang="en-US" sz="2400" dirty="0">
              <a:latin typeface="微软雅黑" panose="020B0503020204020204" charset="-122"/>
              <a:ea typeface="微软雅黑" panose="020B0503020204020204" charset="-122"/>
              <a:cs typeface="微软雅黑" panose="020B0503020204020204" charset="-122"/>
            </a:endParaRPr>
          </a:p>
          <a:p>
            <a:endParaRPr lang="zh-CN" altLang="en-US" sz="2400" dirty="0">
              <a:latin typeface="微软雅黑" panose="020B0503020204020204" charset="-122"/>
              <a:ea typeface="微软雅黑" panose="020B0503020204020204" charset="-122"/>
              <a:cs typeface="微软雅黑" panose="020B0503020204020204" charset="-122"/>
            </a:endParaRPr>
          </a:p>
        </p:txBody>
      </p:sp>
      <p:sp>
        <p:nvSpPr>
          <p:cNvPr id="4" name="灯片编号占位符 3"/>
          <p:cNvSpPr>
            <a:spLocks noGrp="1"/>
          </p:cNvSpPr>
          <p:nvPr>
            <p:ph type="sldNum" sz="quarter" idx="12"/>
          </p:nvPr>
        </p:nvSpPr>
        <p:spPr/>
        <p:txBody>
          <a:bodyPr/>
          <a:lstStyle/>
          <a:p>
            <a:fld id="{240D5ECE-8B49-45CD-BE81-EF81920D1969}" type="slidenum">
              <a:rPr/>
            </a:fld>
            <a:endParaRPr kumimoji="0" lang="zh-C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436245" y="76200"/>
            <a:ext cx="6167120" cy="685800"/>
          </a:xfrm>
        </p:spPr>
        <p:txBody>
          <a:bodyPr>
            <a:noAutofit/>
          </a:bodyPr>
          <a:lstStyle/>
          <a:p>
            <a:r>
              <a:rPr lang="en-US" altLang="zh-CN" sz="2800" dirty="0">
                <a:latin typeface="微软雅黑" panose="020B0503020204020204" charset="-122"/>
                <a:ea typeface="微软雅黑" panose="020B0503020204020204" charset="-122"/>
                <a:cs typeface="微软雅黑" panose="020B0503020204020204" charset="-122"/>
              </a:rPr>
              <a:t>ARM</a:t>
            </a:r>
            <a:r>
              <a:rPr lang="zh-CN" altLang="en-US" sz="2800" dirty="0">
                <a:latin typeface="微软雅黑" panose="020B0503020204020204" charset="-122"/>
                <a:ea typeface="微软雅黑" panose="020B0503020204020204" charset="-122"/>
                <a:cs typeface="微软雅黑" panose="020B0503020204020204" charset="-122"/>
              </a:rPr>
              <a:t>、</a:t>
            </a:r>
            <a:r>
              <a:rPr lang="en-US" altLang="zh-CN" sz="2800" dirty="0">
                <a:latin typeface="微软雅黑" panose="020B0503020204020204" charset="-122"/>
                <a:ea typeface="微软雅黑" panose="020B0503020204020204" charset="-122"/>
                <a:cs typeface="微软雅黑" panose="020B0503020204020204" charset="-122"/>
              </a:rPr>
              <a:t>MIPS</a:t>
            </a:r>
            <a:r>
              <a:rPr lang="zh-CN" altLang="en-US" sz="2800" dirty="0">
                <a:latin typeface="微软雅黑" panose="020B0503020204020204" charset="-122"/>
                <a:ea typeface="微软雅黑" panose="020B0503020204020204" charset="-122"/>
                <a:cs typeface="微软雅黑" panose="020B0503020204020204" charset="-122"/>
              </a:rPr>
              <a:t>、</a:t>
            </a:r>
            <a:r>
              <a:rPr lang="en-US" altLang="zh-CN" sz="2800" dirty="0">
                <a:latin typeface="微软雅黑" panose="020B0503020204020204" charset="-122"/>
                <a:ea typeface="微软雅黑" panose="020B0503020204020204" charset="-122"/>
                <a:cs typeface="微软雅黑" panose="020B0503020204020204" charset="-122"/>
              </a:rPr>
              <a:t>X86</a:t>
            </a:r>
            <a:r>
              <a:rPr lang="zh-CN" altLang="en-US" sz="2800">
                <a:latin typeface="微软雅黑" panose="020B0503020204020204" charset="-122"/>
                <a:ea typeface="微软雅黑" panose="020B0503020204020204" charset="-122"/>
                <a:cs typeface="微软雅黑" panose="020B0503020204020204" charset="-122"/>
              </a:rPr>
              <a:t>研发区别</a:t>
            </a:r>
            <a:endParaRPr lang="zh-CN" altLang="en-US" sz="2800" dirty="0">
              <a:latin typeface="微软雅黑" panose="020B0503020204020204" charset="-122"/>
              <a:ea typeface="微软雅黑" panose="020B0503020204020204" charset="-122"/>
              <a:cs typeface="微软雅黑" panose="020B0503020204020204" charset="-122"/>
            </a:endParaRPr>
          </a:p>
        </p:txBody>
      </p:sp>
      <p:sp>
        <p:nvSpPr>
          <p:cNvPr id="6" name="内容占位符 5"/>
          <p:cNvSpPr>
            <a:spLocks noGrp="1"/>
          </p:cNvSpPr>
          <p:nvPr>
            <p:ph idx="1"/>
          </p:nvPr>
        </p:nvSpPr>
        <p:spPr/>
        <p:txBody>
          <a:bodyPr>
            <a:normAutofit lnSpcReduction="10000"/>
          </a:bodyPr>
          <a:lstStyle/>
          <a:p>
            <a:pPr>
              <a:lnSpc>
                <a:spcPct val="150000"/>
              </a:lnSpc>
            </a:pPr>
            <a:r>
              <a:rPr lang="en-US" altLang="zh-CN" sz="2800" dirty="0">
                <a:solidFill>
                  <a:srgbClr val="FF0000"/>
                </a:solidFill>
                <a:latin typeface="微软雅黑" panose="020B0503020204020204" charset="-122"/>
                <a:ea typeface="微软雅黑" panose="020B0503020204020204" charset="-122"/>
                <a:cs typeface="微软雅黑" panose="020B0503020204020204" charset="-122"/>
              </a:rPr>
              <a:t>ARM</a:t>
            </a:r>
            <a:r>
              <a:rPr altLang="en-US" sz="2800" dirty="0">
                <a:solidFill>
                  <a:srgbClr val="FF0000"/>
                </a:solidFill>
                <a:latin typeface="微软雅黑" panose="020B0503020204020204" charset="-122"/>
                <a:ea typeface="微软雅黑" panose="020B0503020204020204" charset="-122"/>
                <a:cs typeface="微软雅黑" panose="020B0503020204020204" charset="-122"/>
              </a:rPr>
              <a:t>和</a:t>
            </a:r>
            <a:r>
              <a:rPr lang="en-US" altLang="zh-CN" sz="2800" dirty="0">
                <a:solidFill>
                  <a:srgbClr val="FF0000"/>
                </a:solidFill>
                <a:latin typeface="微软雅黑" panose="020B0503020204020204" charset="-122"/>
                <a:ea typeface="微软雅黑" panose="020B0503020204020204" charset="-122"/>
                <a:cs typeface="微软雅黑" panose="020B0503020204020204" charset="-122"/>
              </a:rPr>
              <a:t>MIPS</a:t>
            </a:r>
            <a:r>
              <a:rPr altLang="en-US" sz="2800" dirty="0">
                <a:latin typeface="微软雅黑" panose="020B0503020204020204" charset="-122"/>
                <a:ea typeface="微软雅黑" panose="020B0503020204020204" charset="-122"/>
                <a:cs typeface="微软雅黑" panose="020B0503020204020204" charset="-122"/>
              </a:rPr>
              <a:t>都是由单独的小组在</a:t>
            </a:r>
            <a:r>
              <a:rPr lang="en-US" altLang="zh-CN" sz="2800" dirty="0">
                <a:latin typeface="微软雅黑" panose="020B0503020204020204" charset="-122"/>
                <a:ea typeface="微软雅黑" panose="020B0503020204020204" charset="-122"/>
                <a:cs typeface="微软雅黑" panose="020B0503020204020204" charset="-122"/>
              </a:rPr>
              <a:t>1985</a:t>
            </a:r>
            <a:r>
              <a:rPr altLang="en-US" sz="2800" dirty="0">
                <a:latin typeface="微软雅黑" panose="020B0503020204020204" charset="-122"/>
                <a:ea typeface="微软雅黑" panose="020B0503020204020204" charset="-122"/>
                <a:cs typeface="微软雅黑" panose="020B0503020204020204" charset="-122"/>
              </a:rPr>
              <a:t>年推出的。</a:t>
            </a:r>
            <a:r>
              <a:rPr lang="zh-CN" altLang="en-US" sz="2800" dirty="0">
                <a:latin typeface="微软雅黑" panose="020B0503020204020204" charset="-122"/>
                <a:ea typeface="微软雅黑" panose="020B0503020204020204" charset="-122"/>
                <a:cs typeface="微软雅黑" panose="020B0503020204020204" charset="-122"/>
              </a:rPr>
              <a:t>其</a:t>
            </a:r>
            <a:r>
              <a:rPr altLang="en-US" sz="2800" dirty="0">
                <a:latin typeface="微软雅黑" panose="020B0503020204020204" charset="-122"/>
                <a:ea typeface="微软雅黑" panose="020B0503020204020204" charset="-122"/>
                <a:cs typeface="微软雅黑" panose="020B0503020204020204" charset="-122"/>
              </a:rPr>
              <a:t>体系结构的</a:t>
            </a:r>
            <a:r>
              <a:rPr lang="zh-CN" altLang="en-US" sz="2800" dirty="0">
                <a:latin typeface="微软雅黑" panose="020B0503020204020204" charset="-122"/>
                <a:ea typeface="微软雅黑" panose="020B0503020204020204" charset="-122"/>
                <a:cs typeface="微软雅黑" panose="020B0503020204020204" charset="-122"/>
              </a:rPr>
              <a:t>各部分配合良好</a:t>
            </a:r>
            <a:r>
              <a:rPr altLang="en-US" sz="2800" dirty="0">
                <a:latin typeface="微软雅黑" panose="020B0503020204020204" charset="-122"/>
                <a:ea typeface="微软雅黑" panose="020B0503020204020204" charset="-122"/>
                <a:cs typeface="微软雅黑" panose="020B0503020204020204" charset="-122"/>
              </a:rPr>
              <a:t>，整个体系结构都能被</a:t>
            </a:r>
            <a:r>
              <a:rPr altLang="en-US" sz="2800" dirty="0">
                <a:solidFill>
                  <a:srgbClr val="FF0000"/>
                </a:solidFill>
                <a:latin typeface="微软雅黑" panose="020B0503020204020204" charset="-122"/>
                <a:ea typeface="微软雅黑" panose="020B0503020204020204" charset="-122"/>
                <a:cs typeface="微软雅黑" panose="020B0503020204020204" charset="-122"/>
              </a:rPr>
              <a:t>简洁</a:t>
            </a:r>
            <a:r>
              <a:rPr altLang="en-US" sz="2800" dirty="0">
                <a:latin typeface="微软雅黑" panose="020B0503020204020204" charset="-122"/>
                <a:ea typeface="微软雅黑" panose="020B0503020204020204" charset="-122"/>
                <a:cs typeface="微软雅黑" panose="020B0503020204020204" charset="-122"/>
              </a:rPr>
              <a:t>地描述出来</a:t>
            </a:r>
            <a:endParaRPr altLang="en-US" sz="2800" dirty="0">
              <a:latin typeface="微软雅黑" panose="020B0503020204020204" charset="-122"/>
              <a:ea typeface="微软雅黑" panose="020B0503020204020204" charset="-122"/>
              <a:cs typeface="微软雅黑" panose="020B0503020204020204" charset="-122"/>
            </a:endParaRPr>
          </a:p>
          <a:p>
            <a:pPr>
              <a:lnSpc>
                <a:spcPct val="150000"/>
              </a:lnSpc>
            </a:pPr>
            <a:endParaRPr altLang="en-US" sz="2800" dirty="0">
              <a:latin typeface="微软雅黑" panose="020B0503020204020204" charset="-122"/>
              <a:ea typeface="微软雅黑" panose="020B0503020204020204" charset="-122"/>
              <a:cs typeface="微软雅黑" panose="020B0503020204020204" charset="-122"/>
            </a:endParaRPr>
          </a:p>
          <a:p>
            <a:pPr>
              <a:lnSpc>
                <a:spcPct val="150000"/>
              </a:lnSpc>
            </a:pPr>
            <a:r>
              <a:rPr altLang="en-US" sz="2800" dirty="0">
                <a:latin typeface="微软雅黑" panose="020B0503020204020204" charset="-122"/>
                <a:ea typeface="微软雅黑" panose="020B0503020204020204" charset="-122"/>
                <a:cs typeface="微软雅黑" panose="020B0503020204020204" charset="-122"/>
              </a:rPr>
              <a:t>但是</a:t>
            </a:r>
            <a:r>
              <a:rPr lang="en-US" altLang="zh-CN" sz="2800" dirty="0">
                <a:solidFill>
                  <a:srgbClr val="FF0000"/>
                </a:solidFill>
                <a:latin typeface="微软雅黑" panose="020B0503020204020204" charset="-122"/>
                <a:ea typeface="微软雅黑" panose="020B0503020204020204" charset="-122"/>
                <a:cs typeface="微软雅黑" panose="020B0503020204020204" charset="-122"/>
              </a:rPr>
              <a:t>x86</a:t>
            </a:r>
            <a:r>
              <a:rPr altLang="en-US" sz="2800" dirty="0">
                <a:latin typeface="微软雅黑" panose="020B0503020204020204" charset="-122"/>
                <a:ea typeface="微软雅黑" panose="020B0503020204020204" charset="-122"/>
                <a:cs typeface="微软雅黑" panose="020B0503020204020204" charset="-122"/>
              </a:rPr>
              <a:t>却不是这样，它是由一些相互独立的小组开发的，并且被持续改进了超过</a:t>
            </a:r>
            <a:r>
              <a:rPr lang="en-US" altLang="zh-CN" sz="2800" dirty="0">
                <a:latin typeface="微软雅黑" panose="020B0503020204020204" charset="-122"/>
                <a:ea typeface="微软雅黑" panose="020B0503020204020204" charset="-122"/>
                <a:cs typeface="微软雅黑" panose="020B0503020204020204" charset="-122"/>
              </a:rPr>
              <a:t>30</a:t>
            </a:r>
            <a:r>
              <a:rPr altLang="en-US" sz="2800" dirty="0">
                <a:latin typeface="微软雅黑" panose="020B0503020204020204" charset="-122"/>
                <a:ea typeface="微软雅黑" panose="020B0503020204020204" charset="-122"/>
                <a:cs typeface="微软雅黑" panose="020B0503020204020204" charset="-122"/>
              </a:rPr>
              <a:t>年，</a:t>
            </a:r>
            <a:r>
              <a:rPr altLang="en-US" sz="2800" dirty="0">
                <a:solidFill>
                  <a:srgbClr val="FF0000"/>
                </a:solidFill>
                <a:latin typeface="微软雅黑" panose="020B0503020204020204" charset="-122"/>
                <a:ea typeface="微软雅黑" panose="020B0503020204020204" charset="-122"/>
                <a:cs typeface="微软雅黑" panose="020B0503020204020204" charset="-122"/>
              </a:rPr>
              <a:t>不断在原来指令集的基础上增加新的特性</a:t>
            </a:r>
            <a:r>
              <a:rPr altLang="en-US" sz="2800" dirty="0">
                <a:latin typeface="微软雅黑" panose="020B0503020204020204" charset="-122"/>
                <a:ea typeface="微软雅黑" panose="020B0503020204020204" charset="-122"/>
                <a:cs typeface="微软雅黑" panose="020B0503020204020204" charset="-122"/>
              </a:rPr>
              <a:t>。</a:t>
            </a:r>
            <a:endParaRPr altLang="en-US" sz="2800" dirty="0">
              <a:latin typeface="微软雅黑" panose="020B0503020204020204" charset="-122"/>
              <a:ea typeface="微软雅黑" panose="020B0503020204020204" charset="-122"/>
              <a:cs typeface="微软雅黑" panose="020B0503020204020204" charset="-122"/>
            </a:endParaRPr>
          </a:p>
        </p:txBody>
      </p:sp>
      <p:sp>
        <p:nvSpPr>
          <p:cNvPr id="4" name="灯片编号占位符 3"/>
          <p:cNvSpPr>
            <a:spLocks noGrp="1"/>
          </p:cNvSpPr>
          <p:nvPr>
            <p:ph type="sldNum" sz="quarter" idx="12"/>
          </p:nvPr>
        </p:nvSpPr>
        <p:spPr/>
        <p:txBody>
          <a:bodyPr/>
          <a:lstStyle/>
          <a:p>
            <a:fld id="{240D5ECE-8B49-45CD-BE81-EF81920D1969}" type="slidenum">
              <a:rPr/>
            </a:fld>
            <a:endParaRPr kumimoji="0" lang="zh-C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fld id="{240D5ECE-8B49-45CD-BE81-EF81920D1969}" type="slidenum">
              <a:rPr/>
            </a:fld>
            <a:endParaRPr kumimoji="0" lang="zh-CN"/>
          </a:p>
        </p:txBody>
      </p:sp>
      <p:sp>
        <p:nvSpPr>
          <p:cNvPr id="7" name="矩形 6"/>
          <p:cNvSpPr/>
          <p:nvPr/>
        </p:nvSpPr>
        <p:spPr>
          <a:xfrm>
            <a:off x="323528" y="1124744"/>
            <a:ext cx="8676456" cy="4154170"/>
          </a:xfrm>
          <a:prstGeom prst="rect">
            <a:avLst/>
          </a:prstGeom>
        </p:spPr>
        <p:txBody>
          <a:bodyPr wrap="square">
            <a:spAutoFit/>
          </a:bodyPr>
          <a:lstStyle/>
          <a:p>
            <a:pPr lvl="0"/>
            <a:r>
              <a:rPr lang="en-US" altLang="zh-CN" sz="2400" dirty="0">
                <a:solidFill>
                  <a:srgbClr val="262626"/>
                </a:solidFill>
                <a:latin typeface="微软雅黑" panose="020B0503020204020204" charset="-122"/>
                <a:ea typeface="微软雅黑" panose="020B0503020204020204" charset="-122"/>
                <a:cs typeface="微软雅黑" panose="020B0503020204020204" charset="-122"/>
              </a:rPr>
              <a:t>1978</a:t>
            </a:r>
            <a:r>
              <a:rPr lang="zh-CN" altLang="en-US" sz="2400" dirty="0">
                <a:solidFill>
                  <a:srgbClr val="262626"/>
                </a:solidFill>
                <a:latin typeface="微软雅黑" panose="020B0503020204020204" charset="-122"/>
                <a:ea typeface="微软雅黑" panose="020B0503020204020204" charset="-122"/>
                <a:cs typeface="微软雅黑" panose="020B0503020204020204" charset="-122"/>
              </a:rPr>
              <a:t>年</a:t>
            </a:r>
            <a:r>
              <a:rPr lang="en-US" altLang="zh-CN" sz="2400" dirty="0">
                <a:solidFill>
                  <a:srgbClr val="262626"/>
                </a:solidFill>
                <a:latin typeface="微软雅黑" panose="020B0503020204020204" charset="-122"/>
                <a:ea typeface="微软雅黑" panose="020B0503020204020204" charset="-122"/>
                <a:cs typeface="微软雅黑" panose="020B0503020204020204" charset="-122"/>
              </a:rPr>
              <a:t>6</a:t>
            </a:r>
            <a:r>
              <a:rPr lang="zh-CN" altLang="en-US" sz="2400" dirty="0">
                <a:solidFill>
                  <a:srgbClr val="262626"/>
                </a:solidFill>
                <a:latin typeface="微软雅黑" panose="020B0503020204020204" charset="-122"/>
                <a:ea typeface="微软雅黑" panose="020B0503020204020204" charset="-122"/>
                <a:cs typeface="微软雅黑" panose="020B0503020204020204" charset="-122"/>
              </a:rPr>
              <a:t>月</a:t>
            </a:r>
            <a:r>
              <a:rPr lang="en-US" altLang="zh-CN" sz="2400" dirty="0">
                <a:solidFill>
                  <a:srgbClr val="262626"/>
                </a:solidFill>
                <a:latin typeface="微软雅黑" panose="020B0503020204020204" charset="-122"/>
                <a:ea typeface="微软雅黑" panose="020B0503020204020204" charset="-122"/>
                <a:cs typeface="微软雅黑" panose="020B0503020204020204" charset="-122"/>
              </a:rPr>
              <a:t>8</a:t>
            </a:r>
            <a:r>
              <a:rPr lang="zh-CN" altLang="en-US" sz="2400" dirty="0">
                <a:solidFill>
                  <a:srgbClr val="262626"/>
                </a:solidFill>
                <a:latin typeface="微软雅黑" panose="020B0503020204020204" charset="-122"/>
                <a:ea typeface="微软雅黑" panose="020B0503020204020204" charset="-122"/>
                <a:cs typeface="微软雅黑" panose="020B0503020204020204" charset="-122"/>
              </a:rPr>
              <a:t>日，</a:t>
            </a:r>
            <a:r>
              <a:rPr lang="en-US" altLang="zh-CN" sz="2400" dirty="0">
                <a:solidFill>
                  <a:srgbClr val="262626"/>
                </a:solidFill>
                <a:latin typeface="微软雅黑" panose="020B0503020204020204" charset="-122"/>
                <a:ea typeface="微软雅黑" panose="020B0503020204020204" charset="-122"/>
                <a:cs typeface="微软雅黑" panose="020B0503020204020204" charset="-122"/>
              </a:rPr>
              <a:t>Intel</a:t>
            </a:r>
            <a:r>
              <a:rPr lang="zh-CN" altLang="en-US" sz="2400" dirty="0">
                <a:solidFill>
                  <a:srgbClr val="262626"/>
                </a:solidFill>
                <a:latin typeface="微软雅黑" panose="020B0503020204020204" charset="-122"/>
                <a:ea typeface="微软雅黑" panose="020B0503020204020204" charset="-122"/>
                <a:cs typeface="微软雅黑" panose="020B0503020204020204" charset="-122"/>
              </a:rPr>
              <a:t>发布了新款</a:t>
            </a:r>
            <a:r>
              <a:rPr lang="en-US" altLang="zh-CN" sz="2400" dirty="0">
                <a:solidFill>
                  <a:srgbClr val="262626"/>
                </a:solidFill>
                <a:latin typeface="微软雅黑" panose="020B0503020204020204" charset="-122"/>
                <a:ea typeface="微软雅黑" panose="020B0503020204020204" charset="-122"/>
                <a:cs typeface="微软雅黑" panose="020B0503020204020204" charset="-122"/>
              </a:rPr>
              <a:t>16</a:t>
            </a:r>
            <a:r>
              <a:rPr lang="zh-CN" altLang="en-US" sz="2400" dirty="0">
                <a:solidFill>
                  <a:srgbClr val="262626"/>
                </a:solidFill>
                <a:latin typeface="微软雅黑" panose="020B0503020204020204" charset="-122"/>
                <a:ea typeface="微软雅黑" panose="020B0503020204020204" charset="-122"/>
                <a:cs typeface="微软雅黑" panose="020B0503020204020204" charset="-122"/>
              </a:rPr>
              <a:t>位微处理器“</a:t>
            </a:r>
            <a:r>
              <a:rPr lang="en-US" altLang="zh-CN" sz="2400" dirty="0">
                <a:solidFill>
                  <a:srgbClr val="262626"/>
                </a:solidFill>
                <a:latin typeface="微软雅黑" panose="020B0503020204020204" charset="-122"/>
                <a:ea typeface="微软雅黑" panose="020B0503020204020204" charset="-122"/>
                <a:cs typeface="微软雅黑" panose="020B0503020204020204" charset="-122"/>
              </a:rPr>
              <a:t>8086”</a:t>
            </a:r>
            <a:r>
              <a:rPr lang="zh-CN" altLang="en-US" sz="2400" dirty="0">
                <a:solidFill>
                  <a:srgbClr val="262626"/>
                </a:solidFill>
                <a:latin typeface="微软雅黑" panose="020B0503020204020204" charset="-122"/>
                <a:ea typeface="微软雅黑" panose="020B0503020204020204" charset="-122"/>
                <a:cs typeface="微软雅黑" panose="020B0503020204020204" charset="-122"/>
              </a:rPr>
              <a:t>，也同时开创了一个新时代：</a:t>
            </a:r>
            <a:r>
              <a:rPr lang="en-US" altLang="zh-CN" sz="2400" dirty="0">
                <a:solidFill>
                  <a:srgbClr val="262626"/>
                </a:solidFill>
                <a:latin typeface="微软雅黑" panose="020B0503020204020204" charset="-122"/>
                <a:ea typeface="微软雅黑" panose="020B0503020204020204" charset="-122"/>
                <a:cs typeface="微软雅黑" panose="020B0503020204020204" charset="-122"/>
              </a:rPr>
              <a:t>x86</a:t>
            </a:r>
            <a:r>
              <a:rPr lang="zh-CN" altLang="en-US" sz="2400" dirty="0">
                <a:solidFill>
                  <a:srgbClr val="262626"/>
                </a:solidFill>
                <a:latin typeface="微软雅黑" panose="020B0503020204020204" charset="-122"/>
                <a:ea typeface="微软雅黑" panose="020B0503020204020204" charset="-122"/>
                <a:cs typeface="微软雅黑" panose="020B0503020204020204" charset="-122"/>
              </a:rPr>
              <a:t>架构诞生了。</a:t>
            </a:r>
            <a:endParaRPr lang="zh-CN" altLang="en-US" sz="2400" dirty="0">
              <a:solidFill>
                <a:srgbClr val="262626"/>
              </a:solidFill>
              <a:latin typeface="微软雅黑" panose="020B0503020204020204" charset="-122"/>
              <a:ea typeface="微软雅黑" panose="020B0503020204020204" charset="-122"/>
              <a:cs typeface="微软雅黑" panose="020B0503020204020204" charset="-122"/>
            </a:endParaRPr>
          </a:p>
          <a:p>
            <a:pPr lvl="0"/>
            <a:endParaRPr lang="en-US" altLang="zh-CN" sz="2400" dirty="0">
              <a:solidFill>
                <a:srgbClr val="262626"/>
              </a:solidFill>
              <a:latin typeface="微软雅黑" panose="020B0503020204020204" charset="-122"/>
              <a:ea typeface="微软雅黑" panose="020B0503020204020204" charset="-122"/>
              <a:cs typeface="微软雅黑" panose="020B0503020204020204" charset="-122"/>
            </a:endParaRPr>
          </a:p>
          <a:p>
            <a:pPr lvl="0"/>
            <a:r>
              <a:rPr lang="en-US" altLang="zh-CN" sz="2400" dirty="0">
                <a:solidFill>
                  <a:srgbClr val="262626"/>
                </a:solidFill>
                <a:latin typeface="微软雅黑" panose="020B0503020204020204" charset="-122"/>
                <a:ea typeface="微软雅黑" panose="020B0503020204020204" charset="-122"/>
                <a:cs typeface="微软雅黑" panose="020B0503020204020204" charset="-122"/>
              </a:rPr>
              <a:t>x86</a:t>
            </a:r>
            <a:r>
              <a:rPr lang="zh-CN" altLang="en-US" sz="2400" dirty="0">
                <a:solidFill>
                  <a:srgbClr val="262626"/>
                </a:solidFill>
                <a:latin typeface="微软雅黑" panose="020B0503020204020204" charset="-122"/>
                <a:ea typeface="微软雅黑" panose="020B0503020204020204" charset="-122"/>
                <a:cs typeface="微软雅黑" panose="020B0503020204020204" charset="-122"/>
              </a:rPr>
              <a:t>指的是特定微处理器执行的一些计算机语言指令集，定义了芯片的基本使用规则，一如今天的</a:t>
            </a:r>
            <a:r>
              <a:rPr lang="en-US" altLang="zh-CN" sz="2400" dirty="0">
                <a:solidFill>
                  <a:srgbClr val="262626"/>
                </a:solidFill>
                <a:latin typeface="微软雅黑" panose="020B0503020204020204" charset="-122"/>
                <a:ea typeface="微软雅黑" panose="020B0503020204020204" charset="-122"/>
                <a:cs typeface="微软雅黑" panose="020B0503020204020204" charset="-122"/>
              </a:rPr>
              <a:t>x64</a:t>
            </a:r>
            <a:r>
              <a:rPr lang="zh-CN" altLang="en-US" sz="2400" dirty="0">
                <a:solidFill>
                  <a:srgbClr val="262626"/>
                </a:solidFill>
                <a:latin typeface="微软雅黑" panose="020B0503020204020204" charset="-122"/>
                <a:ea typeface="微软雅黑" panose="020B0503020204020204" charset="-122"/>
                <a:cs typeface="微软雅黑" panose="020B0503020204020204" charset="-122"/>
              </a:rPr>
              <a:t>、</a:t>
            </a:r>
            <a:r>
              <a:rPr lang="en-US" altLang="zh-CN" sz="2400" dirty="0">
                <a:solidFill>
                  <a:srgbClr val="262626"/>
                </a:solidFill>
                <a:latin typeface="微软雅黑" panose="020B0503020204020204" charset="-122"/>
                <a:ea typeface="微软雅黑" panose="020B0503020204020204" charset="-122"/>
                <a:cs typeface="微软雅黑" panose="020B0503020204020204" charset="-122"/>
              </a:rPr>
              <a:t>IA64</a:t>
            </a:r>
            <a:r>
              <a:rPr lang="zh-CN" altLang="en-US" sz="2400" dirty="0">
                <a:solidFill>
                  <a:srgbClr val="262626"/>
                </a:solidFill>
                <a:latin typeface="微软雅黑" panose="020B0503020204020204" charset="-122"/>
                <a:ea typeface="微软雅黑" panose="020B0503020204020204" charset="-122"/>
                <a:cs typeface="微软雅黑" panose="020B0503020204020204" charset="-122"/>
              </a:rPr>
              <a:t>等。</a:t>
            </a:r>
            <a:endParaRPr lang="en-US" altLang="zh-CN" sz="2400" dirty="0">
              <a:solidFill>
                <a:srgbClr val="262626"/>
              </a:solidFill>
              <a:latin typeface="微软雅黑" panose="020B0503020204020204" charset="-122"/>
              <a:ea typeface="微软雅黑" panose="020B0503020204020204" charset="-122"/>
              <a:cs typeface="微软雅黑" panose="020B0503020204020204" charset="-122"/>
            </a:endParaRPr>
          </a:p>
          <a:p>
            <a:pPr lvl="0"/>
            <a:endParaRPr kumimoji="0" lang="en-US" altLang="zh-CN" sz="2400" b="0" i="0" u="none" strike="noStrike" kern="1200" cap="none" spc="0" normalizeH="0" baseline="0" noProof="0" dirty="0">
              <a:ln>
                <a:noFill/>
              </a:ln>
              <a:solidFill>
                <a:srgbClr val="262626"/>
              </a:solidFill>
              <a:effectLst/>
              <a:uLnTx/>
              <a:uFillTx/>
              <a:latin typeface="微软雅黑" panose="020B0503020204020204" charset="-122"/>
              <a:ea typeface="微软雅黑" panose="020B0503020204020204" charset="-122"/>
              <a:cs typeface="微软雅黑" panose="020B0503020204020204" charset="-122"/>
            </a:endParaRPr>
          </a:p>
          <a:p>
            <a:pPr lvl="0"/>
            <a:r>
              <a:rPr lang="zh-CN" altLang="en-US" sz="2400" dirty="0">
                <a:solidFill>
                  <a:srgbClr val="262626"/>
                </a:solidFill>
                <a:latin typeface="微软雅黑" panose="020B0503020204020204" charset="-122"/>
                <a:ea typeface="微软雅黑" panose="020B0503020204020204" charset="-122"/>
                <a:cs typeface="微软雅黑" panose="020B0503020204020204" charset="-122"/>
              </a:rPr>
              <a:t>在</a:t>
            </a:r>
            <a:r>
              <a:rPr lang="en-US" altLang="zh-CN" sz="2400" dirty="0">
                <a:solidFill>
                  <a:srgbClr val="262626"/>
                </a:solidFill>
                <a:latin typeface="微软雅黑" panose="020B0503020204020204" charset="-122"/>
                <a:ea typeface="微软雅黑" panose="020B0503020204020204" charset="-122"/>
                <a:cs typeface="微软雅黑" panose="020B0503020204020204" charset="-122"/>
              </a:rPr>
              <a:t>30</a:t>
            </a:r>
            <a:r>
              <a:rPr lang="zh-CN" altLang="en-US" sz="2400" dirty="0">
                <a:solidFill>
                  <a:srgbClr val="262626"/>
                </a:solidFill>
                <a:latin typeface="微软雅黑" panose="020B0503020204020204" charset="-122"/>
                <a:ea typeface="微软雅黑" panose="020B0503020204020204" charset="-122"/>
                <a:cs typeface="微软雅黑" panose="020B0503020204020204" charset="-122"/>
              </a:rPr>
              <a:t>年的发展史中，</a:t>
            </a:r>
            <a:r>
              <a:rPr lang="en-US" altLang="zh-CN" sz="2400" dirty="0">
                <a:solidFill>
                  <a:srgbClr val="262626"/>
                </a:solidFill>
                <a:latin typeface="微软雅黑" panose="020B0503020204020204" charset="-122"/>
                <a:ea typeface="微软雅黑" panose="020B0503020204020204" charset="-122"/>
                <a:cs typeface="微软雅黑" panose="020B0503020204020204" charset="-122"/>
              </a:rPr>
              <a:t>x86</a:t>
            </a:r>
            <a:r>
              <a:rPr lang="zh-CN" altLang="en-US" sz="2400" dirty="0">
                <a:solidFill>
                  <a:srgbClr val="262626"/>
                </a:solidFill>
                <a:latin typeface="微软雅黑" panose="020B0503020204020204" charset="-122"/>
                <a:ea typeface="微软雅黑" panose="020B0503020204020204" charset="-122"/>
                <a:cs typeface="微软雅黑" panose="020B0503020204020204" charset="-122"/>
              </a:rPr>
              <a:t>家族不断壮大，从</a:t>
            </a:r>
            <a:r>
              <a:rPr lang="zh-CN" altLang="en-US" sz="2400" dirty="0">
                <a:solidFill>
                  <a:srgbClr val="C00000"/>
                </a:solidFill>
                <a:latin typeface="微软雅黑" panose="020B0503020204020204" charset="-122"/>
                <a:ea typeface="微软雅黑" panose="020B0503020204020204" charset="-122"/>
                <a:cs typeface="微软雅黑" panose="020B0503020204020204" charset="-122"/>
              </a:rPr>
              <a:t>桌面转战笔记本、服务器、超级计算机、便携设备</a:t>
            </a:r>
            <a:r>
              <a:rPr lang="zh-CN" altLang="en-US" sz="2400" dirty="0">
                <a:solidFill>
                  <a:srgbClr val="262626"/>
                </a:solidFill>
                <a:latin typeface="微软雅黑" panose="020B0503020204020204" charset="-122"/>
                <a:ea typeface="微软雅黑" panose="020B0503020204020204" charset="-122"/>
                <a:cs typeface="微软雅黑" panose="020B0503020204020204" charset="-122"/>
              </a:rPr>
              <a:t>，期间还挫败或者限制了很多竞争对手的发展，让不少处理器厂商及其架构技术成为历史名字，即使有些封闭发展的也难以为继，比如苹果就已经放弃</a:t>
            </a:r>
            <a:r>
              <a:rPr lang="en-US" altLang="zh-CN" sz="2400" dirty="0">
                <a:solidFill>
                  <a:srgbClr val="262626"/>
                </a:solidFill>
                <a:latin typeface="微软雅黑" panose="020B0503020204020204" charset="-122"/>
                <a:ea typeface="微软雅黑" panose="020B0503020204020204" charset="-122"/>
                <a:cs typeface="微软雅黑" panose="020B0503020204020204" charset="-122"/>
              </a:rPr>
              <a:t>PowerPC</a:t>
            </a:r>
            <a:r>
              <a:rPr lang="zh-CN" altLang="en-US" sz="2400" dirty="0">
                <a:solidFill>
                  <a:srgbClr val="262626"/>
                </a:solidFill>
                <a:latin typeface="微软雅黑" panose="020B0503020204020204" charset="-122"/>
                <a:ea typeface="微软雅黑" panose="020B0503020204020204" charset="-122"/>
                <a:cs typeface="微软雅黑" panose="020B0503020204020204" charset="-122"/>
              </a:rPr>
              <a:t>了。</a:t>
            </a:r>
            <a:endParaRPr kumimoji="0" lang="en-US" altLang="zh-CN" sz="2400" b="0" i="0" u="none" strike="noStrike" kern="1200" cap="none" spc="0" normalizeH="0" baseline="0" noProof="0" dirty="0">
              <a:ln>
                <a:noFill/>
              </a:ln>
              <a:solidFill>
                <a:srgbClr val="262626"/>
              </a:solidFill>
              <a:effectLst/>
              <a:uLnTx/>
              <a:uFillTx/>
              <a:latin typeface="微软雅黑" panose="020B0503020204020204" charset="-122"/>
              <a:ea typeface="微软雅黑" panose="020B0503020204020204" charset="-122"/>
              <a:cs typeface="微软雅黑" panose="020B0503020204020204" charset="-122"/>
            </a:endParaRPr>
          </a:p>
        </p:txBody>
      </p:sp>
      <p:sp>
        <p:nvSpPr>
          <p:cNvPr id="8" name="矩形 7"/>
          <p:cNvSpPr/>
          <p:nvPr/>
        </p:nvSpPr>
        <p:spPr>
          <a:xfrm>
            <a:off x="378520" y="172130"/>
            <a:ext cx="1927860" cy="645160"/>
          </a:xfrm>
          <a:prstGeom prst="rect">
            <a:avLst/>
          </a:prstGeom>
        </p:spPr>
        <p:txBody>
          <a:bodyPr wrap="none">
            <a:spAutoFit/>
          </a:bodyPr>
          <a:lstStyle/>
          <a:p>
            <a:pPr lvl="0"/>
            <a:r>
              <a:rPr lang="en-US" altLang="zh-CN" sz="3600" dirty="0">
                <a:solidFill>
                  <a:srgbClr val="0000FF"/>
                </a:solidFill>
                <a:latin typeface="微软雅黑" panose="020B0503020204020204" charset="-122"/>
                <a:ea typeface="微软雅黑" panose="020B0503020204020204" charset="-122"/>
                <a:cs typeface="微软雅黑" panose="020B0503020204020204" charset="-122"/>
              </a:rPr>
              <a:t>X86</a:t>
            </a:r>
            <a:r>
              <a:rPr lang="zh-CN" altLang="en-US" sz="3600" dirty="0">
                <a:solidFill>
                  <a:srgbClr val="0000FF"/>
                </a:solidFill>
                <a:latin typeface="微软雅黑" panose="020B0503020204020204" charset="-122"/>
                <a:ea typeface="微软雅黑" panose="020B0503020204020204" charset="-122"/>
                <a:cs typeface="微软雅黑" panose="020B0503020204020204" charset="-122"/>
              </a:rPr>
              <a:t>历史</a:t>
            </a:r>
            <a:endParaRPr kumimoji="0" lang="zh-CN" altLang="en-US" sz="3600" i="0" u="none" strike="noStrike" kern="1200" cap="none" spc="0" normalizeH="0" baseline="0" noProof="0" dirty="0">
              <a:ln>
                <a:noFill/>
              </a:ln>
              <a:solidFill>
                <a:srgbClr val="0000FF"/>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fld id="{240D5ECE-8B49-45CD-BE81-EF81920D1969}" type="slidenum">
              <a:rPr/>
            </a:fld>
            <a:endParaRPr kumimoji="0" lang="zh-CN"/>
          </a:p>
        </p:txBody>
      </p:sp>
      <p:sp>
        <p:nvSpPr>
          <p:cNvPr id="5" name="矩形 4"/>
          <p:cNvSpPr/>
          <p:nvPr/>
        </p:nvSpPr>
        <p:spPr>
          <a:xfrm>
            <a:off x="323528" y="1124744"/>
            <a:ext cx="8676456" cy="4154170"/>
          </a:xfrm>
          <a:prstGeom prst="rect">
            <a:avLst/>
          </a:prstGeom>
        </p:spPr>
        <p:txBody>
          <a:bodyPr wrap="square">
            <a:spAutoFit/>
          </a:bodyPr>
          <a:p>
            <a:pPr lvl="0"/>
            <a:r>
              <a:rPr lang="en-US" altLang="zh-CN" sz="2400" dirty="0">
                <a:solidFill>
                  <a:srgbClr val="262626"/>
                </a:solidFill>
                <a:latin typeface="微软雅黑" panose="020B0503020204020204" charset="-122"/>
                <a:ea typeface="微软雅黑" panose="020B0503020204020204" charset="-122"/>
                <a:cs typeface="微软雅黑" panose="020B0503020204020204" charset="-122"/>
              </a:rPr>
              <a:t>x86</a:t>
            </a:r>
            <a:r>
              <a:rPr lang="zh-CN" altLang="en-US" sz="2400" dirty="0">
                <a:solidFill>
                  <a:srgbClr val="262626"/>
                </a:solidFill>
                <a:latin typeface="微软雅黑" panose="020B0503020204020204" charset="-122"/>
                <a:ea typeface="微软雅黑" panose="020B0503020204020204" charset="-122"/>
                <a:cs typeface="微软雅黑" panose="020B0503020204020204" charset="-122"/>
              </a:rPr>
              <a:t>是一个</a:t>
            </a:r>
            <a:r>
              <a:rPr lang="en-US" altLang="zh-CN" sz="2400" dirty="0">
                <a:solidFill>
                  <a:srgbClr val="262626"/>
                </a:solidFill>
                <a:latin typeface="微软雅黑" panose="020B0503020204020204" charset="-122"/>
                <a:ea typeface="微软雅黑" panose="020B0503020204020204" charset="-122"/>
                <a:cs typeface="微软雅黑" panose="020B0503020204020204" charset="-122"/>
              </a:rPr>
              <a:t>Intel</a:t>
            </a:r>
            <a:r>
              <a:rPr lang="zh-CN" altLang="en-US" sz="2400" dirty="0">
                <a:solidFill>
                  <a:srgbClr val="262626"/>
                </a:solidFill>
                <a:latin typeface="微软雅黑" panose="020B0503020204020204" charset="-122"/>
                <a:ea typeface="微软雅黑" panose="020B0503020204020204" charset="-122"/>
                <a:cs typeface="微软雅黑" panose="020B0503020204020204" charset="-122"/>
              </a:rPr>
              <a:t>通用计算机系列的标准编号缩写</a:t>
            </a:r>
            <a:r>
              <a:rPr lang="en-US" altLang="zh-CN" sz="2400" dirty="0">
                <a:solidFill>
                  <a:srgbClr val="262626"/>
                </a:solidFill>
                <a:latin typeface="微软雅黑" panose="020B0503020204020204" charset="-122"/>
                <a:ea typeface="微软雅黑" panose="020B0503020204020204" charset="-122"/>
                <a:cs typeface="微软雅黑" panose="020B0503020204020204" charset="-122"/>
              </a:rPr>
              <a:t>,</a:t>
            </a:r>
            <a:r>
              <a:rPr lang="zh-CN" altLang="en-US" sz="2400" dirty="0">
                <a:solidFill>
                  <a:srgbClr val="262626"/>
                </a:solidFill>
                <a:latin typeface="微软雅黑" panose="020B0503020204020204" charset="-122"/>
                <a:ea typeface="微软雅黑" panose="020B0503020204020204" charset="-122"/>
                <a:cs typeface="微软雅黑" panose="020B0503020204020204" charset="-122"/>
              </a:rPr>
              <a:t>也标识一套通用的计算机指令集合</a:t>
            </a:r>
            <a:r>
              <a:rPr lang="en-US" altLang="zh-CN" sz="2400" dirty="0">
                <a:solidFill>
                  <a:srgbClr val="262626"/>
                </a:solidFill>
                <a:latin typeface="微软雅黑" panose="020B0503020204020204" charset="-122"/>
                <a:ea typeface="微软雅黑" panose="020B0503020204020204" charset="-122"/>
                <a:cs typeface="微软雅黑" panose="020B0503020204020204" charset="-122"/>
              </a:rPr>
              <a:t>,X</a:t>
            </a:r>
            <a:r>
              <a:rPr lang="zh-CN" altLang="en-US" sz="2400" dirty="0">
                <a:solidFill>
                  <a:srgbClr val="262626"/>
                </a:solidFill>
                <a:latin typeface="微软雅黑" panose="020B0503020204020204" charset="-122"/>
                <a:ea typeface="微软雅黑" panose="020B0503020204020204" charset="-122"/>
                <a:cs typeface="微软雅黑" panose="020B0503020204020204" charset="-122"/>
              </a:rPr>
              <a:t>与处理器没有任何关系，它是一个对所有*</a:t>
            </a:r>
            <a:r>
              <a:rPr lang="en-US" altLang="zh-CN" sz="2400" dirty="0">
                <a:solidFill>
                  <a:srgbClr val="262626"/>
                </a:solidFill>
                <a:latin typeface="微软雅黑" panose="020B0503020204020204" charset="-122"/>
                <a:ea typeface="微软雅黑" panose="020B0503020204020204" charset="-122"/>
                <a:cs typeface="微软雅黑" panose="020B0503020204020204" charset="-122"/>
              </a:rPr>
              <a:t>86</a:t>
            </a:r>
            <a:r>
              <a:rPr lang="zh-CN" altLang="en-US" sz="2400" dirty="0">
                <a:solidFill>
                  <a:srgbClr val="262626"/>
                </a:solidFill>
                <a:latin typeface="微软雅黑" panose="020B0503020204020204" charset="-122"/>
                <a:ea typeface="微软雅黑" panose="020B0503020204020204" charset="-122"/>
                <a:cs typeface="微软雅黑" panose="020B0503020204020204" charset="-122"/>
              </a:rPr>
              <a:t>系统的简单的通配符定义，</a:t>
            </a:r>
            <a:endParaRPr lang="en-US" altLang="zh-CN" sz="2400" dirty="0">
              <a:solidFill>
                <a:srgbClr val="262626"/>
              </a:solidFill>
              <a:latin typeface="微软雅黑" panose="020B0503020204020204" charset="-122"/>
              <a:ea typeface="微软雅黑" panose="020B0503020204020204" charset="-122"/>
              <a:cs typeface="微软雅黑" panose="020B0503020204020204" charset="-122"/>
            </a:endParaRPr>
          </a:p>
          <a:p>
            <a:pPr lvl="0"/>
            <a:endParaRPr lang="en-US" altLang="zh-CN" sz="2400" dirty="0">
              <a:solidFill>
                <a:srgbClr val="262626"/>
              </a:solidFill>
              <a:latin typeface="微软雅黑" panose="020B0503020204020204" charset="-122"/>
              <a:ea typeface="微软雅黑" panose="020B0503020204020204" charset="-122"/>
              <a:cs typeface="微软雅黑" panose="020B0503020204020204" charset="-122"/>
            </a:endParaRPr>
          </a:p>
          <a:p>
            <a:pPr lvl="0"/>
            <a:r>
              <a:rPr lang="zh-CN" altLang="en-US" sz="2400" dirty="0">
                <a:solidFill>
                  <a:srgbClr val="262626"/>
                </a:solidFill>
                <a:latin typeface="微软雅黑" panose="020B0503020204020204" charset="-122"/>
                <a:ea typeface="微软雅黑" panose="020B0503020204020204" charset="-122"/>
                <a:cs typeface="微软雅黑" panose="020B0503020204020204" charset="-122"/>
              </a:rPr>
              <a:t>例如：</a:t>
            </a:r>
            <a:endParaRPr lang="en-US" altLang="zh-CN" sz="2400" dirty="0">
              <a:solidFill>
                <a:srgbClr val="262626"/>
              </a:solidFill>
              <a:latin typeface="微软雅黑" panose="020B0503020204020204" charset="-122"/>
              <a:ea typeface="微软雅黑" panose="020B0503020204020204" charset="-122"/>
              <a:cs typeface="微软雅黑" panose="020B0503020204020204" charset="-122"/>
            </a:endParaRPr>
          </a:p>
          <a:p>
            <a:pPr lvl="0"/>
            <a:r>
              <a:rPr lang="en-US" altLang="zh-CN" sz="2400" dirty="0">
                <a:solidFill>
                  <a:srgbClr val="262626"/>
                </a:solidFill>
                <a:latin typeface="微软雅黑" panose="020B0503020204020204" charset="-122"/>
                <a:ea typeface="微软雅黑" panose="020B0503020204020204" charset="-122"/>
                <a:cs typeface="微软雅黑" panose="020B0503020204020204" charset="-122"/>
              </a:rPr>
              <a:t>i386, 586,</a:t>
            </a:r>
            <a:r>
              <a:rPr lang="zh-CN" altLang="en-US" sz="2400" dirty="0">
                <a:solidFill>
                  <a:srgbClr val="262626"/>
                </a:solidFill>
                <a:latin typeface="微软雅黑" panose="020B0503020204020204" charset="-122"/>
                <a:ea typeface="微软雅黑" panose="020B0503020204020204" charset="-122"/>
                <a:cs typeface="微软雅黑" panose="020B0503020204020204" charset="-122"/>
              </a:rPr>
              <a:t>奔腾</a:t>
            </a:r>
            <a:r>
              <a:rPr lang="en-US" altLang="zh-CN" sz="2400" dirty="0">
                <a:solidFill>
                  <a:srgbClr val="262626"/>
                </a:solidFill>
                <a:latin typeface="微软雅黑" panose="020B0503020204020204" charset="-122"/>
                <a:ea typeface="微软雅黑" panose="020B0503020204020204" charset="-122"/>
                <a:cs typeface="微软雅黑" panose="020B0503020204020204" charset="-122"/>
              </a:rPr>
              <a:t>(P</a:t>
            </a:r>
            <a:r>
              <a:rPr lang="en-US" altLang="zh-CN" sz="2400" dirty="0" err="1">
                <a:solidFill>
                  <a:srgbClr val="262626"/>
                </a:solidFill>
                <a:latin typeface="微软雅黑" panose="020B0503020204020204" charset="-122"/>
                <a:ea typeface="微软雅黑" panose="020B0503020204020204" charset="-122"/>
                <a:cs typeface="微软雅黑" panose="020B0503020204020204" charset="-122"/>
              </a:rPr>
              <a:t>entium</a:t>
            </a:r>
            <a:r>
              <a:rPr lang="en-US" altLang="zh-CN" sz="2400" dirty="0">
                <a:solidFill>
                  <a:srgbClr val="262626"/>
                </a:solidFill>
                <a:latin typeface="微软雅黑" panose="020B0503020204020204" charset="-122"/>
                <a:ea typeface="微软雅黑" panose="020B0503020204020204" charset="-122"/>
                <a:cs typeface="微软雅黑" panose="020B0503020204020204" charset="-122"/>
              </a:rPr>
              <a:t>)</a:t>
            </a:r>
            <a:r>
              <a:rPr lang="zh-CN" altLang="en-US" sz="2400" dirty="0">
                <a:solidFill>
                  <a:srgbClr val="262626"/>
                </a:solidFill>
                <a:latin typeface="微软雅黑" panose="020B0503020204020204" charset="-122"/>
                <a:ea typeface="微软雅黑" panose="020B0503020204020204" charset="-122"/>
                <a:cs typeface="微软雅黑" panose="020B0503020204020204" charset="-122"/>
              </a:rPr>
              <a:t>。</a:t>
            </a:r>
            <a:endParaRPr lang="en-US" altLang="zh-CN" sz="2400" dirty="0">
              <a:solidFill>
                <a:srgbClr val="262626"/>
              </a:solidFill>
              <a:latin typeface="微软雅黑" panose="020B0503020204020204" charset="-122"/>
              <a:ea typeface="微软雅黑" panose="020B0503020204020204" charset="-122"/>
              <a:cs typeface="微软雅黑" panose="020B0503020204020204" charset="-122"/>
            </a:endParaRPr>
          </a:p>
          <a:p>
            <a:pPr lvl="0"/>
            <a:endParaRPr lang="en-US" altLang="zh-CN" sz="2400" dirty="0">
              <a:solidFill>
                <a:srgbClr val="262626"/>
              </a:solidFill>
              <a:latin typeface="微软雅黑" panose="020B0503020204020204" charset="-122"/>
              <a:ea typeface="微软雅黑" panose="020B0503020204020204" charset="-122"/>
              <a:cs typeface="微软雅黑" panose="020B0503020204020204" charset="-122"/>
            </a:endParaRPr>
          </a:p>
          <a:p>
            <a:pPr lvl="0"/>
            <a:r>
              <a:rPr lang="zh-CN" altLang="en-US" sz="2400" dirty="0">
                <a:solidFill>
                  <a:srgbClr val="262626"/>
                </a:solidFill>
                <a:latin typeface="微软雅黑" panose="020B0503020204020204" charset="-122"/>
                <a:ea typeface="微软雅黑" panose="020B0503020204020204" charset="-122"/>
                <a:cs typeface="微软雅黑" panose="020B0503020204020204" charset="-122"/>
              </a:rPr>
              <a:t>由于早期</a:t>
            </a:r>
            <a:r>
              <a:rPr lang="en-US" altLang="zh-CN" sz="2400" dirty="0">
                <a:solidFill>
                  <a:srgbClr val="262626"/>
                </a:solidFill>
                <a:latin typeface="微软雅黑" panose="020B0503020204020204" charset="-122"/>
                <a:ea typeface="微软雅黑" panose="020B0503020204020204" charset="-122"/>
                <a:cs typeface="微软雅黑" panose="020B0503020204020204" charset="-122"/>
              </a:rPr>
              <a:t>intel</a:t>
            </a:r>
            <a:r>
              <a:rPr lang="zh-CN" altLang="en-US" sz="2400" dirty="0">
                <a:solidFill>
                  <a:srgbClr val="262626"/>
                </a:solidFill>
                <a:latin typeface="微软雅黑" panose="020B0503020204020204" charset="-122"/>
                <a:ea typeface="微软雅黑" panose="020B0503020204020204" charset="-122"/>
                <a:cs typeface="微软雅黑" panose="020B0503020204020204" charset="-122"/>
              </a:rPr>
              <a:t>的</a:t>
            </a:r>
            <a:r>
              <a:rPr lang="en-US" altLang="zh-CN" sz="2400" dirty="0">
                <a:solidFill>
                  <a:srgbClr val="262626"/>
                </a:solidFill>
                <a:latin typeface="微软雅黑" panose="020B0503020204020204" charset="-122"/>
                <a:ea typeface="微软雅黑" panose="020B0503020204020204" charset="-122"/>
                <a:cs typeface="微软雅黑" panose="020B0503020204020204" charset="-122"/>
              </a:rPr>
              <a:t>CPU</a:t>
            </a:r>
            <a:r>
              <a:rPr lang="zh-CN" altLang="en-US" sz="2400" dirty="0">
                <a:solidFill>
                  <a:srgbClr val="262626"/>
                </a:solidFill>
                <a:latin typeface="微软雅黑" panose="020B0503020204020204" charset="-122"/>
                <a:ea typeface="微软雅黑" panose="020B0503020204020204" charset="-122"/>
                <a:cs typeface="微软雅黑" panose="020B0503020204020204" charset="-122"/>
              </a:rPr>
              <a:t>编号都是如</a:t>
            </a:r>
            <a:r>
              <a:rPr lang="en-US" altLang="zh-CN" sz="2400" dirty="0">
                <a:solidFill>
                  <a:srgbClr val="262626"/>
                </a:solidFill>
                <a:latin typeface="微软雅黑" panose="020B0503020204020204" charset="-122"/>
                <a:ea typeface="微软雅黑" panose="020B0503020204020204" charset="-122"/>
                <a:cs typeface="微软雅黑" panose="020B0503020204020204" charset="-122"/>
              </a:rPr>
              <a:t>8086,80286</a:t>
            </a:r>
            <a:r>
              <a:rPr lang="zh-CN" altLang="en-US" sz="2400" dirty="0">
                <a:solidFill>
                  <a:srgbClr val="262626"/>
                </a:solidFill>
                <a:latin typeface="微软雅黑" panose="020B0503020204020204" charset="-122"/>
                <a:ea typeface="微软雅黑" panose="020B0503020204020204" charset="-122"/>
                <a:cs typeface="微软雅黑" panose="020B0503020204020204" charset="-122"/>
              </a:rPr>
              <a:t>来编号</a:t>
            </a:r>
            <a:r>
              <a:rPr lang="en-US" altLang="zh-CN" sz="2400" dirty="0">
                <a:solidFill>
                  <a:srgbClr val="262626"/>
                </a:solidFill>
                <a:latin typeface="微软雅黑" panose="020B0503020204020204" charset="-122"/>
                <a:ea typeface="微软雅黑" panose="020B0503020204020204" charset="-122"/>
                <a:cs typeface="微软雅黑" panose="020B0503020204020204" charset="-122"/>
              </a:rPr>
              <a:t>,</a:t>
            </a:r>
            <a:r>
              <a:rPr lang="zh-CN" altLang="en-US" sz="2400" dirty="0">
                <a:solidFill>
                  <a:srgbClr val="262626"/>
                </a:solidFill>
                <a:latin typeface="微软雅黑" panose="020B0503020204020204" charset="-122"/>
                <a:ea typeface="微软雅黑" panose="020B0503020204020204" charset="-122"/>
                <a:cs typeface="微软雅黑" panose="020B0503020204020204" charset="-122"/>
              </a:rPr>
              <a:t>由于这整个系列的</a:t>
            </a:r>
            <a:r>
              <a:rPr lang="en-US" altLang="zh-CN" sz="2400" dirty="0">
                <a:solidFill>
                  <a:srgbClr val="262626"/>
                </a:solidFill>
                <a:latin typeface="微软雅黑" panose="020B0503020204020204" charset="-122"/>
                <a:ea typeface="微软雅黑" panose="020B0503020204020204" charset="-122"/>
                <a:cs typeface="微软雅黑" panose="020B0503020204020204" charset="-122"/>
              </a:rPr>
              <a:t>CPU</a:t>
            </a:r>
            <a:r>
              <a:rPr lang="zh-CN" altLang="en-US" sz="2400" dirty="0">
                <a:solidFill>
                  <a:srgbClr val="262626"/>
                </a:solidFill>
                <a:latin typeface="微软雅黑" panose="020B0503020204020204" charset="-122"/>
                <a:ea typeface="微软雅黑" panose="020B0503020204020204" charset="-122"/>
                <a:cs typeface="微软雅黑" panose="020B0503020204020204" charset="-122"/>
              </a:rPr>
              <a:t>都是指令兼容的</a:t>
            </a:r>
            <a:r>
              <a:rPr lang="en-US" altLang="zh-CN" sz="2400" dirty="0">
                <a:solidFill>
                  <a:srgbClr val="262626"/>
                </a:solidFill>
                <a:latin typeface="微软雅黑" panose="020B0503020204020204" charset="-122"/>
                <a:ea typeface="微软雅黑" panose="020B0503020204020204" charset="-122"/>
                <a:cs typeface="微软雅黑" panose="020B0503020204020204" charset="-122"/>
              </a:rPr>
              <a:t>,</a:t>
            </a:r>
            <a:r>
              <a:rPr lang="zh-CN" altLang="en-US" sz="2400" dirty="0">
                <a:solidFill>
                  <a:srgbClr val="262626"/>
                </a:solidFill>
                <a:latin typeface="微软雅黑" panose="020B0503020204020204" charset="-122"/>
                <a:ea typeface="微软雅黑" panose="020B0503020204020204" charset="-122"/>
                <a:cs typeface="微软雅黑" panose="020B0503020204020204" charset="-122"/>
              </a:rPr>
              <a:t>所以都用</a:t>
            </a:r>
            <a:r>
              <a:rPr lang="en-US" altLang="zh-CN" sz="2400" dirty="0">
                <a:solidFill>
                  <a:srgbClr val="262626"/>
                </a:solidFill>
                <a:latin typeface="微软雅黑" panose="020B0503020204020204" charset="-122"/>
                <a:ea typeface="微软雅黑" panose="020B0503020204020204" charset="-122"/>
                <a:cs typeface="微软雅黑" panose="020B0503020204020204" charset="-122"/>
              </a:rPr>
              <a:t>X86</a:t>
            </a:r>
            <a:r>
              <a:rPr lang="zh-CN" altLang="en-US" sz="2400" dirty="0">
                <a:solidFill>
                  <a:srgbClr val="262626"/>
                </a:solidFill>
                <a:latin typeface="微软雅黑" panose="020B0503020204020204" charset="-122"/>
                <a:ea typeface="微软雅黑" panose="020B0503020204020204" charset="-122"/>
                <a:cs typeface="微软雅黑" panose="020B0503020204020204" charset="-122"/>
              </a:rPr>
              <a:t>来标识所使用的指令集合如今的奔腾</a:t>
            </a:r>
            <a:r>
              <a:rPr lang="en-US" altLang="zh-CN" sz="2400" dirty="0">
                <a:solidFill>
                  <a:srgbClr val="262626"/>
                </a:solidFill>
                <a:latin typeface="微软雅黑" panose="020B0503020204020204" charset="-122"/>
                <a:ea typeface="微软雅黑" panose="020B0503020204020204" charset="-122"/>
                <a:cs typeface="微软雅黑" panose="020B0503020204020204" charset="-122"/>
              </a:rPr>
              <a:t>,P2,P4,</a:t>
            </a:r>
            <a:r>
              <a:rPr lang="zh-CN" altLang="en-US" sz="2400" dirty="0">
                <a:solidFill>
                  <a:srgbClr val="262626"/>
                </a:solidFill>
                <a:latin typeface="微软雅黑" panose="020B0503020204020204" charset="-122"/>
                <a:ea typeface="微软雅黑" panose="020B0503020204020204" charset="-122"/>
                <a:cs typeface="微软雅黑" panose="020B0503020204020204" charset="-122"/>
              </a:rPr>
              <a:t>赛扬系列都是支持</a:t>
            </a:r>
            <a:r>
              <a:rPr lang="en-US" altLang="zh-CN" sz="2400" dirty="0">
                <a:solidFill>
                  <a:srgbClr val="262626"/>
                </a:solidFill>
                <a:latin typeface="微软雅黑" panose="020B0503020204020204" charset="-122"/>
                <a:ea typeface="微软雅黑" panose="020B0503020204020204" charset="-122"/>
                <a:cs typeface="微软雅黑" panose="020B0503020204020204" charset="-122"/>
              </a:rPr>
              <a:t>X86</a:t>
            </a:r>
            <a:r>
              <a:rPr lang="zh-CN" altLang="en-US" sz="2400" dirty="0">
                <a:solidFill>
                  <a:srgbClr val="262626"/>
                </a:solidFill>
                <a:latin typeface="微软雅黑" panose="020B0503020204020204" charset="-122"/>
                <a:ea typeface="微软雅黑" panose="020B0503020204020204" charset="-122"/>
                <a:cs typeface="微软雅黑" panose="020B0503020204020204" charset="-122"/>
              </a:rPr>
              <a:t>指令系统的</a:t>
            </a:r>
            <a:r>
              <a:rPr lang="en-US" altLang="zh-CN" sz="2400" dirty="0">
                <a:solidFill>
                  <a:srgbClr val="262626"/>
                </a:solidFill>
                <a:latin typeface="微软雅黑" panose="020B0503020204020204" charset="-122"/>
                <a:ea typeface="微软雅黑" panose="020B0503020204020204" charset="-122"/>
                <a:cs typeface="微软雅黑" panose="020B0503020204020204" charset="-122"/>
              </a:rPr>
              <a:t>,</a:t>
            </a:r>
            <a:r>
              <a:rPr lang="zh-CN" altLang="en-US" sz="2400" dirty="0">
                <a:solidFill>
                  <a:srgbClr val="262626"/>
                </a:solidFill>
                <a:latin typeface="微软雅黑" panose="020B0503020204020204" charset="-122"/>
                <a:ea typeface="微软雅黑" panose="020B0503020204020204" charset="-122"/>
                <a:cs typeface="微软雅黑" panose="020B0503020204020204" charset="-122"/>
              </a:rPr>
              <a:t>所以都属于</a:t>
            </a:r>
            <a:r>
              <a:rPr lang="en-US" altLang="zh-CN" sz="2400" dirty="0">
                <a:solidFill>
                  <a:srgbClr val="C00000"/>
                </a:solidFill>
                <a:latin typeface="微软雅黑" panose="020B0503020204020204" charset="-122"/>
                <a:ea typeface="微软雅黑" panose="020B0503020204020204" charset="-122"/>
                <a:cs typeface="微软雅黑" panose="020B0503020204020204" charset="-122"/>
              </a:rPr>
              <a:t>X86</a:t>
            </a:r>
            <a:r>
              <a:rPr lang="zh-CN" altLang="en-US" sz="2400" dirty="0">
                <a:solidFill>
                  <a:srgbClr val="C00000"/>
                </a:solidFill>
                <a:latin typeface="微软雅黑" panose="020B0503020204020204" charset="-122"/>
                <a:ea typeface="微软雅黑" panose="020B0503020204020204" charset="-122"/>
                <a:cs typeface="微软雅黑" panose="020B0503020204020204" charset="-122"/>
              </a:rPr>
              <a:t>家族</a:t>
            </a:r>
            <a:r>
              <a:rPr lang="zh-CN" altLang="en-US" sz="2400" dirty="0">
                <a:solidFill>
                  <a:srgbClr val="262626"/>
                </a:solidFill>
                <a:latin typeface="微软雅黑" panose="020B0503020204020204" charset="-122"/>
                <a:ea typeface="微软雅黑" panose="020B0503020204020204" charset="-122"/>
                <a:cs typeface="微软雅黑" panose="020B0503020204020204" charset="-122"/>
              </a:rPr>
              <a:t> 。</a:t>
            </a:r>
            <a:endParaRPr kumimoji="0" lang="en-US" altLang="zh-CN" sz="2400" b="0" i="0" u="none" strike="noStrike" kern="1200" cap="none" spc="0" normalizeH="0" baseline="0" noProof="0" dirty="0">
              <a:ln>
                <a:noFill/>
              </a:ln>
              <a:solidFill>
                <a:srgbClr val="262626"/>
              </a:solidFill>
              <a:effectLst/>
              <a:uLnTx/>
              <a:uFillTx/>
              <a:latin typeface="微软雅黑" panose="020B0503020204020204" charset="-122"/>
              <a:ea typeface="微软雅黑" panose="020B0503020204020204" charset="-122"/>
              <a:cs typeface="微软雅黑" panose="020B0503020204020204" charset="-122"/>
            </a:endParaRPr>
          </a:p>
        </p:txBody>
      </p:sp>
      <p:sp>
        <p:nvSpPr>
          <p:cNvPr id="6" name="矩形 5"/>
          <p:cNvSpPr/>
          <p:nvPr/>
        </p:nvSpPr>
        <p:spPr>
          <a:xfrm>
            <a:off x="251520" y="188640"/>
            <a:ext cx="1981200" cy="645160"/>
          </a:xfrm>
          <a:prstGeom prst="rect">
            <a:avLst/>
          </a:prstGeom>
        </p:spPr>
        <p:txBody>
          <a:bodyPr wrap="none">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rgbClr val="0000FF"/>
                </a:solidFill>
                <a:effectLst/>
                <a:uLnTx/>
                <a:uFillTx/>
                <a:latin typeface="微软雅黑" panose="020B0503020204020204" charset="-122"/>
                <a:ea typeface="微软雅黑" panose="020B0503020204020204" charset="-122"/>
                <a:cs typeface="微软雅黑" panose="020B0503020204020204" charset="-122"/>
              </a:rPr>
              <a:t>X86</a:t>
            </a:r>
            <a:r>
              <a:rPr kumimoji="0" lang="zh-CN" altLang="en-US" sz="3600" b="1" i="0" u="none" strike="noStrike" kern="1200" cap="none" spc="0" normalizeH="0" baseline="0" noProof="0" dirty="0">
                <a:ln>
                  <a:noFill/>
                </a:ln>
                <a:solidFill>
                  <a:srgbClr val="0000FF"/>
                </a:solidFill>
                <a:effectLst/>
                <a:uLnTx/>
                <a:uFillTx/>
                <a:latin typeface="微软雅黑" panose="020B0503020204020204" charset="-122"/>
                <a:ea typeface="微软雅黑" panose="020B0503020204020204" charset="-122"/>
                <a:cs typeface="微软雅黑" panose="020B0503020204020204" charset="-122"/>
              </a:rPr>
              <a:t>历史</a:t>
            </a:r>
            <a:endParaRPr kumimoji="0" lang="zh-CN" altLang="en-US" sz="3600" b="1" i="0" u="none" strike="noStrike" kern="1200" cap="none" spc="0" normalizeH="0" baseline="0" noProof="0" dirty="0">
              <a:ln>
                <a:noFill/>
              </a:ln>
              <a:solidFill>
                <a:srgbClr val="0000FF"/>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fld id="{240D5ECE-8B49-45CD-BE81-EF81920D1969}" type="slidenum">
              <a:rPr/>
            </a:fld>
            <a:endParaRPr kumimoji="0" lang="zh-CN"/>
          </a:p>
        </p:txBody>
      </p:sp>
      <p:sp>
        <p:nvSpPr>
          <p:cNvPr id="5" name="矩形 4"/>
          <p:cNvSpPr/>
          <p:nvPr/>
        </p:nvSpPr>
        <p:spPr>
          <a:xfrm>
            <a:off x="323528" y="1124744"/>
            <a:ext cx="8676456" cy="4523105"/>
          </a:xfrm>
          <a:prstGeom prst="rect">
            <a:avLst/>
          </a:prstGeom>
        </p:spPr>
        <p:txBody>
          <a:bodyPr wrap="square">
            <a:spAutoFit/>
          </a:bodyPr>
          <a:p>
            <a:pPr lvl="0"/>
            <a:r>
              <a:rPr lang="zh-CN" altLang="en-US" sz="2400" dirty="0">
                <a:solidFill>
                  <a:srgbClr val="262626"/>
                </a:solidFill>
                <a:latin typeface="微软雅黑" panose="020B0503020204020204" charset="-122"/>
                <a:ea typeface="微软雅黑" panose="020B0503020204020204" charset="-122"/>
                <a:cs typeface="微软雅黑" panose="020B0503020204020204" charset="-122"/>
              </a:rPr>
              <a:t>英特尔推出</a:t>
            </a:r>
            <a:r>
              <a:rPr lang="en-US" altLang="zh-CN" sz="2400" dirty="0">
                <a:solidFill>
                  <a:srgbClr val="262626"/>
                </a:solidFill>
                <a:latin typeface="微软雅黑" panose="020B0503020204020204" charset="-122"/>
                <a:ea typeface="微软雅黑" panose="020B0503020204020204" charset="-122"/>
                <a:cs typeface="微软雅黑" panose="020B0503020204020204" charset="-122"/>
              </a:rPr>
              <a:t>X86</a:t>
            </a:r>
            <a:r>
              <a:rPr lang="zh-CN" altLang="en-US" sz="2400" dirty="0">
                <a:solidFill>
                  <a:srgbClr val="262626"/>
                </a:solidFill>
                <a:latin typeface="微软雅黑" panose="020B0503020204020204" charset="-122"/>
                <a:ea typeface="微软雅黑" panose="020B0503020204020204" charset="-122"/>
                <a:cs typeface="微软雅黑" panose="020B0503020204020204" charset="-122"/>
              </a:rPr>
              <a:t>架构已满</a:t>
            </a:r>
            <a:r>
              <a:rPr lang="en-US" altLang="zh-CN" sz="2400" dirty="0">
                <a:solidFill>
                  <a:srgbClr val="262626"/>
                </a:solidFill>
                <a:latin typeface="微软雅黑" panose="020B0503020204020204" charset="-122"/>
                <a:ea typeface="微软雅黑" panose="020B0503020204020204" charset="-122"/>
                <a:cs typeface="微软雅黑" panose="020B0503020204020204" charset="-122"/>
              </a:rPr>
              <a:t>40</a:t>
            </a:r>
            <a:r>
              <a:rPr lang="zh-CN" altLang="en-US" sz="2400" dirty="0">
                <a:solidFill>
                  <a:srgbClr val="262626"/>
                </a:solidFill>
                <a:latin typeface="微软雅黑" panose="020B0503020204020204" charset="-122"/>
                <a:ea typeface="微软雅黑" panose="020B0503020204020204" charset="-122"/>
                <a:cs typeface="微软雅黑" panose="020B0503020204020204" charset="-122"/>
              </a:rPr>
              <a:t>年了，同</a:t>
            </a:r>
            <a:r>
              <a:rPr lang="en-US" altLang="zh-CN" sz="2400" dirty="0">
                <a:solidFill>
                  <a:srgbClr val="262626"/>
                </a:solidFill>
                <a:latin typeface="微软雅黑" panose="020B0503020204020204" charset="-122"/>
                <a:ea typeface="微软雅黑" panose="020B0503020204020204" charset="-122"/>
                <a:cs typeface="微软雅黑" panose="020B0503020204020204" charset="-122"/>
              </a:rPr>
              <a:t>486</a:t>
            </a:r>
            <a:r>
              <a:rPr lang="zh-CN" altLang="en-US" sz="2400" dirty="0">
                <a:solidFill>
                  <a:srgbClr val="262626"/>
                </a:solidFill>
                <a:latin typeface="微软雅黑" panose="020B0503020204020204" charset="-122"/>
                <a:ea typeface="微软雅黑" panose="020B0503020204020204" charset="-122"/>
                <a:cs typeface="微软雅黑" panose="020B0503020204020204" charset="-122"/>
              </a:rPr>
              <a:t>相比，</a:t>
            </a:r>
            <a:r>
              <a:rPr lang="en-US" altLang="zh-CN" sz="2400" dirty="0">
                <a:solidFill>
                  <a:srgbClr val="262626"/>
                </a:solidFill>
                <a:latin typeface="微软雅黑" panose="020B0503020204020204" charset="-122"/>
                <a:ea typeface="微软雅黑" panose="020B0503020204020204" charset="-122"/>
                <a:cs typeface="微软雅黑" panose="020B0503020204020204" charset="-122"/>
              </a:rPr>
              <a:t>Pentium</a:t>
            </a:r>
            <a:r>
              <a:rPr lang="zh-CN" altLang="en-US" sz="2400" dirty="0">
                <a:solidFill>
                  <a:srgbClr val="262626"/>
                </a:solidFill>
                <a:latin typeface="微软雅黑" panose="020B0503020204020204" charset="-122"/>
                <a:ea typeface="微软雅黑" panose="020B0503020204020204" charset="-122"/>
                <a:cs typeface="微软雅黑" panose="020B0503020204020204" charset="-122"/>
              </a:rPr>
              <a:t>向前迈进了一大步， 而</a:t>
            </a:r>
            <a:r>
              <a:rPr lang="en-US" altLang="zh-CN" sz="2400" dirty="0" err="1">
                <a:solidFill>
                  <a:srgbClr val="262626"/>
                </a:solidFill>
                <a:latin typeface="微软雅黑" panose="020B0503020204020204" charset="-122"/>
                <a:ea typeface="微软雅黑" panose="020B0503020204020204" charset="-122"/>
                <a:cs typeface="微软雅黑" panose="020B0503020204020204" charset="-122"/>
              </a:rPr>
              <a:t>PⅡ</a:t>
            </a:r>
            <a:r>
              <a:rPr lang="zh-CN" altLang="en-US" sz="2400" dirty="0">
                <a:solidFill>
                  <a:srgbClr val="262626"/>
                </a:solidFill>
                <a:latin typeface="微软雅黑" panose="020B0503020204020204" charset="-122"/>
                <a:ea typeface="微软雅黑" panose="020B0503020204020204" charset="-122"/>
                <a:cs typeface="微软雅黑" panose="020B0503020204020204" charset="-122"/>
              </a:rPr>
              <a:t>的前进步伐则没有这么大了，</a:t>
            </a:r>
            <a:r>
              <a:rPr lang="en-US" altLang="zh-CN" sz="2400" dirty="0">
                <a:solidFill>
                  <a:srgbClr val="262626"/>
                </a:solidFill>
                <a:latin typeface="微软雅黑" panose="020B0503020204020204" charset="-122"/>
                <a:ea typeface="微软雅黑" panose="020B0503020204020204" charset="-122"/>
                <a:cs typeface="微软雅黑" panose="020B0503020204020204" charset="-122"/>
              </a:rPr>
              <a:t>X86 CPU</a:t>
            </a:r>
            <a:r>
              <a:rPr lang="zh-CN" altLang="en-US" sz="2400" dirty="0">
                <a:solidFill>
                  <a:srgbClr val="262626"/>
                </a:solidFill>
                <a:latin typeface="微软雅黑" panose="020B0503020204020204" charset="-122"/>
                <a:ea typeface="微软雅黑" panose="020B0503020204020204" charset="-122"/>
                <a:cs typeface="微软雅黑" panose="020B0503020204020204" charset="-122"/>
              </a:rPr>
              <a:t>的发展似乎已到了尽头。</a:t>
            </a:r>
            <a:endParaRPr lang="en-US" altLang="zh-CN" sz="2400" dirty="0">
              <a:solidFill>
                <a:srgbClr val="262626"/>
              </a:solidFill>
              <a:latin typeface="微软雅黑" panose="020B0503020204020204" charset="-122"/>
              <a:ea typeface="微软雅黑" panose="020B0503020204020204" charset="-122"/>
              <a:cs typeface="微软雅黑" panose="020B0503020204020204" charset="-122"/>
            </a:endParaRPr>
          </a:p>
          <a:p>
            <a:pPr lvl="0"/>
            <a:endParaRPr lang="en-US" altLang="zh-CN" sz="2400" dirty="0">
              <a:solidFill>
                <a:srgbClr val="262626"/>
              </a:solidFill>
              <a:latin typeface="微软雅黑" panose="020B0503020204020204" charset="-122"/>
              <a:ea typeface="微软雅黑" panose="020B0503020204020204" charset="-122"/>
              <a:cs typeface="微软雅黑" panose="020B0503020204020204" charset="-122"/>
            </a:endParaRPr>
          </a:p>
          <a:p>
            <a:pPr lvl="0"/>
            <a:r>
              <a:rPr lang="zh-CN" altLang="en-US" sz="2400" dirty="0">
                <a:solidFill>
                  <a:srgbClr val="262626"/>
                </a:solidFill>
                <a:latin typeface="微软雅黑" panose="020B0503020204020204" charset="-122"/>
                <a:ea typeface="微软雅黑" panose="020B0503020204020204" charset="-122"/>
                <a:cs typeface="微软雅黑" panose="020B0503020204020204" charset="-122"/>
              </a:rPr>
              <a:t>英特尔非常清楚，是</a:t>
            </a:r>
            <a:r>
              <a:rPr lang="en-US" altLang="zh-CN" sz="2400" dirty="0">
                <a:solidFill>
                  <a:srgbClr val="262626"/>
                </a:solidFill>
                <a:latin typeface="微软雅黑" panose="020B0503020204020204" charset="-122"/>
                <a:ea typeface="微软雅黑" panose="020B0503020204020204" charset="-122"/>
                <a:cs typeface="微软雅黑" panose="020B0503020204020204" charset="-122"/>
              </a:rPr>
              <a:t>X86</a:t>
            </a:r>
            <a:r>
              <a:rPr lang="zh-CN" altLang="en-US" sz="2400" dirty="0">
                <a:solidFill>
                  <a:srgbClr val="262626"/>
                </a:solidFill>
                <a:latin typeface="微软雅黑" panose="020B0503020204020204" charset="-122"/>
                <a:ea typeface="微软雅黑" panose="020B0503020204020204" charset="-122"/>
                <a:cs typeface="微软雅黑" panose="020B0503020204020204" charset="-122"/>
              </a:rPr>
              <a:t>指令集限制了</a:t>
            </a:r>
            <a:r>
              <a:rPr lang="en-US" altLang="zh-CN" sz="2400" dirty="0">
                <a:solidFill>
                  <a:srgbClr val="262626"/>
                </a:solidFill>
                <a:latin typeface="微软雅黑" panose="020B0503020204020204" charset="-122"/>
                <a:ea typeface="微软雅黑" panose="020B0503020204020204" charset="-122"/>
                <a:cs typeface="微软雅黑" panose="020B0503020204020204" charset="-122"/>
              </a:rPr>
              <a:t>CPU</a:t>
            </a:r>
            <a:r>
              <a:rPr lang="zh-CN" altLang="en-US" sz="2400" dirty="0">
                <a:solidFill>
                  <a:srgbClr val="262626"/>
                </a:solidFill>
                <a:latin typeface="微软雅黑" panose="020B0503020204020204" charset="-122"/>
                <a:ea typeface="微软雅黑" panose="020B0503020204020204" charset="-122"/>
                <a:cs typeface="微软雅黑" panose="020B0503020204020204" charset="-122"/>
              </a:rPr>
              <a:t>性能的进一步提高，因此，他们正同惠普共同努力开发</a:t>
            </a:r>
            <a:r>
              <a:rPr lang="zh-CN" altLang="en-US" sz="2400" dirty="0">
                <a:solidFill>
                  <a:srgbClr val="00B050"/>
                </a:solidFill>
                <a:latin typeface="微软雅黑" panose="020B0503020204020204" charset="-122"/>
                <a:ea typeface="微软雅黑" panose="020B0503020204020204" charset="-122"/>
                <a:cs typeface="微软雅黑" panose="020B0503020204020204" charset="-122"/>
              </a:rPr>
              <a:t>下一代指令集架构</a:t>
            </a:r>
            <a:r>
              <a:rPr lang="zh-CN" altLang="en-US" sz="2400" dirty="0">
                <a:solidFill>
                  <a:srgbClr val="262626"/>
                </a:solidFill>
                <a:latin typeface="微软雅黑" panose="020B0503020204020204" charset="-122"/>
                <a:ea typeface="微软雅黑" panose="020B0503020204020204" charset="-122"/>
                <a:cs typeface="微软雅黑" panose="020B0503020204020204" charset="-122"/>
              </a:rPr>
              <a:t>（</a:t>
            </a:r>
            <a:r>
              <a:rPr lang="en-US" altLang="zh-CN" sz="2400" dirty="0">
                <a:solidFill>
                  <a:srgbClr val="262626"/>
                </a:solidFill>
                <a:latin typeface="微软雅黑" panose="020B0503020204020204" charset="-122"/>
                <a:ea typeface="微软雅黑" panose="020B0503020204020204" charset="-122"/>
                <a:cs typeface="微软雅黑" panose="020B0503020204020204" charset="-122"/>
              </a:rPr>
              <a:t>Instruction Set Architecture </a:t>
            </a:r>
            <a:r>
              <a:rPr lang="zh-CN" altLang="en-US" sz="2400" dirty="0">
                <a:solidFill>
                  <a:srgbClr val="262626"/>
                </a:solidFill>
                <a:latin typeface="微软雅黑" panose="020B0503020204020204" charset="-122"/>
                <a:ea typeface="微软雅黑" panose="020B0503020204020204" charset="-122"/>
                <a:cs typeface="微软雅黑" panose="020B0503020204020204" charset="-122"/>
              </a:rPr>
              <a:t>，</a:t>
            </a:r>
            <a:r>
              <a:rPr lang="en-US" altLang="zh-CN" sz="2400" dirty="0">
                <a:solidFill>
                  <a:srgbClr val="262626"/>
                </a:solidFill>
                <a:latin typeface="微软雅黑" panose="020B0503020204020204" charset="-122"/>
                <a:ea typeface="微软雅黑" panose="020B0503020204020204" charset="-122"/>
                <a:cs typeface="微软雅黑" panose="020B0503020204020204" charset="-122"/>
              </a:rPr>
              <a:t>ISA</a:t>
            </a:r>
            <a:r>
              <a:rPr lang="zh-CN" altLang="en-US" sz="2400" dirty="0">
                <a:solidFill>
                  <a:srgbClr val="262626"/>
                </a:solidFill>
                <a:latin typeface="微软雅黑" panose="020B0503020204020204" charset="-122"/>
                <a:ea typeface="微软雅黑" panose="020B0503020204020204" charset="-122"/>
                <a:cs typeface="微软雅黑" panose="020B0503020204020204" charset="-122"/>
              </a:rPr>
              <a:t>）：</a:t>
            </a:r>
            <a:r>
              <a:rPr lang="zh-CN" altLang="en-US" sz="2400" dirty="0">
                <a:solidFill>
                  <a:srgbClr val="0000FF"/>
                </a:solidFill>
                <a:latin typeface="微软雅黑" panose="020B0503020204020204" charset="-122"/>
                <a:ea typeface="微软雅黑" panose="020B0503020204020204" charset="-122"/>
                <a:cs typeface="微软雅黑" panose="020B0503020204020204" charset="-122"/>
              </a:rPr>
              <a:t> </a:t>
            </a:r>
            <a:r>
              <a:rPr lang="en-US" altLang="zh-CN" sz="2400" dirty="0">
                <a:solidFill>
                  <a:srgbClr val="0000FF"/>
                </a:solidFill>
                <a:latin typeface="微软雅黑" panose="020B0503020204020204" charset="-122"/>
                <a:ea typeface="微软雅黑" panose="020B0503020204020204" charset="-122"/>
                <a:cs typeface="微软雅黑" panose="020B0503020204020204" charset="-122"/>
              </a:rPr>
              <a:t>EPIC</a:t>
            </a:r>
            <a:r>
              <a:rPr lang="en-US" altLang="zh-CN" sz="2400" dirty="0">
                <a:solidFill>
                  <a:srgbClr val="262626"/>
                </a:solidFill>
                <a:latin typeface="微软雅黑" panose="020B0503020204020204" charset="-122"/>
                <a:ea typeface="微软雅黑" panose="020B0503020204020204" charset="-122"/>
                <a:cs typeface="微软雅黑" panose="020B0503020204020204" charset="-122"/>
              </a:rPr>
              <a:t>(Explicitly Parallel Instruction Computing</a:t>
            </a:r>
            <a:r>
              <a:rPr lang="zh-CN" altLang="en-US" sz="2400" dirty="0">
                <a:solidFill>
                  <a:srgbClr val="262626"/>
                </a:solidFill>
                <a:latin typeface="微软雅黑" panose="020B0503020204020204" charset="-122"/>
                <a:ea typeface="微软雅黑" panose="020B0503020204020204" charset="-122"/>
                <a:cs typeface="微软雅黑" panose="020B0503020204020204" charset="-122"/>
              </a:rPr>
              <a:t>，</a:t>
            </a:r>
            <a:r>
              <a:rPr lang="zh-CN" altLang="en-US" sz="2400" dirty="0">
                <a:solidFill>
                  <a:srgbClr val="00B050"/>
                </a:solidFill>
                <a:latin typeface="微软雅黑" panose="020B0503020204020204" charset="-122"/>
                <a:ea typeface="微软雅黑" panose="020B0503020204020204" charset="-122"/>
                <a:cs typeface="微软雅黑" panose="020B0503020204020204" charset="-122"/>
              </a:rPr>
              <a:t>显性并行指令计算</a:t>
            </a:r>
            <a:r>
              <a:rPr lang="en-US" altLang="zh-CN" sz="2400" dirty="0">
                <a:solidFill>
                  <a:srgbClr val="262626"/>
                </a:solidFill>
                <a:latin typeface="微软雅黑" panose="020B0503020204020204" charset="-122"/>
                <a:ea typeface="微软雅黑" panose="020B0503020204020204" charset="-122"/>
                <a:cs typeface="微软雅黑" panose="020B0503020204020204" charset="-122"/>
              </a:rPr>
              <a:t>)</a:t>
            </a:r>
            <a:r>
              <a:rPr lang="zh-CN" altLang="en-US" sz="2400" dirty="0">
                <a:solidFill>
                  <a:srgbClr val="262626"/>
                </a:solidFill>
                <a:latin typeface="微软雅黑" panose="020B0503020204020204" charset="-122"/>
                <a:ea typeface="微软雅黑" panose="020B0503020204020204" charset="-122"/>
                <a:cs typeface="微软雅黑" panose="020B0503020204020204" charset="-122"/>
              </a:rPr>
              <a:t>。</a:t>
            </a:r>
            <a:endParaRPr lang="en-US" altLang="zh-CN" sz="2400" dirty="0">
              <a:solidFill>
                <a:srgbClr val="262626"/>
              </a:solidFill>
              <a:latin typeface="微软雅黑" panose="020B0503020204020204" charset="-122"/>
              <a:ea typeface="微软雅黑" panose="020B0503020204020204" charset="-122"/>
              <a:cs typeface="微软雅黑" panose="020B0503020204020204" charset="-122"/>
            </a:endParaRPr>
          </a:p>
          <a:p>
            <a:pPr lvl="0"/>
            <a:endParaRPr lang="en-US" altLang="zh-CN" sz="2400" dirty="0">
              <a:solidFill>
                <a:srgbClr val="262626"/>
              </a:solidFill>
              <a:latin typeface="微软雅黑" panose="020B0503020204020204" charset="-122"/>
              <a:ea typeface="微软雅黑" panose="020B0503020204020204" charset="-122"/>
              <a:cs typeface="微软雅黑" panose="020B0503020204020204" charset="-122"/>
            </a:endParaRPr>
          </a:p>
          <a:p>
            <a:pPr lvl="0"/>
            <a:r>
              <a:rPr lang="zh-CN" altLang="en-US" sz="2400" dirty="0">
                <a:solidFill>
                  <a:srgbClr val="262626"/>
                </a:solidFill>
                <a:latin typeface="微软雅黑" panose="020B0503020204020204" charset="-122"/>
                <a:ea typeface="微软雅黑" panose="020B0503020204020204" charset="-122"/>
                <a:cs typeface="微软雅黑" panose="020B0503020204020204" charset="-122"/>
              </a:rPr>
              <a:t>对英特尔而言，</a:t>
            </a:r>
            <a:r>
              <a:rPr lang="zh-CN" altLang="en-US" sz="2400" dirty="0">
                <a:solidFill>
                  <a:srgbClr val="C00000"/>
                </a:solidFill>
                <a:latin typeface="微软雅黑" panose="020B0503020204020204" charset="-122"/>
                <a:ea typeface="微软雅黑" panose="020B0503020204020204" charset="-122"/>
                <a:cs typeface="微软雅黑" panose="020B0503020204020204" charset="-122"/>
              </a:rPr>
              <a:t> </a:t>
            </a:r>
            <a:r>
              <a:rPr lang="en-US" altLang="zh-CN" sz="2400" dirty="0">
                <a:solidFill>
                  <a:srgbClr val="C00000"/>
                </a:solidFill>
                <a:latin typeface="微软雅黑" panose="020B0503020204020204" charset="-122"/>
                <a:ea typeface="微软雅黑" panose="020B0503020204020204" charset="-122"/>
                <a:cs typeface="微软雅黑" panose="020B0503020204020204" charset="-122"/>
              </a:rPr>
              <a:t>IA</a:t>
            </a:r>
            <a:r>
              <a:rPr lang="zh-CN" altLang="en-US" sz="2400" dirty="0">
                <a:solidFill>
                  <a:srgbClr val="C00000"/>
                </a:solidFill>
                <a:latin typeface="微软雅黑" panose="020B0503020204020204" charset="-122"/>
                <a:ea typeface="微软雅黑" panose="020B0503020204020204" charset="-122"/>
                <a:cs typeface="微软雅黑" panose="020B0503020204020204" charset="-122"/>
              </a:rPr>
              <a:t>－</a:t>
            </a:r>
            <a:r>
              <a:rPr lang="en-US" altLang="zh-CN" sz="2400" dirty="0">
                <a:solidFill>
                  <a:srgbClr val="C00000"/>
                </a:solidFill>
                <a:latin typeface="微软雅黑" panose="020B0503020204020204" charset="-122"/>
                <a:ea typeface="微软雅黑" panose="020B0503020204020204" charset="-122"/>
                <a:cs typeface="微软雅黑" panose="020B0503020204020204" charset="-122"/>
              </a:rPr>
              <a:t>64</a:t>
            </a:r>
            <a:r>
              <a:rPr lang="zh-CN" altLang="en-US" sz="2400" dirty="0">
                <a:solidFill>
                  <a:srgbClr val="C00000"/>
                </a:solidFill>
                <a:latin typeface="微软雅黑" panose="020B0503020204020204" charset="-122"/>
                <a:ea typeface="微软雅黑" panose="020B0503020204020204" charset="-122"/>
                <a:cs typeface="微软雅黑" panose="020B0503020204020204" charset="-122"/>
              </a:rPr>
              <a:t>（英特尔的</a:t>
            </a:r>
            <a:r>
              <a:rPr lang="en-US" altLang="zh-CN" sz="2400" dirty="0">
                <a:solidFill>
                  <a:srgbClr val="C00000"/>
                </a:solidFill>
                <a:latin typeface="微软雅黑" panose="020B0503020204020204" charset="-122"/>
                <a:ea typeface="微软雅黑" panose="020B0503020204020204" charset="-122"/>
                <a:cs typeface="微软雅黑" panose="020B0503020204020204" charset="-122"/>
              </a:rPr>
              <a:t>64</a:t>
            </a:r>
            <a:r>
              <a:rPr lang="zh-CN" altLang="en-US" sz="2400" dirty="0">
                <a:solidFill>
                  <a:srgbClr val="C00000"/>
                </a:solidFill>
                <a:latin typeface="微软雅黑" panose="020B0503020204020204" charset="-122"/>
                <a:ea typeface="微软雅黑" panose="020B0503020204020204" charset="-122"/>
                <a:cs typeface="微软雅黑" panose="020B0503020204020204" charset="-122"/>
              </a:rPr>
              <a:t>位架构）</a:t>
            </a:r>
            <a:r>
              <a:rPr lang="zh-CN" altLang="en-US" sz="2400" dirty="0">
                <a:solidFill>
                  <a:srgbClr val="262626"/>
                </a:solidFill>
                <a:latin typeface="微软雅黑" panose="020B0503020204020204" charset="-122"/>
                <a:ea typeface="微软雅黑" panose="020B0503020204020204" charset="-122"/>
                <a:cs typeface="微软雅黑" panose="020B0503020204020204" charset="-122"/>
              </a:rPr>
              <a:t>是下一个</a:t>
            </a:r>
            <a:r>
              <a:rPr lang="en-US" altLang="zh-CN" sz="2400" dirty="0">
                <a:solidFill>
                  <a:srgbClr val="262626"/>
                </a:solidFill>
                <a:latin typeface="微软雅黑" panose="020B0503020204020204" charset="-122"/>
                <a:ea typeface="微软雅黑" panose="020B0503020204020204" charset="-122"/>
                <a:cs typeface="微软雅黑" panose="020B0503020204020204" charset="-122"/>
              </a:rPr>
              <a:t>10</a:t>
            </a:r>
            <a:r>
              <a:rPr lang="zh-CN" altLang="en-US" sz="2400" dirty="0">
                <a:solidFill>
                  <a:srgbClr val="262626"/>
                </a:solidFill>
                <a:latin typeface="微软雅黑" panose="020B0503020204020204" charset="-122"/>
                <a:ea typeface="微软雅黑" panose="020B0503020204020204" charset="-122"/>
                <a:cs typeface="微软雅黑" panose="020B0503020204020204" charset="-122"/>
              </a:rPr>
              <a:t>到</a:t>
            </a:r>
            <a:r>
              <a:rPr lang="en-US" altLang="zh-CN" sz="2400" dirty="0">
                <a:solidFill>
                  <a:srgbClr val="262626"/>
                </a:solidFill>
                <a:latin typeface="微软雅黑" panose="020B0503020204020204" charset="-122"/>
                <a:ea typeface="微软雅黑" panose="020B0503020204020204" charset="-122"/>
                <a:cs typeface="微软雅黑" panose="020B0503020204020204" charset="-122"/>
              </a:rPr>
              <a:t>15</a:t>
            </a:r>
            <a:r>
              <a:rPr lang="zh-CN" altLang="en-US" sz="2400" dirty="0">
                <a:solidFill>
                  <a:srgbClr val="262626"/>
                </a:solidFill>
                <a:latin typeface="微软雅黑" panose="020B0503020204020204" charset="-122"/>
                <a:ea typeface="微软雅黑" panose="020B0503020204020204" charset="-122"/>
                <a:cs typeface="微软雅黑" panose="020B0503020204020204" charset="-122"/>
              </a:rPr>
              <a:t>年的架构。新的</a:t>
            </a:r>
            <a:r>
              <a:rPr lang="en-US" altLang="zh-CN" sz="2400" dirty="0">
                <a:solidFill>
                  <a:srgbClr val="262626"/>
                </a:solidFill>
                <a:latin typeface="微软雅黑" panose="020B0503020204020204" charset="-122"/>
                <a:ea typeface="微软雅黑" panose="020B0503020204020204" charset="-122"/>
                <a:cs typeface="微软雅黑" panose="020B0503020204020204" charset="-122"/>
              </a:rPr>
              <a:t>ISA</a:t>
            </a:r>
            <a:r>
              <a:rPr lang="zh-CN" altLang="en-US" sz="2400" dirty="0">
                <a:solidFill>
                  <a:srgbClr val="262626"/>
                </a:solidFill>
                <a:latin typeface="微软雅黑" panose="020B0503020204020204" charset="-122"/>
                <a:ea typeface="微软雅黑" panose="020B0503020204020204" charset="-122"/>
                <a:cs typeface="微软雅黑" panose="020B0503020204020204" charset="-122"/>
              </a:rPr>
              <a:t>将使英特尔</a:t>
            </a:r>
            <a:r>
              <a:rPr lang="zh-CN" altLang="en-US" sz="2400" dirty="0">
                <a:solidFill>
                  <a:srgbClr val="C00000"/>
                </a:solidFill>
                <a:latin typeface="微软雅黑" panose="020B0503020204020204" charset="-122"/>
                <a:ea typeface="微软雅黑" panose="020B0503020204020204" charset="-122"/>
                <a:cs typeface="微软雅黑" panose="020B0503020204020204" charset="-122"/>
              </a:rPr>
              <a:t>摆脱</a:t>
            </a:r>
            <a:r>
              <a:rPr lang="en-US" altLang="zh-CN" sz="2400" dirty="0">
                <a:solidFill>
                  <a:srgbClr val="C00000"/>
                </a:solidFill>
                <a:latin typeface="微软雅黑" panose="020B0503020204020204" charset="-122"/>
                <a:ea typeface="微软雅黑" panose="020B0503020204020204" charset="-122"/>
                <a:cs typeface="微软雅黑" panose="020B0503020204020204" charset="-122"/>
              </a:rPr>
              <a:t>X86</a:t>
            </a:r>
            <a:r>
              <a:rPr lang="zh-CN" altLang="en-US" sz="2400" dirty="0">
                <a:solidFill>
                  <a:srgbClr val="C00000"/>
                </a:solidFill>
                <a:latin typeface="微软雅黑" panose="020B0503020204020204" charset="-122"/>
                <a:ea typeface="微软雅黑" panose="020B0503020204020204" charset="-122"/>
                <a:cs typeface="微软雅黑" panose="020B0503020204020204" charset="-122"/>
              </a:rPr>
              <a:t>架构的限制</a:t>
            </a:r>
            <a:r>
              <a:rPr lang="zh-CN" altLang="en-US" sz="2400" dirty="0">
                <a:solidFill>
                  <a:srgbClr val="262626"/>
                </a:solidFill>
                <a:latin typeface="微软雅黑" panose="020B0503020204020204" charset="-122"/>
                <a:ea typeface="微软雅黑" panose="020B0503020204020204" charset="-122"/>
                <a:cs typeface="微软雅黑" panose="020B0503020204020204" charset="-122"/>
              </a:rPr>
              <a:t>，从而设计出超越所有现有</a:t>
            </a:r>
            <a:r>
              <a:rPr lang="en-US" altLang="zh-CN" sz="2400" dirty="0">
                <a:solidFill>
                  <a:srgbClr val="262626"/>
                </a:solidFill>
                <a:latin typeface="微软雅黑" panose="020B0503020204020204" charset="-122"/>
                <a:ea typeface="微软雅黑" panose="020B0503020204020204" charset="-122"/>
                <a:cs typeface="微软雅黑" panose="020B0503020204020204" charset="-122"/>
              </a:rPr>
              <a:t>RISC CPU</a:t>
            </a:r>
            <a:r>
              <a:rPr lang="zh-CN" altLang="en-US" sz="2400" dirty="0">
                <a:solidFill>
                  <a:srgbClr val="262626"/>
                </a:solidFill>
                <a:latin typeface="微软雅黑" panose="020B0503020204020204" charset="-122"/>
                <a:ea typeface="微软雅黑" panose="020B0503020204020204" charset="-122"/>
                <a:cs typeface="微软雅黑" panose="020B0503020204020204" charset="-122"/>
              </a:rPr>
              <a:t>和</a:t>
            </a:r>
            <a:r>
              <a:rPr lang="en-US" altLang="zh-CN" sz="2400" dirty="0">
                <a:solidFill>
                  <a:srgbClr val="262626"/>
                </a:solidFill>
                <a:latin typeface="微软雅黑" panose="020B0503020204020204" charset="-122"/>
                <a:ea typeface="微软雅黑" panose="020B0503020204020204" charset="-122"/>
                <a:cs typeface="微软雅黑" panose="020B0503020204020204" charset="-122"/>
              </a:rPr>
              <a:t>X86 CPU</a:t>
            </a:r>
            <a:r>
              <a:rPr lang="zh-CN" altLang="en-US" sz="2400" dirty="0">
                <a:solidFill>
                  <a:srgbClr val="262626"/>
                </a:solidFill>
                <a:latin typeface="微软雅黑" panose="020B0503020204020204" charset="-122"/>
                <a:ea typeface="微软雅黑" panose="020B0503020204020204" charset="-122"/>
                <a:cs typeface="微软雅黑" panose="020B0503020204020204" charset="-122"/>
              </a:rPr>
              <a:t>的新型处理器。</a:t>
            </a:r>
            <a:endParaRPr kumimoji="0" lang="en-US" altLang="zh-CN" sz="2400" b="0" i="0" u="none" strike="noStrike" kern="1200" cap="none" spc="0" normalizeH="0" baseline="0" noProof="0" dirty="0">
              <a:ln>
                <a:noFill/>
              </a:ln>
              <a:solidFill>
                <a:srgbClr val="262626"/>
              </a:solidFill>
              <a:effectLst/>
              <a:uLnTx/>
              <a:uFillTx/>
              <a:latin typeface="微软雅黑" panose="020B0503020204020204" charset="-122"/>
              <a:ea typeface="微软雅黑" panose="020B0503020204020204" charset="-122"/>
              <a:cs typeface="微软雅黑" panose="020B0503020204020204" charset="-122"/>
            </a:endParaRPr>
          </a:p>
        </p:txBody>
      </p:sp>
      <p:sp>
        <p:nvSpPr>
          <p:cNvPr id="6" name="矩形 5"/>
          <p:cNvSpPr/>
          <p:nvPr/>
        </p:nvSpPr>
        <p:spPr>
          <a:xfrm>
            <a:off x="251520" y="188640"/>
            <a:ext cx="1781810" cy="583565"/>
          </a:xfrm>
          <a:prstGeom prst="rect">
            <a:avLst/>
          </a:prstGeom>
        </p:spPr>
        <p:txBody>
          <a:bodyPr wrap="none">
            <a:spAutoFit/>
          </a:bodyPr>
          <a:p>
            <a:pPr lvl="0"/>
            <a:r>
              <a:rPr lang="en-US" altLang="zh-CN" sz="3200" b="1" dirty="0">
                <a:solidFill>
                  <a:srgbClr val="0000FF"/>
                </a:solidFill>
                <a:latin typeface="微软雅黑" panose="020B0503020204020204" charset="-122"/>
                <a:ea typeface="微软雅黑" panose="020B0503020204020204" charset="-122"/>
                <a:cs typeface="微软雅黑" panose="020B0503020204020204" charset="-122"/>
              </a:rPr>
              <a:t>X86</a:t>
            </a:r>
            <a:r>
              <a:rPr lang="zh-CN" altLang="en-US" sz="3200" b="1" dirty="0">
                <a:solidFill>
                  <a:srgbClr val="0000FF"/>
                </a:solidFill>
                <a:latin typeface="微软雅黑" panose="020B0503020204020204" charset="-122"/>
                <a:ea typeface="微软雅黑" panose="020B0503020204020204" charset="-122"/>
                <a:cs typeface="微软雅黑" panose="020B0503020204020204" charset="-122"/>
              </a:rPr>
              <a:t>展望</a:t>
            </a:r>
            <a:endParaRPr kumimoji="0" lang="zh-CN" altLang="en-US" sz="3200" b="1" i="0" u="none" strike="noStrike" kern="1200" cap="none" spc="0" normalizeH="0" baseline="0" noProof="0" dirty="0">
              <a:ln>
                <a:noFill/>
              </a:ln>
              <a:solidFill>
                <a:srgbClr val="0000FF"/>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fld id="{240D5ECE-8B49-45CD-BE81-EF81920D1969}" type="slidenum">
              <a:rPr/>
            </a:fld>
            <a:endParaRPr kumimoji="0" lang="zh-CN"/>
          </a:p>
        </p:txBody>
      </p:sp>
      <p:sp>
        <p:nvSpPr>
          <p:cNvPr id="3" name="矩形 2"/>
          <p:cNvSpPr/>
          <p:nvPr/>
        </p:nvSpPr>
        <p:spPr>
          <a:xfrm>
            <a:off x="271558" y="1196752"/>
            <a:ext cx="8676456" cy="3415030"/>
          </a:xfrm>
          <a:prstGeom prst="rect">
            <a:avLst/>
          </a:prstGeom>
        </p:spPr>
        <p:txBody>
          <a:bodyPr wrap="square">
            <a:spAutoFit/>
          </a:bodyPr>
          <a:p>
            <a:pPr lvl="0"/>
            <a:r>
              <a:rPr lang="en-US" altLang="zh-CN" sz="2400" dirty="0">
                <a:solidFill>
                  <a:srgbClr val="C00000"/>
                </a:solidFill>
                <a:latin typeface="微软雅黑" panose="020B0503020204020204" charset="-122"/>
                <a:ea typeface="微软雅黑" panose="020B0503020204020204" charset="-122"/>
                <a:cs typeface="微软雅黑" panose="020B0503020204020204" charset="-122"/>
              </a:rPr>
              <a:t>X86</a:t>
            </a:r>
            <a:r>
              <a:rPr lang="zh-CN" altLang="en-US" sz="2400" dirty="0">
                <a:solidFill>
                  <a:srgbClr val="C00000"/>
                </a:solidFill>
                <a:latin typeface="微软雅黑" panose="020B0503020204020204" charset="-122"/>
                <a:ea typeface="微软雅黑" panose="020B0503020204020204" charset="-122"/>
                <a:cs typeface="微软雅黑" panose="020B0503020204020204" charset="-122"/>
              </a:rPr>
              <a:t>使用复杂指令集</a:t>
            </a:r>
            <a:r>
              <a:rPr lang="en-US" altLang="zh-CN" sz="2400" dirty="0">
                <a:solidFill>
                  <a:srgbClr val="C00000"/>
                </a:solidFill>
                <a:latin typeface="微软雅黑" panose="020B0503020204020204" charset="-122"/>
                <a:ea typeface="微软雅黑" panose="020B0503020204020204" charset="-122"/>
                <a:cs typeface="微软雅黑" panose="020B0503020204020204" charset="-122"/>
              </a:rPr>
              <a:t>CISC</a:t>
            </a:r>
            <a:r>
              <a:rPr lang="zh-CN" altLang="en-US" sz="2400" dirty="0">
                <a:solidFill>
                  <a:srgbClr val="262626"/>
                </a:solidFill>
                <a:latin typeface="微软雅黑" panose="020B0503020204020204" charset="-122"/>
                <a:ea typeface="微软雅黑" panose="020B0503020204020204" charset="-122"/>
                <a:cs typeface="微软雅黑" panose="020B0503020204020204" charset="-122"/>
              </a:rPr>
              <a:t>，</a:t>
            </a:r>
            <a:r>
              <a:rPr lang="en-US" altLang="zh-CN" sz="2400" dirty="0">
                <a:solidFill>
                  <a:srgbClr val="262626"/>
                </a:solidFill>
                <a:latin typeface="微软雅黑" panose="020B0503020204020204" charset="-122"/>
                <a:ea typeface="微软雅黑" panose="020B0503020204020204" charset="-122"/>
                <a:cs typeface="微软雅黑" panose="020B0503020204020204" charset="-122"/>
              </a:rPr>
              <a:t>X86 CISC</a:t>
            </a:r>
            <a:r>
              <a:rPr lang="zh-CN" altLang="en-US" sz="2400" dirty="0">
                <a:solidFill>
                  <a:srgbClr val="262626"/>
                </a:solidFill>
                <a:latin typeface="微软雅黑" panose="020B0503020204020204" charset="-122"/>
                <a:ea typeface="微软雅黑" panose="020B0503020204020204" charset="-122"/>
                <a:cs typeface="微软雅黑" panose="020B0503020204020204" charset="-122"/>
              </a:rPr>
              <a:t>是一种为了便于编程和提高记忆体访问效率的芯片设计体系。</a:t>
            </a:r>
            <a:endParaRPr lang="en-US" altLang="zh-CN" sz="2400" dirty="0">
              <a:solidFill>
                <a:srgbClr val="262626"/>
              </a:solidFill>
              <a:latin typeface="微软雅黑" panose="020B0503020204020204" charset="-122"/>
              <a:ea typeface="微软雅黑" panose="020B0503020204020204" charset="-122"/>
              <a:cs typeface="微软雅黑" panose="020B0503020204020204" charset="-122"/>
            </a:endParaRPr>
          </a:p>
          <a:p>
            <a:pPr lvl="0"/>
            <a:endParaRPr lang="en-US" altLang="zh-CN" sz="2400" dirty="0">
              <a:solidFill>
                <a:srgbClr val="262626"/>
              </a:solidFill>
              <a:latin typeface="微软雅黑" panose="020B0503020204020204" charset="-122"/>
              <a:ea typeface="微软雅黑" panose="020B0503020204020204" charset="-122"/>
              <a:cs typeface="微软雅黑" panose="020B0503020204020204" charset="-122"/>
            </a:endParaRPr>
          </a:p>
          <a:p>
            <a:pPr lvl="0"/>
            <a:r>
              <a:rPr lang="zh-CN" altLang="en-US" sz="2400" dirty="0">
                <a:solidFill>
                  <a:srgbClr val="262626"/>
                </a:solidFill>
                <a:latin typeface="微软雅黑" panose="020B0503020204020204" charset="-122"/>
                <a:ea typeface="微软雅黑" panose="020B0503020204020204" charset="-122"/>
                <a:cs typeface="微软雅黑" panose="020B0503020204020204" charset="-122"/>
              </a:rPr>
              <a:t>包括两大主要特点：</a:t>
            </a:r>
            <a:endParaRPr lang="en-US" altLang="zh-CN" sz="2400" dirty="0">
              <a:solidFill>
                <a:srgbClr val="262626"/>
              </a:solidFill>
              <a:latin typeface="微软雅黑" panose="020B0503020204020204" charset="-122"/>
              <a:ea typeface="微软雅黑" panose="020B0503020204020204" charset="-122"/>
              <a:cs typeface="微软雅黑" panose="020B0503020204020204" charset="-122"/>
            </a:endParaRPr>
          </a:p>
          <a:p>
            <a:pPr lvl="0"/>
            <a:r>
              <a:rPr lang="zh-CN" altLang="en-US" sz="2400" dirty="0">
                <a:solidFill>
                  <a:srgbClr val="262626"/>
                </a:solidFill>
                <a:latin typeface="微软雅黑" panose="020B0503020204020204" charset="-122"/>
                <a:ea typeface="微软雅黑" panose="020B0503020204020204" charset="-122"/>
                <a:cs typeface="微软雅黑" panose="020B0503020204020204" charset="-122"/>
              </a:rPr>
              <a:t>一是使用微代码，指令集可以直接在微代码记忆体里执行</a:t>
            </a:r>
            <a:r>
              <a:rPr lang="en-US" altLang="zh-CN" sz="2400" dirty="0">
                <a:solidFill>
                  <a:srgbClr val="262626"/>
                </a:solidFill>
                <a:latin typeface="微软雅黑" panose="020B0503020204020204" charset="-122"/>
                <a:ea typeface="微软雅黑" panose="020B0503020204020204" charset="-122"/>
                <a:cs typeface="微软雅黑" panose="020B0503020204020204" charset="-122"/>
              </a:rPr>
              <a:t>;</a:t>
            </a:r>
            <a:endParaRPr lang="en-US" altLang="zh-CN" sz="2400" dirty="0">
              <a:solidFill>
                <a:srgbClr val="262626"/>
              </a:solidFill>
              <a:latin typeface="微软雅黑" panose="020B0503020204020204" charset="-122"/>
              <a:ea typeface="微软雅黑" panose="020B0503020204020204" charset="-122"/>
              <a:cs typeface="微软雅黑" panose="020B0503020204020204" charset="-122"/>
            </a:endParaRPr>
          </a:p>
          <a:p>
            <a:pPr lvl="0"/>
            <a:endParaRPr lang="en-US" altLang="zh-CN" sz="2400" dirty="0">
              <a:solidFill>
                <a:srgbClr val="262626"/>
              </a:solidFill>
              <a:latin typeface="微软雅黑" panose="020B0503020204020204" charset="-122"/>
              <a:ea typeface="微软雅黑" panose="020B0503020204020204" charset="-122"/>
              <a:cs typeface="微软雅黑" panose="020B0503020204020204" charset="-122"/>
            </a:endParaRPr>
          </a:p>
          <a:p>
            <a:pPr lvl="0"/>
            <a:r>
              <a:rPr lang="zh-CN" altLang="en-US" sz="2400" dirty="0">
                <a:solidFill>
                  <a:srgbClr val="262626"/>
                </a:solidFill>
                <a:latin typeface="微软雅黑" panose="020B0503020204020204" charset="-122"/>
                <a:ea typeface="微软雅黑" panose="020B0503020204020204" charset="-122"/>
                <a:cs typeface="微软雅黑" panose="020B0503020204020204" charset="-122"/>
              </a:rPr>
              <a:t>二是拥有庞大的指令集，拥有包括双运算元格式、寄存器到寄存器、寄存器到记忆体以及记忆体到寄存器的多种指令类型。</a:t>
            </a:r>
            <a:endParaRPr lang="zh-CN" altLang="en-US" sz="2400" dirty="0">
              <a:solidFill>
                <a:srgbClr val="262626"/>
              </a:solidFill>
              <a:latin typeface="微软雅黑" panose="020B0503020204020204" charset="-122"/>
              <a:ea typeface="微软雅黑" panose="020B0503020204020204" charset="-122"/>
              <a:cs typeface="微软雅黑" panose="020B0503020204020204" charset="-122"/>
            </a:endParaRPr>
          </a:p>
          <a:p>
            <a:pPr lvl="0"/>
            <a:endParaRPr lang="zh-CN" altLang="en-US" sz="2400" dirty="0">
              <a:solidFill>
                <a:srgbClr val="262626"/>
              </a:solidFill>
              <a:latin typeface="微软雅黑" panose="020B0503020204020204" charset="-122"/>
              <a:ea typeface="微软雅黑" panose="020B0503020204020204" charset="-122"/>
              <a:cs typeface="微软雅黑" panose="020B0503020204020204" charset="-122"/>
            </a:endParaRPr>
          </a:p>
        </p:txBody>
      </p:sp>
      <p:sp>
        <p:nvSpPr>
          <p:cNvPr id="6" name="矩形 5"/>
          <p:cNvSpPr/>
          <p:nvPr/>
        </p:nvSpPr>
        <p:spPr>
          <a:xfrm>
            <a:off x="251520" y="188640"/>
            <a:ext cx="1781810" cy="583565"/>
          </a:xfrm>
          <a:prstGeom prst="rect">
            <a:avLst/>
          </a:prstGeom>
        </p:spPr>
        <p:txBody>
          <a:bodyPr wrap="none">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rgbClr val="0000FF"/>
                </a:solidFill>
                <a:effectLst/>
                <a:uLnTx/>
                <a:uFillTx/>
                <a:latin typeface="微软雅黑" panose="020B0503020204020204" charset="-122"/>
                <a:ea typeface="微软雅黑" panose="020B0503020204020204" charset="-122"/>
                <a:cs typeface="微软雅黑" panose="020B0503020204020204" charset="-122"/>
              </a:rPr>
              <a:t>X86</a:t>
            </a:r>
            <a:r>
              <a:rPr kumimoji="0" lang="zh-CN" altLang="en-US" sz="3200" b="1" i="0" u="none" strike="noStrike" kern="1200" cap="none" spc="0" normalizeH="0" baseline="0" noProof="0" dirty="0">
                <a:ln>
                  <a:noFill/>
                </a:ln>
                <a:solidFill>
                  <a:srgbClr val="0000FF"/>
                </a:solidFill>
                <a:effectLst/>
                <a:uLnTx/>
                <a:uFillTx/>
                <a:latin typeface="微软雅黑" panose="020B0503020204020204" charset="-122"/>
                <a:ea typeface="微软雅黑" panose="020B0503020204020204" charset="-122"/>
                <a:cs typeface="微软雅黑" panose="020B0503020204020204" charset="-122"/>
              </a:rPr>
              <a:t>介绍</a:t>
            </a:r>
            <a:endParaRPr kumimoji="0" lang="zh-CN" altLang="en-US" sz="3200" b="1" i="0" u="none" strike="noStrike" kern="1200" cap="none" spc="0" normalizeH="0" baseline="0" noProof="0" dirty="0">
              <a:ln>
                <a:noFill/>
              </a:ln>
              <a:solidFill>
                <a:srgbClr val="0000FF"/>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fld id="{240D5ECE-8B49-45CD-BE81-EF81920D1969}" type="slidenum">
              <a:rPr/>
            </a:fld>
            <a:endParaRPr kumimoji="0" lang="zh-CN"/>
          </a:p>
        </p:txBody>
      </p:sp>
      <p:sp>
        <p:nvSpPr>
          <p:cNvPr id="3" name="矩形 2"/>
          <p:cNvSpPr/>
          <p:nvPr/>
        </p:nvSpPr>
        <p:spPr>
          <a:xfrm>
            <a:off x="251628" y="1136050"/>
            <a:ext cx="8676456" cy="5262245"/>
          </a:xfrm>
          <a:prstGeom prst="rect">
            <a:avLst/>
          </a:prstGeom>
        </p:spPr>
        <p:txBody>
          <a:bodyPr wrap="square">
            <a:spAutoFit/>
          </a:bodyPr>
          <a:p>
            <a:pPr lvl="0"/>
            <a:r>
              <a:rPr lang="zh-CN" altLang="en-US" sz="2400" b="1" dirty="0">
                <a:solidFill>
                  <a:srgbClr val="0000FF"/>
                </a:solidFill>
                <a:latin typeface="微软雅黑" panose="020B0503020204020204" charset="-122"/>
                <a:ea typeface="微软雅黑" panose="020B0503020204020204" charset="-122"/>
                <a:cs typeface="微软雅黑" panose="020B0503020204020204" charset="-122"/>
              </a:rPr>
              <a:t>优势</a:t>
            </a:r>
            <a:r>
              <a:rPr lang="zh-CN" altLang="en-US" sz="2400" dirty="0">
                <a:solidFill>
                  <a:srgbClr val="262626"/>
                </a:solidFill>
                <a:latin typeface="微软雅黑" panose="020B0503020204020204" charset="-122"/>
                <a:ea typeface="微软雅黑" panose="020B0503020204020204" charset="-122"/>
                <a:cs typeface="微软雅黑" panose="020B0503020204020204" charset="-122"/>
              </a:rPr>
              <a:t>：能够有效缩短新指令的微代码设计时间，允许实现</a:t>
            </a:r>
            <a:r>
              <a:rPr lang="en-US" altLang="zh-CN" sz="2400" dirty="0">
                <a:solidFill>
                  <a:srgbClr val="262626"/>
                </a:solidFill>
                <a:latin typeface="微软雅黑" panose="020B0503020204020204" charset="-122"/>
                <a:ea typeface="微软雅黑" panose="020B0503020204020204" charset="-122"/>
                <a:cs typeface="微软雅黑" panose="020B0503020204020204" charset="-122"/>
              </a:rPr>
              <a:t>CISC</a:t>
            </a:r>
            <a:r>
              <a:rPr lang="zh-CN" altLang="en-US" sz="2400" dirty="0">
                <a:solidFill>
                  <a:srgbClr val="262626"/>
                </a:solidFill>
                <a:latin typeface="微软雅黑" panose="020B0503020204020204" charset="-122"/>
                <a:ea typeface="微软雅黑" panose="020B0503020204020204" charset="-122"/>
                <a:cs typeface="微软雅黑" panose="020B0503020204020204" charset="-122"/>
              </a:rPr>
              <a:t>体系机器的向上兼容，新的系统可以使用一个包含早期系统的指令集合。另外微程式指令的格式与高阶语言相匹配，因而编译器并不一定要重新编写。</a:t>
            </a:r>
            <a:endParaRPr lang="en-US" altLang="zh-CN" sz="2400" dirty="0">
              <a:solidFill>
                <a:srgbClr val="262626"/>
              </a:solidFill>
              <a:latin typeface="微软雅黑" panose="020B0503020204020204" charset="-122"/>
              <a:ea typeface="微软雅黑" panose="020B0503020204020204" charset="-122"/>
              <a:cs typeface="微软雅黑" panose="020B0503020204020204" charset="-122"/>
            </a:endParaRPr>
          </a:p>
          <a:p>
            <a:pPr lvl="0"/>
            <a:endParaRPr lang="zh-CN" altLang="en-US" sz="2400" dirty="0">
              <a:solidFill>
                <a:srgbClr val="262626"/>
              </a:solidFill>
              <a:latin typeface="微软雅黑" panose="020B0503020204020204" charset="-122"/>
              <a:ea typeface="微软雅黑" panose="020B0503020204020204" charset="-122"/>
              <a:cs typeface="微软雅黑" panose="020B0503020204020204" charset="-122"/>
            </a:endParaRPr>
          </a:p>
          <a:p>
            <a:pPr lvl="0"/>
            <a:r>
              <a:rPr lang="zh-CN" altLang="en-US" sz="2400" b="1" dirty="0">
                <a:solidFill>
                  <a:srgbClr val="0000FF"/>
                </a:solidFill>
                <a:latin typeface="微软雅黑" panose="020B0503020204020204" charset="-122"/>
                <a:ea typeface="微软雅黑" panose="020B0503020204020204" charset="-122"/>
                <a:cs typeface="微软雅黑" panose="020B0503020204020204" charset="-122"/>
              </a:rPr>
              <a:t>缺点</a:t>
            </a:r>
            <a:r>
              <a:rPr lang="zh-CN" altLang="en-US" sz="2400" dirty="0">
                <a:solidFill>
                  <a:srgbClr val="262626"/>
                </a:solidFill>
                <a:latin typeface="微软雅黑" panose="020B0503020204020204" charset="-122"/>
                <a:ea typeface="微软雅黑" panose="020B0503020204020204" charset="-122"/>
                <a:cs typeface="微软雅黑" panose="020B0503020204020204" charset="-122"/>
              </a:rPr>
              <a:t>：</a:t>
            </a:r>
            <a:endParaRPr lang="zh-CN" altLang="en-US" sz="2400" dirty="0">
              <a:solidFill>
                <a:srgbClr val="262626"/>
              </a:solidFill>
              <a:latin typeface="微软雅黑" panose="020B0503020204020204" charset="-122"/>
              <a:ea typeface="微软雅黑" panose="020B0503020204020204" charset="-122"/>
              <a:cs typeface="微软雅黑" panose="020B0503020204020204" charset="-122"/>
            </a:endParaRPr>
          </a:p>
          <a:p>
            <a:pPr lvl="0"/>
            <a:r>
              <a:rPr lang="en-US" altLang="zh-CN" sz="2400" dirty="0">
                <a:solidFill>
                  <a:srgbClr val="262626"/>
                </a:solidFill>
                <a:latin typeface="微软雅黑" panose="020B0503020204020204" charset="-122"/>
                <a:ea typeface="微软雅黑" panose="020B0503020204020204" charset="-122"/>
                <a:cs typeface="微软雅黑" panose="020B0503020204020204" charset="-122"/>
              </a:rPr>
              <a:t>1</a:t>
            </a:r>
            <a:r>
              <a:rPr lang="zh-CN" altLang="en-US" sz="2400" dirty="0">
                <a:solidFill>
                  <a:srgbClr val="262626"/>
                </a:solidFill>
                <a:latin typeface="微软雅黑" panose="020B0503020204020204" charset="-122"/>
                <a:ea typeface="微软雅黑" panose="020B0503020204020204" charset="-122"/>
                <a:cs typeface="微软雅黑" panose="020B0503020204020204" charset="-122"/>
              </a:rPr>
              <a:t>、通用寄存器规模小。</a:t>
            </a:r>
            <a:r>
              <a:rPr lang="en-US" altLang="zh-CN" sz="2400" dirty="0">
                <a:solidFill>
                  <a:srgbClr val="262626"/>
                </a:solidFill>
                <a:latin typeface="微软雅黑" panose="020B0503020204020204" charset="-122"/>
                <a:ea typeface="微软雅黑" panose="020B0503020204020204" charset="-122"/>
                <a:cs typeface="微软雅黑" panose="020B0503020204020204" charset="-122"/>
              </a:rPr>
              <a:t>X86</a:t>
            </a:r>
            <a:r>
              <a:rPr lang="zh-CN" altLang="en-US" sz="2400" dirty="0">
                <a:solidFill>
                  <a:srgbClr val="262626"/>
                </a:solidFill>
                <a:latin typeface="微软雅黑" panose="020B0503020204020204" charset="-122"/>
                <a:ea typeface="微软雅黑" panose="020B0503020204020204" charset="-122"/>
                <a:cs typeface="微软雅黑" panose="020B0503020204020204" charset="-122"/>
              </a:rPr>
              <a:t>指令集只有</a:t>
            </a:r>
            <a:r>
              <a:rPr lang="en-US" altLang="zh-CN" sz="2400" dirty="0">
                <a:solidFill>
                  <a:srgbClr val="262626"/>
                </a:solidFill>
                <a:latin typeface="微软雅黑" panose="020B0503020204020204" charset="-122"/>
                <a:ea typeface="微软雅黑" panose="020B0503020204020204" charset="-122"/>
                <a:cs typeface="微软雅黑" panose="020B0503020204020204" charset="-122"/>
              </a:rPr>
              <a:t>8</a:t>
            </a:r>
            <a:r>
              <a:rPr lang="zh-CN" altLang="en-US" sz="2400" dirty="0">
                <a:solidFill>
                  <a:srgbClr val="262626"/>
                </a:solidFill>
                <a:latin typeface="微软雅黑" panose="020B0503020204020204" charset="-122"/>
                <a:ea typeface="微软雅黑" panose="020B0503020204020204" charset="-122"/>
                <a:cs typeface="微软雅黑" panose="020B0503020204020204" charset="-122"/>
              </a:rPr>
              <a:t>个通用寄存器，这就意味着</a:t>
            </a:r>
            <a:r>
              <a:rPr lang="en-US" altLang="zh-CN" sz="2400" dirty="0">
                <a:solidFill>
                  <a:srgbClr val="262626"/>
                </a:solidFill>
                <a:latin typeface="微软雅黑" panose="020B0503020204020204" charset="-122"/>
                <a:ea typeface="微软雅黑" panose="020B0503020204020204" charset="-122"/>
                <a:cs typeface="微软雅黑" panose="020B0503020204020204" charset="-122"/>
              </a:rPr>
              <a:t>CPU</a:t>
            </a:r>
            <a:r>
              <a:rPr lang="zh-CN" altLang="en-US" sz="2400" dirty="0">
                <a:solidFill>
                  <a:srgbClr val="262626"/>
                </a:solidFill>
                <a:latin typeface="微软雅黑" panose="020B0503020204020204" charset="-122"/>
                <a:ea typeface="微软雅黑" panose="020B0503020204020204" charset="-122"/>
                <a:cs typeface="微软雅黑" panose="020B0503020204020204" charset="-122"/>
              </a:rPr>
              <a:t>大部分时间在访问存储器内的数据，将影响整个系统的执行速度。</a:t>
            </a:r>
            <a:endParaRPr lang="zh-CN" altLang="en-US" sz="2400" dirty="0">
              <a:solidFill>
                <a:srgbClr val="262626"/>
              </a:solidFill>
              <a:latin typeface="微软雅黑" panose="020B0503020204020204" charset="-122"/>
              <a:ea typeface="微软雅黑" panose="020B0503020204020204" charset="-122"/>
              <a:cs typeface="微软雅黑" panose="020B0503020204020204" charset="-122"/>
            </a:endParaRPr>
          </a:p>
          <a:p>
            <a:pPr lvl="0"/>
            <a:r>
              <a:rPr lang="en-US" altLang="zh-CN" sz="2400" dirty="0">
                <a:solidFill>
                  <a:srgbClr val="262626"/>
                </a:solidFill>
                <a:latin typeface="微软雅黑" panose="020B0503020204020204" charset="-122"/>
                <a:ea typeface="微软雅黑" panose="020B0503020204020204" charset="-122"/>
                <a:cs typeface="微软雅黑" panose="020B0503020204020204" charset="-122"/>
              </a:rPr>
              <a:t>2</a:t>
            </a:r>
            <a:r>
              <a:rPr lang="zh-CN" altLang="en-US" sz="2400" dirty="0">
                <a:solidFill>
                  <a:srgbClr val="262626"/>
                </a:solidFill>
                <a:latin typeface="微软雅黑" panose="020B0503020204020204" charset="-122"/>
                <a:ea typeface="微软雅黑" panose="020B0503020204020204" charset="-122"/>
                <a:cs typeface="微软雅黑" panose="020B0503020204020204" charset="-122"/>
              </a:rPr>
              <a:t>、解码器影响性能。对于简单的</a:t>
            </a:r>
            <a:r>
              <a:rPr lang="en-US" altLang="zh-CN" sz="2400" dirty="0">
                <a:solidFill>
                  <a:srgbClr val="262626"/>
                </a:solidFill>
                <a:latin typeface="微软雅黑" panose="020B0503020204020204" charset="-122"/>
                <a:ea typeface="微软雅黑" panose="020B0503020204020204" charset="-122"/>
                <a:cs typeface="微软雅黑" panose="020B0503020204020204" charset="-122"/>
              </a:rPr>
              <a:t>x86</a:t>
            </a:r>
            <a:r>
              <a:rPr lang="zh-CN" altLang="en-US" sz="2400" dirty="0">
                <a:solidFill>
                  <a:srgbClr val="262626"/>
                </a:solidFill>
                <a:latin typeface="微软雅黑" panose="020B0503020204020204" charset="-122"/>
                <a:ea typeface="微软雅黑" panose="020B0503020204020204" charset="-122"/>
                <a:cs typeface="微软雅黑" panose="020B0503020204020204" charset="-122"/>
              </a:rPr>
              <a:t>指令只要硬件解码即可，速度较快，而遇到</a:t>
            </a:r>
            <a:r>
              <a:rPr lang="zh-CN" altLang="en-US" sz="2400" dirty="0">
                <a:solidFill>
                  <a:srgbClr val="C00000"/>
                </a:solidFill>
                <a:latin typeface="微软雅黑" panose="020B0503020204020204" charset="-122"/>
                <a:ea typeface="微软雅黑" panose="020B0503020204020204" charset="-122"/>
                <a:cs typeface="微软雅黑" panose="020B0503020204020204" charset="-122"/>
              </a:rPr>
              <a:t>复杂的</a:t>
            </a:r>
            <a:r>
              <a:rPr lang="en-US" altLang="zh-CN" sz="2400" dirty="0">
                <a:solidFill>
                  <a:srgbClr val="C00000"/>
                </a:solidFill>
                <a:latin typeface="微软雅黑" panose="020B0503020204020204" charset="-122"/>
                <a:ea typeface="微软雅黑" panose="020B0503020204020204" charset="-122"/>
                <a:cs typeface="微软雅黑" panose="020B0503020204020204" charset="-122"/>
              </a:rPr>
              <a:t>x86</a:t>
            </a:r>
            <a:r>
              <a:rPr lang="zh-CN" altLang="en-US" sz="2400" dirty="0">
                <a:solidFill>
                  <a:srgbClr val="C00000"/>
                </a:solidFill>
                <a:latin typeface="微软雅黑" panose="020B0503020204020204" charset="-122"/>
                <a:ea typeface="微软雅黑" panose="020B0503020204020204" charset="-122"/>
                <a:cs typeface="微软雅黑" panose="020B0503020204020204" charset="-122"/>
              </a:rPr>
              <a:t>指令</a:t>
            </a:r>
            <a:r>
              <a:rPr lang="zh-CN" altLang="en-US" sz="2400" dirty="0">
                <a:solidFill>
                  <a:srgbClr val="262626"/>
                </a:solidFill>
                <a:latin typeface="微软雅黑" panose="020B0503020204020204" charset="-122"/>
                <a:ea typeface="微软雅黑" panose="020B0503020204020204" charset="-122"/>
                <a:cs typeface="微软雅黑" panose="020B0503020204020204" charset="-122"/>
              </a:rPr>
              <a:t>则需要进行</a:t>
            </a:r>
            <a:r>
              <a:rPr lang="zh-CN" altLang="en-US" sz="2400" dirty="0">
                <a:solidFill>
                  <a:srgbClr val="C00000"/>
                </a:solidFill>
                <a:latin typeface="微软雅黑" panose="020B0503020204020204" charset="-122"/>
                <a:ea typeface="微软雅黑" panose="020B0503020204020204" charset="-122"/>
                <a:cs typeface="微软雅黑" panose="020B0503020204020204" charset="-122"/>
              </a:rPr>
              <a:t>微解码，并把它分成若干条简单指令，速度较慢且很复杂</a:t>
            </a:r>
            <a:r>
              <a:rPr lang="zh-CN" altLang="en-US" sz="2400" dirty="0">
                <a:solidFill>
                  <a:srgbClr val="262626"/>
                </a:solidFill>
                <a:latin typeface="微软雅黑" panose="020B0503020204020204" charset="-122"/>
                <a:ea typeface="微软雅黑" panose="020B0503020204020204" charset="-122"/>
                <a:cs typeface="微软雅黑" panose="020B0503020204020204" charset="-122"/>
              </a:rPr>
              <a:t>。</a:t>
            </a:r>
            <a:endParaRPr lang="zh-CN" altLang="en-US" sz="2400" dirty="0">
              <a:solidFill>
                <a:srgbClr val="262626"/>
              </a:solidFill>
              <a:latin typeface="微软雅黑" panose="020B0503020204020204" charset="-122"/>
              <a:ea typeface="微软雅黑" panose="020B0503020204020204" charset="-122"/>
              <a:cs typeface="微软雅黑" panose="020B0503020204020204" charset="-122"/>
            </a:endParaRPr>
          </a:p>
          <a:p>
            <a:pPr lvl="0"/>
            <a:r>
              <a:rPr lang="en-US" altLang="zh-CN" sz="2400" dirty="0">
                <a:solidFill>
                  <a:srgbClr val="262626"/>
                </a:solidFill>
                <a:latin typeface="微软雅黑" panose="020B0503020204020204" charset="-122"/>
                <a:ea typeface="微软雅黑" panose="020B0503020204020204" charset="-122"/>
                <a:cs typeface="微软雅黑" panose="020B0503020204020204" charset="-122"/>
              </a:rPr>
              <a:t>3</a:t>
            </a:r>
            <a:r>
              <a:rPr lang="zh-CN" altLang="en-US" sz="2400" dirty="0">
                <a:solidFill>
                  <a:srgbClr val="262626"/>
                </a:solidFill>
                <a:latin typeface="微软雅黑" panose="020B0503020204020204" charset="-122"/>
                <a:ea typeface="微软雅黑" panose="020B0503020204020204" charset="-122"/>
                <a:cs typeface="微软雅黑" panose="020B0503020204020204" charset="-122"/>
              </a:rPr>
              <a:t>、寻址范围小，大大约束了用户的需求。</a:t>
            </a:r>
            <a:endParaRPr lang="zh-CN" altLang="en-US" sz="2400" dirty="0">
              <a:solidFill>
                <a:srgbClr val="262626"/>
              </a:solidFill>
              <a:latin typeface="微软雅黑" panose="020B0503020204020204" charset="-122"/>
              <a:ea typeface="微软雅黑" panose="020B0503020204020204" charset="-122"/>
              <a:cs typeface="微软雅黑" panose="020B0503020204020204" charset="-122"/>
            </a:endParaRPr>
          </a:p>
          <a:p>
            <a:pPr lvl="0"/>
            <a:r>
              <a:rPr lang="en-US" altLang="zh-CN" sz="2400" dirty="0">
                <a:solidFill>
                  <a:srgbClr val="262626"/>
                </a:solidFill>
                <a:latin typeface="微软雅黑" panose="020B0503020204020204" charset="-122"/>
                <a:ea typeface="微软雅黑" panose="020B0503020204020204" charset="-122"/>
                <a:cs typeface="微软雅黑" panose="020B0503020204020204" charset="-122"/>
              </a:rPr>
              <a:t>4</a:t>
            </a:r>
            <a:r>
              <a:rPr lang="zh-CN" altLang="en-US" sz="2400" dirty="0">
                <a:solidFill>
                  <a:srgbClr val="262626"/>
                </a:solidFill>
                <a:latin typeface="微软雅黑" panose="020B0503020204020204" charset="-122"/>
                <a:ea typeface="微软雅黑" panose="020B0503020204020204" charset="-122"/>
                <a:cs typeface="微软雅黑" panose="020B0503020204020204" charset="-122"/>
              </a:rPr>
              <a:t>、结构复杂，很难将</a:t>
            </a:r>
            <a:r>
              <a:rPr lang="en-US" altLang="zh-CN" sz="2400" dirty="0">
                <a:solidFill>
                  <a:srgbClr val="262626"/>
                </a:solidFill>
                <a:latin typeface="微软雅黑" panose="020B0503020204020204" charset="-122"/>
                <a:ea typeface="微软雅黑" panose="020B0503020204020204" charset="-122"/>
                <a:cs typeface="微软雅黑" panose="020B0503020204020204" charset="-122"/>
              </a:rPr>
              <a:t>CISC</a:t>
            </a:r>
            <a:r>
              <a:rPr lang="zh-CN" altLang="en-US" sz="2400" dirty="0">
                <a:solidFill>
                  <a:srgbClr val="262626"/>
                </a:solidFill>
                <a:latin typeface="微软雅黑" panose="020B0503020204020204" charset="-122"/>
                <a:ea typeface="微软雅黑" panose="020B0503020204020204" charset="-122"/>
                <a:cs typeface="微软雅黑" panose="020B0503020204020204" charset="-122"/>
              </a:rPr>
              <a:t>全部硬件集成在一颗芯片上。</a:t>
            </a:r>
            <a:endParaRPr lang="zh-CN" altLang="en-US" sz="2400" dirty="0">
              <a:solidFill>
                <a:srgbClr val="262626"/>
              </a:solidFill>
              <a:latin typeface="微软雅黑" panose="020B0503020204020204" charset="-122"/>
              <a:ea typeface="微软雅黑" panose="020B0503020204020204" charset="-122"/>
              <a:cs typeface="微软雅黑" panose="020B0503020204020204" charset="-122"/>
            </a:endParaRPr>
          </a:p>
        </p:txBody>
      </p:sp>
      <p:sp>
        <p:nvSpPr>
          <p:cNvPr id="6" name="矩形 5"/>
          <p:cNvSpPr/>
          <p:nvPr/>
        </p:nvSpPr>
        <p:spPr>
          <a:xfrm>
            <a:off x="251520" y="188640"/>
            <a:ext cx="3001010" cy="583565"/>
          </a:xfrm>
          <a:prstGeom prst="rect">
            <a:avLst/>
          </a:prstGeom>
        </p:spPr>
        <p:txBody>
          <a:bodyPr wrap="none">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rgbClr val="0000FF"/>
                </a:solidFill>
                <a:effectLst/>
                <a:uLnTx/>
                <a:uFillTx/>
                <a:latin typeface="微软雅黑" panose="020B0503020204020204" charset="-122"/>
                <a:ea typeface="微软雅黑" panose="020B0503020204020204" charset="-122"/>
                <a:cs typeface="微软雅黑" panose="020B0503020204020204" charset="-122"/>
              </a:rPr>
              <a:t>X86</a:t>
            </a:r>
            <a:r>
              <a:rPr kumimoji="0" lang="zh-CN" altLang="en-US" sz="3200" b="1" i="0" u="none" strike="noStrike" kern="1200" cap="none" spc="0" normalizeH="0" baseline="0" noProof="0" dirty="0">
                <a:ln>
                  <a:noFill/>
                </a:ln>
                <a:solidFill>
                  <a:srgbClr val="0000FF"/>
                </a:solidFill>
                <a:effectLst/>
                <a:uLnTx/>
                <a:uFillTx/>
                <a:latin typeface="微软雅黑" panose="020B0503020204020204" charset="-122"/>
                <a:ea typeface="微软雅黑" panose="020B0503020204020204" charset="-122"/>
                <a:cs typeface="微软雅黑" panose="020B0503020204020204" charset="-122"/>
              </a:rPr>
              <a:t>架构优缺点</a:t>
            </a:r>
            <a:endParaRPr kumimoji="0" lang="zh-CN" altLang="en-US" sz="3200" b="1" i="0" u="none" strike="noStrike" kern="1200" cap="none" spc="0" normalizeH="0" baseline="0" noProof="0" dirty="0">
              <a:ln>
                <a:noFill/>
              </a:ln>
              <a:solidFill>
                <a:srgbClr val="0000FF"/>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3820FCD-5F4C-4989-BE05-0A8208BCBC21}" type="slidenum">
              <a:rPr lang="en-US" altLang="zh-CN" smtClean="0"/>
            </a:fld>
            <a:endParaRPr kumimoji="0" lang="zh-CN" altLang="en-US"/>
          </a:p>
        </p:txBody>
      </p:sp>
      <p:sp>
        <p:nvSpPr>
          <p:cNvPr id="3" name="文本框 2"/>
          <p:cNvSpPr txBox="1"/>
          <p:nvPr/>
        </p:nvSpPr>
        <p:spPr>
          <a:xfrm>
            <a:off x="343535" y="1277620"/>
            <a:ext cx="8604885" cy="5507990"/>
          </a:xfrm>
          <a:prstGeom prst="rect">
            <a:avLst/>
          </a:prstGeom>
          <a:noFill/>
        </p:spPr>
        <p:txBody>
          <a:bodyPr wrap="square" rtlCol="0" anchor="t">
            <a:spAutoFit/>
          </a:bodyPr>
          <a:p>
            <a:r>
              <a:rPr altLang="en-US" sz="2400">
                <a:latin typeface="微软雅黑" panose="020B0503020204020204" charset="-122"/>
                <a:ea typeface="微软雅黑" panose="020B0503020204020204" charset="-122"/>
                <a:cs typeface="微软雅黑" panose="020B0503020204020204" charset="-122"/>
                <a:sym typeface="+mn-ea"/>
              </a:rPr>
              <a:t>　　长期来，计算机性能的提高往往是通过增加硬件的复杂性来获得．随着集成电路技术。</a:t>
            </a:r>
            <a:endParaRPr altLang="en-US" sz="2400">
              <a:latin typeface="微软雅黑" panose="020B0503020204020204" charset="-122"/>
              <a:ea typeface="微软雅黑" panose="020B0503020204020204" charset="-122"/>
              <a:cs typeface="微软雅黑" panose="020B0503020204020204" charset="-122"/>
              <a:sym typeface="+mn-ea"/>
            </a:endParaRPr>
          </a:p>
          <a:p>
            <a:endParaRPr altLang="en-US" sz="1000">
              <a:latin typeface="微软雅黑" panose="020B0503020204020204" charset="-122"/>
              <a:ea typeface="微软雅黑" panose="020B0503020204020204" charset="-122"/>
              <a:cs typeface="微软雅黑" panose="020B0503020204020204" charset="-122"/>
              <a:sym typeface="+mn-ea"/>
            </a:endParaRPr>
          </a:p>
          <a:p>
            <a:r>
              <a:rPr altLang="en-US" sz="2400">
                <a:latin typeface="微软雅黑" panose="020B0503020204020204" charset="-122"/>
                <a:ea typeface="微软雅黑" panose="020B0503020204020204" charset="-122"/>
                <a:cs typeface="微软雅黑" panose="020B0503020204020204" charset="-122"/>
                <a:sym typeface="+mn-ea"/>
              </a:rPr>
              <a:t>       特别是VLSI（超大规模集成电路）技术的迅速发展，为了软件编程方便和提高程序的运行速度，硬件工程师采用的办法是</a:t>
            </a:r>
            <a:r>
              <a:rPr altLang="en-US" sz="2400">
                <a:solidFill>
                  <a:srgbClr val="0000FF"/>
                </a:solidFill>
                <a:latin typeface="微软雅黑" panose="020B0503020204020204" charset="-122"/>
                <a:ea typeface="微软雅黑" panose="020B0503020204020204" charset="-122"/>
                <a:cs typeface="微软雅黑" panose="020B0503020204020204" charset="-122"/>
                <a:sym typeface="+mn-ea"/>
              </a:rPr>
              <a:t>不断增加可实现复杂功能的指令</a:t>
            </a:r>
            <a:r>
              <a:rPr altLang="en-US" sz="2400">
                <a:latin typeface="微软雅黑" panose="020B0503020204020204" charset="-122"/>
                <a:ea typeface="微软雅黑" panose="020B0503020204020204" charset="-122"/>
                <a:cs typeface="微软雅黑" panose="020B0503020204020204" charset="-122"/>
                <a:sym typeface="+mn-ea"/>
              </a:rPr>
              <a:t>和</a:t>
            </a:r>
            <a:r>
              <a:rPr altLang="en-US" sz="2400">
                <a:solidFill>
                  <a:srgbClr val="0000FF"/>
                </a:solidFill>
                <a:latin typeface="微软雅黑" panose="020B0503020204020204" charset="-122"/>
                <a:ea typeface="微软雅黑" panose="020B0503020204020204" charset="-122"/>
                <a:cs typeface="微软雅黑" panose="020B0503020204020204" charset="-122"/>
                <a:sym typeface="+mn-ea"/>
              </a:rPr>
              <a:t>多种灵活的编址方式。</a:t>
            </a:r>
            <a:endParaRPr altLang="en-US" sz="2400">
              <a:solidFill>
                <a:srgbClr val="0000FF"/>
              </a:solidFill>
              <a:latin typeface="微软雅黑" panose="020B0503020204020204" charset="-122"/>
              <a:ea typeface="微软雅黑" panose="020B0503020204020204" charset="-122"/>
              <a:cs typeface="微软雅黑" panose="020B0503020204020204" charset="-122"/>
              <a:sym typeface="+mn-ea"/>
            </a:endParaRPr>
          </a:p>
          <a:p>
            <a:endParaRPr altLang="en-US" sz="1000">
              <a:solidFill>
                <a:srgbClr val="0000FF"/>
              </a:solidFill>
              <a:latin typeface="微软雅黑" panose="020B0503020204020204" charset="-122"/>
              <a:ea typeface="微软雅黑" panose="020B0503020204020204" charset="-122"/>
              <a:cs typeface="微软雅黑" panose="020B0503020204020204" charset="-122"/>
              <a:sym typeface="+mn-ea"/>
            </a:endParaRPr>
          </a:p>
          <a:p>
            <a:r>
              <a:rPr altLang="en-US" sz="2400">
                <a:solidFill>
                  <a:srgbClr val="0000FF"/>
                </a:solidFill>
                <a:latin typeface="微软雅黑" panose="020B0503020204020204" charset="-122"/>
                <a:ea typeface="微软雅黑" panose="020B0503020204020204" charset="-122"/>
                <a:cs typeface="微软雅黑" panose="020B0503020204020204" charset="-122"/>
                <a:sym typeface="+mn-ea"/>
              </a:rPr>
              <a:t>       </a:t>
            </a:r>
            <a:r>
              <a:rPr altLang="en-US" sz="2400">
                <a:latin typeface="微软雅黑" panose="020B0503020204020204" charset="-122"/>
                <a:ea typeface="微软雅黑" panose="020B0503020204020204" charset="-122"/>
                <a:cs typeface="微软雅黑" panose="020B0503020204020204" charset="-122"/>
                <a:sym typeface="+mn-ea"/>
              </a:rPr>
              <a:t>甚至某些指令可支持高级语言语句归类后的复杂操作。致使</a:t>
            </a:r>
            <a:r>
              <a:rPr altLang="en-US" sz="2400">
                <a:solidFill>
                  <a:srgbClr val="0000FF"/>
                </a:solidFill>
                <a:latin typeface="微软雅黑" panose="020B0503020204020204" charset="-122"/>
                <a:ea typeface="微软雅黑" panose="020B0503020204020204" charset="-122"/>
                <a:cs typeface="微软雅黑" panose="020B0503020204020204" charset="-122"/>
                <a:sym typeface="+mn-ea"/>
              </a:rPr>
              <a:t>硬件越来越复杂，造价也相应提高</a:t>
            </a:r>
            <a:r>
              <a:rPr altLang="en-US" sz="2400">
                <a:latin typeface="微软雅黑" panose="020B0503020204020204" charset="-122"/>
                <a:ea typeface="微软雅黑" panose="020B0503020204020204" charset="-122"/>
                <a:cs typeface="微软雅黑" panose="020B0503020204020204" charset="-122"/>
                <a:sym typeface="+mn-ea"/>
              </a:rPr>
              <a:t>。</a:t>
            </a:r>
            <a:endParaRPr altLang="en-US" sz="2400">
              <a:latin typeface="微软雅黑" panose="020B0503020204020204" charset="-122"/>
              <a:ea typeface="微软雅黑" panose="020B0503020204020204" charset="-122"/>
              <a:cs typeface="微软雅黑" panose="020B0503020204020204" charset="-122"/>
              <a:sym typeface="+mn-ea"/>
            </a:endParaRPr>
          </a:p>
          <a:p>
            <a:endParaRPr altLang="en-US" sz="1000">
              <a:latin typeface="微软雅黑" panose="020B0503020204020204" charset="-122"/>
              <a:ea typeface="微软雅黑" panose="020B0503020204020204" charset="-122"/>
              <a:cs typeface="微软雅黑" panose="020B0503020204020204" charset="-122"/>
              <a:sym typeface="+mn-ea"/>
            </a:endParaRPr>
          </a:p>
          <a:p>
            <a:r>
              <a:rPr altLang="en-US" sz="2400">
                <a:latin typeface="微软雅黑" panose="020B0503020204020204" charset="-122"/>
                <a:ea typeface="微软雅黑" panose="020B0503020204020204" charset="-122"/>
                <a:cs typeface="微软雅黑" panose="020B0503020204020204" charset="-122"/>
                <a:sym typeface="+mn-ea"/>
              </a:rPr>
              <a:t>       为实现复杂操作，微处理器除向程序员提供类似各种寄存器和机器指令功能外。还通过存于只读存贮器(ROM)中的微程序来实现其极强的功能 ，处理在分析每一条指令之后执行一系列初级指令运算来完成所需的功能，这种设计被称为CISC结构。</a:t>
            </a:r>
            <a:endParaRPr altLang="en-US" sz="2400">
              <a:latin typeface="微软雅黑" panose="020B0503020204020204" charset="-122"/>
              <a:ea typeface="微软雅黑" panose="020B0503020204020204" charset="-122"/>
              <a:cs typeface="微软雅黑" panose="020B0503020204020204" charset="-122"/>
              <a:sym typeface="+mn-ea"/>
            </a:endParaRPr>
          </a:p>
          <a:p>
            <a:r>
              <a:rPr altLang="en-US" sz="1000">
                <a:latin typeface="微软雅黑" panose="020B0503020204020204" charset="-122"/>
                <a:ea typeface="微软雅黑" panose="020B0503020204020204" charset="-122"/>
                <a:cs typeface="微软雅黑" panose="020B0503020204020204" charset="-122"/>
                <a:sym typeface="+mn-ea"/>
              </a:rPr>
              <a:t>  </a:t>
            </a:r>
            <a:endParaRPr altLang="en-US" sz="1000">
              <a:latin typeface="微软雅黑" panose="020B0503020204020204" charset="-122"/>
              <a:ea typeface="微软雅黑" panose="020B0503020204020204" charset="-122"/>
              <a:cs typeface="微软雅黑" panose="020B0503020204020204" charset="-122"/>
              <a:sym typeface="+mn-ea"/>
            </a:endParaRPr>
          </a:p>
          <a:p>
            <a:r>
              <a:rPr altLang="en-US" sz="2400">
                <a:latin typeface="微软雅黑" panose="020B0503020204020204" charset="-122"/>
                <a:ea typeface="微软雅黑" panose="020B0503020204020204" charset="-122"/>
                <a:cs typeface="微软雅黑" panose="020B0503020204020204" charset="-122"/>
                <a:sym typeface="+mn-ea"/>
              </a:rPr>
              <a:t>       一般CISC计算机所含的</a:t>
            </a:r>
            <a:r>
              <a:rPr altLang="en-US" sz="2400">
                <a:solidFill>
                  <a:srgbClr val="0000FF"/>
                </a:solidFill>
                <a:latin typeface="微软雅黑" panose="020B0503020204020204" charset="-122"/>
                <a:ea typeface="微软雅黑" panose="020B0503020204020204" charset="-122"/>
                <a:cs typeface="微软雅黑" panose="020B0503020204020204" charset="-122"/>
                <a:sym typeface="+mn-ea"/>
              </a:rPr>
              <a:t>指令数目至少300条以上</a:t>
            </a:r>
            <a:r>
              <a:rPr altLang="en-US" sz="2400">
                <a:latin typeface="微软雅黑" panose="020B0503020204020204" charset="-122"/>
                <a:ea typeface="微软雅黑" panose="020B0503020204020204" charset="-122"/>
                <a:cs typeface="微软雅黑" panose="020B0503020204020204" charset="-122"/>
                <a:sym typeface="+mn-ea"/>
              </a:rPr>
              <a:t>，有的甚至</a:t>
            </a:r>
            <a:r>
              <a:rPr altLang="en-US" sz="2400">
                <a:solidFill>
                  <a:srgbClr val="0000FF"/>
                </a:solidFill>
                <a:latin typeface="微软雅黑" panose="020B0503020204020204" charset="-122"/>
                <a:ea typeface="微软雅黑" panose="020B0503020204020204" charset="-122"/>
                <a:cs typeface="微软雅黑" panose="020B0503020204020204" charset="-122"/>
                <a:sym typeface="+mn-ea"/>
              </a:rPr>
              <a:t>超过500条</a:t>
            </a:r>
            <a:r>
              <a:rPr altLang="en-US" sz="2400">
                <a:latin typeface="微软雅黑" panose="020B0503020204020204" charset="-122"/>
                <a:ea typeface="微软雅黑" panose="020B0503020204020204" charset="-122"/>
                <a:cs typeface="微软雅黑" panose="020B0503020204020204" charset="-122"/>
                <a:sym typeface="+mn-ea"/>
              </a:rPr>
              <a:t>．</a:t>
            </a:r>
            <a:endParaRPr lang="zh-CN" altLang="en-US" sz="2400">
              <a:latin typeface="微软雅黑" panose="020B0503020204020204" charset="-122"/>
              <a:ea typeface="微软雅黑" panose="020B0503020204020204" charset="-122"/>
              <a:cs typeface="微软雅黑" panose="020B0503020204020204" charset="-122"/>
              <a:sym typeface="+mn-ea"/>
            </a:endParaRPr>
          </a:p>
        </p:txBody>
      </p:sp>
      <p:sp>
        <p:nvSpPr>
          <p:cNvPr id="6" name="矩形 5"/>
          <p:cNvSpPr/>
          <p:nvPr/>
        </p:nvSpPr>
        <p:spPr>
          <a:xfrm>
            <a:off x="441385" y="153080"/>
            <a:ext cx="5213985" cy="891540"/>
          </a:xfrm>
          <a:prstGeom prst="rect">
            <a:avLst/>
          </a:prstGeom>
        </p:spPr>
        <p:txBody>
          <a:bodyPr wrap="none">
            <a:spAutoFit/>
          </a:bodyPr>
          <a:p>
            <a:pPr marL="0" marR="0" lvl="0" indent="0" algn="l" defTabSz="914400" rtl="0" eaLnBrk="1" fontAlgn="auto" latinLnBrk="0" hangingPunct="1">
              <a:lnSpc>
                <a:spcPct val="100000"/>
              </a:lnSpc>
              <a:spcBef>
                <a:spcPts val="0"/>
              </a:spcBef>
              <a:spcAft>
                <a:spcPts val="0"/>
              </a:spcAft>
              <a:buClrTx/>
              <a:buSzTx/>
              <a:buFontTx/>
              <a:buNone/>
              <a:defRPr/>
            </a:pPr>
            <a:r>
              <a:rPr altLang="en-US" sz="3200" b="1">
                <a:solidFill>
                  <a:srgbClr val="C00000"/>
                </a:solidFill>
                <a:latin typeface="微软雅黑" panose="020B0503020204020204" charset="-122"/>
                <a:ea typeface="微软雅黑" panose="020B0503020204020204" charset="-122"/>
                <a:cs typeface="微软雅黑" panose="020B0503020204020204" charset="-122"/>
                <a:sym typeface="+mn-ea"/>
              </a:rPr>
              <a:t>复杂指令集计算机</a:t>
            </a:r>
            <a:endParaRPr altLang="en-US" sz="3200" b="1">
              <a:solidFill>
                <a:srgbClr val="C00000"/>
              </a:solidFill>
              <a:latin typeface="微软雅黑" panose="020B0503020204020204" charset="-122"/>
              <a:ea typeface="微软雅黑" panose="020B0503020204020204" charset="-122"/>
              <a:cs typeface="微软雅黑" panose="020B0503020204020204" charset="-122"/>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altLang="en-US" sz="2000">
                <a:solidFill>
                  <a:srgbClr val="C00000"/>
                </a:solidFill>
                <a:latin typeface="微软雅黑" panose="020B0503020204020204" charset="-122"/>
                <a:ea typeface="微软雅黑" panose="020B0503020204020204" charset="-122"/>
                <a:cs typeface="微软雅黑" panose="020B0503020204020204" charset="-122"/>
                <a:sym typeface="+mn-ea"/>
              </a:rPr>
              <a:t>(Complex Instruction Set Computer-CISC)</a:t>
            </a:r>
            <a:endParaRPr kumimoji="0" lang="en-US" altLang="en-US" sz="2000" b="1"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240D5ECE-8B49-45CD-BE81-EF81920D1969}" type="slidenum">
              <a:rPr lang="en-US" altLang="zh-CN" smtClean="0"/>
            </a:fld>
            <a:endParaRPr kumimoji="0" lang="zh-CN" altLang="en-US" dirty="0"/>
          </a:p>
        </p:txBody>
      </p:sp>
      <p:sp>
        <p:nvSpPr>
          <p:cNvPr id="5" name="Title 8"/>
          <p:cNvSpPr>
            <a:spLocks noGrp="1"/>
          </p:cNvSpPr>
          <p:nvPr>
            <p:ph type="title"/>
          </p:nvPr>
        </p:nvSpPr>
        <p:spPr>
          <a:xfrm>
            <a:off x="436180" y="76200"/>
            <a:ext cx="8403020" cy="685800"/>
          </a:xfrm>
        </p:spPr>
        <p:txBody>
          <a:bodyPr>
            <a:normAutofit/>
          </a:bodyPr>
          <a:lstStyle/>
          <a:p>
            <a:pPr lvl="0">
              <a:spcBef>
                <a:spcPts val="0"/>
              </a:spcBef>
            </a:pPr>
            <a:r>
              <a:rPr lang="zh-CN" altLang="en-US" sz="2800" dirty="0">
                <a:solidFill>
                  <a:srgbClr val="0000FF"/>
                </a:solidFill>
                <a:latin typeface="华文中宋" panose="02010600040101010101" pitchFamily="2" charset="-122"/>
                <a:ea typeface="华文中宋" panose="02010600040101010101" pitchFamily="2" charset="-122"/>
              </a:rPr>
              <a:t>二、</a:t>
            </a:r>
            <a:r>
              <a:rPr lang="en-US" altLang="zh-CN" sz="2800" dirty="0">
                <a:solidFill>
                  <a:srgbClr val="0000FF"/>
                </a:solidFill>
                <a:latin typeface="华文中宋" panose="02010600040101010101" pitchFamily="2" charset="-122"/>
                <a:ea typeface="华文中宋" panose="02010600040101010101" pitchFamily="2" charset="-122"/>
              </a:rPr>
              <a:t> X86</a:t>
            </a:r>
            <a:r>
              <a:rPr lang="zh-CN" altLang="en-US" sz="2800" dirty="0">
                <a:solidFill>
                  <a:srgbClr val="0000FF"/>
                </a:solidFill>
                <a:latin typeface="华文中宋" panose="02010600040101010101" pitchFamily="2" charset="-122"/>
                <a:ea typeface="华文中宋" panose="02010600040101010101" pitchFamily="2" charset="-122"/>
              </a:rPr>
              <a:t>指令集</a:t>
            </a:r>
            <a:endParaRPr lang="zh-CN" sz="2800" dirty="0">
              <a:solidFill>
                <a:srgbClr val="0000FF"/>
              </a:solidFill>
              <a:latin typeface="华文中宋" panose="02010600040101010101" pitchFamily="2" charset="-122"/>
              <a:ea typeface="华文中宋" panose="02010600040101010101" pitchFamily="2" charset="-122"/>
            </a:endParaRPr>
          </a:p>
        </p:txBody>
      </p:sp>
      <p:sp>
        <p:nvSpPr>
          <p:cNvPr id="6" name="矩形 5"/>
          <p:cNvSpPr/>
          <p:nvPr/>
        </p:nvSpPr>
        <p:spPr>
          <a:xfrm>
            <a:off x="539552" y="908720"/>
            <a:ext cx="8136904" cy="1210945"/>
          </a:xfrm>
          <a:prstGeom prst="rect">
            <a:avLst/>
          </a:prstGeom>
        </p:spPr>
        <p:txBody>
          <a:bodyPr wrap="square">
            <a:spAutoFit/>
          </a:bodyPr>
          <a:lstStyle/>
          <a:p>
            <a:pPr marL="457200" indent="-457200">
              <a:lnSpc>
                <a:spcPct val="130000"/>
              </a:lnSpc>
              <a:buFont typeface="Wingdings" panose="05000000000000000000" pitchFamily="2" charset="2"/>
              <a:buChar char="n"/>
            </a:pPr>
            <a:r>
              <a:rPr lang="en-US" altLang="zh-CN" sz="2800" dirty="0">
                <a:solidFill>
                  <a:srgbClr val="00B050"/>
                </a:solidFill>
                <a:latin typeface="微软雅黑" panose="020B0503020204020204" charset="-122"/>
                <a:ea typeface="微软雅黑" panose="020B0503020204020204" charset="-122"/>
                <a:cs typeface="微软雅黑" panose="020B0503020204020204" charset="-122"/>
              </a:rPr>
              <a:t>X86</a:t>
            </a:r>
            <a:r>
              <a:rPr lang="zh-CN" altLang="en-US" sz="2800" dirty="0">
                <a:solidFill>
                  <a:srgbClr val="00B050"/>
                </a:solidFill>
                <a:latin typeface="微软雅黑" panose="020B0503020204020204" charset="-122"/>
                <a:ea typeface="微软雅黑" panose="020B0503020204020204" charset="-122"/>
                <a:cs typeface="微软雅黑" panose="020B0503020204020204" charset="-122"/>
              </a:rPr>
              <a:t>是不断在原指令集上增加新的特性</a:t>
            </a:r>
            <a:r>
              <a:rPr lang="zh-CN" altLang="en-US" sz="2800" dirty="0">
                <a:latin typeface="微软雅黑" panose="020B0503020204020204" charset="-122"/>
                <a:ea typeface="微软雅黑" panose="020B0503020204020204" charset="-122"/>
                <a:cs typeface="微软雅黑" panose="020B0503020204020204" charset="-122"/>
              </a:rPr>
              <a:t>。</a:t>
            </a:r>
            <a:r>
              <a:rPr lang="en-US" altLang="zh-CN" sz="2800" dirty="0">
                <a:solidFill>
                  <a:srgbClr val="FF0000"/>
                </a:solidFill>
                <a:latin typeface="微软雅黑" panose="020B0503020204020204" charset="-122"/>
                <a:ea typeface="微软雅黑" panose="020B0503020204020204" charset="-122"/>
                <a:cs typeface="微软雅黑" panose="020B0503020204020204" charset="-122"/>
              </a:rPr>
              <a:t>x86</a:t>
            </a:r>
            <a:r>
              <a:rPr altLang="en-US" sz="2800" dirty="0">
                <a:solidFill>
                  <a:srgbClr val="FF0000"/>
                </a:solidFill>
                <a:latin typeface="微软雅黑" panose="020B0503020204020204" charset="-122"/>
                <a:ea typeface="微软雅黑" panose="020B0503020204020204" charset="-122"/>
                <a:cs typeface="微软雅黑" panose="020B0503020204020204" charset="-122"/>
              </a:rPr>
              <a:t>发展的一些重要的里程碑：</a:t>
            </a:r>
            <a:endParaRPr altLang="en-US" sz="2800" dirty="0">
              <a:solidFill>
                <a:srgbClr val="FF0000"/>
              </a:solidFill>
              <a:latin typeface="微软雅黑" panose="020B0503020204020204" charset="-122"/>
              <a:ea typeface="微软雅黑" panose="020B0503020204020204" charset="-122"/>
              <a:cs typeface="微软雅黑" panose="020B0503020204020204" charset="-122"/>
            </a:endParaRPr>
          </a:p>
        </p:txBody>
      </p:sp>
      <p:sp>
        <p:nvSpPr>
          <p:cNvPr id="7" name="矩形 6"/>
          <p:cNvSpPr/>
          <p:nvPr/>
        </p:nvSpPr>
        <p:spPr>
          <a:xfrm>
            <a:off x="755576" y="2113692"/>
            <a:ext cx="7992888" cy="977265"/>
          </a:xfrm>
          <a:prstGeom prst="rect">
            <a:avLst/>
          </a:prstGeom>
        </p:spPr>
        <p:txBody>
          <a:bodyPr wrap="square">
            <a:spAutoFit/>
          </a:bodyPr>
          <a:lstStyle/>
          <a:p>
            <a:pPr marL="457200" indent="-457200" algn="just">
              <a:lnSpc>
                <a:spcPct val="120000"/>
              </a:lnSpc>
              <a:buClrTx/>
              <a:buSzTx/>
              <a:buFont typeface="Wingdings" panose="05000000000000000000" pitchFamily="2" charset="2"/>
              <a:buChar char="Ø"/>
            </a:pPr>
            <a:r>
              <a:rPr lang="en-US" altLang="zh-CN" sz="2400" dirty="0">
                <a:latin typeface="微软雅黑" panose="020B0503020204020204" charset="-122"/>
                <a:ea typeface="微软雅黑" panose="020B0503020204020204" charset="-122"/>
                <a:cs typeface="微软雅黑" panose="020B0503020204020204" charset="-122"/>
              </a:rPr>
              <a:t>1978年，发布8086。8086是一个16位体系结构，寄存器都是16位长，8个16位寄存器多有指定用途。</a:t>
            </a:r>
            <a:endParaRPr lang="en-US" altLang="zh-CN" sz="2400" dirty="0">
              <a:latin typeface="微软雅黑" panose="020B0503020204020204" charset="-122"/>
              <a:ea typeface="微软雅黑" panose="020B0503020204020204" charset="-122"/>
              <a:cs typeface="微软雅黑" panose="020B0503020204020204" charset="-122"/>
            </a:endParaRPr>
          </a:p>
        </p:txBody>
      </p:sp>
      <p:sp>
        <p:nvSpPr>
          <p:cNvPr id="8" name="矩形 7"/>
          <p:cNvSpPr/>
          <p:nvPr/>
        </p:nvSpPr>
        <p:spPr>
          <a:xfrm>
            <a:off x="721296" y="3147728"/>
            <a:ext cx="7992888" cy="977265"/>
          </a:xfrm>
          <a:prstGeom prst="rect">
            <a:avLst/>
          </a:prstGeom>
        </p:spPr>
        <p:txBody>
          <a:bodyPr wrap="square">
            <a:spAutoFit/>
          </a:bodyPr>
          <a:lstStyle/>
          <a:p>
            <a:pPr marL="457200" indent="-457200" algn="just">
              <a:lnSpc>
                <a:spcPct val="120000"/>
              </a:lnSpc>
              <a:buClrTx/>
              <a:buSzTx/>
              <a:buFont typeface="Wingdings" panose="05000000000000000000" pitchFamily="2" charset="2"/>
              <a:buChar char="Ø"/>
            </a:pPr>
            <a:r>
              <a:rPr lang="en-US" altLang="zh-CN" sz="2400" dirty="0">
                <a:latin typeface="微软雅黑" panose="020B0503020204020204" charset="-122"/>
                <a:ea typeface="微软雅黑" panose="020B0503020204020204" charset="-122"/>
                <a:cs typeface="微软雅黑" panose="020B0503020204020204" charset="-122"/>
              </a:rPr>
              <a:t>1980年，8087浮点协处理器发布，在8086基础上增加了60条浮点指令。</a:t>
            </a:r>
            <a:endParaRPr lang="en-US" altLang="zh-CN" sz="2400" dirty="0">
              <a:latin typeface="微软雅黑" panose="020B0503020204020204" charset="-122"/>
              <a:ea typeface="微软雅黑" panose="020B0503020204020204" charset="-122"/>
              <a:cs typeface="微软雅黑" panose="020B0503020204020204" charset="-122"/>
            </a:endParaRPr>
          </a:p>
        </p:txBody>
      </p:sp>
      <p:sp>
        <p:nvSpPr>
          <p:cNvPr id="9" name="矩形 8"/>
          <p:cNvSpPr/>
          <p:nvPr/>
        </p:nvSpPr>
        <p:spPr>
          <a:xfrm>
            <a:off x="654359" y="4140297"/>
            <a:ext cx="7992888" cy="977265"/>
          </a:xfrm>
          <a:prstGeom prst="rect">
            <a:avLst/>
          </a:prstGeom>
        </p:spPr>
        <p:txBody>
          <a:bodyPr wrap="square">
            <a:spAutoFit/>
          </a:bodyPr>
          <a:lstStyle/>
          <a:p>
            <a:pPr marL="457200" indent="-457200" algn="just">
              <a:lnSpc>
                <a:spcPct val="120000"/>
              </a:lnSpc>
              <a:buFont typeface="Wingdings" panose="05000000000000000000" pitchFamily="2" charset="2"/>
              <a:buChar char="Ø"/>
            </a:pPr>
            <a:r>
              <a:rPr lang="en-US" altLang="zh-CN" sz="2400" dirty="0">
                <a:latin typeface="微软雅黑" panose="020B0503020204020204" charset="-122"/>
                <a:ea typeface="微软雅黑" panose="020B0503020204020204" charset="-122"/>
                <a:cs typeface="微软雅黑" panose="020B0503020204020204" charset="-122"/>
              </a:rPr>
              <a:t>1982</a:t>
            </a:r>
            <a:r>
              <a:rPr lang="zh-CN" altLang="en-US" sz="2400" dirty="0">
                <a:latin typeface="微软雅黑" panose="020B0503020204020204" charset="-122"/>
                <a:ea typeface="微软雅黑" panose="020B0503020204020204" charset="-122"/>
                <a:cs typeface="微软雅黑" panose="020B0503020204020204" charset="-122"/>
              </a:rPr>
              <a:t>年，</a:t>
            </a:r>
            <a:r>
              <a:rPr lang="en-US" altLang="zh-CN" sz="2400" dirty="0">
                <a:latin typeface="微软雅黑" panose="020B0503020204020204" charset="-122"/>
                <a:ea typeface="微软雅黑" panose="020B0503020204020204" charset="-122"/>
                <a:cs typeface="微软雅黑" panose="020B0503020204020204" charset="-122"/>
              </a:rPr>
              <a:t>80286</a:t>
            </a:r>
            <a:r>
              <a:rPr lang="zh-CN" altLang="en-US" sz="2400" dirty="0">
                <a:latin typeface="微软雅黑" panose="020B0503020204020204" charset="-122"/>
                <a:ea typeface="微软雅黑" panose="020B0503020204020204" charset="-122"/>
                <a:cs typeface="微软雅黑" panose="020B0503020204020204" charset="-122"/>
              </a:rPr>
              <a:t>在</a:t>
            </a:r>
            <a:r>
              <a:rPr lang="en-US" altLang="zh-CN" sz="2400" dirty="0">
                <a:latin typeface="微软雅黑" panose="020B0503020204020204" charset="-122"/>
                <a:ea typeface="微软雅黑" panose="020B0503020204020204" charset="-122"/>
                <a:cs typeface="微软雅黑" panose="020B0503020204020204" charset="-122"/>
              </a:rPr>
              <a:t>8086</a:t>
            </a:r>
            <a:r>
              <a:rPr lang="zh-CN" altLang="en-US" sz="2400" dirty="0">
                <a:latin typeface="微软雅黑" panose="020B0503020204020204" charset="-122"/>
                <a:ea typeface="微软雅黑" panose="020B0503020204020204" charset="-122"/>
                <a:cs typeface="微软雅黑" panose="020B0503020204020204" charset="-122"/>
              </a:rPr>
              <a:t>的基础上把地址空间扩展到</a:t>
            </a:r>
            <a:r>
              <a:rPr lang="en-US" altLang="zh-CN" sz="2400" dirty="0">
                <a:latin typeface="微软雅黑" panose="020B0503020204020204" charset="-122"/>
                <a:ea typeface="微软雅黑" panose="020B0503020204020204" charset="-122"/>
                <a:cs typeface="微软雅黑" panose="020B0503020204020204" charset="-122"/>
              </a:rPr>
              <a:t>24</a:t>
            </a:r>
            <a:r>
              <a:rPr lang="zh-CN" altLang="en-US" sz="2400" dirty="0">
                <a:latin typeface="微软雅黑" panose="020B0503020204020204" charset="-122"/>
                <a:ea typeface="微软雅黑" panose="020B0503020204020204" charset="-122"/>
                <a:cs typeface="微软雅黑" panose="020B0503020204020204" charset="-122"/>
              </a:rPr>
              <a:t>位，增加了保护模式。</a:t>
            </a:r>
            <a:endParaRPr lang="en-US" altLang="zh-CN" sz="2400" dirty="0">
              <a:latin typeface="微软雅黑" panose="020B0503020204020204" charset="-122"/>
              <a:ea typeface="微软雅黑" panose="020B0503020204020204" charset="-122"/>
              <a:cs typeface="微软雅黑" panose="020B0503020204020204" charset="-122"/>
            </a:endParaRPr>
          </a:p>
        </p:txBody>
      </p:sp>
      <p:sp>
        <p:nvSpPr>
          <p:cNvPr id="10" name="矩形 9"/>
          <p:cNvSpPr/>
          <p:nvPr/>
        </p:nvSpPr>
        <p:spPr>
          <a:xfrm>
            <a:off x="647564" y="5149525"/>
            <a:ext cx="7920880" cy="977265"/>
          </a:xfrm>
          <a:prstGeom prst="rect">
            <a:avLst/>
          </a:prstGeom>
        </p:spPr>
        <p:txBody>
          <a:bodyPr wrap="square">
            <a:spAutoFit/>
          </a:bodyPr>
          <a:lstStyle/>
          <a:p>
            <a:pPr marL="457200" indent="-457200" algn="just">
              <a:lnSpc>
                <a:spcPct val="120000"/>
              </a:lnSpc>
              <a:buFont typeface="Wingdings" panose="05000000000000000000" pitchFamily="2" charset="2"/>
              <a:buChar char="Ø"/>
            </a:pPr>
            <a:r>
              <a:rPr lang="en-US" altLang="zh-CN" sz="2400" dirty="0">
                <a:latin typeface="微软雅黑" panose="020B0503020204020204" charset="-122"/>
                <a:ea typeface="微软雅黑" panose="020B0503020204020204" charset="-122"/>
                <a:cs typeface="微软雅黑" panose="020B0503020204020204" charset="-122"/>
              </a:rPr>
              <a:t>1985</a:t>
            </a:r>
            <a:r>
              <a:rPr lang="zh-CN" altLang="en-US" sz="2400" dirty="0">
                <a:latin typeface="微软雅黑" panose="020B0503020204020204" charset="-122"/>
                <a:ea typeface="微软雅黑" panose="020B0503020204020204" charset="-122"/>
                <a:cs typeface="微软雅黑" panose="020B0503020204020204" charset="-122"/>
              </a:rPr>
              <a:t>年，</a:t>
            </a:r>
            <a:r>
              <a:rPr lang="en-US" altLang="zh-CN" sz="2400" dirty="0">
                <a:latin typeface="微软雅黑" panose="020B0503020204020204" charset="-122"/>
                <a:ea typeface="微软雅黑" panose="020B0503020204020204" charset="-122"/>
                <a:cs typeface="微软雅黑" panose="020B0503020204020204" charset="-122"/>
              </a:rPr>
              <a:t>80386</a:t>
            </a:r>
            <a:r>
              <a:rPr lang="zh-CN" altLang="en-US" sz="2400" dirty="0">
                <a:latin typeface="微软雅黑" panose="020B0503020204020204" charset="-122"/>
                <a:ea typeface="微软雅黑" panose="020B0503020204020204" charset="-122"/>
                <a:cs typeface="微软雅黑" panose="020B0503020204020204" charset="-122"/>
              </a:rPr>
              <a:t>的地址空间扩展到</a:t>
            </a:r>
            <a:r>
              <a:rPr lang="en-US" altLang="zh-CN" sz="2400" dirty="0">
                <a:latin typeface="微软雅黑" panose="020B0503020204020204" charset="-122"/>
                <a:ea typeface="微软雅黑" panose="020B0503020204020204" charset="-122"/>
                <a:cs typeface="微软雅黑" panose="020B0503020204020204" charset="-122"/>
              </a:rPr>
              <a:t>32</a:t>
            </a:r>
            <a:r>
              <a:rPr lang="zh-CN" altLang="en-US" sz="2400" dirty="0">
                <a:latin typeface="微软雅黑" panose="020B0503020204020204" charset="-122"/>
                <a:ea typeface="微软雅黑" panose="020B0503020204020204" charset="-122"/>
                <a:cs typeface="微软雅黑" panose="020B0503020204020204" charset="-122"/>
              </a:rPr>
              <a:t>位，还增加了新的寻址模式。还增加了对页的支持。</a:t>
            </a:r>
            <a:endParaRPr lang="en-US" altLang="zh-CN" sz="24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240D5ECE-8B49-45CD-BE81-EF81920D1969}" type="slidenum">
              <a:rPr lang="en-US" altLang="zh-CN" smtClean="0"/>
            </a:fld>
            <a:endParaRPr kumimoji="0" lang="zh-CN" altLang="en-US"/>
          </a:p>
        </p:txBody>
      </p:sp>
      <p:sp>
        <p:nvSpPr>
          <p:cNvPr id="5" name="Title 8"/>
          <p:cNvSpPr>
            <a:spLocks noGrp="1"/>
          </p:cNvSpPr>
          <p:nvPr>
            <p:ph type="title"/>
          </p:nvPr>
        </p:nvSpPr>
        <p:spPr>
          <a:xfrm>
            <a:off x="436180" y="76200"/>
            <a:ext cx="8403020" cy="685800"/>
          </a:xfrm>
        </p:spPr>
        <p:txBody>
          <a:bodyPr>
            <a:normAutofit/>
          </a:bodyPr>
          <a:lstStyle/>
          <a:p>
            <a:pPr lvl="0">
              <a:spcBef>
                <a:spcPts val="0"/>
              </a:spcBef>
            </a:pPr>
            <a:r>
              <a:rPr lang="zh-CN" altLang="en-US" sz="2800" dirty="0">
                <a:solidFill>
                  <a:srgbClr val="0000FF"/>
                </a:solidFill>
                <a:latin typeface="微软雅黑" panose="020B0503020204020204" charset="-122"/>
                <a:ea typeface="微软雅黑" panose="020B0503020204020204" charset="-122"/>
                <a:cs typeface="微软雅黑" panose="020B0503020204020204" charset="-122"/>
              </a:rPr>
              <a:t>二、</a:t>
            </a:r>
            <a:r>
              <a:rPr lang="en-US" altLang="zh-CN" sz="2800" dirty="0">
                <a:solidFill>
                  <a:srgbClr val="0000FF"/>
                </a:solidFill>
                <a:latin typeface="微软雅黑" panose="020B0503020204020204" charset="-122"/>
                <a:ea typeface="微软雅黑" panose="020B0503020204020204" charset="-122"/>
                <a:cs typeface="微软雅黑" panose="020B0503020204020204" charset="-122"/>
              </a:rPr>
              <a:t> X86</a:t>
            </a:r>
            <a:r>
              <a:rPr lang="zh-CN" altLang="en-US" sz="2800" dirty="0">
                <a:solidFill>
                  <a:srgbClr val="0000FF"/>
                </a:solidFill>
                <a:latin typeface="微软雅黑" panose="020B0503020204020204" charset="-122"/>
                <a:ea typeface="微软雅黑" panose="020B0503020204020204" charset="-122"/>
                <a:cs typeface="微软雅黑" panose="020B0503020204020204" charset="-122"/>
              </a:rPr>
              <a:t>指令集</a:t>
            </a:r>
            <a:endParaRPr lang="zh-CN" sz="2800" dirty="0">
              <a:solidFill>
                <a:srgbClr val="0000FF"/>
              </a:solidFill>
              <a:latin typeface="微软雅黑" panose="020B0503020204020204" charset="-122"/>
              <a:ea typeface="微软雅黑" panose="020B0503020204020204" charset="-122"/>
              <a:cs typeface="微软雅黑" panose="020B0503020204020204" charset="-122"/>
            </a:endParaRPr>
          </a:p>
        </p:txBody>
      </p:sp>
      <p:sp>
        <p:nvSpPr>
          <p:cNvPr id="6" name="矩形 5"/>
          <p:cNvSpPr/>
          <p:nvPr/>
        </p:nvSpPr>
        <p:spPr>
          <a:xfrm>
            <a:off x="467544" y="843794"/>
            <a:ext cx="8208912" cy="1863725"/>
          </a:xfrm>
          <a:prstGeom prst="rect">
            <a:avLst/>
          </a:prstGeom>
        </p:spPr>
        <p:txBody>
          <a:bodyPr wrap="square">
            <a:spAutoFit/>
          </a:bodyPr>
          <a:lstStyle/>
          <a:p>
            <a:pPr marL="457200" indent="-457200" algn="just">
              <a:lnSpc>
                <a:spcPct val="120000"/>
              </a:lnSpc>
              <a:buClrTx/>
              <a:buSzTx/>
              <a:buFont typeface="Wingdings" panose="05000000000000000000" pitchFamily="2" charset="2"/>
              <a:buChar char="Ø"/>
            </a:pPr>
            <a:r>
              <a:rPr lang="en-US" altLang="zh-CN" sz="2400" dirty="0">
                <a:latin typeface="微软雅黑" panose="020B0503020204020204" charset="-122"/>
                <a:ea typeface="微软雅黑" panose="020B0503020204020204" charset="-122"/>
                <a:cs typeface="微软雅黑" panose="020B0503020204020204" charset="-122"/>
              </a:rPr>
              <a:t>1989-1995年，1989年发布80486，1992年发布Pentium处理器，1995年发布Pentium Pro处理器，这些处理器都是以获得更高性能为目的，仅有4条指令增加到用户可见的指令集中。</a:t>
            </a:r>
            <a:endParaRPr lang="en-US" altLang="zh-CN" sz="2400" dirty="0">
              <a:latin typeface="微软雅黑" panose="020B0503020204020204" charset="-122"/>
              <a:ea typeface="微软雅黑" panose="020B0503020204020204" charset="-122"/>
              <a:cs typeface="微软雅黑" panose="020B0503020204020204" charset="-122"/>
            </a:endParaRPr>
          </a:p>
        </p:txBody>
      </p:sp>
      <p:sp>
        <p:nvSpPr>
          <p:cNvPr id="7" name="矩形 6"/>
          <p:cNvSpPr/>
          <p:nvPr/>
        </p:nvSpPr>
        <p:spPr>
          <a:xfrm>
            <a:off x="467544" y="2636912"/>
            <a:ext cx="8424936" cy="1863725"/>
          </a:xfrm>
          <a:prstGeom prst="rect">
            <a:avLst/>
          </a:prstGeom>
        </p:spPr>
        <p:txBody>
          <a:bodyPr wrap="square">
            <a:spAutoFit/>
          </a:bodyPr>
          <a:lstStyle/>
          <a:p>
            <a:pPr marL="457200" indent="-457200" algn="just">
              <a:lnSpc>
                <a:spcPct val="120000"/>
              </a:lnSpc>
              <a:buClrTx/>
              <a:buSzTx/>
              <a:buFont typeface="Wingdings" panose="05000000000000000000" pitchFamily="2" charset="2"/>
              <a:buChar char="Ø"/>
            </a:pPr>
            <a:r>
              <a:rPr lang="en-US" altLang="zh-CN" sz="2400" dirty="0">
                <a:latin typeface="微软雅黑" panose="020B0503020204020204" charset="-122"/>
                <a:ea typeface="微软雅黑" panose="020B0503020204020204" charset="-122"/>
                <a:cs typeface="微软雅黑" panose="020B0503020204020204" charset="-122"/>
              </a:rPr>
              <a:t>1997年，用多媒体MMX技术来扩展Pentium和Pentium Pro处理器。这个新指令集包含57条指令，使用浮点栈来加速多媒体和通信应用程序。MMX通过SIMD的方式来一次处理多个短的数据元素。</a:t>
            </a:r>
            <a:endParaRPr lang="en-US" altLang="zh-CN" sz="2400" dirty="0">
              <a:latin typeface="微软雅黑" panose="020B0503020204020204" charset="-122"/>
              <a:ea typeface="微软雅黑" panose="020B0503020204020204" charset="-122"/>
              <a:cs typeface="微软雅黑" panose="020B0503020204020204" charset="-122"/>
            </a:endParaRPr>
          </a:p>
        </p:txBody>
      </p:sp>
      <p:sp>
        <p:nvSpPr>
          <p:cNvPr id="8" name="矩形 7"/>
          <p:cNvSpPr/>
          <p:nvPr/>
        </p:nvSpPr>
        <p:spPr>
          <a:xfrm>
            <a:off x="467544" y="4509120"/>
            <a:ext cx="8424936" cy="2306320"/>
          </a:xfrm>
          <a:prstGeom prst="rect">
            <a:avLst/>
          </a:prstGeom>
        </p:spPr>
        <p:txBody>
          <a:bodyPr wrap="square">
            <a:spAutoFit/>
          </a:bodyPr>
          <a:lstStyle/>
          <a:p>
            <a:pPr marL="457200" indent="-457200" algn="just">
              <a:lnSpc>
                <a:spcPct val="120000"/>
              </a:lnSpc>
              <a:buFont typeface="Wingdings" panose="05000000000000000000" pitchFamily="2" charset="2"/>
              <a:buChar char="Ø"/>
            </a:pPr>
            <a:r>
              <a:rPr lang="en-US" altLang="zh-CN" sz="2400" dirty="0">
                <a:latin typeface="微软雅黑" panose="020B0503020204020204" charset="-122"/>
                <a:ea typeface="微软雅黑" panose="020B0503020204020204" charset="-122"/>
                <a:cs typeface="微软雅黑" panose="020B0503020204020204" charset="-122"/>
              </a:rPr>
              <a:t>1999</a:t>
            </a:r>
            <a:r>
              <a:rPr lang="zh-CN" altLang="en-US" sz="2400" dirty="0">
                <a:latin typeface="微软雅黑" panose="020B0503020204020204" charset="-122"/>
                <a:ea typeface="微软雅黑" panose="020B0503020204020204" charset="-122"/>
                <a:cs typeface="微软雅黑" panose="020B0503020204020204" charset="-122"/>
              </a:rPr>
              <a:t>年，添加了</a:t>
            </a:r>
            <a:r>
              <a:rPr lang="en-US" altLang="zh-CN" sz="2400" dirty="0">
                <a:latin typeface="微软雅黑" panose="020B0503020204020204" charset="-122"/>
                <a:ea typeface="微软雅黑" panose="020B0503020204020204" charset="-122"/>
                <a:cs typeface="微软雅黑" panose="020B0503020204020204" charset="-122"/>
              </a:rPr>
              <a:t>70</a:t>
            </a:r>
            <a:r>
              <a:rPr lang="zh-CN" altLang="en-US" sz="2400" dirty="0">
                <a:latin typeface="微软雅黑" panose="020B0503020204020204" charset="-122"/>
                <a:ea typeface="微软雅黑" panose="020B0503020204020204" charset="-122"/>
                <a:cs typeface="微软雅黑" panose="020B0503020204020204" charset="-122"/>
              </a:rPr>
              <a:t>条指令，将</a:t>
            </a:r>
            <a:r>
              <a:rPr lang="en-US" altLang="zh-CN" sz="2400" dirty="0">
                <a:solidFill>
                  <a:srgbClr val="FF0000"/>
                </a:solidFill>
                <a:latin typeface="微软雅黑" panose="020B0503020204020204" charset="-122"/>
                <a:ea typeface="微软雅黑" panose="020B0503020204020204" charset="-122"/>
                <a:cs typeface="微软雅黑" panose="020B0503020204020204" charset="-122"/>
              </a:rPr>
              <a:t>SSE</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a:t>
            </a:r>
            <a:r>
              <a:rPr lang="en-US" altLang="zh-CN" sz="2400" dirty="0">
                <a:solidFill>
                  <a:srgbClr val="FF0000"/>
                </a:solidFill>
                <a:latin typeface="微软雅黑" panose="020B0503020204020204" charset="-122"/>
                <a:ea typeface="微软雅黑" panose="020B0503020204020204" charset="-122"/>
                <a:cs typeface="微软雅黑" panose="020B0503020204020204" charset="-122"/>
              </a:rPr>
              <a:t>streaming SIMD Extension</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作为</a:t>
            </a:r>
            <a:r>
              <a:rPr lang="en-US" altLang="zh-CN" sz="2400" dirty="0">
                <a:latin typeface="微软雅黑" panose="020B0503020204020204" charset="-122"/>
                <a:ea typeface="微软雅黑" panose="020B0503020204020204" charset="-122"/>
                <a:cs typeface="微软雅黑" panose="020B0503020204020204" charset="-122"/>
              </a:rPr>
              <a:t>Pentium III</a:t>
            </a:r>
            <a:r>
              <a:rPr lang="zh-CN" altLang="en-US" sz="2400" dirty="0">
                <a:latin typeface="微软雅黑" panose="020B0503020204020204" charset="-122"/>
                <a:ea typeface="微软雅黑" panose="020B0503020204020204" charset="-122"/>
                <a:cs typeface="微软雅黑" panose="020B0503020204020204" charset="-122"/>
              </a:rPr>
              <a:t>的一部分。主要添加了</a:t>
            </a:r>
            <a:r>
              <a:rPr lang="en-US" altLang="zh-CN" sz="2400" dirty="0">
                <a:latin typeface="微软雅黑" panose="020B0503020204020204" charset="-122"/>
                <a:ea typeface="微软雅黑" panose="020B0503020204020204" charset="-122"/>
                <a:cs typeface="微软雅黑" panose="020B0503020204020204" charset="-122"/>
              </a:rPr>
              <a:t>8</a:t>
            </a:r>
            <a:r>
              <a:rPr lang="zh-CN" altLang="en-US" sz="2400" dirty="0">
                <a:latin typeface="微软雅黑" panose="020B0503020204020204" charset="-122"/>
                <a:ea typeface="微软雅黑" panose="020B0503020204020204" charset="-122"/>
                <a:cs typeface="微软雅黑" panose="020B0503020204020204" charset="-122"/>
              </a:rPr>
              <a:t>个独立寄存器，把长度增加到</a:t>
            </a:r>
            <a:r>
              <a:rPr lang="en-US" altLang="zh-CN" sz="2400" dirty="0">
                <a:latin typeface="微软雅黑" panose="020B0503020204020204" charset="-122"/>
                <a:ea typeface="微软雅黑" panose="020B0503020204020204" charset="-122"/>
                <a:cs typeface="微软雅黑" panose="020B0503020204020204" charset="-122"/>
              </a:rPr>
              <a:t>128</a:t>
            </a:r>
            <a:r>
              <a:rPr lang="zh-CN" altLang="en-US" sz="2400" dirty="0">
                <a:latin typeface="微软雅黑" panose="020B0503020204020204" charset="-122"/>
                <a:ea typeface="微软雅黑" panose="020B0503020204020204" charset="-122"/>
                <a:cs typeface="微软雅黑" panose="020B0503020204020204" charset="-122"/>
              </a:rPr>
              <a:t>位，并且增加了一个单精度浮点数据类型，还增加了</a:t>
            </a:r>
            <a:r>
              <a:rPr lang="en-US" altLang="zh-CN" sz="2400" dirty="0">
                <a:latin typeface="微软雅黑" panose="020B0503020204020204" charset="-122"/>
                <a:ea typeface="微软雅黑" panose="020B0503020204020204" charset="-122"/>
                <a:cs typeface="微软雅黑" panose="020B0503020204020204" charset="-122"/>
              </a:rPr>
              <a:t>cache</a:t>
            </a:r>
            <a:r>
              <a:rPr lang="zh-CN" altLang="en-US" sz="2400" dirty="0">
                <a:latin typeface="微软雅黑" panose="020B0503020204020204" charset="-122"/>
                <a:ea typeface="微软雅黑" panose="020B0503020204020204" charset="-122"/>
                <a:cs typeface="微软雅黑" panose="020B0503020204020204" charset="-122"/>
              </a:rPr>
              <a:t>预取指令，以及可以绕开缓冲器直接写内存的流存储指令。</a:t>
            </a:r>
            <a:endParaRPr lang="en-US" altLang="zh-CN" sz="24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240D5ECE-8B49-45CD-BE81-EF81920D1969}" type="slidenum">
              <a:rPr lang="en-US" altLang="zh-CN" smtClean="0"/>
            </a:fld>
            <a:endParaRPr kumimoji="0" lang="zh-CN" altLang="en-US" dirty="0"/>
          </a:p>
        </p:txBody>
      </p:sp>
      <p:sp>
        <p:nvSpPr>
          <p:cNvPr id="5" name="Title 8"/>
          <p:cNvSpPr>
            <a:spLocks noGrp="1"/>
          </p:cNvSpPr>
          <p:nvPr>
            <p:ph type="title"/>
          </p:nvPr>
        </p:nvSpPr>
        <p:spPr>
          <a:xfrm>
            <a:off x="436180" y="76200"/>
            <a:ext cx="8403020" cy="685800"/>
          </a:xfrm>
        </p:spPr>
        <p:txBody>
          <a:bodyPr>
            <a:normAutofit/>
          </a:bodyPr>
          <a:lstStyle/>
          <a:p>
            <a:pPr lvl="0">
              <a:spcBef>
                <a:spcPts val="0"/>
              </a:spcBef>
            </a:pPr>
            <a:r>
              <a:rPr lang="zh-CN" altLang="en-US" sz="2800" dirty="0">
                <a:solidFill>
                  <a:srgbClr val="0000FF"/>
                </a:solidFill>
                <a:latin typeface="微软雅黑" panose="020B0503020204020204" charset="-122"/>
                <a:ea typeface="微软雅黑" panose="020B0503020204020204" charset="-122"/>
                <a:cs typeface="微软雅黑" panose="020B0503020204020204" charset="-122"/>
              </a:rPr>
              <a:t>二、</a:t>
            </a:r>
            <a:r>
              <a:rPr lang="en-US" altLang="zh-CN" sz="2800" dirty="0">
                <a:solidFill>
                  <a:srgbClr val="0000FF"/>
                </a:solidFill>
                <a:latin typeface="微软雅黑" panose="020B0503020204020204" charset="-122"/>
                <a:ea typeface="微软雅黑" panose="020B0503020204020204" charset="-122"/>
                <a:cs typeface="微软雅黑" panose="020B0503020204020204" charset="-122"/>
              </a:rPr>
              <a:t> X86</a:t>
            </a:r>
            <a:r>
              <a:rPr lang="zh-CN" altLang="en-US" sz="2800" dirty="0">
                <a:solidFill>
                  <a:srgbClr val="0000FF"/>
                </a:solidFill>
                <a:latin typeface="微软雅黑" panose="020B0503020204020204" charset="-122"/>
                <a:ea typeface="微软雅黑" panose="020B0503020204020204" charset="-122"/>
                <a:cs typeface="微软雅黑" panose="020B0503020204020204" charset="-122"/>
              </a:rPr>
              <a:t>指令集</a:t>
            </a:r>
            <a:endParaRPr lang="zh-CN" sz="2800" dirty="0">
              <a:solidFill>
                <a:srgbClr val="0000FF"/>
              </a:solidFill>
              <a:latin typeface="微软雅黑" panose="020B0503020204020204" charset="-122"/>
              <a:ea typeface="微软雅黑" panose="020B0503020204020204" charset="-122"/>
              <a:cs typeface="微软雅黑" panose="020B0503020204020204" charset="-122"/>
            </a:endParaRPr>
          </a:p>
        </p:txBody>
      </p:sp>
      <p:sp>
        <p:nvSpPr>
          <p:cNvPr id="6" name="矩形 5"/>
          <p:cNvSpPr/>
          <p:nvPr/>
        </p:nvSpPr>
        <p:spPr>
          <a:xfrm>
            <a:off x="467544" y="915802"/>
            <a:ext cx="8208912" cy="1420495"/>
          </a:xfrm>
          <a:prstGeom prst="rect">
            <a:avLst/>
          </a:prstGeom>
        </p:spPr>
        <p:txBody>
          <a:bodyPr wrap="square">
            <a:spAutoFit/>
          </a:bodyPr>
          <a:lstStyle/>
          <a:p>
            <a:pPr marL="457200" indent="-457200" algn="just">
              <a:lnSpc>
                <a:spcPct val="120000"/>
              </a:lnSpc>
              <a:buFont typeface="Wingdings" panose="05000000000000000000" pitchFamily="2" charset="2"/>
              <a:buChar char="Ø"/>
            </a:pPr>
            <a:r>
              <a:rPr lang="en-US" altLang="zh-CN" sz="2400" dirty="0">
                <a:latin typeface="微软雅黑" panose="020B0503020204020204" charset="-122"/>
                <a:ea typeface="微软雅黑" panose="020B0503020204020204" charset="-122"/>
                <a:cs typeface="微软雅黑" panose="020B0503020204020204" charset="-122"/>
              </a:rPr>
              <a:t>2001</a:t>
            </a:r>
            <a:r>
              <a:rPr lang="zh-CN" altLang="en-US" sz="2400" dirty="0">
                <a:latin typeface="微软雅黑" panose="020B0503020204020204" charset="-122"/>
                <a:ea typeface="微软雅黑" panose="020B0503020204020204" charset="-122"/>
                <a:cs typeface="微软雅黑" panose="020B0503020204020204" charset="-122"/>
              </a:rPr>
              <a:t>年，增加了另外</a:t>
            </a:r>
            <a:r>
              <a:rPr lang="en-US" altLang="zh-CN" sz="2400" dirty="0">
                <a:latin typeface="微软雅黑" panose="020B0503020204020204" charset="-122"/>
                <a:ea typeface="微软雅黑" panose="020B0503020204020204" charset="-122"/>
                <a:cs typeface="微软雅黑" panose="020B0503020204020204" charset="-122"/>
              </a:rPr>
              <a:t>144</a:t>
            </a:r>
            <a:r>
              <a:rPr lang="zh-CN" altLang="en-US" sz="2400" dirty="0">
                <a:latin typeface="微软雅黑" panose="020B0503020204020204" charset="-122"/>
                <a:ea typeface="微软雅黑" panose="020B0503020204020204" charset="-122"/>
                <a:cs typeface="微软雅黑" panose="020B0503020204020204" charset="-122"/>
              </a:rPr>
              <a:t>个指令，命名为</a:t>
            </a:r>
            <a:r>
              <a:rPr lang="en-US" altLang="zh-CN" sz="2400" dirty="0">
                <a:latin typeface="微软雅黑" panose="020B0503020204020204" charset="-122"/>
                <a:ea typeface="微软雅黑" panose="020B0503020204020204" charset="-122"/>
                <a:cs typeface="微软雅黑" panose="020B0503020204020204" charset="-122"/>
              </a:rPr>
              <a:t>SSE2</a:t>
            </a:r>
            <a:r>
              <a:rPr lang="zh-CN" altLang="en-US" sz="2400" dirty="0">
                <a:latin typeface="微软雅黑" panose="020B0503020204020204" charset="-122"/>
                <a:ea typeface="微软雅黑" panose="020B0503020204020204" charset="-122"/>
                <a:cs typeface="微软雅黑" panose="020B0503020204020204" charset="-122"/>
              </a:rPr>
              <a:t>。增加的新数据类型是双精度算术，允许并行操作</a:t>
            </a:r>
            <a:r>
              <a:rPr lang="en-US" altLang="zh-CN" sz="2400" dirty="0">
                <a:latin typeface="微软雅黑" panose="020B0503020204020204" charset="-122"/>
                <a:ea typeface="微软雅黑" panose="020B0503020204020204" charset="-122"/>
                <a:cs typeface="微软雅黑" panose="020B0503020204020204" charset="-122"/>
              </a:rPr>
              <a:t>64</a:t>
            </a:r>
            <a:r>
              <a:rPr lang="zh-CN" altLang="en-US" sz="2400" dirty="0">
                <a:latin typeface="微软雅黑" panose="020B0503020204020204" charset="-122"/>
                <a:ea typeface="微软雅黑" panose="020B0503020204020204" charset="-122"/>
                <a:cs typeface="微软雅黑" panose="020B0503020204020204" charset="-122"/>
              </a:rPr>
              <a:t>位浮点型数据对，大大增加了包括</a:t>
            </a:r>
            <a:r>
              <a:rPr lang="en-US" altLang="zh-CN" sz="2400" dirty="0">
                <a:latin typeface="微软雅黑" panose="020B0503020204020204" charset="-122"/>
                <a:ea typeface="微软雅黑" panose="020B0503020204020204" charset="-122"/>
                <a:cs typeface="微软雅黑" panose="020B0503020204020204" charset="-122"/>
              </a:rPr>
              <a:t>SSE2</a:t>
            </a:r>
            <a:r>
              <a:rPr lang="zh-CN" altLang="en-US" sz="2400" dirty="0">
                <a:latin typeface="微软雅黑" panose="020B0503020204020204" charset="-122"/>
                <a:ea typeface="微软雅黑" panose="020B0503020204020204" charset="-122"/>
                <a:cs typeface="微软雅黑" panose="020B0503020204020204" charset="-122"/>
              </a:rPr>
              <a:t>的</a:t>
            </a:r>
            <a:r>
              <a:rPr lang="en-US" altLang="zh-CN" sz="2400" dirty="0">
                <a:latin typeface="微软雅黑" panose="020B0503020204020204" charset="-122"/>
                <a:ea typeface="微软雅黑" panose="020B0503020204020204" charset="-122"/>
                <a:cs typeface="微软雅黑" panose="020B0503020204020204" charset="-122"/>
              </a:rPr>
              <a:t>Pentium 4</a:t>
            </a:r>
            <a:r>
              <a:rPr lang="zh-CN" altLang="en-US" sz="2400" dirty="0">
                <a:latin typeface="微软雅黑" panose="020B0503020204020204" charset="-122"/>
                <a:ea typeface="微软雅黑" panose="020B0503020204020204" charset="-122"/>
                <a:cs typeface="微软雅黑" panose="020B0503020204020204" charset="-122"/>
              </a:rPr>
              <a:t>的浮点性能</a:t>
            </a:r>
            <a:r>
              <a:rPr lang="zh-CN" altLang="en-US" sz="2400" dirty="0">
                <a:latin typeface="华文中宋" panose="02010600040101010101" pitchFamily="2" charset="-122"/>
                <a:ea typeface="华文中宋" panose="02010600040101010101" pitchFamily="2" charset="-122"/>
              </a:rPr>
              <a:t>。</a:t>
            </a:r>
            <a:endParaRPr lang="en-US" altLang="zh-CN" sz="2400" dirty="0">
              <a:latin typeface="华文中宋" panose="02010600040101010101" pitchFamily="2" charset="-122"/>
              <a:ea typeface="华文中宋" panose="02010600040101010101" pitchFamily="2" charset="-122"/>
            </a:endParaRPr>
          </a:p>
        </p:txBody>
      </p:sp>
      <p:sp>
        <p:nvSpPr>
          <p:cNvPr id="7" name="矩形 6"/>
          <p:cNvSpPr/>
          <p:nvPr/>
        </p:nvSpPr>
        <p:spPr>
          <a:xfrm>
            <a:off x="467544" y="2295104"/>
            <a:ext cx="8208912" cy="2306320"/>
          </a:xfrm>
          <a:prstGeom prst="rect">
            <a:avLst/>
          </a:prstGeom>
        </p:spPr>
        <p:txBody>
          <a:bodyPr wrap="square">
            <a:spAutoFit/>
          </a:bodyPr>
          <a:lstStyle/>
          <a:p>
            <a:pPr marL="457200" indent="-457200" algn="just">
              <a:lnSpc>
                <a:spcPct val="120000"/>
              </a:lnSpc>
              <a:buFont typeface="Wingdings" panose="05000000000000000000" pitchFamily="2" charset="2"/>
              <a:buChar char="Ø"/>
            </a:pPr>
            <a:r>
              <a:rPr lang="en-US" altLang="zh-CN" sz="2400" dirty="0">
                <a:latin typeface="微软雅黑" panose="020B0503020204020204" charset="-122"/>
                <a:ea typeface="微软雅黑" panose="020B0503020204020204" charset="-122"/>
                <a:cs typeface="微软雅黑" panose="020B0503020204020204" charset="-122"/>
              </a:rPr>
              <a:t>2003</a:t>
            </a:r>
            <a:r>
              <a:rPr lang="zh-CN" altLang="en-US" sz="2400" dirty="0">
                <a:latin typeface="微软雅黑" panose="020B0503020204020204" charset="-122"/>
                <a:ea typeface="微软雅黑" panose="020B0503020204020204" charset="-122"/>
                <a:cs typeface="微软雅黑" panose="020B0503020204020204" charset="-122"/>
              </a:rPr>
              <a:t>年，这次是</a:t>
            </a:r>
            <a:r>
              <a:rPr lang="en-US" altLang="zh-CN" sz="2400" dirty="0">
                <a:solidFill>
                  <a:srgbClr val="FF0000"/>
                </a:solidFill>
                <a:latin typeface="微软雅黑" panose="020B0503020204020204" charset="-122"/>
                <a:ea typeface="微软雅黑" panose="020B0503020204020204" charset="-122"/>
                <a:cs typeface="微软雅黑" panose="020B0503020204020204" charset="-122"/>
              </a:rPr>
              <a:t>AMD</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改进了</a:t>
            </a:r>
            <a:r>
              <a:rPr lang="en-US" altLang="zh-CN" sz="2400" dirty="0">
                <a:solidFill>
                  <a:srgbClr val="FF0000"/>
                </a:solidFill>
                <a:latin typeface="微软雅黑" panose="020B0503020204020204" charset="-122"/>
                <a:ea typeface="微软雅黑" panose="020B0503020204020204" charset="-122"/>
                <a:cs typeface="微软雅黑" panose="020B0503020204020204" charset="-122"/>
              </a:rPr>
              <a:t>x86</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架构</a:t>
            </a:r>
            <a:r>
              <a:rPr lang="zh-CN" altLang="en-US" sz="2400" dirty="0">
                <a:latin typeface="微软雅黑" panose="020B0503020204020204" charset="-122"/>
                <a:ea typeface="微软雅黑" panose="020B0503020204020204" charset="-122"/>
                <a:cs typeface="微软雅黑" panose="020B0503020204020204" charset="-122"/>
              </a:rPr>
              <a:t>，把地址空间从</a:t>
            </a:r>
            <a:r>
              <a:rPr lang="en-US" altLang="zh-CN" sz="2400" dirty="0">
                <a:latin typeface="微软雅黑" panose="020B0503020204020204" charset="-122"/>
                <a:ea typeface="微软雅黑" panose="020B0503020204020204" charset="-122"/>
                <a:cs typeface="微软雅黑" panose="020B0503020204020204" charset="-122"/>
              </a:rPr>
              <a:t>32</a:t>
            </a:r>
            <a:r>
              <a:rPr lang="zh-CN" altLang="en-US" sz="2400" dirty="0">
                <a:latin typeface="微软雅黑" panose="020B0503020204020204" charset="-122"/>
                <a:ea typeface="微软雅黑" panose="020B0503020204020204" charset="-122"/>
                <a:cs typeface="微软雅黑" panose="020B0503020204020204" charset="-122"/>
              </a:rPr>
              <a:t>位增加到</a:t>
            </a:r>
            <a:r>
              <a:rPr lang="en-US" altLang="zh-CN" sz="2400" dirty="0">
                <a:latin typeface="微软雅黑" panose="020B0503020204020204" charset="-122"/>
                <a:ea typeface="微软雅黑" panose="020B0503020204020204" charset="-122"/>
                <a:cs typeface="微软雅黑" panose="020B0503020204020204" charset="-122"/>
              </a:rPr>
              <a:t>64</a:t>
            </a:r>
            <a:r>
              <a:rPr lang="zh-CN" altLang="en-US" sz="2400" dirty="0">
                <a:latin typeface="微软雅黑" panose="020B0503020204020204" charset="-122"/>
                <a:ea typeface="微软雅黑" panose="020B0503020204020204" charset="-122"/>
                <a:cs typeface="微软雅黑" panose="020B0503020204020204" charset="-122"/>
              </a:rPr>
              <a:t>位，并把每个寄存器都扩宽到</a:t>
            </a:r>
            <a:r>
              <a:rPr lang="en-US" altLang="zh-CN" sz="2400" dirty="0">
                <a:latin typeface="微软雅黑" panose="020B0503020204020204" charset="-122"/>
                <a:ea typeface="微软雅黑" panose="020B0503020204020204" charset="-122"/>
                <a:cs typeface="微软雅黑" panose="020B0503020204020204" charset="-122"/>
              </a:rPr>
              <a:t>64</a:t>
            </a:r>
            <a:r>
              <a:rPr lang="zh-CN" altLang="en-US" sz="2400" dirty="0">
                <a:latin typeface="微软雅黑" panose="020B0503020204020204" charset="-122"/>
                <a:ea typeface="微软雅黑" panose="020B0503020204020204" charset="-122"/>
                <a:cs typeface="微软雅黑" panose="020B0503020204020204" charset="-122"/>
              </a:rPr>
              <a:t>位，寄存器数目增加到</a:t>
            </a:r>
            <a:r>
              <a:rPr lang="en-US" altLang="zh-CN" sz="2400" dirty="0">
                <a:latin typeface="微软雅黑" panose="020B0503020204020204" charset="-122"/>
                <a:ea typeface="微软雅黑" panose="020B0503020204020204" charset="-122"/>
                <a:cs typeface="微软雅黑" panose="020B0503020204020204" charset="-122"/>
              </a:rPr>
              <a:t>16</a:t>
            </a:r>
            <a:r>
              <a:rPr lang="zh-CN" altLang="en-US" sz="2400" dirty="0">
                <a:latin typeface="微软雅黑" panose="020B0503020204020204" charset="-122"/>
                <a:ea typeface="微软雅黑" panose="020B0503020204020204" charset="-122"/>
                <a:cs typeface="微软雅黑" panose="020B0503020204020204" charset="-122"/>
              </a:rPr>
              <a:t>，把</a:t>
            </a:r>
            <a:r>
              <a:rPr lang="en-US" altLang="zh-CN" sz="2400" dirty="0">
                <a:latin typeface="微软雅黑" panose="020B0503020204020204" charset="-122"/>
                <a:ea typeface="微软雅黑" panose="020B0503020204020204" charset="-122"/>
                <a:cs typeface="微软雅黑" panose="020B0503020204020204" charset="-122"/>
              </a:rPr>
              <a:t>128</a:t>
            </a:r>
            <a:r>
              <a:rPr lang="zh-CN" altLang="en-US" sz="2400" dirty="0">
                <a:latin typeface="微软雅黑" panose="020B0503020204020204" charset="-122"/>
                <a:ea typeface="微软雅黑" panose="020B0503020204020204" charset="-122"/>
                <a:cs typeface="微软雅黑" panose="020B0503020204020204" charset="-122"/>
              </a:rPr>
              <a:t>位的</a:t>
            </a:r>
            <a:r>
              <a:rPr lang="en-US" altLang="zh-CN" sz="2400" dirty="0">
                <a:latin typeface="微软雅黑" panose="020B0503020204020204" charset="-122"/>
                <a:ea typeface="微软雅黑" panose="020B0503020204020204" charset="-122"/>
                <a:cs typeface="微软雅黑" panose="020B0503020204020204" charset="-122"/>
              </a:rPr>
              <a:t>SSE</a:t>
            </a:r>
            <a:r>
              <a:rPr lang="zh-CN" altLang="en-US" sz="2400" dirty="0">
                <a:latin typeface="微软雅黑" panose="020B0503020204020204" charset="-122"/>
                <a:ea typeface="微软雅黑" panose="020B0503020204020204" charset="-122"/>
                <a:cs typeface="微软雅黑" panose="020B0503020204020204" charset="-122"/>
              </a:rPr>
              <a:t>寄存器数目增加到</a:t>
            </a:r>
            <a:r>
              <a:rPr lang="en-US" altLang="zh-CN" sz="2400" dirty="0">
                <a:latin typeface="微软雅黑" panose="020B0503020204020204" charset="-122"/>
                <a:ea typeface="微软雅黑" panose="020B0503020204020204" charset="-122"/>
                <a:cs typeface="微软雅黑" panose="020B0503020204020204" charset="-122"/>
              </a:rPr>
              <a:t>16</a:t>
            </a:r>
            <a:r>
              <a:rPr lang="zh-CN" altLang="en-US" sz="2400" dirty="0">
                <a:latin typeface="微软雅黑" panose="020B0503020204020204" charset="-122"/>
                <a:ea typeface="微软雅黑" panose="020B0503020204020204" charset="-122"/>
                <a:cs typeface="微软雅黑" panose="020B0503020204020204" charset="-122"/>
              </a:rPr>
              <a:t>个。</a:t>
            </a:r>
            <a:r>
              <a:rPr lang="en-US" altLang="zh-CN" sz="2400" dirty="0">
                <a:latin typeface="微软雅黑" panose="020B0503020204020204" charset="-122"/>
                <a:ea typeface="微软雅黑" panose="020B0503020204020204" charset="-122"/>
                <a:cs typeface="微软雅黑" panose="020B0503020204020204" charset="-122"/>
              </a:rPr>
              <a:t>ISA</a:t>
            </a:r>
            <a:r>
              <a:rPr lang="zh-CN" altLang="en-US" sz="2400" dirty="0">
                <a:latin typeface="微软雅黑" panose="020B0503020204020204" charset="-122"/>
                <a:ea typeface="微软雅黑" panose="020B0503020204020204" charset="-122"/>
                <a:cs typeface="微软雅黑" panose="020B0503020204020204" charset="-122"/>
              </a:rPr>
              <a:t>的主要变化是新增了“长模式”，用</a:t>
            </a:r>
            <a:r>
              <a:rPr lang="en-US" altLang="zh-CN" sz="2400" dirty="0">
                <a:latin typeface="微软雅黑" panose="020B0503020204020204" charset="-122"/>
                <a:ea typeface="微软雅黑" panose="020B0503020204020204" charset="-122"/>
                <a:cs typeface="微软雅黑" panose="020B0503020204020204" charset="-122"/>
              </a:rPr>
              <a:t>64</a:t>
            </a:r>
            <a:r>
              <a:rPr lang="zh-CN" altLang="en-US" sz="2400" dirty="0">
                <a:latin typeface="微软雅黑" panose="020B0503020204020204" charset="-122"/>
                <a:ea typeface="微软雅黑" panose="020B0503020204020204" charset="-122"/>
                <a:cs typeface="微软雅黑" panose="020B0503020204020204" charset="-122"/>
              </a:rPr>
              <a:t>位的地址和数据来重新定义所有</a:t>
            </a:r>
            <a:r>
              <a:rPr lang="en-US" altLang="zh-CN" sz="2400" dirty="0">
                <a:latin typeface="微软雅黑" panose="020B0503020204020204" charset="-122"/>
                <a:ea typeface="微软雅黑" panose="020B0503020204020204" charset="-122"/>
                <a:cs typeface="微软雅黑" panose="020B0503020204020204" charset="-122"/>
              </a:rPr>
              <a:t>x86</a:t>
            </a:r>
            <a:r>
              <a:rPr lang="zh-CN" altLang="en-US" sz="2400" dirty="0">
                <a:latin typeface="微软雅黑" panose="020B0503020204020204" charset="-122"/>
                <a:ea typeface="微软雅黑" panose="020B0503020204020204" charset="-122"/>
                <a:cs typeface="微软雅黑" panose="020B0503020204020204" charset="-122"/>
              </a:rPr>
              <a:t>指令的执行。</a:t>
            </a:r>
            <a:endParaRPr lang="en-US" altLang="zh-CN" sz="2400" dirty="0">
              <a:latin typeface="微软雅黑" panose="020B0503020204020204" charset="-122"/>
              <a:ea typeface="微软雅黑" panose="020B0503020204020204" charset="-122"/>
              <a:cs typeface="微软雅黑" panose="020B0503020204020204" charset="-122"/>
            </a:endParaRPr>
          </a:p>
        </p:txBody>
      </p:sp>
      <p:sp>
        <p:nvSpPr>
          <p:cNvPr id="8" name="矩形 7"/>
          <p:cNvSpPr/>
          <p:nvPr/>
        </p:nvSpPr>
        <p:spPr>
          <a:xfrm>
            <a:off x="467544" y="4527352"/>
            <a:ext cx="8208912" cy="1863725"/>
          </a:xfrm>
          <a:prstGeom prst="rect">
            <a:avLst/>
          </a:prstGeom>
        </p:spPr>
        <p:txBody>
          <a:bodyPr wrap="square">
            <a:spAutoFit/>
          </a:bodyPr>
          <a:lstStyle/>
          <a:p>
            <a:pPr marL="457200" indent="-457200" algn="just">
              <a:lnSpc>
                <a:spcPct val="120000"/>
              </a:lnSpc>
              <a:buFont typeface="Wingdings" panose="05000000000000000000" pitchFamily="2" charset="2"/>
              <a:buChar char="Ø"/>
            </a:pPr>
            <a:r>
              <a:rPr lang="en-US" altLang="zh-CN" sz="2400" dirty="0">
                <a:latin typeface="微软雅黑" panose="020B0503020204020204" charset="-122"/>
                <a:ea typeface="微软雅黑" panose="020B0503020204020204" charset="-122"/>
                <a:cs typeface="微软雅黑" panose="020B0503020204020204" charset="-122"/>
              </a:rPr>
              <a:t>2004</a:t>
            </a:r>
            <a:r>
              <a:rPr lang="zh-CN" altLang="en-US" sz="2400" dirty="0">
                <a:latin typeface="微软雅黑" panose="020B0503020204020204" charset="-122"/>
                <a:ea typeface="微软雅黑" panose="020B0503020204020204" charset="-122"/>
                <a:cs typeface="微软雅黑" panose="020B0503020204020204" charset="-122"/>
              </a:rPr>
              <a:t>年，</a:t>
            </a:r>
            <a:r>
              <a:rPr lang="en-US" altLang="zh-CN" sz="2400" dirty="0">
                <a:solidFill>
                  <a:srgbClr val="FF0000"/>
                </a:solidFill>
                <a:latin typeface="微软雅黑" panose="020B0503020204020204" charset="-122"/>
                <a:ea typeface="微软雅黑" panose="020B0503020204020204" charset="-122"/>
                <a:cs typeface="微软雅黑" panose="020B0503020204020204" charset="-122"/>
              </a:rPr>
              <a:t>Intel</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屈服并吸纳了</a:t>
            </a:r>
            <a:r>
              <a:rPr lang="en-US" altLang="zh-CN" sz="2400" dirty="0">
                <a:solidFill>
                  <a:srgbClr val="FF0000"/>
                </a:solidFill>
                <a:latin typeface="微软雅黑" panose="020B0503020204020204" charset="-122"/>
                <a:ea typeface="微软雅黑" panose="020B0503020204020204" charset="-122"/>
                <a:cs typeface="微软雅黑" panose="020B0503020204020204" charset="-122"/>
              </a:rPr>
              <a:t>AMD64</a:t>
            </a:r>
            <a:r>
              <a:rPr lang="zh-CN" altLang="en-US" sz="2400" dirty="0">
                <a:latin typeface="微软雅黑" panose="020B0503020204020204" charset="-122"/>
                <a:ea typeface="微软雅黑" panose="020B0503020204020204" charset="-122"/>
                <a:cs typeface="微软雅黑" panose="020B0503020204020204" charset="-122"/>
              </a:rPr>
              <a:t>，重新标记为</a:t>
            </a:r>
            <a:r>
              <a:rPr lang="en-US" altLang="zh-CN" sz="2400" dirty="0">
                <a:latin typeface="微软雅黑" panose="020B0503020204020204" charset="-122"/>
                <a:ea typeface="微软雅黑" panose="020B0503020204020204" charset="-122"/>
                <a:cs typeface="微软雅黑" panose="020B0503020204020204" charset="-122"/>
              </a:rPr>
              <a:t>EM64T</a:t>
            </a:r>
            <a:r>
              <a:rPr lang="zh-CN" altLang="en-US" sz="2400" dirty="0">
                <a:latin typeface="微软雅黑" panose="020B0503020204020204" charset="-122"/>
                <a:ea typeface="微软雅黑" panose="020B0503020204020204" charset="-122"/>
                <a:cs typeface="微软雅黑" panose="020B0503020204020204" charset="-122"/>
              </a:rPr>
              <a:t>，主要区别是</a:t>
            </a:r>
            <a:r>
              <a:rPr lang="en-US" altLang="zh-CN" sz="2400" dirty="0">
                <a:latin typeface="微软雅黑" panose="020B0503020204020204" charset="-122"/>
                <a:ea typeface="微软雅黑" panose="020B0503020204020204" charset="-122"/>
                <a:cs typeface="微软雅黑" panose="020B0503020204020204" charset="-122"/>
              </a:rPr>
              <a:t>Intel</a:t>
            </a:r>
            <a:r>
              <a:rPr lang="zh-CN" altLang="en-US" sz="2400" dirty="0">
                <a:latin typeface="微软雅黑" panose="020B0503020204020204" charset="-122"/>
                <a:ea typeface="微软雅黑" panose="020B0503020204020204" charset="-122"/>
                <a:cs typeface="微软雅黑" panose="020B0503020204020204" charset="-122"/>
              </a:rPr>
              <a:t>增加了</a:t>
            </a:r>
            <a:r>
              <a:rPr lang="en-US" altLang="zh-CN" sz="2400" dirty="0">
                <a:latin typeface="微软雅黑" panose="020B0503020204020204" charset="-122"/>
                <a:ea typeface="微软雅黑" panose="020B0503020204020204" charset="-122"/>
                <a:cs typeface="微软雅黑" panose="020B0503020204020204" charset="-122"/>
              </a:rPr>
              <a:t>128</a:t>
            </a:r>
            <a:r>
              <a:rPr lang="zh-CN" altLang="en-US" sz="2400" dirty="0">
                <a:latin typeface="微软雅黑" panose="020B0503020204020204" charset="-122"/>
                <a:ea typeface="微软雅黑" panose="020B0503020204020204" charset="-122"/>
                <a:cs typeface="微软雅黑" panose="020B0503020204020204" charset="-122"/>
              </a:rPr>
              <a:t>位的原子比较和交互指令，同时</a:t>
            </a:r>
            <a:r>
              <a:rPr lang="en-US" altLang="zh-CN" sz="2400" dirty="0">
                <a:latin typeface="微软雅黑" panose="020B0503020204020204" charset="-122"/>
                <a:ea typeface="微软雅黑" panose="020B0503020204020204" charset="-122"/>
                <a:cs typeface="微软雅黑" panose="020B0503020204020204" charset="-122"/>
              </a:rPr>
              <a:t>Intel</a:t>
            </a:r>
            <a:r>
              <a:rPr lang="zh-CN" altLang="en-US" sz="2400" dirty="0">
                <a:latin typeface="微软雅黑" panose="020B0503020204020204" charset="-122"/>
                <a:ea typeface="微软雅黑" panose="020B0503020204020204" charset="-122"/>
                <a:cs typeface="微软雅黑" panose="020B0503020204020204" charset="-122"/>
              </a:rPr>
              <a:t>发布了新一代媒体扩展</a:t>
            </a:r>
            <a:r>
              <a:rPr lang="en-US" altLang="zh-CN" sz="2400" dirty="0">
                <a:latin typeface="微软雅黑" panose="020B0503020204020204" charset="-122"/>
                <a:ea typeface="微软雅黑" panose="020B0503020204020204" charset="-122"/>
                <a:cs typeface="微软雅黑" panose="020B0503020204020204" charset="-122"/>
              </a:rPr>
              <a:t>SSE3</a:t>
            </a:r>
            <a:r>
              <a:rPr lang="zh-CN" altLang="en-US" sz="2400" dirty="0">
                <a:latin typeface="微软雅黑" panose="020B0503020204020204" charset="-122"/>
                <a:ea typeface="微软雅黑" panose="020B0503020204020204" charset="-122"/>
                <a:cs typeface="微软雅黑" panose="020B0503020204020204" charset="-122"/>
              </a:rPr>
              <a:t>，添加了</a:t>
            </a:r>
            <a:r>
              <a:rPr lang="en-US" altLang="zh-CN" sz="2400" dirty="0">
                <a:latin typeface="微软雅黑" panose="020B0503020204020204" charset="-122"/>
                <a:ea typeface="微软雅黑" panose="020B0503020204020204" charset="-122"/>
                <a:cs typeface="微软雅黑" panose="020B0503020204020204" charset="-122"/>
              </a:rPr>
              <a:t>13</a:t>
            </a:r>
            <a:r>
              <a:rPr lang="zh-CN" altLang="en-US" sz="2400" dirty="0">
                <a:latin typeface="微软雅黑" panose="020B0503020204020204" charset="-122"/>
                <a:ea typeface="微软雅黑" panose="020B0503020204020204" charset="-122"/>
                <a:cs typeface="微软雅黑" panose="020B0503020204020204" charset="-122"/>
              </a:rPr>
              <a:t>条指令来支持图像操作、视频编码、浮点转换。</a:t>
            </a:r>
            <a:endParaRPr lang="en-US" altLang="zh-CN" sz="24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240D5ECE-8B49-45CD-BE81-EF81920D1969}" type="slidenum">
              <a:rPr lang="en-US" altLang="zh-CN" smtClean="0"/>
            </a:fld>
            <a:endParaRPr kumimoji="0" lang="zh-CN" altLang="en-US"/>
          </a:p>
        </p:txBody>
      </p:sp>
      <p:sp>
        <p:nvSpPr>
          <p:cNvPr id="5" name="Title 8"/>
          <p:cNvSpPr>
            <a:spLocks noGrp="1"/>
          </p:cNvSpPr>
          <p:nvPr>
            <p:ph type="title"/>
          </p:nvPr>
        </p:nvSpPr>
        <p:spPr>
          <a:xfrm>
            <a:off x="436180" y="76200"/>
            <a:ext cx="8403020" cy="685800"/>
          </a:xfrm>
        </p:spPr>
        <p:txBody>
          <a:bodyPr>
            <a:normAutofit/>
          </a:bodyPr>
          <a:lstStyle/>
          <a:p>
            <a:pPr lvl="0">
              <a:spcBef>
                <a:spcPts val="0"/>
              </a:spcBef>
            </a:pPr>
            <a:r>
              <a:rPr lang="zh-CN" altLang="en-US" sz="2800" dirty="0">
                <a:solidFill>
                  <a:srgbClr val="0000FF"/>
                </a:solidFill>
                <a:latin typeface="微软雅黑" panose="020B0503020204020204" charset="-122"/>
                <a:ea typeface="微软雅黑" panose="020B0503020204020204" charset="-122"/>
                <a:cs typeface="微软雅黑" panose="020B0503020204020204" charset="-122"/>
              </a:rPr>
              <a:t>二、</a:t>
            </a:r>
            <a:r>
              <a:rPr lang="en-US" altLang="zh-CN" sz="2800" dirty="0">
                <a:solidFill>
                  <a:srgbClr val="0000FF"/>
                </a:solidFill>
                <a:latin typeface="微软雅黑" panose="020B0503020204020204" charset="-122"/>
                <a:ea typeface="微软雅黑" panose="020B0503020204020204" charset="-122"/>
                <a:cs typeface="微软雅黑" panose="020B0503020204020204" charset="-122"/>
              </a:rPr>
              <a:t> X86</a:t>
            </a:r>
            <a:r>
              <a:rPr lang="zh-CN" altLang="en-US" sz="2800" dirty="0">
                <a:solidFill>
                  <a:srgbClr val="0000FF"/>
                </a:solidFill>
                <a:latin typeface="微软雅黑" panose="020B0503020204020204" charset="-122"/>
                <a:ea typeface="微软雅黑" panose="020B0503020204020204" charset="-122"/>
                <a:cs typeface="微软雅黑" panose="020B0503020204020204" charset="-122"/>
              </a:rPr>
              <a:t>指令集</a:t>
            </a:r>
            <a:endParaRPr lang="zh-CN" sz="2800" dirty="0">
              <a:solidFill>
                <a:srgbClr val="0000FF"/>
              </a:solidFill>
              <a:latin typeface="微软雅黑" panose="020B0503020204020204" charset="-122"/>
              <a:ea typeface="微软雅黑" panose="020B0503020204020204" charset="-122"/>
              <a:cs typeface="微软雅黑" panose="020B0503020204020204" charset="-122"/>
            </a:endParaRPr>
          </a:p>
        </p:txBody>
      </p:sp>
      <p:sp>
        <p:nvSpPr>
          <p:cNvPr id="6" name="矩形 5"/>
          <p:cNvSpPr/>
          <p:nvPr/>
        </p:nvSpPr>
        <p:spPr>
          <a:xfrm>
            <a:off x="467544" y="908720"/>
            <a:ext cx="8208912" cy="1420495"/>
          </a:xfrm>
          <a:prstGeom prst="rect">
            <a:avLst/>
          </a:prstGeom>
        </p:spPr>
        <p:txBody>
          <a:bodyPr wrap="square">
            <a:spAutoFit/>
          </a:bodyPr>
          <a:lstStyle/>
          <a:p>
            <a:pPr marL="457200" indent="-457200" algn="just">
              <a:lnSpc>
                <a:spcPct val="120000"/>
              </a:lnSpc>
              <a:buClrTx/>
              <a:buSzTx/>
              <a:buFont typeface="Wingdings" panose="05000000000000000000" pitchFamily="2" charset="2"/>
              <a:buChar char="Ø"/>
            </a:pPr>
            <a:r>
              <a:rPr lang="en-US" altLang="zh-CN" sz="2400" dirty="0">
                <a:latin typeface="微软雅黑" panose="020B0503020204020204" charset="-122"/>
                <a:ea typeface="微软雅黑" panose="020B0503020204020204" charset="-122"/>
                <a:cs typeface="微软雅黑" panose="020B0503020204020204" charset="-122"/>
              </a:rPr>
              <a:t>2006年，作为SSE4的一部分扩展，Intel发布了54条新指令，针对绝对差求和、数组的点积计算等，还增加了对虚拟机的支持。</a:t>
            </a:r>
            <a:endParaRPr lang="en-US" altLang="zh-CN" sz="2400" dirty="0">
              <a:latin typeface="微软雅黑" panose="020B0503020204020204" charset="-122"/>
              <a:ea typeface="微软雅黑" panose="020B0503020204020204" charset="-122"/>
              <a:cs typeface="微软雅黑" panose="020B0503020204020204" charset="-122"/>
            </a:endParaRPr>
          </a:p>
        </p:txBody>
      </p:sp>
      <p:sp>
        <p:nvSpPr>
          <p:cNvPr id="7" name="矩形 6"/>
          <p:cNvSpPr/>
          <p:nvPr/>
        </p:nvSpPr>
        <p:spPr>
          <a:xfrm>
            <a:off x="539552" y="2295104"/>
            <a:ext cx="8208912" cy="1420495"/>
          </a:xfrm>
          <a:prstGeom prst="rect">
            <a:avLst/>
          </a:prstGeom>
        </p:spPr>
        <p:txBody>
          <a:bodyPr wrap="square">
            <a:spAutoFit/>
          </a:bodyPr>
          <a:lstStyle/>
          <a:p>
            <a:pPr marL="457200" indent="-457200" algn="just">
              <a:lnSpc>
                <a:spcPct val="120000"/>
              </a:lnSpc>
              <a:buFont typeface="Wingdings" panose="05000000000000000000" pitchFamily="2" charset="2"/>
              <a:buChar char="Ø"/>
            </a:pPr>
            <a:r>
              <a:rPr lang="en-US" altLang="zh-CN" sz="2400" dirty="0">
                <a:latin typeface="微软雅黑" panose="020B0503020204020204" charset="-122"/>
                <a:ea typeface="微软雅黑" panose="020B0503020204020204" charset="-122"/>
                <a:cs typeface="微软雅黑" panose="020B0503020204020204" charset="-122"/>
              </a:rPr>
              <a:t>2007</a:t>
            </a:r>
            <a:r>
              <a:rPr lang="zh-CN" altLang="en-US" sz="2400" dirty="0">
                <a:latin typeface="微软雅黑" panose="020B0503020204020204" charset="-122"/>
                <a:ea typeface="微软雅黑" panose="020B0503020204020204" charset="-122"/>
                <a:cs typeface="微软雅黑" panose="020B0503020204020204" charset="-122"/>
              </a:rPr>
              <a:t>年，作为</a:t>
            </a:r>
            <a:r>
              <a:rPr lang="en-US" altLang="zh-CN" sz="2400" dirty="0">
                <a:latin typeface="微软雅黑" panose="020B0503020204020204" charset="-122"/>
                <a:ea typeface="微软雅黑" panose="020B0503020204020204" charset="-122"/>
                <a:cs typeface="微软雅黑" panose="020B0503020204020204" charset="-122"/>
              </a:rPr>
              <a:t>SSE5</a:t>
            </a:r>
            <a:r>
              <a:rPr lang="zh-CN" altLang="en-US" sz="2400" dirty="0">
                <a:latin typeface="微软雅黑" panose="020B0503020204020204" charset="-122"/>
                <a:ea typeface="微软雅黑" panose="020B0503020204020204" charset="-122"/>
                <a:cs typeface="微软雅黑" panose="020B0503020204020204" charset="-122"/>
              </a:rPr>
              <a:t>的一部分，</a:t>
            </a:r>
            <a:r>
              <a:rPr lang="en-US" altLang="zh-CN" sz="2400" dirty="0">
                <a:latin typeface="微软雅黑" panose="020B0503020204020204" charset="-122"/>
                <a:ea typeface="微软雅黑" panose="020B0503020204020204" charset="-122"/>
                <a:cs typeface="微软雅黑" panose="020B0503020204020204" charset="-122"/>
              </a:rPr>
              <a:t>AMD</a:t>
            </a:r>
            <a:r>
              <a:rPr lang="zh-CN" altLang="en-US" sz="2400" dirty="0">
                <a:latin typeface="微软雅黑" panose="020B0503020204020204" charset="-122"/>
                <a:ea typeface="微软雅黑" panose="020B0503020204020204" charset="-122"/>
                <a:cs typeface="微软雅黑" panose="020B0503020204020204" charset="-122"/>
              </a:rPr>
              <a:t>发布了</a:t>
            </a:r>
            <a:r>
              <a:rPr lang="en-US" altLang="zh-CN" sz="2400" dirty="0">
                <a:latin typeface="微软雅黑" panose="020B0503020204020204" charset="-122"/>
                <a:ea typeface="微软雅黑" panose="020B0503020204020204" charset="-122"/>
                <a:cs typeface="微软雅黑" panose="020B0503020204020204" charset="-122"/>
              </a:rPr>
              <a:t>170</a:t>
            </a:r>
            <a:r>
              <a:rPr lang="zh-CN" altLang="en-US" sz="2400" dirty="0">
                <a:latin typeface="微软雅黑" panose="020B0503020204020204" charset="-122"/>
                <a:ea typeface="微软雅黑" panose="020B0503020204020204" charset="-122"/>
                <a:cs typeface="微软雅黑" panose="020B0503020204020204" charset="-122"/>
              </a:rPr>
              <a:t>条指令，包括为</a:t>
            </a:r>
            <a:r>
              <a:rPr lang="en-US" altLang="zh-CN" sz="2400" dirty="0">
                <a:latin typeface="微软雅黑" panose="020B0503020204020204" charset="-122"/>
                <a:ea typeface="微软雅黑" panose="020B0503020204020204" charset="-122"/>
                <a:cs typeface="微软雅黑" panose="020B0503020204020204" charset="-122"/>
              </a:rPr>
              <a:t>46</a:t>
            </a:r>
            <a:r>
              <a:rPr lang="zh-CN" altLang="en-US" sz="2400" dirty="0">
                <a:latin typeface="微软雅黑" panose="020B0503020204020204" charset="-122"/>
                <a:ea typeface="微软雅黑" panose="020B0503020204020204" charset="-122"/>
                <a:cs typeface="微软雅黑" panose="020B0503020204020204" charset="-122"/>
              </a:rPr>
              <a:t>条基本指令集中的指令增加了类似</a:t>
            </a:r>
            <a:r>
              <a:rPr lang="en-US" altLang="zh-CN" sz="2400" dirty="0">
                <a:latin typeface="微软雅黑" panose="020B0503020204020204" charset="-122"/>
                <a:ea typeface="微软雅黑" panose="020B0503020204020204" charset="-122"/>
                <a:cs typeface="微软雅黑" panose="020B0503020204020204" charset="-122"/>
              </a:rPr>
              <a:t>MIPS</a:t>
            </a:r>
            <a:r>
              <a:rPr lang="zh-CN" altLang="en-US" sz="2400" dirty="0">
                <a:latin typeface="微软雅黑" panose="020B0503020204020204" charset="-122"/>
                <a:ea typeface="微软雅黑" panose="020B0503020204020204" charset="-122"/>
                <a:cs typeface="微软雅黑" panose="020B0503020204020204" charset="-122"/>
              </a:rPr>
              <a:t>中的</a:t>
            </a:r>
            <a:r>
              <a:rPr lang="en-US" altLang="zh-CN" sz="2400" dirty="0">
                <a:latin typeface="微软雅黑" panose="020B0503020204020204" charset="-122"/>
                <a:ea typeface="微软雅黑" panose="020B0503020204020204" charset="-122"/>
                <a:cs typeface="微软雅黑" panose="020B0503020204020204" charset="-122"/>
              </a:rPr>
              <a:t>3</a:t>
            </a:r>
            <a:r>
              <a:rPr lang="zh-CN" altLang="en-US" sz="2400" dirty="0">
                <a:latin typeface="微软雅黑" panose="020B0503020204020204" charset="-122"/>
                <a:ea typeface="微软雅黑" panose="020B0503020204020204" charset="-122"/>
                <a:cs typeface="微软雅黑" panose="020B0503020204020204" charset="-122"/>
              </a:rPr>
              <a:t>操作数指令。</a:t>
            </a:r>
            <a:endParaRPr lang="en-US" altLang="zh-CN" sz="2400" dirty="0">
              <a:latin typeface="微软雅黑" panose="020B0503020204020204" charset="-122"/>
              <a:ea typeface="微软雅黑" panose="020B0503020204020204" charset="-122"/>
              <a:cs typeface="微软雅黑" panose="020B0503020204020204" charset="-122"/>
            </a:endParaRPr>
          </a:p>
        </p:txBody>
      </p:sp>
      <p:sp>
        <p:nvSpPr>
          <p:cNvPr id="8" name="矩形 7"/>
          <p:cNvSpPr/>
          <p:nvPr/>
        </p:nvSpPr>
        <p:spPr>
          <a:xfrm>
            <a:off x="539552" y="3645024"/>
            <a:ext cx="8208912" cy="1420495"/>
          </a:xfrm>
          <a:prstGeom prst="rect">
            <a:avLst/>
          </a:prstGeom>
        </p:spPr>
        <p:txBody>
          <a:bodyPr wrap="square">
            <a:spAutoFit/>
          </a:bodyPr>
          <a:lstStyle/>
          <a:p>
            <a:pPr marL="457200" indent="-457200" algn="just">
              <a:lnSpc>
                <a:spcPct val="120000"/>
              </a:lnSpc>
              <a:buFont typeface="Wingdings" panose="05000000000000000000" pitchFamily="2" charset="2"/>
              <a:buChar char="Ø"/>
            </a:pPr>
            <a:r>
              <a:rPr lang="en-US" altLang="zh-CN" sz="2400" dirty="0">
                <a:latin typeface="微软雅黑" panose="020B0503020204020204" charset="-122"/>
                <a:ea typeface="微软雅黑" panose="020B0503020204020204" charset="-122"/>
                <a:cs typeface="微软雅黑" panose="020B0503020204020204" charset="-122"/>
              </a:rPr>
              <a:t>2008</a:t>
            </a:r>
            <a:r>
              <a:rPr lang="zh-CN" altLang="en-US" sz="2400" dirty="0">
                <a:latin typeface="微软雅黑" panose="020B0503020204020204" charset="-122"/>
                <a:ea typeface="微软雅黑" panose="020B0503020204020204" charset="-122"/>
                <a:cs typeface="微软雅黑" panose="020B0503020204020204" charset="-122"/>
              </a:rPr>
              <a:t>年，</a:t>
            </a:r>
            <a:r>
              <a:rPr lang="en-US" altLang="zh-CN" sz="2400" dirty="0">
                <a:latin typeface="微软雅黑" panose="020B0503020204020204" charset="-122"/>
                <a:ea typeface="微软雅黑" panose="020B0503020204020204" charset="-122"/>
                <a:cs typeface="微软雅黑" panose="020B0503020204020204" charset="-122"/>
              </a:rPr>
              <a:t>Intel</a:t>
            </a:r>
            <a:r>
              <a:rPr lang="zh-CN" altLang="en-US" sz="2400" dirty="0">
                <a:latin typeface="微软雅黑" panose="020B0503020204020204" charset="-122"/>
                <a:ea typeface="微软雅黑" panose="020B0503020204020204" charset="-122"/>
                <a:cs typeface="微软雅黑" panose="020B0503020204020204" charset="-122"/>
              </a:rPr>
              <a:t>发布了高级向量扩展，将</a:t>
            </a:r>
            <a:r>
              <a:rPr lang="en-US" altLang="zh-CN" sz="2400" dirty="0">
                <a:latin typeface="微软雅黑" panose="020B0503020204020204" charset="-122"/>
                <a:ea typeface="微软雅黑" panose="020B0503020204020204" charset="-122"/>
                <a:cs typeface="微软雅黑" panose="020B0503020204020204" charset="-122"/>
              </a:rPr>
              <a:t>SSE</a:t>
            </a:r>
            <a:r>
              <a:rPr lang="zh-CN" altLang="en-US" sz="2400" dirty="0">
                <a:latin typeface="微软雅黑" panose="020B0503020204020204" charset="-122"/>
                <a:ea typeface="微软雅黑" panose="020B0503020204020204" charset="-122"/>
                <a:cs typeface="微软雅黑" panose="020B0503020204020204" charset="-122"/>
              </a:rPr>
              <a:t>寄存器从</a:t>
            </a:r>
            <a:r>
              <a:rPr lang="en-US" altLang="zh-CN" sz="2400" dirty="0">
                <a:latin typeface="微软雅黑" panose="020B0503020204020204" charset="-122"/>
                <a:ea typeface="微软雅黑" panose="020B0503020204020204" charset="-122"/>
                <a:cs typeface="微软雅黑" panose="020B0503020204020204" charset="-122"/>
              </a:rPr>
              <a:t>128</a:t>
            </a:r>
            <a:r>
              <a:rPr lang="zh-CN" altLang="en-US" sz="2400" dirty="0">
                <a:latin typeface="微软雅黑" panose="020B0503020204020204" charset="-122"/>
                <a:ea typeface="微软雅黑" panose="020B0503020204020204" charset="-122"/>
                <a:cs typeface="微软雅黑" panose="020B0503020204020204" charset="-122"/>
              </a:rPr>
              <a:t>位扩展到</a:t>
            </a:r>
            <a:r>
              <a:rPr lang="en-US" altLang="zh-CN" sz="2400" dirty="0">
                <a:latin typeface="微软雅黑" panose="020B0503020204020204" charset="-122"/>
                <a:ea typeface="微软雅黑" panose="020B0503020204020204" charset="-122"/>
                <a:cs typeface="微软雅黑" panose="020B0503020204020204" charset="-122"/>
              </a:rPr>
              <a:t>256</a:t>
            </a:r>
            <a:r>
              <a:rPr lang="zh-CN" altLang="en-US" sz="2400" dirty="0">
                <a:latin typeface="微软雅黑" panose="020B0503020204020204" charset="-122"/>
                <a:ea typeface="微软雅黑" panose="020B0503020204020204" charset="-122"/>
                <a:cs typeface="微软雅黑" panose="020B0503020204020204" charset="-122"/>
              </a:rPr>
              <a:t>位，因此重新定义了</a:t>
            </a:r>
            <a:r>
              <a:rPr lang="en-US" altLang="zh-CN" sz="2400" dirty="0">
                <a:latin typeface="微软雅黑" panose="020B0503020204020204" charset="-122"/>
                <a:ea typeface="微软雅黑" panose="020B0503020204020204" charset="-122"/>
                <a:cs typeface="微软雅黑" panose="020B0503020204020204" charset="-122"/>
              </a:rPr>
              <a:t>250</a:t>
            </a:r>
            <a:r>
              <a:rPr lang="zh-CN" altLang="en-US" sz="2400" dirty="0">
                <a:latin typeface="微软雅黑" panose="020B0503020204020204" charset="-122"/>
                <a:ea typeface="微软雅黑" panose="020B0503020204020204" charset="-122"/>
                <a:cs typeface="微软雅黑" panose="020B0503020204020204" charset="-122"/>
              </a:rPr>
              <a:t>条指令并新增了</a:t>
            </a:r>
            <a:r>
              <a:rPr lang="en-US" altLang="zh-CN" sz="2400" dirty="0">
                <a:latin typeface="微软雅黑" panose="020B0503020204020204" charset="-122"/>
                <a:ea typeface="微软雅黑" panose="020B0503020204020204" charset="-122"/>
                <a:cs typeface="微软雅黑" panose="020B0503020204020204" charset="-122"/>
              </a:rPr>
              <a:t>128</a:t>
            </a:r>
            <a:r>
              <a:rPr lang="zh-CN" altLang="en-US" sz="2400" dirty="0">
                <a:latin typeface="微软雅黑" panose="020B0503020204020204" charset="-122"/>
                <a:ea typeface="微软雅黑" panose="020B0503020204020204" charset="-122"/>
                <a:cs typeface="微软雅黑" panose="020B0503020204020204" charset="-122"/>
              </a:rPr>
              <a:t>条指令。</a:t>
            </a:r>
            <a:endParaRPr lang="en-US" altLang="zh-CN" sz="2400" dirty="0">
              <a:latin typeface="微软雅黑" panose="020B0503020204020204" charset="-122"/>
              <a:ea typeface="微软雅黑" panose="020B0503020204020204" charset="-122"/>
              <a:cs typeface="微软雅黑" panose="020B0503020204020204" charset="-122"/>
            </a:endParaRPr>
          </a:p>
        </p:txBody>
      </p:sp>
      <p:sp>
        <p:nvSpPr>
          <p:cNvPr id="9" name="矩形 8"/>
          <p:cNvSpPr/>
          <p:nvPr/>
        </p:nvSpPr>
        <p:spPr>
          <a:xfrm>
            <a:off x="467544" y="5229200"/>
            <a:ext cx="8208912" cy="977265"/>
          </a:xfrm>
          <a:prstGeom prst="rect">
            <a:avLst/>
          </a:prstGeom>
        </p:spPr>
        <p:txBody>
          <a:bodyPr wrap="square">
            <a:spAutoFit/>
          </a:bodyPr>
          <a:lstStyle/>
          <a:p>
            <a:pPr algn="just">
              <a:lnSpc>
                <a:spcPct val="120000"/>
              </a:lnSpc>
            </a:pPr>
            <a:r>
              <a:rPr lang="zh-CN" altLang="en-US" sz="2400" dirty="0">
                <a:latin typeface="微软雅黑" panose="020B0503020204020204" charset="-122"/>
                <a:ea typeface="微软雅黑" panose="020B0503020204020204" charset="-122"/>
                <a:cs typeface="微软雅黑" panose="020B0503020204020204" charset="-122"/>
              </a:rPr>
              <a:t>这段历史说明了</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兼容性</a:t>
            </a:r>
            <a:r>
              <a:rPr lang="zh-CN" altLang="en-US" sz="2400" dirty="0">
                <a:latin typeface="微软雅黑" panose="020B0503020204020204" charset="-122"/>
                <a:ea typeface="微软雅黑" panose="020B0503020204020204" charset="-122"/>
                <a:cs typeface="微软雅黑" panose="020B0503020204020204" charset="-122"/>
              </a:rPr>
              <a:t>对</a:t>
            </a:r>
            <a:r>
              <a:rPr lang="en-US" altLang="zh-CN" sz="2400" dirty="0">
                <a:latin typeface="微软雅黑" panose="020B0503020204020204" charset="-122"/>
                <a:ea typeface="微软雅黑" panose="020B0503020204020204" charset="-122"/>
                <a:cs typeface="微软雅黑" panose="020B0503020204020204" charset="-122"/>
              </a:rPr>
              <a:t>x86</a:t>
            </a:r>
            <a:r>
              <a:rPr lang="zh-CN" altLang="en-US" sz="2400" dirty="0">
                <a:latin typeface="微软雅黑" panose="020B0503020204020204" charset="-122"/>
                <a:ea typeface="微软雅黑" panose="020B0503020204020204" charset="-122"/>
                <a:cs typeface="微软雅黑" panose="020B0503020204020204" charset="-122"/>
              </a:rPr>
              <a:t>的影响，</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它要求</a:t>
            </a:r>
            <a:r>
              <a:rPr lang="zh-CN" altLang="en-US" sz="2400" dirty="0">
                <a:latin typeface="微软雅黑" panose="020B0503020204020204" charset="-122"/>
                <a:ea typeface="微软雅黑" panose="020B0503020204020204" charset="-122"/>
                <a:cs typeface="微软雅黑" panose="020B0503020204020204" charset="-122"/>
              </a:rPr>
              <a:t>体系结构的改进仍然要保证已有软件可以持续使用。</a:t>
            </a:r>
            <a:endParaRPr lang="en-US" altLang="zh-CN" sz="24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26160"/>
            <a:ext cx="8229600" cy="6106795"/>
          </a:xfrm>
        </p:spPr>
        <p:txBody>
          <a:bodyPr>
            <a:normAutofit/>
          </a:bodyPr>
          <a:lstStyle/>
          <a:p>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尽管</a:t>
            </a:r>
            <a:r>
              <a:rPr lang="en-US" altLang="zh-CN" sz="2400" dirty="0">
                <a:solidFill>
                  <a:srgbClr val="FF0000"/>
                </a:solidFill>
                <a:latin typeface="微软雅黑" panose="020B0503020204020204" charset="-122"/>
                <a:ea typeface="微软雅黑" panose="020B0503020204020204" charset="-122"/>
                <a:cs typeface="微软雅黑" panose="020B0503020204020204" charset="-122"/>
              </a:rPr>
              <a:t>x86</a:t>
            </a:r>
            <a:r>
              <a:rPr altLang="en-US" sz="2400" dirty="0">
                <a:solidFill>
                  <a:srgbClr val="FF0000"/>
                </a:solidFill>
                <a:latin typeface="微软雅黑" panose="020B0503020204020204" charset="-122"/>
                <a:ea typeface="微软雅黑" panose="020B0503020204020204" charset="-122"/>
                <a:cs typeface="微软雅黑" panose="020B0503020204020204" charset="-122"/>
              </a:rPr>
              <a:t>结构</a:t>
            </a:r>
            <a:r>
              <a:rPr altLang="en-US" sz="2400" dirty="0">
                <a:solidFill>
                  <a:schemeClr val="tx1"/>
                </a:solidFill>
                <a:latin typeface="微软雅黑" panose="020B0503020204020204" charset="-122"/>
                <a:ea typeface="微软雅黑" panose="020B0503020204020204" charset="-122"/>
                <a:cs typeface="微软雅黑" panose="020B0503020204020204" charset="-122"/>
              </a:rPr>
              <a:t>有</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不少缺陷</a:t>
            </a:r>
            <a:r>
              <a:rPr altLang="en-US" sz="2400" dirty="0">
                <a:solidFill>
                  <a:schemeClr val="tx1"/>
                </a:solidFill>
                <a:latin typeface="微软雅黑" panose="020B0503020204020204" charset="-122"/>
                <a:ea typeface="微软雅黑" panose="020B0503020204020204" charset="-122"/>
                <a:cs typeface="微软雅黑" panose="020B0503020204020204" charset="-122"/>
              </a:rPr>
              <a:t>，该体系结构家族在桌面计算机上的应用比任何其他体系结构都要多，并以每年</a:t>
            </a: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2.5</a:t>
            </a:r>
            <a:r>
              <a:rPr altLang="en-US" sz="2400" dirty="0">
                <a:solidFill>
                  <a:schemeClr val="tx1"/>
                </a:solidFill>
                <a:latin typeface="微软雅黑" panose="020B0503020204020204" charset="-122"/>
                <a:ea typeface="微软雅黑" panose="020B0503020204020204" charset="-122"/>
                <a:cs typeface="微软雅黑" panose="020B0503020204020204" charset="-122"/>
              </a:rPr>
              <a:t>亿的速度增长。</a:t>
            </a:r>
            <a:endParaRPr altLang="en-US" sz="2400" dirty="0">
              <a:solidFill>
                <a:schemeClr val="tx1"/>
              </a:solidFill>
              <a:latin typeface="微软雅黑" panose="020B0503020204020204" charset="-122"/>
              <a:ea typeface="微软雅黑" panose="020B0503020204020204" charset="-122"/>
              <a:cs typeface="微软雅黑" panose="020B0503020204020204" charset="-122"/>
            </a:endParaRPr>
          </a:p>
          <a:p>
            <a:endParaRPr altLang="en-US" sz="1000" dirty="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2400" dirty="0">
                <a:solidFill>
                  <a:srgbClr val="FF0000"/>
                </a:solidFill>
                <a:latin typeface="微软雅黑" panose="020B0503020204020204" charset="-122"/>
                <a:ea typeface="微软雅黑" panose="020B0503020204020204" charset="-122"/>
                <a:cs typeface="微软雅黑" panose="020B0503020204020204" charset="-122"/>
              </a:rPr>
              <a:t>Intel</a:t>
            </a:r>
            <a:r>
              <a:rPr altLang="en-US" sz="2400" dirty="0">
                <a:solidFill>
                  <a:srgbClr val="FF0000"/>
                </a:solidFill>
                <a:latin typeface="微软雅黑" panose="020B0503020204020204" charset="-122"/>
                <a:ea typeface="微软雅黑" panose="020B0503020204020204" charset="-122"/>
                <a:cs typeface="微软雅黑" panose="020B0503020204020204" charset="-122"/>
              </a:rPr>
              <a:t>的</a:t>
            </a:r>
            <a:r>
              <a:rPr lang="en-US" altLang="zh-CN" sz="2400" dirty="0">
                <a:solidFill>
                  <a:srgbClr val="FF0000"/>
                </a:solidFill>
                <a:latin typeface="微软雅黑" panose="020B0503020204020204" charset="-122"/>
                <a:ea typeface="微软雅黑" panose="020B0503020204020204" charset="-122"/>
                <a:cs typeface="微软雅黑" panose="020B0503020204020204" charset="-122"/>
              </a:rPr>
              <a:t>16</a:t>
            </a:r>
            <a:r>
              <a:rPr altLang="en-US" sz="2400" dirty="0">
                <a:solidFill>
                  <a:srgbClr val="FF0000"/>
                </a:solidFill>
                <a:latin typeface="微软雅黑" panose="020B0503020204020204" charset="-122"/>
                <a:ea typeface="微软雅黑" panose="020B0503020204020204" charset="-122"/>
                <a:cs typeface="微软雅黑" panose="020B0503020204020204" charset="-122"/>
              </a:rPr>
              <a:t>位微处理器</a:t>
            </a:r>
            <a:r>
              <a:rPr altLang="en-US" sz="2400" dirty="0">
                <a:solidFill>
                  <a:schemeClr val="tx1"/>
                </a:solidFill>
                <a:latin typeface="微软雅黑" panose="020B0503020204020204" charset="-122"/>
                <a:ea typeface="微软雅黑" panose="020B0503020204020204" charset="-122"/>
                <a:cs typeface="微软雅黑" panose="020B0503020204020204" charset="-122"/>
              </a:rPr>
              <a:t>比它的竞争对手（如</a:t>
            </a: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Motorola 68000</a:t>
            </a:r>
            <a:r>
              <a:rPr altLang="en-US" sz="2400" dirty="0">
                <a:solidFill>
                  <a:schemeClr val="tx1"/>
                </a:solidFill>
                <a:latin typeface="微软雅黑" panose="020B0503020204020204" charset="-122"/>
                <a:ea typeface="微软雅黑" panose="020B0503020204020204" charset="-122"/>
                <a:cs typeface="微软雅黑" panose="020B0503020204020204" charset="-122"/>
              </a:rPr>
              <a:t>）的更优秀的体系结构早两年问世，这个领先使得</a:t>
            </a: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IBM</a:t>
            </a:r>
            <a:r>
              <a:rPr altLang="en-US" sz="2400" dirty="0">
                <a:solidFill>
                  <a:schemeClr val="tx1"/>
                </a:solidFill>
                <a:latin typeface="微软雅黑" panose="020B0503020204020204" charset="-122"/>
                <a:ea typeface="微软雅黑" panose="020B0503020204020204" charset="-122"/>
                <a:cs typeface="微软雅黑" panose="020B0503020204020204" charset="-122"/>
              </a:rPr>
              <a:t>选用</a:t>
            </a: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8086</a:t>
            </a:r>
            <a:r>
              <a:rPr altLang="en-US" sz="2400" dirty="0">
                <a:solidFill>
                  <a:schemeClr val="tx1"/>
                </a:solidFill>
                <a:latin typeface="微软雅黑" panose="020B0503020204020204" charset="-122"/>
                <a:ea typeface="微软雅黑" panose="020B0503020204020204" charset="-122"/>
                <a:cs typeface="微软雅黑" panose="020B0503020204020204" charset="-122"/>
              </a:rPr>
              <a:t>作为其</a:t>
            </a: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PC</a:t>
            </a:r>
            <a:r>
              <a:rPr altLang="en-US" sz="2400" dirty="0">
                <a:solidFill>
                  <a:schemeClr val="tx1"/>
                </a:solidFill>
                <a:latin typeface="微软雅黑" panose="020B0503020204020204" charset="-122"/>
                <a:ea typeface="微软雅黑" panose="020B0503020204020204" charset="-122"/>
                <a:cs typeface="微软雅黑" panose="020B0503020204020204" charset="-122"/>
              </a:rPr>
              <a:t>的</a:t>
            </a: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CPU</a:t>
            </a:r>
            <a:r>
              <a:rPr altLang="en-US" sz="2400" dirty="0">
                <a:solidFill>
                  <a:schemeClr val="tx1"/>
                </a:solidFill>
                <a:latin typeface="微软雅黑" panose="020B0503020204020204" charset="-122"/>
                <a:ea typeface="微软雅黑" panose="020B0503020204020204" charset="-122"/>
                <a:cs typeface="微软雅黑" panose="020B0503020204020204" charset="-122"/>
              </a:rPr>
              <a:t>。</a:t>
            </a: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Intel</a:t>
            </a:r>
            <a:r>
              <a:rPr altLang="en-US" sz="2400" dirty="0">
                <a:solidFill>
                  <a:schemeClr val="tx1"/>
                </a:solidFill>
                <a:latin typeface="微软雅黑" panose="020B0503020204020204" charset="-122"/>
                <a:ea typeface="微软雅黑" panose="020B0503020204020204" charset="-122"/>
                <a:cs typeface="微软雅黑" panose="020B0503020204020204" charset="-122"/>
              </a:rPr>
              <a:t>的工程师普遍认识到</a:t>
            </a: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x86</a:t>
            </a:r>
            <a:r>
              <a:rPr altLang="en-US" sz="2400" dirty="0">
                <a:solidFill>
                  <a:schemeClr val="tx1"/>
                </a:solidFill>
                <a:latin typeface="微软雅黑" panose="020B0503020204020204" charset="-122"/>
                <a:ea typeface="微软雅黑" panose="020B0503020204020204" charset="-122"/>
                <a:cs typeface="微软雅黑" panose="020B0503020204020204" charset="-122"/>
              </a:rPr>
              <a:t>要比</a:t>
            </a: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ARM</a:t>
            </a:r>
            <a:r>
              <a:rPr altLang="en-US" sz="2400" dirty="0">
                <a:solidFill>
                  <a:schemeClr val="tx1"/>
                </a:solidFill>
                <a:latin typeface="微软雅黑" panose="020B0503020204020204" charset="-122"/>
                <a:ea typeface="微软雅黑" panose="020B0503020204020204" charset="-122"/>
                <a:cs typeface="微软雅黑" panose="020B0503020204020204" charset="-122"/>
              </a:rPr>
              <a:t>和</a:t>
            </a: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MIPS</a:t>
            </a:r>
            <a:r>
              <a:rPr altLang="en-US" sz="2400" dirty="0">
                <a:solidFill>
                  <a:schemeClr val="tx1"/>
                </a:solidFill>
                <a:latin typeface="微软雅黑" panose="020B0503020204020204" charset="-122"/>
                <a:ea typeface="微软雅黑" panose="020B0503020204020204" charset="-122"/>
                <a:cs typeface="微软雅黑" panose="020B0503020204020204" charset="-122"/>
              </a:rPr>
              <a:t>的计算机更难制造，但是</a:t>
            </a:r>
            <a:r>
              <a:rPr altLang="en-US" sz="2400" dirty="0">
                <a:solidFill>
                  <a:srgbClr val="C00000"/>
                </a:solidFill>
                <a:latin typeface="微软雅黑" panose="020B0503020204020204" charset="-122"/>
                <a:ea typeface="微软雅黑" panose="020B0503020204020204" charset="-122"/>
                <a:cs typeface="微软雅黑" panose="020B0503020204020204" charset="-122"/>
              </a:rPr>
              <a:t>巨大的市场意味着</a:t>
            </a:r>
            <a:r>
              <a:rPr lang="en-US" altLang="zh-CN" sz="2400" dirty="0">
                <a:solidFill>
                  <a:srgbClr val="C00000"/>
                </a:solidFill>
                <a:latin typeface="微软雅黑" panose="020B0503020204020204" charset="-122"/>
                <a:ea typeface="微软雅黑" panose="020B0503020204020204" charset="-122"/>
                <a:cs typeface="微软雅黑" panose="020B0503020204020204" charset="-122"/>
              </a:rPr>
              <a:t>AMD</a:t>
            </a:r>
            <a:r>
              <a:rPr altLang="en-US" sz="2400" dirty="0">
                <a:solidFill>
                  <a:srgbClr val="C00000"/>
                </a:solidFill>
                <a:latin typeface="微软雅黑" panose="020B0503020204020204" charset="-122"/>
                <a:ea typeface="微软雅黑" panose="020B0503020204020204" charset="-122"/>
                <a:cs typeface="微软雅黑" panose="020B0503020204020204" charset="-122"/>
              </a:rPr>
              <a:t>和</a:t>
            </a:r>
            <a:r>
              <a:rPr lang="en-US" altLang="zh-CN" sz="2400" dirty="0">
                <a:solidFill>
                  <a:srgbClr val="C00000"/>
                </a:solidFill>
                <a:latin typeface="微软雅黑" panose="020B0503020204020204" charset="-122"/>
                <a:ea typeface="微软雅黑" panose="020B0503020204020204" charset="-122"/>
                <a:cs typeface="微软雅黑" panose="020B0503020204020204" charset="-122"/>
              </a:rPr>
              <a:t>Intel</a:t>
            </a:r>
            <a:r>
              <a:rPr altLang="en-US" sz="2400" dirty="0">
                <a:solidFill>
                  <a:srgbClr val="C00000"/>
                </a:solidFill>
                <a:latin typeface="微软雅黑" panose="020B0503020204020204" charset="-122"/>
                <a:ea typeface="微软雅黑" panose="020B0503020204020204" charset="-122"/>
                <a:cs typeface="微软雅黑" panose="020B0503020204020204" charset="-122"/>
              </a:rPr>
              <a:t>可以投入更多的资源来克服这些额外的复杂性</a:t>
            </a:r>
            <a:r>
              <a:rPr altLang="en-US" sz="2400" dirty="0">
                <a:solidFill>
                  <a:schemeClr val="tx1"/>
                </a:solidFill>
                <a:latin typeface="微软雅黑" panose="020B0503020204020204" charset="-122"/>
                <a:ea typeface="微软雅黑" panose="020B0503020204020204" charset="-122"/>
                <a:cs typeface="微软雅黑" panose="020B0503020204020204" charset="-122"/>
              </a:rPr>
              <a:t>。数量上的巨大优势弥补了风格上的缺点，这使得</a:t>
            </a: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x86</a:t>
            </a:r>
            <a:r>
              <a:rPr altLang="en-US" sz="2400" dirty="0">
                <a:solidFill>
                  <a:schemeClr val="tx1"/>
                </a:solidFill>
                <a:latin typeface="微软雅黑" panose="020B0503020204020204" charset="-122"/>
                <a:ea typeface="微软雅黑" panose="020B0503020204020204" charset="-122"/>
                <a:cs typeface="微软雅黑" panose="020B0503020204020204" charset="-122"/>
              </a:rPr>
              <a:t>前景更好。</a:t>
            </a:r>
            <a:endParaRPr altLang="en-US" sz="2400" dirty="0">
              <a:solidFill>
                <a:schemeClr val="tx1"/>
              </a:solidFill>
              <a:latin typeface="微软雅黑" panose="020B0503020204020204" charset="-122"/>
              <a:ea typeface="微软雅黑" panose="020B0503020204020204" charset="-122"/>
              <a:cs typeface="微软雅黑" panose="020B0503020204020204" charset="-122"/>
            </a:endParaRPr>
          </a:p>
          <a:p>
            <a:endParaRPr altLang="en-US" sz="1000" dirty="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2400" dirty="0">
                <a:solidFill>
                  <a:srgbClr val="FF0000"/>
                </a:solidFill>
                <a:latin typeface="微软雅黑" panose="020B0503020204020204" charset="-122"/>
                <a:ea typeface="微软雅黑" panose="020B0503020204020204" charset="-122"/>
                <a:cs typeface="微软雅黑" panose="020B0503020204020204" charset="-122"/>
              </a:rPr>
              <a:t>x86</a:t>
            </a:r>
            <a:r>
              <a:rPr altLang="zh-CN" sz="2400" dirty="0">
                <a:solidFill>
                  <a:srgbClr val="FF0000"/>
                </a:solidFill>
                <a:latin typeface="微软雅黑" panose="020B0503020204020204" charset="-122"/>
                <a:ea typeface="微软雅黑" panose="020B0503020204020204" charset="-122"/>
                <a:cs typeface="微软雅黑" panose="020B0503020204020204" charset="-122"/>
              </a:rPr>
              <a:t>中</a:t>
            </a:r>
            <a:r>
              <a:rPr altLang="zh-CN" sz="2400" dirty="0">
                <a:solidFill>
                  <a:schemeClr val="tx1"/>
                </a:solidFill>
                <a:latin typeface="微软雅黑" panose="020B0503020204020204" charset="-122"/>
                <a:ea typeface="微软雅黑" panose="020B0503020204020204" charset="-122"/>
                <a:cs typeface="微软雅黑" panose="020B0503020204020204" charset="-122"/>
              </a:rPr>
              <a:t>最常使用的体系结构组成部分是不难实现的，从</a:t>
            </a: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1978</a:t>
            </a:r>
            <a:r>
              <a:rPr altLang="en-US" sz="2400" dirty="0">
                <a:solidFill>
                  <a:schemeClr val="tx1"/>
                </a:solidFill>
                <a:latin typeface="微软雅黑" panose="020B0503020204020204" charset="-122"/>
                <a:ea typeface="微软雅黑" panose="020B0503020204020204" charset="-122"/>
                <a:cs typeface="微软雅黑" panose="020B0503020204020204" charset="-122"/>
              </a:rPr>
              <a:t>年开始</a:t>
            </a: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AMD</a:t>
            </a:r>
            <a:r>
              <a:rPr altLang="en-US" sz="2400" dirty="0">
                <a:solidFill>
                  <a:schemeClr val="tx1"/>
                </a:solidFill>
                <a:latin typeface="微软雅黑" panose="020B0503020204020204" charset="-122"/>
                <a:ea typeface="微软雅黑" panose="020B0503020204020204" charset="-122"/>
                <a:cs typeface="微软雅黑" panose="020B0503020204020204" charset="-122"/>
              </a:rPr>
              <a:t>和</a:t>
            </a: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Intel</a:t>
            </a:r>
            <a:r>
              <a:rPr altLang="en-US" sz="2400" dirty="0">
                <a:solidFill>
                  <a:schemeClr val="tx1"/>
                </a:solidFill>
                <a:latin typeface="微软雅黑" panose="020B0503020204020204" charset="-122"/>
                <a:ea typeface="微软雅黑" panose="020B0503020204020204" charset="-122"/>
                <a:cs typeface="微软雅黑" panose="020B0503020204020204" charset="-122"/>
              </a:rPr>
              <a:t>就展示了整数程序性能的快速改进。为了获得这样的性能，编译器必须避免那些难于实现快速执行的体系结构部分。</a:t>
            </a:r>
            <a:endParaRPr altLang="en-US" sz="24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4" name="灯片编号占位符 3"/>
          <p:cNvSpPr>
            <a:spLocks noGrp="1"/>
          </p:cNvSpPr>
          <p:nvPr>
            <p:ph type="sldNum" sz="quarter" idx="12"/>
          </p:nvPr>
        </p:nvSpPr>
        <p:spPr/>
        <p:txBody>
          <a:bodyPr/>
          <a:lstStyle/>
          <a:p>
            <a:fld id="{240D5ECE-8B49-45CD-BE81-EF81920D1969}" type="slidenum">
              <a:rPr/>
            </a:fld>
            <a:endParaRPr kumimoji="0" lang="zh-CN"/>
          </a:p>
        </p:txBody>
      </p:sp>
      <p:sp>
        <p:nvSpPr>
          <p:cNvPr id="5" name="Title 8"/>
          <p:cNvSpPr>
            <a:spLocks noGrp="1"/>
          </p:cNvSpPr>
          <p:nvPr>
            <p:ph type="title"/>
          </p:nvPr>
        </p:nvSpPr>
        <p:spPr>
          <a:xfrm>
            <a:off x="436180" y="76200"/>
            <a:ext cx="8403020" cy="685800"/>
          </a:xfrm>
        </p:spPr>
        <p:txBody>
          <a:bodyPr>
            <a:normAutofit/>
          </a:bodyPr>
          <a:lstStyle/>
          <a:p>
            <a:pPr lvl="0">
              <a:spcBef>
                <a:spcPts val="0"/>
              </a:spcBef>
            </a:pPr>
            <a:r>
              <a:rPr lang="en-US" altLang="zh-CN" sz="2800" dirty="0">
                <a:solidFill>
                  <a:srgbClr val="0000FF"/>
                </a:solidFill>
                <a:latin typeface="微软雅黑" panose="020B0503020204020204" charset="-122"/>
                <a:ea typeface="微软雅黑" panose="020B0503020204020204" charset="-122"/>
                <a:cs typeface="微软雅黑" panose="020B0503020204020204" charset="-122"/>
              </a:rPr>
              <a:t>X86</a:t>
            </a:r>
            <a:r>
              <a:rPr lang="zh-CN" altLang="en-US" sz="2800" dirty="0">
                <a:solidFill>
                  <a:srgbClr val="0000FF"/>
                </a:solidFill>
                <a:latin typeface="微软雅黑" panose="020B0503020204020204" charset="-122"/>
                <a:ea typeface="微软雅黑" panose="020B0503020204020204" charset="-122"/>
                <a:cs typeface="微软雅黑" panose="020B0503020204020204" charset="-122"/>
              </a:rPr>
              <a:t>系统结构特征</a:t>
            </a:r>
            <a:endParaRPr altLang="en-US" sz="2800" dirty="0">
              <a:solidFill>
                <a:srgbClr val="0000FF"/>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240D5ECE-8B49-45CD-BE81-EF81920D1969}" type="slidenum">
              <a:rPr lang="en-US" altLang="zh-CN" smtClean="0"/>
            </a:fld>
            <a:endParaRPr kumimoji="0" lang="zh-CN" altLang="en-US"/>
          </a:p>
        </p:txBody>
      </p:sp>
      <p:sp>
        <p:nvSpPr>
          <p:cNvPr id="5" name="Title 8"/>
          <p:cNvSpPr>
            <a:spLocks noGrp="1"/>
          </p:cNvSpPr>
          <p:nvPr>
            <p:ph type="title"/>
          </p:nvPr>
        </p:nvSpPr>
        <p:spPr>
          <a:xfrm>
            <a:off x="436180" y="76200"/>
            <a:ext cx="8403020" cy="685800"/>
          </a:xfrm>
        </p:spPr>
        <p:txBody>
          <a:bodyPr>
            <a:normAutofit/>
          </a:bodyPr>
          <a:lstStyle/>
          <a:p>
            <a:pPr lvl="0">
              <a:spcBef>
                <a:spcPts val="0"/>
              </a:spcBef>
            </a:pPr>
            <a:r>
              <a:rPr lang="zh-CN" altLang="en-US" sz="2800" dirty="0">
                <a:solidFill>
                  <a:srgbClr val="0000FF"/>
                </a:solidFill>
                <a:latin typeface="微软雅黑" panose="020B0503020204020204" charset="-122"/>
                <a:ea typeface="微软雅黑" panose="020B0503020204020204" charset="-122"/>
                <a:cs typeface="微软雅黑" panose="020B0503020204020204" charset="-122"/>
              </a:rPr>
              <a:t>二、</a:t>
            </a:r>
            <a:r>
              <a:rPr lang="en-US" altLang="zh-CN" sz="2800" dirty="0">
                <a:solidFill>
                  <a:srgbClr val="0000FF"/>
                </a:solidFill>
                <a:latin typeface="微软雅黑" panose="020B0503020204020204" charset="-122"/>
                <a:ea typeface="微软雅黑" panose="020B0503020204020204" charset="-122"/>
                <a:cs typeface="微软雅黑" panose="020B0503020204020204" charset="-122"/>
              </a:rPr>
              <a:t> X86</a:t>
            </a:r>
            <a:r>
              <a:rPr lang="zh-CN" altLang="en-US" sz="2800" dirty="0">
                <a:solidFill>
                  <a:srgbClr val="0000FF"/>
                </a:solidFill>
                <a:latin typeface="微软雅黑" panose="020B0503020204020204" charset="-122"/>
                <a:ea typeface="微软雅黑" panose="020B0503020204020204" charset="-122"/>
                <a:cs typeface="微软雅黑" panose="020B0503020204020204" charset="-122"/>
              </a:rPr>
              <a:t>指令集</a:t>
            </a:r>
            <a:endParaRPr lang="zh-CN" sz="2800" dirty="0">
              <a:solidFill>
                <a:srgbClr val="0000FF"/>
              </a:solidFill>
              <a:latin typeface="微软雅黑" panose="020B0503020204020204" charset="-122"/>
              <a:ea typeface="微软雅黑" panose="020B0503020204020204" charset="-122"/>
              <a:cs typeface="微软雅黑" panose="020B0503020204020204" charset="-122"/>
            </a:endParaRPr>
          </a:p>
        </p:txBody>
      </p:sp>
      <p:sp>
        <p:nvSpPr>
          <p:cNvPr id="6" name="矩形 5"/>
          <p:cNvSpPr/>
          <p:nvPr/>
        </p:nvSpPr>
        <p:spPr>
          <a:xfrm>
            <a:off x="251520" y="1152151"/>
            <a:ext cx="3096344" cy="1770380"/>
          </a:xfrm>
          <a:prstGeom prst="rect">
            <a:avLst/>
          </a:prstGeom>
        </p:spPr>
        <p:txBody>
          <a:bodyPr wrap="square">
            <a:spAutoFit/>
          </a:bodyPr>
          <a:lstStyle/>
          <a:p>
            <a:pPr marL="457200" indent="-457200" algn="l">
              <a:lnSpc>
                <a:spcPct val="120000"/>
              </a:lnSpc>
              <a:buClrTx/>
              <a:buSzTx/>
              <a:buFont typeface="Wingdings" panose="05000000000000000000" pitchFamily="2" charset="2"/>
              <a:buChar char="Ø"/>
            </a:pPr>
            <a:r>
              <a:rPr lang="en-US" altLang="zh-CN" sz="2400" dirty="0">
                <a:latin typeface="微软雅黑" panose="020B0503020204020204" charset="-122"/>
                <a:ea typeface="微软雅黑" panose="020B0503020204020204" charset="-122"/>
                <a:cs typeface="微软雅黑" panose="020B0503020204020204" charset="-122"/>
              </a:rPr>
              <a:t>80386的寄存器和数据寻址模式</a:t>
            </a:r>
            <a:endParaRPr lang="en-US" altLang="zh-CN" sz="2400" dirty="0">
              <a:latin typeface="微软雅黑" panose="020B0503020204020204" charset="-122"/>
              <a:ea typeface="微软雅黑" panose="020B0503020204020204" charset="-122"/>
              <a:cs typeface="微软雅黑" panose="020B0503020204020204" charset="-122"/>
            </a:endParaRPr>
          </a:p>
        </p:txBody>
      </p:sp>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91118" y="1008135"/>
            <a:ext cx="5817386" cy="58052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矩形 7"/>
          <p:cNvSpPr/>
          <p:nvPr/>
        </p:nvSpPr>
        <p:spPr>
          <a:xfrm>
            <a:off x="251520" y="3076042"/>
            <a:ext cx="2880320" cy="1863725"/>
          </a:xfrm>
          <a:prstGeom prst="rect">
            <a:avLst/>
          </a:prstGeom>
        </p:spPr>
        <p:txBody>
          <a:bodyPr wrap="square">
            <a:spAutoFit/>
          </a:bodyPr>
          <a:lstStyle/>
          <a:p>
            <a:pPr marL="457200" indent="-457200">
              <a:lnSpc>
                <a:spcPct val="120000"/>
              </a:lnSpc>
              <a:buFont typeface="Wingdings" panose="05000000000000000000" pitchFamily="2" charset="2"/>
              <a:buChar char="Ø"/>
            </a:pPr>
            <a:r>
              <a:rPr lang="en-US" altLang="zh-CN" sz="2400" dirty="0">
                <a:latin typeface="微软雅黑" panose="020B0503020204020204" charset="-122"/>
                <a:ea typeface="微软雅黑" panose="020B0503020204020204" charset="-122"/>
                <a:cs typeface="微软雅黑" panose="020B0503020204020204" charset="-122"/>
              </a:rPr>
              <a:t>80386</a:t>
            </a:r>
            <a:r>
              <a:rPr lang="zh-CN" altLang="en-US" sz="2400" dirty="0">
                <a:latin typeface="微软雅黑" panose="020B0503020204020204" charset="-122"/>
                <a:ea typeface="微软雅黑" panose="020B0503020204020204" charset="-122"/>
                <a:cs typeface="微软雅黑" panose="020B0503020204020204" charset="-122"/>
              </a:rPr>
              <a:t>把</a:t>
            </a:r>
            <a:r>
              <a:rPr lang="en-US" altLang="zh-CN" sz="2400" dirty="0">
                <a:latin typeface="微软雅黑" panose="020B0503020204020204" charset="-122"/>
                <a:ea typeface="微软雅黑" panose="020B0503020204020204" charset="-122"/>
                <a:cs typeface="微软雅黑" panose="020B0503020204020204" charset="-122"/>
              </a:rPr>
              <a:t>16</a:t>
            </a:r>
            <a:r>
              <a:rPr lang="zh-CN" altLang="en-US" sz="2400" dirty="0">
                <a:latin typeface="微软雅黑" panose="020B0503020204020204" charset="-122"/>
                <a:ea typeface="微软雅黑" panose="020B0503020204020204" charset="-122"/>
                <a:cs typeface="微软雅黑" panose="020B0503020204020204" charset="-122"/>
              </a:rPr>
              <a:t>位寄存器扩展为</a:t>
            </a:r>
            <a:r>
              <a:rPr lang="en-US" altLang="zh-CN" sz="2400" dirty="0">
                <a:latin typeface="微软雅黑" panose="020B0503020204020204" charset="-122"/>
                <a:ea typeface="微软雅黑" panose="020B0503020204020204" charset="-122"/>
                <a:cs typeface="微软雅黑" panose="020B0503020204020204" charset="-122"/>
              </a:rPr>
              <a:t>32</a:t>
            </a:r>
            <a:r>
              <a:rPr lang="zh-CN" altLang="en-US" sz="2400" dirty="0">
                <a:latin typeface="微软雅黑" panose="020B0503020204020204" charset="-122"/>
                <a:ea typeface="微软雅黑" panose="020B0503020204020204" charset="-122"/>
                <a:cs typeface="微软雅黑" panose="020B0503020204020204" charset="-122"/>
              </a:rPr>
              <a:t>位，并用前缀</a:t>
            </a:r>
            <a:r>
              <a:rPr lang="en-US" altLang="zh-CN" sz="2400" dirty="0">
                <a:latin typeface="微软雅黑" panose="020B0503020204020204" charset="-122"/>
                <a:ea typeface="微软雅黑" panose="020B0503020204020204" charset="-122"/>
                <a:cs typeface="微软雅黑" panose="020B0503020204020204" charset="-122"/>
              </a:rPr>
              <a:t>E</a:t>
            </a:r>
            <a:r>
              <a:rPr lang="zh-CN" altLang="en-US" sz="2400" dirty="0">
                <a:latin typeface="微软雅黑" panose="020B0503020204020204" charset="-122"/>
                <a:ea typeface="微软雅黑" panose="020B0503020204020204" charset="-122"/>
                <a:cs typeface="微软雅黑" panose="020B0503020204020204" charset="-122"/>
              </a:rPr>
              <a:t>来标识</a:t>
            </a:r>
            <a:r>
              <a:rPr lang="en-US" altLang="zh-CN" sz="2400" dirty="0">
                <a:latin typeface="微软雅黑" panose="020B0503020204020204" charset="-122"/>
                <a:ea typeface="微软雅黑" panose="020B0503020204020204" charset="-122"/>
                <a:cs typeface="微软雅黑" panose="020B0503020204020204" charset="-122"/>
              </a:rPr>
              <a:t>32</a:t>
            </a:r>
            <a:r>
              <a:rPr lang="zh-CN" altLang="en-US" sz="2400" dirty="0">
                <a:latin typeface="微软雅黑" panose="020B0503020204020204" charset="-122"/>
                <a:ea typeface="微软雅黑" panose="020B0503020204020204" charset="-122"/>
                <a:cs typeface="微软雅黑" panose="020B0503020204020204" charset="-122"/>
              </a:rPr>
              <a:t>位版本。</a:t>
            </a:r>
            <a:endParaRPr lang="en-US" altLang="zh-CN" sz="2400" dirty="0">
              <a:latin typeface="微软雅黑" panose="020B0503020204020204" charset="-122"/>
              <a:ea typeface="微软雅黑" panose="020B0503020204020204" charset="-122"/>
              <a:cs typeface="微软雅黑" panose="020B0503020204020204" charset="-122"/>
            </a:endParaRPr>
          </a:p>
        </p:txBody>
      </p:sp>
      <p:sp>
        <p:nvSpPr>
          <p:cNvPr id="9" name="矩形 8"/>
          <p:cNvSpPr/>
          <p:nvPr/>
        </p:nvSpPr>
        <p:spPr>
          <a:xfrm>
            <a:off x="8028384" y="1923914"/>
            <a:ext cx="1152128" cy="1863725"/>
          </a:xfrm>
          <a:prstGeom prst="rect">
            <a:avLst/>
          </a:prstGeom>
        </p:spPr>
        <p:txBody>
          <a:bodyPr wrap="square">
            <a:spAutoFit/>
          </a:bodyPr>
          <a:lstStyle/>
          <a:p>
            <a:pPr>
              <a:lnSpc>
                <a:spcPct val="120000"/>
              </a:lnSpc>
            </a:pPr>
            <a:r>
              <a:rPr lang="en-US" altLang="zh-CN" sz="2400" dirty="0">
                <a:solidFill>
                  <a:srgbClr val="C00000"/>
                </a:solidFill>
                <a:latin typeface="微软雅黑" panose="020B0503020204020204" charset="-122"/>
                <a:ea typeface="微软雅黑" panose="020B0503020204020204" charset="-122"/>
                <a:cs typeface="微软雅黑" panose="020B0503020204020204" charset="-122"/>
              </a:rPr>
              <a:t>80386</a:t>
            </a:r>
            <a:r>
              <a:rPr lang="zh-CN" altLang="en-US" sz="2400" dirty="0">
                <a:solidFill>
                  <a:srgbClr val="C00000"/>
                </a:solidFill>
                <a:latin typeface="微软雅黑" panose="020B0503020204020204" charset="-122"/>
                <a:ea typeface="微软雅黑" panose="020B0503020204020204" charset="-122"/>
                <a:cs typeface="微软雅黑" panose="020B0503020204020204" charset="-122"/>
              </a:rPr>
              <a:t>只有</a:t>
            </a:r>
            <a:r>
              <a:rPr lang="en-US" altLang="zh-CN" sz="2400" dirty="0">
                <a:solidFill>
                  <a:srgbClr val="C00000"/>
                </a:solidFill>
                <a:latin typeface="微软雅黑" panose="020B0503020204020204" charset="-122"/>
                <a:ea typeface="微软雅黑" panose="020B0503020204020204" charset="-122"/>
                <a:cs typeface="微软雅黑" panose="020B0503020204020204" charset="-122"/>
              </a:rPr>
              <a:t>8</a:t>
            </a:r>
            <a:r>
              <a:rPr lang="zh-CN" altLang="en-US" sz="2400" dirty="0">
                <a:solidFill>
                  <a:srgbClr val="C00000"/>
                </a:solidFill>
                <a:latin typeface="微软雅黑" panose="020B0503020204020204" charset="-122"/>
                <a:ea typeface="微软雅黑" panose="020B0503020204020204" charset="-122"/>
                <a:cs typeface="微软雅黑" panose="020B0503020204020204" charset="-122"/>
              </a:rPr>
              <a:t>个通用寄存器。</a:t>
            </a:r>
            <a:endParaRPr lang="en-US" altLang="zh-CN" sz="2400" dirty="0">
              <a:solidFill>
                <a:srgbClr val="C00000"/>
              </a:solidFill>
              <a:latin typeface="微软雅黑" panose="020B0503020204020204" charset="-122"/>
              <a:ea typeface="微软雅黑" panose="020B0503020204020204" charset="-122"/>
              <a:cs typeface="微软雅黑" panose="020B0503020204020204" charset="-122"/>
            </a:endParaRPr>
          </a:p>
        </p:txBody>
      </p:sp>
      <p:sp>
        <p:nvSpPr>
          <p:cNvPr id="7" name="右大括号 6"/>
          <p:cNvSpPr/>
          <p:nvPr/>
        </p:nvSpPr>
        <p:spPr>
          <a:xfrm>
            <a:off x="7380312" y="1340768"/>
            <a:ext cx="648072" cy="2569987"/>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C0000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240D5ECE-8B49-45CD-BE81-EF81920D1969}" type="slidenum">
              <a:rPr lang="en-US" altLang="zh-CN" smtClean="0"/>
            </a:fld>
            <a:endParaRPr kumimoji="0" lang="zh-CN" altLang="en-US"/>
          </a:p>
        </p:txBody>
      </p:sp>
      <p:sp>
        <p:nvSpPr>
          <p:cNvPr id="5" name="Title 8"/>
          <p:cNvSpPr>
            <a:spLocks noGrp="1"/>
          </p:cNvSpPr>
          <p:nvPr>
            <p:ph type="title"/>
          </p:nvPr>
        </p:nvSpPr>
        <p:spPr>
          <a:xfrm>
            <a:off x="436180" y="76200"/>
            <a:ext cx="8403020" cy="685800"/>
          </a:xfrm>
        </p:spPr>
        <p:txBody>
          <a:bodyPr>
            <a:normAutofit/>
          </a:bodyPr>
          <a:lstStyle/>
          <a:p>
            <a:pPr lvl="0">
              <a:spcBef>
                <a:spcPts val="0"/>
              </a:spcBef>
            </a:pPr>
            <a:r>
              <a:rPr lang="zh-CN" altLang="en-US" sz="2800" dirty="0">
                <a:solidFill>
                  <a:srgbClr val="0000FF"/>
                </a:solidFill>
                <a:latin typeface="微软雅黑" panose="020B0503020204020204" charset="-122"/>
                <a:ea typeface="微软雅黑" panose="020B0503020204020204" charset="-122"/>
                <a:cs typeface="微软雅黑" panose="020B0503020204020204" charset="-122"/>
              </a:rPr>
              <a:t>二、</a:t>
            </a:r>
            <a:r>
              <a:rPr lang="en-US" altLang="zh-CN" sz="2800" dirty="0">
                <a:solidFill>
                  <a:srgbClr val="0000FF"/>
                </a:solidFill>
                <a:latin typeface="微软雅黑" panose="020B0503020204020204" charset="-122"/>
                <a:ea typeface="微软雅黑" panose="020B0503020204020204" charset="-122"/>
                <a:cs typeface="微软雅黑" panose="020B0503020204020204" charset="-122"/>
              </a:rPr>
              <a:t> X86</a:t>
            </a:r>
            <a:r>
              <a:rPr lang="zh-CN" altLang="en-US" sz="2800" dirty="0">
                <a:solidFill>
                  <a:srgbClr val="0000FF"/>
                </a:solidFill>
                <a:latin typeface="微软雅黑" panose="020B0503020204020204" charset="-122"/>
                <a:ea typeface="微软雅黑" panose="020B0503020204020204" charset="-122"/>
                <a:cs typeface="微软雅黑" panose="020B0503020204020204" charset="-122"/>
              </a:rPr>
              <a:t>指令集</a:t>
            </a:r>
            <a:endParaRPr lang="zh-CN" sz="2800" dirty="0">
              <a:solidFill>
                <a:srgbClr val="0000FF"/>
              </a:solidFill>
              <a:latin typeface="微软雅黑" panose="020B0503020204020204" charset="-122"/>
              <a:ea typeface="微软雅黑" panose="020B0503020204020204" charset="-122"/>
              <a:cs typeface="微软雅黑" panose="020B0503020204020204" charset="-122"/>
            </a:endParaRPr>
          </a:p>
        </p:txBody>
      </p:sp>
      <p:graphicFrame>
        <p:nvGraphicFramePr>
          <p:cNvPr id="6" name="表格 5"/>
          <p:cNvGraphicFramePr>
            <a:graphicFrameLocks noGrp="1"/>
          </p:cNvGraphicFramePr>
          <p:nvPr>
            <p:custDataLst>
              <p:tags r:id="rId1"/>
            </p:custDataLst>
          </p:nvPr>
        </p:nvGraphicFramePr>
        <p:xfrm>
          <a:off x="2796480" y="1813349"/>
          <a:ext cx="6096000" cy="2352040"/>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ctr"/>
                      <a:r>
                        <a:rPr lang="zh-CN" altLang="en-US" dirty="0">
                          <a:latin typeface="微软雅黑" panose="020B0503020204020204" charset="-122"/>
                          <a:ea typeface="微软雅黑" panose="020B0503020204020204" charset="-122"/>
                          <a:cs typeface="微软雅黑" panose="020B0503020204020204" charset="-122"/>
                        </a:rPr>
                        <a:t>源</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目的操作数类型</a:t>
                      </a:r>
                      <a:endParaRPr lang="zh-CN" altLang="en-US" dirty="0">
                        <a:latin typeface="微软雅黑" panose="020B0503020204020204" charset="-122"/>
                        <a:ea typeface="微软雅黑" panose="020B0503020204020204" charset="-122"/>
                        <a:cs typeface="微软雅黑" panose="020B050302020402020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dirty="0">
                          <a:latin typeface="微软雅黑" panose="020B0503020204020204" charset="-122"/>
                          <a:ea typeface="微软雅黑" panose="020B0503020204020204" charset="-122"/>
                        </a:rPr>
                        <a:t>第二个源操作数</a:t>
                      </a:r>
                      <a:endParaRPr lang="zh-CN" altLang="en-US" dirty="0">
                        <a:latin typeface="微软雅黑" panose="020B0503020204020204" charset="-122"/>
                        <a:ea typeface="微软雅黑" panose="020B050302020402020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zh-CN" altLang="en-US" sz="2000" dirty="0">
                          <a:latin typeface="微软雅黑" panose="020B0503020204020204" charset="-122"/>
                          <a:ea typeface="微软雅黑" panose="020B0503020204020204" charset="-122"/>
                        </a:rPr>
                        <a:t>寄存器</a:t>
                      </a:r>
                      <a:endParaRPr lang="zh-CN" altLang="en-US" sz="2000" dirty="0">
                        <a:latin typeface="微软雅黑" panose="020B0503020204020204" charset="-122"/>
                        <a:ea typeface="微软雅黑" panose="020B050302020402020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dirty="0">
                          <a:latin typeface="微软雅黑" panose="020B0503020204020204" charset="-122"/>
                          <a:ea typeface="微软雅黑" panose="020B0503020204020204" charset="-122"/>
                        </a:rPr>
                        <a:t>寄存器</a:t>
                      </a:r>
                      <a:endParaRPr lang="zh-CN" altLang="en-US" sz="2000" dirty="0">
                        <a:latin typeface="微软雅黑" panose="020B0503020204020204" charset="-122"/>
                        <a:ea typeface="微软雅黑" panose="020B050302020402020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zh-CN" altLang="en-US" sz="2000" dirty="0">
                          <a:latin typeface="微软雅黑" panose="020B0503020204020204" charset="-122"/>
                          <a:ea typeface="微软雅黑" panose="020B0503020204020204" charset="-122"/>
                        </a:rPr>
                        <a:t>寄存器</a:t>
                      </a:r>
                      <a:endParaRPr lang="zh-CN" altLang="en-US" sz="2000" dirty="0">
                        <a:latin typeface="微软雅黑" panose="020B0503020204020204" charset="-122"/>
                        <a:ea typeface="微软雅黑" panose="020B050302020402020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dirty="0">
                          <a:latin typeface="微软雅黑" panose="020B0503020204020204" charset="-122"/>
                          <a:ea typeface="微软雅黑" panose="020B0503020204020204" charset="-122"/>
                        </a:rPr>
                        <a:t>立即数</a:t>
                      </a:r>
                      <a:endParaRPr lang="zh-CN" altLang="en-US" sz="2000" dirty="0">
                        <a:latin typeface="微软雅黑" panose="020B0503020204020204" charset="-122"/>
                        <a:ea typeface="微软雅黑" panose="020B050302020402020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000" dirty="0">
                          <a:latin typeface="微软雅黑" panose="020B0503020204020204" charset="-122"/>
                          <a:ea typeface="微软雅黑" panose="020B0503020204020204" charset="-122"/>
                        </a:rPr>
                        <a:t>寄存器</a:t>
                      </a:r>
                      <a:endParaRPr lang="zh-CN" altLang="en-US" sz="2000" dirty="0">
                        <a:latin typeface="微软雅黑" panose="020B0503020204020204" charset="-122"/>
                        <a:ea typeface="微软雅黑" panose="020B050302020402020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dirty="0">
                          <a:solidFill>
                            <a:srgbClr val="C00000"/>
                          </a:solidFill>
                          <a:latin typeface="微软雅黑" panose="020B0503020204020204" charset="-122"/>
                          <a:ea typeface="微软雅黑" panose="020B0503020204020204" charset="-122"/>
                        </a:rPr>
                        <a:t>存储器</a:t>
                      </a:r>
                      <a:endParaRPr lang="zh-CN" altLang="en-US" sz="2000" dirty="0">
                        <a:solidFill>
                          <a:srgbClr val="C00000"/>
                        </a:solidFill>
                        <a:latin typeface="微软雅黑" panose="020B0503020204020204" charset="-122"/>
                        <a:ea typeface="微软雅黑" panose="020B050302020402020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zh-CN" altLang="en-US" sz="2000" dirty="0">
                          <a:solidFill>
                            <a:srgbClr val="C00000"/>
                          </a:solidFill>
                          <a:latin typeface="微软雅黑" panose="020B0503020204020204" charset="-122"/>
                          <a:ea typeface="微软雅黑" panose="020B0503020204020204" charset="-122"/>
                        </a:rPr>
                        <a:t>存储器</a:t>
                      </a:r>
                      <a:endParaRPr lang="zh-CN" altLang="en-US" sz="2000" dirty="0">
                        <a:solidFill>
                          <a:srgbClr val="C00000"/>
                        </a:solidFill>
                        <a:latin typeface="微软雅黑" panose="020B0503020204020204" charset="-122"/>
                        <a:ea typeface="微软雅黑" panose="020B050302020402020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000" dirty="0">
                          <a:latin typeface="微软雅黑" panose="020B0503020204020204" charset="-122"/>
                          <a:ea typeface="微软雅黑" panose="020B0503020204020204" charset="-122"/>
                        </a:rPr>
                        <a:t>寄存器</a:t>
                      </a:r>
                      <a:endParaRPr lang="zh-CN" altLang="en-US" sz="2000" dirty="0">
                        <a:latin typeface="微软雅黑" panose="020B0503020204020204" charset="-122"/>
                        <a:ea typeface="微软雅黑" panose="020B050302020402020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000" dirty="0">
                          <a:solidFill>
                            <a:srgbClr val="C00000"/>
                          </a:solidFill>
                          <a:latin typeface="微软雅黑" panose="020B0503020204020204" charset="-122"/>
                          <a:ea typeface="微软雅黑" panose="020B0503020204020204" charset="-122"/>
                        </a:rPr>
                        <a:t>存储器</a:t>
                      </a:r>
                      <a:endParaRPr lang="zh-CN" altLang="en-US" sz="2000" dirty="0">
                        <a:solidFill>
                          <a:srgbClr val="C00000"/>
                        </a:solidFill>
                        <a:latin typeface="微软雅黑" panose="020B0503020204020204" charset="-122"/>
                        <a:ea typeface="微软雅黑" panose="020B050302020402020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dirty="0">
                          <a:latin typeface="微软雅黑" panose="020B0503020204020204" charset="-122"/>
                          <a:ea typeface="微软雅黑" panose="020B0503020204020204" charset="-122"/>
                        </a:rPr>
                        <a:t>立即数</a:t>
                      </a:r>
                      <a:endParaRPr lang="zh-CN" altLang="en-US" sz="2000" dirty="0">
                        <a:latin typeface="微软雅黑" panose="020B0503020204020204" charset="-122"/>
                        <a:ea typeface="微软雅黑" panose="020B050302020402020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7" name="矩形 6"/>
          <p:cNvSpPr/>
          <p:nvPr/>
        </p:nvSpPr>
        <p:spPr>
          <a:xfrm>
            <a:off x="3347105" y="4262127"/>
            <a:ext cx="5472608" cy="977265"/>
          </a:xfrm>
          <a:prstGeom prst="rect">
            <a:avLst/>
          </a:prstGeom>
        </p:spPr>
        <p:txBody>
          <a:bodyPr wrap="square">
            <a:spAutoFit/>
          </a:bodyPr>
          <a:lstStyle/>
          <a:p>
            <a:pPr>
              <a:lnSpc>
                <a:spcPct val="120000"/>
              </a:lnSpc>
            </a:pPr>
            <a:r>
              <a:rPr lang="zh-CN" altLang="en-US" sz="2400" dirty="0">
                <a:solidFill>
                  <a:srgbClr val="0000FF"/>
                </a:solidFill>
                <a:latin typeface="微软雅黑" panose="020B0503020204020204" charset="-122"/>
                <a:ea typeface="微软雅黑" panose="020B0503020204020204" charset="-122"/>
              </a:rPr>
              <a:t>两个操作数的算术、逻辑和数据传输指令的指令格式</a:t>
            </a:r>
            <a:endParaRPr lang="zh-CN" altLang="en-US" sz="2400" dirty="0">
              <a:solidFill>
                <a:srgbClr val="0000FF"/>
              </a:solidFill>
              <a:latin typeface="微软雅黑" panose="020B0503020204020204" charset="-122"/>
              <a:ea typeface="微软雅黑" panose="020B0503020204020204" charset="-122"/>
            </a:endParaRPr>
          </a:p>
        </p:txBody>
      </p:sp>
      <p:sp>
        <p:nvSpPr>
          <p:cNvPr id="8" name="矩形 7"/>
          <p:cNvSpPr/>
          <p:nvPr/>
        </p:nvSpPr>
        <p:spPr>
          <a:xfrm>
            <a:off x="251520" y="1704350"/>
            <a:ext cx="2376264" cy="4965065"/>
          </a:xfrm>
          <a:prstGeom prst="rect">
            <a:avLst/>
          </a:prstGeom>
        </p:spPr>
        <p:txBody>
          <a:bodyPr wrap="square">
            <a:spAutoFit/>
          </a:bodyPr>
          <a:lstStyle/>
          <a:p>
            <a:pPr>
              <a:lnSpc>
                <a:spcPct val="120000"/>
              </a:lnSpc>
            </a:pPr>
            <a:r>
              <a:rPr lang="en-US" altLang="zh-CN" sz="2400" u="sng" dirty="0">
                <a:solidFill>
                  <a:srgbClr val="FF0000"/>
                </a:solidFill>
                <a:latin typeface="微软雅黑" panose="020B0503020204020204" charset="-122"/>
                <a:ea typeface="微软雅黑" panose="020B0503020204020204" charset="-122"/>
                <a:cs typeface="微软雅黑" panose="020B0503020204020204" charset="-122"/>
              </a:rPr>
              <a:t>1.</a:t>
            </a:r>
            <a:r>
              <a:rPr lang="en-US" altLang="zh-CN" sz="2400" dirty="0">
                <a:latin typeface="微软雅黑" panose="020B0503020204020204" charset="-122"/>
                <a:ea typeface="微软雅黑" panose="020B0503020204020204" charset="-122"/>
                <a:cs typeface="微软雅黑" panose="020B0503020204020204" charset="-122"/>
              </a:rPr>
              <a:t>x86</a:t>
            </a:r>
            <a:r>
              <a:rPr lang="zh-CN" altLang="en-US" sz="2400" dirty="0">
                <a:latin typeface="微软雅黑" panose="020B0503020204020204" charset="-122"/>
                <a:ea typeface="微软雅黑" panose="020B0503020204020204" charset="-122"/>
                <a:cs typeface="微软雅黑" panose="020B0503020204020204" charset="-122"/>
              </a:rPr>
              <a:t>的算术和逻辑指令中的一个操作数必须既是源操作数又是目的操作数；</a:t>
            </a:r>
            <a:r>
              <a:rPr lang="en-US" altLang="zh-CN" sz="2400" dirty="0">
                <a:latin typeface="微软雅黑" panose="020B0503020204020204" charset="-122"/>
                <a:ea typeface="微软雅黑" panose="020B0503020204020204" charset="-122"/>
                <a:cs typeface="微软雅黑" panose="020B0503020204020204" charset="-122"/>
              </a:rPr>
              <a:t>MIPS</a:t>
            </a:r>
            <a:r>
              <a:rPr altLang="en-US" sz="2400" dirty="0">
                <a:latin typeface="微软雅黑" panose="020B0503020204020204" charset="-122"/>
                <a:ea typeface="微软雅黑" panose="020B0503020204020204" charset="-122"/>
                <a:cs typeface="微软雅黑" panose="020B0503020204020204" charset="-122"/>
              </a:rPr>
              <a:t>和</a:t>
            </a:r>
            <a:r>
              <a:rPr lang="en-US" altLang="zh-CN" sz="2400" dirty="0">
                <a:latin typeface="微软雅黑" panose="020B0503020204020204" charset="-122"/>
                <a:ea typeface="微软雅黑" panose="020B0503020204020204" charset="-122"/>
                <a:cs typeface="微软雅黑" panose="020B0503020204020204" charset="-122"/>
              </a:rPr>
              <a:t>ARM</a:t>
            </a:r>
            <a:r>
              <a:rPr altLang="en-US" sz="2400" dirty="0">
                <a:latin typeface="微软雅黑" panose="020B0503020204020204" charset="-122"/>
                <a:ea typeface="微软雅黑" panose="020B0503020204020204" charset="-122"/>
                <a:cs typeface="微软雅黑" panose="020B0503020204020204" charset="-122"/>
              </a:rPr>
              <a:t>的源操作数和目的操作数是不同的</a:t>
            </a:r>
            <a:endParaRPr altLang="en-US" sz="2400" dirty="0">
              <a:latin typeface="微软雅黑" panose="020B0503020204020204" charset="-122"/>
              <a:ea typeface="微软雅黑" panose="020B0503020204020204" charset="-122"/>
              <a:cs typeface="微软雅黑" panose="020B0503020204020204" charset="-122"/>
            </a:endParaRPr>
          </a:p>
          <a:p>
            <a:pPr>
              <a:lnSpc>
                <a:spcPct val="120000"/>
              </a:lnSpc>
            </a:pPr>
            <a:r>
              <a:rPr lang="en-US" altLang="zh-CN" sz="2400" u="sng" dirty="0">
                <a:solidFill>
                  <a:srgbClr val="FF0000"/>
                </a:solidFill>
                <a:latin typeface="微软雅黑" panose="020B0503020204020204" charset="-122"/>
                <a:ea typeface="微软雅黑" panose="020B0503020204020204" charset="-122"/>
                <a:cs typeface="微软雅黑" panose="020B0503020204020204" charset="-122"/>
              </a:rPr>
              <a:t>2.</a:t>
            </a: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x86</a:t>
            </a:r>
            <a:r>
              <a:rPr altLang="en-US" sz="2400" dirty="0">
                <a:solidFill>
                  <a:schemeClr val="tx1"/>
                </a:solidFill>
                <a:latin typeface="微软雅黑" panose="020B0503020204020204" charset="-122"/>
                <a:ea typeface="微软雅黑" panose="020B0503020204020204" charset="-122"/>
                <a:cs typeface="微软雅黑" panose="020B0503020204020204" charset="-122"/>
              </a:rPr>
              <a:t>的</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一个操作数可以在存储器中。</a:t>
            </a:r>
            <a:endParaRPr lang="zh-CN" altLang="en-US" sz="24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9" name="矩形 8"/>
          <p:cNvSpPr/>
          <p:nvPr/>
        </p:nvSpPr>
        <p:spPr>
          <a:xfrm>
            <a:off x="251460" y="1022350"/>
            <a:ext cx="4819650" cy="534035"/>
          </a:xfrm>
          <a:prstGeom prst="rect">
            <a:avLst/>
          </a:prstGeom>
        </p:spPr>
        <p:txBody>
          <a:bodyPr wrap="square">
            <a:spAutoFit/>
          </a:bodyPr>
          <a:lstStyle/>
          <a:p>
            <a:pPr>
              <a:lnSpc>
                <a:spcPct val="120000"/>
              </a:lnSpc>
            </a:pPr>
            <a:r>
              <a:rPr lang="zh-CN" altLang="en-US" sz="2400" dirty="0">
                <a:solidFill>
                  <a:srgbClr val="C00000"/>
                </a:solidFill>
                <a:latin typeface="微软雅黑" panose="020B0503020204020204" charset="-122"/>
                <a:ea typeface="微软雅黑" panose="020B0503020204020204" charset="-122"/>
                <a:cs typeface="微软雅黑" panose="020B0503020204020204" charset="-122"/>
              </a:rPr>
              <a:t>与</a:t>
            </a:r>
            <a:r>
              <a:rPr lang="en-US" altLang="zh-CN" sz="2400" dirty="0">
                <a:solidFill>
                  <a:srgbClr val="C00000"/>
                </a:solidFill>
                <a:latin typeface="微软雅黑" panose="020B0503020204020204" charset="-122"/>
                <a:ea typeface="微软雅黑" panose="020B0503020204020204" charset="-122"/>
                <a:cs typeface="微软雅黑" panose="020B0503020204020204" charset="-122"/>
              </a:rPr>
              <a:t>MIPS</a:t>
            </a:r>
            <a:r>
              <a:rPr lang="zh-CN" altLang="en-US" sz="2400" dirty="0">
                <a:solidFill>
                  <a:srgbClr val="C00000"/>
                </a:solidFill>
                <a:latin typeface="微软雅黑" panose="020B0503020204020204" charset="-122"/>
                <a:ea typeface="微软雅黑" panose="020B0503020204020204" charset="-122"/>
                <a:cs typeface="微软雅黑" panose="020B0503020204020204" charset="-122"/>
              </a:rPr>
              <a:t>指令集的不同之处：</a:t>
            </a:r>
            <a:endParaRPr lang="en-US" altLang="zh-CN" sz="2400" dirty="0">
              <a:solidFill>
                <a:srgbClr val="C0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240D5ECE-8B49-45CD-BE81-EF81920D1969}" type="slidenum">
              <a:rPr lang="en-US" altLang="zh-CN" smtClean="0"/>
            </a:fld>
            <a:endParaRPr kumimoji="0" lang="zh-CN" altLang="en-US"/>
          </a:p>
        </p:txBody>
      </p:sp>
      <p:sp>
        <p:nvSpPr>
          <p:cNvPr id="5" name="Title 8"/>
          <p:cNvSpPr>
            <a:spLocks noGrp="1"/>
          </p:cNvSpPr>
          <p:nvPr>
            <p:ph type="title"/>
          </p:nvPr>
        </p:nvSpPr>
        <p:spPr>
          <a:xfrm>
            <a:off x="436180" y="76200"/>
            <a:ext cx="8403020" cy="685800"/>
          </a:xfrm>
        </p:spPr>
        <p:txBody>
          <a:bodyPr>
            <a:normAutofit/>
          </a:bodyPr>
          <a:lstStyle/>
          <a:p>
            <a:pPr lvl="0">
              <a:spcBef>
                <a:spcPts val="0"/>
              </a:spcBef>
            </a:pPr>
            <a:r>
              <a:rPr lang="zh-CN" altLang="en-US" sz="2800" dirty="0">
                <a:solidFill>
                  <a:srgbClr val="0000FF"/>
                </a:solidFill>
                <a:latin typeface="微软雅黑" panose="020B0503020204020204" charset="-122"/>
                <a:ea typeface="微软雅黑" panose="020B0503020204020204" charset="-122"/>
                <a:cs typeface="微软雅黑" panose="020B0503020204020204" charset="-122"/>
              </a:rPr>
              <a:t>二、</a:t>
            </a:r>
            <a:r>
              <a:rPr lang="en-US" altLang="zh-CN" sz="2800" dirty="0">
                <a:solidFill>
                  <a:srgbClr val="0000FF"/>
                </a:solidFill>
                <a:latin typeface="微软雅黑" panose="020B0503020204020204" charset="-122"/>
                <a:ea typeface="微软雅黑" panose="020B0503020204020204" charset="-122"/>
                <a:cs typeface="微软雅黑" panose="020B0503020204020204" charset="-122"/>
              </a:rPr>
              <a:t> X86</a:t>
            </a:r>
            <a:r>
              <a:rPr lang="zh-CN" altLang="en-US" sz="2800" dirty="0">
                <a:solidFill>
                  <a:srgbClr val="0000FF"/>
                </a:solidFill>
                <a:latin typeface="微软雅黑" panose="020B0503020204020204" charset="-122"/>
                <a:ea typeface="微软雅黑" panose="020B0503020204020204" charset="-122"/>
                <a:cs typeface="微软雅黑" panose="020B0503020204020204" charset="-122"/>
              </a:rPr>
              <a:t>指令集</a:t>
            </a:r>
            <a:endParaRPr lang="zh-CN" sz="2800" dirty="0">
              <a:solidFill>
                <a:srgbClr val="0000FF"/>
              </a:solidFill>
              <a:latin typeface="微软雅黑" panose="020B0503020204020204" charset="-122"/>
              <a:ea typeface="微软雅黑" panose="020B0503020204020204" charset="-122"/>
              <a:cs typeface="微软雅黑" panose="020B0503020204020204" charset="-122"/>
            </a:endParaRPr>
          </a:p>
        </p:txBody>
      </p:sp>
      <p:sp>
        <p:nvSpPr>
          <p:cNvPr id="6" name="矩形 5"/>
          <p:cNvSpPr/>
          <p:nvPr/>
        </p:nvSpPr>
        <p:spPr>
          <a:xfrm>
            <a:off x="251520" y="980728"/>
            <a:ext cx="8352928" cy="1130935"/>
          </a:xfrm>
          <a:prstGeom prst="rect">
            <a:avLst/>
          </a:prstGeom>
        </p:spPr>
        <p:txBody>
          <a:bodyPr wrap="square">
            <a:spAutoFit/>
          </a:bodyPr>
          <a:lstStyle/>
          <a:p>
            <a:pPr marL="457200" indent="-457200">
              <a:lnSpc>
                <a:spcPct val="130000"/>
              </a:lnSpc>
              <a:buFont typeface="Wingdings" panose="05000000000000000000" pitchFamily="2" charset="2"/>
              <a:buChar char="n"/>
            </a:pPr>
            <a:r>
              <a:rPr lang="zh-CN" altLang="en-US" sz="2600" dirty="0">
                <a:latin typeface="微软雅黑" panose="020B0503020204020204" charset="-122"/>
                <a:ea typeface="微软雅黑" panose="020B0503020204020204" charset="-122"/>
              </a:rPr>
              <a:t>尽管存储器操作数可以使用任何寻址模式，但每种模式使用哪些寄存器是有限制的。</a:t>
            </a:r>
            <a:endParaRPr lang="zh-CN" altLang="en-US" sz="2600" dirty="0">
              <a:latin typeface="微软雅黑" panose="020B0503020204020204" charset="-122"/>
              <a:ea typeface="微软雅黑" panose="020B0503020204020204" charset="-122"/>
            </a:endParaRPr>
          </a:p>
        </p:txBody>
      </p:sp>
      <p:sp>
        <p:nvSpPr>
          <p:cNvPr id="7" name="矩形 6"/>
          <p:cNvSpPr/>
          <p:nvPr/>
        </p:nvSpPr>
        <p:spPr>
          <a:xfrm>
            <a:off x="539552" y="5999816"/>
            <a:ext cx="8352928" cy="570865"/>
          </a:xfrm>
          <a:prstGeom prst="rect">
            <a:avLst/>
          </a:prstGeom>
        </p:spPr>
        <p:txBody>
          <a:bodyPr wrap="square">
            <a:spAutoFit/>
          </a:bodyPr>
          <a:lstStyle/>
          <a:p>
            <a:pPr>
              <a:lnSpc>
                <a:spcPct val="130000"/>
              </a:lnSpc>
            </a:pPr>
            <a:r>
              <a:rPr lang="zh-CN" altLang="en-US" sz="2400" dirty="0">
                <a:latin typeface="微软雅黑" panose="020B0503020204020204" charset="-122"/>
                <a:ea typeface="微软雅黑" panose="020B0503020204020204" charset="-122"/>
                <a:cs typeface="微软雅黑" panose="020B0503020204020204" charset="-122"/>
              </a:rPr>
              <a:t>展示了</a:t>
            </a:r>
            <a:r>
              <a:rPr lang="en-US" altLang="zh-CN" sz="2400" dirty="0">
                <a:latin typeface="微软雅黑" panose="020B0503020204020204" charset="-122"/>
                <a:ea typeface="微软雅黑" panose="020B0503020204020204" charset="-122"/>
                <a:cs typeface="微软雅黑" panose="020B0503020204020204" charset="-122"/>
              </a:rPr>
              <a:t>x86</a:t>
            </a:r>
            <a:r>
              <a:rPr lang="zh-CN" altLang="en-US" sz="2400" dirty="0">
                <a:latin typeface="微软雅黑" panose="020B0503020204020204" charset="-122"/>
                <a:ea typeface="微软雅黑" panose="020B0503020204020204" charset="-122"/>
                <a:cs typeface="微软雅黑" panose="020B0503020204020204" charset="-122"/>
              </a:rPr>
              <a:t>寻址模式和每种模式下哪个</a:t>
            </a:r>
            <a:r>
              <a:rPr lang="en-US" altLang="zh-CN" sz="2400" dirty="0">
                <a:latin typeface="微软雅黑" panose="020B0503020204020204" charset="-122"/>
                <a:ea typeface="微软雅黑" panose="020B0503020204020204" charset="-122"/>
                <a:cs typeface="微软雅黑" panose="020B0503020204020204" charset="-122"/>
              </a:rPr>
              <a:t>GPR</a:t>
            </a:r>
            <a:r>
              <a:rPr lang="zh-CN" altLang="en-US" sz="2400" dirty="0">
                <a:latin typeface="微软雅黑" panose="020B0503020204020204" charset="-122"/>
                <a:ea typeface="微软雅黑" panose="020B0503020204020204" charset="-122"/>
                <a:cs typeface="微软雅黑" panose="020B0503020204020204" charset="-122"/>
              </a:rPr>
              <a:t>是不允许使用的。</a:t>
            </a:r>
            <a:endParaRPr lang="zh-CN" altLang="en-US" sz="2400" dirty="0">
              <a:latin typeface="微软雅黑" panose="020B0503020204020204" charset="-122"/>
              <a:ea typeface="微软雅黑" panose="020B0503020204020204" charset="-122"/>
              <a:cs typeface="微软雅黑" panose="020B0503020204020204" charset="-122"/>
            </a:endParaRPr>
          </a:p>
        </p:txBody>
      </p:sp>
      <p:graphicFrame>
        <p:nvGraphicFramePr>
          <p:cNvPr id="2" name="表格 1"/>
          <p:cNvGraphicFramePr>
            <a:graphicFrameLocks noGrp="1"/>
          </p:cNvGraphicFramePr>
          <p:nvPr>
            <p:custDataLst>
              <p:tags r:id="rId1"/>
            </p:custDataLst>
          </p:nvPr>
        </p:nvGraphicFramePr>
        <p:xfrm>
          <a:off x="251520" y="2222872"/>
          <a:ext cx="8640960" cy="3830518"/>
        </p:xfrm>
        <a:graphic>
          <a:graphicData uri="http://schemas.openxmlformats.org/drawingml/2006/table">
            <a:tbl>
              <a:tblPr firstRow="1" bandRow="1">
                <a:tableStyleId>{5C22544A-7EE6-4342-B048-85BDC9FD1C3A}</a:tableStyleId>
              </a:tblPr>
              <a:tblGrid>
                <a:gridCol w="2160240"/>
                <a:gridCol w="2160240"/>
                <a:gridCol w="2160240"/>
                <a:gridCol w="2160240"/>
              </a:tblGrid>
              <a:tr h="543659">
                <a:tc>
                  <a:txBody>
                    <a:bodyPr/>
                    <a:lstStyle/>
                    <a:p>
                      <a:pPr algn="ctr"/>
                      <a:r>
                        <a:rPr lang="zh-CN" altLang="en-US" dirty="0">
                          <a:latin typeface="微软雅黑" panose="020B0503020204020204" charset="-122"/>
                          <a:ea typeface="微软雅黑" panose="020B0503020204020204" charset="-122"/>
                        </a:rPr>
                        <a:t>模式</a:t>
                      </a:r>
                      <a:endParaRPr lang="zh-CN" altLang="en-US" dirty="0">
                        <a:latin typeface="微软雅黑" panose="020B0503020204020204" charset="-122"/>
                        <a:ea typeface="微软雅黑" panose="020B0503020204020204" charset="-122"/>
                      </a:endParaRPr>
                    </a:p>
                  </a:txBody>
                  <a:tcPr anchor="ctr"/>
                </a:tc>
                <a:tc>
                  <a:txBody>
                    <a:bodyPr/>
                    <a:lstStyle/>
                    <a:p>
                      <a:pPr algn="ctr"/>
                      <a:r>
                        <a:rPr lang="zh-CN" altLang="en-US" dirty="0">
                          <a:latin typeface="微软雅黑" panose="020B0503020204020204" charset="-122"/>
                          <a:ea typeface="微软雅黑" panose="020B0503020204020204" charset="-122"/>
                        </a:rPr>
                        <a:t>描述</a:t>
                      </a:r>
                      <a:endParaRPr lang="zh-CN" altLang="en-US" dirty="0">
                        <a:latin typeface="微软雅黑" panose="020B0503020204020204" charset="-122"/>
                        <a:ea typeface="微软雅黑" panose="020B0503020204020204" charset="-122"/>
                      </a:endParaRPr>
                    </a:p>
                  </a:txBody>
                  <a:tcPr anchor="ctr"/>
                </a:tc>
                <a:tc>
                  <a:txBody>
                    <a:bodyPr/>
                    <a:lstStyle/>
                    <a:p>
                      <a:pPr algn="ctr"/>
                      <a:r>
                        <a:rPr lang="zh-CN" altLang="en-US" dirty="0">
                          <a:latin typeface="微软雅黑" panose="020B0503020204020204" charset="-122"/>
                          <a:ea typeface="微软雅黑" panose="020B0503020204020204" charset="-122"/>
                        </a:rPr>
                        <a:t>寄存器限制</a:t>
                      </a:r>
                      <a:endParaRPr lang="zh-CN" altLang="en-US" dirty="0">
                        <a:latin typeface="微软雅黑" panose="020B0503020204020204" charset="-122"/>
                        <a:ea typeface="微软雅黑" panose="020B0503020204020204" charset="-122"/>
                      </a:endParaRPr>
                    </a:p>
                  </a:txBody>
                  <a:tcPr anchor="ctr"/>
                </a:tc>
                <a:tc>
                  <a:txBody>
                    <a:bodyPr/>
                    <a:lstStyle/>
                    <a:p>
                      <a:pPr algn="ctr"/>
                      <a:r>
                        <a:rPr lang="zh-CN" altLang="en-US" dirty="0">
                          <a:latin typeface="微软雅黑" panose="020B0503020204020204" charset="-122"/>
                          <a:ea typeface="微软雅黑" panose="020B0503020204020204" charset="-122"/>
                          <a:cs typeface="微软雅黑" panose="020B0503020204020204" charset="-122"/>
                        </a:rPr>
                        <a:t>等价的</a:t>
                      </a:r>
                      <a:r>
                        <a:rPr lang="en-US" altLang="zh-CN" dirty="0">
                          <a:latin typeface="微软雅黑" panose="020B0503020204020204" charset="-122"/>
                          <a:ea typeface="微软雅黑" panose="020B0503020204020204" charset="-122"/>
                          <a:cs typeface="微软雅黑" panose="020B0503020204020204" charset="-122"/>
                        </a:rPr>
                        <a:t>MIPS</a:t>
                      </a:r>
                      <a:endParaRPr lang="zh-CN" altLang="en-US" dirty="0">
                        <a:latin typeface="微软雅黑" panose="020B0503020204020204" charset="-122"/>
                        <a:ea typeface="微软雅黑" panose="020B0503020204020204" charset="-122"/>
                        <a:cs typeface="微软雅黑" panose="020B0503020204020204" charset="-122"/>
                      </a:endParaRPr>
                    </a:p>
                  </a:txBody>
                  <a:tcPr anchor="ctr"/>
                </a:tc>
              </a:tr>
              <a:tr h="543659">
                <a:tc>
                  <a:txBody>
                    <a:bodyPr/>
                    <a:lstStyle/>
                    <a:p>
                      <a:pPr algn="ctr"/>
                      <a:r>
                        <a:rPr lang="zh-CN" altLang="en-US" dirty="0">
                          <a:latin typeface="微软雅黑" panose="020B0503020204020204" charset="-122"/>
                          <a:ea typeface="微软雅黑" panose="020B0503020204020204" charset="-122"/>
                        </a:rPr>
                        <a:t>寄存器间接寻址</a:t>
                      </a:r>
                      <a:endParaRPr lang="zh-CN" altLang="en-US" dirty="0">
                        <a:latin typeface="微软雅黑" panose="020B0503020204020204" charset="-122"/>
                        <a:ea typeface="微软雅黑" panose="020B0503020204020204" charset="-122"/>
                      </a:endParaRPr>
                    </a:p>
                  </a:txBody>
                  <a:tcPr anchor="ctr"/>
                </a:tc>
                <a:tc>
                  <a:txBody>
                    <a:bodyPr/>
                    <a:lstStyle/>
                    <a:p>
                      <a:pPr algn="ctr"/>
                      <a:r>
                        <a:rPr lang="zh-CN" altLang="en-US" dirty="0">
                          <a:latin typeface="微软雅黑" panose="020B0503020204020204" charset="-122"/>
                          <a:ea typeface="微软雅黑" panose="020B0503020204020204" charset="-122"/>
                        </a:rPr>
                        <a:t>地址在寄存器中</a:t>
                      </a:r>
                      <a:endParaRPr lang="zh-CN" altLang="en-US" dirty="0">
                        <a:latin typeface="微软雅黑" panose="020B0503020204020204" charset="-122"/>
                        <a:ea typeface="微软雅黑" panose="020B0503020204020204" charset="-122"/>
                      </a:endParaRPr>
                    </a:p>
                  </a:txBody>
                  <a:tcPr anchor="ctr"/>
                </a:tc>
                <a:tc>
                  <a:txBody>
                    <a:bodyPr/>
                    <a:lstStyle/>
                    <a:p>
                      <a:pPr algn="ctr"/>
                      <a:r>
                        <a:rPr lang="zh-CN" altLang="en-US" dirty="0">
                          <a:latin typeface="微软雅黑" panose="020B0503020204020204" charset="-122"/>
                          <a:ea typeface="微软雅黑" panose="020B0503020204020204" charset="-122"/>
                          <a:cs typeface="微软雅黑" panose="020B0503020204020204" charset="-122"/>
                        </a:rPr>
                        <a:t>不能为</a:t>
                      </a:r>
                      <a:r>
                        <a:rPr lang="en-US" altLang="zh-CN" dirty="0">
                          <a:latin typeface="微软雅黑" panose="020B0503020204020204" charset="-122"/>
                          <a:ea typeface="微软雅黑" panose="020B0503020204020204" charset="-122"/>
                          <a:cs typeface="微软雅黑" panose="020B0503020204020204" charset="-122"/>
                        </a:rPr>
                        <a:t>ESP</a:t>
                      </a:r>
                      <a:r>
                        <a:rPr lang="zh-CN" altLang="en-US" dirty="0">
                          <a:latin typeface="微软雅黑" panose="020B0503020204020204" charset="-122"/>
                          <a:ea typeface="微软雅黑" panose="020B0503020204020204" charset="-122"/>
                          <a:cs typeface="微软雅黑" panose="020B0503020204020204" charset="-122"/>
                        </a:rPr>
                        <a:t>或</a:t>
                      </a:r>
                      <a:r>
                        <a:rPr lang="en-US" altLang="zh-CN" dirty="0">
                          <a:latin typeface="微软雅黑" panose="020B0503020204020204" charset="-122"/>
                          <a:ea typeface="微软雅黑" panose="020B0503020204020204" charset="-122"/>
                          <a:cs typeface="微软雅黑" panose="020B0503020204020204" charset="-122"/>
                        </a:rPr>
                        <a:t>EBP</a:t>
                      </a:r>
                      <a:endParaRPr lang="zh-CN" altLang="en-US" dirty="0">
                        <a:latin typeface="微软雅黑" panose="020B0503020204020204" charset="-122"/>
                        <a:ea typeface="微软雅黑" panose="020B0503020204020204" charset="-122"/>
                        <a:cs typeface="微软雅黑" panose="020B0503020204020204" charset="-122"/>
                      </a:endParaRPr>
                    </a:p>
                  </a:txBody>
                  <a:tcPr anchor="ctr"/>
                </a:tc>
                <a:tc>
                  <a:txBody>
                    <a:bodyPr/>
                    <a:lstStyle/>
                    <a:p>
                      <a:pPr algn="l"/>
                      <a:r>
                        <a:rPr lang="en-US" altLang="zh-CN" dirty="0" err="1">
                          <a:latin typeface="微软雅黑" panose="020B0503020204020204" charset="-122"/>
                          <a:ea typeface="微软雅黑" panose="020B0503020204020204" charset="-122"/>
                        </a:rPr>
                        <a:t>lw</a:t>
                      </a:r>
                      <a:r>
                        <a:rPr lang="en-US" altLang="zh-CN" dirty="0">
                          <a:latin typeface="微软雅黑" panose="020B0503020204020204" charset="-122"/>
                          <a:ea typeface="微软雅黑" panose="020B0503020204020204" charset="-122"/>
                        </a:rPr>
                        <a:t> $s0, 0($s1)</a:t>
                      </a:r>
                      <a:endParaRPr lang="zh-CN" altLang="en-US" dirty="0">
                        <a:latin typeface="微软雅黑" panose="020B0503020204020204" charset="-122"/>
                        <a:ea typeface="微软雅黑" panose="020B0503020204020204" charset="-122"/>
                      </a:endParaRPr>
                    </a:p>
                  </a:txBody>
                  <a:tcPr anchor="ctr"/>
                </a:tc>
              </a:tr>
              <a:tr h="543659">
                <a:tc>
                  <a:txBody>
                    <a:bodyPr/>
                    <a:lstStyle/>
                    <a:p>
                      <a:pPr algn="ctr"/>
                      <a:r>
                        <a:rPr lang="en-US" altLang="zh-CN" dirty="0">
                          <a:latin typeface="微软雅黑" panose="020B0503020204020204" charset="-122"/>
                          <a:ea typeface="微软雅黑" panose="020B0503020204020204" charset="-122"/>
                          <a:cs typeface="微软雅黑" panose="020B0503020204020204" charset="-122"/>
                        </a:rPr>
                        <a:t>8</a:t>
                      </a:r>
                      <a:r>
                        <a:rPr lang="zh-CN" altLang="en-US" dirty="0">
                          <a:latin typeface="微软雅黑" panose="020B0503020204020204" charset="-122"/>
                          <a:ea typeface="微软雅黑" panose="020B0503020204020204" charset="-122"/>
                          <a:cs typeface="微软雅黑" panose="020B0503020204020204" charset="-122"/>
                        </a:rPr>
                        <a:t>位或</a:t>
                      </a:r>
                      <a:r>
                        <a:rPr lang="en-US" altLang="zh-CN" dirty="0">
                          <a:latin typeface="微软雅黑" panose="020B0503020204020204" charset="-122"/>
                          <a:ea typeface="微软雅黑" panose="020B0503020204020204" charset="-122"/>
                          <a:cs typeface="微软雅黑" panose="020B0503020204020204" charset="-122"/>
                        </a:rPr>
                        <a:t>32</a:t>
                      </a:r>
                      <a:r>
                        <a:rPr lang="zh-CN" altLang="en-US" dirty="0">
                          <a:latin typeface="微软雅黑" panose="020B0503020204020204" charset="-122"/>
                          <a:ea typeface="微软雅黑" panose="020B0503020204020204" charset="-122"/>
                          <a:cs typeface="微软雅黑" panose="020B0503020204020204" charset="-122"/>
                        </a:rPr>
                        <a:t>位</a:t>
                      </a:r>
                      <a:endParaRPr lang="en-US" altLang="zh-CN" dirty="0">
                        <a:latin typeface="微软雅黑" panose="020B0503020204020204" charset="-122"/>
                        <a:ea typeface="微软雅黑" panose="020B0503020204020204" charset="-122"/>
                        <a:cs typeface="微软雅黑" panose="020B0503020204020204" charset="-122"/>
                      </a:endParaRPr>
                    </a:p>
                    <a:p>
                      <a:pPr algn="ctr"/>
                      <a:r>
                        <a:rPr lang="zh-CN" altLang="en-US" dirty="0">
                          <a:latin typeface="微软雅黑" panose="020B0503020204020204" charset="-122"/>
                          <a:ea typeface="微软雅黑" panose="020B0503020204020204" charset="-122"/>
                          <a:cs typeface="微软雅黑" panose="020B0503020204020204" charset="-122"/>
                        </a:rPr>
                        <a:t>偏移寻址模式</a:t>
                      </a:r>
                      <a:endParaRPr lang="zh-CN" altLang="en-US" dirty="0">
                        <a:latin typeface="微软雅黑" panose="020B0503020204020204" charset="-122"/>
                        <a:ea typeface="微软雅黑" panose="020B0503020204020204" charset="-122"/>
                        <a:cs typeface="微软雅黑" panose="020B0503020204020204" charset="-122"/>
                      </a:endParaRPr>
                    </a:p>
                  </a:txBody>
                  <a:tcPr anchor="ctr"/>
                </a:tc>
                <a:tc>
                  <a:txBody>
                    <a:bodyPr/>
                    <a:lstStyle/>
                    <a:p>
                      <a:pPr algn="ctr"/>
                      <a:r>
                        <a:rPr lang="zh-CN" altLang="en-US" dirty="0">
                          <a:latin typeface="微软雅黑" panose="020B0503020204020204" charset="-122"/>
                          <a:ea typeface="微软雅黑" panose="020B0503020204020204" charset="-122"/>
                        </a:rPr>
                        <a:t>地址是基址寄存器与偏移量之和</a:t>
                      </a:r>
                      <a:endParaRPr lang="zh-CN" altLang="en-US" dirty="0">
                        <a:latin typeface="微软雅黑" panose="020B0503020204020204" charset="-122"/>
                        <a:ea typeface="微软雅黑" panose="020B050302020402020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dirty="0">
                          <a:latin typeface="微软雅黑" panose="020B0503020204020204" charset="-122"/>
                          <a:ea typeface="微软雅黑" panose="020B0503020204020204" charset="-122"/>
                          <a:cs typeface="微软雅黑" panose="020B0503020204020204" charset="-122"/>
                        </a:rPr>
                        <a:t>不能为</a:t>
                      </a:r>
                      <a:r>
                        <a:rPr lang="en-US" altLang="zh-CN" dirty="0">
                          <a:latin typeface="微软雅黑" panose="020B0503020204020204" charset="-122"/>
                          <a:ea typeface="微软雅黑" panose="020B0503020204020204" charset="-122"/>
                          <a:cs typeface="微软雅黑" panose="020B0503020204020204" charset="-122"/>
                        </a:rPr>
                        <a:t>ESP</a:t>
                      </a:r>
                      <a:endParaRPr lang="zh-CN" altLang="en-US" dirty="0">
                        <a:latin typeface="微软雅黑" panose="020B0503020204020204" charset="-122"/>
                        <a:ea typeface="微软雅黑" panose="020B0503020204020204" charset="-122"/>
                        <a:cs typeface="微软雅黑" panose="020B0503020204020204" charset="-122"/>
                      </a:endParaRPr>
                    </a:p>
                    <a:p>
                      <a:pPr algn="ctr"/>
                      <a:endParaRPr lang="zh-CN" altLang="en-US" dirty="0">
                        <a:latin typeface="微软雅黑" panose="020B0503020204020204" charset="-122"/>
                        <a:ea typeface="微软雅黑" panose="020B0503020204020204" charset="-122"/>
                        <a:cs typeface="微软雅黑" panose="020B0503020204020204"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err="1">
                          <a:latin typeface="微软雅黑" panose="020B0503020204020204" charset="-122"/>
                          <a:ea typeface="微软雅黑" panose="020B0503020204020204" charset="-122"/>
                        </a:rPr>
                        <a:t>lw</a:t>
                      </a:r>
                      <a:r>
                        <a:rPr lang="en-US" altLang="zh-CN" dirty="0">
                          <a:latin typeface="微软雅黑" panose="020B0503020204020204" charset="-122"/>
                          <a:ea typeface="微软雅黑" panose="020B0503020204020204" charset="-122"/>
                        </a:rPr>
                        <a:t> $s0, 100($s1)</a:t>
                      </a:r>
                      <a:endParaRPr lang="zh-CN" altLang="en-US" dirty="0">
                        <a:latin typeface="微软雅黑" panose="020B0503020204020204" charset="-122"/>
                        <a:ea typeface="微软雅黑" panose="020B0503020204020204" charset="-122"/>
                      </a:endParaRPr>
                    </a:p>
                  </a:txBody>
                  <a:tcPr anchor="ctr"/>
                </a:tc>
              </a:tr>
              <a:tr h="543659">
                <a:tc>
                  <a:txBody>
                    <a:bodyPr/>
                    <a:lstStyle/>
                    <a:p>
                      <a:pPr algn="ctr"/>
                      <a:r>
                        <a:rPr lang="zh-CN" altLang="en-US" dirty="0">
                          <a:latin typeface="微软雅黑" panose="020B0503020204020204" charset="-122"/>
                          <a:ea typeface="微软雅黑" panose="020B0503020204020204" charset="-122"/>
                        </a:rPr>
                        <a:t>基址加比例下标</a:t>
                      </a:r>
                      <a:endParaRPr lang="en-US" altLang="zh-CN" dirty="0">
                        <a:latin typeface="微软雅黑" panose="020B0503020204020204" charset="-122"/>
                        <a:ea typeface="微软雅黑" panose="020B0503020204020204" charset="-122"/>
                      </a:endParaRPr>
                    </a:p>
                    <a:p>
                      <a:pPr algn="ctr"/>
                      <a:r>
                        <a:rPr lang="zh-CN" altLang="en-US" dirty="0">
                          <a:latin typeface="微软雅黑" panose="020B0503020204020204" charset="-122"/>
                          <a:ea typeface="微软雅黑" panose="020B0503020204020204" charset="-122"/>
                        </a:rPr>
                        <a:t>寻址</a:t>
                      </a:r>
                      <a:endParaRPr lang="zh-CN" altLang="en-US" dirty="0">
                        <a:latin typeface="微软雅黑" panose="020B0503020204020204" charset="-122"/>
                        <a:ea typeface="微软雅黑" panose="020B0503020204020204" charset="-122"/>
                      </a:endParaRPr>
                    </a:p>
                  </a:txBody>
                  <a:tcPr anchor="ctr"/>
                </a:tc>
                <a:tc>
                  <a:txBody>
                    <a:bodyPr/>
                    <a:lstStyle/>
                    <a:p>
                      <a:pPr algn="ctr"/>
                      <a:r>
                        <a:rPr lang="zh-CN" altLang="en-US" dirty="0">
                          <a:latin typeface="微软雅黑" panose="020B0503020204020204" charset="-122"/>
                          <a:ea typeface="微软雅黑" panose="020B0503020204020204" charset="-122"/>
                          <a:cs typeface="微软雅黑" panose="020B0503020204020204" charset="-122"/>
                        </a:rPr>
                        <a:t>地址是：</a:t>
                      </a:r>
                      <a:endParaRPr lang="en-US" altLang="zh-CN" dirty="0">
                        <a:latin typeface="微软雅黑" panose="020B0503020204020204" charset="-122"/>
                        <a:ea typeface="微软雅黑" panose="020B0503020204020204" charset="-122"/>
                        <a:cs typeface="微软雅黑" panose="020B0503020204020204" charset="-122"/>
                      </a:endParaRPr>
                    </a:p>
                    <a:p>
                      <a:pPr algn="ctr"/>
                      <a:r>
                        <a:rPr lang="zh-CN" altLang="en-US" dirty="0">
                          <a:latin typeface="微软雅黑" panose="020B0503020204020204" charset="-122"/>
                          <a:ea typeface="微软雅黑" panose="020B0503020204020204" charset="-122"/>
                          <a:cs typeface="微软雅黑" panose="020B0503020204020204" charset="-122"/>
                        </a:rPr>
                        <a:t>基址</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2</a:t>
                      </a:r>
                      <a:r>
                        <a:rPr lang="zh-CN" altLang="en-US" baseline="30000" dirty="0">
                          <a:latin typeface="微软雅黑" panose="020B0503020204020204" charset="-122"/>
                          <a:ea typeface="微软雅黑" panose="020B0503020204020204" charset="-122"/>
                          <a:cs typeface="微软雅黑" panose="020B0503020204020204" charset="-122"/>
                        </a:rPr>
                        <a:t>比例</a:t>
                      </a:r>
                      <a:r>
                        <a:rPr lang="zh-CN" altLang="en-US" dirty="0">
                          <a:latin typeface="微软雅黑" panose="020B0503020204020204" charset="-122"/>
                          <a:ea typeface="微软雅黑" panose="020B0503020204020204" charset="-122"/>
                          <a:cs typeface="微软雅黑" panose="020B0503020204020204" charset="-122"/>
                        </a:rPr>
                        <a:t>*下标）</a:t>
                      </a:r>
                      <a:endParaRPr lang="en-US" altLang="zh-CN" dirty="0">
                        <a:latin typeface="微软雅黑" panose="020B0503020204020204" charset="-122"/>
                        <a:ea typeface="微软雅黑" panose="020B0503020204020204" charset="-122"/>
                        <a:cs typeface="微软雅黑" panose="020B0503020204020204" charset="-122"/>
                      </a:endParaRPr>
                    </a:p>
                    <a:p>
                      <a:pPr algn="ctr"/>
                      <a:r>
                        <a:rPr lang="zh-CN" altLang="en-US" dirty="0">
                          <a:latin typeface="微软雅黑" panose="020B0503020204020204" charset="-122"/>
                          <a:ea typeface="微软雅黑" panose="020B0503020204020204" charset="-122"/>
                          <a:cs typeface="微软雅黑" panose="020B0503020204020204" charset="-122"/>
                        </a:rPr>
                        <a:t>比例是</a:t>
                      </a:r>
                      <a:r>
                        <a:rPr lang="en-US" altLang="zh-CN" dirty="0">
                          <a:latin typeface="微软雅黑" panose="020B0503020204020204" charset="-122"/>
                          <a:ea typeface="微软雅黑" panose="020B0503020204020204" charset="-122"/>
                          <a:cs typeface="微软雅黑" panose="020B0503020204020204" charset="-122"/>
                        </a:rPr>
                        <a:t>0,1,2,3</a:t>
                      </a:r>
                      <a:endParaRPr lang="zh-CN" altLang="en-US" dirty="0">
                        <a:latin typeface="微软雅黑" panose="020B0503020204020204" charset="-122"/>
                        <a:ea typeface="微软雅黑" panose="020B0503020204020204" charset="-122"/>
                        <a:cs typeface="微软雅黑" panose="020B0503020204020204" charset="-122"/>
                      </a:endParaRPr>
                    </a:p>
                  </a:txBody>
                  <a:tcPr anchor="ctr"/>
                </a:tc>
                <a:tc>
                  <a:txBody>
                    <a:bodyPr/>
                    <a:lstStyle/>
                    <a:p>
                      <a:pPr algn="ctr"/>
                      <a:r>
                        <a:rPr lang="zh-CN" altLang="en-US" dirty="0">
                          <a:latin typeface="微软雅黑" panose="020B0503020204020204" charset="-122"/>
                          <a:ea typeface="微软雅黑" panose="020B0503020204020204" charset="-122"/>
                          <a:cs typeface="微软雅黑" panose="020B0503020204020204" charset="-122"/>
                        </a:rPr>
                        <a:t>基址：任何</a:t>
                      </a:r>
                      <a:r>
                        <a:rPr lang="en-US" altLang="zh-CN" dirty="0">
                          <a:latin typeface="微软雅黑" panose="020B0503020204020204" charset="-122"/>
                          <a:ea typeface="微软雅黑" panose="020B0503020204020204" charset="-122"/>
                          <a:cs typeface="微软雅黑" panose="020B0503020204020204" charset="-122"/>
                        </a:rPr>
                        <a:t>GPR</a:t>
                      </a:r>
                      <a:endParaRPr lang="en-US" altLang="zh-CN" dirty="0">
                        <a:latin typeface="微软雅黑" panose="020B0503020204020204" charset="-122"/>
                        <a:ea typeface="微软雅黑" panose="020B0503020204020204" charset="-122"/>
                        <a:cs typeface="微软雅黑" panose="020B0503020204020204" charset="-122"/>
                      </a:endParaRPr>
                    </a:p>
                    <a:p>
                      <a:pPr algn="ctr"/>
                      <a:r>
                        <a:rPr lang="zh-CN" altLang="en-US" dirty="0">
                          <a:latin typeface="微软雅黑" panose="020B0503020204020204" charset="-122"/>
                          <a:ea typeface="微软雅黑" panose="020B0503020204020204" charset="-122"/>
                          <a:cs typeface="微软雅黑" panose="020B0503020204020204" charset="-122"/>
                        </a:rPr>
                        <a:t>下标：不能为</a:t>
                      </a:r>
                      <a:r>
                        <a:rPr lang="en-US" altLang="zh-CN" dirty="0">
                          <a:latin typeface="微软雅黑" panose="020B0503020204020204" charset="-122"/>
                          <a:ea typeface="微软雅黑" panose="020B0503020204020204" charset="-122"/>
                          <a:cs typeface="微软雅黑" panose="020B0503020204020204" charset="-122"/>
                        </a:rPr>
                        <a:t>ESP</a:t>
                      </a:r>
                      <a:endParaRPr lang="zh-CN" altLang="en-US" dirty="0">
                        <a:latin typeface="微软雅黑" panose="020B0503020204020204" charset="-122"/>
                        <a:ea typeface="微软雅黑" panose="020B0503020204020204" charset="-122"/>
                        <a:cs typeface="微软雅黑" panose="020B0503020204020204" charset="-122"/>
                      </a:endParaRPr>
                    </a:p>
                  </a:txBody>
                  <a:tcPr anchor="ctr"/>
                </a:tc>
                <a:tc>
                  <a:txBody>
                    <a:bodyPr/>
                    <a:lstStyle/>
                    <a:p>
                      <a:pPr algn="l"/>
                      <a:r>
                        <a:rPr lang="en-US" altLang="zh-CN" dirty="0" err="1">
                          <a:latin typeface="微软雅黑" panose="020B0503020204020204" charset="-122"/>
                          <a:ea typeface="微软雅黑" panose="020B0503020204020204" charset="-122"/>
                          <a:cs typeface="微软雅黑" panose="020B0503020204020204" charset="-122"/>
                        </a:rPr>
                        <a:t>mul</a:t>
                      </a:r>
                      <a:r>
                        <a:rPr lang="en-US" altLang="zh-CN" dirty="0">
                          <a:latin typeface="微软雅黑" panose="020B0503020204020204" charset="-122"/>
                          <a:ea typeface="微软雅黑" panose="020B0503020204020204" charset="-122"/>
                          <a:cs typeface="微软雅黑" panose="020B0503020204020204" charset="-122"/>
                        </a:rPr>
                        <a:t> $t0,</a:t>
                      </a:r>
                      <a:r>
                        <a:rPr lang="en-US" altLang="zh-CN" baseline="0" dirty="0">
                          <a:latin typeface="微软雅黑" panose="020B0503020204020204" charset="-122"/>
                          <a:ea typeface="微软雅黑" panose="020B0503020204020204" charset="-122"/>
                          <a:cs typeface="微软雅黑" panose="020B0503020204020204" charset="-122"/>
                        </a:rPr>
                        <a:t> $s2</a:t>
                      </a:r>
                      <a:r>
                        <a:rPr altLang="en-US" baseline="0" dirty="0">
                          <a:latin typeface="微软雅黑" panose="020B0503020204020204" charset="-122"/>
                          <a:ea typeface="微软雅黑" panose="020B0503020204020204" charset="-122"/>
                          <a:cs typeface="微软雅黑" panose="020B0503020204020204" charset="-122"/>
                        </a:rPr>
                        <a:t>，</a:t>
                      </a:r>
                      <a:r>
                        <a:rPr lang="en-US" altLang="zh-CN" baseline="0" dirty="0">
                          <a:latin typeface="微软雅黑" panose="020B0503020204020204" charset="-122"/>
                          <a:ea typeface="微软雅黑" panose="020B0503020204020204" charset="-122"/>
                          <a:cs typeface="微软雅黑" panose="020B0503020204020204" charset="-122"/>
                        </a:rPr>
                        <a:t>4</a:t>
                      </a:r>
                      <a:endParaRPr lang="en-US" altLang="zh-CN" baseline="0" dirty="0">
                        <a:latin typeface="微软雅黑" panose="020B0503020204020204" charset="-122"/>
                        <a:ea typeface="微软雅黑" panose="020B0503020204020204" charset="-122"/>
                        <a:cs typeface="微软雅黑" panose="020B0503020204020204" charset="-122"/>
                      </a:endParaRPr>
                    </a:p>
                    <a:p>
                      <a:pPr algn="l"/>
                      <a:r>
                        <a:rPr lang="en-US" altLang="zh-CN" baseline="0" dirty="0">
                          <a:latin typeface="微软雅黑" panose="020B0503020204020204" charset="-122"/>
                          <a:ea typeface="微软雅黑" panose="020B0503020204020204" charset="-122"/>
                          <a:cs typeface="微软雅黑" panose="020B0503020204020204" charset="-122"/>
                        </a:rPr>
                        <a:t>add $t0, $t0, $s1</a:t>
                      </a:r>
                      <a:endParaRPr lang="en-US" altLang="zh-CN" baseline="0" dirty="0">
                        <a:latin typeface="微软雅黑" panose="020B0503020204020204" charset="-122"/>
                        <a:ea typeface="微软雅黑" panose="020B0503020204020204" charset="-122"/>
                        <a:cs typeface="微软雅黑" panose="020B0503020204020204" charset="-122"/>
                      </a:endParaRPr>
                    </a:p>
                    <a:p>
                      <a:pPr algn="l"/>
                      <a:r>
                        <a:rPr lang="en-US" altLang="zh-CN" baseline="0" dirty="0" err="1">
                          <a:latin typeface="微软雅黑" panose="020B0503020204020204" charset="-122"/>
                          <a:ea typeface="微软雅黑" panose="020B0503020204020204" charset="-122"/>
                          <a:cs typeface="微软雅黑" panose="020B0503020204020204" charset="-122"/>
                        </a:rPr>
                        <a:t>lw</a:t>
                      </a:r>
                      <a:r>
                        <a:rPr lang="en-US" altLang="zh-CN" baseline="0" dirty="0">
                          <a:latin typeface="微软雅黑" panose="020B0503020204020204" charset="-122"/>
                          <a:ea typeface="微软雅黑" panose="020B0503020204020204" charset="-122"/>
                          <a:cs typeface="微软雅黑" panose="020B0503020204020204" charset="-122"/>
                        </a:rPr>
                        <a:t>   $s0, 0($t0)</a:t>
                      </a:r>
                      <a:endParaRPr lang="zh-CN" altLang="en-US" dirty="0">
                        <a:latin typeface="微软雅黑" panose="020B0503020204020204" charset="-122"/>
                        <a:ea typeface="微软雅黑" panose="020B0503020204020204" charset="-122"/>
                        <a:cs typeface="微软雅黑" panose="020B0503020204020204" charset="-122"/>
                      </a:endParaRPr>
                    </a:p>
                  </a:txBody>
                  <a:tcPr anchor="ctr"/>
                </a:tc>
              </a:tr>
              <a:tr h="543659">
                <a:tc>
                  <a:txBody>
                    <a:bodyPr/>
                    <a:lstStyle/>
                    <a:p>
                      <a:pPr algn="ctr"/>
                      <a:r>
                        <a:rPr lang="en-US" altLang="zh-CN" dirty="0">
                          <a:latin typeface="微软雅黑" panose="020B0503020204020204" charset="-122"/>
                          <a:ea typeface="微软雅黑" panose="020B0503020204020204" charset="-122"/>
                          <a:cs typeface="微软雅黑" panose="020B0503020204020204" charset="-122"/>
                        </a:rPr>
                        <a:t>8</a:t>
                      </a:r>
                      <a:r>
                        <a:rPr lang="zh-CN" altLang="en-US" dirty="0">
                          <a:latin typeface="微软雅黑" panose="020B0503020204020204" charset="-122"/>
                          <a:ea typeface="微软雅黑" panose="020B0503020204020204" charset="-122"/>
                          <a:cs typeface="微软雅黑" panose="020B0503020204020204" charset="-122"/>
                        </a:rPr>
                        <a:t>位或</a:t>
                      </a:r>
                      <a:r>
                        <a:rPr lang="en-US" altLang="zh-CN" dirty="0">
                          <a:latin typeface="微软雅黑" panose="020B0503020204020204" charset="-122"/>
                          <a:ea typeface="微软雅黑" panose="020B0503020204020204" charset="-122"/>
                          <a:cs typeface="微软雅黑" panose="020B0503020204020204" charset="-122"/>
                        </a:rPr>
                        <a:t>32</a:t>
                      </a:r>
                      <a:r>
                        <a:rPr lang="zh-CN" altLang="en-US" dirty="0">
                          <a:latin typeface="微软雅黑" panose="020B0503020204020204" charset="-122"/>
                          <a:ea typeface="微软雅黑" panose="020B0503020204020204" charset="-122"/>
                          <a:cs typeface="微软雅黑" panose="020B0503020204020204" charset="-122"/>
                        </a:rPr>
                        <a:t>位偏移量的基址</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比例下标</a:t>
                      </a:r>
                      <a:endParaRPr lang="en-US" altLang="zh-CN" dirty="0">
                        <a:latin typeface="微软雅黑" panose="020B0503020204020204" charset="-122"/>
                        <a:ea typeface="微软雅黑" panose="020B0503020204020204" charset="-122"/>
                        <a:cs typeface="微软雅黑" panose="020B0503020204020204" charset="-122"/>
                      </a:endParaRPr>
                    </a:p>
                    <a:p>
                      <a:pPr algn="ctr"/>
                      <a:r>
                        <a:rPr lang="zh-CN" altLang="en-US" dirty="0">
                          <a:latin typeface="微软雅黑" panose="020B0503020204020204" charset="-122"/>
                          <a:ea typeface="微软雅黑" panose="020B0503020204020204" charset="-122"/>
                          <a:cs typeface="微软雅黑" panose="020B0503020204020204" charset="-122"/>
                        </a:rPr>
                        <a:t>寻址</a:t>
                      </a:r>
                      <a:endParaRPr lang="zh-CN" altLang="en-US" dirty="0">
                        <a:latin typeface="微软雅黑" panose="020B0503020204020204" charset="-122"/>
                        <a:ea typeface="微软雅黑" panose="020B0503020204020204" charset="-122"/>
                        <a:cs typeface="微软雅黑" panose="020B0503020204020204" charset="-122"/>
                      </a:endParaRPr>
                    </a:p>
                  </a:txBody>
                  <a:tcPr anchor="ctr"/>
                </a:tc>
                <a:tc>
                  <a:txBody>
                    <a:bodyPr/>
                    <a:lstStyle/>
                    <a:p>
                      <a:pPr algn="ctr"/>
                      <a:r>
                        <a:rPr lang="zh-CN" altLang="en-US" dirty="0">
                          <a:latin typeface="微软雅黑" panose="020B0503020204020204" charset="-122"/>
                          <a:ea typeface="微软雅黑" panose="020B0503020204020204" charset="-122"/>
                          <a:cs typeface="微软雅黑" panose="020B0503020204020204" charset="-122"/>
                        </a:rPr>
                        <a:t>地址是：</a:t>
                      </a:r>
                      <a:endParaRPr lang="en-US" altLang="zh-CN" dirty="0">
                        <a:latin typeface="微软雅黑" panose="020B0503020204020204" charset="-122"/>
                        <a:ea typeface="微软雅黑" panose="020B0503020204020204" charset="-122"/>
                        <a:cs typeface="微软雅黑" panose="020B0503020204020204" charset="-122"/>
                      </a:endParaRPr>
                    </a:p>
                    <a:p>
                      <a:pPr algn="ctr"/>
                      <a:r>
                        <a:rPr lang="zh-CN" altLang="en-US" dirty="0">
                          <a:latin typeface="微软雅黑" panose="020B0503020204020204" charset="-122"/>
                          <a:ea typeface="微软雅黑" panose="020B0503020204020204" charset="-122"/>
                          <a:cs typeface="微软雅黑" panose="020B0503020204020204" charset="-122"/>
                        </a:rPr>
                        <a:t>基址</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2</a:t>
                      </a:r>
                      <a:r>
                        <a:rPr lang="zh-CN" altLang="en-US" baseline="30000" dirty="0">
                          <a:latin typeface="微软雅黑" panose="020B0503020204020204" charset="-122"/>
                          <a:ea typeface="微软雅黑" panose="020B0503020204020204" charset="-122"/>
                          <a:cs typeface="微软雅黑" panose="020B0503020204020204" charset="-122"/>
                        </a:rPr>
                        <a:t>比例</a:t>
                      </a:r>
                      <a:r>
                        <a:rPr lang="zh-CN" altLang="en-US" dirty="0">
                          <a:latin typeface="微软雅黑" panose="020B0503020204020204" charset="-122"/>
                          <a:ea typeface="微软雅黑" panose="020B0503020204020204" charset="-122"/>
                          <a:cs typeface="微软雅黑" panose="020B0503020204020204" charset="-122"/>
                        </a:rPr>
                        <a:t>*下标）</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偏移量</a:t>
                      </a:r>
                      <a:endParaRPr lang="en-US" altLang="zh-CN" dirty="0">
                        <a:latin typeface="微软雅黑" panose="020B0503020204020204" charset="-122"/>
                        <a:ea typeface="微软雅黑" panose="020B0503020204020204" charset="-122"/>
                        <a:cs typeface="微软雅黑" panose="020B0503020204020204" charset="-122"/>
                      </a:endParaRPr>
                    </a:p>
                    <a:p>
                      <a:pPr algn="ctr"/>
                      <a:r>
                        <a:rPr lang="zh-CN" altLang="en-US" dirty="0">
                          <a:latin typeface="微软雅黑" panose="020B0503020204020204" charset="-122"/>
                          <a:ea typeface="微软雅黑" panose="020B0503020204020204" charset="-122"/>
                          <a:cs typeface="微软雅黑" panose="020B0503020204020204" charset="-122"/>
                        </a:rPr>
                        <a:t>比例是</a:t>
                      </a:r>
                      <a:r>
                        <a:rPr lang="en-US" altLang="zh-CN" dirty="0">
                          <a:latin typeface="微软雅黑" panose="020B0503020204020204" charset="-122"/>
                          <a:ea typeface="微软雅黑" panose="020B0503020204020204" charset="-122"/>
                          <a:cs typeface="微软雅黑" panose="020B0503020204020204" charset="-122"/>
                        </a:rPr>
                        <a:t>0,1,2,3</a:t>
                      </a:r>
                      <a:endParaRPr lang="zh-CN" altLang="en-US" dirty="0">
                        <a:latin typeface="微软雅黑" panose="020B0503020204020204" charset="-122"/>
                        <a:ea typeface="微软雅黑" panose="020B0503020204020204" charset="-122"/>
                        <a:cs typeface="微软雅黑" panose="020B050302020402020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altLang="en-US" sz="1800" dirty="0">
                          <a:latin typeface="微软雅黑" panose="020B0503020204020204" charset="-122"/>
                          <a:ea typeface="微软雅黑" panose="020B0503020204020204" charset="-122"/>
                          <a:cs typeface="微软雅黑" panose="020B0503020204020204" charset="-122"/>
                          <a:sym typeface="+mn-ea"/>
                        </a:rPr>
                        <a:t>基址：任何</a:t>
                      </a:r>
                      <a:r>
                        <a:rPr lang="en-US" altLang="zh-CN" sz="1800" dirty="0">
                          <a:latin typeface="微软雅黑" panose="020B0503020204020204" charset="-122"/>
                          <a:ea typeface="微软雅黑" panose="020B0503020204020204" charset="-122"/>
                          <a:cs typeface="微软雅黑" panose="020B0503020204020204" charset="-122"/>
                          <a:sym typeface="+mn-ea"/>
                        </a:rPr>
                        <a:t>GPR</a:t>
                      </a:r>
                      <a:endParaRPr lang="en-US" altLang="zh-CN" sz="1800" dirty="0">
                        <a:latin typeface="微软雅黑" panose="020B0503020204020204" charset="-122"/>
                        <a:ea typeface="微软雅黑" panose="020B0503020204020204" charset="-122"/>
                        <a:cs typeface="微软雅黑" panose="020B0503020204020204" charset="-122"/>
                        <a:sym typeface="+mn-ea"/>
                      </a:endParaRPr>
                    </a:p>
                    <a:p>
                      <a:pPr marL="0" marR="0" indent="0" algn="ctr" defTabSz="914400" rtl="0" eaLnBrk="1" fontAlgn="auto" latinLnBrk="0" hangingPunct="1">
                        <a:lnSpc>
                          <a:spcPct val="100000"/>
                        </a:lnSpc>
                        <a:spcBef>
                          <a:spcPts val="0"/>
                        </a:spcBef>
                        <a:spcAft>
                          <a:spcPts val="0"/>
                        </a:spcAft>
                        <a:buClrTx/>
                        <a:buSzTx/>
                        <a:buFontTx/>
                        <a:buNone/>
                        <a:defRPr/>
                      </a:pPr>
                      <a:r>
                        <a:rPr lang="zh-CN" altLang="en-US" dirty="0">
                          <a:latin typeface="微软雅黑" panose="020B0503020204020204" charset="-122"/>
                          <a:ea typeface="微软雅黑" panose="020B0503020204020204" charset="-122"/>
                          <a:cs typeface="微软雅黑" panose="020B0503020204020204" charset="-122"/>
                        </a:rPr>
                        <a:t>下标：不能为</a:t>
                      </a:r>
                      <a:r>
                        <a:rPr lang="en-US" altLang="zh-CN" dirty="0">
                          <a:latin typeface="微软雅黑" panose="020B0503020204020204" charset="-122"/>
                          <a:ea typeface="微软雅黑" panose="020B0503020204020204" charset="-122"/>
                          <a:cs typeface="微软雅黑" panose="020B0503020204020204" charset="-122"/>
                        </a:rPr>
                        <a:t>ESP</a:t>
                      </a:r>
                      <a:endParaRPr lang="zh-CN" altLang="en-US" dirty="0">
                        <a:latin typeface="微软雅黑" panose="020B0503020204020204" charset="-122"/>
                        <a:ea typeface="微软雅黑" panose="020B0503020204020204" charset="-122"/>
                        <a:cs typeface="微软雅黑" panose="020B0503020204020204" charset="-122"/>
                      </a:endParaRPr>
                    </a:p>
                  </a:txBody>
                  <a:tcPr anchor="ctr"/>
                </a:tc>
                <a:tc>
                  <a:txBody>
                    <a:bodyPr/>
                    <a:lstStyle/>
                    <a:p>
                      <a:pPr algn="l"/>
                      <a:r>
                        <a:rPr lang="en-US" altLang="zh-CN" dirty="0" err="1">
                          <a:latin typeface="微软雅黑" panose="020B0503020204020204" charset="-122"/>
                          <a:ea typeface="微软雅黑" panose="020B0503020204020204" charset="-122"/>
                        </a:rPr>
                        <a:t>mul</a:t>
                      </a:r>
                      <a:r>
                        <a:rPr lang="en-US" altLang="zh-CN" dirty="0">
                          <a:latin typeface="微软雅黑" panose="020B0503020204020204" charset="-122"/>
                          <a:ea typeface="微软雅黑" panose="020B0503020204020204" charset="-122"/>
                        </a:rPr>
                        <a:t> $t0,</a:t>
                      </a:r>
                      <a:r>
                        <a:rPr lang="en-US" altLang="zh-CN" baseline="0" dirty="0">
                          <a:latin typeface="微软雅黑" panose="020B0503020204020204" charset="-122"/>
                          <a:ea typeface="微软雅黑" panose="020B0503020204020204" charset="-122"/>
                        </a:rPr>
                        <a:t> $s2, 4</a:t>
                      </a:r>
                      <a:endParaRPr lang="en-US" altLang="zh-CN" baseline="0" dirty="0">
                        <a:latin typeface="微软雅黑" panose="020B0503020204020204" charset="-122"/>
                        <a:ea typeface="微软雅黑" panose="020B0503020204020204" charset="-122"/>
                      </a:endParaRPr>
                    </a:p>
                    <a:p>
                      <a:pPr algn="l"/>
                      <a:r>
                        <a:rPr lang="en-US" altLang="zh-CN" baseline="0" dirty="0">
                          <a:latin typeface="微软雅黑" panose="020B0503020204020204" charset="-122"/>
                          <a:ea typeface="微软雅黑" panose="020B0503020204020204" charset="-122"/>
                        </a:rPr>
                        <a:t>add $t0, $t0, $s1</a:t>
                      </a:r>
                      <a:endParaRPr lang="en-US" altLang="zh-CN" baseline="0" dirty="0">
                        <a:latin typeface="微软雅黑" panose="020B0503020204020204" charset="-122"/>
                        <a:ea typeface="微软雅黑" panose="020B0503020204020204" charset="-122"/>
                      </a:endParaRPr>
                    </a:p>
                    <a:p>
                      <a:pPr algn="l"/>
                      <a:r>
                        <a:rPr lang="en-US" altLang="zh-CN" baseline="0" dirty="0" err="1">
                          <a:latin typeface="微软雅黑" panose="020B0503020204020204" charset="-122"/>
                          <a:ea typeface="微软雅黑" panose="020B0503020204020204" charset="-122"/>
                        </a:rPr>
                        <a:t>lw</a:t>
                      </a:r>
                      <a:r>
                        <a:rPr lang="en-US" altLang="zh-CN" baseline="0" dirty="0">
                          <a:latin typeface="微软雅黑" panose="020B0503020204020204" charset="-122"/>
                          <a:ea typeface="微软雅黑" panose="020B0503020204020204" charset="-122"/>
                        </a:rPr>
                        <a:t>   $s0, 100($t0)</a:t>
                      </a:r>
                      <a:endParaRPr lang="zh-CN" altLang="en-US" dirty="0">
                        <a:latin typeface="微软雅黑" panose="020B0503020204020204" charset="-122"/>
                        <a:ea typeface="微软雅黑" panose="020B0503020204020204" charset="-122"/>
                      </a:endParaRPr>
                    </a:p>
                  </a:txBody>
                  <a:tcPr anchor="ctr"/>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240D5ECE-8B49-45CD-BE81-EF81920D1969}" type="slidenum">
              <a:rPr lang="en-US" altLang="zh-CN" smtClean="0"/>
            </a:fld>
            <a:endParaRPr kumimoji="0" lang="zh-CN" altLang="en-US"/>
          </a:p>
        </p:txBody>
      </p:sp>
      <p:sp>
        <p:nvSpPr>
          <p:cNvPr id="5" name="Title 8"/>
          <p:cNvSpPr>
            <a:spLocks noGrp="1"/>
          </p:cNvSpPr>
          <p:nvPr>
            <p:ph type="title"/>
          </p:nvPr>
        </p:nvSpPr>
        <p:spPr>
          <a:xfrm>
            <a:off x="436180" y="76200"/>
            <a:ext cx="8403020" cy="685800"/>
          </a:xfrm>
        </p:spPr>
        <p:txBody>
          <a:bodyPr>
            <a:normAutofit/>
          </a:bodyPr>
          <a:lstStyle/>
          <a:p>
            <a:pPr lvl="0">
              <a:spcBef>
                <a:spcPts val="0"/>
              </a:spcBef>
            </a:pPr>
            <a:r>
              <a:rPr lang="zh-CN" altLang="en-US" sz="2800" dirty="0">
                <a:solidFill>
                  <a:srgbClr val="0000FF"/>
                </a:solidFill>
                <a:latin typeface="微软雅黑" panose="020B0503020204020204" charset="-122"/>
                <a:ea typeface="微软雅黑" panose="020B0503020204020204" charset="-122"/>
                <a:cs typeface="微软雅黑" panose="020B0503020204020204" charset="-122"/>
              </a:rPr>
              <a:t>二、</a:t>
            </a:r>
            <a:r>
              <a:rPr lang="en-US" altLang="zh-CN" sz="2800" dirty="0">
                <a:solidFill>
                  <a:srgbClr val="0000FF"/>
                </a:solidFill>
                <a:latin typeface="微软雅黑" panose="020B0503020204020204" charset="-122"/>
                <a:ea typeface="微软雅黑" panose="020B0503020204020204" charset="-122"/>
                <a:cs typeface="微软雅黑" panose="020B0503020204020204" charset="-122"/>
              </a:rPr>
              <a:t> X86</a:t>
            </a:r>
            <a:r>
              <a:rPr lang="zh-CN" altLang="en-US" sz="2800" dirty="0">
                <a:solidFill>
                  <a:srgbClr val="0000FF"/>
                </a:solidFill>
                <a:latin typeface="微软雅黑" panose="020B0503020204020204" charset="-122"/>
                <a:ea typeface="微软雅黑" panose="020B0503020204020204" charset="-122"/>
                <a:cs typeface="微软雅黑" panose="020B0503020204020204" charset="-122"/>
              </a:rPr>
              <a:t>指令集</a:t>
            </a:r>
            <a:endParaRPr lang="zh-CN" sz="2800" dirty="0">
              <a:solidFill>
                <a:srgbClr val="0000FF"/>
              </a:solidFill>
              <a:latin typeface="微软雅黑" panose="020B0503020204020204" charset="-122"/>
              <a:ea typeface="微软雅黑" panose="020B0503020204020204" charset="-122"/>
              <a:cs typeface="微软雅黑" panose="020B0503020204020204" charset="-122"/>
            </a:endParaRPr>
          </a:p>
        </p:txBody>
      </p:sp>
      <p:sp>
        <p:nvSpPr>
          <p:cNvPr id="6" name="矩形 5"/>
          <p:cNvSpPr/>
          <p:nvPr/>
        </p:nvSpPr>
        <p:spPr>
          <a:xfrm>
            <a:off x="251520" y="1344192"/>
            <a:ext cx="8352928" cy="2171065"/>
          </a:xfrm>
          <a:prstGeom prst="rect">
            <a:avLst/>
          </a:prstGeom>
        </p:spPr>
        <p:txBody>
          <a:bodyPr wrap="square">
            <a:spAutoFit/>
          </a:bodyPr>
          <a:lstStyle/>
          <a:p>
            <a:pPr marL="457200" indent="-457200">
              <a:lnSpc>
                <a:spcPct val="130000"/>
              </a:lnSpc>
              <a:buFont typeface="Wingdings" panose="05000000000000000000" pitchFamily="2" charset="2"/>
              <a:buChar char="n"/>
            </a:pPr>
            <a:r>
              <a:rPr lang="en-US" altLang="zh-CN" sz="2600" dirty="0">
                <a:solidFill>
                  <a:srgbClr val="FF0000"/>
                </a:solidFill>
                <a:latin typeface="微软雅黑" panose="020B0503020204020204" charset="-122"/>
                <a:ea typeface="微软雅黑" panose="020B0503020204020204" charset="-122"/>
                <a:cs typeface="微软雅黑" panose="020B0503020204020204" charset="-122"/>
              </a:rPr>
              <a:t>8086</a:t>
            </a:r>
            <a:r>
              <a:rPr altLang="en-US" sz="2600" dirty="0">
                <a:latin typeface="微软雅黑" panose="020B0503020204020204" charset="-122"/>
                <a:ea typeface="微软雅黑" panose="020B0503020204020204" charset="-122"/>
                <a:cs typeface="微软雅黑" panose="020B0503020204020204" charset="-122"/>
              </a:rPr>
              <a:t>提供对</a:t>
            </a:r>
            <a:r>
              <a:rPr lang="en-US" altLang="zh-CN" sz="2600" dirty="0">
                <a:latin typeface="微软雅黑" panose="020B0503020204020204" charset="-122"/>
                <a:ea typeface="微软雅黑" panose="020B0503020204020204" charset="-122"/>
                <a:cs typeface="微软雅黑" panose="020B0503020204020204" charset="-122"/>
              </a:rPr>
              <a:t>8</a:t>
            </a:r>
            <a:r>
              <a:rPr altLang="en-US" sz="2600" dirty="0">
                <a:latin typeface="微软雅黑" panose="020B0503020204020204" charset="-122"/>
                <a:ea typeface="微软雅黑" panose="020B0503020204020204" charset="-122"/>
                <a:cs typeface="微软雅黑" panose="020B0503020204020204" charset="-122"/>
              </a:rPr>
              <a:t>位（字节）和</a:t>
            </a:r>
            <a:r>
              <a:rPr lang="en-US" altLang="zh-CN" sz="2600" dirty="0">
                <a:latin typeface="微软雅黑" panose="020B0503020204020204" charset="-122"/>
                <a:ea typeface="微软雅黑" panose="020B0503020204020204" charset="-122"/>
                <a:cs typeface="微软雅黑" panose="020B0503020204020204" charset="-122"/>
              </a:rPr>
              <a:t>16</a:t>
            </a:r>
            <a:r>
              <a:rPr altLang="en-US" sz="2600" dirty="0">
                <a:latin typeface="微软雅黑" panose="020B0503020204020204" charset="-122"/>
                <a:ea typeface="微软雅黑" panose="020B0503020204020204" charset="-122"/>
                <a:cs typeface="微软雅黑" panose="020B0503020204020204" charset="-122"/>
              </a:rPr>
              <a:t>位（字）的支持。</a:t>
            </a:r>
            <a:endParaRPr altLang="en-US" sz="2600" dirty="0">
              <a:latin typeface="微软雅黑" panose="020B0503020204020204" charset="-122"/>
              <a:ea typeface="微软雅黑" panose="020B0503020204020204" charset="-122"/>
              <a:cs typeface="微软雅黑" panose="020B0503020204020204" charset="-122"/>
            </a:endParaRPr>
          </a:p>
          <a:p>
            <a:pPr marL="457200" indent="-457200">
              <a:lnSpc>
                <a:spcPct val="130000"/>
              </a:lnSpc>
              <a:buFont typeface="Wingdings" panose="05000000000000000000" pitchFamily="2" charset="2"/>
              <a:buChar char="n"/>
            </a:pPr>
            <a:r>
              <a:rPr lang="en-US" altLang="zh-CN" sz="2600" dirty="0">
                <a:solidFill>
                  <a:srgbClr val="FF0000"/>
                </a:solidFill>
                <a:latin typeface="微软雅黑" panose="020B0503020204020204" charset="-122"/>
                <a:ea typeface="微软雅黑" panose="020B0503020204020204" charset="-122"/>
                <a:cs typeface="微软雅黑" panose="020B0503020204020204" charset="-122"/>
              </a:rPr>
              <a:t>80386</a:t>
            </a:r>
            <a:r>
              <a:rPr lang="zh-CN" altLang="en-US" sz="2600" dirty="0">
                <a:latin typeface="微软雅黑" panose="020B0503020204020204" charset="-122"/>
                <a:ea typeface="微软雅黑" panose="020B0503020204020204" charset="-122"/>
                <a:cs typeface="微软雅黑" panose="020B0503020204020204" charset="-122"/>
              </a:rPr>
              <a:t>在</a:t>
            </a:r>
            <a:r>
              <a:rPr lang="en-US" altLang="zh-CN" sz="2600" dirty="0">
                <a:latin typeface="微软雅黑" panose="020B0503020204020204" charset="-122"/>
                <a:ea typeface="微软雅黑" panose="020B0503020204020204" charset="-122"/>
                <a:cs typeface="微软雅黑" panose="020B0503020204020204" charset="-122"/>
              </a:rPr>
              <a:t>x86</a:t>
            </a:r>
            <a:r>
              <a:rPr lang="zh-CN" altLang="en-US" sz="2600" dirty="0">
                <a:latin typeface="微软雅黑" panose="020B0503020204020204" charset="-122"/>
                <a:ea typeface="微软雅黑" panose="020B0503020204020204" charset="-122"/>
                <a:cs typeface="微软雅黑" panose="020B0503020204020204" charset="-122"/>
              </a:rPr>
              <a:t>结构中加入了</a:t>
            </a:r>
            <a:r>
              <a:rPr lang="en-US" altLang="zh-CN" sz="2600" dirty="0">
                <a:solidFill>
                  <a:srgbClr val="FF0000"/>
                </a:solidFill>
                <a:latin typeface="微软雅黑" panose="020B0503020204020204" charset="-122"/>
                <a:ea typeface="微软雅黑" panose="020B0503020204020204" charset="-122"/>
                <a:cs typeface="微软雅黑" panose="020B0503020204020204" charset="-122"/>
              </a:rPr>
              <a:t>32</a:t>
            </a:r>
            <a:r>
              <a:rPr lang="zh-CN" altLang="en-US" sz="2600" dirty="0">
                <a:solidFill>
                  <a:srgbClr val="FF0000"/>
                </a:solidFill>
                <a:latin typeface="微软雅黑" panose="020B0503020204020204" charset="-122"/>
                <a:ea typeface="微软雅黑" panose="020B0503020204020204" charset="-122"/>
                <a:cs typeface="微软雅黑" panose="020B0503020204020204" charset="-122"/>
              </a:rPr>
              <a:t>位</a:t>
            </a:r>
            <a:r>
              <a:rPr lang="zh-CN" altLang="en-US" sz="2600" dirty="0">
                <a:latin typeface="微软雅黑" panose="020B0503020204020204" charset="-122"/>
                <a:ea typeface="微软雅黑" panose="020B0503020204020204" charset="-122"/>
                <a:cs typeface="微软雅黑" panose="020B0503020204020204" charset="-122"/>
              </a:rPr>
              <a:t>的地址和数据（双字）。几乎所有的操作都能在</a:t>
            </a:r>
            <a:r>
              <a:rPr lang="en-US" altLang="zh-CN" sz="2600" dirty="0">
                <a:latin typeface="微软雅黑" panose="020B0503020204020204" charset="-122"/>
                <a:ea typeface="微软雅黑" panose="020B0503020204020204" charset="-122"/>
                <a:cs typeface="微软雅黑" panose="020B0503020204020204" charset="-122"/>
              </a:rPr>
              <a:t>8</a:t>
            </a:r>
            <a:r>
              <a:rPr lang="zh-CN" altLang="en-US" sz="2600" dirty="0">
                <a:latin typeface="微软雅黑" panose="020B0503020204020204" charset="-122"/>
                <a:ea typeface="微软雅黑" panose="020B0503020204020204" charset="-122"/>
                <a:cs typeface="微软雅黑" panose="020B0503020204020204" charset="-122"/>
              </a:rPr>
              <a:t>位和更长的数据上进行。</a:t>
            </a:r>
            <a:endParaRPr lang="zh-CN" altLang="en-US" sz="2600" dirty="0">
              <a:latin typeface="微软雅黑" panose="020B0503020204020204" charset="-122"/>
              <a:ea typeface="微软雅黑" panose="020B0503020204020204" charset="-122"/>
              <a:cs typeface="微软雅黑" panose="020B0503020204020204" charset="-122"/>
            </a:endParaRPr>
          </a:p>
        </p:txBody>
      </p:sp>
      <p:sp>
        <p:nvSpPr>
          <p:cNvPr id="7" name="矩形 6"/>
          <p:cNvSpPr/>
          <p:nvPr/>
        </p:nvSpPr>
        <p:spPr>
          <a:xfrm>
            <a:off x="251520" y="3360416"/>
            <a:ext cx="8352928" cy="1651000"/>
          </a:xfrm>
          <a:prstGeom prst="rect">
            <a:avLst/>
          </a:prstGeom>
        </p:spPr>
        <p:txBody>
          <a:bodyPr wrap="square">
            <a:spAutoFit/>
          </a:bodyPr>
          <a:lstStyle/>
          <a:p>
            <a:pPr marL="457200" indent="-457200">
              <a:lnSpc>
                <a:spcPct val="130000"/>
              </a:lnSpc>
              <a:buFont typeface="Wingdings" panose="05000000000000000000" pitchFamily="2" charset="2"/>
              <a:buChar char="n"/>
            </a:pPr>
            <a:r>
              <a:rPr lang="en-US" altLang="zh-CN" sz="2600" dirty="0">
                <a:solidFill>
                  <a:srgbClr val="FF0000"/>
                </a:solidFill>
                <a:latin typeface="微软雅黑" panose="020B0503020204020204" charset="-122"/>
                <a:ea typeface="微软雅黑" panose="020B0503020204020204" charset="-122"/>
                <a:cs typeface="微软雅黑" panose="020B0503020204020204" charset="-122"/>
              </a:rPr>
              <a:t>80386</a:t>
            </a:r>
            <a:r>
              <a:rPr lang="zh-CN" altLang="en-US" sz="2600" dirty="0">
                <a:latin typeface="微软雅黑" panose="020B0503020204020204" charset="-122"/>
                <a:ea typeface="微软雅黑" panose="020B0503020204020204" charset="-122"/>
                <a:cs typeface="微软雅黑" panose="020B0503020204020204" charset="-122"/>
              </a:rPr>
              <a:t>有一个默认数据长度，由代码段寄存器中的一位指定。若要改变默认数据长度，需在指令前附加</a:t>
            </a:r>
            <a:r>
              <a:rPr lang="en-US" altLang="zh-CN" sz="2600" dirty="0">
                <a:latin typeface="微软雅黑" panose="020B0503020204020204" charset="-122"/>
                <a:ea typeface="微软雅黑" panose="020B0503020204020204" charset="-122"/>
                <a:cs typeface="微软雅黑" panose="020B0503020204020204" charset="-122"/>
              </a:rPr>
              <a:t>8</a:t>
            </a:r>
            <a:r>
              <a:rPr lang="zh-CN" altLang="en-US" sz="2600" dirty="0">
                <a:latin typeface="微软雅黑" panose="020B0503020204020204" charset="-122"/>
                <a:ea typeface="微软雅黑" panose="020B0503020204020204" charset="-122"/>
                <a:cs typeface="微软雅黑" panose="020B0503020204020204" charset="-122"/>
              </a:rPr>
              <a:t>位前缀告诉机器这条指令使用其他数据长度。</a:t>
            </a:r>
            <a:endParaRPr lang="zh-CN" altLang="en-US" sz="26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240D5ECE-8B49-45CD-BE81-EF81920D1969}" type="slidenum">
              <a:rPr lang="en-US" altLang="zh-CN" smtClean="0"/>
            </a:fld>
            <a:endParaRPr kumimoji="0" lang="zh-CN" altLang="en-US"/>
          </a:p>
        </p:txBody>
      </p:sp>
      <p:sp>
        <p:nvSpPr>
          <p:cNvPr id="5" name="Title 8"/>
          <p:cNvSpPr>
            <a:spLocks noGrp="1"/>
          </p:cNvSpPr>
          <p:nvPr>
            <p:ph type="title"/>
          </p:nvPr>
        </p:nvSpPr>
        <p:spPr>
          <a:xfrm>
            <a:off x="436180" y="76200"/>
            <a:ext cx="8403020" cy="685800"/>
          </a:xfrm>
        </p:spPr>
        <p:txBody>
          <a:bodyPr>
            <a:normAutofit/>
          </a:bodyPr>
          <a:lstStyle/>
          <a:p>
            <a:pPr lvl="0">
              <a:spcBef>
                <a:spcPts val="0"/>
              </a:spcBef>
            </a:pPr>
            <a:r>
              <a:rPr lang="zh-CN" altLang="en-US" sz="2800" dirty="0">
                <a:solidFill>
                  <a:srgbClr val="0000FF"/>
                </a:solidFill>
                <a:latin typeface="微软雅黑" panose="020B0503020204020204" charset="-122"/>
                <a:ea typeface="微软雅黑" panose="020B0503020204020204" charset="-122"/>
                <a:cs typeface="微软雅黑" panose="020B0503020204020204" charset="-122"/>
              </a:rPr>
              <a:t>二、</a:t>
            </a:r>
            <a:r>
              <a:rPr lang="en-US" altLang="zh-CN" sz="2800" dirty="0">
                <a:solidFill>
                  <a:srgbClr val="0000FF"/>
                </a:solidFill>
                <a:latin typeface="微软雅黑" panose="020B0503020204020204" charset="-122"/>
                <a:ea typeface="微软雅黑" panose="020B0503020204020204" charset="-122"/>
                <a:cs typeface="微软雅黑" panose="020B0503020204020204" charset="-122"/>
              </a:rPr>
              <a:t> X86</a:t>
            </a:r>
            <a:r>
              <a:rPr lang="zh-CN" altLang="en-US" sz="2800" dirty="0">
                <a:solidFill>
                  <a:srgbClr val="0000FF"/>
                </a:solidFill>
                <a:latin typeface="微软雅黑" panose="020B0503020204020204" charset="-122"/>
                <a:ea typeface="微软雅黑" panose="020B0503020204020204" charset="-122"/>
                <a:cs typeface="微软雅黑" panose="020B0503020204020204" charset="-122"/>
              </a:rPr>
              <a:t>指令集</a:t>
            </a:r>
            <a:endParaRPr lang="zh-CN" sz="2800" dirty="0">
              <a:solidFill>
                <a:srgbClr val="0000FF"/>
              </a:solidFill>
              <a:latin typeface="微软雅黑" panose="020B0503020204020204" charset="-122"/>
              <a:ea typeface="微软雅黑" panose="020B0503020204020204" charset="-122"/>
              <a:cs typeface="微软雅黑" panose="020B0503020204020204" charset="-122"/>
            </a:endParaRPr>
          </a:p>
        </p:txBody>
      </p:sp>
      <p:sp>
        <p:nvSpPr>
          <p:cNvPr id="6" name="矩形 5"/>
          <p:cNvSpPr/>
          <p:nvPr/>
        </p:nvSpPr>
        <p:spPr>
          <a:xfrm>
            <a:off x="251520" y="854168"/>
            <a:ext cx="8352928" cy="2691130"/>
          </a:xfrm>
          <a:prstGeom prst="rect">
            <a:avLst/>
          </a:prstGeom>
        </p:spPr>
        <p:txBody>
          <a:bodyPr wrap="square">
            <a:spAutoFit/>
          </a:bodyPr>
          <a:lstStyle/>
          <a:p>
            <a:pPr marL="457200" indent="-457200">
              <a:lnSpc>
                <a:spcPct val="130000"/>
              </a:lnSpc>
              <a:buFont typeface="Wingdings" panose="05000000000000000000" pitchFamily="2" charset="2"/>
              <a:buChar char="n"/>
            </a:pPr>
            <a:r>
              <a:rPr lang="en-US" altLang="zh-CN" sz="2600" dirty="0">
                <a:latin typeface="微软雅黑" panose="020B0503020204020204" charset="-122"/>
                <a:ea typeface="微软雅黑" panose="020B0503020204020204" charset="-122"/>
                <a:cs typeface="微软雅黑" panose="020B0503020204020204" charset="-122"/>
              </a:rPr>
              <a:t>X86</a:t>
            </a:r>
            <a:r>
              <a:rPr lang="zh-CN" altLang="en-US" sz="2600" dirty="0">
                <a:latin typeface="微软雅黑" panose="020B0503020204020204" charset="-122"/>
                <a:ea typeface="微软雅黑" panose="020B0503020204020204" charset="-122"/>
                <a:cs typeface="微软雅黑" panose="020B0503020204020204" charset="-122"/>
              </a:rPr>
              <a:t>整数操作分为</a:t>
            </a:r>
            <a:r>
              <a:rPr lang="en-US" altLang="zh-CN" sz="2600" dirty="0">
                <a:latin typeface="微软雅黑" panose="020B0503020204020204" charset="-122"/>
                <a:ea typeface="微软雅黑" panose="020B0503020204020204" charset="-122"/>
                <a:cs typeface="微软雅黑" panose="020B0503020204020204" charset="-122"/>
              </a:rPr>
              <a:t>4</a:t>
            </a:r>
            <a:r>
              <a:rPr lang="zh-CN" altLang="en-US" sz="2600" dirty="0">
                <a:latin typeface="微软雅黑" panose="020B0503020204020204" charset="-122"/>
                <a:ea typeface="微软雅黑" panose="020B0503020204020204" charset="-122"/>
                <a:cs typeface="微软雅黑" panose="020B0503020204020204" charset="-122"/>
              </a:rPr>
              <a:t>个主要的类型：</a:t>
            </a:r>
            <a:endParaRPr lang="en-US" altLang="zh-CN" sz="2600" dirty="0">
              <a:latin typeface="微软雅黑" panose="020B0503020204020204" charset="-122"/>
              <a:ea typeface="微软雅黑" panose="020B0503020204020204" charset="-122"/>
              <a:cs typeface="微软雅黑" panose="020B0503020204020204" charset="-122"/>
            </a:endParaRPr>
          </a:p>
          <a:p>
            <a:pPr>
              <a:lnSpc>
                <a:spcPct val="130000"/>
              </a:lnSpc>
            </a:pPr>
            <a:r>
              <a:rPr lang="en-US" altLang="zh-CN" sz="2600" dirty="0">
                <a:latin typeface="微软雅黑" panose="020B0503020204020204" charset="-122"/>
                <a:ea typeface="微软雅黑" panose="020B0503020204020204" charset="-122"/>
                <a:cs typeface="微软雅黑" panose="020B0503020204020204" charset="-122"/>
              </a:rPr>
              <a:t>1</a:t>
            </a:r>
            <a:r>
              <a:rPr lang="zh-CN" altLang="en-US" sz="2600" dirty="0">
                <a:latin typeface="微软雅黑" panose="020B0503020204020204" charset="-122"/>
                <a:ea typeface="微软雅黑" panose="020B0503020204020204" charset="-122"/>
                <a:cs typeface="微软雅黑" panose="020B0503020204020204" charset="-122"/>
              </a:rPr>
              <a:t>）数据传送指令，包括</a:t>
            </a:r>
            <a:r>
              <a:rPr lang="en-US" altLang="zh-CN" sz="2600" dirty="0" err="1">
                <a:latin typeface="微软雅黑" panose="020B0503020204020204" charset="-122"/>
                <a:ea typeface="微软雅黑" panose="020B0503020204020204" charset="-122"/>
                <a:cs typeface="微软雅黑" panose="020B0503020204020204" charset="-122"/>
              </a:rPr>
              <a:t>mov</a:t>
            </a:r>
            <a:r>
              <a:rPr lang="zh-CN" altLang="en-US" sz="2600" dirty="0">
                <a:latin typeface="微软雅黑" panose="020B0503020204020204" charset="-122"/>
                <a:ea typeface="微软雅黑" panose="020B0503020204020204" charset="-122"/>
                <a:cs typeface="微软雅黑" panose="020B0503020204020204" charset="-122"/>
              </a:rPr>
              <a:t>、</a:t>
            </a:r>
            <a:r>
              <a:rPr lang="en-US" altLang="zh-CN" sz="2600" dirty="0">
                <a:latin typeface="微软雅黑" panose="020B0503020204020204" charset="-122"/>
                <a:ea typeface="微软雅黑" panose="020B0503020204020204" charset="-122"/>
                <a:cs typeface="微软雅黑" panose="020B0503020204020204" charset="-122"/>
              </a:rPr>
              <a:t>push</a:t>
            </a:r>
            <a:r>
              <a:rPr lang="zh-CN" altLang="en-US" sz="2600" dirty="0">
                <a:latin typeface="微软雅黑" panose="020B0503020204020204" charset="-122"/>
                <a:ea typeface="微软雅黑" panose="020B0503020204020204" charset="-122"/>
                <a:cs typeface="微软雅黑" panose="020B0503020204020204" charset="-122"/>
              </a:rPr>
              <a:t>和</a:t>
            </a:r>
            <a:r>
              <a:rPr lang="en-US" altLang="zh-CN" sz="2600" dirty="0">
                <a:latin typeface="微软雅黑" panose="020B0503020204020204" charset="-122"/>
                <a:ea typeface="微软雅黑" panose="020B0503020204020204" charset="-122"/>
                <a:cs typeface="微软雅黑" panose="020B0503020204020204" charset="-122"/>
              </a:rPr>
              <a:t>pop</a:t>
            </a:r>
            <a:r>
              <a:rPr lang="zh-CN" altLang="en-US" sz="2600" dirty="0">
                <a:latin typeface="微软雅黑" panose="020B0503020204020204" charset="-122"/>
                <a:ea typeface="微软雅黑" panose="020B0503020204020204" charset="-122"/>
                <a:cs typeface="微软雅黑" panose="020B0503020204020204" charset="-122"/>
              </a:rPr>
              <a:t>；</a:t>
            </a:r>
            <a:endParaRPr lang="en-US" altLang="zh-CN" sz="2600" dirty="0">
              <a:latin typeface="微软雅黑" panose="020B0503020204020204" charset="-122"/>
              <a:ea typeface="微软雅黑" panose="020B0503020204020204" charset="-122"/>
              <a:cs typeface="微软雅黑" panose="020B0503020204020204" charset="-122"/>
            </a:endParaRPr>
          </a:p>
          <a:p>
            <a:pPr>
              <a:lnSpc>
                <a:spcPct val="130000"/>
              </a:lnSpc>
            </a:pPr>
            <a:r>
              <a:rPr lang="en-US" altLang="zh-CN" sz="2600" dirty="0">
                <a:latin typeface="微软雅黑" panose="020B0503020204020204" charset="-122"/>
                <a:ea typeface="微软雅黑" panose="020B0503020204020204" charset="-122"/>
                <a:cs typeface="微软雅黑" panose="020B0503020204020204" charset="-122"/>
              </a:rPr>
              <a:t>2</a:t>
            </a:r>
            <a:r>
              <a:rPr lang="zh-CN" altLang="en-US" sz="2600" dirty="0">
                <a:latin typeface="微软雅黑" panose="020B0503020204020204" charset="-122"/>
                <a:ea typeface="微软雅黑" panose="020B0503020204020204" charset="-122"/>
                <a:cs typeface="微软雅黑" panose="020B0503020204020204" charset="-122"/>
              </a:rPr>
              <a:t>）算术和逻辑指令，包括测试、整数和小数运算；</a:t>
            </a:r>
            <a:endParaRPr lang="en-US" altLang="zh-CN" sz="2600" dirty="0">
              <a:latin typeface="微软雅黑" panose="020B0503020204020204" charset="-122"/>
              <a:ea typeface="微软雅黑" panose="020B0503020204020204" charset="-122"/>
              <a:cs typeface="微软雅黑" panose="020B0503020204020204" charset="-122"/>
            </a:endParaRPr>
          </a:p>
          <a:p>
            <a:pPr>
              <a:lnSpc>
                <a:spcPct val="130000"/>
              </a:lnSpc>
            </a:pPr>
            <a:r>
              <a:rPr lang="en-US" altLang="zh-CN" sz="2600" dirty="0">
                <a:latin typeface="微软雅黑" panose="020B0503020204020204" charset="-122"/>
                <a:ea typeface="微软雅黑" panose="020B0503020204020204" charset="-122"/>
                <a:cs typeface="微软雅黑" panose="020B0503020204020204" charset="-122"/>
              </a:rPr>
              <a:t>3</a:t>
            </a:r>
            <a:r>
              <a:rPr lang="zh-CN" altLang="en-US" sz="2600" dirty="0">
                <a:latin typeface="微软雅黑" panose="020B0503020204020204" charset="-122"/>
                <a:ea typeface="微软雅黑" panose="020B0503020204020204" charset="-122"/>
                <a:cs typeface="微软雅黑" panose="020B0503020204020204" charset="-122"/>
              </a:rPr>
              <a:t>）控制流，包括条件分支、无条件跳转、调用和返回；</a:t>
            </a:r>
            <a:endParaRPr lang="en-US" altLang="zh-CN" sz="2600" dirty="0">
              <a:latin typeface="微软雅黑" panose="020B0503020204020204" charset="-122"/>
              <a:ea typeface="微软雅黑" panose="020B0503020204020204" charset="-122"/>
              <a:cs typeface="微软雅黑" panose="020B0503020204020204" charset="-122"/>
            </a:endParaRPr>
          </a:p>
          <a:p>
            <a:pPr>
              <a:lnSpc>
                <a:spcPct val="130000"/>
              </a:lnSpc>
            </a:pPr>
            <a:r>
              <a:rPr lang="en-US" altLang="zh-CN" sz="2600" dirty="0">
                <a:latin typeface="微软雅黑" panose="020B0503020204020204" charset="-122"/>
                <a:ea typeface="微软雅黑" panose="020B0503020204020204" charset="-122"/>
                <a:cs typeface="微软雅黑" panose="020B0503020204020204" charset="-122"/>
              </a:rPr>
              <a:t>4</a:t>
            </a:r>
            <a:r>
              <a:rPr lang="zh-CN" altLang="en-US" sz="2600" dirty="0">
                <a:latin typeface="微软雅黑" panose="020B0503020204020204" charset="-122"/>
                <a:ea typeface="微软雅黑" panose="020B0503020204020204" charset="-122"/>
                <a:cs typeface="微软雅黑" panose="020B0503020204020204" charset="-122"/>
              </a:rPr>
              <a:t>）字符串指令，包括字符串传送和字符串比较。</a:t>
            </a:r>
            <a:endParaRPr lang="zh-CN" altLang="en-US" sz="2600" dirty="0">
              <a:latin typeface="微软雅黑" panose="020B0503020204020204" charset="-122"/>
              <a:ea typeface="微软雅黑" panose="020B0503020204020204" charset="-122"/>
              <a:cs typeface="微软雅黑" panose="020B0503020204020204" charset="-122"/>
            </a:endParaRPr>
          </a:p>
        </p:txBody>
      </p:sp>
      <p:pic>
        <p:nvPicPr>
          <p:cNvPr id="717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91816" y="3501008"/>
            <a:ext cx="7516688" cy="33843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矩形 6"/>
          <p:cNvSpPr/>
          <p:nvPr/>
        </p:nvSpPr>
        <p:spPr>
          <a:xfrm>
            <a:off x="395536" y="4293096"/>
            <a:ext cx="936104" cy="2009775"/>
          </a:xfrm>
          <a:prstGeom prst="rect">
            <a:avLst/>
          </a:prstGeom>
        </p:spPr>
        <p:txBody>
          <a:bodyPr wrap="square">
            <a:spAutoFit/>
          </a:bodyPr>
          <a:lstStyle/>
          <a:p>
            <a:pPr>
              <a:lnSpc>
                <a:spcPct val="130000"/>
              </a:lnSpc>
            </a:pPr>
            <a:r>
              <a:rPr lang="zh-CN" altLang="en-US" sz="2400" dirty="0">
                <a:latin typeface="微软雅黑" panose="020B0503020204020204" charset="-122"/>
                <a:ea typeface="微软雅黑" panose="020B0503020204020204" charset="-122"/>
                <a:cs typeface="微软雅黑" panose="020B0503020204020204" charset="-122"/>
              </a:rPr>
              <a:t>典型的</a:t>
            </a:r>
            <a:r>
              <a:rPr lang="en-US" altLang="zh-CN" sz="2400" dirty="0">
                <a:latin typeface="微软雅黑" panose="020B0503020204020204" charset="-122"/>
                <a:ea typeface="微软雅黑" panose="020B0503020204020204" charset="-122"/>
                <a:cs typeface="微软雅黑" panose="020B0503020204020204" charset="-122"/>
              </a:rPr>
              <a:t>X86</a:t>
            </a:r>
            <a:r>
              <a:rPr lang="zh-CN" altLang="en-US" sz="2400" dirty="0">
                <a:latin typeface="微软雅黑" panose="020B0503020204020204" charset="-122"/>
                <a:ea typeface="微软雅黑" panose="020B0503020204020204" charset="-122"/>
                <a:cs typeface="微软雅黑" panose="020B0503020204020204" charset="-122"/>
              </a:rPr>
              <a:t>指令</a:t>
            </a:r>
            <a:endParaRPr lang="en-US" altLang="zh-CN" sz="2400" dirty="0">
              <a:latin typeface="微软雅黑" panose="020B0503020204020204" charset="-122"/>
              <a:ea typeface="微软雅黑" panose="020B0503020204020204" charset="-122"/>
              <a:cs typeface="微软雅黑" panose="020B0503020204020204" charset="-122"/>
            </a:endParaRPr>
          </a:p>
        </p:txBody>
      </p:sp>
      <p:sp>
        <p:nvSpPr>
          <p:cNvPr id="8" name="矩形 7"/>
          <p:cNvSpPr/>
          <p:nvPr/>
        </p:nvSpPr>
        <p:spPr>
          <a:xfrm>
            <a:off x="7596336" y="3182004"/>
            <a:ext cx="1296144" cy="491490"/>
          </a:xfrm>
          <a:prstGeom prst="rect">
            <a:avLst/>
          </a:prstGeom>
        </p:spPr>
        <p:txBody>
          <a:bodyPr wrap="square">
            <a:spAutoFit/>
          </a:bodyPr>
          <a:lstStyle/>
          <a:p>
            <a:pPr>
              <a:lnSpc>
                <a:spcPct val="130000"/>
              </a:lnSpc>
            </a:pPr>
            <a:r>
              <a:rPr lang="zh-CN" altLang="en-US" sz="2000" dirty="0">
                <a:solidFill>
                  <a:srgbClr val="FF0000"/>
                </a:solidFill>
                <a:latin typeface="微软雅黑" panose="020B0503020204020204" charset="-122"/>
                <a:ea typeface="微软雅黑" panose="020B0503020204020204" charset="-122"/>
              </a:rPr>
              <a:t>条件码</a:t>
            </a:r>
            <a:endParaRPr lang="en-US" altLang="zh-CN" sz="2000" dirty="0">
              <a:solidFill>
                <a:srgbClr val="FF0000"/>
              </a:solidFill>
              <a:latin typeface="微软雅黑" panose="020B0503020204020204" charset="-122"/>
              <a:ea typeface="微软雅黑" panose="020B0503020204020204" charset="-122"/>
            </a:endParaRPr>
          </a:p>
        </p:txBody>
      </p:sp>
      <p:cxnSp>
        <p:nvCxnSpPr>
          <p:cNvPr id="9" name="直接箭头连接符 8"/>
          <p:cNvCxnSpPr/>
          <p:nvPr/>
        </p:nvCxnSpPr>
        <p:spPr>
          <a:xfrm flipH="1">
            <a:off x="5868144" y="3501008"/>
            <a:ext cx="1728192" cy="57606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5323696" y="32916"/>
            <a:ext cx="3456384" cy="810260"/>
          </a:xfrm>
          <a:prstGeom prst="rect">
            <a:avLst/>
          </a:prstGeom>
        </p:spPr>
        <p:txBody>
          <a:bodyPr wrap="square">
            <a:spAutoFit/>
          </a:bodyPr>
          <a:lstStyle/>
          <a:p>
            <a:pPr>
              <a:lnSpc>
                <a:spcPct val="130000"/>
              </a:lnSpc>
            </a:pPr>
            <a:r>
              <a:rPr lang="zh-CN" altLang="en-US" dirty="0">
                <a:solidFill>
                  <a:srgbClr val="FF0000"/>
                </a:solidFill>
                <a:latin typeface="微软雅黑" panose="020B0503020204020204" charset="-122"/>
                <a:ea typeface="微软雅黑" panose="020B0503020204020204" charset="-122"/>
              </a:rPr>
              <a:t>字符串指令比同等软件例程要慢，所以在大部分程序中都不使用</a:t>
            </a:r>
            <a:endParaRPr lang="en-US" altLang="zh-CN" dirty="0">
              <a:solidFill>
                <a:srgbClr val="FF0000"/>
              </a:solidFill>
              <a:latin typeface="微软雅黑" panose="020B0503020204020204" charset="-122"/>
              <a:ea typeface="微软雅黑" panose="020B0503020204020204" charset="-122"/>
            </a:endParaRPr>
          </a:p>
        </p:txBody>
      </p:sp>
      <p:sp>
        <p:nvSpPr>
          <p:cNvPr id="2" name="矩形 1"/>
          <p:cNvSpPr/>
          <p:nvPr/>
        </p:nvSpPr>
        <p:spPr>
          <a:xfrm>
            <a:off x="5212080" y="4313555"/>
            <a:ext cx="3679825" cy="487680"/>
          </a:xfrm>
          <a:prstGeom prst="rect">
            <a:avLst/>
          </a:prstGeom>
        </p:spPr>
        <p:txBody>
          <a:bodyPr wrap="square">
            <a:spAutoFit/>
          </a:bodyPr>
          <a:lstStyle/>
          <a:p>
            <a:pPr>
              <a:lnSpc>
                <a:spcPct val="130000"/>
              </a:lnSpc>
            </a:pPr>
            <a:r>
              <a:rPr lang="en-US" altLang="zh-CN" sz="2000" dirty="0">
                <a:solidFill>
                  <a:srgbClr val="FF0000"/>
                </a:solidFill>
                <a:latin typeface="华文中宋" panose="02010600040101010101" pitchFamily="2" charset="-122"/>
                <a:ea typeface="华文中宋" panose="02010600040101010101" pitchFamily="2" charset="-122"/>
              </a:rPr>
              <a:t>EIP</a:t>
            </a:r>
            <a:r>
              <a:rPr altLang="en-US" sz="2000" dirty="0">
                <a:solidFill>
                  <a:srgbClr val="FF0000"/>
                </a:solidFill>
                <a:latin typeface="华文中宋" panose="02010600040101010101" pitchFamily="2" charset="-122"/>
                <a:ea typeface="华文中宋" panose="02010600040101010101" pitchFamily="2" charset="-122"/>
              </a:rPr>
              <a:t>是</a:t>
            </a:r>
            <a:r>
              <a:rPr lang="en-US" altLang="zh-CN" sz="2000" dirty="0">
                <a:solidFill>
                  <a:srgbClr val="FF0000"/>
                </a:solidFill>
                <a:latin typeface="华文中宋" panose="02010600040101010101" pitchFamily="2" charset="-122"/>
                <a:ea typeface="华文中宋" panose="02010600040101010101" pitchFamily="2" charset="-122"/>
              </a:rPr>
              <a:t>Intel</a:t>
            </a:r>
            <a:r>
              <a:rPr altLang="en-US" sz="2000" dirty="0">
                <a:solidFill>
                  <a:srgbClr val="FF0000"/>
                </a:solidFill>
                <a:latin typeface="华文中宋" panose="02010600040101010101" pitchFamily="2" charset="-122"/>
                <a:ea typeface="华文中宋" panose="02010600040101010101" pitchFamily="2" charset="-122"/>
              </a:rPr>
              <a:t>的程序计数器</a:t>
            </a:r>
            <a:endParaRPr altLang="en-US" sz="2000" dirty="0">
              <a:solidFill>
                <a:srgbClr val="FF0000"/>
              </a:solidFill>
              <a:latin typeface="华文中宋" panose="02010600040101010101" pitchFamily="2" charset="-122"/>
              <a:ea typeface="华文中宋" panose="02010600040101010101" pitchFamily="2" charset="-122"/>
            </a:endParaRPr>
          </a:p>
        </p:txBody>
      </p:sp>
      <p:sp>
        <p:nvSpPr>
          <p:cNvPr id="3" name="矩形 2"/>
          <p:cNvSpPr/>
          <p:nvPr/>
        </p:nvSpPr>
        <p:spPr>
          <a:xfrm>
            <a:off x="5013325" y="4799330"/>
            <a:ext cx="4005580" cy="487680"/>
          </a:xfrm>
          <a:prstGeom prst="rect">
            <a:avLst/>
          </a:prstGeom>
        </p:spPr>
        <p:txBody>
          <a:bodyPr wrap="square">
            <a:spAutoFit/>
          </a:bodyPr>
          <a:lstStyle/>
          <a:p>
            <a:pPr>
              <a:lnSpc>
                <a:spcPct val="130000"/>
              </a:lnSpc>
            </a:pPr>
            <a:r>
              <a:rPr lang="en-US" altLang="zh-CN" sz="2000" dirty="0">
                <a:solidFill>
                  <a:srgbClr val="FF0000"/>
                </a:solidFill>
                <a:latin typeface="华文中宋" panose="02010600040101010101" pitchFamily="2" charset="-122"/>
                <a:ea typeface="华文中宋" panose="02010600040101010101" pitchFamily="2" charset="-122"/>
              </a:rPr>
              <a:t>CAll</a:t>
            </a:r>
            <a:r>
              <a:rPr altLang="en-US" sz="2000" dirty="0">
                <a:solidFill>
                  <a:srgbClr val="FF0000"/>
                </a:solidFill>
                <a:latin typeface="华文中宋" panose="02010600040101010101" pitchFamily="2" charset="-122"/>
                <a:ea typeface="华文中宋" panose="02010600040101010101" pitchFamily="2" charset="-122"/>
              </a:rPr>
              <a:t>将下一条指令的</a:t>
            </a:r>
            <a:r>
              <a:rPr lang="en-US" altLang="zh-CN" sz="2000" dirty="0">
                <a:solidFill>
                  <a:srgbClr val="FF0000"/>
                </a:solidFill>
                <a:latin typeface="华文中宋" panose="02010600040101010101" pitchFamily="2" charset="-122"/>
                <a:ea typeface="华文中宋" panose="02010600040101010101" pitchFamily="2" charset="-122"/>
              </a:rPr>
              <a:t>EIP</a:t>
            </a:r>
            <a:r>
              <a:rPr altLang="en-US" sz="2000" dirty="0">
                <a:solidFill>
                  <a:srgbClr val="FF0000"/>
                </a:solidFill>
                <a:latin typeface="华文中宋" panose="02010600040101010101" pitchFamily="2" charset="-122"/>
                <a:ea typeface="华文中宋" panose="02010600040101010101" pitchFamily="2" charset="-122"/>
              </a:rPr>
              <a:t>保存在栈</a:t>
            </a:r>
            <a:endParaRPr altLang="en-US" sz="2000" dirty="0">
              <a:solidFill>
                <a:srgbClr val="FF0000"/>
              </a:solidFill>
              <a:latin typeface="华文中宋" panose="02010600040101010101" pitchFamily="2" charset="-122"/>
              <a:ea typeface="华文中宋" panose="02010600040101010101" pitchFamily="2" charset="-122"/>
            </a:endParaRPr>
          </a:p>
        </p:txBody>
      </p:sp>
      <p:sp>
        <p:nvSpPr>
          <p:cNvPr id="10" name="TextBox 9"/>
          <p:cNvSpPr txBox="1"/>
          <p:nvPr/>
        </p:nvSpPr>
        <p:spPr>
          <a:xfrm>
            <a:off x="1596582" y="6438388"/>
            <a:ext cx="792088" cy="307777"/>
          </a:xfrm>
          <a:prstGeom prst="rect">
            <a:avLst/>
          </a:prstGeom>
          <a:solidFill>
            <a:srgbClr val="FFFFFF"/>
          </a:solidFill>
        </p:spPr>
        <p:txBody>
          <a:bodyPr wrap="square" rtlCol="0">
            <a:spAutoFit/>
          </a:bodyPr>
          <a:lstStyle/>
          <a:p>
            <a:r>
              <a:rPr lang="en-US" altLang="zh-CN" sz="1400" dirty="0"/>
              <a:t>MOVSD</a:t>
            </a:r>
            <a:endParaRPr lang="zh-CN" altLang="en-US" sz="1400" dirty="0"/>
          </a:p>
        </p:txBody>
      </p:sp>
      <p:sp>
        <p:nvSpPr>
          <p:cNvPr id="12" name="TextBox 11"/>
          <p:cNvSpPr txBox="1"/>
          <p:nvPr/>
        </p:nvSpPr>
        <p:spPr>
          <a:xfrm>
            <a:off x="6372200" y="3923183"/>
            <a:ext cx="936104" cy="307777"/>
          </a:xfrm>
          <a:prstGeom prst="rect">
            <a:avLst/>
          </a:prstGeom>
          <a:solidFill>
            <a:srgbClr val="FFFFFF"/>
          </a:solidFill>
        </p:spPr>
        <p:txBody>
          <a:bodyPr wrap="square" rtlCol="0">
            <a:spAutoFit/>
          </a:bodyPr>
          <a:lstStyle/>
          <a:p>
            <a:r>
              <a:rPr lang="en-US" altLang="zh-CN" sz="1400" dirty="0" err="1"/>
              <a:t>EIP+name</a:t>
            </a:r>
            <a:endParaRPr lang="zh-CN" alt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3820FCD-5F4C-4989-BE05-0A8208BCBC21}" type="slidenum">
              <a:rPr lang="en-US" altLang="zh-CN" smtClean="0"/>
            </a:fld>
            <a:endParaRPr kumimoji="0" lang="zh-CN" altLang="en-US"/>
          </a:p>
        </p:txBody>
      </p:sp>
      <p:sp>
        <p:nvSpPr>
          <p:cNvPr id="3" name="文本框 2"/>
          <p:cNvSpPr txBox="1"/>
          <p:nvPr/>
        </p:nvSpPr>
        <p:spPr>
          <a:xfrm>
            <a:off x="343535" y="1277620"/>
            <a:ext cx="8604885" cy="4892675"/>
          </a:xfrm>
          <a:prstGeom prst="rect">
            <a:avLst/>
          </a:prstGeom>
          <a:noFill/>
        </p:spPr>
        <p:txBody>
          <a:bodyPr wrap="square" rtlCol="0" anchor="t">
            <a:spAutoFit/>
          </a:bodyPr>
          <a:p>
            <a:r>
              <a:rPr altLang="en-US" sz="2400">
                <a:latin typeface="微软雅黑" panose="020B0503020204020204" charset="-122"/>
                <a:ea typeface="微软雅黑" panose="020B0503020204020204" charset="-122"/>
                <a:cs typeface="微软雅黑" panose="020B0503020204020204" charset="-122"/>
                <a:sym typeface="+mn-ea"/>
              </a:rPr>
              <a:t>　　</a:t>
            </a:r>
            <a:r>
              <a:rPr altLang="en-US" sz="2400">
                <a:latin typeface="微软雅黑" panose="020B0503020204020204" charset="-122"/>
                <a:ea typeface="微软雅黑" panose="020B0503020204020204" charset="-122"/>
                <a:cs typeface="微软雅黑" panose="020B0503020204020204" charset="-122"/>
                <a:sym typeface="+mn-ea"/>
              </a:rPr>
              <a:t>采用复杂指令系统的计算机有着较强的处理高级语言的能力。这对提高计算机的性能是有益的。</a:t>
            </a:r>
            <a:endParaRPr altLang="en-US" sz="2400">
              <a:latin typeface="微软雅黑" panose="020B0503020204020204" charset="-122"/>
              <a:ea typeface="微软雅黑" panose="020B0503020204020204" charset="-122"/>
              <a:cs typeface="微软雅黑" panose="020B0503020204020204" charset="-122"/>
              <a:sym typeface="+mn-ea"/>
            </a:endParaRPr>
          </a:p>
          <a:p>
            <a:endParaRPr altLang="en-US" sz="2400">
              <a:latin typeface="微软雅黑" panose="020B0503020204020204" charset="-122"/>
              <a:ea typeface="微软雅黑" panose="020B0503020204020204" charset="-122"/>
              <a:cs typeface="微软雅黑" panose="020B0503020204020204" charset="-122"/>
              <a:sym typeface="+mn-ea"/>
            </a:endParaRPr>
          </a:p>
          <a:p>
            <a:r>
              <a:rPr altLang="en-US" sz="2400">
                <a:latin typeface="微软雅黑" panose="020B0503020204020204" charset="-122"/>
                <a:ea typeface="微软雅黑" panose="020B0503020204020204" charset="-122"/>
                <a:cs typeface="微软雅黑" panose="020B0503020204020204" charset="-122"/>
                <a:sym typeface="+mn-ea"/>
              </a:rPr>
              <a:t>       当计算机的设计沿着这条道路发展时，有些人没有随波逐流，他们回过头去看一看过去走过的道路，</a:t>
            </a:r>
            <a:r>
              <a:rPr altLang="en-US" sz="2400">
                <a:solidFill>
                  <a:srgbClr val="0000FF"/>
                </a:solidFill>
                <a:latin typeface="微软雅黑" panose="020B0503020204020204" charset="-122"/>
                <a:ea typeface="微软雅黑" panose="020B0503020204020204" charset="-122"/>
                <a:cs typeface="微软雅黑" panose="020B0503020204020204" charset="-122"/>
                <a:sym typeface="+mn-ea"/>
              </a:rPr>
              <a:t>开始怀疑这种传统的做法</a:t>
            </a:r>
            <a:r>
              <a:rPr altLang="en-US" sz="2400">
                <a:latin typeface="微软雅黑" panose="020B0503020204020204" charset="-122"/>
                <a:ea typeface="微软雅黑" panose="020B0503020204020204" charset="-122"/>
                <a:cs typeface="微软雅黑" panose="020B0503020204020204" charset="-122"/>
                <a:sym typeface="+mn-ea"/>
              </a:rPr>
              <a:t>：IBM公司设</a:t>
            </a:r>
            <a:r>
              <a:rPr altLang="en-US" sz="2400">
                <a:latin typeface="微软雅黑" panose="020B0503020204020204" charset="-122"/>
                <a:ea typeface="微软雅黑" panose="020B0503020204020204" charset="-122"/>
                <a:cs typeface="微软雅黑" panose="020B0503020204020204" charset="-122"/>
                <a:sym typeface="+mn-ea"/>
              </a:rPr>
              <a:t>在纽约Yorktown的JhomasI.Wason研究中心于1975年组织力量研究指令系统的合理性问题。</a:t>
            </a:r>
            <a:endParaRPr altLang="en-US" sz="2400">
              <a:latin typeface="微软雅黑" panose="020B0503020204020204" charset="-122"/>
              <a:ea typeface="微软雅黑" panose="020B0503020204020204" charset="-122"/>
              <a:cs typeface="微软雅黑" panose="020B0503020204020204" charset="-122"/>
              <a:sym typeface="+mn-ea"/>
            </a:endParaRPr>
          </a:p>
          <a:p>
            <a:endParaRPr altLang="en-US" sz="2400">
              <a:latin typeface="微软雅黑" panose="020B0503020204020204" charset="-122"/>
              <a:ea typeface="微软雅黑" panose="020B0503020204020204" charset="-122"/>
              <a:cs typeface="微软雅黑" panose="020B0503020204020204" charset="-122"/>
              <a:sym typeface="+mn-ea"/>
            </a:endParaRPr>
          </a:p>
          <a:p>
            <a:r>
              <a:rPr altLang="en-US" sz="2400">
                <a:latin typeface="微软雅黑" panose="020B0503020204020204" charset="-122"/>
                <a:ea typeface="微软雅黑" panose="020B0503020204020204" charset="-122"/>
                <a:cs typeface="微软雅黑" panose="020B0503020204020204" charset="-122"/>
                <a:sym typeface="+mn-ea"/>
              </a:rPr>
              <a:t>       因为当时已感到：</a:t>
            </a:r>
            <a:r>
              <a:rPr altLang="en-US" sz="2400" b="1">
                <a:solidFill>
                  <a:srgbClr val="0000FF"/>
                </a:solidFill>
                <a:latin typeface="微软雅黑" panose="020B0503020204020204" charset="-122"/>
                <a:ea typeface="微软雅黑" panose="020B0503020204020204" charset="-122"/>
                <a:cs typeface="微软雅黑" panose="020B0503020204020204" charset="-122"/>
                <a:sym typeface="+mn-ea"/>
              </a:rPr>
              <a:t>日趋庞杂的指令系统不但不易实现．而且还可能降低系统性能</a:t>
            </a:r>
            <a:r>
              <a:rPr altLang="en-US" sz="2400" b="1">
                <a:latin typeface="微软雅黑" panose="020B0503020204020204" charset="-122"/>
                <a:ea typeface="微软雅黑" panose="020B0503020204020204" charset="-122"/>
                <a:cs typeface="微软雅黑" panose="020B0503020204020204" charset="-122"/>
                <a:sym typeface="+mn-ea"/>
              </a:rPr>
              <a:t>。</a:t>
            </a:r>
            <a:r>
              <a:rPr altLang="en-US" sz="2400">
                <a:latin typeface="微软雅黑" panose="020B0503020204020204" charset="-122"/>
                <a:ea typeface="微软雅黑" panose="020B0503020204020204" charset="-122"/>
                <a:cs typeface="微软雅黑" panose="020B0503020204020204" charset="-122"/>
                <a:sym typeface="+mn-ea"/>
              </a:rPr>
              <a:t>1979年以帕特逊教授为首的一批科学家也开始在美国加</a:t>
            </a:r>
            <a:r>
              <a:rPr altLang="en-US" sz="2400">
                <a:latin typeface="微软雅黑" panose="020B0503020204020204" charset="-122"/>
                <a:ea typeface="微软雅黑" panose="020B0503020204020204" charset="-122"/>
                <a:cs typeface="微软雅黑" panose="020B0503020204020204" charset="-122"/>
                <a:sym typeface="+mn-ea"/>
              </a:rPr>
              <a:t>州大学伯克莱分校开展这一研究。</a:t>
            </a:r>
            <a:endParaRPr altLang="en-US" sz="2400">
              <a:latin typeface="微软雅黑" panose="020B0503020204020204" charset="-122"/>
              <a:ea typeface="微软雅黑" panose="020B0503020204020204" charset="-122"/>
              <a:cs typeface="微软雅黑" panose="020B0503020204020204" charset="-122"/>
              <a:sym typeface="+mn-ea"/>
            </a:endParaRPr>
          </a:p>
          <a:p>
            <a:endParaRPr altLang="en-US" sz="2400">
              <a:latin typeface="微软雅黑" panose="020B0503020204020204" charset="-122"/>
              <a:ea typeface="微软雅黑" panose="020B0503020204020204" charset="-122"/>
              <a:cs typeface="微软雅黑" panose="020B0503020204020204" charset="-122"/>
              <a:sym typeface="+mn-ea"/>
            </a:endParaRPr>
          </a:p>
          <a:p>
            <a:r>
              <a:rPr altLang="en-US" sz="2400">
                <a:latin typeface="微软雅黑" panose="020B0503020204020204" charset="-122"/>
                <a:ea typeface="微软雅黑" panose="020B0503020204020204" charset="-122"/>
                <a:cs typeface="微软雅黑" panose="020B0503020204020204" charset="-122"/>
                <a:sym typeface="+mn-ea"/>
              </a:rPr>
              <a:t>       结果表明，CISC存在许多缺点：</a:t>
            </a:r>
            <a:endParaRPr lang="zh-CN" altLang="en-US" sz="2400">
              <a:latin typeface="微软雅黑" panose="020B0503020204020204" charset="-122"/>
              <a:ea typeface="微软雅黑" panose="020B0503020204020204" charset="-122"/>
              <a:cs typeface="微软雅黑" panose="020B0503020204020204" charset="-122"/>
              <a:sym typeface="+mn-ea"/>
            </a:endParaRPr>
          </a:p>
        </p:txBody>
      </p:sp>
      <p:sp>
        <p:nvSpPr>
          <p:cNvPr id="4" name="矩形 3"/>
          <p:cNvSpPr/>
          <p:nvPr/>
        </p:nvSpPr>
        <p:spPr>
          <a:xfrm>
            <a:off x="448370" y="198165"/>
            <a:ext cx="5466080" cy="891540"/>
          </a:xfrm>
          <a:prstGeom prst="rect">
            <a:avLst/>
          </a:prstGeom>
        </p:spPr>
        <p:txBody>
          <a:bodyPr wrap="none">
            <a:spAutoFit/>
          </a:bodyPr>
          <a:p>
            <a:pPr marL="0" marR="0" lvl="0" indent="0" algn="l" defTabSz="914400" rtl="0" eaLnBrk="1" fontAlgn="auto" latinLnBrk="0" hangingPunct="1">
              <a:lnSpc>
                <a:spcPct val="100000"/>
              </a:lnSpc>
              <a:spcBef>
                <a:spcPts val="0"/>
              </a:spcBef>
              <a:spcAft>
                <a:spcPts val="0"/>
              </a:spcAft>
              <a:buClrTx/>
              <a:buSzTx/>
              <a:buFontTx/>
              <a:buNone/>
              <a:defRPr/>
            </a:pPr>
            <a:r>
              <a:rPr altLang="en-US" sz="3200" b="1">
                <a:solidFill>
                  <a:srgbClr val="C00000"/>
                </a:solidFill>
                <a:latin typeface="微软雅黑" panose="020B0503020204020204" charset="-122"/>
                <a:ea typeface="微软雅黑" panose="020B0503020204020204" charset="-122"/>
                <a:cs typeface="微软雅黑" panose="020B0503020204020204" charset="-122"/>
                <a:sym typeface="+mn-ea"/>
              </a:rPr>
              <a:t>复杂指令集计算机存在的问题</a:t>
            </a:r>
            <a:endParaRPr altLang="en-US" sz="3200" b="1">
              <a:solidFill>
                <a:srgbClr val="C00000"/>
              </a:solidFill>
              <a:latin typeface="微软雅黑" panose="020B0503020204020204" charset="-122"/>
              <a:ea typeface="微软雅黑" panose="020B0503020204020204" charset="-122"/>
              <a:cs typeface="微软雅黑" panose="020B0503020204020204" charset="-122"/>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altLang="en-US" sz="2000">
                <a:solidFill>
                  <a:srgbClr val="C00000"/>
                </a:solidFill>
                <a:latin typeface="微软雅黑" panose="020B0503020204020204" charset="-122"/>
                <a:ea typeface="微软雅黑" panose="020B0503020204020204" charset="-122"/>
                <a:cs typeface="微软雅黑" panose="020B0503020204020204" charset="-122"/>
                <a:sym typeface="+mn-ea"/>
              </a:rPr>
              <a:t>(Complex Instruction Set Computer-CISC)</a:t>
            </a:r>
            <a:endParaRPr kumimoji="0" lang="en-US" altLang="en-US" sz="2000" b="1"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240D5ECE-8B49-45CD-BE81-EF81920D1969}" type="slidenum">
              <a:rPr lang="en-US" altLang="zh-CN" smtClean="0"/>
            </a:fld>
            <a:endParaRPr kumimoji="0" lang="zh-CN" altLang="en-US"/>
          </a:p>
        </p:txBody>
      </p:sp>
      <p:sp>
        <p:nvSpPr>
          <p:cNvPr id="5" name="Title 8"/>
          <p:cNvSpPr>
            <a:spLocks noGrp="1"/>
          </p:cNvSpPr>
          <p:nvPr>
            <p:ph type="title"/>
          </p:nvPr>
        </p:nvSpPr>
        <p:spPr>
          <a:xfrm>
            <a:off x="436180" y="76200"/>
            <a:ext cx="8403020" cy="685800"/>
          </a:xfrm>
        </p:spPr>
        <p:txBody>
          <a:bodyPr>
            <a:normAutofit/>
          </a:bodyPr>
          <a:lstStyle/>
          <a:p>
            <a:pPr lvl="0">
              <a:spcBef>
                <a:spcPts val="0"/>
              </a:spcBef>
            </a:pPr>
            <a:r>
              <a:rPr altLang="en-US" sz="2800" dirty="0">
                <a:solidFill>
                  <a:srgbClr val="0000FF"/>
                </a:solidFill>
                <a:latin typeface="微软雅黑" panose="020B0503020204020204" charset="-122"/>
                <a:ea typeface="微软雅黑" panose="020B0503020204020204" charset="-122"/>
                <a:cs typeface="微软雅黑" panose="020B0503020204020204" charset="-122"/>
              </a:rPr>
              <a:t>一些</a:t>
            </a:r>
            <a:r>
              <a:rPr lang="en-US" altLang="zh-CN" sz="2800" dirty="0">
                <a:solidFill>
                  <a:srgbClr val="0000FF"/>
                </a:solidFill>
                <a:latin typeface="微软雅黑" panose="020B0503020204020204" charset="-122"/>
                <a:ea typeface="微软雅黑" panose="020B0503020204020204" charset="-122"/>
                <a:cs typeface="微软雅黑" panose="020B0503020204020204" charset="-122"/>
              </a:rPr>
              <a:t>X86</a:t>
            </a:r>
            <a:r>
              <a:rPr altLang="en-US" sz="2800" dirty="0">
                <a:solidFill>
                  <a:srgbClr val="0000FF"/>
                </a:solidFill>
                <a:latin typeface="微软雅黑" panose="020B0503020204020204" charset="-122"/>
                <a:ea typeface="微软雅黑" panose="020B0503020204020204" charset="-122"/>
                <a:cs typeface="微软雅黑" panose="020B0503020204020204" charset="-122"/>
              </a:rPr>
              <a:t>的整数</a:t>
            </a:r>
            <a:r>
              <a:rPr lang="zh-CN" altLang="en-US" sz="2800" dirty="0">
                <a:solidFill>
                  <a:srgbClr val="0000FF"/>
                </a:solidFill>
                <a:latin typeface="微软雅黑" panose="020B0503020204020204" charset="-122"/>
                <a:ea typeface="微软雅黑" panose="020B0503020204020204" charset="-122"/>
                <a:cs typeface="微软雅黑" panose="020B0503020204020204" charset="-122"/>
              </a:rPr>
              <a:t>指令如下：</a:t>
            </a:r>
            <a:endParaRPr lang="zh-CN" sz="2800" dirty="0">
              <a:solidFill>
                <a:srgbClr val="0000FF"/>
              </a:solidFill>
              <a:latin typeface="微软雅黑" panose="020B0503020204020204" charset="-122"/>
              <a:ea typeface="微软雅黑" panose="020B0503020204020204" charset="-122"/>
              <a:cs typeface="微软雅黑" panose="020B0503020204020204" charset="-122"/>
            </a:endParaRPr>
          </a:p>
        </p:txBody>
      </p:sp>
      <p:graphicFrame>
        <p:nvGraphicFramePr>
          <p:cNvPr id="2" name="表格 1"/>
          <p:cNvGraphicFramePr>
            <a:graphicFrameLocks noGrp="1" noChangeAspect="1"/>
          </p:cNvGraphicFramePr>
          <p:nvPr/>
        </p:nvGraphicFramePr>
        <p:xfrm>
          <a:off x="683568" y="980728"/>
          <a:ext cx="7776864" cy="5533649"/>
        </p:xfrm>
        <a:graphic>
          <a:graphicData uri="http://schemas.openxmlformats.org/drawingml/2006/table">
            <a:tbl>
              <a:tblPr firstRow="1" bandRow="1">
                <a:tableStyleId>{5C22544A-7EE6-4342-B048-85BDC9FD1C3A}</a:tableStyleId>
              </a:tblPr>
              <a:tblGrid>
                <a:gridCol w="1656184"/>
                <a:gridCol w="6120680"/>
              </a:tblGrid>
              <a:tr h="544814">
                <a:tc>
                  <a:txBody>
                    <a:bodyPr/>
                    <a:lstStyle/>
                    <a:p>
                      <a:pPr algn="ctr"/>
                      <a:r>
                        <a:rPr lang="zh-CN" altLang="en-US" dirty="0"/>
                        <a:t>指令</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dirty="0"/>
                        <a:t>含义</a:t>
                      </a:r>
                      <a:endParaRPr lang="en-US" altLang="zh-C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4814">
                <a:tc>
                  <a:txBody>
                    <a:bodyPr/>
                    <a:lstStyle/>
                    <a:p>
                      <a:pPr algn="ctr"/>
                      <a:r>
                        <a:rPr lang="zh-CN" altLang="en-US" b="1" dirty="0"/>
                        <a:t>控制指令</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b="1" dirty="0"/>
                        <a:t>条件和无条件分支</a:t>
                      </a:r>
                      <a:endParaRPr lang="en-US" altLang="zh-C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52380">
                <a:tc>
                  <a:txBody>
                    <a:bodyPr/>
                    <a:lstStyle/>
                    <a:p>
                      <a:r>
                        <a:rPr lang="en-US" altLang="zh-CN" dirty="0" err="1"/>
                        <a:t>jnz</a:t>
                      </a:r>
                      <a:r>
                        <a:rPr lang="en-US" altLang="zh-CN" dirty="0"/>
                        <a:t>, </a:t>
                      </a:r>
                      <a:r>
                        <a:rPr lang="en-US" altLang="zh-CN" dirty="0" err="1"/>
                        <a:t>jz</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a:t>条件成立跳转到</a:t>
                      </a:r>
                      <a:r>
                        <a:rPr lang="en-US" altLang="zh-CN" dirty="0"/>
                        <a:t>EIP+8</a:t>
                      </a:r>
                      <a:r>
                        <a:rPr lang="zh-CN" altLang="en-US" dirty="0"/>
                        <a:t>位偏移量</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52380">
                <a:tc>
                  <a:txBody>
                    <a:bodyPr/>
                    <a:lstStyle/>
                    <a:p>
                      <a:r>
                        <a:rPr lang="en-US" altLang="zh-CN" dirty="0" err="1"/>
                        <a:t>jmp</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a:t>无条件跳转 </a:t>
                      </a:r>
                      <a:r>
                        <a:rPr lang="en-US" altLang="zh-CN" dirty="0"/>
                        <a:t>- 8</a:t>
                      </a:r>
                      <a:r>
                        <a:rPr lang="zh-CN" altLang="en-US" dirty="0"/>
                        <a:t>位或</a:t>
                      </a:r>
                      <a:r>
                        <a:rPr lang="en-US" altLang="zh-CN" dirty="0"/>
                        <a:t>16</a:t>
                      </a:r>
                      <a:r>
                        <a:rPr lang="zh-CN" altLang="en-US" dirty="0"/>
                        <a:t>位偏移量</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52380">
                <a:tc>
                  <a:txBody>
                    <a:bodyPr/>
                    <a:lstStyle/>
                    <a:p>
                      <a:r>
                        <a:rPr lang="en-US" altLang="zh-CN" dirty="0"/>
                        <a:t>call</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a:t>过程调用 </a:t>
                      </a:r>
                      <a:r>
                        <a:rPr lang="en-US" altLang="zh-CN" dirty="0"/>
                        <a:t>– 16</a:t>
                      </a:r>
                      <a:r>
                        <a:rPr lang="zh-CN" altLang="en-US" dirty="0"/>
                        <a:t>位偏移量，返回地址压入栈中</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52380">
                <a:tc>
                  <a:txBody>
                    <a:bodyPr/>
                    <a:lstStyle/>
                    <a:p>
                      <a:r>
                        <a:rPr lang="en-US" altLang="zh-CN" dirty="0"/>
                        <a:t>ret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a:t>从栈中弹出返回地址并跳转</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52380">
                <a:tc>
                  <a:txBody>
                    <a:bodyPr/>
                    <a:lstStyle/>
                    <a:p>
                      <a:r>
                        <a:rPr lang="en-US" altLang="zh-CN" dirty="0"/>
                        <a:t>loop</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a:t>循环分支 </a:t>
                      </a:r>
                      <a:r>
                        <a:rPr lang="en-US" altLang="zh-CN" dirty="0"/>
                        <a:t>– </a:t>
                      </a:r>
                      <a:r>
                        <a:rPr lang="zh-CN" altLang="en-US" dirty="0"/>
                        <a:t>递减</a:t>
                      </a:r>
                      <a:r>
                        <a:rPr lang="en-US" altLang="zh-CN" dirty="0"/>
                        <a:t>ECX</a:t>
                      </a:r>
                      <a:r>
                        <a:rPr lang="zh-CN" altLang="en-US"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52380">
                <a:tc>
                  <a:txBody>
                    <a:bodyPr/>
                    <a:lstStyle/>
                    <a:p>
                      <a:pPr algn="ctr"/>
                      <a:r>
                        <a:rPr lang="zh-CN" altLang="en-US" b="1" dirty="0"/>
                        <a:t>数据传输</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b="1" dirty="0"/>
                        <a:t>在寄存器或寄存器和存储器之间传递数据</a:t>
                      </a:r>
                      <a:endParaRPr lang="en-US" altLang="zh-C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99111">
                <a:tc>
                  <a:txBody>
                    <a:bodyPr/>
                    <a:lstStyle/>
                    <a:p>
                      <a:r>
                        <a:rPr lang="en-US" altLang="zh-CN" dirty="0" err="1"/>
                        <a:t>mov</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a:t>在寄存器或寄存器和存储器之间传递数据</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99111">
                <a:tc>
                  <a:txBody>
                    <a:bodyPr/>
                    <a:lstStyle/>
                    <a:p>
                      <a:r>
                        <a:rPr lang="en-US" altLang="zh-CN" dirty="0"/>
                        <a:t>push,</a:t>
                      </a:r>
                      <a:r>
                        <a:rPr lang="en-US" altLang="zh-CN" baseline="0" dirty="0"/>
                        <a:t> pop</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a:t>将源操作数压栈；将栈顶数据取到寄存器</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98221">
                <a:tc>
                  <a:txBody>
                    <a:bodyPr/>
                    <a:lstStyle/>
                    <a:p>
                      <a:r>
                        <a:rPr lang="en-US" altLang="zh-CN" dirty="0"/>
                        <a:t>les</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a:t>从存储器取</a:t>
                      </a:r>
                      <a:r>
                        <a:rPr lang="en-US" altLang="zh-CN" dirty="0"/>
                        <a:t>ES</a:t>
                      </a:r>
                      <a:r>
                        <a:rPr lang="zh-CN" altLang="en-US" dirty="0"/>
                        <a:t>和一个</a:t>
                      </a:r>
                      <a:r>
                        <a:rPr lang="en-US" altLang="zh-CN" dirty="0"/>
                        <a:t>GPRs</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240D5ECE-8B49-45CD-BE81-EF81920D1969}" type="slidenum">
              <a:rPr lang="en-US" altLang="zh-CN" smtClean="0"/>
            </a:fld>
            <a:endParaRPr kumimoji="0" lang="zh-CN" altLang="en-US"/>
          </a:p>
        </p:txBody>
      </p:sp>
      <p:sp>
        <p:nvSpPr>
          <p:cNvPr id="5" name="Title 8"/>
          <p:cNvSpPr>
            <a:spLocks noGrp="1"/>
          </p:cNvSpPr>
          <p:nvPr>
            <p:ph type="title"/>
          </p:nvPr>
        </p:nvSpPr>
        <p:spPr>
          <a:xfrm>
            <a:off x="436180" y="76200"/>
            <a:ext cx="8403020" cy="685800"/>
          </a:xfrm>
        </p:spPr>
        <p:txBody>
          <a:bodyPr>
            <a:normAutofit/>
          </a:bodyPr>
          <a:lstStyle/>
          <a:p>
            <a:pPr lvl="0">
              <a:spcBef>
                <a:spcPts val="0"/>
              </a:spcBef>
            </a:pPr>
            <a:r>
              <a:rPr altLang="en-US" sz="2800" dirty="0">
                <a:solidFill>
                  <a:srgbClr val="0000FF"/>
                </a:solidFill>
                <a:latin typeface="微软雅黑" panose="020B0503020204020204" charset="-122"/>
                <a:ea typeface="微软雅黑" panose="020B0503020204020204" charset="-122"/>
                <a:cs typeface="微软雅黑" panose="020B0503020204020204" charset="-122"/>
                <a:sym typeface="+mn-ea"/>
              </a:rPr>
              <a:t>一些</a:t>
            </a:r>
            <a:r>
              <a:rPr lang="en-US" altLang="zh-CN" sz="2800" dirty="0">
                <a:solidFill>
                  <a:srgbClr val="0000FF"/>
                </a:solidFill>
                <a:latin typeface="微软雅黑" panose="020B0503020204020204" charset="-122"/>
                <a:ea typeface="微软雅黑" panose="020B0503020204020204" charset="-122"/>
                <a:cs typeface="微软雅黑" panose="020B0503020204020204" charset="-122"/>
                <a:sym typeface="+mn-ea"/>
              </a:rPr>
              <a:t>X86</a:t>
            </a:r>
            <a:r>
              <a:rPr altLang="en-US" sz="2800" dirty="0">
                <a:solidFill>
                  <a:srgbClr val="0000FF"/>
                </a:solidFill>
                <a:latin typeface="微软雅黑" panose="020B0503020204020204" charset="-122"/>
                <a:ea typeface="微软雅黑" panose="020B0503020204020204" charset="-122"/>
                <a:cs typeface="微软雅黑" panose="020B0503020204020204" charset="-122"/>
                <a:sym typeface="+mn-ea"/>
              </a:rPr>
              <a:t>的整数指令如下（续）：</a:t>
            </a:r>
            <a:endParaRPr lang="zh-CN" sz="2800" dirty="0">
              <a:solidFill>
                <a:srgbClr val="0000FF"/>
              </a:solidFill>
              <a:latin typeface="微软雅黑" panose="020B0503020204020204" charset="-122"/>
              <a:ea typeface="微软雅黑" panose="020B0503020204020204" charset="-122"/>
              <a:cs typeface="微软雅黑" panose="020B0503020204020204" charset="-122"/>
            </a:endParaRPr>
          </a:p>
        </p:txBody>
      </p:sp>
      <p:graphicFrame>
        <p:nvGraphicFramePr>
          <p:cNvPr id="2" name="表格 1"/>
          <p:cNvGraphicFramePr>
            <a:graphicFrameLocks noGrp="1" noChangeAspect="1"/>
          </p:cNvGraphicFramePr>
          <p:nvPr/>
        </p:nvGraphicFramePr>
        <p:xfrm>
          <a:off x="683568" y="1052736"/>
          <a:ext cx="7776864" cy="5551048"/>
        </p:xfrm>
        <a:graphic>
          <a:graphicData uri="http://schemas.openxmlformats.org/drawingml/2006/table">
            <a:tbl>
              <a:tblPr firstRow="1" bandRow="1">
                <a:tableStyleId>{5C22544A-7EE6-4342-B048-85BDC9FD1C3A}</a:tableStyleId>
              </a:tblPr>
              <a:tblGrid>
                <a:gridCol w="1656184"/>
                <a:gridCol w="6120680"/>
              </a:tblGrid>
              <a:tr h="544814">
                <a:tc>
                  <a:txBody>
                    <a:bodyPr/>
                    <a:lstStyle/>
                    <a:p>
                      <a:pPr algn="ctr"/>
                      <a:r>
                        <a:rPr lang="zh-CN" altLang="en-US" dirty="0"/>
                        <a:t>指令</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dirty="0"/>
                        <a:t>含义</a:t>
                      </a:r>
                      <a:endParaRPr lang="en-US" altLang="zh-C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4814">
                <a:tc>
                  <a:txBody>
                    <a:bodyPr/>
                    <a:lstStyle/>
                    <a:p>
                      <a:pPr algn="ctr"/>
                      <a:r>
                        <a:rPr lang="zh-CN" altLang="en-US" b="1" dirty="0"/>
                        <a:t>算术、逻辑</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b="1" dirty="0"/>
                        <a:t>使用数据寄存器和存储器的算术和逻辑操作</a:t>
                      </a:r>
                      <a:endParaRPr lang="en-US" altLang="zh-C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94548">
                <a:tc>
                  <a:txBody>
                    <a:bodyPr/>
                    <a:lstStyle/>
                    <a:p>
                      <a:r>
                        <a:rPr lang="en-US" altLang="zh-CN" dirty="0"/>
                        <a:t>add, sub</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a:t>寄存器</a:t>
                      </a:r>
                      <a:r>
                        <a:rPr lang="en-US" altLang="zh-CN" dirty="0"/>
                        <a:t>-</a:t>
                      </a:r>
                      <a:r>
                        <a:rPr lang="zh-CN" altLang="en-US" dirty="0"/>
                        <a:t>存储器格式（要求源操作数或目的操作数可以是存储器，另一个操作数是寄存器或立即数）</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04056">
                <a:tc>
                  <a:txBody>
                    <a:bodyPr/>
                    <a:lstStyle/>
                    <a:p>
                      <a:r>
                        <a:rPr lang="en-US" altLang="zh-CN" dirty="0" err="1"/>
                        <a:t>cmp</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a:t>比较源和目的操作数；寄存器</a:t>
                      </a:r>
                      <a:r>
                        <a:rPr lang="en-US" altLang="zh-CN" dirty="0"/>
                        <a:t>-</a:t>
                      </a:r>
                      <a:r>
                        <a:rPr lang="zh-CN" altLang="en-US" dirty="0"/>
                        <a:t>存储器格式</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04056">
                <a:tc>
                  <a:txBody>
                    <a:bodyPr/>
                    <a:lstStyle/>
                    <a:p>
                      <a:r>
                        <a:rPr lang="en-US" altLang="zh-CN" dirty="0" err="1"/>
                        <a:t>shl</a:t>
                      </a:r>
                      <a:r>
                        <a:rPr lang="en-US" altLang="zh-CN" dirty="0"/>
                        <a:t>, </a:t>
                      </a:r>
                      <a:r>
                        <a:rPr lang="en-US" altLang="zh-CN" dirty="0" err="1"/>
                        <a:t>shr</a:t>
                      </a:r>
                      <a:r>
                        <a:rPr lang="en-US" altLang="zh-CN" dirty="0"/>
                        <a:t>, </a:t>
                      </a:r>
                      <a:r>
                        <a:rPr lang="en-US" altLang="zh-CN" dirty="0" err="1"/>
                        <a:t>rcr</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a:t>左移；逻辑右移；循环右移并与条件码填充</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32048">
                <a:tc>
                  <a:txBody>
                    <a:bodyPr/>
                    <a:lstStyle/>
                    <a:p>
                      <a:r>
                        <a:rPr lang="en-US" altLang="zh-CN" dirty="0" err="1"/>
                        <a:t>cbw</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a:t>将</a:t>
                      </a:r>
                      <a:r>
                        <a:rPr lang="en-US" altLang="zh-CN" dirty="0"/>
                        <a:t>EAX</a:t>
                      </a:r>
                      <a:r>
                        <a:rPr lang="zh-CN" altLang="en-US" dirty="0"/>
                        <a:t>最右</a:t>
                      </a:r>
                      <a:r>
                        <a:rPr lang="en-US" altLang="zh-CN" dirty="0"/>
                        <a:t>8</a:t>
                      </a:r>
                      <a:r>
                        <a:rPr lang="zh-CN" altLang="en-US" dirty="0"/>
                        <a:t>位字节转换成</a:t>
                      </a:r>
                      <a:r>
                        <a:rPr lang="en-US" altLang="zh-CN" dirty="0"/>
                        <a:t>EAX</a:t>
                      </a:r>
                      <a:r>
                        <a:rPr lang="zh-CN" altLang="en-US" dirty="0"/>
                        <a:t>最右</a:t>
                      </a:r>
                      <a:r>
                        <a:rPr lang="en-US" altLang="zh-CN" dirty="0"/>
                        <a:t>16</a:t>
                      </a:r>
                      <a:r>
                        <a:rPr lang="zh-CN" altLang="en-US" dirty="0"/>
                        <a:t>位字</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84127">
                <a:tc>
                  <a:txBody>
                    <a:bodyPr/>
                    <a:lstStyle/>
                    <a:p>
                      <a:r>
                        <a:rPr lang="en-US" altLang="zh-CN" dirty="0"/>
                        <a:t>test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a:t>将源和目的操作数进行逻辑与</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84126">
                <a:tc>
                  <a:txBody>
                    <a:bodyPr/>
                    <a:lstStyle/>
                    <a:p>
                      <a:r>
                        <a:rPr lang="en-US" altLang="zh-CN" dirty="0" err="1"/>
                        <a:t>inc</a:t>
                      </a:r>
                      <a:r>
                        <a:rPr lang="en-US" altLang="zh-CN" dirty="0"/>
                        <a:t>, </a:t>
                      </a:r>
                      <a:r>
                        <a:rPr lang="en-US" altLang="zh-CN" dirty="0" err="1"/>
                        <a:t>dec</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a:t>递增</a:t>
                      </a:r>
                      <a:r>
                        <a:rPr lang="en-US" altLang="zh-CN" dirty="0"/>
                        <a:t>/</a:t>
                      </a:r>
                      <a:r>
                        <a:rPr lang="zh-CN" altLang="en-US" dirty="0"/>
                        <a:t>减目的操作数</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84127">
                <a:tc>
                  <a:txBody>
                    <a:bodyPr/>
                    <a:lstStyle/>
                    <a:p>
                      <a:r>
                        <a:rPr lang="en-US" altLang="zh-CN" dirty="0"/>
                        <a:t>or, </a:t>
                      </a:r>
                      <a:r>
                        <a:rPr lang="en-US" altLang="zh-CN" dirty="0" err="1"/>
                        <a:t>xor</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a:t>逻辑或</a:t>
                      </a:r>
                      <a:r>
                        <a:rPr lang="en-US" altLang="zh-CN" dirty="0"/>
                        <a:t>/</a:t>
                      </a:r>
                      <a:r>
                        <a:rPr lang="zh-CN" altLang="en-US" dirty="0"/>
                        <a:t>异或</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52380">
                <a:tc>
                  <a:txBody>
                    <a:bodyPr/>
                    <a:lstStyle/>
                    <a:p>
                      <a:pPr algn="ctr"/>
                      <a:r>
                        <a:rPr lang="zh-CN" altLang="en-US" b="1" dirty="0"/>
                        <a:t>字符串</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b="1" dirty="0"/>
                        <a:t>在字符串操作数之间移动；由重复前缀给出长度</a:t>
                      </a:r>
                      <a:endParaRPr lang="en-US" altLang="zh-C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99111">
                <a:tc>
                  <a:txBody>
                    <a:bodyPr/>
                    <a:lstStyle/>
                    <a:p>
                      <a:r>
                        <a:rPr lang="en-US" altLang="zh-CN" dirty="0" err="1"/>
                        <a:t>movs</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a:t>通过递增</a:t>
                      </a:r>
                      <a:r>
                        <a:rPr lang="en-US" altLang="zh-CN" dirty="0"/>
                        <a:t>ESI</a:t>
                      </a:r>
                      <a:r>
                        <a:rPr lang="zh-CN" altLang="en-US" dirty="0"/>
                        <a:t>和</a:t>
                      </a:r>
                      <a:r>
                        <a:rPr lang="en-US" altLang="zh-CN" dirty="0"/>
                        <a:t>EDI</a:t>
                      </a:r>
                      <a:r>
                        <a:rPr lang="zh-CN" altLang="en-US" dirty="0"/>
                        <a:t>从源字符串复制到目的字符串</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99111">
                <a:tc>
                  <a:txBody>
                    <a:bodyPr/>
                    <a:lstStyle/>
                    <a:p>
                      <a:r>
                        <a:rPr lang="en-US" altLang="zh-CN" dirty="0"/>
                        <a:t>loads</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a:t>从字符串中取字节，字或双字到寄存器</a:t>
                      </a:r>
                      <a:r>
                        <a:rPr lang="en-US" altLang="zh-CN" dirty="0"/>
                        <a:t>EAX</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240D5ECE-8B49-45CD-BE81-EF81920D1969}" type="slidenum">
              <a:rPr lang="en-US" altLang="zh-CN" smtClean="0"/>
            </a:fld>
            <a:endParaRPr kumimoji="0" lang="zh-CN" altLang="en-US"/>
          </a:p>
        </p:txBody>
      </p:sp>
      <p:sp>
        <p:nvSpPr>
          <p:cNvPr id="5" name="Title 8"/>
          <p:cNvSpPr>
            <a:spLocks noGrp="1"/>
          </p:cNvSpPr>
          <p:nvPr>
            <p:ph type="title"/>
          </p:nvPr>
        </p:nvSpPr>
        <p:spPr>
          <a:xfrm>
            <a:off x="436180" y="76200"/>
            <a:ext cx="8403020" cy="685800"/>
          </a:xfrm>
        </p:spPr>
        <p:txBody>
          <a:bodyPr>
            <a:normAutofit/>
          </a:bodyPr>
          <a:lstStyle/>
          <a:p>
            <a:pPr lvl="0">
              <a:spcBef>
                <a:spcPts val="0"/>
              </a:spcBef>
            </a:pPr>
            <a:r>
              <a:rPr lang="en-US" altLang="zh-CN" sz="2800" dirty="0">
                <a:solidFill>
                  <a:srgbClr val="0000FF"/>
                </a:solidFill>
                <a:latin typeface="微软雅黑" panose="020B0503020204020204" charset="-122"/>
                <a:ea typeface="微软雅黑" panose="020B0503020204020204" charset="-122"/>
                <a:cs typeface="微软雅黑" panose="020B0503020204020204" charset="-122"/>
              </a:rPr>
              <a:t>X86</a:t>
            </a:r>
            <a:r>
              <a:rPr lang="zh-CN" altLang="en-US" sz="2800" dirty="0">
                <a:solidFill>
                  <a:srgbClr val="0000FF"/>
                </a:solidFill>
                <a:latin typeface="微软雅黑" panose="020B0503020204020204" charset="-122"/>
                <a:ea typeface="微软雅黑" panose="020B0503020204020204" charset="-122"/>
                <a:cs typeface="微软雅黑" panose="020B0503020204020204" charset="-122"/>
              </a:rPr>
              <a:t>浮点体系结构</a:t>
            </a:r>
            <a:endParaRPr lang="zh-CN" sz="2800" dirty="0">
              <a:solidFill>
                <a:srgbClr val="0000FF"/>
              </a:solidFill>
              <a:latin typeface="微软雅黑" panose="020B0503020204020204" charset="-122"/>
              <a:ea typeface="微软雅黑" panose="020B0503020204020204" charset="-122"/>
              <a:cs typeface="微软雅黑" panose="020B0503020204020204" charset="-122"/>
            </a:endParaRPr>
          </a:p>
        </p:txBody>
      </p:sp>
      <p:sp>
        <p:nvSpPr>
          <p:cNvPr id="6" name="矩形 5"/>
          <p:cNvSpPr/>
          <p:nvPr/>
        </p:nvSpPr>
        <p:spPr>
          <a:xfrm>
            <a:off x="251520" y="980728"/>
            <a:ext cx="8352928" cy="1130935"/>
          </a:xfrm>
          <a:prstGeom prst="rect">
            <a:avLst/>
          </a:prstGeom>
        </p:spPr>
        <p:txBody>
          <a:bodyPr wrap="square">
            <a:spAutoFit/>
          </a:bodyPr>
          <a:lstStyle/>
          <a:p>
            <a:pPr marL="457200" indent="-457200" algn="l">
              <a:lnSpc>
                <a:spcPct val="130000"/>
              </a:lnSpc>
              <a:buClrTx/>
              <a:buSzTx/>
              <a:buFont typeface="Wingdings" panose="05000000000000000000" charset="0"/>
              <a:buChar char="Ø"/>
            </a:pPr>
            <a:r>
              <a:rPr altLang="en-US" sz="2600" dirty="0">
                <a:latin typeface="微软雅黑" panose="020B0503020204020204" charset="-122"/>
                <a:ea typeface="微软雅黑" panose="020B0503020204020204" charset="-122"/>
                <a:cs typeface="微软雅黑" panose="020B0503020204020204" charset="-122"/>
              </a:rPr>
              <a:t>Intel</a:t>
            </a:r>
            <a:r>
              <a:rPr lang="zh-CN" altLang="en-US" sz="2600" dirty="0">
                <a:latin typeface="微软雅黑" panose="020B0503020204020204" charset="-122"/>
                <a:ea typeface="微软雅黑" panose="020B0503020204020204" charset="-122"/>
                <a:cs typeface="微软雅黑" panose="020B0503020204020204" charset="-122"/>
              </a:rPr>
              <a:t>对浮点指令提供了一种堆栈结构，载入指令将数压栈，操作使用栈顶的两个单元作为源操作数。</a:t>
            </a:r>
            <a:endParaRPr lang="zh-CN" altLang="en-US" sz="2600" dirty="0">
              <a:latin typeface="微软雅黑" panose="020B0503020204020204" charset="-122"/>
              <a:ea typeface="微软雅黑" panose="020B0503020204020204" charset="-122"/>
              <a:cs typeface="微软雅黑" panose="020B0503020204020204" charset="-122"/>
            </a:endParaRPr>
          </a:p>
        </p:txBody>
      </p:sp>
      <p:sp>
        <p:nvSpPr>
          <p:cNvPr id="7" name="矩形 6"/>
          <p:cNvSpPr/>
          <p:nvPr/>
        </p:nvSpPr>
        <p:spPr>
          <a:xfrm>
            <a:off x="251520" y="2080358"/>
            <a:ext cx="8352928" cy="1130935"/>
          </a:xfrm>
          <a:prstGeom prst="rect">
            <a:avLst/>
          </a:prstGeom>
        </p:spPr>
        <p:txBody>
          <a:bodyPr wrap="square">
            <a:spAutoFit/>
          </a:bodyPr>
          <a:lstStyle/>
          <a:p>
            <a:pPr marL="457200" indent="-457200">
              <a:lnSpc>
                <a:spcPct val="130000"/>
              </a:lnSpc>
              <a:buFont typeface="Wingdings" panose="05000000000000000000" charset="0"/>
              <a:buChar char="Ø"/>
            </a:pPr>
            <a:r>
              <a:rPr lang="zh-CN" altLang="en-US" sz="2600" dirty="0">
                <a:latin typeface="微软雅黑" panose="020B0503020204020204" charset="-122"/>
                <a:ea typeface="微软雅黑" panose="020B0503020204020204" charset="-122"/>
                <a:cs typeface="微软雅黑" panose="020B0503020204020204" charset="-122"/>
              </a:rPr>
              <a:t>除了用栈顶两个元素作为源操作数外，一个源操作数也可以在内存中，或者在栈顶下</a:t>
            </a:r>
            <a:r>
              <a:rPr lang="en-US" altLang="zh-CN" sz="2600" dirty="0">
                <a:latin typeface="微软雅黑" panose="020B0503020204020204" charset="-122"/>
                <a:ea typeface="微软雅黑" panose="020B0503020204020204" charset="-122"/>
                <a:cs typeface="微软雅黑" panose="020B0503020204020204" charset="-122"/>
              </a:rPr>
              <a:t>7</a:t>
            </a:r>
            <a:r>
              <a:rPr lang="zh-CN" altLang="en-US" sz="2600" dirty="0">
                <a:latin typeface="微软雅黑" panose="020B0503020204020204" charset="-122"/>
                <a:ea typeface="微软雅黑" panose="020B0503020204020204" charset="-122"/>
                <a:cs typeface="微软雅黑" panose="020B0503020204020204" charset="-122"/>
              </a:rPr>
              <a:t>个片上寄存器之一。</a:t>
            </a:r>
            <a:endParaRPr lang="zh-CN" altLang="en-US" sz="2600" dirty="0">
              <a:latin typeface="微软雅黑" panose="020B0503020204020204" charset="-122"/>
              <a:ea typeface="微软雅黑" panose="020B0503020204020204" charset="-122"/>
              <a:cs typeface="微软雅黑" panose="020B0503020204020204" charset="-122"/>
            </a:endParaRPr>
          </a:p>
        </p:txBody>
      </p:sp>
      <p:sp>
        <p:nvSpPr>
          <p:cNvPr id="8" name="矩形 7"/>
          <p:cNvSpPr/>
          <p:nvPr/>
        </p:nvSpPr>
        <p:spPr>
          <a:xfrm>
            <a:off x="323528" y="4091507"/>
            <a:ext cx="8352928" cy="610870"/>
          </a:xfrm>
          <a:prstGeom prst="rect">
            <a:avLst/>
          </a:prstGeom>
        </p:spPr>
        <p:txBody>
          <a:bodyPr wrap="square">
            <a:spAutoFit/>
          </a:bodyPr>
          <a:lstStyle/>
          <a:p>
            <a:pPr>
              <a:lnSpc>
                <a:spcPct val="130000"/>
              </a:lnSpc>
            </a:pPr>
            <a:r>
              <a:rPr lang="zh-CN" altLang="en-US" sz="2600" dirty="0">
                <a:solidFill>
                  <a:srgbClr val="C00000"/>
                </a:solidFill>
                <a:latin typeface="微软雅黑" panose="020B0503020204020204" charset="-122"/>
                <a:ea typeface="微软雅黑" panose="020B0503020204020204" charset="-122"/>
              </a:rPr>
              <a:t>优点：</a:t>
            </a:r>
            <a:endParaRPr lang="en-US" altLang="zh-CN" sz="2600" dirty="0">
              <a:solidFill>
                <a:srgbClr val="C00000"/>
              </a:solidFill>
              <a:latin typeface="微软雅黑" panose="020B0503020204020204" charset="-122"/>
              <a:ea typeface="微软雅黑" panose="020B0503020204020204" charset="-122"/>
            </a:endParaRPr>
          </a:p>
        </p:txBody>
      </p:sp>
      <p:sp>
        <p:nvSpPr>
          <p:cNvPr id="9" name="矩形 8"/>
          <p:cNvSpPr/>
          <p:nvPr/>
        </p:nvSpPr>
        <p:spPr>
          <a:xfrm>
            <a:off x="395536" y="4660218"/>
            <a:ext cx="8371656" cy="1863725"/>
          </a:xfrm>
          <a:prstGeom prst="rect">
            <a:avLst/>
          </a:prstGeom>
        </p:spPr>
        <p:txBody>
          <a:bodyPr wrap="square">
            <a:spAutoFit/>
          </a:bodyPr>
          <a:lstStyle/>
          <a:p>
            <a:pPr marL="457200" indent="-457200">
              <a:lnSpc>
                <a:spcPct val="120000"/>
              </a:lnSpc>
              <a:buFont typeface="Wingdings" panose="05000000000000000000" pitchFamily="2" charset="2"/>
              <a:buChar char="Ø"/>
            </a:pP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源操作数在寄存器堆栈中比在内存中更宽</a:t>
            </a:r>
            <a:r>
              <a:rPr lang="zh-CN" altLang="en-US" sz="2400" dirty="0">
                <a:latin typeface="微软雅黑" panose="020B0503020204020204" charset="-122"/>
                <a:ea typeface="微软雅黑" panose="020B0503020204020204" charset="-122"/>
                <a:cs typeface="微软雅黑" panose="020B0503020204020204" charset="-122"/>
              </a:rPr>
              <a:t>，并且所有的操作都是这样宽的内部精度来执行。不像</a:t>
            </a:r>
            <a:r>
              <a:rPr lang="en-US" altLang="zh-CN" sz="2400" dirty="0">
                <a:latin typeface="微软雅黑" panose="020B0503020204020204" charset="-122"/>
                <a:ea typeface="微软雅黑" panose="020B0503020204020204" charset="-122"/>
                <a:cs typeface="微软雅黑" panose="020B0503020204020204" charset="-122"/>
              </a:rPr>
              <a:t>MIPS</a:t>
            </a:r>
            <a:r>
              <a:rPr lang="zh-CN" altLang="en-US" sz="2400" dirty="0">
                <a:latin typeface="微软雅黑" panose="020B0503020204020204" charset="-122"/>
                <a:ea typeface="微软雅黑" panose="020B0503020204020204" charset="-122"/>
                <a:cs typeface="微软雅黑" panose="020B0503020204020204" charset="-122"/>
              </a:rPr>
              <a:t>最大位宽</a:t>
            </a:r>
            <a:r>
              <a:rPr lang="en-US" altLang="zh-CN" sz="2400" dirty="0">
                <a:latin typeface="微软雅黑" panose="020B0503020204020204" charset="-122"/>
                <a:ea typeface="微软雅黑" panose="020B0503020204020204" charset="-122"/>
                <a:cs typeface="微软雅黑" panose="020B0503020204020204" charset="-122"/>
              </a:rPr>
              <a:t>64</a:t>
            </a:r>
            <a:r>
              <a:rPr lang="zh-CN" altLang="en-US" sz="2400" dirty="0">
                <a:latin typeface="微软雅黑" panose="020B0503020204020204" charset="-122"/>
                <a:ea typeface="微软雅黑" panose="020B0503020204020204" charset="-122"/>
                <a:cs typeface="微软雅黑" panose="020B0503020204020204" charset="-122"/>
              </a:rPr>
              <a:t>位，在堆栈中</a:t>
            </a:r>
            <a:r>
              <a:rPr lang="en-US" altLang="zh-CN" sz="2400" dirty="0">
                <a:latin typeface="微软雅黑" panose="020B0503020204020204" charset="-122"/>
                <a:ea typeface="微软雅黑" panose="020B0503020204020204" charset="-122"/>
                <a:cs typeface="微软雅黑" panose="020B0503020204020204" charset="-122"/>
              </a:rPr>
              <a:t>X86</a:t>
            </a:r>
            <a:r>
              <a:rPr lang="zh-CN" altLang="en-US" sz="2400" dirty="0">
                <a:latin typeface="微软雅黑" panose="020B0503020204020204" charset="-122"/>
                <a:ea typeface="微软雅黑" panose="020B0503020204020204" charset="-122"/>
                <a:cs typeface="微软雅黑" panose="020B0503020204020204" charset="-122"/>
              </a:rPr>
              <a:t>源操作数达到</a:t>
            </a:r>
            <a:r>
              <a:rPr lang="en-US" altLang="zh-CN" sz="2400" dirty="0">
                <a:latin typeface="微软雅黑" panose="020B0503020204020204" charset="-122"/>
                <a:ea typeface="微软雅黑" panose="020B0503020204020204" charset="-122"/>
                <a:cs typeface="微软雅黑" panose="020B0503020204020204" charset="-122"/>
              </a:rPr>
              <a:t>80</a:t>
            </a:r>
            <a:r>
              <a:rPr lang="zh-CN" altLang="en-US" sz="2400" dirty="0">
                <a:latin typeface="微软雅黑" panose="020B0503020204020204" charset="-122"/>
                <a:ea typeface="微软雅黑" panose="020B0503020204020204" charset="-122"/>
                <a:cs typeface="微软雅黑" panose="020B0503020204020204" charset="-122"/>
              </a:rPr>
              <a:t>位宽。数字在载入时自动转换为这种</a:t>
            </a:r>
            <a:r>
              <a:rPr lang="en-US" altLang="zh-CN" sz="2400" dirty="0">
                <a:latin typeface="微软雅黑" panose="020B0503020204020204" charset="-122"/>
                <a:ea typeface="微软雅黑" panose="020B0503020204020204" charset="-122"/>
                <a:cs typeface="微软雅黑" panose="020B0503020204020204" charset="-122"/>
              </a:rPr>
              <a:t>80</a:t>
            </a:r>
            <a:r>
              <a:rPr lang="zh-CN" altLang="en-US" sz="2400" dirty="0">
                <a:latin typeface="微软雅黑" panose="020B0503020204020204" charset="-122"/>
                <a:ea typeface="微软雅黑" panose="020B0503020204020204" charset="-122"/>
                <a:cs typeface="微软雅黑" panose="020B0503020204020204" charset="-122"/>
              </a:rPr>
              <a:t>位格式，在写回内存时转换回相应的大小。</a:t>
            </a:r>
            <a:endParaRPr lang="en-US" altLang="zh-CN" sz="2400" dirty="0">
              <a:latin typeface="微软雅黑" panose="020B0503020204020204" charset="-122"/>
              <a:ea typeface="微软雅黑" panose="020B0503020204020204" charset="-122"/>
              <a:cs typeface="微软雅黑" panose="020B0503020204020204" charset="-122"/>
            </a:endParaRPr>
          </a:p>
        </p:txBody>
      </p:sp>
      <p:sp>
        <p:nvSpPr>
          <p:cNvPr id="10" name="矩形 9"/>
          <p:cNvSpPr/>
          <p:nvPr/>
        </p:nvSpPr>
        <p:spPr>
          <a:xfrm>
            <a:off x="304800" y="3140968"/>
            <a:ext cx="8587680" cy="1050290"/>
          </a:xfrm>
          <a:prstGeom prst="rect">
            <a:avLst/>
          </a:prstGeom>
        </p:spPr>
        <p:txBody>
          <a:bodyPr wrap="square">
            <a:spAutoFit/>
          </a:bodyPr>
          <a:lstStyle/>
          <a:p>
            <a:pPr>
              <a:lnSpc>
                <a:spcPct val="130000"/>
              </a:lnSpc>
            </a:pPr>
            <a:r>
              <a:rPr lang="zh-CN" altLang="en-US" sz="2400" dirty="0">
                <a:solidFill>
                  <a:srgbClr val="0000FF"/>
                </a:solidFill>
                <a:latin typeface="微软雅黑" panose="020B0503020204020204" charset="-122"/>
                <a:ea typeface="微软雅黑" panose="020B0503020204020204" charset="-122"/>
                <a:cs typeface="微软雅黑" panose="020B0503020204020204" charset="-122"/>
              </a:rPr>
              <a:t>注：</a:t>
            </a:r>
            <a:r>
              <a:rPr lang="en-US" altLang="zh-CN" sz="2400" dirty="0">
                <a:solidFill>
                  <a:srgbClr val="0000FF"/>
                </a:solidFill>
                <a:latin typeface="微软雅黑" panose="020B0503020204020204" charset="-122"/>
                <a:ea typeface="微软雅黑" panose="020B0503020204020204" charset="-122"/>
                <a:cs typeface="微软雅黑" panose="020B0503020204020204" charset="-122"/>
              </a:rPr>
              <a:t>Load</a:t>
            </a:r>
            <a:r>
              <a:rPr lang="zh-CN" altLang="en-US" sz="2400" dirty="0">
                <a:solidFill>
                  <a:srgbClr val="0000FF"/>
                </a:solidFill>
                <a:latin typeface="微软雅黑" panose="020B0503020204020204" charset="-122"/>
                <a:ea typeface="微软雅黑" panose="020B0503020204020204" charset="-122"/>
                <a:cs typeface="微软雅黑" panose="020B0503020204020204" charset="-122"/>
              </a:rPr>
              <a:t>指令总是将数据移到堆栈顶端，同时将栈顶指针加</a:t>
            </a:r>
            <a:r>
              <a:rPr lang="en-US" altLang="zh-CN" sz="2400" dirty="0">
                <a:solidFill>
                  <a:srgbClr val="0000FF"/>
                </a:solidFill>
                <a:latin typeface="微软雅黑" panose="020B0503020204020204" charset="-122"/>
                <a:ea typeface="微软雅黑" panose="020B0503020204020204" charset="-122"/>
                <a:cs typeface="微软雅黑" panose="020B0503020204020204" charset="-122"/>
              </a:rPr>
              <a:t>1</a:t>
            </a:r>
            <a:r>
              <a:rPr lang="zh-CN" altLang="en-US" sz="2400" dirty="0">
                <a:solidFill>
                  <a:srgbClr val="0000FF"/>
                </a:solidFill>
                <a:latin typeface="微软雅黑" panose="020B0503020204020204" charset="-122"/>
                <a:ea typeface="微软雅黑" panose="020B0503020204020204" charset="-122"/>
                <a:cs typeface="微软雅黑" panose="020B0503020204020204" charset="-122"/>
              </a:rPr>
              <a:t>；</a:t>
            </a:r>
            <a:r>
              <a:rPr lang="en-US" altLang="zh-CN" sz="2400" dirty="0">
                <a:solidFill>
                  <a:srgbClr val="0000FF"/>
                </a:solidFill>
                <a:latin typeface="微软雅黑" panose="020B0503020204020204" charset="-122"/>
                <a:ea typeface="微软雅黑" panose="020B0503020204020204" charset="-122"/>
                <a:cs typeface="微软雅黑" panose="020B0503020204020204" charset="-122"/>
              </a:rPr>
              <a:t>store</a:t>
            </a:r>
            <a:r>
              <a:rPr lang="zh-CN" altLang="en-US" sz="2400" dirty="0">
                <a:solidFill>
                  <a:srgbClr val="0000FF"/>
                </a:solidFill>
                <a:latin typeface="微软雅黑" panose="020B0503020204020204" charset="-122"/>
                <a:ea typeface="微软雅黑" panose="020B0503020204020204" charset="-122"/>
                <a:cs typeface="微软雅黑" panose="020B0503020204020204" charset="-122"/>
              </a:rPr>
              <a:t>指令只能将栈顶数据移到内存。</a:t>
            </a:r>
            <a:endParaRPr lang="zh-CN" altLang="en-US" sz="2400" dirty="0">
              <a:solidFill>
                <a:srgbClr val="0000FF"/>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240D5ECE-8B49-45CD-BE81-EF81920D1969}" type="slidenum">
              <a:rPr lang="en-US" altLang="zh-CN" smtClean="0"/>
            </a:fld>
            <a:endParaRPr kumimoji="0" lang="zh-CN" altLang="en-US"/>
          </a:p>
        </p:txBody>
      </p:sp>
      <p:sp>
        <p:nvSpPr>
          <p:cNvPr id="5" name="Title 8"/>
          <p:cNvSpPr>
            <a:spLocks noGrp="1"/>
          </p:cNvSpPr>
          <p:nvPr>
            <p:ph type="title"/>
          </p:nvPr>
        </p:nvSpPr>
        <p:spPr>
          <a:xfrm>
            <a:off x="436180" y="76200"/>
            <a:ext cx="8403020" cy="685800"/>
          </a:xfrm>
        </p:spPr>
        <p:txBody>
          <a:bodyPr>
            <a:normAutofit/>
          </a:bodyPr>
          <a:lstStyle/>
          <a:p>
            <a:pPr lvl="0">
              <a:spcBef>
                <a:spcPts val="0"/>
              </a:spcBef>
            </a:pPr>
            <a:r>
              <a:rPr lang="en-US" altLang="zh-CN" sz="2800" dirty="0">
                <a:solidFill>
                  <a:srgbClr val="0000FF"/>
                </a:solidFill>
                <a:latin typeface="微软雅黑" panose="020B0503020204020204" charset="-122"/>
                <a:ea typeface="微软雅黑" panose="020B0503020204020204" charset="-122"/>
                <a:cs typeface="微软雅黑" panose="020B0503020204020204" charset="-122"/>
              </a:rPr>
              <a:t>X86</a:t>
            </a:r>
            <a:r>
              <a:rPr lang="zh-CN" altLang="en-US" sz="2800" dirty="0">
                <a:solidFill>
                  <a:srgbClr val="0000FF"/>
                </a:solidFill>
                <a:latin typeface="微软雅黑" panose="020B0503020204020204" charset="-122"/>
                <a:ea typeface="微软雅黑" panose="020B0503020204020204" charset="-122"/>
                <a:cs typeface="微软雅黑" panose="020B0503020204020204" charset="-122"/>
              </a:rPr>
              <a:t>浮点体系结构</a:t>
            </a:r>
            <a:endParaRPr lang="zh-CN" sz="2800" dirty="0">
              <a:solidFill>
                <a:srgbClr val="0000FF"/>
              </a:solidFill>
              <a:latin typeface="微软雅黑" panose="020B0503020204020204" charset="-122"/>
              <a:ea typeface="微软雅黑" panose="020B0503020204020204" charset="-122"/>
              <a:cs typeface="微软雅黑" panose="020B0503020204020204" charset="-122"/>
            </a:endParaRPr>
          </a:p>
        </p:txBody>
      </p:sp>
      <p:sp>
        <p:nvSpPr>
          <p:cNvPr id="6" name="矩形 5"/>
          <p:cNvSpPr/>
          <p:nvPr/>
        </p:nvSpPr>
        <p:spPr>
          <a:xfrm>
            <a:off x="498475" y="1351915"/>
            <a:ext cx="8105775" cy="3731260"/>
          </a:xfrm>
          <a:prstGeom prst="rect">
            <a:avLst/>
          </a:prstGeom>
        </p:spPr>
        <p:txBody>
          <a:bodyPr wrap="square">
            <a:spAutoFit/>
          </a:bodyPr>
          <a:lstStyle/>
          <a:p>
            <a:pPr marL="457200" indent="-457200">
              <a:lnSpc>
                <a:spcPct val="130000"/>
              </a:lnSpc>
              <a:buFont typeface="Wingdings" panose="05000000000000000000" charset="0"/>
              <a:buChar char="Ø"/>
            </a:pPr>
            <a:r>
              <a:rPr lang="en-US" altLang="zh-CN" sz="2600" dirty="0">
                <a:latin typeface="微软雅黑" panose="020B0503020204020204" charset="-122"/>
                <a:ea typeface="微软雅黑" panose="020B0503020204020204" charset="-122"/>
                <a:cs typeface="微软雅黑" panose="020B0503020204020204" charset="-122"/>
              </a:rPr>
              <a:t>X86</a:t>
            </a:r>
            <a:r>
              <a:rPr lang="zh-CN" altLang="en-US" sz="2600" dirty="0">
                <a:latin typeface="微软雅黑" panose="020B0503020204020204" charset="-122"/>
                <a:ea typeface="微软雅黑" panose="020B0503020204020204" charset="-122"/>
                <a:cs typeface="微软雅黑" panose="020B0503020204020204" charset="-122"/>
              </a:rPr>
              <a:t>浮点操作主要分为</a:t>
            </a:r>
            <a:r>
              <a:rPr lang="en-US" altLang="zh-CN" sz="2600" dirty="0">
                <a:latin typeface="微软雅黑" panose="020B0503020204020204" charset="-122"/>
                <a:ea typeface="微软雅黑" panose="020B0503020204020204" charset="-122"/>
                <a:cs typeface="微软雅黑" panose="020B0503020204020204" charset="-122"/>
              </a:rPr>
              <a:t>4</a:t>
            </a:r>
            <a:r>
              <a:rPr lang="zh-CN" altLang="en-US" sz="2600" dirty="0">
                <a:latin typeface="微软雅黑" panose="020B0503020204020204" charset="-122"/>
                <a:ea typeface="微软雅黑" panose="020B0503020204020204" charset="-122"/>
                <a:cs typeface="微软雅黑" panose="020B0503020204020204" charset="-122"/>
              </a:rPr>
              <a:t>类：</a:t>
            </a:r>
            <a:endParaRPr lang="en-US" altLang="zh-CN" sz="2600" dirty="0">
              <a:latin typeface="微软雅黑" panose="020B0503020204020204" charset="-122"/>
              <a:ea typeface="微软雅黑" panose="020B0503020204020204" charset="-122"/>
              <a:cs typeface="微软雅黑" panose="020B0503020204020204" charset="-122"/>
            </a:endParaRPr>
          </a:p>
          <a:p>
            <a:pPr>
              <a:lnSpc>
                <a:spcPct val="130000"/>
              </a:lnSpc>
            </a:pPr>
            <a:r>
              <a:rPr lang="en-US" altLang="zh-CN" sz="2600" dirty="0">
                <a:latin typeface="微软雅黑" panose="020B0503020204020204" charset="-122"/>
                <a:ea typeface="微软雅黑" panose="020B0503020204020204" charset="-122"/>
                <a:cs typeface="微软雅黑" panose="020B0503020204020204" charset="-122"/>
              </a:rPr>
              <a:t>1</a:t>
            </a:r>
            <a:r>
              <a:rPr lang="zh-CN" altLang="en-US" sz="2600" dirty="0">
                <a:latin typeface="微软雅黑" panose="020B0503020204020204" charset="-122"/>
                <a:ea typeface="微软雅黑" panose="020B0503020204020204" charset="-122"/>
                <a:cs typeface="微软雅黑" panose="020B0503020204020204" charset="-122"/>
              </a:rPr>
              <a:t>）数据移动指令，包括</a:t>
            </a:r>
            <a:r>
              <a:rPr lang="en-US" altLang="zh-CN" sz="2600" dirty="0">
                <a:latin typeface="微软雅黑" panose="020B0503020204020204" charset="-122"/>
                <a:ea typeface="微软雅黑" panose="020B0503020204020204" charset="-122"/>
                <a:cs typeface="微软雅黑" panose="020B0503020204020204" charset="-122"/>
              </a:rPr>
              <a:t>load</a:t>
            </a:r>
            <a:r>
              <a:rPr lang="zh-CN" altLang="en-US" sz="2600" dirty="0">
                <a:latin typeface="微软雅黑" panose="020B0503020204020204" charset="-122"/>
                <a:ea typeface="微软雅黑" panose="020B0503020204020204" charset="-122"/>
                <a:cs typeface="微软雅黑" panose="020B0503020204020204" charset="-122"/>
              </a:rPr>
              <a:t>，</a:t>
            </a:r>
            <a:r>
              <a:rPr lang="en-US" altLang="zh-CN" sz="2600" dirty="0">
                <a:latin typeface="微软雅黑" panose="020B0503020204020204" charset="-122"/>
                <a:ea typeface="微软雅黑" panose="020B0503020204020204" charset="-122"/>
                <a:cs typeface="微软雅黑" panose="020B0503020204020204" charset="-122"/>
              </a:rPr>
              <a:t>load</a:t>
            </a:r>
            <a:r>
              <a:rPr lang="zh-CN" altLang="en-US" sz="2600" dirty="0">
                <a:latin typeface="微软雅黑" panose="020B0503020204020204" charset="-122"/>
                <a:ea typeface="微软雅黑" panose="020B0503020204020204" charset="-122"/>
                <a:cs typeface="微软雅黑" panose="020B0503020204020204" charset="-122"/>
              </a:rPr>
              <a:t>常数和</a:t>
            </a:r>
            <a:r>
              <a:rPr lang="en-US" altLang="zh-CN" sz="2600" dirty="0">
                <a:latin typeface="微软雅黑" panose="020B0503020204020204" charset="-122"/>
                <a:ea typeface="微软雅黑" panose="020B0503020204020204" charset="-122"/>
                <a:cs typeface="微软雅黑" panose="020B0503020204020204" charset="-122"/>
              </a:rPr>
              <a:t>store</a:t>
            </a:r>
            <a:r>
              <a:rPr lang="zh-CN" altLang="en-US" sz="2600" dirty="0">
                <a:latin typeface="微软雅黑" panose="020B0503020204020204" charset="-122"/>
                <a:ea typeface="微软雅黑" panose="020B0503020204020204" charset="-122"/>
                <a:cs typeface="微软雅黑" panose="020B0503020204020204" charset="-122"/>
              </a:rPr>
              <a:t>；</a:t>
            </a:r>
            <a:endParaRPr lang="en-US" altLang="zh-CN" sz="2600" dirty="0">
              <a:latin typeface="微软雅黑" panose="020B0503020204020204" charset="-122"/>
              <a:ea typeface="微软雅黑" panose="020B0503020204020204" charset="-122"/>
              <a:cs typeface="微软雅黑" panose="020B0503020204020204" charset="-122"/>
            </a:endParaRPr>
          </a:p>
          <a:p>
            <a:pPr>
              <a:lnSpc>
                <a:spcPct val="130000"/>
              </a:lnSpc>
            </a:pPr>
            <a:r>
              <a:rPr lang="en-US" altLang="zh-CN" sz="2600" dirty="0">
                <a:latin typeface="微软雅黑" panose="020B0503020204020204" charset="-122"/>
                <a:ea typeface="微软雅黑" panose="020B0503020204020204" charset="-122"/>
                <a:cs typeface="微软雅黑" panose="020B0503020204020204" charset="-122"/>
              </a:rPr>
              <a:t>2</a:t>
            </a:r>
            <a:r>
              <a:rPr lang="zh-CN" altLang="en-US" sz="2600" dirty="0">
                <a:latin typeface="微软雅黑" panose="020B0503020204020204" charset="-122"/>
                <a:ea typeface="微软雅黑" panose="020B0503020204020204" charset="-122"/>
                <a:cs typeface="微软雅黑" panose="020B0503020204020204" charset="-122"/>
              </a:rPr>
              <a:t>）计算机算术指令，包括加、减、乘、除、开方根和绝对值；</a:t>
            </a:r>
            <a:endParaRPr lang="en-US" altLang="zh-CN" sz="2600" dirty="0">
              <a:latin typeface="微软雅黑" panose="020B0503020204020204" charset="-122"/>
              <a:ea typeface="微软雅黑" panose="020B0503020204020204" charset="-122"/>
              <a:cs typeface="微软雅黑" panose="020B0503020204020204" charset="-122"/>
            </a:endParaRPr>
          </a:p>
          <a:p>
            <a:pPr>
              <a:lnSpc>
                <a:spcPct val="130000"/>
              </a:lnSpc>
            </a:pPr>
            <a:r>
              <a:rPr lang="en-US" altLang="zh-CN" sz="2600" dirty="0">
                <a:latin typeface="微软雅黑" panose="020B0503020204020204" charset="-122"/>
                <a:ea typeface="微软雅黑" panose="020B0503020204020204" charset="-122"/>
                <a:cs typeface="微软雅黑" panose="020B0503020204020204" charset="-122"/>
              </a:rPr>
              <a:t>3</a:t>
            </a:r>
            <a:r>
              <a:rPr lang="zh-CN" altLang="en-US" sz="2600" dirty="0">
                <a:latin typeface="微软雅黑" panose="020B0503020204020204" charset="-122"/>
                <a:ea typeface="微软雅黑" panose="020B0503020204020204" charset="-122"/>
                <a:cs typeface="微软雅黑" panose="020B0503020204020204" charset="-122"/>
              </a:rPr>
              <a:t>）比较指令，包括将结果发送给整数处理器使其能跳转的指令；</a:t>
            </a:r>
            <a:endParaRPr lang="en-US" altLang="zh-CN" sz="2600" dirty="0">
              <a:latin typeface="微软雅黑" panose="020B0503020204020204" charset="-122"/>
              <a:ea typeface="微软雅黑" panose="020B0503020204020204" charset="-122"/>
              <a:cs typeface="微软雅黑" panose="020B0503020204020204" charset="-122"/>
            </a:endParaRPr>
          </a:p>
          <a:p>
            <a:pPr>
              <a:lnSpc>
                <a:spcPct val="130000"/>
              </a:lnSpc>
            </a:pPr>
            <a:r>
              <a:rPr lang="en-US" altLang="zh-CN" sz="2600" dirty="0">
                <a:latin typeface="微软雅黑" panose="020B0503020204020204" charset="-122"/>
                <a:ea typeface="微软雅黑" panose="020B0503020204020204" charset="-122"/>
                <a:cs typeface="微软雅黑" panose="020B0503020204020204" charset="-122"/>
              </a:rPr>
              <a:t>4</a:t>
            </a:r>
            <a:r>
              <a:rPr lang="zh-CN" altLang="en-US" sz="2600" dirty="0">
                <a:latin typeface="微软雅黑" panose="020B0503020204020204" charset="-122"/>
                <a:ea typeface="微软雅黑" panose="020B0503020204020204" charset="-122"/>
                <a:cs typeface="微软雅黑" panose="020B0503020204020204" charset="-122"/>
              </a:rPr>
              <a:t>）超越函数指令，包括正弦、余弦、对数和指数。</a:t>
            </a:r>
            <a:endParaRPr lang="zh-CN" altLang="en-US" sz="26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240D5ECE-8B49-45CD-BE81-EF81920D1969}" type="slidenum">
              <a:rPr lang="en-US" altLang="zh-CN" smtClean="0"/>
            </a:fld>
            <a:endParaRPr kumimoji="0" lang="zh-CN" altLang="en-US"/>
          </a:p>
        </p:txBody>
      </p:sp>
      <p:sp>
        <p:nvSpPr>
          <p:cNvPr id="5" name="Title 8"/>
          <p:cNvSpPr>
            <a:spLocks noGrp="1"/>
          </p:cNvSpPr>
          <p:nvPr>
            <p:ph type="title"/>
          </p:nvPr>
        </p:nvSpPr>
        <p:spPr>
          <a:xfrm>
            <a:off x="436180" y="76200"/>
            <a:ext cx="8403020" cy="685800"/>
          </a:xfrm>
        </p:spPr>
        <p:txBody>
          <a:bodyPr>
            <a:normAutofit/>
          </a:bodyPr>
          <a:lstStyle/>
          <a:p>
            <a:pPr lvl="0">
              <a:spcBef>
                <a:spcPts val="0"/>
              </a:spcBef>
            </a:pPr>
            <a:r>
              <a:rPr lang="en-US" altLang="zh-CN" sz="2800" dirty="0">
                <a:solidFill>
                  <a:srgbClr val="0000FF"/>
                </a:solidFill>
                <a:latin typeface="微软雅黑" panose="020B0503020204020204" charset="-122"/>
                <a:ea typeface="微软雅黑" panose="020B0503020204020204" charset="-122"/>
                <a:cs typeface="微软雅黑" panose="020B0503020204020204" charset="-122"/>
              </a:rPr>
              <a:t> X86</a:t>
            </a:r>
            <a:r>
              <a:rPr lang="zh-CN" altLang="en-US" sz="2800" dirty="0">
                <a:solidFill>
                  <a:srgbClr val="0000FF"/>
                </a:solidFill>
                <a:latin typeface="微软雅黑" panose="020B0503020204020204" charset="-122"/>
                <a:ea typeface="微软雅黑" panose="020B0503020204020204" charset="-122"/>
                <a:cs typeface="微软雅黑" panose="020B0503020204020204" charset="-122"/>
              </a:rPr>
              <a:t>浮点体系结构</a:t>
            </a:r>
            <a:endParaRPr lang="zh-CN" sz="2800" dirty="0">
              <a:solidFill>
                <a:srgbClr val="0000FF"/>
              </a:solidFill>
              <a:latin typeface="微软雅黑" panose="020B0503020204020204" charset="-122"/>
              <a:ea typeface="微软雅黑" panose="020B0503020204020204" charset="-122"/>
              <a:cs typeface="微软雅黑" panose="020B0503020204020204" charset="-122"/>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1560" y="1226856"/>
            <a:ext cx="8208912" cy="2778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矩形 5"/>
          <p:cNvSpPr/>
          <p:nvPr/>
        </p:nvSpPr>
        <p:spPr>
          <a:xfrm>
            <a:off x="755576" y="836712"/>
            <a:ext cx="8064896" cy="452432"/>
          </a:xfrm>
          <a:prstGeom prst="rect">
            <a:avLst/>
          </a:prstGeom>
        </p:spPr>
        <p:txBody>
          <a:bodyPr wrap="square">
            <a:spAutoFit/>
          </a:bodyPr>
          <a:lstStyle/>
          <a:p>
            <a:pPr>
              <a:lnSpc>
                <a:spcPct val="130000"/>
              </a:lnSpc>
            </a:pPr>
            <a:r>
              <a:rPr lang="zh-CN" altLang="en-US" dirty="0">
                <a:latin typeface="华文中宋" panose="02010600040101010101" pitchFamily="2" charset="-122"/>
                <a:ea typeface="华文中宋" panose="02010600040101010101" pitchFamily="2" charset="-122"/>
              </a:rPr>
              <a:t>数据传送                算术                              比较                  超越函数</a:t>
            </a:r>
            <a:endParaRPr lang="zh-CN" altLang="en-US" dirty="0">
              <a:latin typeface="华文中宋" panose="02010600040101010101" pitchFamily="2" charset="-122"/>
              <a:ea typeface="华文中宋" panose="02010600040101010101" pitchFamily="2" charset="-122"/>
            </a:endParaRPr>
          </a:p>
        </p:txBody>
      </p:sp>
      <p:graphicFrame>
        <p:nvGraphicFramePr>
          <p:cNvPr id="2" name="表格 1"/>
          <p:cNvGraphicFramePr>
            <a:graphicFrameLocks noGrp="1"/>
          </p:cNvGraphicFramePr>
          <p:nvPr/>
        </p:nvGraphicFramePr>
        <p:xfrm>
          <a:off x="827584" y="4005064"/>
          <a:ext cx="7848872" cy="2225040"/>
        </p:xfrm>
        <a:graphic>
          <a:graphicData uri="http://schemas.openxmlformats.org/drawingml/2006/table">
            <a:tbl>
              <a:tblPr firstRow="1" bandRow="1">
                <a:tableStyleId>{5C22544A-7EE6-4342-B048-85BDC9FD1C3A}</a:tableStyleId>
              </a:tblPr>
              <a:tblGrid>
                <a:gridCol w="1303671"/>
                <a:gridCol w="1216609"/>
                <a:gridCol w="5328592"/>
              </a:tblGrid>
              <a:tr h="370840">
                <a:tc>
                  <a:txBody>
                    <a:bodyPr/>
                    <a:lstStyle/>
                    <a:p>
                      <a:pPr algn="ctr"/>
                      <a:r>
                        <a:rPr lang="zh-CN" altLang="en-US" dirty="0">
                          <a:latin typeface="+mn-lt"/>
                          <a:ea typeface="华文中宋" panose="02010600040101010101" pitchFamily="2" charset="-122"/>
                        </a:rPr>
                        <a:t>指令</a:t>
                      </a:r>
                      <a:endParaRPr lang="zh-CN" altLang="en-US" dirty="0">
                        <a:latin typeface="+mn-lt"/>
                        <a:ea typeface="华文中宋"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zh-CN" altLang="en-US" dirty="0">
                          <a:latin typeface="+mn-lt"/>
                          <a:ea typeface="华文中宋" panose="02010600040101010101" pitchFamily="2" charset="-122"/>
                        </a:rPr>
                        <a:t>操作数</a:t>
                      </a:r>
                      <a:endParaRPr lang="zh-CN" altLang="en-US" dirty="0">
                        <a:latin typeface="+mn-lt"/>
                        <a:ea typeface="华文中宋"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zh-CN" altLang="en-US" dirty="0">
                          <a:latin typeface="+mn-lt"/>
                          <a:ea typeface="华文中宋" panose="02010600040101010101" pitchFamily="2" charset="-122"/>
                        </a:rPr>
                        <a:t>备注</a:t>
                      </a:r>
                      <a:endParaRPr lang="zh-CN" altLang="en-US" dirty="0">
                        <a:latin typeface="+mn-lt"/>
                        <a:ea typeface="华文中宋"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r>
              <a:tr h="370840">
                <a:tc>
                  <a:txBody>
                    <a:bodyPr/>
                    <a:lstStyle/>
                    <a:p>
                      <a:r>
                        <a:rPr lang="en-US" altLang="zh-CN" dirty="0">
                          <a:latin typeface="+mn-lt"/>
                          <a:ea typeface="华文中宋" panose="02010600040101010101" pitchFamily="2" charset="-122"/>
                        </a:rPr>
                        <a:t>FADD</a:t>
                      </a:r>
                      <a:endParaRPr lang="zh-CN" altLang="en-US" dirty="0">
                        <a:latin typeface="+mn-lt"/>
                        <a:ea typeface="华文中宋"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华文中宋"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dirty="0">
                          <a:latin typeface="+mn-lt"/>
                          <a:ea typeface="华文中宋" panose="02010600040101010101" pitchFamily="2" charset="-122"/>
                        </a:rPr>
                        <a:t>两个操作数都在堆栈中，结果放在栈顶</a:t>
                      </a:r>
                      <a:endParaRPr lang="zh-CN" altLang="en-US" dirty="0">
                        <a:latin typeface="+mn-lt"/>
                        <a:ea typeface="华文中宋"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a:latin typeface="+mn-lt"/>
                          <a:ea typeface="华文中宋" panose="02010600040101010101" pitchFamily="2" charset="-122"/>
                        </a:rPr>
                        <a:t>FADD</a:t>
                      </a:r>
                      <a:endParaRPr lang="zh-CN" altLang="en-US" dirty="0">
                        <a:latin typeface="+mn-lt"/>
                        <a:ea typeface="华文中宋"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dirty="0">
                          <a:latin typeface="+mn-lt"/>
                          <a:ea typeface="华文中宋" panose="02010600040101010101" pitchFamily="2" charset="-122"/>
                        </a:rPr>
                        <a:t>ST(</a:t>
                      </a:r>
                      <a:r>
                        <a:rPr lang="en-US" altLang="zh-CN" dirty="0" err="1">
                          <a:latin typeface="+mn-lt"/>
                          <a:ea typeface="华文中宋" panose="02010600040101010101" pitchFamily="2" charset="-122"/>
                        </a:rPr>
                        <a:t>i</a:t>
                      </a:r>
                      <a:r>
                        <a:rPr lang="en-US" altLang="zh-CN" dirty="0">
                          <a:latin typeface="+mn-lt"/>
                          <a:ea typeface="华文中宋" panose="02010600040101010101" pitchFamily="2" charset="-122"/>
                        </a:rPr>
                        <a:t>)</a:t>
                      </a:r>
                      <a:endParaRPr lang="zh-CN" altLang="en-US" dirty="0">
                        <a:latin typeface="+mn-lt"/>
                        <a:ea typeface="华文中宋"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dirty="0">
                          <a:latin typeface="+mn-lt"/>
                          <a:ea typeface="华文中宋" panose="02010600040101010101" pitchFamily="2" charset="-122"/>
                        </a:rPr>
                        <a:t>一个操作数在栈顶下第</a:t>
                      </a:r>
                      <a:r>
                        <a:rPr lang="en-US" altLang="zh-CN" dirty="0" err="1">
                          <a:latin typeface="+mn-lt"/>
                          <a:ea typeface="华文中宋" panose="02010600040101010101" pitchFamily="2" charset="-122"/>
                        </a:rPr>
                        <a:t>i</a:t>
                      </a:r>
                      <a:r>
                        <a:rPr lang="zh-CN" altLang="en-US" dirty="0">
                          <a:latin typeface="+mn-lt"/>
                          <a:ea typeface="华文中宋" panose="02010600040101010101" pitchFamily="2" charset="-122"/>
                        </a:rPr>
                        <a:t>个寄存器中，结果放在栈顶</a:t>
                      </a:r>
                      <a:endParaRPr lang="zh-CN" altLang="en-US" dirty="0">
                        <a:latin typeface="+mn-lt"/>
                        <a:ea typeface="华文中宋"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a:latin typeface="+mn-lt"/>
                          <a:ea typeface="华文中宋" panose="02010600040101010101" pitchFamily="2" charset="-122"/>
                        </a:rPr>
                        <a:t>FADD</a:t>
                      </a:r>
                      <a:endParaRPr lang="zh-CN" altLang="en-US" dirty="0">
                        <a:latin typeface="+mn-lt"/>
                        <a:ea typeface="华文中宋"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a:latin typeface="+mn-lt"/>
                          <a:ea typeface="华文中宋" panose="02010600040101010101" pitchFamily="2" charset="-122"/>
                        </a:rPr>
                        <a:t>ST(</a:t>
                      </a:r>
                      <a:r>
                        <a:rPr lang="en-US" altLang="zh-CN" dirty="0" err="1">
                          <a:latin typeface="+mn-lt"/>
                          <a:ea typeface="华文中宋" panose="02010600040101010101" pitchFamily="2" charset="-122"/>
                        </a:rPr>
                        <a:t>i</a:t>
                      </a:r>
                      <a:r>
                        <a:rPr lang="en-US" altLang="zh-CN" dirty="0">
                          <a:latin typeface="+mn-lt"/>
                          <a:ea typeface="华文中宋" panose="02010600040101010101" pitchFamily="2" charset="-122"/>
                        </a:rPr>
                        <a:t>),</a:t>
                      </a:r>
                      <a:r>
                        <a:rPr lang="en-US" altLang="zh-CN" baseline="0" dirty="0">
                          <a:latin typeface="+mn-lt"/>
                          <a:ea typeface="华文中宋" panose="02010600040101010101" pitchFamily="2" charset="-122"/>
                        </a:rPr>
                        <a:t> ST</a:t>
                      </a:r>
                      <a:endParaRPr lang="zh-CN" altLang="en-US" dirty="0">
                        <a:latin typeface="+mn-lt"/>
                        <a:ea typeface="华文中宋"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latin typeface="+mn-lt"/>
                          <a:ea typeface="华文中宋" panose="02010600040101010101" pitchFamily="2" charset="-122"/>
                        </a:rPr>
                        <a:t>一个操作数在栈顶，结果放在栈顶下第</a:t>
                      </a:r>
                      <a:r>
                        <a:rPr lang="en-US" altLang="zh-CN" dirty="0" err="1">
                          <a:latin typeface="+mn-lt"/>
                          <a:ea typeface="华文中宋" panose="02010600040101010101" pitchFamily="2" charset="-122"/>
                        </a:rPr>
                        <a:t>i</a:t>
                      </a:r>
                      <a:r>
                        <a:rPr lang="zh-CN" altLang="en-US" dirty="0">
                          <a:latin typeface="+mn-lt"/>
                          <a:ea typeface="华文中宋" panose="02010600040101010101" pitchFamily="2" charset="-122"/>
                        </a:rPr>
                        <a:t>个寄存器中</a:t>
                      </a:r>
                      <a:endParaRPr lang="zh-CN" altLang="en-US" dirty="0">
                        <a:latin typeface="+mn-lt"/>
                        <a:ea typeface="华文中宋"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a:latin typeface="+mn-lt"/>
                          <a:ea typeface="华文中宋" panose="02010600040101010101" pitchFamily="2" charset="-122"/>
                        </a:rPr>
                        <a:t>FADD</a:t>
                      </a:r>
                      <a:endParaRPr lang="zh-CN" altLang="en-US" dirty="0">
                        <a:latin typeface="+mn-lt"/>
                        <a:ea typeface="华文中宋"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dirty="0">
                          <a:latin typeface="+mn-lt"/>
                          <a:ea typeface="华文中宋" panose="02010600040101010101" pitchFamily="2" charset="-122"/>
                        </a:rPr>
                        <a:t>Mem32</a:t>
                      </a:r>
                      <a:endParaRPr lang="zh-CN" altLang="en-US" dirty="0">
                        <a:latin typeface="+mn-lt"/>
                        <a:ea typeface="华文中宋"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dirty="0">
                          <a:latin typeface="+mn-lt"/>
                          <a:ea typeface="华文中宋" panose="02010600040101010101" pitchFamily="2" charset="-122"/>
                        </a:rPr>
                        <a:t>一个操作数是内存中的</a:t>
                      </a:r>
                      <a:r>
                        <a:rPr lang="en-US" altLang="zh-CN" dirty="0">
                          <a:latin typeface="+mn-lt"/>
                          <a:ea typeface="华文中宋" panose="02010600040101010101" pitchFamily="2" charset="-122"/>
                        </a:rPr>
                        <a:t>32</a:t>
                      </a:r>
                      <a:r>
                        <a:rPr lang="zh-CN" altLang="en-US" dirty="0">
                          <a:latin typeface="+mn-lt"/>
                          <a:ea typeface="华文中宋" panose="02010600040101010101" pitchFamily="2" charset="-122"/>
                        </a:rPr>
                        <a:t>位数据，结果放在栈顶</a:t>
                      </a:r>
                      <a:endParaRPr lang="zh-CN" altLang="en-US" dirty="0">
                        <a:latin typeface="+mn-lt"/>
                        <a:ea typeface="华文中宋"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a:latin typeface="+mn-lt"/>
                          <a:ea typeface="华文中宋" panose="02010600040101010101" pitchFamily="2" charset="-122"/>
                        </a:rPr>
                        <a:t>FADD</a:t>
                      </a:r>
                      <a:endParaRPr lang="zh-CN" altLang="en-US" dirty="0">
                        <a:latin typeface="+mn-lt"/>
                        <a:ea typeface="华文中宋"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dirty="0">
                          <a:latin typeface="+mn-lt"/>
                          <a:ea typeface="华文中宋" panose="02010600040101010101" pitchFamily="2" charset="-122"/>
                        </a:rPr>
                        <a:t>mem64</a:t>
                      </a:r>
                      <a:endParaRPr lang="zh-CN" altLang="en-US" dirty="0">
                        <a:latin typeface="+mn-lt"/>
                        <a:ea typeface="华文中宋"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latin typeface="+mn-lt"/>
                          <a:ea typeface="华文中宋" panose="02010600040101010101" pitchFamily="2" charset="-122"/>
                        </a:rPr>
                        <a:t>一个操作数是内存中的</a:t>
                      </a:r>
                      <a:r>
                        <a:rPr lang="en-US" altLang="zh-CN" dirty="0">
                          <a:latin typeface="+mn-lt"/>
                          <a:ea typeface="华文中宋" panose="02010600040101010101" pitchFamily="2" charset="-122"/>
                        </a:rPr>
                        <a:t>64</a:t>
                      </a:r>
                      <a:r>
                        <a:rPr lang="zh-CN" altLang="en-US" dirty="0">
                          <a:latin typeface="+mn-lt"/>
                          <a:ea typeface="华文中宋" panose="02010600040101010101" pitchFamily="2" charset="-122"/>
                        </a:rPr>
                        <a:t>位数据，结果放在栈顶</a:t>
                      </a:r>
                      <a:endParaRPr lang="zh-CN" altLang="en-US" dirty="0">
                        <a:latin typeface="+mn-lt"/>
                        <a:ea typeface="华文中宋"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9" name="矩形 8"/>
          <p:cNvSpPr/>
          <p:nvPr/>
        </p:nvSpPr>
        <p:spPr>
          <a:xfrm>
            <a:off x="147700" y="1124744"/>
            <a:ext cx="463860" cy="2853986"/>
          </a:xfrm>
          <a:prstGeom prst="rect">
            <a:avLst/>
          </a:prstGeom>
        </p:spPr>
        <p:txBody>
          <a:bodyPr wrap="square">
            <a:spAutoFit/>
          </a:bodyPr>
          <a:lstStyle/>
          <a:p>
            <a:pPr>
              <a:lnSpc>
                <a:spcPct val="130000"/>
              </a:lnSpc>
            </a:pPr>
            <a:r>
              <a:rPr lang="en-US" altLang="zh-CN" sz="2000" dirty="0">
                <a:latin typeface="华文中宋" panose="02010600040101010101" pitchFamily="2" charset="-122"/>
                <a:ea typeface="华文中宋" panose="02010600040101010101" pitchFamily="2" charset="-122"/>
              </a:rPr>
              <a:t>X86</a:t>
            </a:r>
            <a:r>
              <a:rPr lang="zh-CN" altLang="en-US" sz="2000" dirty="0">
                <a:latin typeface="华文中宋" panose="02010600040101010101" pitchFamily="2" charset="-122"/>
                <a:ea typeface="华文中宋" panose="02010600040101010101" pitchFamily="2" charset="-122"/>
              </a:rPr>
              <a:t>浮点指令</a:t>
            </a:r>
            <a:endParaRPr lang="zh-CN" altLang="en-US" sz="2000" dirty="0">
              <a:latin typeface="华文中宋" panose="02010600040101010101" pitchFamily="2" charset="-122"/>
              <a:ea typeface="华文中宋" panose="02010600040101010101" pitchFamily="2" charset="-122"/>
            </a:endParaRPr>
          </a:p>
        </p:txBody>
      </p:sp>
      <p:sp>
        <p:nvSpPr>
          <p:cNvPr id="10" name="矩形 9"/>
          <p:cNvSpPr/>
          <p:nvPr/>
        </p:nvSpPr>
        <p:spPr>
          <a:xfrm>
            <a:off x="3059832" y="6320933"/>
            <a:ext cx="3528392" cy="492443"/>
          </a:xfrm>
          <a:prstGeom prst="rect">
            <a:avLst/>
          </a:prstGeom>
        </p:spPr>
        <p:txBody>
          <a:bodyPr wrap="square">
            <a:spAutoFit/>
          </a:bodyPr>
          <a:lstStyle/>
          <a:p>
            <a:pPr>
              <a:lnSpc>
                <a:spcPct val="130000"/>
              </a:lnSpc>
            </a:pPr>
            <a:r>
              <a:rPr lang="zh-CN" altLang="en-US" sz="2000" dirty="0">
                <a:latin typeface="华文中宋" panose="02010600040101010101" pitchFamily="2" charset="-122"/>
                <a:ea typeface="华文中宋" panose="02010600040101010101" pitchFamily="2" charset="-122"/>
              </a:rPr>
              <a:t>有不同源操作数的浮点加</a:t>
            </a:r>
            <a:endParaRPr lang="zh-CN" altLang="en-US" sz="2000" dirty="0">
              <a:latin typeface="华文中宋" panose="02010600040101010101" pitchFamily="2" charset="-122"/>
              <a:ea typeface="华文中宋" panose="02010600040101010101"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240D5ECE-8B49-45CD-BE81-EF81920D1969}" type="slidenum">
              <a:rPr lang="en-US" altLang="zh-CN" smtClean="0"/>
            </a:fld>
            <a:endParaRPr kumimoji="0" lang="zh-CN" altLang="en-US"/>
          </a:p>
        </p:txBody>
      </p:sp>
      <p:sp>
        <p:nvSpPr>
          <p:cNvPr id="5" name="Title 8"/>
          <p:cNvSpPr>
            <a:spLocks noGrp="1"/>
          </p:cNvSpPr>
          <p:nvPr>
            <p:ph type="title"/>
          </p:nvPr>
        </p:nvSpPr>
        <p:spPr>
          <a:xfrm>
            <a:off x="436180" y="76200"/>
            <a:ext cx="8403020" cy="685800"/>
          </a:xfrm>
        </p:spPr>
        <p:txBody>
          <a:bodyPr>
            <a:normAutofit/>
          </a:bodyPr>
          <a:lstStyle/>
          <a:p>
            <a:pPr lvl="0">
              <a:spcBef>
                <a:spcPts val="0"/>
              </a:spcBef>
            </a:pPr>
            <a:r>
              <a:rPr lang="en-US" altLang="zh-CN" sz="2800" dirty="0">
                <a:solidFill>
                  <a:srgbClr val="0000FF"/>
                </a:solidFill>
                <a:latin typeface="微软雅黑" panose="020B0503020204020204" charset="-122"/>
                <a:ea typeface="微软雅黑" panose="020B0503020204020204" charset="-122"/>
                <a:cs typeface="微软雅黑" panose="020B0503020204020204" charset="-122"/>
              </a:rPr>
              <a:t>Intel SIMD</a:t>
            </a:r>
            <a:r>
              <a:rPr lang="zh-CN" altLang="en-US" sz="2800" dirty="0">
                <a:solidFill>
                  <a:srgbClr val="0000FF"/>
                </a:solidFill>
                <a:latin typeface="微软雅黑" panose="020B0503020204020204" charset="-122"/>
                <a:ea typeface="微软雅黑" panose="020B0503020204020204" charset="-122"/>
                <a:cs typeface="微软雅黑" panose="020B0503020204020204" charset="-122"/>
              </a:rPr>
              <a:t>流扩展</a:t>
            </a:r>
            <a:r>
              <a:rPr lang="en-US" altLang="zh-CN" sz="2800" dirty="0">
                <a:solidFill>
                  <a:srgbClr val="0000FF"/>
                </a:solidFill>
                <a:latin typeface="微软雅黑" panose="020B0503020204020204" charset="-122"/>
                <a:ea typeface="微软雅黑" panose="020B0503020204020204" charset="-122"/>
                <a:cs typeface="微软雅黑" panose="020B0503020204020204" charset="-122"/>
              </a:rPr>
              <a:t>2</a:t>
            </a:r>
            <a:r>
              <a:rPr lang="zh-CN" altLang="en-US" sz="2800" dirty="0">
                <a:solidFill>
                  <a:srgbClr val="0000FF"/>
                </a:solidFill>
                <a:latin typeface="微软雅黑" panose="020B0503020204020204" charset="-122"/>
                <a:ea typeface="微软雅黑" panose="020B0503020204020204" charset="-122"/>
                <a:cs typeface="微软雅黑" panose="020B0503020204020204" charset="-122"/>
              </a:rPr>
              <a:t>（</a:t>
            </a:r>
            <a:r>
              <a:rPr lang="en-US" altLang="zh-CN" sz="2800" dirty="0">
                <a:solidFill>
                  <a:srgbClr val="0000FF"/>
                </a:solidFill>
                <a:latin typeface="微软雅黑" panose="020B0503020204020204" charset="-122"/>
                <a:ea typeface="微软雅黑" panose="020B0503020204020204" charset="-122"/>
                <a:cs typeface="微软雅黑" panose="020B0503020204020204" charset="-122"/>
              </a:rPr>
              <a:t>SSE2</a:t>
            </a:r>
            <a:r>
              <a:rPr lang="zh-CN" altLang="en-US" sz="2800" dirty="0">
                <a:solidFill>
                  <a:srgbClr val="0000FF"/>
                </a:solidFill>
                <a:latin typeface="微软雅黑" panose="020B0503020204020204" charset="-122"/>
                <a:ea typeface="微软雅黑" panose="020B0503020204020204" charset="-122"/>
                <a:cs typeface="微软雅黑" panose="020B0503020204020204" charset="-122"/>
              </a:rPr>
              <a:t>）浮点体系结构</a:t>
            </a:r>
            <a:endParaRPr lang="zh-CN" sz="2800" dirty="0">
              <a:solidFill>
                <a:srgbClr val="0000FF"/>
              </a:solidFill>
              <a:latin typeface="微软雅黑" panose="020B0503020204020204" charset="-122"/>
              <a:ea typeface="微软雅黑" panose="020B0503020204020204" charset="-122"/>
              <a:cs typeface="微软雅黑" panose="020B0503020204020204" charset="-122"/>
            </a:endParaRPr>
          </a:p>
        </p:txBody>
      </p:sp>
      <p:sp>
        <p:nvSpPr>
          <p:cNvPr id="11" name="矩形 10"/>
          <p:cNvSpPr/>
          <p:nvPr/>
        </p:nvSpPr>
        <p:spPr>
          <a:xfrm>
            <a:off x="395536" y="980728"/>
            <a:ext cx="8352928" cy="4771390"/>
          </a:xfrm>
          <a:prstGeom prst="rect">
            <a:avLst/>
          </a:prstGeom>
        </p:spPr>
        <p:txBody>
          <a:bodyPr wrap="square">
            <a:spAutoFit/>
          </a:bodyPr>
          <a:lstStyle/>
          <a:p>
            <a:pPr marL="457200" indent="-457200">
              <a:lnSpc>
                <a:spcPct val="130000"/>
              </a:lnSpc>
              <a:buFont typeface="Wingdings" panose="05000000000000000000" pitchFamily="2" charset="2"/>
              <a:buChar char="n"/>
            </a:pPr>
            <a:r>
              <a:rPr lang="en-US" altLang="zh-CN" sz="2600" dirty="0">
                <a:latin typeface="微软雅黑" panose="020B0503020204020204" charset="-122"/>
                <a:ea typeface="微软雅黑" panose="020B0503020204020204" charset="-122"/>
                <a:cs typeface="微软雅黑" panose="020B0503020204020204" charset="-122"/>
              </a:rPr>
              <a:t>2001</a:t>
            </a:r>
            <a:r>
              <a:rPr lang="zh-CN" altLang="en-US" sz="2600" dirty="0">
                <a:latin typeface="微软雅黑" panose="020B0503020204020204" charset="-122"/>
                <a:ea typeface="微软雅黑" panose="020B0503020204020204" charset="-122"/>
                <a:cs typeface="微软雅黑" panose="020B0503020204020204" charset="-122"/>
              </a:rPr>
              <a:t>年，</a:t>
            </a:r>
            <a:r>
              <a:rPr lang="en-US" altLang="zh-CN" sz="2600" dirty="0">
                <a:latin typeface="微软雅黑" panose="020B0503020204020204" charset="-122"/>
                <a:ea typeface="微软雅黑" panose="020B0503020204020204" charset="-122"/>
                <a:cs typeface="微软雅黑" panose="020B0503020204020204" charset="-122"/>
              </a:rPr>
              <a:t>Intel</a:t>
            </a:r>
            <a:r>
              <a:rPr lang="zh-CN" altLang="en-US" sz="2600" dirty="0">
                <a:latin typeface="微软雅黑" panose="020B0503020204020204" charset="-122"/>
                <a:ea typeface="微软雅黑" panose="020B0503020204020204" charset="-122"/>
                <a:cs typeface="微软雅黑" panose="020B0503020204020204" charset="-122"/>
              </a:rPr>
              <a:t>增加了</a:t>
            </a:r>
            <a:r>
              <a:rPr lang="en-US" altLang="zh-CN" sz="2600" dirty="0">
                <a:latin typeface="微软雅黑" panose="020B0503020204020204" charset="-122"/>
                <a:ea typeface="微软雅黑" panose="020B0503020204020204" charset="-122"/>
                <a:cs typeface="微软雅黑" panose="020B0503020204020204" charset="-122"/>
              </a:rPr>
              <a:t>144</a:t>
            </a:r>
            <a:r>
              <a:rPr lang="zh-CN" altLang="en-US" sz="2600" dirty="0">
                <a:latin typeface="微软雅黑" panose="020B0503020204020204" charset="-122"/>
                <a:ea typeface="微软雅黑" panose="020B0503020204020204" charset="-122"/>
                <a:cs typeface="微软雅黑" panose="020B0503020204020204" charset="-122"/>
              </a:rPr>
              <a:t>条指令，包括双精度浮点寄存器及操作。它使用了</a:t>
            </a:r>
            <a:r>
              <a:rPr lang="en-US" altLang="zh-CN" sz="2600" dirty="0">
                <a:latin typeface="微软雅黑" panose="020B0503020204020204" charset="-122"/>
                <a:ea typeface="微软雅黑" panose="020B0503020204020204" charset="-122"/>
                <a:cs typeface="微软雅黑" panose="020B0503020204020204" charset="-122"/>
              </a:rPr>
              <a:t>8</a:t>
            </a:r>
            <a:r>
              <a:rPr lang="zh-CN" altLang="en-US" sz="2600" dirty="0">
                <a:latin typeface="微软雅黑" panose="020B0503020204020204" charset="-122"/>
                <a:ea typeface="微软雅黑" panose="020B0503020204020204" charset="-122"/>
                <a:cs typeface="微软雅黑" panose="020B0503020204020204" charset="-122"/>
              </a:rPr>
              <a:t>个</a:t>
            </a:r>
            <a:r>
              <a:rPr lang="en-US" altLang="zh-CN" sz="2600" dirty="0">
                <a:latin typeface="微软雅黑" panose="020B0503020204020204" charset="-122"/>
                <a:ea typeface="微软雅黑" panose="020B0503020204020204" charset="-122"/>
                <a:cs typeface="微软雅黑" panose="020B0503020204020204" charset="-122"/>
              </a:rPr>
              <a:t>64</a:t>
            </a:r>
            <a:r>
              <a:rPr lang="zh-CN" altLang="en-US" sz="2600" dirty="0">
                <a:latin typeface="微软雅黑" panose="020B0503020204020204" charset="-122"/>
                <a:ea typeface="微软雅黑" panose="020B0503020204020204" charset="-122"/>
                <a:cs typeface="微软雅黑" panose="020B0503020204020204" charset="-122"/>
              </a:rPr>
              <a:t>位的寄存器用于浮点操作，</a:t>
            </a:r>
            <a:r>
              <a:rPr lang="en-US" altLang="zh-CN" sz="2600" dirty="0">
                <a:latin typeface="微软雅黑" panose="020B0503020204020204" charset="-122"/>
                <a:ea typeface="微软雅黑" panose="020B0503020204020204" charset="-122"/>
                <a:cs typeface="微软雅黑" panose="020B0503020204020204" charset="-122"/>
              </a:rPr>
              <a:t>AMD</a:t>
            </a:r>
            <a:r>
              <a:rPr lang="zh-CN" altLang="en-US" sz="2600" dirty="0">
                <a:latin typeface="微软雅黑" panose="020B0503020204020204" charset="-122"/>
                <a:ea typeface="微软雅黑" panose="020B0503020204020204" charset="-122"/>
                <a:cs typeface="微软雅黑" panose="020B0503020204020204" charset="-122"/>
              </a:rPr>
              <a:t>则扩展到</a:t>
            </a:r>
            <a:r>
              <a:rPr lang="en-US" altLang="zh-CN" sz="2600" dirty="0">
                <a:latin typeface="微软雅黑" panose="020B0503020204020204" charset="-122"/>
                <a:ea typeface="微软雅黑" panose="020B0503020204020204" charset="-122"/>
                <a:cs typeface="微软雅黑" panose="020B0503020204020204" charset="-122"/>
              </a:rPr>
              <a:t>16</a:t>
            </a:r>
            <a:r>
              <a:rPr lang="zh-CN" altLang="en-US" sz="2600" dirty="0">
                <a:latin typeface="微软雅黑" panose="020B0503020204020204" charset="-122"/>
                <a:ea typeface="微软雅黑" panose="020B0503020204020204" charset="-122"/>
                <a:cs typeface="微软雅黑" panose="020B0503020204020204" charset="-122"/>
              </a:rPr>
              <a:t>个</a:t>
            </a:r>
            <a:r>
              <a:rPr lang="en-US" altLang="zh-CN" sz="2600" dirty="0">
                <a:latin typeface="微软雅黑" panose="020B0503020204020204" charset="-122"/>
                <a:ea typeface="微软雅黑" panose="020B0503020204020204" charset="-122"/>
                <a:cs typeface="微软雅黑" panose="020B0503020204020204" charset="-122"/>
              </a:rPr>
              <a:t>128</a:t>
            </a:r>
            <a:r>
              <a:rPr lang="zh-CN" altLang="en-US" sz="2600" dirty="0">
                <a:latin typeface="微软雅黑" panose="020B0503020204020204" charset="-122"/>
                <a:ea typeface="微软雅黑" panose="020B0503020204020204" charset="-122"/>
                <a:cs typeface="微软雅黑" panose="020B0503020204020204" charset="-122"/>
              </a:rPr>
              <a:t>位寄存器，后被</a:t>
            </a:r>
            <a:r>
              <a:rPr lang="en-US" altLang="zh-CN" sz="2600" dirty="0">
                <a:latin typeface="微软雅黑" panose="020B0503020204020204" charset="-122"/>
                <a:ea typeface="微软雅黑" panose="020B0503020204020204" charset="-122"/>
                <a:cs typeface="微软雅黑" panose="020B0503020204020204" charset="-122"/>
              </a:rPr>
              <a:t>Intel</a:t>
            </a:r>
            <a:r>
              <a:rPr lang="zh-CN" altLang="en-US" sz="2600" dirty="0">
                <a:latin typeface="微软雅黑" panose="020B0503020204020204" charset="-122"/>
                <a:ea typeface="微软雅黑" panose="020B0503020204020204" charset="-122"/>
                <a:cs typeface="微软雅黑" panose="020B0503020204020204" charset="-122"/>
              </a:rPr>
              <a:t>采纳。</a:t>
            </a:r>
            <a:endParaRPr lang="en-US" altLang="zh-CN" sz="2600" dirty="0">
              <a:latin typeface="微软雅黑" panose="020B0503020204020204" charset="-122"/>
              <a:ea typeface="微软雅黑" panose="020B0503020204020204" charset="-122"/>
              <a:cs typeface="微软雅黑" panose="020B0503020204020204" charset="-122"/>
            </a:endParaRPr>
          </a:p>
          <a:p>
            <a:pPr marL="457200" indent="-457200">
              <a:lnSpc>
                <a:spcPct val="130000"/>
              </a:lnSpc>
              <a:buFont typeface="Wingdings" panose="05000000000000000000" pitchFamily="2" charset="2"/>
              <a:buChar char="n"/>
            </a:pPr>
            <a:r>
              <a:rPr lang="en-US" altLang="zh-CN" sz="2600" dirty="0">
                <a:latin typeface="微软雅黑" panose="020B0503020204020204" charset="-122"/>
                <a:ea typeface="微软雅黑" panose="020B0503020204020204" charset="-122"/>
                <a:cs typeface="微软雅黑" panose="020B0503020204020204" charset="-122"/>
              </a:rPr>
              <a:t>Intel</a:t>
            </a:r>
            <a:r>
              <a:rPr lang="zh-CN" altLang="en-US" sz="2600" dirty="0">
                <a:latin typeface="微软雅黑" panose="020B0503020204020204" charset="-122"/>
                <a:ea typeface="微软雅黑" panose="020B0503020204020204" charset="-122"/>
                <a:cs typeface="微软雅黑" panose="020B0503020204020204" charset="-122"/>
              </a:rPr>
              <a:t>允许多个浮点数一起打包在一个</a:t>
            </a:r>
            <a:r>
              <a:rPr lang="en-US" altLang="zh-CN" sz="2600" dirty="0">
                <a:latin typeface="微软雅黑" panose="020B0503020204020204" charset="-122"/>
                <a:ea typeface="微软雅黑" panose="020B0503020204020204" charset="-122"/>
                <a:cs typeface="微软雅黑" panose="020B0503020204020204" charset="-122"/>
              </a:rPr>
              <a:t>128</a:t>
            </a:r>
            <a:r>
              <a:rPr lang="zh-CN" altLang="en-US" sz="2600" dirty="0">
                <a:latin typeface="微软雅黑" panose="020B0503020204020204" charset="-122"/>
                <a:ea typeface="微软雅黑" panose="020B0503020204020204" charset="-122"/>
                <a:cs typeface="微软雅黑" panose="020B0503020204020204" charset="-122"/>
              </a:rPr>
              <a:t>位的寄存器中，</a:t>
            </a:r>
            <a:r>
              <a:rPr lang="en-US" altLang="zh-CN" sz="2600" dirty="0">
                <a:latin typeface="微软雅黑" panose="020B0503020204020204" charset="-122"/>
                <a:ea typeface="微软雅黑" panose="020B0503020204020204" charset="-122"/>
                <a:cs typeface="微软雅黑" panose="020B0503020204020204" charset="-122"/>
              </a:rPr>
              <a:t>4</a:t>
            </a:r>
            <a:r>
              <a:rPr lang="zh-CN" altLang="en-US" sz="2600" dirty="0">
                <a:latin typeface="微软雅黑" panose="020B0503020204020204" charset="-122"/>
                <a:ea typeface="微软雅黑" panose="020B0503020204020204" charset="-122"/>
                <a:cs typeface="微软雅黑" panose="020B0503020204020204" charset="-122"/>
              </a:rPr>
              <a:t>个单精度或</a:t>
            </a:r>
            <a:r>
              <a:rPr lang="en-US" altLang="zh-CN" sz="2600" dirty="0">
                <a:latin typeface="微软雅黑" panose="020B0503020204020204" charset="-122"/>
                <a:ea typeface="微软雅黑" panose="020B0503020204020204" charset="-122"/>
                <a:cs typeface="微软雅黑" panose="020B0503020204020204" charset="-122"/>
              </a:rPr>
              <a:t>2</a:t>
            </a:r>
            <a:r>
              <a:rPr lang="zh-CN" altLang="en-US" sz="2600" dirty="0">
                <a:latin typeface="微软雅黑" panose="020B0503020204020204" charset="-122"/>
                <a:ea typeface="微软雅黑" panose="020B0503020204020204" charset="-122"/>
                <a:cs typeface="微软雅黑" panose="020B0503020204020204" charset="-122"/>
              </a:rPr>
              <a:t>个双精度。有能同时执行</a:t>
            </a:r>
            <a:r>
              <a:rPr lang="en-US" altLang="zh-CN" sz="2600" dirty="0">
                <a:latin typeface="微软雅黑" panose="020B0503020204020204" charset="-122"/>
                <a:ea typeface="微软雅黑" panose="020B0503020204020204" charset="-122"/>
                <a:cs typeface="微软雅黑" panose="020B0503020204020204" charset="-122"/>
              </a:rPr>
              <a:t>4</a:t>
            </a:r>
            <a:r>
              <a:rPr lang="zh-CN" altLang="en-US" sz="2600" dirty="0">
                <a:latin typeface="微软雅黑" panose="020B0503020204020204" charset="-122"/>
                <a:ea typeface="微软雅黑" panose="020B0503020204020204" charset="-122"/>
                <a:cs typeface="微软雅黑" panose="020B0503020204020204" charset="-122"/>
              </a:rPr>
              <a:t>个单精度或者</a:t>
            </a:r>
            <a:r>
              <a:rPr lang="en-US" altLang="zh-CN" sz="2600" dirty="0">
                <a:latin typeface="微软雅黑" panose="020B0503020204020204" charset="-122"/>
                <a:ea typeface="微软雅黑" panose="020B0503020204020204" charset="-122"/>
                <a:cs typeface="微软雅黑" panose="020B0503020204020204" charset="-122"/>
              </a:rPr>
              <a:t>2</a:t>
            </a:r>
            <a:r>
              <a:rPr lang="zh-CN" altLang="en-US" sz="2600" dirty="0">
                <a:latin typeface="微软雅黑" panose="020B0503020204020204" charset="-122"/>
                <a:ea typeface="微软雅黑" panose="020B0503020204020204" charset="-122"/>
                <a:cs typeface="微软雅黑" panose="020B0503020204020204" charset="-122"/>
              </a:rPr>
              <a:t>个双精度操作的浮点算术运算能支持这种打包的浮点数据格式。</a:t>
            </a:r>
            <a:endParaRPr lang="en-US" altLang="zh-CN" sz="2600" dirty="0">
              <a:latin typeface="微软雅黑" panose="020B0503020204020204" charset="-122"/>
              <a:ea typeface="微软雅黑" panose="020B0503020204020204" charset="-122"/>
              <a:cs typeface="微软雅黑" panose="020B0503020204020204" charset="-122"/>
            </a:endParaRPr>
          </a:p>
          <a:p>
            <a:pPr>
              <a:lnSpc>
                <a:spcPct val="130000"/>
              </a:lnSpc>
            </a:pPr>
            <a:r>
              <a:rPr lang="en-US" altLang="zh-CN" sz="2600" dirty="0">
                <a:latin typeface="微软雅黑" panose="020B0503020204020204" charset="-122"/>
                <a:ea typeface="微软雅黑" panose="020B0503020204020204" charset="-122"/>
                <a:cs typeface="微软雅黑" panose="020B0503020204020204" charset="-122"/>
              </a:rPr>
              <a:t>     </a:t>
            </a:r>
            <a:r>
              <a:rPr lang="zh-CN" altLang="en-US" sz="2400" dirty="0">
                <a:solidFill>
                  <a:srgbClr val="0000FF"/>
                </a:solidFill>
                <a:latin typeface="微软雅黑" panose="020B0503020204020204" charset="-122"/>
                <a:ea typeface="微软雅黑" panose="020B0503020204020204" charset="-122"/>
                <a:cs typeface="微软雅黑" panose="020B0503020204020204" charset="-122"/>
              </a:rPr>
              <a:t>这种架构比堆栈结构的性能快了两倍多。</a:t>
            </a:r>
            <a:endParaRPr lang="zh-CN" altLang="en-US" sz="2400" dirty="0">
              <a:solidFill>
                <a:srgbClr val="0000FF"/>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240D5ECE-8B49-45CD-BE81-EF81920D1969}" type="slidenum">
              <a:rPr lang="en-US" altLang="zh-CN" smtClean="0"/>
            </a:fld>
            <a:endParaRPr kumimoji="0" lang="zh-CN" altLang="en-US"/>
          </a:p>
        </p:txBody>
      </p:sp>
      <p:sp>
        <p:nvSpPr>
          <p:cNvPr id="5" name="Title 8"/>
          <p:cNvSpPr>
            <a:spLocks noGrp="1"/>
          </p:cNvSpPr>
          <p:nvPr>
            <p:ph type="title"/>
          </p:nvPr>
        </p:nvSpPr>
        <p:spPr>
          <a:xfrm>
            <a:off x="436180" y="76200"/>
            <a:ext cx="8403020" cy="685800"/>
          </a:xfrm>
        </p:spPr>
        <p:txBody>
          <a:bodyPr>
            <a:normAutofit/>
          </a:bodyPr>
          <a:lstStyle/>
          <a:p>
            <a:pPr lvl="0">
              <a:spcBef>
                <a:spcPts val="0"/>
              </a:spcBef>
            </a:pPr>
            <a:r>
              <a:rPr lang="en-US" altLang="zh-CN" sz="2800" dirty="0">
                <a:solidFill>
                  <a:srgbClr val="0000FF"/>
                </a:solidFill>
                <a:latin typeface="微软雅黑" panose="020B0503020204020204" charset="-122"/>
                <a:ea typeface="微软雅黑" panose="020B0503020204020204" charset="-122"/>
                <a:cs typeface="微软雅黑" panose="020B0503020204020204" charset="-122"/>
              </a:rPr>
              <a:t>Intel SIMD</a:t>
            </a:r>
            <a:r>
              <a:rPr lang="zh-CN" altLang="en-US" sz="2800" dirty="0">
                <a:solidFill>
                  <a:srgbClr val="0000FF"/>
                </a:solidFill>
                <a:latin typeface="微软雅黑" panose="020B0503020204020204" charset="-122"/>
                <a:ea typeface="微软雅黑" panose="020B0503020204020204" charset="-122"/>
                <a:cs typeface="微软雅黑" panose="020B0503020204020204" charset="-122"/>
              </a:rPr>
              <a:t>流扩展</a:t>
            </a:r>
            <a:r>
              <a:rPr lang="en-US" altLang="zh-CN" sz="2800" dirty="0">
                <a:solidFill>
                  <a:srgbClr val="0000FF"/>
                </a:solidFill>
                <a:latin typeface="微软雅黑" panose="020B0503020204020204" charset="-122"/>
                <a:ea typeface="微软雅黑" panose="020B0503020204020204" charset="-122"/>
                <a:cs typeface="微软雅黑" panose="020B0503020204020204" charset="-122"/>
              </a:rPr>
              <a:t>2</a:t>
            </a:r>
            <a:r>
              <a:rPr lang="zh-CN" altLang="en-US" sz="2800" dirty="0">
                <a:solidFill>
                  <a:srgbClr val="0000FF"/>
                </a:solidFill>
                <a:latin typeface="微软雅黑" panose="020B0503020204020204" charset="-122"/>
                <a:ea typeface="微软雅黑" panose="020B0503020204020204" charset="-122"/>
                <a:cs typeface="微软雅黑" panose="020B0503020204020204" charset="-122"/>
              </a:rPr>
              <a:t>（</a:t>
            </a:r>
            <a:r>
              <a:rPr lang="en-US" altLang="zh-CN" sz="2800" dirty="0">
                <a:solidFill>
                  <a:srgbClr val="0000FF"/>
                </a:solidFill>
                <a:latin typeface="微软雅黑" panose="020B0503020204020204" charset="-122"/>
                <a:ea typeface="微软雅黑" panose="020B0503020204020204" charset="-122"/>
                <a:cs typeface="微软雅黑" panose="020B0503020204020204" charset="-122"/>
              </a:rPr>
              <a:t>SSE2</a:t>
            </a:r>
            <a:r>
              <a:rPr lang="zh-CN" altLang="en-US" sz="2800" dirty="0">
                <a:solidFill>
                  <a:srgbClr val="0000FF"/>
                </a:solidFill>
                <a:latin typeface="微软雅黑" panose="020B0503020204020204" charset="-122"/>
                <a:ea typeface="微软雅黑" panose="020B0503020204020204" charset="-122"/>
                <a:cs typeface="微软雅黑" panose="020B0503020204020204" charset="-122"/>
              </a:rPr>
              <a:t>）浮点体系结构</a:t>
            </a:r>
            <a:endParaRPr lang="zh-CN" sz="2800" dirty="0">
              <a:solidFill>
                <a:srgbClr val="0000FF"/>
              </a:solidFill>
              <a:latin typeface="微软雅黑" panose="020B0503020204020204" charset="-122"/>
              <a:ea typeface="微软雅黑" panose="020B0503020204020204" charset="-122"/>
              <a:cs typeface="微软雅黑" panose="020B0503020204020204" charset="-122"/>
            </a:endParaRPr>
          </a:p>
        </p:txBody>
      </p:sp>
      <p:sp>
        <p:nvSpPr>
          <p:cNvPr id="10" name="矩形 9"/>
          <p:cNvSpPr/>
          <p:nvPr/>
        </p:nvSpPr>
        <p:spPr>
          <a:xfrm>
            <a:off x="2987824" y="5711975"/>
            <a:ext cx="3528392" cy="491490"/>
          </a:xfrm>
          <a:prstGeom prst="rect">
            <a:avLst/>
          </a:prstGeom>
        </p:spPr>
        <p:txBody>
          <a:bodyPr wrap="square">
            <a:spAutoFit/>
          </a:bodyPr>
          <a:lstStyle/>
          <a:p>
            <a:pPr>
              <a:lnSpc>
                <a:spcPct val="130000"/>
              </a:lnSpc>
            </a:pPr>
            <a:r>
              <a:rPr lang="en-US" altLang="zh-CN" sz="2000" dirty="0">
                <a:latin typeface="微软雅黑" panose="020B0503020204020204" charset="-122"/>
                <a:ea typeface="微软雅黑" panose="020B0503020204020204" charset="-122"/>
                <a:cs typeface="微软雅黑" panose="020B0503020204020204" charset="-122"/>
              </a:rPr>
              <a:t>X86</a:t>
            </a:r>
            <a:r>
              <a:rPr lang="zh-CN" altLang="en-US" sz="2000" dirty="0">
                <a:latin typeface="微软雅黑" panose="020B0503020204020204" charset="-122"/>
                <a:ea typeface="微软雅黑" panose="020B0503020204020204" charset="-122"/>
                <a:cs typeface="微软雅黑" panose="020B0503020204020204" charset="-122"/>
              </a:rPr>
              <a:t>的</a:t>
            </a:r>
            <a:r>
              <a:rPr lang="en-US" altLang="zh-CN" sz="2000" dirty="0">
                <a:latin typeface="微软雅黑" panose="020B0503020204020204" charset="-122"/>
                <a:ea typeface="微软雅黑" panose="020B0503020204020204" charset="-122"/>
                <a:cs typeface="微软雅黑" panose="020B0503020204020204" charset="-122"/>
              </a:rPr>
              <a:t>SSE/SSE2</a:t>
            </a:r>
            <a:r>
              <a:rPr lang="zh-CN" altLang="en-US" sz="2000" dirty="0">
                <a:latin typeface="微软雅黑" panose="020B0503020204020204" charset="-122"/>
                <a:ea typeface="微软雅黑" panose="020B0503020204020204" charset="-122"/>
                <a:cs typeface="微软雅黑" panose="020B0503020204020204" charset="-122"/>
              </a:rPr>
              <a:t>浮点指令</a:t>
            </a:r>
            <a:endParaRPr lang="zh-CN" altLang="en-US" sz="2000" dirty="0">
              <a:latin typeface="微软雅黑" panose="020B0503020204020204" charset="-122"/>
              <a:ea typeface="微软雅黑" panose="020B0503020204020204" charset="-122"/>
              <a:cs typeface="微软雅黑" panose="020B0503020204020204" charset="-122"/>
            </a:endParaRPr>
          </a:p>
        </p:txBody>
      </p:sp>
      <p:graphicFrame>
        <p:nvGraphicFramePr>
          <p:cNvPr id="3" name="表格 2"/>
          <p:cNvGraphicFramePr>
            <a:graphicFrameLocks noGrp="1"/>
          </p:cNvGraphicFramePr>
          <p:nvPr/>
        </p:nvGraphicFramePr>
        <p:xfrm>
          <a:off x="755576" y="1124744"/>
          <a:ext cx="7512496" cy="4572004"/>
        </p:xfrm>
        <a:graphic>
          <a:graphicData uri="http://schemas.openxmlformats.org/drawingml/2006/table">
            <a:tbl>
              <a:tblPr firstCol="1" bandRow="1">
                <a:tableStyleId>{5C22544A-7EE6-4342-B048-85BDC9FD1C3A}</a:tableStyleId>
              </a:tblPr>
              <a:tblGrid>
                <a:gridCol w="2448272"/>
                <a:gridCol w="5064224"/>
              </a:tblGrid>
              <a:tr h="453422">
                <a:tc rowSpan="2">
                  <a:txBody>
                    <a:bodyPr/>
                    <a:lstStyle/>
                    <a:p>
                      <a:pPr algn="ctr"/>
                      <a:r>
                        <a:rPr lang="zh-CN" altLang="en-US" sz="2000" dirty="0"/>
                        <a:t>数据传送</a:t>
                      </a: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000" dirty="0"/>
                        <a:t>MOV{A/U}{SS/PS/SD/PD} </a:t>
                      </a:r>
                      <a:r>
                        <a:rPr lang="en-US" altLang="zh-CN" sz="2000" dirty="0" err="1"/>
                        <a:t>xmm</a:t>
                      </a:r>
                      <a:r>
                        <a:rPr lang="en-US" altLang="zh-CN" sz="2000" dirty="0"/>
                        <a:t>,</a:t>
                      </a:r>
                      <a:r>
                        <a:rPr lang="en-US" altLang="zh-CN" sz="2000" baseline="0" dirty="0"/>
                        <a:t> </a:t>
                      </a:r>
                      <a:r>
                        <a:rPr lang="en-US" altLang="zh-CN" sz="2000" baseline="0" dirty="0" err="1"/>
                        <a:t>mem</a:t>
                      </a:r>
                      <a:r>
                        <a:rPr lang="en-US" altLang="zh-CN" sz="2000" baseline="0" dirty="0"/>
                        <a:t>/</a:t>
                      </a:r>
                      <a:r>
                        <a:rPr lang="en-US" altLang="zh-CN" sz="2000" baseline="0" dirty="0" err="1"/>
                        <a:t>xmm</a:t>
                      </a: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3422">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000" dirty="0"/>
                        <a:t>MOV{H/L}{PS/PD} </a:t>
                      </a:r>
                      <a:r>
                        <a:rPr lang="en-US" altLang="zh-CN" sz="2000" dirty="0" err="1"/>
                        <a:t>xmm</a:t>
                      </a:r>
                      <a:r>
                        <a:rPr lang="en-US" altLang="zh-CN" sz="2000" dirty="0"/>
                        <a:t>,</a:t>
                      </a:r>
                      <a:r>
                        <a:rPr lang="en-US" altLang="zh-CN" sz="2000" baseline="0" dirty="0"/>
                        <a:t> </a:t>
                      </a:r>
                      <a:r>
                        <a:rPr lang="en-US" altLang="zh-CN" sz="2000" baseline="0" dirty="0" err="1"/>
                        <a:t>mem</a:t>
                      </a:r>
                      <a:r>
                        <a:rPr lang="en-US" altLang="zh-CN" sz="2000" baseline="0" dirty="0"/>
                        <a:t>/</a:t>
                      </a:r>
                      <a:r>
                        <a:rPr lang="en-US" altLang="zh-CN" sz="2000" baseline="0" dirty="0" err="1"/>
                        <a:t>xmm</a:t>
                      </a: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3422">
                <a:tc rowSpan="7">
                  <a:txBody>
                    <a:bodyPr/>
                    <a:lstStyle/>
                    <a:p>
                      <a:pPr algn="ctr"/>
                      <a:r>
                        <a:rPr lang="zh-CN" altLang="en-US" sz="2000" dirty="0"/>
                        <a:t>算术</a:t>
                      </a: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000" dirty="0"/>
                        <a:t>ADD{SS/PS/SD/PD} </a:t>
                      </a:r>
                      <a:r>
                        <a:rPr lang="en-US" altLang="zh-CN" sz="2000" dirty="0" err="1"/>
                        <a:t>xmm</a:t>
                      </a:r>
                      <a:r>
                        <a:rPr lang="en-US" altLang="zh-CN" sz="2000" dirty="0"/>
                        <a:t>,</a:t>
                      </a:r>
                      <a:r>
                        <a:rPr lang="en-US" altLang="zh-CN" sz="2000" baseline="0" dirty="0"/>
                        <a:t> </a:t>
                      </a:r>
                      <a:r>
                        <a:rPr lang="en-US" altLang="zh-CN" sz="2000" baseline="0" dirty="0" err="1"/>
                        <a:t>mem</a:t>
                      </a:r>
                      <a:r>
                        <a:rPr lang="en-US" altLang="zh-CN" sz="2000" baseline="0" dirty="0"/>
                        <a:t>/</a:t>
                      </a:r>
                      <a:r>
                        <a:rPr lang="en-US" altLang="zh-CN" sz="2000" baseline="0" dirty="0" err="1"/>
                        <a:t>xmm</a:t>
                      </a: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3422">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000" dirty="0"/>
                        <a:t>SUB{SS/PS/SD/PD} </a:t>
                      </a:r>
                      <a:r>
                        <a:rPr lang="en-US" altLang="zh-CN" sz="2000" dirty="0" err="1"/>
                        <a:t>xmm</a:t>
                      </a:r>
                      <a:r>
                        <a:rPr lang="en-US" altLang="zh-CN" sz="2000" dirty="0"/>
                        <a:t>,</a:t>
                      </a:r>
                      <a:r>
                        <a:rPr lang="en-US" altLang="zh-CN" sz="2000" baseline="0" dirty="0"/>
                        <a:t> </a:t>
                      </a:r>
                      <a:r>
                        <a:rPr lang="en-US" altLang="zh-CN" sz="2000" baseline="0" dirty="0" err="1"/>
                        <a:t>mem</a:t>
                      </a:r>
                      <a:r>
                        <a:rPr lang="en-US" altLang="zh-CN" sz="2000" baseline="0" dirty="0"/>
                        <a:t>/</a:t>
                      </a:r>
                      <a:r>
                        <a:rPr lang="en-US" altLang="zh-CN" sz="2000" baseline="0" dirty="0" err="1"/>
                        <a:t>xmm</a:t>
                      </a: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3422">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000" dirty="0"/>
                        <a:t>MUL{SS/PS/SD/PD} </a:t>
                      </a:r>
                      <a:r>
                        <a:rPr lang="en-US" altLang="zh-CN" sz="2000" dirty="0" err="1"/>
                        <a:t>xmm</a:t>
                      </a:r>
                      <a:r>
                        <a:rPr lang="en-US" altLang="zh-CN" sz="2000" dirty="0"/>
                        <a:t>,</a:t>
                      </a:r>
                      <a:r>
                        <a:rPr lang="en-US" altLang="zh-CN" sz="2000" baseline="0" dirty="0"/>
                        <a:t> </a:t>
                      </a:r>
                      <a:r>
                        <a:rPr lang="en-US" altLang="zh-CN" sz="2000" baseline="0" dirty="0" err="1"/>
                        <a:t>mem</a:t>
                      </a:r>
                      <a:r>
                        <a:rPr lang="en-US" altLang="zh-CN" sz="2000" baseline="0" dirty="0"/>
                        <a:t>/</a:t>
                      </a:r>
                      <a:r>
                        <a:rPr lang="en-US" altLang="zh-CN" sz="2000" baseline="0" dirty="0" err="1"/>
                        <a:t>xmm</a:t>
                      </a: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3422">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000" dirty="0"/>
                        <a:t>DIV{SS/PS/SD/PD} </a:t>
                      </a:r>
                      <a:r>
                        <a:rPr lang="en-US" altLang="zh-CN" sz="2000" dirty="0" err="1"/>
                        <a:t>xmm</a:t>
                      </a:r>
                      <a:r>
                        <a:rPr lang="en-US" altLang="zh-CN" sz="2000" dirty="0"/>
                        <a:t>,</a:t>
                      </a:r>
                      <a:r>
                        <a:rPr lang="en-US" altLang="zh-CN" sz="2000" baseline="0" dirty="0"/>
                        <a:t> </a:t>
                      </a:r>
                      <a:r>
                        <a:rPr lang="en-US" altLang="zh-CN" sz="2000" baseline="0" dirty="0" err="1"/>
                        <a:t>mem</a:t>
                      </a:r>
                      <a:r>
                        <a:rPr lang="en-US" altLang="zh-CN" sz="2000" baseline="0" dirty="0"/>
                        <a:t>/</a:t>
                      </a:r>
                      <a:r>
                        <a:rPr lang="en-US" altLang="zh-CN" sz="2000" baseline="0" dirty="0" err="1"/>
                        <a:t>xmm</a:t>
                      </a: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3422">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000" dirty="0"/>
                        <a:t>SQRT{SS/PS/SD/PD} </a:t>
                      </a:r>
                      <a:r>
                        <a:rPr lang="en-US" altLang="zh-CN" sz="2000" baseline="0" dirty="0" err="1"/>
                        <a:t>mem</a:t>
                      </a:r>
                      <a:r>
                        <a:rPr lang="en-US" altLang="zh-CN" sz="2000" baseline="0" dirty="0"/>
                        <a:t>/</a:t>
                      </a:r>
                      <a:r>
                        <a:rPr lang="en-US" altLang="zh-CN" sz="2000" baseline="0" dirty="0" err="1"/>
                        <a:t>xmm</a:t>
                      </a: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3422">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000" dirty="0"/>
                        <a:t>MAX{SS/PS/SD/PD} </a:t>
                      </a:r>
                      <a:r>
                        <a:rPr lang="en-US" altLang="zh-CN" sz="2000" baseline="0" dirty="0" err="1"/>
                        <a:t>mem</a:t>
                      </a:r>
                      <a:r>
                        <a:rPr lang="en-US" altLang="zh-CN" sz="2000" baseline="0" dirty="0"/>
                        <a:t>/</a:t>
                      </a:r>
                      <a:r>
                        <a:rPr lang="en-US" altLang="zh-CN" sz="2000" baseline="0" dirty="0" err="1"/>
                        <a:t>xmm</a:t>
                      </a: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3422">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000" dirty="0"/>
                        <a:t>MIN{SS/PS/SD/PD} </a:t>
                      </a:r>
                      <a:r>
                        <a:rPr lang="en-US" altLang="zh-CN" sz="2000" baseline="0" dirty="0" err="1"/>
                        <a:t>mem</a:t>
                      </a:r>
                      <a:r>
                        <a:rPr lang="en-US" altLang="zh-CN" sz="2000" baseline="0" dirty="0"/>
                        <a:t>/</a:t>
                      </a:r>
                      <a:r>
                        <a:rPr lang="en-US" altLang="zh-CN" sz="2000" baseline="0" dirty="0" err="1"/>
                        <a:t>xmm</a:t>
                      </a: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1206">
                <a:tc>
                  <a:txBody>
                    <a:bodyPr/>
                    <a:lstStyle/>
                    <a:p>
                      <a:pPr algn="ctr"/>
                      <a:r>
                        <a:rPr lang="zh-CN" altLang="en-US" sz="2000" dirty="0"/>
                        <a:t>比较</a:t>
                      </a: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a:t>CMP{SS/PS/SD/PD}</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 name="TextBox 1"/>
          <p:cNvSpPr txBox="1"/>
          <p:nvPr/>
        </p:nvSpPr>
        <p:spPr>
          <a:xfrm>
            <a:off x="683568" y="6381328"/>
            <a:ext cx="6984776" cy="368300"/>
          </a:xfrm>
          <a:prstGeom prst="rect">
            <a:avLst/>
          </a:prstGeom>
          <a:noFill/>
        </p:spPr>
        <p:txBody>
          <a:bodyPr wrap="square" rtlCol="0">
            <a:spAutoFit/>
          </a:bodyPr>
          <a:lstStyle/>
          <a:p>
            <a:r>
              <a:rPr lang="en-US" altLang="zh-CN" dirty="0" err="1">
                <a:latin typeface="微软雅黑" panose="020B0503020204020204" charset="-122"/>
                <a:ea typeface="微软雅黑" panose="020B0503020204020204" charset="-122"/>
                <a:cs typeface="微软雅黑" panose="020B0503020204020204" charset="-122"/>
              </a:rPr>
              <a:t>xmm</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128</a:t>
            </a:r>
            <a:r>
              <a:rPr lang="zh-CN" altLang="en-US" dirty="0">
                <a:latin typeface="微软雅黑" panose="020B0503020204020204" charset="-122"/>
                <a:ea typeface="微软雅黑" panose="020B0503020204020204" charset="-122"/>
                <a:cs typeface="微软雅黑" panose="020B0503020204020204" charset="-122"/>
              </a:rPr>
              <a:t>位寄存器        </a:t>
            </a:r>
            <a:r>
              <a:rPr lang="en-US" altLang="zh-CN" dirty="0">
                <a:latin typeface="微软雅黑" panose="020B0503020204020204" charset="-122"/>
                <a:ea typeface="微软雅黑" panose="020B0503020204020204" charset="-122"/>
                <a:cs typeface="微软雅黑" panose="020B0503020204020204" charset="-122"/>
              </a:rPr>
              <a:t>P</a:t>
            </a:r>
            <a:r>
              <a:rPr lang="zh-CN" altLang="en-US" dirty="0">
                <a:latin typeface="微软雅黑" panose="020B0503020204020204" charset="-122"/>
                <a:ea typeface="微软雅黑" panose="020B0503020204020204" charset="-122"/>
                <a:cs typeface="微软雅黑" panose="020B0503020204020204" charset="-122"/>
              </a:rPr>
              <a:t>：压缩双精度     </a:t>
            </a:r>
            <a:r>
              <a:rPr lang="en-US" altLang="zh-CN" dirty="0">
                <a:latin typeface="微软雅黑" panose="020B0503020204020204" charset="-122"/>
                <a:ea typeface="微软雅黑" panose="020B0503020204020204" charset="-122"/>
                <a:cs typeface="微软雅黑" panose="020B0503020204020204" charset="-122"/>
              </a:rPr>
              <a:t>S</a:t>
            </a:r>
            <a:r>
              <a:rPr lang="zh-CN" altLang="en-US" dirty="0">
                <a:latin typeface="微软雅黑" panose="020B0503020204020204" charset="-122"/>
                <a:ea typeface="微软雅黑" panose="020B0503020204020204" charset="-122"/>
                <a:cs typeface="微软雅黑" panose="020B0503020204020204" charset="-122"/>
              </a:rPr>
              <a:t>：标量双精度</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rgbClr val="0000FF"/>
                </a:solidFill>
                <a:latin typeface="微软雅黑" panose="020B0503020204020204" charset="-122"/>
                <a:ea typeface="微软雅黑" panose="020B0503020204020204" charset="-122"/>
                <a:cs typeface="微软雅黑" panose="020B0503020204020204" charset="-122"/>
              </a:rPr>
              <a:t>ARM处理器和Intel处理器到底有何区别？</a:t>
            </a:r>
            <a:endParaRPr lang="zh-CN" altLang="en-US">
              <a:solidFill>
                <a:srgbClr val="0000FF"/>
              </a:solidFill>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436245" y="1012190"/>
            <a:ext cx="8529955" cy="2848858"/>
          </a:xfrm>
        </p:spPr>
        <p:txBody>
          <a:bodyPr/>
          <a:lstStyle/>
          <a:p>
            <a:pPr>
              <a:buFont typeface="Wingdings" panose="05000000000000000000" charset="0"/>
              <a:buChar char="n"/>
            </a:pP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第一个区别：</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前者使用精简指令集（RISC），而后者使用复杂指令集（CISC)</a:t>
            </a:r>
            <a:r>
              <a:rPr lang="zh-CN" altLang="en-US" sz="2400" dirty="0">
                <a:latin typeface="微软雅黑" panose="020B0503020204020204" charset="-122"/>
                <a:ea typeface="微软雅黑" panose="020B0503020204020204" charset="-122"/>
                <a:cs typeface="微软雅黑" panose="020B0503020204020204" charset="-122"/>
              </a:rPr>
              <a:t>。精简指令集处理器中的解码器要简单得多，而简洁意味着</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高效和低功耗</a:t>
            </a:r>
            <a:r>
              <a:rPr lang="zh-CN" altLang="en-US" sz="2400" dirty="0">
                <a:latin typeface="微软雅黑" panose="020B0503020204020204" charset="-122"/>
                <a:ea typeface="微软雅黑" panose="020B0503020204020204" charset="-122"/>
                <a:cs typeface="微软雅黑" panose="020B0503020204020204" charset="-122"/>
              </a:rPr>
              <a:t>。</a:t>
            </a:r>
            <a:endParaRPr lang="zh-CN" altLang="en-US" sz="2400" dirty="0">
              <a:latin typeface="微软雅黑" panose="020B0503020204020204" charset="-122"/>
              <a:ea typeface="微软雅黑" panose="020B0503020204020204" charset="-122"/>
              <a:cs typeface="微软雅黑" panose="020B0503020204020204" charset="-122"/>
            </a:endParaRPr>
          </a:p>
          <a:p>
            <a:pPr marL="0" indent="0">
              <a:buFont typeface="Wingdings" panose="05000000000000000000" charset="0"/>
              <a:buNone/>
            </a:pPr>
            <a:endParaRPr lang="zh-CN" altLang="en-US" sz="2400" dirty="0">
              <a:latin typeface="微软雅黑" panose="020B0503020204020204" charset="-122"/>
              <a:ea typeface="微软雅黑" panose="020B0503020204020204" charset="-122"/>
              <a:cs typeface="微软雅黑" panose="020B0503020204020204" charset="-122"/>
            </a:endParaRPr>
          </a:p>
          <a:p>
            <a:pPr>
              <a:buFont typeface="Wingdings" panose="05000000000000000000" charset="0"/>
              <a:buChar char="n"/>
            </a:pPr>
            <a:r>
              <a:rPr lang="zh-CN" altLang="en-US" sz="2400" dirty="0">
                <a:latin typeface="微软雅黑" panose="020B0503020204020204" charset="-122"/>
                <a:ea typeface="微软雅黑" panose="020B0503020204020204" charset="-122"/>
                <a:cs typeface="微软雅黑" panose="020B0503020204020204" charset="-122"/>
              </a:rPr>
              <a:t>第二个主要区别：</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ARM从来只是设计低功耗处理器</a:t>
            </a:r>
            <a:r>
              <a:rPr lang="zh-CN" altLang="en-US" sz="2400" dirty="0">
                <a:latin typeface="微软雅黑" panose="020B0503020204020204" charset="-122"/>
                <a:ea typeface="微软雅黑" panose="020B0503020204020204" charset="-122"/>
                <a:cs typeface="微软雅黑" panose="020B0503020204020204" charset="-122"/>
              </a:rPr>
              <a:t>，这是他们的强项。</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Intel的强项是设计超高性能的台式机和服务器处理器</a:t>
            </a:r>
            <a:r>
              <a:rPr lang="zh-CN" altLang="en-US" sz="2400" dirty="0">
                <a:latin typeface="微软雅黑" panose="020B0503020204020204" charset="-122"/>
                <a:ea typeface="微软雅黑" panose="020B0503020204020204" charset="-122"/>
                <a:cs typeface="微软雅黑" panose="020B0503020204020204" charset="-122"/>
              </a:rPr>
              <a:t>，指令集功能强。</a:t>
            </a:r>
            <a:endParaRPr lang="zh-CN" altLang="en-US" sz="2400" dirty="0">
              <a:latin typeface="微软雅黑" panose="020B0503020204020204" charset="-122"/>
              <a:ea typeface="微软雅黑" panose="020B0503020204020204" charset="-122"/>
              <a:cs typeface="微软雅黑" panose="020B0503020204020204" charset="-122"/>
            </a:endParaRPr>
          </a:p>
        </p:txBody>
      </p:sp>
      <p:sp>
        <p:nvSpPr>
          <p:cNvPr id="4" name="灯片编号占位符 3"/>
          <p:cNvSpPr>
            <a:spLocks noGrp="1"/>
          </p:cNvSpPr>
          <p:nvPr>
            <p:ph type="sldNum" sz="quarter" idx="12"/>
          </p:nvPr>
        </p:nvSpPr>
        <p:spPr/>
        <p:txBody>
          <a:bodyPr/>
          <a:lstStyle/>
          <a:p>
            <a:fld id="{240D5ECE-8B49-45CD-BE81-EF81920D1969}" type="slidenum">
              <a:rPr/>
            </a:fld>
            <a:endParaRPr kumimoji="0" lang="zh-CN"/>
          </a:p>
        </p:txBody>
      </p:sp>
      <p:sp>
        <p:nvSpPr>
          <p:cNvPr id="5" name="内容占位符 2"/>
          <p:cNvSpPr>
            <a:spLocks noGrp="1"/>
          </p:cNvSpPr>
          <p:nvPr/>
        </p:nvSpPr>
        <p:spPr>
          <a:xfrm>
            <a:off x="810260" y="3968115"/>
            <a:ext cx="7971790" cy="329819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a:buFont typeface="Wingdings" panose="05000000000000000000" charset="0"/>
              <a:buChar char="Ø"/>
            </a:pPr>
            <a:r>
              <a:rPr lang="zh-CN" altLang="en-US" sz="2400">
                <a:latin typeface="微软雅黑" panose="020B0503020204020204" charset="-122"/>
                <a:ea typeface="微软雅黑" panose="020B0503020204020204" charset="-122"/>
                <a:cs typeface="微软雅黑" panose="020B0503020204020204" charset="-122"/>
              </a:rPr>
              <a:t>Intel是台式机的服务器行业的老大。然而进入移动行业时，Intel依然使用和台式机同样的复杂指令集架构，试图将其硬塞入给移动设备使用的体积较小的处理器中</a:t>
            </a:r>
            <a:endParaRPr lang="zh-CN" altLang="en-US" sz="2400">
              <a:latin typeface="微软雅黑" panose="020B0503020204020204" charset="-122"/>
              <a:ea typeface="微软雅黑" panose="020B0503020204020204" charset="-122"/>
              <a:cs typeface="微软雅黑" panose="020B0503020204020204" charset="-122"/>
            </a:endParaRPr>
          </a:p>
          <a:p>
            <a:pPr>
              <a:buFont typeface="Wingdings" panose="05000000000000000000" charset="0"/>
              <a:buChar char="Ø"/>
            </a:pPr>
            <a:endParaRPr lang="zh-CN" altLang="en-US" sz="1200">
              <a:latin typeface="微软雅黑" panose="020B0503020204020204" charset="-122"/>
              <a:ea typeface="微软雅黑" panose="020B0503020204020204" charset="-122"/>
              <a:cs typeface="微软雅黑" panose="020B0503020204020204" charset="-122"/>
            </a:endParaRPr>
          </a:p>
          <a:p>
            <a:pPr>
              <a:buFont typeface="Wingdings" panose="05000000000000000000" charset="0"/>
              <a:buChar char="Ø"/>
            </a:pPr>
            <a:r>
              <a:rPr lang="zh-CN" altLang="en-US" sz="2400">
                <a:latin typeface="微软雅黑" panose="020B0503020204020204" charset="-122"/>
                <a:ea typeface="微软雅黑" panose="020B0503020204020204" charset="-122"/>
                <a:cs typeface="微软雅黑" panose="020B0503020204020204" charset="-122"/>
              </a:rPr>
              <a:t>Intel i7处理器平均发热率为45瓦。基于</a:t>
            </a:r>
            <a:r>
              <a:rPr lang="zh-CN" altLang="en-US" sz="2400">
                <a:solidFill>
                  <a:srgbClr val="FF0000"/>
                </a:solidFill>
                <a:latin typeface="微软雅黑" panose="020B0503020204020204" charset="-122"/>
                <a:ea typeface="微软雅黑" panose="020B0503020204020204" charset="-122"/>
                <a:cs typeface="微软雅黑" panose="020B0503020204020204" charset="-122"/>
              </a:rPr>
              <a:t>ARM</a:t>
            </a:r>
            <a:r>
              <a:rPr lang="zh-CN" altLang="en-US" sz="2400">
                <a:latin typeface="微软雅黑" panose="020B0503020204020204" charset="-122"/>
                <a:ea typeface="微软雅黑" panose="020B0503020204020204" charset="-122"/>
                <a:cs typeface="微软雅黑" panose="020B0503020204020204" charset="-122"/>
              </a:rPr>
              <a:t>的片上系统（其中包括图形处理器）的发热率最大瞬间峰值大约是3瓦，</a:t>
            </a:r>
            <a:r>
              <a:rPr lang="zh-CN" altLang="en-US" sz="2400">
                <a:solidFill>
                  <a:srgbClr val="FF0000"/>
                </a:solidFill>
                <a:latin typeface="微软雅黑" panose="020B0503020204020204" charset="-122"/>
                <a:ea typeface="微软雅黑" panose="020B0503020204020204" charset="-122"/>
                <a:cs typeface="微软雅黑" panose="020B0503020204020204" charset="-122"/>
              </a:rPr>
              <a:t>约为Intel i7处理器的1/15</a:t>
            </a:r>
            <a:endParaRPr lang="zh-CN" altLang="en-US" sz="2400">
              <a:solidFill>
                <a:srgbClr val="FF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altLang="en-US">
                <a:solidFill>
                  <a:srgbClr val="0000FF"/>
                </a:solidFill>
                <a:latin typeface="微软雅黑" panose="020B0503020204020204" charset="-122"/>
                <a:ea typeface="微软雅黑" panose="020B0503020204020204" charset="-122"/>
                <a:cs typeface="微软雅黑" panose="020B0503020204020204" charset="-122"/>
                <a:sym typeface="+mn-ea"/>
              </a:rPr>
              <a:t>ARM处理器和Intel处理器到底有何区别？</a:t>
            </a:r>
            <a:endParaRPr lang="zh-CN" altLang="en-US">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457200" y="1097915"/>
            <a:ext cx="8229600" cy="1051560"/>
          </a:xfrm>
        </p:spPr>
        <p:txBody>
          <a:bodyPr>
            <a:noAutofit/>
          </a:bodyPr>
          <a:lstStyle/>
          <a:p>
            <a:pPr>
              <a:buFont typeface="Wingdings" panose="05000000000000000000" charset="0"/>
              <a:buChar char="n"/>
            </a:pPr>
            <a:r>
              <a:rPr lang="zh-CN" altLang="en-US" sz="2400">
                <a:latin typeface="微软雅黑" panose="020B0503020204020204" charset="-122"/>
                <a:ea typeface="微软雅黑" panose="020B0503020204020204" charset="-122"/>
                <a:cs typeface="微软雅黑" panose="020B0503020204020204" charset="-122"/>
              </a:rPr>
              <a:t>第三个区别：</a:t>
            </a:r>
            <a:r>
              <a:rPr lang="zh-CN" altLang="en-US" sz="2400">
                <a:solidFill>
                  <a:srgbClr val="FF0000"/>
                </a:solidFill>
                <a:latin typeface="微软雅黑" panose="020B0503020204020204" charset="-122"/>
                <a:ea typeface="微软雅黑" panose="020B0503020204020204" charset="-122"/>
                <a:cs typeface="微软雅黑" panose="020B0503020204020204" charset="-122"/>
              </a:rPr>
              <a:t>对于64位计算，ARM和Intel也有一些显著区别</a:t>
            </a:r>
            <a:r>
              <a:rPr lang="zh-CN" altLang="en-US" sz="2400">
                <a:latin typeface="微软雅黑" panose="020B0503020204020204" charset="-122"/>
                <a:ea typeface="微软雅黑" panose="020B0503020204020204" charset="-122"/>
                <a:cs typeface="微软雅黑" panose="020B0503020204020204" charset="-122"/>
              </a:rPr>
              <a:t>。Intel并没有开发64位版本的x86指令集。这个64位的指令集，名为x86-64（有时简称为x64），实际上是AMD设计开发的。</a:t>
            </a:r>
            <a:endParaRPr lang="zh-CN" altLang="en-US" sz="2400">
              <a:latin typeface="微软雅黑" panose="020B0503020204020204" charset="-122"/>
              <a:ea typeface="微软雅黑" panose="020B0503020204020204" charset="-122"/>
              <a:cs typeface="微软雅黑" panose="020B0503020204020204" charset="-122"/>
            </a:endParaRPr>
          </a:p>
        </p:txBody>
      </p:sp>
      <p:sp>
        <p:nvSpPr>
          <p:cNvPr id="4" name="灯片编号占位符 3"/>
          <p:cNvSpPr>
            <a:spLocks noGrp="1"/>
          </p:cNvSpPr>
          <p:nvPr>
            <p:ph type="sldNum" sz="quarter" idx="12"/>
          </p:nvPr>
        </p:nvSpPr>
        <p:spPr/>
        <p:txBody>
          <a:bodyPr/>
          <a:lstStyle/>
          <a:p>
            <a:fld id="{240D5ECE-8B49-45CD-BE81-EF81920D1969}" type="slidenum">
              <a:rPr/>
            </a:fld>
            <a:endParaRPr kumimoji="0" lang="zh-CN"/>
          </a:p>
        </p:txBody>
      </p:sp>
      <p:sp>
        <p:nvSpPr>
          <p:cNvPr id="5" name="内容占位符 2"/>
          <p:cNvSpPr>
            <a:spLocks noGrp="1"/>
          </p:cNvSpPr>
          <p:nvPr/>
        </p:nvSpPr>
        <p:spPr>
          <a:xfrm>
            <a:off x="777875" y="2723515"/>
            <a:ext cx="8061325" cy="442150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a:buFont typeface="Wingdings" panose="05000000000000000000" charset="0"/>
              <a:buChar char="Ø"/>
            </a:pPr>
            <a:r>
              <a:rPr lang="zh-CN" altLang="en-US" sz="2200">
                <a:latin typeface="微软雅黑" panose="020B0503020204020204" charset="-122"/>
                <a:ea typeface="微软雅黑" panose="020B0503020204020204" charset="-122"/>
                <a:cs typeface="微软雅黑" panose="020B0503020204020204" charset="-122"/>
              </a:rPr>
              <a:t>Intel想搞64位计算，但如果从32位x86架构进化出的64位架构的话，新架构效率会很低，于是搞了一个</a:t>
            </a:r>
            <a:r>
              <a:rPr lang="zh-CN" altLang="en-US" sz="2200">
                <a:solidFill>
                  <a:srgbClr val="FF0000"/>
                </a:solidFill>
                <a:latin typeface="微软雅黑" panose="020B0503020204020204" charset="-122"/>
                <a:ea typeface="微软雅黑" panose="020B0503020204020204" charset="-122"/>
                <a:cs typeface="微软雅黑" panose="020B0503020204020204" charset="-122"/>
              </a:rPr>
              <a:t>新64位处理器项目名为IA64</a:t>
            </a:r>
            <a:r>
              <a:rPr lang="zh-CN" altLang="en-US" sz="2200">
                <a:latin typeface="微软雅黑" panose="020B0503020204020204" charset="-122"/>
                <a:ea typeface="微软雅黑" panose="020B0503020204020204" charset="-122"/>
                <a:cs typeface="微软雅黑" panose="020B0503020204020204" charset="-122"/>
              </a:rPr>
              <a:t>。由此制造出了Itanium系列处理器。</a:t>
            </a:r>
            <a:endParaRPr lang="zh-CN" altLang="en-US" sz="2200">
              <a:latin typeface="微软雅黑" panose="020B0503020204020204" charset="-122"/>
              <a:ea typeface="微软雅黑" panose="020B0503020204020204" charset="-122"/>
              <a:cs typeface="微软雅黑" panose="020B0503020204020204" charset="-122"/>
            </a:endParaRPr>
          </a:p>
          <a:p>
            <a:pPr>
              <a:buFont typeface="Wingdings" panose="05000000000000000000" charset="0"/>
              <a:buChar char="Ø"/>
            </a:pPr>
            <a:endParaRPr lang="zh-CN" altLang="en-US" sz="1000">
              <a:latin typeface="微软雅黑" panose="020B0503020204020204" charset="-122"/>
              <a:ea typeface="微软雅黑" panose="020B0503020204020204" charset="-122"/>
              <a:cs typeface="微软雅黑" panose="020B0503020204020204" charset="-122"/>
            </a:endParaRPr>
          </a:p>
          <a:p>
            <a:pPr marL="0" indent="0">
              <a:buFont typeface="Wingdings" panose="05000000000000000000" charset="0"/>
              <a:buNone/>
            </a:pPr>
            <a:r>
              <a:rPr lang="zh-CN" altLang="en-US" sz="2200">
                <a:latin typeface="微软雅黑" panose="020B0503020204020204" charset="-122"/>
                <a:ea typeface="微软雅黑" panose="020B0503020204020204" charset="-122"/>
                <a:cs typeface="微软雅黑" panose="020B0503020204020204" charset="-122"/>
              </a:rPr>
              <a:t>     同时AMD知道自己造不出能与IA64兼容的处理器，于是它把x86扩展一下，加入了64位寻址和64位寄存器。最终出来的架构，人称</a:t>
            </a:r>
            <a:r>
              <a:rPr lang="zh-CN" altLang="en-US" sz="2200">
                <a:solidFill>
                  <a:srgbClr val="FF0000"/>
                </a:solidFill>
                <a:latin typeface="微软雅黑" panose="020B0503020204020204" charset="-122"/>
                <a:ea typeface="微软雅黑" panose="020B0503020204020204" charset="-122"/>
                <a:cs typeface="微软雅黑" panose="020B0503020204020204" charset="-122"/>
              </a:rPr>
              <a:t>AMD64</a:t>
            </a:r>
            <a:r>
              <a:rPr lang="zh-CN" altLang="en-US" sz="2200">
                <a:latin typeface="微软雅黑" panose="020B0503020204020204" charset="-122"/>
                <a:ea typeface="微软雅黑" panose="020B0503020204020204" charset="-122"/>
                <a:cs typeface="微软雅黑" panose="020B0503020204020204" charset="-122"/>
              </a:rPr>
              <a:t>，成为了</a:t>
            </a:r>
            <a:r>
              <a:rPr lang="zh-CN" altLang="en-US" sz="2200">
                <a:solidFill>
                  <a:srgbClr val="FF0000"/>
                </a:solidFill>
                <a:latin typeface="微软雅黑" panose="020B0503020204020204" charset="-122"/>
                <a:ea typeface="微软雅黑" panose="020B0503020204020204" charset="-122"/>
                <a:cs typeface="微软雅黑" panose="020B0503020204020204" charset="-122"/>
              </a:rPr>
              <a:t>64位版本的x86处理器的标准</a:t>
            </a:r>
            <a:r>
              <a:rPr lang="zh-CN" altLang="en-US" sz="2200">
                <a:latin typeface="微软雅黑" panose="020B0503020204020204" charset="-122"/>
                <a:ea typeface="微软雅黑" panose="020B0503020204020204" charset="-122"/>
                <a:cs typeface="微软雅黑" panose="020B0503020204020204" charset="-122"/>
              </a:rPr>
              <a:t>。</a:t>
            </a:r>
            <a:endParaRPr lang="zh-CN" altLang="en-US" sz="2200">
              <a:latin typeface="微软雅黑" panose="020B0503020204020204" charset="-122"/>
              <a:ea typeface="微软雅黑" panose="020B0503020204020204" charset="-122"/>
              <a:cs typeface="微软雅黑" panose="020B0503020204020204" charset="-122"/>
            </a:endParaRPr>
          </a:p>
          <a:p>
            <a:pPr marL="0" indent="0">
              <a:buFont typeface="Wingdings" panose="05000000000000000000" charset="0"/>
              <a:buNone/>
            </a:pPr>
            <a:endParaRPr lang="zh-CN" altLang="en-US" sz="1000">
              <a:latin typeface="微软雅黑" panose="020B0503020204020204" charset="-122"/>
              <a:ea typeface="微软雅黑" panose="020B0503020204020204" charset="-122"/>
              <a:cs typeface="微软雅黑" panose="020B0503020204020204" charset="-122"/>
            </a:endParaRPr>
          </a:p>
          <a:p>
            <a:pPr marL="0" indent="0">
              <a:buFont typeface="Wingdings" panose="05000000000000000000" charset="0"/>
              <a:buNone/>
            </a:pPr>
            <a:r>
              <a:rPr lang="zh-CN" altLang="en-US" sz="2200">
                <a:latin typeface="微软雅黑" panose="020B0503020204020204" charset="-122"/>
                <a:ea typeface="微软雅黑" panose="020B0503020204020204" charset="-122"/>
                <a:cs typeface="微软雅黑" panose="020B0503020204020204" charset="-122"/>
              </a:rPr>
              <a:t>      IA64项目现如今基本被放弃了。</a:t>
            </a:r>
            <a:r>
              <a:rPr lang="zh-CN" altLang="en-US" sz="2200">
                <a:solidFill>
                  <a:srgbClr val="FF0000"/>
                </a:solidFill>
                <a:latin typeface="微软雅黑" panose="020B0503020204020204" charset="-122"/>
                <a:ea typeface="微软雅黑" panose="020B0503020204020204" charset="-122"/>
                <a:cs typeface="微软雅黑" panose="020B0503020204020204" charset="-122"/>
              </a:rPr>
              <a:t>Intel最终采用了AMD64</a:t>
            </a:r>
            <a:r>
              <a:rPr lang="zh-CN" altLang="en-US" sz="2200">
                <a:latin typeface="微软雅黑" panose="020B0503020204020204" charset="-122"/>
                <a:ea typeface="微软雅黑" panose="020B0503020204020204" charset="-122"/>
                <a:cs typeface="微软雅黑" panose="020B0503020204020204" charset="-122"/>
              </a:rPr>
              <a:t>。</a:t>
            </a:r>
            <a:r>
              <a:rPr lang="zh-CN" altLang="en-US" sz="2200">
                <a:solidFill>
                  <a:srgbClr val="FF0000"/>
                </a:solidFill>
                <a:latin typeface="微软雅黑" panose="020B0503020204020204" charset="-122"/>
                <a:ea typeface="微软雅黑" panose="020B0503020204020204" charset="-122"/>
                <a:cs typeface="微软雅黑" panose="020B0503020204020204" charset="-122"/>
              </a:rPr>
              <a:t>Intel当前给出的移动方案，是采用了AMD开发的64位指令集（有些许差别）的64位处理器。</a:t>
            </a:r>
            <a:endParaRPr lang="zh-CN" altLang="en-US" sz="2200">
              <a:solidFill>
                <a:srgbClr val="FF0000"/>
              </a:solidFill>
              <a:latin typeface="微软雅黑" panose="020B0503020204020204" charset="-122"/>
              <a:ea typeface="微软雅黑" panose="020B0503020204020204" charset="-122"/>
              <a:cs typeface="微软雅黑" panose="020B0503020204020204" charset="-122"/>
            </a:endParaRPr>
          </a:p>
          <a:p>
            <a:pPr>
              <a:buFont typeface="Wingdings" panose="05000000000000000000" charset="0"/>
              <a:buChar char="Ø"/>
            </a:pPr>
            <a:endParaRPr lang="zh-CN" altLang="en-US" sz="200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altLang="en-US">
                <a:solidFill>
                  <a:srgbClr val="0000FF"/>
                </a:solidFill>
                <a:latin typeface="微软雅黑" panose="020B0503020204020204" charset="-122"/>
                <a:ea typeface="微软雅黑" panose="020B0503020204020204" charset="-122"/>
                <a:cs typeface="微软雅黑" panose="020B0503020204020204" charset="-122"/>
                <a:sym typeface="+mn-ea"/>
              </a:rPr>
              <a:t>ARM处理器和Intel处理器到底有何区别？</a:t>
            </a:r>
            <a:endParaRPr lang="zh-CN" altLang="en-US">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457200" y="882650"/>
            <a:ext cx="8804275" cy="1051560"/>
          </a:xfrm>
        </p:spPr>
        <p:txBody>
          <a:bodyPr>
            <a:noAutofit/>
          </a:bodyPr>
          <a:lstStyle/>
          <a:p>
            <a:pPr>
              <a:buFont typeface="Wingdings" panose="05000000000000000000" charset="0"/>
              <a:buChar char="n"/>
            </a:pPr>
            <a:r>
              <a:rPr lang="zh-CN" altLang="en-US" sz="2400">
                <a:latin typeface="微软雅黑" panose="020B0503020204020204" charset="-122"/>
                <a:ea typeface="微软雅黑" panose="020B0503020204020204" charset="-122"/>
                <a:cs typeface="微软雅黑" panose="020B0503020204020204" charset="-122"/>
              </a:rPr>
              <a:t>第三个区别：</a:t>
            </a:r>
            <a:r>
              <a:rPr lang="zh-CN" altLang="en-US" sz="2400">
                <a:solidFill>
                  <a:srgbClr val="FF0000"/>
                </a:solidFill>
                <a:latin typeface="微软雅黑" panose="020B0503020204020204" charset="-122"/>
                <a:ea typeface="微软雅黑" panose="020B0503020204020204" charset="-122"/>
                <a:cs typeface="微软雅黑" panose="020B0503020204020204" charset="-122"/>
              </a:rPr>
              <a:t>对于64位计算，ARM和Intel也有一些显著区别</a:t>
            </a:r>
            <a:endParaRPr lang="zh-CN" altLang="en-US" sz="2400">
              <a:latin typeface="微软雅黑" panose="020B0503020204020204" charset="-122"/>
              <a:ea typeface="微软雅黑" panose="020B0503020204020204" charset="-122"/>
              <a:cs typeface="微软雅黑" panose="020B0503020204020204" charset="-122"/>
            </a:endParaRPr>
          </a:p>
        </p:txBody>
      </p:sp>
      <p:sp>
        <p:nvSpPr>
          <p:cNvPr id="4" name="灯片编号占位符 3"/>
          <p:cNvSpPr>
            <a:spLocks noGrp="1"/>
          </p:cNvSpPr>
          <p:nvPr>
            <p:ph type="sldNum" sz="quarter" idx="12"/>
          </p:nvPr>
        </p:nvSpPr>
        <p:spPr/>
        <p:txBody>
          <a:bodyPr/>
          <a:lstStyle/>
          <a:p>
            <a:fld id="{240D5ECE-8B49-45CD-BE81-EF81920D1969}" type="slidenum">
              <a:rPr/>
            </a:fld>
            <a:endParaRPr kumimoji="0" lang="zh-CN"/>
          </a:p>
        </p:txBody>
      </p:sp>
      <p:sp>
        <p:nvSpPr>
          <p:cNvPr id="5" name="内容占位符 2"/>
          <p:cNvSpPr>
            <a:spLocks noGrp="1"/>
          </p:cNvSpPr>
          <p:nvPr/>
        </p:nvSpPr>
        <p:spPr>
          <a:xfrm>
            <a:off x="777875" y="1470025"/>
            <a:ext cx="8061325" cy="442150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a:buFont typeface="Wingdings" panose="05000000000000000000" charset="0"/>
              <a:buChar char="Ø"/>
            </a:pPr>
            <a:r>
              <a:rPr lang="zh-CN" altLang="en-US" sz="2200">
                <a:latin typeface="微软雅黑" panose="020B0503020204020204" charset="-122"/>
                <a:ea typeface="微软雅黑" panose="020B0503020204020204" charset="-122"/>
                <a:cs typeface="微软雅黑" panose="020B0503020204020204" charset="-122"/>
              </a:rPr>
              <a:t>ARM：看到移动设备对64位计算的需求后，ARM于2011年发布了</a:t>
            </a:r>
            <a:r>
              <a:rPr lang="zh-CN" altLang="en-US" sz="2200">
                <a:solidFill>
                  <a:srgbClr val="FF0000"/>
                </a:solidFill>
                <a:latin typeface="微软雅黑" panose="020B0503020204020204" charset="-122"/>
                <a:ea typeface="微软雅黑" panose="020B0503020204020204" charset="-122"/>
                <a:cs typeface="微软雅黑" panose="020B0503020204020204" charset="-122"/>
              </a:rPr>
              <a:t>ARMv8 64位架构</a:t>
            </a:r>
            <a:r>
              <a:rPr lang="zh-CN" altLang="en-US" sz="2200">
                <a:latin typeface="微软雅黑" panose="020B0503020204020204" charset="-122"/>
                <a:ea typeface="微软雅黑" panose="020B0503020204020204" charset="-122"/>
                <a:cs typeface="微软雅黑" panose="020B0503020204020204" charset="-122"/>
              </a:rPr>
              <a:t>，这是为了下一代ARM指令集架构工作若干年后的结晶。为了基于原有的原则和指令集，开发一个</a:t>
            </a:r>
            <a:r>
              <a:rPr lang="zh-CN" altLang="en-US" sz="2200">
                <a:solidFill>
                  <a:srgbClr val="FF0000"/>
                </a:solidFill>
                <a:latin typeface="微软雅黑" panose="020B0503020204020204" charset="-122"/>
                <a:ea typeface="微软雅黑" panose="020B0503020204020204" charset="-122"/>
                <a:cs typeface="微软雅黑" panose="020B0503020204020204" charset="-122"/>
              </a:rPr>
              <a:t>简明的64位架构</a:t>
            </a:r>
            <a:r>
              <a:rPr lang="zh-CN" altLang="en-US" sz="2200">
                <a:latin typeface="微软雅黑" panose="020B0503020204020204" charset="-122"/>
                <a:ea typeface="微软雅黑" panose="020B0503020204020204" charset="-122"/>
                <a:cs typeface="微软雅黑" panose="020B0503020204020204" charset="-122"/>
              </a:rPr>
              <a:t>，ARMv8使用了两种执行模式，AArch32和AArch64。</a:t>
            </a:r>
            <a:endParaRPr lang="zh-CN" altLang="en-US" sz="2200">
              <a:latin typeface="微软雅黑" panose="020B0503020204020204" charset="-122"/>
              <a:ea typeface="微软雅黑" panose="020B0503020204020204" charset="-122"/>
              <a:cs typeface="微软雅黑" panose="020B0503020204020204" charset="-122"/>
            </a:endParaRPr>
          </a:p>
          <a:p>
            <a:pPr marL="0" indent="0">
              <a:buFont typeface="Wingdings" panose="05000000000000000000" charset="0"/>
              <a:buNone/>
            </a:pPr>
            <a:endParaRPr lang="zh-CN" altLang="en-US" sz="1000">
              <a:latin typeface="微软雅黑" panose="020B0503020204020204" charset="-122"/>
              <a:ea typeface="微软雅黑" panose="020B0503020204020204" charset="-122"/>
              <a:cs typeface="微软雅黑" panose="020B0503020204020204" charset="-122"/>
            </a:endParaRPr>
          </a:p>
          <a:p>
            <a:pPr>
              <a:buFont typeface="Wingdings" panose="05000000000000000000" charset="0"/>
              <a:buChar char="Ø"/>
            </a:pPr>
            <a:r>
              <a:rPr lang="zh-CN" altLang="en-US" sz="2200">
                <a:latin typeface="微软雅黑" panose="020B0503020204020204" charset="-122"/>
                <a:ea typeface="微软雅黑" panose="020B0503020204020204" charset="-122"/>
                <a:cs typeface="微软雅黑" panose="020B0503020204020204" charset="-122"/>
              </a:rPr>
              <a:t>一个运行32位代码，一个运行64位代码。ARM设计的巧妙之处，是</a:t>
            </a:r>
            <a:r>
              <a:rPr lang="zh-CN" altLang="en-US" sz="2200">
                <a:solidFill>
                  <a:srgbClr val="FF0000"/>
                </a:solidFill>
                <a:latin typeface="微软雅黑" panose="020B0503020204020204" charset="-122"/>
                <a:ea typeface="微软雅黑" panose="020B0503020204020204" charset="-122"/>
                <a:cs typeface="微软雅黑" panose="020B0503020204020204" charset="-122"/>
              </a:rPr>
              <a:t>处理器在运行中可以无缝地在两种模式间切换</a:t>
            </a:r>
            <a:r>
              <a:rPr lang="zh-CN" altLang="en-US" sz="2200">
                <a:latin typeface="微软雅黑" panose="020B0503020204020204" charset="-122"/>
                <a:ea typeface="微软雅黑" panose="020B0503020204020204" charset="-122"/>
                <a:cs typeface="微软雅黑" panose="020B0503020204020204" charset="-122"/>
              </a:rPr>
              <a:t>。这意味着64位指令的解码器是全新设计的，不用兼顾32位指令，而处理器依然可以向后兼容。</a:t>
            </a:r>
            <a:endParaRPr lang="zh-CN" altLang="en-US" sz="2200">
              <a:latin typeface="微软雅黑" panose="020B0503020204020204" charset="-122"/>
              <a:ea typeface="微软雅黑" panose="020B0503020204020204" charset="-122"/>
              <a:cs typeface="微软雅黑" panose="020B0503020204020204" charset="-122"/>
            </a:endParaRPr>
          </a:p>
        </p:txBody>
      </p:sp>
      <p:pic>
        <p:nvPicPr>
          <p:cNvPr id="6" name="图片 5"/>
          <p:cNvPicPr>
            <a:picLocks noChangeAspect="1"/>
          </p:cNvPicPr>
          <p:nvPr/>
        </p:nvPicPr>
        <p:blipFill>
          <a:blip r:embed="rId1"/>
          <a:stretch>
            <a:fillRect/>
          </a:stretch>
        </p:blipFill>
        <p:spPr>
          <a:xfrm>
            <a:off x="4783455" y="4448810"/>
            <a:ext cx="4214495" cy="23774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3820FCD-5F4C-4989-BE05-0A8208BCBC21}" type="slidenum">
              <a:rPr lang="en-US" altLang="zh-CN" smtClean="0"/>
            </a:fld>
            <a:endParaRPr kumimoji="0" lang="zh-CN" altLang="en-US"/>
          </a:p>
        </p:txBody>
      </p:sp>
      <p:sp>
        <p:nvSpPr>
          <p:cNvPr id="3" name="文本框 2"/>
          <p:cNvSpPr txBox="1"/>
          <p:nvPr/>
        </p:nvSpPr>
        <p:spPr>
          <a:xfrm>
            <a:off x="343535" y="1277620"/>
            <a:ext cx="8604885" cy="4984750"/>
          </a:xfrm>
          <a:prstGeom prst="rect">
            <a:avLst/>
          </a:prstGeom>
          <a:noFill/>
        </p:spPr>
        <p:txBody>
          <a:bodyPr wrap="square" rtlCol="0" anchor="t">
            <a:spAutoFit/>
          </a:bodyPr>
          <a:p>
            <a:r>
              <a:rPr altLang="en-US" sz="2400">
                <a:latin typeface="微软雅黑" panose="020B0503020204020204" charset="-122"/>
                <a:ea typeface="微软雅黑" panose="020B0503020204020204" charset="-122"/>
                <a:cs typeface="微软雅黑" panose="020B0503020204020204" charset="-122"/>
                <a:sym typeface="+mn-ea"/>
              </a:rPr>
              <a:t>结果表明，CISC存在许多</a:t>
            </a:r>
            <a:r>
              <a:rPr altLang="en-US" sz="2400" b="1">
                <a:solidFill>
                  <a:srgbClr val="0000FF"/>
                </a:solidFill>
                <a:latin typeface="微软雅黑" panose="020B0503020204020204" charset="-122"/>
                <a:ea typeface="微软雅黑" panose="020B0503020204020204" charset="-122"/>
                <a:cs typeface="微软雅黑" panose="020B0503020204020204" charset="-122"/>
                <a:sym typeface="+mn-ea"/>
              </a:rPr>
              <a:t>缺点</a:t>
            </a:r>
            <a:r>
              <a:rPr altLang="en-US" sz="2400">
                <a:latin typeface="微软雅黑" panose="020B0503020204020204" charset="-122"/>
                <a:ea typeface="微软雅黑" panose="020B0503020204020204" charset="-122"/>
                <a:cs typeface="微软雅黑" panose="020B0503020204020204" charset="-122"/>
                <a:sym typeface="+mn-ea"/>
              </a:rPr>
              <a:t>：</a:t>
            </a:r>
            <a:endParaRPr altLang="en-US" sz="2400">
              <a:latin typeface="微软雅黑" panose="020B0503020204020204" charset="-122"/>
              <a:ea typeface="微软雅黑" panose="020B0503020204020204" charset="-122"/>
              <a:cs typeface="微软雅黑" panose="020B0503020204020204" charset="-122"/>
              <a:sym typeface="+mn-ea"/>
            </a:endParaRPr>
          </a:p>
          <a:p>
            <a:endParaRPr altLang="en-US" sz="1000">
              <a:latin typeface="微软雅黑" panose="020B0503020204020204" charset="-122"/>
              <a:ea typeface="微软雅黑" panose="020B0503020204020204" charset="-122"/>
              <a:cs typeface="微软雅黑" panose="020B0503020204020204" charset="-122"/>
              <a:sym typeface="+mn-ea"/>
            </a:endParaRPr>
          </a:p>
          <a:p>
            <a:r>
              <a:rPr altLang="en-US" sz="2400">
                <a:latin typeface="微软雅黑" panose="020B0503020204020204" charset="-122"/>
                <a:ea typeface="微软雅黑" panose="020B0503020204020204" charset="-122"/>
                <a:cs typeface="微软雅黑" panose="020B0503020204020204" charset="-122"/>
                <a:sym typeface="+mn-ea"/>
              </a:rPr>
              <a:t>首先，在这种计算机中．各种指令的使用率相差悬殊：</a:t>
            </a:r>
            <a:r>
              <a:rPr altLang="en-US" sz="2400" b="1">
                <a:solidFill>
                  <a:srgbClr val="0000FF"/>
                </a:solidFill>
                <a:latin typeface="微软雅黑" panose="020B0503020204020204" charset="-122"/>
                <a:ea typeface="微软雅黑" panose="020B0503020204020204" charset="-122"/>
                <a:cs typeface="微软雅黑" panose="020B0503020204020204" charset="-122"/>
                <a:sym typeface="+mn-ea"/>
              </a:rPr>
              <a:t>一个典型程序的运算过程所使用的80％指令，只占一个处理器指令系统的20％</a:t>
            </a:r>
            <a:r>
              <a:rPr altLang="en-US" sz="2400" b="1">
                <a:latin typeface="微软雅黑" panose="020B0503020204020204" charset="-122"/>
                <a:ea typeface="微软雅黑" panose="020B0503020204020204" charset="-122"/>
                <a:cs typeface="微软雅黑" panose="020B0503020204020204" charset="-122"/>
                <a:sym typeface="+mn-ea"/>
              </a:rPr>
              <a:t>。</a:t>
            </a:r>
            <a:r>
              <a:rPr altLang="en-US" sz="2400">
                <a:latin typeface="微软雅黑" panose="020B0503020204020204" charset="-122"/>
                <a:ea typeface="微软雅黑" panose="020B0503020204020204" charset="-122"/>
                <a:cs typeface="微软雅黑" panose="020B0503020204020204" charset="-122"/>
                <a:sym typeface="+mn-ea"/>
              </a:rPr>
              <a:t>事实上</a:t>
            </a:r>
            <a:r>
              <a:rPr altLang="en-US" sz="2400" b="1">
                <a:solidFill>
                  <a:srgbClr val="0000FF"/>
                </a:solidFill>
                <a:latin typeface="微软雅黑" panose="020B0503020204020204" charset="-122"/>
                <a:ea typeface="微软雅黑" panose="020B0503020204020204" charset="-122"/>
                <a:cs typeface="微软雅黑" panose="020B0503020204020204" charset="-122"/>
                <a:sym typeface="+mn-ea"/>
              </a:rPr>
              <a:t>最频繁使用的指令是取、存和加这些最简单的指令</a:t>
            </a:r>
            <a:r>
              <a:rPr altLang="en-US" sz="2400">
                <a:latin typeface="微软雅黑" panose="020B0503020204020204" charset="-122"/>
                <a:ea typeface="微软雅黑" panose="020B0503020204020204" charset="-122"/>
                <a:cs typeface="微软雅黑" panose="020B0503020204020204" charset="-122"/>
                <a:sym typeface="+mn-ea"/>
              </a:rPr>
              <a:t>，这样一</a:t>
            </a:r>
            <a:r>
              <a:rPr altLang="en-US" sz="2400">
                <a:latin typeface="微软雅黑" panose="020B0503020204020204" charset="-122"/>
                <a:ea typeface="微软雅黑" panose="020B0503020204020204" charset="-122"/>
                <a:cs typeface="微软雅黑" panose="020B0503020204020204" charset="-122"/>
                <a:sym typeface="+mn-ea"/>
              </a:rPr>
              <a:t>来，长期致力于复杂指令系统的设计，实际上是在设计一种难得在实践中用得上的指令系统的处理器。</a:t>
            </a:r>
            <a:endParaRPr altLang="en-US" sz="2400">
              <a:latin typeface="微软雅黑" panose="020B0503020204020204" charset="-122"/>
              <a:ea typeface="微软雅黑" panose="020B0503020204020204" charset="-122"/>
              <a:cs typeface="微软雅黑" panose="020B0503020204020204" charset="-122"/>
              <a:sym typeface="+mn-ea"/>
            </a:endParaRPr>
          </a:p>
          <a:p>
            <a:endParaRPr altLang="en-US" sz="1000">
              <a:latin typeface="微软雅黑" panose="020B0503020204020204" charset="-122"/>
              <a:ea typeface="微软雅黑" panose="020B0503020204020204" charset="-122"/>
              <a:cs typeface="微软雅黑" panose="020B0503020204020204" charset="-122"/>
              <a:sym typeface="+mn-ea"/>
            </a:endParaRPr>
          </a:p>
          <a:p>
            <a:r>
              <a:rPr altLang="en-US" sz="2400">
                <a:latin typeface="微软雅黑" panose="020B0503020204020204" charset="-122"/>
                <a:ea typeface="微软雅黑" panose="020B0503020204020204" charset="-122"/>
                <a:cs typeface="微软雅黑" panose="020B0503020204020204" charset="-122"/>
                <a:sym typeface="+mn-ea"/>
              </a:rPr>
              <a:t>同时．</a:t>
            </a:r>
            <a:r>
              <a:rPr altLang="en-US" sz="2400" b="1">
                <a:latin typeface="微软雅黑" panose="020B0503020204020204" charset="-122"/>
                <a:ea typeface="微软雅黑" panose="020B0503020204020204" charset="-122"/>
                <a:cs typeface="微软雅黑" panose="020B0503020204020204" charset="-122"/>
                <a:sym typeface="+mn-ea"/>
              </a:rPr>
              <a:t>复杂的指令系统必然带来</a:t>
            </a:r>
            <a:r>
              <a:rPr altLang="en-US" sz="2400" b="1">
                <a:solidFill>
                  <a:srgbClr val="0000FF"/>
                </a:solidFill>
                <a:latin typeface="微软雅黑" panose="020B0503020204020204" charset="-122"/>
                <a:ea typeface="微软雅黑" panose="020B0503020204020204" charset="-122"/>
                <a:cs typeface="微软雅黑" panose="020B0503020204020204" charset="-122"/>
                <a:sym typeface="+mn-ea"/>
              </a:rPr>
              <a:t>结构的复杂性</a:t>
            </a:r>
            <a:r>
              <a:rPr altLang="en-US" sz="2400" b="1">
                <a:latin typeface="微软雅黑" panose="020B0503020204020204" charset="-122"/>
                <a:ea typeface="微软雅黑" panose="020B0503020204020204" charset="-122"/>
                <a:cs typeface="微软雅黑" panose="020B0503020204020204" charset="-122"/>
                <a:sym typeface="+mn-ea"/>
              </a:rPr>
              <a:t>，这不但增加了设计的时间与成本还容易造成</a:t>
            </a:r>
            <a:r>
              <a:rPr altLang="en-US" sz="2400" b="1">
                <a:solidFill>
                  <a:srgbClr val="0000FF"/>
                </a:solidFill>
                <a:latin typeface="微软雅黑" panose="020B0503020204020204" charset="-122"/>
                <a:ea typeface="微软雅黑" panose="020B0503020204020204" charset="-122"/>
                <a:cs typeface="微软雅黑" panose="020B0503020204020204" charset="-122"/>
                <a:sym typeface="+mn-ea"/>
              </a:rPr>
              <a:t>设计失误</a:t>
            </a:r>
            <a:r>
              <a:rPr altLang="en-US" sz="2400" b="1">
                <a:latin typeface="微软雅黑" panose="020B0503020204020204" charset="-122"/>
                <a:ea typeface="微软雅黑" panose="020B0503020204020204" charset="-122"/>
                <a:cs typeface="微软雅黑" panose="020B0503020204020204" charset="-122"/>
                <a:sym typeface="+mn-ea"/>
              </a:rPr>
              <a:t>．</a:t>
            </a:r>
            <a:endParaRPr altLang="en-US" sz="2400" b="1">
              <a:latin typeface="微软雅黑" panose="020B0503020204020204" charset="-122"/>
              <a:ea typeface="微软雅黑" panose="020B0503020204020204" charset="-122"/>
              <a:cs typeface="微软雅黑" panose="020B0503020204020204" charset="-122"/>
              <a:sym typeface="+mn-ea"/>
            </a:endParaRPr>
          </a:p>
          <a:p>
            <a:endParaRPr altLang="en-US" sz="1000" b="1">
              <a:latin typeface="微软雅黑" panose="020B0503020204020204" charset="-122"/>
              <a:ea typeface="微软雅黑" panose="020B0503020204020204" charset="-122"/>
              <a:cs typeface="微软雅黑" panose="020B0503020204020204" charset="-122"/>
              <a:sym typeface="+mn-ea"/>
            </a:endParaRPr>
          </a:p>
          <a:p>
            <a:r>
              <a:rPr altLang="en-US" sz="2400">
                <a:latin typeface="微软雅黑" panose="020B0503020204020204" charset="-122"/>
                <a:ea typeface="微软雅黑" panose="020B0503020204020204" charset="-122"/>
                <a:cs typeface="微软雅黑" panose="020B0503020204020204" charset="-122"/>
                <a:sym typeface="+mn-ea"/>
              </a:rPr>
              <a:t>此外．尽管VLSI技术现在已达到很高的水平，但也</a:t>
            </a:r>
            <a:r>
              <a:rPr altLang="en-US" sz="2400" b="1">
                <a:solidFill>
                  <a:srgbClr val="0000FF"/>
                </a:solidFill>
                <a:latin typeface="微软雅黑" panose="020B0503020204020204" charset="-122"/>
                <a:ea typeface="微软雅黑" panose="020B0503020204020204" charset="-122"/>
                <a:cs typeface="微软雅黑" panose="020B0503020204020204" charset="-122"/>
                <a:sym typeface="+mn-ea"/>
              </a:rPr>
              <a:t>很难把CISC的全部硬件做在一个芯片上，这也妨碍单片计算机的发展</a:t>
            </a:r>
            <a:r>
              <a:rPr altLang="en-US" sz="2400">
                <a:latin typeface="微软雅黑" panose="020B0503020204020204" charset="-122"/>
                <a:ea typeface="微软雅黑" panose="020B0503020204020204" charset="-122"/>
                <a:cs typeface="微软雅黑" panose="020B0503020204020204" charset="-122"/>
                <a:sym typeface="+mn-ea"/>
              </a:rPr>
              <a:t>。</a:t>
            </a:r>
            <a:endParaRPr altLang="en-US" sz="2400">
              <a:latin typeface="微软雅黑" panose="020B0503020204020204" charset="-122"/>
              <a:ea typeface="微软雅黑" panose="020B0503020204020204" charset="-122"/>
              <a:cs typeface="微软雅黑" panose="020B0503020204020204" charset="-122"/>
              <a:sym typeface="+mn-ea"/>
            </a:endParaRPr>
          </a:p>
          <a:p>
            <a:endParaRPr altLang="en-US" sz="2400">
              <a:latin typeface="微软雅黑" panose="020B0503020204020204" charset="-122"/>
              <a:ea typeface="微软雅黑" panose="020B0503020204020204" charset="-122"/>
              <a:cs typeface="微软雅黑" panose="020B0503020204020204" charset="-122"/>
              <a:sym typeface="+mn-ea"/>
            </a:endParaRPr>
          </a:p>
          <a:p>
            <a:endParaRPr lang="zh-CN" altLang="en-US" sz="2400">
              <a:latin typeface="微软雅黑" panose="020B0503020204020204" charset="-122"/>
              <a:ea typeface="微软雅黑" panose="020B0503020204020204" charset="-122"/>
              <a:cs typeface="微软雅黑" panose="020B0503020204020204" charset="-122"/>
              <a:sym typeface="+mn-ea"/>
            </a:endParaRPr>
          </a:p>
        </p:txBody>
      </p:sp>
      <p:sp>
        <p:nvSpPr>
          <p:cNvPr id="4" name="矩形 3"/>
          <p:cNvSpPr/>
          <p:nvPr/>
        </p:nvSpPr>
        <p:spPr>
          <a:xfrm>
            <a:off x="448370" y="198165"/>
            <a:ext cx="5466080" cy="891540"/>
          </a:xfrm>
          <a:prstGeom prst="rect">
            <a:avLst/>
          </a:prstGeom>
        </p:spPr>
        <p:txBody>
          <a:bodyPr wrap="none">
            <a:spAutoFit/>
          </a:bodyPr>
          <a:p>
            <a:pPr marL="0" marR="0" lvl="0" indent="0" algn="l" defTabSz="914400" rtl="0" eaLnBrk="1" fontAlgn="auto" latinLnBrk="0" hangingPunct="1">
              <a:lnSpc>
                <a:spcPct val="100000"/>
              </a:lnSpc>
              <a:spcBef>
                <a:spcPts val="0"/>
              </a:spcBef>
              <a:spcAft>
                <a:spcPts val="0"/>
              </a:spcAft>
              <a:buClrTx/>
              <a:buSzTx/>
              <a:buFontTx/>
              <a:buNone/>
              <a:defRPr/>
            </a:pPr>
            <a:r>
              <a:rPr altLang="en-US" sz="3200" b="1">
                <a:solidFill>
                  <a:srgbClr val="C00000"/>
                </a:solidFill>
                <a:latin typeface="微软雅黑" panose="020B0503020204020204" charset="-122"/>
                <a:ea typeface="微软雅黑" panose="020B0503020204020204" charset="-122"/>
                <a:cs typeface="微软雅黑" panose="020B0503020204020204" charset="-122"/>
                <a:sym typeface="+mn-ea"/>
              </a:rPr>
              <a:t>复杂指令集计算机存在的问题</a:t>
            </a:r>
            <a:endParaRPr altLang="en-US" sz="3200" b="1">
              <a:solidFill>
                <a:srgbClr val="C00000"/>
              </a:solidFill>
              <a:latin typeface="微软雅黑" panose="020B0503020204020204" charset="-122"/>
              <a:ea typeface="微软雅黑" panose="020B0503020204020204" charset="-122"/>
              <a:cs typeface="微软雅黑" panose="020B0503020204020204" charset="-122"/>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altLang="en-US" sz="2000">
                <a:solidFill>
                  <a:srgbClr val="C00000"/>
                </a:solidFill>
                <a:latin typeface="微软雅黑" panose="020B0503020204020204" charset="-122"/>
                <a:ea typeface="微软雅黑" panose="020B0503020204020204" charset="-122"/>
                <a:cs typeface="微软雅黑" panose="020B0503020204020204" charset="-122"/>
                <a:sym typeface="+mn-ea"/>
              </a:rPr>
              <a:t>(Complex Instruction Set Computer-CISC)</a:t>
            </a:r>
            <a:endParaRPr kumimoji="0" lang="en-US" altLang="en-US" sz="2000" b="1"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altLang="en-US">
                <a:solidFill>
                  <a:srgbClr val="0000FF"/>
                </a:solidFill>
                <a:latin typeface="微软雅黑" panose="020B0503020204020204" charset="-122"/>
                <a:ea typeface="微软雅黑" panose="020B0503020204020204" charset="-122"/>
                <a:cs typeface="微软雅黑" panose="020B0503020204020204" charset="-122"/>
                <a:sym typeface="+mn-ea"/>
              </a:rPr>
              <a:t>ARM处理器和Intel处理器到底有何区别？</a:t>
            </a:r>
            <a:endParaRPr lang="zh-CN" altLang="en-US">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457200" y="1097915"/>
            <a:ext cx="8229600" cy="1051560"/>
          </a:xfrm>
        </p:spPr>
        <p:txBody>
          <a:bodyPr>
            <a:noAutofit/>
          </a:bodyPr>
          <a:lstStyle/>
          <a:p>
            <a:pPr>
              <a:buFont typeface="Wingdings" panose="05000000000000000000" charset="0"/>
              <a:buChar char="n"/>
            </a:pPr>
            <a:r>
              <a:rPr lang="zh-CN" altLang="en-US" sz="2400">
                <a:solidFill>
                  <a:srgbClr val="FF0000"/>
                </a:solidFill>
                <a:latin typeface="微软雅黑" panose="020B0503020204020204" charset="-122"/>
                <a:ea typeface="微软雅黑" panose="020B0503020204020204" charset="-122"/>
              </a:rPr>
              <a:t>第四个区别：异构计算</a:t>
            </a:r>
            <a:endParaRPr lang="zh-CN" altLang="en-US" sz="2400">
              <a:solidFill>
                <a:srgbClr val="FF0000"/>
              </a:solidFill>
              <a:latin typeface="微软雅黑" panose="020B0503020204020204" charset="-122"/>
              <a:ea typeface="微软雅黑" panose="020B0503020204020204" charset="-122"/>
            </a:endParaRPr>
          </a:p>
        </p:txBody>
      </p:sp>
      <p:sp>
        <p:nvSpPr>
          <p:cNvPr id="4" name="灯片编号占位符 3"/>
          <p:cNvSpPr>
            <a:spLocks noGrp="1"/>
          </p:cNvSpPr>
          <p:nvPr>
            <p:ph type="sldNum" sz="quarter" idx="12"/>
          </p:nvPr>
        </p:nvSpPr>
        <p:spPr/>
        <p:txBody>
          <a:bodyPr/>
          <a:lstStyle/>
          <a:p>
            <a:fld id="{240D5ECE-8B49-45CD-BE81-EF81920D1969}" type="slidenum">
              <a:rPr/>
            </a:fld>
            <a:endParaRPr kumimoji="0" lang="zh-CN"/>
          </a:p>
        </p:txBody>
      </p:sp>
      <p:sp>
        <p:nvSpPr>
          <p:cNvPr id="5" name="内容占位符 2"/>
          <p:cNvSpPr>
            <a:spLocks noGrp="1"/>
          </p:cNvSpPr>
          <p:nvPr/>
        </p:nvSpPr>
        <p:spPr>
          <a:xfrm>
            <a:off x="607060" y="1685290"/>
            <a:ext cx="8061325" cy="4421505"/>
          </a:xfrm>
          <a:prstGeom prst="rect">
            <a:avLst/>
          </a:prstGeom>
        </p:spPr>
        <p:txBody>
          <a:bodyPr vert="horz" lIns="91440" tIns="45720" rIns="91440" bIns="45720" rtlCol="0"/>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a:buFont typeface="Wingdings" panose="05000000000000000000" charset="0"/>
              <a:buChar char="Ø"/>
            </a:pPr>
            <a:r>
              <a:rPr lang="zh-CN" altLang="en-US" sz="2400">
                <a:solidFill>
                  <a:srgbClr val="FF0000"/>
                </a:solidFill>
                <a:latin typeface="微软雅黑" panose="020B0503020204020204" charset="-122"/>
                <a:ea typeface="微软雅黑" panose="020B0503020204020204" charset="-122"/>
                <a:cs typeface="微软雅黑" panose="020B0503020204020204" charset="-122"/>
              </a:rPr>
              <a:t>ARM的big.LITTLE架构</a:t>
            </a:r>
            <a:r>
              <a:rPr lang="zh-CN" altLang="en-US" sz="2400">
                <a:latin typeface="微软雅黑" panose="020B0503020204020204" charset="-122"/>
                <a:ea typeface="微软雅黑" panose="020B0503020204020204" charset="-122"/>
                <a:cs typeface="微软雅黑" panose="020B0503020204020204" charset="-122"/>
              </a:rPr>
              <a:t>是一项Intel一时无法复制的创新。在big.LITTLE架构里，</a:t>
            </a:r>
            <a:r>
              <a:rPr lang="zh-CN" altLang="en-US" sz="2400">
                <a:solidFill>
                  <a:srgbClr val="FF0000"/>
                </a:solidFill>
                <a:latin typeface="微软雅黑" panose="020B0503020204020204" charset="-122"/>
                <a:ea typeface="微软雅黑" panose="020B0503020204020204" charset="-122"/>
                <a:cs typeface="微软雅黑" panose="020B0503020204020204" charset="-122"/>
              </a:rPr>
              <a:t>处理器可以是不同类型的</a:t>
            </a:r>
            <a:r>
              <a:rPr lang="zh-CN" altLang="en-US" sz="2400">
                <a:latin typeface="微软雅黑" panose="020B0503020204020204" charset="-122"/>
                <a:ea typeface="微软雅黑" panose="020B0503020204020204" charset="-122"/>
                <a:cs typeface="微软雅黑" panose="020B0503020204020204" charset="-122"/>
              </a:rPr>
              <a:t>。传统的双核或者四核处理器中包含同样的2个核或者4个核。一个双核Atom处理器中有两个一模一样的核，提供一样的性能，拥有相同的功耗。</a:t>
            </a:r>
            <a:endParaRPr lang="zh-CN" altLang="en-US" sz="2400">
              <a:latin typeface="微软雅黑" panose="020B0503020204020204" charset="-122"/>
              <a:ea typeface="微软雅黑" panose="020B0503020204020204" charset="-122"/>
              <a:cs typeface="微软雅黑" panose="020B0503020204020204" charset="-122"/>
            </a:endParaRPr>
          </a:p>
          <a:p>
            <a:pPr>
              <a:buFont typeface="Wingdings" panose="05000000000000000000" charset="0"/>
              <a:buChar char="Ø"/>
            </a:pPr>
            <a:endParaRPr lang="zh-CN" altLang="en-US" sz="1000">
              <a:latin typeface="微软雅黑" panose="020B0503020204020204" charset="-122"/>
              <a:ea typeface="微软雅黑" panose="020B0503020204020204" charset="-122"/>
              <a:cs typeface="微软雅黑" panose="020B0503020204020204" charset="-122"/>
            </a:endParaRPr>
          </a:p>
          <a:p>
            <a:pPr>
              <a:buFont typeface="Wingdings" panose="05000000000000000000" charset="0"/>
              <a:buChar char="Ø"/>
            </a:pPr>
            <a:r>
              <a:rPr lang="zh-CN" altLang="en-US" sz="2400">
                <a:latin typeface="微软雅黑" panose="020B0503020204020204" charset="-122"/>
                <a:ea typeface="微软雅黑" panose="020B0503020204020204" charset="-122"/>
                <a:cs typeface="微软雅黑" panose="020B0503020204020204" charset="-122"/>
              </a:rPr>
              <a:t>ARM通过big.LITTLE</a:t>
            </a:r>
            <a:r>
              <a:rPr lang="zh-CN" altLang="en-US" sz="2400">
                <a:solidFill>
                  <a:srgbClr val="FF0000"/>
                </a:solidFill>
                <a:latin typeface="微软雅黑" panose="020B0503020204020204" charset="-122"/>
                <a:ea typeface="微软雅黑" panose="020B0503020204020204" charset="-122"/>
                <a:cs typeface="微软雅黑" panose="020B0503020204020204" charset="-122"/>
              </a:rPr>
              <a:t>向移动设备推出了异构计算</a:t>
            </a:r>
            <a:r>
              <a:rPr lang="zh-CN" altLang="en-US" sz="2400">
                <a:latin typeface="微软雅黑" panose="020B0503020204020204" charset="-122"/>
                <a:ea typeface="微软雅黑" panose="020B0503020204020204" charset="-122"/>
                <a:cs typeface="微软雅黑" panose="020B0503020204020204" charset="-122"/>
              </a:rPr>
              <a:t>。这意味着</a:t>
            </a:r>
            <a:r>
              <a:rPr lang="zh-CN" altLang="en-US" sz="2400">
                <a:solidFill>
                  <a:srgbClr val="FF0000"/>
                </a:solidFill>
                <a:latin typeface="微软雅黑" panose="020B0503020204020204" charset="-122"/>
                <a:ea typeface="微软雅黑" panose="020B0503020204020204" charset="-122"/>
                <a:cs typeface="微软雅黑" panose="020B0503020204020204" charset="-122"/>
              </a:rPr>
              <a:t>处理器中的核可以有不同的性能和功耗</a:t>
            </a:r>
            <a:r>
              <a:rPr lang="zh-CN" altLang="en-US" sz="2400">
                <a:latin typeface="微软雅黑" panose="020B0503020204020204" charset="-122"/>
                <a:ea typeface="微软雅黑" panose="020B0503020204020204" charset="-122"/>
                <a:cs typeface="微软雅黑" panose="020B0503020204020204" charset="-122"/>
              </a:rPr>
              <a:t>。当设备正常运行时，使用低功耗核，而当运行一款复杂的游戏时，使用的是高性能的核。</a:t>
            </a:r>
            <a:endParaRPr lang="zh-CN" altLang="en-US" sz="2400">
              <a:latin typeface="微软雅黑" panose="020B0503020204020204" charset="-122"/>
              <a:ea typeface="微软雅黑" panose="020B0503020204020204" charset="-122"/>
              <a:cs typeface="微软雅黑" panose="020B0503020204020204" charset="-122"/>
            </a:endParaRPr>
          </a:p>
          <a:p>
            <a:pPr marL="0" indent="0">
              <a:buFont typeface="Wingdings" panose="05000000000000000000" charset="0"/>
              <a:buNone/>
            </a:pPr>
            <a:endParaRPr lang="zh-CN" altLang="en-US" sz="2400">
              <a:latin typeface="微软雅黑" panose="020B0503020204020204" charset="-122"/>
              <a:ea typeface="微软雅黑" panose="020B0503020204020204" charset="-122"/>
              <a:cs typeface="微软雅黑" panose="020B0503020204020204" charset="-122"/>
            </a:endParaRPr>
          </a:p>
        </p:txBody>
      </p:sp>
      <p:pic>
        <p:nvPicPr>
          <p:cNvPr id="6" name="图片 5"/>
          <p:cNvPicPr>
            <a:picLocks noChangeAspect="1"/>
          </p:cNvPicPr>
          <p:nvPr/>
        </p:nvPicPr>
        <p:blipFill>
          <a:blip r:embed="rId1"/>
          <a:stretch>
            <a:fillRect/>
          </a:stretch>
        </p:blipFill>
        <p:spPr>
          <a:xfrm>
            <a:off x="4153535" y="4982210"/>
            <a:ext cx="4244975" cy="1882775"/>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altLang="en-US">
                <a:solidFill>
                  <a:srgbClr val="0000FF"/>
                </a:solidFill>
                <a:latin typeface="微软雅黑" panose="020B0503020204020204" charset="-122"/>
                <a:ea typeface="微软雅黑" panose="020B0503020204020204" charset="-122"/>
                <a:cs typeface="微软雅黑" panose="020B0503020204020204" charset="-122"/>
                <a:sym typeface="+mn-ea"/>
              </a:rPr>
              <a:t>ARM处理器和Intel处理器到底有何区别？</a:t>
            </a:r>
            <a:endParaRPr lang="zh-CN" altLang="en-US">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457200" y="1097915"/>
            <a:ext cx="8229600" cy="1051560"/>
          </a:xfrm>
        </p:spPr>
        <p:txBody>
          <a:bodyPr>
            <a:noAutofit/>
          </a:bodyPr>
          <a:lstStyle/>
          <a:p>
            <a:pPr>
              <a:buFont typeface="Wingdings" panose="05000000000000000000" charset="0"/>
              <a:buChar char="n"/>
            </a:pPr>
            <a:r>
              <a:rPr lang="zh-CN" altLang="en-US" sz="2400">
                <a:solidFill>
                  <a:srgbClr val="FF0000"/>
                </a:solidFill>
                <a:latin typeface="微软雅黑" panose="020B0503020204020204" charset="-122"/>
                <a:ea typeface="微软雅黑" panose="020B0503020204020204" charset="-122"/>
              </a:rPr>
              <a:t>第四个区别：异构计算（续）</a:t>
            </a:r>
            <a:endParaRPr lang="zh-CN" altLang="en-US" sz="2400">
              <a:solidFill>
                <a:srgbClr val="FF0000"/>
              </a:solidFill>
              <a:latin typeface="微软雅黑" panose="020B0503020204020204" charset="-122"/>
              <a:ea typeface="微软雅黑" panose="020B0503020204020204" charset="-122"/>
            </a:endParaRPr>
          </a:p>
        </p:txBody>
      </p:sp>
      <p:sp>
        <p:nvSpPr>
          <p:cNvPr id="4" name="灯片编号占位符 3"/>
          <p:cNvSpPr>
            <a:spLocks noGrp="1"/>
          </p:cNvSpPr>
          <p:nvPr>
            <p:ph type="sldNum" sz="quarter" idx="12"/>
          </p:nvPr>
        </p:nvSpPr>
        <p:spPr/>
        <p:txBody>
          <a:bodyPr/>
          <a:lstStyle/>
          <a:p>
            <a:fld id="{240D5ECE-8B49-45CD-BE81-EF81920D1969}" type="slidenum">
              <a:rPr/>
            </a:fld>
            <a:endParaRPr kumimoji="0" lang="zh-CN"/>
          </a:p>
        </p:txBody>
      </p:sp>
      <p:sp>
        <p:nvSpPr>
          <p:cNvPr id="5" name="内容占位符 2"/>
          <p:cNvSpPr>
            <a:spLocks noGrp="1"/>
          </p:cNvSpPr>
          <p:nvPr/>
        </p:nvSpPr>
        <p:spPr>
          <a:xfrm>
            <a:off x="607060" y="1685290"/>
            <a:ext cx="8061325" cy="4421505"/>
          </a:xfrm>
          <a:prstGeom prst="rect">
            <a:avLst/>
          </a:prstGeom>
        </p:spPr>
        <p:txBody>
          <a:bodyPr vert="horz" lIns="91440" tIns="45720" rIns="91440" bIns="45720" rtlCol="0"/>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a:buFont typeface="Wingdings" panose="05000000000000000000" charset="0"/>
              <a:buChar char="Ø"/>
            </a:pPr>
            <a:r>
              <a:rPr lang="zh-CN" altLang="en-US" sz="2400" dirty="0">
                <a:latin typeface="微软雅黑" panose="020B0503020204020204" charset="-122"/>
                <a:ea typeface="微软雅黑" panose="020B0503020204020204" charset="-122"/>
                <a:cs typeface="微软雅黑" panose="020B0503020204020204" charset="-122"/>
              </a:rPr>
              <a:t>ARM Cortex-</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A53采用顺序执行</a:t>
            </a:r>
            <a:r>
              <a:rPr lang="zh-CN" altLang="en-US" sz="2400" dirty="0">
                <a:latin typeface="微软雅黑" panose="020B0503020204020204" charset="-122"/>
                <a:ea typeface="微软雅黑" panose="020B0503020204020204" charset="-122"/>
                <a:cs typeface="微软雅黑" panose="020B0503020204020204" charset="-122"/>
              </a:rPr>
              <a:t>，因此</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功耗低一些</a:t>
            </a:r>
            <a:r>
              <a:rPr lang="zh-CN" altLang="en-US" sz="2400" dirty="0">
                <a:latin typeface="微软雅黑" panose="020B0503020204020204" charset="-122"/>
                <a:ea typeface="微软雅黑" panose="020B0503020204020204" charset="-122"/>
                <a:cs typeface="微软雅黑" panose="020B0503020204020204" charset="-122"/>
              </a:rPr>
              <a:t>。而ARM Cortex-</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A57使用乱序执行，所以更快但更耗电</a:t>
            </a:r>
            <a:r>
              <a:rPr lang="zh-CN" altLang="en-US" sz="2400" dirty="0">
                <a:latin typeface="微软雅黑" panose="020B0503020204020204" charset="-122"/>
                <a:ea typeface="微软雅黑" panose="020B0503020204020204" charset="-122"/>
                <a:cs typeface="微软雅黑" panose="020B0503020204020204" charset="-122"/>
              </a:rPr>
              <a:t>。采用big.LITTLE架构的处理器可以同时拥有Cortex-A53和Cortex-A57核，根据具体的需要决定如何使用这些核。在后台同步邮件的时候，不需要高速的乱序执行，仅在玩复杂游戏的时候需要。在合适的时间使用合适的核。</a:t>
            </a:r>
            <a:endParaRPr lang="zh-CN" altLang="en-US" sz="2400" dirty="0">
              <a:latin typeface="微软雅黑" panose="020B0503020204020204" charset="-122"/>
              <a:ea typeface="微软雅黑" panose="020B0503020204020204" charset="-122"/>
              <a:cs typeface="微软雅黑" panose="020B0503020204020204" charset="-122"/>
            </a:endParaRPr>
          </a:p>
          <a:p>
            <a:pPr>
              <a:buFont typeface="Wingdings" panose="05000000000000000000" charset="0"/>
              <a:buChar char="Ø"/>
            </a:pPr>
            <a:endParaRPr lang="zh-CN" altLang="en-US" sz="1000" dirty="0">
              <a:latin typeface="微软雅黑" panose="020B0503020204020204" charset="-122"/>
              <a:ea typeface="微软雅黑" panose="020B0503020204020204" charset="-122"/>
              <a:cs typeface="微软雅黑" panose="020B0503020204020204" charset="-122"/>
            </a:endParaRPr>
          </a:p>
          <a:p>
            <a:pPr>
              <a:buFont typeface="Wingdings" panose="05000000000000000000" charset="0"/>
              <a:buChar char="Ø"/>
            </a:pPr>
            <a:r>
              <a:rPr lang="zh-CN" altLang="en-US" sz="2400" dirty="0">
                <a:latin typeface="微软雅黑" panose="020B0503020204020204" charset="-122"/>
                <a:ea typeface="微软雅黑" panose="020B0503020204020204" charset="-122"/>
                <a:cs typeface="微软雅黑" panose="020B0503020204020204" charset="-122"/>
              </a:rPr>
              <a:t>Intel处理器由设计者们是否采用异构计算？</a:t>
            </a:r>
            <a:endParaRPr lang="zh-CN" altLang="en-US" sz="24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altLang="en-US">
                <a:solidFill>
                  <a:srgbClr val="0000FF"/>
                </a:solidFill>
                <a:latin typeface="微软雅黑" panose="020B0503020204020204" charset="-122"/>
                <a:ea typeface="微软雅黑" panose="020B0503020204020204" charset="-122"/>
                <a:cs typeface="微软雅黑" panose="020B0503020204020204" charset="-122"/>
                <a:sym typeface="+mn-ea"/>
              </a:rPr>
              <a:t>ARM处理器和Intel处理器到底有何区别？</a:t>
            </a:r>
            <a:endParaRPr lang="zh-CN" altLang="en-US">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457200" y="1097915"/>
            <a:ext cx="8229600" cy="1051560"/>
          </a:xfrm>
        </p:spPr>
        <p:txBody>
          <a:bodyPr>
            <a:noAutofit/>
          </a:bodyPr>
          <a:lstStyle/>
          <a:p>
            <a:pPr>
              <a:buFont typeface="Wingdings" panose="05000000000000000000" charset="0"/>
              <a:buChar char="n"/>
            </a:pPr>
            <a:r>
              <a:rPr lang="zh-CN" altLang="en-US" sz="2400">
                <a:solidFill>
                  <a:srgbClr val="FF0000"/>
                </a:solidFill>
                <a:latin typeface="微软雅黑" panose="020B0503020204020204" charset="-122"/>
                <a:ea typeface="微软雅黑" panose="020B0503020204020204" charset="-122"/>
              </a:rPr>
              <a:t>第五个区别：兼容性</a:t>
            </a:r>
            <a:endParaRPr lang="zh-CN" altLang="en-US" sz="2400">
              <a:solidFill>
                <a:srgbClr val="FF0000"/>
              </a:solidFill>
              <a:latin typeface="微软雅黑" panose="020B0503020204020204" charset="-122"/>
              <a:ea typeface="微软雅黑" panose="020B0503020204020204" charset="-122"/>
            </a:endParaRPr>
          </a:p>
        </p:txBody>
      </p:sp>
      <p:sp>
        <p:nvSpPr>
          <p:cNvPr id="4" name="灯片编号占位符 3"/>
          <p:cNvSpPr>
            <a:spLocks noGrp="1"/>
          </p:cNvSpPr>
          <p:nvPr>
            <p:ph type="sldNum" sz="quarter" idx="12"/>
          </p:nvPr>
        </p:nvSpPr>
        <p:spPr/>
        <p:txBody>
          <a:bodyPr/>
          <a:lstStyle/>
          <a:p>
            <a:fld id="{240D5ECE-8B49-45CD-BE81-EF81920D1969}" type="slidenum">
              <a:rPr/>
            </a:fld>
            <a:endParaRPr kumimoji="0" lang="zh-CN"/>
          </a:p>
        </p:txBody>
      </p:sp>
      <p:sp>
        <p:nvSpPr>
          <p:cNvPr id="5" name="内容占位符 2"/>
          <p:cNvSpPr>
            <a:spLocks noGrp="1"/>
          </p:cNvSpPr>
          <p:nvPr/>
        </p:nvSpPr>
        <p:spPr>
          <a:xfrm>
            <a:off x="607060" y="1685290"/>
            <a:ext cx="8061325" cy="4421505"/>
          </a:xfrm>
          <a:prstGeom prst="rect">
            <a:avLst/>
          </a:prstGeom>
        </p:spPr>
        <p:txBody>
          <a:bodyPr vert="horz" lIns="91440" tIns="45720" rIns="91440" bIns="45720" rtlCol="0"/>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a:buFont typeface="Wingdings" panose="05000000000000000000" charset="0"/>
              <a:buChar char="Ø"/>
            </a:pPr>
            <a:r>
              <a:rPr lang="zh-CN" altLang="en-US" sz="2400">
                <a:latin typeface="微软雅黑" panose="020B0503020204020204" charset="-122"/>
                <a:ea typeface="微软雅黑" panose="020B0503020204020204" charset="-122"/>
                <a:cs typeface="微软雅黑" panose="020B0503020204020204" charset="-122"/>
              </a:rPr>
              <a:t>ARM目前是移动处理器的老大。ARM的合作伙伴们基于ARM的设计向移动和嵌入式市场的出货量已经达500亿片。对于</a:t>
            </a:r>
            <a:r>
              <a:rPr lang="zh-CN" altLang="en-US" sz="2400">
                <a:solidFill>
                  <a:srgbClr val="FF0000"/>
                </a:solidFill>
                <a:latin typeface="微软雅黑" panose="020B0503020204020204" charset="-122"/>
                <a:ea typeface="微软雅黑" panose="020B0503020204020204" charset="-122"/>
                <a:cs typeface="微软雅黑" panose="020B0503020204020204" charset="-122"/>
              </a:rPr>
              <a:t>安卓，ARM已然成为标准</a:t>
            </a:r>
            <a:r>
              <a:rPr lang="zh-CN" altLang="en-US" sz="2400">
                <a:latin typeface="微软雅黑" panose="020B0503020204020204" charset="-122"/>
                <a:ea typeface="微软雅黑" panose="020B0503020204020204" charset="-122"/>
                <a:cs typeface="微软雅黑" panose="020B0503020204020204" charset="-122"/>
              </a:rPr>
              <a:t>，这对Intel和MIPS而言是个问题。</a:t>
            </a:r>
            <a:endParaRPr lang="zh-CN" altLang="en-US" sz="2400">
              <a:latin typeface="微软雅黑" panose="020B0503020204020204" charset="-122"/>
              <a:ea typeface="微软雅黑" panose="020B0503020204020204" charset="-122"/>
              <a:cs typeface="微软雅黑" panose="020B0503020204020204" charset="-122"/>
            </a:endParaRPr>
          </a:p>
          <a:p>
            <a:pPr>
              <a:buFont typeface="Wingdings" panose="05000000000000000000" charset="0"/>
              <a:buChar char="Ø"/>
            </a:pPr>
            <a:endParaRPr lang="zh-CN" altLang="en-US" sz="2400">
              <a:latin typeface="微软雅黑" panose="020B0503020204020204" charset="-122"/>
              <a:ea typeface="微软雅黑" panose="020B0503020204020204" charset="-122"/>
              <a:cs typeface="微软雅黑" panose="020B0503020204020204" charset="-122"/>
            </a:endParaRPr>
          </a:p>
          <a:p>
            <a:pPr>
              <a:buFont typeface="Wingdings" panose="05000000000000000000" charset="0"/>
              <a:buChar char="Ø"/>
            </a:pPr>
            <a:r>
              <a:rPr lang="zh-CN" altLang="en-US" sz="2400">
                <a:latin typeface="微软雅黑" panose="020B0503020204020204" charset="-122"/>
                <a:ea typeface="微软雅黑" panose="020B0503020204020204" charset="-122"/>
                <a:cs typeface="微软雅黑" panose="020B0503020204020204" charset="-122"/>
              </a:rPr>
              <a:t>尽管安卓的主要编程语言是Java，开发者也可以使用现有的代码（比如C或者C++）去开发应用。这些固定平台的应用通常都编译成ARM处理器的程序，不全都会编译成Intel或者MIPS处理器的程序。</a:t>
            </a:r>
            <a:endParaRPr lang="zh-CN" altLang="en-US" sz="2400">
              <a:latin typeface="微软雅黑" panose="020B0503020204020204" charset="-122"/>
              <a:ea typeface="微软雅黑" panose="020B0503020204020204" charset="-122"/>
              <a:cs typeface="微软雅黑" panose="020B0503020204020204" charset="-122"/>
            </a:endParaRPr>
          </a:p>
          <a:p>
            <a:pPr>
              <a:buFont typeface="Wingdings" panose="05000000000000000000" charset="0"/>
              <a:buChar char="Ø"/>
            </a:pPr>
            <a:endParaRPr lang="zh-CN" altLang="en-US" sz="1000">
              <a:latin typeface="华文中宋" panose="02010600040101010101" pitchFamily="2" charset="-122"/>
              <a:ea typeface="华文中宋" panose="02010600040101010101" pitchFamily="2" charset="-122"/>
            </a:endParaRPr>
          </a:p>
          <a:p>
            <a:pPr marL="0" indent="0">
              <a:buFont typeface="Wingdings" panose="05000000000000000000" charset="0"/>
              <a:buNone/>
            </a:pPr>
            <a:endParaRPr lang="zh-CN" altLang="en-US" sz="2400">
              <a:latin typeface="华文中宋" panose="02010600040101010101" pitchFamily="2" charset="-122"/>
              <a:ea typeface="华文中宋" panose="02010600040101010101" pitchFamily="2" charset="-122"/>
            </a:endParaRPr>
          </a:p>
          <a:p>
            <a:pPr marL="0" indent="0">
              <a:buFont typeface="Wingdings" panose="05000000000000000000" charset="0"/>
              <a:buNone/>
            </a:pPr>
            <a:endParaRPr lang="zh-CN" altLang="en-US" sz="2400">
              <a:latin typeface="华文中宋" panose="02010600040101010101" pitchFamily="2" charset="-122"/>
              <a:ea typeface="华文中宋" panose="02010600040101010101" pitchFamily="2"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altLang="en-US">
                <a:solidFill>
                  <a:srgbClr val="0000FF"/>
                </a:solidFill>
                <a:latin typeface="微软雅黑" panose="020B0503020204020204" charset="-122"/>
                <a:ea typeface="微软雅黑" panose="020B0503020204020204" charset="-122"/>
                <a:cs typeface="微软雅黑" panose="020B0503020204020204" charset="-122"/>
                <a:sym typeface="+mn-ea"/>
              </a:rPr>
              <a:t>ARM处理器和Intel处理器到底有何区别？</a:t>
            </a:r>
            <a:endParaRPr lang="zh-CN" altLang="en-US">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457200" y="1097915"/>
            <a:ext cx="8229600" cy="1051560"/>
          </a:xfrm>
        </p:spPr>
        <p:txBody>
          <a:bodyPr>
            <a:noAutofit/>
          </a:bodyPr>
          <a:lstStyle/>
          <a:p>
            <a:pPr>
              <a:buFont typeface="Wingdings" panose="05000000000000000000" charset="0"/>
              <a:buChar char="n"/>
            </a:pPr>
            <a:r>
              <a:rPr lang="zh-CN" altLang="en-US" sz="2400">
                <a:solidFill>
                  <a:srgbClr val="FF0000"/>
                </a:solidFill>
                <a:latin typeface="微软雅黑" panose="020B0503020204020204" charset="-122"/>
                <a:ea typeface="微软雅黑" panose="020B0503020204020204" charset="-122"/>
              </a:rPr>
              <a:t>第五个区别：兼容性（续）</a:t>
            </a:r>
            <a:endParaRPr lang="zh-CN" altLang="en-US" sz="2400">
              <a:solidFill>
                <a:srgbClr val="FF0000"/>
              </a:solidFill>
              <a:latin typeface="微软雅黑" panose="020B0503020204020204" charset="-122"/>
              <a:ea typeface="微软雅黑" panose="020B0503020204020204" charset="-122"/>
            </a:endParaRPr>
          </a:p>
        </p:txBody>
      </p:sp>
      <p:sp>
        <p:nvSpPr>
          <p:cNvPr id="4" name="灯片编号占位符 3"/>
          <p:cNvSpPr>
            <a:spLocks noGrp="1"/>
          </p:cNvSpPr>
          <p:nvPr>
            <p:ph type="sldNum" sz="quarter" idx="12"/>
          </p:nvPr>
        </p:nvSpPr>
        <p:spPr/>
        <p:txBody>
          <a:bodyPr/>
          <a:lstStyle/>
          <a:p>
            <a:fld id="{240D5ECE-8B49-45CD-BE81-EF81920D1969}" type="slidenum">
              <a:rPr/>
            </a:fld>
            <a:endParaRPr kumimoji="0" lang="zh-CN"/>
          </a:p>
        </p:txBody>
      </p:sp>
      <p:sp>
        <p:nvSpPr>
          <p:cNvPr id="5" name="内容占位符 2"/>
          <p:cNvSpPr>
            <a:spLocks noGrp="1"/>
          </p:cNvSpPr>
          <p:nvPr/>
        </p:nvSpPr>
        <p:spPr>
          <a:xfrm>
            <a:off x="607060" y="1685290"/>
            <a:ext cx="8061325" cy="4421505"/>
          </a:xfrm>
          <a:prstGeom prst="rect">
            <a:avLst/>
          </a:prstGeom>
        </p:spPr>
        <p:txBody>
          <a:bodyPr vert="horz" lIns="91440" tIns="45720" rIns="91440" bIns="45720" rtlCol="0"/>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a:buFont typeface="Wingdings" panose="05000000000000000000" charset="0"/>
              <a:buChar char="Ø"/>
            </a:pPr>
            <a:r>
              <a:rPr lang="zh-CN" altLang="en-US" sz="2400" dirty="0">
                <a:latin typeface="微软雅黑" panose="020B0503020204020204" charset="-122"/>
                <a:ea typeface="微软雅黑" panose="020B0503020204020204" charset="-122"/>
                <a:cs typeface="微软雅黑" panose="020B0503020204020204" charset="-122"/>
              </a:rPr>
              <a:t>为了解决这个问题，Intel和MIPS要使用特殊的转换软件把ARM的指令转换成他们处理器使用的指令。这</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会降低性能</a:t>
            </a:r>
            <a:r>
              <a:rPr lang="zh-CN" altLang="en-US" sz="2400" dirty="0">
                <a:latin typeface="微软雅黑" panose="020B0503020204020204" charset="-122"/>
                <a:ea typeface="微软雅黑" panose="020B0503020204020204" charset="-122"/>
                <a:cs typeface="微软雅黑" panose="020B0503020204020204" charset="-122"/>
              </a:rPr>
              <a:t>。</a:t>
            </a:r>
            <a:endParaRPr lang="zh-CN" altLang="en-US" sz="2400" dirty="0">
              <a:latin typeface="微软雅黑" panose="020B0503020204020204" charset="-122"/>
              <a:ea typeface="微软雅黑" panose="020B0503020204020204" charset="-122"/>
              <a:cs typeface="微软雅黑" panose="020B0503020204020204" charset="-122"/>
            </a:endParaRPr>
          </a:p>
          <a:p>
            <a:pPr>
              <a:buFont typeface="Wingdings" panose="05000000000000000000" charset="0"/>
              <a:buChar char="Ø"/>
            </a:pPr>
            <a:endParaRPr lang="zh-CN" altLang="en-US" sz="2400" dirty="0">
              <a:latin typeface="微软雅黑" panose="020B0503020204020204" charset="-122"/>
              <a:ea typeface="微软雅黑" panose="020B0503020204020204" charset="-122"/>
              <a:cs typeface="微软雅黑" panose="020B0503020204020204" charset="-122"/>
            </a:endParaRPr>
          </a:p>
          <a:p>
            <a:pPr>
              <a:buFont typeface="Wingdings" panose="05000000000000000000" charset="0"/>
              <a:buChar char="Ø"/>
            </a:pPr>
            <a:r>
              <a:rPr lang="zh-CN" altLang="en-US" sz="2400" dirty="0">
                <a:latin typeface="微软雅黑" panose="020B0503020204020204" charset="-122"/>
                <a:ea typeface="微软雅黑" panose="020B0503020204020204" charset="-122"/>
                <a:cs typeface="微软雅黑" panose="020B0503020204020204" charset="-122"/>
              </a:rPr>
              <a:t>目前MIPS和Intel声称兼容Play Store里大约90%的应用。对于最受欢迎的150个应用，兼容率是100%。一方面兼容率很高，另一方面表明ARM的主导地位，使得其他的处理器设计者需要提供一个兼容层。</a:t>
            </a:r>
            <a:endParaRPr lang="zh-CN" altLang="en-US" sz="2400" dirty="0">
              <a:latin typeface="微软雅黑" panose="020B0503020204020204" charset="-122"/>
              <a:ea typeface="微软雅黑" panose="020B0503020204020204" charset="-122"/>
              <a:cs typeface="微软雅黑" panose="020B0503020204020204" charset="-122"/>
            </a:endParaRPr>
          </a:p>
          <a:p>
            <a:pPr>
              <a:buFont typeface="Wingdings" panose="05000000000000000000" charset="0"/>
              <a:buChar char="Ø"/>
            </a:pPr>
            <a:endParaRPr lang="zh-CN" altLang="en-US" sz="1000" dirty="0">
              <a:latin typeface="华文中宋" panose="02010600040101010101" pitchFamily="2" charset="-122"/>
              <a:ea typeface="华文中宋" panose="02010600040101010101" pitchFamily="2" charset="-122"/>
            </a:endParaRPr>
          </a:p>
          <a:p>
            <a:pPr marL="0" indent="0">
              <a:buFont typeface="Wingdings" panose="05000000000000000000" charset="0"/>
              <a:buNone/>
            </a:pPr>
            <a:endParaRPr lang="zh-CN" altLang="en-US" sz="2400" dirty="0">
              <a:latin typeface="华文中宋" panose="02010600040101010101" pitchFamily="2" charset="-122"/>
              <a:ea typeface="华文中宋" panose="02010600040101010101" pitchFamily="2" charset="-122"/>
            </a:endParaRPr>
          </a:p>
          <a:p>
            <a:pPr marL="0" indent="0">
              <a:buFont typeface="Wingdings" panose="05000000000000000000" charset="0"/>
              <a:buNone/>
            </a:pPr>
            <a:endParaRPr lang="zh-CN" altLang="en-US" sz="2400" dirty="0">
              <a:latin typeface="华文中宋" panose="02010600040101010101" pitchFamily="2" charset="-122"/>
              <a:ea typeface="华文中宋" panose="02010600040101010101" pitchFamily="2"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00FF"/>
                </a:solidFill>
                <a:latin typeface="微软雅黑" panose="020B0503020204020204" charset="-122"/>
                <a:ea typeface="微软雅黑" panose="020B0503020204020204" charset="-122"/>
                <a:sym typeface="+mn-ea"/>
              </a:rPr>
              <a:t>小结</a:t>
            </a:r>
            <a:endParaRPr lang="zh-CN" altLang="en-US" dirty="0">
              <a:solidFill>
                <a:srgbClr val="0000FF"/>
              </a:solidFill>
              <a:latin typeface="微软雅黑" panose="020B0503020204020204" charset="-122"/>
              <a:ea typeface="微软雅黑" panose="020B0503020204020204" charset="-122"/>
              <a:sym typeface="+mn-ea"/>
            </a:endParaRPr>
          </a:p>
        </p:txBody>
      </p:sp>
      <p:sp>
        <p:nvSpPr>
          <p:cNvPr id="3" name="内容占位符 2"/>
          <p:cNvSpPr>
            <a:spLocks noGrp="1"/>
          </p:cNvSpPr>
          <p:nvPr>
            <p:ph idx="1"/>
          </p:nvPr>
        </p:nvSpPr>
        <p:spPr/>
        <p:txBody>
          <a:bodyPr/>
          <a:lstStyle/>
          <a:p>
            <a:pPr marL="0" indent="0">
              <a:buNone/>
            </a:pPr>
            <a:endParaRPr lang="zh-CN" altLang="en-US" dirty="0"/>
          </a:p>
          <a:p>
            <a:pPr>
              <a:lnSpc>
                <a:spcPct val="150000"/>
              </a:lnSpc>
            </a:pPr>
            <a:r>
              <a:rPr lang="zh-CN" altLang="en-US" sz="2800" dirty="0">
                <a:solidFill>
                  <a:srgbClr val="0000FF"/>
                </a:solidFill>
                <a:latin typeface="微软雅黑" panose="020B0503020204020204" charset="-122"/>
                <a:ea typeface="微软雅黑" panose="020B0503020204020204" charset="-122"/>
                <a:cs typeface="微软雅黑" panose="020B0503020204020204" charset="-122"/>
              </a:rPr>
              <a:t>对于嵌入式系统，</a:t>
            </a:r>
            <a:r>
              <a:rPr lang="zh-CN" altLang="en-US" sz="2800" dirty="0">
                <a:latin typeface="微软雅黑" panose="020B0503020204020204" charset="-122"/>
                <a:ea typeface="微软雅黑" panose="020B0503020204020204" charset="-122"/>
                <a:cs typeface="微软雅黑" panose="020B0503020204020204" charset="-122"/>
              </a:rPr>
              <a:t>ARM占很大优势。嵌入式处理器的发展趋势是追求</a:t>
            </a:r>
            <a:r>
              <a:rPr lang="zh-CN" altLang="en-US" sz="2800" dirty="0">
                <a:solidFill>
                  <a:srgbClr val="FF0000"/>
                </a:solidFill>
                <a:latin typeface="微软雅黑" panose="020B0503020204020204" charset="-122"/>
                <a:ea typeface="微软雅黑" panose="020B0503020204020204" charset="-122"/>
                <a:cs typeface="微软雅黑" panose="020B0503020204020204" charset="-122"/>
              </a:rPr>
              <a:t>低功耗、简明的64位设计、异构计算、</a:t>
            </a:r>
            <a:r>
              <a:rPr lang="zh-CN" altLang="en-US" sz="2800" dirty="0">
                <a:latin typeface="微软雅黑" panose="020B0503020204020204" charset="-122"/>
                <a:ea typeface="微软雅黑" panose="020B0503020204020204" charset="-122"/>
                <a:cs typeface="微软雅黑" panose="020B0503020204020204" charset="-122"/>
              </a:rPr>
              <a:t>以及</a:t>
            </a:r>
            <a:r>
              <a:rPr lang="zh-CN" altLang="en-US" sz="2800" dirty="0">
                <a:solidFill>
                  <a:srgbClr val="FF0000"/>
                </a:solidFill>
                <a:latin typeface="微软雅黑" panose="020B0503020204020204" charset="-122"/>
                <a:ea typeface="微软雅黑" panose="020B0503020204020204" charset="-122"/>
                <a:cs typeface="微软雅黑" panose="020B0503020204020204" charset="-122"/>
              </a:rPr>
              <a:t>作为移动计算的标准</a:t>
            </a:r>
            <a:r>
              <a:rPr lang="zh-CN" altLang="en-US" sz="2800" dirty="0">
                <a:latin typeface="微软雅黑" panose="020B0503020204020204" charset="-122"/>
                <a:ea typeface="微软雅黑" panose="020B0503020204020204" charset="-122"/>
                <a:cs typeface="微软雅黑" panose="020B0503020204020204" charset="-122"/>
              </a:rPr>
              <a:t>。</a:t>
            </a:r>
            <a:r>
              <a:rPr altLang="en-US" sz="2800" dirty="0">
                <a:latin typeface="微软雅黑" panose="020B0503020204020204" charset="-122"/>
                <a:ea typeface="微软雅黑" panose="020B0503020204020204" charset="-122"/>
                <a:cs typeface="微软雅黑" panose="020B0503020204020204" charset="-122"/>
                <a:sym typeface="+mn-ea"/>
              </a:rPr>
              <a:t>ARM，Intel和MIPS都在不懈努力地向移动设备提供最好的技术</a:t>
            </a:r>
            <a:r>
              <a:rPr lang="zh-CN" altLang="en-US" sz="2800" dirty="0">
                <a:latin typeface="微软雅黑" panose="020B0503020204020204" charset="-122"/>
                <a:ea typeface="微软雅黑" panose="020B0503020204020204" charset="-122"/>
                <a:cs typeface="微软雅黑" panose="020B0503020204020204" charset="-122"/>
                <a:sym typeface="+mn-ea"/>
              </a:rPr>
              <a:t>。</a:t>
            </a:r>
            <a:endParaRPr lang="zh-CN" altLang="en-US" sz="2800" dirty="0">
              <a:latin typeface="微软雅黑" panose="020B0503020204020204" charset="-122"/>
              <a:ea typeface="微软雅黑" panose="020B0503020204020204" charset="-122"/>
              <a:cs typeface="微软雅黑" panose="020B0503020204020204" charset="-122"/>
              <a:sym typeface="+mn-ea"/>
            </a:endParaRPr>
          </a:p>
        </p:txBody>
      </p:sp>
      <p:sp>
        <p:nvSpPr>
          <p:cNvPr id="4" name="灯片编号占位符 3"/>
          <p:cNvSpPr>
            <a:spLocks noGrp="1"/>
          </p:cNvSpPr>
          <p:nvPr>
            <p:ph type="sldNum" sz="quarter" idx="12"/>
          </p:nvPr>
        </p:nvSpPr>
        <p:spPr/>
        <p:txBody>
          <a:bodyPr/>
          <a:lstStyle/>
          <a:p>
            <a:fld id="{240D5ECE-8B49-45CD-BE81-EF81920D1969}" type="slidenum">
              <a:rPr/>
            </a:fld>
            <a:endParaRPr kumimoji="0" 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3820FCD-5F4C-4989-BE05-0A8208BCBC21}" type="slidenum">
              <a:rPr lang="en-US" altLang="zh-CN" smtClean="0"/>
            </a:fld>
            <a:endParaRPr kumimoji="0" lang="zh-CN" altLang="en-US"/>
          </a:p>
        </p:txBody>
      </p:sp>
      <p:sp>
        <p:nvSpPr>
          <p:cNvPr id="3" name="文本框 2"/>
          <p:cNvSpPr txBox="1"/>
          <p:nvPr/>
        </p:nvSpPr>
        <p:spPr>
          <a:xfrm>
            <a:off x="343535" y="1277620"/>
            <a:ext cx="8552815" cy="5169535"/>
          </a:xfrm>
          <a:prstGeom prst="rect">
            <a:avLst/>
          </a:prstGeom>
          <a:noFill/>
        </p:spPr>
        <p:txBody>
          <a:bodyPr wrap="square" rtlCol="0" anchor="t">
            <a:spAutoFit/>
          </a:bodyPr>
          <a:p>
            <a:r>
              <a:rPr altLang="en-US" sz="2400">
                <a:latin typeface="微软雅黑" panose="020B0503020204020204" charset="-122"/>
                <a:ea typeface="微软雅黑" panose="020B0503020204020204" charset="-122"/>
                <a:cs typeface="微软雅黑" panose="020B0503020204020204" charset="-122"/>
                <a:sym typeface="+mn-ea"/>
              </a:rPr>
              <a:t>结果表明，CISC存在许多</a:t>
            </a:r>
            <a:r>
              <a:rPr altLang="en-US" sz="2400" b="1">
                <a:solidFill>
                  <a:srgbClr val="0000FF"/>
                </a:solidFill>
                <a:latin typeface="微软雅黑" panose="020B0503020204020204" charset="-122"/>
                <a:ea typeface="微软雅黑" panose="020B0503020204020204" charset="-122"/>
                <a:cs typeface="微软雅黑" panose="020B0503020204020204" charset="-122"/>
                <a:sym typeface="+mn-ea"/>
              </a:rPr>
              <a:t>缺点</a:t>
            </a:r>
            <a:r>
              <a:rPr altLang="en-US" sz="2400">
                <a:latin typeface="微软雅黑" panose="020B0503020204020204" charset="-122"/>
                <a:ea typeface="微软雅黑" panose="020B0503020204020204" charset="-122"/>
                <a:cs typeface="微软雅黑" panose="020B0503020204020204" charset="-122"/>
                <a:sym typeface="+mn-ea"/>
              </a:rPr>
              <a:t>：</a:t>
            </a:r>
            <a:endParaRPr altLang="en-US" sz="2400">
              <a:latin typeface="微软雅黑" panose="020B0503020204020204" charset="-122"/>
              <a:ea typeface="微软雅黑" panose="020B0503020204020204" charset="-122"/>
              <a:cs typeface="微软雅黑" panose="020B0503020204020204" charset="-122"/>
              <a:sym typeface="+mn-ea"/>
            </a:endParaRPr>
          </a:p>
          <a:p>
            <a:endParaRPr altLang="en-US" sz="1000">
              <a:latin typeface="微软雅黑" panose="020B0503020204020204" charset="-122"/>
              <a:ea typeface="微软雅黑" panose="020B0503020204020204" charset="-122"/>
              <a:cs typeface="微软雅黑" panose="020B0503020204020204" charset="-122"/>
              <a:sym typeface="+mn-ea"/>
            </a:endParaRPr>
          </a:p>
          <a:p>
            <a:r>
              <a:rPr altLang="en-US" sz="2400">
                <a:latin typeface="微软雅黑" panose="020B0503020204020204" charset="-122"/>
                <a:ea typeface="微软雅黑" panose="020B0503020204020204" charset="-122"/>
                <a:cs typeface="微软雅黑" panose="020B0503020204020204" charset="-122"/>
                <a:sym typeface="+mn-ea"/>
              </a:rPr>
              <a:t>在CISC中，许多复杂指令需要极复杂的操作，这类指令多数是某种高级语言的直接翻版，因而</a:t>
            </a:r>
            <a:r>
              <a:rPr altLang="en-US" sz="2400" b="1">
                <a:solidFill>
                  <a:srgbClr val="0000FF"/>
                </a:solidFill>
                <a:latin typeface="微软雅黑" panose="020B0503020204020204" charset="-122"/>
                <a:ea typeface="微软雅黑" panose="020B0503020204020204" charset="-122"/>
                <a:cs typeface="微软雅黑" panose="020B0503020204020204" charset="-122"/>
                <a:sym typeface="+mn-ea"/>
              </a:rPr>
              <a:t>通用性差</a:t>
            </a:r>
            <a:r>
              <a:rPr altLang="en-US" sz="2400">
                <a:latin typeface="微软雅黑" panose="020B0503020204020204" charset="-122"/>
                <a:ea typeface="微软雅黑" panose="020B0503020204020204" charset="-122"/>
                <a:cs typeface="微软雅黑" panose="020B0503020204020204" charset="-122"/>
                <a:sym typeface="+mn-ea"/>
              </a:rPr>
              <a:t>。</a:t>
            </a:r>
            <a:endParaRPr altLang="en-US" sz="2400">
              <a:latin typeface="微软雅黑" panose="020B0503020204020204" charset="-122"/>
              <a:ea typeface="微软雅黑" panose="020B0503020204020204" charset="-122"/>
              <a:cs typeface="微软雅黑" panose="020B0503020204020204" charset="-122"/>
              <a:sym typeface="+mn-ea"/>
            </a:endParaRPr>
          </a:p>
          <a:p>
            <a:endParaRPr altLang="en-US" sz="2400">
              <a:latin typeface="微软雅黑" panose="020B0503020204020204" charset="-122"/>
              <a:ea typeface="微软雅黑" panose="020B0503020204020204" charset="-122"/>
              <a:cs typeface="微软雅黑" panose="020B0503020204020204" charset="-122"/>
              <a:sym typeface="+mn-ea"/>
            </a:endParaRPr>
          </a:p>
          <a:p>
            <a:r>
              <a:rPr altLang="en-US" sz="2400">
                <a:latin typeface="微软雅黑" panose="020B0503020204020204" charset="-122"/>
                <a:ea typeface="微软雅黑" panose="020B0503020204020204" charset="-122"/>
                <a:cs typeface="微软雅黑" panose="020B0503020204020204" charset="-122"/>
                <a:sym typeface="+mn-ea"/>
              </a:rPr>
              <a:t>由于采用二级的微码执行方式，它也</a:t>
            </a:r>
            <a:r>
              <a:rPr altLang="en-US" sz="2400" b="1">
                <a:solidFill>
                  <a:srgbClr val="0000FF"/>
                </a:solidFill>
                <a:latin typeface="微软雅黑" panose="020B0503020204020204" charset="-122"/>
                <a:ea typeface="微软雅黑" panose="020B0503020204020204" charset="-122"/>
                <a:cs typeface="微软雅黑" panose="020B0503020204020204" charset="-122"/>
                <a:sym typeface="+mn-ea"/>
              </a:rPr>
              <a:t>降低</a:t>
            </a:r>
            <a:r>
              <a:rPr altLang="en-US" sz="2400">
                <a:latin typeface="微软雅黑" panose="020B0503020204020204" charset="-122"/>
                <a:ea typeface="微软雅黑" panose="020B0503020204020204" charset="-122"/>
                <a:cs typeface="微软雅黑" panose="020B0503020204020204" charset="-122"/>
                <a:sym typeface="+mn-ea"/>
              </a:rPr>
              <a:t>那些被频繁调用的</a:t>
            </a:r>
            <a:r>
              <a:rPr altLang="en-US" sz="2400" b="1">
                <a:solidFill>
                  <a:srgbClr val="0000FF"/>
                </a:solidFill>
                <a:latin typeface="微软雅黑" panose="020B0503020204020204" charset="-122"/>
                <a:ea typeface="微软雅黑" panose="020B0503020204020204" charset="-122"/>
                <a:cs typeface="微软雅黑" panose="020B0503020204020204" charset="-122"/>
                <a:sym typeface="+mn-ea"/>
              </a:rPr>
              <a:t>简单指令系统的</a:t>
            </a:r>
            <a:r>
              <a:rPr altLang="en-US" sz="2400" b="1">
                <a:solidFill>
                  <a:srgbClr val="0000FF"/>
                </a:solidFill>
                <a:latin typeface="微软雅黑" panose="020B0503020204020204" charset="-122"/>
                <a:ea typeface="微软雅黑" panose="020B0503020204020204" charset="-122"/>
                <a:cs typeface="微软雅黑" panose="020B0503020204020204" charset="-122"/>
                <a:sym typeface="+mn-ea"/>
              </a:rPr>
              <a:t>运行速度。</a:t>
            </a:r>
            <a:endParaRPr altLang="en-US" sz="2400" b="1">
              <a:solidFill>
                <a:srgbClr val="0000FF"/>
              </a:solidFill>
              <a:latin typeface="微软雅黑" panose="020B0503020204020204" charset="-122"/>
              <a:ea typeface="微软雅黑" panose="020B0503020204020204" charset="-122"/>
              <a:cs typeface="微软雅黑" panose="020B0503020204020204" charset="-122"/>
              <a:sym typeface="+mn-ea"/>
            </a:endParaRPr>
          </a:p>
          <a:p>
            <a:endParaRPr altLang="en-US" sz="2400" b="1">
              <a:solidFill>
                <a:srgbClr val="0000FF"/>
              </a:solidFill>
              <a:latin typeface="微软雅黑" panose="020B0503020204020204" charset="-122"/>
              <a:ea typeface="微软雅黑" panose="020B0503020204020204" charset="-122"/>
              <a:cs typeface="微软雅黑" panose="020B0503020204020204" charset="-122"/>
              <a:sym typeface="+mn-ea"/>
            </a:endParaRPr>
          </a:p>
          <a:p>
            <a:r>
              <a:rPr altLang="en-US" sz="2400">
                <a:latin typeface="微软雅黑" panose="020B0503020204020204" charset="-122"/>
                <a:ea typeface="微软雅黑" panose="020B0503020204020204" charset="-122"/>
                <a:cs typeface="微软雅黑" panose="020B0503020204020204" charset="-122"/>
                <a:sym typeface="+mn-ea"/>
              </a:rPr>
              <a:t>因而，针对CISC的这些弊病．帕特逊等人提出了</a:t>
            </a:r>
            <a:r>
              <a:rPr altLang="en-US" sz="2400" b="1">
                <a:solidFill>
                  <a:srgbClr val="0000FF"/>
                </a:solidFill>
                <a:latin typeface="微软雅黑" panose="020B0503020204020204" charset="-122"/>
                <a:ea typeface="微软雅黑" panose="020B0503020204020204" charset="-122"/>
                <a:cs typeface="微软雅黑" panose="020B0503020204020204" charset="-122"/>
                <a:sym typeface="+mn-ea"/>
              </a:rPr>
              <a:t>精简指令的设想即指令系统应当只包含那些使用频率很高的少量指令</a:t>
            </a:r>
            <a:r>
              <a:rPr altLang="en-US" sz="2400">
                <a:latin typeface="微软雅黑" panose="020B0503020204020204" charset="-122"/>
                <a:ea typeface="微软雅黑" panose="020B0503020204020204" charset="-122"/>
                <a:cs typeface="微软雅黑" panose="020B0503020204020204" charset="-122"/>
                <a:sym typeface="+mn-ea"/>
              </a:rPr>
              <a:t>，</a:t>
            </a:r>
            <a:r>
              <a:rPr altLang="en-US" sz="2400">
                <a:latin typeface="微软雅黑" panose="020B0503020204020204" charset="-122"/>
                <a:ea typeface="微软雅黑" panose="020B0503020204020204" charset="-122"/>
                <a:cs typeface="微软雅黑" panose="020B0503020204020204" charset="-122"/>
                <a:sym typeface="+mn-ea"/>
              </a:rPr>
              <a:t>并提供一些必要的指令以支持操作系统和高级语言。</a:t>
            </a:r>
            <a:endParaRPr altLang="en-US" sz="2400">
              <a:latin typeface="微软雅黑" panose="020B0503020204020204" charset="-122"/>
              <a:ea typeface="微软雅黑" panose="020B0503020204020204" charset="-122"/>
              <a:cs typeface="微软雅黑" panose="020B0503020204020204" charset="-122"/>
              <a:sym typeface="+mn-ea"/>
            </a:endParaRPr>
          </a:p>
          <a:p>
            <a:endParaRPr altLang="en-US" sz="2400">
              <a:latin typeface="微软雅黑" panose="020B0503020204020204" charset="-122"/>
              <a:ea typeface="微软雅黑" panose="020B0503020204020204" charset="-122"/>
              <a:cs typeface="微软雅黑" panose="020B0503020204020204" charset="-122"/>
              <a:sym typeface="+mn-ea"/>
            </a:endParaRPr>
          </a:p>
          <a:p>
            <a:r>
              <a:rPr altLang="en-US" sz="2400">
                <a:latin typeface="微软雅黑" panose="020B0503020204020204" charset="-122"/>
                <a:ea typeface="微软雅黑" panose="020B0503020204020204" charset="-122"/>
                <a:cs typeface="微软雅黑" panose="020B0503020204020204" charset="-122"/>
                <a:sym typeface="+mn-ea"/>
              </a:rPr>
              <a:t>按照这个原则发展而成的计算机被称为</a:t>
            </a:r>
            <a:r>
              <a:rPr altLang="en-US" sz="2800" b="1">
                <a:solidFill>
                  <a:srgbClr val="C00000"/>
                </a:solidFill>
                <a:latin typeface="微软雅黑" panose="020B0503020204020204" charset="-122"/>
                <a:ea typeface="微软雅黑" panose="020B0503020204020204" charset="-122"/>
                <a:cs typeface="微软雅黑" panose="020B0503020204020204" charset="-122"/>
                <a:sym typeface="+mn-ea"/>
              </a:rPr>
              <a:t>精简指令集计算机(Reduced Instruction Set Computer-RISC)结构</a:t>
            </a:r>
            <a:endParaRPr lang="zh-CN" altLang="en-US" sz="2800">
              <a:latin typeface="微软雅黑" panose="020B0503020204020204" charset="-122"/>
              <a:ea typeface="微软雅黑" panose="020B0503020204020204" charset="-122"/>
              <a:cs typeface="微软雅黑" panose="020B0503020204020204" charset="-122"/>
              <a:sym typeface="+mn-ea"/>
            </a:endParaRPr>
          </a:p>
        </p:txBody>
      </p:sp>
      <p:sp>
        <p:nvSpPr>
          <p:cNvPr id="4" name="矩形 3"/>
          <p:cNvSpPr/>
          <p:nvPr/>
        </p:nvSpPr>
        <p:spPr>
          <a:xfrm>
            <a:off x="448370" y="198165"/>
            <a:ext cx="5466080" cy="891540"/>
          </a:xfrm>
          <a:prstGeom prst="rect">
            <a:avLst/>
          </a:prstGeom>
        </p:spPr>
        <p:txBody>
          <a:bodyPr wrap="none">
            <a:spAutoFit/>
          </a:bodyPr>
          <a:p>
            <a:pPr marL="0" marR="0" lvl="0" indent="0" algn="l" defTabSz="914400" rtl="0" eaLnBrk="1" fontAlgn="auto" latinLnBrk="0" hangingPunct="1">
              <a:lnSpc>
                <a:spcPct val="100000"/>
              </a:lnSpc>
              <a:spcBef>
                <a:spcPts val="0"/>
              </a:spcBef>
              <a:spcAft>
                <a:spcPts val="0"/>
              </a:spcAft>
              <a:buClrTx/>
              <a:buSzTx/>
              <a:buFontTx/>
              <a:buNone/>
              <a:defRPr/>
            </a:pPr>
            <a:r>
              <a:rPr altLang="en-US" sz="3200" b="1">
                <a:solidFill>
                  <a:srgbClr val="C00000"/>
                </a:solidFill>
                <a:latin typeface="微软雅黑" panose="020B0503020204020204" charset="-122"/>
                <a:ea typeface="微软雅黑" panose="020B0503020204020204" charset="-122"/>
                <a:cs typeface="微软雅黑" panose="020B0503020204020204" charset="-122"/>
                <a:sym typeface="+mn-ea"/>
              </a:rPr>
              <a:t>复杂指令集计算机存在的问题</a:t>
            </a:r>
            <a:endParaRPr altLang="en-US" sz="3200" b="1">
              <a:solidFill>
                <a:srgbClr val="C00000"/>
              </a:solidFill>
              <a:latin typeface="微软雅黑" panose="020B0503020204020204" charset="-122"/>
              <a:ea typeface="微软雅黑" panose="020B0503020204020204" charset="-122"/>
              <a:cs typeface="微软雅黑" panose="020B0503020204020204" charset="-122"/>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altLang="en-US" sz="2000">
                <a:solidFill>
                  <a:srgbClr val="C00000"/>
                </a:solidFill>
                <a:latin typeface="微软雅黑" panose="020B0503020204020204" charset="-122"/>
                <a:ea typeface="微软雅黑" panose="020B0503020204020204" charset="-122"/>
                <a:cs typeface="微软雅黑" panose="020B0503020204020204" charset="-122"/>
                <a:sym typeface="+mn-ea"/>
              </a:rPr>
              <a:t>(Complex Instruction Set Computer-CISC)</a:t>
            </a:r>
            <a:endParaRPr kumimoji="0" lang="en-US" altLang="en-US" sz="2000" b="1"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3820FCD-5F4C-4989-BE05-0A8208BCBC21}" type="slidenum">
              <a:rPr lang="en-US" altLang="zh-CN" smtClean="0"/>
            </a:fld>
            <a:endParaRPr kumimoji="0" lang="zh-CN" altLang="en-US"/>
          </a:p>
        </p:txBody>
      </p:sp>
      <p:sp>
        <p:nvSpPr>
          <p:cNvPr id="5" name="矩形 4"/>
          <p:cNvSpPr/>
          <p:nvPr/>
        </p:nvSpPr>
        <p:spPr>
          <a:xfrm>
            <a:off x="441385" y="499790"/>
            <a:ext cx="3524250" cy="583565"/>
          </a:xfrm>
          <a:prstGeom prst="rect">
            <a:avLst/>
          </a:prstGeom>
        </p:spPr>
        <p:txBody>
          <a:bodyPr wrap="none">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mn-cs"/>
              </a:rPr>
              <a:t>What is A-R-M ?</a:t>
            </a:r>
            <a:endParaRPr kumimoji="0" lang="en-US" altLang="zh-CN" sz="3200" b="1"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mn-cs"/>
            </a:endParaRPr>
          </a:p>
        </p:txBody>
      </p:sp>
      <p:sp>
        <p:nvSpPr>
          <p:cNvPr id="6" name="矩形 5"/>
          <p:cNvSpPr/>
          <p:nvPr/>
        </p:nvSpPr>
        <p:spPr>
          <a:xfrm>
            <a:off x="441325" y="1627505"/>
            <a:ext cx="8485505" cy="1938020"/>
          </a:xfrm>
          <a:prstGeom prst="rect">
            <a:avLst/>
          </a:prstGeom>
        </p:spPr>
        <p:txBody>
          <a:bodyPr wrap="square">
            <a:spAutoFit/>
          </a:bodyPr>
          <a:p>
            <a:r>
              <a:rPr lang="en-US" altLang="zh-CN" sz="2400" dirty="0">
                <a:solidFill>
                  <a:srgbClr val="262626"/>
                </a:solidFill>
                <a:latin typeface="微软雅黑" panose="020B0503020204020204" charset="-122"/>
                <a:ea typeface="微软雅黑" panose="020B0503020204020204" charset="-122"/>
                <a:cs typeface="微软雅黑" panose="020B0503020204020204" charset="-122"/>
              </a:rPr>
              <a:t>ARM</a:t>
            </a:r>
            <a:r>
              <a:rPr lang="zh-CN" altLang="en-US" sz="2400" dirty="0">
                <a:solidFill>
                  <a:srgbClr val="262626"/>
                </a:solidFill>
                <a:latin typeface="微软雅黑" panose="020B0503020204020204" charset="-122"/>
                <a:ea typeface="微软雅黑" panose="020B0503020204020204" charset="-122"/>
                <a:cs typeface="微软雅黑" panose="020B0503020204020204" charset="-122"/>
              </a:rPr>
              <a:t>全称为</a:t>
            </a:r>
            <a:r>
              <a:rPr lang="en-US" altLang="zh-CN" sz="2400" dirty="0">
                <a:solidFill>
                  <a:srgbClr val="262626"/>
                </a:solidFill>
                <a:latin typeface="微软雅黑" panose="020B0503020204020204" charset="-122"/>
                <a:ea typeface="微软雅黑" panose="020B0503020204020204" charset="-122"/>
                <a:cs typeface="微软雅黑" panose="020B0503020204020204" charset="-122"/>
              </a:rPr>
              <a:t>Acorn RISC Machine</a:t>
            </a:r>
            <a:r>
              <a:rPr lang="zh-CN" altLang="en-US" sz="2400" dirty="0">
                <a:solidFill>
                  <a:srgbClr val="262626"/>
                </a:solidFill>
                <a:latin typeface="微软雅黑" panose="020B0503020204020204" charset="-122"/>
                <a:ea typeface="微软雅黑" panose="020B0503020204020204" charset="-122"/>
                <a:cs typeface="微软雅黑" panose="020B0503020204020204" charset="-122"/>
              </a:rPr>
              <a:t>，是英国</a:t>
            </a:r>
            <a:r>
              <a:rPr lang="en-US" altLang="zh-CN" sz="2400" dirty="0">
                <a:solidFill>
                  <a:srgbClr val="262626"/>
                </a:solidFill>
                <a:latin typeface="微软雅黑" panose="020B0503020204020204" charset="-122"/>
                <a:ea typeface="微软雅黑" panose="020B0503020204020204" charset="-122"/>
                <a:cs typeface="微软雅黑" panose="020B0503020204020204" charset="-122"/>
              </a:rPr>
              <a:t>Acorn</a:t>
            </a:r>
            <a:r>
              <a:rPr lang="zh-CN" altLang="en-US" sz="2400" dirty="0">
                <a:solidFill>
                  <a:srgbClr val="262626"/>
                </a:solidFill>
                <a:latin typeface="微软雅黑" panose="020B0503020204020204" charset="-122"/>
                <a:ea typeface="微软雅黑" panose="020B0503020204020204" charset="-122"/>
                <a:cs typeface="微软雅黑" panose="020B0503020204020204" charset="-122"/>
              </a:rPr>
              <a:t>有限公司设计的</a:t>
            </a:r>
            <a:r>
              <a:rPr lang="zh-CN" altLang="en-US" sz="2400" dirty="0">
                <a:solidFill>
                  <a:srgbClr val="0000FF"/>
                </a:solidFill>
                <a:latin typeface="微软雅黑" panose="020B0503020204020204" charset="-122"/>
                <a:ea typeface="微软雅黑" panose="020B0503020204020204" charset="-122"/>
                <a:cs typeface="微软雅黑" panose="020B0503020204020204" charset="-122"/>
              </a:rPr>
              <a:t>低功耗成本</a:t>
            </a:r>
            <a:r>
              <a:rPr lang="zh-CN" altLang="en-US" sz="2400" dirty="0">
                <a:solidFill>
                  <a:srgbClr val="262626"/>
                </a:solidFill>
                <a:latin typeface="微软雅黑" panose="020B0503020204020204" charset="-122"/>
                <a:ea typeface="微软雅黑" panose="020B0503020204020204" charset="-122"/>
                <a:cs typeface="微软雅黑" panose="020B0503020204020204" charset="-122"/>
              </a:rPr>
              <a:t>的第一款</a:t>
            </a:r>
            <a:r>
              <a:rPr lang="en-US" altLang="zh-CN" sz="2400" dirty="0">
                <a:solidFill>
                  <a:srgbClr val="0000FF"/>
                </a:solidFill>
                <a:latin typeface="微软雅黑" panose="020B0503020204020204" charset="-122"/>
                <a:ea typeface="微软雅黑" panose="020B0503020204020204" charset="-122"/>
                <a:cs typeface="微软雅黑" panose="020B0503020204020204" charset="-122"/>
              </a:rPr>
              <a:t>RISC</a:t>
            </a:r>
            <a:r>
              <a:rPr lang="zh-CN" altLang="en-US" sz="2400" dirty="0">
                <a:solidFill>
                  <a:srgbClr val="262626"/>
                </a:solidFill>
                <a:latin typeface="微软雅黑" panose="020B0503020204020204" charset="-122"/>
                <a:ea typeface="微软雅黑" panose="020B0503020204020204" charset="-122"/>
                <a:cs typeface="微软雅黑" panose="020B0503020204020204" charset="-122"/>
              </a:rPr>
              <a:t>微处理器。</a:t>
            </a:r>
            <a:endParaRPr lang="en-US" altLang="zh-CN" sz="2400" dirty="0">
              <a:solidFill>
                <a:srgbClr val="262626"/>
              </a:solidFill>
              <a:latin typeface="微软雅黑" panose="020B0503020204020204" charset="-122"/>
              <a:ea typeface="微软雅黑" panose="020B0503020204020204" charset="-122"/>
              <a:cs typeface="微软雅黑" panose="020B0503020204020204" charset="-122"/>
            </a:endParaRPr>
          </a:p>
          <a:p>
            <a:endParaRPr lang="en-US" altLang="zh-CN" sz="2400" dirty="0">
              <a:solidFill>
                <a:srgbClr val="262626"/>
              </a:solidFill>
              <a:latin typeface="微软雅黑" panose="020B0503020204020204" charset="-122"/>
              <a:ea typeface="微软雅黑" panose="020B0503020204020204" charset="-122"/>
              <a:cs typeface="微软雅黑" panose="020B0503020204020204" charset="-122"/>
            </a:endParaRPr>
          </a:p>
          <a:p>
            <a:r>
              <a:rPr lang="en-US" altLang="zh-CN" sz="2400" dirty="0">
                <a:solidFill>
                  <a:srgbClr val="262626"/>
                </a:solidFill>
                <a:latin typeface="微软雅黑" panose="020B0503020204020204" charset="-122"/>
                <a:ea typeface="微软雅黑" panose="020B0503020204020204" charset="-122"/>
                <a:cs typeface="微软雅黑" panose="020B0503020204020204" charset="-122"/>
              </a:rPr>
              <a:t>ARM RISC</a:t>
            </a:r>
            <a:r>
              <a:rPr lang="zh-CN" altLang="en-US" sz="2400" dirty="0">
                <a:solidFill>
                  <a:srgbClr val="262626"/>
                </a:solidFill>
                <a:latin typeface="微软雅黑" panose="020B0503020204020204" charset="-122"/>
                <a:ea typeface="微软雅黑" panose="020B0503020204020204" charset="-122"/>
                <a:cs typeface="微软雅黑" panose="020B0503020204020204" charset="-122"/>
              </a:rPr>
              <a:t>是为了提高处理器运行速度而设计的芯片体系，它的</a:t>
            </a:r>
            <a:r>
              <a:rPr lang="zh-CN" altLang="en-US" sz="2400" b="1" dirty="0">
                <a:solidFill>
                  <a:srgbClr val="0000FF"/>
                </a:solidFill>
                <a:latin typeface="微软雅黑" panose="020B0503020204020204" charset="-122"/>
                <a:ea typeface="微软雅黑" panose="020B0503020204020204" charset="-122"/>
                <a:cs typeface="微软雅黑" panose="020B0503020204020204" charset="-122"/>
              </a:rPr>
              <a:t>关键技术在于流水线操作即在一个时钟周期里完成多条指令</a:t>
            </a:r>
            <a:r>
              <a:rPr lang="zh-CN" altLang="en-US" sz="2400" dirty="0">
                <a:solidFill>
                  <a:srgbClr val="262626"/>
                </a:solidFill>
                <a:latin typeface="微软雅黑" panose="020B0503020204020204" charset="-122"/>
                <a:ea typeface="微软雅黑" panose="020B0503020204020204" charset="-122"/>
                <a:cs typeface="微软雅黑" panose="020B0503020204020204" charset="-122"/>
              </a:rPr>
              <a:t>。</a:t>
            </a:r>
            <a:endParaRPr lang="zh-CN" altLang="en-US" sz="2400" dirty="0">
              <a:solidFill>
                <a:srgbClr val="262626"/>
              </a:solidFill>
              <a:latin typeface="微软雅黑" panose="020B0503020204020204" charset="-122"/>
              <a:ea typeface="微软雅黑" panose="020B0503020204020204" charset="-122"/>
              <a:cs typeface="微软雅黑" panose="020B0503020204020204" charset="-122"/>
            </a:endParaRPr>
          </a:p>
        </p:txBody>
      </p:sp>
      <p:sp>
        <p:nvSpPr>
          <p:cNvPr id="7" name="矩形 6"/>
          <p:cNvSpPr/>
          <p:nvPr/>
        </p:nvSpPr>
        <p:spPr>
          <a:xfrm>
            <a:off x="424180" y="4338320"/>
            <a:ext cx="5299710" cy="1938020"/>
          </a:xfrm>
          <a:prstGeom prst="rect">
            <a:avLst/>
          </a:prstGeom>
        </p:spPr>
        <p:txBody>
          <a:bodyPr wrap="square">
            <a:spAutoFit/>
          </a:bodyPr>
          <a:p>
            <a:r>
              <a:rPr lang="en-US" altLang="zh-CN" sz="2400" dirty="0">
                <a:latin typeface="微软雅黑" panose="020B0503020204020204" charset="-122"/>
                <a:ea typeface="微软雅黑" panose="020B0503020204020204" charset="-122"/>
                <a:cs typeface="微软雅黑" panose="020B0503020204020204" charset="-122"/>
              </a:rPr>
              <a:t>ARM</a:t>
            </a:r>
            <a:r>
              <a:rPr lang="zh-CN" altLang="en-US" sz="2400" dirty="0">
                <a:latin typeface="微软雅黑" panose="020B0503020204020204" charset="-122"/>
                <a:ea typeface="微软雅黑" panose="020B0503020204020204" charset="-122"/>
                <a:cs typeface="微软雅黑" panose="020B0503020204020204" charset="-122"/>
              </a:rPr>
              <a:t>微处理器核技术广泛</a:t>
            </a:r>
            <a:r>
              <a:rPr lang="zh-CN" altLang="en-US" sz="2400" dirty="0">
                <a:solidFill>
                  <a:srgbClr val="0000FF"/>
                </a:solidFill>
                <a:latin typeface="微软雅黑" panose="020B0503020204020204" charset="-122"/>
                <a:ea typeface="微软雅黑" panose="020B0503020204020204" charset="-122"/>
                <a:cs typeface="微软雅黑" panose="020B0503020204020204" charset="-122"/>
              </a:rPr>
              <a:t>应用</a:t>
            </a:r>
            <a:r>
              <a:rPr lang="en-US" altLang="zh-CN" sz="2400" dirty="0">
                <a:latin typeface="微软雅黑" panose="020B0503020204020204" charset="-122"/>
                <a:ea typeface="微软雅黑" panose="020B0503020204020204" charset="-122"/>
                <a:cs typeface="微软雅黑" panose="020B0503020204020204" charset="-122"/>
              </a:rPr>
              <a:t>:</a:t>
            </a:r>
            <a:endParaRPr lang="en-US" altLang="zh-CN" sz="2400" dirty="0">
              <a:latin typeface="微软雅黑" panose="020B0503020204020204" charset="-122"/>
              <a:ea typeface="微软雅黑" panose="020B0503020204020204" charset="-122"/>
              <a:cs typeface="微软雅黑" panose="020B0503020204020204" charset="-122"/>
            </a:endParaRPr>
          </a:p>
          <a:p>
            <a:endParaRPr lang="en-US" altLang="zh-CN" sz="2400" dirty="0">
              <a:latin typeface="微软雅黑" panose="020B0503020204020204" charset="-122"/>
              <a:ea typeface="微软雅黑" panose="020B0503020204020204" charset="-122"/>
              <a:cs typeface="微软雅黑" panose="020B0503020204020204" charset="-122"/>
            </a:endParaRPr>
          </a:p>
          <a:p>
            <a:r>
              <a:rPr lang="en-US" altLang="zh-CN" sz="2400" dirty="0">
                <a:latin typeface="微软雅黑" panose="020B0503020204020204" charset="-122"/>
                <a:ea typeface="微软雅黑" panose="020B0503020204020204" charset="-122"/>
                <a:cs typeface="微软雅黑" panose="020B0503020204020204" charset="-122"/>
              </a:rPr>
              <a:t>       </a:t>
            </a:r>
            <a:r>
              <a:rPr lang="zh-CN" altLang="en-US" sz="2400" dirty="0">
                <a:latin typeface="微软雅黑" panose="020B0503020204020204" charset="-122"/>
                <a:ea typeface="微软雅黑" panose="020B0503020204020204" charset="-122"/>
                <a:cs typeface="微软雅黑" panose="020B0503020204020204" charset="-122"/>
              </a:rPr>
              <a:t>便携式通信产品、手持运算、多媒体和嵌入式解决方案等领域，已成为</a:t>
            </a:r>
            <a:r>
              <a:rPr lang="en-US" altLang="zh-CN" sz="2400" dirty="0">
                <a:latin typeface="微软雅黑" panose="020B0503020204020204" charset="-122"/>
                <a:ea typeface="微软雅黑" panose="020B0503020204020204" charset="-122"/>
                <a:cs typeface="微软雅黑" panose="020B0503020204020204" charset="-122"/>
              </a:rPr>
              <a:t>RISC</a:t>
            </a:r>
            <a:r>
              <a:rPr lang="zh-CN" altLang="en-US" sz="2400" dirty="0">
                <a:latin typeface="微软雅黑" panose="020B0503020204020204" charset="-122"/>
                <a:ea typeface="微软雅黑" panose="020B0503020204020204" charset="-122"/>
                <a:cs typeface="微软雅黑" panose="020B0503020204020204" charset="-122"/>
              </a:rPr>
              <a:t>的标准。</a:t>
            </a:r>
            <a:endParaRPr lang="zh-CN" altLang="en-US" sz="2400" dirty="0">
              <a:latin typeface="微软雅黑" panose="020B0503020204020204" charset="-122"/>
              <a:ea typeface="微软雅黑" panose="020B0503020204020204" charset="-122"/>
              <a:cs typeface="微软雅黑" panose="020B0503020204020204" charset="-122"/>
            </a:endParaRPr>
          </a:p>
        </p:txBody>
      </p:sp>
      <p:pic>
        <p:nvPicPr>
          <p:cNvPr id="8" name="图片 7"/>
          <p:cNvPicPr>
            <a:picLocks noChangeAspect="1"/>
          </p:cNvPicPr>
          <p:nvPr/>
        </p:nvPicPr>
        <p:blipFill>
          <a:blip r:embed="rId1"/>
          <a:stretch>
            <a:fillRect/>
          </a:stretch>
        </p:blipFill>
        <p:spPr>
          <a:xfrm>
            <a:off x="5950496" y="3792002"/>
            <a:ext cx="2736304" cy="274691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3820FCD-5F4C-4989-BE05-0A8208BCBC21}" type="slidenum">
              <a:rPr lang="en-US" altLang="zh-CN" smtClean="0"/>
            </a:fld>
            <a:endParaRPr kumimoji="0" lang="zh-CN" altLang="en-US"/>
          </a:p>
        </p:txBody>
      </p:sp>
      <p:sp>
        <p:nvSpPr>
          <p:cNvPr id="3" name="矩形 2"/>
          <p:cNvSpPr/>
          <p:nvPr/>
        </p:nvSpPr>
        <p:spPr>
          <a:xfrm>
            <a:off x="251520" y="332656"/>
            <a:ext cx="8640960" cy="6185535"/>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zh-CN" sz="2400" dirty="0">
                <a:latin typeface="微软雅黑" panose="020B0503020204020204" charset="-122"/>
                <a:ea typeface="微软雅黑" panose="020B0503020204020204" charset="-122"/>
                <a:cs typeface="微软雅黑" panose="020B0503020204020204" charset="-122"/>
              </a:rPr>
              <a:t>Acorn</a:t>
            </a:r>
            <a:r>
              <a:rPr lang="zh-CN" altLang="zh-CN" sz="2400" dirty="0">
                <a:latin typeface="微软雅黑" panose="020B0503020204020204" charset="-122"/>
                <a:ea typeface="微软雅黑" panose="020B0503020204020204" charset="-122"/>
                <a:cs typeface="微软雅黑" panose="020B0503020204020204" charset="-122"/>
              </a:rPr>
              <a:t>计算机公司是</a:t>
            </a:r>
            <a:r>
              <a:rPr lang="en-US" altLang="zh-CN" sz="2400" dirty="0">
                <a:solidFill>
                  <a:srgbClr val="0000FF"/>
                </a:solidFill>
                <a:latin typeface="微软雅黑" panose="020B0503020204020204" charset="-122"/>
                <a:ea typeface="微软雅黑" panose="020B0503020204020204" charset="-122"/>
                <a:cs typeface="微软雅黑" panose="020B0503020204020204" charset="-122"/>
                <a:hlinkClick r:id="rId1"/>
              </a:rPr>
              <a:t>ARM</a:t>
            </a:r>
            <a:r>
              <a:rPr lang="zh-CN" altLang="zh-CN" sz="2400" dirty="0">
                <a:latin typeface="微软雅黑" panose="020B0503020204020204" charset="-122"/>
                <a:ea typeface="微软雅黑" panose="020B0503020204020204" charset="-122"/>
                <a:cs typeface="微软雅黑" panose="020B0503020204020204" charset="-122"/>
              </a:rPr>
              <a:t>公司的前身。</a:t>
            </a:r>
            <a:r>
              <a:rPr lang="en-US" altLang="zh-CN" sz="2400" dirty="0">
                <a:latin typeface="微软雅黑" panose="020B0503020204020204" charset="-122"/>
                <a:ea typeface="微软雅黑" panose="020B0503020204020204" charset="-122"/>
                <a:cs typeface="微软雅黑" panose="020B0503020204020204" charset="-122"/>
              </a:rPr>
              <a:t>Acorn</a:t>
            </a:r>
            <a:r>
              <a:rPr lang="zh-CN" altLang="zh-CN" sz="2400" dirty="0">
                <a:latin typeface="微软雅黑" panose="020B0503020204020204" charset="-122"/>
                <a:ea typeface="微软雅黑" panose="020B0503020204020204" charset="-122"/>
                <a:cs typeface="微软雅黑" panose="020B0503020204020204" charset="-122"/>
              </a:rPr>
              <a:t>（</a:t>
            </a:r>
            <a:r>
              <a:rPr lang="en-US" altLang="zh-CN" sz="2400" dirty="0">
                <a:latin typeface="微软雅黑" panose="020B0503020204020204" charset="-122"/>
                <a:ea typeface="微软雅黑" panose="020B0503020204020204" charset="-122"/>
                <a:cs typeface="微软雅黑" panose="020B0503020204020204" charset="-122"/>
              </a:rPr>
              <a:t>Acorn Computers</a:t>
            </a:r>
            <a:r>
              <a:rPr lang="zh-CN" altLang="zh-CN" sz="2400" dirty="0">
                <a:latin typeface="微软雅黑" panose="020B0503020204020204" charset="-122"/>
                <a:ea typeface="微软雅黑" panose="020B0503020204020204" charset="-122"/>
                <a:cs typeface="微软雅黑" panose="020B0503020204020204" charset="-122"/>
              </a:rPr>
              <a:t>）创立于</a:t>
            </a:r>
            <a:r>
              <a:rPr lang="en-US" altLang="zh-CN" sz="2400" dirty="0">
                <a:latin typeface="微软雅黑" panose="020B0503020204020204" charset="-122"/>
                <a:ea typeface="微软雅黑" panose="020B0503020204020204" charset="-122"/>
                <a:cs typeface="微软雅黑" panose="020B0503020204020204" charset="-122"/>
              </a:rPr>
              <a:t>1978</a:t>
            </a:r>
            <a:r>
              <a:rPr lang="zh-CN" altLang="zh-CN" sz="2400" dirty="0">
                <a:latin typeface="微软雅黑" panose="020B0503020204020204" charset="-122"/>
                <a:ea typeface="微软雅黑" panose="020B0503020204020204" charset="-122"/>
                <a:cs typeface="微软雅黑" panose="020B0503020204020204" charset="-122"/>
              </a:rPr>
              <a:t>年，位于</a:t>
            </a:r>
            <a:r>
              <a:rPr lang="zh-CN" altLang="zh-CN" sz="2400" dirty="0">
                <a:solidFill>
                  <a:srgbClr val="FF0000"/>
                </a:solidFill>
                <a:latin typeface="微软雅黑" panose="020B0503020204020204" charset="-122"/>
                <a:ea typeface="微软雅黑" panose="020B0503020204020204" charset="-122"/>
                <a:cs typeface="微软雅黑" panose="020B0503020204020204" charset="-122"/>
              </a:rPr>
              <a:t>英格兰的剑桥</a:t>
            </a:r>
            <a:r>
              <a:rPr lang="zh-CN" altLang="zh-CN" sz="2400" dirty="0">
                <a:latin typeface="微软雅黑" panose="020B0503020204020204" charset="-122"/>
                <a:ea typeface="微软雅黑" panose="020B0503020204020204" charset="-122"/>
                <a:cs typeface="微软雅黑" panose="020B0503020204020204" charset="-122"/>
              </a:rPr>
              <a:t>，它在</a:t>
            </a:r>
            <a:r>
              <a:rPr lang="en-US" altLang="zh-CN" sz="2400" dirty="0">
                <a:latin typeface="微软雅黑" panose="020B0503020204020204" charset="-122"/>
                <a:ea typeface="微软雅黑" panose="020B0503020204020204" charset="-122"/>
                <a:cs typeface="微软雅黑" panose="020B0503020204020204" charset="-122"/>
              </a:rPr>
              <a:t>80</a:t>
            </a:r>
            <a:r>
              <a:rPr lang="zh-CN" altLang="zh-CN" sz="2400" dirty="0">
                <a:latin typeface="微软雅黑" panose="020B0503020204020204" charset="-122"/>
                <a:ea typeface="微软雅黑" panose="020B0503020204020204" charset="-122"/>
                <a:cs typeface="微软雅黑" panose="020B0503020204020204" charset="-122"/>
              </a:rPr>
              <a:t>年代</a:t>
            </a:r>
            <a:r>
              <a:rPr lang="en-US" altLang="zh-CN" sz="2400" dirty="0">
                <a:latin typeface="微软雅黑" panose="020B0503020204020204" charset="-122"/>
                <a:ea typeface="微软雅黑" panose="020B0503020204020204" charset="-122"/>
                <a:cs typeface="微软雅黑" panose="020B0503020204020204" charset="-122"/>
              </a:rPr>
              <a:t>PC</a:t>
            </a:r>
            <a:r>
              <a:rPr lang="zh-CN" altLang="zh-CN" sz="2400" dirty="0">
                <a:latin typeface="微软雅黑" panose="020B0503020204020204" charset="-122"/>
                <a:ea typeface="微软雅黑" panose="020B0503020204020204" charset="-122"/>
                <a:cs typeface="微软雅黑" panose="020B0503020204020204" charset="-122"/>
              </a:rPr>
              <a:t>革命初期的贡献，相当于美国的</a:t>
            </a:r>
            <a:r>
              <a:rPr lang="en-US" altLang="zh-CN" sz="2400" dirty="0">
                <a:latin typeface="微软雅黑" panose="020B0503020204020204" charset="-122"/>
                <a:ea typeface="微软雅黑" panose="020B0503020204020204" charset="-122"/>
                <a:cs typeface="微软雅黑" panose="020B0503020204020204" charset="-122"/>
              </a:rPr>
              <a:t>“</a:t>
            </a:r>
            <a:r>
              <a:rPr lang="en-US" altLang="zh-CN" sz="2400" u="sng" dirty="0" err="1">
                <a:latin typeface="微软雅黑" panose="020B0503020204020204" charset="-122"/>
                <a:ea typeface="微软雅黑" panose="020B0503020204020204" charset="-122"/>
                <a:cs typeface="微软雅黑" panose="020B0503020204020204" charset="-122"/>
                <a:hlinkClick r:id="rId2"/>
              </a:rPr>
              <a:t>苹果电脑公司</a:t>
            </a:r>
            <a:r>
              <a:rPr lang="en-US" altLang="zh-CN" sz="2400" dirty="0">
                <a:latin typeface="微软雅黑" panose="020B0503020204020204" charset="-122"/>
                <a:ea typeface="微软雅黑" panose="020B0503020204020204" charset="-122"/>
                <a:cs typeface="微软雅黑" panose="020B0503020204020204" charset="-122"/>
              </a:rPr>
              <a:t>”</a:t>
            </a:r>
            <a:r>
              <a:rPr lang="zh-CN" altLang="zh-CN" sz="2400" dirty="0">
                <a:latin typeface="微软雅黑" panose="020B0503020204020204" charset="-122"/>
                <a:ea typeface="微软雅黑" panose="020B0503020204020204" charset="-122"/>
                <a:cs typeface="微软雅黑" panose="020B0503020204020204" charset="-122"/>
              </a:rPr>
              <a:t>。</a:t>
            </a:r>
            <a:endParaRPr lang="zh-CN"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          1991</a:t>
            </a:r>
            <a:r>
              <a:rPr lang="zh-CN" altLang="zh-CN" sz="2400" dirty="0">
                <a:latin typeface="微软雅黑" panose="020B0503020204020204" charset="-122"/>
                <a:ea typeface="微软雅黑" panose="020B0503020204020204" charset="-122"/>
                <a:cs typeface="微软雅黑" panose="020B0503020204020204" charset="-122"/>
              </a:rPr>
              <a:t>年，</a:t>
            </a:r>
            <a:r>
              <a:rPr lang="en-US" altLang="zh-CN" sz="2400" dirty="0">
                <a:latin typeface="微软雅黑" panose="020B0503020204020204" charset="-122"/>
                <a:ea typeface="微软雅黑" panose="020B0503020204020204" charset="-122"/>
                <a:cs typeface="微软雅黑" panose="020B0503020204020204" charset="-122"/>
              </a:rPr>
              <a:t>Acorn</a:t>
            </a:r>
            <a:r>
              <a:rPr lang="zh-CN" altLang="zh-CN" sz="2400" dirty="0">
                <a:latin typeface="微软雅黑" panose="020B0503020204020204" charset="-122"/>
                <a:ea typeface="微软雅黑" panose="020B0503020204020204" charset="-122"/>
                <a:cs typeface="微软雅黑" panose="020B0503020204020204" charset="-122"/>
              </a:rPr>
              <a:t>计算机公司剥离了</a:t>
            </a:r>
            <a:r>
              <a:rPr lang="en-US" altLang="zh-CN" sz="2400" dirty="0">
                <a:latin typeface="微软雅黑" panose="020B0503020204020204" charset="-122"/>
                <a:ea typeface="微软雅黑" panose="020B0503020204020204" charset="-122"/>
                <a:cs typeface="微软雅黑" panose="020B0503020204020204" charset="-122"/>
              </a:rPr>
              <a:t>ARM</a:t>
            </a:r>
            <a:r>
              <a:rPr lang="zh-CN" altLang="zh-CN" sz="2400" dirty="0">
                <a:latin typeface="微软雅黑" panose="020B0503020204020204" charset="-122"/>
                <a:ea typeface="微软雅黑" panose="020B0503020204020204" charset="-122"/>
                <a:cs typeface="微软雅黑" panose="020B0503020204020204" charset="-122"/>
              </a:rPr>
              <a:t>部门，成立了</a:t>
            </a:r>
            <a:endParaRPr lang="zh-CN"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zh-CN" sz="2400" dirty="0">
                <a:latin typeface="微软雅黑" panose="020B0503020204020204" charset="-122"/>
                <a:ea typeface="微软雅黑" panose="020B0503020204020204" charset="-122"/>
                <a:cs typeface="微软雅黑" panose="020B0503020204020204" charset="-122"/>
              </a:rPr>
              <a:t>    </a:t>
            </a:r>
            <a:r>
              <a:rPr lang="en-US" altLang="zh-CN" sz="2400" dirty="0">
                <a:latin typeface="微软雅黑" panose="020B0503020204020204" charset="-122"/>
                <a:ea typeface="微软雅黑" panose="020B0503020204020204" charset="-122"/>
                <a:cs typeface="微软雅黑" panose="020B0503020204020204" charset="-122"/>
              </a:rPr>
              <a:t>ARM</a:t>
            </a:r>
            <a:r>
              <a:rPr lang="zh-CN" altLang="zh-CN" sz="2400" dirty="0">
                <a:latin typeface="微软雅黑" panose="020B0503020204020204" charset="-122"/>
                <a:ea typeface="微软雅黑" panose="020B0503020204020204" charset="-122"/>
                <a:cs typeface="微软雅黑" panose="020B0503020204020204" charset="-122"/>
              </a:rPr>
              <a:t>公司。</a:t>
            </a:r>
            <a:endParaRPr lang="en-US" altLang="zh-CN" sz="2400" dirty="0">
              <a:latin typeface="微软雅黑" panose="020B0503020204020204" charset="-122"/>
              <a:ea typeface="微软雅黑" panose="020B0503020204020204" charset="-122"/>
              <a:cs typeface="微软雅黑" panose="020B0503020204020204" charset="-122"/>
            </a:endParaRPr>
          </a:p>
          <a:p>
            <a:pPr marL="285750" indent="-285750">
              <a:lnSpc>
                <a:spcPct val="150000"/>
              </a:lnSpc>
              <a:buFont typeface="Wingdings" panose="05000000000000000000" pitchFamily="2" charset="2"/>
              <a:buChar char="Ø"/>
            </a:pPr>
            <a:r>
              <a:rPr lang="en-US" altLang="zh-CN" sz="2400" u="sng" dirty="0" err="1">
                <a:latin typeface="微软雅黑" panose="020B0503020204020204" charset="-122"/>
                <a:ea typeface="微软雅黑" panose="020B0503020204020204" charset="-122"/>
                <a:cs typeface="微软雅黑" panose="020B0503020204020204" charset="-122"/>
                <a:hlinkClick r:id="rId3"/>
              </a:rPr>
              <a:t>ARM公司</a:t>
            </a:r>
            <a:r>
              <a:rPr lang="zh-CN" altLang="zh-CN" sz="2400" dirty="0">
                <a:latin typeface="微软雅黑" panose="020B0503020204020204" charset="-122"/>
                <a:ea typeface="微软雅黑" panose="020B0503020204020204" charset="-122"/>
                <a:cs typeface="微软雅黑" panose="020B0503020204020204" charset="-122"/>
              </a:rPr>
              <a:t>的高性能、低耗能的</a:t>
            </a:r>
            <a:r>
              <a:rPr lang="en-US" altLang="zh-CN" sz="2400" dirty="0">
                <a:latin typeface="微软雅黑" panose="020B0503020204020204" charset="-122"/>
                <a:ea typeface="微软雅黑" panose="020B0503020204020204" charset="-122"/>
                <a:cs typeface="微软雅黑" panose="020B0503020204020204" charset="-122"/>
              </a:rPr>
              <a:t>RISC</a:t>
            </a:r>
            <a:r>
              <a:rPr lang="zh-CN" altLang="zh-CN" sz="2400" dirty="0">
                <a:latin typeface="微软雅黑" panose="020B0503020204020204" charset="-122"/>
                <a:ea typeface="微软雅黑" panose="020B0503020204020204" charset="-122"/>
                <a:cs typeface="微软雅黑" panose="020B0503020204020204" charset="-122"/>
              </a:rPr>
              <a:t>微处理器目前占据了</a:t>
            </a:r>
            <a:r>
              <a:rPr lang="en-US" altLang="zh-CN" sz="2400" u="sng" dirty="0">
                <a:latin typeface="微软雅黑" panose="020B0503020204020204" charset="-122"/>
                <a:ea typeface="微软雅黑" panose="020B0503020204020204" charset="-122"/>
                <a:cs typeface="微软雅黑" panose="020B0503020204020204" charset="-122"/>
                <a:hlinkClick r:id="rId4"/>
              </a:rPr>
              <a:t>手机处理器</a:t>
            </a:r>
            <a:r>
              <a:rPr lang="en-US" altLang="zh-CN" sz="2400" dirty="0">
                <a:solidFill>
                  <a:srgbClr val="FF0000"/>
                </a:solidFill>
                <a:latin typeface="微软雅黑" panose="020B0503020204020204" charset="-122"/>
                <a:ea typeface="微软雅黑" panose="020B0503020204020204" charset="-122"/>
                <a:cs typeface="微软雅黑" panose="020B0503020204020204" charset="-122"/>
              </a:rPr>
              <a:t>90%</a:t>
            </a:r>
            <a:r>
              <a:rPr lang="zh-CN" altLang="zh-CN" sz="2400" dirty="0">
                <a:latin typeface="微软雅黑" panose="020B0503020204020204" charset="-122"/>
                <a:ea typeface="微软雅黑" panose="020B0503020204020204" charset="-122"/>
                <a:cs typeface="微软雅黑" panose="020B0503020204020204" charset="-122"/>
              </a:rPr>
              <a:t>的市场份额，平板电脑处理器</a:t>
            </a:r>
            <a:r>
              <a:rPr lang="en-US" altLang="zh-CN" sz="2400" dirty="0">
                <a:latin typeface="微软雅黑" panose="020B0503020204020204" charset="-122"/>
                <a:ea typeface="微软雅黑" panose="020B0503020204020204" charset="-122"/>
                <a:cs typeface="微软雅黑" panose="020B0503020204020204" charset="-122"/>
              </a:rPr>
              <a:t>80%</a:t>
            </a:r>
            <a:r>
              <a:rPr lang="zh-CN" altLang="zh-CN" sz="2400" dirty="0">
                <a:latin typeface="微软雅黑" panose="020B0503020204020204" charset="-122"/>
                <a:ea typeface="微软雅黑" panose="020B0503020204020204" charset="-122"/>
                <a:cs typeface="微软雅黑" panose="020B0503020204020204" charset="-122"/>
              </a:rPr>
              <a:t>的市场份额，上网本处理器</a:t>
            </a:r>
            <a:r>
              <a:rPr lang="en-US" altLang="zh-CN" sz="2400" dirty="0">
                <a:latin typeface="微软雅黑" panose="020B0503020204020204" charset="-122"/>
                <a:ea typeface="微软雅黑" panose="020B0503020204020204" charset="-122"/>
                <a:cs typeface="微软雅黑" panose="020B0503020204020204" charset="-122"/>
              </a:rPr>
              <a:t>30%</a:t>
            </a:r>
            <a:r>
              <a:rPr lang="zh-CN" altLang="zh-CN" sz="2400" dirty="0">
                <a:latin typeface="微软雅黑" panose="020B0503020204020204" charset="-122"/>
                <a:ea typeface="微软雅黑" panose="020B0503020204020204" charset="-122"/>
                <a:cs typeface="微软雅黑" panose="020B0503020204020204" charset="-122"/>
              </a:rPr>
              <a:t>的市场份额。</a:t>
            </a:r>
            <a:endParaRPr lang="en-US" altLang="zh-CN" sz="2400" dirty="0">
              <a:latin typeface="微软雅黑" panose="020B0503020204020204" charset="-122"/>
              <a:ea typeface="微软雅黑" panose="020B0503020204020204" charset="-122"/>
              <a:cs typeface="微软雅黑" panose="020B0503020204020204" charset="-122"/>
            </a:endParaRPr>
          </a:p>
          <a:p>
            <a:pPr marL="285750" indent="-285750">
              <a:lnSpc>
                <a:spcPct val="150000"/>
              </a:lnSpc>
              <a:buFont typeface="Wingdings" panose="05000000000000000000" pitchFamily="2" charset="2"/>
              <a:buChar char="Ø"/>
            </a:pPr>
            <a:r>
              <a:rPr lang="en-US" altLang="zh-CN" sz="2400" dirty="0">
                <a:latin typeface="微软雅黑" panose="020B0503020204020204" charset="-122"/>
                <a:ea typeface="微软雅黑" panose="020B0503020204020204" charset="-122"/>
                <a:cs typeface="微软雅黑" panose="020B0503020204020204" charset="-122"/>
              </a:rPr>
              <a:t>ARM</a:t>
            </a:r>
            <a:r>
              <a:rPr lang="zh-CN" altLang="zh-CN" sz="2400" dirty="0">
                <a:latin typeface="微软雅黑" panose="020B0503020204020204" charset="-122"/>
                <a:ea typeface="微软雅黑" panose="020B0503020204020204" charset="-122"/>
                <a:cs typeface="微软雅黑" panose="020B0503020204020204" charset="-122"/>
              </a:rPr>
              <a:t>公司既不生产芯片也不销售芯片，它只</a:t>
            </a:r>
            <a:r>
              <a:rPr lang="zh-CN" altLang="zh-CN" sz="2400" dirty="0">
                <a:solidFill>
                  <a:srgbClr val="FF0000"/>
                </a:solidFill>
                <a:latin typeface="微软雅黑" panose="020B0503020204020204" charset="-122"/>
                <a:ea typeface="微软雅黑" panose="020B0503020204020204" charset="-122"/>
                <a:cs typeface="微软雅黑" panose="020B0503020204020204" charset="-122"/>
              </a:rPr>
              <a:t>出售芯片技术授权</a:t>
            </a:r>
            <a:r>
              <a:rPr lang="zh-CN" altLang="zh-CN" sz="2400" dirty="0">
                <a:latin typeface="微软雅黑" panose="020B0503020204020204" charset="-122"/>
                <a:ea typeface="微软雅黑" panose="020B0503020204020204" charset="-122"/>
                <a:cs typeface="微软雅黑" panose="020B0503020204020204" charset="-122"/>
              </a:rPr>
              <a:t>。进入</a:t>
            </a:r>
            <a:r>
              <a:rPr lang="en-US" altLang="zh-CN" sz="2400" dirty="0">
                <a:latin typeface="微软雅黑" panose="020B0503020204020204" charset="-122"/>
                <a:ea typeface="微软雅黑" panose="020B0503020204020204" charset="-122"/>
                <a:cs typeface="微软雅黑" panose="020B0503020204020204" charset="-122"/>
              </a:rPr>
              <a:t>21</a:t>
            </a:r>
            <a:r>
              <a:rPr lang="zh-CN" altLang="zh-CN" sz="2400" dirty="0">
                <a:latin typeface="微软雅黑" panose="020B0503020204020204" charset="-122"/>
                <a:ea typeface="微软雅黑" panose="020B0503020204020204" charset="-122"/>
                <a:cs typeface="微软雅黑" panose="020B0503020204020204" charset="-122"/>
              </a:rPr>
              <a:t>世纪之后，由于手机的快速发展，出货量呈现爆炸式增长，</a:t>
            </a:r>
            <a:r>
              <a:rPr lang="en-US" altLang="zh-CN" sz="2400" u="sng" dirty="0" err="1">
                <a:latin typeface="微软雅黑" panose="020B0503020204020204" charset="-122"/>
                <a:ea typeface="微软雅黑" panose="020B0503020204020204" charset="-122"/>
                <a:cs typeface="微软雅黑" panose="020B0503020204020204" charset="-122"/>
                <a:hlinkClick r:id="rId5"/>
              </a:rPr>
              <a:t>ARM处理器</a:t>
            </a:r>
            <a:r>
              <a:rPr lang="zh-CN" altLang="zh-CN" sz="2400" dirty="0">
                <a:latin typeface="微软雅黑" panose="020B0503020204020204" charset="-122"/>
                <a:ea typeface="微软雅黑" panose="020B0503020204020204" charset="-122"/>
                <a:cs typeface="微软雅黑" panose="020B0503020204020204" charset="-122"/>
              </a:rPr>
              <a:t>占据了全球手机市场的领先地位。</a:t>
            </a:r>
            <a:endParaRPr lang="en-US" altLang="zh-CN" sz="24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tags/tag1.xml><?xml version="1.0" encoding="utf-8"?>
<p:tagLst xmlns:p="http://schemas.openxmlformats.org/presentationml/2006/main">
  <p:tag name="TIMING" val="|12"/>
</p:tagLst>
</file>

<file path=ppt/tags/tag2.xml><?xml version="1.0" encoding="utf-8"?>
<p:tagLst xmlns:p="http://schemas.openxmlformats.org/presentationml/2006/main">
  <p:tag name="KSO_WM_UNIT_TABLE_BEAUTIFY" val="smartTable{56d3751b-8755-4fa0-b528-aca3c8790e0e}"/>
</p:tagLst>
</file>

<file path=ppt/tags/tag3.xml><?xml version="1.0" encoding="utf-8"?>
<p:tagLst xmlns:p="http://schemas.openxmlformats.org/presentationml/2006/main">
  <p:tag name="KSO_WM_UNIT_TABLE_BEAUTIFY" val="smartTable{807ab85f-ebed-41fb-9528-9a810c451fcb}"/>
</p:tagLst>
</file>

<file path=ppt/tags/tag4.xml><?xml version="1.0" encoding="utf-8"?>
<p:tagLst xmlns:p="http://schemas.openxmlformats.org/presentationml/2006/main">
  <p:tag name="KSO_WM_UNIT_TABLE_BEAUTIFY" val="smartTable{7f6226a1-e7ab-4564-9f01-6be5299aaf37}"/>
</p:tagLst>
</file>

<file path=ppt/tags/tag5.xml><?xml version="1.0" encoding="utf-8"?>
<p:tagLst xmlns:p="http://schemas.openxmlformats.org/presentationml/2006/main">
  <p:tag name="KSO_WM_UNIT_TABLE_BEAUTIFY" val="smartTable{0417695d-e4ce-4ce0-bfde-3ea184a08fbb}"/>
</p:tagLst>
</file>

<file path=ppt/tags/tag6.xml><?xml version="1.0" encoding="utf-8"?>
<p:tagLst xmlns:p="http://schemas.openxmlformats.org/presentationml/2006/main">
  <p:tag name="KSO_WM_UNIT_TABLE_BEAUTIFY" val="smartTable{e98ec2f2-f8f5-48d7-b14d-623c928b4db1}"/>
</p:tagLst>
</file>

<file path=ppt/tags/tag7.xml><?xml version="1.0" encoding="utf-8"?>
<p:tagLst xmlns:p="http://schemas.openxmlformats.org/presentationml/2006/main">
  <p:tag name="KSO_WM_UNIT_TABLE_BEAUTIFY" val="smartTable{bb3b3b05-8253-4ffc-9ced-7f2407a5c782}"/>
</p:tagLst>
</file>

<file path=ppt/tags/tag8.xml><?xml version="1.0" encoding="utf-8"?>
<p:tagLst xmlns:p="http://schemas.openxmlformats.org/presentationml/2006/main">
  <p:tag name="commondata" val="eyJoZGlkIjoiOGZiMmE4MzY3MTVjNmY3YmQwMTgxY2E1NTQ3MWU4NDUifQ=="/>
</p:tagLst>
</file>

<file path=ppt/theme/theme1.xml><?xml version="1.0" encoding="utf-8"?>
<a:theme xmlns:a="http://schemas.openxmlformats.org/drawingml/2006/main" name="PowerPoint 2010 简介">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IntroducingPowerPoint2010</Template>
  <TotalTime>0</TotalTime>
  <Words>15922</Words>
  <Application>WPS 演示</Application>
  <PresentationFormat>全屏显示(4:3)</PresentationFormat>
  <Paragraphs>1483</Paragraphs>
  <Slides>64</Slides>
  <Notes>4</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64</vt:i4>
      </vt:variant>
    </vt:vector>
  </HeadingPairs>
  <TitlesOfParts>
    <vt:vector size="81" baseType="lpstr">
      <vt:lpstr>Arial</vt:lpstr>
      <vt:lpstr>宋体</vt:lpstr>
      <vt:lpstr>Wingdings</vt:lpstr>
      <vt:lpstr>Calibri</vt:lpstr>
      <vt:lpstr>华文行楷</vt:lpstr>
      <vt:lpstr>Georgia</vt:lpstr>
      <vt:lpstr>微软雅黑</vt:lpstr>
      <vt:lpstr>Tahoma</vt:lpstr>
      <vt:lpstr>Wingdings</vt:lpstr>
      <vt:lpstr>Arial Unicode MS</vt:lpstr>
      <vt:lpstr>华文中宋</vt:lpstr>
      <vt:lpstr>Calibri</vt:lpstr>
      <vt:lpstr>仿宋_GB2312</vt:lpstr>
      <vt:lpstr>仿宋</vt:lpstr>
      <vt:lpstr>Times New Roman</vt:lpstr>
      <vt:lpstr>Courier New</vt:lpstr>
      <vt:lpstr>PowerPoint 2010 简介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ARM和Thumb</vt:lpstr>
      <vt:lpstr>嵌入式系统设计</vt:lpstr>
      <vt:lpstr>嵌入式系统设计</vt:lpstr>
      <vt:lpstr>ARM和Thumb</vt:lpstr>
      <vt:lpstr>Thumb指令集</vt:lpstr>
      <vt:lpstr>ARM和Thumb的性能对比</vt:lpstr>
      <vt:lpstr>Thumb-2 指令集</vt:lpstr>
      <vt:lpstr>Jazelle</vt:lpstr>
      <vt:lpstr>PowerPoint 演示文稿</vt:lpstr>
      <vt:lpstr>PowerPoint 演示文稿</vt:lpstr>
      <vt:lpstr>一、 ARM指令集</vt:lpstr>
      <vt:lpstr>ARM通用寄存器</vt:lpstr>
      <vt:lpstr>处理器模式</vt:lpstr>
      <vt:lpstr>ARM寄存器集（ARM State）</vt:lpstr>
      <vt:lpstr>一、 ARM指令集（在算术逻辑和数据传输指令方面与MIPS具有相似的指令集）</vt:lpstr>
      <vt:lpstr>一、 ARM指令集</vt:lpstr>
      <vt:lpstr>ARM与MIPS寻址模式对比</vt:lpstr>
      <vt:lpstr>PowerPoint 演示文稿</vt:lpstr>
      <vt:lpstr>ARM、MIPS、X86研发区别</vt:lpstr>
      <vt:lpstr>PowerPoint 演示文稿</vt:lpstr>
      <vt:lpstr>PowerPoint 演示文稿</vt:lpstr>
      <vt:lpstr>PowerPoint 演示文稿</vt:lpstr>
      <vt:lpstr>PowerPoint 演示文稿</vt:lpstr>
      <vt:lpstr>PowerPoint 演示文稿</vt:lpstr>
      <vt:lpstr>二、 X86指令集</vt:lpstr>
      <vt:lpstr>二、 X86指令集</vt:lpstr>
      <vt:lpstr>二、 X86指令集</vt:lpstr>
      <vt:lpstr>二、 X86指令集</vt:lpstr>
      <vt:lpstr>X86系统结构特征</vt:lpstr>
      <vt:lpstr>二、 X86指令集</vt:lpstr>
      <vt:lpstr>二、 X86指令集</vt:lpstr>
      <vt:lpstr>二、 X86指令集</vt:lpstr>
      <vt:lpstr>二、 X86指令集</vt:lpstr>
      <vt:lpstr>二、 X86指令集</vt:lpstr>
      <vt:lpstr>一些X86的整数指令如下：</vt:lpstr>
      <vt:lpstr>一些X86的整数指令如下（续）：</vt:lpstr>
      <vt:lpstr>X86浮点体系结构</vt:lpstr>
      <vt:lpstr>X86浮点体系结构</vt:lpstr>
      <vt:lpstr> X86浮点体系结构</vt:lpstr>
      <vt:lpstr>Intel SIMD流扩展2（SSE2）浮点体系结构</vt:lpstr>
      <vt:lpstr>Intel SIMD流扩展2（SSE2）浮点体系结构</vt:lpstr>
      <vt:lpstr>ARM处理器和Intel处理器到底有何区别？</vt:lpstr>
      <vt:lpstr>ARM处理器和Intel处理器到底有何区别？</vt:lpstr>
      <vt:lpstr>ARM处理器和Intel处理器到底有何区别？</vt:lpstr>
      <vt:lpstr>ARM处理器和Intel处理器到底有何区别？</vt:lpstr>
      <vt:lpstr>ARM处理器和Intel处理器到底有何区别？</vt:lpstr>
      <vt:lpstr>ARM处理器和Intel处理器到底有何区别？</vt:lpstr>
      <vt:lpstr>ARM处理器和Intel处理器到底有何区别？</vt:lpstr>
      <vt:lpstr>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leaf</cp:lastModifiedBy>
  <cp:revision>172</cp:revision>
  <dcterms:created xsi:type="dcterms:W3CDTF">2013-12-20T03:00:00Z</dcterms:created>
  <dcterms:modified xsi:type="dcterms:W3CDTF">2024-03-07T01:58:53Z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2052-12.1.0.16388</vt:lpwstr>
  </property>
  <property fmtid="{D5CDD505-2E9C-101B-9397-08002B2CF9AE}" pid="3" name="ICV">
    <vt:lpwstr>1BF14004213046C09437F5184BC70578_13</vt:lpwstr>
  </property>
</Properties>
</file>