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394" r:id="rId11"/>
    <p:sldId id="263" r:id="rId12"/>
    <p:sldId id="264" r:id="rId13"/>
    <p:sldId id="315" r:id="rId14"/>
    <p:sldId id="265" r:id="rId15"/>
    <p:sldId id="266" r:id="rId16"/>
    <p:sldId id="447" r:id="rId17"/>
    <p:sldId id="448" r:id="rId18"/>
    <p:sldId id="294" r:id="rId19"/>
    <p:sldId id="267" r:id="rId20"/>
    <p:sldId id="295" r:id="rId21"/>
    <p:sldId id="268" r:id="rId22"/>
    <p:sldId id="269" r:id="rId23"/>
    <p:sldId id="270" r:id="rId24"/>
    <p:sldId id="351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97" r:id="rId35"/>
    <p:sldId id="298" r:id="rId36"/>
    <p:sldId id="282" r:id="rId37"/>
    <p:sldId id="302" r:id="rId38"/>
    <p:sldId id="316" r:id="rId39"/>
    <p:sldId id="434" r:id="rId40"/>
    <p:sldId id="283" r:id="rId41"/>
    <p:sldId id="380" r:id="rId42"/>
    <p:sldId id="381" r:id="rId43"/>
    <p:sldId id="307" r:id="rId44"/>
    <p:sldId id="308" r:id="rId45"/>
    <p:sldId id="290" r:id="rId46"/>
    <p:sldId id="314" r:id="rId47"/>
    <p:sldId id="352" r:id="rId48"/>
    <p:sldId id="382" r:id="rId49"/>
    <p:sldId id="391" r:id="rId50"/>
    <p:sldId id="383" r:id="rId51"/>
    <p:sldId id="384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10"/>
      </p:cViewPr>
      <p:guideLst>
        <p:guide orient="horz" pos="2146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C7329-EF02-4F3B-BA7B-BE666693A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设一个</a:t>
            </a:r>
            <a:r>
              <a:rPr lang="en-US" altLang="zh-CN"/>
              <a:t>cache</a:t>
            </a:r>
            <a:r>
              <a:rPr lang="zh-CN" altLang="en-US"/>
              <a:t>有</a:t>
            </a:r>
            <a:r>
              <a:rPr lang="en-US" altLang="zh-CN"/>
              <a:t>m</a:t>
            </a:r>
            <a:r>
              <a:rPr lang="zh-CN" altLang="en-US"/>
              <a:t>块</a:t>
            </a:r>
            <a:endParaRPr lang="zh-CN" altLang="en-US"/>
          </a:p>
          <a:p>
            <a:r>
              <a:rPr lang="zh-CN" altLang="en-US"/>
              <a:t>直接映像：</a:t>
            </a:r>
            <a:r>
              <a:rPr lang="en-US" altLang="zh-CN"/>
              <a:t>1-</a:t>
            </a:r>
            <a:r>
              <a:rPr lang="zh-CN" altLang="en-US"/>
              <a:t>路组相联，即直接映像中每组只有</a:t>
            </a:r>
            <a:r>
              <a:rPr lang="en-US" altLang="zh-CN"/>
              <a:t>1</a:t>
            </a:r>
            <a:r>
              <a:rPr lang="zh-CN" altLang="en-US"/>
              <a:t>个块，共有</a:t>
            </a:r>
            <a:r>
              <a:rPr lang="en-US" altLang="zh-CN"/>
              <a:t>m</a:t>
            </a:r>
            <a:r>
              <a:rPr lang="zh-CN" altLang="en-US"/>
              <a:t>组</a:t>
            </a:r>
            <a:endParaRPr lang="zh-CN" altLang="en-US"/>
          </a:p>
          <a:p>
            <a:r>
              <a:rPr lang="zh-CN" altLang="en-US"/>
              <a:t>全相联：</a:t>
            </a:r>
            <a:r>
              <a:rPr lang="en-US" altLang="zh-CN"/>
              <a:t>m-</a:t>
            </a:r>
            <a:r>
              <a:rPr lang="zh-CN" altLang="en-US"/>
              <a:t>路相联，即全相联中只有</a:t>
            </a:r>
            <a:r>
              <a:rPr lang="en-US" altLang="zh-CN"/>
              <a:t>1</a:t>
            </a:r>
            <a:r>
              <a:rPr lang="zh-CN" altLang="en-US"/>
              <a:t>组，这一组中有</a:t>
            </a:r>
            <a:r>
              <a:rPr lang="en-US" altLang="zh-CN"/>
              <a:t>m</a:t>
            </a:r>
            <a:r>
              <a:rPr lang="zh-CN" altLang="en-US"/>
              <a:t>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直接映像：主存中的块</a:t>
            </a:r>
            <a:r>
              <a:rPr lang="en-US" altLang="zh-CN"/>
              <a:t>12</a:t>
            </a:r>
            <a:r>
              <a:rPr lang="zh-CN" altLang="en-US"/>
              <a:t>能进入</a:t>
            </a:r>
            <a:r>
              <a:rPr lang="en-US" altLang="zh-CN"/>
              <a:t>cache</a:t>
            </a:r>
            <a:r>
              <a:rPr lang="zh-CN" altLang="en-US"/>
              <a:t>中的块</a:t>
            </a:r>
            <a:r>
              <a:rPr lang="en-US" altLang="zh-CN"/>
              <a:t>4</a:t>
            </a:r>
            <a:r>
              <a:rPr lang="zh-CN" altLang="en-US"/>
              <a:t>（</a:t>
            </a:r>
            <a:r>
              <a:rPr lang="en-US" altLang="zh-CN"/>
              <a:t>12 mod 8</a:t>
            </a:r>
            <a:r>
              <a:rPr lang="zh-CN" altLang="en-US"/>
              <a:t>），其中</a:t>
            </a:r>
            <a:r>
              <a:rPr lang="en-US" altLang="zh-CN"/>
              <a:t>8</a:t>
            </a:r>
            <a:r>
              <a:rPr lang="zh-CN" altLang="en-US"/>
              <a:t>是</a:t>
            </a:r>
            <a:r>
              <a:rPr lang="en-US" altLang="zh-CN"/>
              <a:t>cache</a:t>
            </a:r>
            <a:r>
              <a:rPr lang="zh-CN" altLang="en-US"/>
              <a:t>的块数</a:t>
            </a:r>
            <a:endParaRPr lang="zh-CN" altLang="en-US"/>
          </a:p>
          <a:p>
            <a:r>
              <a:rPr lang="zh-CN" altLang="en-US"/>
              <a:t>全相联：块</a:t>
            </a:r>
            <a:r>
              <a:rPr lang="en-US" altLang="zh-CN"/>
              <a:t>12</a:t>
            </a:r>
            <a:r>
              <a:rPr lang="zh-CN" altLang="en-US"/>
              <a:t>可以进入任意位置</a:t>
            </a:r>
            <a:endParaRPr lang="zh-CN" altLang="en-US"/>
          </a:p>
          <a:p>
            <a:r>
              <a:rPr lang="zh-CN" altLang="en-US"/>
              <a:t>组相联：块</a:t>
            </a:r>
            <a:r>
              <a:rPr lang="en-US" altLang="zh-CN"/>
              <a:t>12</a:t>
            </a:r>
            <a:r>
              <a:rPr lang="zh-CN" altLang="en-US"/>
              <a:t>可以进入第</a:t>
            </a:r>
            <a:r>
              <a:rPr lang="en-US" altLang="zh-CN"/>
              <a:t>0</a:t>
            </a:r>
            <a:r>
              <a:rPr lang="zh-CN" altLang="en-US"/>
              <a:t>组中的任意位置（</a:t>
            </a:r>
            <a:r>
              <a:rPr lang="en-US" altLang="zh-CN"/>
              <a:t>12 mod 4</a:t>
            </a:r>
            <a:r>
              <a:rPr lang="zh-CN" altLang="en-US"/>
              <a:t>）其中</a:t>
            </a:r>
            <a:r>
              <a:rPr lang="en-US" altLang="zh-CN"/>
              <a:t>4</a:t>
            </a:r>
            <a:r>
              <a:rPr lang="zh-CN" altLang="en-US"/>
              <a:t>是组数，即有</a:t>
            </a:r>
            <a:r>
              <a:rPr lang="en-US" altLang="zh-CN"/>
              <a:t>4</a:t>
            </a:r>
            <a:r>
              <a:rPr lang="zh-CN" altLang="en-US"/>
              <a:t>组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组相联或直接映像中地址有三个部分组成（如上图）：块地址</a:t>
            </a:r>
            <a:r>
              <a:rPr lang="en-US" altLang="zh-CN"/>
              <a:t>Block Address</a:t>
            </a:r>
            <a:r>
              <a:rPr lang="zh-CN" altLang="en-US"/>
              <a:t>（又分为标识</a:t>
            </a:r>
            <a:r>
              <a:rPr lang="en-US" altLang="zh-CN"/>
              <a:t>tag</a:t>
            </a:r>
            <a:r>
              <a:rPr lang="zh-CN" altLang="en-US"/>
              <a:t>和索引</a:t>
            </a:r>
            <a:r>
              <a:rPr lang="en-US" altLang="zh-CN"/>
              <a:t>index</a:t>
            </a:r>
            <a:r>
              <a:rPr lang="zh-CN" altLang="en-US"/>
              <a:t>）和块内偏移</a:t>
            </a:r>
            <a:r>
              <a:rPr lang="en-US" altLang="zh-CN"/>
              <a:t>offset</a:t>
            </a:r>
            <a:r>
              <a:rPr lang="zh-CN" altLang="en-US"/>
              <a:t>，其中标识用于检查组中的所有块，索引用于选择该组，块内偏移是块中所需数据的地址。</a:t>
            </a:r>
            <a:endParaRPr lang="zh-CN" altLang="en-US"/>
          </a:p>
          <a:p>
            <a:r>
              <a:rPr lang="zh-CN" altLang="en-US"/>
              <a:t>全相联</a:t>
            </a:r>
            <a:r>
              <a:rPr lang="en-US" altLang="zh-CN"/>
              <a:t>cache</a:t>
            </a:r>
            <a:r>
              <a:rPr lang="zh-CN" altLang="en-US"/>
              <a:t>中没有索引字段，因为全相联中只有一个组。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例如一个</a:t>
            </a:r>
            <a:r>
              <a:rPr lang="en-US" altLang="zh-CN"/>
              <a:t>cache</a:t>
            </a:r>
            <a:r>
              <a:rPr lang="zh-CN" altLang="en-US"/>
              <a:t>中有</a:t>
            </a:r>
            <a:r>
              <a:rPr lang="en-US" altLang="zh-CN"/>
              <a:t>8</a:t>
            </a:r>
            <a:r>
              <a:rPr lang="zh-CN" altLang="en-US"/>
              <a:t>个块，则</a:t>
            </a:r>
            <a:r>
              <a:rPr lang="zh-CN" altLang="zh-CN"/>
              <a:t>直接映像中：索引位数是</a:t>
            </a:r>
            <a:r>
              <a:rPr lang="en-US" altLang="zh-CN"/>
              <a:t>log2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</a:t>
            </a:r>
            <a:r>
              <a:rPr lang="en-US" altLang="zh-CN"/>
              <a:t>=log2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en-US" altLang="zh-CN"/>
              <a:t>3</a:t>
            </a:r>
            <a:r>
              <a:rPr lang="zh-CN" altLang="en-US"/>
              <a:t>次方）</a:t>
            </a:r>
            <a:r>
              <a:rPr lang="en-US" altLang="zh-CN"/>
              <a:t>=3</a:t>
            </a:r>
            <a:r>
              <a:rPr lang="zh-CN" altLang="en-US"/>
              <a:t>位，即索引需要</a:t>
            </a:r>
            <a:r>
              <a:rPr lang="en-US" altLang="zh-CN"/>
              <a:t>3</a:t>
            </a:r>
            <a:r>
              <a:rPr lang="zh-CN" altLang="en-US"/>
              <a:t>位；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路组相联中：索引位数是</a:t>
            </a:r>
            <a:r>
              <a:rPr lang="en-US" altLang="zh-CN"/>
              <a:t>log2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=2</a:t>
            </a:r>
            <a:r>
              <a:rPr lang="zh-CN" altLang="en-US"/>
              <a:t>位，其中</a:t>
            </a:r>
            <a:r>
              <a:rPr lang="en-US" altLang="zh-CN"/>
              <a:t>4</a:t>
            </a:r>
            <a:r>
              <a:rPr lang="zh-CN" altLang="en-US"/>
              <a:t>表示有</a:t>
            </a:r>
            <a:r>
              <a:rPr lang="en-US" altLang="zh-CN"/>
              <a:t>4</a:t>
            </a:r>
            <a:r>
              <a:rPr lang="zh-CN" altLang="en-US"/>
              <a:t>组（每组中有</a:t>
            </a:r>
            <a:r>
              <a:rPr lang="en-US" altLang="zh-CN"/>
              <a:t>2</a:t>
            </a:r>
            <a:r>
              <a:rPr lang="zh-CN" altLang="en-US"/>
              <a:t>块），即索引需要</a:t>
            </a:r>
            <a:r>
              <a:rPr lang="en-US" altLang="zh-CN"/>
              <a:t>2</a:t>
            </a:r>
            <a:r>
              <a:rPr lang="zh-CN" altLang="en-US"/>
              <a:t>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直接映像：主存中的块能进入（即对应）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中的唯一块（因为直接映像是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路组相联，即每组中只有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个块），所以只需要把这个唯一的块通过索引找出后比较其标识</a:t>
            </a:r>
            <a:r>
              <a:rPr lang="en-US" altLang="zh-CN">
                <a:sym typeface="+mn-ea"/>
              </a:rPr>
              <a:t>tag</a:t>
            </a:r>
            <a:r>
              <a:rPr lang="zh-CN" altLang="en-US">
                <a:sym typeface="+mn-ea"/>
              </a:rPr>
              <a:t>是否与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送来的主存地址中的标识</a:t>
            </a:r>
            <a:r>
              <a:rPr lang="en-US" altLang="zh-CN">
                <a:sym typeface="+mn-ea"/>
              </a:rPr>
              <a:t>tag</a:t>
            </a:r>
            <a:r>
              <a:rPr lang="zh-CN" altLang="en-US">
                <a:sym typeface="+mn-ea"/>
              </a:rPr>
              <a:t>相等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全相联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中没有索引字段，因为全相联中只有一个组。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全相联中：主存的块可以进入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中的任何位置，所以需要把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中所有块分别取出标识</a:t>
            </a:r>
            <a:r>
              <a:rPr lang="en-US" altLang="zh-CN">
                <a:sym typeface="+mn-ea"/>
              </a:rPr>
              <a:t>tag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送来的主存中的标识</a:t>
            </a:r>
            <a:r>
              <a:rPr lang="en-US" altLang="zh-CN">
                <a:sym typeface="+mn-ea"/>
              </a:rPr>
              <a:t>tag</a:t>
            </a:r>
            <a:r>
              <a:rPr lang="zh-CN" altLang="en-US">
                <a:sym typeface="+mn-ea"/>
              </a:rPr>
              <a:t>进行对比（即需要比较擦车中所有块的标识</a:t>
            </a:r>
            <a:r>
              <a:rPr lang="en-US" altLang="zh-CN">
                <a:sym typeface="+mn-ea"/>
              </a:rPr>
              <a:t>tag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cache</a:t>
            </a:r>
            <a:r>
              <a:rPr lang="zh-CN" altLang="en-US"/>
              <a:t>每组中的两个块分别取出标识</a:t>
            </a:r>
            <a:r>
              <a:rPr lang="en-US" altLang="zh-CN"/>
              <a:t>tag</a:t>
            </a:r>
            <a:r>
              <a:rPr lang="zh-CN" altLang="en-US"/>
              <a:t>来与</a:t>
            </a:r>
            <a:r>
              <a:rPr lang="en-US" altLang="zh-CN"/>
              <a:t>cpu</a:t>
            </a:r>
            <a:r>
              <a:rPr lang="zh-CN" altLang="en-US"/>
              <a:t>送来的主存地址中的标识</a:t>
            </a:r>
            <a:r>
              <a:rPr lang="en-US" altLang="zh-CN"/>
              <a:t>tag</a:t>
            </a:r>
            <a:r>
              <a:rPr lang="zh-CN" altLang="en-US"/>
              <a:t>进行比较（需要同时比较</a:t>
            </a:r>
            <a:r>
              <a:rPr lang="en-US" altLang="zh-CN"/>
              <a:t>cache</a:t>
            </a:r>
            <a:r>
              <a:rPr lang="zh-CN" altLang="en-US"/>
              <a:t>的一个组中的</a:t>
            </a:r>
            <a:r>
              <a:rPr lang="en-US" altLang="zh-CN"/>
              <a:t>2</a:t>
            </a:r>
            <a:r>
              <a:rPr lang="zh-CN" altLang="en-US"/>
              <a:t>个块的标识</a:t>
            </a:r>
            <a:r>
              <a:rPr lang="en-US" altLang="zh-CN"/>
              <a:t>tag</a:t>
            </a:r>
            <a:r>
              <a:rPr lang="zh-CN" altLang="en-US"/>
              <a:t>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当发生缺失时，缓存控制器必须选择一个用期望数据替换的块。</a:t>
            </a:r>
            <a:endParaRPr lang="zh-CN" altLang="en-US"/>
          </a:p>
          <a:p>
            <a:r>
              <a:rPr lang="zh-CN" altLang="en-US"/>
              <a:t>直接映像：只会看一个块，以确定是否命中，而且只有这个块可被替换。</a:t>
            </a:r>
            <a:endParaRPr lang="zh-CN" altLang="en-US"/>
          </a:p>
          <a:p>
            <a:r>
              <a:rPr lang="zh-CN" altLang="en-US"/>
              <a:t>全相联或组相联：在发生缺失时会有许多块可供选择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“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dirty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用于指出该块是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脏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的（被修改过）还是干净的（没被修改过）。替换时，若被替换的块是干净的，则不</a:t>
            </a:r>
            <a:r>
              <a:rPr lang="zh-CN" altLang="en-US" dirty="0" smtClean="0">
                <a:sym typeface="+mn-ea"/>
              </a:rPr>
              <a:t>必将替换块写</a:t>
            </a:r>
            <a:r>
              <a:rPr lang="zh-CN" altLang="en-US" dirty="0">
                <a:sym typeface="+mn-ea"/>
              </a:rPr>
              <a:t>回下一级存储器，因为这时下一级存储器中相应块的内容与</a:t>
            </a:r>
            <a:r>
              <a:rPr lang="en-US" altLang="zh-CN" dirty="0">
                <a:sym typeface="+mn-ea"/>
              </a:rPr>
              <a:t>Cache</a:t>
            </a:r>
            <a:r>
              <a:rPr lang="zh-CN" altLang="en-US" dirty="0">
                <a:sym typeface="+mn-ea"/>
              </a:rPr>
              <a:t>中的一致。</a:t>
            </a:r>
            <a:endParaRPr lang="zh-CN" altLang="en-US" dirty="0">
              <a:sym typeface="+mn-ea"/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  <a:effectLst/>
                <a:sym typeface="+mn-ea"/>
              </a:rPr>
              <a:t>valid</a:t>
            </a:r>
            <a:r>
              <a:rPr lang="zh-CN" altLang="en-US" b="1" dirty="0" smtClean="0">
                <a:solidFill>
                  <a:srgbClr val="FFC000"/>
                </a:solidFill>
                <a:effectLst/>
                <a:sym typeface="+mn-ea"/>
              </a:rPr>
              <a:t>：</a:t>
            </a:r>
            <a:r>
              <a:rPr lang="zh-CN" altLang="en-US" b="1" dirty="0" smtClean="0">
                <a:effectLst/>
                <a:sym typeface="+mn-ea"/>
              </a:rPr>
              <a:t>指出</a:t>
            </a:r>
            <a:r>
              <a:rPr lang="en-US" altLang="zh-CN" b="1" dirty="0" smtClean="0">
                <a:effectLst/>
                <a:sym typeface="+mn-ea"/>
              </a:rPr>
              <a:t>Cache</a:t>
            </a:r>
            <a:r>
              <a:rPr lang="zh-CN" altLang="en-US" b="1" dirty="0" smtClean="0">
                <a:effectLst/>
                <a:sym typeface="+mn-ea"/>
              </a:rPr>
              <a:t>中的块是否包含有效信息。例如，当该位为</a:t>
            </a:r>
            <a:r>
              <a:rPr lang="zh-CN" altLang="en-US" b="1" dirty="0" smtClean="0">
                <a:effectLst/>
                <a:latin typeface="Arial" panose="020B0604020202020204"/>
                <a:sym typeface="+mn-ea"/>
              </a:rPr>
              <a:t>“</a:t>
            </a:r>
            <a:r>
              <a:rPr lang="en-US" altLang="zh-CN" b="1" dirty="0" smtClean="0">
                <a:effectLst/>
                <a:sym typeface="+mn-ea"/>
              </a:rPr>
              <a:t>1</a:t>
            </a:r>
            <a:r>
              <a:rPr lang="en-US" altLang="zh-CN" b="1" dirty="0" smtClean="0">
                <a:effectLst/>
                <a:latin typeface="Arial" panose="020B0604020202020204"/>
                <a:sym typeface="+mn-ea"/>
              </a:rPr>
              <a:t>”</a:t>
            </a:r>
            <a:r>
              <a:rPr lang="zh-CN" altLang="en-US" b="1" dirty="0" smtClean="0">
                <a:effectLst/>
                <a:sym typeface="+mn-ea"/>
              </a:rPr>
              <a:t>时表示该目录表项有效，</a:t>
            </a:r>
            <a:r>
              <a:rPr lang="en-US" altLang="zh-CN" b="1" dirty="0" smtClean="0">
                <a:effectLst/>
                <a:sym typeface="+mn-ea"/>
              </a:rPr>
              <a:t>Cache</a:t>
            </a:r>
            <a:r>
              <a:rPr lang="zh-CN" altLang="en-US" b="1" dirty="0" smtClean="0">
                <a:effectLst/>
                <a:sym typeface="+mn-ea"/>
              </a:rPr>
              <a:t>中相应块所包含的信息有效。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0" rIns="90480"/>
          <a:lstStyle/>
          <a:p>
            <a:endParaRPr lang="en-US"/>
          </a:p>
          <a:p>
            <a:r>
              <a:rPr lang="en-US"/>
              <a:t>Y-axis is performance</a:t>
            </a:r>
            <a:endParaRPr lang="en-US"/>
          </a:p>
          <a:p>
            <a:r>
              <a:rPr lang="en-US"/>
              <a:t>X-axis is time</a:t>
            </a:r>
            <a:endParaRPr lang="en-US"/>
          </a:p>
          <a:p>
            <a:r>
              <a:rPr lang="en-US"/>
              <a:t>Latency</a:t>
            </a:r>
            <a:endParaRPr lang="en-US"/>
          </a:p>
          <a:p>
            <a:r>
              <a:rPr lang="en-US"/>
              <a:t>Cliché: </a:t>
            </a:r>
            <a:endParaRPr lang="en-US"/>
          </a:p>
          <a:p>
            <a:r>
              <a:rPr lang="en-US"/>
              <a:t>Not e that x86 didn’t have cache on chip until 1989</a:t>
            </a:r>
            <a:endParaRPr lang="en-US"/>
          </a:p>
        </p:txBody>
      </p:sp>
      <p:sp>
        <p:nvSpPr>
          <p:cNvPr id="570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 dirty="0" smtClean="0">
                <a:solidFill>
                  <a:srgbClr val="C00000"/>
                </a:solidFill>
                <a:sym typeface="+mn-ea"/>
              </a:rPr>
              <a:t>写回：</a:t>
            </a:r>
            <a:r>
              <a:rPr lang="zh-CN" altLang="en-US" b="1" dirty="0" smtClean="0">
                <a:solidFill>
                  <a:srgbClr val="000000"/>
                </a:solidFill>
                <a:sym typeface="+mn-ea"/>
              </a:rPr>
              <a:t>数据写</a:t>
            </a:r>
            <a:r>
              <a:rPr lang="en-US" altLang="zh-CN" b="1" dirty="0" smtClean="0">
                <a:solidFill>
                  <a:srgbClr val="000000"/>
                </a:solidFill>
                <a:sym typeface="+mn-ea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sym typeface="+mn-ea"/>
              </a:rPr>
              <a:t>时不写主存</a:t>
            </a:r>
            <a:endParaRPr lang="zh-CN" altLang="en-US" b="1" dirty="0" smtClean="0">
              <a:solidFill>
                <a:srgbClr val="000000"/>
              </a:solidFill>
              <a:sym typeface="+mn-ea"/>
            </a:endParaRPr>
          </a:p>
          <a:p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不按写分配：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写失效时，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直接将值写入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下一级存储器而不将相应的块调入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。本例中，地址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不在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中，前两个写入操作将导致缺失。地址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200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也不在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中，所以该读缺失（即第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步读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200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的缺失）也会导致缺失（但此时读缺失后会将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200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调入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）。接下来对地址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200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进行的写入将会命中（第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步）。最后一个对地址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的写入任然会缺失。</a:t>
            </a:r>
            <a:endParaRPr lang="zh-CN" altLang="en-US" b="1" dirty="0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写分配：</a:t>
            </a: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写失效时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，把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所写单元所在的块调入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（与读失效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类似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）。本例中，前面对地址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（第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步）和地址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200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（第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步）的访问导致缺失（但此时的写缺失就将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200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调入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）。所以后面的地址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（第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步和第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步）和地址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200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（第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步）都可以在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中找到，所以这些的都会命中。</a:t>
            </a:r>
            <a:endParaRPr lang="zh-CN" altLang="en-US" b="1" dirty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1+0.36</a:t>
            </a:r>
            <a:r>
              <a:rPr lang="zh-CN" altLang="en-US"/>
              <a:t>）：</a:t>
            </a:r>
            <a:r>
              <a:rPr lang="en-US" altLang="zh-CN"/>
              <a:t>1</a:t>
            </a:r>
            <a:r>
              <a:rPr lang="zh-CN" altLang="en-US"/>
              <a:t>次访问指令</a:t>
            </a:r>
            <a:r>
              <a:rPr lang="en-US" altLang="zh-CN"/>
              <a:t>cache+0.36</a:t>
            </a:r>
            <a:r>
              <a:rPr lang="zh-CN" altLang="en-US"/>
              <a:t>次访问数据</a:t>
            </a:r>
            <a:r>
              <a:rPr lang="en-US" altLang="zh-CN"/>
              <a:t>cache</a:t>
            </a:r>
            <a:endParaRPr lang="en-US" altLang="zh-CN"/>
          </a:p>
          <a:p>
            <a:r>
              <a:rPr lang="en-US" altLang="zh-CN"/>
              <a:t>1/</a:t>
            </a:r>
            <a:r>
              <a:rPr lang="zh-CN" altLang="zh-CN"/>
              <a:t>（</a:t>
            </a:r>
            <a:r>
              <a:rPr lang="en-US" altLang="zh-CN"/>
              <a:t>1+0.36</a:t>
            </a:r>
            <a:r>
              <a:rPr lang="zh-CN" altLang="zh-CN"/>
              <a:t>）：指令访存所占比例（即指令引用所占百分比）为</a:t>
            </a:r>
            <a:r>
              <a:rPr lang="en-US" altLang="zh-CN"/>
              <a:t>74%</a:t>
            </a:r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0" rIns="90480"/>
          <a:lstStyle/>
          <a:p>
            <a:endParaRPr lang="en-US"/>
          </a:p>
          <a:p>
            <a:r>
              <a:rPr lang="en-US"/>
              <a:t>Y-axis is performance</a:t>
            </a:r>
            <a:endParaRPr lang="en-US"/>
          </a:p>
          <a:p>
            <a:r>
              <a:rPr lang="en-US"/>
              <a:t>X-axis is time</a:t>
            </a:r>
            <a:endParaRPr lang="en-US"/>
          </a:p>
          <a:p>
            <a:r>
              <a:rPr lang="en-US"/>
              <a:t>Latency</a:t>
            </a:r>
            <a:endParaRPr lang="en-US"/>
          </a:p>
          <a:p>
            <a:r>
              <a:rPr lang="en-US"/>
              <a:t>Cliché: </a:t>
            </a:r>
            <a:endParaRPr lang="en-US"/>
          </a:p>
          <a:p>
            <a:r>
              <a:rPr lang="en-US"/>
              <a:t>Not e that x86 didn’t have cache on chip until 1989</a:t>
            </a:r>
            <a:endParaRPr lang="en-US"/>
          </a:p>
        </p:txBody>
      </p:sp>
      <p:sp>
        <p:nvSpPr>
          <p:cNvPr id="7598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0" rIns="90480"/>
          <a:lstStyle/>
          <a:p>
            <a:r>
              <a:rPr lang="en-US"/>
              <a:t>1st generation</a:t>
            </a:r>
            <a:endParaRPr lang="en-US"/>
          </a:p>
          <a:p>
            <a:r>
              <a:rPr lang="en-US"/>
              <a:t>Latency 1/2</a:t>
            </a:r>
            <a:endParaRPr lang="en-US"/>
          </a:p>
          <a:p>
            <a:r>
              <a:rPr lang="en-US"/>
              <a:t>but Clock rate 3X and IPC is 3X</a:t>
            </a:r>
            <a:endParaRPr lang="en-US"/>
          </a:p>
          <a:p>
            <a:endParaRPr lang="en-US"/>
          </a:p>
          <a:p>
            <a:r>
              <a:rPr lang="en-US"/>
              <a:t>Now move to other 1/2 of industry</a:t>
            </a:r>
            <a:endParaRPr lang="en-US"/>
          </a:p>
        </p:txBody>
      </p:sp>
      <p:sp>
        <p:nvSpPr>
          <p:cNvPr id="574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0" rIns="90480"/>
          <a:lstStyle/>
          <a:p>
            <a:r>
              <a:rPr lang="en-US"/>
              <a:t>1st generation</a:t>
            </a:r>
            <a:endParaRPr lang="en-US"/>
          </a:p>
          <a:p>
            <a:r>
              <a:rPr lang="en-US"/>
              <a:t>Latency 1/2</a:t>
            </a:r>
            <a:endParaRPr lang="en-US"/>
          </a:p>
          <a:p>
            <a:r>
              <a:rPr lang="en-US"/>
              <a:t>but Clock rate 3X and IPC is 3X</a:t>
            </a:r>
            <a:endParaRPr lang="en-US"/>
          </a:p>
          <a:p>
            <a:endParaRPr lang="en-US"/>
          </a:p>
          <a:p>
            <a:r>
              <a:rPr lang="en-US"/>
              <a:t>Now move to other 1/2 of industry</a:t>
            </a:r>
            <a:endParaRPr lang="en-US"/>
          </a:p>
        </p:txBody>
      </p:sp>
      <p:sp>
        <p:nvSpPr>
          <p:cNvPr id="761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0" rIns="90480"/>
          <a:lstStyle/>
          <a:p>
            <a:r>
              <a:rPr lang="en-US"/>
              <a:t>1st generation</a:t>
            </a:r>
            <a:endParaRPr lang="en-US"/>
          </a:p>
          <a:p>
            <a:r>
              <a:rPr lang="en-US"/>
              <a:t>Latency 1/2</a:t>
            </a:r>
            <a:endParaRPr lang="en-US"/>
          </a:p>
          <a:p>
            <a:r>
              <a:rPr lang="en-US"/>
              <a:t>but Clock rate 3X and IPC is 3X</a:t>
            </a:r>
            <a:endParaRPr lang="en-US"/>
          </a:p>
          <a:p>
            <a:endParaRPr lang="en-US"/>
          </a:p>
          <a:p>
            <a:r>
              <a:rPr lang="en-US"/>
              <a:t>Now move to other 1/2 of industry</a:t>
            </a:r>
            <a:endParaRPr lang="en-US"/>
          </a:p>
        </p:txBody>
      </p:sp>
      <p:sp>
        <p:nvSpPr>
          <p:cNvPr id="7639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0" rIns="90480"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  <a:sym typeface="+mn-ea"/>
              </a:rPr>
              <a:t>Cache</a:t>
            </a:r>
            <a:r>
              <a:rPr kumimoji="1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sym typeface="+mn-ea"/>
              </a:rPr>
              <a:t>存储系统（层次）</a:t>
            </a:r>
            <a:r>
              <a:rPr lang="zh-CN" altLang="en-US" dirty="0" smtClean="0">
                <a:latin typeface="宋体" panose="02010600030101010101" pitchFamily="2" charset="-122"/>
                <a:sym typeface="+mn-ea"/>
              </a:rPr>
              <a:t>：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由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Cache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和主存储器构成（红色圈圈）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       主要目的：提高存储器速度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       </a:t>
            </a:r>
            <a:r>
              <a:rPr lang="zh-CN" altLang="en-US" dirty="0">
                <a:solidFill>
                  <a:srgbClr val="66FF33"/>
                </a:solidFill>
                <a:latin typeface="宋体" panose="02010600030101010101" pitchFamily="2" charset="-122"/>
                <a:sym typeface="+mn-ea"/>
              </a:rPr>
              <a:t>（从系统结构层次看是透明的） </a:t>
            </a:r>
            <a:endParaRPr lang="zh-CN" altLang="en-US" b="0" dirty="0">
              <a:solidFill>
                <a:srgbClr val="66FF33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   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sym typeface="+mn-ea"/>
              </a:rPr>
              <a:t>虚拟存储系统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：由主存储器和磁盘存储器构成（蓝色圈圈）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       主要目的：扩大存储器容量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en-US"/>
          </a:p>
          <a:p>
            <a:r>
              <a:rPr lang="en-US"/>
              <a:t>1st generation</a:t>
            </a:r>
            <a:endParaRPr lang="en-US"/>
          </a:p>
          <a:p>
            <a:r>
              <a:rPr lang="en-US"/>
              <a:t>Latency 1/2</a:t>
            </a:r>
            <a:endParaRPr lang="en-US"/>
          </a:p>
          <a:p>
            <a:r>
              <a:rPr lang="en-US"/>
              <a:t>but Clock rate 3X and IPC is 3X</a:t>
            </a:r>
            <a:endParaRPr lang="en-US"/>
          </a:p>
          <a:p>
            <a:endParaRPr lang="en-US"/>
          </a:p>
          <a:p>
            <a:r>
              <a:rPr lang="en-US"/>
              <a:t>Now move to other 1/2 of industry</a:t>
            </a:r>
            <a:endParaRPr lang="en-US"/>
          </a:p>
        </p:txBody>
      </p:sp>
      <p:sp>
        <p:nvSpPr>
          <p:cNvPr id="7659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A2BF-DB99-4442-AEF0-47C431BB6921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740D-5057-442C-9AAA-34F3A1FF965E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7CE8-1A83-43AE-A4BF-5FA6F8D7DC2C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B035-53BF-43E7-A8BE-F37635B8478C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BE64-172D-4560-82B7-E30F1BA4218E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770F-38D2-4213-AA88-2AB4042C208C}" type="datetime10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AFA0-AD0D-401E-B6D5-06299F417343}" type="datetime10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483D-4AF6-49F7-8B91-3476713A05B2}" type="datetime10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09CE-F84C-413D-953C-B050B8A70A80}" type="datetime10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ED95-6DEC-43F0-98B5-19D27765AB53}" type="datetime10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2482-2929-4421-843E-643BF121812C}" type="datetime10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5F50-D609-431A-B1C4-7D0150750308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oleObject" Target="../embeddings/oleObject3.bin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6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8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571472" y="1714488"/>
            <a:ext cx="82381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第五章   存储器</a:t>
            </a:r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层次结构设计</a:t>
            </a:r>
            <a:endParaRPr lang="en-US" altLang="zh-CN" sz="48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06" name="Text Box 6"/>
          <p:cNvSpPr txBox="1">
            <a:spLocks noChangeArrowheads="1"/>
          </p:cNvSpPr>
          <p:nvPr/>
        </p:nvSpPr>
        <p:spPr bwMode="auto">
          <a:xfrm>
            <a:off x="990600" y="3036888"/>
            <a:ext cx="708660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 5</a:t>
            </a:r>
            <a:r>
              <a:rPr lang="zh-CN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36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Memory - Hierarchy Design</a:t>
            </a:r>
            <a:endParaRPr kumimoji="1" lang="en-US" altLang="zh-CN" sz="3600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606" name="Object 14"/>
          <p:cNvGraphicFramePr>
            <a:graphicFrameLocks noChangeAspect="1"/>
          </p:cNvGraphicFramePr>
          <p:nvPr/>
        </p:nvGraphicFramePr>
        <p:xfrm>
          <a:off x="1905000" y="4267200"/>
          <a:ext cx="5265738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BMP 图像" r:id="rId1" imgW="5265420" imgH="2407920" progId="PBrush">
                  <p:embed/>
                </p:oleObj>
              </mc:Choice>
              <mc:Fallback>
                <p:oleObj name="BMP 图像" r:id="rId1" imgW="5265420" imgH="240792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5265738" cy="240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71628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</a:t>
            </a:r>
            <a:r>
              <a:rPr lang="zh-CN" altLang="en-US" b="1" dirty="0" smtClean="0">
                <a:solidFill>
                  <a:srgbClr val="FF0000"/>
                </a:solidFill>
              </a:rPr>
              <a:t>是什么？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839200" cy="3429000"/>
          </a:xfrm>
        </p:spPr>
        <p:txBody>
          <a:bodyPr>
            <a:normAutofit/>
          </a:bodyPr>
          <a:lstStyle/>
          <a:p>
            <a:r>
              <a:rPr lang="zh-CN" altLang="en-US" sz="2600" b="1" dirty="0" smtClean="0">
                <a:solidFill>
                  <a:srgbClr val="C00000"/>
                </a:solidFill>
              </a:rPr>
              <a:t>小而快的存储器，用于改善对慢速存储器的平均访问时间</a:t>
            </a:r>
            <a:r>
              <a:rPr lang="zh-CN" altLang="en-US" sz="2600" b="1" dirty="0" smtClean="0"/>
              <a:t>。</a:t>
            </a:r>
            <a:endParaRPr lang="en-US" sz="2600" b="1" dirty="0"/>
          </a:p>
          <a:p>
            <a:r>
              <a:rPr lang="zh-CN" altLang="en-US" sz="2600" b="1" dirty="0" smtClean="0"/>
              <a:t>在计算机结构中，几乎每个部件都是一个</a:t>
            </a:r>
            <a:r>
              <a:rPr lang="en-US" sz="2600" b="1" dirty="0" smtClean="0"/>
              <a:t>cache</a:t>
            </a:r>
            <a:r>
              <a:rPr lang="zh-CN" altLang="en-US" sz="2600" b="1" dirty="0"/>
              <a:t>！</a:t>
            </a:r>
            <a:endParaRPr lang="en-US" sz="2600" b="1" dirty="0"/>
          </a:p>
          <a:p>
            <a:pPr lvl="1"/>
            <a:r>
              <a:rPr lang="zh-CN" altLang="en-US" sz="2000" b="1" dirty="0" smtClean="0"/>
              <a:t>寄存器是变量的“</a:t>
            </a:r>
            <a:r>
              <a:rPr lang="en-US" altLang="zh-CN" sz="2000" b="1" dirty="0"/>
              <a:t>a cache</a:t>
            </a:r>
            <a:r>
              <a:rPr lang="zh-CN" altLang="en-US" sz="2000" b="1" dirty="0" smtClean="0"/>
              <a:t>”</a:t>
            </a:r>
            <a:r>
              <a:rPr lang="en-US" sz="2000" b="1" dirty="0" smtClean="0"/>
              <a:t>– </a:t>
            </a:r>
            <a:r>
              <a:rPr lang="en-US" altLang="zh-CN" sz="2000" b="1" dirty="0" smtClean="0"/>
              <a:t>—</a:t>
            </a:r>
            <a:r>
              <a:rPr lang="zh-CN" altLang="en-US" sz="2000" b="1" dirty="0" smtClean="0"/>
              <a:t>软件管理</a:t>
            </a:r>
            <a:endParaRPr lang="en-US" sz="2000" b="1" dirty="0"/>
          </a:p>
          <a:p>
            <a:pPr lvl="1"/>
            <a:r>
              <a:rPr lang="zh-CN" altLang="en-US" sz="2000" b="1" dirty="0" smtClean="0"/>
              <a:t>一级</a:t>
            </a:r>
            <a:r>
              <a:rPr lang="en-US" sz="2000" b="1" dirty="0" smtClean="0"/>
              <a:t> </a:t>
            </a:r>
            <a:r>
              <a:rPr lang="en-US" sz="2000" b="1" dirty="0"/>
              <a:t>cache </a:t>
            </a:r>
            <a:r>
              <a:rPr lang="zh-CN" altLang="en-US" sz="2000" b="1" dirty="0" smtClean="0"/>
              <a:t>是二级</a:t>
            </a:r>
            <a:r>
              <a:rPr lang="en-US" sz="2000" b="1" dirty="0" smtClean="0"/>
              <a:t> </a:t>
            </a:r>
            <a:r>
              <a:rPr lang="en-US" sz="2000" b="1" dirty="0"/>
              <a:t>cache </a:t>
            </a:r>
            <a:r>
              <a:rPr lang="zh-CN" altLang="en-US" sz="2000" b="1" dirty="0"/>
              <a:t>的“</a:t>
            </a:r>
            <a:r>
              <a:rPr lang="en-US" altLang="zh-CN" sz="2000" b="1" dirty="0"/>
              <a:t>a cache</a:t>
            </a:r>
            <a:r>
              <a:rPr lang="zh-CN" altLang="en-US" sz="2000" b="1" dirty="0"/>
              <a:t>”</a:t>
            </a:r>
            <a:endParaRPr lang="en-US" sz="2000" b="1" dirty="0"/>
          </a:p>
          <a:p>
            <a:pPr lvl="1"/>
            <a:r>
              <a:rPr lang="zh-CN" altLang="en-US" sz="2000" b="1" dirty="0" smtClean="0"/>
              <a:t>二级</a:t>
            </a:r>
            <a:r>
              <a:rPr lang="en-US" sz="2000" b="1" dirty="0" smtClean="0"/>
              <a:t> cache</a:t>
            </a:r>
            <a:r>
              <a:rPr lang="zh-CN" altLang="en-US" sz="2000" b="1" dirty="0"/>
              <a:t>是主存的“</a:t>
            </a:r>
            <a:r>
              <a:rPr lang="en-US" altLang="zh-CN" sz="2000" b="1" dirty="0"/>
              <a:t>a cache</a:t>
            </a:r>
            <a:r>
              <a:rPr lang="zh-CN" altLang="en-US" sz="2000" b="1" dirty="0" smtClean="0"/>
              <a:t>”</a:t>
            </a:r>
            <a:endParaRPr lang="en-US" sz="2000" b="1" dirty="0"/>
          </a:p>
          <a:p>
            <a:pPr lvl="1"/>
            <a:r>
              <a:rPr lang="zh-CN" altLang="en-US" sz="2000" b="1" dirty="0" smtClean="0"/>
              <a:t>主存是磁盘（</a:t>
            </a:r>
            <a:r>
              <a:rPr lang="zh-CN" altLang="en-US" sz="2000" b="1" dirty="0"/>
              <a:t>虚拟存储器</a:t>
            </a:r>
            <a:r>
              <a:rPr lang="zh-CN" altLang="en-US" sz="2000" b="1" dirty="0" smtClean="0"/>
              <a:t>）的 </a:t>
            </a:r>
            <a:r>
              <a:rPr lang="zh-CN" altLang="en-US" sz="2000" b="1" dirty="0"/>
              <a:t>“</a:t>
            </a:r>
            <a:r>
              <a:rPr lang="en-US" altLang="zh-CN" sz="2000" b="1" dirty="0"/>
              <a:t>a cache</a:t>
            </a:r>
            <a:r>
              <a:rPr lang="zh-CN" altLang="en-US" sz="2000" b="1" dirty="0" smtClean="0"/>
              <a:t>”</a:t>
            </a:r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 </a:t>
            </a:r>
            <a:r>
              <a:rPr lang="en-US" sz="2000" b="1" dirty="0" smtClean="0"/>
              <a:t>TLB </a:t>
            </a:r>
            <a:r>
              <a:rPr lang="zh-CN" altLang="en-US" sz="2000" b="1" dirty="0"/>
              <a:t>是页表的“</a:t>
            </a:r>
            <a:r>
              <a:rPr lang="en-US" altLang="zh-CN" sz="2000" b="1" dirty="0"/>
              <a:t>a cache</a:t>
            </a:r>
            <a:r>
              <a:rPr lang="zh-CN" altLang="en-US" sz="2000" b="1" dirty="0"/>
              <a:t>” </a:t>
            </a:r>
            <a:endParaRPr lang="en-US" sz="2000" b="1" dirty="0"/>
          </a:p>
          <a:p>
            <a:pPr lvl="1"/>
            <a:r>
              <a:rPr lang="zh-CN" altLang="en-US" sz="2000" b="1" dirty="0" smtClean="0"/>
              <a:t>转移预测缓存是预测信息的</a:t>
            </a:r>
            <a:r>
              <a:rPr lang="zh-CN" altLang="en-US" sz="2000" b="1" dirty="0"/>
              <a:t>“</a:t>
            </a:r>
            <a:r>
              <a:rPr lang="en-US" altLang="zh-CN" sz="2000" b="1" dirty="0"/>
              <a:t>a cache</a:t>
            </a:r>
            <a:r>
              <a:rPr lang="zh-CN" altLang="en-US" sz="2000" b="1" dirty="0" smtClean="0"/>
              <a:t>”</a:t>
            </a:r>
            <a:endParaRPr lang="en-US" sz="2000" b="1" dirty="0"/>
          </a:p>
          <a:p>
            <a:pPr lvl="1"/>
            <a:endParaRPr lang="en-US" sz="2000" dirty="0"/>
          </a:p>
        </p:txBody>
      </p:sp>
      <p:sp>
        <p:nvSpPr>
          <p:cNvPr id="622602" name="AutoShape 10"/>
          <p:cNvSpPr>
            <a:spLocks noChangeArrowheads="1"/>
          </p:cNvSpPr>
          <p:nvPr/>
        </p:nvSpPr>
        <p:spPr bwMode="auto">
          <a:xfrm flipV="1">
            <a:off x="6934200" y="4343400"/>
            <a:ext cx="304800" cy="1981200"/>
          </a:xfrm>
          <a:prstGeom prst="downArrow">
            <a:avLst>
              <a:gd name="adj1" fmla="val 36676"/>
              <a:gd name="adj2" fmla="val 109387"/>
            </a:avLst>
          </a:prstGeom>
          <a:solidFill>
            <a:srgbClr val="FFFF66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2601" name="AutoShape 9"/>
          <p:cNvSpPr>
            <a:spLocks noChangeArrowheads="1"/>
          </p:cNvSpPr>
          <p:nvPr/>
        </p:nvSpPr>
        <p:spPr bwMode="auto">
          <a:xfrm>
            <a:off x="1447800" y="4343400"/>
            <a:ext cx="304800" cy="1981200"/>
          </a:xfrm>
          <a:prstGeom prst="downArrow">
            <a:avLst>
              <a:gd name="adj1" fmla="val 39583"/>
              <a:gd name="adj2" fmla="val 122387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2" grpId="0" animBg="1"/>
      <p:bldP spid="6226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990600" y="339101"/>
            <a:ext cx="7696200" cy="617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  <a:r>
              <a:rPr lang="zh-CN" altLang="en-US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章 存储器</a:t>
            </a:r>
            <a:r>
              <a:rPr lang="en-US" altLang="zh-CN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</a:t>
            </a:r>
            <a:r>
              <a:rPr lang="zh-CN" altLang="en-US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层次结构设计</a:t>
            </a:r>
            <a:endParaRPr lang="en-US" altLang="zh-CN" sz="3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5.1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引言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	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5.2	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基本原理复习 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√</a:t>
            </a:r>
            <a:endParaRPr lang="en-US" altLang="zh-CN" sz="2600" b="1" dirty="0" smtClean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5.3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Cache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性能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5.4	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 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缺失率</a:t>
            </a:r>
            <a:endParaRPr lang="en-US" altLang="zh-CN" sz="2600" b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5.5   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endParaRPr lang="en-US" altLang="zh-CN" sz="2600" b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5.6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利用并行减少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代价或缺失率</a:t>
            </a:r>
            <a:endParaRPr lang="en-US" altLang="zh-CN" sz="2600" b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5.7	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5.8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改善了性能的主存储器组织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5.9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主存储器技术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5.10  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</a:t>
            </a:r>
            <a:endParaRPr lang="en-US" altLang="zh-CN" sz="2600" b="1" dirty="0" smtClean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5.11  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虚拟存储器和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的综合</a:t>
            </a:r>
            <a:endParaRPr lang="zh-CN" altLang="en-US" sz="2600" b="1" dirty="0" smtClean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696200" cy="685800"/>
          </a:xfrm>
          <a:noFill/>
        </p:spPr>
        <p:txBody>
          <a:bodyPr lIns="90488" rIns="90488">
            <a:noAutofit/>
          </a:bodyPr>
          <a:lstStyle/>
          <a:p>
            <a:r>
              <a:rPr lang="en-US" b="1" dirty="0"/>
              <a:t>5.2 </a:t>
            </a:r>
            <a:r>
              <a:rPr lang="en-US" b="1" dirty="0" smtClean="0"/>
              <a:t> Cache</a:t>
            </a:r>
            <a:r>
              <a:rPr lang="zh-CN" altLang="en-US" b="1" dirty="0" smtClean="0"/>
              <a:t>基本原理复习</a:t>
            </a:r>
            <a:endParaRPr lang="en-US" b="1" dirty="0"/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19200"/>
            <a:ext cx="8572500" cy="4876800"/>
          </a:xfrm>
          <a:noFill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36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</a:t>
            </a:r>
            <a:r>
              <a:rPr lang="en-US" sz="2400" b="1" dirty="0" smtClean="0">
                <a:solidFill>
                  <a:srgbClr val="FF0000"/>
                </a:solidFill>
              </a:rPr>
              <a:t>Cache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术语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Cache			</a:t>
            </a:r>
            <a:r>
              <a:rPr lang="en-US" sz="2200" dirty="0" smtClean="0"/>
              <a:t>full associative	</a:t>
            </a:r>
            <a:r>
              <a:rPr lang="en-US" sz="2200" dirty="0"/>
              <a:t>	write allocate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Virtual memory		dirty bit		</a:t>
            </a:r>
            <a:r>
              <a:rPr lang="en-US" sz="2200" dirty="0" smtClean="0"/>
              <a:t>	unified </a:t>
            </a:r>
            <a:r>
              <a:rPr lang="en-US" sz="2200" dirty="0"/>
              <a:t>cache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Memory stall cycles	</a:t>
            </a:r>
            <a:r>
              <a:rPr lang="en-US" sz="2200" dirty="0" smtClean="0"/>
              <a:t>block </a:t>
            </a:r>
            <a:r>
              <a:rPr lang="en-US" sz="2200" dirty="0"/>
              <a:t>		 	block offset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misses per instruction	direct </a:t>
            </a:r>
            <a:r>
              <a:rPr lang="en-US" sz="2200" dirty="0" smtClean="0"/>
              <a:t>mapped	</a:t>
            </a:r>
            <a:r>
              <a:rPr lang="en-US" sz="2200" dirty="0"/>
              <a:t>	write back	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Valid bit		</a:t>
            </a:r>
            <a:r>
              <a:rPr lang="en-US" sz="2200" dirty="0" smtClean="0"/>
              <a:t>data </a:t>
            </a:r>
            <a:r>
              <a:rPr lang="en-US" sz="2200" dirty="0"/>
              <a:t>cache		locality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Block address		hit time		</a:t>
            </a:r>
            <a:r>
              <a:rPr lang="en-US" sz="2200" dirty="0" smtClean="0"/>
              <a:t>	address </a:t>
            </a:r>
            <a:r>
              <a:rPr lang="en-US" sz="2200" dirty="0"/>
              <a:t>trace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Write through		cache miss		set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Instruction cache	</a:t>
            </a:r>
            <a:r>
              <a:rPr lang="en-US" sz="2200" dirty="0" smtClean="0"/>
              <a:t>page </a:t>
            </a:r>
            <a:r>
              <a:rPr lang="en-US" sz="2200" dirty="0"/>
              <a:t>fault		miss rate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random </a:t>
            </a:r>
            <a:r>
              <a:rPr lang="en-US" sz="2200" dirty="0" err="1"/>
              <a:t>replacememt</a:t>
            </a:r>
            <a:r>
              <a:rPr lang="en-US" sz="2200" dirty="0"/>
              <a:t>	index field		cache hit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Average memory access time	page		tag field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n-way set associative 	no-write allocate	miss penalty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Least-recently used	</a:t>
            </a:r>
            <a:r>
              <a:rPr lang="en-US" sz="2200" dirty="0" smtClean="0"/>
              <a:t>write </a:t>
            </a:r>
            <a:r>
              <a:rPr lang="en-US" sz="2200" dirty="0"/>
              <a:t>buffer		write stall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endParaRPr 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66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66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66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66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66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66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66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66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66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66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7" grpId="0" advAuto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696200" cy="685800"/>
          </a:xfrm>
          <a:noFill/>
        </p:spPr>
        <p:txBody>
          <a:bodyPr lIns="90488" rIns="90488">
            <a:normAutofit/>
          </a:bodyPr>
          <a:lstStyle/>
          <a:p>
            <a:r>
              <a:rPr lang="en-US" sz="3200" b="1" dirty="0" smtClean="0"/>
              <a:t>C</a:t>
            </a:r>
            <a:r>
              <a:rPr lang="en-US" altLang="zh-CN" sz="3200" b="1" dirty="0" smtClean="0"/>
              <a:t>ache</a:t>
            </a:r>
            <a:r>
              <a:rPr lang="zh-CN" altLang="en-US" sz="3200" b="1" dirty="0" smtClean="0"/>
              <a:t>组织的基本单位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---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块（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block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line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105400"/>
          </a:xfrm>
          <a:noFill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200" b="1" dirty="0">
                <a:solidFill>
                  <a:schemeClr val="hlink"/>
                </a:solidFill>
              </a:rPr>
              <a:t>Caching</a:t>
            </a:r>
            <a:r>
              <a:rPr lang="en-US" sz="2000" b="1" dirty="0">
                <a:solidFill>
                  <a:srgbClr val="D00E3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D00E30"/>
                </a:solidFill>
                <a:latin typeface="Times New Roman" panose="02020603050405020304" pitchFamily="18" charset="0"/>
              </a:rPr>
              <a:t>是一个在处理器、操作系统、文件系统和应用程序中使用的</a:t>
            </a:r>
            <a:endParaRPr lang="en-US" altLang="zh-CN" sz="2000" b="1" dirty="0" smtClean="0">
              <a:solidFill>
                <a:srgbClr val="D00E3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D00E3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D00E30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一般概念</a:t>
            </a:r>
            <a:r>
              <a:rPr lang="zh-CN" altLang="en-US" sz="2000" b="1" dirty="0" smtClean="0">
                <a:solidFill>
                  <a:srgbClr val="D00E30"/>
                </a:solidFill>
                <a:latin typeface="Times New Roman" panose="02020603050405020304" pitchFamily="18" charset="0"/>
              </a:rPr>
              <a:t>。</a:t>
            </a:r>
            <a:endParaRPr lang="en-US" altLang="zh-CN" sz="2000" b="1" dirty="0" smtClean="0">
              <a:solidFill>
                <a:srgbClr val="D00E3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b="1" dirty="0" smtClean="0">
              <a:solidFill>
                <a:srgbClr val="D00E3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 smtClean="0"/>
              <a:t>Cache</a:t>
            </a:r>
            <a:r>
              <a:rPr lang="zh-CN" altLang="en-US" sz="2400" b="1" dirty="0" smtClean="0"/>
              <a:t>：按</a:t>
            </a:r>
            <a:r>
              <a:rPr lang="zh-CN" altLang="en-US" sz="2400" b="1" dirty="0">
                <a:solidFill>
                  <a:srgbClr val="FF0000"/>
                </a:solidFill>
              </a:rPr>
              <a:t>块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block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b="1" dirty="0"/>
              <a:t>进行管理的。</a:t>
            </a:r>
            <a:r>
              <a:rPr lang="en-US" altLang="zh-CN" sz="2400" b="1" dirty="0"/>
              <a:t>Cache</a:t>
            </a:r>
            <a:r>
              <a:rPr lang="zh-CN" altLang="en-US" sz="2400" b="1" dirty="0"/>
              <a:t>和主存均被分割成大小相同的块</a:t>
            </a:r>
            <a:r>
              <a:rPr lang="zh-CN" altLang="en-US" sz="2400" b="1" dirty="0" smtClean="0"/>
              <a:t>。对</a:t>
            </a:r>
            <a:r>
              <a:rPr lang="en-US" altLang="zh-CN" sz="2400" b="1" dirty="0" smtClean="0"/>
              <a:t>Cache</a:t>
            </a:r>
            <a:r>
              <a:rPr lang="zh-CN" altLang="en-US" sz="2400" b="1" dirty="0" smtClean="0"/>
              <a:t>和主存的访问是以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块</a:t>
            </a:r>
            <a:r>
              <a:rPr lang="zh-CN" altLang="en-US" sz="2400" b="1" dirty="0" smtClean="0"/>
              <a:t>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基本单位</a:t>
            </a:r>
            <a:r>
              <a:rPr lang="zh-CN" altLang="en-US" sz="2400" b="1" dirty="0" smtClean="0"/>
              <a:t>。</a:t>
            </a:r>
            <a:endParaRPr lang="en-US" altLang="zh-CN" sz="2400" b="1" dirty="0" smtClean="0">
              <a:solidFill>
                <a:srgbClr val="D00E3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/>
          <p:nvPr/>
        </p:nvSpPr>
        <p:spPr>
          <a:xfrm>
            <a:off x="588580" y="78904"/>
            <a:ext cx="4775508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当前计算机的存储器结构</a:t>
            </a:r>
            <a:endParaRPr lang="zh-CN" altLang="en-US" sz="28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828700" y="1538288"/>
            <a:ext cx="4725888" cy="35814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  <a:round/>
          </a:ln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39988" y="1538288"/>
            <a:ext cx="25146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11488" y="3838576"/>
            <a:ext cx="17097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1" dirty="0"/>
              <a:t>System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Controller</a:t>
            </a:r>
            <a:endParaRPr lang="en-US" altLang="zh-CN" sz="2400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11488" y="2224088"/>
            <a:ext cx="15716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1" dirty="0"/>
              <a:t>L1 Cache</a:t>
            </a:r>
            <a:endParaRPr lang="en-US" altLang="zh-CN" sz="2400" b="1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93045" y="3655220"/>
            <a:ext cx="1496888" cy="12811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1"/>
              <a:t>Main </a:t>
            </a:r>
            <a:endParaRPr lang="en-US" altLang="zh-CN" sz="2400" b="1"/>
          </a:p>
          <a:p>
            <a:pPr algn="ctr"/>
            <a:r>
              <a:rPr lang="en-US" altLang="zh-CN" sz="2400" b="1"/>
              <a:t>Memory</a:t>
            </a:r>
            <a:endParaRPr lang="en-US" altLang="zh-CN" sz="2400" b="1"/>
          </a:p>
          <a:p>
            <a:pPr algn="ctr"/>
            <a:r>
              <a:rPr lang="en-US" altLang="zh-CN" sz="2400" b="1"/>
              <a:t>(DRAM)</a:t>
            </a:r>
            <a:endParaRPr lang="en-US" altLang="zh-CN" sz="2400" b="1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335388" y="3228976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5221188" y="4281488"/>
            <a:ext cx="1019200" cy="14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2582788" y="4281488"/>
            <a:ext cx="928700" cy="14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044724" y="3838576"/>
            <a:ext cx="1538064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1"/>
              <a:t>Graphics</a:t>
            </a:r>
            <a:endParaRPr lang="en-US" altLang="zh-CN" sz="2400" b="1"/>
          </a:p>
          <a:p>
            <a:pPr algn="ctr"/>
            <a:r>
              <a:rPr lang="en-US" altLang="zh-CN" sz="2400" b="1"/>
              <a:t>Processor</a:t>
            </a:r>
            <a:endParaRPr lang="en-US" altLang="zh-CN" sz="2400" b="1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35388" y="4829176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751188" y="5392450"/>
            <a:ext cx="1330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9pPr>
          </a:lstStyle>
          <a:p>
            <a:r>
              <a:rPr lang="en-US" altLang="zh-CN" sz="2400" dirty="0">
                <a:latin typeface="+mn-lt"/>
              </a:rPr>
              <a:t>(I/O Bus)</a:t>
            </a:r>
            <a:endParaRPr lang="en-US" altLang="zh-CN" sz="2400" dirty="0">
              <a:latin typeface="+mn-lt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230488" y="2681288"/>
            <a:ext cx="21336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1"/>
              <a:t>L2 Cache</a:t>
            </a:r>
            <a:endParaRPr lang="en-US" altLang="zh-CN" sz="2400" b="1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567345" y="1563415"/>
            <a:ext cx="1459887" cy="46166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9pPr>
          </a:lstStyle>
          <a:p>
            <a:pPr algn="ctr"/>
            <a:r>
              <a:rPr lang="en-US" altLang="zh-CN" sz="2400" dirty="0">
                <a:latin typeface="+mn-lt"/>
              </a:rPr>
              <a:t>Processor</a:t>
            </a:r>
            <a:endParaRPr lang="en-US" altLang="zh-CN" sz="2400" dirty="0">
              <a:latin typeface="+mn-lt"/>
            </a:endParaRPr>
          </a:p>
        </p:txBody>
      </p:sp>
      <p:grpSp>
        <p:nvGrpSpPr>
          <p:cNvPr id="21" name="Group 19"/>
          <p:cNvGrpSpPr/>
          <p:nvPr/>
        </p:nvGrpSpPr>
        <p:grpSpPr bwMode="auto">
          <a:xfrm>
            <a:off x="3039988" y="3290888"/>
            <a:ext cx="2514600" cy="1828800"/>
            <a:chOff x="1824" y="2352"/>
            <a:chExt cx="1584" cy="1152"/>
          </a:xfrm>
          <a:noFill/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824" y="2352"/>
              <a:ext cx="0" cy="1152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408" y="2352"/>
              <a:ext cx="0" cy="1152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824" y="3504"/>
              <a:ext cx="1584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pic>
        <p:nvPicPr>
          <p:cNvPr id="25" name="Picture 2" descr="D:\教学\Computer Organization And Design\Picture\Computer_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740" y="1538288"/>
            <a:ext cx="2056643" cy="1655598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/>
          <p:nvPr/>
        </p:nvSpPr>
        <p:spPr>
          <a:xfrm>
            <a:off x="588580" y="78904"/>
            <a:ext cx="4775508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的原理</a:t>
            </a:r>
            <a:endParaRPr lang="zh-CN" altLang="en-US" sz="28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30766" y="4355468"/>
            <a:ext cx="79208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322854" y="4355468"/>
            <a:ext cx="79208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114942" y="4355468"/>
            <a:ext cx="79208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530766" y="4726398"/>
            <a:ext cx="79208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322854" y="4726398"/>
            <a:ext cx="792088" cy="36004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114942" y="4726398"/>
            <a:ext cx="79208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530766" y="5090934"/>
            <a:ext cx="792088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22854" y="5090934"/>
            <a:ext cx="79208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114942" y="5090934"/>
            <a:ext cx="792088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364088" y="4186338"/>
            <a:ext cx="2650954" cy="1404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68144" y="1196752"/>
            <a:ext cx="1642842" cy="720080"/>
            <a:chOff x="6084168" y="1196752"/>
            <a:chExt cx="1642842" cy="720080"/>
          </a:xfrm>
        </p:grpSpPr>
        <p:sp>
          <p:nvSpPr>
            <p:cNvPr id="2" name="矩形 1"/>
            <p:cNvSpPr/>
            <p:nvPr/>
          </p:nvSpPr>
          <p:spPr>
            <a:xfrm>
              <a:off x="6084168" y="1196752"/>
              <a:ext cx="164284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6084168" y="1196752"/>
              <a:ext cx="1008112" cy="530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marL="457200" indent="-457200" latinLnBrk="1">
                <a:buFont typeface="Wingdings" panose="05000000000000000000" pitchFamily="2" charset="2"/>
                <a:buChar char="n"/>
                <a:defRPr sz="3200">
                  <a:ea typeface="华文中宋" panose="02010600040101010101" pitchFamily="2" charset="-122"/>
                </a:defRPr>
              </a:lvl1pPr>
            </a:lstStyle>
            <a:p>
              <a:pPr marL="0" indent="0" algn="ctr">
                <a:buNone/>
              </a:pPr>
              <a:r>
                <a:rPr lang="en-US" altLang="zh-CN" sz="2800" dirty="0" smtClean="0"/>
                <a:t>CPU</a:t>
              </a:r>
              <a:endParaRPr lang="zh-CN" altLang="en-US" sz="2800" dirty="0"/>
            </a:p>
          </p:txBody>
        </p:sp>
      </p:grp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8042252" y="4725051"/>
            <a:ext cx="1080120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b="1" dirty="0" smtClean="0"/>
              <a:t>主存</a:t>
            </a:r>
            <a:endParaRPr lang="zh-CN" altLang="en-US" sz="2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5717457" y="2527233"/>
            <a:ext cx="3269693" cy="1033226"/>
            <a:chOff x="5717457" y="2527233"/>
            <a:chExt cx="3269693" cy="1033226"/>
          </a:xfrm>
        </p:grpSpPr>
        <p:sp>
          <p:nvSpPr>
            <p:cNvPr id="38" name="矩形 37"/>
            <p:cNvSpPr/>
            <p:nvPr/>
          </p:nvSpPr>
          <p:spPr>
            <a:xfrm>
              <a:off x="5884135" y="2671249"/>
              <a:ext cx="79208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676223" y="2671249"/>
              <a:ext cx="79208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884135" y="3031289"/>
              <a:ext cx="79208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676223" y="3031289"/>
              <a:ext cx="79208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717457" y="2527233"/>
              <a:ext cx="1944216" cy="10332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7907030" y="2736823"/>
              <a:ext cx="1080120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marL="457200" indent="-457200" latinLnBrk="1">
                <a:buFont typeface="Wingdings" panose="05000000000000000000" pitchFamily="2" charset="2"/>
                <a:buChar char="n"/>
                <a:defRPr sz="3200">
                  <a:ea typeface="华文中宋" panose="02010600040101010101" pitchFamily="2" charset="-122"/>
                </a:defRPr>
              </a:lvl1pPr>
            </a:lstStyle>
            <a:p>
              <a:pPr marL="0" indent="0" algn="ctr">
                <a:buNone/>
              </a:pPr>
              <a:r>
                <a:rPr lang="en-US" altLang="zh-CN" sz="2400" b="1" dirty="0" smtClean="0"/>
                <a:t>Cache</a:t>
              </a:r>
              <a:endParaRPr lang="zh-CN" altLang="en-US" sz="2400" b="1" dirty="0"/>
            </a:p>
          </p:txBody>
        </p:sp>
      </p:grpSp>
      <p:sp>
        <p:nvSpPr>
          <p:cNvPr id="12" name="上下箭头 11"/>
          <p:cNvSpPr/>
          <p:nvPr/>
        </p:nvSpPr>
        <p:spPr>
          <a:xfrm>
            <a:off x="6563551" y="1916832"/>
            <a:ext cx="252028" cy="610401"/>
          </a:xfrm>
          <a:prstGeom prst="upDownArrow">
            <a:avLst>
              <a:gd name="adj1" fmla="val 49999"/>
              <a:gd name="adj2" fmla="val 5710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上下箭头 54"/>
          <p:cNvSpPr/>
          <p:nvPr/>
        </p:nvSpPr>
        <p:spPr>
          <a:xfrm>
            <a:off x="6576662" y="3564234"/>
            <a:ext cx="252028" cy="610401"/>
          </a:xfrm>
          <a:prstGeom prst="upDownArrow">
            <a:avLst>
              <a:gd name="adj1" fmla="val 49999"/>
              <a:gd name="adj2" fmla="val 5710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530766" y="4355468"/>
            <a:ext cx="79208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508104" y="5085184"/>
            <a:ext cx="792088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300192" y="4725144"/>
            <a:ext cx="792088" cy="36004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90035" y="1226084"/>
            <a:ext cx="4211331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r>
              <a:rPr lang="zh-CN" altLang="en-US" sz="2800" dirty="0" smtClean="0"/>
              <a:t>插入到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与主存间</a:t>
            </a:r>
            <a:endParaRPr lang="zh-CN" altLang="en-US" sz="2800" dirty="0"/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588580" y="1758830"/>
            <a:ext cx="4211331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r>
              <a:rPr lang="zh-CN" altLang="en-US" sz="2800" dirty="0" smtClean="0"/>
              <a:t>由快速</a:t>
            </a:r>
            <a:r>
              <a:rPr lang="en-US" altLang="zh-CN" sz="2800" dirty="0" smtClean="0"/>
              <a:t>SRAM</a:t>
            </a:r>
            <a:r>
              <a:rPr lang="zh-CN" altLang="en-US" sz="2800" dirty="0" smtClean="0"/>
              <a:t>实现</a:t>
            </a:r>
            <a:endParaRPr lang="zh-CN" altLang="en-US" sz="2800" dirty="0"/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588579" y="2332881"/>
            <a:ext cx="4211331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r>
              <a:rPr lang="zh-CN" altLang="en-US" sz="2800" dirty="0" smtClean="0"/>
              <a:t>存储程序的</a:t>
            </a:r>
            <a:r>
              <a:rPr lang="zh-CN" altLang="en-US" sz="2800" dirty="0" smtClean="0">
                <a:solidFill>
                  <a:srgbClr val="C00000"/>
                </a:solidFill>
              </a:rPr>
              <a:t>部分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1115617" y="2958392"/>
            <a:ext cx="1860718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指令</a:t>
            </a:r>
            <a:endParaRPr lang="zh-CN" altLang="en-US" sz="2800" dirty="0"/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2976335" y="2958392"/>
            <a:ext cx="1739682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数据</a:t>
            </a:r>
            <a:endParaRPr lang="zh-CN" altLang="en-US" sz="2800" dirty="0"/>
          </a:p>
        </p:txBody>
      </p:sp>
      <p:sp>
        <p:nvSpPr>
          <p:cNvPr id="63" name="矩形 62"/>
          <p:cNvSpPr/>
          <p:nvPr/>
        </p:nvSpPr>
        <p:spPr>
          <a:xfrm>
            <a:off x="5897477" y="2671249"/>
            <a:ext cx="79208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676223" y="3031289"/>
            <a:ext cx="792088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90035" y="3668952"/>
            <a:ext cx="331236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r>
              <a:rPr lang="zh-CN" altLang="en-US" sz="2800" dirty="0" smtClean="0"/>
              <a:t>操作：</a:t>
            </a:r>
            <a:endParaRPr lang="zh-CN" altLang="en-US" sz="2800" dirty="0"/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1788201" y="4336886"/>
            <a:ext cx="3359863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命中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Cache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76" name="矩形 75"/>
          <p:cNvSpPr/>
          <p:nvPr/>
        </p:nvSpPr>
        <p:spPr>
          <a:xfrm>
            <a:off x="719573" y="4422339"/>
            <a:ext cx="792088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680940" y="3031289"/>
            <a:ext cx="792088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08501" y="5085184"/>
            <a:ext cx="792088" cy="3600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>
            <a:off x="1806974" y="4959746"/>
            <a:ext cx="3359863" cy="96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未命中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(</a:t>
            </a:r>
            <a:r>
              <a:rPr lang="zh-CN" altLang="en-US" sz="2800" dirty="0" smtClean="0"/>
              <a:t>不在</a:t>
            </a:r>
            <a:r>
              <a:rPr lang="en-US" altLang="zh-CN" sz="2800" dirty="0" smtClean="0"/>
              <a:t>Cache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80" name="矩形 79"/>
          <p:cNvSpPr/>
          <p:nvPr/>
        </p:nvSpPr>
        <p:spPr>
          <a:xfrm>
            <a:off x="6306632" y="4726398"/>
            <a:ext cx="792088" cy="36004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702940" y="2671249"/>
            <a:ext cx="792088" cy="36004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4.72222E-6 -0.12593 C -4.72222E-6 -0.18241 0.02657 -0.25162 0.0481 -0.25162 L 0.09636 -0.25162 " pathEditMode="relative" rAng="0" ptsTypes="FfFF">
                                      <p:cBhvr>
                                        <p:cTn id="6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3.88889E-6 -0.14977 C 3.88889E-6 -0.2169 0.01128 -0.29931 0.02135 -0.29931 L 0.0427 -0.29931 " pathEditMode="relative" rAng="0" ptsTypes="FfFF">
                                      <p:cBhvr>
                                        <p:cTn id="8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L -0.00052 -0.09954 C -0.00052 -0.14421 0.02534 -0.19907 0.04635 -0.19907 L 0.0934 -0.19907 " pathEditMode="relative" rAng="0" ptsTypes="FfFF">
                                      <p:cBhvr>
                                        <p:cTn id="9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55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60" grpId="0" bldLvl="0" animBg="1"/>
      <p:bldP spid="63" grpId="0" bldLvl="0" animBg="1"/>
      <p:bldP spid="71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7" grpId="1" bldLvl="0" animBg="1"/>
      <p:bldP spid="77" grpId="2" bldLvl="0" animBg="1"/>
      <p:bldP spid="78" grpId="0" bldLvl="0" animBg="1"/>
      <p:bldP spid="79" grpId="0" bldLvl="0" animBg="1"/>
      <p:bldP spid="80" grpId="0" bldLvl="0" animBg="1"/>
      <p:bldP spid="80" grpId="1" bldLvl="0" animBg="1"/>
      <p:bldP spid="82" grpId="0" bldLvl="0" animBg="1"/>
      <p:bldP spid="82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696200" cy="685800"/>
          </a:xfrm>
          <a:noFill/>
        </p:spPr>
        <p:txBody>
          <a:bodyPr lIns="90488" rIns="90488"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个问题：针对存储器层次结构设计者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458200" cy="5688632"/>
          </a:xfrm>
          <a:noFill/>
        </p:spPr>
        <p:txBody>
          <a:bodyPr lIns="90488" rIns="90488">
            <a:normAutofit fontScale="85000" lnSpcReduction="10000"/>
          </a:bodyPr>
          <a:lstStyle/>
          <a:p>
            <a:pPr>
              <a:lnSpc>
                <a:spcPts val="2800"/>
              </a:lnSpc>
              <a:buFontTx/>
              <a:buNone/>
            </a:pPr>
            <a:r>
              <a:rPr lang="zh-CN" altLang="en-US" sz="3600" b="1" dirty="0" smtClean="0"/>
              <a:t>对于存储器层次结构设计者，存在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个问题</a:t>
            </a:r>
            <a:r>
              <a:rPr lang="zh-CN" altLang="en-US" sz="3600" b="1" dirty="0" smtClean="0"/>
              <a:t>：</a:t>
            </a:r>
            <a:endParaRPr lang="en-US" sz="3600" b="1" dirty="0"/>
          </a:p>
          <a:p>
            <a:pPr>
              <a:lnSpc>
                <a:spcPts val="3000"/>
              </a:lnSpc>
            </a:pPr>
            <a:r>
              <a:rPr lang="zh-CN" altLang="en-US" sz="2800" b="1" dirty="0" smtClean="0">
                <a:solidFill>
                  <a:schemeClr val="hlink"/>
                </a:solidFill>
              </a:rPr>
              <a:t>问题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1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：</a:t>
            </a:r>
            <a:r>
              <a:rPr lang="zh-CN" altLang="en-US" sz="3100" b="1" dirty="0">
                <a:solidFill>
                  <a:srgbClr val="0070C0"/>
                </a:solidFill>
              </a:rPr>
              <a:t>当把一个块（行）从主存调入</a:t>
            </a:r>
            <a:r>
              <a:rPr lang="en-US" altLang="zh-CN" sz="3100" b="1" dirty="0">
                <a:solidFill>
                  <a:srgbClr val="0070C0"/>
                </a:solidFill>
              </a:rPr>
              <a:t>Cache</a:t>
            </a:r>
            <a:r>
              <a:rPr lang="zh-CN" altLang="en-US" sz="3100" b="1" dirty="0">
                <a:solidFill>
                  <a:srgbClr val="0070C0"/>
                </a:solidFill>
              </a:rPr>
              <a:t>时，可以放到哪些位置上</a:t>
            </a:r>
            <a:r>
              <a:rPr lang="en-US" altLang="zh-CN" sz="3100" b="1" dirty="0">
                <a:solidFill>
                  <a:srgbClr val="0070C0"/>
                </a:solidFill>
              </a:rPr>
              <a:t>?</a:t>
            </a:r>
            <a:r>
              <a:rPr lang="zh-CN" altLang="en-US" sz="3100" b="1" dirty="0">
                <a:solidFill>
                  <a:srgbClr val="0070C0"/>
                </a:solidFill>
              </a:rPr>
              <a:t>（映象规则</a:t>
            </a:r>
            <a:r>
              <a:rPr lang="zh-CN" altLang="en-US" sz="3100" b="1" dirty="0" smtClean="0">
                <a:solidFill>
                  <a:srgbClr val="0070C0"/>
                </a:solidFill>
              </a:rPr>
              <a:t>）</a:t>
            </a:r>
            <a:r>
              <a:rPr lang="en-US" sz="2000" i="1" dirty="0">
                <a:solidFill>
                  <a:schemeClr val="hlink"/>
                </a:solidFill>
              </a:rPr>
              <a:t>	</a:t>
            </a:r>
            <a:r>
              <a:rPr lang="en-US" sz="2600" b="1" i="1" dirty="0" smtClean="0">
                <a:solidFill>
                  <a:srgbClr val="FF0000"/>
                </a:solidFill>
              </a:rPr>
              <a:t>(</a:t>
            </a:r>
            <a:r>
              <a:rPr lang="zh-CN" altLang="en-US" sz="2600" b="1" i="1" dirty="0" smtClean="0">
                <a:solidFill>
                  <a:srgbClr val="FF0000"/>
                </a:solidFill>
              </a:rPr>
              <a:t>块放置</a:t>
            </a:r>
            <a:r>
              <a:rPr lang="en-US" sz="2600" b="1" i="1" dirty="0" smtClean="0">
                <a:solidFill>
                  <a:srgbClr val="FF0000"/>
                </a:solidFill>
              </a:rPr>
              <a:t>)</a:t>
            </a:r>
            <a:endParaRPr lang="en-US" sz="2600" b="1" i="1" dirty="0">
              <a:solidFill>
                <a:srgbClr val="FF0000"/>
              </a:solidFill>
            </a:endParaRPr>
          </a:p>
          <a:p>
            <a:pPr lvl="1">
              <a:lnSpc>
                <a:spcPts val="3000"/>
              </a:lnSpc>
            </a:pPr>
            <a:r>
              <a:rPr lang="zh-CN" altLang="en-US" sz="2600" b="1" dirty="0"/>
              <a:t>直接映像 </a:t>
            </a:r>
            <a:r>
              <a:rPr lang="en-US" altLang="zh-CN" sz="2600" b="1" dirty="0"/>
              <a:t>Direct </a:t>
            </a:r>
            <a:r>
              <a:rPr lang="en-US" altLang="zh-CN" sz="2600" b="1" dirty="0" smtClean="0"/>
              <a:t>Mappe</a:t>
            </a:r>
            <a:r>
              <a:rPr lang="en-US" altLang="zh-CN" sz="2600" b="1" dirty="0"/>
              <a:t>d</a:t>
            </a:r>
            <a:r>
              <a:rPr lang="zh-CN" altLang="en-US" sz="2600" b="1" dirty="0" smtClean="0"/>
              <a:t>，全相联 </a:t>
            </a:r>
            <a:r>
              <a:rPr lang="en-US" sz="2600" b="1" dirty="0" smtClean="0"/>
              <a:t>Fully Associative, </a:t>
            </a:r>
            <a:r>
              <a:rPr lang="zh-CN" altLang="en-US" sz="2600" b="1" dirty="0" smtClean="0"/>
              <a:t>组相联 </a:t>
            </a:r>
            <a:r>
              <a:rPr lang="en-US" sz="2600" b="1" dirty="0" smtClean="0"/>
              <a:t>Set Associative</a:t>
            </a:r>
            <a:endParaRPr lang="en-US" sz="2600" b="1" dirty="0"/>
          </a:p>
          <a:p>
            <a:pPr>
              <a:lnSpc>
                <a:spcPts val="3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问题</a:t>
            </a:r>
            <a:r>
              <a:rPr lang="en-US" altLang="zh-CN" sz="2800" b="1" dirty="0">
                <a:solidFill>
                  <a:schemeClr val="hlink"/>
                </a:solidFill>
              </a:rPr>
              <a:t>2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：</a:t>
            </a:r>
            <a:r>
              <a:rPr lang="zh-CN" altLang="en-US" sz="2800" b="1" dirty="0">
                <a:solidFill>
                  <a:srgbClr val="0070C0"/>
                </a:solidFill>
              </a:rPr>
              <a:t>如何判断所要访问的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块命中</a:t>
            </a:r>
            <a:r>
              <a:rPr lang="en-US" altLang="zh-CN" sz="2800" b="1" dirty="0">
                <a:solidFill>
                  <a:srgbClr val="0070C0"/>
                </a:solidFill>
              </a:rPr>
              <a:t>Cache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？</a:t>
            </a:r>
            <a:r>
              <a:rPr lang="en-US" sz="2800" i="1" dirty="0">
                <a:solidFill>
                  <a:srgbClr val="0070C0"/>
                </a:solidFill>
              </a:rPr>
              <a:t>	</a:t>
            </a:r>
            <a:r>
              <a:rPr lang="en-US" sz="2800" b="1" i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块识别</a:t>
            </a:r>
            <a:r>
              <a:rPr lang="en-US" sz="2800" b="1" i="1" dirty="0" smtClean="0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  <a:p>
            <a:pPr lvl="1">
              <a:lnSpc>
                <a:spcPts val="3000"/>
              </a:lnSpc>
            </a:pPr>
            <a:r>
              <a:rPr lang="zh-CN" altLang="en-US" sz="2600" b="1" dirty="0" smtClean="0"/>
              <a:t>标识</a:t>
            </a:r>
            <a:r>
              <a:rPr lang="en-US" altLang="zh-CN" sz="2600" b="1" dirty="0" smtClean="0"/>
              <a:t>/</a:t>
            </a:r>
            <a:r>
              <a:rPr lang="zh-CN" altLang="en-US" sz="2600" b="1" dirty="0" smtClean="0"/>
              <a:t>块（</a:t>
            </a:r>
            <a:r>
              <a:rPr lang="en-US" sz="2600" b="1" dirty="0" smtClean="0"/>
              <a:t>Tag/Block</a:t>
            </a:r>
            <a:r>
              <a:rPr lang="zh-CN" altLang="en-US" sz="2600" b="1" dirty="0" smtClean="0"/>
              <a:t>）</a:t>
            </a:r>
            <a:endParaRPr lang="en-US" sz="2600" b="1" dirty="0"/>
          </a:p>
          <a:p>
            <a:pPr>
              <a:lnSpc>
                <a:spcPts val="3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问题</a:t>
            </a:r>
            <a:r>
              <a:rPr lang="en-US" altLang="zh-CN" sz="2800" b="1" dirty="0">
                <a:solidFill>
                  <a:schemeClr val="hlink"/>
                </a:solidFill>
              </a:rPr>
              <a:t>3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：</a:t>
            </a:r>
            <a:r>
              <a:rPr lang="zh-CN" altLang="en-US" sz="2800" b="1" dirty="0"/>
              <a:t>当访问块不在</a:t>
            </a:r>
            <a:r>
              <a:rPr lang="en-US" altLang="zh-CN" sz="2800" b="1" dirty="0"/>
              <a:t>Cache</a:t>
            </a:r>
            <a:r>
              <a:rPr lang="zh-CN" altLang="en-US" sz="2800" b="1" dirty="0"/>
              <a:t>中，发生失效时，应替换哪一块</a:t>
            </a:r>
            <a:r>
              <a:rPr lang="en-US" altLang="zh-CN" sz="2800" b="1" dirty="0" smtClean="0"/>
              <a:t>? </a:t>
            </a:r>
            <a:r>
              <a:rPr lang="zh-CN" altLang="en-US" sz="2800" b="1" dirty="0" smtClean="0"/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i="1" dirty="0">
                <a:solidFill>
                  <a:srgbClr val="FF0000"/>
                </a:solidFill>
              </a:rPr>
              <a:t>块替换</a:t>
            </a:r>
            <a:r>
              <a:rPr lang="en-US" sz="2800" b="1" i="1" dirty="0">
                <a:solidFill>
                  <a:srgbClr val="FF0000"/>
                </a:solidFill>
              </a:rPr>
              <a:t>)</a:t>
            </a:r>
            <a:endParaRPr lang="en-US" sz="2800" b="1" i="1" dirty="0">
              <a:solidFill>
                <a:srgbClr val="FF0000"/>
              </a:solidFill>
            </a:endParaRPr>
          </a:p>
          <a:p>
            <a:pPr lvl="1">
              <a:lnSpc>
                <a:spcPts val="3000"/>
              </a:lnSpc>
            </a:pPr>
            <a:r>
              <a:rPr lang="en-US" sz="2600" b="1" dirty="0"/>
              <a:t>Random, LRU,FIFO</a:t>
            </a:r>
            <a:endParaRPr lang="en-US" sz="2600" b="1" dirty="0"/>
          </a:p>
          <a:p>
            <a:pPr>
              <a:lnSpc>
                <a:spcPts val="3000"/>
              </a:lnSpc>
            </a:pPr>
            <a:r>
              <a:rPr lang="zh-CN" altLang="en-US" sz="2800" b="1" dirty="0" smtClean="0">
                <a:solidFill>
                  <a:schemeClr val="hlink"/>
                </a:solidFill>
              </a:rPr>
              <a:t>问题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4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：对块进行写时，采用什么策略？</a:t>
            </a:r>
            <a:r>
              <a:rPr lang="en-US" sz="2800" b="1" dirty="0" smtClean="0">
                <a:solidFill>
                  <a:schemeClr val="hlink"/>
                </a:solidFill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i="1" dirty="0">
                <a:solidFill>
                  <a:srgbClr val="FF0000"/>
                </a:solidFill>
              </a:rPr>
              <a:t>写策略</a:t>
            </a:r>
            <a:r>
              <a:rPr lang="en-US" sz="2800" b="1" i="1" dirty="0">
                <a:solidFill>
                  <a:srgbClr val="FF0000"/>
                </a:solidFill>
              </a:rPr>
              <a:t>)</a:t>
            </a:r>
            <a:endParaRPr lang="en-US" sz="2800" b="1" i="1" dirty="0">
              <a:solidFill>
                <a:srgbClr val="FF0000"/>
              </a:solidFill>
            </a:endParaRPr>
          </a:p>
          <a:p>
            <a:pPr lvl="1">
              <a:lnSpc>
                <a:spcPts val="3000"/>
              </a:lnSpc>
            </a:pPr>
            <a:r>
              <a:rPr lang="zh-CN" altLang="en-US" sz="2600" b="1" dirty="0"/>
              <a:t>写回</a:t>
            </a:r>
            <a:r>
              <a:rPr lang="en-US" sz="2600" b="1" dirty="0"/>
              <a:t>Write Back </a:t>
            </a:r>
            <a:r>
              <a:rPr lang="zh-CN" altLang="en-US" sz="2600" b="1" dirty="0"/>
              <a:t>，或</a:t>
            </a:r>
            <a:r>
              <a:rPr lang="en-US" sz="2600" b="1" dirty="0"/>
              <a:t> </a:t>
            </a:r>
            <a:r>
              <a:rPr lang="zh-CN" altLang="en-US" sz="2600" b="1" dirty="0" smtClean="0"/>
              <a:t>写直达</a:t>
            </a:r>
            <a:r>
              <a:rPr lang="en-US" sz="2600" b="1" dirty="0" smtClean="0"/>
              <a:t>Write </a:t>
            </a:r>
            <a:r>
              <a:rPr lang="en-US" sz="2600" b="1" dirty="0"/>
              <a:t>Through (with Write Buffer)</a:t>
            </a:r>
            <a:endParaRPr lang="en-US" sz="26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696200" cy="685800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问题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：映像规则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69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8768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直接映像  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Direct </a:t>
            </a: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mapped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ea typeface="宋体" panose="02010600030101010101" pitchFamily="2" charset="-122"/>
              </a:rPr>
              <a:t>块只能放在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中唯一的位置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 sz="2200" b="1" dirty="0" smtClean="0">
                <a:ea typeface="宋体" panose="02010600030101010101" pitchFamily="2" charset="-122"/>
              </a:rPr>
              <a:t>Block </a:t>
            </a:r>
            <a:r>
              <a:rPr lang="en-US" altLang="zh-CN" sz="2200" b="1" dirty="0">
                <a:ea typeface="宋体" panose="02010600030101010101" pitchFamily="2" charset="-122"/>
              </a:rPr>
              <a:t>address </a:t>
            </a:r>
            <a:r>
              <a:rPr lang="en-US" altLang="zh-CN" sz="2200" b="1" dirty="0">
                <a:solidFill>
                  <a:schemeClr val="hlink"/>
                </a:solidFill>
                <a:ea typeface="宋体" panose="02010600030101010101" pitchFamily="2" charset="-122"/>
              </a:rPr>
              <a:t>MOD</a:t>
            </a:r>
            <a:r>
              <a:rPr lang="en-US" altLang="zh-CN" sz="2200" b="1" dirty="0">
                <a:ea typeface="宋体" panose="02010600030101010101" pitchFamily="2" charset="-122"/>
              </a:rPr>
              <a:t> Number of blocks in cache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全相联  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Fully </a:t>
            </a: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associative </a:t>
            </a:r>
            <a:endParaRPr lang="en-US" altLang="zh-CN" sz="28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200" b="1" dirty="0" smtClean="0">
                <a:ea typeface="宋体" panose="02010600030101010101" pitchFamily="2" charset="-122"/>
              </a:rPr>
              <a:t>            块可以放在</a:t>
            </a:r>
            <a:r>
              <a:rPr lang="en-US" altLang="zh-CN" sz="22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200" b="1" dirty="0" smtClean="0">
                <a:ea typeface="宋体" panose="02010600030101010101" pitchFamily="2" charset="-122"/>
              </a:rPr>
              <a:t>中的任意位置</a:t>
            </a:r>
            <a:r>
              <a:rPr lang="en-US" altLang="zh-CN" sz="2200" b="1" dirty="0" smtClean="0">
                <a:ea typeface="宋体" panose="02010600030101010101" pitchFamily="2" charset="-122"/>
              </a:rPr>
              <a:t> </a:t>
            </a:r>
            <a:endParaRPr lang="en-US" altLang="zh-CN" sz="2200" b="1" dirty="0" smtClean="0">
              <a:ea typeface="宋体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组相联  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Set </a:t>
            </a: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associative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ea typeface="宋体" panose="02010600030101010101" pitchFamily="2" charset="-122"/>
              </a:rPr>
              <a:t>块能够放在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一组中任意一块位置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>
                <a:ea typeface="宋体" panose="02010600030101010101" pitchFamily="2" charset="-122"/>
              </a:rPr>
              <a:t>A set is a group of blocks in the cache.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 algn="ctr"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</a:rPr>
              <a:t>Block address </a:t>
            </a:r>
            <a:r>
              <a:rPr lang="en-US" altLang="zh-CN" sz="2200" b="1" dirty="0">
                <a:solidFill>
                  <a:schemeClr val="hlink"/>
                </a:solidFill>
                <a:ea typeface="宋体" panose="02010600030101010101" pitchFamily="2" charset="-122"/>
              </a:rPr>
              <a:t>MOD</a:t>
            </a:r>
            <a:r>
              <a:rPr lang="en-US" altLang="zh-CN" sz="2200" b="1" dirty="0">
                <a:ea typeface="宋体" panose="02010600030101010101" pitchFamily="2" charset="-122"/>
              </a:rPr>
              <a:t> Number of </a:t>
            </a:r>
            <a:r>
              <a:rPr lang="en-US" altLang="zh-CN" sz="2200" b="1" i="1" dirty="0">
                <a:ea typeface="宋体" panose="02010600030101010101" pitchFamily="2" charset="-122"/>
              </a:rPr>
              <a:t>sets</a:t>
            </a:r>
            <a:r>
              <a:rPr lang="en-US" altLang="zh-CN" sz="2200" b="1" dirty="0">
                <a:ea typeface="宋体" panose="02010600030101010101" pitchFamily="2" charset="-122"/>
              </a:rPr>
              <a:t> in the cache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ea typeface="宋体" panose="02010600030101010101" pitchFamily="2" charset="-122"/>
              </a:rPr>
              <a:t>如果</a:t>
            </a:r>
            <a:r>
              <a:rPr lang="zh-CN" altLang="en-US" sz="2400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一组有</a:t>
            </a:r>
            <a:r>
              <a:rPr lang="en-US" altLang="zh-CN" sz="2400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块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，则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称为</a:t>
            </a:r>
            <a:r>
              <a:rPr lang="en-US" altLang="zh-CN" sz="2400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路组相联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n-way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set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associative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）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 </a:t>
            </a:r>
            <a:endParaRPr lang="en-US" sz="20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7696200" cy="685800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问题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：映像规则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69029" name="Rectangle 5"/>
          <p:cNvSpPr>
            <a:spLocks noChangeArrowheads="1"/>
          </p:cNvSpPr>
          <p:nvPr/>
        </p:nvSpPr>
        <p:spPr bwMode="auto">
          <a:xfrm>
            <a:off x="467544" y="2132856"/>
            <a:ext cx="8568952" cy="229293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endParaRPr lang="zh-CN" altLang="en-US" sz="2600" dirty="0">
              <a:latin typeface="Times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zh-CN" altLang="en-US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600" b="1" i="1" dirty="0" smtClean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直接映像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也可以称为 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1-way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set 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associative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 </a:t>
            </a:r>
            <a:endParaRPr lang="en-US" altLang="zh-CN" sz="2600" b="1" i="1" dirty="0" smtClean="0">
              <a:solidFill>
                <a:srgbClr val="000000"/>
              </a:solidFill>
              <a:latin typeface="Palatino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600" b="1" i="1" dirty="0" smtClean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全相联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也称为 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m-way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set-associative</a:t>
            </a:r>
            <a:r>
              <a:rPr lang="zh-CN" altLang="en-US" sz="2600" b="1" i="1" dirty="0" smtClean="0">
                <a:latin typeface="Palatino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600" b="1" i="1" dirty="0" smtClean="0">
                <a:latin typeface="Palatino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设一个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m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块）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600" b="1" dirty="0">
              <a:latin typeface="Times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6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876800"/>
          </a:xfrm>
        </p:spPr>
        <p:txBody>
          <a:bodyPr lIns="90488" rIns="90488"/>
          <a:lstStyle/>
          <a:p>
            <a:pPr>
              <a:buFontTx/>
              <a:buNone/>
            </a:pPr>
            <a:endParaRPr lang="en-US" sz="3200" b="0"/>
          </a:p>
        </p:txBody>
      </p:sp>
      <p:pic>
        <p:nvPicPr>
          <p:cNvPr id="76800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01172"/>
            <a:ext cx="8784976" cy="545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8640"/>
            <a:ext cx="7696200" cy="685800"/>
          </a:xfrm>
          <a:noFill/>
        </p:spPr>
        <p:txBody>
          <a:bodyPr lIns="90488" rIns="90488">
            <a:normAutofit/>
          </a:bodyPr>
          <a:lstStyle/>
          <a:p>
            <a:r>
              <a:rPr lang="en-US" sz="3600" b="1" dirty="0"/>
              <a:t>Figure5.4 </a:t>
            </a:r>
            <a:r>
              <a:rPr lang="en-US" sz="3600" b="1" dirty="0">
                <a:solidFill>
                  <a:srgbClr val="081D58"/>
                </a:solidFill>
                <a:latin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081D58"/>
                </a:solidFill>
                <a:latin typeface="Times New Roman" panose="02020603050405020304" pitchFamily="18" charset="0"/>
              </a:rPr>
              <a:t>   </a:t>
            </a:r>
            <a:r>
              <a:rPr lang="en-US" sz="3600" b="1" dirty="0" smtClean="0">
                <a:solidFill>
                  <a:srgbClr val="FF0000"/>
                </a:solidFill>
              </a:rPr>
              <a:t>8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-</a:t>
            </a:r>
            <a:r>
              <a:rPr lang="en-US" sz="3600" b="1" dirty="0" smtClean="0">
                <a:solidFill>
                  <a:srgbClr val="FF0000"/>
                </a:solidFill>
              </a:rPr>
              <a:t>-32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块放置</a:t>
            </a:r>
            <a:endParaRPr lang="en-US" sz="36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990600" y="339101"/>
            <a:ext cx="7696200" cy="617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ts val="3400"/>
              </a:lnSpc>
            </a:pP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章 存储器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层次结构设计</a:t>
            </a:r>
            <a:endParaRPr lang="en-US" altLang="zh-CN" sz="4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5.1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引言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 √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5.2	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基本原理复习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5.3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Cache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性能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5.4	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 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缺失率</a:t>
            </a:r>
            <a:endParaRPr lang="en-US" altLang="zh-CN" sz="2600" b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5.5   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endParaRPr lang="en-US" altLang="zh-CN" sz="2600" b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5.6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利用并行减少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代价或缺失率</a:t>
            </a:r>
            <a:endParaRPr lang="en-US" altLang="zh-CN" sz="2600" b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5.7	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5.8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改善了性能的主存储器组织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5.9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主存储器技术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5.10  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</a:t>
            </a:r>
            <a:endParaRPr lang="en-US" altLang="zh-CN" sz="2600" b="1" dirty="0" smtClean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5.11  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虚拟存储器和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的综合</a:t>
            </a:r>
            <a:endParaRPr lang="zh-CN" altLang="en-US" sz="2600" b="1" dirty="0" smtClean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0988" y="1276509"/>
            <a:ext cx="8839200" cy="2705472"/>
          </a:xfrm>
          <a:noFill/>
        </p:spPr>
        <p:txBody>
          <a:bodyPr lIns="90488" rIns="90488">
            <a:normAutofit/>
          </a:bodyPr>
          <a:lstStyle/>
          <a:p>
            <a:r>
              <a:rPr lang="en-US" altLang="zh-CN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的每个块都有一个</a:t>
            </a:r>
            <a:r>
              <a:rPr lang="zh-CN" altLang="en-US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标识 </a:t>
            </a:r>
            <a:r>
              <a:rPr 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tag</a:t>
            </a:r>
            <a:r>
              <a:rPr lang="en-US" sz="2400" b="1" dirty="0" smtClean="0"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：存放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CPU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访问数据所在块的主存物理地址中的高位部分（主存多块映射到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一块）</a:t>
            </a:r>
            <a:endParaRPr lang="en-US" sz="2400" b="1" dirty="0"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ea typeface="宋体" panose="02010600030101010101" pitchFamily="2" charset="-122"/>
              </a:rPr>
              <a:t>当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CPU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访问</a:t>
            </a:r>
            <a:r>
              <a:rPr lang="en-US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时，将比较</a:t>
            </a:r>
            <a:r>
              <a:rPr lang="zh-CN" altLang="en-US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主存地址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与</a:t>
            </a:r>
            <a:r>
              <a:rPr lang="en-US" altLang="zh-CN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cache </a:t>
            </a: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tag-----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如果两者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相同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，表示</a:t>
            </a:r>
            <a:r>
              <a:rPr 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命中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即数据在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中</a:t>
            </a:r>
            <a:endParaRPr lang="en-US" sz="2400" b="1" dirty="0" smtClean="0"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ea typeface="宋体" panose="02010600030101010101" pitchFamily="2" charset="-122"/>
              </a:rPr>
              <a:t>通常，每个</a:t>
            </a:r>
            <a:r>
              <a:rPr lang="en-US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块还有一位</a:t>
            </a:r>
            <a:r>
              <a:rPr lang="zh-CN" altLang="en-US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有效位</a:t>
            </a:r>
            <a:r>
              <a:rPr lang="en-US" sz="2400" b="1" dirty="0" smtClean="0">
                <a:ea typeface="宋体" panose="02010600030101010101" pitchFamily="2" charset="-122"/>
              </a:rPr>
              <a:t> </a:t>
            </a:r>
            <a:r>
              <a:rPr 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valid bit</a:t>
            </a:r>
            <a:r>
              <a:rPr lang="en-US" sz="2400" b="1" dirty="0" smtClean="0"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：表示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</a:t>
            </a:r>
            <a:r>
              <a:rPr lang="en-US" sz="2400" b="1" dirty="0" smtClean="0">
                <a:ea typeface="宋体" panose="02010600030101010101" pitchFamily="2" charset="-122"/>
              </a:rPr>
              <a:t>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块的内容是否有效</a:t>
            </a:r>
            <a:endParaRPr lang="en-US" sz="2400" b="1" dirty="0">
              <a:ea typeface="宋体" panose="02010600030101010101" pitchFamily="2" charset="-122"/>
            </a:endParaRPr>
          </a:p>
        </p:txBody>
      </p:sp>
      <p:sp>
        <p:nvSpPr>
          <p:cNvPr id="770052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696200" cy="685800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问题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：块识别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05064"/>
            <a:ext cx="8763000" cy="22431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hlink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0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219200"/>
            <a:ext cx="5143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2200719"/>
            <a:ext cx="8534400" cy="4495800"/>
          </a:xfrm>
          <a:noFill/>
        </p:spPr>
        <p:txBody>
          <a:bodyPr lIns="90488" rIns="90488">
            <a:normAutofit fontScale="90000"/>
          </a:bodyPr>
          <a:lstStyle/>
          <a:p>
            <a:pPr>
              <a:lnSpc>
                <a:spcPts val="2800"/>
              </a:lnSpc>
            </a:pPr>
            <a:r>
              <a:rPr lang="zh-CN" altLang="en-US" sz="2800" b="1" dirty="0" smtClean="0">
                <a:ea typeface="宋体" panose="02010600030101010101" pitchFamily="2" charset="-122"/>
              </a:rPr>
              <a:t>索引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chemeClr val="hlink"/>
                </a:solidFill>
              </a:rPr>
              <a:t>Index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字段选择</a:t>
            </a:r>
            <a:endParaRPr lang="en-US" sz="2800" b="1" dirty="0">
              <a:solidFill>
                <a:srgbClr val="000000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在直接映像</a:t>
            </a:r>
            <a:r>
              <a:rPr lang="en-US" altLang="zh-CN" sz="2400" b="1" dirty="0">
                <a:solidFill>
                  <a:srgbClr val="000000"/>
                </a:solidFill>
              </a:rPr>
              <a:t>Cache</a:t>
            </a:r>
            <a:r>
              <a:rPr lang="zh-CN" altLang="en-US" sz="2400" b="1" dirty="0">
                <a:solidFill>
                  <a:srgbClr val="000000"/>
                </a:solidFill>
              </a:rPr>
              <a:t>中，选择</a:t>
            </a:r>
            <a:r>
              <a:rPr lang="zh-CN" altLang="en-US" sz="2400" b="1" dirty="0">
                <a:solidFill>
                  <a:srgbClr val="FF0000"/>
                </a:solidFill>
              </a:rPr>
              <a:t>块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sz="2000" b="1" dirty="0" smtClean="0">
                <a:solidFill>
                  <a:srgbClr val="081D58"/>
                </a:solidFill>
              </a:rPr>
              <a:t>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组</a:t>
            </a:r>
            <a:r>
              <a:rPr lang="zh-CN" altLang="en-US" sz="2000" b="1" dirty="0" smtClean="0">
                <a:solidFill>
                  <a:srgbClr val="081D58"/>
                </a:solidFill>
              </a:rPr>
              <a:t>相联</a:t>
            </a:r>
            <a:r>
              <a:rPr lang="en-US" altLang="zh-CN" sz="2000" b="1" dirty="0" smtClean="0">
                <a:solidFill>
                  <a:srgbClr val="081D58"/>
                </a:solidFill>
              </a:rPr>
              <a:t>Cache</a:t>
            </a:r>
            <a:r>
              <a:rPr lang="zh-CN" altLang="en-US" sz="2000" b="1" dirty="0" smtClean="0">
                <a:solidFill>
                  <a:srgbClr val="081D58"/>
                </a:solidFill>
              </a:rPr>
              <a:t>中，选择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组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sz="2000" b="1" dirty="0" smtClean="0">
                <a:solidFill>
                  <a:srgbClr val="000000"/>
                </a:solidFill>
              </a:rPr>
              <a:t>索引位数：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FD0128"/>
                </a:solidFill>
              </a:rPr>
              <a:t>log2(#</a:t>
            </a:r>
            <a:r>
              <a:rPr lang="zh-CN" altLang="en-US" sz="2000" b="1" dirty="0">
                <a:solidFill>
                  <a:srgbClr val="FD0128"/>
                </a:solidFill>
              </a:rPr>
              <a:t>块数</a:t>
            </a:r>
            <a:r>
              <a:rPr lang="en-US" altLang="zh-CN" sz="2000" b="1" dirty="0">
                <a:solidFill>
                  <a:srgbClr val="FD0128"/>
                </a:solidFill>
              </a:rPr>
              <a:t>) 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直接映像</a:t>
            </a:r>
            <a:r>
              <a:rPr lang="en-US" altLang="zh-CN" sz="2000" b="1" dirty="0" smtClean="0"/>
              <a:t>caches</a:t>
            </a:r>
            <a:endParaRPr lang="en-US" altLang="zh-CN" sz="2000" b="1" dirty="0" smtClean="0"/>
          </a:p>
          <a:p>
            <a:pPr marL="457200" lvl="1" indent="0">
              <a:lnSpc>
                <a:spcPts val="2800"/>
              </a:lnSpc>
              <a:buNone/>
            </a:pP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                            </a:t>
            </a:r>
            <a:r>
              <a:rPr lang="en-US" sz="2000" b="1" dirty="0">
                <a:solidFill>
                  <a:srgbClr val="FD0128"/>
                </a:solidFill>
              </a:rPr>
              <a:t>log2</a:t>
            </a:r>
            <a:r>
              <a:rPr lang="en-US" sz="2000" b="1" dirty="0" smtClean="0">
                <a:solidFill>
                  <a:srgbClr val="FD0128"/>
                </a:solidFill>
              </a:rPr>
              <a:t>(#</a:t>
            </a:r>
            <a:r>
              <a:rPr lang="zh-CN" altLang="en-US" sz="2000" b="1" dirty="0" smtClean="0">
                <a:solidFill>
                  <a:srgbClr val="FD0128"/>
                </a:solidFill>
              </a:rPr>
              <a:t>组数</a:t>
            </a:r>
            <a:r>
              <a:rPr lang="en-US" sz="2000" b="1" dirty="0" smtClean="0">
                <a:solidFill>
                  <a:srgbClr val="FD0128"/>
                </a:solidFill>
              </a:rPr>
              <a:t>) 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组相联</a:t>
            </a:r>
            <a:r>
              <a:rPr lang="en-US" sz="2000" b="1" dirty="0" smtClean="0"/>
              <a:t>caches</a:t>
            </a:r>
            <a:endParaRPr lang="en-US" sz="2000" b="1" dirty="0"/>
          </a:p>
          <a:p>
            <a:pPr>
              <a:lnSpc>
                <a:spcPts val="2800"/>
              </a:lnSpc>
            </a:pPr>
            <a:r>
              <a:rPr lang="zh-CN" altLang="en-US" sz="2800" b="1" dirty="0" smtClean="0"/>
              <a:t>字节位移量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 </a:t>
            </a:r>
            <a:r>
              <a:rPr lang="en-US" sz="2800" b="1" dirty="0" smtClean="0">
                <a:solidFill>
                  <a:schemeClr val="hlink"/>
                </a:solidFill>
              </a:rPr>
              <a:t>Byte </a:t>
            </a:r>
            <a:r>
              <a:rPr lang="en-US" sz="2800" b="1" dirty="0">
                <a:solidFill>
                  <a:schemeClr val="hlink"/>
                </a:solidFill>
              </a:rPr>
              <a:t>Offset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字段选择</a:t>
            </a:r>
            <a:endParaRPr lang="en-US" sz="2800" b="1" dirty="0">
              <a:solidFill>
                <a:srgbClr val="000000"/>
              </a:solidFill>
            </a:endParaRPr>
          </a:p>
          <a:p>
            <a:pPr lvl="1">
              <a:lnSpc>
                <a:spcPts val="2800"/>
              </a:lnSpc>
            </a:pPr>
            <a:r>
              <a:rPr lang="en-US" sz="2000" b="1" dirty="0">
                <a:solidFill>
                  <a:srgbClr val="081D58"/>
                </a:solidFill>
              </a:rPr>
              <a:t> </a:t>
            </a:r>
            <a:r>
              <a:rPr lang="zh-CN" altLang="en-US" sz="2000" b="1" dirty="0" smtClean="0">
                <a:solidFill>
                  <a:srgbClr val="081D58"/>
                </a:solidFill>
              </a:rPr>
              <a:t>块中的某个字节</a:t>
            </a:r>
            <a:endParaRPr lang="en-US" sz="2000" b="1" dirty="0">
              <a:solidFill>
                <a:srgbClr val="000000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sz="2000" b="1" dirty="0" smtClean="0">
                <a:solidFill>
                  <a:srgbClr val="000000"/>
                </a:solidFill>
              </a:rPr>
              <a:t>位数：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FD0128"/>
                </a:solidFill>
              </a:rPr>
              <a:t>log2(</a:t>
            </a:r>
            <a:r>
              <a:rPr lang="zh-CN" altLang="en-US" sz="2000" b="1" dirty="0" smtClean="0">
                <a:solidFill>
                  <a:srgbClr val="FD0128"/>
                </a:solidFill>
              </a:rPr>
              <a:t>块字节数</a:t>
            </a:r>
            <a:r>
              <a:rPr lang="en-US" sz="2000" b="1" dirty="0" smtClean="0">
                <a:solidFill>
                  <a:srgbClr val="FD0128"/>
                </a:solidFill>
              </a:rPr>
              <a:t>)</a:t>
            </a:r>
            <a:endParaRPr lang="en-US" sz="2000" b="1" dirty="0">
              <a:solidFill>
                <a:srgbClr val="FD0128"/>
              </a:solidFill>
            </a:endParaRPr>
          </a:p>
          <a:p>
            <a:pPr>
              <a:lnSpc>
                <a:spcPts val="2800"/>
              </a:lnSpc>
            </a:pPr>
            <a:r>
              <a:rPr lang="zh-CN" altLang="en-US" sz="2800" b="1" dirty="0" smtClean="0">
                <a:solidFill>
                  <a:schemeClr val="hlink"/>
                </a:solidFill>
              </a:rPr>
              <a:t>标识</a:t>
            </a:r>
            <a:r>
              <a:rPr lang="en-US" sz="2800" b="1" dirty="0" smtClean="0">
                <a:solidFill>
                  <a:schemeClr val="hlink"/>
                </a:solidFill>
              </a:rPr>
              <a:t>Tag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用于查找在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Cache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或一组中的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匹配块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（即相同的块）</a:t>
            </a:r>
            <a:endParaRPr lang="en-US" sz="2800" b="1" dirty="0">
              <a:solidFill>
                <a:srgbClr val="000000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sz="2000" b="1" dirty="0" smtClean="0">
                <a:solidFill>
                  <a:srgbClr val="000000"/>
                </a:solidFill>
              </a:rPr>
              <a:t>位数：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物理地址位数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D0128"/>
                </a:solidFill>
              </a:rPr>
              <a:t>– </a:t>
            </a:r>
            <a:r>
              <a:rPr lang="zh-CN" altLang="en-US" sz="2000" b="1" dirty="0" smtClean="0">
                <a:solidFill>
                  <a:srgbClr val="FD0128"/>
                </a:solidFill>
              </a:rPr>
              <a:t>索引位数</a:t>
            </a:r>
            <a:r>
              <a:rPr lang="en-US" sz="2000" b="1" dirty="0" smtClean="0">
                <a:solidFill>
                  <a:srgbClr val="FD0128"/>
                </a:solidFill>
              </a:rPr>
              <a:t> </a:t>
            </a:r>
            <a:r>
              <a:rPr lang="en-US" sz="2000" b="1" dirty="0">
                <a:solidFill>
                  <a:srgbClr val="FD0128"/>
                </a:solidFill>
              </a:rPr>
              <a:t>– </a:t>
            </a:r>
            <a:r>
              <a:rPr lang="zh-CN" altLang="en-US" sz="2000" b="1" dirty="0">
                <a:solidFill>
                  <a:srgbClr val="FD0128"/>
                </a:solidFill>
              </a:rPr>
              <a:t>块内偏移</a:t>
            </a:r>
            <a:r>
              <a:rPr lang="zh-CN" altLang="en-US" sz="2000" b="1" dirty="0" smtClean="0">
                <a:solidFill>
                  <a:srgbClr val="FD0128"/>
                </a:solidFill>
              </a:rPr>
              <a:t>位数</a:t>
            </a:r>
            <a:endParaRPr lang="en-US" sz="2000" b="1" dirty="0">
              <a:solidFill>
                <a:srgbClr val="FD0128"/>
              </a:solidFill>
            </a:endParaRP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696200" cy="685800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4000" b="1" dirty="0" smtClean="0"/>
              <a:t>物理地址的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格式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87325"/>
            <a:ext cx="7716838" cy="16573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   </a:t>
            </a:r>
            <a:r>
              <a:rPr lang="zh-CN" altLang="en-US" sz="2800" b="1" smtClean="0">
                <a:solidFill>
                  <a:srgbClr val="0070C0"/>
                </a:solidFill>
                <a:effectLst/>
              </a:rPr>
              <a:t>思考题</a:t>
            </a:r>
            <a:r>
              <a:rPr lang="zh-CN" altLang="en-US" sz="2400" b="1" smtClean="0">
                <a:solidFill>
                  <a:srgbClr val="0070C0"/>
                </a:solidFill>
                <a:effectLst/>
              </a:rPr>
              <a:t>：数据</a:t>
            </a:r>
            <a:r>
              <a:rPr lang="en-US" altLang="zh-CN" sz="2400" b="1" smtClean="0">
                <a:solidFill>
                  <a:srgbClr val="0070C0"/>
                </a:solidFill>
                <a:effectLst/>
              </a:rPr>
              <a:t>Cache</a:t>
            </a:r>
            <a:r>
              <a:rPr lang="zh-CN" altLang="en-US" sz="2400" b="1" smtClean="0">
                <a:solidFill>
                  <a:srgbClr val="0070C0"/>
                </a:solidFill>
                <a:effectLst/>
              </a:rPr>
              <a:t>容量为</a:t>
            </a:r>
            <a:r>
              <a:rPr lang="en-US" altLang="zh-CN" sz="2400" b="1" smtClean="0">
                <a:solidFill>
                  <a:srgbClr val="0070C0"/>
                </a:solidFill>
                <a:effectLst/>
              </a:rPr>
              <a:t>16KB</a:t>
            </a:r>
            <a:r>
              <a:rPr lang="zh-CN" altLang="en-US" sz="2400" b="1" smtClean="0">
                <a:solidFill>
                  <a:srgbClr val="0070C0"/>
                </a:solidFill>
                <a:effectLst/>
              </a:rPr>
              <a:t>，块大小为</a:t>
            </a:r>
            <a:r>
              <a:rPr lang="en-US" altLang="zh-CN" sz="2400" b="1" smtClean="0">
                <a:solidFill>
                  <a:srgbClr val="0070C0"/>
                </a:solidFill>
                <a:effectLst/>
              </a:rPr>
              <a:t>32B</a:t>
            </a:r>
            <a:r>
              <a:rPr lang="zh-CN" altLang="en-US" sz="2400" b="1" smtClean="0">
                <a:solidFill>
                  <a:srgbClr val="0070C0"/>
                </a:solidFill>
                <a:effectLst/>
              </a:rPr>
              <a:t>，最小寻址单位</a:t>
            </a:r>
            <a:r>
              <a:rPr lang="en-US" altLang="zh-CN" sz="2400" b="1" smtClean="0">
                <a:solidFill>
                  <a:srgbClr val="0070C0"/>
                </a:solidFill>
                <a:effectLst/>
              </a:rPr>
              <a:t>1</a:t>
            </a:r>
            <a:r>
              <a:rPr lang="zh-CN" altLang="en-US" sz="2400" b="1" smtClean="0">
                <a:solidFill>
                  <a:srgbClr val="0070C0"/>
                </a:solidFill>
                <a:effectLst/>
              </a:rPr>
              <a:t>字节，采用两路组相联映像方式。</a:t>
            </a:r>
            <a:endParaRPr lang="zh-CN" altLang="en-US" sz="2400" b="1" smtClean="0">
              <a:solidFill>
                <a:srgbClr val="0070C0"/>
              </a:solidFill>
              <a:effectLst/>
            </a:endParaRP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539552" y="1772816"/>
            <a:ext cx="7778750" cy="142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dirty="0"/>
              <a:t>     </a:t>
            </a:r>
            <a:r>
              <a:rPr lang="zh-CN" altLang="en-US" sz="2400" dirty="0"/>
              <a:t>设</a:t>
            </a:r>
            <a:r>
              <a:rPr lang="en-US" altLang="zh-CN" sz="2400" dirty="0"/>
              <a:t>Cache</a:t>
            </a:r>
            <a:r>
              <a:rPr lang="zh-CN" altLang="en-US" sz="2400" dirty="0"/>
              <a:t>的物理地址为</a:t>
            </a:r>
            <a:r>
              <a:rPr lang="en-US" altLang="zh-CN" sz="2400" dirty="0"/>
              <a:t>36</a:t>
            </a:r>
            <a:r>
              <a:rPr lang="zh-CN" altLang="en-US" sz="2400" dirty="0"/>
              <a:t>位。计算索引位数、标识位数、块内偏移量。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35000" y="2954020"/>
            <a:ext cx="7625715" cy="319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00FF00"/>
                </a:solidFill>
              </a:rPr>
              <a:t>答案：</a:t>
            </a:r>
            <a:endParaRPr lang="zh-CN" altLang="en-US" sz="2400" dirty="0">
              <a:solidFill>
                <a:srgbClr val="00FF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索引</a:t>
            </a:r>
            <a:r>
              <a:rPr lang="zh-CN" altLang="en-US" sz="2400" dirty="0"/>
              <a:t>：</a:t>
            </a:r>
            <a:r>
              <a:rPr lang="en-US" altLang="zh-CN" sz="2400" dirty="0"/>
              <a:t> (16*1024)/(2*32)=(2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*2</a:t>
            </a:r>
            <a:r>
              <a:rPr lang="en-US" altLang="zh-CN" sz="2400" baseline="30000" dirty="0"/>
              <a:t>10</a:t>
            </a:r>
            <a:r>
              <a:rPr lang="en-US" altLang="zh-CN" sz="2400" dirty="0"/>
              <a:t>)/(2*2</a:t>
            </a:r>
            <a:r>
              <a:rPr lang="en-US" altLang="zh-CN" sz="2400" baseline="30000" dirty="0"/>
              <a:t>5</a:t>
            </a:r>
            <a:r>
              <a:rPr lang="en-US" altLang="zh-CN" sz="2400" dirty="0"/>
              <a:t>)=2</a:t>
            </a:r>
            <a:r>
              <a:rPr lang="en-US" altLang="zh-CN" sz="2400" baseline="30000" dirty="0"/>
              <a:t>8</a:t>
            </a:r>
            <a:endParaRPr lang="en-US" altLang="zh-CN" sz="2400" baseline="300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           所以索引占</a:t>
            </a:r>
            <a:r>
              <a:rPr lang="en-US" altLang="zh-CN" sz="2400" dirty="0"/>
              <a:t>8</a:t>
            </a:r>
            <a:r>
              <a:rPr lang="zh-CN" altLang="en-US" sz="2400" dirty="0"/>
              <a:t>位（中间</a:t>
            </a:r>
            <a:r>
              <a:rPr lang="en-US" altLang="zh-CN" sz="2400" dirty="0"/>
              <a:t>8</a:t>
            </a:r>
            <a:r>
              <a:rPr lang="zh-CN" altLang="en-US" sz="2400" dirty="0"/>
              <a:t>位是索引位数）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块内偏移</a:t>
            </a:r>
            <a:r>
              <a:rPr lang="zh-CN" altLang="en-US" sz="2400" dirty="0"/>
              <a:t>：因为块大小为</a:t>
            </a:r>
            <a:r>
              <a:rPr lang="en-US" altLang="zh-CN" sz="2400" dirty="0"/>
              <a:t>32=2</a:t>
            </a:r>
            <a:r>
              <a:rPr lang="en-US" altLang="zh-CN" sz="2400" baseline="30000" dirty="0"/>
              <a:t>5</a:t>
            </a:r>
            <a:r>
              <a:rPr lang="zh-CN" altLang="en-US" sz="2400" dirty="0"/>
              <a:t>，所以块内偏移是</a:t>
            </a:r>
            <a:r>
              <a:rPr lang="en-US" altLang="zh-CN" sz="2400" dirty="0"/>
              <a:t>5</a:t>
            </a:r>
            <a:r>
              <a:rPr lang="zh-CN" altLang="en-US" sz="2400" dirty="0"/>
              <a:t>位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              （低</a:t>
            </a:r>
            <a:r>
              <a:rPr lang="en-US" altLang="zh-CN" sz="2400" dirty="0"/>
              <a:t>5</a:t>
            </a:r>
            <a:r>
              <a:rPr lang="zh-CN" altLang="en-US" sz="2400" dirty="0"/>
              <a:t>位是块内偏移）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zh-CN" altLang="zh-CN" sz="2400" dirty="0">
                <a:solidFill>
                  <a:srgbClr val="FF0000"/>
                </a:solidFill>
              </a:rPr>
              <a:t>标识</a:t>
            </a:r>
            <a:r>
              <a:rPr lang="zh-CN" altLang="zh-CN" sz="2400" dirty="0"/>
              <a:t>：物理地址</a:t>
            </a:r>
            <a:r>
              <a:rPr lang="en-US" altLang="zh-CN" sz="2400" dirty="0"/>
              <a:t>36</a:t>
            </a:r>
            <a:r>
              <a:rPr lang="zh-CN" altLang="en-US" sz="2400" dirty="0"/>
              <a:t>位</a:t>
            </a:r>
            <a:r>
              <a:rPr lang="en-US" altLang="zh-CN" sz="2400" dirty="0"/>
              <a:t>-</a:t>
            </a:r>
            <a:r>
              <a:rPr lang="zh-CN" altLang="en-US" sz="2400" dirty="0"/>
              <a:t>索引</a:t>
            </a:r>
            <a:r>
              <a:rPr lang="en-US" altLang="zh-CN" sz="2400" dirty="0"/>
              <a:t>8</a:t>
            </a:r>
            <a:r>
              <a:rPr lang="zh-CN" altLang="en-US" sz="2400" dirty="0"/>
              <a:t>位</a:t>
            </a:r>
            <a:r>
              <a:rPr lang="en-US" altLang="zh-CN" sz="2400" dirty="0"/>
              <a:t>-</a:t>
            </a:r>
            <a:r>
              <a:rPr lang="zh-CN" altLang="en-US" sz="2400" dirty="0"/>
              <a:t>块内偏移</a:t>
            </a:r>
            <a:r>
              <a:rPr lang="en-US" altLang="zh-CN" sz="2400" dirty="0"/>
              <a:t>5</a:t>
            </a:r>
            <a:r>
              <a:rPr lang="zh-CN" altLang="en-US" sz="2400" dirty="0"/>
              <a:t>位</a:t>
            </a:r>
            <a:r>
              <a:rPr lang="en-US" altLang="zh-CN" sz="2400" dirty="0"/>
              <a:t>= 23</a:t>
            </a:r>
            <a:r>
              <a:rPr lang="zh-CN" altLang="en-US" sz="2400" dirty="0"/>
              <a:t>位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        （高位</a:t>
            </a:r>
            <a:r>
              <a:rPr lang="en-US" altLang="zh-CN" sz="2400" dirty="0"/>
              <a:t>23</a:t>
            </a:r>
            <a:r>
              <a:rPr lang="zh-CN" altLang="en-US" sz="2400" dirty="0"/>
              <a:t>是标识）</a:t>
            </a:r>
            <a:endParaRPr lang="zh-CN" altLang="en-US" sz="2400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3837940" y="3068955"/>
            <a:ext cx="445770" cy="3638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28720" y="2650490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两路组相联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395470" y="3195955"/>
            <a:ext cx="445770" cy="3638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88535" y="2992755"/>
            <a:ext cx="96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块大小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左大括号 7"/>
          <p:cNvSpPr/>
          <p:nvPr/>
        </p:nvSpPr>
        <p:spPr>
          <a:xfrm rot="5400000">
            <a:off x="2430145" y="2820035"/>
            <a:ext cx="294640" cy="104203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90090" y="2777490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容量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ldLvl="0" animBg="1"/>
      <p:bldP spid="9" grpId="0"/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990600"/>
          </a:xfrm>
        </p:spPr>
        <p:txBody>
          <a:bodyPr lIns="90488" rIns="90488"/>
          <a:lstStyle/>
          <a:p>
            <a:endParaRPr 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001000" cy="685800"/>
          </a:xfrm>
          <a:noFill/>
        </p:spPr>
        <p:txBody>
          <a:bodyPr lIns="90488" rIns="90488"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直接映像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例子（</a:t>
            </a:r>
            <a:r>
              <a:rPr lang="en-US" sz="3600" b="1" dirty="0" smtClean="0">
                <a:solidFill>
                  <a:srgbClr val="FF0000"/>
                </a:solidFill>
              </a:rPr>
              <a:t>1-word Blocks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）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77210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26" y="1514401"/>
            <a:ext cx="88392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9552" y="105273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设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块，每块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个字即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个字节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1979712" y="3789040"/>
            <a:ext cx="23042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013796" y="4467451"/>
            <a:ext cx="2304256" cy="57560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013796" y="4365105"/>
            <a:ext cx="2270172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013796" y="5043056"/>
            <a:ext cx="2304256" cy="25815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013796" y="4365105"/>
            <a:ext cx="2270172" cy="1224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979712" y="4005982"/>
            <a:ext cx="2304256" cy="5751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979712" y="4293555"/>
            <a:ext cx="2338340" cy="575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979712" y="4581128"/>
            <a:ext cx="2304256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096" name="直接箭头连接符 772095"/>
          <p:cNvCxnSpPr/>
          <p:nvPr/>
        </p:nvCxnSpPr>
        <p:spPr>
          <a:xfrm flipV="1">
            <a:off x="1979712" y="4869160"/>
            <a:ext cx="2355382" cy="3029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88640"/>
            <a:ext cx="8153400" cy="685800"/>
          </a:xfrm>
          <a:noFill/>
        </p:spPr>
        <p:txBody>
          <a:bodyPr lIns="90488" rIns="90488"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全相联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例子（</a:t>
            </a:r>
            <a:r>
              <a:rPr lang="en-US" sz="3600" b="1" dirty="0" smtClean="0">
                <a:solidFill>
                  <a:srgbClr val="FF0000"/>
                </a:solidFill>
              </a:rPr>
              <a:t>1-word Blocks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）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77312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7630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74289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B0F0"/>
                </a:solidFill>
              </a:rPr>
              <a:t>设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Cache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有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4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块，每块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1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个字，即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32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位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4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个字节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4150" name="Object 6"/>
          <p:cNvGraphicFramePr>
            <a:graphicFrameLocks noChangeAspect="1"/>
          </p:cNvGraphicFramePr>
          <p:nvPr/>
        </p:nvGraphicFramePr>
        <p:xfrm>
          <a:off x="609600" y="1295400"/>
          <a:ext cx="8001000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BMP 图像" r:id="rId1" imgW="7810500" imgH="5181600" progId="PBrush">
                  <p:embed/>
                </p:oleObj>
              </mc:Choice>
              <mc:Fallback>
                <p:oleObj name="BMP 图像" r:id="rId1" imgW="7810500" imgH="518160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8001000" cy="530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990600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设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有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块，每块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个字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每组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块，因此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组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  <a:noFill/>
        </p:spPr>
        <p:txBody>
          <a:bodyPr lIns="90488" rIns="90488"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路组相联 </a:t>
            </a:r>
            <a:r>
              <a:rPr lang="en-US" sz="3600" b="1" dirty="0" smtClean="0">
                <a:solidFill>
                  <a:srgbClr val="FF0000"/>
                </a:solidFill>
              </a:rPr>
              <a:t>Cache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17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839200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458200" cy="1143000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C00000"/>
                </a:solidFill>
              </a:rPr>
              <a:t>直接映像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cache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，仅有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唯一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的一块能够被替换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</a:rPr>
              <a:t>对于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组相联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和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全相联</a:t>
            </a:r>
            <a:r>
              <a:rPr lang="en-US" sz="2000" b="1" dirty="0" smtClean="0">
                <a:solidFill>
                  <a:srgbClr val="000000"/>
                </a:solidFill>
              </a:rPr>
              <a:t> caches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，则有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N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块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替换位置（</a:t>
            </a:r>
            <a:r>
              <a:rPr lang="en-US" sz="2000" b="1" dirty="0" smtClean="0">
                <a:solidFill>
                  <a:srgbClr val="000000"/>
                </a:solidFill>
              </a:rPr>
              <a:t> N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是相联度）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问题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：块替换（在发生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缺失时）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458200" cy="5791200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0000"/>
                </a:solidFill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</a:rPr>
              <a:t>种替换策略</a:t>
            </a:r>
            <a:endParaRPr lang="en-US" b="1" dirty="0" smtClean="0">
              <a:solidFill>
                <a:srgbClr val="000000"/>
              </a:solidFill>
            </a:endParaRPr>
          </a:p>
          <a:p>
            <a:pPr lvl="1">
              <a:lnSpc>
                <a:spcPts val="35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FD0128"/>
                </a:solidFill>
              </a:rPr>
              <a:t>随机替换</a:t>
            </a:r>
            <a:r>
              <a:rPr lang="en-US" sz="2400" b="1" dirty="0" smtClean="0">
                <a:solidFill>
                  <a:srgbClr val="FD0128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–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—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随机选择被替换的一块</a:t>
            </a:r>
            <a:endParaRPr lang="en-US" sz="2400" b="1" i="1" dirty="0">
              <a:solidFill>
                <a:srgbClr val="000000"/>
              </a:solidFill>
            </a:endParaRPr>
          </a:p>
          <a:p>
            <a:pPr lvl="2">
              <a:lnSpc>
                <a:spcPts val="35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81D58"/>
                </a:solidFill>
              </a:rPr>
              <a:t> </a:t>
            </a:r>
            <a:r>
              <a:rPr lang="zh-CN" altLang="en-US" sz="2400" b="1" dirty="0" smtClean="0">
                <a:solidFill>
                  <a:srgbClr val="081D58"/>
                </a:solidFill>
              </a:rPr>
              <a:t>硬件容易实现，需要随机数产生器</a:t>
            </a:r>
            <a:endParaRPr lang="en-US" sz="2400" b="1" dirty="0">
              <a:solidFill>
                <a:srgbClr val="000000"/>
              </a:solidFill>
            </a:endParaRPr>
          </a:p>
          <a:p>
            <a:pPr lvl="2">
              <a:lnSpc>
                <a:spcPts val="35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0000"/>
                </a:solidFill>
              </a:rPr>
              <a:t>均匀使用一组中的各块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2">
              <a:lnSpc>
                <a:spcPts val="35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70C0"/>
                </a:solidFill>
              </a:rPr>
              <a:t>可能替换即将被访问的那一块</a:t>
            </a:r>
            <a:endParaRPr lang="en-US" sz="2400" b="1" dirty="0">
              <a:solidFill>
                <a:srgbClr val="0070C0"/>
              </a:solidFill>
            </a:endParaRPr>
          </a:p>
          <a:p>
            <a:pPr lvl="1">
              <a:lnSpc>
                <a:spcPts val="35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FD0128"/>
                </a:solidFill>
              </a:rPr>
              <a:t>最近最少使用</a:t>
            </a:r>
            <a:r>
              <a:rPr lang="en-US" sz="2400" b="1" dirty="0" smtClean="0">
                <a:solidFill>
                  <a:srgbClr val="FD0128"/>
                </a:solidFill>
              </a:rPr>
              <a:t>Least-recently </a:t>
            </a:r>
            <a:r>
              <a:rPr lang="en-US" sz="2400" b="1" dirty="0">
                <a:solidFill>
                  <a:srgbClr val="FD0128"/>
                </a:solidFill>
              </a:rPr>
              <a:t>used (LRU</a:t>
            </a:r>
            <a:r>
              <a:rPr lang="en-US" sz="2400" b="1" dirty="0" smtClean="0">
                <a:solidFill>
                  <a:srgbClr val="FD0128"/>
                </a:solidFill>
              </a:rPr>
              <a:t>)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选择一组中最近最少被访问的块作为被替换块</a:t>
            </a:r>
            <a:endParaRPr lang="en-US" sz="2400" b="1" i="1" dirty="0">
              <a:solidFill>
                <a:srgbClr val="000000"/>
              </a:solidFill>
            </a:endParaRPr>
          </a:p>
          <a:p>
            <a:pPr lvl="2">
              <a:lnSpc>
                <a:spcPts val="35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0000"/>
                </a:solidFill>
              </a:rPr>
              <a:t>假定最近被访问的块很可能会一再访问</a:t>
            </a:r>
            <a:endParaRPr lang="en-US" sz="2400" b="1" dirty="0">
              <a:solidFill>
                <a:srgbClr val="000000"/>
              </a:solidFill>
            </a:endParaRPr>
          </a:p>
          <a:p>
            <a:pPr lvl="2">
              <a:lnSpc>
                <a:spcPts val="35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中需要额外的位记录访问历史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35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FD0128"/>
                </a:solidFill>
              </a:rPr>
              <a:t>先进先出</a:t>
            </a:r>
            <a:r>
              <a:rPr lang="en-US" sz="2400" b="1" dirty="0" smtClean="0">
                <a:solidFill>
                  <a:srgbClr val="FD0128"/>
                </a:solidFill>
              </a:rPr>
              <a:t>(FIFO)</a:t>
            </a:r>
            <a:r>
              <a:rPr lang="en-US" altLang="zh-CN" sz="2400" b="1" i="1" dirty="0" smtClean="0">
                <a:solidFill>
                  <a:srgbClr val="000000"/>
                </a:solidFill>
              </a:rPr>
              <a:t>——</a:t>
            </a:r>
            <a:r>
              <a:rPr lang="zh-CN" altLang="en-US" sz="2400" b="1" i="1" dirty="0" smtClean="0">
                <a:solidFill>
                  <a:srgbClr val="000000"/>
                </a:solidFill>
              </a:rPr>
              <a:t>选择一组中最先进入</a:t>
            </a:r>
            <a:r>
              <a:rPr lang="en-US" altLang="zh-CN" sz="2400" b="1" i="1" dirty="0" smtClean="0">
                <a:solidFill>
                  <a:srgbClr val="000000"/>
                </a:solidFill>
              </a:rPr>
              <a:t>cache</a:t>
            </a:r>
            <a:r>
              <a:rPr lang="zh-CN" altLang="en-US" sz="2400" b="1" i="1" dirty="0" smtClean="0">
                <a:solidFill>
                  <a:srgbClr val="000000"/>
                </a:solidFill>
              </a:rPr>
              <a:t>的一块</a:t>
            </a:r>
            <a:endParaRPr lang="en-US" sz="2400" b="1" i="1" dirty="0">
              <a:solidFill>
                <a:srgbClr val="000000"/>
              </a:solidFill>
            </a:endParaRP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块替换策略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8" grpId="0" bldLvl="2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760720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zh-CN" altLang="en-US" sz="2200" b="1" dirty="0" smtClean="0">
                <a:solidFill>
                  <a:srgbClr val="000000"/>
                </a:solidFill>
              </a:rPr>
              <a:t>当数据写进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cache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时，也会写入主存吗？</a:t>
            </a:r>
            <a:endParaRPr lang="en-US" sz="2200" b="1" dirty="0">
              <a:solidFill>
                <a:srgbClr val="000000"/>
              </a:solidFill>
            </a:endParaRPr>
          </a:p>
          <a:p>
            <a:pPr lvl="1">
              <a:lnSpc>
                <a:spcPts val="2800"/>
              </a:lnSpc>
              <a:spcBef>
                <a:spcPct val="0"/>
              </a:spcBef>
            </a:pPr>
            <a:r>
              <a:rPr lang="zh-CN" altLang="en-US" sz="2200" b="1" dirty="0" smtClean="0">
                <a:solidFill>
                  <a:srgbClr val="000000"/>
                </a:solidFill>
              </a:rPr>
              <a:t>如果数据写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cache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的同时也写主存，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cache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被称为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写直达（</a:t>
            </a:r>
            <a:r>
              <a:rPr lang="en-US" sz="2200" b="1" i="1" dirty="0" smtClean="0">
                <a:solidFill>
                  <a:srgbClr val="D00E30"/>
                </a:solidFill>
              </a:rPr>
              <a:t>write-through cache</a:t>
            </a:r>
            <a:r>
              <a:rPr lang="zh-CN" altLang="en-US" sz="2200" b="1" i="1" dirty="0" smtClean="0">
                <a:solidFill>
                  <a:srgbClr val="D00E30"/>
                </a:solidFill>
              </a:rPr>
              <a:t>）</a:t>
            </a:r>
            <a:endParaRPr lang="en-US" sz="1800" b="1" i="1" dirty="0">
              <a:solidFill>
                <a:srgbClr val="D00E30"/>
              </a:solidFill>
            </a:endParaRPr>
          </a:p>
          <a:p>
            <a:pPr lvl="2">
              <a:lnSpc>
                <a:spcPts val="2800"/>
              </a:lnSpc>
            </a:pPr>
            <a:r>
              <a:rPr lang="en-US" altLang="zh-CN" sz="1800" b="1" dirty="0" smtClean="0"/>
              <a:t>Cache</a:t>
            </a:r>
            <a:r>
              <a:rPr lang="zh-CN" altLang="en-US" sz="1800" b="1" dirty="0" smtClean="0"/>
              <a:t>中的数据可以随时丢弃</a:t>
            </a:r>
            <a:r>
              <a:rPr lang="en-US" altLang="zh-CN" sz="1800" b="1" dirty="0" smtClean="0"/>
              <a:t>——</a:t>
            </a:r>
            <a:r>
              <a:rPr lang="zh-CN" altLang="en-US" sz="1800" b="1" dirty="0" smtClean="0"/>
              <a:t>主存中有最新的数据</a:t>
            </a:r>
            <a:endParaRPr lang="en-US" sz="1800" b="1" dirty="0"/>
          </a:p>
          <a:p>
            <a:pPr lvl="2">
              <a:lnSpc>
                <a:spcPts val="2800"/>
              </a:lnSpc>
            </a:pPr>
            <a:r>
              <a:rPr lang="en-US" sz="1800" b="1" dirty="0"/>
              <a:t>Cache </a:t>
            </a:r>
            <a:r>
              <a:rPr lang="zh-CN" altLang="en-US" sz="1800" b="1" dirty="0" smtClean="0"/>
              <a:t>控制位：只需要一位</a:t>
            </a:r>
            <a:r>
              <a:rPr lang="en-US" sz="1800" b="1" dirty="0" smtClean="0"/>
              <a:t> </a:t>
            </a:r>
            <a:r>
              <a:rPr lang="en-US" sz="1800" b="1" i="1" dirty="0"/>
              <a:t>valid</a:t>
            </a:r>
            <a:r>
              <a:rPr lang="en-US" sz="1800" b="1" dirty="0"/>
              <a:t> bit</a:t>
            </a:r>
            <a:r>
              <a:rPr lang="zh-CN" altLang="en-US" sz="1800" b="1" dirty="0"/>
              <a:t>（是否包含有效信息：</a:t>
            </a:r>
            <a:r>
              <a:rPr lang="zh-CN" altLang="en-US" sz="1800" b="1" dirty="0" smtClean="0">
                <a:effectLst/>
                <a:latin typeface="Arial" panose="020B0604020202020204"/>
                <a:sym typeface="+mn-ea"/>
              </a:rPr>
              <a:t>“</a:t>
            </a:r>
            <a:r>
              <a:rPr lang="en-US" altLang="zh-CN" sz="1800" b="1" dirty="0" smtClean="0">
                <a:effectLst/>
                <a:sym typeface="+mn-ea"/>
              </a:rPr>
              <a:t>1</a:t>
            </a:r>
            <a:r>
              <a:rPr lang="en-US" altLang="zh-CN" sz="1800" b="1" dirty="0" smtClean="0">
                <a:effectLst/>
                <a:latin typeface="Arial" panose="020B0604020202020204"/>
                <a:sym typeface="+mn-ea"/>
              </a:rPr>
              <a:t>”</a:t>
            </a:r>
            <a:r>
              <a:rPr lang="zh-CN" altLang="en-US" sz="1800" b="1" dirty="0" smtClean="0">
                <a:effectLst/>
                <a:sym typeface="+mn-ea"/>
              </a:rPr>
              <a:t>时表示该目录表项有效</a:t>
            </a:r>
            <a:r>
              <a:rPr lang="zh-CN" altLang="en-US" sz="1800" b="1" dirty="0"/>
              <a:t>）</a:t>
            </a:r>
            <a:endParaRPr lang="en-US" sz="1800" b="1" dirty="0"/>
          </a:p>
          <a:p>
            <a:pPr lvl="2">
              <a:lnSpc>
                <a:spcPts val="2800"/>
              </a:lnSpc>
            </a:pPr>
            <a:r>
              <a:rPr lang="zh-CN" altLang="en-US" sz="1800" b="1" dirty="0" smtClean="0"/>
              <a:t>主存（或其他处理器）总是有最新的数据</a:t>
            </a:r>
            <a:endParaRPr lang="en-US" sz="1800" b="1" dirty="0"/>
          </a:p>
          <a:p>
            <a:pPr lvl="1">
              <a:lnSpc>
                <a:spcPts val="2800"/>
              </a:lnSpc>
              <a:spcBef>
                <a:spcPct val="0"/>
              </a:spcBef>
            </a:pPr>
            <a:r>
              <a:rPr lang="zh-CN" altLang="en-US" sz="2200" b="1" dirty="0" smtClean="0">
                <a:solidFill>
                  <a:srgbClr val="000000"/>
                </a:solidFill>
              </a:rPr>
              <a:t>如果数据写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cache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时不写主存，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cache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被称为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写回（</a:t>
            </a:r>
            <a:r>
              <a:rPr lang="en-US" sz="2200" b="1" i="1" dirty="0" smtClean="0">
                <a:solidFill>
                  <a:srgbClr val="D00E30"/>
                </a:solidFill>
              </a:rPr>
              <a:t>write-back cache</a:t>
            </a:r>
            <a:r>
              <a:rPr lang="zh-CN" altLang="en-US" sz="2200" b="1" i="1" dirty="0" smtClean="0">
                <a:solidFill>
                  <a:srgbClr val="D00E30"/>
                </a:solidFill>
              </a:rPr>
              <a:t>）</a:t>
            </a:r>
            <a:endParaRPr lang="en-US" sz="2200" b="1" i="1" dirty="0">
              <a:solidFill>
                <a:srgbClr val="D00E30"/>
              </a:solidFill>
            </a:endParaRPr>
          </a:p>
          <a:p>
            <a:pPr lvl="2">
              <a:lnSpc>
                <a:spcPts val="2800"/>
              </a:lnSpc>
            </a:pPr>
            <a:r>
              <a:rPr lang="zh-CN" altLang="en-US" sz="1800" b="1" dirty="0" smtClean="0"/>
              <a:t>不能丢弃</a:t>
            </a:r>
            <a:r>
              <a:rPr lang="en-US" altLang="zh-CN" sz="1800" b="1" dirty="0" smtClean="0"/>
              <a:t>cache</a:t>
            </a:r>
            <a:r>
              <a:rPr lang="zh-CN" altLang="en-US" sz="1800" b="1" dirty="0" smtClean="0"/>
              <a:t>中的数据</a:t>
            </a:r>
            <a:r>
              <a:rPr lang="en-US" altLang="zh-CN" sz="1800" b="1" dirty="0" smtClean="0"/>
              <a:t>——</a:t>
            </a:r>
            <a:r>
              <a:rPr lang="zh-CN" altLang="en-US" sz="1800" b="1" dirty="0" smtClean="0"/>
              <a:t>可能需要写回到主存</a:t>
            </a:r>
            <a:endParaRPr lang="en-US" sz="1800" b="1" dirty="0"/>
          </a:p>
          <a:p>
            <a:pPr lvl="2">
              <a:lnSpc>
                <a:spcPts val="2800"/>
              </a:lnSpc>
            </a:pPr>
            <a:r>
              <a:rPr lang="en-US" altLang="zh-CN" sz="1800" b="1" dirty="0" smtClean="0"/>
              <a:t>Cache </a:t>
            </a:r>
            <a:r>
              <a:rPr lang="zh-CN" altLang="en-US" sz="1800" b="1" dirty="0" smtClean="0"/>
              <a:t>控制位：需要</a:t>
            </a:r>
            <a:r>
              <a:rPr lang="en-US" sz="1800" b="1" dirty="0" smtClean="0"/>
              <a:t> </a:t>
            </a:r>
            <a:r>
              <a:rPr lang="en-US" sz="1800" b="1" i="1" dirty="0" smtClean="0"/>
              <a:t>valid</a:t>
            </a:r>
            <a:r>
              <a:rPr lang="zh-CN" altLang="en-US" sz="1800" b="1" i="1" dirty="0" smtClean="0"/>
              <a:t>位</a:t>
            </a:r>
            <a:r>
              <a:rPr lang="en-US" sz="1800" b="1" dirty="0" smtClean="0"/>
              <a:t> </a:t>
            </a:r>
            <a:r>
              <a:rPr lang="zh-CN" altLang="en-US" sz="1800" b="1" dirty="0" smtClean="0"/>
              <a:t>和</a:t>
            </a:r>
            <a:r>
              <a:rPr lang="en-US" sz="1800" b="1" i="1" dirty="0" smtClean="0">
                <a:solidFill>
                  <a:srgbClr val="FF0000"/>
                </a:solidFill>
              </a:rPr>
              <a:t>dirty </a:t>
            </a:r>
            <a:r>
              <a:rPr lang="zh-CN" altLang="en-US" sz="1800" b="1" dirty="0">
                <a:solidFill>
                  <a:srgbClr val="FF0000"/>
                </a:solidFill>
              </a:rPr>
              <a:t>位（是否被修改）</a:t>
            </a:r>
            <a:endParaRPr lang="en-US" sz="1800" b="1" dirty="0"/>
          </a:p>
          <a:p>
            <a:pPr lvl="2">
              <a:lnSpc>
                <a:spcPts val="2800"/>
              </a:lnSpc>
              <a:spcBef>
                <a:spcPct val="0"/>
              </a:spcBef>
            </a:pPr>
            <a:r>
              <a:rPr lang="zh-CN" altLang="en-US" sz="1800" b="1" dirty="0" smtClean="0"/>
              <a:t>带宽较小，因为对同一块的多次写仅需要对主存写一次</a:t>
            </a:r>
            <a:endParaRPr lang="en-US" altLang="zh-CN" sz="1800" b="1" i="1" dirty="0">
              <a:solidFill>
                <a:srgbClr val="D00E30"/>
              </a:solidFill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zh-CN" altLang="en-US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写直达优点：</a:t>
            </a:r>
            <a:r>
              <a:rPr lang="zh-CN" altLang="en-US" sz="2200" b="1" dirty="0" smtClean="0">
                <a:ea typeface="宋体" panose="02010600030101010101" pitchFamily="2" charset="-122"/>
              </a:rPr>
              <a:t>读缺失不会导致替换时的写操作，保持了数据一致性，实现简单。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zh-CN" altLang="en-US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写回优点：</a:t>
            </a:r>
            <a:r>
              <a:rPr lang="zh-CN" altLang="en-US" sz="2200" b="1" dirty="0" smtClean="0">
                <a:ea typeface="宋体" panose="02010600030101010101" pitchFamily="2" charset="-122"/>
              </a:rPr>
              <a:t>写</a:t>
            </a:r>
            <a:r>
              <a:rPr lang="en-US" altLang="zh-CN" sz="22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200" b="1" dirty="0" smtClean="0">
                <a:ea typeface="宋体" panose="02010600030101010101" pitchFamily="2" charset="-122"/>
              </a:rPr>
              <a:t>的速度更快，主存带宽更低。</a:t>
            </a:r>
            <a:r>
              <a:rPr lang="en-US" altLang="zh-CN" sz="2200" b="1" dirty="0" smtClean="0">
                <a:ea typeface="宋体" panose="02010600030101010101" pitchFamily="2" charset="-122"/>
              </a:rPr>
              <a:t> </a:t>
            </a:r>
            <a:endParaRPr lang="en-US" sz="2200" b="1" dirty="0">
              <a:ea typeface="宋体" panose="02010600030101010101" pitchFamily="2" charset="-122"/>
            </a:endParaRP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  <a:noFill/>
        </p:spPr>
        <p:txBody>
          <a:bodyPr lIns="90488" rIns="90488"/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问题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：写策略</a:t>
            </a:r>
            <a:endParaRPr 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4" grpId="0" bldLvl="2" autoUpdateAnimBg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486400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写停顿</a:t>
            </a:r>
            <a:r>
              <a:rPr lang="en-US" altLang="zh-CN" sz="2800" b="1" dirty="0" smtClean="0">
                <a:ea typeface="宋体" panose="02010600030101010101" pitchFamily="2" charset="-122"/>
              </a:rPr>
              <a:t>---</a:t>
            </a:r>
            <a:r>
              <a:rPr lang="zh-CN" altLang="en-US" sz="2800" b="1" dirty="0" smtClean="0">
                <a:ea typeface="宋体" panose="02010600030101010101" pitchFamily="2" charset="-122"/>
              </a:rPr>
              <a:t>采用写直达策略，</a:t>
            </a:r>
            <a:r>
              <a:rPr lang="en-US" altLang="zh-CN" sz="2800" b="1" dirty="0" smtClean="0">
                <a:ea typeface="宋体" panose="02010600030101010101" pitchFamily="2" charset="-122"/>
              </a:rPr>
              <a:t>CPU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必须等待写操作完成</a:t>
            </a: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ts val="36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写缓冲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lnSpc>
                <a:spcPts val="36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一个小缓冲区：存放等待写入主存的几个值。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36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为了避免等待，很多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都使用一个写缓冲。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3600"/>
              </a:lnSpc>
              <a:spcBef>
                <a:spcPct val="0"/>
              </a:spcBef>
            </a:pP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36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在写操作集中时，这个缓冲很有作用。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36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它不能完全消除停顿。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例如：如果写的数据量大于缓冲区，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就可能产生停顿。</a:t>
            </a: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ts val="3600"/>
              </a:lnSpc>
              <a:spcBef>
                <a:spcPct val="0"/>
              </a:spcBef>
            </a:pP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  <a:noFill/>
        </p:spPr>
        <p:txBody>
          <a:bodyPr lIns="90488" rIns="90488"/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写直达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：写停顿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657" name="Rectangle 313"/>
          <p:cNvSpPr>
            <a:spLocks noGrp="1" noChangeArrowheads="1"/>
          </p:cNvSpPr>
          <p:nvPr>
            <p:ph type="body" idx="1"/>
          </p:nvPr>
        </p:nvSpPr>
        <p:spPr>
          <a:xfrm>
            <a:off x="247650" y="1276350"/>
            <a:ext cx="8648700" cy="1366832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b="1" dirty="0" smtClean="0">
                <a:solidFill>
                  <a:schemeClr val="hlink"/>
                </a:solidFill>
              </a:rPr>
              <a:t>存储器存在哪些问题？</a:t>
            </a:r>
            <a:endParaRPr lang="en-US" b="1" dirty="0">
              <a:solidFill>
                <a:schemeClr val="hlink"/>
              </a:solidFill>
            </a:endParaRPr>
          </a:p>
          <a:p>
            <a:pPr lvl="1"/>
            <a:r>
              <a:rPr lang="zh-CN" altLang="en-US" b="1" dirty="0" smtClean="0"/>
              <a:t>处理器</a:t>
            </a:r>
            <a:r>
              <a:rPr lang="en-US" b="1" dirty="0" smtClean="0"/>
              <a:t>-</a:t>
            </a:r>
            <a:r>
              <a:rPr lang="zh-CN" altLang="en-US" b="1" dirty="0" smtClean="0"/>
              <a:t>存储器之间的性能</a:t>
            </a:r>
            <a:r>
              <a:rPr lang="zh-CN" altLang="en-US" b="1" dirty="0" smtClean="0">
                <a:solidFill>
                  <a:srgbClr val="FF0000"/>
                </a:solidFill>
              </a:rPr>
              <a:t>差距</a:t>
            </a:r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lang="en-US" sz="1800" dirty="0"/>
              <a:t>		</a:t>
            </a: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205788" cy="990600"/>
          </a:xfrm>
          <a:noFill/>
        </p:spPr>
        <p:txBody>
          <a:bodyPr lIns="90488" rIns="90488">
            <a:norm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5.1	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引言</a:t>
            </a:r>
            <a:endParaRPr 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339"/>
          <p:cNvGrpSpPr/>
          <p:nvPr/>
        </p:nvGrpSpPr>
        <p:grpSpPr bwMode="auto">
          <a:xfrm>
            <a:off x="785786" y="2500306"/>
            <a:ext cx="7848600" cy="1908175"/>
            <a:chOff x="480" y="1344"/>
            <a:chExt cx="4944" cy="1202"/>
          </a:xfrm>
        </p:grpSpPr>
        <p:sp>
          <p:nvSpPr>
            <p:cNvPr id="569661" name="Oval 317"/>
            <p:cNvSpPr>
              <a:spLocks noChangeArrowheads="1"/>
            </p:cNvSpPr>
            <p:nvPr/>
          </p:nvSpPr>
          <p:spPr bwMode="auto">
            <a:xfrm>
              <a:off x="480" y="1440"/>
              <a:ext cx="1000" cy="108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662" name="Rectangle 318"/>
            <p:cNvSpPr>
              <a:spLocks noChangeArrowheads="1"/>
            </p:cNvSpPr>
            <p:nvPr/>
          </p:nvSpPr>
          <p:spPr bwMode="auto">
            <a:xfrm>
              <a:off x="1831" y="1461"/>
              <a:ext cx="256" cy="10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r>
                <a:rPr lang="zh-CN" altLang="en-US" sz="2200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h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e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9663" name="Rectangle 319"/>
            <p:cNvSpPr>
              <a:spLocks noChangeArrowheads="1"/>
            </p:cNvSpPr>
            <p:nvPr/>
          </p:nvSpPr>
          <p:spPr bwMode="auto">
            <a:xfrm>
              <a:off x="3024" y="1344"/>
              <a:ext cx="767" cy="120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just"/>
              <a:endParaRPr lang="zh-CN" altLang="en-US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/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zh-CN" altLang="en-US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Memory 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9664" name="Oval 320"/>
            <p:cNvSpPr>
              <a:spLocks noChangeArrowheads="1"/>
            </p:cNvSpPr>
            <p:nvPr/>
          </p:nvSpPr>
          <p:spPr bwMode="auto">
            <a:xfrm>
              <a:off x="4572" y="1728"/>
              <a:ext cx="852" cy="528"/>
            </a:xfrm>
            <a:prstGeom prst="ellipse">
              <a:avLst/>
            </a:prstGeom>
            <a:solidFill>
              <a:srgbClr val="A6F6E5"/>
            </a:solidFill>
            <a:ln w="9525">
              <a:solidFill>
                <a:srgbClr val="000000"/>
              </a:solidFill>
              <a:rou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69665" name="Rectangle 321"/>
            <p:cNvSpPr>
              <a:spLocks noChangeArrowheads="1"/>
            </p:cNvSpPr>
            <p:nvPr/>
          </p:nvSpPr>
          <p:spPr bwMode="auto">
            <a:xfrm>
              <a:off x="726" y="1632"/>
              <a:ext cx="42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zh-CN" altLang="en-US" sz="2200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200" b="0"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endPara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9666" name="Rectangle 322"/>
            <p:cNvSpPr>
              <a:spLocks noChangeArrowheads="1"/>
            </p:cNvSpPr>
            <p:nvPr/>
          </p:nvSpPr>
          <p:spPr bwMode="auto">
            <a:xfrm>
              <a:off x="4560" y="1872"/>
              <a:ext cx="8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I/Odevices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9669" name="Line 325"/>
            <p:cNvSpPr>
              <a:spLocks noChangeShapeType="1"/>
            </p:cNvSpPr>
            <p:nvPr/>
          </p:nvSpPr>
          <p:spPr bwMode="auto">
            <a:xfrm flipV="1">
              <a:off x="3792" y="2016"/>
              <a:ext cx="7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670" name="Rectangle 326"/>
            <p:cNvSpPr>
              <a:spLocks noChangeArrowheads="1"/>
            </p:cNvSpPr>
            <p:nvPr/>
          </p:nvSpPr>
          <p:spPr bwMode="auto">
            <a:xfrm>
              <a:off x="2256" y="1539"/>
              <a:ext cx="708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Memory bus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9671" name="Rectangle 327"/>
            <p:cNvSpPr>
              <a:spLocks noChangeArrowheads="1"/>
            </p:cNvSpPr>
            <p:nvPr/>
          </p:nvSpPr>
          <p:spPr bwMode="auto">
            <a:xfrm>
              <a:off x="3936" y="1584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I/O bus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9672" name="Rectangle 328"/>
            <p:cNvSpPr>
              <a:spLocks noChangeArrowheads="1"/>
            </p:cNvSpPr>
            <p:nvPr/>
          </p:nvSpPr>
          <p:spPr bwMode="auto">
            <a:xfrm>
              <a:off x="624" y="1872"/>
              <a:ext cx="720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Registers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9674" name="Line 330"/>
            <p:cNvSpPr>
              <a:spLocks noChangeShapeType="1"/>
            </p:cNvSpPr>
            <p:nvPr/>
          </p:nvSpPr>
          <p:spPr bwMode="auto">
            <a:xfrm>
              <a:off x="2112" y="2016"/>
              <a:ext cx="9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9675" name="Line 331"/>
            <p:cNvSpPr>
              <a:spLocks noChangeShapeType="1"/>
            </p:cNvSpPr>
            <p:nvPr/>
          </p:nvSpPr>
          <p:spPr bwMode="auto">
            <a:xfrm>
              <a:off x="1488" y="2016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338"/>
          <p:cNvGrpSpPr/>
          <p:nvPr/>
        </p:nvGrpSpPr>
        <p:grpSpPr bwMode="auto">
          <a:xfrm>
            <a:off x="428596" y="4357694"/>
            <a:ext cx="8715375" cy="2062163"/>
            <a:chOff x="336" y="2397"/>
            <a:chExt cx="5490" cy="1299"/>
          </a:xfrm>
        </p:grpSpPr>
        <p:sp>
          <p:nvSpPr>
            <p:cNvPr id="569673" name="Rectangle 329"/>
            <p:cNvSpPr>
              <a:spLocks noChangeArrowheads="1"/>
            </p:cNvSpPr>
            <p:nvPr/>
          </p:nvSpPr>
          <p:spPr bwMode="auto">
            <a:xfrm>
              <a:off x="336" y="2974"/>
              <a:ext cx="5490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Size:      500B       </a:t>
              </a:r>
              <a:r>
                <a:rPr lang="en-US" altLang="zh-CN" sz="22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 64KB          </a:t>
              </a:r>
              <a:r>
                <a:rPr lang="en-US" altLang="zh-CN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		 512MB            		100GB</a:t>
              </a:r>
              <a:endPara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Speed:   0.25ns       </a:t>
              </a:r>
              <a:r>
                <a:rPr lang="en-US" altLang="zh-CN" sz="22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1ns           		 100ns              		 5ms</a:t>
              </a:r>
              <a:endPara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9678" name="Text Box 334"/>
            <p:cNvSpPr txBox="1">
              <a:spLocks noChangeArrowheads="1"/>
            </p:cNvSpPr>
            <p:nvPr/>
          </p:nvSpPr>
          <p:spPr bwMode="auto">
            <a:xfrm>
              <a:off x="576" y="2640"/>
              <a:ext cx="816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Register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reference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69679" name="Text Box 335"/>
            <p:cNvSpPr txBox="1">
              <a:spLocks noChangeArrowheads="1"/>
            </p:cNvSpPr>
            <p:nvPr/>
          </p:nvSpPr>
          <p:spPr bwMode="auto">
            <a:xfrm>
              <a:off x="1686" y="2577"/>
              <a:ext cx="816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Cache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reference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69680" name="Text Box 336"/>
            <p:cNvSpPr txBox="1">
              <a:spLocks noChangeArrowheads="1"/>
            </p:cNvSpPr>
            <p:nvPr/>
          </p:nvSpPr>
          <p:spPr bwMode="auto">
            <a:xfrm>
              <a:off x="3171" y="2622"/>
              <a:ext cx="816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Memory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reference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69681" name="Text Box 337"/>
            <p:cNvSpPr txBox="1">
              <a:spLocks noChangeArrowheads="1"/>
            </p:cNvSpPr>
            <p:nvPr/>
          </p:nvSpPr>
          <p:spPr bwMode="auto">
            <a:xfrm>
              <a:off x="4791" y="2397"/>
              <a:ext cx="816" cy="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Disk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Memory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reference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9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写缓冲</a:t>
            </a:r>
            <a:endParaRPr lang="en-US" sz="4000" dirty="0"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57200" y="1676400"/>
            <a:ext cx="6553200" cy="4746625"/>
            <a:chOff x="960" y="1152"/>
            <a:chExt cx="4128" cy="2990"/>
          </a:xfrm>
        </p:grpSpPr>
        <p:pic>
          <p:nvPicPr>
            <p:cNvPr id="807940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52"/>
              <a:ext cx="4128" cy="2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7941" name="Text Box 5"/>
            <p:cNvSpPr txBox="1">
              <a:spLocks noChangeArrowheads="1"/>
            </p:cNvSpPr>
            <p:nvPr/>
          </p:nvSpPr>
          <p:spPr bwMode="auto">
            <a:xfrm>
              <a:off x="3899" y="3142"/>
              <a:ext cx="584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Comic Sans MS" panose="030F0702030302020204" pitchFamily="66" charset="0"/>
                </a:rPr>
                <a:t>write</a:t>
              </a:r>
              <a:endParaRPr lang="en-US">
                <a:latin typeface="Comic Sans MS" panose="030F0702030302020204" pitchFamily="66" charset="0"/>
              </a:endParaRPr>
            </a:p>
            <a:p>
              <a:r>
                <a:rPr lang="en-US">
                  <a:latin typeface="Comic Sans MS" panose="030F0702030302020204" pitchFamily="66" charset="0"/>
                </a:rPr>
                <a:t>buffer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07942" name="Text Box 6"/>
            <p:cNvSpPr txBox="1">
              <a:spLocks noChangeArrowheads="1"/>
            </p:cNvSpPr>
            <p:nvPr/>
          </p:nvSpPr>
          <p:spPr bwMode="auto">
            <a:xfrm>
              <a:off x="3888" y="1248"/>
              <a:ext cx="541" cy="5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>
                  <a:latin typeface="Comic Sans MS" panose="030F0702030302020204" pitchFamily="66" charset="0"/>
                </a:rPr>
                <a:t>CPU</a:t>
              </a:r>
              <a:endParaRPr lang="en-US">
                <a:latin typeface="Comic Sans MS" panose="030F0702030302020204" pitchFamily="66" charset="0"/>
              </a:endParaRPr>
            </a:p>
            <a:p>
              <a:endParaRPr lang="en-US">
                <a:latin typeface="Comic Sans MS" panose="030F0702030302020204" pitchFamily="66" charset="0"/>
              </a:endParaRPr>
            </a:p>
            <a:p>
              <a:r>
                <a:rPr lang="en-US" sz="1600">
                  <a:latin typeface="Comic Sans MS" panose="030F0702030302020204" pitchFamily="66" charset="0"/>
                </a:rPr>
                <a:t>in out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07943" name="Text Box 7"/>
            <p:cNvSpPr txBox="1">
              <a:spLocks noChangeArrowheads="1"/>
            </p:cNvSpPr>
            <p:nvPr/>
          </p:nvSpPr>
          <p:spPr bwMode="auto">
            <a:xfrm>
              <a:off x="3476" y="3604"/>
              <a:ext cx="1172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Comic Sans MS" panose="030F0702030302020204" pitchFamily="66" charset="0"/>
                </a:rPr>
                <a:t>   DRAM   </a:t>
              </a:r>
              <a:endParaRPr lang="en-US">
                <a:latin typeface="Comic Sans MS" panose="030F0702030302020204" pitchFamily="66" charset="0"/>
              </a:endParaRPr>
            </a:p>
            <a:p>
              <a:r>
                <a:rPr lang="en-US">
                  <a:latin typeface="Comic Sans MS" panose="030F0702030302020204" pitchFamily="66" charset="0"/>
                </a:rPr>
                <a:t>(or lower mem)</a:t>
              </a:r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807944" name="Line 8"/>
          <p:cNvSpPr>
            <a:spLocks noChangeShapeType="1"/>
          </p:cNvSpPr>
          <p:nvPr/>
        </p:nvSpPr>
        <p:spPr bwMode="auto">
          <a:xfrm flipH="1">
            <a:off x="6019800" y="2971800"/>
            <a:ext cx="1524000" cy="1828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5" name="Line 9"/>
          <p:cNvSpPr>
            <a:spLocks noChangeShapeType="1"/>
          </p:cNvSpPr>
          <p:nvPr/>
        </p:nvSpPr>
        <p:spPr bwMode="auto">
          <a:xfrm>
            <a:off x="5562600" y="2743200"/>
            <a:ext cx="0" cy="2057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6" name="Line 10"/>
          <p:cNvSpPr>
            <a:spLocks noChangeShapeType="1"/>
          </p:cNvSpPr>
          <p:nvPr/>
        </p:nvSpPr>
        <p:spPr bwMode="auto">
          <a:xfrm>
            <a:off x="5562600" y="54102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7" name="Text Box 11"/>
          <p:cNvSpPr txBox="1">
            <a:spLocks noChangeArrowheads="1"/>
          </p:cNvSpPr>
          <p:nvPr/>
        </p:nvSpPr>
        <p:spPr bwMode="auto">
          <a:xfrm>
            <a:off x="7162800" y="2590800"/>
            <a:ext cx="166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Write Buffer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07948" name="Line 12"/>
          <p:cNvSpPr>
            <a:spLocks noChangeShapeType="1"/>
          </p:cNvSpPr>
          <p:nvPr/>
        </p:nvSpPr>
        <p:spPr bwMode="auto">
          <a:xfrm flipV="1">
            <a:off x="5105400" y="2590800"/>
            <a:ext cx="0" cy="2971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486400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ts val="32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写缺失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ts val="32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 对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进行写时，如果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要写的块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不在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，有两种策略选择：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写分配（</a:t>
            </a: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Write allocate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2">
              <a:lnSpc>
                <a:spcPts val="32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写失效时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，把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所写单元所在的块调入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，然后再进行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写命中操作。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这与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</a:rPr>
              <a:t>读失效</a:t>
            </a:r>
            <a:r>
              <a:rPr lang="zh-CN" altLang="en-US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类似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不按写分配 </a:t>
            </a: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Write </a:t>
            </a:r>
            <a:r>
              <a:rPr lang="en-US" altLang="zh-CN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around (no write allocate) </a:t>
            </a:r>
            <a:endParaRPr lang="en-US" altLang="zh-CN" sz="24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2">
              <a:lnSpc>
                <a:spcPts val="32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写失效时，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直接将值写入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下一级存储器而不将相应的块调入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2">
              <a:lnSpc>
                <a:spcPts val="32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写的值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不在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中。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00"/>
                </a:solidFill>
                <a:ea typeface="宋体" panose="02010600030101010101" pitchFamily="2" charset="-122"/>
              </a:rPr>
              <a:t> </a:t>
            </a:r>
            <a:endParaRPr lang="en-US" altLang="zh-CN" sz="26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  <a:spcBef>
                <a:spcPct val="0"/>
              </a:spcBef>
            </a:pPr>
            <a:r>
              <a:rPr lang="zh-CN" altLang="en-US" sz="26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通常，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写回</a:t>
            </a: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采用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写分配</a:t>
            </a:r>
            <a:r>
              <a:rPr lang="zh-CN" altLang="en-US" sz="26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  <a:endParaRPr lang="en-US" altLang="zh-CN" sz="26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ts val="32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           </a:t>
            </a:r>
            <a:r>
              <a:rPr lang="zh-CN" altLang="en-US" sz="2600" b="1" dirty="0">
                <a:solidFill>
                  <a:schemeClr val="hlink"/>
                </a:solidFill>
                <a:ea typeface="宋体" panose="02010600030101010101" pitchFamily="2" charset="-122"/>
              </a:rPr>
              <a:t>写直达</a:t>
            </a:r>
            <a:r>
              <a:rPr lang="en-US" altLang="zh-CN" sz="2600" b="1" dirty="0">
                <a:solidFill>
                  <a:schemeClr val="hlink"/>
                </a:solidFill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采用</a:t>
            </a:r>
            <a:r>
              <a:rPr lang="zh-CN" altLang="en-US" sz="2600" b="1" dirty="0">
                <a:solidFill>
                  <a:schemeClr val="hlink"/>
                </a:solidFill>
                <a:ea typeface="宋体" panose="02010600030101010101" pitchFamily="2" charset="-122"/>
              </a:rPr>
              <a:t>不按写分配。</a:t>
            </a:r>
            <a:r>
              <a:rPr lang="en-US" altLang="zh-CN" sz="2600" b="1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600" b="1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写缺失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5DEE1-716F-446F-AFBE-B5E6513C5501}" type="slidenum">
              <a:rPr lang="zh-CN" altLang="en-US" smtClean="0"/>
            </a:fld>
            <a:endParaRPr lang="en-US" altLang="zh-CN"/>
          </a:p>
        </p:txBody>
      </p:sp>
      <p:sp>
        <p:nvSpPr>
          <p:cNvPr id="48131" name="Rectangle 2"/>
          <p:cNvSpPr txBox="1">
            <a:spLocks noChangeArrowheads="1"/>
          </p:cNvSpPr>
          <p:nvPr/>
        </p:nvSpPr>
        <p:spPr bwMode="auto">
          <a:xfrm>
            <a:off x="381000" y="1066800"/>
            <a:ext cx="8458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rIns="90488"/>
          <a:lstStyle>
            <a:lvl1pPr marL="182880" indent="-18288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18288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730250" indent="-18288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Clr>
                <a:schemeClr val="accent1"/>
              </a:buClr>
              <a:buSzPct val="85000"/>
            </a:pPr>
            <a:r>
              <a:rPr lang="zh-CN" altLang="en-US" sz="2600" dirty="0">
                <a:latin typeface="Calibri" panose="020F0502020204030204" charset="0"/>
              </a:rPr>
              <a:t>例：假设有一个</a:t>
            </a:r>
            <a:r>
              <a:rPr lang="zh-CN" altLang="en-US" sz="2600" dirty="0" smtClean="0">
                <a:latin typeface="Calibri" panose="020F0502020204030204" charset="0"/>
              </a:rPr>
              <a:t>全相联映射有多个项的</a:t>
            </a:r>
            <a:r>
              <a:rPr lang="en-US" altLang="zh-CN" sz="2600" dirty="0">
                <a:latin typeface="Calibri" panose="020F0502020204030204" charset="0"/>
              </a:rPr>
              <a:t>Cache</a:t>
            </a:r>
            <a:r>
              <a:rPr lang="zh-CN" altLang="en-US" sz="2600" dirty="0">
                <a:latin typeface="Calibri" panose="020F0502020204030204" charset="0"/>
              </a:rPr>
              <a:t>，采用</a:t>
            </a:r>
            <a:r>
              <a:rPr lang="zh-CN" altLang="en-US" sz="2600" dirty="0">
                <a:solidFill>
                  <a:srgbClr val="C00000"/>
                </a:solidFill>
                <a:latin typeface="Calibri" panose="020F0502020204030204" charset="0"/>
              </a:rPr>
              <a:t>写回策略</a:t>
            </a:r>
            <a:r>
              <a:rPr lang="zh-CN" altLang="en-US" sz="2600" dirty="0">
                <a:latin typeface="Calibri" panose="020F0502020204030204" charset="0"/>
              </a:rPr>
              <a:t>，刚开始时</a:t>
            </a:r>
            <a:r>
              <a:rPr lang="en-US" altLang="zh-CN" sz="2600" dirty="0">
                <a:latin typeface="Calibri" panose="020F0502020204030204" charset="0"/>
              </a:rPr>
              <a:t>Cache</a:t>
            </a:r>
            <a:r>
              <a:rPr lang="zh-CN" altLang="en-US" sz="2600" dirty="0">
                <a:latin typeface="Calibri" panose="020F0502020204030204" charset="0"/>
              </a:rPr>
              <a:t>为空。有下面</a:t>
            </a:r>
            <a:r>
              <a:rPr lang="en-US" altLang="zh-CN" sz="2600" dirty="0">
                <a:latin typeface="Calibri" panose="020F0502020204030204" charset="0"/>
              </a:rPr>
              <a:t>5</a:t>
            </a:r>
            <a:r>
              <a:rPr lang="zh-CN" altLang="en-US" sz="2600" dirty="0">
                <a:latin typeface="Calibri" panose="020F0502020204030204" charset="0"/>
              </a:rPr>
              <a:t>个存储器</a:t>
            </a:r>
            <a:r>
              <a:rPr lang="zh-CN" altLang="en-US" sz="2600" dirty="0" smtClean="0">
                <a:latin typeface="Calibri" panose="020F0502020204030204" charset="0"/>
              </a:rPr>
              <a:t>操作（</a:t>
            </a:r>
            <a:r>
              <a:rPr lang="zh-CN" altLang="en-US" sz="2000" dirty="0" smtClean="0">
                <a:latin typeface="Calibri" panose="020F0502020204030204" charset="0"/>
              </a:rPr>
              <a:t>方括号是地址）</a:t>
            </a:r>
            <a:r>
              <a:rPr lang="zh-CN" altLang="en-US" sz="2600" b="0" dirty="0" smtClean="0">
                <a:latin typeface="Calibri" panose="020F0502020204030204" charset="0"/>
              </a:rPr>
              <a:t>：</a:t>
            </a:r>
            <a:r>
              <a:rPr lang="en-US" altLang="zh-CN" sz="2600" b="0" i="1" dirty="0" smtClean="0">
                <a:latin typeface="Calibri" panose="020F0502020204030204" charset="0"/>
              </a:rPr>
              <a:t>  </a:t>
            </a:r>
            <a:endParaRPr lang="en-US" altLang="zh-CN" sz="2600" b="0" i="1" dirty="0">
              <a:latin typeface="Calibri" panose="020F0502020204030204" charset="0"/>
            </a:endParaRPr>
          </a:p>
          <a:p>
            <a:pPr lvl="1">
              <a:buClr>
                <a:schemeClr val="accent1"/>
              </a:buClr>
              <a:buSzPct val="85000"/>
            </a:pPr>
            <a:r>
              <a:rPr lang="en-US" altLang="zh-CN" sz="2400" b="0" i="1" dirty="0">
                <a:latin typeface="Calibri" panose="020F0502020204030204" charset="0"/>
              </a:rPr>
              <a:t>1       </a:t>
            </a:r>
            <a:r>
              <a:rPr lang="en-US" altLang="zh-CN" sz="2400" b="0" dirty="0">
                <a:latin typeface="Calibri" panose="020F0502020204030204" charset="0"/>
              </a:rPr>
              <a:t>write Mem[100];</a:t>
            </a:r>
            <a:endParaRPr lang="en-US" altLang="zh-CN" sz="2400" b="0" dirty="0">
              <a:latin typeface="Calibri" panose="020F0502020204030204" charset="0"/>
            </a:endParaRPr>
          </a:p>
          <a:p>
            <a:pPr lvl="1">
              <a:buClr>
                <a:schemeClr val="accent1"/>
              </a:buClr>
              <a:buSzPct val="85000"/>
            </a:pPr>
            <a:r>
              <a:rPr lang="en-US" altLang="zh-CN" sz="2400" b="0" dirty="0">
                <a:latin typeface="Calibri" panose="020F0502020204030204" charset="0"/>
              </a:rPr>
              <a:t>2		write Mem[100];</a:t>
            </a:r>
            <a:endParaRPr lang="en-US" altLang="zh-CN" sz="2400" b="0" dirty="0">
              <a:latin typeface="Calibri" panose="020F0502020204030204" charset="0"/>
            </a:endParaRPr>
          </a:p>
          <a:p>
            <a:pPr lvl="1">
              <a:buClr>
                <a:schemeClr val="accent1"/>
              </a:buClr>
              <a:buSzPct val="85000"/>
            </a:pPr>
            <a:r>
              <a:rPr lang="en-US" altLang="zh-CN" sz="2400" b="0" dirty="0">
                <a:latin typeface="Calibri" panose="020F0502020204030204" charset="0"/>
              </a:rPr>
              <a:t>3		Read Mem[200];</a:t>
            </a:r>
            <a:endParaRPr lang="en-US" altLang="zh-CN" sz="2400" b="0" dirty="0">
              <a:latin typeface="Calibri" panose="020F0502020204030204" charset="0"/>
            </a:endParaRPr>
          </a:p>
          <a:p>
            <a:pPr lvl="1">
              <a:buClr>
                <a:schemeClr val="accent1"/>
              </a:buClr>
              <a:buSzPct val="85000"/>
            </a:pPr>
            <a:r>
              <a:rPr lang="en-US" altLang="zh-CN" sz="2400" b="0" dirty="0">
                <a:latin typeface="Calibri" panose="020F0502020204030204" charset="0"/>
              </a:rPr>
              <a:t>4		write Mem[200];</a:t>
            </a:r>
            <a:endParaRPr lang="en-US" altLang="zh-CN" sz="2400" b="0" dirty="0">
              <a:latin typeface="Calibri" panose="020F0502020204030204" charset="0"/>
            </a:endParaRPr>
          </a:p>
          <a:p>
            <a:pPr lvl="1">
              <a:buClr>
                <a:schemeClr val="accent1"/>
              </a:buClr>
              <a:buSzPct val="85000"/>
            </a:pPr>
            <a:r>
              <a:rPr lang="en-US" altLang="zh-CN" sz="2400" b="0" dirty="0">
                <a:latin typeface="Calibri" panose="020F0502020204030204" charset="0"/>
              </a:rPr>
              <a:t>5		write Mem[100];</a:t>
            </a:r>
            <a:endParaRPr lang="en-US" altLang="zh-CN" sz="2400" b="0" dirty="0">
              <a:latin typeface="Calibri" panose="020F0502020204030204" charset="0"/>
            </a:endParaRPr>
          </a:p>
          <a:p>
            <a:pPr lvl="2">
              <a:buClr>
                <a:schemeClr val="accent1"/>
              </a:buClr>
              <a:buSzPct val="90000"/>
            </a:pPr>
            <a:endParaRPr lang="en-US" altLang="zh-CN" sz="2000" dirty="0">
              <a:latin typeface="Calibri" panose="020F0502020204030204" charset="0"/>
            </a:endParaRPr>
          </a:p>
          <a:p>
            <a:pPr lvl="2">
              <a:buClr>
                <a:schemeClr val="accent1"/>
              </a:buClr>
              <a:buSzPct val="90000"/>
            </a:pPr>
            <a:endParaRPr lang="en-US" altLang="zh-CN" sz="2000" dirty="0">
              <a:latin typeface="Calibri" panose="020F0502020204030204" charset="0"/>
            </a:endParaRPr>
          </a:p>
          <a:p>
            <a:pPr lvl="2">
              <a:buClr>
                <a:schemeClr val="accent1"/>
              </a:buClr>
              <a:buSzPct val="90000"/>
            </a:pPr>
            <a:endParaRPr lang="en-US" altLang="zh-CN" sz="2000" dirty="0">
              <a:latin typeface="Calibri" panose="020F050202020403020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67175" y="2636838"/>
            <a:ext cx="4267200" cy="83026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Comic Sans MS" panose="030F0702030302020204" pitchFamily="66" charset="0"/>
              </a:rPr>
              <a:t>分别求</a:t>
            </a:r>
            <a:r>
              <a:rPr lang="zh-CN" altLang="en-US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按写分配</a:t>
            </a:r>
            <a:r>
              <a:rPr lang="zh-CN" altLang="en-US" sz="2400" b="1" dirty="0">
                <a:latin typeface="Comic Sans MS" panose="030F0702030302020204" pitchFamily="66" charset="0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不按写分配</a:t>
            </a:r>
            <a:r>
              <a:rPr lang="zh-CN" altLang="en-US" sz="2400" b="1" dirty="0">
                <a:latin typeface="Comic Sans MS" panose="030F0702030302020204" pitchFamily="66" charset="0"/>
              </a:rPr>
              <a:t>情况下的</a:t>
            </a:r>
            <a:r>
              <a:rPr lang="zh-CN" altLang="en-US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命中次数</a:t>
            </a:r>
            <a:r>
              <a:rPr lang="zh-CN" altLang="en-US" sz="2400" b="1" dirty="0">
                <a:latin typeface="Comic Sans MS" panose="030F0702030302020204" pitchFamily="66" charset="0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缺失次数</a:t>
            </a:r>
            <a:endParaRPr lang="en-US" altLang="zh-CN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4400" y="4419600"/>
            <a:ext cx="71628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hlink"/>
                </a:solidFill>
                <a:latin typeface="Comic Sans MS" panose="030F0702030302020204" pitchFamily="66" charset="0"/>
              </a:rPr>
              <a:t>Answer</a:t>
            </a:r>
            <a:r>
              <a:rPr lang="en-US" altLang="zh-CN" sz="2400">
                <a:latin typeface="Comic Sans MS" panose="030F0702030302020204" pitchFamily="66" charset="0"/>
              </a:rPr>
              <a:t> :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  <a:sym typeface="+mn-ea"/>
              </a:rPr>
              <a:t>for write allocate		misses:	1,3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  <a:sym typeface="+mn-ea"/>
              </a:rPr>
              <a:t>				hit    :	2,4,5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/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for no-write allocate 	misses:	1,2,3,5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			    	hit    :	4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/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例子</a:t>
            </a:r>
            <a:r>
              <a:rPr lang="en-US" altLang="zh-CN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11531"/>
            <a:ext cx="8153400" cy="685800"/>
          </a:xfrm>
          <a:noFill/>
        </p:spPr>
        <p:txBody>
          <a:bodyPr lIns="90488" rIns="90488"/>
          <a:lstStyle/>
          <a:p>
            <a:r>
              <a:rPr lang="zh-CN" altLang="en-US" sz="3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实例：</a:t>
            </a:r>
            <a:r>
              <a:rPr lang="en-US" altLang="zh-CN" sz="3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Alpha </a:t>
            </a:r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21264 </a:t>
            </a:r>
            <a:r>
              <a:rPr lang="zh-CN" altLang="en-US" sz="3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数据</a:t>
            </a:r>
            <a:r>
              <a:rPr lang="en-US" altLang="zh-CN" sz="3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cache </a:t>
            </a:r>
            <a:endParaRPr lang="en-US" sz="3000" b="1" dirty="0">
              <a:solidFill>
                <a:srgbClr val="FF0000"/>
              </a:solidFill>
            </a:endParaRPr>
          </a:p>
        </p:txBody>
      </p:sp>
      <p:pic>
        <p:nvPicPr>
          <p:cNvPr id="78336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8240216" cy="58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79939" y="2602706"/>
            <a:ext cx="2160588" cy="15700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dirty="0"/>
              <a:t>Cache64KB</a:t>
            </a:r>
            <a:r>
              <a:rPr lang="zh-CN" altLang="en-US" sz="2000" dirty="0"/>
              <a:t>，块</a:t>
            </a:r>
            <a:r>
              <a:rPr lang="en-US" altLang="zh-CN" sz="2000" dirty="0"/>
              <a:t>64</a:t>
            </a:r>
            <a:r>
              <a:rPr lang="zh-CN" altLang="en-US" sz="2000" dirty="0"/>
              <a:t>字节</a:t>
            </a:r>
            <a:r>
              <a:rPr lang="en-US" altLang="zh-CN" sz="2000" dirty="0"/>
              <a:t>(1K</a:t>
            </a:r>
            <a:r>
              <a:rPr lang="zh-CN" altLang="en-US" sz="2000" dirty="0"/>
              <a:t>个块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路组相联（</a:t>
            </a:r>
            <a:r>
              <a:rPr lang="en-US" altLang="zh-CN" sz="2000" dirty="0"/>
              <a:t>512</a:t>
            </a:r>
            <a:r>
              <a:rPr lang="zh-CN" altLang="en-US" sz="2000" dirty="0"/>
              <a:t>个组）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  <a:noFill/>
        </p:spPr>
        <p:txBody>
          <a:bodyPr lIns="90488" rIns="90488"/>
          <a:lstStyle/>
          <a:p>
            <a:r>
              <a:rPr lang="en-US" altLang="zh-CN" sz="3000" dirty="0" smtClean="0">
                <a:solidFill>
                  <a:srgbClr val="FF0000"/>
                </a:solidFill>
                <a:ea typeface="宋体" panose="02010600030101010101" pitchFamily="2" charset="-122"/>
              </a:rPr>
              <a:t>Alpha </a:t>
            </a:r>
            <a:r>
              <a:rPr lang="en-US" altLang="zh-CN" sz="3000" dirty="0">
                <a:solidFill>
                  <a:srgbClr val="FF0000"/>
                </a:solidFill>
                <a:ea typeface="宋体" panose="02010600030101010101" pitchFamily="2" charset="-122"/>
              </a:rPr>
              <a:t>21264 </a:t>
            </a:r>
            <a:r>
              <a:rPr lang="zh-CN" altLang="en-US" sz="3000" dirty="0" smtClean="0">
                <a:solidFill>
                  <a:srgbClr val="FF0000"/>
                </a:solidFill>
                <a:ea typeface="宋体" panose="02010600030101010101" pitchFamily="2" charset="-122"/>
              </a:rPr>
              <a:t>数据</a:t>
            </a:r>
            <a:r>
              <a:rPr lang="en-US" altLang="zh-CN" sz="3000" dirty="0" smtClean="0">
                <a:solidFill>
                  <a:srgbClr val="FF0000"/>
                </a:solidFill>
                <a:ea typeface="宋体" panose="02010600030101010101" pitchFamily="2" charset="-122"/>
              </a:rPr>
              <a:t>cache </a:t>
            </a:r>
            <a:r>
              <a:rPr lang="zh-CN" altLang="en-US" sz="3000" dirty="0" smtClean="0">
                <a:solidFill>
                  <a:srgbClr val="FF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3000" dirty="0" smtClean="0">
                <a:solidFill>
                  <a:srgbClr val="FF0000"/>
                </a:solidFill>
                <a:ea typeface="宋体" panose="02010600030101010101" pitchFamily="2" charset="-122"/>
              </a:rPr>
              <a:t>load</a:t>
            </a:r>
            <a:r>
              <a:rPr lang="zh-CN" altLang="en-US" sz="3000" dirty="0" smtClean="0">
                <a:solidFill>
                  <a:srgbClr val="FF0000"/>
                </a:solidFill>
                <a:ea typeface="宋体" panose="02010600030101010101" pitchFamily="2" charset="-122"/>
              </a:rPr>
              <a:t>操作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78336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7315200" cy="58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9"/>
          <p:cNvGrpSpPr/>
          <p:nvPr/>
        </p:nvGrpSpPr>
        <p:grpSpPr bwMode="auto">
          <a:xfrm>
            <a:off x="152400" y="2895601"/>
            <a:ext cx="8686800" cy="2678113"/>
            <a:chOff x="144" y="2352"/>
            <a:chExt cx="5472" cy="1687"/>
          </a:xfrm>
        </p:grpSpPr>
        <p:sp>
          <p:nvSpPr>
            <p:cNvPr id="783367" name="Rectangle 7"/>
            <p:cNvSpPr>
              <a:spLocks noChangeArrowheads="1"/>
            </p:cNvSpPr>
            <p:nvPr/>
          </p:nvSpPr>
          <p:spPr bwMode="auto">
            <a:xfrm>
              <a:off x="144" y="2352"/>
              <a:ext cx="5472" cy="16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buSzPct val="100000"/>
              </a:pPr>
              <a:r>
                <a:rPr lang="zh-CN" altLang="en-US" sz="2400" b="0" dirty="0" smtClean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第</a:t>
              </a:r>
              <a:r>
                <a:rPr lang="en-US" altLang="zh-CN" sz="2400" b="0" dirty="0" smtClean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0" dirty="0" smtClean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步</a:t>
              </a:r>
              <a:r>
                <a:rPr lang="en-US" altLang="zh-CN" sz="2400" b="0" dirty="0" smtClean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 CPU</a:t>
              </a:r>
              <a:r>
                <a:rPr lang="zh-CN" altLang="en-US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提供</a:t>
              </a:r>
              <a:r>
                <a:rPr lang="en-US" altLang="zh-CN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Cache</a:t>
              </a:r>
              <a:r>
                <a:rPr lang="zh-CN" altLang="en-US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地址分为</a:t>
              </a:r>
              <a:r>
                <a:rPr lang="en-US" altLang="zh-CN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 dirty="0">
                  <a:latin typeface="Comic Sans MS" panose="030F0702030302020204" pitchFamily="66" charset="0"/>
                  <a:ea typeface="宋体" panose="02010600030101010101" pitchFamily="2" charset="-122"/>
                </a:rPr>
                <a:t>2 </a:t>
              </a:r>
              <a:r>
                <a:rPr lang="zh-CN" altLang="en-US" sz="24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个部分：</a:t>
              </a:r>
              <a:r>
                <a:rPr lang="en-US" altLang="zh-CN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38 </a:t>
              </a:r>
              <a:r>
                <a:rPr lang="zh-CN" altLang="en-US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位</a:t>
              </a:r>
              <a:r>
                <a:rPr lang="zh-CN" altLang="en-US" sz="2400" b="0" dirty="0" smtClean="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块地址</a:t>
              </a:r>
              <a:r>
                <a:rPr lang="zh-CN" altLang="en-US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，</a:t>
              </a:r>
              <a:r>
                <a:rPr lang="en-US" altLang="zh-CN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 6</a:t>
              </a:r>
              <a:r>
                <a:rPr lang="zh-CN" altLang="en-US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位块偏移量</a:t>
              </a:r>
              <a:r>
                <a:rPr lang="zh-CN" altLang="en-US" sz="2400" dirty="0">
                  <a:latin typeface="Comic Sans MS" panose="030F0702030302020204" pitchFamily="66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64=2</a:t>
              </a:r>
              <a:r>
                <a:rPr lang="en-US" altLang="zh-CN" sz="2400" baseline="30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6</a:t>
              </a:r>
              <a:r>
                <a:rPr lang="en-US" altLang="zh-CN" sz="2400" dirty="0">
                  <a:latin typeface="Comic Sans MS" panose="030F0702030302020204" pitchFamily="66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，</a:t>
              </a:r>
              <a:r>
                <a:rPr lang="en-US" altLang="zh-CN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38+6=44</a:t>
              </a:r>
              <a:r>
                <a:rPr lang="zh-CN" altLang="en-US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）。</a:t>
              </a:r>
              <a:endParaRPr lang="en-US" altLang="zh-CN" sz="2400" b="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83366" name="Object 6"/>
            <p:cNvGraphicFramePr>
              <a:graphicFrameLocks noChangeAspect="1"/>
            </p:cNvGraphicFramePr>
            <p:nvPr/>
          </p:nvGraphicFramePr>
          <p:xfrm>
            <a:off x="1344" y="2976"/>
            <a:ext cx="2880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BMP 图像" r:id="rId2" imgW="2377440" imgH="838200" progId="PBrush">
                    <p:embed/>
                  </p:oleObj>
                </mc:Choice>
                <mc:Fallback>
                  <p:oleObj name="BMP 图像" r:id="rId2" imgW="2377440" imgH="838200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976"/>
                          <a:ext cx="2880" cy="1016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 type="none" w="sm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3371" name="Rectangle 11"/>
          <p:cNvSpPr>
            <a:spLocks noChangeArrowheads="1"/>
          </p:cNvSpPr>
          <p:nvPr/>
        </p:nvSpPr>
        <p:spPr bwMode="auto">
          <a:xfrm>
            <a:off x="609600" y="5488632"/>
            <a:ext cx="8534400" cy="461665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SzPct val="100000"/>
            </a:pPr>
            <a:r>
              <a:rPr lang="zh-CN" altLang="en-US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步  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比较两个</a:t>
            </a:r>
            <a:r>
              <a:rPr lang="en-US" altLang="zh-CN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tags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，选择</a:t>
            </a:r>
            <a:r>
              <a:rPr lang="zh-CN" altLang="en-US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匹配的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。</a:t>
            </a:r>
            <a:r>
              <a:rPr lang="en-US" altLang="zh-CN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valid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无效则比较结果无效。</a:t>
            </a:r>
            <a:endParaRPr lang="en-US" altLang="zh-CN" sz="2400" b="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661864" y="5026967"/>
            <a:ext cx="8950696" cy="46166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SzPct val="100000"/>
            </a:pPr>
            <a:r>
              <a:rPr lang="zh-CN" altLang="en-US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步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b="0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Index</a:t>
            </a:r>
            <a:r>
              <a:rPr lang="zh-CN" altLang="en-US" sz="2400" b="0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选择，读</a:t>
            </a:r>
            <a:r>
              <a:rPr lang="en-US" altLang="zh-CN" sz="2400" b="0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400" b="0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的两个</a:t>
            </a:r>
            <a:r>
              <a:rPr lang="en-US" altLang="zh-CN" sz="2400" b="0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tags </a:t>
            </a:r>
            <a:r>
              <a:rPr lang="zh-CN" altLang="en-US" sz="2400" b="0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，包括</a:t>
            </a:r>
            <a:r>
              <a:rPr lang="en-US" altLang="zh-CN" sz="2400" b="0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valid</a:t>
            </a:r>
            <a:r>
              <a:rPr lang="zh-CN" altLang="en-US" sz="2400" b="0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位和数据。</a:t>
            </a:r>
            <a:endParaRPr lang="en-US" altLang="zh-CN" sz="2400" b="0" i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6699037" y="687318"/>
            <a:ext cx="2226995" cy="5262979"/>
          </a:xfrm>
          <a:prstGeom prst="rect">
            <a:avLst/>
          </a:prstGeom>
          <a:solidFill>
            <a:srgbClr val="BBFF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SzPct val="100000"/>
            </a:pPr>
            <a:r>
              <a:rPr lang="zh-CN" altLang="en-US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步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如果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一个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tag</a:t>
            </a:r>
            <a:r>
              <a:rPr lang="zh-CN" altLang="en-US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匹配，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CPU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从</a:t>
            </a:r>
            <a:r>
              <a:rPr lang="en-US" altLang="zh-CN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中获得数据；否则从下级存储器读取。</a:t>
            </a:r>
            <a:endParaRPr lang="en-US" altLang="zh-CN" sz="2400" b="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buSzPct val="100000"/>
            </a:pPr>
            <a:r>
              <a:rPr lang="en-US" altLang="zh-CN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    21264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允许</a:t>
            </a:r>
            <a:r>
              <a:rPr lang="en-US" altLang="zh-CN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3 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个时钟周期完成这</a:t>
            </a:r>
            <a:r>
              <a:rPr lang="en-US" altLang="zh-CN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4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步操作，如果随后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Comic Sans MS" panose="030F0702030302020204" pitchFamily="66" charset="0"/>
                <a:ea typeface="宋体" panose="02010600030101010101" pitchFamily="2" charset="-122"/>
              </a:rPr>
              <a:t>个时钟</a:t>
            </a:r>
            <a:r>
              <a:rPr lang="zh-CN" altLang="en-US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周期内的指令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要使用这个</a:t>
            </a:r>
            <a:r>
              <a:rPr lang="en-US" altLang="zh-CN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load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结果则将等待。</a:t>
            </a:r>
            <a:endParaRPr lang="en-US" altLang="zh-CN" sz="2400" b="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3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3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83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71" grpId="0" animBg="1" autoUpdateAnimBg="0"/>
      <p:bldP spid="783372" grpId="0" animBg="1" autoUpdateAnimBg="0"/>
      <p:bldP spid="783373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3352800"/>
          </a:xfrm>
          <a:noFill/>
        </p:spPr>
        <p:txBody>
          <a:bodyPr lIns="90488" rIns="90488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一体</a:t>
            </a:r>
            <a:r>
              <a:rPr lang="en-US" altLang="zh-CN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cache</a:t>
            </a:r>
            <a:r>
              <a:rPr lang="en-US" altLang="zh-CN" sz="2000" b="1" i="1" dirty="0" smtClean="0">
                <a:ea typeface="宋体" panose="02010600030101010101" pitchFamily="2" charset="-122"/>
              </a:rPr>
              <a:t> </a:t>
            </a:r>
            <a:endParaRPr lang="en-US" altLang="zh-CN" sz="2000" b="1" i="1" dirty="0" smtClean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所有存储访问都是对单个</a:t>
            </a:r>
            <a:r>
              <a:rPr lang="en-US" altLang="zh-CN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cache</a:t>
            </a: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进行的。</a:t>
            </a:r>
            <a:r>
              <a:rPr lang="en-US" altLang="zh-CN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需要较少的硬件；性能更低</a:t>
            </a:r>
            <a:endParaRPr lang="en-US" altLang="zh-CN" sz="22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分离的指令</a:t>
            </a:r>
            <a:r>
              <a:rPr lang="en-US" altLang="zh-CN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与数据</a:t>
            </a:r>
            <a:r>
              <a:rPr lang="en-US" altLang="zh-CN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cache</a:t>
            </a:r>
            <a:r>
              <a:rPr lang="en-US" altLang="zh-CN" sz="2000" b="1" i="1" dirty="0" smtClean="0">
                <a:ea typeface="宋体" panose="02010600030101010101" pitchFamily="2" charset="-122"/>
              </a:rPr>
              <a:t> </a:t>
            </a:r>
            <a:endParaRPr lang="en-US" altLang="zh-CN" sz="2000" b="1" i="1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指令与数据存放在不同的</a:t>
            </a:r>
            <a:r>
              <a:rPr lang="en-US" altLang="zh-CN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cache</a:t>
            </a: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中</a:t>
            </a:r>
            <a:r>
              <a:rPr lang="en-US" altLang="zh-CN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需要额外的硬件</a:t>
            </a:r>
            <a:r>
              <a:rPr lang="en-US" altLang="zh-CN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200" b="0" dirty="0">
              <a:ea typeface="宋体" panose="02010600030101010101" pitchFamily="2" charset="-122"/>
            </a:endParaRP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  <a:noFill/>
        </p:spPr>
        <p:txBody>
          <a:bodyPr lIns="90488" rIns="90488"/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分离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3200" b="1" dirty="0" smtClean="0">
                <a:ea typeface="宋体" panose="02010600030101010101" pitchFamily="2" charset="-122"/>
              </a:rPr>
              <a:t>与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一体</a:t>
            </a:r>
            <a:r>
              <a:rPr lang="en-US" altLang="zh-CN" sz="3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caches 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295400" y="4419600"/>
            <a:ext cx="6400800" cy="1620838"/>
            <a:chOff x="816" y="1007"/>
            <a:chExt cx="3792" cy="1230"/>
          </a:xfrm>
        </p:grpSpPr>
        <p:sp>
          <p:nvSpPr>
            <p:cNvPr id="782343" name="Rectangle 7"/>
            <p:cNvSpPr>
              <a:spLocks noChangeArrowheads="1"/>
            </p:cNvSpPr>
            <p:nvPr/>
          </p:nvSpPr>
          <p:spPr bwMode="auto">
            <a:xfrm>
              <a:off x="3211" y="1246"/>
              <a:ext cx="338" cy="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Comic Sans MS" panose="030F0702030302020204" pitchFamily="66" charset="0"/>
                </a:rPr>
                <a:t>Proc</a:t>
              </a:r>
              <a:endParaRPr 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782344" name="Rectangle 8"/>
            <p:cNvSpPr>
              <a:spLocks noChangeArrowheads="1"/>
            </p:cNvSpPr>
            <p:nvPr/>
          </p:nvSpPr>
          <p:spPr bwMode="auto">
            <a:xfrm>
              <a:off x="2112" y="1237"/>
              <a:ext cx="960" cy="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>
                  <a:latin typeface="Comic Sans MS" panose="030F0702030302020204" pitchFamily="66" charset="0"/>
                </a:rPr>
                <a:t>I-Cache-1</a:t>
              </a:r>
              <a:endParaRPr lang="en-US" sz="1400">
                <a:latin typeface="Comic Sans MS" panose="030F0702030302020204" pitchFamily="66" charset="0"/>
              </a:endParaRPr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816" y="1007"/>
              <a:ext cx="960" cy="1230"/>
              <a:chOff x="816" y="1199"/>
              <a:chExt cx="960" cy="1230"/>
            </a:xfrm>
          </p:grpSpPr>
          <p:sp>
            <p:nvSpPr>
              <p:cNvPr id="782346" name="Rectangle 10"/>
              <p:cNvSpPr>
                <a:spLocks noChangeArrowheads="1"/>
              </p:cNvSpPr>
              <p:nvPr/>
            </p:nvSpPr>
            <p:spPr bwMode="auto">
              <a:xfrm>
                <a:off x="1127" y="1199"/>
                <a:ext cx="338" cy="2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Comic Sans MS" panose="030F0702030302020204" pitchFamily="66" charset="0"/>
                  </a:rPr>
                  <a:t>Proc</a:t>
                </a:r>
                <a:endParaRPr lang="en-US" sz="1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82347" name="Rectangle 11"/>
              <p:cNvSpPr>
                <a:spLocks noChangeArrowheads="1"/>
              </p:cNvSpPr>
              <p:nvPr/>
            </p:nvSpPr>
            <p:spPr bwMode="auto">
              <a:xfrm>
                <a:off x="936" y="1504"/>
                <a:ext cx="720" cy="4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1400">
                    <a:latin typeface="Comic Sans MS" panose="030F0702030302020204" pitchFamily="66" charset="0"/>
                  </a:rPr>
                  <a:t>Unified</a:t>
                </a:r>
                <a:endParaRPr lang="en-US" sz="1400">
                  <a:latin typeface="Comic Sans MS" panose="030F0702030302020204" pitchFamily="66" charset="0"/>
                </a:endParaRPr>
              </a:p>
              <a:p>
                <a:r>
                  <a:rPr lang="en-US" sz="1400">
                    <a:latin typeface="Comic Sans MS" panose="030F0702030302020204" pitchFamily="66" charset="0"/>
                  </a:rPr>
                  <a:t>Cache-1</a:t>
                </a:r>
                <a:endParaRPr lang="en-US" sz="1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82348" name="Rectangle 12"/>
              <p:cNvSpPr>
                <a:spLocks noChangeArrowheads="1"/>
              </p:cNvSpPr>
              <p:nvPr/>
            </p:nvSpPr>
            <p:spPr bwMode="auto">
              <a:xfrm>
                <a:off x="816" y="2021"/>
                <a:ext cx="960" cy="4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1400">
                    <a:latin typeface="Comic Sans MS" panose="030F0702030302020204" pitchFamily="66" charset="0"/>
                  </a:rPr>
                  <a:t>Unified</a:t>
                </a:r>
                <a:endParaRPr lang="en-US" sz="1400">
                  <a:latin typeface="Comic Sans MS" panose="030F0702030302020204" pitchFamily="66" charset="0"/>
                </a:endParaRPr>
              </a:p>
              <a:p>
                <a:r>
                  <a:rPr lang="en-US" sz="1400">
                    <a:latin typeface="Comic Sans MS" panose="030F0702030302020204" pitchFamily="66" charset="0"/>
                  </a:rPr>
                  <a:t>Cache-2</a:t>
                </a:r>
                <a:endParaRPr lang="en-US" sz="14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782349" name="Rectangle 13"/>
            <p:cNvSpPr>
              <a:spLocks noChangeArrowheads="1"/>
            </p:cNvSpPr>
            <p:nvPr/>
          </p:nvSpPr>
          <p:spPr bwMode="auto">
            <a:xfrm>
              <a:off x="3696" y="1245"/>
              <a:ext cx="912" cy="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>
                  <a:latin typeface="Comic Sans MS" panose="030F0702030302020204" pitchFamily="66" charset="0"/>
                </a:rPr>
                <a:t>D-Cache-1</a:t>
              </a:r>
              <a:endParaRPr 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782350" name="Rectangle 14"/>
            <p:cNvSpPr>
              <a:spLocks noChangeArrowheads="1"/>
            </p:cNvSpPr>
            <p:nvPr/>
          </p:nvSpPr>
          <p:spPr bwMode="auto">
            <a:xfrm>
              <a:off x="1127" y="1007"/>
              <a:ext cx="338" cy="2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Comic Sans MS" panose="030F0702030302020204" pitchFamily="66" charset="0"/>
                </a:rPr>
                <a:t>Proc</a:t>
              </a:r>
              <a:endParaRPr lang="en-US" sz="1400">
                <a:latin typeface="Comic Sans MS" panose="030F0702030302020204" pitchFamily="66" charset="0"/>
              </a:endParaRPr>
            </a:p>
          </p:txBody>
        </p:sp>
        <p:sp>
          <p:nvSpPr>
            <p:cNvPr id="782351" name="Rectangle 15"/>
            <p:cNvSpPr>
              <a:spLocks noChangeArrowheads="1"/>
            </p:cNvSpPr>
            <p:nvPr/>
          </p:nvSpPr>
          <p:spPr bwMode="auto">
            <a:xfrm>
              <a:off x="2880" y="1557"/>
              <a:ext cx="960" cy="4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400">
                  <a:latin typeface="Comic Sans MS" panose="030F0702030302020204" pitchFamily="66" charset="0"/>
                </a:rPr>
                <a:t>Unified</a:t>
              </a:r>
              <a:endParaRPr lang="en-US" sz="1400">
                <a:latin typeface="Comic Sans MS" panose="030F0702030302020204" pitchFamily="66" charset="0"/>
              </a:endParaRPr>
            </a:p>
            <a:p>
              <a:r>
                <a:rPr lang="en-US" sz="1400">
                  <a:latin typeface="Comic Sans MS" panose="030F0702030302020204" pitchFamily="66" charset="0"/>
                </a:rPr>
                <a:t>Cache-2</a:t>
              </a:r>
              <a:endParaRPr 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990600" y="339101"/>
            <a:ext cx="7696200" cy="617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ts val="3400"/>
              </a:lnSpc>
            </a:pP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章 存储器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层次结构设计</a:t>
            </a:r>
            <a:endParaRPr lang="en-US" altLang="zh-CN" sz="4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5.1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引言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	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5.2	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基本原理复习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5.3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Cache 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性能 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√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5.4	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缺失率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5.5  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5.6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利用并行减少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代价或缺失率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5.7	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5.8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改善了性能的主存储器组织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5.9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主存储器技术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5.10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</a:t>
            </a:r>
            <a:endParaRPr lang="en-US" altLang="zh-CN" sz="2600" b="1" dirty="0" smtClean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5.11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虚拟存储器和</a:t>
            </a: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的综合</a:t>
            </a:r>
            <a:endParaRPr lang="en-US" altLang="zh-CN" sz="2600" b="1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1027"/>
          <p:cNvSpPr>
            <a:spLocks noChangeArrowheads="1"/>
          </p:cNvSpPr>
          <p:nvPr/>
        </p:nvSpPr>
        <p:spPr bwMode="auto">
          <a:xfrm>
            <a:off x="232573" y="1672230"/>
            <a:ext cx="8964488" cy="4652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缺失率 ：</a:t>
            </a:r>
            <a:r>
              <a:rPr lang="en-US" altLang="zh-CN" sz="2400" b="1" dirty="0" smtClean="0">
                <a:latin typeface="+mn-ea"/>
              </a:rPr>
              <a:t>Cache</a:t>
            </a:r>
            <a:r>
              <a:rPr lang="zh-CN" altLang="en-US" sz="2400" b="1" dirty="0" smtClean="0">
                <a:latin typeface="+mn-ea"/>
              </a:rPr>
              <a:t>访问中，访问缺失次数占访问总次数的百分比。</a:t>
            </a:r>
            <a:r>
              <a:rPr lang="en-US" altLang="zh-CN" sz="2400" b="1" dirty="0" smtClean="0">
                <a:latin typeface="+mn-ea"/>
              </a:rPr>
              <a:t> </a:t>
            </a:r>
            <a:endParaRPr lang="en-US" altLang="zh-CN" sz="2400" b="1" dirty="0">
              <a:latin typeface="+mn-ea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800" dirty="0">
              <a:latin typeface="+mn-ea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59463" name="Rectangle 1031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914400"/>
          </a:xfrm>
        </p:spPr>
        <p:txBody>
          <a:bodyPr>
            <a:normAutofit/>
          </a:bodyPr>
          <a:lstStyle/>
          <a:p>
            <a:r>
              <a:rPr lang="en-US" sz="4000" b="1" dirty="0"/>
              <a:t>5.3  Cache </a:t>
            </a:r>
            <a:r>
              <a:rPr lang="zh-CN" altLang="en-US" sz="4000" b="1" dirty="0" smtClean="0"/>
              <a:t>的性能</a:t>
            </a:r>
            <a:endParaRPr lang="en-US" sz="40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886251" y="2372154"/>
            <a:ext cx="3982042" cy="875220"/>
            <a:chOff x="2077177" y="2247040"/>
            <a:chExt cx="3982042" cy="87522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46139" y="2247040"/>
              <a:ext cx="1217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缺失次数</a:t>
              </a:r>
              <a:endParaRPr lang="zh-CN" altLang="en-US" sz="20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566229" y="2712152"/>
              <a:ext cx="2492990" cy="99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566228" y="2722150"/>
              <a:ext cx="22493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70C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存储器访问总次数</a:t>
              </a:r>
              <a:endParaRPr lang="zh-CN" altLang="en-US" sz="20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077177" y="2491317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缺失率 </a:t>
              </a:r>
              <a:r>
                <a:rPr lang="en-US" altLang="zh-CN" sz="2400" b="1" dirty="0" smtClean="0"/>
                <a:t>= </a:t>
              </a:r>
              <a:endParaRPr lang="zh-CN" altLang="en-US" sz="2400" b="1" dirty="0"/>
            </a:p>
          </p:txBody>
        </p:sp>
      </p:grpSp>
      <p:sp>
        <p:nvSpPr>
          <p:cNvPr id="16" name="Rectangle 1027"/>
          <p:cNvSpPr>
            <a:spLocks noChangeArrowheads="1"/>
          </p:cNvSpPr>
          <p:nvPr/>
        </p:nvSpPr>
        <p:spPr bwMode="auto">
          <a:xfrm>
            <a:off x="178302" y="3248793"/>
            <a:ext cx="8964488" cy="11883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lIns="90488" tIns="44450" rIns="90488" bIns="44450"/>
          <a:lstStyle/>
          <a:p>
            <a:pPr marL="285750" indent="-285750">
              <a:lnSpc>
                <a:spcPct val="150000"/>
              </a:lnSpc>
              <a:spcBef>
                <a:spcPct val="30000"/>
              </a:spcBef>
              <a:buSzPct val="100000"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缺失代价 </a:t>
            </a:r>
            <a:r>
              <a:rPr lang="zh-CN" altLang="en-US" sz="2800" b="1" dirty="0" smtClean="0">
                <a:latin typeface="+mn-ea"/>
              </a:rPr>
              <a:t>：</a:t>
            </a:r>
            <a:r>
              <a:rPr lang="en-US" altLang="zh-CN" sz="2400" b="1" dirty="0" smtClean="0">
                <a:latin typeface="+mn-ea"/>
              </a:rPr>
              <a:t>Cache</a:t>
            </a:r>
            <a:r>
              <a:rPr lang="zh-CN" altLang="en-US" sz="2400" b="1" dirty="0" smtClean="0">
                <a:latin typeface="+mn-ea"/>
              </a:rPr>
              <a:t>访问缺失时，访问下一级存储器所花费的时间，通常用时钟周期数表示。</a:t>
            </a: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9252" y="1052736"/>
            <a:ext cx="333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两个常用术语定义：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pSp>
        <p:nvGrpSpPr>
          <p:cNvPr id="14" name="Group 339"/>
          <p:cNvGrpSpPr/>
          <p:nvPr/>
        </p:nvGrpSpPr>
        <p:grpSpPr bwMode="auto">
          <a:xfrm>
            <a:off x="717196" y="4814600"/>
            <a:ext cx="7848600" cy="1908175"/>
            <a:chOff x="480" y="1344"/>
            <a:chExt cx="4944" cy="1202"/>
          </a:xfrm>
        </p:grpSpPr>
        <p:sp>
          <p:nvSpPr>
            <p:cNvPr id="15" name="Oval 317"/>
            <p:cNvSpPr>
              <a:spLocks noChangeArrowheads="1"/>
            </p:cNvSpPr>
            <p:nvPr/>
          </p:nvSpPr>
          <p:spPr bwMode="auto">
            <a:xfrm>
              <a:off x="480" y="1440"/>
              <a:ext cx="1000" cy="108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318"/>
            <p:cNvSpPr>
              <a:spLocks noChangeArrowheads="1"/>
            </p:cNvSpPr>
            <p:nvPr/>
          </p:nvSpPr>
          <p:spPr bwMode="auto">
            <a:xfrm>
              <a:off x="1831" y="1461"/>
              <a:ext cx="256" cy="10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r>
                <a:rPr lang="zh-CN" altLang="en-US" sz="2200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h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e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319"/>
            <p:cNvSpPr>
              <a:spLocks noChangeArrowheads="1"/>
            </p:cNvSpPr>
            <p:nvPr/>
          </p:nvSpPr>
          <p:spPr bwMode="auto">
            <a:xfrm>
              <a:off x="3024" y="1344"/>
              <a:ext cx="767" cy="120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just"/>
              <a:endPara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/>
              <a:r>
                <a: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Memory </a:t>
              </a:r>
              <a:endPara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Oval 320"/>
            <p:cNvSpPr>
              <a:spLocks noChangeArrowheads="1"/>
            </p:cNvSpPr>
            <p:nvPr/>
          </p:nvSpPr>
          <p:spPr bwMode="auto">
            <a:xfrm>
              <a:off x="4572" y="1728"/>
              <a:ext cx="852" cy="528"/>
            </a:xfrm>
            <a:prstGeom prst="ellipse">
              <a:avLst/>
            </a:prstGeom>
            <a:solidFill>
              <a:srgbClr val="A6F6E5"/>
            </a:solidFill>
            <a:ln w="9525">
              <a:solidFill>
                <a:srgbClr val="000000"/>
              </a:solidFill>
              <a:rou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321"/>
            <p:cNvSpPr>
              <a:spLocks noChangeArrowheads="1"/>
            </p:cNvSpPr>
            <p:nvPr/>
          </p:nvSpPr>
          <p:spPr bwMode="auto">
            <a:xfrm>
              <a:off x="726" y="1632"/>
              <a:ext cx="42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zh-CN" altLang="en-US" sz="2200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200" b="0"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endPara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322"/>
            <p:cNvSpPr>
              <a:spLocks noChangeArrowheads="1"/>
            </p:cNvSpPr>
            <p:nvPr/>
          </p:nvSpPr>
          <p:spPr bwMode="auto">
            <a:xfrm>
              <a:off x="4560" y="1872"/>
              <a:ext cx="8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I/Odevices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325"/>
            <p:cNvSpPr>
              <a:spLocks noChangeShapeType="1"/>
            </p:cNvSpPr>
            <p:nvPr/>
          </p:nvSpPr>
          <p:spPr bwMode="auto">
            <a:xfrm flipV="1">
              <a:off x="3792" y="2016"/>
              <a:ext cx="7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326"/>
            <p:cNvSpPr>
              <a:spLocks noChangeArrowheads="1"/>
            </p:cNvSpPr>
            <p:nvPr/>
          </p:nvSpPr>
          <p:spPr bwMode="auto">
            <a:xfrm>
              <a:off x="2256" y="1539"/>
              <a:ext cx="708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Memory bus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327"/>
            <p:cNvSpPr>
              <a:spLocks noChangeArrowheads="1"/>
            </p:cNvSpPr>
            <p:nvPr/>
          </p:nvSpPr>
          <p:spPr bwMode="auto">
            <a:xfrm>
              <a:off x="3936" y="1584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I/O bus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Rectangle 328"/>
            <p:cNvSpPr>
              <a:spLocks noChangeArrowheads="1"/>
            </p:cNvSpPr>
            <p:nvPr/>
          </p:nvSpPr>
          <p:spPr bwMode="auto">
            <a:xfrm>
              <a:off x="624" y="1872"/>
              <a:ext cx="720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Registers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330"/>
            <p:cNvSpPr>
              <a:spLocks noChangeShapeType="1"/>
            </p:cNvSpPr>
            <p:nvPr/>
          </p:nvSpPr>
          <p:spPr bwMode="auto">
            <a:xfrm>
              <a:off x="2112" y="2016"/>
              <a:ext cx="9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331"/>
            <p:cNvSpPr>
              <a:spLocks noChangeShapeType="1"/>
            </p:cNvSpPr>
            <p:nvPr/>
          </p:nvSpPr>
          <p:spPr bwMode="auto">
            <a:xfrm>
              <a:off x="1488" y="2016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1027"/>
          <p:cNvSpPr>
            <a:spLocks noChangeArrowheads="1"/>
          </p:cNvSpPr>
          <p:nvPr/>
        </p:nvSpPr>
        <p:spPr bwMode="auto">
          <a:xfrm>
            <a:off x="381000" y="914400"/>
            <a:ext cx="8583488" cy="280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28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存储器系统性能：</a:t>
            </a:r>
            <a:r>
              <a:rPr lang="zh-CN" altLang="en-US" sz="2000" b="1" dirty="0" smtClean="0">
                <a:solidFill>
                  <a:srgbClr val="0070C0"/>
                </a:solidFill>
                <a:latin typeface="+mn-ea"/>
                <a:sym typeface="+mn-ea"/>
              </a:rPr>
              <a:t>考虑了</a:t>
            </a:r>
            <a:r>
              <a:rPr lang="en-US" altLang="zh-CN" sz="2000" b="1" dirty="0" smtClean="0">
                <a:solidFill>
                  <a:srgbClr val="0070C0"/>
                </a:solidFill>
                <a:latin typeface="+mn-ea"/>
                <a:sym typeface="+mn-ea"/>
              </a:rPr>
              <a:t>Cache</a:t>
            </a:r>
            <a:r>
              <a:rPr lang="zh-CN" altLang="en-US" sz="2000" b="1" dirty="0" smtClean="0">
                <a:solidFill>
                  <a:srgbClr val="0070C0"/>
                </a:solidFill>
                <a:latin typeface="+mn-ea"/>
                <a:sym typeface="+mn-ea"/>
              </a:rPr>
              <a:t>缺失引起的停顿</a:t>
            </a:r>
            <a:endParaRPr lang="en-US" altLang="zh-CN" sz="2000" b="1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zh-CN" sz="24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CPU</a:t>
            </a:r>
            <a:r>
              <a:rPr lang="zh-CN" altLang="en-US" sz="24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执行时间</a:t>
            </a:r>
            <a:endParaRPr lang="en-US" altLang="zh-CN" sz="2400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CPU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执行时间 </a:t>
            </a:r>
            <a:r>
              <a:rPr lang="en-US" altLang="zh-CN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=</a:t>
            </a: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=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（ 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CPU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时钟周期数  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+ 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存储器停顿周期数）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×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时钟周期时间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59463" name="Rectangle 1031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914400"/>
          </a:xfrm>
        </p:spPr>
        <p:txBody>
          <a:bodyPr>
            <a:normAutofit/>
          </a:bodyPr>
          <a:lstStyle/>
          <a:p>
            <a:r>
              <a:rPr lang="en-US" sz="4000" b="1" dirty="0"/>
              <a:t>5.3  Cache </a:t>
            </a:r>
            <a:r>
              <a:rPr lang="zh-CN" altLang="en-US" sz="4000" b="1" dirty="0" smtClean="0"/>
              <a:t>的性能</a:t>
            </a:r>
            <a:endParaRPr lang="en-US" sz="4000" b="1" dirty="0"/>
          </a:p>
        </p:txBody>
      </p:sp>
      <p:graphicFrame>
        <p:nvGraphicFramePr>
          <p:cNvPr id="659474" name="Object 1042"/>
          <p:cNvGraphicFramePr>
            <a:graphicFrameLocks noChangeAspect="1"/>
          </p:cNvGraphicFramePr>
          <p:nvPr/>
        </p:nvGraphicFramePr>
        <p:xfrm>
          <a:off x="1" y="4509121"/>
          <a:ext cx="914400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" name="公式" r:id="rId1" imgW="134721600" imgH="10972800" progId="Equation.3">
                  <p:embed/>
                </p:oleObj>
              </mc:Choice>
              <mc:Fallback>
                <p:oleObj name="公式" r:id="rId1" imgW="134721600" imgH="10972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509121"/>
                        <a:ext cx="9144000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9477" name="Freeform 1045"/>
          <p:cNvSpPr/>
          <p:nvPr/>
        </p:nvSpPr>
        <p:spPr bwMode="auto">
          <a:xfrm>
            <a:off x="2267744" y="2514600"/>
            <a:ext cx="4824536" cy="457200"/>
          </a:xfrm>
          <a:custGeom>
            <a:avLst/>
            <a:gdLst>
              <a:gd name="T0" fmla="*/ 1200 w 2688"/>
              <a:gd name="T1" fmla="*/ 0 h 288"/>
              <a:gd name="T2" fmla="*/ 2688 w 2688"/>
              <a:gd name="T3" fmla="*/ 0 h 288"/>
              <a:gd name="T4" fmla="*/ 0 w 268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8" h="288">
                <a:moveTo>
                  <a:pt x="1200" y="0"/>
                </a:moveTo>
                <a:lnTo>
                  <a:pt x="2688" y="0"/>
                </a:lnTo>
                <a:lnTo>
                  <a:pt x="0" y="288"/>
                </a:ln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2971800"/>
            <a:ext cx="88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存储器停顿时钟周期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指令数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条指令访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存次数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缺失率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缺失代价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9209" y="3645024"/>
          <a:ext cx="8957287" cy="705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" name="公式" r:id="rId3" imgW="5943600" imgH="457200" progId="Equation.3">
                  <p:embed/>
                </p:oleObj>
              </mc:Choice>
              <mc:Fallback>
                <p:oleObj name="公式" r:id="rId3" imgW="5943600" imgH="4572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9" y="3645024"/>
                        <a:ext cx="8957287" cy="705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-11919" y="5833787"/>
            <a:ext cx="88569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ts val="3000"/>
              </a:lnSpc>
              <a:spcBef>
                <a:spcPct val="30000"/>
              </a:spcBef>
              <a:buSzPct val="100000"/>
            </a:pPr>
            <a:r>
              <a:rPr lang="en-US" altLang="zh-CN" sz="20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CPI</a:t>
            </a:r>
            <a:r>
              <a:rPr lang="zh-CN" altLang="en-US" sz="2000" b="1" baseline="-25000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执行</a:t>
            </a:r>
            <a:r>
              <a:rPr lang="en-US" altLang="zh-CN" sz="20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sz="20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是没有考虑存储器停顿的理想</a:t>
            </a:r>
            <a:r>
              <a:rPr lang="en-US" altLang="zh-CN" sz="20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CPI</a:t>
            </a:r>
            <a:r>
              <a:rPr lang="zh-CN" altLang="en-US" sz="20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，包括</a:t>
            </a:r>
            <a:r>
              <a:rPr lang="en-US" altLang="zh-CN" sz="20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ALU </a:t>
            </a:r>
            <a:r>
              <a:rPr lang="zh-CN" altLang="en-US" sz="20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指令和存储器指令</a:t>
            </a:r>
            <a:endParaRPr lang="en-US" altLang="zh-CN" sz="20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ChangeArrowheads="1"/>
          </p:cNvSpPr>
          <p:nvPr/>
        </p:nvSpPr>
        <p:spPr bwMode="auto">
          <a:xfrm>
            <a:off x="306396" y="1023382"/>
            <a:ext cx="83820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57200" indent="-457200" algn="l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latin typeface="+mn-ea"/>
              </a:rPr>
              <a:t>平均存储器访问时间</a:t>
            </a:r>
            <a:endParaRPr lang="en-US" sz="2800" b="1" dirty="0">
              <a:solidFill>
                <a:srgbClr val="C00000"/>
              </a:solidFill>
              <a:latin typeface="+mn-ea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altLang="zh-CN" sz="2400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91440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平均存储器访问时间</a:t>
            </a:r>
            <a:endParaRPr lang="zh-CN" altLang="en-US" sz="4000" b="1" dirty="0" smtClean="0">
              <a:solidFill>
                <a:srgbClr val="FF0000"/>
              </a:solidFill>
            </a:endParaRPr>
          </a:p>
        </p:txBody>
      </p:sp>
      <p:sp>
        <p:nvSpPr>
          <p:cNvPr id="785413" name="Rectangle 5"/>
          <p:cNvSpPr>
            <a:spLocks noChangeArrowheads="1"/>
          </p:cNvSpPr>
          <p:nvPr/>
        </p:nvSpPr>
        <p:spPr bwMode="auto">
          <a:xfrm>
            <a:off x="383729" y="1701181"/>
            <a:ext cx="2876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平均存储器访问时间 </a:t>
            </a:r>
            <a:r>
              <a:rPr lang="en-US" altLang="zh-CN" sz="2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＝</a:t>
            </a:r>
            <a:endParaRPr lang="zh-CN" altLang="en-US" sz="2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85414" name="Rectangle 6"/>
          <p:cNvSpPr>
            <a:spLocks noChangeArrowheads="1"/>
          </p:cNvSpPr>
          <p:nvPr/>
        </p:nvSpPr>
        <p:spPr bwMode="auto">
          <a:xfrm>
            <a:off x="3500344" y="1564118"/>
            <a:ext cx="20281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    </a:t>
            </a:r>
            <a:r>
              <a:rPr lang="zh-CN" altLang="en-US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总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访存时间</a:t>
            </a:r>
            <a:endParaRPr lang="zh-CN" altLang="en-US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85415" name="Rectangle 7"/>
          <p:cNvSpPr>
            <a:spLocks noChangeArrowheads="1"/>
          </p:cNvSpPr>
          <p:nvPr/>
        </p:nvSpPr>
        <p:spPr bwMode="auto">
          <a:xfrm>
            <a:off x="3575114" y="1934654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存储器访问总次数</a:t>
            </a:r>
            <a:endParaRPr lang="zh-CN" altLang="en-US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85416" name="Line 8"/>
          <p:cNvSpPr>
            <a:spLocks noChangeShapeType="1"/>
          </p:cNvSpPr>
          <p:nvPr/>
        </p:nvSpPr>
        <p:spPr bwMode="auto">
          <a:xfrm>
            <a:off x="3306669" y="1941943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sp>
        <p:nvSpPr>
          <p:cNvPr id="785417" name="Rectangle 9"/>
          <p:cNvSpPr>
            <a:spLocks noChangeArrowheads="1"/>
          </p:cNvSpPr>
          <p:nvPr/>
        </p:nvSpPr>
        <p:spPr bwMode="auto">
          <a:xfrm>
            <a:off x="3697639" y="2470024"/>
            <a:ext cx="43973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总</a:t>
            </a:r>
            <a:r>
              <a:rPr lang="zh-CN" altLang="en-US" sz="2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命中访问时间 </a:t>
            </a:r>
            <a:r>
              <a:rPr lang="en-US" altLang="zh-CN" sz="2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+  </a:t>
            </a:r>
            <a:r>
              <a:rPr lang="zh-CN" altLang="en-US" sz="20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总</a:t>
            </a:r>
            <a:r>
              <a:rPr lang="zh-CN" altLang="en-US" sz="2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缺失访问时间</a:t>
            </a:r>
            <a:r>
              <a:rPr lang="en-US" altLang="zh-CN" sz="2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zh-CN" altLang="en-US" sz="2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85419" name="Line 11"/>
          <p:cNvSpPr>
            <a:spLocks noChangeShapeType="1"/>
          </p:cNvSpPr>
          <p:nvPr/>
        </p:nvSpPr>
        <p:spPr bwMode="auto">
          <a:xfrm>
            <a:off x="2825304" y="2870134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b="1"/>
          </a:p>
        </p:txBody>
      </p:sp>
      <p:sp>
        <p:nvSpPr>
          <p:cNvPr id="785420" name="Rectangle 12"/>
          <p:cNvSpPr>
            <a:spLocks noChangeArrowheads="1"/>
          </p:cNvSpPr>
          <p:nvPr/>
        </p:nvSpPr>
        <p:spPr bwMode="auto">
          <a:xfrm>
            <a:off x="2387154" y="2651059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＝</a:t>
            </a:r>
            <a:endParaRPr lang="zh-CN" altLang="en-US" sz="2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85421" name="Rectangle 13"/>
          <p:cNvSpPr>
            <a:spLocks noChangeArrowheads="1"/>
          </p:cNvSpPr>
          <p:nvPr/>
        </p:nvSpPr>
        <p:spPr bwMode="auto">
          <a:xfrm>
            <a:off x="866934" y="4664144"/>
            <a:ext cx="5562741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＝ 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r>
              <a:rPr lang="zh-CN" altLang="en-US" sz="2000" b="1" baseline="-250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一次访存</a:t>
            </a:r>
            <a:r>
              <a:rPr lang="en-US" altLang="zh-CN" sz="20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+ </a:t>
            </a:r>
            <a:r>
              <a:rPr lang="zh-CN" altLang="en-US" sz="20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（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缺失率</a:t>
            </a:r>
            <a:r>
              <a:rPr lang="en-US" altLang="zh-CN" sz="20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× 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缺失代价）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177308" y="2917708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存储器总访问次数</a:t>
            </a:r>
            <a:endParaRPr lang="zh-CN" altLang="en-US" sz="2000" b="1" dirty="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34893" y="5312554"/>
            <a:ext cx="6529777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指令访存所占比例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（命中时间</a:t>
            </a:r>
            <a:r>
              <a:rPr lang="zh-CN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缺失率</a:t>
            </a:r>
            <a:r>
              <a:rPr lang="zh-CN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缺失代价）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数据访存所占比例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（命中时间</a:t>
            </a:r>
            <a:r>
              <a:rPr lang="zh-CN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缺失率</a:t>
            </a:r>
            <a:r>
              <a:rPr lang="zh-CN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缺失代价）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866934" y="5312554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＝</a:t>
            </a:r>
            <a:endParaRPr lang="zh-CN" altLang="en-US" sz="2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380046" y="3566976"/>
            <a:ext cx="22124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总命中访问时间 </a:t>
            </a:r>
            <a:r>
              <a:rPr lang="en-US" altLang="zh-CN" sz="2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zh-CN" altLang="en-US" sz="2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099140" y="3987724"/>
            <a:ext cx="275089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 b="1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660990" y="3768649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＝</a:t>
            </a:r>
            <a:endParaRPr lang="zh-CN" altLang="en-US" sz="2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1292887" y="4035298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存储器访问总次数</a:t>
            </a:r>
            <a:endParaRPr lang="zh-CN" altLang="en-US" sz="2000" b="1" dirty="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812722" y="3522612"/>
            <a:ext cx="29867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总</a:t>
            </a:r>
            <a:r>
              <a:rPr lang="zh-CN" altLang="en-US" sz="2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缺失次数 </a:t>
            </a:r>
            <a:r>
              <a:rPr lang="en-US" altLang="zh-CN" sz="2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× </a:t>
            </a:r>
            <a:r>
              <a:rPr lang="zh-CN" altLang="en-US" sz="2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endParaRPr lang="zh-CN" altLang="en-US" sz="2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4643445" y="3987724"/>
            <a:ext cx="366825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 b="1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5188627" y="3997722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存储器访问总次数</a:t>
            </a:r>
            <a:endParaRPr lang="zh-CN" altLang="en-US" sz="2000" b="1" dirty="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2273" y="3799647"/>
            <a:ext cx="324036" cy="36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1581150"/>
            <a:ext cx="8648700" cy="5276850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ct val="80000"/>
              </a:lnSpc>
            </a:pPr>
            <a:endParaRPr lang="en-US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			CPU-DRAM Gap</a:t>
            </a: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1980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：微处理器没有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Cache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1995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：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芯片集成</a:t>
            </a:r>
            <a:r>
              <a:rPr lang="en-US" sz="28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级</a:t>
            </a:r>
            <a:r>
              <a:rPr lang="en-US" sz="2800" b="1" dirty="0" smtClean="0">
                <a:solidFill>
                  <a:srgbClr val="C00000"/>
                </a:solidFill>
              </a:rPr>
              <a:t>cache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（</a:t>
            </a:r>
            <a:r>
              <a:rPr lang="en-US" sz="2000" b="1" dirty="0" smtClean="0">
                <a:solidFill>
                  <a:srgbClr val="C00000"/>
                </a:solidFill>
              </a:rPr>
              <a:t>1989 Intel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首次集成</a:t>
            </a:r>
            <a:r>
              <a:rPr lang="en-US" sz="2000" b="1" dirty="0" smtClean="0">
                <a:solidFill>
                  <a:srgbClr val="C00000"/>
                </a:solidFill>
              </a:rPr>
              <a:t>cache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在芯片上）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205788" cy="9906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b="1" dirty="0" smtClean="0"/>
              <a:t>微处理器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存储器间的</a:t>
            </a:r>
            <a:r>
              <a:rPr lang="zh-CN" altLang="en-US" b="1" dirty="0" smtClean="0">
                <a:solidFill>
                  <a:srgbClr val="C00000"/>
                </a:solidFill>
              </a:rPr>
              <a:t>性能差距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28600" y="1600200"/>
            <a:ext cx="8545513" cy="4121150"/>
            <a:chOff x="171" y="1146"/>
            <a:chExt cx="5383" cy="2596"/>
          </a:xfrm>
        </p:grpSpPr>
        <p:sp>
          <p:nvSpPr>
            <p:cNvPr id="758789" name="Rectangle 5"/>
            <p:cNvSpPr>
              <a:spLocks noChangeArrowheads="1"/>
            </p:cNvSpPr>
            <p:nvPr/>
          </p:nvSpPr>
          <p:spPr bwMode="auto">
            <a:xfrm>
              <a:off x="4675" y="1146"/>
              <a:ext cx="800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b="0">
                  <a:latin typeface="Arial" panose="020B0604020202020204" pitchFamily="34" charset="0"/>
                </a:rPr>
                <a:t>µProc</a:t>
              </a:r>
              <a:endParaRPr lang="en-US" sz="2400" b="0">
                <a:latin typeface="Arial" panose="020B0604020202020204" pitchFamily="34" charset="0"/>
              </a:endParaRPr>
            </a:p>
            <a:p>
              <a:pPr algn="l"/>
              <a:r>
                <a:rPr lang="en-US" sz="2400" b="0">
                  <a:latin typeface="Arial" panose="020B0604020202020204" pitchFamily="34" charset="0"/>
                </a:rPr>
                <a:t>60%/yr.</a:t>
              </a:r>
              <a:endParaRPr 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758790" name="Rectangle 6"/>
            <p:cNvSpPr>
              <a:spLocks noChangeArrowheads="1"/>
            </p:cNvSpPr>
            <p:nvPr/>
          </p:nvSpPr>
          <p:spPr bwMode="auto">
            <a:xfrm>
              <a:off x="4683" y="2602"/>
              <a:ext cx="800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b="0">
                  <a:latin typeface="Arial" panose="020B0604020202020204" pitchFamily="34" charset="0"/>
                </a:rPr>
                <a:t>DRAM</a:t>
              </a:r>
              <a:endParaRPr lang="en-US" sz="2400" b="0">
                <a:latin typeface="Arial" panose="020B0604020202020204" pitchFamily="34" charset="0"/>
              </a:endParaRPr>
            </a:p>
            <a:p>
              <a:pPr algn="l"/>
              <a:r>
                <a:rPr lang="en-US" sz="2400" b="0">
                  <a:latin typeface="Arial" panose="020B0604020202020204" pitchFamily="34" charset="0"/>
                </a:rPr>
                <a:t>7%/yr.</a:t>
              </a:r>
              <a:endParaRPr 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758791" name="Arc 7"/>
            <p:cNvSpPr/>
            <p:nvPr/>
          </p:nvSpPr>
          <p:spPr bwMode="auto">
            <a:xfrm>
              <a:off x="4353" y="2699"/>
              <a:ext cx="352" cy="1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3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2" name="Line 8"/>
            <p:cNvSpPr>
              <a:spLocks noChangeShapeType="1"/>
            </p:cNvSpPr>
            <p:nvPr/>
          </p:nvSpPr>
          <p:spPr bwMode="auto">
            <a:xfrm>
              <a:off x="10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3" name="Line 9"/>
            <p:cNvSpPr>
              <a:spLocks noChangeShapeType="1"/>
            </p:cNvSpPr>
            <p:nvPr/>
          </p:nvSpPr>
          <p:spPr bwMode="auto">
            <a:xfrm>
              <a:off x="10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4" name="Line 10"/>
            <p:cNvSpPr>
              <a:spLocks noChangeShapeType="1"/>
            </p:cNvSpPr>
            <p:nvPr/>
          </p:nvSpPr>
          <p:spPr bwMode="auto">
            <a:xfrm>
              <a:off x="11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5" name="Line 11"/>
            <p:cNvSpPr>
              <a:spLocks noChangeShapeType="1"/>
            </p:cNvSpPr>
            <p:nvPr/>
          </p:nvSpPr>
          <p:spPr bwMode="auto">
            <a:xfrm>
              <a:off x="11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6" name="Line 12"/>
            <p:cNvSpPr>
              <a:spLocks noChangeShapeType="1"/>
            </p:cNvSpPr>
            <p:nvPr/>
          </p:nvSpPr>
          <p:spPr bwMode="auto">
            <a:xfrm>
              <a:off x="12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7" name="Line 13"/>
            <p:cNvSpPr>
              <a:spLocks noChangeShapeType="1"/>
            </p:cNvSpPr>
            <p:nvPr/>
          </p:nvSpPr>
          <p:spPr bwMode="auto">
            <a:xfrm>
              <a:off x="12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8" name="Line 14"/>
            <p:cNvSpPr>
              <a:spLocks noChangeShapeType="1"/>
            </p:cNvSpPr>
            <p:nvPr/>
          </p:nvSpPr>
          <p:spPr bwMode="auto">
            <a:xfrm>
              <a:off x="13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9" name="Line 15"/>
            <p:cNvSpPr>
              <a:spLocks noChangeShapeType="1"/>
            </p:cNvSpPr>
            <p:nvPr/>
          </p:nvSpPr>
          <p:spPr bwMode="auto">
            <a:xfrm>
              <a:off x="13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0" name="Line 16"/>
            <p:cNvSpPr>
              <a:spLocks noChangeShapeType="1"/>
            </p:cNvSpPr>
            <p:nvPr/>
          </p:nvSpPr>
          <p:spPr bwMode="auto">
            <a:xfrm>
              <a:off x="14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1" name="Line 17"/>
            <p:cNvSpPr>
              <a:spLocks noChangeShapeType="1"/>
            </p:cNvSpPr>
            <p:nvPr/>
          </p:nvSpPr>
          <p:spPr bwMode="auto">
            <a:xfrm>
              <a:off x="14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2" name="Line 18"/>
            <p:cNvSpPr>
              <a:spLocks noChangeShapeType="1"/>
            </p:cNvSpPr>
            <p:nvPr/>
          </p:nvSpPr>
          <p:spPr bwMode="auto">
            <a:xfrm>
              <a:off x="15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3" name="Line 19"/>
            <p:cNvSpPr>
              <a:spLocks noChangeShapeType="1"/>
            </p:cNvSpPr>
            <p:nvPr/>
          </p:nvSpPr>
          <p:spPr bwMode="auto">
            <a:xfrm>
              <a:off x="15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4" name="Line 20"/>
            <p:cNvSpPr>
              <a:spLocks noChangeShapeType="1"/>
            </p:cNvSpPr>
            <p:nvPr/>
          </p:nvSpPr>
          <p:spPr bwMode="auto">
            <a:xfrm>
              <a:off x="16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5" name="Line 21"/>
            <p:cNvSpPr>
              <a:spLocks noChangeShapeType="1"/>
            </p:cNvSpPr>
            <p:nvPr/>
          </p:nvSpPr>
          <p:spPr bwMode="auto">
            <a:xfrm>
              <a:off x="16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6" name="Line 22"/>
            <p:cNvSpPr>
              <a:spLocks noChangeShapeType="1"/>
            </p:cNvSpPr>
            <p:nvPr/>
          </p:nvSpPr>
          <p:spPr bwMode="auto">
            <a:xfrm>
              <a:off x="16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7" name="Line 23"/>
            <p:cNvSpPr>
              <a:spLocks noChangeShapeType="1"/>
            </p:cNvSpPr>
            <p:nvPr/>
          </p:nvSpPr>
          <p:spPr bwMode="auto">
            <a:xfrm>
              <a:off x="17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8" name="Line 24"/>
            <p:cNvSpPr>
              <a:spLocks noChangeShapeType="1"/>
            </p:cNvSpPr>
            <p:nvPr/>
          </p:nvSpPr>
          <p:spPr bwMode="auto">
            <a:xfrm>
              <a:off x="17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9" name="Line 25"/>
            <p:cNvSpPr>
              <a:spLocks noChangeShapeType="1"/>
            </p:cNvSpPr>
            <p:nvPr/>
          </p:nvSpPr>
          <p:spPr bwMode="auto">
            <a:xfrm>
              <a:off x="18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0" name="Line 26"/>
            <p:cNvSpPr>
              <a:spLocks noChangeShapeType="1"/>
            </p:cNvSpPr>
            <p:nvPr/>
          </p:nvSpPr>
          <p:spPr bwMode="auto">
            <a:xfrm>
              <a:off x="18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1" name="Line 27"/>
            <p:cNvSpPr>
              <a:spLocks noChangeShapeType="1"/>
            </p:cNvSpPr>
            <p:nvPr/>
          </p:nvSpPr>
          <p:spPr bwMode="auto">
            <a:xfrm>
              <a:off x="193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2" name="Line 28"/>
            <p:cNvSpPr>
              <a:spLocks noChangeShapeType="1"/>
            </p:cNvSpPr>
            <p:nvPr/>
          </p:nvSpPr>
          <p:spPr bwMode="auto">
            <a:xfrm>
              <a:off x="198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3" name="Line 29"/>
            <p:cNvSpPr>
              <a:spLocks noChangeShapeType="1"/>
            </p:cNvSpPr>
            <p:nvPr/>
          </p:nvSpPr>
          <p:spPr bwMode="auto">
            <a:xfrm>
              <a:off x="203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4" name="Line 30"/>
            <p:cNvSpPr>
              <a:spLocks noChangeShapeType="1"/>
            </p:cNvSpPr>
            <p:nvPr/>
          </p:nvSpPr>
          <p:spPr bwMode="auto">
            <a:xfrm>
              <a:off x="208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5" name="Line 31"/>
            <p:cNvSpPr>
              <a:spLocks noChangeShapeType="1"/>
            </p:cNvSpPr>
            <p:nvPr/>
          </p:nvSpPr>
          <p:spPr bwMode="auto">
            <a:xfrm>
              <a:off x="212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6" name="Line 32"/>
            <p:cNvSpPr>
              <a:spLocks noChangeShapeType="1"/>
            </p:cNvSpPr>
            <p:nvPr/>
          </p:nvSpPr>
          <p:spPr bwMode="auto">
            <a:xfrm>
              <a:off x="217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7" name="Line 33"/>
            <p:cNvSpPr>
              <a:spLocks noChangeShapeType="1"/>
            </p:cNvSpPr>
            <p:nvPr/>
          </p:nvSpPr>
          <p:spPr bwMode="auto">
            <a:xfrm>
              <a:off x="22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8" name="Line 34"/>
            <p:cNvSpPr>
              <a:spLocks noChangeShapeType="1"/>
            </p:cNvSpPr>
            <p:nvPr/>
          </p:nvSpPr>
          <p:spPr bwMode="auto">
            <a:xfrm>
              <a:off x="22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9" name="Line 35"/>
            <p:cNvSpPr>
              <a:spLocks noChangeShapeType="1"/>
            </p:cNvSpPr>
            <p:nvPr/>
          </p:nvSpPr>
          <p:spPr bwMode="auto">
            <a:xfrm>
              <a:off x="23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0" name="Line 36"/>
            <p:cNvSpPr>
              <a:spLocks noChangeShapeType="1"/>
            </p:cNvSpPr>
            <p:nvPr/>
          </p:nvSpPr>
          <p:spPr bwMode="auto">
            <a:xfrm>
              <a:off x="23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1" name="Line 37"/>
            <p:cNvSpPr>
              <a:spLocks noChangeShapeType="1"/>
            </p:cNvSpPr>
            <p:nvPr/>
          </p:nvSpPr>
          <p:spPr bwMode="auto">
            <a:xfrm>
              <a:off x="24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2" name="Line 38"/>
            <p:cNvSpPr>
              <a:spLocks noChangeShapeType="1"/>
            </p:cNvSpPr>
            <p:nvPr/>
          </p:nvSpPr>
          <p:spPr bwMode="auto">
            <a:xfrm>
              <a:off x="24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3" name="Line 39"/>
            <p:cNvSpPr>
              <a:spLocks noChangeShapeType="1"/>
            </p:cNvSpPr>
            <p:nvPr/>
          </p:nvSpPr>
          <p:spPr bwMode="auto">
            <a:xfrm>
              <a:off x="25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4" name="Line 40"/>
            <p:cNvSpPr>
              <a:spLocks noChangeShapeType="1"/>
            </p:cNvSpPr>
            <p:nvPr/>
          </p:nvSpPr>
          <p:spPr bwMode="auto">
            <a:xfrm>
              <a:off x="25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5" name="Line 41"/>
            <p:cNvSpPr>
              <a:spLocks noChangeShapeType="1"/>
            </p:cNvSpPr>
            <p:nvPr/>
          </p:nvSpPr>
          <p:spPr bwMode="auto">
            <a:xfrm>
              <a:off x="26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6" name="Line 42"/>
            <p:cNvSpPr>
              <a:spLocks noChangeShapeType="1"/>
            </p:cNvSpPr>
            <p:nvPr/>
          </p:nvSpPr>
          <p:spPr bwMode="auto">
            <a:xfrm>
              <a:off x="26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7" name="Line 43"/>
            <p:cNvSpPr>
              <a:spLocks noChangeShapeType="1"/>
            </p:cNvSpPr>
            <p:nvPr/>
          </p:nvSpPr>
          <p:spPr bwMode="auto">
            <a:xfrm>
              <a:off x="27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8" name="Line 44"/>
            <p:cNvSpPr>
              <a:spLocks noChangeShapeType="1"/>
            </p:cNvSpPr>
            <p:nvPr/>
          </p:nvSpPr>
          <p:spPr bwMode="auto">
            <a:xfrm>
              <a:off x="27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9" name="Line 45"/>
            <p:cNvSpPr>
              <a:spLocks noChangeShapeType="1"/>
            </p:cNvSpPr>
            <p:nvPr/>
          </p:nvSpPr>
          <p:spPr bwMode="auto">
            <a:xfrm>
              <a:off x="28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0" name="Line 46"/>
            <p:cNvSpPr>
              <a:spLocks noChangeShapeType="1"/>
            </p:cNvSpPr>
            <p:nvPr/>
          </p:nvSpPr>
          <p:spPr bwMode="auto">
            <a:xfrm>
              <a:off x="28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1" name="Line 47"/>
            <p:cNvSpPr>
              <a:spLocks noChangeShapeType="1"/>
            </p:cNvSpPr>
            <p:nvPr/>
          </p:nvSpPr>
          <p:spPr bwMode="auto">
            <a:xfrm>
              <a:off x="28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2" name="Line 48"/>
            <p:cNvSpPr>
              <a:spLocks noChangeShapeType="1"/>
            </p:cNvSpPr>
            <p:nvPr/>
          </p:nvSpPr>
          <p:spPr bwMode="auto">
            <a:xfrm>
              <a:off x="29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3" name="Line 49"/>
            <p:cNvSpPr>
              <a:spLocks noChangeShapeType="1"/>
            </p:cNvSpPr>
            <p:nvPr/>
          </p:nvSpPr>
          <p:spPr bwMode="auto">
            <a:xfrm>
              <a:off x="29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4" name="Line 50"/>
            <p:cNvSpPr>
              <a:spLocks noChangeShapeType="1"/>
            </p:cNvSpPr>
            <p:nvPr/>
          </p:nvSpPr>
          <p:spPr bwMode="auto">
            <a:xfrm>
              <a:off x="30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5" name="Line 51"/>
            <p:cNvSpPr>
              <a:spLocks noChangeShapeType="1"/>
            </p:cNvSpPr>
            <p:nvPr/>
          </p:nvSpPr>
          <p:spPr bwMode="auto">
            <a:xfrm>
              <a:off x="30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6" name="Line 52"/>
            <p:cNvSpPr>
              <a:spLocks noChangeShapeType="1"/>
            </p:cNvSpPr>
            <p:nvPr/>
          </p:nvSpPr>
          <p:spPr bwMode="auto">
            <a:xfrm>
              <a:off x="313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7" name="Line 53"/>
            <p:cNvSpPr>
              <a:spLocks noChangeShapeType="1"/>
            </p:cNvSpPr>
            <p:nvPr/>
          </p:nvSpPr>
          <p:spPr bwMode="auto">
            <a:xfrm>
              <a:off x="318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8" name="Line 54"/>
            <p:cNvSpPr>
              <a:spLocks noChangeShapeType="1"/>
            </p:cNvSpPr>
            <p:nvPr/>
          </p:nvSpPr>
          <p:spPr bwMode="auto">
            <a:xfrm>
              <a:off x="323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9" name="Line 55"/>
            <p:cNvSpPr>
              <a:spLocks noChangeShapeType="1"/>
            </p:cNvSpPr>
            <p:nvPr/>
          </p:nvSpPr>
          <p:spPr bwMode="auto">
            <a:xfrm>
              <a:off x="328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0" name="Line 56"/>
            <p:cNvSpPr>
              <a:spLocks noChangeShapeType="1"/>
            </p:cNvSpPr>
            <p:nvPr/>
          </p:nvSpPr>
          <p:spPr bwMode="auto">
            <a:xfrm>
              <a:off x="332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1" name="Line 57"/>
            <p:cNvSpPr>
              <a:spLocks noChangeShapeType="1"/>
            </p:cNvSpPr>
            <p:nvPr/>
          </p:nvSpPr>
          <p:spPr bwMode="auto">
            <a:xfrm>
              <a:off x="337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2" name="Line 58"/>
            <p:cNvSpPr>
              <a:spLocks noChangeShapeType="1"/>
            </p:cNvSpPr>
            <p:nvPr/>
          </p:nvSpPr>
          <p:spPr bwMode="auto">
            <a:xfrm>
              <a:off x="34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3" name="Line 59"/>
            <p:cNvSpPr>
              <a:spLocks noChangeShapeType="1"/>
            </p:cNvSpPr>
            <p:nvPr/>
          </p:nvSpPr>
          <p:spPr bwMode="auto">
            <a:xfrm>
              <a:off x="34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4" name="Line 60"/>
            <p:cNvSpPr>
              <a:spLocks noChangeShapeType="1"/>
            </p:cNvSpPr>
            <p:nvPr/>
          </p:nvSpPr>
          <p:spPr bwMode="auto">
            <a:xfrm>
              <a:off x="35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5" name="Line 61"/>
            <p:cNvSpPr>
              <a:spLocks noChangeShapeType="1"/>
            </p:cNvSpPr>
            <p:nvPr/>
          </p:nvSpPr>
          <p:spPr bwMode="auto">
            <a:xfrm>
              <a:off x="35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6" name="Line 62"/>
            <p:cNvSpPr>
              <a:spLocks noChangeShapeType="1"/>
            </p:cNvSpPr>
            <p:nvPr/>
          </p:nvSpPr>
          <p:spPr bwMode="auto">
            <a:xfrm>
              <a:off x="36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7" name="Line 63"/>
            <p:cNvSpPr>
              <a:spLocks noChangeShapeType="1"/>
            </p:cNvSpPr>
            <p:nvPr/>
          </p:nvSpPr>
          <p:spPr bwMode="auto">
            <a:xfrm>
              <a:off x="36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8" name="Line 64"/>
            <p:cNvSpPr>
              <a:spLocks noChangeShapeType="1"/>
            </p:cNvSpPr>
            <p:nvPr/>
          </p:nvSpPr>
          <p:spPr bwMode="auto">
            <a:xfrm>
              <a:off x="37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9" name="Line 65"/>
            <p:cNvSpPr>
              <a:spLocks noChangeShapeType="1"/>
            </p:cNvSpPr>
            <p:nvPr/>
          </p:nvSpPr>
          <p:spPr bwMode="auto">
            <a:xfrm>
              <a:off x="37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0" name="Line 66"/>
            <p:cNvSpPr>
              <a:spLocks noChangeShapeType="1"/>
            </p:cNvSpPr>
            <p:nvPr/>
          </p:nvSpPr>
          <p:spPr bwMode="auto">
            <a:xfrm>
              <a:off x="38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1" name="Line 67"/>
            <p:cNvSpPr>
              <a:spLocks noChangeShapeType="1"/>
            </p:cNvSpPr>
            <p:nvPr/>
          </p:nvSpPr>
          <p:spPr bwMode="auto">
            <a:xfrm>
              <a:off x="38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2" name="Line 68"/>
            <p:cNvSpPr>
              <a:spLocks noChangeShapeType="1"/>
            </p:cNvSpPr>
            <p:nvPr/>
          </p:nvSpPr>
          <p:spPr bwMode="auto">
            <a:xfrm>
              <a:off x="39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3" name="Line 69"/>
            <p:cNvSpPr>
              <a:spLocks noChangeShapeType="1"/>
            </p:cNvSpPr>
            <p:nvPr/>
          </p:nvSpPr>
          <p:spPr bwMode="auto">
            <a:xfrm>
              <a:off x="39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4" name="Line 70"/>
            <p:cNvSpPr>
              <a:spLocks noChangeShapeType="1"/>
            </p:cNvSpPr>
            <p:nvPr/>
          </p:nvSpPr>
          <p:spPr bwMode="auto">
            <a:xfrm>
              <a:off x="40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5" name="Line 71"/>
            <p:cNvSpPr>
              <a:spLocks noChangeShapeType="1"/>
            </p:cNvSpPr>
            <p:nvPr/>
          </p:nvSpPr>
          <p:spPr bwMode="auto">
            <a:xfrm>
              <a:off x="40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6" name="Line 72"/>
            <p:cNvSpPr>
              <a:spLocks noChangeShapeType="1"/>
            </p:cNvSpPr>
            <p:nvPr/>
          </p:nvSpPr>
          <p:spPr bwMode="auto">
            <a:xfrm>
              <a:off x="40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7" name="Line 73"/>
            <p:cNvSpPr>
              <a:spLocks noChangeShapeType="1"/>
            </p:cNvSpPr>
            <p:nvPr/>
          </p:nvSpPr>
          <p:spPr bwMode="auto">
            <a:xfrm>
              <a:off x="41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8" name="Line 74"/>
            <p:cNvSpPr>
              <a:spLocks noChangeShapeType="1"/>
            </p:cNvSpPr>
            <p:nvPr/>
          </p:nvSpPr>
          <p:spPr bwMode="auto">
            <a:xfrm>
              <a:off x="41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9" name="Line 75"/>
            <p:cNvSpPr>
              <a:spLocks noChangeShapeType="1"/>
            </p:cNvSpPr>
            <p:nvPr/>
          </p:nvSpPr>
          <p:spPr bwMode="auto">
            <a:xfrm>
              <a:off x="42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0" name="Line 76"/>
            <p:cNvSpPr>
              <a:spLocks noChangeShapeType="1"/>
            </p:cNvSpPr>
            <p:nvPr/>
          </p:nvSpPr>
          <p:spPr bwMode="auto">
            <a:xfrm>
              <a:off x="42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1" name="Line 77"/>
            <p:cNvSpPr>
              <a:spLocks noChangeShapeType="1"/>
            </p:cNvSpPr>
            <p:nvPr/>
          </p:nvSpPr>
          <p:spPr bwMode="auto">
            <a:xfrm>
              <a:off x="10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2" name="Line 78"/>
            <p:cNvSpPr>
              <a:spLocks noChangeShapeType="1"/>
            </p:cNvSpPr>
            <p:nvPr/>
          </p:nvSpPr>
          <p:spPr bwMode="auto">
            <a:xfrm>
              <a:off x="10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3" name="Line 79"/>
            <p:cNvSpPr>
              <a:spLocks noChangeShapeType="1"/>
            </p:cNvSpPr>
            <p:nvPr/>
          </p:nvSpPr>
          <p:spPr bwMode="auto">
            <a:xfrm>
              <a:off x="11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4" name="Line 80"/>
            <p:cNvSpPr>
              <a:spLocks noChangeShapeType="1"/>
            </p:cNvSpPr>
            <p:nvPr/>
          </p:nvSpPr>
          <p:spPr bwMode="auto">
            <a:xfrm>
              <a:off x="11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5" name="Line 81"/>
            <p:cNvSpPr>
              <a:spLocks noChangeShapeType="1"/>
            </p:cNvSpPr>
            <p:nvPr/>
          </p:nvSpPr>
          <p:spPr bwMode="auto">
            <a:xfrm>
              <a:off x="12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6" name="Line 82"/>
            <p:cNvSpPr>
              <a:spLocks noChangeShapeType="1"/>
            </p:cNvSpPr>
            <p:nvPr/>
          </p:nvSpPr>
          <p:spPr bwMode="auto">
            <a:xfrm>
              <a:off x="12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7" name="Line 83"/>
            <p:cNvSpPr>
              <a:spLocks noChangeShapeType="1"/>
            </p:cNvSpPr>
            <p:nvPr/>
          </p:nvSpPr>
          <p:spPr bwMode="auto">
            <a:xfrm>
              <a:off x="13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8" name="Line 84"/>
            <p:cNvSpPr>
              <a:spLocks noChangeShapeType="1"/>
            </p:cNvSpPr>
            <p:nvPr/>
          </p:nvSpPr>
          <p:spPr bwMode="auto">
            <a:xfrm>
              <a:off x="13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9" name="Line 85"/>
            <p:cNvSpPr>
              <a:spLocks noChangeShapeType="1"/>
            </p:cNvSpPr>
            <p:nvPr/>
          </p:nvSpPr>
          <p:spPr bwMode="auto">
            <a:xfrm>
              <a:off x="14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0" name="Line 86"/>
            <p:cNvSpPr>
              <a:spLocks noChangeShapeType="1"/>
            </p:cNvSpPr>
            <p:nvPr/>
          </p:nvSpPr>
          <p:spPr bwMode="auto">
            <a:xfrm>
              <a:off x="14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1" name="Line 87"/>
            <p:cNvSpPr>
              <a:spLocks noChangeShapeType="1"/>
            </p:cNvSpPr>
            <p:nvPr/>
          </p:nvSpPr>
          <p:spPr bwMode="auto">
            <a:xfrm>
              <a:off x="15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2" name="Line 88"/>
            <p:cNvSpPr>
              <a:spLocks noChangeShapeType="1"/>
            </p:cNvSpPr>
            <p:nvPr/>
          </p:nvSpPr>
          <p:spPr bwMode="auto">
            <a:xfrm>
              <a:off x="15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3" name="Line 89"/>
            <p:cNvSpPr>
              <a:spLocks noChangeShapeType="1"/>
            </p:cNvSpPr>
            <p:nvPr/>
          </p:nvSpPr>
          <p:spPr bwMode="auto">
            <a:xfrm>
              <a:off x="16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4" name="Line 90"/>
            <p:cNvSpPr>
              <a:spLocks noChangeShapeType="1"/>
            </p:cNvSpPr>
            <p:nvPr/>
          </p:nvSpPr>
          <p:spPr bwMode="auto">
            <a:xfrm>
              <a:off x="16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5" name="Line 91"/>
            <p:cNvSpPr>
              <a:spLocks noChangeShapeType="1"/>
            </p:cNvSpPr>
            <p:nvPr/>
          </p:nvSpPr>
          <p:spPr bwMode="auto">
            <a:xfrm>
              <a:off x="16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6" name="Line 92"/>
            <p:cNvSpPr>
              <a:spLocks noChangeShapeType="1"/>
            </p:cNvSpPr>
            <p:nvPr/>
          </p:nvSpPr>
          <p:spPr bwMode="auto">
            <a:xfrm>
              <a:off x="17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7" name="Line 93"/>
            <p:cNvSpPr>
              <a:spLocks noChangeShapeType="1"/>
            </p:cNvSpPr>
            <p:nvPr/>
          </p:nvSpPr>
          <p:spPr bwMode="auto">
            <a:xfrm>
              <a:off x="17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8" name="Line 94"/>
            <p:cNvSpPr>
              <a:spLocks noChangeShapeType="1"/>
            </p:cNvSpPr>
            <p:nvPr/>
          </p:nvSpPr>
          <p:spPr bwMode="auto">
            <a:xfrm>
              <a:off x="18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9" name="Line 95"/>
            <p:cNvSpPr>
              <a:spLocks noChangeShapeType="1"/>
            </p:cNvSpPr>
            <p:nvPr/>
          </p:nvSpPr>
          <p:spPr bwMode="auto">
            <a:xfrm>
              <a:off x="18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0" name="Line 96"/>
            <p:cNvSpPr>
              <a:spLocks noChangeShapeType="1"/>
            </p:cNvSpPr>
            <p:nvPr/>
          </p:nvSpPr>
          <p:spPr bwMode="auto">
            <a:xfrm>
              <a:off x="193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1" name="Line 97"/>
            <p:cNvSpPr>
              <a:spLocks noChangeShapeType="1"/>
            </p:cNvSpPr>
            <p:nvPr/>
          </p:nvSpPr>
          <p:spPr bwMode="auto">
            <a:xfrm>
              <a:off x="198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2" name="Line 98"/>
            <p:cNvSpPr>
              <a:spLocks noChangeShapeType="1"/>
            </p:cNvSpPr>
            <p:nvPr/>
          </p:nvSpPr>
          <p:spPr bwMode="auto">
            <a:xfrm>
              <a:off x="203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3" name="Line 99"/>
            <p:cNvSpPr>
              <a:spLocks noChangeShapeType="1"/>
            </p:cNvSpPr>
            <p:nvPr/>
          </p:nvSpPr>
          <p:spPr bwMode="auto">
            <a:xfrm>
              <a:off x="208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4" name="Line 100"/>
            <p:cNvSpPr>
              <a:spLocks noChangeShapeType="1"/>
            </p:cNvSpPr>
            <p:nvPr/>
          </p:nvSpPr>
          <p:spPr bwMode="auto">
            <a:xfrm>
              <a:off x="212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5" name="Line 101"/>
            <p:cNvSpPr>
              <a:spLocks noChangeShapeType="1"/>
            </p:cNvSpPr>
            <p:nvPr/>
          </p:nvSpPr>
          <p:spPr bwMode="auto">
            <a:xfrm>
              <a:off x="217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6" name="Line 102"/>
            <p:cNvSpPr>
              <a:spLocks noChangeShapeType="1"/>
            </p:cNvSpPr>
            <p:nvPr/>
          </p:nvSpPr>
          <p:spPr bwMode="auto">
            <a:xfrm>
              <a:off x="22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7" name="Line 103"/>
            <p:cNvSpPr>
              <a:spLocks noChangeShapeType="1"/>
            </p:cNvSpPr>
            <p:nvPr/>
          </p:nvSpPr>
          <p:spPr bwMode="auto">
            <a:xfrm>
              <a:off x="22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8" name="Line 104"/>
            <p:cNvSpPr>
              <a:spLocks noChangeShapeType="1"/>
            </p:cNvSpPr>
            <p:nvPr/>
          </p:nvSpPr>
          <p:spPr bwMode="auto">
            <a:xfrm>
              <a:off x="23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9" name="Line 105"/>
            <p:cNvSpPr>
              <a:spLocks noChangeShapeType="1"/>
            </p:cNvSpPr>
            <p:nvPr/>
          </p:nvSpPr>
          <p:spPr bwMode="auto">
            <a:xfrm>
              <a:off x="23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0" name="Line 106"/>
            <p:cNvSpPr>
              <a:spLocks noChangeShapeType="1"/>
            </p:cNvSpPr>
            <p:nvPr/>
          </p:nvSpPr>
          <p:spPr bwMode="auto">
            <a:xfrm>
              <a:off x="24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1" name="Line 107"/>
            <p:cNvSpPr>
              <a:spLocks noChangeShapeType="1"/>
            </p:cNvSpPr>
            <p:nvPr/>
          </p:nvSpPr>
          <p:spPr bwMode="auto">
            <a:xfrm>
              <a:off x="24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2" name="Line 108"/>
            <p:cNvSpPr>
              <a:spLocks noChangeShapeType="1"/>
            </p:cNvSpPr>
            <p:nvPr/>
          </p:nvSpPr>
          <p:spPr bwMode="auto">
            <a:xfrm>
              <a:off x="25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3" name="Line 109"/>
            <p:cNvSpPr>
              <a:spLocks noChangeShapeType="1"/>
            </p:cNvSpPr>
            <p:nvPr/>
          </p:nvSpPr>
          <p:spPr bwMode="auto">
            <a:xfrm>
              <a:off x="25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4" name="Line 110"/>
            <p:cNvSpPr>
              <a:spLocks noChangeShapeType="1"/>
            </p:cNvSpPr>
            <p:nvPr/>
          </p:nvSpPr>
          <p:spPr bwMode="auto">
            <a:xfrm>
              <a:off x="26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5" name="Line 111"/>
            <p:cNvSpPr>
              <a:spLocks noChangeShapeType="1"/>
            </p:cNvSpPr>
            <p:nvPr/>
          </p:nvSpPr>
          <p:spPr bwMode="auto">
            <a:xfrm>
              <a:off x="26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6" name="Line 112"/>
            <p:cNvSpPr>
              <a:spLocks noChangeShapeType="1"/>
            </p:cNvSpPr>
            <p:nvPr/>
          </p:nvSpPr>
          <p:spPr bwMode="auto">
            <a:xfrm>
              <a:off x="27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7" name="Line 113"/>
            <p:cNvSpPr>
              <a:spLocks noChangeShapeType="1"/>
            </p:cNvSpPr>
            <p:nvPr/>
          </p:nvSpPr>
          <p:spPr bwMode="auto">
            <a:xfrm>
              <a:off x="27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8" name="Line 114"/>
            <p:cNvSpPr>
              <a:spLocks noChangeShapeType="1"/>
            </p:cNvSpPr>
            <p:nvPr/>
          </p:nvSpPr>
          <p:spPr bwMode="auto">
            <a:xfrm>
              <a:off x="28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9" name="Line 115"/>
            <p:cNvSpPr>
              <a:spLocks noChangeShapeType="1"/>
            </p:cNvSpPr>
            <p:nvPr/>
          </p:nvSpPr>
          <p:spPr bwMode="auto">
            <a:xfrm>
              <a:off x="28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0" name="Line 116"/>
            <p:cNvSpPr>
              <a:spLocks noChangeShapeType="1"/>
            </p:cNvSpPr>
            <p:nvPr/>
          </p:nvSpPr>
          <p:spPr bwMode="auto">
            <a:xfrm>
              <a:off x="28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1" name="Line 117"/>
            <p:cNvSpPr>
              <a:spLocks noChangeShapeType="1"/>
            </p:cNvSpPr>
            <p:nvPr/>
          </p:nvSpPr>
          <p:spPr bwMode="auto">
            <a:xfrm>
              <a:off x="29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2" name="Line 118"/>
            <p:cNvSpPr>
              <a:spLocks noChangeShapeType="1"/>
            </p:cNvSpPr>
            <p:nvPr/>
          </p:nvSpPr>
          <p:spPr bwMode="auto">
            <a:xfrm>
              <a:off x="29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3" name="Line 119"/>
            <p:cNvSpPr>
              <a:spLocks noChangeShapeType="1"/>
            </p:cNvSpPr>
            <p:nvPr/>
          </p:nvSpPr>
          <p:spPr bwMode="auto">
            <a:xfrm>
              <a:off x="30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4" name="Line 120"/>
            <p:cNvSpPr>
              <a:spLocks noChangeShapeType="1"/>
            </p:cNvSpPr>
            <p:nvPr/>
          </p:nvSpPr>
          <p:spPr bwMode="auto">
            <a:xfrm>
              <a:off x="30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5" name="Line 121"/>
            <p:cNvSpPr>
              <a:spLocks noChangeShapeType="1"/>
            </p:cNvSpPr>
            <p:nvPr/>
          </p:nvSpPr>
          <p:spPr bwMode="auto">
            <a:xfrm>
              <a:off x="313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6" name="Line 122"/>
            <p:cNvSpPr>
              <a:spLocks noChangeShapeType="1"/>
            </p:cNvSpPr>
            <p:nvPr/>
          </p:nvSpPr>
          <p:spPr bwMode="auto">
            <a:xfrm>
              <a:off x="318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7" name="Line 123"/>
            <p:cNvSpPr>
              <a:spLocks noChangeShapeType="1"/>
            </p:cNvSpPr>
            <p:nvPr/>
          </p:nvSpPr>
          <p:spPr bwMode="auto">
            <a:xfrm>
              <a:off x="323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8" name="Line 124"/>
            <p:cNvSpPr>
              <a:spLocks noChangeShapeType="1"/>
            </p:cNvSpPr>
            <p:nvPr/>
          </p:nvSpPr>
          <p:spPr bwMode="auto">
            <a:xfrm>
              <a:off x="328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9" name="Line 125"/>
            <p:cNvSpPr>
              <a:spLocks noChangeShapeType="1"/>
            </p:cNvSpPr>
            <p:nvPr/>
          </p:nvSpPr>
          <p:spPr bwMode="auto">
            <a:xfrm>
              <a:off x="332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0" name="Line 126"/>
            <p:cNvSpPr>
              <a:spLocks noChangeShapeType="1"/>
            </p:cNvSpPr>
            <p:nvPr/>
          </p:nvSpPr>
          <p:spPr bwMode="auto">
            <a:xfrm>
              <a:off x="337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1" name="Line 127"/>
            <p:cNvSpPr>
              <a:spLocks noChangeShapeType="1"/>
            </p:cNvSpPr>
            <p:nvPr/>
          </p:nvSpPr>
          <p:spPr bwMode="auto">
            <a:xfrm>
              <a:off x="34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2" name="Line 128"/>
            <p:cNvSpPr>
              <a:spLocks noChangeShapeType="1"/>
            </p:cNvSpPr>
            <p:nvPr/>
          </p:nvSpPr>
          <p:spPr bwMode="auto">
            <a:xfrm>
              <a:off x="34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3" name="Line 129"/>
            <p:cNvSpPr>
              <a:spLocks noChangeShapeType="1"/>
            </p:cNvSpPr>
            <p:nvPr/>
          </p:nvSpPr>
          <p:spPr bwMode="auto">
            <a:xfrm>
              <a:off x="35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4" name="Line 130"/>
            <p:cNvSpPr>
              <a:spLocks noChangeShapeType="1"/>
            </p:cNvSpPr>
            <p:nvPr/>
          </p:nvSpPr>
          <p:spPr bwMode="auto">
            <a:xfrm>
              <a:off x="35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5" name="Line 131"/>
            <p:cNvSpPr>
              <a:spLocks noChangeShapeType="1"/>
            </p:cNvSpPr>
            <p:nvPr/>
          </p:nvSpPr>
          <p:spPr bwMode="auto">
            <a:xfrm>
              <a:off x="36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6" name="Line 132"/>
            <p:cNvSpPr>
              <a:spLocks noChangeShapeType="1"/>
            </p:cNvSpPr>
            <p:nvPr/>
          </p:nvSpPr>
          <p:spPr bwMode="auto">
            <a:xfrm>
              <a:off x="36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7" name="Line 133"/>
            <p:cNvSpPr>
              <a:spLocks noChangeShapeType="1"/>
            </p:cNvSpPr>
            <p:nvPr/>
          </p:nvSpPr>
          <p:spPr bwMode="auto">
            <a:xfrm>
              <a:off x="37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8" name="Line 134"/>
            <p:cNvSpPr>
              <a:spLocks noChangeShapeType="1"/>
            </p:cNvSpPr>
            <p:nvPr/>
          </p:nvSpPr>
          <p:spPr bwMode="auto">
            <a:xfrm>
              <a:off x="37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9" name="Line 135"/>
            <p:cNvSpPr>
              <a:spLocks noChangeShapeType="1"/>
            </p:cNvSpPr>
            <p:nvPr/>
          </p:nvSpPr>
          <p:spPr bwMode="auto">
            <a:xfrm>
              <a:off x="38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0" name="Line 136"/>
            <p:cNvSpPr>
              <a:spLocks noChangeShapeType="1"/>
            </p:cNvSpPr>
            <p:nvPr/>
          </p:nvSpPr>
          <p:spPr bwMode="auto">
            <a:xfrm>
              <a:off x="38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1" name="Line 137"/>
            <p:cNvSpPr>
              <a:spLocks noChangeShapeType="1"/>
            </p:cNvSpPr>
            <p:nvPr/>
          </p:nvSpPr>
          <p:spPr bwMode="auto">
            <a:xfrm>
              <a:off x="39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2" name="Line 138"/>
            <p:cNvSpPr>
              <a:spLocks noChangeShapeType="1"/>
            </p:cNvSpPr>
            <p:nvPr/>
          </p:nvSpPr>
          <p:spPr bwMode="auto">
            <a:xfrm>
              <a:off x="39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3" name="Line 139"/>
            <p:cNvSpPr>
              <a:spLocks noChangeShapeType="1"/>
            </p:cNvSpPr>
            <p:nvPr/>
          </p:nvSpPr>
          <p:spPr bwMode="auto">
            <a:xfrm>
              <a:off x="40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4" name="Line 140"/>
            <p:cNvSpPr>
              <a:spLocks noChangeShapeType="1"/>
            </p:cNvSpPr>
            <p:nvPr/>
          </p:nvSpPr>
          <p:spPr bwMode="auto">
            <a:xfrm>
              <a:off x="40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5" name="Line 141"/>
            <p:cNvSpPr>
              <a:spLocks noChangeShapeType="1"/>
            </p:cNvSpPr>
            <p:nvPr/>
          </p:nvSpPr>
          <p:spPr bwMode="auto">
            <a:xfrm>
              <a:off x="40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6" name="Line 142"/>
            <p:cNvSpPr>
              <a:spLocks noChangeShapeType="1"/>
            </p:cNvSpPr>
            <p:nvPr/>
          </p:nvSpPr>
          <p:spPr bwMode="auto">
            <a:xfrm>
              <a:off x="41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7" name="Line 143"/>
            <p:cNvSpPr>
              <a:spLocks noChangeShapeType="1"/>
            </p:cNvSpPr>
            <p:nvPr/>
          </p:nvSpPr>
          <p:spPr bwMode="auto">
            <a:xfrm>
              <a:off x="41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8" name="Line 144"/>
            <p:cNvSpPr>
              <a:spLocks noChangeShapeType="1"/>
            </p:cNvSpPr>
            <p:nvPr/>
          </p:nvSpPr>
          <p:spPr bwMode="auto">
            <a:xfrm>
              <a:off x="42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9" name="Line 145"/>
            <p:cNvSpPr>
              <a:spLocks noChangeShapeType="1"/>
            </p:cNvSpPr>
            <p:nvPr/>
          </p:nvSpPr>
          <p:spPr bwMode="auto">
            <a:xfrm>
              <a:off x="42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0" name="Line 146"/>
            <p:cNvSpPr>
              <a:spLocks noChangeShapeType="1"/>
            </p:cNvSpPr>
            <p:nvPr/>
          </p:nvSpPr>
          <p:spPr bwMode="auto">
            <a:xfrm>
              <a:off x="10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1" name="Line 147"/>
            <p:cNvSpPr>
              <a:spLocks noChangeShapeType="1"/>
            </p:cNvSpPr>
            <p:nvPr/>
          </p:nvSpPr>
          <p:spPr bwMode="auto">
            <a:xfrm>
              <a:off x="10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2" name="Line 148"/>
            <p:cNvSpPr>
              <a:spLocks noChangeShapeType="1"/>
            </p:cNvSpPr>
            <p:nvPr/>
          </p:nvSpPr>
          <p:spPr bwMode="auto">
            <a:xfrm>
              <a:off x="11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3" name="Line 149"/>
            <p:cNvSpPr>
              <a:spLocks noChangeShapeType="1"/>
            </p:cNvSpPr>
            <p:nvPr/>
          </p:nvSpPr>
          <p:spPr bwMode="auto">
            <a:xfrm>
              <a:off x="11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4" name="Line 150"/>
            <p:cNvSpPr>
              <a:spLocks noChangeShapeType="1"/>
            </p:cNvSpPr>
            <p:nvPr/>
          </p:nvSpPr>
          <p:spPr bwMode="auto">
            <a:xfrm>
              <a:off x="12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5" name="Line 151"/>
            <p:cNvSpPr>
              <a:spLocks noChangeShapeType="1"/>
            </p:cNvSpPr>
            <p:nvPr/>
          </p:nvSpPr>
          <p:spPr bwMode="auto">
            <a:xfrm>
              <a:off x="12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6" name="Line 152"/>
            <p:cNvSpPr>
              <a:spLocks noChangeShapeType="1"/>
            </p:cNvSpPr>
            <p:nvPr/>
          </p:nvSpPr>
          <p:spPr bwMode="auto">
            <a:xfrm>
              <a:off x="13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7" name="Line 153"/>
            <p:cNvSpPr>
              <a:spLocks noChangeShapeType="1"/>
            </p:cNvSpPr>
            <p:nvPr/>
          </p:nvSpPr>
          <p:spPr bwMode="auto">
            <a:xfrm>
              <a:off x="13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8" name="Line 154"/>
            <p:cNvSpPr>
              <a:spLocks noChangeShapeType="1"/>
            </p:cNvSpPr>
            <p:nvPr/>
          </p:nvSpPr>
          <p:spPr bwMode="auto">
            <a:xfrm>
              <a:off x="14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9" name="Line 155"/>
            <p:cNvSpPr>
              <a:spLocks noChangeShapeType="1"/>
            </p:cNvSpPr>
            <p:nvPr/>
          </p:nvSpPr>
          <p:spPr bwMode="auto">
            <a:xfrm>
              <a:off x="14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0" name="Line 156"/>
            <p:cNvSpPr>
              <a:spLocks noChangeShapeType="1"/>
            </p:cNvSpPr>
            <p:nvPr/>
          </p:nvSpPr>
          <p:spPr bwMode="auto">
            <a:xfrm>
              <a:off x="15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1" name="Line 157"/>
            <p:cNvSpPr>
              <a:spLocks noChangeShapeType="1"/>
            </p:cNvSpPr>
            <p:nvPr/>
          </p:nvSpPr>
          <p:spPr bwMode="auto">
            <a:xfrm>
              <a:off x="15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2" name="Line 158"/>
            <p:cNvSpPr>
              <a:spLocks noChangeShapeType="1"/>
            </p:cNvSpPr>
            <p:nvPr/>
          </p:nvSpPr>
          <p:spPr bwMode="auto">
            <a:xfrm>
              <a:off x="16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3" name="Line 159"/>
            <p:cNvSpPr>
              <a:spLocks noChangeShapeType="1"/>
            </p:cNvSpPr>
            <p:nvPr/>
          </p:nvSpPr>
          <p:spPr bwMode="auto">
            <a:xfrm>
              <a:off x="16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4" name="Line 160"/>
            <p:cNvSpPr>
              <a:spLocks noChangeShapeType="1"/>
            </p:cNvSpPr>
            <p:nvPr/>
          </p:nvSpPr>
          <p:spPr bwMode="auto">
            <a:xfrm>
              <a:off x="16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5" name="Line 161"/>
            <p:cNvSpPr>
              <a:spLocks noChangeShapeType="1"/>
            </p:cNvSpPr>
            <p:nvPr/>
          </p:nvSpPr>
          <p:spPr bwMode="auto">
            <a:xfrm>
              <a:off x="17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6" name="Line 162"/>
            <p:cNvSpPr>
              <a:spLocks noChangeShapeType="1"/>
            </p:cNvSpPr>
            <p:nvPr/>
          </p:nvSpPr>
          <p:spPr bwMode="auto">
            <a:xfrm>
              <a:off x="17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7" name="Line 163"/>
            <p:cNvSpPr>
              <a:spLocks noChangeShapeType="1"/>
            </p:cNvSpPr>
            <p:nvPr/>
          </p:nvSpPr>
          <p:spPr bwMode="auto">
            <a:xfrm>
              <a:off x="18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8" name="Line 164"/>
            <p:cNvSpPr>
              <a:spLocks noChangeShapeType="1"/>
            </p:cNvSpPr>
            <p:nvPr/>
          </p:nvSpPr>
          <p:spPr bwMode="auto">
            <a:xfrm>
              <a:off x="18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9" name="Line 165"/>
            <p:cNvSpPr>
              <a:spLocks noChangeShapeType="1"/>
            </p:cNvSpPr>
            <p:nvPr/>
          </p:nvSpPr>
          <p:spPr bwMode="auto">
            <a:xfrm>
              <a:off x="193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0" name="Line 166"/>
            <p:cNvSpPr>
              <a:spLocks noChangeShapeType="1"/>
            </p:cNvSpPr>
            <p:nvPr/>
          </p:nvSpPr>
          <p:spPr bwMode="auto">
            <a:xfrm>
              <a:off x="198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1" name="Line 167"/>
            <p:cNvSpPr>
              <a:spLocks noChangeShapeType="1"/>
            </p:cNvSpPr>
            <p:nvPr/>
          </p:nvSpPr>
          <p:spPr bwMode="auto">
            <a:xfrm>
              <a:off x="203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2" name="Line 168"/>
            <p:cNvSpPr>
              <a:spLocks noChangeShapeType="1"/>
            </p:cNvSpPr>
            <p:nvPr/>
          </p:nvSpPr>
          <p:spPr bwMode="auto">
            <a:xfrm>
              <a:off x="208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3" name="Line 169"/>
            <p:cNvSpPr>
              <a:spLocks noChangeShapeType="1"/>
            </p:cNvSpPr>
            <p:nvPr/>
          </p:nvSpPr>
          <p:spPr bwMode="auto">
            <a:xfrm>
              <a:off x="212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4" name="Line 170"/>
            <p:cNvSpPr>
              <a:spLocks noChangeShapeType="1"/>
            </p:cNvSpPr>
            <p:nvPr/>
          </p:nvSpPr>
          <p:spPr bwMode="auto">
            <a:xfrm>
              <a:off x="217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5" name="Line 171"/>
            <p:cNvSpPr>
              <a:spLocks noChangeShapeType="1"/>
            </p:cNvSpPr>
            <p:nvPr/>
          </p:nvSpPr>
          <p:spPr bwMode="auto">
            <a:xfrm>
              <a:off x="22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6" name="Line 172"/>
            <p:cNvSpPr>
              <a:spLocks noChangeShapeType="1"/>
            </p:cNvSpPr>
            <p:nvPr/>
          </p:nvSpPr>
          <p:spPr bwMode="auto">
            <a:xfrm>
              <a:off x="22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7" name="Line 173"/>
            <p:cNvSpPr>
              <a:spLocks noChangeShapeType="1"/>
            </p:cNvSpPr>
            <p:nvPr/>
          </p:nvSpPr>
          <p:spPr bwMode="auto">
            <a:xfrm>
              <a:off x="23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8" name="Line 174"/>
            <p:cNvSpPr>
              <a:spLocks noChangeShapeType="1"/>
            </p:cNvSpPr>
            <p:nvPr/>
          </p:nvSpPr>
          <p:spPr bwMode="auto">
            <a:xfrm>
              <a:off x="23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9" name="Line 175"/>
            <p:cNvSpPr>
              <a:spLocks noChangeShapeType="1"/>
            </p:cNvSpPr>
            <p:nvPr/>
          </p:nvSpPr>
          <p:spPr bwMode="auto">
            <a:xfrm>
              <a:off x="24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0" name="Line 176"/>
            <p:cNvSpPr>
              <a:spLocks noChangeShapeType="1"/>
            </p:cNvSpPr>
            <p:nvPr/>
          </p:nvSpPr>
          <p:spPr bwMode="auto">
            <a:xfrm>
              <a:off x="24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1" name="Line 177"/>
            <p:cNvSpPr>
              <a:spLocks noChangeShapeType="1"/>
            </p:cNvSpPr>
            <p:nvPr/>
          </p:nvSpPr>
          <p:spPr bwMode="auto">
            <a:xfrm>
              <a:off x="25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2" name="Line 178"/>
            <p:cNvSpPr>
              <a:spLocks noChangeShapeType="1"/>
            </p:cNvSpPr>
            <p:nvPr/>
          </p:nvSpPr>
          <p:spPr bwMode="auto">
            <a:xfrm>
              <a:off x="25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3" name="Line 179"/>
            <p:cNvSpPr>
              <a:spLocks noChangeShapeType="1"/>
            </p:cNvSpPr>
            <p:nvPr/>
          </p:nvSpPr>
          <p:spPr bwMode="auto">
            <a:xfrm>
              <a:off x="26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4" name="Line 180"/>
            <p:cNvSpPr>
              <a:spLocks noChangeShapeType="1"/>
            </p:cNvSpPr>
            <p:nvPr/>
          </p:nvSpPr>
          <p:spPr bwMode="auto">
            <a:xfrm>
              <a:off x="26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5" name="Line 181"/>
            <p:cNvSpPr>
              <a:spLocks noChangeShapeType="1"/>
            </p:cNvSpPr>
            <p:nvPr/>
          </p:nvSpPr>
          <p:spPr bwMode="auto">
            <a:xfrm>
              <a:off x="27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6" name="Line 182"/>
            <p:cNvSpPr>
              <a:spLocks noChangeShapeType="1"/>
            </p:cNvSpPr>
            <p:nvPr/>
          </p:nvSpPr>
          <p:spPr bwMode="auto">
            <a:xfrm>
              <a:off x="27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7" name="Line 183"/>
            <p:cNvSpPr>
              <a:spLocks noChangeShapeType="1"/>
            </p:cNvSpPr>
            <p:nvPr/>
          </p:nvSpPr>
          <p:spPr bwMode="auto">
            <a:xfrm>
              <a:off x="28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8" name="Line 184"/>
            <p:cNvSpPr>
              <a:spLocks noChangeShapeType="1"/>
            </p:cNvSpPr>
            <p:nvPr/>
          </p:nvSpPr>
          <p:spPr bwMode="auto">
            <a:xfrm>
              <a:off x="28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9" name="Line 185"/>
            <p:cNvSpPr>
              <a:spLocks noChangeShapeType="1"/>
            </p:cNvSpPr>
            <p:nvPr/>
          </p:nvSpPr>
          <p:spPr bwMode="auto">
            <a:xfrm>
              <a:off x="28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0" name="Line 186"/>
            <p:cNvSpPr>
              <a:spLocks noChangeShapeType="1"/>
            </p:cNvSpPr>
            <p:nvPr/>
          </p:nvSpPr>
          <p:spPr bwMode="auto">
            <a:xfrm>
              <a:off x="29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1" name="Line 187"/>
            <p:cNvSpPr>
              <a:spLocks noChangeShapeType="1"/>
            </p:cNvSpPr>
            <p:nvPr/>
          </p:nvSpPr>
          <p:spPr bwMode="auto">
            <a:xfrm>
              <a:off x="29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2" name="Line 188"/>
            <p:cNvSpPr>
              <a:spLocks noChangeShapeType="1"/>
            </p:cNvSpPr>
            <p:nvPr/>
          </p:nvSpPr>
          <p:spPr bwMode="auto">
            <a:xfrm>
              <a:off x="30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3" name="Line 189"/>
            <p:cNvSpPr>
              <a:spLocks noChangeShapeType="1"/>
            </p:cNvSpPr>
            <p:nvPr/>
          </p:nvSpPr>
          <p:spPr bwMode="auto">
            <a:xfrm>
              <a:off x="30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4" name="Line 190"/>
            <p:cNvSpPr>
              <a:spLocks noChangeShapeType="1"/>
            </p:cNvSpPr>
            <p:nvPr/>
          </p:nvSpPr>
          <p:spPr bwMode="auto">
            <a:xfrm>
              <a:off x="313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5" name="Line 191"/>
            <p:cNvSpPr>
              <a:spLocks noChangeShapeType="1"/>
            </p:cNvSpPr>
            <p:nvPr/>
          </p:nvSpPr>
          <p:spPr bwMode="auto">
            <a:xfrm>
              <a:off x="318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6" name="Line 192"/>
            <p:cNvSpPr>
              <a:spLocks noChangeShapeType="1"/>
            </p:cNvSpPr>
            <p:nvPr/>
          </p:nvSpPr>
          <p:spPr bwMode="auto">
            <a:xfrm>
              <a:off x="323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7" name="Line 193"/>
            <p:cNvSpPr>
              <a:spLocks noChangeShapeType="1"/>
            </p:cNvSpPr>
            <p:nvPr/>
          </p:nvSpPr>
          <p:spPr bwMode="auto">
            <a:xfrm>
              <a:off x="328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8" name="Line 194"/>
            <p:cNvSpPr>
              <a:spLocks noChangeShapeType="1"/>
            </p:cNvSpPr>
            <p:nvPr/>
          </p:nvSpPr>
          <p:spPr bwMode="auto">
            <a:xfrm>
              <a:off x="332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9" name="Line 195"/>
            <p:cNvSpPr>
              <a:spLocks noChangeShapeType="1"/>
            </p:cNvSpPr>
            <p:nvPr/>
          </p:nvSpPr>
          <p:spPr bwMode="auto">
            <a:xfrm>
              <a:off x="337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0" name="Line 196"/>
            <p:cNvSpPr>
              <a:spLocks noChangeShapeType="1"/>
            </p:cNvSpPr>
            <p:nvPr/>
          </p:nvSpPr>
          <p:spPr bwMode="auto">
            <a:xfrm>
              <a:off x="34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1" name="Line 197"/>
            <p:cNvSpPr>
              <a:spLocks noChangeShapeType="1"/>
            </p:cNvSpPr>
            <p:nvPr/>
          </p:nvSpPr>
          <p:spPr bwMode="auto">
            <a:xfrm>
              <a:off x="34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2" name="Line 198"/>
            <p:cNvSpPr>
              <a:spLocks noChangeShapeType="1"/>
            </p:cNvSpPr>
            <p:nvPr/>
          </p:nvSpPr>
          <p:spPr bwMode="auto">
            <a:xfrm>
              <a:off x="35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3" name="Line 199"/>
            <p:cNvSpPr>
              <a:spLocks noChangeShapeType="1"/>
            </p:cNvSpPr>
            <p:nvPr/>
          </p:nvSpPr>
          <p:spPr bwMode="auto">
            <a:xfrm>
              <a:off x="35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4" name="Line 200"/>
            <p:cNvSpPr>
              <a:spLocks noChangeShapeType="1"/>
            </p:cNvSpPr>
            <p:nvPr/>
          </p:nvSpPr>
          <p:spPr bwMode="auto">
            <a:xfrm>
              <a:off x="36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5" name="Line 201"/>
            <p:cNvSpPr>
              <a:spLocks noChangeShapeType="1"/>
            </p:cNvSpPr>
            <p:nvPr/>
          </p:nvSpPr>
          <p:spPr bwMode="auto">
            <a:xfrm>
              <a:off x="36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6" name="Line 202"/>
            <p:cNvSpPr>
              <a:spLocks noChangeShapeType="1"/>
            </p:cNvSpPr>
            <p:nvPr/>
          </p:nvSpPr>
          <p:spPr bwMode="auto">
            <a:xfrm>
              <a:off x="37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7" name="Line 203"/>
            <p:cNvSpPr>
              <a:spLocks noChangeShapeType="1"/>
            </p:cNvSpPr>
            <p:nvPr/>
          </p:nvSpPr>
          <p:spPr bwMode="auto">
            <a:xfrm>
              <a:off x="37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8" name="Line 204"/>
            <p:cNvSpPr>
              <a:spLocks noChangeShapeType="1"/>
            </p:cNvSpPr>
            <p:nvPr/>
          </p:nvSpPr>
          <p:spPr bwMode="auto">
            <a:xfrm>
              <a:off x="38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9" name="Line 205"/>
            <p:cNvSpPr>
              <a:spLocks noChangeShapeType="1"/>
            </p:cNvSpPr>
            <p:nvPr/>
          </p:nvSpPr>
          <p:spPr bwMode="auto">
            <a:xfrm>
              <a:off x="38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0" name="Line 206"/>
            <p:cNvSpPr>
              <a:spLocks noChangeShapeType="1"/>
            </p:cNvSpPr>
            <p:nvPr/>
          </p:nvSpPr>
          <p:spPr bwMode="auto">
            <a:xfrm>
              <a:off x="39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1" name="Line 207"/>
            <p:cNvSpPr>
              <a:spLocks noChangeShapeType="1"/>
            </p:cNvSpPr>
            <p:nvPr/>
          </p:nvSpPr>
          <p:spPr bwMode="auto">
            <a:xfrm>
              <a:off x="39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2" name="Line 208"/>
            <p:cNvSpPr>
              <a:spLocks noChangeShapeType="1"/>
            </p:cNvSpPr>
            <p:nvPr/>
          </p:nvSpPr>
          <p:spPr bwMode="auto">
            <a:xfrm>
              <a:off x="40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3" name="Line 209"/>
            <p:cNvSpPr>
              <a:spLocks noChangeShapeType="1"/>
            </p:cNvSpPr>
            <p:nvPr/>
          </p:nvSpPr>
          <p:spPr bwMode="auto">
            <a:xfrm>
              <a:off x="40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4" name="Line 210"/>
            <p:cNvSpPr>
              <a:spLocks noChangeShapeType="1"/>
            </p:cNvSpPr>
            <p:nvPr/>
          </p:nvSpPr>
          <p:spPr bwMode="auto">
            <a:xfrm>
              <a:off x="40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5" name="Line 211"/>
            <p:cNvSpPr>
              <a:spLocks noChangeShapeType="1"/>
            </p:cNvSpPr>
            <p:nvPr/>
          </p:nvSpPr>
          <p:spPr bwMode="auto">
            <a:xfrm>
              <a:off x="41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6" name="Line 212"/>
            <p:cNvSpPr>
              <a:spLocks noChangeShapeType="1"/>
            </p:cNvSpPr>
            <p:nvPr/>
          </p:nvSpPr>
          <p:spPr bwMode="auto">
            <a:xfrm>
              <a:off x="41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7" name="Line 213"/>
            <p:cNvSpPr>
              <a:spLocks noChangeShapeType="1"/>
            </p:cNvSpPr>
            <p:nvPr/>
          </p:nvSpPr>
          <p:spPr bwMode="auto">
            <a:xfrm>
              <a:off x="42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8" name="Line 214"/>
            <p:cNvSpPr>
              <a:spLocks noChangeShapeType="1"/>
            </p:cNvSpPr>
            <p:nvPr/>
          </p:nvSpPr>
          <p:spPr bwMode="auto">
            <a:xfrm>
              <a:off x="42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9" name="Line 215"/>
            <p:cNvSpPr>
              <a:spLocks noChangeShapeType="1"/>
            </p:cNvSpPr>
            <p:nvPr/>
          </p:nvSpPr>
          <p:spPr bwMode="auto">
            <a:xfrm flipV="1">
              <a:off x="928" y="1348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0" name="Line 216"/>
            <p:cNvSpPr>
              <a:spLocks noChangeShapeType="1"/>
            </p:cNvSpPr>
            <p:nvPr/>
          </p:nvSpPr>
          <p:spPr bwMode="auto">
            <a:xfrm>
              <a:off x="904" y="318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1" name="Line 217"/>
            <p:cNvSpPr>
              <a:spLocks noChangeShapeType="1"/>
            </p:cNvSpPr>
            <p:nvPr/>
          </p:nvSpPr>
          <p:spPr bwMode="auto">
            <a:xfrm>
              <a:off x="928" y="3188"/>
              <a:ext cx="3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2" name="Line 218"/>
            <p:cNvSpPr>
              <a:spLocks noChangeShapeType="1"/>
            </p:cNvSpPr>
            <p:nvPr/>
          </p:nvSpPr>
          <p:spPr bwMode="auto">
            <a:xfrm flipV="1">
              <a:off x="92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3" name="Line 219"/>
            <p:cNvSpPr>
              <a:spLocks noChangeShapeType="1"/>
            </p:cNvSpPr>
            <p:nvPr/>
          </p:nvSpPr>
          <p:spPr bwMode="auto">
            <a:xfrm flipV="1">
              <a:off x="109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4" name="Line 220"/>
            <p:cNvSpPr>
              <a:spLocks noChangeShapeType="1"/>
            </p:cNvSpPr>
            <p:nvPr/>
          </p:nvSpPr>
          <p:spPr bwMode="auto">
            <a:xfrm flipV="1">
              <a:off x="127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5" name="Line 221"/>
            <p:cNvSpPr>
              <a:spLocks noChangeShapeType="1"/>
            </p:cNvSpPr>
            <p:nvPr/>
          </p:nvSpPr>
          <p:spPr bwMode="auto">
            <a:xfrm flipV="1">
              <a:off x="144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6" name="Line 222"/>
            <p:cNvSpPr>
              <a:spLocks noChangeShapeType="1"/>
            </p:cNvSpPr>
            <p:nvPr/>
          </p:nvSpPr>
          <p:spPr bwMode="auto">
            <a:xfrm flipV="1">
              <a:off x="160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7" name="Line 223"/>
            <p:cNvSpPr>
              <a:spLocks noChangeShapeType="1"/>
            </p:cNvSpPr>
            <p:nvPr/>
          </p:nvSpPr>
          <p:spPr bwMode="auto">
            <a:xfrm flipV="1">
              <a:off x="177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8" name="Line 224"/>
            <p:cNvSpPr>
              <a:spLocks noChangeShapeType="1"/>
            </p:cNvSpPr>
            <p:nvPr/>
          </p:nvSpPr>
          <p:spPr bwMode="auto">
            <a:xfrm flipV="1">
              <a:off x="194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9" name="Line 225"/>
            <p:cNvSpPr>
              <a:spLocks noChangeShapeType="1"/>
            </p:cNvSpPr>
            <p:nvPr/>
          </p:nvSpPr>
          <p:spPr bwMode="auto">
            <a:xfrm flipV="1">
              <a:off x="211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0" name="Line 226"/>
            <p:cNvSpPr>
              <a:spLocks noChangeShapeType="1"/>
            </p:cNvSpPr>
            <p:nvPr/>
          </p:nvSpPr>
          <p:spPr bwMode="auto">
            <a:xfrm flipV="1">
              <a:off x="228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1" name="Line 227"/>
            <p:cNvSpPr>
              <a:spLocks noChangeShapeType="1"/>
            </p:cNvSpPr>
            <p:nvPr/>
          </p:nvSpPr>
          <p:spPr bwMode="auto">
            <a:xfrm flipV="1">
              <a:off x="245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2" name="Line 228"/>
            <p:cNvSpPr>
              <a:spLocks noChangeShapeType="1"/>
            </p:cNvSpPr>
            <p:nvPr/>
          </p:nvSpPr>
          <p:spPr bwMode="auto">
            <a:xfrm flipV="1">
              <a:off x="262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3" name="Line 229"/>
            <p:cNvSpPr>
              <a:spLocks noChangeShapeType="1"/>
            </p:cNvSpPr>
            <p:nvPr/>
          </p:nvSpPr>
          <p:spPr bwMode="auto">
            <a:xfrm flipV="1">
              <a:off x="279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4" name="Line 230"/>
            <p:cNvSpPr>
              <a:spLocks noChangeShapeType="1"/>
            </p:cNvSpPr>
            <p:nvPr/>
          </p:nvSpPr>
          <p:spPr bwMode="auto">
            <a:xfrm flipV="1">
              <a:off x="296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5" name="Line 231"/>
            <p:cNvSpPr>
              <a:spLocks noChangeShapeType="1"/>
            </p:cNvSpPr>
            <p:nvPr/>
          </p:nvSpPr>
          <p:spPr bwMode="auto">
            <a:xfrm flipV="1">
              <a:off x="312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6" name="Line 232"/>
            <p:cNvSpPr>
              <a:spLocks noChangeShapeType="1"/>
            </p:cNvSpPr>
            <p:nvPr/>
          </p:nvSpPr>
          <p:spPr bwMode="auto">
            <a:xfrm flipV="1">
              <a:off x="329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7" name="Line 233"/>
            <p:cNvSpPr>
              <a:spLocks noChangeShapeType="1"/>
            </p:cNvSpPr>
            <p:nvPr/>
          </p:nvSpPr>
          <p:spPr bwMode="auto">
            <a:xfrm flipV="1">
              <a:off x="346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8" name="Line 234"/>
            <p:cNvSpPr>
              <a:spLocks noChangeShapeType="1"/>
            </p:cNvSpPr>
            <p:nvPr/>
          </p:nvSpPr>
          <p:spPr bwMode="auto">
            <a:xfrm flipV="1">
              <a:off x="364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9" name="Line 235"/>
            <p:cNvSpPr>
              <a:spLocks noChangeShapeType="1"/>
            </p:cNvSpPr>
            <p:nvPr/>
          </p:nvSpPr>
          <p:spPr bwMode="auto">
            <a:xfrm flipV="1">
              <a:off x="380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0" name="Line 236"/>
            <p:cNvSpPr>
              <a:spLocks noChangeShapeType="1"/>
            </p:cNvSpPr>
            <p:nvPr/>
          </p:nvSpPr>
          <p:spPr bwMode="auto">
            <a:xfrm flipV="1">
              <a:off x="397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1" name="Line 237"/>
            <p:cNvSpPr>
              <a:spLocks noChangeShapeType="1"/>
            </p:cNvSpPr>
            <p:nvPr/>
          </p:nvSpPr>
          <p:spPr bwMode="auto">
            <a:xfrm flipV="1">
              <a:off x="414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2" name="Line 238"/>
            <p:cNvSpPr>
              <a:spLocks noChangeShapeType="1"/>
            </p:cNvSpPr>
            <p:nvPr/>
          </p:nvSpPr>
          <p:spPr bwMode="auto">
            <a:xfrm flipV="1">
              <a:off x="431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3" name="Freeform 239"/>
            <p:cNvSpPr/>
            <p:nvPr/>
          </p:nvSpPr>
          <p:spPr bwMode="auto">
            <a:xfrm>
              <a:off x="924" y="1368"/>
              <a:ext cx="3385" cy="1817"/>
            </a:xfrm>
            <a:custGeom>
              <a:avLst/>
              <a:gdLst>
                <a:gd name="T0" fmla="*/ 0 w 3385"/>
                <a:gd name="T1" fmla="*/ 1816 h 1817"/>
                <a:gd name="T2" fmla="*/ 168 w 3385"/>
                <a:gd name="T3" fmla="*/ 1752 h 1817"/>
                <a:gd name="T4" fmla="*/ 344 w 3385"/>
                <a:gd name="T5" fmla="*/ 1696 h 1817"/>
                <a:gd name="T6" fmla="*/ 512 w 3385"/>
                <a:gd name="T7" fmla="*/ 1640 h 1817"/>
                <a:gd name="T8" fmla="*/ 680 w 3385"/>
                <a:gd name="T9" fmla="*/ 1576 h 1817"/>
                <a:gd name="T10" fmla="*/ 848 w 3385"/>
                <a:gd name="T11" fmla="*/ 1520 h 1817"/>
                <a:gd name="T12" fmla="*/ 1016 w 3385"/>
                <a:gd name="T13" fmla="*/ 1456 h 1817"/>
                <a:gd name="T14" fmla="*/ 1184 w 3385"/>
                <a:gd name="T15" fmla="*/ 1400 h 1817"/>
                <a:gd name="T16" fmla="*/ 1352 w 3385"/>
                <a:gd name="T17" fmla="*/ 1296 h 1817"/>
                <a:gd name="T18" fmla="*/ 1528 w 3385"/>
                <a:gd name="T19" fmla="*/ 1184 h 1817"/>
                <a:gd name="T20" fmla="*/ 1696 w 3385"/>
                <a:gd name="T21" fmla="*/ 1080 h 1817"/>
                <a:gd name="T22" fmla="*/ 1864 w 3385"/>
                <a:gd name="T23" fmla="*/ 968 h 1817"/>
                <a:gd name="T24" fmla="*/ 2032 w 3385"/>
                <a:gd name="T25" fmla="*/ 864 h 1817"/>
                <a:gd name="T26" fmla="*/ 2200 w 3385"/>
                <a:gd name="T27" fmla="*/ 752 h 1817"/>
                <a:gd name="T28" fmla="*/ 2368 w 3385"/>
                <a:gd name="T29" fmla="*/ 648 h 1817"/>
                <a:gd name="T30" fmla="*/ 2536 w 3385"/>
                <a:gd name="T31" fmla="*/ 536 h 1817"/>
                <a:gd name="T32" fmla="*/ 2712 w 3385"/>
                <a:gd name="T33" fmla="*/ 432 h 1817"/>
                <a:gd name="T34" fmla="*/ 2880 w 3385"/>
                <a:gd name="T35" fmla="*/ 328 h 1817"/>
                <a:gd name="T36" fmla="*/ 3048 w 3385"/>
                <a:gd name="T37" fmla="*/ 216 h 1817"/>
                <a:gd name="T38" fmla="*/ 3216 w 3385"/>
                <a:gd name="T39" fmla="*/ 112 h 1817"/>
                <a:gd name="T40" fmla="*/ 3384 w 3385"/>
                <a:gd name="T41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5" h="1817">
                  <a:moveTo>
                    <a:pt x="0" y="1816"/>
                  </a:moveTo>
                  <a:lnTo>
                    <a:pt x="168" y="1752"/>
                  </a:lnTo>
                  <a:lnTo>
                    <a:pt x="344" y="1696"/>
                  </a:lnTo>
                  <a:lnTo>
                    <a:pt x="512" y="1640"/>
                  </a:lnTo>
                  <a:lnTo>
                    <a:pt x="680" y="1576"/>
                  </a:lnTo>
                  <a:lnTo>
                    <a:pt x="848" y="1520"/>
                  </a:lnTo>
                  <a:lnTo>
                    <a:pt x="1016" y="1456"/>
                  </a:lnTo>
                  <a:lnTo>
                    <a:pt x="1184" y="1400"/>
                  </a:lnTo>
                  <a:lnTo>
                    <a:pt x="1352" y="1296"/>
                  </a:lnTo>
                  <a:lnTo>
                    <a:pt x="1528" y="1184"/>
                  </a:lnTo>
                  <a:lnTo>
                    <a:pt x="1696" y="1080"/>
                  </a:lnTo>
                  <a:lnTo>
                    <a:pt x="1864" y="968"/>
                  </a:lnTo>
                  <a:lnTo>
                    <a:pt x="2032" y="864"/>
                  </a:lnTo>
                  <a:lnTo>
                    <a:pt x="2200" y="752"/>
                  </a:lnTo>
                  <a:lnTo>
                    <a:pt x="2368" y="648"/>
                  </a:lnTo>
                  <a:lnTo>
                    <a:pt x="2536" y="536"/>
                  </a:lnTo>
                  <a:lnTo>
                    <a:pt x="2712" y="432"/>
                  </a:lnTo>
                  <a:lnTo>
                    <a:pt x="2880" y="328"/>
                  </a:lnTo>
                  <a:lnTo>
                    <a:pt x="3048" y="216"/>
                  </a:lnTo>
                  <a:lnTo>
                    <a:pt x="3216" y="112"/>
                  </a:lnTo>
                  <a:lnTo>
                    <a:pt x="338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024" name="Freeform 240"/>
            <p:cNvSpPr/>
            <p:nvPr/>
          </p:nvSpPr>
          <p:spPr bwMode="auto">
            <a:xfrm>
              <a:off x="924" y="2824"/>
              <a:ext cx="3385" cy="361"/>
            </a:xfrm>
            <a:custGeom>
              <a:avLst/>
              <a:gdLst>
                <a:gd name="T0" fmla="*/ 0 w 3385"/>
                <a:gd name="T1" fmla="*/ 360 h 361"/>
                <a:gd name="T2" fmla="*/ 168 w 3385"/>
                <a:gd name="T3" fmla="*/ 344 h 361"/>
                <a:gd name="T4" fmla="*/ 344 w 3385"/>
                <a:gd name="T5" fmla="*/ 320 h 361"/>
                <a:gd name="T6" fmla="*/ 512 w 3385"/>
                <a:gd name="T7" fmla="*/ 304 h 361"/>
                <a:gd name="T8" fmla="*/ 680 w 3385"/>
                <a:gd name="T9" fmla="*/ 288 h 361"/>
                <a:gd name="T10" fmla="*/ 848 w 3385"/>
                <a:gd name="T11" fmla="*/ 272 h 361"/>
                <a:gd name="T12" fmla="*/ 1016 w 3385"/>
                <a:gd name="T13" fmla="*/ 248 h 361"/>
                <a:gd name="T14" fmla="*/ 1184 w 3385"/>
                <a:gd name="T15" fmla="*/ 232 h 361"/>
                <a:gd name="T16" fmla="*/ 1352 w 3385"/>
                <a:gd name="T17" fmla="*/ 216 h 361"/>
                <a:gd name="T18" fmla="*/ 1528 w 3385"/>
                <a:gd name="T19" fmla="*/ 200 h 361"/>
                <a:gd name="T20" fmla="*/ 1696 w 3385"/>
                <a:gd name="T21" fmla="*/ 176 h 361"/>
                <a:gd name="T22" fmla="*/ 1864 w 3385"/>
                <a:gd name="T23" fmla="*/ 160 h 361"/>
                <a:gd name="T24" fmla="*/ 2032 w 3385"/>
                <a:gd name="T25" fmla="*/ 144 h 361"/>
                <a:gd name="T26" fmla="*/ 2200 w 3385"/>
                <a:gd name="T27" fmla="*/ 128 h 361"/>
                <a:gd name="T28" fmla="*/ 2368 w 3385"/>
                <a:gd name="T29" fmla="*/ 104 h 361"/>
                <a:gd name="T30" fmla="*/ 2536 w 3385"/>
                <a:gd name="T31" fmla="*/ 88 h 361"/>
                <a:gd name="T32" fmla="*/ 2712 w 3385"/>
                <a:gd name="T33" fmla="*/ 72 h 361"/>
                <a:gd name="T34" fmla="*/ 2880 w 3385"/>
                <a:gd name="T35" fmla="*/ 56 h 361"/>
                <a:gd name="T36" fmla="*/ 3048 w 3385"/>
                <a:gd name="T37" fmla="*/ 32 h 361"/>
                <a:gd name="T38" fmla="*/ 3216 w 3385"/>
                <a:gd name="T39" fmla="*/ 16 h 361"/>
                <a:gd name="T40" fmla="*/ 3384 w 3385"/>
                <a:gd name="T41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5" h="361">
                  <a:moveTo>
                    <a:pt x="0" y="360"/>
                  </a:moveTo>
                  <a:lnTo>
                    <a:pt x="168" y="344"/>
                  </a:lnTo>
                  <a:lnTo>
                    <a:pt x="344" y="320"/>
                  </a:lnTo>
                  <a:lnTo>
                    <a:pt x="512" y="304"/>
                  </a:lnTo>
                  <a:lnTo>
                    <a:pt x="680" y="288"/>
                  </a:lnTo>
                  <a:lnTo>
                    <a:pt x="848" y="272"/>
                  </a:lnTo>
                  <a:lnTo>
                    <a:pt x="1016" y="248"/>
                  </a:lnTo>
                  <a:lnTo>
                    <a:pt x="1184" y="232"/>
                  </a:lnTo>
                  <a:lnTo>
                    <a:pt x="1352" y="216"/>
                  </a:lnTo>
                  <a:lnTo>
                    <a:pt x="1528" y="200"/>
                  </a:lnTo>
                  <a:lnTo>
                    <a:pt x="1696" y="176"/>
                  </a:lnTo>
                  <a:lnTo>
                    <a:pt x="1864" y="160"/>
                  </a:lnTo>
                  <a:lnTo>
                    <a:pt x="2032" y="144"/>
                  </a:lnTo>
                  <a:lnTo>
                    <a:pt x="2200" y="128"/>
                  </a:lnTo>
                  <a:lnTo>
                    <a:pt x="2368" y="104"/>
                  </a:lnTo>
                  <a:lnTo>
                    <a:pt x="2536" y="88"/>
                  </a:lnTo>
                  <a:lnTo>
                    <a:pt x="2712" y="72"/>
                  </a:lnTo>
                  <a:lnTo>
                    <a:pt x="2880" y="56"/>
                  </a:lnTo>
                  <a:lnTo>
                    <a:pt x="3048" y="32"/>
                  </a:lnTo>
                  <a:lnTo>
                    <a:pt x="3216" y="16"/>
                  </a:lnTo>
                  <a:lnTo>
                    <a:pt x="338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025" name="Rectangle 241"/>
            <p:cNvSpPr>
              <a:spLocks noChangeArrowheads="1"/>
            </p:cNvSpPr>
            <p:nvPr/>
          </p:nvSpPr>
          <p:spPr bwMode="auto">
            <a:xfrm>
              <a:off x="904" y="3159"/>
              <a:ext cx="32" cy="4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6" name="Rectangle 242"/>
            <p:cNvSpPr>
              <a:spLocks noChangeArrowheads="1"/>
            </p:cNvSpPr>
            <p:nvPr/>
          </p:nvSpPr>
          <p:spPr bwMode="auto">
            <a:xfrm>
              <a:off x="1072" y="3095"/>
              <a:ext cx="32" cy="4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7" name="Rectangle 243"/>
            <p:cNvSpPr>
              <a:spLocks noChangeArrowheads="1"/>
            </p:cNvSpPr>
            <p:nvPr/>
          </p:nvSpPr>
          <p:spPr bwMode="auto">
            <a:xfrm>
              <a:off x="1248" y="304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8" name="Rectangle 244"/>
            <p:cNvSpPr>
              <a:spLocks noChangeArrowheads="1"/>
            </p:cNvSpPr>
            <p:nvPr/>
          </p:nvSpPr>
          <p:spPr bwMode="auto">
            <a:xfrm>
              <a:off x="1416" y="298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9" name="Rectangle 245"/>
            <p:cNvSpPr>
              <a:spLocks noChangeArrowheads="1"/>
            </p:cNvSpPr>
            <p:nvPr/>
          </p:nvSpPr>
          <p:spPr bwMode="auto">
            <a:xfrm>
              <a:off x="1584" y="292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0" name="Rectangle 246"/>
            <p:cNvSpPr>
              <a:spLocks noChangeArrowheads="1"/>
            </p:cNvSpPr>
            <p:nvPr/>
          </p:nvSpPr>
          <p:spPr bwMode="auto">
            <a:xfrm>
              <a:off x="1752" y="286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1" name="Rectangle 247"/>
            <p:cNvSpPr>
              <a:spLocks noChangeArrowheads="1"/>
            </p:cNvSpPr>
            <p:nvPr/>
          </p:nvSpPr>
          <p:spPr bwMode="auto">
            <a:xfrm>
              <a:off x="1920" y="280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2" name="Rectangle 248"/>
            <p:cNvSpPr>
              <a:spLocks noChangeArrowheads="1"/>
            </p:cNvSpPr>
            <p:nvPr/>
          </p:nvSpPr>
          <p:spPr bwMode="auto">
            <a:xfrm>
              <a:off x="2088" y="274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3" name="Rectangle 249"/>
            <p:cNvSpPr>
              <a:spLocks noChangeArrowheads="1"/>
            </p:cNvSpPr>
            <p:nvPr/>
          </p:nvSpPr>
          <p:spPr bwMode="auto">
            <a:xfrm>
              <a:off x="2256" y="264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4" name="Rectangle 250"/>
            <p:cNvSpPr>
              <a:spLocks noChangeArrowheads="1"/>
            </p:cNvSpPr>
            <p:nvPr/>
          </p:nvSpPr>
          <p:spPr bwMode="auto">
            <a:xfrm>
              <a:off x="2432" y="2532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5" name="Rectangle 251"/>
            <p:cNvSpPr>
              <a:spLocks noChangeArrowheads="1"/>
            </p:cNvSpPr>
            <p:nvPr/>
          </p:nvSpPr>
          <p:spPr bwMode="auto">
            <a:xfrm>
              <a:off x="2600" y="242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6" name="Rectangle 252"/>
            <p:cNvSpPr>
              <a:spLocks noChangeArrowheads="1"/>
            </p:cNvSpPr>
            <p:nvPr/>
          </p:nvSpPr>
          <p:spPr bwMode="auto">
            <a:xfrm>
              <a:off x="2768" y="231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7" name="Rectangle 253"/>
            <p:cNvSpPr>
              <a:spLocks noChangeArrowheads="1"/>
            </p:cNvSpPr>
            <p:nvPr/>
          </p:nvSpPr>
          <p:spPr bwMode="auto">
            <a:xfrm>
              <a:off x="2936" y="2212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8" name="Rectangle 254"/>
            <p:cNvSpPr>
              <a:spLocks noChangeArrowheads="1"/>
            </p:cNvSpPr>
            <p:nvPr/>
          </p:nvSpPr>
          <p:spPr bwMode="auto">
            <a:xfrm>
              <a:off x="3104" y="210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9" name="Rectangle 255"/>
            <p:cNvSpPr>
              <a:spLocks noChangeArrowheads="1"/>
            </p:cNvSpPr>
            <p:nvPr/>
          </p:nvSpPr>
          <p:spPr bwMode="auto">
            <a:xfrm>
              <a:off x="3272" y="199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0" name="Rectangle 256"/>
            <p:cNvSpPr>
              <a:spLocks noChangeArrowheads="1"/>
            </p:cNvSpPr>
            <p:nvPr/>
          </p:nvSpPr>
          <p:spPr bwMode="auto">
            <a:xfrm>
              <a:off x="3440" y="188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1" name="Rectangle 257"/>
            <p:cNvSpPr>
              <a:spLocks noChangeArrowheads="1"/>
            </p:cNvSpPr>
            <p:nvPr/>
          </p:nvSpPr>
          <p:spPr bwMode="auto">
            <a:xfrm>
              <a:off x="3616" y="178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2" name="Rectangle 258"/>
            <p:cNvSpPr>
              <a:spLocks noChangeArrowheads="1"/>
            </p:cNvSpPr>
            <p:nvPr/>
          </p:nvSpPr>
          <p:spPr bwMode="auto">
            <a:xfrm>
              <a:off x="3784" y="167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3" name="Rectangle 259"/>
            <p:cNvSpPr>
              <a:spLocks noChangeArrowheads="1"/>
            </p:cNvSpPr>
            <p:nvPr/>
          </p:nvSpPr>
          <p:spPr bwMode="auto">
            <a:xfrm>
              <a:off x="3952" y="156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4" name="Rectangle 260"/>
            <p:cNvSpPr>
              <a:spLocks noChangeArrowheads="1"/>
            </p:cNvSpPr>
            <p:nvPr/>
          </p:nvSpPr>
          <p:spPr bwMode="auto">
            <a:xfrm>
              <a:off x="4120" y="146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5" name="Rectangle 261"/>
            <p:cNvSpPr>
              <a:spLocks noChangeArrowheads="1"/>
            </p:cNvSpPr>
            <p:nvPr/>
          </p:nvSpPr>
          <p:spPr bwMode="auto">
            <a:xfrm>
              <a:off x="4288" y="134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6" name="Rectangle 262"/>
            <p:cNvSpPr>
              <a:spLocks noChangeArrowheads="1"/>
            </p:cNvSpPr>
            <p:nvPr/>
          </p:nvSpPr>
          <p:spPr bwMode="auto">
            <a:xfrm>
              <a:off x="904" y="3159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7" name="Rectangle 263"/>
            <p:cNvSpPr>
              <a:spLocks noChangeArrowheads="1"/>
            </p:cNvSpPr>
            <p:nvPr/>
          </p:nvSpPr>
          <p:spPr bwMode="auto">
            <a:xfrm>
              <a:off x="1072" y="3143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8" name="Rectangle 264"/>
            <p:cNvSpPr>
              <a:spLocks noChangeArrowheads="1"/>
            </p:cNvSpPr>
            <p:nvPr/>
          </p:nvSpPr>
          <p:spPr bwMode="auto">
            <a:xfrm>
              <a:off x="1248" y="3119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9" name="Rectangle 265"/>
            <p:cNvSpPr>
              <a:spLocks noChangeArrowheads="1"/>
            </p:cNvSpPr>
            <p:nvPr/>
          </p:nvSpPr>
          <p:spPr bwMode="auto">
            <a:xfrm>
              <a:off x="1416" y="3103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0" name="Rectangle 266"/>
            <p:cNvSpPr>
              <a:spLocks noChangeArrowheads="1"/>
            </p:cNvSpPr>
            <p:nvPr/>
          </p:nvSpPr>
          <p:spPr bwMode="auto">
            <a:xfrm>
              <a:off x="1584" y="3087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1" name="Rectangle 267"/>
            <p:cNvSpPr>
              <a:spLocks noChangeArrowheads="1"/>
            </p:cNvSpPr>
            <p:nvPr/>
          </p:nvSpPr>
          <p:spPr bwMode="auto">
            <a:xfrm>
              <a:off x="1752" y="3071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2" name="Rectangle 268"/>
            <p:cNvSpPr>
              <a:spLocks noChangeArrowheads="1"/>
            </p:cNvSpPr>
            <p:nvPr/>
          </p:nvSpPr>
          <p:spPr bwMode="auto">
            <a:xfrm>
              <a:off x="1920" y="3047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3" name="Rectangle 269"/>
            <p:cNvSpPr>
              <a:spLocks noChangeArrowheads="1"/>
            </p:cNvSpPr>
            <p:nvPr/>
          </p:nvSpPr>
          <p:spPr bwMode="auto">
            <a:xfrm>
              <a:off x="2088" y="303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4" name="Rectangle 270"/>
            <p:cNvSpPr>
              <a:spLocks noChangeArrowheads="1"/>
            </p:cNvSpPr>
            <p:nvPr/>
          </p:nvSpPr>
          <p:spPr bwMode="auto">
            <a:xfrm>
              <a:off x="2256" y="302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5" name="Rectangle 271"/>
            <p:cNvSpPr>
              <a:spLocks noChangeArrowheads="1"/>
            </p:cNvSpPr>
            <p:nvPr/>
          </p:nvSpPr>
          <p:spPr bwMode="auto">
            <a:xfrm>
              <a:off x="2432" y="300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6" name="Rectangle 272"/>
            <p:cNvSpPr>
              <a:spLocks noChangeArrowheads="1"/>
            </p:cNvSpPr>
            <p:nvPr/>
          </p:nvSpPr>
          <p:spPr bwMode="auto">
            <a:xfrm>
              <a:off x="2600" y="298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7" name="Rectangle 273"/>
            <p:cNvSpPr>
              <a:spLocks noChangeArrowheads="1"/>
            </p:cNvSpPr>
            <p:nvPr/>
          </p:nvSpPr>
          <p:spPr bwMode="auto">
            <a:xfrm>
              <a:off x="2768" y="296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8" name="Rectangle 274"/>
            <p:cNvSpPr>
              <a:spLocks noChangeArrowheads="1"/>
            </p:cNvSpPr>
            <p:nvPr/>
          </p:nvSpPr>
          <p:spPr bwMode="auto">
            <a:xfrm>
              <a:off x="2936" y="2948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9" name="Rectangle 275"/>
            <p:cNvSpPr>
              <a:spLocks noChangeArrowheads="1"/>
            </p:cNvSpPr>
            <p:nvPr/>
          </p:nvSpPr>
          <p:spPr bwMode="auto">
            <a:xfrm>
              <a:off x="3104" y="2932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0" name="Rectangle 276"/>
            <p:cNvSpPr>
              <a:spLocks noChangeArrowheads="1"/>
            </p:cNvSpPr>
            <p:nvPr/>
          </p:nvSpPr>
          <p:spPr bwMode="auto">
            <a:xfrm>
              <a:off x="3272" y="2908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1" name="Rectangle 277"/>
            <p:cNvSpPr>
              <a:spLocks noChangeArrowheads="1"/>
            </p:cNvSpPr>
            <p:nvPr/>
          </p:nvSpPr>
          <p:spPr bwMode="auto">
            <a:xfrm>
              <a:off x="3440" y="2892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2" name="Rectangle 278"/>
            <p:cNvSpPr>
              <a:spLocks noChangeArrowheads="1"/>
            </p:cNvSpPr>
            <p:nvPr/>
          </p:nvSpPr>
          <p:spPr bwMode="auto">
            <a:xfrm>
              <a:off x="3616" y="287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3" name="Rectangle 279"/>
            <p:cNvSpPr>
              <a:spLocks noChangeArrowheads="1"/>
            </p:cNvSpPr>
            <p:nvPr/>
          </p:nvSpPr>
          <p:spPr bwMode="auto">
            <a:xfrm>
              <a:off x="3784" y="286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4" name="Rectangle 280"/>
            <p:cNvSpPr>
              <a:spLocks noChangeArrowheads="1"/>
            </p:cNvSpPr>
            <p:nvPr/>
          </p:nvSpPr>
          <p:spPr bwMode="auto">
            <a:xfrm>
              <a:off x="3952" y="283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5" name="Rectangle 281"/>
            <p:cNvSpPr>
              <a:spLocks noChangeArrowheads="1"/>
            </p:cNvSpPr>
            <p:nvPr/>
          </p:nvSpPr>
          <p:spPr bwMode="auto">
            <a:xfrm>
              <a:off x="4120" y="282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6" name="Rectangle 282"/>
            <p:cNvSpPr>
              <a:spLocks noChangeArrowheads="1"/>
            </p:cNvSpPr>
            <p:nvPr/>
          </p:nvSpPr>
          <p:spPr bwMode="auto">
            <a:xfrm>
              <a:off x="4288" y="280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7" name="Rectangle 283"/>
            <p:cNvSpPr>
              <a:spLocks noChangeArrowheads="1"/>
            </p:cNvSpPr>
            <p:nvPr/>
          </p:nvSpPr>
          <p:spPr bwMode="auto">
            <a:xfrm>
              <a:off x="669" y="3022"/>
              <a:ext cx="22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</a:t>
              </a:r>
              <a:endParaRPr lang="en-US" sz="2800">
                <a:latin typeface="Geneva" charset="0"/>
              </a:endParaRPr>
            </a:p>
          </p:txBody>
        </p:sp>
        <p:sp>
          <p:nvSpPr>
            <p:cNvPr id="759068" name="Rectangle 284"/>
            <p:cNvSpPr>
              <a:spLocks noChangeArrowheads="1"/>
            </p:cNvSpPr>
            <p:nvPr/>
          </p:nvSpPr>
          <p:spPr bwMode="auto">
            <a:xfrm>
              <a:off x="517" y="2414"/>
              <a:ext cx="33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10</a:t>
              </a:r>
              <a:endParaRPr lang="en-US" sz="2800">
                <a:latin typeface="Geneva" charset="0"/>
              </a:endParaRPr>
            </a:p>
          </p:txBody>
        </p:sp>
        <p:sp>
          <p:nvSpPr>
            <p:cNvPr id="759069" name="Rectangle 285"/>
            <p:cNvSpPr>
              <a:spLocks noChangeArrowheads="1"/>
            </p:cNvSpPr>
            <p:nvPr/>
          </p:nvSpPr>
          <p:spPr bwMode="auto">
            <a:xfrm>
              <a:off x="413" y="1854"/>
              <a:ext cx="45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100</a:t>
              </a:r>
              <a:endParaRPr lang="en-US" sz="2800">
                <a:latin typeface="Geneva" charset="0"/>
              </a:endParaRPr>
            </a:p>
          </p:txBody>
        </p:sp>
        <p:sp>
          <p:nvSpPr>
            <p:cNvPr id="759070" name="Rectangle 286"/>
            <p:cNvSpPr>
              <a:spLocks noChangeArrowheads="1"/>
            </p:cNvSpPr>
            <p:nvPr/>
          </p:nvSpPr>
          <p:spPr bwMode="auto">
            <a:xfrm>
              <a:off x="261" y="1190"/>
              <a:ext cx="5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1000</a:t>
              </a:r>
              <a:endParaRPr lang="en-US" sz="2800">
                <a:latin typeface="Geneva" charset="0"/>
              </a:endParaRPr>
            </a:p>
          </p:txBody>
        </p:sp>
        <p:sp>
          <p:nvSpPr>
            <p:cNvPr id="759071" name="Rectangle 287"/>
            <p:cNvSpPr>
              <a:spLocks noChangeArrowheads="1"/>
            </p:cNvSpPr>
            <p:nvPr/>
          </p:nvSpPr>
          <p:spPr bwMode="auto">
            <a:xfrm rot="16200000">
              <a:off x="701" y="3275"/>
              <a:ext cx="62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1980</a:t>
              </a:r>
              <a:endParaRPr lang="en-US">
                <a:latin typeface="Geneva" charset="0"/>
              </a:endParaRPr>
            </a:p>
          </p:txBody>
        </p:sp>
        <p:sp>
          <p:nvSpPr>
            <p:cNvPr id="759072" name="Rectangle 288"/>
            <p:cNvSpPr>
              <a:spLocks noChangeArrowheads="1"/>
            </p:cNvSpPr>
            <p:nvPr/>
          </p:nvSpPr>
          <p:spPr bwMode="auto">
            <a:xfrm rot="16200000">
              <a:off x="928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1981</a:t>
              </a:r>
              <a:endParaRPr lang="en-US">
                <a:latin typeface="Geneva" charset="0"/>
              </a:endParaRPr>
            </a:p>
          </p:txBody>
        </p:sp>
        <p:sp>
          <p:nvSpPr>
            <p:cNvPr id="759073" name="Rectangle 289"/>
            <p:cNvSpPr>
              <a:spLocks noChangeArrowheads="1"/>
            </p:cNvSpPr>
            <p:nvPr/>
          </p:nvSpPr>
          <p:spPr bwMode="auto">
            <a:xfrm rot="16200000">
              <a:off x="126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1983</a:t>
              </a:r>
              <a:endParaRPr lang="en-US">
                <a:latin typeface="Geneva" charset="0"/>
              </a:endParaRPr>
            </a:p>
          </p:txBody>
        </p:sp>
        <p:sp>
          <p:nvSpPr>
            <p:cNvPr id="759074" name="Rectangle 290"/>
            <p:cNvSpPr>
              <a:spLocks noChangeArrowheads="1"/>
            </p:cNvSpPr>
            <p:nvPr/>
          </p:nvSpPr>
          <p:spPr bwMode="auto">
            <a:xfrm rot="16200000">
              <a:off x="143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1984</a:t>
              </a:r>
              <a:endParaRPr lang="en-US">
                <a:latin typeface="Geneva" charset="0"/>
              </a:endParaRPr>
            </a:p>
          </p:txBody>
        </p:sp>
        <p:sp>
          <p:nvSpPr>
            <p:cNvPr id="759075" name="Rectangle 291"/>
            <p:cNvSpPr>
              <a:spLocks noChangeArrowheads="1"/>
            </p:cNvSpPr>
            <p:nvPr/>
          </p:nvSpPr>
          <p:spPr bwMode="auto">
            <a:xfrm rot="16200000">
              <a:off x="160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1985</a:t>
              </a:r>
              <a:endParaRPr lang="en-US">
                <a:latin typeface="Geneva" charset="0"/>
              </a:endParaRPr>
            </a:p>
          </p:txBody>
        </p:sp>
        <p:sp>
          <p:nvSpPr>
            <p:cNvPr id="759076" name="Rectangle 292"/>
            <p:cNvSpPr>
              <a:spLocks noChangeArrowheads="1"/>
            </p:cNvSpPr>
            <p:nvPr/>
          </p:nvSpPr>
          <p:spPr bwMode="auto">
            <a:xfrm rot="16200000">
              <a:off x="177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1986</a:t>
              </a:r>
              <a:endParaRPr lang="en-US">
                <a:latin typeface="Geneva" charset="0"/>
              </a:endParaRPr>
            </a:p>
          </p:txBody>
        </p:sp>
        <p:sp>
          <p:nvSpPr>
            <p:cNvPr id="759077" name="Rectangle 293"/>
            <p:cNvSpPr>
              <a:spLocks noChangeArrowheads="1"/>
            </p:cNvSpPr>
            <p:nvPr/>
          </p:nvSpPr>
          <p:spPr bwMode="auto">
            <a:xfrm rot="16200000">
              <a:off x="194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1987</a:t>
              </a:r>
              <a:endParaRPr lang="en-US">
                <a:latin typeface="Geneva" charset="0"/>
              </a:endParaRPr>
            </a:p>
          </p:txBody>
        </p:sp>
        <p:sp>
          <p:nvSpPr>
            <p:cNvPr id="759078" name="Rectangle 294"/>
            <p:cNvSpPr>
              <a:spLocks noChangeArrowheads="1"/>
            </p:cNvSpPr>
            <p:nvPr/>
          </p:nvSpPr>
          <p:spPr bwMode="auto">
            <a:xfrm rot="16200000">
              <a:off x="211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1988</a:t>
              </a:r>
              <a:endParaRPr lang="en-US">
                <a:latin typeface="Geneva" charset="0"/>
              </a:endParaRPr>
            </a:p>
          </p:txBody>
        </p:sp>
        <p:sp>
          <p:nvSpPr>
            <p:cNvPr id="759079" name="Rectangle 295"/>
            <p:cNvSpPr>
              <a:spLocks noChangeArrowheads="1"/>
            </p:cNvSpPr>
            <p:nvPr/>
          </p:nvSpPr>
          <p:spPr bwMode="auto">
            <a:xfrm rot="16200000">
              <a:off x="228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1989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0" name="Rectangle 296"/>
            <p:cNvSpPr>
              <a:spLocks noChangeArrowheads="1"/>
            </p:cNvSpPr>
            <p:nvPr/>
          </p:nvSpPr>
          <p:spPr bwMode="auto">
            <a:xfrm rot="16200000">
              <a:off x="2401" y="3264"/>
              <a:ext cx="59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1990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1" name="Rectangle 297"/>
            <p:cNvSpPr>
              <a:spLocks noChangeArrowheads="1"/>
            </p:cNvSpPr>
            <p:nvPr/>
          </p:nvSpPr>
          <p:spPr bwMode="auto">
            <a:xfrm rot="16200000">
              <a:off x="261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1991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2" name="Rectangle 298"/>
            <p:cNvSpPr>
              <a:spLocks noChangeArrowheads="1"/>
            </p:cNvSpPr>
            <p:nvPr/>
          </p:nvSpPr>
          <p:spPr bwMode="auto">
            <a:xfrm rot="16200000">
              <a:off x="279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1992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3" name="Rectangle 299"/>
            <p:cNvSpPr>
              <a:spLocks noChangeArrowheads="1"/>
            </p:cNvSpPr>
            <p:nvPr/>
          </p:nvSpPr>
          <p:spPr bwMode="auto">
            <a:xfrm rot="16200000">
              <a:off x="296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1993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4" name="Rectangle 300"/>
            <p:cNvSpPr>
              <a:spLocks noChangeArrowheads="1"/>
            </p:cNvSpPr>
            <p:nvPr/>
          </p:nvSpPr>
          <p:spPr bwMode="auto">
            <a:xfrm rot="16200000">
              <a:off x="3128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1994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5" name="Rectangle 301"/>
            <p:cNvSpPr>
              <a:spLocks noChangeArrowheads="1"/>
            </p:cNvSpPr>
            <p:nvPr/>
          </p:nvSpPr>
          <p:spPr bwMode="auto">
            <a:xfrm rot="16200000">
              <a:off x="329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1995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6" name="Rectangle 302"/>
            <p:cNvSpPr>
              <a:spLocks noChangeArrowheads="1"/>
            </p:cNvSpPr>
            <p:nvPr/>
          </p:nvSpPr>
          <p:spPr bwMode="auto">
            <a:xfrm rot="16200000">
              <a:off x="346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1996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7" name="Rectangle 303"/>
            <p:cNvSpPr>
              <a:spLocks noChangeArrowheads="1"/>
            </p:cNvSpPr>
            <p:nvPr/>
          </p:nvSpPr>
          <p:spPr bwMode="auto">
            <a:xfrm rot="16200000">
              <a:off x="363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1997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8" name="Rectangle 304"/>
            <p:cNvSpPr>
              <a:spLocks noChangeArrowheads="1"/>
            </p:cNvSpPr>
            <p:nvPr/>
          </p:nvSpPr>
          <p:spPr bwMode="auto">
            <a:xfrm rot="16200000">
              <a:off x="380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1998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9" name="Rectangle 305"/>
            <p:cNvSpPr>
              <a:spLocks noChangeArrowheads="1"/>
            </p:cNvSpPr>
            <p:nvPr/>
          </p:nvSpPr>
          <p:spPr bwMode="auto">
            <a:xfrm rot="16200000">
              <a:off x="397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1999</a:t>
              </a:r>
              <a:endParaRPr lang="en-US">
                <a:latin typeface="Geneva" charset="0"/>
              </a:endParaRPr>
            </a:p>
          </p:txBody>
        </p:sp>
        <p:sp>
          <p:nvSpPr>
            <p:cNvPr id="759090" name="Rectangle 306"/>
            <p:cNvSpPr>
              <a:spLocks noChangeArrowheads="1"/>
            </p:cNvSpPr>
            <p:nvPr/>
          </p:nvSpPr>
          <p:spPr bwMode="auto">
            <a:xfrm rot="16200000">
              <a:off x="4064" y="3296"/>
              <a:ext cx="66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2000</a:t>
              </a:r>
              <a:endParaRPr lang="en-US">
                <a:latin typeface="Geneva" charset="0"/>
              </a:endParaRPr>
            </a:p>
          </p:txBody>
        </p:sp>
        <p:sp>
          <p:nvSpPr>
            <p:cNvPr id="759091" name="Rectangle 307"/>
            <p:cNvSpPr>
              <a:spLocks noChangeArrowheads="1"/>
            </p:cNvSpPr>
            <p:nvPr/>
          </p:nvSpPr>
          <p:spPr bwMode="auto">
            <a:xfrm>
              <a:off x="4231" y="2880"/>
              <a:ext cx="350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0">
                  <a:solidFill>
                    <a:srgbClr val="000000"/>
                  </a:solidFill>
                  <a:latin typeface="Arial" panose="020B0604020202020204" pitchFamily="34" charset="0"/>
                </a:rPr>
                <a:t>DRAM</a:t>
              </a:r>
              <a:endParaRPr lang="en-US" sz="1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092" name="Rectangle 308"/>
            <p:cNvSpPr>
              <a:spLocks noChangeArrowheads="1"/>
            </p:cNvSpPr>
            <p:nvPr/>
          </p:nvSpPr>
          <p:spPr bwMode="auto">
            <a:xfrm>
              <a:off x="4303" y="1320"/>
              <a:ext cx="26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0">
                  <a:solidFill>
                    <a:srgbClr val="000000"/>
                  </a:solidFill>
                  <a:latin typeface="Geneva" charset="0"/>
                </a:rPr>
                <a:t>CPU</a:t>
              </a:r>
              <a:endParaRPr lang="en-US" sz="1000" b="0">
                <a:solidFill>
                  <a:srgbClr val="000000"/>
                </a:solidFill>
                <a:latin typeface="Geneva" charset="0"/>
              </a:endParaRPr>
            </a:p>
          </p:txBody>
        </p:sp>
        <p:sp>
          <p:nvSpPr>
            <p:cNvPr id="759093" name="Arc 309"/>
            <p:cNvSpPr/>
            <p:nvPr/>
          </p:nvSpPr>
          <p:spPr bwMode="auto">
            <a:xfrm>
              <a:off x="4353" y="1211"/>
              <a:ext cx="352" cy="1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3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94" name="Rectangle 310"/>
            <p:cNvSpPr>
              <a:spLocks noChangeArrowheads="1"/>
            </p:cNvSpPr>
            <p:nvPr/>
          </p:nvSpPr>
          <p:spPr bwMode="auto">
            <a:xfrm rot="16200000">
              <a:off x="112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1982</a:t>
              </a:r>
              <a:endParaRPr lang="en-US">
                <a:latin typeface="Geneva" charset="0"/>
              </a:endParaRPr>
            </a:p>
          </p:txBody>
        </p:sp>
        <p:sp>
          <p:nvSpPr>
            <p:cNvPr id="759095" name="Line 311"/>
            <p:cNvSpPr>
              <a:spLocks noChangeShapeType="1"/>
            </p:cNvSpPr>
            <p:nvPr/>
          </p:nvSpPr>
          <p:spPr bwMode="auto">
            <a:xfrm>
              <a:off x="3819" y="1736"/>
              <a:ext cx="0" cy="1136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96" name="Rectangle 312"/>
            <p:cNvSpPr>
              <a:spLocks noChangeArrowheads="1"/>
            </p:cNvSpPr>
            <p:nvPr/>
          </p:nvSpPr>
          <p:spPr bwMode="auto">
            <a:xfrm>
              <a:off x="3800" y="1859"/>
              <a:ext cx="1754" cy="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 dirty="0">
                  <a:solidFill>
                    <a:srgbClr val="C00000"/>
                  </a:solidFill>
                  <a:latin typeface="Arial" panose="020B0604020202020204" pitchFamily="34" charset="0"/>
                </a:rPr>
                <a:t>Processor-Memory</a:t>
              </a:r>
              <a:endParaRPr lang="en-US" sz="2400" i="1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l"/>
              <a:r>
                <a:rPr lang="en-US" sz="2400" i="1" dirty="0">
                  <a:solidFill>
                    <a:srgbClr val="C00000"/>
                  </a:solidFill>
                  <a:latin typeface="Arial" panose="020B0604020202020204" pitchFamily="34" charset="0"/>
                </a:rPr>
                <a:t>Performance Gap:</a:t>
              </a:r>
              <a:br>
                <a:rPr lang="en-US" sz="2400" i="1" dirty="0">
                  <a:solidFill>
                    <a:srgbClr val="C00000"/>
                  </a:solidFill>
                  <a:latin typeface="Arial" panose="020B0604020202020204" pitchFamily="34" charset="0"/>
                </a:rPr>
              </a:br>
              <a:r>
                <a:rPr lang="en-US" sz="2400" i="1" dirty="0">
                  <a:solidFill>
                    <a:srgbClr val="C00000"/>
                  </a:solidFill>
                  <a:latin typeface="Arial" panose="020B0604020202020204" pitchFamily="34" charset="0"/>
                </a:rPr>
                <a:t>(grows 50% / year)</a:t>
              </a:r>
              <a:endParaRPr lang="en-US" sz="2400" i="1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097" name="Rectangle 313"/>
            <p:cNvSpPr>
              <a:spLocks noChangeArrowheads="1"/>
            </p:cNvSpPr>
            <p:nvPr/>
          </p:nvSpPr>
          <p:spPr bwMode="auto">
            <a:xfrm rot="16200000">
              <a:off x="-409" y="2142"/>
              <a:ext cx="1485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Arial" panose="020B0604020202020204" pitchFamily="34" charset="0"/>
                </a:rPr>
                <a:t>Performance</a:t>
              </a:r>
              <a:endParaRPr lang="en-US" sz="2800">
                <a:latin typeface="Arial" panose="020B0604020202020204" pitchFamily="34" charset="0"/>
              </a:endParaRPr>
            </a:p>
          </p:txBody>
        </p:sp>
        <p:sp>
          <p:nvSpPr>
            <p:cNvPr id="759098" name="Rectangle 314"/>
            <p:cNvSpPr>
              <a:spLocks noChangeArrowheads="1"/>
            </p:cNvSpPr>
            <p:nvPr/>
          </p:nvSpPr>
          <p:spPr bwMode="auto">
            <a:xfrm>
              <a:off x="2515" y="1476"/>
              <a:ext cx="133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b="0">
                  <a:solidFill>
                    <a:srgbClr val="FC0128"/>
                  </a:solidFill>
                  <a:latin typeface="Arial" panose="020B0604020202020204" pitchFamily="34" charset="0"/>
                </a:rPr>
                <a:t>“Moore’s Law”</a:t>
              </a:r>
              <a:endParaRPr lang="en-US" sz="2400" b="0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099" name="Rectangle 315"/>
            <p:cNvSpPr>
              <a:spLocks noChangeArrowheads="1"/>
            </p:cNvSpPr>
            <p:nvPr/>
          </p:nvSpPr>
          <p:spPr bwMode="auto">
            <a:xfrm>
              <a:off x="2448" y="2544"/>
              <a:ext cx="120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b="0">
                  <a:solidFill>
                    <a:srgbClr val="FC0128"/>
                  </a:solidFill>
                  <a:latin typeface="Arial" panose="020B0604020202020204" pitchFamily="34" charset="0"/>
                </a:rPr>
                <a:t>“Less’ Law?”</a:t>
              </a:r>
              <a:endParaRPr lang="en-US" sz="2400" b="0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17" name="灯片编号占位符 3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40215"/>
            <a:ext cx="8153400" cy="3505200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FontTx/>
              <a:buNone/>
            </a:pPr>
            <a:r>
              <a:rPr lang="zh-CN" altLang="en-US" sz="2600" b="1" dirty="0" smtClean="0">
                <a:solidFill>
                  <a:schemeClr val="hlink"/>
                </a:solidFill>
              </a:rPr>
              <a:t>假设：</a:t>
            </a:r>
            <a:r>
              <a:rPr lang="zh-CN" altLang="en-US" sz="2200" b="1" dirty="0" smtClean="0">
                <a:ea typeface="宋体" panose="02010600030101010101" pitchFamily="2" charset="-122"/>
              </a:rPr>
              <a:t>一体 </a:t>
            </a:r>
            <a:r>
              <a:rPr lang="en-US" altLang="zh-CN" sz="2200" b="1" dirty="0" smtClean="0">
                <a:ea typeface="宋体" panose="02010600030101010101" pitchFamily="2" charset="-122"/>
              </a:rPr>
              <a:t>caches</a:t>
            </a:r>
            <a:r>
              <a:rPr lang="zh-CN" altLang="en-US" sz="2200" b="1" dirty="0" smtClean="0">
                <a:ea typeface="宋体" panose="02010600030101010101" pitchFamily="2" charset="-122"/>
              </a:rPr>
              <a:t>：</a:t>
            </a:r>
            <a:r>
              <a:rPr lang="en-US" sz="2200" b="1" dirty="0" smtClean="0"/>
              <a:t> </a:t>
            </a:r>
            <a:r>
              <a:rPr lang="en-US" sz="2200" b="1" dirty="0"/>
              <a:t>32K </a:t>
            </a:r>
            <a:endParaRPr lang="en-US" sz="2200" b="1" dirty="0" smtClean="0"/>
          </a:p>
          <a:p>
            <a:pPr>
              <a:lnSpc>
                <a:spcPts val="2500"/>
              </a:lnSpc>
            </a:pPr>
            <a:r>
              <a:rPr lang="zh-CN" altLang="en-US" sz="2000" b="1" dirty="0" smtClean="0">
                <a:ea typeface="宋体" panose="02010600030101010101" pitchFamily="2" charset="-122"/>
              </a:rPr>
              <a:t>分离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：</a:t>
            </a:r>
            <a:r>
              <a:rPr lang="en-US" altLang="zh-CN" sz="2000" b="1" dirty="0" smtClean="0">
                <a:ea typeface="宋体" panose="02010600030101010101" pitchFamily="2" charset="-122"/>
              </a:rPr>
              <a:t>16K D-cache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和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16K I-cache 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2000" b="1" dirty="0" smtClean="0">
                <a:ea typeface="宋体" panose="02010600030101010101" pitchFamily="2" charset="-122"/>
              </a:rPr>
              <a:t>36</a:t>
            </a:r>
            <a:r>
              <a:rPr lang="en-US" altLang="zh-CN" sz="2000" b="1" dirty="0">
                <a:ea typeface="宋体" panose="02010600030101010101" pitchFamily="2" charset="-122"/>
              </a:rPr>
              <a:t>%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的指令是数据传送指令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2000" b="1" dirty="0" smtClean="0">
                <a:ea typeface="宋体" panose="02010600030101010101" pitchFamily="2" charset="-122"/>
              </a:rPr>
              <a:t>一</a:t>
            </a:r>
            <a:r>
              <a:rPr lang="zh-CN" altLang="en-US" sz="2000" b="1" dirty="0">
                <a:ea typeface="宋体" panose="02010600030101010101" pitchFamily="2" charset="-122"/>
              </a:rPr>
              <a:t>次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命中花费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1 </a:t>
            </a:r>
            <a:r>
              <a:rPr lang="en-US" altLang="zh-CN" sz="2000" b="1" dirty="0" err="1">
                <a:ea typeface="宋体" panose="02010600030101010101" pitchFamily="2" charset="-122"/>
              </a:rPr>
              <a:t>colck</a:t>
            </a:r>
            <a:r>
              <a:rPr lang="en-US" altLang="zh-CN" sz="2000" b="1" dirty="0">
                <a:ea typeface="宋体" panose="02010600030101010101" pitchFamily="2" charset="-122"/>
              </a:rPr>
              <a:t> cycle 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2000" b="1" dirty="0" smtClean="0">
                <a:ea typeface="宋体" panose="02010600030101010101" pitchFamily="2" charset="-122"/>
              </a:rPr>
              <a:t>缺失代价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100 </a:t>
            </a:r>
            <a:r>
              <a:rPr lang="en-US" altLang="zh-CN" sz="2000" b="1" dirty="0">
                <a:ea typeface="宋体" panose="02010600030101010101" pitchFamily="2" charset="-122"/>
              </a:rPr>
              <a:t>clock cycles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2000" b="1" dirty="0" smtClean="0">
                <a:ea typeface="宋体" panose="02010600030101010101" pitchFamily="2" charset="-122"/>
              </a:rPr>
              <a:t>在一体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中，一条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load/store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花费额外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1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clock cycle 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2000" b="1" dirty="0" smtClean="0">
                <a:ea typeface="宋体" panose="02010600030101010101" pitchFamily="2" charset="-122"/>
              </a:rPr>
              <a:t>带有一个写缓冲的写直达方式，忽略写停顿（有写缓冲）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求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一体与分离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的缺失率？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求一体与分离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的平均访存时间？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385763" y="4415644"/>
            <a:ext cx="8153400" cy="533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答案：</a:t>
            </a:r>
            <a:r>
              <a:rPr lang="zh-CN" altLang="en-US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先将</a:t>
            </a:r>
            <a:r>
              <a:rPr lang="en-US" altLang="zh-CN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1000 </a:t>
            </a:r>
            <a:r>
              <a:rPr lang="zh-CN" altLang="en-US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条指令的缺失次数转换为缺失率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5" name="Group 14"/>
          <p:cNvGrpSpPr/>
          <p:nvPr/>
        </p:nvGrpSpPr>
        <p:grpSpPr bwMode="auto">
          <a:xfrm>
            <a:off x="2133600" y="5195888"/>
            <a:ext cx="4267200" cy="1066800"/>
            <a:chOff x="1488" y="3552"/>
            <a:chExt cx="2688" cy="672"/>
          </a:xfrm>
        </p:grpSpPr>
        <p:sp>
          <p:nvSpPr>
            <p:cNvPr id="787461" name="Text Box 5"/>
            <p:cNvSpPr txBox="1">
              <a:spLocks noChangeArrowheads="1"/>
            </p:cNvSpPr>
            <p:nvPr/>
          </p:nvSpPr>
          <p:spPr bwMode="auto">
            <a:xfrm>
              <a:off x="2736" y="3552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Misses 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787462" name="Text Box 6"/>
            <p:cNvSpPr txBox="1">
              <a:spLocks noChangeArrowheads="1"/>
            </p:cNvSpPr>
            <p:nvPr/>
          </p:nvSpPr>
          <p:spPr bwMode="auto">
            <a:xfrm>
              <a:off x="2400" y="3696"/>
              <a:ext cx="12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1000Instruction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787463" name="Line 7"/>
            <p:cNvSpPr>
              <a:spLocks noChangeShapeType="1"/>
            </p:cNvSpPr>
            <p:nvPr/>
          </p:nvSpPr>
          <p:spPr bwMode="auto">
            <a:xfrm>
              <a:off x="2496" y="374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7464" name="Text Box 8"/>
            <p:cNvSpPr txBox="1">
              <a:spLocks noChangeArrowheads="1"/>
            </p:cNvSpPr>
            <p:nvPr/>
          </p:nvSpPr>
          <p:spPr bwMode="auto">
            <a:xfrm>
              <a:off x="3552" y="3648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ea typeface="宋体" panose="02010600030101010101" pitchFamily="2" charset="-122"/>
                </a:rPr>
                <a:t>/1000 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787465" name="Line 9"/>
            <p:cNvSpPr>
              <a:spLocks noChangeShapeType="1"/>
            </p:cNvSpPr>
            <p:nvPr/>
          </p:nvSpPr>
          <p:spPr bwMode="auto">
            <a:xfrm>
              <a:off x="2496" y="3888"/>
              <a:ext cx="14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7466" name="Text Box 10"/>
            <p:cNvSpPr txBox="1">
              <a:spLocks noChangeArrowheads="1"/>
            </p:cNvSpPr>
            <p:nvPr/>
          </p:nvSpPr>
          <p:spPr bwMode="auto">
            <a:xfrm>
              <a:off x="2640" y="3849"/>
              <a:ext cx="13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 err="1">
                  <a:ea typeface="宋体" panose="02010600030101010101" pitchFamily="2" charset="-122"/>
                </a:rPr>
                <a:t>Memoryaccesses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787467" name="Text Box 11"/>
            <p:cNvSpPr txBox="1">
              <a:spLocks noChangeArrowheads="1"/>
            </p:cNvSpPr>
            <p:nvPr/>
          </p:nvSpPr>
          <p:spPr bwMode="auto">
            <a:xfrm>
              <a:off x="2784" y="3993"/>
              <a:ext cx="1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Instructions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787468" name="Line 12"/>
            <p:cNvSpPr>
              <a:spLocks noChangeShapeType="1"/>
            </p:cNvSpPr>
            <p:nvPr/>
          </p:nvSpPr>
          <p:spPr bwMode="auto">
            <a:xfrm>
              <a:off x="2688" y="4041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7469" name="Text Box 13"/>
            <p:cNvSpPr txBox="1">
              <a:spLocks noChangeArrowheads="1"/>
            </p:cNvSpPr>
            <p:nvPr/>
          </p:nvSpPr>
          <p:spPr bwMode="auto">
            <a:xfrm>
              <a:off x="1488" y="3744"/>
              <a:ext cx="105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dirty="0">
                  <a:ea typeface="宋体" panose="02010600030101010101" pitchFamily="2" charset="-122"/>
                </a:rPr>
                <a:t>Miss rate= </a:t>
              </a:r>
              <a:endParaRPr lang="en-US" altLang="zh-CN" sz="2200" dirty="0">
                <a:ea typeface="宋体" panose="02010600030101010101" pitchFamily="2" charset="-122"/>
              </a:endParaRPr>
            </a:p>
          </p:txBody>
        </p:sp>
      </p:grp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994758" y="228600"/>
            <a:ext cx="7164013" cy="666849"/>
          </a:xfrm>
          <a:prstGeom prst="rect">
            <a:avLst/>
          </a:prstGeom>
          <a:noFill/>
        </p:spPr>
        <p:txBody>
          <a:bodyPr vert="horz" wrap="none" lIns="63500" tIns="25400" rIns="63500" bIns="25400" rtlCol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FF0000"/>
                </a:solidFill>
              </a:rPr>
              <a:t>1-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4000" b="1" dirty="0">
                <a:solidFill>
                  <a:srgbClr val="FF0000"/>
                </a:solidFill>
              </a:rPr>
              <a:t>1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一体与分离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的性能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9512" y="4343512"/>
            <a:ext cx="8712968" cy="2376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86385" y="4148455"/>
            <a:ext cx="8606155" cy="1979932"/>
            <a:chOff x="323528" y="4180437"/>
            <a:chExt cx="8352928" cy="1980028"/>
          </a:xfrm>
        </p:grpSpPr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3810000" y="5254129"/>
              <a:ext cx="1752600" cy="460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smtClean="0">
                  <a:ea typeface="宋体" panose="02010600030101010101" pitchFamily="2" charset="-122"/>
                </a:rPr>
                <a:t>43.3/1000</a:t>
              </a:r>
              <a:r>
                <a:rPr lang="en-US" altLang="zh-CN" sz="2400" dirty="0" smtClean="0">
                  <a:ea typeface="宋体" panose="02010600030101010101" pitchFamily="2" charset="-122"/>
                </a:rPr>
                <a:t> 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3995936" y="5700068"/>
              <a:ext cx="1981200" cy="460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smtClean="0">
                  <a:ea typeface="宋体" panose="02010600030101010101" pitchFamily="2" charset="-122"/>
                </a:rPr>
                <a:t>1  +  0.36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3581400" y="5715794"/>
              <a:ext cx="198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1616075" y="5500688"/>
              <a:ext cx="2117725" cy="460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 smtClean="0">
                  <a:ea typeface="宋体" panose="02010600030101010101" pitchFamily="2" charset="-122"/>
                </a:rPr>
                <a:t>缺失率</a:t>
              </a:r>
              <a:r>
                <a:rPr lang="en-US" altLang="zh-CN" sz="2200" b="1" baseline="-25000" dirty="0" smtClean="0">
                  <a:ea typeface="宋体" panose="02010600030101010101" pitchFamily="2" charset="-122"/>
                </a:rPr>
                <a:t>32K</a:t>
              </a:r>
              <a:r>
                <a:rPr lang="zh-CN" altLang="en-US" sz="2200" b="1" baseline="-25000" dirty="0" smtClean="0">
                  <a:ea typeface="宋体" panose="02010600030101010101" pitchFamily="2" charset="-122"/>
                </a:rPr>
                <a:t>统一  </a:t>
              </a:r>
              <a:r>
                <a:rPr lang="en-US" altLang="zh-CN" sz="2200" b="1" dirty="0" smtClean="0">
                  <a:ea typeface="宋体" panose="02010600030101010101" pitchFamily="2" charset="-122"/>
                </a:rPr>
                <a:t>= </a:t>
              </a:r>
              <a:endParaRPr lang="en-US" altLang="zh-CN" sz="2200" b="1" dirty="0">
                <a:ea typeface="宋体" panose="02010600030101010101" pitchFamily="2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3528" y="4180437"/>
              <a:ext cx="8352928" cy="1198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</a:rPr>
                <a:t>统一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+mn-ea"/>
                </a:rPr>
                <a:t>cache</a:t>
              </a:r>
              <a:r>
                <a:rPr lang="zh-CN" altLang="en-US" sz="2400" b="1" dirty="0" smtClean="0">
                  <a:latin typeface="+mn-ea"/>
                </a:rPr>
                <a:t>缺失率需要考虑指令与数据访问（千条指令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+mn-ea"/>
                </a:rPr>
                <a:t>缺失次数</a:t>
              </a:r>
              <a:r>
                <a:rPr lang="zh-CN" altLang="en-US" sz="2400" b="1" dirty="0" smtClean="0">
                  <a:latin typeface="+mn-ea"/>
                </a:rPr>
                <a:t>来自</a:t>
              </a:r>
              <a:r>
                <a:rPr lang="en-US" altLang="zh-CN" sz="24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p416</a:t>
              </a:r>
              <a:r>
                <a:rPr lang="zh-CN" altLang="en-US" sz="2400" dirty="0">
                  <a:latin typeface="Comic Sans MS" panose="030F0702030302020204" pitchFamily="66" charset="0"/>
                  <a:ea typeface="宋体" panose="02010600030101010101" pitchFamily="2" charset="-122"/>
                </a:rPr>
                <a:t>表</a:t>
              </a:r>
              <a:r>
                <a:rPr lang="en-US" altLang="zh-CN" sz="2400" dirty="0">
                  <a:latin typeface="Comic Sans MS" panose="030F0702030302020204" pitchFamily="66" charset="0"/>
                  <a:ea typeface="宋体" panose="02010600030101010101" pitchFamily="2" charset="-122"/>
                </a:rPr>
                <a:t>B-3 </a:t>
              </a:r>
              <a:r>
                <a:rPr lang="zh-CN" altLang="en-US" sz="2400" b="1" dirty="0" smtClean="0">
                  <a:latin typeface="+mn-ea"/>
                </a:rPr>
                <a:t>）：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96136" y="5500688"/>
              <a:ext cx="2304256" cy="460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/>
                <a:t>= 0.0318</a:t>
              </a:r>
              <a:endParaRPr lang="zh-CN" altLang="en-US" sz="24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0" grpId="0" bldLvl="0" animBg="1" autoUpdateAnimBg="0"/>
      <p:bldP spid="23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309565" y="877207"/>
            <a:ext cx="8534400" cy="3772888"/>
            <a:chOff x="309565" y="1030821"/>
            <a:chExt cx="8534400" cy="3772888"/>
          </a:xfrm>
        </p:grpSpPr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309565" y="1030821"/>
              <a:ext cx="8534400" cy="366254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因为每条指令只是在取指令时，访问一次指令</a:t>
              </a:r>
              <a:r>
                <a:rPr lang="en-US" altLang="zh-CN" sz="22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cache</a:t>
              </a:r>
              <a:r>
                <a:rPr lang="zh-CN" altLang="en-US" sz="22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，从</a:t>
              </a:r>
              <a:r>
                <a:rPr lang="en-US" altLang="zh-CN" sz="22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p416</a:t>
              </a:r>
              <a:r>
                <a:rPr lang="zh-CN" altLang="en-US" sz="22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表</a:t>
              </a:r>
              <a:r>
                <a:rPr lang="en-US" altLang="zh-CN" sz="22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B-3 </a:t>
              </a:r>
              <a:r>
                <a:rPr lang="zh-CN" altLang="en-US" sz="22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获得</a:t>
              </a:r>
              <a:r>
                <a:rPr lang="en-US" altLang="zh-CN" sz="22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16K</a:t>
              </a:r>
              <a:r>
                <a:rPr lang="zh-CN" altLang="en-US" sz="2200" dirty="0" smtClean="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分离指令</a:t>
              </a:r>
              <a:r>
                <a:rPr lang="en-US" altLang="zh-CN" sz="2200" dirty="0" smtClean="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cache</a:t>
              </a:r>
              <a:r>
                <a:rPr lang="zh-CN" altLang="en-US" sz="22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的每千条指令缺失次数为</a:t>
              </a:r>
              <a:r>
                <a:rPr lang="en-US" altLang="zh-CN" sz="22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3.82</a:t>
              </a:r>
              <a:r>
                <a:rPr lang="zh-CN" altLang="en-US" sz="22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，则缺失率为：</a:t>
              </a:r>
              <a:endParaRPr lang="en-US" altLang="zh-CN" sz="2200" dirty="0" smtClean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000" dirty="0" smtClean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因为 </a:t>
              </a:r>
              <a:r>
                <a:rPr lang="en-US" altLang="zh-CN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36</a:t>
              </a:r>
              <a:r>
                <a:rPr lang="en-US" altLang="zh-CN" sz="2000" dirty="0">
                  <a:latin typeface="Comic Sans MS" panose="030F0702030302020204" pitchFamily="66" charset="0"/>
                  <a:ea typeface="宋体" panose="02010600030101010101" pitchFamily="2" charset="-122"/>
                </a:rPr>
                <a:t>% </a:t>
              </a:r>
              <a:r>
                <a:rPr lang="zh-CN" altLang="en-US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的指令是访存</a:t>
              </a:r>
              <a:r>
                <a:rPr lang="zh-CN" altLang="en-US" sz="2000" dirty="0">
                  <a:latin typeface="Comic Sans MS" panose="030F0702030302020204" pitchFamily="66" charset="0"/>
                  <a:ea typeface="宋体" panose="02010600030101010101" pitchFamily="2" charset="-122"/>
                </a:rPr>
                <a:t>指令，</a:t>
              </a:r>
              <a:r>
                <a:rPr lang="zh-CN" altLang="en-US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从表</a:t>
              </a:r>
              <a:r>
                <a:rPr lang="en-US" altLang="zh-CN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B-3</a:t>
              </a:r>
              <a:r>
                <a:rPr lang="zh-CN" altLang="en-US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获得</a:t>
              </a:r>
              <a:r>
                <a:rPr lang="en-US" altLang="zh-CN" sz="2000" dirty="0">
                  <a:latin typeface="Comic Sans MS" panose="030F0702030302020204" pitchFamily="66" charset="0"/>
                  <a:ea typeface="宋体" panose="02010600030101010101" pitchFamily="2" charset="-122"/>
                </a:rPr>
                <a:t>16K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分离数据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cache</a:t>
              </a:r>
              <a:r>
                <a:rPr lang="zh-CN" altLang="en-US" sz="2000" dirty="0">
                  <a:latin typeface="Comic Sans MS" panose="030F0702030302020204" pitchFamily="66" charset="0"/>
                  <a:ea typeface="宋体" panose="02010600030101010101" pitchFamily="2" charset="-122"/>
                </a:rPr>
                <a:t>的每千条指令缺失次数</a:t>
              </a:r>
              <a:r>
                <a:rPr lang="zh-CN" altLang="en-US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为</a:t>
              </a:r>
              <a:r>
                <a:rPr lang="en-US" altLang="zh-CN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40.9</a:t>
              </a:r>
              <a:r>
                <a:rPr lang="zh-CN" altLang="en-US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，</a:t>
              </a:r>
              <a:r>
                <a:rPr lang="zh-CN" altLang="en-US" sz="2000" dirty="0">
                  <a:latin typeface="Comic Sans MS" panose="030F0702030302020204" pitchFamily="66" charset="0"/>
                  <a:ea typeface="宋体" panose="02010600030101010101" pitchFamily="2" charset="-122"/>
                </a:rPr>
                <a:t>则缺失率为</a:t>
              </a:r>
              <a:r>
                <a:rPr lang="zh-CN" altLang="en-US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：</a:t>
              </a:r>
              <a:r>
                <a:rPr lang="en-US" altLang="zh-CN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 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38" name="Group 24"/>
            <p:cNvGrpSpPr/>
            <p:nvPr/>
          </p:nvGrpSpPr>
          <p:grpSpPr bwMode="auto">
            <a:xfrm>
              <a:off x="668648" y="2046821"/>
              <a:ext cx="7310438" cy="854075"/>
              <a:chOff x="2832" y="2112"/>
              <a:chExt cx="4605" cy="538"/>
            </a:xfrm>
          </p:grpSpPr>
          <p:sp>
            <p:nvSpPr>
              <p:cNvPr id="45" name="Rectangle 19"/>
              <p:cNvSpPr>
                <a:spLocks noChangeArrowheads="1"/>
              </p:cNvSpPr>
              <p:nvPr/>
            </p:nvSpPr>
            <p:spPr bwMode="auto">
              <a:xfrm>
                <a:off x="2832" y="2264"/>
                <a:ext cx="1514" cy="251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Miss rate </a:t>
                </a:r>
                <a:r>
                  <a:rPr lang="en-US" altLang="zh-CN" sz="2000" baseline="-25000">
                    <a:solidFill>
                      <a:schemeClr val="hlink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16KB </a:t>
                </a:r>
                <a:r>
                  <a:rPr lang="zh-CN" altLang="en-US" sz="2000" baseline="-25000">
                    <a:solidFill>
                      <a:schemeClr val="hlin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r>
                  <a:rPr lang="en-US" altLang="zh-CN" sz="2000">
                    <a:solidFill>
                      <a:schemeClr val="hlink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＝</a:t>
                </a:r>
                <a:endParaRPr lang="zh-CN" altLang="en-US" sz="200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4807" y="2112"/>
                <a:ext cx="953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hlink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3.82/1000</a:t>
                </a:r>
                <a:endParaRPr lang="zh-CN" altLang="en-US" sz="2000" dirty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5088" y="2400"/>
                <a:ext cx="381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1.0</a:t>
                </a:r>
                <a:endParaRPr lang="zh-CN" altLang="en-US" sz="200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Line 22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auto">
              <a:xfrm>
                <a:off x="5811" y="2256"/>
                <a:ext cx="1626" cy="251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hlink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＝0.004</a:t>
                </a:r>
                <a:r>
                  <a:rPr lang="zh-CN" altLang="en-US" sz="2000" dirty="0">
                    <a:solidFill>
                      <a:schemeClr val="hlink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（约等于）</a:t>
                </a:r>
                <a:endParaRPr lang="zh-CN" altLang="en-US" sz="2000" dirty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9" name="Group 25"/>
            <p:cNvGrpSpPr/>
            <p:nvPr/>
          </p:nvGrpSpPr>
          <p:grpSpPr bwMode="auto">
            <a:xfrm>
              <a:off x="1190141" y="3949634"/>
              <a:ext cx="5732463" cy="854075"/>
              <a:chOff x="2983" y="2112"/>
              <a:chExt cx="3611" cy="538"/>
            </a:xfrm>
          </p:grpSpPr>
          <p:sp>
            <p:nvSpPr>
              <p:cNvPr id="40" name="Rectangle 26"/>
              <p:cNvSpPr>
                <a:spLocks noChangeArrowheads="1"/>
              </p:cNvSpPr>
              <p:nvPr/>
            </p:nvSpPr>
            <p:spPr bwMode="auto">
              <a:xfrm>
                <a:off x="2983" y="2264"/>
                <a:ext cx="1514" cy="251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Miss rate </a:t>
                </a:r>
                <a:r>
                  <a:rPr lang="en-US" altLang="zh-CN" sz="2000" baseline="-25000">
                    <a:solidFill>
                      <a:schemeClr val="hlink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16KB </a:t>
                </a:r>
                <a:r>
                  <a:rPr lang="zh-CN" altLang="en-US" sz="2000" baseline="-25000">
                    <a:solidFill>
                      <a:schemeClr val="hlin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r>
                  <a:rPr lang="en-US" altLang="zh-CN" sz="2000">
                    <a:solidFill>
                      <a:schemeClr val="hlink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＝</a:t>
                </a:r>
                <a:endParaRPr lang="zh-CN" altLang="en-US" sz="200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4807" y="2112"/>
                <a:ext cx="953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40.9/1000</a:t>
                </a:r>
                <a:endParaRPr lang="zh-CN" altLang="en-US" sz="200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5039" y="2400"/>
                <a:ext cx="479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0.36</a:t>
                </a:r>
                <a:endParaRPr lang="zh-CN" altLang="en-US" sz="200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Line 29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Rectangle 30"/>
              <p:cNvSpPr>
                <a:spLocks noChangeArrowheads="1"/>
              </p:cNvSpPr>
              <p:nvPr/>
            </p:nvSpPr>
            <p:spPr bwMode="auto">
              <a:xfrm>
                <a:off x="5856" y="2256"/>
                <a:ext cx="738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chemeClr val="hlink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＝0.114</a:t>
                </a:r>
                <a:endParaRPr lang="zh-CN" altLang="en-US" sz="200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1" name="灯片编号占位符 3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323367" y="4685047"/>
            <a:ext cx="8458200" cy="2122805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dirty="0" smtClean="0">
                <a:ea typeface="宋体" panose="02010600030101010101" pitchFamily="2" charset="-122"/>
              </a:rPr>
              <a:t> </a:t>
            </a:r>
            <a:r>
              <a:rPr lang="zh-CN" altLang="en-US" sz="2200" dirty="0" smtClean="0">
                <a:ea typeface="宋体" panose="02010600030101010101" pitchFamily="2" charset="-122"/>
              </a:rPr>
              <a:t>根据题意，在分离</a:t>
            </a:r>
            <a:r>
              <a:rPr lang="en-US" altLang="zh-CN" sz="2200" dirty="0" smtClean="0">
                <a:ea typeface="宋体" panose="02010600030101010101" pitchFamily="2" charset="-122"/>
              </a:rPr>
              <a:t>cache</a:t>
            </a:r>
            <a:r>
              <a:rPr lang="zh-CN" altLang="en-US" sz="2200" dirty="0" smtClean="0">
                <a:ea typeface="宋体" panose="02010600030101010101" pitchFamily="2" charset="-122"/>
              </a:rPr>
              <a:t>中 </a:t>
            </a:r>
            <a:r>
              <a:rPr lang="en-US" altLang="zh-CN" sz="2200" dirty="0" smtClean="0">
                <a:ea typeface="宋体" panose="02010600030101010101" pitchFamily="2" charset="-122"/>
              </a:rPr>
              <a:t>1/</a:t>
            </a:r>
            <a:r>
              <a:rPr lang="zh-CN" altLang="en-US" sz="2200" dirty="0" smtClean="0">
                <a:ea typeface="宋体" panose="02010600030101010101" pitchFamily="2" charset="-122"/>
              </a:rPr>
              <a:t>（</a:t>
            </a:r>
            <a:r>
              <a:rPr lang="en-US" altLang="zh-CN" sz="2200" dirty="0" smtClean="0">
                <a:ea typeface="宋体" panose="02010600030101010101" pitchFamily="2" charset="-122"/>
              </a:rPr>
              <a:t>1+0.36</a:t>
            </a:r>
            <a:r>
              <a:rPr lang="zh-CN" altLang="en-US" sz="2200" dirty="0" smtClean="0">
                <a:ea typeface="宋体" panose="02010600030101010101" pitchFamily="2" charset="-122"/>
              </a:rPr>
              <a:t>）</a:t>
            </a:r>
            <a:r>
              <a:rPr lang="en-US" altLang="zh-CN" sz="2200" dirty="0" smtClean="0">
                <a:ea typeface="宋体" panose="02010600030101010101" pitchFamily="2" charset="-122"/>
              </a:rPr>
              <a:t>=74</a:t>
            </a:r>
            <a:r>
              <a:rPr lang="en-US" altLang="zh-CN" sz="2200" dirty="0">
                <a:ea typeface="宋体" panose="02010600030101010101" pitchFamily="2" charset="-122"/>
              </a:rPr>
              <a:t>% </a:t>
            </a:r>
            <a:r>
              <a:rPr lang="zh-CN" altLang="en-US" sz="2200" dirty="0" smtClean="0">
                <a:ea typeface="宋体" panose="02010600030101010101" pitchFamily="2" charset="-122"/>
              </a:rPr>
              <a:t>的访存是指令访存。因此，分离</a:t>
            </a:r>
            <a:r>
              <a:rPr lang="en-US" altLang="zh-CN" sz="2200" dirty="0" smtClean="0">
                <a:ea typeface="宋体" panose="02010600030101010101" pitchFamily="2" charset="-122"/>
              </a:rPr>
              <a:t>cache</a:t>
            </a:r>
            <a:r>
              <a:rPr lang="zh-CN" altLang="en-US" sz="2200" dirty="0" smtClean="0">
                <a:ea typeface="宋体" panose="02010600030101010101" pitchFamily="2" charset="-122"/>
              </a:rPr>
              <a:t>的平均缺失率是：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chemeClr val="hlink"/>
                </a:solidFill>
                <a:ea typeface="宋体" panose="02010600030101010101" pitchFamily="2" charset="-122"/>
              </a:rPr>
              <a:t>(74%×0.004)+(26% × 0.114)=0.0324</a:t>
            </a:r>
            <a:endParaRPr lang="en-US" altLang="zh-CN" sz="220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solidFill>
                  <a:schemeClr val="hlink"/>
                </a:solidFill>
                <a:ea typeface="宋体" panose="02010600030101010101" pitchFamily="2" charset="-122"/>
              </a:rPr>
              <a:t>这样，一个</a:t>
            </a:r>
            <a:r>
              <a:rPr lang="en-US" altLang="zh-CN" sz="22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32KB </a:t>
            </a:r>
            <a:r>
              <a:rPr lang="zh-CN" altLang="en-US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一体</a:t>
            </a:r>
            <a:r>
              <a:rPr lang="en-US" altLang="zh-CN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cache </a:t>
            </a:r>
            <a:r>
              <a:rPr lang="zh-CN" altLang="en-US" sz="2200" dirty="0" smtClean="0">
                <a:solidFill>
                  <a:schemeClr val="hlink"/>
                </a:solidFill>
                <a:ea typeface="宋体" panose="02010600030101010101" pitchFamily="2" charset="-122"/>
              </a:rPr>
              <a:t>的缺失率</a:t>
            </a:r>
            <a:r>
              <a:rPr lang="en-US" altLang="zh-CN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0.0318=                       </a:t>
            </a:r>
            <a:r>
              <a:rPr lang="zh-CN" altLang="en-US" sz="2200" dirty="0" smtClean="0">
                <a:solidFill>
                  <a:schemeClr val="hlink"/>
                </a:solidFill>
                <a:ea typeface="宋体" panose="02010600030101010101" pitchFamily="2" charset="-122"/>
              </a:rPr>
              <a:t>比</a:t>
            </a:r>
            <a:r>
              <a:rPr lang="en-US" altLang="zh-CN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个</a:t>
            </a:r>
            <a:r>
              <a:rPr lang="en-US" altLang="zh-CN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16KB </a:t>
            </a:r>
            <a:r>
              <a:rPr lang="zh-CN" altLang="en-US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分离</a:t>
            </a:r>
            <a:r>
              <a:rPr lang="en-US" altLang="zh-CN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caches</a:t>
            </a:r>
            <a:r>
              <a:rPr lang="zh-CN" altLang="en-US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的缺失率</a:t>
            </a:r>
            <a:r>
              <a:rPr lang="en-US" altLang="zh-CN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0.0324</a:t>
            </a:r>
            <a:r>
              <a:rPr lang="zh-CN" altLang="en-US" sz="2200" dirty="0" smtClean="0">
                <a:solidFill>
                  <a:schemeClr val="hlink"/>
                </a:solidFill>
                <a:ea typeface="宋体" panose="02010600030101010101" pitchFamily="2" charset="-122"/>
              </a:rPr>
              <a:t>稍</a:t>
            </a:r>
            <a:r>
              <a:rPr lang="zh-CN" altLang="en-US" sz="2200" dirty="0" smtClean="0">
                <a:solidFill>
                  <a:srgbClr val="FF0000"/>
                </a:solidFill>
                <a:ea typeface="宋体" panose="02010600030101010101" pitchFamily="2" charset="-122"/>
              </a:rPr>
              <a:t>低</a:t>
            </a:r>
            <a:r>
              <a:rPr lang="zh-CN" altLang="en-US" sz="2200" dirty="0" smtClean="0">
                <a:solidFill>
                  <a:schemeClr val="hlink"/>
                </a:solidFill>
                <a:ea typeface="宋体" panose="02010600030101010101" pitchFamily="2" charset="-122"/>
              </a:rPr>
              <a:t>一点。</a:t>
            </a:r>
            <a:endParaRPr lang="en-US" altLang="zh-CN" sz="2200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63" name="Rectangle 2"/>
          <p:cNvSpPr txBox="1">
            <a:spLocks noChangeArrowheads="1"/>
          </p:cNvSpPr>
          <p:nvPr/>
        </p:nvSpPr>
        <p:spPr>
          <a:xfrm>
            <a:off x="1024892" y="228600"/>
            <a:ext cx="7103745" cy="666115"/>
          </a:xfrm>
          <a:prstGeom prst="rect">
            <a:avLst/>
          </a:prstGeom>
          <a:noFill/>
        </p:spPr>
        <p:txBody>
          <a:bodyPr vert="horz" wrap="none" lIns="63500" tIns="25400" rIns="63500" bIns="25400" rtlCol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FF0000"/>
                </a:solidFill>
              </a:rPr>
              <a:t>2-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：一体与分离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的性能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5791200" y="5788660"/>
            <a:ext cx="1530350" cy="39878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43.3/1000</a:t>
            </a:r>
            <a:endParaRPr lang="zh-CN" altLang="en-US" sz="200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6122186" y="6221085"/>
            <a:ext cx="1132840" cy="39878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200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(1+0.36)</a:t>
            </a:r>
            <a:endParaRPr lang="zh-CN" altLang="en-US" sz="200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" name="Line 29"/>
          <p:cNvSpPr>
            <a:spLocks noChangeShapeType="1"/>
          </p:cNvSpPr>
          <p:nvPr/>
        </p:nvSpPr>
        <p:spPr bwMode="auto">
          <a:xfrm>
            <a:off x="6068695" y="6179820"/>
            <a:ext cx="1092200" cy="41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274435" y="5516880"/>
            <a:ext cx="241300" cy="346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5226836" y="5241280"/>
            <a:ext cx="3613150" cy="3371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查同一个表</a:t>
            </a: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32</a:t>
            </a:r>
            <a:r>
              <a:rPr lang="zh-CN" altLang="en-US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可一体</a:t>
            </a: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的缺失次数</a:t>
            </a:r>
            <a:endParaRPr lang="zh-CN" altLang="en-US" sz="160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751070" y="2689225"/>
            <a:ext cx="325120" cy="196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5138571" y="2569835"/>
            <a:ext cx="3731260" cy="33718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1.0=100%</a:t>
            </a:r>
            <a:r>
              <a:rPr lang="zh-CN" altLang="en-US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表示</a:t>
            </a: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100%</a:t>
            </a:r>
            <a:r>
              <a:rPr lang="zh-CN" altLang="en-US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都要访问指令</a:t>
            </a:r>
            <a:r>
              <a:rPr lang="en-US" altLang="zh-CN" sz="16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endParaRPr lang="en-US" altLang="zh-CN" sz="160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 autoUpdateAnimBg="0"/>
      <p:bldP spid="3" grpId="0" bldLvl="0" animBg="1"/>
      <p:bldP spid="4" grpId="0" animBg="1"/>
      <p:bldP spid="8" grpId="0" animBg="1"/>
      <p:bldP spid="10" grpId="0" bldLvl="0" animBg="1"/>
      <p:bldP spid="10" grpId="1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762000"/>
          </a:xfrm>
          <a:solidFill>
            <a:srgbClr val="CCECFF"/>
          </a:solidFill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平均访存时间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可以分为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指令</a:t>
            </a:r>
            <a:r>
              <a:rPr lang="zh-CN" altLang="en-US" sz="2800" b="1" dirty="0" smtClean="0">
                <a:ea typeface="宋体" panose="02010600030101010101" pitchFamily="2" charset="-122"/>
              </a:rPr>
              <a:t>访问与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数据</a:t>
            </a:r>
            <a:r>
              <a:rPr lang="zh-CN" altLang="en-US" sz="2800" b="1" dirty="0" smtClean="0">
                <a:ea typeface="宋体" panose="02010600030101010101" pitchFamily="2" charset="-122"/>
              </a:rPr>
              <a:t>访问：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88485" name="Rectangle 5"/>
          <p:cNvSpPr>
            <a:spLocks noChangeArrowheads="1"/>
          </p:cNvSpPr>
          <p:nvPr/>
        </p:nvSpPr>
        <p:spPr bwMode="auto">
          <a:xfrm>
            <a:off x="304800" y="3429000"/>
            <a:ext cx="8534400" cy="1600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buSzPct val="100000"/>
              <a:buFontTx/>
              <a:buChar char="•"/>
            </a:pP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因此，分离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与一体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的平均访存时间如下：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buSzPct val="100000"/>
            </a:pP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平均访存时间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分离</a:t>
            </a:r>
            <a:endParaRPr lang="en-US" altLang="zh-CN" sz="2400" b="1" baseline="-25000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buSzPct val="100000"/>
            </a:pP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=74%×(1+0.004×100)+ 26%×(1+0.114×100)</a:t>
            </a:r>
            <a:endParaRPr lang="en-US" altLang="zh-CN" sz="24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buSzPct val="100000"/>
            </a:pP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=(74%×1.38)+(26%×12.36)=1.023+3.214=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4.24</a:t>
            </a:r>
            <a:endParaRPr lang="en-US" altLang="zh-CN" sz="2400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88488" name="Rectangle 8"/>
          <p:cNvSpPr>
            <a:spLocks noChangeArrowheads="1"/>
          </p:cNvSpPr>
          <p:nvPr/>
        </p:nvSpPr>
        <p:spPr bwMode="auto">
          <a:xfrm>
            <a:off x="381000" y="5105400"/>
            <a:ext cx="8458200" cy="1295400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平均访存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时间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一体</a:t>
            </a:r>
            <a:endParaRPr lang="en-US" altLang="zh-CN" sz="2400" b="1" baseline="-25000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74%×(1+0.0318×100)+ 26%×(1+1+0.0318×100)</a:t>
            </a:r>
            <a:endParaRPr lang="en-US" altLang="zh-CN" sz="24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=(74%×4.18)+(26%×5.18)=3.096+1.348=</a:t>
            </a:r>
            <a:r>
              <a:rPr lang="en-US" altLang="zh-CN" sz="2400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4.44</a:t>
            </a:r>
            <a:endParaRPr lang="en-US" altLang="zh-CN" sz="24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24892" y="228600"/>
            <a:ext cx="7103745" cy="666115"/>
          </a:xfrm>
          <a:prstGeom prst="rect">
            <a:avLst/>
          </a:prstGeom>
          <a:noFill/>
        </p:spPr>
        <p:txBody>
          <a:bodyPr vert="horz" wrap="none" lIns="63500" tIns="25400" rIns="63500" bIns="25400" rtlCol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FF0000"/>
                </a:solidFill>
              </a:rPr>
              <a:t>3-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：一体与分离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的性能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37384" y="2204864"/>
            <a:ext cx="6529777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指令访存所占比例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（命中时间</a:t>
            </a:r>
            <a:r>
              <a:rPr lang="zh-CN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缺失率</a:t>
            </a:r>
            <a:r>
              <a:rPr lang="zh-CN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缺失代价）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数据访存所占比例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（命中时间</a:t>
            </a:r>
            <a:r>
              <a:rPr lang="zh-CN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缺失率</a:t>
            </a:r>
            <a:r>
              <a:rPr lang="zh-CN" alt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缺失代价）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764237" y="22048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＝</a:t>
            </a:r>
            <a:endParaRPr lang="zh-CN" altLang="en-US" sz="2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972" y="2201628"/>
            <a:ext cx="174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平均访存时间</a:t>
            </a:r>
            <a:endParaRPr lang="zh-CN" altLang="en-US" sz="2000" b="1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04800" y="2553132"/>
            <a:ext cx="8458200" cy="1307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lIns="90487" tIns="44450" rIns="90487" bIns="44450"/>
          <a:lstStyle/>
          <a:p>
            <a:pPr marL="285750" indent="-285750" algn="l">
              <a:lnSpc>
                <a:spcPts val="3000"/>
              </a:lnSpc>
              <a:spcBef>
                <a:spcPct val="30000"/>
              </a:spcBef>
              <a:buSzPct val="100000"/>
            </a:pP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因此，此例中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分离</a:t>
            </a:r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cache 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— 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每个时钟周期提供了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两个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存储器端口，从而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避免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了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结构冒险 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— 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具有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更好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平均访存时间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相比一体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。尽管分离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缺失率要糟糕一点。</a:t>
            </a:r>
            <a:endParaRPr lang="en-US" altLang="zh-CN" sz="2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5" grpId="0" animBg="1" autoUpdateAnimBg="0"/>
      <p:bldP spid="788488" grpId="0" animBg="1" autoUpdateAnimBg="0"/>
      <p:bldP spid="1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91" name="Rectangle 7"/>
          <p:cNvSpPr>
            <a:spLocks noChangeArrowheads="1"/>
          </p:cNvSpPr>
          <p:nvPr/>
        </p:nvSpPr>
        <p:spPr bwMode="auto">
          <a:xfrm>
            <a:off x="80967" y="4077072"/>
            <a:ext cx="8991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答案：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平均访存时间是</a:t>
            </a:r>
            <a:r>
              <a:rPr lang="en-US" altLang="zh-CN" sz="22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22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Average memory access </a:t>
            </a:r>
            <a:r>
              <a:rPr lang="en-US" altLang="zh-CN" sz="2000" dirty="0" err="1">
                <a:latin typeface="Comic Sans MS" panose="030F0702030302020204" pitchFamily="66" charset="0"/>
                <a:ea typeface="宋体" panose="02010600030101010101" pitchFamily="2" charset="-122"/>
              </a:rPr>
              <a:t>time＝Hit</a:t>
            </a: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time + Miss </a:t>
            </a:r>
            <a:r>
              <a:rPr lang="en-US" altLang="zh-CN" sz="2000" dirty="0" err="1">
                <a:latin typeface="Comic Sans MS" panose="030F0702030302020204" pitchFamily="66" charset="0"/>
                <a:ea typeface="宋体" panose="02010600030101010101" pitchFamily="2" charset="-122"/>
              </a:rPr>
              <a:t>rate×miss</a:t>
            </a: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 penalty</a:t>
            </a: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2000" dirty="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因此，两种结构的平均访存时间是</a:t>
            </a: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Average memory access time</a:t>
            </a:r>
            <a:r>
              <a:rPr lang="en-US" altLang="zh-CN" sz="2000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1-way</a:t>
            </a: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＝1</a:t>
            </a: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×</a:t>
            </a:r>
            <a:r>
              <a:rPr lang="en-US" altLang="zh-CN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1.0 + (</a:t>
            </a:r>
            <a:r>
              <a:rPr lang="en-US" altLang="zh-CN" sz="2000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0.014</a:t>
            </a:r>
            <a:r>
              <a:rPr lang="en-US" altLang="zh-CN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×75)＝</a:t>
            </a:r>
            <a:r>
              <a:rPr lang="en-US" altLang="zh-CN" sz="2000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2.05</a:t>
            </a: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 ns</a:t>
            </a: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Average memory access time</a:t>
            </a:r>
            <a:r>
              <a:rPr lang="en-US" altLang="zh-CN" sz="2000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2-way</a:t>
            </a: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＝1</a:t>
            </a: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×</a:t>
            </a: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1.0×</a:t>
            </a:r>
            <a:r>
              <a:rPr lang="en-US" altLang="zh-CN" sz="2000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1.25</a:t>
            </a: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 +(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0.01</a:t>
            </a: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 ×75)＝</a:t>
            </a:r>
            <a:r>
              <a:rPr lang="en-US" altLang="zh-CN" sz="2000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2.00</a:t>
            </a: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 ns</a:t>
            </a: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0045" y="833894"/>
            <a:ext cx="9144001" cy="3302496"/>
          </a:xfrm>
          <a:solidFill>
            <a:srgbClr val="CCECFF"/>
          </a:solidFill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600" b="1" dirty="0" smtClean="0">
                <a:solidFill>
                  <a:schemeClr val="hlink"/>
                </a:solidFill>
              </a:rPr>
              <a:t>假设：</a:t>
            </a:r>
            <a:r>
              <a:rPr lang="en-US" sz="2000" b="1" dirty="0" smtClean="0">
                <a:solidFill>
                  <a:schemeClr val="hlink"/>
                </a:solidFill>
              </a:rPr>
              <a:t> </a:t>
            </a:r>
            <a:r>
              <a:rPr lang="en-US" sz="2000" b="1" dirty="0" smtClean="0"/>
              <a:t>CPI=2</a:t>
            </a:r>
            <a:r>
              <a:rPr lang="zh-CN" altLang="en-US" sz="2000" b="1" dirty="0" smtClean="0"/>
              <a:t>（理想</a:t>
            </a: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，即命中率</a:t>
            </a:r>
            <a:r>
              <a:rPr lang="en-US" altLang="zh-CN" sz="2000" b="1" dirty="0" smtClean="0"/>
              <a:t>100%</a:t>
            </a:r>
            <a:r>
              <a:rPr lang="zh-CN" altLang="en-US" sz="2000" b="1" dirty="0" smtClean="0"/>
              <a:t>）</a:t>
            </a:r>
            <a:r>
              <a:rPr lang="en-US" sz="2000" b="1" dirty="0"/>
              <a:t>	clock cycle time</a:t>
            </a:r>
            <a:r>
              <a:rPr lang="en-US" altLang="zh-CN" sz="2000" b="1" dirty="0">
                <a:ea typeface="宋体" panose="02010600030101010101" pitchFamily="2" charset="-122"/>
              </a:rPr>
              <a:t>＝</a:t>
            </a:r>
            <a:r>
              <a:rPr lang="en-US" sz="2000" b="1" dirty="0">
                <a:solidFill>
                  <a:schemeClr val="hlink"/>
                </a:solidFill>
              </a:rPr>
              <a:t>1.0 </a:t>
            </a:r>
            <a:r>
              <a:rPr lang="en-US" sz="2000" b="1" dirty="0"/>
              <a:t>ns</a:t>
            </a:r>
            <a:endParaRPr lang="en-US" sz="2000" b="1" dirty="0"/>
          </a:p>
          <a:p>
            <a:pPr lvl="1">
              <a:lnSpc>
                <a:spcPts val="34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b="1" dirty="0" smtClean="0">
                <a:ea typeface="宋体" panose="02010600030101010101" pitchFamily="2" charset="-122"/>
              </a:rPr>
              <a:t>MPI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（平均每条指令的访存次数）</a:t>
            </a:r>
            <a:r>
              <a:rPr lang="en-US" altLang="zh-CN" sz="2000" b="1" dirty="0" smtClean="0">
                <a:ea typeface="宋体" panose="02010600030101010101" pitchFamily="2" charset="-122"/>
              </a:rPr>
              <a:t>＝</a:t>
            </a:r>
            <a:r>
              <a:rPr lang="en-US" altLang="zh-CN" sz="2000" b="1" dirty="0">
                <a:ea typeface="宋体" panose="02010600030101010101" pitchFamily="2" charset="-122"/>
              </a:rPr>
              <a:t>1.5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lnSpc>
                <a:spcPts val="3400"/>
              </a:lnSpc>
              <a:spcBef>
                <a:spcPct val="0"/>
              </a:spcBef>
              <a:buSzTx/>
              <a:buFontTx/>
              <a:buChar char="•"/>
            </a:pPr>
            <a:r>
              <a:rPr lang="zh-CN" altLang="en-US" sz="2000" b="1" dirty="0" smtClean="0">
                <a:ea typeface="宋体" panose="02010600030101010101" pitchFamily="2" charset="-122"/>
              </a:rPr>
              <a:t>两种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caches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大小都是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64K</a:t>
            </a:r>
            <a:r>
              <a:rPr lang="zh-CN" altLang="en-US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块是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64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字节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lnSpc>
                <a:spcPts val="3400"/>
              </a:lnSpc>
              <a:spcBef>
                <a:spcPct val="0"/>
              </a:spcBef>
              <a:buSzTx/>
              <a:buFontTx/>
              <a:buChar char="•"/>
            </a:pPr>
            <a:r>
              <a:rPr lang="zh-CN" altLang="en-US" sz="2000" b="1" dirty="0" smtClean="0">
                <a:ea typeface="宋体" panose="02010600030101010101" pitchFamily="2" charset="-122"/>
              </a:rPr>
              <a:t>直接映像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缺失率是</a:t>
            </a:r>
            <a:r>
              <a:rPr lang="en-US" altLang="zh-CN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1.4%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路组相联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缺失率是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1.0%</a:t>
            </a:r>
            <a:endParaRPr lang="en-US" altLang="zh-CN" sz="20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lnSpc>
                <a:spcPts val="34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b="1" dirty="0" smtClean="0"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路组相联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需要的多路选择器使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CPU clock cycle time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延长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1.25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倍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lnSpc>
                <a:spcPts val="3400"/>
              </a:lnSpc>
              <a:spcBef>
                <a:spcPct val="0"/>
              </a:spcBef>
              <a:buSzTx/>
              <a:buFontTx/>
              <a:buChar char="•"/>
            </a:pPr>
            <a:r>
              <a:rPr lang="zh-CN" altLang="en-US" sz="2000" b="1" dirty="0" smtClean="0">
                <a:ea typeface="宋体" panose="02010600030101010101" pitchFamily="2" charset="-122"/>
              </a:rPr>
              <a:t>缺失开销是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75ns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，直接映像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命中时间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1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个时钟周期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0"/>
              </a:spcBef>
              <a:buSzTx/>
            </a:pPr>
            <a:r>
              <a:rPr lang="zh-CN" altLang="en-US" sz="2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试比较两者的性能，先计算平均访存时间，然后计算</a:t>
            </a:r>
            <a:r>
              <a:rPr lang="en-US" altLang="zh-CN" sz="2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时间。</a:t>
            </a:r>
            <a:endParaRPr lang="en-US" altLang="zh-CN" sz="2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61199" name="Text Box 15"/>
          <p:cNvSpPr txBox="1">
            <a:spLocks noChangeArrowheads="1"/>
          </p:cNvSpPr>
          <p:nvPr/>
        </p:nvSpPr>
        <p:spPr bwMode="auto">
          <a:xfrm>
            <a:off x="827584" y="6093296"/>
            <a:ext cx="5904656" cy="492443"/>
          </a:xfrm>
          <a:prstGeom prst="rect">
            <a:avLst/>
          </a:prstGeom>
          <a:solidFill>
            <a:srgbClr val="FF89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600" b="1" dirty="0" smtClean="0">
                <a:ea typeface="宋体" panose="02010600030101010101" pitchFamily="2" charset="-122"/>
              </a:rPr>
              <a:t>2</a:t>
            </a:r>
            <a:r>
              <a:rPr lang="zh-CN" altLang="en-US" sz="2600" b="1" dirty="0" smtClean="0">
                <a:ea typeface="宋体" panose="02010600030101010101" pitchFamily="2" charset="-122"/>
              </a:rPr>
              <a:t>路组相联</a:t>
            </a:r>
            <a:r>
              <a:rPr lang="en-US" altLang="zh-CN" sz="26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ea typeface="宋体" panose="02010600030101010101" pitchFamily="2" charset="-122"/>
              </a:rPr>
              <a:t>的平均访存时间更好。</a:t>
            </a:r>
            <a:endParaRPr lang="en-US" altLang="zh-CN" sz="2600" b="1" dirty="0">
              <a:ea typeface="宋体" panose="02010600030101010101" pitchFamily="2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882020" y="228600"/>
            <a:ext cx="7389495" cy="604520"/>
          </a:xfrm>
          <a:prstGeom prst="rect">
            <a:avLst/>
          </a:prstGeom>
          <a:noFill/>
        </p:spPr>
        <p:txBody>
          <a:bodyPr vert="horz" wrap="none" lIns="63500" tIns="25400" rIns="63500" bIns="25400" rtlCol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FF0000"/>
                </a:solidFill>
              </a:rPr>
              <a:t>1-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：直接映像与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路组相联的性能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6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91" grpId="0" autoUpdateAnimBg="0"/>
      <p:bldP spid="861199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0045" y="833894"/>
            <a:ext cx="9144001" cy="3302496"/>
          </a:xfrm>
          <a:solidFill>
            <a:srgbClr val="CCECFF"/>
          </a:solidFill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600" b="1" dirty="0" smtClean="0">
                <a:solidFill>
                  <a:schemeClr val="hlink"/>
                </a:solidFill>
              </a:rPr>
              <a:t>假设：</a:t>
            </a:r>
            <a:r>
              <a:rPr lang="en-US" sz="2000" b="1" dirty="0" smtClean="0">
                <a:solidFill>
                  <a:schemeClr val="hlink"/>
                </a:solidFill>
              </a:rPr>
              <a:t> </a:t>
            </a:r>
            <a:r>
              <a:rPr lang="en-US" sz="2000" b="1" dirty="0" smtClean="0"/>
              <a:t>CPI=2</a:t>
            </a:r>
            <a:r>
              <a:rPr lang="zh-CN" altLang="en-US" sz="2000" b="1" dirty="0" smtClean="0"/>
              <a:t>（完美</a:t>
            </a: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）</a:t>
            </a:r>
            <a:r>
              <a:rPr lang="en-US" sz="2000" b="1" dirty="0"/>
              <a:t>	clock cycle time</a:t>
            </a:r>
            <a:r>
              <a:rPr lang="en-US" altLang="zh-CN" sz="2000" b="1" dirty="0">
                <a:ea typeface="宋体" panose="02010600030101010101" pitchFamily="2" charset="-122"/>
              </a:rPr>
              <a:t>＝</a:t>
            </a:r>
            <a:r>
              <a:rPr lang="en-US" sz="2000" b="1" dirty="0">
                <a:solidFill>
                  <a:schemeClr val="hlink"/>
                </a:solidFill>
              </a:rPr>
              <a:t>1.0 </a:t>
            </a:r>
            <a:r>
              <a:rPr lang="en-US" sz="2000" b="1" dirty="0"/>
              <a:t>ns</a:t>
            </a:r>
            <a:endParaRPr lang="en-US" sz="2000" b="1" dirty="0"/>
          </a:p>
          <a:p>
            <a:pPr lvl="1">
              <a:lnSpc>
                <a:spcPts val="34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b="1" dirty="0" smtClean="0">
                <a:ea typeface="宋体" panose="02010600030101010101" pitchFamily="2" charset="-122"/>
              </a:rPr>
              <a:t>MPI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（平均每条指令的访存次数）</a:t>
            </a:r>
            <a:r>
              <a:rPr lang="en-US" altLang="zh-CN" sz="2000" b="1" dirty="0" smtClean="0">
                <a:ea typeface="宋体" panose="02010600030101010101" pitchFamily="2" charset="-122"/>
              </a:rPr>
              <a:t>＝</a:t>
            </a:r>
            <a:r>
              <a:rPr lang="en-US" altLang="zh-CN" sz="2000" b="1" dirty="0">
                <a:ea typeface="宋体" panose="02010600030101010101" pitchFamily="2" charset="-122"/>
              </a:rPr>
              <a:t>1.5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lnSpc>
                <a:spcPts val="3400"/>
              </a:lnSpc>
              <a:spcBef>
                <a:spcPct val="0"/>
              </a:spcBef>
              <a:buSzTx/>
              <a:buFontTx/>
              <a:buChar char="•"/>
            </a:pPr>
            <a:r>
              <a:rPr lang="zh-CN" altLang="en-US" sz="2000" b="1" dirty="0" smtClean="0">
                <a:ea typeface="宋体" panose="02010600030101010101" pitchFamily="2" charset="-122"/>
              </a:rPr>
              <a:t>两种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caches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大小都是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64K</a:t>
            </a:r>
            <a:r>
              <a:rPr lang="zh-CN" altLang="en-US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块是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64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字节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lnSpc>
                <a:spcPts val="3400"/>
              </a:lnSpc>
              <a:spcBef>
                <a:spcPct val="0"/>
              </a:spcBef>
              <a:buSzTx/>
              <a:buFontTx/>
              <a:buChar char="•"/>
            </a:pPr>
            <a:r>
              <a:rPr lang="zh-CN" altLang="en-US" sz="2000" b="1" dirty="0" smtClean="0">
                <a:ea typeface="宋体" panose="02010600030101010101" pitchFamily="2" charset="-122"/>
              </a:rPr>
              <a:t>直接映像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缺失率是</a:t>
            </a:r>
            <a:r>
              <a:rPr lang="en-US" altLang="zh-CN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1.4%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路组相联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缺失率是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1.0%</a:t>
            </a:r>
            <a:endParaRPr lang="en-US" altLang="zh-CN" sz="20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lnSpc>
                <a:spcPts val="34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sz="2000" b="1" dirty="0" smtClean="0"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路组相联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需要的多路选择器使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CPU clock cycle time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延长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1.25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倍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lnSpc>
                <a:spcPts val="3400"/>
              </a:lnSpc>
              <a:spcBef>
                <a:spcPct val="0"/>
              </a:spcBef>
              <a:buSzTx/>
              <a:buFontTx/>
              <a:buChar char="•"/>
            </a:pPr>
            <a:r>
              <a:rPr lang="zh-CN" altLang="en-US" sz="2000" b="1" dirty="0" smtClean="0">
                <a:ea typeface="宋体" panose="02010600030101010101" pitchFamily="2" charset="-122"/>
              </a:rPr>
              <a:t>缺失开销是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75ns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，直接映像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命中时间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1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个时钟周期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0"/>
              </a:spcBef>
              <a:buSzTx/>
            </a:pPr>
            <a:r>
              <a:rPr lang="zh-CN" altLang="en-US" sz="2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试比较两者的性能，先计算平均访存时间，然后计算</a:t>
            </a:r>
            <a:r>
              <a:rPr lang="en-US" altLang="zh-CN" sz="2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时间。</a:t>
            </a:r>
            <a:endParaRPr lang="en-US" altLang="zh-CN" sz="2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88224" y="6621339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882020" y="228600"/>
            <a:ext cx="7389495" cy="604520"/>
          </a:xfrm>
          <a:prstGeom prst="rect">
            <a:avLst/>
          </a:prstGeom>
          <a:noFill/>
        </p:spPr>
        <p:txBody>
          <a:bodyPr vert="horz" wrap="none" lIns="63500" tIns="25400" rIns="63500" bIns="25400" rtlCol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FF0000"/>
                </a:solidFill>
              </a:rPr>
              <a:t>2-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：直接映像与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路组相联的性能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8" name="Group 12"/>
          <p:cNvGrpSpPr/>
          <p:nvPr/>
        </p:nvGrpSpPr>
        <p:grpSpPr bwMode="auto">
          <a:xfrm>
            <a:off x="119559" y="3406705"/>
            <a:ext cx="8915400" cy="3408363"/>
            <a:chOff x="144" y="1536"/>
            <a:chExt cx="5616" cy="2147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44" y="1536"/>
              <a:ext cx="5616" cy="214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marL="285750" indent="-285750" algn="l">
                <a:buSzPct val="100000"/>
              </a:pPr>
              <a:r>
                <a:rPr lang="en-US" altLang="zh-CN" sz="2400" dirty="0">
                  <a:latin typeface="Comic Sans MS" panose="030F0702030302020204" pitchFamily="66" charset="0"/>
                  <a:ea typeface="宋体" panose="02010600030101010101" pitchFamily="2" charset="-122"/>
                </a:rPr>
                <a:t>CPU </a:t>
              </a:r>
              <a:r>
                <a:rPr lang="zh-CN" altLang="en-US" sz="2400" b="1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性能是</a:t>
              </a:r>
              <a:endPara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marL="285750" indent="-285750" algn="l">
                <a:buSzPct val="100000"/>
              </a:pPr>
              <a:endPara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marL="285750" indent="-285750" algn="l">
                <a:buSzPct val="100000"/>
              </a:pPr>
              <a:endPara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marL="285750" indent="-285750" algn="l">
                <a:buSzPct val="100000"/>
              </a:pPr>
              <a:r>
                <a:rPr lang="zh-CN" altLang="en-US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条件中的</a:t>
              </a:r>
              <a:r>
                <a:rPr lang="en-US" altLang="zh-CN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 </a:t>
              </a:r>
              <a:r>
                <a:rPr lang="en-US" altLang="zh-CN" sz="2000" dirty="0">
                  <a:latin typeface="Comic Sans MS" panose="030F0702030302020204" pitchFamily="66" charset="0"/>
                  <a:ea typeface="宋体" panose="02010600030101010101" pitchFamily="2" charset="-122"/>
                </a:rPr>
                <a:t>75 ns </a:t>
              </a:r>
              <a:r>
                <a:rPr lang="zh-CN" altLang="en-US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就是</a:t>
              </a:r>
              <a:r>
                <a:rPr lang="en-US" altLang="zh-CN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 </a:t>
              </a:r>
              <a:r>
                <a:rPr lang="en-US" altLang="zh-CN" sz="2000" dirty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(miss </a:t>
              </a:r>
              <a:r>
                <a:rPr lang="en-US" altLang="zh-CN" sz="2000" dirty="0" err="1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penalty×Clock</a:t>
              </a:r>
              <a:r>
                <a:rPr lang="en-US" altLang="zh-CN" sz="2000" dirty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 cycle </a:t>
              </a:r>
              <a:r>
                <a:rPr lang="en-US" altLang="zh-CN" sz="2000" dirty="0" smtClean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time)</a:t>
              </a:r>
              <a:r>
                <a:rPr lang="zh-CN" altLang="en-US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，两种结构的性能是：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sz="2000" dirty="0">
                  <a:latin typeface="Comic Sans MS" panose="030F0702030302020204" pitchFamily="66" charset="0"/>
                  <a:ea typeface="宋体" panose="02010600030101010101" pitchFamily="2" charset="-122"/>
                </a:rPr>
                <a:t>CPU time</a:t>
              </a:r>
              <a:r>
                <a:rPr lang="en-US" altLang="zh-CN" sz="2000" baseline="-25000" dirty="0">
                  <a:latin typeface="Comic Sans MS" panose="030F0702030302020204" pitchFamily="66" charset="0"/>
                  <a:ea typeface="宋体" panose="02010600030101010101" pitchFamily="2" charset="-122"/>
                </a:rPr>
                <a:t>1-way</a:t>
              </a:r>
              <a:r>
                <a:rPr lang="en-US" altLang="zh-CN" sz="2000" dirty="0">
                  <a:latin typeface="Comic Sans MS" panose="030F0702030302020204" pitchFamily="66" charset="0"/>
                  <a:ea typeface="宋体" panose="02010600030101010101" pitchFamily="2" charset="-122"/>
                </a:rPr>
                <a:t>＝IC×(</a:t>
              </a:r>
              <a:r>
                <a:rPr lang="en-US" altLang="zh-CN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2×1.0 + </a:t>
              </a:r>
              <a:r>
                <a:rPr lang="en-US" altLang="zh-CN" sz="2000" dirty="0" smtClean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(</a:t>
              </a:r>
              <a:r>
                <a:rPr lang="en-US" altLang="zh-CN" sz="2000" dirty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1.5 ×</a:t>
              </a:r>
              <a:r>
                <a:rPr lang="en-US" altLang="zh-CN" sz="2000" dirty="0">
                  <a:solidFill>
                    <a:srgbClr val="C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0.014</a:t>
              </a:r>
              <a:r>
                <a:rPr lang="en-US" altLang="zh-CN" sz="2000" dirty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 ×75)</a:t>
              </a:r>
              <a:r>
                <a:rPr lang="en-US" altLang="zh-CN" sz="2000" dirty="0">
                  <a:latin typeface="Comic Sans MS" panose="030F0702030302020204" pitchFamily="66" charset="0"/>
                  <a:ea typeface="宋体" panose="02010600030101010101" pitchFamily="2" charset="-122"/>
                </a:rPr>
                <a:t>)＝3.58 ×IC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sz="2000" dirty="0">
                  <a:latin typeface="Comic Sans MS" panose="030F0702030302020204" pitchFamily="66" charset="0"/>
                  <a:ea typeface="宋体" panose="02010600030101010101" pitchFamily="2" charset="-122"/>
                </a:rPr>
                <a:t>CPU time</a:t>
              </a:r>
              <a:r>
                <a:rPr lang="en-US" altLang="zh-CN" sz="2000" baseline="-25000" dirty="0">
                  <a:latin typeface="Comic Sans MS" panose="030F0702030302020204" pitchFamily="66" charset="0"/>
                  <a:ea typeface="宋体" panose="02010600030101010101" pitchFamily="2" charset="-122"/>
                </a:rPr>
                <a:t>2-way</a:t>
              </a:r>
              <a:r>
                <a:rPr lang="en-US" altLang="zh-CN" sz="2000" dirty="0">
                  <a:latin typeface="Comic Sans MS" panose="030F0702030302020204" pitchFamily="66" charset="0"/>
                  <a:ea typeface="宋体" panose="02010600030101010101" pitchFamily="2" charset="-122"/>
                </a:rPr>
                <a:t>＝IC×(</a:t>
              </a:r>
              <a:r>
                <a:rPr lang="en-US" altLang="zh-CN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2×1.0×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1.25</a:t>
              </a:r>
              <a:r>
                <a:rPr lang="en-US" altLang="zh-CN" sz="2000" dirty="0" smtClean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 </a:t>
              </a:r>
              <a:r>
                <a:rPr lang="en-US" altLang="zh-CN" sz="2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+ </a:t>
              </a:r>
              <a:r>
                <a:rPr lang="en-US" altLang="zh-CN" sz="2000" dirty="0" smtClean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(</a:t>
              </a:r>
              <a:r>
                <a:rPr lang="en-US" altLang="zh-CN" sz="2000" dirty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1.5 ×</a:t>
              </a:r>
              <a:r>
                <a:rPr lang="en-US" altLang="zh-CN" sz="2000" dirty="0">
                  <a:solidFill>
                    <a:srgbClr val="C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0.010</a:t>
              </a:r>
              <a:r>
                <a:rPr lang="en-US" altLang="zh-CN" sz="2000" dirty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 ×75)</a:t>
              </a:r>
              <a:r>
                <a:rPr lang="en-US" altLang="zh-CN" sz="2000" dirty="0">
                  <a:latin typeface="Comic Sans MS" panose="030F0702030302020204" pitchFamily="66" charset="0"/>
                  <a:ea typeface="宋体" panose="02010600030101010101" pitchFamily="2" charset="-122"/>
                </a:rPr>
                <a:t>)＝3.63 ×IC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576" y="1824"/>
            <a:ext cx="4128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9" name="公式" r:id="rId1" imgW="5778500" imgH="1587500" progId="Equation.3">
                    <p:embed/>
                  </p:oleObj>
                </mc:Choice>
                <mc:Fallback>
                  <p:oleObj name="公式" r:id="rId1" imgW="5778500" imgH="1587500" progId="Equation.3">
                    <p:embed/>
                    <p:pic>
                      <p:nvPicPr>
                        <p:cNvPr id="0" name="图片 164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24"/>
                          <a:ext cx="4128" cy="10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6"/>
          <p:cNvGrpSpPr/>
          <p:nvPr/>
        </p:nvGrpSpPr>
        <p:grpSpPr bwMode="auto">
          <a:xfrm>
            <a:off x="157162" y="833907"/>
            <a:ext cx="8839200" cy="2955133"/>
            <a:chOff x="195" y="1982"/>
            <a:chExt cx="5568" cy="1566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95" y="1982"/>
              <a:ext cx="5568" cy="1566"/>
            </a:xfrm>
            <a:prstGeom prst="rect">
              <a:avLst/>
            </a:prstGeom>
            <a:solidFill>
              <a:srgbClr val="A6F6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/>
            <a:lstStyle/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zh-CN" altLang="en-US" sz="2400" b="1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两种结构的相对性能是</a:t>
              </a:r>
              <a:endPara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marL="285750" indent="-285750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marL="285750" indent="-285750" algn="l">
                <a:lnSpc>
                  <a:spcPct val="150000"/>
                </a:lnSpc>
                <a:spcBef>
                  <a:spcPct val="30000"/>
                </a:spcBef>
                <a:buSzPct val="100000"/>
              </a:pPr>
              <a:r>
                <a:rPr lang="zh-CN" altLang="en-US" sz="2400" b="1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与平均访存时间比较结果相反，直接映像</a:t>
              </a:r>
              <a:r>
                <a:rPr lang="en-US" altLang="zh-CN" sz="2400" b="1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cache</a:t>
              </a:r>
              <a:r>
                <a:rPr lang="zh-CN" altLang="en-US" sz="2400" b="1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有稍微更好的性能。</a:t>
              </a:r>
              <a:r>
                <a:rPr lang="en-US" altLang="zh-CN" sz="2400" b="1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 smtClean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因为</a:t>
              </a:r>
              <a:r>
                <a:rPr lang="en-US" altLang="zh-CN" sz="2400" b="1" dirty="0" smtClean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 CPU </a:t>
              </a:r>
              <a:r>
                <a:rPr lang="zh-CN" altLang="en-US" sz="2400" b="1" dirty="0" smtClean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时间是基本评估指标。</a:t>
              </a:r>
              <a:endParaRPr lang="en-US" altLang="zh-CN" sz="24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6" name="Object 13"/>
            <p:cNvGraphicFramePr>
              <a:graphicFrameLocks noChangeAspect="1"/>
            </p:cNvGraphicFramePr>
            <p:nvPr/>
          </p:nvGraphicFramePr>
          <p:xfrm>
            <a:off x="651" y="2327"/>
            <a:ext cx="4752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0" name="公式" r:id="rId3" imgW="3860800" imgH="469900" progId="Equation.3">
                    <p:embed/>
                  </p:oleObj>
                </mc:Choice>
                <mc:Fallback>
                  <p:oleObj name="公式" r:id="rId3" imgW="3860800" imgH="469900" progId="Equation.3">
                    <p:embed/>
                    <p:pic>
                      <p:nvPicPr>
                        <p:cNvPr id="0" name="图片 16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" y="2327"/>
                          <a:ext cx="4752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3657"/>
            <a:ext cx="7162800" cy="11430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怎样改善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性能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686800" cy="5328592"/>
          </a:xfrm>
          <a:noFill/>
        </p:spPr>
        <p:txBody>
          <a:bodyPr lIns="90488" rIns="90488">
            <a:normAutofit/>
          </a:bodyPr>
          <a:lstStyle/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因此，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17</a:t>
            </a:r>
            <a:r>
              <a:rPr lang="zh-CN" altLang="en-US" sz="2800" b="1" dirty="0" smtClean="0"/>
              <a:t>种 </a:t>
            </a:r>
            <a:r>
              <a:rPr lang="en-US" sz="2800" b="1" dirty="0" smtClean="0"/>
              <a:t>cache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优化措施</a:t>
            </a:r>
            <a:r>
              <a:rPr lang="zh-CN" altLang="en-US" sz="2800" b="1" dirty="0" smtClean="0"/>
              <a:t>分为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类</a:t>
            </a:r>
            <a:r>
              <a:rPr lang="zh-CN" altLang="en-US" sz="2800" b="1" dirty="0" smtClean="0"/>
              <a:t>：</a:t>
            </a:r>
            <a:endParaRPr lang="en-US" sz="2800" b="1" dirty="0"/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sz="2800" b="1" dirty="0"/>
              <a:t>1</a:t>
            </a:r>
            <a:r>
              <a:rPr lang="en-US" sz="2800" b="1" dirty="0" smtClean="0"/>
              <a:t>.</a:t>
            </a:r>
            <a:r>
              <a:rPr lang="zh-CN" altLang="en-US" sz="2800" b="1" dirty="0"/>
              <a:t>减少缺失率 </a:t>
            </a:r>
            <a:r>
              <a:rPr lang="en-US" altLang="zh-CN" sz="2800" b="1"/>
              <a:t>-- </a:t>
            </a:r>
            <a:r>
              <a:rPr lang="en-US" altLang="zh-CN" sz="2800" b="1" smtClean="0"/>
              <a:t>4</a:t>
            </a:r>
            <a:endParaRPr lang="en-US" altLang="zh-CN" sz="2800" b="1" dirty="0"/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增加块大小，增大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 cache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容量，更高相联度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，编译优化</a:t>
            </a:r>
            <a:endParaRPr lang="en-US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sz="2800" b="1" dirty="0"/>
              <a:t>2</a:t>
            </a:r>
            <a:r>
              <a:rPr lang="en-US" sz="2800" b="1" dirty="0" smtClean="0"/>
              <a:t>.</a:t>
            </a:r>
            <a:r>
              <a:rPr lang="zh-CN" altLang="en-US" sz="2800" b="1" dirty="0"/>
              <a:t>减少缺失代价 </a:t>
            </a:r>
            <a:r>
              <a:rPr lang="en-US" altLang="zh-CN" sz="2800" b="1" dirty="0"/>
              <a:t>-- 5</a:t>
            </a:r>
            <a:endParaRPr lang="en-US" altLang="zh-CN" sz="2800" b="1" dirty="0"/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多级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 caches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，关键字优先，读缺失优于写缺失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，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合并写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缓冲，牺牲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缓冲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/>
              <a:t>3</a:t>
            </a:r>
            <a:r>
              <a:rPr lang="en-US" sz="2800" b="1" dirty="0"/>
              <a:t>. </a:t>
            </a:r>
            <a:r>
              <a:rPr lang="zh-CN" altLang="en-US" sz="2800" b="1" dirty="0" smtClean="0"/>
              <a:t>通过并行减少缺失代价和缺失率</a:t>
            </a:r>
            <a:r>
              <a:rPr lang="en-US" altLang="zh-CN" sz="2800" b="1" dirty="0" smtClean="0"/>
              <a:t>--3</a:t>
            </a:r>
            <a:endParaRPr lang="en-US" sz="2800" b="1" dirty="0"/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非阻塞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caches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，硬件预取，编译预取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ea typeface="宋体" panose="02010600030101010101" pitchFamily="2" charset="-122"/>
              </a:rPr>
              <a:t>	</a:t>
            </a:r>
            <a:endParaRPr lang="en-US" dirty="0">
              <a:solidFill>
                <a:schemeClr val="hlink"/>
              </a:solidFill>
            </a:endParaRPr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sz="2800" b="1" dirty="0"/>
              <a:t>4.  </a:t>
            </a:r>
            <a:r>
              <a:rPr lang="zh-CN" altLang="en-US" sz="2800" b="1" dirty="0" smtClean="0"/>
              <a:t>减少</a:t>
            </a:r>
            <a:r>
              <a:rPr lang="en-US" altLang="zh-CN" sz="2800" b="1" dirty="0" smtClean="0"/>
              <a:t>cache</a:t>
            </a:r>
            <a:r>
              <a:rPr lang="zh-CN" altLang="en-US" sz="2800" b="1" dirty="0" smtClean="0"/>
              <a:t>的命中时间 </a:t>
            </a:r>
            <a:r>
              <a:rPr lang="en-US" sz="2800" b="1" dirty="0" smtClean="0"/>
              <a:t>-- 5</a:t>
            </a:r>
            <a:endParaRPr lang="en-US" sz="2800" b="1" dirty="0"/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小和简单的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caches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，避免地址转换，流水线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cache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访问， 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路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预测，踪迹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caches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ea typeface="宋体" panose="02010600030101010101" pitchFamily="2" charset="-122"/>
              </a:rPr>
              <a:t>	 </a:t>
            </a:r>
            <a:endParaRPr lang="en-US" sz="2000" b="1" dirty="0">
              <a:ea typeface="宋体" panose="02010600030101010101" pitchFamily="2" charset="-122"/>
            </a:endParaRPr>
          </a:p>
        </p:txBody>
      </p:sp>
      <p:graphicFrame>
        <p:nvGraphicFramePr>
          <p:cNvPr id="578567" name="Object 7"/>
          <p:cNvGraphicFramePr>
            <a:graphicFrameLocks noChangeAspect="1"/>
          </p:cNvGraphicFramePr>
          <p:nvPr/>
        </p:nvGraphicFramePr>
        <p:xfrm>
          <a:off x="323528" y="980728"/>
          <a:ext cx="8280920" cy="50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4" name="公式" r:id="rId1" imgW="77724000" imgH="4876800" progId="Equation.3">
                  <p:embed/>
                </p:oleObj>
              </mc:Choice>
              <mc:Fallback>
                <p:oleObj name="公式" r:id="rId1" imgW="77724000" imgH="4876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80728"/>
                        <a:ext cx="8280920" cy="50405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矩形 2"/>
          <p:cNvSpPr>
            <a:spLocks noChangeArrowheads="1"/>
          </p:cNvSpPr>
          <p:nvPr/>
        </p:nvSpPr>
        <p:spPr bwMode="auto">
          <a:xfrm>
            <a:off x="285750" y="1643063"/>
            <a:ext cx="81438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/>
              <a:t>5.1   </a:t>
            </a:r>
            <a:r>
              <a:rPr lang="zh-CN" altLang="en-US" sz="2400"/>
              <a:t>某个计算机系统有</a:t>
            </a:r>
            <a:r>
              <a:rPr lang="en-US" altLang="zh-CN" sz="2400"/>
              <a:t>128</a:t>
            </a:r>
            <a:r>
              <a:rPr lang="zh-CN" altLang="en-US" sz="2400"/>
              <a:t>字节的高速缓存。它采用每块有</a:t>
            </a:r>
            <a:r>
              <a:rPr lang="en-US" altLang="zh-CN" sz="2400"/>
              <a:t>8</a:t>
            </a:r>
            <a:r>
              <a:rPr lang="zh-CN" altLang="en-US" sz="2400"/>
              <a:t>个字节的</a:t>
            </a:r>
            <a:r>
              <a:rPr lang="en-US" altLang="zh-CN" sz="2400"/>
              <a:t>4</a:t>
            </a:r>
            <a:r>
              <a:rPr lang="zh-CN" altLang="en-US" sz="2400"/>
              <a:t>路组相联映射。物理地址大小是</a:t>
            </a:r>
            <a:r>
              <a:rPr lang="en-US" altLang="zh-CN" sz="2400"/>
              <a:t>32</a:t>
            </a:r>
            <a:r>
              <a:rPr lang="zh-CN" altLang="en-US" sz="2400"/>
              <a:t>位，最小可寻址单位是</a:t>
            </a:r>
            <a:r>
              <a:rPr lang="en-US" altLang="zh-CN" sz="2400"/>
              <a:t>1</a:t>
            </a:r>
            <a:r>
              <a:rPr lang="zh-CN" altLang="en-US" sz="2400"/>
              <a:t>个字节。（</a:t>
            </a:r>
            <a:r>
              <a:rPr lang="en-US" altLang="zh-CN" sz="2400"/>
              <a:t>1</a:t>
            </a:r>
            <a:r>
              <a:rPr lang="zh-CN" altLang="en-US" sz="2400"/>
              <a:t>）画图说明高速缓存的组织并指明物理地址与高速缓存地址的关系；（</a:t>
            </a:r>
            <a:r>
              <a:rPr lang="en-US" altLang="zh-CN" sz="2400"/>
              <a:t>2</a:t>
            </a:r>
            <a:r>
              <a:rPr lang="zh-CN" altLang="en-US" sz="2400"/>
              <a:t>）可以将地址</a:t>
            </a:r>
            <a:r>
              <a:rPr lang="en-US" altLang="zh-CN" sz="2400"/>
              <a:t>000010AFH</a:t>
            </a:r>
            <a:r>
              <a:rPr lang="zh-CN" altLang="en-US" sz="2400"/>
              <a:t>分配给高速缓存的哪一组？（</a:t>
            </a:r>
            <a:r>
              <a:rPr lang="en-US" altLang="zh-CN" sz="2400"/>
              <a:t>3</a:t>
            </a:r>
            <a:r>
              <a:rPr lang="zh-CN" altLang="en-US" sz="2400"/>
              <a:t>）假如地址</a:t>
            </a:r>
            <a:r>
              <a:rPr lang="en-US" altLang="zh-CN" sz="2400"/>
              <a:t>000010AFH</a:t>
            </a:r>
            <a:r>
              <a:rPr lang="zh-CN" altLang="en-US" sz="2400"/>
              <a:t>和</a:t>
            </a:r>
            <a:r>
              <a:rPr lang="en-US" altLang="zh-CN" sz="2400"/>
              <a:t>FFFF7AxyH</a:t>
            </a:r>
            <a:r>
              <a:rPr lang="zh-CN" altLang="en-US" sz="2400"/>
              <a:t>可以同时分配给同一个高速缓存组，地址中的</a:t>
            </a:r>
            <a:r>
              <a:rPr lang="en-US" altLang="zh-CN" sz="2400"/>
              <a:t>x</a:t>
            </a:r>
            <a:r>
              <a:rPr lang="zh-CN" altLang="en-US" sz="2400"/>
              <a:t>与</a:t>
            </a:r>
            <a:r>
              <a:rPr lang="en-US" altLang="zh-CN" sz="2400"/>
              <a:t>y</a:t>
            </a:r>
            <a:r>
              <a:rPr lang="zh-CN" altLang="en-US" sz="2400"/>
              <a:t>的值为多少？</a:t>
            </a:r>
            <a:endParaRPr lang="zh-CN" altLang="en-US" sz="2400"/>
          </a:p>
        </p:txBody>
      </p:sp>
      <p:sp>
        <p:nvSpPr>
          <p:cNvPr id="117764" name="TextBox 3"/>
          <p:cNvSpPr txBox="1">
            <a:spLocks noChangeArrowheads="1"/>
          </p:cNvSpPr>
          <p:nvPr/>
        </p:nvSpPr>
        <p:spPr bwMode="auto">
          <a:xfrm>
            <a:off x="428625" y="428625"/>
            <a:ext cx="2643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第五章 作业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510" y="394970"/>
            <a:ext cx="6381115" cy="639064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685800" y="1219200"/>
            <a:ext cx="8229600" cy="3581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lnSpc>
                <a:spcPct val="115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US" altLang="zh-CN" sz="2400" b="0"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18788" name="Text Box 3"/>
          <p:cNvSpPr txBox="1">
            <a:spLocks noChangeArrowheads="1"/>
          </p:cNvSpPr>
          <p:nvPr/>
        </p:nvSpPr>
        <p:spPr bwMode="auto">
          <a:xfrm>
            <a:off x="250825" y="908050"/>
            <a:ext cx="8716963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1" lang="zh-CN" altLang="en-US"/>
              <a:t>			</a:t>
            </a:r>
            <a:endParaRPr kumimoji="1" lang="en-US" altLang="zh-CN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/>
              <a:t>5.2  </a:t>
            </a:r>
            <a:r>
              <a:rPr kumimoji="1" lang="zh-CN" altLang="en-US" sz="2400"/>
              <a:t>假设对指令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的访问占全部访问的</a:t>
            </a:r>
            <a:r>
              <a:rPr kumimoji="1" lang="en-US" altLang="zh-CN" sz="2400"/>
              <a:t>75%</a:t>
            </a:r>
            <a:r>
              <a:rPr kumimoji="1" lang="zh-CN" altLang="en-US" sz="2400"/>
              <a:t>，而对数据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的访问占全部访问的</a:t>
            </a:r>
            <a:r>
              <a:rPr kumimoji="1" lang="en-US" altLang="zh-CN" sz="2400"/>
              <a:t>25%</a:t>
            </a:r>
            <a:r>
              <a:rPr kumimoji="1" lang="zh-CN" altLang="en-US" sz="2400"/>
              <a:t>。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的命中时间为</a:t>
            </a:r>
            <a:r>
              <a:rPr kumimoji="1" lang="en-US" altLang="zh-CN" sz="2400"/>
              <a:t>1</a:t>
            </a:r>
            <a:r>
              <a:rPr kumimoji="1" lang="zh-CN" altLang="en-US" sz="2400"/>
              <a:t>个时钟周期，失效开销为</a:t>
            </a:r>
            <a:r>
              <a:rPr kumimoji="1" lang="en-US" altLang="zh-CN" sz="2400"/>
              <a:t>50</a:t>
            </a:r>
            <a:r>
              <a:rPr kumimoji="1" lang="zh-CN" altLang="en-US" sz="2400"/>
              <a:t>个时钟周期，在混合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中一次</a:t>
            </a:r>
            <a:r>
              <a:rPr kumimoji="1" lang="en-US" altLang="zh-CN" sz="2400"/>
              <a:t>LOAD</a:t>
            </a:r>
            <a:r>
              <a:rPr kumimoji="1" lang="zh-CN" altLang="en-US" sz="2400"/>
              <a:t>或</a:t>
            </a:r>
            <a:r>
              <a:rPr kumimoji="1" lang="en-US" altLang="zh-CN" sz="2400"/>
              <a:t>STORE</a:t>
            </a:r>
            <a:r>
              <a:rPr kumimoji="1" lang="zh-CN" altLang="en-US" sz="2400"/>
              <a:t>操作访问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的命中时间都要增加一个时钟周期，</a:t>
            </a:r>
            <a:r>
              <a:rPr kumimoji="1" lang="en-US" altLang="zh-CN" sz="2400"/>
              <a:t>32KB</a:t>
            </a:r>
            <a:r>
              <a:rPr kumimoji="1" lang="zh-CN" altLang="en-US" sz="2400"/>
              <a:t>的指令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的失效率为</a:t>
            </a:r>
            <a:r>
              <a:rPr kumimoji="1" lang="en-US" altLang="zh-CN" sz="2400"/>
              <a:t>0.39%</a:t>
            </a:r>
            <a:r>
              <a:rPr kumimoji="1" lang="zh-CN" altLang="en-US" sz="2400"/>
              <a:t>，</a:t>
            </a:r>
            <a:r>
              <a:rPr kumimoji="1" lang="en-US" altLang="zh-CN" sz="2400"/>
              <a:t>32 KB</a:t>
            </a:r>
            <a:r>
              <a:rPr kumimoji="1" lang="zh-CN" altLang="en-US" sz="2400"/>
              <a:t>的数据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的失效率为</a:t>
            </a:r>
            <a:r>
              <a:rPr kumimoji="1" lang="en-US" altLang="zh-CN" sz="2400"/>
              <a:t>4.82%</a:t>
            </a:r>
            <a:r>
              <a:rPr kumimoji="1" lang="zh-CN" altLang="en-US" sz="2400"/>
              <a:t>，</a:t>
            </a:r>
            <a:r>
              <a:rPr kumimoji="1" lang="en-US" altLang="zh-CN" sz="2400"/>
              <a:t>64 KB</a:t>
            </a:r>
            <a:r>
              <a:rPr kumimoji="1" lang="zh-CN" altLang="en-US" sz="2400"/>
              <a:t>的混合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的失效率为</a:t>
            </a:r>
            <a:r>
              <a:rPr kumimoji="1" lang="en-US" altLang="zh-CN" sz="2400"/>
              <a:t>1.35%</a:t>
            </a:r>
            <a:r>
              <a:rPr kumimoji="1" lang="zh-CN" altLang="en-US" sz="2400"/>
              <a:t>。又假设采用写直达策略，且有一个写缓冲器，并且忽略写缓冲器引起的等待。试问指令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和数据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容量均为</a:t>
            </a:r>
            <a:r>
              <a:rPr kumimoji="1" lang="en-US" altLang="zh-CN" sz="2400"/>
              <a:t>32 KB</a:t>
            </a:r>
            <a:r>
              <a:rPr kumimoji="1" lang="zh-CN" altLang="en-US" sz="2400"/>
              <a:t>的分离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和容量为</a:t>
            </a:r>
            <a:r>
              <a:rPr kumimoji="1" lang="en-US" altLang="zh-CN" sz="2400"/>
              <a:t>64 KB</a:t>
            </a:r>
            <a:r>
              <a:rPr kumimoji="1" lang="zh-CN" altLang="en-US" sz="2400"/>
              <a:t>的混合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相比，哪种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的失效率更低？两种情况下平均访存时间各是多少？ </a:t>
            </a:r>
            <a:endParaRPr kumimoji="1"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685800" y="1219200"/>
            <a:ext cx="8229600" cy="3581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lnSpc>
                <a:spcPct val="115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US" altLang="zh-CN" sz="2400" b="0"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19812" name="Text Box 3"/>
          <p:cNvSpPr txBox="1">
            <a:spLocks noChangeArrowheads="1"/>
          </p:cNvSpPr>
          <p:nvPr/>
        </p:nvSpPr>
        <p:spPr bwMode="auto">
          <a:xfrm>
            <a:off x="177800" y="260350"/>
            <a:ext cx="8716963" cy="536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2400"/>
              <a:t>5.3  </a:t>
            </a:r>
            <a:r>
              <a:rPr kumimoji="1" lang="zh-CN" altLang="en-US" sz="2400"/>
              <a:t>给定以下的假设，试计算直接映象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和两路组相联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的平均访问时间以及</a:t>
            </a:r>
            <a:r>
              <a:rPr kumimoji="1" lang="en-US" altLang="zh-CN" sz="2400"/>
              <a:t>CPU</a:t>
            </a:r>
            <a:r>
              <a:rPr kumimoji="1" lang="zh-CN" altLang="en-US" sz="2400"/>
              <a:t>的性能。由计算结果能得出什么结论？</a:t>
            </a:r>
            <a:endParaRPr kumimoji="1" lang="zh-CN" altLang="en-US" sz="240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/>
              <a:t>（</a:t>
            </a:r>
            <a:r>
              <a:rPr kumimoji="1" lang="en-US" altLang="zh-CN" sz="2400"/>
              <a:t>1</a:t>
            </a:r>
            <a:r>
              <a:rPr kumimoji="1" lang="zh-CN" altLang="en-US" sz="2400"/>
              <a:t>）理想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情况下的</a:t>
            </a:r>
            <a:r>
              <a:rPr kumimoji="1" lang="en-US" altLang="zh-CN" sz="2400"/>
              <a:t>CPI</a:t>
            </a:r>
            <a:r>
              <a:rPr kumimoji="1" lang="zh-CN" altLang="en-US" sz="2400"/>
              <a:t>为</a:t>
            </a:r>
            <a:r>
              <a:rPr kumimoji="1" lang="en-US" altLang="zh-CN" sz="2400"/>
              <a:t>2.0</a:t>
            </a:r>
            <a:r>
              <a:rPr kumimoji="1" lang="zh-CN" altLang="en-US" sz="2400"/>
              <a:t>，时钟周期为</a:t>
            </a:r>
            <a:r>
              <a:rPr kumimoji="1" lang="en-US" altLang="zh-CN" sz="2400"/>
              <a:t>2 ns</a:t>
            </a:r>
            <a:r>
              <a:rPr kumimoji="1" lang="zh-CN" altLang="en-US" sz="2400"/>
              <a:t>，平均每条指令访存</a:t>
            </a:r>
            <a:r>
              <a:rPr kumimoji="1" lang="en-US" altLang="zh-CN" sz="2400"/>
              <a:t>1.2</a:t>
            </a:r>
            <a:r>
              <a:rPr kumimoji="1" lang="zh-CN" altLang="en-US" sz="2400"/>
              <a:t>次。</a:t>
            </a:r>
            <a:endParaRPr kumimoji="1" lang="zh-CN" altLang="en-US" sz="240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/>
              <a:t>（</a:t>
            </a:r>
            <a:r>
              <a:rPr kumimoji="1" lang="en-US" altLang="zh-CN" sz="2400"/>
              <a:t>2</a:t>
            </a:r>
            <a:r>
              <a:rPr kumimoji="1" lang="zh-CN" altLang="en-US" sz="2400"/>
              <a:t>）两者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容量均为</a:t>
            </a:r>
            <a:r>
              <a:rPr kumimoji="1" lang="en-US" altLang="zh-CN" sz="2400"/>
              <a:t>64KB</a:t>
            </a:r>
            <a:r>
              <a:rPr kumimoji="1" lang="zh-CN" altLang="en-US" sz="2400"/>
              <a:t>，块大小都是</a:t>
            </a:r>
            <a:r>
              <a:rPr kumimoji="1" lang="en-US" altLang="zh-CN" sz="2400"/>
              <a:t>32B</a:t>
            </a:r>
            <a:r>
              <a:rPr kumimoji="1" lang="zh-CN" altLang="en-US" sz="2400"/>
              <a:t>。</a:t>
            </a:r>
            <a:endParaRPr kumimoji="1" lang="zh-CN" altLang="en-US" sz="240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/>
              <a:t>（</a:t>
            </a:r>
            <a:r>
              <a:rPr kumimoji="1" lang="en-US" altLang="zh-CN" sz="2400"/>
              <a:t>3</a:t>
            </a:r>
            <a:r>
              <a:rPr kumimoji="1" lang="zh-CN" altLang="en-US" sz="2400"/>
              <a:t>）组相联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中的多路选择器使</a:t>
            </a:r>
            <a:r>
              <a:rPr kumimoji="1" lang="en-US" altLang="zh-CN" sz="2400"/>
              <a:t>CPU</a:t>
            </a:r>
            <a:r>
              <a:rPr kumimoji="1" lang="zh-CN" altLang="en-US" sz="2400"/>
              <a:t>的时钟周期增加了</a:t>
            </a:r>
            <a:r>
              <a:rPr kumimoji="1" lang="en-US" altLang="zh-CN" sz="2400"/>
              <a:t>10%</a:t>
            </a:r>
            <a:r>
              <a:rPr kumimoji="1" lang="zh-CN" altLang="en-US" sz="2400"/>
              <a:t>。</a:t>
            </a:r>
            <a:endParaRPr kumimoji="1" lang="zh-CN" altLang="en-US" sz="240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/>
              <a:t>（</a:t>
            </a:r>
            <a:r>
              <a:rPr kumimoji="1" lang="en-US" altLang="zh-CN" sz="2400"/>
              <a:t>4</a:t>
            </a:r>
            <a:r>
              <a:rPr kumimoji="1" lang="zh-CN" altLang="en-US" sz="2400"/>
              <a:t>）这两种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的失效开销都是</a:t>
            </a:r>
            <a:r>
              <a:rPr kumimoji="1" lang="en-US" altLang="zh-CN" sz="2400"/>
              <a:t>80 ns</a:t>
            </a:r>
            <a:r>
              <a:rPr kumimoji="1" lang="zh-CN" altLang="en-US" sz="2400"/>
              <a:t>。</a:t>
            </a:r>
            <a:endParaRPr kumimoji="1" lang="zh-CN" altLang="en-US" sz="240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/>
              <a:t>（</a:t>
            </a:r>
            <a:r>
              <a:rPr kumimoji="1" lang="en-US" altLang="zh-CN" sz="2400"/>
              <a:t>5</a:t>
            </a:r>
            <a:r>
              <a:rPr kumimoji="1" lang="zh-CN" altLang="en-US" sz="2400"/>
              <a:t>）命中时间为</a:t>
            </a:r>
            <a:r>
              <a:rPr kumimoji="1" lang="en-US" altLang="zh-CN" sz="2400"/>
              <a:t>1</a:t>
            </a:r>
            <a:r>
              <a:rPr kumimoji="1" lang="zh-CN" altLang="en-US" sz="2400"/>
              <a:t>个时钟周期。</a:t>
            </a:r>
            <a:endParaRPr kumimoji="1" lang="zh-CN" altLang="en-US" sz="240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/>
              <a:t>（</a:t>
            </a:r>
            <a:r>
              <a:rPr kumimoji="1" lang="en-US" altLang="zh-CN" sz="2400"/>
              <a:t>6</a:t>
            </a:r>
            <a:r>
              <a:rPr kumimoji="1" lang="zh-CN" altLang="en-US" sz="2400"/>
              <a:t>）</a:t>
            </a:r>
            <a:r>
              <a:rPr kumimoji="1" lang="en-US" altLang="zh-CN" sz="2400"/>
              <a:t>64 KB</a:t>
            </a:r>
            <a:r>
              <a:rPr kumimoji="1" lang="zh-CN" altLang="en-US" sz="2400"/>
              <a:t>直接映象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的失效率为</a:t>
            </a:r>
            <a:r>
              <a:rPr kumimoji="1" lang="en-US" altLang="zh-CN" sz="2400"/>
              <a:t>1.4%</a:t>
            </a:r>
            <a:r>
              <a:rPr kumimoji="1" lang="zh-CN" altLang="en-US" sz="2400"/>
              <a:t>，</a:t>
            </a:r>
            <a:r>
              <a:rPr kumimoji="1" lang="en-US" altLang="zh-CN" sz="2400"/>
              <a:t>64 KB</a:t>
            </a:r>
            <a:r>
              <a:rPr kumimoji="1" lang="zh-CN" altLang="en-US" sz="2400"/>
              <a:t>两路组相联</a:t>
            </a:r>
            <a:r>
              <a:rPr kumimoji="1" lang="en-US" altLang="zh-CN" sz="2400"/>
              <a:t>Cache</a:t>
            </a:r>
            <a:r>
              <a:rPr kumimoji="1" lang="zh-CN" altLang="en-US" sz="2400"/>
              <a:t>的失效率为</a:t>
            </a:r>
            <a:r>
              <a:rPr kumimoji="1" lang="en-US" altLang="zh-CN" sz="2400"/>
              <a:t>1.0%</a:t>
            </a:r>
            <a:r>
              <a:rPr kumimoji="1" lang="zh-CN" altLang="en-US" sz="2400"/>
              <a:t>。 </a:t>
            </a:r>
            <a:endParaRPr kumimoji="1"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0" y="714356"/>
            <a:ext cx="9144000" cy="690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endParaRPr lang="en-US" altLang="zh-CN" sz="2800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29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桌面计算机：</a:t>
            </a:r>
            <a:endParaRPr lang="en-US" altLang="zh-CN" sz="28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>
              <a:lnSpc>
                <a:spcPts val="2900"/>
              </a:lnSpc>
              <a:buFontTx/>
              <a:buChar char="•"/>
            </a:pP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最初为单用户运行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一个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应用程序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>
              <a:lnSpc>
                <a:spcPts val="2900"/>
              </a:lnSpc>
              <a:buFontTx/>
              <a:buChar char="•"/>
            </a:pP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更关心来自存储器层次结构的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平均延时</a:t>
            </a:r>
            <a:endParaRPr lang="en-US" altLang="zh-CN" sz="2000" b="1" u="sng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29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服务器计算机：</a:t>
            </a:r>
            <a:endParaRPr lang="en-US" altLang="zh-CN" sz="28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>
              <a:lnSpc>
                <a:spcPts val="2900"/>
              </a:lnSpc>
              <a:buFontTx/>
              <a:buChar char="•"/>
            </a:pP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典型的为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上百个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用户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同时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运行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几十个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应用程序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>
              <a:lnSpc>
                <a:spcPts val="2900"/>
              </a:lnSpc>
              <a:buFontTx/>
              <a:buChar char="•"/>
            </a:pP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更关注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存储器带宽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29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嵌入式计算机：</a:t>
            </a:r>
            <a:endParaRPr lang="en-US" altLang="zh-CN" sz="28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>
              <a:lnSpc>
                <a:spcPts val="2900"/>
              </a:lnSpc>
              <a:buFontTx/>
              <a:buChar char="•"/>
            </a:pP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常用于实时应用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 algn="l">
              <a:lnSpc>
                <a:spcPts val="2900"/>
              </a:lnSpc>
              <a:buFontTx/>
              <a:buChar char="•"/>
            </a:pPr>
            <a:r>
              <a:rPr lang="en-US" altLang="zh-CN" sz="2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最坏情况性能 </a:t>
            </a:r>
            <a:r>
              <a:rPr lang="en-US" altLang="zh-CN" sz="2000" b="1" dirty="0" err="1" smtClean="0">
                <a:latin typeface="Comic Sans MS" panose="030F0702030302020204" pitchFamily="66" charset="0"/>
                <a:ea typeface="宋体" panose="02010600030101010101" pitchFamily="2" charset="-122"/>
              </a:rPr>
              <a:t>vs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最好情况性能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>
              <a:lnSpc>
                <a:spcPts val="2900"/>
              </a:lnSpc>
              <a:buFontTx/>
              <a:buChar char="•"/>
            </a:pP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更关注功耗和电池寿命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 algn="l">
              <a:lnSpc>
                <a:spcPts val="2900"/>
              </a:lnSpc>
              <a:buFontTx/>
              <a:buChar char="•"/>
            </a:pPr>
            <a:r>
              <a:rPr lang="en-US" altLang="zh-CN" sz="16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1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硬件</a:t>
            </a:r>
            <a:r>
              <a:rPr lang="en-US" altLang="zh-CN" sz="1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vs</a:t>
            </a:r>
            <a:r>
              <a:rPr lang="en-US" altLang="zh-CN" sz="16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1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软件</a:t>
            </a:r>
            <a:r>
              <a:rPr lang="en-US" altLang="zh-CN" sz="1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</a:t>
            </a:r>
            <a:endParaRPr lang="en-US" altLang="zh-CN" sz="16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>
              <a:lnSpc>
                <a:spcPts val="2900"/>
              </a:lnSpc>
              <a:buFontTx/>
              <a:buChar char="•"/>
            </a:pPr>
            <a:r>
              <a:rPr lang="en-US" altLang="zh-CN" sz="1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1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运行一个应用程序和使用简单</a:t>
            </a:r>
            <a:r>
              <a:rPr lang="en-US" altLang="zh-CN" sz="1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OS</a:t>
            </a:r>
            <a:endParaRPr lang="en-US" altLang="zh-CN" sz="1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 algn="l">
              <a:lnSpc>
                <a:spcPts val="2900"/>
              </a:lnSpc>
              <a:buFontTx/>
              <a:buChar char="•"/>
            </a:pPr>
            <a:r>
              <a:rPr lang="zh-CN" altLang="en-US" sz="1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存储器层次结构的</a:t>
            </a:r>
            <a:r>
              <a:rPr lang="zh-CN" altLang="en-US" sz="1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保护作用</a:t>
            </a:r>
            <a:r>
              <a:rPr lang="zh-CN" altLang="en-US" sz="1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通常不需要</a:t>
            </a:r>
            <a:endParaRPr lang="en-US" altLang="zh-CN" sz="16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>
              <a:lnSpc>
                <a:spcPts val="2900"/>
              </a:lnSpc>
              <a:buFontTx/>
              <a:buChar char="•"/>
            </a:pPr>
            <a:r>
              <a:rPr lang="en-US" altLang="zh-CN" sz="2000" b="1" dirty="0" smtClean="0">
                <a:latin typeface="Comic Sans MS" panose="030F0702030302020204" pitchFamily="66" charset="0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</a:rPr>
              <a:t>主存储器很小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2" algn="l">
              <a:lnSpc>
                <a:spcPts val="2900"/>
              </a:lnSpc>
              <a:buFontTx/>
              <a:buChar char="•"/>
            </a:pPr>
            <a:r>
              <a:rPr lang="en-US" altLang="zh-CN" sz="1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1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通常</a:t>
            </a:r>
            <a:r>
              <a:rPr lang="zh-CN" altLang="en-US" sz="1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没有磁盘存储器</a:t>
            </a:r>
            <a:endParaRPr lang="en-US" altLang="zh-CN" sz="1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/>
            <a:endParaRPr lang="en-US" altLang="zh-CN" sz="2000" b="0" dirty="0">
              <a:latin typeface="Comic Sans MS" panose="030F0702030302020204" pitchFamily="66" charset="0"/>
            </a:endParaRPr>
          </a:p>
          <a:p>
            <a:pPr lvl="1" algn="l">
              <a:buFontTx/>
              <a:buChar char="•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73446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7162800" cy="114300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三类计算机在存储器层次结构方面的</a:t>
            </a:r>
            <a:br>
              <a:rPr lang="en-US" altLang="zh-CN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关注点是不同的</a:t>
            </a:r>
            <a:endParaRPr lang="zh-CN" altLang="en-US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205788" cy="1143000"/>
          </a:xfrm>
          <a:noFill/>
        </p:spPr>
        <p:txBody>
          <a:bodyPr lIns="90488" rIns="90488"/>
          <a:lstStyle/>
          <a:p>
            <a:r>
              <a:rPr lang="zh-CN" altLang="en-US" sz="3300" b="1" dirty="0" smtClean="0">
                <a:solidFill>
                  <a:srgbClr val="FF0000"/>
                </a:solidFill>
              </a:rPr>
              <a:t>加快存储器的速度</a:t>
            </a:r>
            <a:endParaRPr lang="en-US" sz="3300" b="1" dirty="0">
              <a:solidFill>
                <a:srgbClr val="FF0000"/>
              </a:solidFill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4422"/>
            <a:ext cx="8509000" cy="1833578"/>
          </a:xfrm>
          <a:noFill/>
        </p:spPr>
        <p:txBody>
          <a:bodyPr lIns="90488" rIns="90488">
            <a:normAutofit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SzTx/>
              <a:buFontTx/>
              <a:buNone/>
              <a:tabLst>
                <a:tab pos="3028950" algn="l"/>
                <a:tab pos="7600950" algn="l"/>
              </a:tabLst>
            </a:pPr>
            <a:r>
              <a:rPr lang="zh-CN" altLang="en-US" b="1" dirty="0" smtClean="0">
                <a:ea typeface="宋体" panose="02010600030101010101" pitchFamily="2" charset="-122"/>
              </a:rPr>
              <a:t>硬件的部件特征：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zh-CN" altLang="en-US" sz="2400" b="1" dirty="0" smtClean="0">
                <a:ea typeface="宋体" panose="02010600030101010101" pitchFamily="2" charset="-122"/>
              </a:rPr>
              <a:t>更小的硬件</a:t>
            </a:r>
            <a:r>
              <a:rPr lang="zh-CN" altLang="en-US" sz="2400" b="1" u="sng" dirty="0" smtClean="0">
                <a:solidFill>
                  <a:srgbClr val="C00000"/>
                </a:solidFill>
                <a:ea typeface="宋体" panose="02010600030101010101" pitchFamily="2" charset="-122"/>
              </a:rPr>
              <a:t>更快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也更贵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zh-CN" altLang="en-US" sz="2400" b="1" dirty="0" smtClean="0">
                <a:ea typeface="宋体" panose="02010600030101010101" pitchFamily="2" charset="-122"/>
              </a:rPr>
              <a:t>更大的存储器级别更低也更便宜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760838" name="Text Box 6"/>
          <p:cNvSpPr txBox="1">
            <a:spLocks noChangeArrowheads="1"/>
          </p:cNvSpPr>
          <p:nvPr/>
        </p:nvSpPr>
        <p:spPr bwMode="auto">
          <a:xfrm>
            <a:off x="304800" y="3200400"/>
            <a:ext cx="82296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目标</a:t>
            </a:r>
            <a:endParaRPr lang="en-US" sz="28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具有</a:t>
            </a:r>
            <a:r>
              <a:rPr lang="zh-CN" altLang="en-US" sz="2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最小存储器的速度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和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最大存储器的容量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价格接近</a:t>
            </a:r>
            <a:r>
              <a:rPr lang="zh-CN" altLang="en-US" sz="2400" b="1" dirty="0" smtClean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最便宜级别的存储器</a:t>
            </a:r>
            <a:endParaRPr lang="en-US" sz="24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05788" cy="11430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加快存储器速度的方法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149080"/>
            <a:ext cx="8153400" cy="2209800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ts val="2800"/>
              </a:lnSpc>
              <a:spcBef>
                <a:spcPct val="0"/>
              </a:spcBef>
              <a:buSzTx/>
              <a:buFontTx/>
              <a:buNone/>
              <a:tabLst>
                <a:tab pos="3028950" algn="l"/>
                <a:tab pos="7600950" algn="l"/>
              </a:tabLst>
            </a:pPr>
            <a:r>
              <a:rPr lang="zh-CN" altLang="en-US" b="1" dirty="0" smtClean="0">
                <a:solidFill>
                  <a:srgbClr val="FF0000"/>
                </a:solidFill>
              </a:rPr>
              <a:t>方法</a:t>
            </a:r>
            <a:endParaRPr lang="en-US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ts val="28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zh-CN" altLang="en-US" sz="2400" b="1" dirty="0" smtClean="0">
                <a:ea typeface="宋体" panose="02010600030101010101" pitchFamily="2" charset="-122"/>
              </a:rPr>
              <a:t>基于存储器的各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层（级）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具有不同的速度与大小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marL="742950" lvl="1" indent="-285750">
              <a:lnSpc>
                <a:spcPts val="28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zh-CN" altLang="en-US" sz="2000" b="1" dirty="0" smtClean="0">
                <a:ea typeface="宋体" panose="02010600030101010101" pitchFamily="2" charset="-122"/>
              </a:rPr>
              <a:t>靠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越近的级，速度越快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marL="742950" lvl="1" indent="-285750">
              <a:lnSpc>
                <a:spcPts val="28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zh-CN" altLang="en-US" sz="2000" b="1" dirty="0" smtClean="0">
                <a:ea typeface="宋体" panose="02010600030101010101" pitchFamily="2" charset="-122"/>
              </a:rPr>
              <a:t>靠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越近的级，容量越小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  <a:spcBef>
                <a:spcPct val="0"/>
              </a:spcBef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靠</a:t>
            </a:r>
            <a:r>
              <a:rPr lang="en-US" altLang="zh-CN" sz="2000" b="1" dirty="0">
                <a:ea typeface="宋体" panose="02010600030101010101" pitchFamily="2" charset="-122"/>
              </a:rPr>
              <a:t>CPU</a:t>
            </a:r>
            <a:r>
              <a:rPr lang="zh-CN" altLang="en-US" sz="2000" b="1" dirty="0">
                <a:ea typeface="宋体" panose="02010600030101010101" pitchFamily="2" charset="-122"/>
              </a:rPr>
              <a:t>越近的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级，价格越贵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152400" y="1340768"/>
            <a:ext cx="8890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ts val="2500"/>
              </a:lnSpc>
              <a:spcBef>
                <a:spcPct val="30000"/>
              </a:spcBef>
              <a:buSzPct val="100000"/>
              <a:tabLst>
                <a:tab pos="3028950" algn="l"/>
                <a:tab pos="7600950" algn="l"/>
              </a:tabLst>
            </a:pPr>
            <a:r>
              <a:rPr lang="zh-CN" altLang="en-US" sz="2400" b="1" dirty="0" smtClean="0">
                <a:latin typeface="Comic Sans MS" panose="030F0702030302020204" pitchFamily="66" charset="0"/>
              </a:rPr>
              <a:t>利用局部性原理：</a:t>
            </a:r>
            <a:endParaRPr lang="en-US" altLang="zh-CN" sz="2400" b="1" dirty="0" smtClean="0">
              <a:latin typeface="Comic Sans MS" panose="030F0702030302020204" pitchFamily="66" charset="0"/>
            </a:endParaRPr>
          </a:p>
          <a:p>
            <a:pPr marL="285750" indent="-285750" algn="l">
              <a:lnSpc>
                <a:spcPts val="2500"/>
              </a:lnSpc>
              <a:spcBef>
                <a:spcPct val="30000"/>
              </a:spcBef>
              <a:buSzPct val="100000"/>
              <a:tabLst>
                <a:tab pos="3028950" algn="l"/>
                <a:tab pos="7600950" algn="l"/>
              </a:tabLst>
            </a:pPr>
            <a:r>
              <a:rPr lang="zh-CN" altLang="en-US" sz="22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多数程序</a:t>
            </a:r>
            <a:r>
              <a:rPr lang="zh-CN" altLang="en-US" sz="2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不会一下</a:t>
            </a:r>
            <a:r>
              <a:rPr lang="zh-CN" altLang="en-US" sz="22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访问</a:t>
            </a:r>
            <a:r>
              <a:rPr lang="zh-CN" altLang="en-US" sz="2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所有的</a:t>
            </a:r>
            <a:r>
              <a:rPr lang="zh-CN" altLang="en-US" sz="22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代码或数据</a:t>
            </a:r>
            <a:endParaRPr lang="en-US" sz="2200" b="1" dirty="0" smtClean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marL="742950" lvl="1" indent="-285750" algn="l">
              <a:lnSpc>
                <a:spcPts val="25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zh-CN" altLang="en-US" sz="2000" b="1" dirty="0" smtClean="0">
                <a:solidFill>
                  <a:srgbClr val="FD012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时间局部性：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如果一项被访问，则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该项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趋向于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近期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又被访问</a:t>
            </a:r>
            <a:endParaRPr lang="en-US" altLang="zh-CN" sz="2000" b="1" dirty="0">
              <a:solidFill>
                <a:srgbClr val="FD0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43000" lvl="2" indent="-228600">
              <a:lnSpc>
                <a:spcPts val="25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使最近访问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过的多数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数据项靠近处理器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algn="l">
              <a:lnSpc>
                <a:spcPts val="25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空间局部性：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如果一项被访问，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附近的项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趋向于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近期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被访问</a:t>
            </a:r>
            <a:endParaRPr lang="en-US" altLang="zh-CN" sz="2000" b="1" dirty="0" smtClean="0">
              <a:solidFill>
                <a:srgbClr val="FD0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43000" lvl="2" indent="-228600" algn="l">
              <a:lnSpc>
                <a:spcPts val="25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把最近访问过的连续字（块）移向处理器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05788" cy="1143000"/>
          </a:xfrm>
          <a:noFill/>
        </p:spPr>
        <p:txBody>
          <a:bodyPr lIns="90488" rIns="90488"/>
          <a:lstStyle/>
          <a:p>
            <a:r>
              <a:rPr lang="zh-CN" altLang="en-US" sz="3300" b="1" dirty="0" smtClean="0"/>
              <a:t>现代计算机系统中的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存储器层次结构</a:t>
            </a:r>
            <a:endParaRPr lang="en-US" sz="3300" b="1" dirty="0">
              <a:solidFill>
                <a:srgbClr val="FF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1066800"/>
            <a:ext cx="8890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  <a:tabLst>
                <a:tab pos="3028950" algn="l"/>
                <a:tab pos="7600950" algn="l"/>
              </a:tabLst>
            </a:pPr>
            <a:endParaRPr lang="en-US" sz="2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8001000" cy="398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284223" y="1066800"/>
            <a:ext cx="8610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900"/>
              </a:lnSpc>
              <a:buFontTx/>
              <a:buNone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利用局部性原则：</a:t>
            </a:r>
            <a:endParaRPr lang="en-US" sz="22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Tx/>
              <a:buNone/>
            </a:pPr>
            <a:r>
              <a:rPr lang="en-US" sz="2200" b="1" dirty="0" smtClean="0">
                <a:solidFill>
                  <a:srgbClr val="081D58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2200" b="1" dirty="0" smtClean="0">
                <a:solidFill>
                  <a:srgbClr val="081D58"/>
                </a:solidFill>
                <a:latin typeface="Arial" panose="020B0604020202020204" pitchFamily="34" charset="0"/>
              </a:rPr>
              <a:t>用最便宜的技术提供给用户尽可能大的存储器。</a:t>
            </a:r>
            <a:endParaRPr lang="en-US" sz="20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Tx/>
              <a:buNone/>
            </a:pPr>
            <a:r>
              <a:rPr lang="en-US" sz="2000" b="1" dirty="0" smtClean="0">
                <a:solidFill>
                  <a:srgbClr val="081D58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2000" b="1" dirty="0" smtClean="0">
                <a:solidFill>
                  <a:srgbClr val="081D58"/>
                </a:solidFill>
                <a:latin typeface="Arial" panose="020B0604020202020204" pitchFamily="34" charset="0"/>
              </a:rPr>
              <a:t>用最快的技术提供访问速度。</a:t>
            </a:r>
            <a:endParaRPr lang="en-US" sz="20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9" name="Rectangle 329"/>
          <p:cNvSpPr>
            <a:spLocks noChangeArrowheads="1"/>
          </p:cNvSpPr>
          <p:nvPr/>
        </p:nvSpPr>
        <p:spPr bwMode="auto">
          <a:xfrm>
            <a:off x="557177" y="5517232"/>
            <a:ext cx="8191287" cy="7518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2700" tIns="12700" rIns="12700" bIns="12700"/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Size: 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256B          64KB          256MB         8GB               500GB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Speed: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0.25ns   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1ns           	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10ns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100ns             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5ms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242" y="0"/>
            <a:ext cx="7632848" cy="806152"/>
          </a:xfrm>
          <a:noFill/>
        </p:spPr>
        <p:txBody>
          <a:bodyPr lIns="90488" rIns="90488">
            <a:normAutofit/>
          </a:bodyPr>
          <a:lstStyle/>
          <a:p>
            <a:pPr algn="l"/>
            <a:r>
              <a:rPr lang="zh-CN" altLang="en-US" sz="2800" b="1" dirty="0" smtClean="0"/>
              <a:t>现代计算机系统的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存储器层次结构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64932" name="Rectangle 4"/>
          <p:cNvSpPr>
            <a:spLocks noChangeArrowheads="1"/>
          </p:cNvSpPr>
          <p:nvPr/>
        </p:nvSpPr>
        <p:spPr bwMode="auto">
          <a:xfrm>
            <a:off x="152400" y="1066800"/>
            <a:ext cx="8890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  <a:tabLst>
                <a:tab pos="3028950" algn="l"/>
                <a:tab pos="7600950" algn="l"/>
              </a:tabLst>
            </a:pPr>
            <a:endParaRPr lang="en-US" sz="2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1520" y="1322917"/>
            <a:ext cx="8643491" cy="561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4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47457" y="381000"/>
            <a:ext cx="3628754" cy="1371600"/>
          </a:xfrm>
          <a:solidFill>
            <a:srgbClr val="FFFF00"/>
          </a:solidFill>
        </p:spPr>
        <p:txBody>
          <a:bodyPr>
            <a:normAutofit fontScale="70000" lnSpcReduction="20000"/>
          </a:bodyPr>
          <a:lstStyle/>
          <a:p>
            <a:pPr>
              <a:lnSpc>
                <a:spcPts val="3000"/>
              </a:lnSpc>
              <a:buNone/>
            </a:pPr>
            <a:r>
              <a:rPr lang="zh-CN" altLang="en-US" sz="2400" b="1" dirty="0">
                <a:latin typeface="Comic Sans MS" panose="030F0702030302020204" pitchFamily="66" charset="0"/>
              </a:rPr>
              <a:t>利用局部性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原理</a:t>
            </a:r>
            <a:r>
              <a:rPr lang="zh-CN" altLang="en-US" sz="2400" b="1" dirty="0" smtClean="0">
                <a:solidFill>
                  <a:srgbClr val="081D58"/>
                </a:solidFill>
                <a:latin typeface="Arial" panose="020B0604020202020204" pitchFamily="34" charset="0"/>
              </a:rPr>
              <a:t>：</a:t>
            </a:r>
            <a:endParaRPr lang="en-US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Tx/>
              <a:buNone/>
            </a:pPr>
            <a:r>
              <a:rPr lang="en-US" sz="2200" b="1" dirty="0" smtClean="0">
                <a:solidFill>
                  <a:srgbClr val="081D58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2000" b="1" dirty="0" smtClean="0">
                <a:solidFill>
                  <a:srgbClr val="081D58"/>
                </a:solidFill>
                <a:latin typeface="Arial" panose="020B0604020202020204" pitchFamily="34" charset="0"/>
              </a:rPr>
              <a:t>以最便宜技术提供尽可能多的存储空间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Tx/>
              <a:buNone/>
            </a:pPr>
            <a:r>
              <a:rPr lang="en-US" sz="2000" b="1" dirty="0">
                <a:solidFill>
                  <a:srgbClr val="081D58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2000" b="1" dirty="0" smtClean="0">
                <a:solidFill>
                  <a:srgbClr val="081D58"/>
                </a:solidFill>
                <a:latin typeface="Arial" panose="020B0604020202020204" pitchFamily="34" charset="0"/>
              </a:rPr>
              <a:t>以最快的技术提供访问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627019" y="234888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767512" y="2996952"/>
            <a:ext cx="6492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7236296" y="3645024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769894" y="4713104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174038" y="5446713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3490913" y="2400299"/>
            <a:ext cx="1585912" cy="2109789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122856" y="3733800"/>
            <a:ext cx="2305050" cy="1927448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10330</Words>
  <Application>WPS 演示</Application>
  <PresentationFormat>全屏显示(4:3)</PresentationFormat>
  <Paragraphs>909</Paragraphs>
  <Slides>49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49</vt:i4>
      </vt:variant>
    </vt:vector>
  </HeadingPairs>
  <TitlesOfParts>
    <vt:vector size="81" baseType="lpstr">
      <vt:lpstr>Arial</vt:lpstr>
      <vt:lpstr>宋体</vt:lpstr>
      <vt:lpstr>Wingdings</vt:lpstr>
      <vt:lpstr>Times New Roman</vt:lpstr>
      <vt:lpstr>Helvetica</vt:lpstr>
      <vt:lpstr>Comic Sans MS</vt:lpstr>
      <vt:lpstr>Monotype Sorts</vt:lpstr>
      <vt:lpstr>Wingdings</vt:lpstr>
      <vt:lpstr>Geneva</vt:lpstr>
      <vt:lpstr>Segoe Print</vt:lpstr>
      <vt:lpstr>Tahoma</vt:lpstr>
      <vt:lpstr>Calibri</vt:lpstr>
      <vt:lpstr>微软雅黑</vt:lpstr>
      <vt:lpstr>Arial Unicode MS</vt:lpstr>
      <vt:lpstr>Palatino</vt:lpstr>
      <vt:lpstr>Palatino Linotype</vt:lpstr>
      <vt:lpstr>Times</vt:lpstr>
      <vt:lpstr>Arial</vt:lpstr>
      <vt:lpstr>华文中宋</vt:lpstr>
      <vt:lpstr>MS PGothic</vt:lpstr>
      <vt:lpstr>华光中圆_CNKI</vt:lpstr>
      <vt:lpstr>HGF6X_CNKI</vt:lpstr>
      <vt:lpstr>HGF3_CNKI</vt:lpstr>
      <vt:lpstr>Office 主题</vt:lpstr>
      <vt:lpstr>PBrush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5.1	引言</vt:lpstr>
      <vt:lpstr>微处理器-存储器间的性能差距</vt:lpstr>
      <vt:lpstr>三类计算机在存储器层次结构方面的 关注点是不同的</vt:lpstr>
      <vt:lpstr>加快存储器的速度</vt:lpstr>
      <vt:lpstr>加快存储器速度的方法</vt:lpstr>
      <vt:lpstr>现代计算机系统中的存储器层次结构</vt:lpstr>
      <vt:lpstr>现代计算机系统的存储器层次结构</vt:lpstr>
      <vt:lpstr>Cache是什么？</vt:lpstr>
      <vt:lpstr>PowerPoint 演示文稿</vt:lpstr>
      <vt:lpstr>5.2  Cache基本原理复习</vt:lpstr>
      <vt:lpstr>Cache组织的基本单位---块（block，line）</vt:lpstr>
      <vt:lpstr>PowerPoint 演示文稿</vt:lpstr>
      <vt:lpstr>PowerPoint 演示文稿</vt:lpstr>
      <vt:lpstr>4个问题：针对存储器层次结构设计者</vt:lpstr>
      <vt:lpstr>问题1：映像规则</vt:lpstr>
      <vt:lpstr>问题1：映像规则</vt:lpstr>
      <vt:lpstr>Figure5.4     8--32 块放置</vt:lpstr>
      <vt:lpstr>问题2：块识别</vt:lpstr>
      <vt:lpstr>物理地址的格式</vt:lpstr>
      <vt:lpstr>PowerPoint 演示文稿</vt:lpstr>
      <vt:lpstr>直接映像Cache例子（1-word Blocks）</vt:lpstr>
      <vt:lpstr>全相联Cache例子（1-word Blocks）</vt:lpstr>
      <vt:lpstr>2路组相联 Cache</vt:lpstr>
      <vt:lpstr>问题3：块替换（在发生cache缺失时）</vt:lpstr>
      <vt:lpstr>块替换策略</vt:lpstr>
      <vt:lpstr>问题4：写策略</vt:lpstr>
      <vt:lpstr>写直达cache：写停顿</vt:lpstr>
      <vt:lpstr>写缓冲</vt:lpstr>
      <vt:lpstr>写缺失</vt:lpstr>
      <vt:lpstr>例子 </vt:lpstr>
      <vt:lpstr>实例：Alpha 21264 数据 cache </vt:lpstr>
      <vt:lpstr>Alpha 21264 数据cache 的load操作</vt:lpstr>
      <vt:lpstr>分离cache与一体caches </vt:lpstr>
      <vt:lpstr>PowerPoint 演示文稿</vt:lpstr>
      <vt:lpstr>5.3  Cache 的性能</vt:lpstr>
      <vt:lpstr>5.3  Cache 的性能</vt:lpstr>
      <vt:lpstr>平均存储器访问时间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怎样改善cache性能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leaf</cp:lastModifiedBy>
  <cp:revision>212</cp:revision>
  <dcterms:created xsi:type="dcterms:W3CDTF">2015-06-14T02:17:00Z</dcterms:created>
  <dcterms:modified xsi:type="dcterms:W3CDTF">2021-05-12T05:50:10Z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