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xls" ContentType="application/vnd.ms-excel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50" r:id="rId3"/>
    <p:sldId id="542" r:id="rId5"/>
    <p:sldId id="665" r:id="rId6"/>
    <p:sldId id="394" r:id="rId7"/>
    <p:sldId id="423" r:id="rId8"/>
    <p:sldId id="424" r:id="rId9"/>
    <p:sldId id="395" r:id="rId10"/>
    <p:sldId id="396" r:id="rId11"/>
    <p:sldId id="397" r:id="rId12"/>
    <p:sldId id="398" r:id="rId13"/>
    <p:sldId id="399" r:id="rId14"/>
    <p:sldId id="666" r:id="rId15"/>
    <p:sldId id="401" r:id="rId16"/>
    <p:sldId id="402" r:id="rId17"/>
    <p:sldId id="403" r:id="rId18"/>
    <p:sldId id="667" r:id="rId19"/>
    <p:sldId id="406" r:id="rId20"/>
    <p:sldId id="544" r:id="rId21"/>
    <p:sldId id="408" r:id="rId22"/>
    <p:sldId id="409" r:id="rId23"/>
    <p:sldId id="410" r:id="rId24"/>
    <p:sldId id="411" r:id="rId25"/>
    <p:sldId id="413" r:id="rId26"/>
    <p:sldId id="447" r:id="rId27"/>
    <p:sldId id="668" r:id="rId28"/>
    <p:sldId id="414" r:id="rId29"/>
    <p:sldId id="669" r:id="rId30"/>
    <p:sldId id="448" r:id="rId31"/>
    <p:sldId id="415" r:id="rId32"/>
    <p:sldId id="416" r:id="rId33"/>
    <p:sldId id="417" r:id="rId34"/>
    <p:sldId id="418" r:id="rId35"/>
    <p:sldId id="421" r:id="rId36"/>
    <p:sldId id="422" r:id="rId37"/>
    <p:sldId id="451" r:id="rId38"/>
    <p:sldId id="670" r:id="rId39"/>
    <p:sldId id="545" r:id="rId40"/>
    <p:sldId id="294" r:id="rId41"/>
    <p:sldId id="362" r:id="rId42"/>
    <p:sldId id="384" r:id="rId43"/>
    <p:sldId id="364" r:id="rId44"/>
    <p:sldId id="671" r:id="rId45"/>
    <p:sldId id="672" r:id="rId46"/>
    <p:sldId id="297" r:id="rId47"/>
    <p:sldId id="366" r:id="rId48"/>
    <p:sldId id="298" r:id="rId49"/>
    <p:sldId id="368" r:id="rId50"/>
    <p:sldId id="299" r:id="rId51"/>
    <p:sldId id="300" r:id="rId52"/>
    <p:sldId id="301" r:id="rId53"/>
    <p:sldId id="546" r:id="rId54"/>
    <p:sldId id="673" r:id="rId55"/>
    <p:sldId id="547" r:id="rId56"/>
    <p:sldId id="548" r:id="rId57"/>
    <p:sldId id="375" r:id="rId58"/>
    <p:sldId id="376" r:id="rId59"/>
    <p:sldId id="305" r:id="rId60"/>
    <p:sldId id="306" r:id="rId61"/>
    <p:sldId id="452" r:id="rId62"/>
    <p:sldId id="674" r:id="rId63"/>
    <p:sldId id="634" r:id="rId64"/>
    <p:sldId id="339" r:id="rId65"/>
    <p:sldId id="340" r:id="rId66"/>
    <p:sldId id="386" r:id="rId67"/>
    <p:sldId id="341" r:id="rId68"/>
    <p:sldId id="675" r:id="rId69"/>
    <p:sldId id="342" r:id="rId70"/>
    <p:sldId id="635" r:id="rId71"/>
    <p:sldId id="344" r:id="rId72"/>
    <p:sldId id="636" r:id="rId73"/>
    <p:sldId id="388" r:id="rId74"/>
    <p:sldId id="389" r:id="rId75"/>
    <p:sldId id="391" r:id="rId76"/>
    <p:sldId id="347" r:id="rId77"/>
    <p:sldId id="453" r:id="rId78"/>
    <p:sldId id="676" r:id="rId79"/>
    <p:sldId id="349" r:id="rId80"/>
    <p:sldId id="350" r:id="rId81"/>
    <p:sldId id="439" r:id="rId82"/>
    <p:sldId id="440" r:id="rId83"/>
    <p:sldId id="441" r:id="rId84"/>
    <p:sldId id="677" r:id="rId85"/>
    <p:sldId id="443" r:id="rId86"/>
    <p:sldId id="678" r:id="rId87"/>
    <p:sldId id="445" r:id="rId88"/>
    <p:sldId id="357" r:id="rId89"/>
    <p:sldId id="426" r:id="rId90"/>
    <p:sldId id="457" r:id="rId91"/>
    <p:sldId id="458" r:id="rId92"/>
    <p:sldId id="358" r:id="rId93"/>
    <p:sldId id="359" r:id="rId94"/>
    <p:sldId id="360" r:id="rId9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675" autoAdjust="0"/>
  </p:normalViewPr>
  <p:slideViewPr>
    <p:cSldViewPr>
      <p:cViewPr varScale="1">
        <p:scale>
          <a:sx n="50" d="100"/>
          <a:sy n="50" d="100"/>
        </p:scale>
        <p:origin x="-1267" y="-72"/>
      </p:cViewPr>
      <p:guideLst>
        <p:guide orient="horz" pos="2172"/>
        <p:guide pos="284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8" Type="http://schemas.openxmlformats.org/officeDocument/2006/relationships/tableStyles" Target="tableStyles.xml"/><Relationship Id="rId97" Type="http://schemas.openxmlformats.org/officeDocument/2006/relationships/viewProps" Target="viewProps.xml"/><Relationship Id="rId96" Type="http://schemas.openxmlformats.org/officeDocument/2006/relationships/presProps" Target="presProps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png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8C7329-EF02-4F3B-BA7B-BE666693A9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95CC8-D8A7-4CDB-939E-2395DDBCF31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5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95CC8-D8A7-4CDB-939E-2395DDBCF3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因为所有的存储操作必须放到更低一级的存储层次上，因此采用写直达的</a:t>
            </a:r>
            <a:r>
              <a:rPr lang="en-US" altLang="zh-CN"/>
              <a:t>Cache</a:t>
            </a:r>
            <a:r>
              <a:rPr lang="zh-CN" altLang="en-US"/>
              <a:t>需要一个写缓冲区。</a:t>
            </a:r>
            <a:endParaRPr lang="zh-CN" altLang="en-US"/>
          </a:p>
          <a:p>
            <a:r>
              <a:rPr lang="zh-CN" altLang="en-US"/>
              <a:t>即使是写回式</a:t>
            </a:r>
            <a:r>
              <a:rPr lang="en-US" altLang="zh-CN"/>
              <a:t>Cache</a:t>
            </a:r>
            <a:r>
              <a:rPr lang="zh-CN" altLang="en-US"/>
              <a:t>在替换块时也要用到一个简单的写缓冲区。</a:t>
            </a:r>
            <a:endParaRPr lang="zh-CN" altLang="en-US"/>
          </a:p>
          <a:p>
            <a:r>
              <a:rPr lang="zh-CN" altLang="en-US"/>
              <a:t>如果写缓冲区为空，从处理器的角度来看，将被替换掉的数据和地址放到写缓冲区中，写操作就已经结束；写缓冲区准备将数据写回存储器时，处理器可以继续工作。</a:t>
            </a:r>
            <a:endParaRPr lang="zh-CN" altLang="en-US"/>
          </a:p>
          <a:p>
            <a:r>
              <a:rPr lang="zh-CN" altLang="en-US"/>
              <a:t>如果缓冲区满已满，并且没有地址可以匹配时，</a:t>
            </a:r>
            <a:r>
              <a:rPr lang="en-US" altLang="zh-CN"/>
              <a:t>Cache</a:t>
            </a:r>
            <a:r>
              <a:rPr lang="zh-CN" altLang="en-US"/>
              <a:t>（和处理器）必须等待，直到缓冲区空出一个项。因为一次写多个字比一次写一个字的速度更快，这种优化更有效地利用了存储器。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上半部分的缓冲区未用写合并，下半部分采用了写合并优化。</a:t>
            </a:r>
            <a:endParaRPr lang="zh-CN" altLang="en-US"/>
          </a:p>
          <a:p>
            <a:r>
              <a:rPr lang="zh-CN" altLang="en-US"/>
              <a:t>假定写缓冲区有</a:t>
            </a:r>
            <a:r>
              <a:rPr lang="en-US" altLang="zh-CN"/>
              <a:t>4</a:t>
            </a:r>
            <a:r>
              <a:rPr lang="zh-CN" altLang="en-US"/>
              <a:t>个项，每一个项有</a:t>
            </a:r>
            <a:r>
              <a:rPr lang="en-US" altLang="zh-CN"/>
              <a:t>4</a:t>
            </a:r>
            <a:r>
              <a:rPr lang="zh-CN" altLang="en-US"/>
              <a:t>个</a:t>
            </a:r>
            <a:r>
              <a:rPr lang="en-US" altLang="zh-CN"/>
              <a:t>64</a:t>
            </a:r>
            <a:r>
              <a:rPr lang="zh-CN" altLang="en-US"/>
              <a:t>位字。</a:t>
            </a:r>
            <a:endParaRPr lang="zh-CN" altLang="en-US"/>
          </a:p>
          <a:p>
            <a:r>
              <a:rPr lang="zh-CN" altLang="en-US"/>
              <a:t>未采用优化时，因为一个项只能保存一个字，对连续地址的四次存储操作就会将缓冲区写满；</a:t>
            </a:r>
            <a:endParaRPr lang="zh-CN" altLang="en-US"/>
          </a:p>
          <a:p>
            <a:r>
              <a:rPr lang="zh-CN" altLang="en-US"/>
              <a:t>采用优化的写缓冲区则将这四个字合并到一个项中。</a:t>
            </a:r>
            <a:endParaRPr lang="zh-CN" altLang="en-US"/>
          </a:p>
          <a:p>
            <a:r>
              <a:rPr lang="zh-CN" altLang="en-US"/>
              <a:t>写合并将四次写操作合并到缓冲区的一项中；不采用写合并时，尽管缓冲区每一项的</a:t>
            </a:r>
            <a:r>
              <a:rPr lang="en-US" altLang="zh-CN"/>
              <a:t>3/4</a:t>
            </a:r>
            <a:r>
              <a:rPr lang="zh-CN" altLang="zh-CN"/>
              <a:t>都被浪费掉，这四次写操作还是会填满写缓冲区。</a:t>
            </a:r>
            <a:endParaRPr lang="zh-CN" altLang="zh-CN"/>
          </a:p>
          <a:p>
            <a:r>
              <a:rPr lang="zh-CN" altLang="zh-CN"/>
              <a:t>缓冲区有</a:t>
            </a:r>
            <a:r>
              <a:rPr lang="en-US" altLang="zh-CN"/>
              <a:t>4</a:t>
            </a:r>
            <a:r>
              <a:rPr lang="zh-CN" altLang="en-US"/>
              <a:t>个项，每个项包括</a:t>
            </a:r>
            <a:r>
              <a:rPr lang="en-US" altLang="zh-CN"/>
              <a:t>4</a:t>
            </a:r>
            <a:r>
              <a:rPr lang="zh-CN" altLang="en-US"/>
              <a:t>个</a:t>
            </a:r>
            <a:r>
              <a:rPr lang="en-US" altLang="zh-CN"/>
              <a:t>64</a:t>
            </a:r>
            <a:r>
              <a:rPr lang="zh-CN" altLang="en-US"/>
              <a:t>位字，项地址在图的左边，有效位</a:t>
            </a:r>
            <a:r>
              <a:rPr lang="en-US" altLang="zh-CN"/>
              <a:t>“V”</a:t>
            </a:r>
            <a:r>
              <a:rPr lang="zh-CN" altLang="en-US"/>
              <a:t>指明该项的后续</a:t>
            </a:r>
            <a:r>
              <a:rPr lang="en-US" altLang="zh-CN"/>
              <a:t>8</a:t>
            </a:r>
            <a:r>
              <a:rPr lang="zh-CN" altLang="en-US"/>
              <a:t>个字节是否已经被占用。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95CC8-D8A7-4CDB-939E-2395DDBCF3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有两个循环：第一个循环（</a:t>
            </a:r>
            <a:r>
              <a:rPr lang="en-US" altLang="zh-CN"/>
              <a:t>j=0</a:t>
            </a:r>
            <a:r>
              <a:rPr lang="zh-CN" altLang="en-US"/>
              <a:t>，</a:t>
            </a:r>
            <a:r>
              <a:rPr lang="en-US" altLang="zh-CN"/>
              <a:t>....</a:t>
            </a:r>
            <a:r>
              <a:rPr lang="zh-CN" altLang="zh-CN"/>
              <a:t>，</a:t>
            </a:r>
            <a:r>
              <a:rPr lang="en-US" altLang="zh-CN"/>
              <a:t>100</a:t>
            </a:r>
            <a:r>
              <a:rPr lang="zh-CN" altLang="en-US"/>
              <a:t>）执行</a:t>
            </a:r>
            <a:r>
              <a:rPr lang="en-US" altLang="zh-CN"/>
              <a:t>100</a:t>
            </a:r>
            <a:r>
              <a:rPr lang="zh-CN" altLang="en-US"/>
              <a:t>次；第二个循环执行</a:t>
            </a:r>
            <a:r>
              <a:rPr lang="en-US" altLang="zh-CN"/>
              <a:t>2*100=200</a:t>
            </a:r>
            <a:r>
              <a:rPr lang="zh-CN" altLang="en-US"/>
              <a:t>次</a:t>
            </a:r>
            <a:endParaRPr lang="zh-CN" altLang="en-US"/>
          </a:p>
          <a:p>
            <a:r>
              <a:rPr lang="zh-CN" altLang="en-US"/>
              <a:t>第二个循环（</a:t>
            </a:r>
            <a:r>
              <a:rPr lang="en-US" altLang="zh-CN"/>
              <a:t>i=1</a:t>
            </a:r>
            <a:r>
              <a:rPr lang="zh-CN" altLang="en-US"/>
              <a:t>，</a:t>
            </a:r>
            <a:r>
              <a:rPr lang="en-US" altLang="zh-CN"/>
              <a:t>2</a:t>
            </a:r>
            <a:r>
              <a:rPr lang="zh-CN" altLang="en-US"/>
              <a:t>；</a:t>
            </a:r>
            <a:r>
              <a:rPr lang="en-US" altLang="zh-CN"/>
              <a:t>j=0</a:t>
            </a:r>
            <a:r>
              <a:rPr lang="zh-CN" altLang="en-US"/>
              <a:t>，</a:t>
            </a:r>
            <a:r>
              <a:rPr lang="en-US" altLang="zh-CN"/>
              <a:t>...</a:t>
            </a:r>
            <a:r>
              <a:rPr lang="zh-CN" altLang="zh-CN"/>
              <a:t>，</a:t>
            </a:r>
            <a:r>
              <a:rPr lang="en-US" altLang="zh-CN"/>
              <a:t>100</a:t>
            </a:r>
            <a:r>
              <a:rPr lang="zh-CN" altLang="en-US"/>
              <a:t>）中，由于数组</a:t>
            </a:r>
            <a:r>
              <a:rPr lang="en-US" altLang="zh-CN"/>
              <a:t>b</a:t>
            </a:r>
            <a:r>
              <a:rPr lang="zh-CN" altLang="en-US"/>
              <a:t>在第一个循环中已经预取到了（</a:t>
            </a:r>
            <a:r>
              <a:rPr lang="en-US" altLang="zh-CN"/>
              <a:t>b[7][0]-b[100][0]</a:t>
            </a:r>
            <a:r>
              <a:rPr lang="zh-CN" altLang="en-US"/>
              <a:t>）和在第一个循环中因为</a:t>
            </a:r>
            <a:r>
              <a:rPr lang="en-US" altLang="zh-CN"/>
              <a:t>b</a:t>
            </a:r>
            <a:r>
              <a:rPr lang="zh-CN" altLang="en-US"/>
              <a:t>数组缺失后也调入</a:t>
            </a:r>
            <a:r>
              <a:rPr lang="en-US" altLang="zh-CN"/>
              <a:t>cache</a:t>
            </a:r>
            <a:r>
              <a:rPr lang="zh-CN" altLang="en-US"/>
              <a:t>中了，因此第二个循环中就不再考虑数组的缺失了，只考虑数组</a:t>
            </a:r>
            <a:r>
              <a:rPr lang="en-US" altLang="zh-CN"/>
              <a:t>a</a:t>
            </a:r>
            <a:r>
              <a:rPr lang="zh-CN" altLang="en-US"/>
              <a:t>的前面</a:t>
            </a:r>
            <a:r>
              <a:rPr lang="en-US" altLang="zh-CN"/>
              <a:t>a[1][0],a[1][1],....,a[1][6]</a:t>
            </a:r>
            <a:r>
              <a:rPr lang="zh-CN" altLang="en-US"/>
              <a:t>和</a:t>
            </a:r>
            <a:r>
              <a:rPr lang="en-US" altLang="zh-CN">
                <a:sym typeface="+mn-ea"/>
              </a:rPr>
              <a:t>a[2][0],a[2][1],....,a[2][6</a:t>
            </a:r>
            <a:r>
              <a:rPr lang="zh-CN" altLang="zh-CN"/>
              <a:t>的</a:t>
            </a:r>
            <a:r>
              <a:rPr lang="zh-CN" altLang="en-US"/>
              <a:t>缺失</a:t>
            </a:r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95CC8-D8A7-4CDB-939E-2395DDBCF3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0" tIns="44446" rIns="90480" bIns="44446"/>
          <a:lstStyle/>
          <a:p>
            <a:r>
              <a:rPr lang="en-US"/>
              <a:t>Intuitive Model by Mark Hill</a:t>
            </a:r>
            <a:endParaRPr lang="en-US"/>
          </a:p>
          <a:p>
            <a:endParaRPr lang="en-US"/>
          </a:p>
        </p:txBody>
      </p:sp>
      <p:sp>
        <p:nvSpPr>
          <p:cNvPr id="891907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480" tIns="44446" rIns="90480" bIns="44446"/>
          <a:lstStyle/>
          <a:p>
            <a:r>
              <a:rPr lang="en-US"/>
              <a:t>Ask which affected?</a:t>
            </a:r>
            <a:endParaRPr lang="en-US"/>
          </a:p>
          <a:p>
            <a:br>
              <a:rPr lang="en-US"/>
            </a:br>
            <a:r>
              <a:rPr lang="en-US"/>
              <a:t>Block size</a:t>
            </a:r>
            <a:endParaRPr lang="en-US"/>
          </a:p>
          <a:p>
            <a:r>
              <a:rPr lang="en-US"/>
              <a:t>1) Compulsory</a:t>
            </a:r>
            <a:endParaRPr lang="en-US"/>
          </a:p>
          <a:p>
            <a:r>
              <a:rPr lang="en-US"/>
              <a:t>2) More subtle, will change mapping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897027" name="Rectangle 3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52525" y="692150"/>
            <a:ext cx="4554538" cy="3416300"/>
          </a:xfrm>
          <a:prstGeom prst="rect">
            <a:avLst/>
          </a:prstGeom>
          <a:noFill/>
          <a:ln w="12700" cap="flat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 b="1" i="1" dirty="0" smtClean="0">
                <a:solidFill>
                  <a:schemeClr val="hlink"/>
                </a:solidFill>
                <a:sym typeface="+mn-ea"/>
              </a:rPr>
              <a:t>强制缺失（</a:t>
            </a:r>
            <a:r>
              <a:rPr lang="en-US" altLang="zh-CN" b="1" i="1" dirty="0" smtClean="0">
                <a:solidFill>
                  <a:schemeClr val="hlink"/>
                </a:solidFill>
                <a:sym typeface="+mn-ea"/>
              </a:rPr>
              <a:t>Compulsory</a:t>
            </a:r>
            <a:r>
              <a:rPr lang="zh-CN" altLang="en-US" b="1" i="1" dirty="0" smtClean="0">
                <a:solidFill>
                  <a:schemeClr val="hlink"/>
                </a:solidFill>
                <a:sym typeface="+mn-ea"/>
              </a:rPr>
              <a:t>）</a:t>
            </a:r>
            <a:r>
              <a:rPr lang="en-US" b="1" dirty="0" smtClean="0">
                <a:sym typeface="+mn-ea"/>
              </a:rPr>
              <a:t>—</a:t>
            </a:r>
            <a:r>
              <a:rPr lang="zh-CN" altLang="en-US" b="1" dirty="0" smtClean="0">
                <a:sym typeface="+mn-ea"/>
              </a:rPr>
              <a:t>第</a:t>
            </a:r>
            <a:r>
              <a:rPr lang="en-US" altLang="zh-CN" b="1" dirty="0" smtClean="0">
                <a:sym typeface="+mn-ea"/>
              </a:rPr>
              <a:t>1</a:t>
            </a:r>
            <a:r>
              <a:rPr lang="zh-CN" altLang="en-US" b="1" dirty="0" smtClean="0">
                <a:sym typeface="+mn-ea"/>
              </a:rPr>
              <a:t>次访问一个块，它一定不在</a:t>
            </a:r>
            <a:r>
              <a:rPr lang="en-US" altLang="zh-CN" b="1" dirty="0" smtClean="0">
                <a:sym typeface="+mn-ea"/>
              </a:rPr>
              <a:t>cache</a:t>
            </a:r>
            <a:r>
              <a:rPr lang="zh-CN" altLang="en-US" b="1" dirty="0" smtClean="0">
                <a:sym typeface="+mn-ea"/>
              </a:rPr>
              <a:t>中，因此这一块必须被装入</a:t>
            </a:r>
            <a:r>
              <a:rPr lang="en-US" altLang="zh-CN" b="1" dirty="0" smtClean="0">
                <a:sym typeface="+mn-ea"/>
              </a:rPr>
              <a:t>cache</a:t>
            </a:r>
            <a:r>
              <a:rPr lang="zh-CN" altLang="en-US" b="1" dirty="0" smtClean="0">
                <a:sym typeface="+mn-ea"/>
              </a:rPr>
              <a:t>。这也称为</a:t>
            </a:r>
            <a:r>
              <a:rPr lang="zh-CN" altLang="en-US" b="1" i="1" dirty="0" smtClean="0">
                <a:solidFill>
                  <a:schemeClr val="hlink"/>
                </a:solidFill>
                <a:sym typeface="+mn-ea"/>
              </a:rPr>
              <a:t>冷启动缺失</a:t>
            </a:r>
            <a:r>
              <a:rPr lang="zh-CN" altLang="en-US" b="1" i="1" dirty="0" smtClean="0">
                <a:sym typeface="+mn-ea"/>
              </a:rPr>
              <a:t>或</a:t>
            </a:r>
            <a:r>
              <a:rPr lang="zh-CN" altLang="en-US" b="1" i="1" dirty="0" smtClean="0">
                <a:solidFill>
                  <a:schemeClr val="hlink"/>
                </a:solidFill>
                <a:sym typeface="+mn-ea"/>
              </a:rPr>
              <a:t>首次访问缺失</a:t>
            </a:r>
            <a:endParaRPr lang="zh-CN" altLang="en-US"/>
          </a:p>
          <a:p>
            <a:r>
              <a:rPr lang="zh-CN" altLang="en-US">
                <a:sym typeface="+mn-ea"/>
              </a:rPr>
              <a:t>缺失代价是由于访问目标不在</a:t>
            </a:r>
            <a:r>
              <a:rPr lang="en-US" altLang="zh-CN">
                <a:sym typeface="+mn-ea"/>
              </a:rPr>
              <a:t>Cache</a:t>
            </a:r>
            <a:r>
              <a:rPr lang="zh-CN" altLang="en-US">
                <a:sym typeface="+mn-ea"/>
              </a:rPr>
              <a:t>中而从存储器中替换该块所花费的时间。</a:t>
            </a:r>
            <a:endParaRPr lang="zh-CN" altLang="en-US"/>
          </a:p>
          <a:p>
            <a:r>
              <a:rPr lang="zh-CN" altLang="en-US">
                <a:sym typeface="+mn-ea"/>
              </a:rPr>
              <a:t>过大的块（增大块容量）在降低强制缺失的同时会增加缺失代价。</a:t>
            </a:r>
            <a:endParaRPr lang="zh-CN" altLang="en-US"/>
          </a:p>
          <a:p>
            <a:r>
              <a:rPr lang="zh-CN" altLang="en-US" b="1" dirty="0" smtClean="0">
                <a:sym typeface="+mn-ea"/>
              </a:rPr>
              <a:t>一块可能被替换后又要被访问从而引起冲突缺失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95CC8-D8A7-4CDB-939E-2395DDBCF3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减少缺失次数是传统</a:t>
            </a:r>
            <a:r>
              <a:rPr lang="en-US" altLang="zh-CN"/>
              <a:t>Cache</a:t>
            </a:r>
            <a:r>
              <a:rPr lang="zh-CN" altLang="en-US"/>
              <a:t>研究的方向，但是</a:t>
            </a:r>
            <a:r>
              <a:rPr lang="en-US" altLang="zh-CN"/>
              <a:t>Cache</a:t>
            </a:r>
            <a:r>
              <a:rPr lang="zh-CN" altLang="en-US"/>
              <a:t>性能公式说明缺失代价的改善与缺失率的改善同样重要。</a:t>
            </a:r>
            <a:endParaRPr lang="zh-CN" altLang="en-US"/>
          </a:p>
          <a:p>
            <a:r>
              <a:rPr lang="zh-CN" altLang="zh-CN"/>
              <a:t>处理器和存储器之间的性能差异使得系统结构设计者思考：要想克服处理器和存储器之间不断加大的性能差距，我们应当提高</a:t>
            </a:r>
            <a:r>
              <a:rPr lang="en-US" altLang="zh-CN"/>
              <a:t>Cache</a:t>
            </a:r>
            <a:r>
              <a:rPr lang="zh-CN" altLang="en-US"/>
              <a:t>速度，还是增大</a:t>
            </a:r>
            <a:r>
              <a:rPr lang="en-US" altLang="zh-CN"/>
              <a:t>Cache</a:t>
            </a:r>
            <a:r>
              <a:rPr lang="zh-CN" altLang="en-US"/>
              <a:t>的容量？</a:t>
            </a:r>
            <a:endParaRPr lang="zh-CN" altLang="en-US"/>
          </a:p>
          <a:p>
            <a:r>
              <a:rPr lang="zh-CN" altLang="en-US"/>
              <a:t>实际上，应该同时优化</a:t>
            </a:r>
            <a:r>
              <a:rPr lang="en-US" altLang="zh-CN"/>
              <a:t>Cache</a:t>
            </a:r>
            <a:r>
              <a:rPr lang="zh-CN" altLang="en-US"/>
              <a:t>的性能并增大容量。通过在原来的</a:t>
            </a:r>
            <a:r>
              <a:rPr lang="en-US" altLang="zh-CN"/>
              <a:t>Cache</a:t>
            </a:r>
            <a:r>
              <a:rPr lang="zh-CN" altLang="en-US"/>
              <a:t>和存储器之间增加一级</a:t>
            </a:r>
            <a:r>
              <a:rPr lang="en-US" altLang="zh-CN"/>
              <a:t>cache:</a:t>
            </a:r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A95CC8-D8A7-4CDB-939E-2395DDBCF31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第一个</a:t>
            </a:r>
            <a:r>
              <a:rPr lang="en-US" altLang="zh-CN"/>
              <a:t>load</a:t>
            </a:r>
            <a:r>
              <a:rPr lang="zh-CN" altLang="en-US"/>
              <a:t>时，会产生一个读缺失，但与写缓冲不冲突（因为写缓冲是写主存</a:t>
            </a:r>
            <a:r>
              <a:rPr lang="en-US" altLang="zh-CN"/>
              <a:t>512</a:t>
            </a:r>
            <a:r>
              <a:rPr lang="zh-CN" altLang="en-US"/>
              <a:t>，读是读主存</a:t>
            </a:r>
            <a:r>
              <a:rPr lang="en-US" altLang="zh-CN"/>
              <a:t>1024</a:t>
            </a:r>
            <a:r>
              <a:rPr lang="zh-CN" altLang="en-US"/>
              <a:t>到</a:t>
            </a:r>
            <a:r>
              <a:rPr lang="en-US" altLang="zh-CN"/>
              <a:t>cache</a:t>
            </a:r>
            <a:r>
              <a:rPr lang="zh-CN" altLang="en-US"/>
              <a:t>中），那么就可以处理这个读缺失；</a:t>
            </a:r>
            <a:endParaRPr lang="zh-CN" altLang="en-US"/>
          </a:p>
          <a:p>
            <a:r>
              <a:rPr lang="zh-CN" altLang="en-US"/>
              <a:t>第二个</a:t>
            </a:r>
            <a:r>
              <a:rPr lang="en-US" altLang="zh-CN"/>
              <a:t>load</a:t>
            </a:r>
            <a:r>
              <a:rPr lang="zh-CN" altLang="en-US"/>
              <a:t>时，会产生一个读缺失，但与写缓冲冲突了（因为写缓冲是写主存</a:t>
            </a:r>
            <a:r>
              <a:rPr lang="en-US" altLang="zh-CN"/>
              <a:t>512</a:t>
            </a:r>
            <a:r>
              <a:rPr lang="zh-CN" altLang="en-US"/>
              <a:t>，读也是读主存</a:t>
            </a:r>
            <a:r>
              <a:rPr lang="en-US" altLang="zh-CN"/>
              <a:t>512</a:t>
            </a:r>
            <a:r>
              <a:rPr lang="zh-CN" altLang="en-US"/>
              <a:t>），那么就让读缺失继续等待，直到写缓冲为空（说明已经写到主存</a:t>
            </a:r>
            <a:r>
              <a:rPr lang="en-US" altLang="zh-CN"/>
              <a:t>512</a:t>
            </a:r>
            <a:r>
              <a:rPr lang="zh-CN" altLang="en-US"/>
              <a:t>中）后，才能读主</a:t>
            </a:r>
            <a:r>
              <a:rPr lang="en-US" altLang="zh-CN"/>
              <a:t>512</a:t>
            </a:r>
            <a:r>
              <a:rPr lang="zh-CN" altLang="en-US"/>
              <a:t>中的正确值到</a:t>
            </a:r>
            <a:r>
              <a:rPr lang="en-US" altLang="zh-CN"/>
              <a:t>R2</a:t>
            </a:r>
            <a:r>
              <a:rPr lang="zh-CN" altLang="en-US"/>
              <a:t>中；否则，读到的就是以前的旧值或错误的值。</a:t>
            </a:r>
            <a:endParaRPr lang="zh-CN" altLang="en-US"/>
          </a:p>
          <a:p>
            <a:r>
              <a:rPr lang="zh-CN" altLang="en-US"/>
              <a:t>解决</a:t>
            </a:r>
            <a:r>
              <a:rPr lang="en-US" altLang="zh-CN"/>
              <a:t>RAW</a:t>
            </a:r>
            <a:r>
              <a:rPr lang="zh-CN" altLang="zh-CN"/>
              <a:t>的方法有两种：</a:t>
            </a:r>
            <a:endParaRPr lang="zh-CN" altLang="zh-CN"/>
          </a:p>
          <a:p>
            <a:r>
              <a:rPr lang="en-US" altLang="zh-CN"/>
              <a:t>1</a:t>
            </a:r>
            <a:r>
              <a:rPr lang="zh-CN" altLang="en-US"/>
              <a:t>、读缺失等待，直到写缓冲为空为止（此时已经将写缓冲的数据</a:t>
            </a:r>
            <a:r>
              <a:rPr lang="en-US" altLang="zh-CN"/>
              <a:t>R3</a:t>
            </a:r>
            <a:r>
              <a:rPr lang="zh-CN" altLang="en-US"/>
              <a:t>写入了主存），再去读就能读到正确的值；（第二个</a:t>
            </a:r>
            <a:r>
              <a:rPr lang="en-US" altLang="zh-CN"/>
              <a:t>load</a:t>
            </a:r>
            <a:r>
              <a:rPr lang="zh-CN" altLang="en-US"/>
              <a:t>的处理）</a:t>
            </a:r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、读缺失优先级高于写缺失：在读缺失时查看写缓冲的内容，如果没有冲突且存储器系统可以访问，就让读缺失继续优先处理，再处理写缺失</a:t>
            </a:r>
            <a:r>
              <a:rPr lang="zh-CN" altLang="en-US"/>
              <a:t>。（第一个</a:t>
            </a:r>
            <a:r>
              <a:rPr lang="en-US" altLang="zh-CN"/>
              <a:t>load</a:t>
            </a:r>
            <a:r>
              <a:rPr lang="zh-CN" altLang="en-US"/>
              <a:t>的处理）</a:t>
            </a: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11F2D-FFB0-4365-84A7-3C30073F6E76}" type="datetime10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9BE6A-1697-4AAE-A867-85E024F84C11}" type="datetime10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7F8D5-9273-4C56-B415-8C64D7A0B6DA}" type="datetime10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EA4B47-C769-406F-B0BB-62E741EA8590}" type="datetime10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88A7A-B2D0-46DE-B999-5427AE91D6F0}" type="datetime10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7B7DB-332C-4D8F-BCF0-37D6166F5710}" type="datetime10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E8AF4-990F-40C1-9617-208431161CDC}" type="datetime10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2838C-9C8C-401F-A29E-5691E9BC2840}" type="datetime10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CB27E-A082-4C39-81F1-FA04F37413BF}" type="datetime10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9B570-F92C-4B44-8AE2-3F50F504BADA}" type="datetime10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89A6-10D9-40FF-A6F1-C851215A443B}" type="datetime10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1B8E9-8B25-40E5-B858-9616E01D2524}" type="datetime10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wmf"/><Relationship Id="rId1" Type="http://schemas.openxmlformats.org/officeDocument/2006/relationships/oleObject" Target="../embeddings/Workbook1.xls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wmf"/><Relationship Id="rId1" Type="http://schemas.openxmlformats.org/officeDocument/2006/relationships/oleObject" Target="../embeddings/Workbook2.xls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2.bin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3.bin"/></Relationships>
</file>

<file path=ppt/slides/_rels/slide4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4.bin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5.bin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6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oleObject" Target="../embeddings/oleObject7.bin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8.bin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oleObject" Target="../embeddings/oleObject9.bin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wmf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10.bin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wmf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9.png"/><Relationship Id="rId8" Type="http://schemas.openxmlformats.org/officeDocument/2006/relationships/image" Target="../media/image28.png"/><Relationship Id="rId7" Type="http://schemas.openxmlformats.org/officeDocument/2006/relationships/image" Target="../media/image27.png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30" Type="http://schemas.openxmlformats.org/officeDocument/2006/relationships/slideLayout" Target="../slideLayouts/slideLayout2.xml"/><Relationship Id="rId3" Type="http://schemas.openxmlformats.org/officeDocument/2006/relationships/image" Target="../media/image23.png"/><Relationship Id="rId29" Type="http://schemas.openxmlformats.org/officeDocument/2006/relationships/image" Target="../media/image49.png"/><Relationship Id="rId28" Type="http://schemas.openxmlformats.org/officeDocument/2006/relationships/image" Target="../media/image48.png"/><Relationship Id="rId27" Type="http://schemas.openxmlformats.org/officeDocument/2006/relationships/image" Target="../media/image47.png"/><Relationship Id="rId26" Type="http://schemas.openxmlformats.org/officeDocument/2006/relationships/image" Target="../media/image46.png"/><Relationship Id="rId25" Type="http://schemas.openxmlformats.org/officeDocument/2006/relationships/image" Target="../media/image45.png"/><Relationship Id="rId24" Type="http://schemas.openxmlformats.org/officeDocument/2006/relationships/image" Target="../media/image44.png"/><Relationship Id="rId23" Type="http://schemas.openxmlformats.org/officeDocument/2006/relationships/image" Target="../media/image43.png"/><Relationship Id="rId22" Type="http://schemas.openxmlformats.org/officeDocument/2006/relationships/image" Target="../media/image42.png"/><Relationship Id="rId21" Type="http://schemas.openxmlformats.org/officeDocument/2006/relationships/image" Target="../media/image41.png"/><Relationship Id="rId20" Type="http://schemas.openxmlformats.org/officeDocument/2006/relationships/image" Target="../media/image40.png"/><Relationship Id="rId2" Type="http://schemas.openxmlformats.org/officeDocument/2006/relationships/image" Target="../media/image22.png"/><Relationship Id="rId19" Type="http://schemas.openxmlformats.org/officeDocument/2006/relationships/image" Target="../media/image39.png"/><Relationship Id="rId18" Type="http://schemas.openxmlformats.org/officeDocument/2006/relationships/image" Target="../media/image38.png"/><Relationship Id="rId17" Type="http://schemas.openxmlformats.org/officeDocument/2006/relationships/image" Target="../media/image37.png"/><Relationship Id="rId16" Type="http://schemas.openxmlformats.org/officeDocument/2006/relationships/image" Target="../media/image36.png"/><Relationship Id="rId15" Type="http://schemas.openxmlformats.org/officeDocument/2006/relationships/image" Target="../media/image35.png"/><Relationship Id="rId14" Type="http://schemas.openxmlformats.org/officeDocument/2006/relationships/image" Target="../media/image34.png"/><Relationship Id="rId13" Type="http://schemas.openxmlformats.org/officeDocument/2006/relationships/image" Target="../media/image33.png"/><Relationship Id="rId12" Type="http://schemas.openxmlformats.org/officeDocument/2006/relationships/image" Target="../media/image32.png"/><Relationship Id="rId11" Type="http://schemas.openxmlformats.org/officeDocument/2006/relationships/image" Target="../media/image31.png"/><Relationship Id="rId10" Type="http://schemas.openxmlformats.org/officeDocument/2006/relationships/image" Target="../media/image30.png"/><Relationship Id="rId1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0.wmf"/><Relationship Id="rId1" Type="http://schemas.openxmlformats.org/officeDocument/2006/relationships/oleObject" Target="../embeddings/oleObject11.bin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9" name="Rectangle 5"/>
          <p:cNvSpPr>
            <a:spLocks noChangeArrowheads="1"/>
          </p:cNvSpPr>
          <p:nvPr/>
        </p:nvSpPr>
        <p:spPr bwMode="auto">
          <a:xfrm>
            <a:off x="990600" y="323744"/>
            <a:ext cx="7696200" cy="620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lnSpc>
                <a:spcPts val="3400"/>
              </a:lnSpc>
            </a:pPr>
            <a:r>
              <a:rPr lang="zh-CN" altLang="en-US" sz="30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第</a:t>
            </a:r>
            <a:r>
              <a:rPr lang="en-US" altLang="zh-CN" sz="30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</a:t>
            </a:r>
            <a:r>
              <a:rPr lang="zh-CN" altLang="en-US" sz="30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章 存储器</a:t>
            </a:r>
            <a:r>
              <a:rPr lang="en-US" altLang="zh-CN" sz="30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-</a:t>
            </a:r>
            <a:r>
              <a:rPr lang="zh-CN" altLang="en-US" sz="30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层次结构设计</a:t>
            </a:r>
            <a:endParaRPr lang="en-US" altLang="zh-CN" sz="3000" b="1" dirty="0">
              <a:solidFill>
                <a:schemeClr val="hlink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5.1	</a:t>
            </a:r>
            <a:r>
              <a:rPr lang="zh-CN" altLang="en-US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引言</a:t>
            </a:r>
            <a:r>
              <a:rPr lang="en-US" altLang="zh-CN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				</a:t>
            </a:r>
            <a:endParaRPr lang="en-US" altLang="zh-CN" sz="26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600" b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5.2	</a:t>
            </a:r>
            <a:r>
              <a:rPr lang="en-US" altLang="zh-CN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Caches</a:t>
            </a:r>
            <a:r>
              <a:rPr lang="zh-CN" altLang="en-US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基本原理复习</a:t>
            </a:r>
            <a:endParaRPr lang="en-US" altLang="zh-CN" sz="2600" b="1" dirty="0" smtClean="0">
              <a:solidFill>
                <a:srgbClr val="FF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5.3</a:t>
            </a:r>
            <a:r>
              <a:rPr lang="en-US" altLang="zh-CN" sz="2600" b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	Cache </a:t>
            </a:r>
            <a:r>
              <a:rPr lang="zh-CN" altLang="en-US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性能</a:t>
            </a:r>
            <a:r>
              <a:rPr lang="en-US" altLang="zh-CN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			</a:t>
            </a:r>
            <a:endParaRPr lang="en-US" altLang="zh-CN" sz="2600" b="1" dirty="0" smtClean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</a:pPr>
            <a:r>
              <a:rPr lang="en-US" altLang="zh-CN" sz="26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5.4	</a:t>
            </a:r>
            <a:r>
              <a:rPr lang="zh-CN" altLang="en-US" sz="2600" b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减少 </a:t>
            </a:r>
            <a:r>
              <a:rPr lang="en-US" altLang="zh-CN" sz="2600" b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Cache</a:t>
            </a:r>
            <a:r>
              <a:rPr lang="zh-CN" altLang="en-US" sz="2600" b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缺失</a:t>
            </a:r>
            <a:r>
              <a:rPr lang="zh-CN" altLang="en-US" sz="26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率 </a:t>
            </a:r>
            <a:r>
              <a:rPr lang="zh-CN" altLang="en-US" sz="2600" b="1" dirty="0" smtClean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√</a:t>
            </a:r>
            <a:endParaRPr lang="en-US" altLang="zh-CN" sz="2600" b="1" dirty="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</a:pPr>
            <a:r>
              <a:rPr lang="en-US" altLang="zh-CN" sz="26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5.5   </a:t>
            </a:r>
            <a:r>
              <a:rPr lang="zh-CN" altLang="en-US" sz="26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减少</a:t>
            </a:r>
            <a:r>
              <a:rPr lang="en-US" altLang="zh-CN" sz="26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600" b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Cache </a:t>
            </a:r>
            <a:r>
              <a:rPr lang="zh-CN" altLang="en-US" sz="2600" b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缺失代价</a:t>
            </a:r>
            <a:endParaRPr lang="en-US" altLang="zh-CN" sz="2600" b="1" dirty="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6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5.6</a:t>
            </a:r>
            <a:r>
              <a:rPr lang="en-US" altLang="zh-CN" sz="2600" b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	</a:t>
            </a:r>
            <a:r>
              <a:rPr lang="zh-CN" altLang="en-US" sz="26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利用并行减少</a:t>
            </a:r>
            <a:r>
              <a:rPr lang="en-US" altLang="zh-CN" sz="26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600" b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Cache </a:t>
            </a:r>
            <a:r>
              <a:rPr lang="zh-CN" altLang="en-US" sz="26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代价或缺失率</a:t>
            </a:r>
            <a:endParaRPr lang="en-US" altLang="zh-CN" sz="2600" b="1" dirty="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600" b="1" dirty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5.7	</a:t>
            </a:r>
            <a:r>
              <a:rPr lang="zh-CN" altLang="en-US" sz="26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减少</a:t>
            </a:r>
            <a:r>
              <a:rPr lang="en-US" altLang="zh-CN" sz="26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Cache</a:t>
            </a:r>
            <a:r>
              <a:rPr lang="zh-CN" altLang="en-US" sz="2600" b="1" dirty="0" smtClean="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命中时间</a:t>
            </a:r>
            <a:endParaRPr lang="en-US" altLang="zh-CN" sz="2600" b="1" dirty="0">
              <a:solidFill>
                <a:schemeClr val="tx1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</a:pPr>
            <a:r>
              <a:rPr lang="en-US" altLang="zh-CN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5.8	</a:t>
            </a:r>
            <a:r>
              <a:rPr lang="zh-CN" altLang="en-US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改善主存储器</a:t>
            </a:r>
            <a:r>
              <a:rPr lang="zh-CN" altLang="en-US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组织的</a:t>
            </a:r>
            <a:r>
              <a:rPr lang="zh-CN" altLang="en-US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性能</a:t>
            </a:r>
            <a:endParaRPr lang="en-US" altLang="zh-CN" sz="26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5.9</a:t>
            </a:r>
            <a:r>
              <a:rPr lang="en-US" altLang="zh-CN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	</a:t>
            </a:r>
            <a:r>
              <a:rPr lang="zh-CN" altLang="en-US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主存储器技术</a:t>
            </a:r>
            <a:endParaRPr lang="en-US" altLang="zh-CN" sz="2600" b="1" dirty="0" smtClean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600" b="1" dirty="0" smtClean="0">
                <a:solidFill>
                  <a:srgbClr val="C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5.10  </a:t>
            </a:r>
            <a:r>
              <a:rPr lang="zh-CN" altLang="en-US" sz="2600" b="1" dirty="0" smtClean="0">
                <a:solidFill>
                  <a:srgbClr val="C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虚拟存储器</a:t>
            </a:r>
            <a:endParaRPr lang="en-US" altLang="zh-CN" sz="2600" b="1" dirty="0" smtClean="0">
              <a:solidFill>
                <a:srgbClr val="C0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600" b="1" dirty="0" smtClean="0">
                <a:solidFill>
                  <a:srgbClr val="C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5.11  </a:t>
            </a:r>
            <a:r>
              <a:rPr lang="zh-CN" altLang="en-US" sz="2600" b="1" dirty="0" smtClean="0">
                <a:solidFill>
                  <a:srgbClr val="C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虚拟存储器和</a:t>
            </a:r>
            <a:r>
              <a:rPr lang="en-US" altLang="zh-CN" sz="2600" b="1" dirty="0" smtClean="0">
                <a:solidFill>
                  <a:srgbClr val="C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Cache</a:t>
            </a:r>
            <a:r>
              <a:rPr lang="zh-CN" altLang="en-US" sz="2600" b="1" dirty="0" smtClean="0">
                <a:solidFill>
                  <a:srgbClr val="C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的综合</a:t>
            </a:r>
            <a:endParaRPr lang="en-US" altLang="zh-CN" sz="2600" b="1" dirty="0">
              <a:solidFill>
                <a:srgbClr val="C0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666630" name="Rectangle 6"/>
          <p:cNvSpPr>
            <a:spLocks noChangeArrowheads="1"/>
          </p:cNvSpPr>
          <p:nvPr/>
        </p:nvSpPr>
        <p:spPr bwMode="auto">
          <a:xfrm>
            <a:off x="6019800" y="6248400"/>
            <a:ext cx="2971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1" hangingPunct="1">
              <a:spcBef>
                <a:spcPct val="50000"/>
              </a:spcBef>
            </a:pPr>
            <a:fld id="{2C3203D5-1EA2-49AB-9258-C778C0065C39}" type="slidenum">
              <a: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20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116632"/>
            <a:ext cx="7162800" cy="1143000"/>
          </a:xfrm>
          <a:noFill/>
        </p:spPr>
        <p:txBody>
          <a:bodyPr lIns="90488" rIns="90488"/>
          <a:lstStyle/>
          <a:p>
            <a:r>
              <a:rPr lang="en-US" b="1" dirty="0">
                <a:solidFill>
                  <a:srgbClr val="FF0000"/>
                </a:solidFill>
              </a:rPr>
              <a:t>Cache </a:t>
            </a:r>
            <a:r>
              <a:rPr lang="zh-CN" altLang="en-US" b="1" dirty="0" smtClean="0">
                <a:solidFill>
                  <a:srgbClr val="FF0000"/>
                </a:solidFill>
              </a:rPr>
              <a:t>组织？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9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412776"/>
            <a:ext cx="8248650" cy="4757886"/>
          </a:xfrm>
          <a:noFill/>
        </p:spPr>
        <p:txBody>
          <a:bodyPr lIns="90488" rIns="90488">
            <a:normAutofit fontScale="92500" lnSpcReduction="10000"/>
          </a:bodyPr>
          <a:lstStyle/>
          <a:p>
            <a:pPr marL="457200" indent="-457200">
              <a:lnSpc>
                <a:spcPct val="160000"/>
              </a:lnSpc>
            </a:pPr>
            <a:r>
              <a:rPr lang="zh-CN" altLang="en-US" b="1" dirty="0" smtClean="0"/>
              <a:t>假设总的</a:t>
            </a:r>
            <a:r>
              <a:rPr lang="en-US" b="1" dirty="0" smtClean="0"/>
              <a:t> </a:t>
            </a:r>
            <a:r>
              <a:rPr lang="en-US" b="1" dirty="0"/>
              <a:t>cache </a:t>
            </a:r>
            <a:r>
              <a:rPr lang="zh-CN" altLang="en-US" b="1" dirty="0" smtClean="0">
                <a:solidFill>
                  <a:srgbClr val="FF0000"/>
                </a:solidFill>
              </a:rPr>
              <a:t>容量不变</a:t>
            </a:r>
            <a:endParaRPr lang="en-US" b="1" dirty="0"/>
          </a:p>
          <a:p>
            <a:pPr marL="457200" indent="-457200">
              <a:lnSpc>
                <a:spcPct val="160000"/>
              </a:lnSpc>
            </a:pPr>
            <a:r>
              <a:rPr lang="zh-CN" altLang="en-US" b="1" dirty="0" smtClean="0"/>
              <a:t>如果进行以下变化，会发生什么呢？</a:t>
            </a:r>
            <a:endParaRPr lang="en-US" b="1" dirty="0"/>
          </a:p>
          <a:p>
            <a:pPr marL="457200" indent="-457200">
              <a:lnSpc>
                <a:spcPct val="80000"/>
              </a:lnSpc>
              <a:buFontTx/>
              <a:buNone/>
            </a:pPr>
            <a:endParaRPr lang="en-US" b="1" dirty="0"/>
          </a:p>
          <a:p>
            <a:pPr marL="457200" indent="-457200">
              <a:lnSpc>
                <a:spcPct val="80000"/>
              </a:lnSpc>
              <a:buFontTx/>
              <a:buAutoNum type="arabicParenR"/>
            </a:pPr>
            <a:r>
              <a:rPr lang="zh-CN" altLang="en-US" b="1" dirty="0" smtClean="0"/>
              <a:t>改变块的容量；</a:t>
            </a:r>
            <a:r>
              <a:rPr lang="en-US" b="1" dirty="0" smtClean="0"/>
              <a:t> </a:t>
            </a:r>
            <a:endParaRPr lang="en-US" b="1" dirty="0"/>
          </a:p>
          <a:p>
            <a:pPr marL="457200" indent="-457200">
              <a:lnSpc>
                <a:spcPct val="80000"/>
              </a:lnSpc>
              <a:buFontTx/>
              <a:buAutoNum type="arabicParenR"/>
            </a:pPr>
            <a:endParaRPr lang="en-US" b="1" dirty="0"/>
          </a:p>
          <a:p>
            <a:pPr marL="457200" indent="-457200">
              <a:lnSpc>
                <a:spcPct val="80000"/>
              </a:lnSpc>
              <a:buFontTx/>
              <a:buAutoNum type="arabicParenR"/>
            </a:pPr>
            <a:r>
              <a:rPr lang="zh-CN" altLang="en-US" b="1" dirty="0" smtClean="0"/>
              <a:t>改变相联度；</a:t>
            </a:r>
            <a:r>
              <a:rPr lang="en-US" b="1" dirty="0" smtClean="0"/>
              <a:t> </a:t>
            </a:r>
            <a:br>
              <a:rPr lang="en-US" b="1" dirty="0"/>
            </a:br>
            <a:endParaRPr lang="en-US" b="1" dirty="0"/>
          </a:p>
          <a:p>
            <a:pPr marL="457200" indent="-457200">
              <a:lnSpc>
                <a:spcPct val="80000"/>
              </a:lnSpc>
              <a:buFontTx/>
              <a:buNone/>
            </a:pPr>
            <a:r>
              <a:rPr lang="en-US" b="1" dirty="0"/>
              <a:t>3) </a:t>
            </a:r>
            <a:r>
              <a:rPr lang="zh-CN" altLang="en-US" b="1" dirty="0" smtClean="0"/>
              <a:t>改变编译器；</a:t>
            </a:r>
            <a:r>
              <a:rPr lang="en-US" b="1" dirty="0" smtClean="0"/>
              <a:t> </a:t>
            </a:r>
            <a:endParaRPr lang="en-US" b="1" dirty="0"/>
          </a:p>
          <a:p>
            <a:pPr marL="457200" indent="-457200">
              <a:lnSpc>
                <a:spcPct val="80000"/>
              </a:lnSpc>
              <a:buFontTx/>
              <a:buNone/>
            </a:pPr>
            <a:br>
              <a:rPr lang="en-US" b="1" dirty="0" smtClean="0"/>
            </a:br>
            <a:r>
              <a:rPr lang="en-US" b="1" dirty="0" smtClean="0"/>
              <a:t>3Cs </a:t>
            </a:r>
            <a:r>
              <a:rPr lang="zh-CN" altLang="en-US" b="1" dirty="0" smtClean="0"/>
              <a:t>中的哪些缺失会被明显影响？</a:t>
            </a:r>
            <a:endParaRPr 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162800" cy="1143000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第</a:t>
            </a:r>
            <a:r>
              <a:rPr lang="en-US" altLang="zh-CN" sz="32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32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种缺失率减小技术：增大块容量</a:t>
            </a:r>
            <a:r>
              <a:rPr lang="en-US" altLang="zh-CN" sz="32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br>
              <a:rPr lang="en-US" altLang="zh-CN" sz="2800" b="1" dirty="0" smtClean="0">
                <a:solidFill>
                  <a:srgbClr val="FF0000"/>
                </a:solidFill>
                <a:ea typeface="宋体" panose="02010600030101010101" pitchFamily="2" charset="-122"/>
              </a:rPr>
            </a:br>
            <a:r>
              <a:rPr lang="zh-CN" altLang="en-US" sz="3200" b="1" dirty="0" smtClean="0">
                <a:solidFill>
                  <a:srgbClr val="C00000"/>
                </a:solidFill>
              </a:rPr>
              <a:t>（</a:t>
            </a:r>
            <a:r>
              <a:rPr lang="en-US" altLang="zh-CN" sz="3200" b="1" dirty="0" smtClean="0">
                <a:solidFill>
                  <a:srgbClr val="C00000"/>
                </a:solidFill>
              </a:rPr>
              <a:t>cache</a:t>
            </a:r>
            <a:r>
              <a:rPr lang="zh-CN" altLang="en-US" sz="3200" b="1" dirty="0" smtClean="0">
                <a:solidFill>
                  <a:srgbClr val="C00000"/>
                </a:solidFill>
              </a:rPr>
              <a:t>容量和相联度固定）</a:t>
            </a:r>
            <a:endParaRPr lang="en-US" sz="32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89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628800"/>
            <a:ext cx="8458200" cy="4724400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  <a:buFontTx/>
              <a:buNone/>
            </a:pPr>
            <a:r>
              <a:rPr lang="zh-CN" altLang="en-US" sz="28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方法</a:t>
            </a:r>
            <a:endParaRPr lang="en-US" altLang="zh-CN" sz="2800" b="1" dirty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22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更大的块减小了</a:t>
            </a:r>
            <a:r>
              <a:rPr lang="zh-CN" altLang="en-US" sz="22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强制缺失率</a:t>
            </a:r>
            <a:r>
              <a:rPr lang="zh-CN" altLang="en-US" sz="2200" b="1" dirty="0" smtClean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（更大的块容量意味着第一次装入的块数就少了）</a:t>
            </a:r>
            <a:r>
              <a:rPr lang="zh-CN" altLang="en-US" sz="22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，这是利用了空间局部性。</a:t>
            </a:r>
            <a:r>
              <a:rPr lang="en-US" altLang="zh-CN" sz="22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 </a:t>
            </a:r>
            <a:endParaRPr lang="en-US" altLang="zh-CN" sz="2200" b="1" dirty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>
              <a:lnSpc>
                <a:spcPts val="3000"/>
              </a:lnSpc>
              <a:buFontTx/>
              <a:buNone/>
            </a:pPr>
            <a:r>
              <a:rPr lang="zh-CN" altLang="en-US" sz="26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绘制的曲线是 </a:t>
            </a:r>
            <a:r>
              <a:rPr lang="en-US" altLang="zh-CN" sz="26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U-</a:t>
            </a:r>
            <a:r>
              <a:rPr lang="zh-CN" altLang="en-US" sz="26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形的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Palatino" pitchFamily="18" charset="0"/>
                <a:ea typeface="宋体" panose="02010600030101010101" pitchFamily="2" charset="-122"/>
              </a:rPr>
              <a:t> </a:t>
            </a:r>
            <a:endParaRPr lang="en-US" altLang="zh-CN" sz="2600" b="1" dirty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22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可能会增加</a:t>
            </a:r>
            <a:r>
              <a:rPr lang="en-US" altLang="zh-CN" sz="22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2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缺失代价，</a:t>
            </a:r>
            <a:r>
              <a:rPr lang="en-US" altLang="zh-CN" sz="22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2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这是由于每次缺失需要</a:t>
            </a:r>
            <a:r>
              <a:rPr lang="zh-CN" altLang="en-US" sz="22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取</a:t>
            </a:r>
            <a:r>
              <a:rPr lang="zh-CN" altLang="en-US" sz="22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更多的数据。</a:t>
            </a:r>
            <a:r>
              <a:rPr lang="en-US" altLang="zh-CN" sz="22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 </a:t>
            </a:r>
            <a:endParaRPr lang="en-US" altLang="zh-CN" sz="2200" b="1" dirty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22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几乎会确定增加</a:t>
            </a:r>
            <a:r>
              <a:rPr lang="zh-CN" altLang="en-US" sz="22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冲突缺失，</a:t>
            </a:r>
            <a:r>
              <a:rPr lang="en-US" altLang="zh-CN" sz="22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2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这是因为</a:t>
            </a:r>
            <a:r>
              <a:rPr lang="en-US" altLang="zh-CN" sz="22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cache</a:t>
            </a:r>
            <a:r>
              <a:rPr lang="zh-CN" altLang="en-US" sz="22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中的</a:t>
            </a:r>
            <a:r>
              <a:rPr lang="zh-CN" altLang="en-US" sz="22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块数</a:t>
            </a:r>
            <a:r>
              <a:rPr lang="zh-CN" altLang="en-US" sz="22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更少。</a:t>
            </a:r>
            <a:r>
              <a:rPr lang="en-US" altLang="zh-CN" sz="22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 </a:t>
            </a:r>
            <a:endParaRPr lang="en-US" altLang="zh-CN" sz="2200" b="1" dirty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lvl="1"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在小容量</a:t>
            </a:r>
            <a:r>
              <a:rPr lang="en-US" altLang="zh-CN" sz="20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cache</a:t>
            </a:r>
            <a:r>
              <a:rPr lang="zh-CN" altLang="en-US" sz="20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，甚至可能增加</a:t>
            </a:r>
            <a:r>
              <a:rPr lang="zh-CN" altLang="en-US" sz="20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容量缺失。</a:t>
            </a:r>
            <a:endParaRPr lang="en-US" altLang="zh-CN" sz="2000" b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ts val="3000"/>
              </a:lnSpc>
              <a:buFontTx/>
              <a:buNone/>
            </a:pPr>
            <a:r>
              <a:rPr lang="zh-CN" altLang="en-US" sz="28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权衡</a:t>
            </a:r>
            <a:r>
              <a:rPr lang="en-US" altLang="zh-CN" sz="28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 </a:t>
            </a:r>
            <a:endParaRPr lang="en-US" altLang="zh-CN" sz="2800" b="1" dirty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ea typeface="宋体" panose="02010600030101010101" pitchFamily="2" charset="-122"/>
              </a:rPr>
              <a:t>试图既要</a:t>
            </a:r>
            <a:r>
              <a:rPr lang="zh-CN" altLang="en-US" sz="2000" b="1" dirty="0" smtClean="0">
                <a:solidFill>
                  <a:srgbClr val="0070C0"/>
                </a:solidFill>
                <a:ea typeface="宋体" panose="02010600030101010101" pitchFamily="2" charset="-122"/>
              </a:rPr>
              <a:t>减小缺失率</a:t>
            </a:r>
            <a:r>
              <a:rPr lang="zh-CN" altLang="en-US" sz="2000" b="1" dirty="0" smtClean="0">
                <a:ea typeface="宋体" panose="02010600030101010101" pitchFamily="2" charset="-122"/>
              </a:rPr>
              <a:t>也要</a:t>
            </a:r>
            <a:r>
              <a:rPr lang="zh-CN" altLang="en-US" sz="2000" b="1" dirty="0" smtClean="0">
                <a:solidFill>
                  <a:srgbClr val="0070C0"/>
                </a:solidFill>
                <a:ea typeface="宋体" panose="02010600030101010101" pitchFamily="2" charset="-122"/>
              </a:rPr>
              <a:t>减小缺失代价</a:t>
            </a:r>
            <a:r>
              <a:rPr lang="zh-CN" altLang="en-US" sz="2000" b="1" dirty="0" smtClean="0">
                <a:ea typeface="宋体" panose="02010600030101010101" pitchFamily="2" charset="-122"/>
              </a:rPr>
              <a:t>。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ea typeface="宋体" panose="02010600030101010101" pitchFamily="2" charset="-122"/>
              </a:rPr>
              <a:t>块</a:t>
            </a:r>
            <a:r>
              <a:rPr lang="zh-CN" altLang="en-US" sz="2000" b="1" dirty="0">
                <a:ea typeface="宋体" panose="02010600030101010101" pitchFamily="2" charset="-122"/>
              </a:rPr>
              <a:t>容量的</a:t>
            </a:r>
            <a:r>
              <a:rPr lang="zh-CN" altLang="en-US" sz="2000" b="1" dirty="0" smtClean="0">
                <a:ea typeface="宋体" panose="02010600030101010101" pitchFamily="2" charset="-122"/>
              </a:rPr>
              <a:t>选择取决于下一级存储器的</a:t>
            </a:r>
            <a:r>
              <a:rPr lang="zh-CN" altLang="en-US" sz="2000" b="1" dirty="0" smtClean="0">
                <a:solidFill>
                  <a:srgbClr val="0070C0"/>
                </a:solidFill>
                <a:ea typeface="宋体" panose="02010600030101010101" pitchFamily="2" charset="-122"/>
              </a:rPr>
              <a:t>延迟</a:t>
            </a:r>
            <a:r>
              <a:rPr lang="zh-CN" altLang="en-US" sz="2000" b="1" dirty="0" smtClean="0">
                <a:ea typeface="宋体" panose="02010600030101010101" pitchFamily="2" charset="-122"/>
              </a:rPr>
              <a:t>和</a:t>
            </a:r>
            <a:r>
              <a:rPr lang="zh-CN" altLang="en-US" sz="2000" b="1" dirty="0" smtClean="0">
                <a:solidFill>
                  <a:srgbClr val="0070C0"/>
                </a:solidFill>
                <a:ea typeface="宋体" panose="02010600030101010101" pitchFamily="2" charset="-122"/>
              </a:rPr>
              <a:t>带宽</a:t>
            </a:r>
            <a:r>
              <a:rPr lang="zh-CN" altLang="en-US" sz="2000" b="1" dirty="0" smtClean="0">
                <a:ea typeface="宋体" panose="02010600030101010101" pitchFamily="2" charset="-122"/>
              </a:rPr>
              <a:t>。</a:t>
            </a: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494184" y="6062694"/>
            <a:ext cx="83080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C00000"/>
                </a:solidFill>
              </a:rPr>
              <a:t>平均访存时间</a:t>
            </a:r>
            <a:r>
              <a:rPr lang="en-US" altLang="zh-CN" sz="2800" b="1" dirty="0">
                <a:solidFill>
                  <a:srgbClr val="C00000"/>
                </a:solidFill>
              </a:rPr>
              <a:t> = </a:t>
            </a:r>
            <a:r>
              <a:rPr lang="zh-CN" altLang="en-US" sz="2800" b="1" dirty="0">
                <a:solidFill>
                  <a:srgbClr val="C00000"/>
                </a:solidFill>
              </a:rPr>
              <a:t>命中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时间</a:t>
            </a:r>
            <a:r>
              <a:rPr lang="en-US" altLang="zh-CN" sz="2800" b="1" baseline="-25000" dirty="0">
                <a:solidFill>
                  <a:srgbClr val="C00000"/>
                </a:solidFill>
              </a:rPr>
              <a:t> 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  </a:t>
            </a:r>
            <a:r>
              <a:rPr lang="en-US" altLang="zh-CN" sz="2800" b="1" dirty="0">
                <a:solidFill>
                  <a:srgbClr val="C00000"/>
                </a:solidFill>
              </a:rPr>
              <a:t>+  </a:t>
            </a:r>
            <a:r>
              <a:rPr lang="zh-CN" altLang="en-US" sz="2800" b="1" dirty="0">
                <a:solidFill>
                  <a:srgbClr val="C00000"/>
                </a:solidFill>
              </a:rPr>
              <a:t>缺失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率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  x  </a:t>
            </a:r>
            <a:r>
              <a:rPr lang="zh-CN" altLang="en-US" sz="2800" b="1" dirty="0">
                <a:solidFill>
                  <a:srgbClr val="C00000"/>
                </a:solidFill>
              </a:rPr>
              <a:t>缺失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代价</a:t>
            </a:r>
            <a:endParaRPr lang="zh-CN" altLang="en-US" sz="28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050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04800"/>
            <a:ext cx="7162800" cy="1143000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第</a:t>
            </a:r>
            <a:r>
              <a:rPr lang="en-US" altLang="zh-CN" sz="32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32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种缺失率减小技术：增大块容量</a:t>
            </a:r>
            <a:r>
              <a:rPr lang="en-US" altLang="zh-CN" sz="32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br>
              <a:rPr lang="en-US" altLang="zh-CN" sz="2800" b="1" dirty="0" smtClean="0">
                <a:solidFill>
                  <a:srgbClr val="FF0000"/>
                </a:solidFill>
                <a:ea typeface="宋体" panose="02010600030101010101" pitchFamily="2" charset="-122"/>
              </a:rPr>
            </a:br>
            <a:r>
              <a:rPr lang="zh-CN" altLang="en-US" sz="2800" b="1" dirty="0">
                <a:solidFill>
                  <a:srgbClr val="C00000"/>
                </a:solidFill>
              </a:rPr>
              <a:t>（</a:t>
            </a:r>
            <a:r>
              <a:rPr lang="en-US" altLang="zh-CN" sz="2800" b="1" dirty="0">
                <a:solidFill>
                  <a:srgbClr val="C00000"/>
                </a:solidFill>
              </a:rPr>
              <a:t>cache</a:t>
            </a:r>
            <a:r>
              <a:rPr lang="zh-CN" altLang="en-US" sz="2800" b="1" dirty="0">
                <a:solidFill>
                  <a:srgbClr val="C00000"/>
                </a:solidFill>
              </a:rPr>
              <a:t>容量和相联度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固定）</a:t>
            </a:r>
            <a:endParaRPr lang="en-US" sz="28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898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628800"/>
            <a:ext cx="8458200" cy="4724400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  <a:buFontTx/>
              <a:buNone/>
            </a:pPr>
            <a:r>
              <a:rPr lang="zh-CN" altLang="en-US" sz="28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方法</a:t>
            </a:r>
            <a:endParaRPr lang="en-US" altLang="zh-CN" sz="2800" b="1" dirty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22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更大的块减小了强制缺失率，这是利用了空间局部性。</a:t>
            </a:r>
            <a:r>
              <a:rPr lang="en-US" altLang="zh-CN" sz="22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 </a:t>
            </a:r>
            <a:endParaRPr lang="en-US" altLang="zh-CN" sz="2200" b="1" dirty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>
              <a:lnSpc>
                <a:spcPts val="3000"/>
              </a:lnSpc>
              <a:buFontTx/>
              <a:buNone/>
            </a:pPr>
            <a:r>
              <a:rPr lang="zh-CN" altLang="en-US" sz="26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绘制的曲线是 </a:t>
            </a:r>
            <a:r>
              <a:rPr lang="en-US" altLang="zh-CN" sz="26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U-</a:t>
            </a:r>
            <a:r>
              <a:rPr lang="zh-CN" altLang="en-US" sz="26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形的</a:t>
            </a:r>
            <a:r>
              <a:rPr lang="en-US" altLang="zh-CN" sz="2600" b="1" dirty="0" smtClean="0">
                <a:solidFill>
                  <a:srgbClr val="000000"/>
                </a:solidFill>
                <a:latin typeface="Palatino" pitchFamily="18" charset="0"/>
                <a:ea typeface="宋体" panose="02010600030101010101" pitchFamily="2" charset="-122"/>
              </a:rPr>
              <a:t> </a:t>
            </a:r>
            <a:endParaRPr lang="en-US" altLang="zh-CN" sz="2600" b="1" dirty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22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然而，可能会增加</a:t>
            </a:r>
            <a:r>
              <a:rPr lang="en-US" altLang="zh-CN" sz="22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2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缺失代价，</a:t>
            </a:r>
            <a:r>
              <a:rPr lang="en-US" altLang="zh-CN" sz="22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2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这是由于每次缺失需要取更多的数据。</a:t>
            </a:r>
            <a:r>
              <a:rPr lang="en-US" altLang="zh-CN" sz="22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 </a:t>
            </a:r>
            <a:endParaRPr lang="en-US" altLang="zh-CN" sz="2200" b="1" dirty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22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此外，几乎会确定增加</a:t>
            </a:r>
            <a:r>
              <a:rPr lang="zh-CN" altLang="en-US" sz="22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冲突缺失，</a:t>
            </a:r>
            <a:r>
              <a:rPr lang="en-US" altLang="zh-CN" sz="22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2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这是因为</a:t>
            </a:r>
            <a:r>
              <a:rPr lang="en-US" altLang="zh-CN" sz="22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cache</a:t>
            </a:r>
            <a:r>
              <a:rPr lang="zh-CN" altLang="en-US" sz="22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中的块数更少。</a:t>
            </a:r>
            <a:r>
              <a:rPr lang="en-US" altLang="zh-CN" sz="22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 </a:t>
            </a:r>
            <a:endParaRPr lang="en-US" altLang="zh-CN" sz="2200" b="1" dirty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lvl="1">
              <a:lnSpc>
                <a:spcPts val="3000"/>
              </a:lnSpc>
            </a:pPr>
            <a:r>
              <a:rPr lang="zh-CN" altLang="en-US" sz="20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在小容量</a:t>
            </a:r>
            <a:r>
              <a:rPr lang="en-US" altLang="zh-CN" sz="20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cache</a:t>
            </a:r>
            <a:r>
              <a:rPr lang="zh-CN" altLang="en-US" sz="20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，甚至可能增加</a:t>
            </a:r>
            <a:r>
              <a:rPr lang="zh-CN" altLang="en-US" sz="20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容量缺失。</a:t>
            </a:r>
            <a:endParaRPr lang="en-US" altLang="zh-CN" sz="2000" b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ts val="3000"/>
              </a:lnSpc>
              <a:buFontTx/>
              <a:buNone/>
            </a:pPr>
            <a:r>
              <a:rPr lang="zh-CN" altLang="en-US" sz="28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权衡</a:t>
            </a:r>
            <a:r>
              <a:rPr lang="en-US" altLang="zh-CN" sz="28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 </a:t>
            </a:r>
            <a:endParaRPr lang="en-US" altLang="zh-CN" sz="2800" b="1" dirty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ea typeface="宋体" panose="02010600030101010101" pitchFamily="2" charset="-122"/>
              </a:rPr>
              <a:t>试图既要</a:t>
            </a:r>
            <a:r>
              <a:rPr lang="zh-CN" altLang="en-US" sz="2000" b="1" dirty="0" smtClean="0">
                <a:solidFill>
                  <a:srgbClr val="0070C0"/>
                </a:solidFill>
                <a:ea typeface="宋体" panose="02010600030101010101" pitchFamily="2" charset="-122"/>
              </a:rPr>
              <a:t>减小缺失率</a:t>
            </a:r>
            <a:r>
              <a:rPr lang="zh-CN" altLang="en-US" sz="2000" b="1" dirty="0" smtClean="0">
                <a:ea typeface="宋体" panose="02010600030101010101" pitchFamily="2" charset="-122"/>
              </a:rPr>
              <a:t>也要</a:t>
            </a:r>
            <a:r>
              <a:rPr lang="zh-CN" altLang="en-US" sz="2000" b="1" dirty="0" smtClean="0">
                <a:solidFill>
                  <a:srgbClr val="0070C0"/>
                </a:solidFill>
                <a:ea typeface="宋体" panose="02010600030101010101" pitchFamily="2" charset="-122"/>
              </a:rPr>
              <a:t>减小缺失代价</a:t>
            </a:r>
            <a:r>
              <a:rPr lang="zh-CN" altLang="en-US" sz="2000" b="1" dirty="0" smtClean="0">
                <a:ea typeface="宋体" panose="02010600030101010101" pitchFamily="2" charset="-122"/>
              </a:rPr>
              <a:t>。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2000" b="1" dirty="0" smtClean="0">
                <a:ea typeface="宋体" panose="02010600030101010101" pitchFamily="2" charset="-122"/>
              </a:rPr>
              <a:t>块容量的选择还取决于下一级存储器的</a:t>
            </a:r>
            <a:r>
              <a:rPr lang="zh-CN" altLang="en-US" sz="2000" b="1" dirty="0" smtClean="0">
                <a:solidFill>
                  <a:srgbClr val="0070C0"/>
                </a:solidFill>
                <a:ea typeface="宋体" panose="02010600030101010101" pitchFamily="2" charset="-122"/>
              </a:rPr>
              <a:t>延迟</a:t>
            </a:r>
            <a:r>
              <a:rPr lang="zh-CN" altLang="en-US" sz="2000" b="1" dirty="0" smtClean="0">
                <a:ea typeface="宋体" panose="02010600030101010101" pitchFamily="2" charset="-122"/>
              </a:rPr>
              <a:t>和</a:t>
            </a:r>
            <a:r>
              <a:rPr lang="zh-CN" altLang="en-US" sz="2000" b="1" dirty="0" smtClean="0">
                <a:solidFill>
                  <a:srgbClr val="0070C0"/>
                </a:solidFill>
                <a:ea typeface="宋体" panose="02010600030101010101" pitchFamily="2" charset="-122"/>
              </a:rPr>
              <a:t>带宽</a:t>
            </a:r>
            <a:r>
              <a:rPr lang="zh-CN" altLang="en-US" sz="2000" b="1" dirty="0" smtClean="0">
                <a:ea typeface="宋体" panose="02010600030101010101" pitchFamily="2" charset="-122"/>
              </a:rPr>
              <a:t>。</a:t>
            </a:r>
            <a:endParaRPr lang="en-US" altLang="zh-CN" sz="2000" b="1" dirty="0"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6" name="Group 4"/>
          <p:cNvGraphicFramePr>
            <a:graphicFrameLocks noGrp="1"/>
          </p:cNvGraphicFramePr>
          <p:nvPr/>
        </p:nvGraphicFramePr>
        <p:xfrm>
          <a:off x="611560" y="1772816"/>
          <a:ext cx="6971029" cy="3352802"/>
        </p:xfrm>
        <a:graphic>
          <a:graphicData uri="http://schemas.openxmlformats.org/drawingml/2006/table">
            <a:tbl>
              <a:tblPr/>
              <a:tblGrid>
                <a:gridCol w="1397000"/>
                <a:gridCol w="1123950"/>
                <a:gridCol w="968375"/>
                <a:gridCol w="1076642"/>
                <a:gridCol w="968375"/>
                <a:gridCol w="1436687"/>
              </a:tblGrid>
              <a:tr h="490538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Block size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Cache size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488950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1K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K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16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K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64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K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256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K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16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15.05%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8.57%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3.94%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2.04%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1.09%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32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13.34%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7.24%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2.87%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1.35%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0.70%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905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64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13.76%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7.00%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2.64%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1.06%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0.51%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889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128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16.64%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7.78%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2.77%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1.02%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0.49%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256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22.01%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9.51%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3.29%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1.15%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0.49%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9074" name="Group 2"/>
          <p:cNvGrpSpPr/>
          <p:nvPr/>
        </p:nvGrpSpPr>
        <p:grpSpPr bwMode="auto">
          <a:xfrm>
            <a:off x="76200" y="2360613"/>
            <a:ext cx="4038600" cy="3389312"/>
            <a:chOff x="0" y="1392"/>
            <a:chExt cx="2544" cy="2135"/>
          </a:xfrm>
        </p:grpSpPr>
        <p:sp>
          <p:nvSpPr>
            <p:cNvPr id="899075" name="Text Box 3"/>
            <p:cNvSpPr txBox="1">
              <a:spLocks noChangeArrowheads="1"/>
            </p:cNvSpPr>
            <p:nvPr/>
          </p:nvSpPr>
          <p:spPr bwMode="auto">
            <a:xfrm>
              <a:off x="0" y="3120"/>
              <a:ext cx="69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accent2"/>
                  </a:solidFill>
                  <a:latin typeface="Comic Sans MS" panose="030F0702030302020204" pitchFamily="66" charset="0"/>
                </a:rPr>
                <a:t>减少了</a:t>
              </a:r>
              <a:endParaRPr lang="en-US" altLang="zh-CN" b="1" dirty="0" smtClean="0">
                <a:solidFill>
                  <a:schemeClr val="accent2"/>
                </a:solidFill>
                <a:latin typeface="Comic Sans MS" panose="030F0702030302020204" pitchFamily="66" charset="0"/>
              </a:endParaRPr>
            </a:p>
            <a:p>
              <a:r>
                <a:rPr lang="zh-CN" altLang="en-US" b="1" dirty="0" smtClean="0">
                  <a:solidFill>
                    <a:schemeClr val="accent2"/>
                  </a:solidFill>
                  <a:latin typeface="Comic Sans MS" panose="030F0702030302020204" pitchFamily="66" charset="0"/>
                </a:rPr>
                <a:t>强制缺失</a:t>
              </a:r>
              <a:endParaRPr lang="en-US" b="1" dirty="0">
                <a:solidFill>
                  <a:schemeClr val="accent2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99076" name="Oval 4"/>
            <p:cNvSpPr>
              <a:spLocks noChangeArrowheads="1"/>
            </p:cNvSpPr>
            <p:nvPr/>
          </p:nvSpPr>
          <p:spPr bwMode="auto">
            <a:xfrm rot="842773">
              <a:off x="816" y="1392"/>
              <a:ext cx="1728" cy="480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9077" name="Line 5"/>
            <p:cNvSpPr>
              <a:spLocks noChangeShapeType="1"/>
            </p:cNvSpPr>
            <p:nvPr/>
          </p:nvSpPr>
          <p:spPr bwMode="auto">
            <a:xfrm flipH="1">
              <a:off x="480" y="1872"/>
              <a:ext cx="864" cy="129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899078" name="Group 6"/>
          <p:cNvGrpSpPr/>
          <p:nvPr/>
        </p:nvGrpSpPr>
        <p:grpSpPr bwMode="auto">
          <a:xfrm>
            <a:off x="5114924" y="1600200"/>
            <a:ext cx="3698875" cy="4683125"/>
            <a:chOff x="3120" y="912"/>
            <a:chExt cx="2330" cy="2950"/>
          </a:xfrm>
        </p:grpSpPr>
        <p:sp>
          <p:nvSpPr>
            <p:cNvPr id="899079" name="Text Box 7"/>
            <p:cNvSpPr txBox="1">
              <a:spLocks noChangeArrowheads="1"/>
            </p:cNvSpPr>
            <p:nvPr/>
          </p:nvSpPr>
          <p:spPr bwMode="auto">
            <a:xfrm>
              <a:off x="4752" y="3455"/>
              <a:ext cx="698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b="1" dirty="0" smtClean="0">
                  <a:solidFill>
                    <a:schemeClr val="hlink"/>
                  </a:solidFill>
                  <a:latin typeface="Comic Sans MS" panose="030F0702030302020204" pitchFamily="66" charset="0"/>
                </a:rPr>
                <a:t>增加了</a:t>
              </a:r>
              <a:endParaRPr lang="en-US" altLang="zh-CN" b="1" dirty="0" smtClean="0">
                <a:solidFill>
                  <a:schemeClr val="hlink"/>
                </a:solidFill>
                <a:latin typeface="Comic Sans MS" panose="030F0702030302020204" pitchFamily="66" charset="0"/>
              </a:endParaRPr>
            </a:p>
            <a:p>
              <a:r>
                <a:rPr lang="zh-CN" altLang="en-US" b="1" dirty="0" smtClean="0">
                  <a:solidFill>
                    <a:schemeClr val="hlink"/>
                  </a:solidFill>
                  <a:latin typeface="Comic Sans MS" panose="030F0702030302020204" pitchFamily="66" charset="0"/>
                </a:rPr>
                <a:t>冲突缺失</a:t>
              </a:r>
              <a:endParaRPr lang="en-US" b="1" dirty="0">
                <a:solidFill>
                  <a:schemeClr val="hlink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899080" name="Oval 8"/>
            <p:cNvSpPr>
              <a:spLocks noChangeArrowheads="1"/>
            </p:cNvSpPr>
            <p:nvPr/>
          </p:nvSpPr>
          <p:spPr bwMode="auto">
            <a:xfrm rot="-1613275">
              <a:off x="3120" y="912"/>
              <a:ext cx="1968" cy="482"/>
            </a:xfrm>
            <a:prstGeom prst="ellipse">
              <a:avLst/>
            </a:prstGeom>
            <a:noFill/>
            <a:ln w="19050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99081" name="Line 9"/>
            <p:cNvSpPr>
              <a:spLocks noChangeShapeType="1"/>
            </p:cNvSpPr>
            <p:nvPr/>
          </p:nvSpPr>
          <p:spPr bwMode="auto">
            <a:xfrm>
              <a:off x="4416" y="1250"/>
              <a:ext cx="768" cy="2206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899082" name="Text Box 10"/>
          <p:cNvSpPr txBox="1">
            <a:spLocks noChangeArrowheads="1"/>
          </p:cNvSpPr>
          <p:nvPr/>
        </p:nvSpPr>
        <p:spPr bwMode="auto">
          <a:xfrm>
            <a:off x="685800" y="5943600"/>
            <a:ext cx="51816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b="1" smtClean="0">
                <a:solidFill>
                  <a:srgbClr val="FF0000"/>
                </a:solidFill>
                <a:latin typeface="Comic Sans MS" panose="030F0702030302020204" pitchFamily="66" charset="0"/>
              </a:rPr>
              <a:t>块大小的变化会产生什么影响？</a:t>
            </a:r>
            <a:endParaRPr lang="en-US" sz="24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899083" name="Rectangle 11"/>
          <p:cNvSpPr>
            <a:spLocks noChangeArrowheads="1"/>
          </p:cNvSpPr>
          <p:nvPr/>
        </p:nvSpPr>
        <p:spPr bwMode="auto">
          <a:xfrm>
            <a:off x="4114800" y="5638800"/>
            <a:ext cx="189635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000" b="1" dirty="0" smtClean="0">
                <a:solidFill>
                  <a:srgbClr val="000000"/>
                </a:solidFill>
                <a:latin typeface="Geneva" charset="0"/>
                <a:ea typeface="宋体" panose="02010600030101010101" pitchFamily="2" charset="-122"/>
              </a:rPr>
              <a:t>块容量 </a:t>
            </a:r>
            <a:r>
              <a:rPr lang="en-US" altLang="zh-CN" sz="2000" b="1" dirty="0" smtClean="0">
                <a:solidFill>
                  <a:srgbClr val="000000"/>
                </a:solidFill>
                <a:latin typeface="Geneva" charset="0"/>
                <a:ea typeface="宋体" panose="02010600030101010101" pitchFamily="2" charset="-122"/>
              </a:rPr>
              <a:t>(</a:t>
            </a:r>
            <a:r>
              <a:rPr lang="en-US" altLang="zh-CN" sz="2000" b="1" dirty="0">
                <a:solidFill>
                  <a:srgbClr val="000000"/>
                </a:solidFill>
                <a:latin typeface="Geneva" charset="0"/>
                <a:ea typeface="宋体" panose="02010600030101010101" pitchFamily="2" charset="-122"/>
              </a:rPr>
              <a:t>bytes)   </a:t>
            </a:r>
            <a:endParaRPr lang="en-US" altLang="zh-CN" b="1" dirty="0">
              <a:ea typeface="宋体" panose="02010600030101010101" pitchFamily="2" charset="-122"/>
            </a:endParaRPr>
          </a:p>
        </p:txBody>
      </p:sp>
      <p:sp>
        <p:nvSpPr>
          <p:cNvPr id="899084" name="Rectangle 12"/>
          <p:cNvSpPr>
            <a:spLocks noChangeArrowheads="1"/>
          </p:cNvSpPr>
          <p:nvPr/>
        </p:nvSpPr>
        <p:spPr bwMode="auto">
          <a:xfrm rot="-5400000">
            <a:off x="66545" y="2806930"/>
            <a:ext cx="9233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400" b="1" dirty="0" smtClean="0">
                <a:solidFill>
                  <a:srgbClr val="000000"/>
                </a:solidFill>
                <a:latin typeface="Geneva" charset="0"/>
                <a:ea typeface="宋体" panose="02010600030101010101" pitchFamily="2" charset="-122"/>
              </a:rPr>
              <a:t>缺失率</a:t>
            </a:r>
            <a:endParaRPr lang="en-US" altLang="zh-CN" sz="2400" b="1" dirty="0">
              <a:solidFill>
                <a:srgbClr val="000000"/>
              </a:solidFill>
              <a:latin typeface="Geneva" charset="0"/>
              <a:ea typeface="宋体" panose="02010600030101010101" pitchFamily="2" charset="-122"/>
            </a:endParaRPr>
          </a:p>
        </p:txBody>
      </p:sp>
      <p:sp>
        <p:nvSpPr>
          <p:cNvPr id="899085" name="Rectangle 13"/>
          <p:cNvSpPr>
            <a:spLocks noChangeArrowheads="1"/>
          </p:cNvSpPr>
          <p:nvPr/>
        </p:nvSpPr>
        <p:spPr bwMode="auto">
          <a:xfrm>
            <a:off x="8351520" y="1127760"/>
            <a:ext cx="323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Geneva" charset="0"/>
                <a:ea typeface="宋体" panose="02010600030101010101" pitchFamily="2" charset="-122"/>
              </a:rPr>
              <a:t>1</a:t>
            </a:r>
            <a:r>
              <a:rPr lang="en-US" altLang="zh-CN" sz="2000" dirty="0">
                <a:solidFill>
                  <a:srgbClr val="000000"/>
                </a:solidFill>
                <a:latin typeface="Geneva" charset="0"/>
                <a:ea typeface="宋体" panose="02010600030101010101" pitchFamily="2" charset="-122"/>
              </a:rPr>
              <a:t>K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99086" name="Rectangle 14"/>
          <p:cNvSpPr>
            <a:spLocks noChangeArrowheads="1"/>
          </p:cNvSpPr>
          <p:nvPr/>
        </p:nvSpPr>
        <p:spPr bwMode="auto">
          <a:xfrm>
            <a:off x="8334374" y="3353130"/>
            <a:ext cx="323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Geneva" charset="0"/>
                <a:ea typeface="宋体" panose="02010600030101010101" pitchFamily="2" charset="-122"/>
              </a:rPr>
              <a:t>4</a:t>
            </a:r>
            <a:r>
              <a:rPr lang="en-US" altLang="zh-CN" sz="2000" dirty="0">
                <a:solidFill>
                  <a:srgbClr val="000000"/>
                </a:solidFill>
                <a:latin typeface="Geneva" charset="0"/>
                <a:ea typeface="宋体" panose="02010600030101010101" pitchFamily="2" charset="-122"/>
              </a:rPr>
              <a:t>K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99087" name="Rectangle 15"/>
          <p:cNvSpPr>
            <a:spLocks noChangeArrowheads="1"/>
          </p:cNvSpPr>
          <p:nvPr/>
        </p:nvSpPr>
        <p:spPr bwMode="auto">
          <a:xfrm>
            <a:off x="8347075" y="4416518"/>
            <a:ext cx="450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Geneva" charset="0"/>
                <a:ea typeface="宋体" panose="02010600030101010101" pitchFamily="2" charset="-122"/>
              </a:rPr>
              <a:t>16</a:t>
            </a:r>
            <a:r>
              <a:rPr lang="en-US" altLang="zh-CN" sz="2000" dirty="0">
                <a:solidFill>
                  <a:srgbClr val="000000"/>
                </a:solidFill>
                <a:latin typeface="Geneva" charset="0"/>
                <a:ea typeface="宋体" panose="02010600030101010101" pitchFamily="2" charset="-122"/>
              </a:rPr>
              <a:t>K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99088" name="Rectangle 16"/>
          <p:cNvSpPr>
            <a:spLocks noChangeArrowheads="1"/>
          </p:cNvSpPr>
          <p:nvPr/>
        </p:nvSpPr>
        <p:spPr bwMode="auto">
          <a:xfrm>
            <a:off x="8445500" y="4721318"/>
            <a:ext cx="450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Geneva" charset="0"/>
                <a:ea typeface="宋体" panose="02010600030101010101" pitchFamily="2" charset="-122"/>
              </a:rPr>
              <a:t>64</a:t>
            </a:r>
            <a:r>
              <a:rPr lang="en-US" altLang="zh-CN" sz="2000" dirty="0">
                <a:solidFill>
                  <a:srgbClr val="000000"/>
                </a:solidFill>
                <a:latin typeface="Geneva" charset="0"/>
                <a:ea typeface="宋体" panose="02010600030101010101" pitchFamily="2" charset="-122"/>
              </a:rPr>
              <a:t>K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99089" name="Rectangle 17"/>
          <p:cNvSpPr>
            <a:spLocks noChangeArrowheads="1"/>
          </p:cNvSpPr>
          <p:nvPr/>
        </p:nvSpPr>
        <p:spPr bwMode="auto">
          <a:xfrm>
            <a:off x="8382000" y="4953000"/>
            <a:ext cx="57785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r>
              <a:rPr lang="zh-CN" altLang="en-US" sz="2000" dirty="0">
                <a:solidFill>
                  <a:srgbClr val="000000"/>
                </a:solidFill>
                <a:latin typeface="Geneva" charset="0"/>
                <a:ea typeface="宋体" panose="02010600030101010101" pitchFamily="2" charset="-122"/>
              </a:rPr>
              <a:t>256</a:t>
            </a:r>
            <a:r>
              <a:rPr lang="en-US" altLang="zh-CN" sz="2000" dirty="0">
                <a:solidFill>
                  <a:srgbClr val="000000"/>
                </a:solidFill>
                <a:latin typeface="Geneva" charset="0"/>
                <a:ea typeface="宋体" panose="02010600030101010101" pitchFamily="2" charset="-122"/>
              </a:rPr>
              <a:t>K</a:t>
            </a: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899090" name="Rectangle 18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7162800" cy="762000"/>
          </a:xfrm>
          <a:noFill/>
        </p:spPr>
        <p:txBody>
          <a:bodyPr lIns="90488" rIns="90488">
            <a:normAutofit/>
          </a:bodyPr>
          <a:lstStyle/>
          <a:p>
            <a:r>
              <a:rPr lang="en-US" altLang="zh-CN" sz="3200" b="1" dirty="0" smtClean="0">
                <a:ea typeface="宋体" panose="02010600030101010101" pitchFamily="2" charset="-122"/>
              </a:rPr>
              <a:t>U-</a:t>
            </a:r>
            <a:r>
              <a:rPr lang="zh-CN" altLang="en-US" sz="3200" b="1" dirty="0" smtClean="0">
                <a:ea typeface="宋体" panose="02010600030101010101" pitchFamily="2" charset="-122"/>
              </a:rPr>
              <a:t>形的性能曲线</a:t>
            </a:r>
            <a:endParaRPr lang="en-US" sz="3200" b="1" dirty="0">
              <a:ea typeface="宋体" panose="02010600030101010101" pitchFamily="2" charset="-122"/>
            </a:endParaRPr>
          </a:p>
        </p:txBody>
      </p:sp>
      <p:grpSp>
        <p:nvGrpSpPr>
          <p:cNvPr id="899091" name="Group 19"/>
          <p:cNvGrpSpPr/>
          <p:nvPr/>
        </p:nvGrpSpPr>
        <p:grpSpPr bwMode="auto">
          <a:xfrm>
            <a:off x="944563" y="633413"/>
            <a:ext cx="7513637" cy="5005387"/>
            <a:chOff x="927" y="478"/>
            <a:chExt cx="4145" cy="2916"/>
          </a:xfrm>
        </p:grpSpPr>
        <p:grpSp>
          <p:nvGrpSpPr>
            <p:cNvPr id="899092" name="Group 20"/>
            <p:cNvGrpSpPr/>
            <p:nvPr/>
          </p:nvGrpSpPr>
          <p:grpSpPr bwMode="auto">
            <a:xfrm>
              <a:off x="1288" y="592"/>
              <a:ext cx="3622" cy="2039"/>
              <a:chOff x="1143" y="573"/>
              <a:chExt cx="2893" cy="1700"/>
            </a:xfrm>
          </p:grpSpPr>
          <p:sp>
            <p:nvSpPr>
              <p:cNvPr id="899093" name="Line 21"/>
              <p:cNvSpPr>
                <a:spLocks noChangeShapeType="1"/>
              </p:cNvSpPr>
              <p:nvPr/>
            </p:nvSpPr>
            <p:spPr bwMode="auto">
              <a:xfrm>
                <a:off x="1143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094" name="Line 22"/>
              <p:cNvSpPr>
                <a:spLocks noChangeShapeType="1"/>
              </p:cNvSpPr>
              <p:nvPr/>
            </p:nvSpPr>
            <p:spPr bwMode="auto">
              <a:xfrm>
                <a:off x="1207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095" name="Line 23"/>
              <p:cNvSpPr>
                <a:spLocks noChangeShapeType="1"/>
              </p:cNvSpPr>
              <p:nvPr/>
            </p:nvSpPr>
            <p:spPr bwMode="auto">
              <a:xfrm>
                <a:off x="1271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096" name="Line 24"/>
              <p:cNvSpPr>
                <a:spLocks noChangeShapeType="1"/>
              </p:cNvSpPr>
              <p:nvPr/>
            </p:nvSpPr>
            <p:spPr bwMode="auto">
              <a:xfrm>
                <a:off x="1335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097" name="Line 25"/>
              <p:cNvSpPr>
                <a:spLocks noChangeShapeType="1"/>
              </p:cNvSpPr>
              <p:nvPr/>
            </p:nvSpPr>
            <p:spPr bwMode="auto">
              <a:xfrm>
                <a:off x="1399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098" name="Line 26"/>
              <p:cNvSpPr>
                <a:spLocks noChangeShapeType="1"/>
              </p:cNvSpPr>
              <p:nvPr/>
            </p:nvSpPr>
            <p:spPr bwMode="auto">
              <a:xfrm>
                <a:off x="1463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099" name="Line 27"/>
              <p:cNvSpPr>
                <a:spLocks noChangeShapeType="1"/>
              </p:cNvSpPr>
              <p:nvPr/>
            </p:nvSpPr>
            <p:spPr bwMode="auto">
              <a:xfrm>
                <a:off x="1527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00" name="Line 28"/>
              <p:cNvSpPr>
                <a:spLocks noChangeShapeType="1"/>
              </p:cNvSpPr>
              <p:nvPr/>
            </p:nvSpPr>
            <p:spPr bwMode="auto">
              <a:xfrm>
                <a:off x="1591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01" name="Line 29"/>
              <p:cNvSpPr>
                <a:spLocks noChangeShapeType="1"/>
              </p:cNvSpPr>
              <p:nvPr/>
            </p:nvSpPr>
            <p:spPr bwMode="auto">
              <a:xfrm>
                <a:off x="1655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02" name="Line 30"/>
              <p:cNvSpPr>
                <a:spLocks noChangeShapeType="1"/>
              </p:cNvSpPr>
              <p:nvPr/>
            </p:nvSpPr>
            <p:spPr bwMode="auto">
              <a:xfrm>
                <a:off x="1719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03" name="Line 31"/>
              <p:cNvSpPr>
                <a:spLocks noChangeShapeType="1"/>
              </p:cNvSpPr>
              <p:nvPr/>
            </p:nvSpPr>
            <p:spPr bwMode="auto">
              <a:xfrm>
                <a:off x="1783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04" name="Line 32"/>
              <p:cNvSpPr>
                <a:spLocks noChangeShapeType="1"/>
              </p:cNvSpPr>
              <p:nvPr/>
            </p:nvSpPr>
            <p:spPr bwMode="auto">
              <a:xfrm>
                <a:off x="1847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05" name="Line 33"/>
              <p:cNvSpPr>
                <a:spLocks noChangeShapeType="1"/>
              </p:cNvSpPr>
              <p:nvPr/>
            </p:nvSpPr>
            <p:spPr bwMode="auto">
              <a:xfrm>
                <a:off x="1911" y="227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06" name="Line 34"/>
              <p:cNvSpPr>
                <a:spLocks noChangeShapeType="1"/>
              </p:cNvSpPr>
              <p:nvPr/>
            </p:nvSpPr>
            <p:spPr bwMode="auto">
              <a:xfrm>
                <a:off x="1975" y="227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07" name="Line 35"/>
              <p:cNvSpPr>
                <a:spLocks noChangeShapeType="1"/>
              </p:cNvSpPr>
              <p:nvPr/>
            </p:nvSpPr>
            <p:spPr bwMode="auto">
              <a:xfrm>
                <a:off x="2039" y="227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08" name="Line 36"/>
              <p:cNvSpPr>
                <a:spLocks noChangeShapeType="1"/>
              </p:cNvSpPr>
              <p:nvPr/>
            </p:nvSpPr>
            <p:spPr bwMode="auto">
              <a:xfrm>
                <a:off x="2103" y="227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09" name="Line 37"/>
              <p:cNvSpPr>
                <a:spLocks noChangeShapeType="1"/>
              </p:cNvSpPr>
              <p:nvPr/>
            </p:nvSpPr>
            <p:spPr bwMode="auto">
              <a:xfrm>
                <a:off x="2167" y="227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10" name="Line 38"/>
              <p:cNvSpPr>
                <a:spLocks noChangeShapeType="1"/>
              </p:cNvSpPr>
              <p:nvPr/>
            </p:nvSpPr>
            <p:spPr bwMode="auto">
              <a:xfrm>
                <a:off x="2231" y="227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11" name="Line 39"/>
              <p:cNvSpPr>
                <a:spLocks noChangeShapeType="1"/>
              </p:cNvSpPr>
              <p:nvPr/>
            </p:nvSpPr>
            <p:spPr bwMode="auto">
              <a:xfrm>
                <a:off x="2296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12" name="Line 40"/>
              <p:cNvSpPr>
                <a:spLocks noChangeShapeType="1"/>
              </p:cNvSpPr>
              <p:nvPr/>
            </p:nvSpPr>
            <p:spPr bwMode="auto">
              <a:xfrm>
                <a:off x="2360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13" name="Line 41"/>
              <p:cNvSpPr>
                <a:spLocks noChangeShapeType="1"/>
              </p:cNvSpPr>
              <p:nvPr/>
            </p:nvSpPr>
            <p:spPr bwMode="auto">
              <a:xfrm>
                <a:off x="2424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14" name="Line 42"/>
              <p:cNvSpPr>
                <a:spLocks noChangeShapeType="1"/>
              </p:cNvSpPr>
              <p:nvPr/>
            </p:nvSpPr>
            <p:spPr bwMode="auto">
              <a:xfrm>
                <a:off x="2488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15" name="Line 43"/>
              <p:cNvSpPr>
                <a:spLocks noChangeShapeType="1"/>
              </p:cNvSpPr>
              <p:nvPr/>
            </p:nvSpPr>
            <p:spPr bwMode="auto">
              <a:xfrm>
                <a:off x="2552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16" name="Line 44"/>
              <p:cNvSpPr>
                <a:spLocks noChangeShapeType="1"/>
              </p:cNvSpPr>
              <p:nvPr/>
            </p:nvSpPr>
            <p:spPr bwMode="auto">
              <a:xfrm>
                <a:off x="2616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17" name="Line 45"/>
              <p:cNvSpPr>
                <a:spLocks noChangeShapeType="1"/>
              </p:cNvSpPr>
              <p:nvPr/>
            </p:nvSpPr>
            <p:spPr bwMode="auto">
              <a:xfrm>
                <a:off x="2680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18" name="Line 46"/>
              <p:cNvSpPr>
                <a:spLocks noChangeShapeType="1"/>
              </p:cNvSpPr>
              <p:nvPr/>
            </p:nvSpPr>
            <p:spPr bwMode="auto">
              <a:xfrm>
                <a:off x="2744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19" name="Line 47"/>
              <p:cNvSpPr>
                <a:spLocks noChangeShapeType="1"/>
              </p:cNvSpPr>
              <p:nvPr/>
            </p:nvSpPr>
            <p:spPr bwMode="auto">
              <a:xfrm>
                <a:off x="2808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20" name="Line 48"/>
              <p:cNvSpPr>
                <a:spLocks noChangeShapeType="1"/>
              </p:cNvSpPr>
              <p:nvPr/>
            </p:nvSpPr>
            <p:spPr bwMode="auto">
              <a:xfrm>
                <a:off x="2872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21" name="Line 49"/>
              <p:cNvSpPr>
                <a:spLocks noChangeShapeType="1"/>
              </p:cNvSpPr>
              <p:nvPr/>
            </p:nvSpPr>
            <p:spPr bwMode="auto">
              <a:xfrm>
                <a:off x="2936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22" name="Line 50"/>
              <p:cNvSpPr>
                <a:spLocks noChangeShapeType="1"/>
              </p:cNvSpPr>
              <p:nvPr/>
            </p:nvSpPr>
            <p:spPr bwMode="auto">
              <a:xfrm>
                <a:off x="3000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23" name="Line 51"/>
              <p:cNvSpPr>
                <a:spLocks noChangeShapeType="1"/>
              </p:cNvSpPr>
              <p:nvPr/>
            </p:nvSpPr>
            <p:spPr bwMode="auto">
              <a:xfrm>
                <a:off x="3064" y="227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24" name="Line 52"/>
              <p:cNvSpPr>
                <a:spLocks noChangeShapeType="1"/>
              </p:cNvSpPr>
              <p:nvPr/>
            </p:nvSpPr>
            <p:spPr bwMode="auto">
              <a:xfrm>
                <a:off x="3128" y="227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25" name="Line 53"/>
              <p:cNvSpPr>
                <a:spLocks noChangeShapeType="1"/>
              </p:cNvSpPr>
              <p:nvPr/>
            </p:nvSpPr>
            <p:spPr bwMode="auto">
              <a:xfrm>
                <a:off x="3192" y="227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26" name="Line 54"/>
              <p:cNvSpPr>
                <a:spLocks noChangeShapeType="1"/>
              </p:cNvSpPr>
              <p:nvPr/>
            </p:nvSpPr>
            <p:spPr bwMode="auto">
              <a:xfrm>
                <a:off x="3256" y="227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27" name="Line 55"/>
              <p:cNvSpPr>
                <a:spLocks noChangeShapeType="1"/>
              </p:cNvSpPr>
              <p:nvPr/>
            </p:nvSpPr>
            <p:spPr bwMode="auto">
              <a:xfrm>
                <a:off x="3320" y="227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28" name="Line 56"/>
              <p:cNvSpPr>
                <a:spLocks noChangeShapeType="1"/>
              </p:cNvSpPr>
              <p:nvPr/>
            </p:nvSpPr>
            <p:spPr bwMode="auto">
              <a:xfrm>
                <a:off x="3384" y="227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29" name="Line 57"/>
              <p:cNvSpPr>
                <a:spLocks noChangeShapeType="1"/>
              </p:cNvSpPr>
              <p:nvPr/>
            </p:nvSpPr>
            <p:spPr bwMode="auto">
              <a:xfrm>
                <a:off x="3449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30" name="Line 58"/>
              <p:cNvSpPr>
                <a:spLocks noChangeShapeType="1"/>
              </p:cNvSpPr>
              <p:nvPr/>
            </p:nvSpPr>
            <p:spPr bwMode="auto">
              <a:xfrm>
                <a:off x="3513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31" name="Line 59"/>
              <p:cNvSpPr>
                <a:spLocks noChangeShapeType="1"/>
              </p:cNvSpPr>
              <p:nvPr/>
            </p:nvSpPr>
            <p:spPr bwMode="auto">
              <a:xfrm>
                <a:off x="3577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32" name="Line 60"/>
              <p:cNvSpPr>
                <a:spLocks noChangeShapeType="1"/>
              </p:cNvSpPr>
              <p:nvPr/>
            </p:nvSpPr>
            <p:spPr bwMode="auto">
              <a:xfrm>
                <a:off x="3641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33" name="Line 61"/>
              <p:cNvSpPr>
                <a:spLocks noChangeShapeType="1"/>
              </p:cNvSpPr>
              <p:nvPr/>
            </p:nvSpPr>
            <p:spPr bwMode="auto">
              <a:xfrm>
                <a:off x="3705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34" name="Line 62"/>
              <p:cNvSpPr>
                <a:spLocks noChangeShapeType="1"/>
              </p:cNvSpPr>
              <p:nvPr/>
            </p:nvSpPr>
            <p:spPr bwMode="auto">
              <a:xfrm>
                <a:off x="3769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35" name="Line 63"/>
              <p:cNvSpPr>
                <a:spLocks noChangeShapeType="1"/>
              </p:cNvSpPr>
              <p:nvPr/>
            </p:nvSpPr>
            <p:spPr bwMode="auto">
              <a:xfrm>
                <a:off x="3833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36" name="Line 64"/>
              <p:cNvSpPr>
                <a:spLocks noChangeShapeType="1"/>
              </p:cNvSpPr>
              <p:nvPr/>
            </p:nvSpPr>
            <p:spPr bwMode="auto">
              <a:xfrm>
                <a:off x="3897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37" name="Line 65"/>
              <p:cNvSpPr>
                <a:spLocks noChangeShapeType="1"/>
              </p:cNvSpPr>
              <p:nvPr/>
            </p:nvSpPr>
            <p:spPr bwMode="auto">
              <a:xfrm>
                <a:off x="3961" y="227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38" name="Line 66"/>
              <p:cNvSpPr>
                <a:spLocks noChangeShapeType="1"/>
              </p:cNvSpPr>
              <p:nvPr/>
            </p:nvSpPr>
            <p:spPr bwMode="auto">
              <a:xfrm>
                <a:off x="4025" y="2272"/>
                <a:ext cx="1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39" name="Line 67"/>
              <p:cNvSpPr>
                <a:spLocks noChangeShapeType="1"/>
              </p:cNvSpPr>
              <p:nvPr/>
            </p:nvSpPr>
            <p:spPr bwMode="auto">
              <a:xfrm>
                <a:off x="1143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40" name="Line 68"/>
              <p:cNvSpPr>
                <a:spLocks noChangeShapeType="1"/>
              </p:cNvSpPr>
              <p:nvPr/>
            </p:nvSpPr>
            <p:spPr bwMode="auto">
              <a:xfrm>
                <a:off x="1207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41" name="Line 69"/>
              <p:cNvSpPr>
                <a:spLocks noChangeShapeType="1"/>
              </p:cNvSpPr>
              <p:nvPr/>
            </p:nvSpPr>
            <p:spPr bwMode="auto">
              <a:xfrm>
                <a:off x="1271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42" name="Line 70"/>
              <p:cNvSpPr>
                <a:spLocks noChangeShapeType="1"/>
              </p:cNvSpPr>
              <p:nvPr/>
            </p:nvSpPr>
            <p:spPr bwMode="auto">
              <a:xfrm>
                <a:off x="1335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43" name="Line 71"/>
              <p:cNvSpPr>
                <a:spLocks noChangeShapeType="1"/>
              </p:cNvSpPr>
              <p:nvPr/>
            </p:nvSpPr>
            <p:spPr bwMode="auto">
              <a:xfrm>
                <a:off x="1399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44" name="Line 72"/>
              <p:cNvSpPr>
                <a:spLocks noChangeShapeType="1"/>
              </p:cNvSpPr>
              <p:nvPr/>
            </p:nvSpPr>
            <p:spPr bwMode="auto">
              <a:xfrm>
                <a:off x="1463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45" name="Line 73"/>
              <p:cNvSpPr>
                <a:spLocks noChangeShapeType="1"/>
              </p:cNvSpPr>
              <p:nvPr/>
            </p:nvSpPr>
            <p:spPr bwMode="auto">
              <a:xfrm>
                <a:off x="1527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46" name="Line 74"/>
              <p:cNvSpPr>
                <a:spLocks noChangeShapeType="1"/>
              </p:cNvSpPr>
              <p:nvPr/>
            </p:nvSpPr>
            <p:spPr bwMode="auto">
              <a:xfrm>
                <a:off x="1591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47" name="Line 75"/>
              <p:cNvSpPr>
                <a:spLocks noChangeShapeType="1"/>
              </p:cNvSpPr>
              <p:nvPr/>
            </p:nvSpPr>
            <p:spPr bwMode="auto">
              <a:xfrm>
                <a:off x="1655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48" name="Line 76"/>
              <p:cNvSpPr>
                <a:spLocks noChangeShapeType="1"/>
              </p:cNvSpPr>
              <p:nvPr/>
            </p:nvSpPr>
            <p:spPr bwMode="auto">
              <a:xfrm>
                <a:off x="1719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49" name="Line 77"/>
              <p:cNvSpPr>
                <a:spLocks noChangeShapeType="1"/>
              </p:cNvSpPr>
              <p:nvPr/>
            </p:nvSpPr>
            <p:spPr bwMode="auto">
              <a:xfrm>
                <a:off x="1783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50" name="Line 78"/>
              <p:cNvSpPr>
                <a:spLocks noChangeShapeType="1"/>
              </p:cNvSpPr>
              <p:nvPr/>
            </p:nvSpPr>
            <p:spPr bwMode="auto">
              <a:xfrm>
                <a:off x="1847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51" name="Line 79"/>
              <p:cNvSpPr>
                <a:spLocks noChangeShapeType="1"/>
              </p:cNvSpPr>
              <p:nvPr/>
            </p:nvSpPr>
            <p:spPr bwMode="auto">
              <a:xfrm>
                <a:off x="1911" y="1847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52" name="Line 80"/>
              <p:cNvSpPr>
                <a:spLocks noChangeShapeType="1"/>
              </p:cNvSpPr>
              <p:nvPr/>
            </p:nvSpPr>
            <p:spPr bwMode="auto">
              <a:xfrm>
                <a:off x="1975" y="1847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53" name="Line 81"/>
              <p:cNvSpPr>
                <a:spLocks noChangeShapeType="1"/>
              </p:cNvSpPr>
              <p:nvPr/>
            </p:nvSpPr>
            <p:spPr bwMode="auto">
              <a:xfrm>
                <a:off x="2039" y="1847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54" name="Line 82"/>
              <p:cNvSpPr>
                <a:spLocks noChangeShapeType="1"/>
              </p:cNvSpPr>
              <p:nvPr/>
            </p:nvSpPr>
            <p:spPr bwMode="auto">
              <a:xfrm>
                <a:off x="2103" y="1847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55" name="Line 83"/>
              <p:cNvSpPr>
                <a:spLocks noChangeShapeType="1"/>
              </p:cNvSpPr>
              <p:nvPr/>
            </p:nvSpPr>
            <p:spPr bwMode="auto">
              <a:xfrm>
                <a:off x="2167" y="1847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56" name="Line 84"/>
              <p:cNvSpPr>
                <a:spLocks noChangeShapeType="1"/>
              </p:cNvSpPr>
              <p:nvPr/>
            </p:nvSpPr>
            <p:spPr bwMode="auto">
              <a:xfrm>
                <a:off x="2231" y="1847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57" name="Line 85"/>
              <p:cNvSpPr>
                <a:spLocks noChangeShapeType="1"/>
              </p:cNvSpPr>
              <p:nvPr/>
            </p:nvSpPr>
            <p:spPr bwMode="auto">
              <a:xfrm>
                <a:off x="2296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58" name="Line 86"/>
              <p:cNvSpPr>
                <a:spLocks noChangeShapeType="1"/>
              </p:cNvSpPr>
              <p:nvPr/>
            </p:nvSpPr>
            <p:spPr bwMode="auto">
              <a:xfrm>
                <a:off x="2360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59" name="Line 87"/>
              <p:cNvSpPr>
                <a:spLocks noChangeShapeType="1"/>
              </p:cNvSpPr>
              <p:nvPr/>
            </p:nvSpPr>
            <p:spPr bwMode="auto">
              <a:xfrm>
                <a:off x="2424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60" name="Line 88"/>
              <p:cNvSpPr>
                <a:spLocks noChangeShapeType="1"/>
              </p:cNvSpPr>
              <p:nvPr/>
            </p:nvSpPr>
            <p:spPr bwMode="auto">
              <a:xfrm>
                <a:off x="2488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61" name="Line 89"/>
              <p:cNvSpPr>
                <a:spLocks noChangeShapeType="1"/>
              </p:cNvSpPr>
              <p:nvPr/>
            </p:nvSpPr>
            <p:spPr bwMode="auto">
              <a:xfrm>
                <a:off x="2552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62" name="Line 90"/>
              <p:cNvSpPr>
                <a:spLocks noChangeShapeType="1"/>
              </p:cNvSpPr>
              <p:nvPr/>
            </p:nvSpPr>
            <p:spPr bwMode="auto">
              <a:xfrm>
                <a:off x="2616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63" name="Line 91"/>
              <p:cNvSpPr>
                <a:spLocks noChangeShapeType="1"/>
              </p:cNvSpPr>
              <p:nvPr/>
            </p:nvSpPr>
            <p:spPr bwMode="auto">
              <a:xfrm>
                <a:off x="2680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64" name="Line 92"/>
              <p:cNvSpPr>
                <a:spLocks noChangeShapeType="1"/>
              </p:cNvSpPr>
              <p:nvPr/>
            </p:nvSpPr>
            <p:spPr bwMode="auto">
              <a:xfrm>
                <a:off x="2744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65" name="Line 93"/>
              <p:cNvSpPr>
                <a:spLocks noChangeShapeType="1"/>
              </p:cNvSpPr>
              <p:nvPr/>
            </p:nvSpPr>
            <p:spPr bwMode="auto">
              <a:xfrm>
                <a:off x="2808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66" name="Line 94"/>
              <p:cNvSpPr>
                <a:spLocks noChangeShapeType="1"/>
              </p:cNvSpPr>
              <p:nvPr/>
            </p:nvSpPr>
            <p:spPr bwMode="auto">
              <a:xfrm>
                <a:off x="2872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67" name="Line 95"/>
              <p:cNvSpPr>
                <a:spLocks noChangeShapeType="1"/>
              </p:cNvSpPr>
              <p:nvPr/>
            </p:nvSpPr>
            <p:spPr bwMode="auto">
              <a:xfrm>
                <a:off x="2936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68" name="Line 96"/>
              <p:cNvSpPr>
                <a:spLocks noChangeShapeType="1"/>
              </p:cNvSpPr>
              <p:nvPr/>
            </p:nvSpPr>
            <p:spPr bwMode="auto">
              <a:xfrm>
                <a:off x="3000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69" name="Line 97"/>
              <p:cNvSpPr>
                <a:spLocks noChangeShapeType="1"/>
              </p:cNvSpPr>
              <p:nvPr/>
            </p:nvSpPr>
            <p:spPr bwMode="auto">
              <a:xfrm>
                <a:off x="3064" y="1847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70" name="Line 98"/>
              <p:cNvSpPr>
                <a:spLocks noChangeShapeType="1"/>
              </p:cNvSpPr>
              <p:nvPr/>
            </p:nvSpPr>
            <p:spPr bwMode="auto">
              <a:xfrm>
                <a:off x="3128" y="1847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71" name="Line 99"/>
              <p:cNvSpPr>
                <a:spLocks noChangeShapeType="1"/>
              </p:cNvSpPr>
              <p:nvPr/>
            </p:nvSpPr>
            <p:spPr bwMode="auto">
              <a:xfrm>
                <a:off x="3192" y="1847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72" name="Line 100"/>
              <p:cNvSpPr>
                <a:spLocks noChangeShapeType="1"/>
              </p:cNvSpPr>
              <p:nvPr/>
            </p:nvSpPr>
            <p:spPr bwMode="auto">
              <a:xfrm>
                <a:off x="3256" y="1847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73" name="Line 101"/>
              <p:cNvSpPr>
                <a:spLocks noChangeShapeType="1"/>
              </p:cNvSpPr>
              <p:nvPr/>
            </p:nvSpPr>
            <p:spPr bwMode="auto">
              <a:xfrm>
                <a:off x="3320" y="1847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74" name="Line 102"/>
              <p:cNvSpPr>
                <a:spLocks noChangeShapeType="1"/>
              </p:cNvSpPr>
              <p:nvPr/>
            </p:nvSpPr>
            <p:spPr bwMode="auto">
              <a:xfrm>
                <a:off x="3384" y="1847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75" name="Line 103"/>
              <p:cNvSpPr>
                <a:spLocks noChangeShapeType="1"/>
              </p:cNvSpPr>
              <p:nvPr/>
            </p:nvSpPr>
            <p:spPr bwMode="auto">
              <a:xfrm>
                <a:off x="3449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76" name="Line 104"/>
              <p:cNvSpPr>
                <a:spLocks noChangeShapeType="1"/>
              </p:cNvSpPr>
              <p:nvPr/>
            </p:nvSpPr>
            <p:spPr bwMode="auto">
              <a:xfrm>
                <a:off x="3513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77" name="Line 105"/>
              <p:cNvSpPr>
                <a:spLocks noChangeShapeType="1"/>
              </p:cNvSpPr>
              <p:nvPr/>
            </p:nvSpPr>
            <p:spPr bwMode="auto">
              <a:xfrm>
                <a:off x="3577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78" name="Line 106"/>
              <p:cNvSpPr>
                <a:spLocks noChangeShapeType="1"/>
              </p:cNvSpPr>
              <p:nvPr/>
            </p:nvSpPr>
            <p:spPr bwMode="auto">
              <a:xfrm>
                <a:off x="3641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79" name="Line 107"/>
              <p:cNvSpPr>
                <a:spLocks noChangeShapeType="1"/>
              </p:cNvSpPr>
              <p:nvPr/>
            </p:nvSpPr>
            <p:spPr bwMode="auto">
              <a:xfrm>
                <a:off x="3705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80" name="Line 108"/>
              <p:cNvSpPr>
                <a:spLocks noChangeShapeType="1"/>
              </p:cNvSpPr>
              <p:nvPr/>
            </p:nvSpPr>
            <p:spPr bwMode="auto">
              <a:xfrm>
                <a:off x="3769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81" name="Line 109"/>
              <p:cNvSpPr>
                <a:spLocks noChangeShapeType="1"/>
              </p:cNvSpPr>
              <p:nvPr/>
            </p:nvSpPr>
            <p:spPr bwMode="auto">
              <a:xfrm>
                <a:off x="3833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82" name="Line 110"/>
              <p:cNvSpPr>
                <a:spLocks noChangeShapeType="1"/>
              </p:cNvSpPr>
              <p:nvPr/>
            </p:nvSpPr>
            <p:spPr bwMode="auto">
              <a:xfrm>
                <a:off x="3897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83" name="Line 111"/>
              <p:cNvSpPr>
                <a:spLocks noChangeShapeType="1"/>
              </p:cNvSpPr>
              <p:nvPr/>
            </p:nvSpPr>
            <p:spPr bwMode="auto">
              <a:xfrm>
                <a:off x="3961" y="1847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84" name="Line 112"/>
              <p:cNvSpPr>
                <a:spLocks noChangeShapeType="1"/>
              </p:cNvSpPr>
              <p:nvPr/>
            </p:nvSpPr>
            <p:spPr bwMode="auto">
              <a:xfrm>
                <a:off x="4025" y="1847"/>
                <a:ext cx="1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85" name="Line 113"/>
              <p:cNvSpPr>
                <a:spLocks noChangeShapeType="1"/>
              </p:cNvSpPr>
              <p:nvPr/>
            </p:nvSpPr>
            <p:spPr bwMode="auto">
              <a:xfrm>
                <a:off x="1143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86" name="Line 114"/>
              <p:cNvSpPr>
                <a:spLocks noChangeShapeType="1"/>
              </p:cNvSpPr>
              <p:nvPr/>
            </p:nvSpPr>
            <p:spPr bwMode="auto">
              <a:xfrm>
                <a:off x="1207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87" name="Line 115"/>
              <p:cNvSpPr>
                <a:spLocks noChangeShapeType="1"/>
              </p:cNvSpPr>
              <p:nvPr/>
            </p:nvSpPr>
            <p:spPr bwMode="auto">
              <a:xfrm>
                <a:off x="1271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88" name="Line 116"/>
              <p:cNvSpPr>
                <a:spLocks noChangeShapeType="1"/>
              </p:cNvSpPr>
              <p:nvPr/>
            </p:nvSpPr>
            <p:spPr bwMode="auto">
              <a:xfrm>
                <a:off x="1335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89" name="Line 117"/>
              <p:cNvSpPr>
                <a:spLocks noChangeShapeType="1"/>
              </p:cNvSpPr>
              <p:nvPr/>
            </p:nvSpPr>
            <p:spPr bwMode="auto">
              <a:xfrm>
                <a:off x="1399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90" name="Line 118"/>
              <p:cNvSpPr>
                <a:spLocks noChangeShapeType="1"/>
              </p:cNvSpPr>
              <p:nvPr/>
            </p:nvSpPr>
            <p:spPr bwMode="auto">
              <a:xfrm>
                <a:off x="1463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91" name="Line 119"/>
              <p:cNvSpPr>
                <a:spLocks noChangeShapeType="1"/>
              </p:cNvSpPr>
              <p:nvPr/>
            </p:nvSpPr>
            <p:spPr bwMode="auto">
              <a:xfrm>
                <a:off x="1527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92" name="Line 120"/>
              <p:cNvSpPr>
                <a:spLocks noChangeShapeType="1"/>
              </p:cNvSpPr>
              <p:nvPr/>
            </p:nvSpPr>
            <p:spPr bwMode="auto">
              <a:xfrm>
                <a:off x="1591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93" name="Line 121"/>
              <p:cNvSpPr>
                <a:spLocks noChangeShapeType="1"/>
              </p:cNvSpPr>
              <p:nvPr/>
            </p:nvSpPr>
            <p:spPr bwMode="auto">
              <a:xfrm>
                <a:off x="1655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94" name="Line 122"/>
              <p:cNvSpPr>
                <a:spLocks noChangeShapeType="1"/>
              </p:cNvSpPr>
              <p:nvPr/>
            </p:nvSpPr>
            <p:spPr bwMode="auto">
              <a:xfrm>
                <a:off x="1719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95" name="Line 123"/>
              <p:cNvSpPr>
                <a:spLocks noChangeShapeType="1"/>
              </p:cNvSpPr>
              <p:nvPr/>
            </p:nvSpPr>
            <p:spPr bwMode="auto">
              <a:xfrm>
                <a:off x="1783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96" name="Line 124"/>
              <p:cNvSpPr>
                <a:spLocks noChangeShapeType="1"/>
              </p:cNvSpPr>
              <p:nvPr/>
            </p:nvSpPr>
            <p:spPr bwMode="auto">
              <a:xfrm>
                <a:off x="1847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97" name="Line 125"/>
              <p:cNvSpPr>
                <a:spLocks noChangeShapeType="1"/>
              </p:cNvSpPr>
              <p:nvPr/>
            </p:nvSpPr>
            <p:spPr bwMode="auto">
              <a:xfrm>
                <a:off x="1911" y="142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98" name="Line 126"/>
              <p:cNvSpPr>
                <a:spLocks noChangeShapeType="1"/>
              </p:cNvSpPr>
              <p:nvPr/>
            </p:nvSpPr>
            <p:spPr bwMode="auto">
              <a:xfrm>
                <a:off x="1975" y="142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199" name="Line 127"/>
              <p:cNvSpPr>
                <a:spLocks noChangeShapeType="1"/>
              </p:cNvSpPr>
              <p:nvPr/>
            </p:nvSpPr>
            <p:spPr bwMode="auto">
              <a:xfrm>
                <a:off x="2039" y="142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00" name="Line 128"/>
              <p:cNvSpPr>
                <a:spLocks noChangeShapeType="1"/>
              </p:cNvSpPr>
              <p:nvPr/>
            </p:nvSpPr>
            <p:spPr bwMode="auto">
              <a:xfrm>
                <a:off x="2103" y="142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01" name="Line 129"/>
              <p:cNvSpPr>
                <a:spLocks noChangeShapeType="1"/>
              </p:cNvSpPr>
              <p:nvPr/>
            </p:nvSpPr>
            <p:spPr bwMode="auto">
              <a:xfrm>
                <a:off x="2167" y="142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02" name="Line 130"/>
              <p:cNvSpPr>
                <a:spLocks noChangeShapeType="1"/>
              </p:cNvSpPr>
              <p:nvPr/>
            </p:nvSpPr>
            <p:spPr bwMode="auto">
              <a:xfrm>
                <a:off x="2231" y="142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03" name="Line 131"/>
              <p:cNvSpPr>
                <a:spLocks noChangeShapeType="1"/>
              </p:cNvSpPr>
              <p:nvPr/>
            </p:nvSpPr>
            <p:spPr bwMode="auto">
              <a:xfrm>
                <a:off x="2296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04" name="Line 132"/>
              <p:cNvSpPr>
                <a:spLocks noChangeShapeType="1"/>
              </p:cNvSpPr>
              <p:nvPr/>
            </p:nvSpPr>
            <p:spPr bwMode="auto">
              <a:xfrm>
                <a:off x="2360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05" name="Line 133"/>
              <p:cNvSpPr>
                <a:spLocks noChangeShapeType="1"/>
              </p:cNvSpPr>
              <p:nvPr/>
            </p:nvSpPr>
            <p:spPr bwMode="auto">
              <a:xfrm>
                <a:off x="2424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06" name="Line 134"/>
              <p:cNvSpPr>
                <a:spLocks noChangeShapeType="1"/>
              </p:cNvSpPr>
              <p:nvPr/>
            </p:nvSpPr>
            <p:spPr bwMode="auto">
              <a:xfrm>
                <a:off x="2488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07" name="Line 135"/>
              <p:cNvSpPr>
                <a:spLocks noChangeShapeType="1"/>
              </p:cNvSpPr>
              <p:nvPr/>
            </p:nvSpPr>
            <p:spPr bwMode="auto">
              <a:xfrm>
                <a:off x="2552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08" name="Line 136"/>
              <p:cNvSpPr>
                <a:spLocks noChangeShapeType="1"/>
              </p:cNvSpPr>
              <p:nvPr/>
            </p:nvSpPr>
            <p:spPr bwMode="auto">
              <a:xfrm>
                <a:off x="2616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09" name="Line 137"/>
              <p:cNvSpPr>
                <a:spLocks noChangeShapeType="1"/>
              </p:cNvSpPr>
              <p:nvPr/>
            </p:nvSpPr>
            <p:spPr bwMode="auto">
              <a:xfrm>
                <a:off x="2680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10" name="Line 138"/>
              <p:cNvSpPr>
                <a:spLocks noChangeShapeType="1"/>
              </p:cNvSpPr>
              <p:nvPr/>
            </p:nvSpPr>
            <p:spPr bwMode="auto">
              <a:xfrm>
                <a:off x="2744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11" name="Line 139"/>
              <p:cNvSpPr>
                <a:spLocks noChangeShapeType="1"/>
              </p:cNvSpPr>
              <p:nvPr/>
            </p:nvSpPr>
            <p:spPr bwMode="auto">
              <a:xfrm>
                <a:off x="2808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12" name="Line 140"/>
              <p:cNvSpPr>
                <a:spLocks noChangeShapeType="1"/>
              </p:cNvSpPr>
              <p:nvPr/>
            </p:nvSpPr>
            <p:spPr bwMode="auto">
              <a:xfrm>
                <a:off x="2872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13" name="Line 141"/>
              <p:cNvSpPr>
                <a:spLocks noChangeShapeType="1"/>
              </p:cNvSpPr>
              <p:nvPr/>
            </p:nvSpPr>
            <p:spPr bwMode="auto">
              <a:xfrm>
                <a:off x="2936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14" name="Line 142"/>
              <p:cNvSpPr>
                <a:spLocks noChangeShapeType="1"/>
              </p:cNvSpPr>
              <p:nvPr/>
            </p:nvSpPr>
            <p:spPr bwMode="auto">
              <a:xfrm>
                <a:off x="3000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15" name="Line 143"/>
              <p:cNvSpPr>
                <a:spLocks noChangeShapeType="1"/>
              </p:cNvSpPr>
              <p:nvPr/>
            </p:nvSpPr>
            <p:spPr bwMode="auto">
              <a:xfrm>
                <a:off x="3064" y="142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16" name="Line 144"/>
              <p:cNvSpPr>
                <a:spLocks noChangeShapeType="1"/>
              </p:cNvSpPr>
              <p:nvPr/>
            </p:nvSpPr>
            <p:spPr bwMode="auto">
              <a:xfrm>
                <a:off x="3128" y="142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17" name="Line 145"/>
              <p:cNvSpPr>
                <a:spLocks noChangeShapeType="1"/>
              </p:cNvSpPr>
              <p:nvPr/>
            </p:nvSpPr>
            <p:spPr bwMode="auto">
              <a:xfrm>
                <a:off x="3192" y="142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18" name="Line 146"/>
              <p:cNvSpPr>
                <a:spLocks noChangeShapeType="1"/>
              </p:cNvSpPr>
              <p:nvPr/>
            </p:nvSpPr>
            <p:spPr bwMode="auto">
              <a:xfrm>
                <a:off x="3256" y="142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19" name="Line 147"/>
              <p:cNvSpPr>
                <a:spLocks noChangeShapeType="1"/>
              </p:cNvSpPr>
              <p:nvPr/>
            </p:nvSpPr>
            <p:spPr bwMode="auto">
              <a:xfrm>
                <a:off x="3320" y="142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20" name="Line 148"/>
              <p:cNvSpPr>
                <a:spLocks noChangeShapeType="1"/>
              </p:cNvSpPr>
              <p:nvPr/>
            </p:nvSpPr>
            <p:spPr bwMode="auto">
              <a:xfrm>
                <a:off x="3384" y="1422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21" name="Line 149"/>
              <p:cNvSpPr>
                <a:spLocks noChangeShapeType="1"/>
              </p:cNvSpPr>
              <p:nvPr/>
            </p:nvSpPr>
            <p:spPr bwMode="auto">
              <a:xfrm>
                <a:off x="3449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22" name="Line 150"/>
              <p:cNvSpPr>
                <a:spLocks noChangeShapeType="1"/>
              </p:cNvSpPr>
              <p:nvPr/>
            </p:nvSpPr>
            <p:spPr bwMode="auto">
              <a:xfrm>
                <a:off x="3513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23" name="Line 151"/>
              <p:cNvSpPr>
                <a:spLocks noChangeShapeType="1"/>
              </p:cNvSpPr>
              <p:nvPr/>
            </p:nvSpPr>
            <p:spPr bwMode="auto">
              <a:xfrm>
                <a:off x="3577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24" name="Line 152"/>
              <p:cNvSpPr>
                <a:spLocks noChangeShapeType="1"/>
              </p:cNvSpPr>
              <p:nvPr/>
            </p:nvSpPr>
            <p:spPr bwMode="auto">
              <a:xfrm>
                <a:off x="3641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25" name="Line 153"/>
              <p:cNvSpPr>
                <a:spLocks noChangeShapeType="1"/>
              </p:cNvSpPr>
              <p:nvPr/>
            </p:nvSpPr>
            <p:spPr bwMode="auto">
              <a:xfrm>
                <a:off x="3705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26" name="Line 154"/>
              <p:cNvSpPr>
                <a:spLocks noChangeShapeType="1"/>
              </p:cNvSpPr>
              <p:nvPr/>
            </p:nvSpPr>
            <p:spPr bwMode="auto">
              <a:xfrm>
                <a:off x="3769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27" name="Line 155"/>
              <p:cNvSpPr>
                <a:spLocks noChangeShapeType="1"/>
              </p:cNvSpPr>
              <p:nvPr/>
            </p:nvSpPr>
            <p:spPr bwMode="auto">
              <a:xfrm>
                <a:off x="3833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28" name="Line 156"/>
              <p:cNvSpPr>
                <a:spLocks noChangeShapeType="1"/>
              </p:cNvSpPr>
              <p:nvPr/>
            </p:nvSpPr>
            <p:spPr bwMode="auto">
              <a:xfrm>
                <a:off x="3897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29" name="Line 157"/>
              <p:cNvSpPr>
                <a:spLocks noChangeShapeType="1"/>
              </p:cNvSpPr>
              <p:nvPr/>
            </p:nvSpPr>
            <p:spPr bwMode="auto">
              <a:xfrm>
                <a:off x="3961" y="1422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30" name="Line 158"/>
              <p:cNvSpPr>
                <a:spLocks noChangeShapeType="1"/>
              </p:cNvSpPr>
              <p:nvPr/>
            </p:nvSpPr>
            <p:spPr bwMode="auto">
              <a:xfrm>
                <a:off x="4025" y="1422"/>
                <a:ext cx="1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31" name="Line 159"/>
              <p:cNvSpPr>
                <a:spLocks noChangeShapeType="1"/>
              </p:cNvSpPr>
              <p:nvPr/>
            </p:nvSpPr>
            <p:spPr bwMode="auto">
              <a:xfrm>
                <a:off x="1143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32" name="Line 160"/>
              <p:cNvSpPr>
                <a:spLocks noChangeShapeType="1"/>
              </p:cNvSpPr>
              <p:nvPr/>
            </p:nvSpPr>
            <p:spPr bwMode="auto">
              <a:xfrm>
                <a:off x="1207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33" name="Line 161"/>
              <p:cNvSpPr>
                <a:spLocks noChangeShapeType="1"/>
              </p:cNvSpPr>
              <p:nvPr/>
            </p:nvSpPr>
            <p:spPr bwMode="auto">
              <a:xfrm>
                <a:off x="1271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34" name="Line 162"/>
              <p:cNvSpPr>
                <a:spLocks noChangeShapeType="1"/>
              </p:cNvSpPr>
              <p:nvPr/>
            </p:nvSpPr>
            <p:spPr bwMode="auto">
              <a:xfrm>
                <a:off x="1335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35" name="Line 163"/>
              <p:cNvSpPr>
                <a:spLocks noChangeShapeType="1"/>
              </p:cNvSpPr>
              <p:nvPr/>
            </p:nvSpPr>
            <p:spPr bwMode="auto">
              <a:xfrm>
                <a:off x="1399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36" name="Line 164"/>
              <p:cNvSpPr>
                <a:spLocks noChangeShapeType="1"/>
              </p:cNvSpPr>
              <p:nvPr/>
            </p:nvSpPr>
            <p:spPr bwMode="auto">
              <a:xfrm>
                <a:off x="1463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37" name="Line 165"/>
              <p:cNvSpPr>
                <a:spLocks noChangeShapeType="1"/>
              </p:cNvSpPr>
              <p:nvPr/>
            </p:nvSpPr>
            <p:spPr bwMode="auto">
              <a:xfrm>
                <a:off x="1527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38" name="Line 166"/>
              <p:cNvSpPr>
                <a:spLocks noChangeShapeType="1"/>
              </p:cNvSpPr>
              <p:nvPr/>
            </p:nvSpPr>
            <p:spPr bwMode="auto">
              <a:xfrm>
                <a:off x="1591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39" name="Line 167"/>
              <p:cNvSpPr>
                <a:spLocks noChangeShapeType="1"/>
              </p:cNvSpPr>
              <p:nvPr/>
            </p:nvSpPr>
            <p:spPr bwMode="auto">
              <a:xfrm>
                <a:off x="1655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40" name="Line 168"/>
              <p:cNvSpPr>
                <a:spLocks noChangeShapeType="1"/>
              </p:cNvSpPr>
              <p:nvPr/>
            </p:nvSpPr>
            <p:spPr bwMode="auto">
              <a:xfrm>
                <a:off x="1719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41" name="Line 169"/>
              <p:cNvSpPr>
                <a:spLocks noChangeShapeType="1"/>
              </p:cNvSpPr>
              <p:nvPr/>
            </p:nvSpPr>
            <p:spPr bwMode="auto">
              <a:xfrm>
                <a:off x="1783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42" name="Line 170"/>
              <p:cNvSpPr>
                <a:spLocks noChangeShapeType="1"/>
              </p:cNvSpPr>
              <p:nvPr/>
            </p:nvSpPr>
            <p:spPr bwMode="auto">
              <a:xfrm>
                <a:off x="1847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43" name="Line 171"/>
              <p:cNvSpPr>
                <a:spLocks noChangeShapeType="1"/>
              </p:cNvSpPr>
              <p:nvPr/>
            </p:nvSpPr>
            <p:spPr bwMode="auto">
              <a:xfrm>
                <a:off x="1911" y="998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44" name="Line 172"/>
              <p:cNvSpPr>
                <a:spLocks noChangeShapeType="1"/>
              </p:cNvSpPr>
              <p:nvPr/>
            </p:nvSpPr>
            <p:spPr bwMode="auto">
              <a:xfrm>
                <a:off x="1975" y="998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45" name="Line 173"/>
              <p:cNvSpPr>
                <a:spLocks noChangeShapeType="1"/>
              </p:cNvSpPr>
              <p:nvPr/>
            </p:nvSpPr>
            <p:spPr bwMode="auto">
              <a:xfrm>
                <a:off x="2039" y="998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46" name="Line 174"/>
              <p:cNvSpPr>
                <a:spLocks noChangeShapeType="1"/>
              </p:cNvSpPr>
              <p:nvPr/>
            </p:nvSpPr>
            <p:spPr bwMode="auto">
              <a:xfrm>
                <a:off x="2103" y="998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47" name="Line 175"/>
              <p:cNvSpPr>
                <a:spLocks noChangeShapeType="1"/>
              </p:cNvSpPr>
              <p:nvPr/>
            </p:nvSpPr>
            <p:spPr bwMode="auto">
              <a:xfrm>
                <a:off x="2167" y="998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48" name="Line 176"/>
              <p:cNvSpPr>
                <a:spLocks noChangeShapeType="1"/>
              </p:cNvSpPr>
              <p:nvPr/>
            </p:nvSpPr>
            <p:spPr bwMode="auto">
              <a:xfrm>
                <a:off x="2231" y="998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49" name="Line 177"/>
              <p:cNvSpPr>
                <a:spLocks noChangeShapeType="1"/>
              </p:cNvSpPr>
              <p:nvPr/>
            </p:nvSpPr>
            <p:spPr bwMode="auto">
              <a:xfrm>
                <a:off x="2296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50" name="Line 178"/>
              <p:cNvSpPr>
                <a:spLocks noChangeShapeType="1"/>
              </p:cNvSpPr>
              <p:nvPr/>
            </p:nvSpPr>
            <p:spPr bwMode="auto">
              <a:xfrm>
                <a:off x="2360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51" name="Line 179"/>
              <p:cNvSpPr>
                <a:spLocks noChangeShapeType="1"/>
              </p:cNvSpPr>
              <p:nvPr/>
            </p:nvSpPr>
            <p:spPr bwMode="auto">
              <a:xfrm>
                <a:off x="2424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52" name="Line 180"/>
              <p:cNvSpPr>
                <a:spLocks noChangeShapeType="1"/>
              </p:cNvSpPr>
              <p:nvPr/>
            </p:nvSpPr>
            <p:spPr bwMode="auto">
              <a:xfrm>
                <a:off x="2488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53" name="Line 181"/>
              <p:cNvSpPr>
                <a:spLocks noChangeShapeType="1"/>
              </p:cNvSpPr>
              <p:nvPr/>
            </p:nvSpPr>
            <p:spPr bwMode="auto">
              <a:xfrm>
                <a:off x="2552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54" name="Line 182"/>
              <p:cNvSpPr>
                <a:spLocks noChangeShapeType="1"/>
              </p:cNvSpPr>
              <p:nvPr/>
            </p:nvSpPr>
            <p:spPr bwMode="auto">
              <a:xfrm>
                <a:off x="2616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55" name="Line 183"/>
              <p:cNvSpPr>
                <a:spLocks noChangeShapeType="1"/>
              </p:cNvSpPr>
              <p:nvPr/>
            </p:nvSpPr>
            <p:spPr bwMode="auto">
              <a:xfrm>
                <a:off x="2680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56" name="Line 184"/>
              <p:cNvSpPr>
                <a:spLocks noChangeShapeType="1"/>
              </p:cNvSpPr>
              <p:nvPr/>
            </p:nvSpPr>
            <p:spPr bwMode="auto">
              <a:xfrm>
                <a:off x="2744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57" name="Line 185"/>
              <p:cNvSpPr>
                <a:spLocks noChangeShapeType="1"/>
              </p:cNvSpPr>
              <p:nvPr/>
            </p:nvSpPr>
            <p:spPr bwMode="auto">
              <a:xfrm>
                <a:off x="2808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58" name="Line 186"/>
              <p:cNvSpPr>
                <a:spLocks noChangeShapeType="1"/>
              </p:cNvSpPr>
              <p:nvPr/>
            </p:nvSpPr>
            <p:spPr bwMode="auto">
              <a:xfrm>
                <a:off x="2872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59" name="Line 187"/>
              <p:cNvSpPr>
                <a:spLocks noChangeShapeType="1"/>
              </p:cNvSpPr>
              <p:nvPr/>
            </p:nvSpPr>
            <p:spPr bwMode="auto">
              <a:xfrm>
                <a:off x="2936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60" name="Line 188"/>
              <p:cNvSpPr>
                <a:spLocks noChangeShapeType="1"/>
              </p:cNvSpPr>
              <p:nvPr/>
            </p:nvSpPr>
            <p:spPr bwMode="auto">
              <a:xfrm>
                <a:off x="3000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61" name="Line 189"/>
              <p:cNvSpPr>
                <a:spLocks noChangeShapeType="1"/>
              </p:cNvSpPr>
              <p:nvPr/>
            </p:nvSpPr>
            <p:spPr bwMode="auto">
              <a:xfrm>
                <a:off x="3064" y="998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62" name="Line 190"/>
              <p:cNvSpPr>
                <a:spLocks noChangeShapeType="1"/>
              </p:cNvSpPr>
              <p:nvPr/>
            </p:nvSpPr>
            <p:spPr bwMode="auto">
              <a:xfrm>
                <a:off x="3128" y="998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63" name="Line 191"/>
              <p:cNvSpPr>
                <a:spLocks noChangeShapeType="1"/>
              </p:cNvSpPr>
              <p:nvPr/>
            </p:nvSpPr>
            <p:spPr bwMode="auto">
              <a:xfrm>
                <a:off x="3192" y="998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64" name="Line 192"/>
              <p:cNvSpPr>
                <a:spLocks noChangeShapeType="1"/>
              </p:cNvSpPr>
              <p:nvPr/>
            </p:nvSpPr>
            <p:spPr bwMode="auto">
              <a:xfrm>
                <a:off x="3256" y="998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65" name="Line 193"/>
              <p:cNvSpPr>
                <a:spLocks noChangeShapeType="1"/>
              </p:cNvSpPr>
              <p:nvPr/>
            </p:nvSpPr>
            <p:spPr bwMode="auto">
              <a:xfrm>
                <a:off x="3320" y="998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66" name="Line 194"/>
              <p:cNvSpPr>
                <a:spLocks noChangeShapeType="1"/>
              </p:cNvSpPr>
              <p:nvPr/>
            </p:nvSpPr>
            <p:spPr bwMode="auto">
              <a:xfrm>
                <a:off x="3384" y="998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67" name="Line 195"/>
              <p:cNvSpPr>
                <a:spLocks noChangeShapeType="1"/>
              </p:cNvSpPr>
              <p:nvPr/>
            </p:nvSpPr>
            <p:spPr bwMode="auto">
              <a:xfrm>
                <a:off x="3449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68" name="Line 196"/>
              <p:cNvSpPr>
                <a:spLocks noChangeShapeType="1"/>
              </p:cNvSpPr>
              <p:nvPr/>
            </p:nvSpPr>
            <p:spPr bwMode="auto">
              <a:xfrm>
                <a:off x="3513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69" name="Line 197"/>
              <p:cNvSpPr>
                <a:spLocks noChangeShapeType="1"/>
              </p:cNvSpPr>
              <p:nvPr/>
            </p:nvSpPr>
            <p:spPr bwMode="auto">
              <a:xfrm>
                <a:off x="3577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70" name="Line 198"/>
              <p:cNvSpPr>
                <a:spLocks noChangeShapeType="1"/>
              </p:cNvSpPr>
              <p:nvPr/>
            </p:nvSpPr>
            <p:spPr bwMode="auto">
              <a:xfrm>
                <a:off x="3641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71" name="Line 199"/>
              <p:cNvSpPr>
                <a:spLocks noChangeShapeType="1"/>
              </p:cNvSpPr>
              <p:nvPr/>
            </p:nvSpPr>
            <p:spPr bwMode="auto">
              <a:xfrm>
                <a:off x="3705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72" name="Line 200"/>
              <p:cNvSpPr>
                <a:spLocks noChangeShapeType="1"/>
              </p:cNvSpPr>
              <p:nvPr/>
            </p:nvSpPr>
            <p:spPr bwMode="auto">
              <a:xfrm>
                <a:off x="3769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73" name="Line 201"/>
              <p:cNvSpPr>
                <a:spLocks noChangeShapeType="1"/>
              </p:cNvSpPr>
              <p:nvPr/>
            </p:nvSpPr>
            <p:spPr bwMode="auto">
              <a:xfrm>
                <a:off x="3833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74" name="Line 202"/>
              <p:cNvSpPr>
                <a:spLocks noChangeShapeType="1"/>
              </p:cNvSpPr>
              <p:nvPr/>
            </p:nvSpPr>
            <p:spPr bwMode="auto">
              <a:xfrm>
                <a:off x="3897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75" name="Line 203"/>
              <p:cNvSpPr>
                <a:spLocks noChangeShapeType="1"/>
              </p:cNvSpPr>
              <p:nvPr/>
            </p:nvSpPr>
            <p:spPr bwMode="auto">
              <a:xfrm>
                <a:off x="3961" y="998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76" name="Line 204"/>
              <p:cNvSpPr>
                <a:spLocks noChangeShapeType="1"/>
              </p:cNvSpPr>
              <p:nvPr/>
            </p:nvSpPr>
            <p:spPr bwMode="auto">
              <a:xfrm>
                <a:off x="4025" y="998"/>
                <a:ext cx="1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77" name="Line 205"/>
              <p:cNvSpPr>
                <a:spLocks noChangeShapeType="1"/>
              </p:cNvSpPr>
              <p:nvPr/>
            </p:nvSpPr>
            <p:spPr bwMode="auto">
              <a:xfrm>
                <a:off x="1143" y="573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78" name="Line 206"/>
              <p:cNvSpPr>
                <a:spLocks noChangeShapeType="1"/>
              </p:cNvSpPr>
              <p:nvPr/>
            </p:nvSpPr>
            <p:spPr bwMode="auto">
              <a:xfrm>
                <a:off x="1207" y="573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79" name="Line 207"/>
              <p:cNvSpPr>
                <a:spLocks noChangeShapeType="1"/>
              </p:cNvSpPr>
              <p:nvPr/>
            </p:nvSpPr>
            <p:spPr bwMode="auto">
              <a:xfrm>
                <a:off x="1271" y="573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80" name="Line 208"/>
              <p:cNvSpPr>
                <a:spLocks noChangeShapeType="1"/>
              </p:cNvSpPr>
              <p:nvPr/>
            </p:nvSpPr>
            <p:spPr bwMode="auto">
              <a:xfrm>
                <a:off x="1335" y="573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81" name="Line 209"/>
              <p:cNvSpPr>
                <a:spLocks noChangeShapeType="1"/>
              </p:cNvSpPr>
              <p:nvPr/>
            </p:nvSpPr>
            <p:spPr bwMode="auto">
              <a:xfrm>
                <a:off x="1399" y="573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82" name="Line 210"/>
              <p:cNvSpPr>
                <a:spLocks noChangeShapeType="1"/>
              </p:cNvSpPr>
              <p:nvPr/>
            </p:nvSpPr>
            <p:spPr bwMode="auto">
              <a:xfrm>
                <a:off x="1463" y="573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83" name="Line 211"/>
              <p:cNvSpPr>
                <a:spLocks noChangeShapeType="1"/>
              </p:cNvSpPr>
              <p:nvPr/>
            </p:nvSpPr>
            <p:spPr bwMode="auto">
              <a:xfrm>
                <a:off x="1527" y="573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84" name="Line 212"/>
              <p:cNvSpPr>
                <a:spLocks noChangeShapeType="1"/>
              </p:cNvSpPr>
              <p:nvPr/>
            </p:nvSpPr>
            <p:spPr bwMode="auto">
              <a:xfrm>
                <a:off x="1591" y="573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85" name="Line 213"/>
              <p:cNvSpPr>
                <a:spLocks noChangeShapeType="1"/>
              </p:cNvSpPr>
              <p:nvPr/>
            </p:nvSpPr>
            <p:spPr bwMode="auto">
              <a:xfrm>
                <a:off x="1655" y="573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86" name="Line 214"/>
              <p:cNvSpPr>
                <a:spLocks noChangeShapeType="1"/>
              </p:cNvSpPr>
              <p:nvPr/>
            </p:nvSpPr>
            <p:spPr bwMode="auto">
              <a:xfrm>
                <a:off x="1719" y="573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87" name="Line 215"/>
              <p:cNvSpPr>
                <a:spLocks noChangeShapeType="1"/>
              </p:cNvSpPr>
              <p:nvPr/>
            </p:nvSpPr>
            <p:spPr bwMode="auto">
              <a:xfrm>
                <a:off x="1783" y="573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88" name="Line 216"/>
              <p:cNvSpPr>
                <a:spLocks noChangeShapeType="1"/>
              </p:cNvSpPr>
              <p:nvPr/>
            </p:nvSpPr>
            <p:spPr bwMode="auto">
              <a:xfrm>
                <a:off x="1847" y="573"/>
                <a:ext cx="21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89" name="Line 217"/>
              <p:cNvSpPr>
                <a:spLocks noChangeShapeType="1"/>
              </p:cNvSpPr>
              <p:nvPr/>
            </p:nvSpPr>
            <p:spPr bwMode="auto">
              <a:xfrm>
                <a:off x="1911" y="573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90" name="Line 218"/>
              <p:cNvSpPr>
                <a:spLocks noChangeShapeType="1"/>
              </p:cNvSpPr>
              <p:nvPr/>
            </p:nvSpPr>
            <p:spPr bwMode="auto">
              <a:xfrm>
                <a:off x="1975" y="573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91" name="Line 219"/>
              <p:cNvSpPr>
                <a:spLocks noChangeShapeType="1"/>
              </p:cNvSpPr>
              <p:nvPr/>
            </p:nvSpPr>
            <p:spPr bwMode="auto">
              <a:xfrm>
                <a:off x="2039" y="573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899292" name="Line 220"/>
              <p:cNvSpPr>
                <a:spLocks noChangeShapeType="1"/>
              </p:cNvSpPr>
              <p:nvPr/>
            </p:nvSpPr>
            <p:spPr bwMode="auto">
              <a:xfrm>
                <a:off x="2103" y="573"/>
                <a:ext cx="22" cy="1"/>
              </a:xfrm>
              <a:prstGeom prst="line">
                <a:avLst/>
              </a:prstGeom>
              <a:noFill/>
              <a:ln w="17463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99293" name="Line 221"/>
            <p:cNvSpPr>
              <a:spLocks noChangeShapeType="1"/>
            </p:cNvSpPr>
            <p:nvPr/>
          </p:nvSpPr>
          <p:spPr bwMode="auto">
            <a:xfrm>
              <a:off x="2570" y="592"/>
              <a:ext cx="2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294" name="Line 222"/>
            <p:cNvSpPr>
              <a:spLocks noChangeShapeType="1"/>
            </p:cNvSpPr>
            <p:nvPr/>
          </p:nvSpPr>
          <p:spPr bwMode="auto">
            <a:xfrm>
              <a:off x="2650" y="592"/>
              <a:ext cx="2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295" name="Line 223"/>
            <p:cNvSpPr>
              <a:spLocks noChangeShapeType="1"/>
            </p:cNvSpPr>
            <p:nvPr/>
          </p:nvSpPr>
          <p:spPr bwMode="auto">
            <a:xfrm>
              <a:off x="2732" y="592"/>
              <a:ext cx="2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296" name="Line 224"/>
            <p:cNvSpPr>
              <a:spLocks noChangeShapeType="1"/>
            </p:cNvSpPr>
            <p:nvPr/>
          </p:nvSpPr>
          <p:spPr bwMode="auto">
            <a:xfrm>
              <a:off x="2812" y="592"/>
              <a:ext cx="2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297" name="Line 225"/>
            <p:cNvSpPr>
              <a:spLocks noChangeShapeType="1"/>
            </p:cNvSpPr>
            <p:nvPr/>
          </p:nvSpPr>
          <p:spPr bwMode="auto">
            <a:xfrm>
              <a:off x="2892" y="592"/>
              <a:ext cx="2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298" name="Line 226"/>
            <p:cNvSpPr>
              <a:spLocks noChangeShapeType="1"/>
            </p:cNvSpPr>
            <p:nvPr/>
          </p:nvSpPr>
          <p:spPr bwMode="auto">
            <a:xfrm>
              <a:off x="2972" y="592"/>
              <a:ext cx="2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299" name="Line 227"/>
            <p:cNvSpPr>
              <a:spLocks noChangeShapeType="1"/>
            </p:cNvSpPr>
            <p:nvPr/>
          </p:nvSpPr>
          <p:spPr bwMode="auto">
            <a:xfrm>
              <a:off x="3052" y="592"/>
              <a:ext cx="2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00" name="Line 228"/>
            <p:cNvSpPr>
              <a:spLocks noChangeShapeType="1"/>
            </p:cNvSpPr>
            <p:nvPr/>
          </p:nvSpPr>
          <p:spPr bwMode="auto">
            <a:xfrm>
              <a:off x="3132" y="592"/>
              <a:ext cx="27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01" name="Line 229"/>
            <p:cNvSpPr>
              <a:spLocks noChangeShapeType="1"/>
            </p:cNvSpPr>
            <p:nvPr/>
          </p:nvSpPr>
          <p:spPr bwMode="auto">
            <a:xfrm>
              <a:off x="3212" y="592"/>
              <a:ext cx="27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02" name="Line 230"/>
            <p:cNvSpPr>
              <a:spLocks noChangeShapeType="1"/>
            </p:cNvSpPr>
            <p:nvPr/>
          </p:nvSpPr>
          <p:spPr bwMode="auto">
            <a:xfrm>
              <a:off x="3293" y="592"/>
              <a:ext cx="2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03" name="Line 231"/>
            <p:cNvSpPr>
              <a:spLocks noChangeShapeType="1"/>
            </p:cNvSpPr>
            <p:nvPr/>
          </p:nvSpPr>
          <p:spPr bwMode="auto">
            <a:xfrm>
              <a:off x="3373" y="592"/>
              <a:ext cx="2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04" name="Line 232"/>
            <p:cNvSpPr>
              <a:spLocks noChangeShapeType="1"/>
            </p:cNvSpPr>
            <p:nvPr/>
          </p:nvSpPr>
          <p:spPr bwMode="auto">
            <a:xfrm>
              <a:off x="3453" y="592"/>
              <a:ext cx="2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05" name="Line 233"/>
            <p:cNvSpPr>
              <a:spLocks noChangeShapeType="1"/>
            </p:cNvSpPr>
            <p:nvPr/>
          </p:nvSpPr>
          <p:spPr bwMode="auto">
            <a:xfrm>
              <a:off x="3533" y="592"/>
              <a:ext cx="2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06" name="Line 234"/>
            <p:cNvSpPr>
              <a:spLocks noChangeShapeType="1"/>
            </p:cNvSpPr>
            <p:nvPr/>
          </p:nvSpPr>
          <p:spPr bwMode="auto">
            <a:xfrm>
              <a:off x="3613" y="592"/>
              <a:ext cx="2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07" name="Line 235"/>
            <p:cNvSpPr>
              <a:spLocks noChangeShapeType="1"/>
            </p:cNvSpPr>
            <p:nvPr/>
          </p:nvSpPr>
          <p:spPr bwMode="auto">
            <a:xfrm>
              <a:off x="3693" y="592"/>
              <a:ext cx="2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08" name="Line 236"/>
            <p:cNvSpPr>
              <a:spLocks noChangeShapeType="1"/>
            </p:cNvSpPr>
            <p:nvPr/>
          </p:nvSpPr>
          <p:spPr bwMode="auto">
            <a:xfrm>
              <a:off x="3773" y="592"/>
              <a:ext cx="2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09" name="Line 237"/>
            <p:cNvSpPr>
              <a:spLocks noChangeShapeType="1"/>
            </p:cNvSpPr>
            <p:nvPr/>
          </p:nvSpPr>
          <p:spPr bwMode="auto">
            <a:xfrm>
              <a:off x="3853" y="592"/>
              <a:ext cx="28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10" name="Line 238"/>
            <p:cNvSpPr>
              <a:spLocks noChangeShapeType="1"/>
            </p:cNvSpPr>
            <p:nvPr/>
          </p:nvSpPr>
          <p:spPr bwMode="auto">
            <a:xfrm>
              <a:off x="3934" y="592"/>
              <a:ext cx="27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11" name="Line 239"/>
            <p:cNvSpPr>
              <a:spLocks noChangeShapeType="1"/>
            </p:cNvSpPr>
            <p:nvPr/>
          </p:nvSpPr>
          <p:spPr bwMode="auto">
            <a:xfrm>
              <a:off x="4014" y="592"/>
              <a:ext cx="27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12" name="Line 240"/>
            <p:cNvSpPr>
              <a:spLocks noChangeShapeType="1"/>
            </p:cNvSpPr>
            <p:nvPr/>
          </p:nvSpPr>
          <p:spPr bwMode="auto">
            <a:xfrm>
              <a:off x="4094" y="592"/>
              <a:ext cx="27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13" name="Line 241"/>
            <p:cNvSpPr>
              <a:spLocks noChangeShapeType="1"/>
            </p:cNvSpPr>
            <p:nvPr/>
          </p:nvSpPr>
          <p:spPr bwMode="auto">
            <a:xfrm>
              <a:off x="4175" y="592"/>
              <a:ext cx="27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14" name="Line 242"/>
            <p:cNvSpPr>
              <a:spLocks noChangeShapeType="1"/>
            </p:cNvSpPr>
            <p:nvPr/>
          </p:nvSpPr>
          <p:spPr bwMode="auto">
            <a:xfrm>
              <a:off x="4255" y="592"/>
              <a:ext cx="27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15" name="Line 243"/>
            <p:cNvSpPr>
              <a:spLocks noChangeShapeType="1"/>
            </p:cNvSpPr>
            <p:nvPr/>
          </p:nvSpPr>
          <p:spPr bwMode="auto">
            <a:xfrm>
              <a:off x="4335" y="592"/>
              <a:ext cx="27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16" name="Line 244"/>
            <p:cNvSpPr>
              <a:spLocks noChangeShapeType="1"/>
            </p:cNvSpPr>
            <p:nvPr/>
          </p:nvSpPr>
          <p:spPr bwMode="auto">
            <a:xfrm>
              <a:off x="4416" y="592"/>
              <a:ext cx="2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17" name="Line 245"/>
            <p:cNvSpPr>
              <a:spLocks noChangeShapeType="1"/>
            </p:cNvSpPr>
            <p:nvPr/>
          </p:nvSpPr>
          <p:spPr bwMode="auto">
            <a:xfrm>
              <a:off x="4496" y="592"/>
              <a:ext cx="2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18" name="Line 246"/>
            <p:cNvSpPr>
              <a:spLocks noChangeShapeType="1"/>
            </p:cNvSpPr>
            <p:nvPr/>
          </p:nvSpPr>
          <p:spPr bwMode="auto">
            <a:xfrm>
              <a:off x="4576" y="592"/>
              <a:ext cx="2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19" name="Line 247"/>
            <p:cNvSpPr>
              <a:spLocks noChangeShapeType="1"/>
            </p:cNvSpPr>
            <p:nvPr/>
          </p:nvSpPr>
          <p:spPr bwMode="auto">
            <a:xfrm>
              <a:off x="4656" y="592"/>
              <a:ext cx="2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20" name="Line 248"/>
            <p:cNvSpPr>
              <a:spLocks noChangeShapeType="1"/>
            </p:cNvSpPr>
            <p:nvPr/>
          </p:nvSpPr>
          <p:spPr bwMode="auto">
            <a:xfrm>
              <a:off x="4736" y="592"/>
              <a:ext cx="2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21" name="Line 249"/>
            <p:cNvSpPr>
              <a:spLocks noChangeShapeType="1"/>
            </p:cNvSpPr>
            <p:nvPr/>
          </p:nvSpPr>
          <p:spPr bwMode="auto">
            <a:xfrm>
              <a:off x="4816" y="592"/>
              <a:ext cx="27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22" name="Line 250"/>
            <p:cNvSpPr>
              <a:spLocks noChangeShapeType="1"/>
            </p:cNvSpPr>
            <p:nvPr/>
          </p:nvSpPr>
          <p:spPr bwMode="auto">
            <a:xfrm>
              <a:off x="4896" y="592"/>
              <a:ext cx="14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23" name="Line 251"/>
            <p:cNvSpPr>
              <a:spLocks noChangeShapeType="1"/>
            </p:cNvSpPr>
            <p:nvPr/>
          </p:nvSpPr>
          <p:spPr bwMode="auto">
            <a:xfrm flipV="1">
              <a:off x="1288" y="592"/>
              <a:ext cx="1" cy="254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24" name="Line 252"/>
            <p:cNvSpPr>
              <a:spLocks noChangeShapeType="1"/>
            </p:cNvSpPr>
            <p:nvPr/>
          </p:nvSpPr>
          <p:spPr bwMode="auto">
            <a:xfrm>
              <a:off x="1248" y="3139"/>
              <a:ext cx="9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25" name="Line 253"/>
            <p:cNvSpPr>
              <a:spLocks noChangeShapeType="1"/>
            </p:cNvSpPr>
            <p:nvPr/>
          </p:nvSpPr>
          <p:spPr bwMode="auto">
            <a:xfrm>
              <a:off x="1248" y="2630"/>
              <a:ext cx="9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26" name="Line 254"/>
            <p:cNvSpPr>
              <a:spLocks noChangeShapeType="1"/>
            </p:cNvSpPr>
            <p:nvPr/>
          </p:nvSpPr>
          <p:spPr bwMode="auto">
            <a:xfrm>
              <a:off x="1248" y="2120"/>
              <a:ext cx="93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27" name="Line 255"/>
            <p:cNvSpPr>
              <a:spLocks noChangeShapeType="1"/>
            </p:cNvSpPr>
            <p:nvPr/>
          </p:nvSpPr>
          <p:spPr bwMode="auto">
            <a:xfrm>
              <a:off x="1248" y="1610"/>
              <a:ext cx="93" cy="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28" name="Line 256"/>
            <p:cNvSpPr>
              <a:spLocks noChangeShapeType="1"/>
            </p:cNvSpPr>
            <p:nvPr/>
          </p:nvSpPr>
          <p:spPr bwMode="auto">
            <a:xfrm>
              <a:off x="1248" y="1102"/>
              <a:ext cx="9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29" name="Line 257"/>
            <p:cNvSpPr>
              <a:spLocks noChangeShapeType="1"/>
            </p:cNvSpPr>
            <p:nvPr/>
          </p:nvSpPr>
          <p:spPr bwMode="auto">
            <a:xfrm>
              <a:off x="1248" y="592"/>
              <a:ext cx="93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30" name="Line 258"/>
            <p:cNvSpPr>
              <a:spLocks noChangeShapeType="1"/>
            </p:cNvSpPr>
            <p:nvPr/>
          </p:nvSpPr>
          <p:spPr bwMode="auto">
            <a:xfrm>
              <a:off x="1296" y="3139"/>
              <a:ext cx="3614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31" name="Line 259"/>
            <p:cNvSpPr>
              <a:spLocks noChangeShapeType="1"/>
            </p:cNvSpPr>
            <p:nvPr/>
          </p:nvSpPr>
          <p:spPr bwMode="auto">
            <a:xfrm flipV="1">
              <a:off x="1288" y="3120"/>
              <a:ext cx="1" cy="6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32" name="Line 260"/>
            <p:cNvSpPr>
              <a:spLocks noChangeShapeType="1"/>
            </p:cNvSpPr>
            <p:nvPr/>
          </p:nvSpPr>
          <p:spPr bwMode="auto">
            <a:xfrm flipV="1">
              <a:off x="2196" y="3108"/>
              <a:ext cx="1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33" name="Line 261"/>
            <p:cNvSpPr>
              <a:spLocks noChangeShapeType="1"/>
            </p:cNvSpPr>
            <p:nvPr/>
          </p:nvSpPr>
          <p:spPr bwMode="auto">
            <a:xfrm flipV="1">
              <a:off x="3105" y="3108"/>
              <a:ext cx="1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34" name="Line 262"/>
            <p:cNvSpPr>
              <a:spLocks noChangeShapeType="1"/>
            </p:cNvSpPr>
            <p:nvPr/>
          </p:nvSpPr>
          <p:spPr bwMode="auto">
            <a:xfrm flipV="1">
              <a:off x="4001" y="3108"/>
              <a:ext cx="1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35" name="Line 263"/>
            <p:cNvSpPr>
              <a:spLocks noChangeShapeType="1"/>
            </p:cNvSpPr>
            <p:nvPr/>
          </p:nvSpPr>
          <p:spPr bwMode="auto">
            <a:xfrm flipV="1">
              <a:off x="4910" y="3108"/>
              <a:ext cx="1" cy="73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36" name="Line 264"/>
            <p:cNvSpPr>
              <a:spLocks noChangeShapeType="1"/>
            </p:cNvSpPr>
            <p:nvPr/>
          </p:nvSpPr>
          <p:spPr bwMode="auto">
            <a:xfrm>
              <a:off x="1288" y="1601"/>
              <a:ext cx="908" cy="17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37" name="Line 265"/>
            <p:cNvSpPr>
              <a:spLocks noChangeShapeType="1"/>
            </p:cNvSpPr>
            <p:nvPr/>
          </p:nvSpPr>
          <p:spPr bwMode="auto">
            <a:xfrm flipV="1">
              <a:off x="2196" y="1735"/>
              <a:ext cx="909" cy="4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38" name="Line 266"/>
            <p:cNvSpPr>
              <a:spLocks noChangeShapeType="1"/>
            </p:cNvSpPr>
            <p:nvPr/>
          </p:nvSpPr>
          <p:spPr bwMode="auto">
            <a:xfrm flipV="1">
              <a:off x="3105" y="1445"/>
              <a:ext cx="896" cy="29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39" name="Line 267"/>
            <p:cNvSpPr>
              <a:spLocks noChangeShapeType="1"/>
            </p:cNvSpPr>
            <p:nvPr/>
          </p:nvSpPr>
          <p:spPr bwMode="auto">
            <a:xfrm flipV="1">
              <a:off x="4001" y="894"/>
              <a:ext cx="909" cy="55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40" name="Line 268"/>
            <p:cNvSpPr>
              <a:spLocks noChangeShapeType="1"/>
            </p:cNvSpPr>
            <p:nvPr/>
          </p:nvSpPr>
          <p:spPr bwMode="auto">
            <a:xfrm>
              <a:off x="1288" y="2266"/>
              <a:ext cx="908" cy="135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41" name="Line 269"/>
            <p:cNvSpPr>
              <a:spLocks noChangeShapeType="1"/>
            </p:cNvSpPr>
            <p:nvPr/>
          </p:nvSpPr>
          <p:spPr bwMode="auto">
            <a:xfrm>
              <a:off x="2196" y="2401"/>
              <a:ext cx="909" cy="2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42" name="Line 270"/>
            <p:cNvSpPr>
              <a:spLocks noChangeShapeType="1"/>
            </p:cNvSpPr>
            <p:nvPr/>
          </p:nvSpPr>
          <p:spPr bwMode="auto">
            <a:xfrm flipV="1">
              <a:off x="3105" y="2349"/>
              <a:ext cx="896" cy="7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43" name="Line 271"/>
            <p:cNvSpPr>
              <a:spLocks noChangeShapeType="1"/>
            </p:cNvSpPr>
            <p:nvPr/>
          </p:nvSpPr>
          <p:spPr bwMode="auto">
            <a:xfrm flipV="1">
              <a:off x="4001" y="2172"/>
              <a:ext cx="909" cy="17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44" name="Line 272"/>
            <p:cNvSpPr>
              <a:spLocks noChangeShapeType="1"/>
            </p:cNvSpPr>
            <p:nvPr/>
          </p:nvSpPr>
          <p:spPr bwMode="auto">
            <a:xfrm>
              <a:off x="1288" y="2733"/>
              <a:ext cx="908" cy="116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45" name="Line 273"/>
            <p:cNvSpPr>
              <a:spLocks noChangeShapeType="1"/>
            </p:cNvSpPr>
            <p:nvPr/>
          </p:nvSpPr>
          <p:spPr bwMode="auto">
            <a:xfrm>
              <a:off x="2196" y="2849"/>
              <a:ext cx="909" cy="2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46" name="Line 274"/>
            <p:cNvSpPr>
              <a:spLocks noChangeShapeType="1"/>
            </p:cNvSpPr>
            <p:nvPr/>
          </p:nvSpPr>
          <p:spPr bwMode="auto">
            <a:xfrm flipV="1">
              <a:off x="3105" y="2858"/>
              <a:ext cx="896" cy="1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47" name="Line 275"/>
            <p:cNvSpPr>
              <a:spLocks noChangeShapeType="1"/>
            </p:cNvSpPr>
            <p:nvPr/>
          </p:nvSpPr>
          <p:spPr bwMode="auto">
            <a:xfrm flipV="1">
              <a:off x="4001" y="2807"/>
              <a:ext cx="909" cy="5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48" name="Line 276"/>
            <p:cNvSpPr>
              <a:spLocks noChangeShapeType="1"/>
            </p:cNvSpPr>
            <p:nvPr/>
          </p:nvSpPr>
          <p:spPr bwMode="auto">
            <a:xfrm>
              <a:off x="1288" y="2931"/>
              <a:ext cx="908" cy="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49" name="Line 277"/>
            <p:cNvSpPr>
              <a:spLocks noChangeShapeType="1"/>
            </p:cNvSpPr>
            <p:nvPr/>
          </p:nvSpPr>
          <p:spPr bwMode="auto">
            <a:xfrm>
              <a:off x="2196" y="3005"/>
              <a:ext cx="909" cy="3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50" name="Line 278"/>
            <p:cNvSpPr>
              <a:spLocks noChangeShapeType="1"/>
            </p:cNvSpPr>
            <p:nvPr/>
          </p:nvSpPr>
          <p:spPr bwMode="auto">
            <a:xfrm>
              <a:off x="3105" y="3036"/>
              <a:ext cx="89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51" name="Line 279"/>
            <p:cNvSpPr>
              <a:spLocks noChangeShapeType="1"/>
            </p:cNvSpPr>
            <p:nvPr/>
          </p:nvSpPr>
          <p:spPr bwMode="auto">
            <a:xfrm flipV="1">
              <a:off x="4001" y="3025"/>
              <a:ext cx="909" cy="1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52" name="Line 280"/>
            <p:cNvSpPr>
              <a:spLocks noChangeShapeType="1"/>
            </p:cNvSpPr>
            <p:nvPr/>
          </p:nvSpPr>
          <p:spPr bwMode="auto">
            <a:xfrm>
              <a:off x="1288" y="3025"/>
              <a:ext cx="908" cy="42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53" name="Line 281"/>
            <p:cNvSpPr>
              <a:spLocks noChangeShapeType="1"/>
            </p:cNvSpPr>
            <p:nvPr/>
          </p:nvSpPr>
          <p:spPr bwMode="auto">
            <a:xfrm>
              <a:off x="2196" y="3067"/>
              <a:ext cx="909" cy="20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54" name="Line 282"/>
            <p:cNvSpPr>
              <a:spLocks noChangeShapeType="1"/>
            </p:cNvSpPr>
            <p:nvPr/>
          </p:nvSpPr>
          <p:spPr bwMode="auto">
            <a:xfrm>
              <a:off x="3105" y="3087"/>
              <a:ext cx="896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55" name="Line 283"/>
            <p:cNvSpPr>
              <a:spLocks noChangeShapeType="1"/>
            </p:cNvSpPr>
            <p:nvPr/>
          </p:nvSpPr>
          <p:spPr bwMode="auto">
            <a:xfrm>
              <a:off x="4001" y="3087"/>
              <a:ext cx="909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56" name="Rectangle 284"/>
            <p:cNvSpPr>
              <a:spLocks noChangeArrowheads="1"/>
            </p:cNvSpPr>
            <p:nvPr/>
          </p:nvSpPr>
          <p:spPr bwMode="auto">
            <a:xfrm>
              <a:off x="1254" y="1576"/>
              <a:ext cx="68" cy="50"/>
            </a:xfrm>
            <a:prstGeom prst="rect">
              <a:avLst/>
            </a:prstGeom>
            <a:solidFill>
              <a:srgbClr val="DD0806"/>
            </a:solidFill>
            <a:ln w="1746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57" name="Rectangle 285"/>
            <p:cNvSpPr>
              <a:spLocks noChangeArrowheads="1"/>
            </p:cNvSpPr>
            <p:nvPr/>
          </p:nvSpPr>
          <p:spPr bwMode="auto">
            <a:xfrm>
              <a:off x="2162" y="1752"/>
              <a:ext cx="69" cy="50"/>
            </a:xfrm>
            <a:prstGeom prst="rect">
              <a:avLst/>
            </a:prstGeom>
            <a:solidFill>
              <a:srgbClr val="DD0806"/>
            </a:solidFill>
            <a:ln w="1746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58" name="Rectangle 286"/>
            <p:cNvSpPr>
              <a:spLocks noChangeArrowheads="1"/>
            </p:cNvSpPr>
            <p:nvPr/>
          </p:nvSpPr>
          <p:spPr bwMode="auto">
            <a:xfrm>
              <a:off x="3071" y="1710"/>
              <a:ext cx="68" cy="50"/>
            </a:xfrm>
            <a:prstGeom prst="rect">
              <a:avLst/>
            </a:prstGeom>
            <a:solidFill>
              <a:srgbClr val="DD0806"/>
            </a:solidFill>
            <a:ln w="1746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59" name="Rectangle 287"/>
            <p:cNvSpPr>
              <a:spLocks noChangeArrowheads="1"/>
            </p:cNvSpPr>
            <p:nvPr/>
          </p:nvSpPr>
          <p:spPr bwMode="auto">
            <a:xfrm>
              <a:off x="3967" y="1420"/>
              <a:ext cx="68" cy="50"/>
            </a:xfrm>
            <a:prstGeom prst="rect">
              <a:avLst/>
            </a:prstGeom>
            <a:solidFill>
              <a:srgbClr val="DD0806"/>
            </a:solidFill>
            <a:ln w="1746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60" name="Rectangle 288"/>
            <p:cNvSpPr>
              <a:spLocks noChangeArrowheads="1"/>
            </p:cNvSpPr>
            <p:nvPr/>
          </p:nvSpPr>
          <p:spPr bwMode="auto">
            <a:xfrm>
              <a:off x="4876" y="869"/>
              <a:ext cx="68" cy="50"/>
            </a:xfrm>
            <a:prstGeom prst="rect">
              <a:avLst/>
            </a:prstGeom>
            <a:solidFill>
              <a:srgbClr val="DD0806"/>
            </a:solidFill>
            <a:ln w="1746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61" name="Rectangle 289"/>
            <p:cNvSpPr>
              <a:spLocks noChangeArrowheads="1"/>
            </p:cNvSpPr>
            <p:nvPr/>
          </p:nvSpPr>
          <p:spPr bwMode="auto">
            <a:xfrm>
              <a:off x="1254" y="2240"/>
              <a:ext cx="68" cy="51"/>
            </a:xfrm>
            <a:prstGeom prst="rect">
              <a:avLst/>
            </a:prstGeom>
            <a:solidFill>
              <a:srgbClr val="008011"/>
            </a:solidFill>
            <a:ln w="1746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62" name="Rectangle 290"/>
            <p:cNvSpPr>
              <a:spLocks noChangeArrowheads="1"/>
            </p:cNvSpPr>
            <p:nvPr/>
          </p:nvSpPr>
          <p:spPr bwMode="auto">
            <a:xfrm>
              <a:off x="2162" y="2376"/>
              <a:ext cx="69" cy="50"/>
            </a:xfrm>
            <a:prstGeom prst="rect">
              <a:avLst/>
            </a:prstGeom>
            <a:solidFill>
              <a:srgbClr val="008011"/>
            </a:solidFill>
            <a:ln w="1746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63" name="Rectangle 291"/>
            <p:cNvSpPr>
              <a:spLocks noChangeArrowheads="1"/>
            </p:cNvSpPr>
            <p:nvPr/>
          </p:nvSpPr>
          <p:spPr bwMode="auto">
            <a:xfrm>
              <a:off x="3071" y="2396"/>
              <a:ext cx="68" cy="51"/>
            </a:xfrm>
            <a:prstGeom prst="rect">
              <a:avLst/>
            </a:prstGeom>
            <a:solidFill>
              <a:srgbClr val="008011"/>
            </a:solidFill>
            <a:ln w="1746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64" name="Rectangle 292"/>
            <p:cNvSpPr>
              <a:spLocks noChangeArrowheads="1"/>
            </p:cNvSpPr>
            <p:nvPr/>
          </p:nvSpPr>
          <p:spPr bwMode="auto">
            <a:xfrm>
              <a:off x="3967" y="2324"/>
              <a:ext cx="68" cy="51"/>
            </a:xfrm>
            <a:prstGeom prst="rect">
              <a:avLst/>
            </a:prstGeom>
            <a:solidFill>
              <a:srgbClr val="008011"/>
            </a:solidFill>
            <a:ln w="1746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65" name="Rectangle 293"/>
            <p:cNvSpPr>
              <a:spLocks noChangeArrowheads="1"/>
            </p:cNvSpPr>
            <p:nvPr/>
          </p:nvSpPr>
          <p:spPr bwMode="auto">
            <a:xfrm>
              <a:off x="4876" y="2147"/>
              <a:ext cx="68" cy="50"/>
            </a:xfrm>
            <a:prstGeom prst="rect">
              <a:avLst/>
            </a:prstGeom>
            <a:solidFill>
              <a:srgbClr val="008011"/>
            </a:solidFill>
            <a:ln w="1746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66" name="Rectangle 294"/>
            <p:cNvSpPr>
              <a:spLocks noChangeArrowheads="1"/>
            </p:cNvSpPr>
            <p:nvPr/>
          </p:nvSpPr>
          <p:spPr bwMode="auto">
            <a:xfrm>
              <a:off x="1254" y="2708"/>
              <a:ext cx="68" cy="51"/>
            </a:xfrm>
            <a:prstGeom prst="rect">
              <a:avLst/>
            </a:prstGeom>
            <a:solidFill>
              <a:srgbClr val="0000D4"/>
            </a:solidFill>
            <a:ln w="1746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67" name="Rectangle 295"/>
            <p:cNvSpPr>
              <a:spLocks noChangeArrowheads="1"/>
            </p:cNvSpPr>
            <p:nvPr/>
          </p:nvSpPr>
          <p:spPr bwMode="auto">
            <a:xfrm>
              <a:off x="2162" y="2823"/>
              <a:ext cx="69" cy="51"/>
            </a:xfrm>
            <a:prstGeom prst="rect">
              <a:avLst/>
            </a:prstGeom>
            <a:solidFill>
              <a:srgbClr val="0000D4"/>
            </a:solidFill>
            <a:ln w="1746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68" name="Rectangle 296"/>
            <p:cNvSpPr>
              <a:spLocks noChangeArrowheads="1"/>
            </p:cNvSpPr>
            <p:nvPr/>
          </p:nvSpPr>
          <p:spPr bwMode="auto">
            <a:xfrm>
              <a:off x="3071" y="2844"/>
              <a:ext cx="68" cy="50"/>
            </a:xfrm>
            <a:prstGeom prst="rect">
              <a:avLst/>
            </a:prstGeom>
            <a:solidFill>
              <a:srgbClr val="0000D4"/>
            </a:solidFill>
            <a:ln w="1746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69" name="Rectangle 297"/>
            <p:cNvSpPr>
              <a:spLocks noChangeArrowheads="1"/>
            </p:cNvSpPr>
            <p:nvPr/>
          </p:nvSpPr>
          <p:spPr bwMode="auto">
            <a:xfrm>
              <a:off x="3967" y="2833"/>
              <a:ext cx="68" cy="50"/>
            </a:xfrm>
            <a:prstGeom prst="rect">
              <a:avLst/>
            </a:prstGeom>
            <a:solidFill>
              <a:srgbClr val="0000D4"/>
            </a:solidFill>
            <a:ln w="1746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70" name="Rectangle 298"/>
            <p:cNvSpPr>
              <a:spLocks noChangeArrowheads="1"/>
            </p:cNvSpPr>
            <p:nvPr/>
          </p:nvSpPr>
          <p:spPr bwMode="auto">
            <a:xfrm>
              <a:off x="4876" y="2781"/>
              <a:ext cx="68" cy="51"/>
            </a:xfrm>
            <a:prstGeom prst="rect">
              <a:avLst/>
            </a:prstGeom>
            <a:solidFill>
              <a:srgbClr val="0000D4"/>
            </a:solidFill>
            <a:ln w="1746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71" name="Rectangle 299"/>
            <p:cNvSpPr>
              <a:spLocks noChangeArrowheads="1"/>
            </p:cNvSpPr>
            <p:nvPr/>
          </p:nvSpPr>
          <p:spPr bwMode="auto">
            <a:xfrm>
              <a:off x="1254" y="2906"/>
              <a:ext cx="68" cy="51"/>
            </a:xfrm>
            <a:prstGeom prst="rect">
              <a:avLst/>
            </a:prstGeom>
            <a:solidFill>
              <a:srgbClr val="FCF305"/>
            </a:solidFill>
            <a:ln w="1746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72" name="Rectangle 300"/>
            <p:cNvSpPr>
              <a:spLocks noChangeArrowheads="1"/>
            </p:cNvSpPr>
            <p:nvPr/>
          </p:nvSpPr>
          <p:spPr bwMode="auto">
            <a:xfrm>
              <a:off x="2162" y="2979"/>
              <a:ext cx="69" cy="51"/>
            </a:xfrm>
            <a:prstGeom prst="rect">
              <a:avLst/>
            </a:prstGeom>
            <a:solidFill>
              <a:srgbClr val="FCF305"/>
            </a:solidFill>
            <a:ln w="1746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73" name="Rectangle 301"/>
            <p:cNvSpPr>
              <a:spLocks noChangeArrowheads="1"/>
            </p:cNvSpPr>
            <p:nvPr/>
          </p:nvSpPr>
          <p:spPr bwMode="auto">
            <a:xfrm>
              <a:off x="3071" y="3011"/>
              <a:ext cx="68" cy="50"/>
            </a:xfrm>
            <a:prstGeom prst="rect">
              <a:avLst/>
            </a:prstGeom>
            <a:solidFill>
              <a:srgbClr val="FCF305"/>
            </a:solidFill>
            <a:ln w="1746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74" name="Rectangle 302"/>
            <p:cNvSpPr>
              <a:spLocks noChangeArrowheads="1"/>
            </p:cNvSpPr>
            <p:nvPr/>
          </p:nvSpPr>
          <p:spPr bwMode="auto">
            <a:xfrm>
              <a:off x="3967" y="3011"/>
              <a:ext cx="68" cy="50"/>
            </a:xfrm>
            <a:prstGeom prst="rect">
              <a:avLst/>
            </a:prstGeom>
            <a:solidFill>
              <a:srgbClr val="FCF305"/>
            </a:solidFill>
            <a:ln w="1746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75" name="Rectangle 303"/>
            <p:cNvSpPr>
              <a:spLocks noChangeArrowheads="1"/>
            </p:cNvSpPr>
            <p:nvPr/>
          </p:nvSpPr>
          <p:spPr bwMode="auto">
            <a:xfrm>
              <a:off x="4876" y="3000"/>
              <a:ext cx="68" cy="50"/>
            </a:xfrm>
            <a:prstGeom prst="rect">
              <a:avLst/>
            </a:prstGeom>
            <a:solidFill>
              <a:srgbClr val="FCF305"/>
            </a:solidFill>
            <a:ln w="1746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76" name="Rectangle 304"/>
            <p:cNvSpPr>
              <a:spLocks noChangeArrowheads="1"/>
            </p:cNvSpPr>
            <p:nvPr/>
          </p:nvSpPr>
          <p:spPr bwMode="auto">
            <a:xfrm>
              <a:off x="1254" y="3000"/>
              <a:ext cx="68" cy="50"/>
            </a:xfrm>
            <a:prstGeom prst="rect">
              <a:avLst/>
            </a:prstGeom>
            <a:solidFill>
              <a:srgbClr val="F20884"/>
            </a:solidFill>
            <a:ln w="1746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77" name="Rectangle 305"/>
            <p:cNvSpPr>
              <a:spLocks noChangeArrowheads="1"/>
            </p:cNvSpPr>
            <p:nvPr/>
          </p:nvSpPr>
          <p:spPr bwMode="auto">
            <a:xfrm>
              <a:off x="2162" y="3042"/>
              <a:ext cx="69" cy="50"/>
            </a:xfrm>
            <a:prstGeom prst="rect">
              <a:avLst/>
            </a:prstGeom>
            <a:solidFill>
              <a:srgbClr val="F20884"/>
            </a:solidFill>
            <a:ln w="1746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78" name="Rectangle 306"/>
            <p:cNvSpPr>
              <a:spLocks noChangeArrowheads="1"/>
            </p:cNvSpPr>
            <p:nvPr/>
          </p:nvSpPr>
          <p:spPr bwMode="auto">
            <a:xfrm>
              <a:off x="3071" y="3062"/>
              <a:ext cx="68" cy="50"/>
            </a:xfrm>
            <a:prstGeom prst="rect">
              <a:avLst/>
            </a:prstGeom>
            <a:solidFill>
              <a:srgbClr val="F20884"/>
            </a:solidFill>
            <a:ln w="1746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79" name="Rectangle 307"/>
            <p:cNvSpPr>
              <a:spLocks noChangeArrowheads="1"/>
            </p:cNvSpPr>
            <p:nvPr/>
          </p:nvSpPr>
          <p:spPr bwMode="auto">
            <a:xfrm>
              <a:off x="3967" y="3062"/>
              <a:ext cx="68" cy="50"/>
            </a:xfrm>
            <a:prstGeom prst="rect">
              <a:avLst/>
            </a:prstGeom>
            <a:solidFill>
              <a:srgbClr val="F20884"/>
            </a:solidFill>
            <a:ln w="1746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80" name="Rectangle 308"/>
            <p:cNvSpPr>
              <a:spLocks noChangeArrowheads="1"/>
            </p:cNvSpPr>
            <p:nvPr/>
          </p:nvSpPr>
          <p:spPr bwMode="auto">
            <a:xfrm>
              <a:off x="4876" y="3062"/>
              <a:ext cx="68" cy="50"/>
            </a:xfrm>
            <a:prstGeom prst="rect">
              <a:avLst/>
            </a:prstGeom>
            <a:solidFill>
              <a:srgbClr val="F20884"/>
            </a:solidFill>
            <a:ln w="17463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9381" name="Rectangle 309"/>
            <p:cNvSpPr>
              <a:spLocks noChangeArrowheads="1"/>
            </p:cNvSpPr>
            <p:nvPr/>
          </p:nvSpPr>
          <p:spPr bwMode="auto">
            <a:xfrm>
              <a:off x="1070" y="3036"/>
              <a:ext cx="210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000">
                  <a:solidFill>
                    <a:srgbClr val="000000"/>
                  </a:solidFill>
                  <a:latin typeface="Geneva" charset="0"/>
                  <a:ea typeface="宋体" panose="02010600030101010101" pitchFamily="2" charset="-122"/>
                </a:rPr>
                <a:t>0%</a:t>
              </a: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99382" name="Rectangle 310"/>
            <p:cNvSpPr>
              <a:spLocks noChangeArrowheads="1"/>
            </p:cNvSpPr>
            <p:nvPr/>
          </p:nvSpPr>
          <p:spPr bwMode="auto">
            <a:xfrm>
              <a:off x="1070" y="2526"/>
              <a:ext cx="210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000">
                  <a:solidFill>
                    <a:srgbClr val="000000"/>
                  </a:solidFill>
                  <a:latin typeface="Geneva" charset="0"/>
                  <a:ea typeface="宋体" panose="02010600030101010101" pitchFamily="2" charset="-122"/>
                </a:rPr>
                <a:t>5%</a:t>
              </a: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99383" name="Rectangle 311"/>
            <p:cNvSpPr>
              <a:spLocks noChangeArrowheads="1"/>
            </p:cNvSpPr>
            <p:nvPr/>
          </p:nvSpPr>
          <p:spPr bwMode="auto">
            <a:xfrm>
              <a:off x="927" y="2006"/>
              <a:ext cx="280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000">
                  <a:solidFill>
                    <a:srgbClr val="000000"/>
                  </a:solidFill>
                  <a:latin typeface="Geneva" charset="0"/>
                  <a:ea typeface="宋体" panose="02010600030101010101" pitchFamily="2" charset="-122"/>
                </a:rPr>
                <a:t>10%</a:t>
              </a: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99384" name="Rectangle 312"/>
            <p:cNvSpPr>
              <a:spLocks noChangeArrowheads="1"/>
            </p:cNvSpPr>
            <p:nvPr/>
          </p:nvSpPr>
          <p:spPr bwMode="auto">
            <a:xfrm>
              <a:off x="927" y="1497"/>
              <a:ext cx="280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000">
                  <a:solidFill>
                    <a:srgbClr val="000000"/>
                  </a:solidFill>
                  <a:latin typeface="Geneva" charset="0"/>
                  <a:ea typeface="宋体" panose="02010600030101010101" pitchFamily="2" charset="-122"/>
                </a:rPr>
                <a:t>15%</a:t>
              </a: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99385" name="Rectangle 313"/>
            <p:cNvSpPr>
              <a:spLocks noChangeArrowheads="1"/>
            </p:cNvSpPr>
            <p:nvPr/>
          </p:nvSpPr>
          <p:spPr bwMode="auto">
            <a:xfrm>
              <a:off x="927" y="988"/>
              <a:ext cx="280" cy="1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000">
                  <a:solidFill>
                    <a:srgbClr val="000000"/>
                  </a:solidFill>
                  <a:latin typeface="Geneva" charset="0"/>
                  <a:ea typeface="宋体" panose="02010600030101010101" pitchFamily="2" charset="-122"/>
                </a:rPr>
                <a:t>20%</a:t>
              </a: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99386" name="Rectangle 314"/>
            <p:cNvSpPr>
              <a:spLocks noChangeArrowheads="1"/>
            </p:cNvSpPr>
            <p:nvPr/>
          </p:nvSpPr>
          <p:spPr bwMode="auto">
            <a:xfrm>
              <a:off x="927" y="478"/>
              <a:ext cx="280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000">
                  <a:solidFill>
                    <a:srgbClr val="000000"/>
                  </a:solidFill>
                  <a:latin typeface="Geneva" charset="0"/>
                  <a:ea typeface="宋体" panose="02010600030101010101" pitchFamily="2" charset="-122"/>
                </a:rPr>
                <a:t>25%</a:t>
              </a: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99387" name="Rectangle 315"/>
            <p:cNvSpPr>
              <a:spLocks noChangeArrowheads="1"/>
            </p:cNvSpPr>
            <p:nvPr/>
          </p:nvSpPr>
          <p:spPr bwMode="auto">
            <a:xfrm rot="21600000">
              <a:off x="1254" y="3216"/>
              <a:ext cx="140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000">
                  <a:solidFill>
                    <a:srgbClr val="000000"/>
                  </a:solidFill>
                  <a:latin typeface="Geneva" charset="0"/>
                  <a:ea typeface="宋体" panose="02010600030101010101" pitchFamily="2" charset="-122"/>
                </a:rPr>
                <a:t>16</a:t>
              </a: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99388" name="Rectangle 316"/>
            <p:cNvSpPr>
              <a:spLocks noChangeArrowheads="1"/>
            </p:cNvSpPr>
            <p:nvPr/>
          </p:nvSpPr>
          <p:spPr bwMode="auto">
            <a:xfrm rot="21600000">
              <a:off x="2164" y="3216"/>
              <a:ext cx="140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000">
                  <a:solidFill>
                    <a:srgbClr val="000000"/>
                  </a:solidFill>
                  <a:latin typeface="Geneva" charset="0"/>
                  <a:ea typeface="宋体" panose="02010600030101010101" pitchFamily="2" charset="-122"/>
                </a:rPr>
                <a:t>32</a:t>
              </a: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99389" name="Rectangle 317"/>
            <p:cNvSpPr>
              <a:spLocks noChangeArrowheads="1"/>
            </p:cNvSpPr>
            <p:nvPr/>
          </p:nvSpPr>
          <p:spPr bwMode="auto">
            <a:xfrm rot="21600000">
              <a:off x="3059" y="3216"/>
              <a:ext cx="141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000">
                  <a:solidFill>
                    <a:srgbClr val="000000"/>
                  </a:solidFill>
                  <a:latin typeface="Geneva" charset="0"/>
                  <a:ea typeface="宋体" panose="02010600030101010101" pitchFamily="2" charset="-122"/>
                </a:rPr>
                <a:t>64</a:t>
              </a: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99390" name="Rectangle 318"/>
            <p:cNvSpPr>
              <a:spLocks noChangeArrowheads="1"/>
            </p:cNvSpPr>
            <p:nvPr/>
          </p:nvSpPr>
          <p:spPr bwMode="auto">
            <a:xfrm rot="21600000">
              <a:off x="3999" y="3216"/>
              <a:ext cx="210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000">
                  <a:solidFill>
                    <a:srgbClr val="000000"/>
                  </a:solidFill>
                  <a:latin typeface="Geneva" charset="0"/>
                  <a:ea typeface="宋体" panose="02010600030101010101" pitchFamily="2" charset="-122"/>
                </a:rPr>
                <a:t>128</a:t>
              </a:r>
              <a:endParaRPr lang="zh-CN" altLang="en-US">
                <a:ea typeface="宋体" panose="02010600030101010101" pitchFamily="2" charset="-122"/>
              </a:endParaRPr>
            </a:p>
          </p:txBody>
        </p:sp>
        <p:sp>
          <p:nvSpPr>
            <p:cNvPr id="899391" name="Rectangle 319"/>
            <p:cNvSpPr>
              <a:spLocks noChangeArrowheads="1"/>
            </p:cNvSpPr>
            <p:nvPr/>
          </p:nvSpPr>
          <p:spPr bwMode="auto">
            <a:xfrm rot="21600000">
              <a:off x="4862" y="3216"/>
              <a:ext cx="210" cy="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zh-CN" altLang="en-US" sz="2000">
                  <a:solidFill>
                    <a:srgbClr val="000000"/>
                  </a:solidFill>
                  <a:latin typeface="Geneva" charset="0"/>
                  <a:ea typeface="宋体" panose="02010600030101010101" pitchFamily="2" charset="-122"/>
                </a:rPr>
                <a:t>256</a:t>
              </a:r>
              <a:endParaRPr lang="zh-CN" altLang="en-US">
                <a:ea typeface="宋体" panose="02010600030101010101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2628900" y="6402070"/>
            <a:ext cx="468947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 b="1">
                <a:latin typeface="Times New Roman" panose="02020603050405020304" pitchFamily="18" charset="0"/>
                <a:sym typeface="+mn-ea"/>
              </a:rPr>
              <a:t>不同容量</a:t>
            </a:r>
            <a:r>
              <a:rPr lang="en-US" altLang="zh-CN" sz="2000" b="1">
                <a:latin typeface="Times New Roman" panose="02020603050405020304" pitchFamily="18" charset="0"/>
                <a:sym typeface="+mn-ea"/>
              </a:rPr>
              <a:t>Cache</a:t>
            </a:r>
            <a:r>
              <a:rPr lang="zh-CN" altLang="en-US" sz="2000" b="1">
                <a:latin typeface="Times New Roman" panose="02020603050405020304" pitchFamily="18" charset="0"/>
                <a:sym typeface="+mn-ea"/>
              </a:rPr>
              <a:t>的缺失率同块容量的关系</a:t>
            </a:r>
            <a:endParaRPr lang="zh-CN" altLang="en-US" sz="2000" b="1">
              <a:latin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9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" dur="500"/>
                                        <p:tgtEl>
                                          <p:spTgt spid="899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6" dur="500"/>
                                        <p:tgtEl>
                                          <p:spTgt spid="899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9082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162800" cy="114300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例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</a:rPr>
              <a:t>：增大块容量</a:t>
            </a:r>
            <a:endParaRPr lang="zh-CN" altLang="en-US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90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458200" cy="685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zh-CN" altLang="en-US" sz="3400" b="1" dirty="0" smtClean="0">
                <a:solidFill>
                  <a:schemeClr val="hlink"/>
                </a:solidFill>
              </a:rPr>
              <a:t>假设：</a:t>
            </a:r>
            <a:r>
              <a:rPr lang="en-US" sz="3400" b="1" dirty="0" smtClean="0">
                <a:solidFill>
                  <a:schemeClr val="hlink"/>
                </a:solidFill>
              </a:rPr>
              <a:t> </a:t>
            </a:r>
            <a:r>
              <a:rPr lang="zh-CN" altLang="en-US" sz="2600" b="1" dirty="0" smtClean="0"/>
              <a:t>实际缺失率如下表</a:t>
            </a:r>
            <a:endParaRPr lang="zh-CN" altLang="en-US" sz="2600" b="1" dirty="0">
              <a:ea typeface="宋体" panose="02010600030101010101" pitchFamily="2" charset="-122"/>
            </a:endParaRPr>
          </a:p>
        </p:txBody>
      </p:sp>
      <p:graphicFrame>
        <p:nvGraphicFramePr>
          <p:cNvPr id="900100" name="Group 4"/>
          <p:cNvGraphicFramePr>
            <a:graphicFrameLocks noGrp="1"/>
          </p:cNvGraphicFramePr>
          <p:nvPr/>
        </p:nvGraphicFramePr>
        <p:xfrm>
          <a:off x="2286000" y="1981200"/>
          <a:ext cx="6623050" cy="2794002"/>
        </p:xfrm>
        <a:graphic>
          <a:graphicData uri="http://schemas.openxmlformats.org/drawingml/2006/table">
            <a:tbl>
              <a:tblPr/>
              <a:tblGrid>
                <a:gridCol w="1258888"/>
                <a:gridCol w="1123950"/>
                <a:gridCol w="968375"/>
                <a:gridCol w="968375"/>
                <a:gridCol w="968375"/>
                <a:gridCol w="1335087"/>
              </a:tblGrid>
              <a:tr h="400050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Block size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Cache size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98463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1K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K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16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K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64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K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256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K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16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15.05%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8.57%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3.94%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2.04%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1.09%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32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13.34%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7.24%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2.87%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1.35%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0.70%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64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13.76%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7.00%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2.64%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1.06%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0.51%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128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16.64%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7.78%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2.77%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1.02%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0.49%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256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22.01%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9.51%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3.29%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1.15%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0.49%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900153" name="Rectangle 57"/>
          <p:cNvSpPr>
            <a:spLocks noChangeArrowheads="1"/>
          </p:cNvSpPr>
          <p:nvPr/>
        </p:nvSpPr>
        <p:spPr bwMode="auto">
          <a:xfrm>
            <a:off x="38100" y="4886945"/>
            <a:ext cx="4778522" cy="1072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7" tIns="44450" rIns="90487" bIns="44450"/>
          <a:lstStyle/>
          <a:p>
            <a:pPr marL="285750" indent="-285750">
              <a:buSzPct val="100000"/>
            </a:pPr>
            <a:r>
              <a:rPr lang="zh-CN" altLang="en-US" sz="24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主存系统开销：</a:t>
            </a:r>
            <a:r>
              <a:rPr lang="en-US" altLang="zh-CN" sz="24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80 CLK</a:t>
            </a:r>
            <a:endParaRPr lang="en-US" altLang="zh-CN" sz="2400" b="1" dirty="0" smtClean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marL="285750" indent="-285750">
              <a:buSzPct val="100000"/>
            </a:pPr>
            <a:r>
              <a:rPr lang="zh-CN" altLang="en-US" sz="24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传送时间：</a:t>
            </a:r>
            <a:r>
              <a:rPr lang="en-US" altLang="zh-CN" sz="24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Comic Sans MS" panose="030F0702030302020204" pitchFamily="66" charset="0"/>
                <a:ea typeface="宋体" panose="02010600030101010101" pitchFamily="2" charset="-122"/>
              </a:rPr>
              <a:t>16 bytes/2 </a:t>
            </a:r>
            <a:r>
              <a:rPr lang="en-US" altLang="zh-CN" sz="24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CLK</a:t>
            </a:r>
            <a:endParaRPr lang="en-US" altLang="zh-CN" sz="2400" b="1" dirty="0" smtClean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marL="285750" indent="-285750" algn="l">
              <a:buSzPct val="100000"/>
            </a:pPr>
            <a:endParaRPr lang="en-US" altLang="zh-CN" sz="24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900154" name="Rectangle 58"/>
          <p:cNvSpPr>
            <a:spLocks noChangeArrowheads="1"/>
          </p:cNvSpPr>
          <p:nvPr/>
        </p:nvSpPr>
        <p:spPr bwMode="auto">
          <a:xfrm>
            <a:off x="4427984" y="4983377"/>
            <a:ext cx="4572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buSzPct val="100000"/>
            </a:pPr>
            <a:r>
              <a:rPr lang="zh-CN" altLang="en-US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这相当于主存能够在</a:t>
            </a:r>
            <a:r>
              <a:rPr lang="en-US" altLang="zh-CN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82 CLK</a:t>
            </a:r>
            <a:r>
              <a:rPr lang="zh-CN" altLang="en-US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提供</a:t>
            </a:r>
            <a:r>
              <a:rPr lang="en-US" altLang="zh-CN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16</a:t>
            </a:r>
            <a:r>
              <a:rPr lang="zh-CN" altLang="en-US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个字节，在</a:t>
            </a:r>
            <a:r>
              <a:rPr lang="en-US" altLang="zh-CN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84</a:t>
            </a:r>
            <a:r>
              <a:rPr lang="zh-CN" altLang="en-US" b="1" dirty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CLK </a:t>
            </a:r>
            <a:r>
              <a:rPr lang="zh-CN" altLang="en-US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提供</a:t>
            </a:r>
            <a:r>
              <a:rPr lang="en-US" altLang="zh-CN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32</a:t>
            </a:r>
            <a:r>
              <a:rPr lang="zh-CN" altLang="en-US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个字节，以此类推。</a:t>
            </a:r>
            <a:endParaRPr lang="en-US" altLang="zh-CN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900155" name="Text Box 59"/>
          <p:cNvSpPr txBox="1">
            <a:spLocks noChangeArrowheads="1"/>
          </p:cNvSpPr>
          <p:nvPr/>
        </p:nvSpPr>
        <p:spPr bwMode="auto">
          <a:xfrm>
            <a:off x="0" y="2955925"/>
            <a:ext cx="2209800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spcBef>
                <a:spcPct val="50000"/>
              </a:spcBef>
            </a:pPr>
            <a:r>
              <a:rPr lang="zh-CN" altLang="en-US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命中时间：</a:t>
            </a:r>
            <a:r>
              <a:rPr lang="en-US" altLang="zh-CN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 1CLK </a:t>
            </a:r>
            <a:endParaRPr lang="en-US" altLang="zh-CN" sz="2000" b="1" dirty="0" smtClean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spcBef>
                <a:spcPct val="50000"/>
              </a:spcBef>
            </a:pPr>
            <a:r>
              <a:rPr lang="zh-CN" altLang="en-US" sz="2000" b="1" dirty="0">
                <a:latin typeface="Comic Sans MS" panose="030F0702030302020204" pitchFamily="66" charset="0"/>
                <a:ea typeface="宋体" panose="02010600030101010101" pitchFamily="2" charset="-122"/>
              </a:rPr>
              <a:t>（</a:t>
            </a:r>
            <a:r>
              <a:rPr lang="zh-CN" altLang="en-US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独立于块容量）</a:t>
            </a:r>
            <a:endParaRPr lang="en-US" altLang="zh-CN" sz="20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96651" y="5959425"/>
            <a:ext cx="923994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SzPct val="100000"/>
            </a:pPr>
            <a:r>
              <a:rPr lang="zh-CN" altLang="en-US" sz="2400" b="1" dirty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对于上表中各</a:t>
            </a:r>
            <a:r>
              <a:rPr lang="en-US" altLang="zh-CN" sz="2400" b="1" dirty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cache</a:t>
            </a:r>
            <a:r>
              <a:rPr lang="zh-CN" altLang="en-US" sz="2400" b="1" dirty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容量，哪一种</a:t>
            </a:r>
            <a:r>
              <a:rPr lang="zh-CN" altLang="en-US" sz="2400" b="1" dirty="0">
                <a:solidFill>
                  <a:srgbClr val="C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块大小</a:t>
            </a:r>
            <a:r>
              <a:rPr lang="zh-CN" altLang="en-US" sz="2400" b="1" dirty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具有</a:t>
            </a:r>
            <a:r>
              <a:rPr lang="zh-CN" altLang="en-US" sz="2400" b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最小平均访存时间</a:t>
            </a:r>
            <a:r>
              <a:rPr lang="zh-CN" altLang="en-US" sz="2400" b="1" dirty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？</a:t>
            </a:r>
            <a:endParaRPr lang="en-US" altLang="zh-CN" sz="2400" b="1" dirty="0">
              <a:solidFill>
                <a:schemeClr val="hlink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00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900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900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900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0153" grpId="0"/>
      <p:bldP spid="900154" grpId="0" autoUpdateAnimBg="0"/>
      <p:bldP spid="900155" grpId="0" autoUpdateAnimBg="0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052736"/>
            <a:ext cx="8458200" cy="2897088"/>
          </a:xfrm>
        </p:spPr>
        <p:txBody>
          <a:bodyPr>
            <a:normAutofit/>
          </a:bodyPr>
          <a:lstStyle/>
          <a:p>
            <a:pPr marL="457200" indent="-457200">
              <a:lnSpc>
                <a:spcPts val="2300"/>
              </a:lnSpc>
              <a:spcBef>
                <a:spcPct val="0"/>
              </a:spcBef>
              <a:buFontTx/>
              <a:buNone/>
            </a:pPr>
            <a:r>
              <a:rPr lang="zh-CN" altLang="en-US" sz="3000" b="1" dirty="0" smtClean="0">
                <a:solidFill>
                  <a:schemeClr val="hlink"/>
                </a:solidFill>
              </a:rPr>
              <a:t>答案：</a:t>
            </a:r>
            <a:r>
              <a:rPr lang="en-US" sz="3000" b="1" dirty="0" smtClean="0">
                <a:solidFill>
                  <a:schemeClr val="hlink"/>
                </a:solidFill>
              </a:rPr>
              <a:t> </a:t>
            </a:r>
            <a:r>
              <a:rPr lang="zh-CN" altLang="en-US" sz="2200" b="1" dirty="0" smtClean="0"/>
              <a:t>平均访存时间是：</a:t>
            </a:r>
            <a:endParaRPr lang="en-US" sz="2200" b="1" dirty="0"/>
          </a:p>
          <a:p>
            <a:pPr marL="457200" indent="-457200">
              <a:lnSpc>
                <a:spcPts val="23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 smtClean="0"/>
              <a:t>平均访存时间 </a:t>
            </a:r>
            <a:r>
              <a:rPr lang="en-US" sz="2000" b="1" dirty="0" smtClean="0"/>
              <a:t>＝</a:t>
            </a:r>
            <a:r>
              <a:rPr lang="zh-CN" altLang="en-US" sz="2000" b="1" dirty="0" smtClean="0"/>
              <a:t>命中时间</a:t>
            </a:r>
            <a:r>
              <a:rPr lang="en-US" sz="2000" b="1" dirty="0" smtClean="0"/>
              <a:t> </a:t>
            </a:r>
            <a:r>
              <a:rPr lang="en-US" sz="2000" b="1" dirty="0"/>
              <a:t>+ </a:t>
            </a:r>
            <a:r>
              <a:rPr lang="en-US" sz="2000" b="1" dirty="0" smtClean="0"/>
              <a:t> </a:t>
            </a:r>
            <a:r>
              <a:rPr lang="zh-CN" altLang="en-US" sz="2000" b="1" dirty="0" smtClean="0"/>
              <a:t>缺失率 </a:t>
            </a:r>
            <a:r>
              <a:rPr lang="en-US" altLang="zh-CN" sz="2000" b="1" dirty="0" smtClean="0">
                <a:ea typeface="宋体" panose="02010600030101010101" pitchFamily="2" charset="-122"/>
              </a:rPr>
              <a:t>× </a:t>
            </a:r>
            <a:r>
              <a:rPr lang="zh-CN" altLang="en-US" sz="2000" b="1" dirty="0" smtClean="0">
                <a:ea typeface="宋体" panose="02010600030101010101" pitchFamily="2" charset="-122"/>
              </a:rPr>
              <a:t>缺失代价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marL="457200" indent="-457200">
              <a:lnSpc>
                <a:spcPts val="23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16-byte/ </a:t>
            </a:r>
            <a:r>
              <a:rPr lang="zh-CN" altLang="en-US" sz="20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块，</a:t>
            </a:r>
            <a:r>
              <a:rPr lang="en-US" altLang="zh-CN" sz="20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1KB </a:t>
            </a:r>
            <a:r>
              <a:rPr lang="en-US" altLang="zh-CN" sz="2000" b="1" dirty="0">
                <a:solidFill>
                  <a:schemeClr val="hlink"/>
                </a:solidFill>
                <a:ea typeface="宋体" panose="02010600030101010101" pitchFamily="2" charset="-122"/>
              </a:rPr>
              <a:t>cache 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marL="457200" indent="-457200">
              <a:lnSpc>
                <a:spcPts val="23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 smtClean="0"/>
              <a:t>平均访存时间</a:t>
            </a:r>
            <a:r>
              <a:rPr lang="en-US" sz="2000" b="1" dirty="0" smtClean="0"/>
              <a:t>＝</a:t>
            </a:r>
            <a:r>
              <a:rPr lang="en-US" sz="2000" b="1" dirty="0"/>
              <a:t>1 + (15.05% </a:t>
            </a:r>
            <a:r>
              <a:rPr lang="en-US" altLang="zh-CN" sz="2000" b="1" dirty="0">
                <a:ea typeface="宋体" panose="02010600030101010101" pitchFamily="2" charset="-122"/>
              </a:rPr>
              <a:t>×82)＝13.314 </a:t>
            </a:r>
            <a:r>
              <a:rPr lang="en-US" altLang="zh-CN" sz="2000" b="1" dirty="0" smtClean="0">
                <a:ea typeface="宋体" panose="02010600030101010101" pitchFamily="2" charset="-122"/>
              </a:rPr>
              <a:t>CLK</a:t>
            </a:r>
            <a:endParaRPr lang="en-US" altLang="zh-CN" sz="2000" b="1" dirty="0" smtClean="0">
              <a:ea typeface="宋体" panose="02010600030101010101" pitchFamily="2" charset="-122"/>
            </a:endParaRPr>
          </a:p>
          <a:p>
            <a:pPr marL="457200" indent="-457200">
              <a:lnSpc>
                <a:spcPts val="2300"/>
              </a:lnSpc>
              <a:spcBef>
                <a:spcPct val="0"/>
              </a:spcBef>
              <a:buFontTx/>
              <a:buNone/>
            </a:pPr>
            <a:endParaRPr lang="en-US" altLang="zh-CN" sz="2000" b="1" dirty="0">
              <a:ea typeface="宋体" panose="02010600030101010101" pitchFamily="2" charset="-122"/>
            </a:endParaRPr>
          </a:p>
          <a:p>
            <a:pPr marL="457200" indent="-457200">
              <a:lnSpc>
                <a:spcPts val="23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256-byte/</a:t>
            </a:r>
            <a:r>
              <a:rPr lang="zh-CN" altLang="en-US" sz="20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块，</a:t>
            </a:r>
            <a:r>
              <a:rPr lang="en-US" altLang="zh-CN" sz="20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256KB cache</a:t>
            </a:r>
            <a:endParaRPr lang="en-US" altLang="zh-CN" sz="2000" b="1" dirty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marL="457200" indent="-457200">
              <a:lnSpc>
                <a:spcPts val="23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 smtClean="0"/>
              <a:t>平均访存时间 </a:t>
            </a:r>
            <a:r>
              <a:rPr lang="en-US" sz="2000" b="1" dirty="0" smtClean="0"/>
              <a:t>＝</a:t>
            </a:r>
            <a:r>
              <a:rPr lang="en-US" sz="2000" b="1" dirty="0"/>
              <a:t>1 + (0.49% </a:t>
            </a:r>
            <a:r>
              <a:rPr lang="en-US" altLang="zh-CN" sz="2000" b="1" dirty="0" smtClean="0">
                <a:ea typeface="宋体" panose="02010600030101010101" pitchFamily="2" charset="-122"/>
              </a:rPr>
              <a:t>×</a:t>
            </a:r>
            <a:r>
              <a:rPr lang="zh-CN" altLang="en-US" sz="2000" b="1" dirty="0">
                <a:ea typeface="宋体" panose="02010600030101010101" pitchFamily="2" charset="-122"/>
              </a:rPr>
              <a:t> （</a:t>
            </a:r>
            <a:r>
              <a:rPr lang="en-US" altLang="zh-CN" sz="2000" b="1" dirty="0">
                <a:ea typeface="宋体" panose="02010600030101010101" pitchFamily="2" charset="-122"/>
              </a:rPr>
              <a:t>80 + 2 × 256/16</a:t>
            </a:r>
            <a:r>
              <a:rPr lang="zh-CN" altLang="en-US" sz="2000" b="1" dirty="0">
                <a:ea typeface="宋体" panose="02010600030101010101" pitchFamily="2" charset="-122"/>
              </a:rPr>
              <a:t>））</a:t>
            </a:r>
            <a:r>
              <a:rPr lang="en-US" altLang="zh-CN" sz="2000" b="1" dirty="0">
                <a:ea typeface="宋体" panose="02010600030101010101" pitchFamily="2" charset="-122"/>
              </a:rPr>
              <a:t>＝ 1.549 </a:t>
            </a:r>
            <a:r>
              <a:rPr lang="en-US" altLang="zh-CN" sz="2000" b="1" dirty="0" smtClean="0">
                <a:ea typeface="宋体" panose="02010600030101010101" pitchFamily="2" charset="-122"/>
              </a:rPr>
              <a:t>CLK</a:t>
            </a:r>
            <a:endParaRPr lang="en-US" altLang="zh-CN" sz="2000" b="1" dirty="0" smtClean="0">
              <a:ea typeface="宋体" panose="02010600030101010101" pitchFamily="2" charset="-122"/>
            </a:endParaRPr>
          </a:p>
          <a:p>
            <a:pPr marL="457200" indent="-457200">
              <a:lnSpc>
                <a:spcPts val="2300"/>
              </a:lnSpc>
              <a:spcBef>
                <a:spcPct val="0"/>
              </a:spcBef>
              <a:buFontTx/>
              <a:buNone/>
            </a:pPr>
            <a:endParaRPr lang="en-US" altLang="zh-CN" sz="2000" b="1" dirty="0">
              <a:ea typeface="宋体" panose="02010600030101010101" pitchFamily="2" charset="-122"/>
            </a:endParaRPr>
          </a:p>
          <a:p>
            <a:pPr marL="457200" indent="-457200">
              <a:lnSpc>
                <a:spcPts val="2300"/>
              </a:lnSpc>
              <a:spcBef>
                <a:spcPct val="0"/>
              </a:spcBef>
              <a:buFontTx/>
              <a:buNone/>
            </a:pPr>
            <a:r>
              <a:rPr lang="zh-CN" altLang="en-US" sz="2000" b="1" dirty="0" smtClean="0">
                <a:ea typeface="宋体" panose="02010600030101010101" pitchFamily="2" charset="-122"/>
              </a:rPr>
              <a:t>所有计算出的平均访存时间如下表</a:t>
            </a:r>
            <a:endParaRPr lang="en-US" altLang="zh-CN" sz="2000" b="1" dirty="0">
              <a:ea typeface="宋体" panose="02010600030101010101" pitchFamily="2" charset="-122"/>
            </a:endParaRPr>
          </a:p>
        </p:txBody>
      </p:sp>
      <p:graphicFrame>
        <p:nvGraphicFramePr>
          <p:cNvPr id="901178" name="Group 58"/>
          <p:cNvGraphicFramePr>
            <a:graphicFrameLocks noGrp="1"/>
          </p:cNvGraphicFramePr>
          <p:nvPr/>
        </p:nvGraphicFramePr>
        <p:xfrm>
          <a:off x="1619672" y="3861048"/>
          <a:ext cx="6726238" cy="2794002"/>
        </p:xfrm>
        <a:graphic>
          <a:graphicData uri="http://schemas.openxmlformats.org/drawingml/2006/table">
            <a:tbl>
              <a:tblPr/>
              <a:tblGrid>
                <a:gridCol w="1258888"/>
                <a:gridCol w="1123950"/>
                <a:gridCol w="1071562"/>
                <a:gridCol w="968375"/>
                <a:gridCol w="968375"/>
                <a:gridCol w="1335088"/>
              </a:tblGrid>
              <a:tr h="400050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Block size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Miss penalty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Cache size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98463">
                <a:tc vMerge="1">
                  <a:tcPr/>
                </a:tc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4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K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16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K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64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K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256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K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16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82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8.027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4.231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2.673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1.894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32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84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7.082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3.411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2.134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1.588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64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88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7.160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3.323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1.933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1.449</a:t>
                      </a:r>
                      <a:endParaRPr kumimoji="0" lang="zh-CN" altLang="en-US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984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128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96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8.469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3.659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1.979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1.470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4000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256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112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11.651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4.685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2.288</a:t>
                      </a:r>
                      <a:endParaRPr kumimoji="0" lang="zh-CN" altLang="en-US" sz="2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1.549</a:t>
                      </a:r>
                      <a:endParaRPr kumimoji="0" lang="zh-CN" altLang="en-US" sz="2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</a:tbl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17929"/>
            <a:ext cx="7162800" cy="1143000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例</a:t>
            </a: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zh-CN" altLang="en-US" b="1" dirty="0" smtClean="0">
                <a:solidFill>
                  <a:srgbClr val="FF0000"/>
                </a:solidFill>
              </a:rPr>
              <a:t>：增大块容量</a:t>
            </a:r>
            <a:r>
              <a:rPr lang="en-US" altLang="zh-CN" dirty="0">
                <a:solidFill>
                  <a:srgbClr val="FF0000"/>
                </a:solidFill>
              </a:rPr>
              <a:t>-</a:t>
            </a:r>
            <a:r>
              <a:rPr lang="en-US" altLang="zh-CN" dirty="0" smtClean="0">
                <a:solidFill>
                  <a:srgbClr val="FF0000"/>
                </a:solidFill>
              </a:rPr>
              <a:t>-2</a:t>
            </a:r>
            <a:endParaRPr lang="zh-CN" altLang="en-US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>
            <a:off x="7446010" y="3156585"/>
            <a:ext cx="582295" cy="322453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901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182563" y="5173345"/>
            <a:ext cx="8229600" cy="7620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</a:rPr>
              <a:t>老的经验法则：</a:t>
            </a:r>
            <a:r>
              <a:rPr lang="en-US" sz="2400" b="1" dirty="0" smtClean="0">
                <a:solidFill>
                  <a:srgbClr val="C00000"/>
                </a:solidFill>
              </a:rPr>
              <a:t> 2 </a:t>
            </a:r>
            <a:r>
              <a:rPr lang="en-US" sz="2400" b="1" dirty="0" smtClean="0"/>
              <a:t>x size =&gt; </a:t>
            </a:r>
            <a:r>
              <a:rPr lang="zh-CN" altLang="en-US" sz="2400" b="1" dirty="0" smtClean="0"/>
              <a:t>减小</a:t>
            </a:r>
            <a:r>
              <a:rPr lang="en-US" sz="2400" b="1" dirty="0" smtClean="0">
                <a:solidFill>
                  <a:srgbClr val="C00000"/>
                </a:solidFill>
              </a:rPr>
              <a:t>25%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的缺失率</a:t>
            </a:r>
            <a:endParaRPr lang="en-US" sz="2400" b="1" dirty="0" smtClean="0"/>
          </a:p>
          <a:p>
            <a:pPr>
              <a:lnSpc>
                <a:spcPct val="80000"/>
              </a:lnSpc>
            </a:pPr>
            <a:r>
              <a:rPr lang="zh-CN" altLang="en-US" sz="2400" b="1" dirty="0" smtClean="0"/>
              <a:t>增大</a:t>
            </a:r>
            <a:r>
              <a:rPr lang="en-US" altLang="zh-CN" sz="2400" b="1" dirty="0" smtClean="0"/>
              <a:t>cache</a:t>
            </a:r>
            <a:r>
              <a:rPr lang="zh-CN" altLang="en-US" sz="2400" b="1" dirty="0" smtClean="0"/>
              <a:t>容量减小了什么？</a:t>
            </a:r>
            <a:r>
              <a:rPr lang="zh-CN" altLang="en-US" sz="2400" b="1" i="1" dirty="0" smtClean="0">
                <a:solidFill>
                  <a:srgbClr val="FF0000"/>
                </a:solidFill>
              </a:rPr>
              <a:t>容量缺失</a:t>
            </a:r>
            <a:r>
              <a:rPr lang="zh-CN" altLang="en-US" sz="2400" b="1" i="1" dirty="0" smtClean="0"/>
              <a:t>和</a:t>
            </a:r>
            <a:r>
              <a:rPr lang="zh-CN" altLang="en-US" sz="2400" b="1" i="1" dirty="0" smtClean="0">
                <a:solidFill>
                  <a:srgbClr val="FF0000"/>
                </a:solidFill>
              </a:rPr>
              <a:t>冲突缺失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13" name="Rectangle 11"/>
          <p:cNvSpPr txBox="1">
            <a:spLocks noChangeArrowheads="1"/>
          </p:cNvSpPr>
          <p:nvPr/>
        </p:nvSpPr>
        <p:spPr>
          <a:xfrm>
            <a:off x="971600" y="188640"/>
            <a:ext cx="7920880" cy="114300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2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第</a:t>
            </a:r>
            <a:r>
              <a:rPr lang="en-US" altLang="zh-CN" sz="32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2</a:t>
            </a:r>
            <a:r>
              <a:rPr lang="zh-CN" altLang="en-US" sz="32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种缺失率减小技术：增大</a:t>
            </a:r>
            <a:r>
              <a:rPr lang="en-US" altLang="zh-CN" sz="32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 Caches</a:t>
            </a:r>
            <a:r>
              <a:rPr lang="zh-CN" altLang="en-US" sz="32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容量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364056" y="5913252"/>
            <a:ext cx="7323688" cy="65772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zh-CN" altLang="en-US" sz="28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缺点：</a:t>
            </a:r>
            <a:r>
              <a:rPr lang="zh-CN" altLang="en-US" sz="2400" b="1" i="1" dirty="0" smtClean="0">
                <a:solidFill>
                  <a:srgbClr val="000000"/>
                </a:solidFill>
                <a:ea typeface="宋体" panose="02010600030101010101" pitchFamily="2" charset="-122"/>
              </a:rPr>
              <a:t>更长的命中时间    ；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更高的价格</a:t>
            </a:r>
            <a:endParaRPr lang="en-US" altLang="zh-CN" sz="2400" b="1" dirty="0">
              <a:solidFill>
                <a:srgbClr val="C00000"/>
              </a:solidFill>
              <a:ea typeface="宋体" panose="02010600030101010101" pitchFamily="2" charset="-122"/>
            </a:endParaRPr>
          </a:p>
        </p:txBody>
      </p:sp>
      <p:pic>
        <p:nvPicPr>
          <p:cNvPr id="15" name="Picture 3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457200"/>
            <a:ext cx="7011035" cy="4755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6" name="Group 4"/>
          <p:cNvGrpSpPr/>
          <p:nvPr/>
        </p:nvGrpSpPr>
        <p:grpSpPr bwMode="auto">
          <a:xfrm>
            <a:off x="1905000" y="2286000"/>
            <a:ext cx="990600" cy="2209800"/>
            <a:chOff x="1200" y="1440"/>
            <a:chExt cx="624" cy="1392"/>
          </a:xfrm>
        </p:grpSpPr>
        <p:sp>
          <p:nvSpPr>
            <p:cNvPr id="17" name="Line 5"/>
            <p:cNvSpPr>
              <a:spLocks noChangeShapeType="1"/>
            </p:cNvSpPr>
            <p:nvPr/>
          </p:nvSpPr>
          <p:spPr bwMode="auto">
            <a:xfrm flipV="1">
              <a:off x="1776" y="1440"/>
              <a:ext cx="0" cy="1392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Line 6"/>
            <p:cNvSpPr>
              <a:spLocks noChangeShapeType="1"/>
            </p:cNvSpPr>
            <p:nvPr/>
          </p:nvSpPr>
          <p:spPr bwMode="auto">
            <a:xfrm flipH="1">
              <a:off x="1200" y="1440"/>
              <a:ext cx="624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" name="Group 7"/>
          <p:cNvGrpSpPr/>
          <p:nvPr/>
        </p:nvGrpSpPr>
        <p:grpSpPr bwMode="auto">
          <a:xfrm>
            <a:off x="2057400" y="2819400"/>
            <a:ext cx="1676400" cy="1752600"/>
            <a:chOff x="1296" y="1776"/>
            <a:chExt cx="1056" cy="1104"/>
          </a:xfrm>
        </p:grpSpPr>
        <p:sp>
          <p:nvSpPr>
            <p:cNvPr id="20" name="Line 8"/>
            <p:cNvSpPr>
              <a:spLocks noChangeShapeType="1"/>
            </p:cNvSpPr>
            <p:nvPr/>
          </p:nvSpPr>
          <p:spPr bwMode="auto">
            <a:xfrm flipV="1">
              <a:off x="2304" y="1776"/>
              <a:ext cx="0" cy="110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Line 9"/>
            <p:cNvSpPr>
              <a:spLocks noChangeShapeType="1"/>
            </p:cNvSpPr>
            <p:nvPr/>
          </p:nvSpPr>
          <p:spPr bwMode="auto">
            <a:xfrm flipH="1">
              <a:off x="1296" y="1776"/>
              <a:ext cx="1056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2" name="Rectangle 10"/>
          <p:cNvSpPr>
            <a:spLocks noChangeArrowheads="1"/>
          </p:cNvSpPr>
          <p:nvPr/>
        </p:nvSpPr>
        <p:spPr bwMode="auto">
          <a:xfrm>
            <a:off x="5791200" y="1828800"/>
            <a:ext cx="26209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3600">
                <a:solidFill>
                  <a:schemeClr val="hlink"/>
                </a:solidFill>
                <a:latin typeface="Comic Sans MS" panose="030F0702030302020204" pitchFamily="66" charset="0"/>
              </a:rPr>
              <a:t>Cache Size</a:t>
            </a:r>
            <a:endParaRPr lang="zh-CN" altLang="en-US" sz="3600">
              <a:solidFill>
                <a:schemeClr val="hlink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12775" y="6445885"/>
            <a:ext cx="36944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 dirty="0">
                <a:ea typeface="宋体" panose="02010600030101010101" pitchFamily="2" charset="-122"/>
                <a:sym typeface="+mn-ea"/>
              </a:rPr>
              <a:t>在片外的</a:t>
            </a:r>
            <a:r>
              <a:rPr lang="en-US" altLang="zh-CN" sz="2400" b="1" dirty="0">
                <a:ea typeface="宋体" panose="02010600030101010101" pitchFamily="2" charset="-122"/>
                <a:sym typeface="+mn-ea"/>
              </a:rPr>
              <a:t>Cache</a:t>
            </a:r>
            <a:r>
              <a:rPr lang="zh-CN" altLang="en-US" sz="2400" b="1" dirty="0">
                <a:ea typeface="宋体" panose="02010600030101010101" pitchFamily="2" charset="-122"/>
                <a:sym typeface="+mn-ea"/>
              </a:rPr>
              <a:t>中常常采用</a:t>
            </a:r>
            <a:endParaRPr lang="zh-CN" altLang="en-US" sz="2400" b="1" dirty="0"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251520" y="274638"/>
            <a:ext cx="8435280" cy="1143000"/>
          </a:xfrm>
        </p:spPr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第</a:t>
            </a:r>
            <a:r>
              <a:rPr lang="en-US" altLang="zh-CN" sz="36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3</a:t>
            </a:r>
            <a:r>
              <a:rPr lang="zh-CN" altLang="en-US" sz="36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种缺失率减小技术：更高的相联度</a:t>
            </a:r>
            <a:endParaRPr lang="zh-CN" altLang="en-US" sz="36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904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1340768"/>
            <a:ext cx="8229600" cy="5257800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  <a:buFontTx/>
              <a:buNone/>
            </a:pPr>
            <a:r>
              <a:rPr lang="zh-CN" altLang="en-US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方法</a:t>
            </a:r>
            <a:endParaRPr lang="en-US" altLang="zh-CN" b="1" i="1" dirty="0">
              <a:solidFill>
                <a:srgbClr val="000000"/>
              </a:solidFill>
              <a:latin typeface="Palatino" pitchFamily="18" charset="0"/>
              <a:ea typeface="宋体" panose="02010600030101010101" pitchFamily="2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24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对于低相联度（尤其是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直接映像</a:t>
            </a:r>
            <a:r>
              <a:rPr lang="zh-CN" altLang="en-US" sz="24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）</a:t>
            </a:r>
            <a:r>
              <a:rPr lang="en-US" altLang="zh-CN" sz="24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cache</a:t>
            </a:r>
            <a:r>
              <a:rPr lang="zh-CN" altLang="en-US" sz="24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，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冲突缺失</a:t>
            </a:r>
            <a:r>
              <a:rPr lang="zh-CN" altLang="en-US" sz="24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是一个问题。</a:t>
            </a:r>
            <a:r>
              <a:rPr lang="en-US" altLang="zh-CN" sz="24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更高相联度</a:t>
            </a:r>
            <a:r>
              <a:rPr lang="zh-CN" altLang="en-US" sz="24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减少了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冲突缺失</a:t>
            </a:r>
            <a:r>
              <a:rPr lang="zh-CN" altLang="en-US" sz="24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，从而改善了缺失率。</a:t>
            </a:r>
            <a:endParaRPr lang="en-US" altLang="zh-CN" sz="2400" b="1" dirty="0" smtClean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ts val="3000"/>
              </a:lnSpc>
            </a:pPr>
            <a:endParaRPr lang="en-US" altLang="zh-CN" sz="2200" b="1" i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ts val="3000"/>
              </a:lnSpc>
              <a:buFontTx/>
              <a:buNone/>
            </a:pPr>
            <a:r>
              <a:rPr lang="en-US" altLang="zh-CN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Cache</a:t>
            </a:r>
            <a:r>
              <a:rPr lang="zh-CN" altLang="en-US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经验法则</a:t>
            </a:r>
            <a:r>
              <a:rPr lang="en-US" altLang="zh-CN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 </a:t>
            </a:r>
            <a:endParaRPr lang="en-US" altLang="zh-CN" b="1" dirty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hlink"/>
                </a:solidFill>
                <a:ea typeface="宋体" panose="02010600030101010101" pitchFamily="2" charset="-122"/>
              </a:rPr>
              <a:t>2:</a:t>
            </a:r>
            <a:r>
              <a:rPr lang="zh-CN" altLang="en-US" sz="24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1 经验法则  </a:t>
            </a:r>
            <a:r>
              <a:rPr lang="zh-CN" altLang="en-US" sz="2400" b="1" i="1" dirty="0" smtClean="0">
                <a:solidFill>
                  <a:srgbClr val="000000"/>
                </a:solidFill>
                <a:ea typeface="宋体" panose="02010600030101010101" pitchFamily="2" charset="-122"/>
              </a:rPr>
              <a:t>一</a:t>
            </a:r>
            <a:r>
              <a:rPr lang="zh-CN" altLang="en-US" sz="24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个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容量为 </a:t>
            </a:r>
            <a:r>
              <a:rPr lang="en-US" altLang="zh-CN" sz="2400" b="1" i="1" dirty="0" smtClean="0">
                <a:solidFill>
                  <a:srgbClr val="FF0000"/>
                </a:solidFill>
                <a:ea typeface="宋体" panose="02010600030101010101" pitchFamily="2" charset="-122"/>
              </a:rPr>
              <a:t>N</a:t>
            </a:r>
            <a:r>
              <a:rPr lang="zh-CN" altLang="en-US" sz="2400" b="1" i="1" dirty="0" smtClean="0">
                <a:solidFill>
                  <a:srgbClr val="FF0000"/>
                </a:solidFill>
                <a:ea typeface="宋体" panose="02010600030101010101" pitchFamily="2" charset="-122"/>
              </a:rPr>
              <a:t>直接映像</a:t>
            </a:r>
            <a:r>
              <a:rPr lang="en-US" altLang="zh-CN" sz="2400" b="1" i="1" dirty="0" smtClean="0">
                <a:solidFill>
                  <a:srgbClr val="FF0000"/>
                </a:solidFill>
                <a:ea typeface="宋体" panose="02010600030101010101" pitchFamily="2" charset="-122"/>
              </a:rPr>
              <a:t>cache</a:t>
            </a:r>
            <a:r>
              <a:rPr lang="zh-CN" altLang="en-US" sz="2400" b="1" i="1" dirty="0" smtClean="0">
                <a:solidFill>
                  <a:srgbClr val="000000"/>
                </a:solidFill>
                <a:ea typeface="宋体" panose="02010600030101010101" pitchFamily="2" charset="-122"/>
              </a:rPr>
              <a:t>与</a:t>
            </a:r>
            <a:r>
              <a:rPr lang="zh-CN" altLang="en-US" sz="2400" b="1" i="1" dirty="0" smtClean="0">
                <a:solidFill>
                  <a:srgbClr val="FF0000"/>
                </a:solidFill>
                <a:ea typeface="宋体" panose="02010600030101010101" pitchFamily="2" charset="-122"/>
              </a:rPr>
              <a:t>容量为 </a:t>
            </a:r>
            <a:r>
              <a:rPr lang="en-US" altLang="zh-CN" sz="2400" b="1" i="1" dirty="0" smtClean="0">
                <a:solidFill>
                  <a:srgbClr val="FF0000"/>
                </a:solidFill>
                <a:ea typeface="宋体" panose="02010600030101010101" pitchFamily="2" charset="-122"/>
              </a:rPr>
              <a:t>N/2</a:t>
            </a:r>
            <a:r>
              <a:rPr lang="zh-CN" altLang="en-US" sz="2400" b="1" i="1" dirty="0" smtClean="0">
                <a:solidFill>
                  <a:srgbClr val="FF0000"/>
                </a:solidFill>
                <a:ea typeface="宋体" panose="02010600030101010101" pitchFamily="2" charset="-122"/>
              </a:rPr>
              <a:t>的</a:t>
            </a:r>
            <a:r>
              <a:rPr lang="en-US" altLang="zh-CN" sz="2400" b="1" i="1" dirty="0" smtClean="0">
                <a:solidFill>
                  <a:srgbClr val="FF0000"/>
                </a:solidFill>
                <a:ea typeface="宋体" panose="02010600030101010101" pitchFamily="2" charset="-122"/>
              </a:rPr>
              <a:t>2-</a:t>
            </a:r>
            <a:r>
              <a:rPr lang="zh-CN" altLang="en-US" sz="2400" b="1" i="1" dirty="0" smtClean="0">
                <a:solidFill>
                  <a:srgbClr val="FF0000"/>
                </a:solidFill>
                <a:ea typeface="宋体" panose="02010600030101010101" pitchFamily="2" charset="-122"/>
              </a:rPr>
              <a:t>路组相联</a:t>
            </a:r>
            <a:r>
              <a:rPr lang="en-US" altLang="zh-CN" sz="2400" b="1" i="1" dirty="0" smtClean="0">
                <a:solidFill>
                  <a:srgbClr val="FF0000"/>
                </a:solidFill>
                <a:ea typeface="宋体" panose="02010600030101010101" pitchFamily="2" charset="-122"/>
              </a:rPr>
              <a:t>cache</a:t>
            </a:r>
            <a:r>
              <a:rPr lang="zh-CN" altLang="en-US" sz="24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具有相同的缺失率</a:t>
            </a:r>
            <a:r>
              <a:rPr lang="zh-CN" altLang="en-US" sz="2400" b="1" i="1" dirty="0" smtClean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  <a:r>
              <a:rPr lang="en-US" altLang="zh-CN" sz="2400" b="1" i="1" dirty="0" smtClean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b="1" i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从实用角度，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8-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路组相联</a:t>
            </a:r>
            <a:r>
              <a:rPr lang="en-US" altLang="zh-CN" sz="24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cache</a:t>
            </a:r>
            <a:r>
              <a:rPr lang="zh-CN" altLang="en-US" sz="24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与</a:t>
            </a:r>
            <a:r>
              <a:rPr lang="zh-CN" altLang="en-US" sz="2400" b="1" dirty="0">
                <a:solidFill>
                  <a:srgbClr val="000000"/>
                </a:solidFill>
                <a:ea typeface="宋体" panose="02010600030101010101" pitchFamily="2" charset="-122"/>
              </a:rPr>
              <a:t>相同容量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</a:rPr>
              <a:t>全相联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cache</a:t>
            </a:r>
            <a:endParaRPr lang="en-US" altLang="zh-CN" sz="2400" b="1" dirty="0" smtClean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    </a:t>
            </a:r>
            <a:r>
              <a:rPr lang="zh-CN" altLang="en-US" sz="24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有效减少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冲突缺失</a:t>
            </a:r>
            <a:r>
              <a:rPr lang="zh-CN" altLang="en-US" sz="24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的效果几乎相当。</a:t>
            </a:r>
            <a:endParaRPr lang="zh-CN" altLang="en-US" sz="2400" b="1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5218" name="Picture 2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620688"/>
            <a:ext cx="7442200" cy="53229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05219" name="Rectangle 3"/>
          <p:cNvSpPr>
            <a:spLocks noGrp="1" noChangeArrowheads="1"/>
          </p:cNvSpPr>
          <p:nvPr>
            <p:ph type="title"/>
          </p:nvPr>
        </p:nvSpPr>
        <p:spPr>
          <a:xfrm>
            <a:off x="673100" y="266700"/>
            <a:ext cx="7162800" cy="1143000"/>
          </a:xfrm>
          <a:noFill/>
        </p:spPr>
        <p:txBody>
          <a:bodyPr lIns="90488" rIns="90488"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相联度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05220" name="Rectangle 4"/>
          <p:cNvSpPr>
            <a:spLocks noChangeArrowheads="1"/>
          </p:cNvSpPr>
          <p:nvPr/>
        </p:nvSpPr>
        <p:spPr bwMode="auto">
          <a:xfrm>
            <a:off x="4684713" y="1497013"/>
            <a:ext cx="131445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latin typeface="Arial" panose="020B0604020202020204" pitchFamily="34" charset="0"/>
              </a:rPr>
              <a:t>Conflict</a:t>
            </a:r>
            <a:endParaRPr lang="en-US" sz="2400">
              <a:latin typeface="Arial" panose="020B0604020202020204" pitchFamily="34" charset="0"/>
            </a:endParaRPr>
          </a:p>
        </p:txBody>
      </p:sp>
      <p:sp>
        <p:nvSpPr>
          <p:cNvPr id="905221" name="Line 5"/>
          <p:cNvSpPr>
            <a:spLocks noChangeShapeType="1"/>
          </p:cNvSpPr>
          <p:nvPr/>
        </p:nvSpPr>
        <p:spPr bwMode="auto">
          <a:xfrm>
            <a:off x="3606800" y="1428750"/>
            <a:ext cx="113030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5222" name="Line 6"/>
          <p:cNvSpPr>
            <a:spLocks noChangeShapeType="1"/>
          </p:cNvSpPr>
          <p:nvPr/>
        </p:nvSpPr>
        <p:spPr bwMode="auto">
          <a:xfrm>
            <a:off x="4883150" y="1866900"/>
            <a:ext cx="311150" cy="882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5223" name="Line 7"/>
          <p:cNvSpPr>
            <a:spLocks noChangeShapeType="1"/>
          </p:cNvSpPr>
          <p:nvPr/>
        </p:nvSpPr>
        <p:spPr bwMode="auto">
          <a:xfrm flipV="1">
            <a:off x="3581400" y="2711450"/>
            <a:ext cx="0" cy="174625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5224" name="Line 8"/>
          <p:cNvSpPr>
            <a:spLocks noChangeShapeType="1"/>
          </p:cNvSpPr>
          <p:nvPr/>
        </p:nvSpPr>
        <p:spPr bwMode="auto">
          <a:xfrm flipH="1">
            <a:off x="1993900" y="2774950"/>
            <a:ext cx="1612900" cy="0"/>
          </a:xfrm>
          <a:prstGeom prst="line">
            <a:avLst/>
          </a:prstGeom>
          <a:noFill/>
          <a:ln w="50800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05225" name="Line 9"/>
          <p:cNvSpPr>
            <a:spLocks noChangeShapeType="1"/>
          </p:cNvSpPr>
          <p:nvPr/>
        </p:nvSpPr>
        <p:spPr bwMode="auto">
          <a:xfrm>
            <a:off x="3606800" y="3336656"/>
            <a:ext cx="647700" cy="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2800350" y="2774950"/>
            <a:ext cx="0" cy="1806178"/>
          </a:xfrm>
          <a:prstGeom prst="line">
            <a:avLst/>
          </a:prstGeom>
          <a:ln w="28575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4254500" y="3336656"/>
            <a:ext cx="0" cy="124447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/>
          <p:cNvSpPr txBox="1"/>
          <p:nvPr/>
        </p:nvSpPr>
        <p:spPr>
          <a:xfrm>
            <a:off x="105410" y="5752465"/>
            <a:ext cx="554355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 b="1" dirty="0" smtClean="0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更高相联度</a:t>
            </a:r>
            <a:r>
              <a:rPr lang="zh-CN" altLang="en-US" sz="2000" b="1" dirty="0" smtClean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减少了</a:t>
            </a:r>
            <a:r>
              <a:rPr lang="zh-CN" altLang="en-US" sz="2000" b="1" dirty="0" smtClean="0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冲突缺失</a:t>
            </a:r>
            <a:r>
              <a:rPr lang="zh-CN" altLang="en-US" sz="2000" b="1" dirty="0" smtClean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，从而改善了缺失率</a:t>
            </a:r>
            <a:endParaRPr lang="zh-CN" altLang="en-US" sz="2000" b="1" dirty="0" smtClean="0">
              <a:solidFill>
                <a:srgbClr val="000000"/>
              </a:solidFill>
              <a:ea typeface="宋体" panose="02010600030101010101" pitchFamily="2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565" y="6141085"/>
            <a:ext cx="877633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000" b="1" dirty="0">
                <a:solidFill>
                  <a:schemeClr val="hlink"/>
                </a:solidFill>
                <a:ea typeface="宋体" panose="02010600030101010101" pitchFamily="2" charset="-122"/>
                <a:sym typeface="+mn-ea"/>
              </a:rPr>
              <a:t>2:</a:t>
            </a:r>
            <a:r>
              <a:rPr lang="zh-CN" altLang="en-US" sz="2000" b="1" dirty="0" smtClean="0">
                <a:solidFill>
                  <a:schemeClr val="hlink"/>
                </a:solidFill>
                <a:ea typeface="宋体" panose="02010600030101010101" pitchFamily="2" charset="-122"/>
                <a:sym typeface="+mn-ea"/>
              </a:rPr>
              <a:t>1 经验法则  </a:t>
            </a:r>
            <a:r>
              <a:rPr lang="zh-CN" altLang="en-US" sz="2000" b="1" i="1" dirty="0" smtClean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一</a:t>
            </a:r>
            <a:r>
              <a:rPr lang="zh-CN" altLang="en-US" sz="2000" b="1" dirty="0" smtClean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个容量为 </a:t>
            </a:r>
            <a:r>
              <a:rPr lang="en-US" altLang="zh-CN" sz="2000" b="1" i="1" dirty="0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N</a:t>
            </a:r>
            <a:r>
              <a:rPr lang="zh-CN" altLang="en-US" sz="2000" b="1" i="1" dirty="0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直接映像</a:t>
            </a:r>
            <a:r>
              <a:rPr lang="en-US" altLang="zh-CN" sz="2000" b="1" i="1" dirty="0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cache</a:t>
            </a:r>
            <a:r>
              <a:rPr lang="zh-CN" altLang="en-US" sz="2000" b="1" i="1" dirty="0" smtClean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与</a:t>
            </a:r>
            <a:r>
              <a:rPr lang="zh-CN" altLang="en-US" sz="2000" b="1" i="1" dirty="0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容量为 </a:t>
            </a:r>
            <a:r>
              <a:rPr lang="en-US" altLang="zh-CN" sz="2000" b="1" i="1" dirty="0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N/2</a:t>
            </a:r>
            <a:r>
              <a:rPr lang="zh-CN" altLang="en-US" sz="2000" b="1" i="1" dirty="0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的</a:t>
            </a:r>
            <a:r>
              <a:rPr lang="en-US" altLang="zh-CN" sz="2000" b="1" i="1" dirty="0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2-</a:t>
            </a:r>
            <a:r>
              <a:rPr lang="zh-CN" altLang="en-US" sz="2000" b="1" i="1" dirty="0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路组相联</a:t>
            </a:r>
            <a:r>
              <a:rPr lang="en-US" altLang="zh-CN" sz="2000" b="1" i="1" dirty="0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cache</a:t>
            </a:r>
            <a:r>
              <a:rPr lang="zh-CN" altLang="en-US" sz="2000" b="1" dirty="0" smtClean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具有相同的缺失率</a:t>
            </a:r>
            <a:r>
              <a:rPr lang="zh-CN" altLang="en-US" sz="2000" b="1" i="1" dirty="0" smtClean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。</a:t>
            </a:r>
            <a:endParaRPr lang="zh-CN" altLang="en-US" sz="2000" b="1" i="1" dirty="0" smtClean="0">
              <a:solidFill>
                <a:srgbClr val="000000"/>
              </a:solidFill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24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rIns="90488">
            <a:norm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相联度</a:t>
            </a:r>
            <a:r>
              <a:rPr lang="zh-CN" altLang="en-US" b="1" dirty="0" smtClean="0"/>
              <a:t>与</a:t>
            </a:r>
            <a:r>
              <a:rPr lang="zh-CN" altLang="en-US" b="1" dirty="0" smtClean="0">
                <a:solidFill>
                  <a:srgbClr val="FF0000"/>
                </a:solidFill>
              </a:rPr>
              <a:t>时钟周期时间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06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40768"/>
            <a:ext cx="8229600" cy="3456384"/>
          </a:xfrm>
          <a:noFill/>
        </p:spPr>
        <p:txBody>
          <a:bodyPr lIns="90488" rIns="90488">
            <a:normAutofit/>
          </a:bodyPr>
          <a:lstStyle/>
          <a:p>
            <a:pPr marL="228600" indent="-228600">
              <a:lnSpc>
                <a:spcPts val="3000"/>
              </a:lnSpc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r>
              <a:rPr lang="zh-CN" altLang="en-US" sz="2800" b="1" dirty="0"/>
              <a:t>必须</a:t>
            </a:r>
            <a:r>
              <a:rPr lang="zh-CN" altLang="en-US" sz="2800" b="1" dirty="0" smtClean="0"/>
              <a:t>意识到：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执行时间</a:t>
            </a:r>
            <a:r>
              <a:rPr lang="zh-CN" altLang="en-US" sz="2800" b="1" dirty="0" smtClean="0"/>
              <a:t>是唯一最终的评价指标！</a:t>
            </a:r>
            <a:endParaRPr lang="en-US" sz="2800" b="1" dirty="0" smtClean="0"/>
          </a:p>
          <a:p>
            <a:pPr marL="228600" indent="-228600">
              <a:lnSpc>
                <a:spcPts val="3000"/>
              </a:lnSpc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r>
              <a:rPr lang="zh-CN" altLang="en-US" sz="2800" b="1" dirty="0" smtClean="0"/>
              <a:t>时钟周期时间与命中时间紧密相关。</a:t>
            </a:r>
            <a:endParaRPr lang="en-US" sz="2800" b="1" dirty="0" smtClean="0"/>
          </a:p>
          <a:p>
            <a:pPr lvl="1">
              <a:lnSpc>
                <a:spcPts val="3000"/>
              </a:lnSpc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endParaRPr lang="en-US" b="1" dirty="0"/>
          </a:p>
          <a:p>
            <a:pPr marL="228600" indent="-228600">
              <a:lnSpc>
                <a:spcPts val="3000"/>
              </a:lnSpc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r>
              <a:rPr lang="zh-CN" altLang="en-US" sz="2800" b="1" dirty="0" smtClean="0"/>
              <a:t>相联度增加，时钟周期时间会增加吗？</a:t>
            </a:r>
            <a:endParaRPr lang="en-US" sz="2800" b="1" dirty="0"/>
          </a:p>
          <a:p>
            <a:pPr lvl="1">
              <a:lnSpc>
                <a:spcPts val="3000"/>
              </a:lnSpc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r>
              <a:rPr lang="en-US" b="1" dirty="0"/>
              <a:t>Hill [1988] </a:t>
            </a:r>
            <a:r>
              <a:rPr lang="zh-CN" altLang="en-US" b="1" dirty="0" smtClean="0"/>
              <a:t>提出，</a:t>
            </a:r>
            <a:r>
              <a:rPr lang="en-US" altLang="zh-CN" b="1" dirty="0" smtClean="0">
                <a:solidFill>
                  <a:srgbClr val="FF0000"/>
                </a:solidFill>
              </a:rPr>
              <a:t>2-</a:t>
            </a:r>
            <a:r>
              <a:rPr lang="zh-CN" altLang="en-US" b="1" dirty="0" smtClean="0">
                <a:solidFill>
                  <a:srgbClr val="FF0000"/>
                </a:solidFill>
              </a:rPr>
              <a:t>路</a:t>
            </a:r>
            <a:r>
              <a:rPr lang="zh-CN" altLang="en-US" b="1" dirty="0" smtClean="0"/>
              <a:t>相对</a:t>
            </a:r>
            <a:r>
              <a:rPr lang="en-US" altLang="zh-CN" b="1" dirty="0" smtClean="0">
                <a:solidFill>
                  <a:srgbClr val="FF0000"/>
                </a:solidFill>
              </a:rPr>
              <a:t>1-</a:t>
            </a:r>
            <a:r>
              <a:rPr lang="zh-CN" altLang="en-US" b="1" dirty="0" smtClean="0">
                <a:solidFill>
                  <a:srgbClr val="FF0000"/>
                </a:solidFill>
              </a:rPr>
              <a:t>路</a:t>
            </a:r>
            <a:r>
              <a:rPr lang="zh-CN" altLang="en-US" b="1" dirty="0" smtClean="0"/>
              <a:t>的</a:t>
            </a:r>
            <a:r>
              <a:rPr lang="zh-CN" altLang="en-US" b="1" dirty="0" smtClean="0">
                <a:solidFill>
                  <a:srgbClr val="FF0000"/>
                </a:solidFill>
              </a:rPr>
              <a:t>命中时间</a:t>
            </a:r>
            <a:r>
              <a:rPr lang="zh-CN" altLang="en-US" b="1" dirty="0" smtClean="0"/>
              <a:t>：</a:t>
            </a:r>
            <a:r>
              <a:rPr lang="en-US" b="1" dirty="0" smtClean="0"/>
              <a:t> </a:t>
            </a:r>
            <a:br>
              <a:rPr lang="en-US" b="1" dirty="0"/>
            </a:br>
            <a:r>
              <a:rPr lang="zh-CN" altLang="en-US" b="1" i="1" dirty="0" smtClean="0">
                <a:solidFill>
                  <a:srgbClr val="C00000"/>
                </a:solidFill>
              </a:rPr>
              <a:t>外部</a:t>
            </a:r>
            <a:r>
              <a:rPr lang="en-US" altLang="zh-CN" b="1" i="1" dirty="0" smtClean="0">
                <a:solidFill>
                  <a:srgbClr val="C00000"/>
                </a:solidFill>
              </a:rPr>
              <a:t>cache</a:t>
            </a:r>
            <a:r>
              <a:rPr lang="en-US" b="1" i="1" dirty="0" smtClean="0">
                <a:solidFill>
                  <a:srgbClr val="C00000"/>
                </a:solidFill>
              </a:rPr>
              <a:t> </a:t>
            </a:r>
            <a:r>
              <a:rPr lang="en-US" b="1" i="1" dirty="0">
                <a:solidFill>
                  <a:srgbClr val="C00000"/>
                </a:solidFill>
              </a:rPr>
              <a:t>+10</a:t>
            </a:r>
            <a:r>
              <a:rPr lang="en-US" b="1" i="1" dirty="0" smtClean="0">
                <a:solidFill>
                  <a:srgbClr val="C00000"/>
                </a:solidFill>
              </a:rPr>
              <a:t>% </a:t>
            </a:r>
            <a:br>
              <a:rPr lang="en-US" b="1" i="1" dirty="0">
                <a:solidFill>
                  <a:srgbClr val="C00000"/>
                </a:solidFill>
              </a:rPr>
            </a:br>
            <a:r>
              <a:rPr lang="zh-CN" altLang="en-US" b="1" i="1" dirty="0" smtClean="0">
                <a:solidFill>
                  <a:srgbClr val="C00000"/>
                </a:solidFill>
              </a:rPr>
              <a:t>内部</a:t>
            </a:r>
            <a:r>
              <a:rPr lang="en-US" altLang="zh-CN" b="1" i="1" dirty="0" smtClean="0">
                <a:solidFill>
                  <a:srgbClr val="C00000"/>
                </a:solidFill>
              </a:rPr>
              <a:t>cache</a:t>
            </a:r>
            <a:r>
              <a:rPr lang="en-US" b="1" i="1" dirty="0" smtClean="0">
                <a:solidFill>
                  <a:srgbClr val="C00000"/>
                </a:solidFill>
              </a:rPr>
              <a:t> </a:t>
            </a:r>
            <a:r>
              <a:rPr lang="en-US" b="1" i="1" dirty="0">
                <a:solidFill>
                  <a:srgbClr val="C00000"/>
                </a:solidFill>
              </a:rPr>
              <a:t>+ 2% </a:t>
            </a:r>
            <a:endParaRPr lang="en-US" b="1" i="1" dirty="0">
              <a:solidFill>
                <a:srgbClr val="C00000"/>
              </a:solidFill>
            </a:endParaRPr>
          </a:p>
          <a:p>
            <a:pPr marL="228600" indent="-228600">
              <a:lnSpc>
                <a:spcPct val="80000"/>
              </a:lnSpc>
              <a:buFontTx/>
              <a:buNone/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endParaRPr lang="en-US" dirty="0"/>
          </a:p>
          <a:p>
            <a:pPr marL="228600" indent="-228600">
              <a:lnSpc>
                <a:spcPct val="80000"/>
              </a:lnSpc>
              <a:buFontTx/>
              <a:buNone/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endParaRPr 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562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33657"/>
            <a:ext cx="7162800" cy="1143000"/>
          </a:xfrm>
          <a:noFill/>
        </p:spPr>
        <p:txBody>
          <a:bodyPr lIns="90488" rIns="90488">
            <a:norm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怎样改善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cache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性能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700808"/>
            <a:ext cx="8686800" cy="5328592"/>
          </a:xfrm>
          <a:noFill/>
        </p:spPr>
        <p:txBody>
          <a:bodyPr lIns="90488" rIns="90488">
            <a:normAutofit/>
          </a:bodyPr>
          <a:lstStyle/>
          <a:p>
            <a:pPr marL="457200" indent="-457200">
              <a:lnSpc>
                <a:spcPts val="32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 smtClean="0"/>
              <a:t>因此，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17</a:t>
            </a:r>
            <a:r>
              <a:rPr lang="zh-CN" altLang="en-US" sz="2800" b="1" dirty="0" smtClean="0"/>
              <a:t>种 </a:t>
            </a:r>
            <a:r>
              <a:rPr lang="en-US" sz="2800" b="1" dirty="0" smtClean="0"/>
              <a:t>cache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优化措施</a:t>
            </a:r>
            <a:r>
              <a:rPr lang="zh-CN" altLang="en-US" sz="2800" b="1" dirty="0" smtClean="0"/>
              <a:t>分为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4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类</a:t>
            </a:r>
            <a:r>
              <a:rPr lang="zh-CN" altLang="en-US" sz="2800" b="1" dirty="0" smtClean="0"/>
              <a:t>：</a:t>
            </a:r>
            <a:endParaRPr lang="en-US" sz="2800" b="1" dirty="0"/>
          </a:p>
          <a:p>
            <a:pPr marL="457200" indent="-457200">
              <a:lnSpc>
                <a:spcPts val="3200"/>
              </a:lnSpc>
              <a:spcBef>
                <a:spcPct val="0"/>
              </a:spcBef>
              <a:buFontTx/>
              <a:buNone/>
            </a:pPr>
            <a:r>
              <a:rPr lang="en-US" sz="2800" b="1" dirty="0"/>
              <a:t>1</a:t>
            </a:r>
            <a:r>
              <a:rPr lang="en-US" sz="2800" b="1" dirty="0" smtClean="0"/>
              <a:t>.</a:t>
            </a:r>
            <a:r>
              <a:rPr lang="zh-CN" altLang="en-US" sz="2800" b="1" dirty="0"/>
              <a:t>减少缺失率 </a:t>
            </a:r>
            <a:r>
              <a:rPr lang="en-US" altLang="zh-CN" sz="2800" b="1"/>
              <a:t>-- </a:t>
            </a:r>
            <a:r>
              <a:rPr lang="en-US" altLang="zh-CN" sz="2800" b="1" smtClean="0"/>
              <a:t>4</a:t>
            </a:r>
            <a:endParaRPr lang="en-US" altLang="zh-CN" sz="2800" b="1" dirty="0"/>
          </a:p>
          <a:p>
            <a:pPr marL="457200" indent="-457200">
              <a:lnSpc>
                <a:spcPts val="32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	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</a:rPr>
              <a:t>——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</a:rPr>
              <a:t>增加块大小，增大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</a:rPr>
              <a:t> cache 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</a:rPr>
              <a:t>容量，更高相联度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，编译优化</a:t>
            </a:r>
            <a:endParaRPr lang="en-US" sz="2400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marL="457200" indent="-457200">
              <a:lnSpc>
                <a:spcPts val="3200"/>
              </a:lnSpc>
              <a:spcBef>
                <a:spcPct val="0"/>
              </a:spcBef>
              <a:buFontTx/>
              <a:buNone/>
            </a:pPr>
            <a:r>
              <a:rPr lang="en-US" sz="2800" b="1" dirty="0"/>
              <a:t>2</a:t>
            </a:r>
            <a:r>
              <a:rPr lang="en-US" sz="2800" b="1" dirty="0" smtClean="0"/>
              <a:t>.</a:t>
            </a:r>
            <a:r>
              <a:rPr lang="zh-CN" altLang="en-US" sz="2800" b="1" dirty="0"/>
              <a:t>减少缺失代价 </a:t>
            </a:r>
            <a:r>
              <a:rPr lang="en-US" altLang="zh-CN" sz="2800" b="1" dirty="0"/>
              <a:t>-- 5</a:t>
            </a:r>
            <a:endParaRPr lang="en-US" altLang="zh-CN" sz="2800" b="1" dirty="0"/>
          </a:p>
          <a:p>
            <a:pPr marL="457200" indent="-457200">
              <a:lnSpc>
                <a:spcPts val="3200"/>
              </a:lnSpc>
              <a:spcBef>
                <a:spcPct val="0"/>
              </a:spcBef>
              <a:buFontTx/>
              <a:buNone/>
            </a:pPr>
            <a:r>
              <a:rPr lang="en-US" altLang="zh-CN" sz="2800" dirty="0">
                <a:ea typeface="宋体" panose="02010600030101010101" pitchFamily="2" charset="-122"/>
              </a:rPr>
              <a:t>	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</a:rPr>
              <a:t>——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</a:rPr>
              <a:t>多级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</a:rPr>
              <a:t> caches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</a:rPr>
              <a:t>，关键字优先，读缺失优于写缺失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，</a:t>
            </a:r>
            <a:endParaRPr lang="en-US" altLang="zh-CN" sz="2400" b="1" dirty="0" smtClean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marL="457200" indent="-457200">
              <a:lnSpc>
                <a:spcPts val="32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              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合并写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</a:rPr>
              <a:t>缓冲，牺牲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缓冲</a:t>
            </a:r>
            <a:endParaRPr lang="en-US" altLang="zh-CN" sz="2400" dirty="0" smtClean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marL="457200" indent="-457200">
              <a:lnSpc>
                <a:spcPts val="3200"/>
              </a:lnSpc>
              <a:spcBef>
                <a:spcPct val="0"/>
              </a:spcBef>
              <a:buFontTx/>
              <a:buNone/>
            </a:pPr>
            <a:r>
              <a:rPr lang="en-US" sz="2800" b="1" dirty="0" smtClean="0"/>
              <a:t>3</a:t>
            </a:r>
            <a:r>
              <a:rPr lang="en-US" sz="2800" b="1" dirty="0"/>
              <a:t>. </a:t>
            </a:r>
            <a:r>
              <a:rPr lang="zh-CN" altLang="en-US" sz="2800" b="1" dirty="0" smtClean="0"/>
              <a:t>通过并行减少缺失代价和缺失率</a:t>
            </a:r>
            <a:r>
              <a:rPr lang="en-US" altLang="zh-CN" sz="2800" b="1" dirty="0" smtClean="0"/>
              <a:t>--3</a:t>
            </a:r>
            <a:endParaRPr lang="en-US" sz="2800" b="1" dirty="0"/>
          </a:p>
          <a:p>
            <a:pPr marL="457200" indent="-457200">
              <a:lnSpc>
                <a:spcPts val="32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ea typeface="宋体" panose="02010600030101010101" pitchFamily="2" charset="-122"/>
              </a:rPr>
              <a:t>	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——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非阻塞 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caches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，硬件预取，编译预取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000" b="0" dirty="0">
                <a:ea typeface="宋体" panose="02010600030101010101" pitchFamily="2" charset="-122"/>
              </a:rPr>
              <a:t>	</a:t>
            </a:r>
            <a:r>
              <a:rPr lang="en-US" altLang="zh-CN" sz="2000" dirty="0">
                <a:ea typeface="宋体" panose="02010600030101010101" pitchFamily="2" charset="-122"/>
              </a:rPr>
              <a:t>	</a:t>
            </a:r>
            <a:endParaRPr lang="en-US" dirty="0">
              <a:solidFill>
                <a:schemeClr val="hlink"/>
              </a:solidFill>
            </a:endParaRPr>
          </a:p>
          <a:p>
            <a:pPr marL="457200" indent="-457200">
              <a:lnSpc>
                <a:spcPts val="3200"/>
              </a:lnSpc>
              <a:spcBef>
                <a:spcPct val="0"/>
              </a:spcBef>
              <a:buFontTx/>
              <a:buNone/>
            </a:pPr>
            <a:r>
              <a:rPr lang="en-US" sz="2800" b="1" dirty="0"/>
              <a:t>4.  </a:t>
            </a:r>
            <a:r>
              <a:rPr lang="zh-CN" altLang="en-US" sz="2800" b="1" dirty="0" smtClean="0"/>
              <a:t>减少</a:t>
            </a:r>
            <a:r>
              <a:rPr lang="en-US" altLang="zh-CN" sz="2800" b="1" dirty="0" smtClean="0"/>
              <a:t>cache</a:t>
            </a:r>
            <a:r>
              <a:rPr lang="zh-CN" altLang="en-US" sz="2800" b="1" dirty="0" smtClean="0"/>
              <a:t>的命中时间 </a:t>
            </a:r>
            <a:r>
              <a:rPr lang="en-US" sz="2800" b="1" dirty="0" smtClean="0"/>
              <a:t>-- 5</a:t>
            </a:r>
            <a:endParaRPr lang="en-US" sz="2800" b="1" dirty="0"/>
          </a:p>
          <a:p>
            <a:pPr marL="457200" indent="-457200">
              <a:lnSpc>
                <a:spcPts val="3200"/>
              </a:lnSpc>
              <a:spcBef>
                <a:spcPct val="0"/>
              </a:spcBef>
              <a:buFontTx/>
              <a:buNone/>
            </a:pPr>
            <a:r>
              <a:rPr lang="en-US" altLang="zh-CN" sz="2000" b="0" dirty="0">
                <a:ea typeface="宋体" panose="02010600030101010101" pitchFamily="2" charset="-122"/>
              </a:rPr>
              <a:t>	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——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小和简单的 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caches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，避免地址转换，流水线 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cache 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访问， </a:t>
            </a:r>
            <a:endParaRPr lang="en-US" altLang="zh-CN" sz="2400" b="1" dirty="0" smtClean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marL="457200" indent="-457200">
              <a:lnSpc>
                <a:spcPts val="32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            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C00000"/>
                </a:solidFill>
                <a:ea typeface="宋体" panose="02010600030101010101" pitchFamily="2" charset="-122"/>
              </a:rPr>
              <a:t>路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预测，踪迹 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caches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</a:rPr>
              <a:t>	</a:t>
            </a:r>
            <a:r>
              <a:rPr lang="en-US" altLang="zh-CN" sz="2000" b="1" dirty="0">
                <a:ea typeface="宋体" panose="02010600030101010101" pitchFamily="2" charset="-122"/>
              </a:rPr>
              <a:t>	 </a:t>
            </a:r>
            <a:endParaRPr lang="en-US" sz="2000" b="1" dirty="0">
              <a:ea typeface="宋体" panose="02010600030101010101" pitchFamily="2" charset="-122"/>
            </a:endParaRPr>
          </a:p>
        </p:txBody>
      </p:sp>
      <p:graphicFrame>
        <p:nvGraphicFramePr>
          <p:cNvPr id="578567" name="Object 7"/>
          <p:cNvGraphicFramePr>
            <a:graphicFrameLocks noChangeAspect="1"/>
          </p:cNvGraphicFramePr>
          <p:nvPr/>
        </p:nvGraphicFramePr>
        <p:xfrm>
          <a:off x="323528" y="980728"/>
          <a:ext cx="8280920" cy="5040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4" name="公式" r:id="rId1" imgW="77724000" imgH="4876800" progId="Equation.3">
                  <p:embed/>
                </p:oleObj>
              </mc:Choice>
              <mc:Fallback>
                <p:oleObj name="公式" r:id="rId1" imgW="77724000" imgH="4876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980728"/>
                        <a:ext cx="8280920" cy="50405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116632"/>
            <a:ext cx="7162800" cy="609600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例</a:t>
            </a:r>
            <a:r>
              <a:rPr lang="en-US" b="1" dirty="0" smtClean="0">
                <a:solidFill>
                  <a:srgbClr val="FF0000"/>
                </a:solidFill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zh-CN" altLang="en-US" sz="28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更高相联度</a:t>
            </a:r>
            <a:endParaRPr lang="zh-CN" altLang="en-US" sz="22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90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692696"/>
            <a:ext cx="8686800" cy="6021288"/>
          </a:xfrm>
        </p:spPr>
        <p:txBody>
          <a:bodyPr>
            <a:normAutofit fontScale="90000"/>
          </a:bodyPr>
          <a:lstStyle/>
          <a:p>
            <a:pPr>
              <a:lnSpc>
                <a:spcPts val="3300"/>
              </a:lnSpc>
              <a:buFontTx/>
              <a:buNone/>
            </a:pPr>
            <a:r>
              <a:rPr lang="zh-CN" altLang="en-US" b="1" dirty="0" smtClean="0">
                <a:solidFill>
                  <a:schemeClr val="hlink"/>
                </a:solidFill>
              </a:rPr>
              <a:t>假设：</a:t>
            </a:r>
            <a:r>
              <a:rPr lang="en-US" b="1" dirty="0" smtClean="0">
                <a:solidFill>
                  <a:schemeClr val="hlink"/>
                </a:solidFill>
              </a:rPr>
              <a:t> </a:t>
            </a:r>
            <a:endParaRPr lang="en-US" b="1" dirty="0">
              <a:solidFill>
                <a:schemeClr val="hlink"/>
              </a:solidFill>
            </a:endParaRPr>
          </a:p>
          <a:p>
            <a:pPr>
              <a:lnSpc>
                <a:spcPts val="3300"/>
              </a:lnSpc>
              <a:buFontTx/>
              <a:buNone/>
            </a:pPr>
            <a:r>
              <a:rPr lang="en-US" altLang="zh-CN" b="1" dirty="0">
                <a:solidFill>
                  <a:schemeClr val="hlink"/>
                </a:solidFill>
              </a:rPr>
              <a:t> </a:t>
            </a:r>
            <a:r>
              <a:rPr lang="en-US" altLang="zh-CN" b="1" dirty="0" smtClean="0">
                <a:solidFill>
                  <a:schemeClr val="hlink"/>
                </a:solidFill>
              </a:rPr>
              <a:t>   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时钟周期时间</a:t>
            </a:r>
            <a:r>
              <a:rPr lang="en-US" sz="2800" b="1" baseline="-25000" dirty="0" smtClean="0">
                <a:solidFill>
                  <a:srgbClr val="C00000"/>
                </a:solidFill>
              </a:rPr>
              <a:t>2-</a:t>
            </a:r>
            <a:r>
              <a:rPr lang="zh-CN" altLang="en-US" sz="2800" b="1" baseline="-25000" dirty="0" smtClean="0">
                <a:solidFill>
                  <a:srgbClr val="C00000"/>
                </a:solidFill>
              </a:rPr>
              <a:t>路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r>
              <a:rPr lang="en-US" sz="2800" b="1" dirty="0"/>
              <a:t>= </a:t>
            </a:r>
            <a:r>
              <a:rPr lang="en-US" sz="2800" b="1" dirty="0" smtClean="0"/>
              <a:t>1.36</a:t>
            </a:r>
            <a:r>
              <a:rPr lang="en-US" altLang="zh-CN" sz="2800" b="1" dirty="0" smtClean="0">
                <a:ea typeface="宋体" panose="02010600030101010101" pitchFamily="2" charset="-122"/>
              </a:rPr>
              <a:t>×</a:t>
            </a:r>
            <a:r>
              <a:rPr lang="zh-CN" altLang="en-US" sz="2800" b="1" dirty="0" smtClean="0"/>
              <a:t>时钟周期时间</a:t>
            </a:r>
            <a:r>
              <a:rPr lang="en-US" sz="2800" b="1" baseline="-25000" dirty="0" smtClean="0"/>
              <a:t>1-</a:t>
            </a:r>
            <a:r>
              <a:rPr lang="zh-CN" altLang="en-US" sz="2800" b="1" baseline="-25000" dirty="0" smtClean="0"/>
              <a:t>路</a:t>
            </a:r>
            <a:endParaRPr lang="en-US" sz="2800" b="1" baseline="-25000" dirty="0"/>
          </a:p>
          <a:p>
            <a:pPr>
              <a:lnSpc>
                <a:spcPts val="3300"/>
              </a:lnSpc>
              <a:buFontTx/>
              <a:buNone/>
            </a:pPr>
            <a:r>
              <a:rPr lang="en-US" b="1" dirty="0"/>
              <a:t>	</a:t>
            </a:r>
            <a:r>
              <a:rPr lang="zh-CN" altLang="en-US" sz="2800" b="1" dirty="0"/>
              <a:t>时钟</a:t>
            </a:r>
            <a:r>
              <a:rPr lang="zh-CN" altLang="en-US" sz="2800" b="1" dirty="0" smtClean="0"/>
              <a:t>周期时间</a:t>
            </a:r>
            <a:r>
              <a:rPr lang="en-US" sz="2800" b="1" baseline="-25000" dirty="0" smtClean="0"/>
              <a:t>4-</a:t>
            </a:r>
            <a:r>
              <a:rPr lang="zh-CN" altLang="en-US" sz="2800" b="1" baseline="-25000" dirty="0" smtClean="0"/>
              <a:t>路</a:t>
            </a:r>
            <a:r>
              <a:rPr lang="en-US" b="1" dirty="0" smtClean="0"/>
              <a:t> </a:t>
            </a:r>
            <a:r>
              <a:rPr lang="en-US" sz="2800" b="1" dirty="0"/>
              <a:t>= </a:t>
            </a:r>
            <a:r>
              <a:rPr lang="en-US" sz="2800" b="1" dirty="0" smtClean="0"/>
              <a:t>1.44</a:t>
            </a:r>
            <a:r>
              <a:rPr lang="en-US" altLang="zh-CN" sz="2800" b="1" dirty="0" smtClean="0">
                <a:ea typeface="宋体" panose="02010600030101010101" pitchFamily="2" charset="-122"/>
              </a:rPr>
              <a:t>×</a:t>
            </a:r>
            <a:r>
              <a:rPr lang="zh-CN" altLang="en-US" sz="2800" b="1" dirty="0" smtClean="0"/>
              <a:t>时钟周期时间</a:t>
            </a:r>
            <a:r>
              <a:rPr lang="en-US" sz="2800" b="1" baseline="-25000" dirty="0" smtClean="0"/>
              <a:t>1-</a:t>
            </a:r>
            <a:r>
              <a:rPr lang="zh-CN" altLang="en-US" sz="2800" b="1" baseline="-25000" dirty="0" smtClean="0"/>
              <a:t>路</a:t>
            </a:r>
            <a:endParaRPr lang="en-US" sz="2800" b="1" baseline="-25000" dirty="0"/>
          </a:p>
          <a:p>
            <a:pPr>
              <a:lnSpc>
                <a:spcPts val="3300"/>
              </a:lnSpc>
              <a:buFontTx/>
              <a:buNone/>
            </a:pPr>
            <a:r>
              <a:rPr lang="en-US" sz="2800" b="1" dirty="0"/>
              <a:t>	</a:t>
            </a:r>
            <a:r>
              <a:rPr lang="zh-CN" altLang="en-US" sz="2800" b="1" dirty="0">
                <a:solidFill>
                  <a:srgbClr val="009900"/>
                </a:solidFill>
              </a:rPr>
              <a:t>时钟</a:t>
            </a:r>
            <a:r>
              <a:rPr lang="zh-CN" altLang="en-US" sz="2800" b="1" dirty="0" smtClean="0">
                <a:solidFill>
                  <a:srgbClr val="009900"/>
                </a:solidFill>
              </a:rPr>
              <a:t>周期时间</a:t>
            </a:r>
            <a:r>
              <a:rPr lang="en-US" sz="2800" b="1" baseline="-25000" dirty="0" smtClean="0">
                <a:solidFill>
                  <a:srgbClr val="009900"/>
                </a:solidFill>
              </a:rPr>
              <a:t>8-</a:t>
            </a:r>
            <a:r>
              <a:rPr lang="zh-CN" altLang="en-US" sz="2800" b="1" baseline="-25000" dirty="0" smtClean="0">
                <a:solidFill>
                  <a:srgbClr val="009900"/>
                </a:solidFill>
              </a:rPr>
              <a:t>路</a:t>
            </a:r>
            <a:r>
              <a:rPr lang="en-US" sz="2800" b="1" dirty="0" smtClean="0">
                <a:solidFill>
                  <a:srgbClr val="009900"/>
                </a:solidFill>
              </a:rPr>
              <a:t> </a:t>
            </a:r>
            <a:r>
              <a:rPr lang="en-US" sz="2800" b="1" dirty="0"/>
              <a:t>= </a:t>
            </a:r>
            <a:r>
              <a:rPr lang="en-US" sz="2800" b="1" dirty="0" smtClean="0"/>
              <a:t>1.52</a:t>
            </a:r>
            <a:r>
              <a:rPr lang="en-US" altLang="zh-CN" sz="2800" b="1" dirty="0" smtClean="0">
                <a:ea typeface="宋体" panose="02010600030101010101" pitchFamily="2" charset="-122"/>
              </a:rPr>
              <a:t>×</a:t>
            </a:r>
            <a:r>
              <a:rPr lang="zh-CN" altLang="en-US" sz="2800" b="1" dirty="0" smtClean="0"/>
              <a:t>时钟周期时间</a:t>
            </a:r>
            <a:r>
              <a:rPr lang="en-US" sz="2800" b="1" baseline="-25000" dirty="0" smtClean="0"/>
              <a:t>1-</a:t>
            </a:r>
            <a:r>
              <a:rPr lang="zh-CN" altLang="en-US" sz="2800" b="1" baseline="-25000" dirty="0" smtClean="0"/>
              <a:t>路</a:t>
            </a:r>
            <a:endParaRPr lang="en-US" sz="2800" b="1" baseline="-25000" dirty="0"/>
          </a:p>
          <a:p>
            <a:pPr>
              <a:lnSpc>
                <a:spcPts val="3300"/>
              </a:lnSpc>
              <a:buFontTx/>
              <a:buNone/>
            </a:pPr>
            <a:r>
              <a:rPr lang="zh-CN" altLang="en-US" sz="2800" b="1" dirty="0" smtClean="0">
                <a:ea typeface="宋体" panose="02010600030101010101" pitchFamily="2" charset="-122"/>
              </a:rPr>
              <a:t>命中时间：</a:t>
            </a:r>
            <a:r>
              <a:rPr lang="en-US" altLang="zh-CN" sz="2800" b="1" dirty="0" smtClean="0"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ea typeface="宋体" panose="02010600030101010101" pitchFamily="2" charset="-122"/>
              </a:rPr>
              <a:t>1 CLK</a:t>
            </a:r>
            <a:endParaRPr lang="en-US" altLang="zh-CN" sz="2800" b="1" dirty="0">
              <a:ea typeface="宋体" panose="02010600030101010101" pitchFamily="2" charset="-122"/>
            </a:endParaRPr>
          </a:p>
          <a:p>
            <a:pPr>
              <a:lnSpc>
                <a:spcPts val="3300"/>
              </a:lnSpc>
              <a:buFontTx/>
              <a:buNone/>
            </a:pPr>
            <a:r>
              <a:rPr lang="zh-CN" altLang="en-US" sz="28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缺失代价</a:t>
            </a:r>
            <a:r>
              <a:rPr lang="en-US" altLang="zh-CN" sz="2800" b="1" baseline="-25000" dirty="0" smtClean="0">
                <a:solidFill>
                  <a:srgbClr val="C00000"/>
                </a:solidFill>
                <a:ea typeface="宋体" panose="02010600030101010101" pitchFamily="2" charset="-122"/>
              </a:rPr>
              <a:t>1</a:t>
            </a:r>
            <a:r>
              <a:rPr lang="zh-CN" altLang="en-US" sz="2800" b="1" baseline="-25000" dirty="0" smtClean="0">
                <a:solidFill>
                  <a:srgbClr val="C00000"/>
                </a:solidFill>
                <a:ea typeface="宋体" panose="02010600030101010101" pitchFamily="2" charset="-122"/>
              </a:rPr>
              <a:t>路</a:t>
            </a:r>
            <a:r>
              <a:rPr lang="zh-CN" altLang="en-US" sz="2800" b="1" dirty="0" smtClean="0">
                <a:ea typeface="宋体" panose="02010600030101010101" pitchFamily="2" charset="-122"/>
              </a:rPr>
              <a:t>：</a:t>
            </a:r>
            <a:r>
              <a:rPr lang="en-US" altLang="zh-CN" sz="2800" b="1" dirty="0" smtClean="0">
                <a:ea typeface="宋体" panose="02010600030101010101" pitchFamily="2" charset="-122"/>
              </a:rPr>
              <a:t>25 </a:t>
            </a:r>
            <a:r>
              <a:rPr lang="en-US" altLang="zh-CN" sz="2800" b="1" dirty="0">
                <a:ea typeface="宋体" panose="02010600030101010101" pitchFamily="2" charset="-122"/>
              </a:rPr>
              <a:t>CLK</a:t>
            </a:r>
            <a:endParaRPr lang="en-US" altLang="zh-CN" sz="2800" b="1" dirty="0">
              <a:ea typeface="宋体" panose="02010600030101010101" pitchFamily="2" charset="-122"/>
            </a:endParaRPr>
          </a:p>
          <a:p>
            <a:pPr>
              <a:lnSpc>
                <a:spcPts val="3300"/>
              </a:lnSpc>
              <a:buFontTx/>
              <a:buNone/>
            </a:pPr>
            <a:r>
              <a:rPr lang="en-US" altLang="zh-CN" sz="2800" b="1" dirty="0">
                <a:ea typeface="宋体" panose="02010600030101010101" pitchFamily="2" charset="-122"/>
              </a:rPr>
              <a:t>L2 cache </a:t>
            </a:r>
            <a:r>
              <a:rPr lang="zh-CN" altLang="en-US" sz="2800" b="1" dirty="0" smtClean="0">
                <a:ea typeface="宋体" panose="02010600030101010101" pitchFamily="2" charset="-122"/>
              </a:rPr>
              <a:t>不产生缺失，</a:t>
            </a:r>
            <a:r>
              <a:rPr lang="zh-CN" altLang="en-US" sz="2400" b="1" dirty="0" smtClean="0">
                <a:ea typeface="宋体" panose="02010600030101010101" pitchFamily="2" charset="-122"/>
              </a:rPr>
              <a:t>且不要求缺失代价是时钟周期整倍数。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>
              <a:lnSpc>
                <a:spcPts val="3300"/>
              </a:lnSpc>
              <a:buFontTx/>
              <a:buNone/>
            </a:pPr>
            <a:r>
              <a:rPr lang="zh-CN" altLang="en-US" sz="2800" b="1" dirty="0" smtClean="0">
                <a:ea typeface="宋体" panose="02010600030101010101" pitchFamily="2" charset="-122"/>
              </a:rPr>
              <a:t>使用表</a:t>
            </a:r>
            <a:r>
              <a:rPr lang="en-US" altLang="zh-CN" sz="2800" b="1" dirty="0" smtClean="0">
                <a:ea typeface="宋体" panose="02010600030101010101" pitchFamily="2" charset="-122"/>
              </a:rPr>
              <a:t>B-4</a:t>
            </a:r>
            <a:r>
              <a:rPr lang="zh-CN" altLang="en-US" sz="2800" b="1" dirty="0" smtClean="0">
                <a:ea typeface="宋体" panose="02010600030101010101" pitchFamily="2" charset="-122"/>
              </a:rPr>
              <a:t>中的缺失率，</a:t>
            </a:r>
            <a:r>
              <a:rPr lang="zh-CN" altLang="en-US" sz="28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哪种容量的</a:t>
            </a:r>
            <a:r>
              <a:rPr lang="en-US" altLang="zh-CN" sz="28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cache </a:t>
            </a:r>
            <a:r>
              <a:rPr lang="zh-CN" altLang="en-US" sz="28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才能使以下三个表达式成立？</a:t>
            </a:r>
            <a:endParaRPr lang="en-US" altLang="zh-CN" sz="2800" b="1" dirty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>
              <a:lnSpc>
                <a:spcPts val="3300"/>
              </a:lnSpc>
              <a:buFontTx/>
              <a:buNone/>
            </a:pPr>
            <a:r>
              <a:rPr lang="en-US" altLang="zh-CN" sz="2400" dirty="0" smtClean="0">
                <a:solidFill>
                  <a:schemeClr val="hlink"/>
                </a:solidFill>
                <a:ea typeface="宋体" panose="02010600030101010101" pitchFamily="2" charset="-122"/>
              </a:rPr>
              <a:t>			</a:t>
            </a:r>
            <a:r>
              <a:rPr lang="zh-CN" altLang="en-US" sz="24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平均访存时间</a:t>
            </a:r>
            <a:r>
              <a:rPr lang="en-US" altLang="zh-CN" sz="2400" b="1" baseline="-25000" dirty="0" smtClean="0">
                <a:solidFill>
                  <a:schemeClr val="hlink"/>
                </a:solidFill>
                <a:ea typeface="宋体" panose="02010600030101010101" pitchFamily="2" charset="-122"/>
              </a:rPr>
              <a:t>8-</a:t>
            </a:r>
            <a:r>
              <a:rPr lang="zh-CN" altLang="en-US" sz="2400" b="1" baseline="-25000" dirty="0" smtClean="0">
                <a:solidFill>
                  <a:schemeClr val="hlink"/>
                </a:solidFill>
                <a:ea typeface="宋体" panose="02010600030101010101" pitchFamily="2" charset="-122"/>
              </a:rPr>
              <a:t>路 </a:t>
            </a:r>
            <a:r>
              <a:rPr lang="en-US" altLang="zh-CN" sz="24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&lt; </a:t>
            </a:r>
            <a:r>
              <a:rPr lang="zh-CN" altLang="en-US" sz="24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平均访存时间</a:t>
            </a:r>
            <a:r>
              <a:rPr lang="en-US" altLang="zh-CN" sz="2400" b="1" baseline="-25000" dirty="0" smtClean="0">
                <a:solidFill>
                  <a:schemeClr val="hlink"/>
                </a:solidFill>
                <a:ea typeface="宋体" panose="02010600030101010101" pitchFamily="2" charset="-122"/>
              </a:rPr>
              <a:t>4-</a:t>
            </a:r>
            <a:r>
              <a:rPr lang="zh-CN" altLang="en-US" sz="2400" b="1" baseline="-25000" dirty="0" smtClean="0">
                <a:solidFill>
                  <a:schemeClr val="hlink"/>
                </a:solidFill>
                <a:ea typeface="宋体" panose="02010600030101010101" pitchFamily="2" charset="-122"/>
              </a:rPr>
              <a:t>路</a:t>
            </a:r>
            <a:endParaRPr lang="en-US" altLang="zh-CN" sz="2400" b="1" baseline="-25000" dirty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>
              <a:lnSpc>
                <a:spcPts val="3300"/>
              </a:lnSpc>
              <a:buNone/>
            </a:pPr>
            <a:r>
              <a:rPr lang="en-US" altLang="zh-CN" sz="24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			</a:t>
            </a:r>
            <a:r>
              <a:rPr lang="zh-CN" altLang="en-US" sz="24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平均</a:t>
            </a:r>
            <a:r>
              <a:rPr lang="zh-CN" altLang="en-US" sz="2400" b="1" dirty="0">
                <a:solidFill>
                  <a:schemeClr val="hlink"/>
                </a:solidFill>
                <a:ea typeface="宋体" panose="02010600030101010101" pitchFamily="2" charset="-122"/>
              </a:rPr>
              <a:t>访存</a:t>
            </a:r>
            <a:r>
              <a:rPr lang="zh-CN" altLang="en-US" sz="24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时间</a:t>
            </a:r>
            <a:r>
              <a:rPr lang="en-US" altLang="zh-CN" sz="2400" b="1" baseline="-25000" dirty="0" smtClean="0">
                <a:solidFill>
                  <a:schemeClr val="hlink"/>
                </a:solidFill>
                <a:ea typeface="宋体" panose="02010600030101010101" pitchFamily="2" charset="-122"/>
              </a:rPr>
              <a:t>4-</a:t>
            </a:r>
            <a:r>
              <a:rPr lang="zh-CN" altLang="en-US" sz="2400" b="1" baseline="-25000" dirty="0">
                <a:solidFill>
                  <a:schemeClr val="hlink"/>
                </a:solidFill>
                <a:ea typeface="宋体" panose="02010600030101010101" pitchFamily="2" charset="-122"/>
              </a:rPr>
              <a:t>路 </a:t>
            </a:r>
            <a:r>
              <a:rPr lang="en-US" altLang="zh-CN" sz="2400" b="1" dirty="0">
                <a:solidFill>
                  <a:schemeClr val="hlink"/>
                </a:solidFill>
                <a:ea typeface="宋体" panose="02010600030101010101" pitchFamily="2" charset="-122"/>
              </a:rPr>
              <a:t>&lt; </a:t>
            </a:r>
            <a:r>
              <a:rPr lang="zh-CN" altLang="en-US" sz="2400" b="1" dirty="0">
                <a:solidFill>
                  <a:schemeClr val="hlink"/>
                </a:solidFill>
                <a:ea typeface="宋体" panose="02010600030101010101" pitchFamily="2" charset="-122"/>
              </a:rPr>
              <a:t>平均访存</a:t>
            </a:r>
            <a:r>
              <a:rPr lang="zh-CN" altLang="en-US" sz="24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时间</a:t>
            </a:r>
            <a:r>
              <a:rPr lang="en-US" altLang="zh-CN" sz="2400" b="1" baseline="-25000" dirty="0" smtClean="0">
                <a:solidFill>
                  <a:schemeClr val="hlink"/>
                </a:solidFill>
                <a:ea typeface="宋体" panose="02010600030101010101" pitchFamily="2" charset="-122"/>
              </a:rPr>
              <a:t>2-</a:t>
            </a:r>
            <a:r>
              <a:rPr lang="zh-CN" altLang="en-US" sz="2400" b="1" baseline="-25000" dirty="0">
                <a:solidFill>
                  <a:schemeClr val="hlink"/>
                </a:solidFill>
                <a:ea typeface="宋体" panose="02010600030101010101" pitchFamily="2" charset="-122"/>
              </a:rPr>
              <a:t>路</a:t>
            </a:r>
            <a:endParaRPr lang="en-US" altLang="zh-CN" sz="2400" b="1" baseline="-25000" dirty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>
              <a:lnSpc>
                <a:spcPts val="3300"/>
              </a:lnSpc>
              <a:buNone/>
            </a:pPr>
            <a:r>
              <a:rPr lang="en-US" altLang="zh-CN" sz="24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			</a:t>
            </a:r>
            <a:r>
              <a:rPr lang="zh-CN" altLang="en-US" sz="24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平均</a:t>
            </a:r>
            <a:r>
              <a:rPr lang="zh-CN" altLang="en-US" sz="2400" b="1" dirty="0">
                <a:solidFill>
                  <a:schemeClr val="hlink"/>
                </a:solidFill>
                <a:ea typeface="宋体" panose="02010600030101010101" pitchFamily="2" charset="-122"/>
              </a:rPr>
              <a:t>访存</a:t>
            </a:r>
            <a:r>
              <a:rPr lang="zh-CN" altLang="en-US" sz="24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时间</a:t>
            </a:r>
            <a:r>
              <a:rPr lang="en-US" altLang="zh-CN" sz="2400" b="1" baseline="-25000" dirty="0" smtClean="0">
                <a:solidFill>
                  <a:schemeClr val="hlink"/>
                </a:solidFill>
                <a:ea typeface="宋体" panose="02010600030101010101" pitchFamily="2" charset="-122"/>
              </a:rPr>
              <a:t>2-</a:t>
            </a:r>
            <a:r>
              <a:rPr lang="zh-CN" altLang="en-US" sz="2400" b="1" baseline="-25000" dirty="0">
                <a:solidFill>
                  <a:schemeClr val="hlink"/>
                </a:solidFill>
                <a:ea typeface="宋体" panose="02010600030101010101" pitchFamily="2" charset="-122"/>
              </a:rPr>
              <a:t>路 </a:t>
            </a:r>
            <a:r>
              <a:rPr lang="en-US" altLang="zh-CN" sz="2400" b="1" dirty="0">
                <a:solidFill>
                  <a:schemeClr val="hlink"/>
                </a:solidFill>
                <a:ea typeface="宋体" panose="02010600030101010101" pitchFamily="2" charset="-122"/>
              </a:rPr>
              <a:t>&lt; </a:t>
            </a:r>
            <a:r>
              <a:rPr lang="zh-CN" altLang="en-US" sz="2400" b="1" dirty="0">
                <a:solidFill>
                  <a:schemeClr val="hlink"/>
                </a:solidFill>
                <a:ea typeface="宋体" panose="02010600030101010101" pitchFamily="2" charset="-122"/>
              </a:rPr>
              <a:t>平均访存</a:t>
            </a:r>
            <a:r>
              <a:rPr lang="zh-CN" altLang="en-US" sz="24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时间</a:t>
            </a:r>
            <a:r>
              <a:rPr lang="en-US" altLang="zh-CN" sz="2400" b="1" baseline="-25000" dirty="0" smtClean="0">
                <a:solidFill>
                  <a:schemeClr val="hlink"/>
                </a:solidFill>
                <a:ea typeface="宋体" panose="02010600030101010101" pitchFamily="2" charset="-122"/>
              </a:rPr>
              <a:t>1-</a:t>
            </a:r>
            <a:r>
              <a:rPr lang="zh-CN" altLang="en-US" sz="2400" b="1" baseline="-25000" dirty="0" smtClean="0">
                <a:solidFill>
                  <a:schemeClr val="hlink"/>
                </a:solidFill>
                <a:ea typeface="宋体" panose="02010600030101010101" pitchFamily="2" charset="-122"/>
              </a:rPr>
              <a:t>路</a:t>
            </a:r>
            <a:endParaRPr lang="zh-CN" altLang="en-US" sz="2400" b="1" dirty="0"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43950" cy="5486400"/>
          </a:xfrm>
          <a:noFill/>
        </p:spPr>
        <p:txBody>
          <a:bodyPr lIns="90488" rIns="90488">
            <a:normAutofit fontScale="92500" lnSpcReduction="10000"/>
          </a:bodyPr>
          <a:lstStyle/>
          <a:p>
            <a:pPr>
              <a:buFontTx/>
              <a:buNone/>
            </a:pPr>
            <a:r>
              <a:rPr lang="zh-CN" altLang="en-US" sz="28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答案：</a:t>
            </a:r>
            <a:r>
              <a:rPr lang="en-US" altLang="zh-CN" sz="20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 </a:t>
            </a:r>
            <a:endParaRPr lang="en-US" altLang="zh-CN" sz="2000" b="1" dirty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zh-CN" altLang="en-US" sz="2000" b="1" dirty="0" smtClean="0">
                <a:ea typeface="宋体" panose="02010600030101010101" pitchFamily="2" charset="-122"/>
              </a:rPr>
              <a:t>平均访存时间</a:t>
            </a:r>
            <a:r>
              <a:rPr lang="en-US" altLang="zh-CN" sz="2000" b="1" baseline="-25000" dirty="0" smtClean="0">
                <a:ea typeface="宋体" panose="02010600030101010101" pitchFamily="2" charset="-122"/>
              </a:rPr>
              <a:t>8-</a:t>
            </a:r>
            <a:r>
              <a:rPr lang="zh-CN" altLang="en-US" sz="2000" b="1" baseline="-25000" dirty="0" smtClean="0">
                <a:ea typeface="宋体" panose="02010600030101010101" pitchFamily="2" charset="-122"/>
              </a:rPr>
              <a:t>路</a:t>
            </a:r>
            <a:r>
              <a:rPr lang="en-US" altLang="zh-CN" sz="2000" b="1" baseline="-25000" dirty="0" smtClean="0">
                <a:ea typeface="宋体" panose="02010600030101010101" pitchFamily="2" charset="-122"/>
              </a:rPr>
              <a:t> </a:t>
            </a:r>
            <a:endParaRPr lang="en-US" altLang="zh-CN" sz="2000" b="1" baseline="-25000" dirty="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			     </a:t>
            </a:r>
            <a:r>
              <a:rPr lang="en-US" altLang="zh-CN" sz="2000" b="1" dirty="0" smtClean="0">
                <a:ea typeface="宋体" panose="02010600030101010101" pitchFamily="2" charset="-122"/>
              </a:rPr>
              <a:t>＝</a:t>
            </a:r>
            <a:r>
              <a:rPr lang="zh-CN" altLang="en-US" sz="2000" b="1" dirty="0" smtClean="0">
                <a:ea typeface="宋体" panose="02010600030101010101" pitchFamily="2" charset="-122"/>
              </a:rPr>
              <a:t>命中时间</a:t>
            </a:r>
            <a:r>
              <a:rPr lang="en-US" altLang="zh-CN" sz="2000" b="1" baseline="-25000" dirty="0" smtClean="0">
                <a:ea typeface="宋体" panose="02010600030101010101" pitchFamily="2" charset="-122"/>
              </a:rPr>
              <a:t>8-</a:t>
            </a:r>
            <a:r>
              <a:rPr lang="zh-CN" altLang="en-US" sz="2000" b="1" baseline="-25000" dirty="0" smtClean="0">
                <a:ea typeface="宋体" panose="02010600030101010101" pitchFamily="2" charset="-122"/>
              </a:rPr>
              <a:t>路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ea typeface="宋体" panose="02010600030101010101" pitchFamily="2" charset="-122"/>
              </a:rPr>
              <a:t>+ </a:t>
            </a:r>
            <a:r>
              <a:rPr lang="zh-CN" altLang="en-US" sz="2000" b="1" dirty="0" smtClean="0">
                <a:ea typeface="宋体" panose="02010600030101010101" pitchFamily="2" charset="-122"/>
              </a:rPr>
              <a:t>缺失率</a:t>
            </a:r>
            <a:r>
              <a:rPr lang="en-US" altLang="zh-CN" sz="2000" b="1" baseline="-25000" dirty="0" smtClean="0">
                <a:ea typeface="宋体" panose="02010600030101010101" pitchFamily="2" charset="-122"/>
              </a:rPr>
              <a:t>8-</a:t>
            </a:r>
            <a:r>
              <a:rPr lang="zh-CN" altLang="en-US" sz="2000" b="1" baseline="-25000" dirty="0" smtClean="0">
                <a:ea typeface="宋体" panose="02010600030101010101" pitchFamily="2" charset="-122"/>
              </a:rPr>
              <a:t>路</a:t>
            </a:r>
            <a:r>
              <a:rPr lang="en-US" altLang="zh-CN" sz="2000" b="1" dirty="0" smtClean="0">
                <a:ea typeface="宋体" panose="02010600030101010101" pitchFamily="2" charset="-122"/>
              </a:rPr>
              <a:t>×</a:t>
            </a:r>
            <a:r>
              <a:rPr lang="zh-CN" altLang="en-US" sz="2000" b="1" dirty="0" smtClean="0">
                <a:ea typeface="宋体" panose="02010600030101010101" pitchFamily="2" charset="-122"/>
              </a:rPr>
              <a:t>缺失代价</a:t>
            </a:r>
            <a:r>
              <a:rPr lang="en-US" altLang="zh-CN" sz="2000" b="1" baseline="-25000" dirty="0" smtClean="0">
                <a:ea typeface="宋体" panose="02010600030101010101" pitchFamily="2" charset="-122"/>
              </a:rPr>
              <a:t>8-</a:t>
            </a:r>
            <a:r>
              <a:rPr lang="zh-CN" altLang="en-US" sz="2000" b="1" baseline="-25000" dirty="0" smtClean="0">
                <a:ea typeface="宋体" panose="02010600030101010101" pitchFamily="2" charset="-122"/>
              </a:rPr>
              <a:t>路</a:t>
            </a:r>
            <a:endParaRPr lang="en-US" altLang="zh-CN" sz="2000" b="1" baseline="-25000" dirty="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			      ＝1.52 + </a:t>
            </a:r>
            <a:r>
              <a:rPr lang="zh-CN" altLang="en-US" sz="2000" b="1" dirty="0" smtClean="0">
                <a:ea typeface="宋体" panose="02010600030101010101" pitchFamily="2" charset="-122"/>
              </a:rPr>
              <a:t>缺失率</a:t>
            </a:r>
            <a:r>
              <a:rPr lang="en-US" altLang="zh-CN" sz="2000" b="1" baseline="-25000" dirty="0" smtClean="0">
                <a:ea typeface="宋体" panose="02010600030101010101" pitchFamily="2" charset="-122"/>
              </a:rPr>
              <a:t>8-</a:t>
            </a:r>
            <a:r>
              <a:rPr lang="zh-CN" altLang="en-US" sz="2000" b="1" baseline="-25000" dirty="0" smtClean="0">
                <a:ea typeface="宋体" panose="02010600030101010101" pitchFamily="2" charset="-122"/>
              </a:rPr>
              <a:t>路</a:t>
            </a:r>
            <a:r>
              <a:rPr lang="en-US" altLang="zh-CN" sz="2000" b="1" dirty="0" smtClean="0">
                <a:ea typeface="宋体" panose="02010600030101010101" pitchFamily="2" charset="-122"/>
              </a:rPr>
              <a:t>×25</a:t>
            </a:r>
            <a:endParaRPr lang="en-US" altLang="zh-CN" sz="2000" b="1" baseline="-25000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000" b="1" dirty="0">
                <a:ea typeface="宋体" panose="02010600030101010101" pitchFamily="2" charset="-122"/>
              </a:rPr>
              <a:t>平均访存</a:t>
            </a:r>
            <a:r>
              <a:rPr lang="zh-CN" altLang="en-US" sz="2000" b="1" dirty="0" smtClean="0">
                <a:ea typeface="宋体" panose="02010600030101010101" pitchFamily="2" charset="-122"/>
              </a:rPr>
              <a:t>时间</a:t>
            </a:r>
            <a:r>
              <a:rPr lang="en-US" altLang="zh-CN" sz="2000" b="1" baseline="-25000" dirty="0">
                <a:ea typeface="宋体" panose="02010600030101010101" pitchFamily="2" charset="-122"/>
              </a:rPr>
              <a:t>4</a:t>
            </a:r>
            <a:r>
              <a:rPr lang="en-US" altLang="zh-CN" sz="2000" b="1" baseline="-25000" dirty="0" smtClean="0">
                <a:ea typeface="宋体" panose="02010600030101010101" pitchFamily="2" charset="-122"/>
              </a:rPr>
              <a:t>-</a:t>
            </a:r>
            <a:r>
              <a:rPr lang="zh-CN" altLang="en-US" sz="2000" b="1" baseline="-25000" dirty="0" smtClean="0">
                <a:ea typeface="宋体" panose="02010600030101010101" pitchFamily="2" charset="-122"/>
              </a:rPr>
              <a:t>路</a:t>
            </a:r>
            <a:r>
              <a:rPr lang="en-US" altLang="zh-CN" sz="2000" b="1" baseline="-25000" dirty="0" smtClean="0">
                <a:ea typeface="宋体" panose="02010600030101010101" pitchFamily="2" charset="-122"/>
              </a:rPr>
              <a:t> 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＝ </a:t>
            </a:r>
            <a:r>
              <a:rPr lang="en-US" altLang="zh-CN" sz="2000" b="1" dirty="0">
                <a:ea typeface="宋体" panose="02010600030101010101" pitchFamily="2" charset="-122"/>
              </a:rPr>
              <a:t>1.44 + </a:t>
            </a:r>
            <a:r>
              <a:rPr lang="zh-CN" altLang="en-US" sz="2000" b="1" dirty="0" smtClean="0">
                <a:ea typeface="宋体" panose="02010600030101010101" pitchFamily="2" charset="-122"/>
              </a:rPr>
              <a:t>缺失率</a:t>
            </a:r>
            <a:r>
              <a:rPr lang="en-US" altLang="zh-CN" sz="2000" b="1" baseline="-25000" dirty="0" smtClean="0">
                <a:ea typeface="宋体" panose="02010600030101010101" pitchFamily="2" charset="-122"/>
              </a:rPr>
              <a:t>4-</a:t>
            </a:r>
            <a:r>
              <a:rPr lang="zh-CN" altLang="en-US" sz="2000" b="1" baseline="-25000" dirty="0" smtClean="0">
                <a:ea typeface="宋体" panose="02010600030101010101" pitchFamily="2" charset="-122"/>
              </a:rPr>
              <a:t>路</a:t>
            </a:r>
            <a:r>
              <a:rPr lang="en-US" altLang="zh-CN" sz="2000" b="1" dirty="0" smtClean="0">
                <a:ea typeface="宋体" panose="02010600030101010101" pitchFamily="2" charset="-122"/>
              </a:rPr>
              <a:t>×25</a:t>
            </a:r>
            <a:endParaRPr lang="en-US" altLang="zh-CN" sz="2000" b="1" dirty="0" smtClean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000" b="1" dirty="0">
                <a:ea typeface="宋体" panose="02010600030101010101" pitchFamily="2" charset="-122"/>
              </a:rPr>
              <a:t>平均访存</a:t>
            </a:r>
            <a:r>
              <a:rPr lang="zh-CN" altLang="en-US" sz="2000" b="1" dirty="0" smtClean="0">
                <a:ea typeface="宋体" panose="02010600030101010101" pitchFamily="2" charset="-122"/>
              </a:rPr>
              <a:t>时间</a:t>
            </a:r>
            <a:r>
              <a:rPr lang="en-US" altLang="zh-CN" sz="2000" b="1" baseline="-25000" dirty="0">
                <a:ea typeface="宋体" panose="02010600030101010101" pitchFamily="2" charset="-122"/>
              </a:rPr>
              <a:t>2</a:t>
            </a:r>
            <a:r>
              <a:rPr lang="en-US" altLang="zh-CN" sz="2000" b="1" baseline="-25000" dirty="0" smtClean="0">
                <a:ea typeface="宋体" panose="02010600030101010101" pitchFamily="2" charset="-122"/>
              </a:rPr>
              <a:t>-</a:t>
            </a:r>
            <a:r>
              <a:rPr lang="zh-CN" altLang="en-US" sz="2000" b="1" baseline="-25000" dirty="0" smtClean="0">
                <a:ea typeface="宋体" panose="02010600030101010101" pitchFamily="2" charset="-122"/>
              </a:rPr>
              <a:t>路</a:t>
            </a:r>
            <a:r>
              <a:rPr lang="en-US" altLang="zh-CN" sz="2000" b="1" baseline="-25000" dirty="0" smtClean="0">
                <a:ea typeface="宋体" panose="02010600030101010101" pitchFamily="2" charset="-122"/>
              </a:rPr>
              <a:t> 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ea typeface="宋体" panose="02010600030101010101" pitchFamily="2" charset="-122"/>
              </a:rPr>
              <a:t>＝ </a:t>
            </a:r>
            <a:r>
              <a:rPr lang="en-US" altLang="zh-CN" sz="2000" b="1" dirty="0" smtClean="0">
                <a:ea typeface="宋体" panose="02010600030101010101" pitchFamily="2" charset="-122"/>
              </a:rPr>
              <a:t>1.36 </a:t>
            </a:r>
            <a:r>
              <a:rPr lang="en-US" altLang="zh-CN" sz="2000" b="1" dirty="0">
                <a:ea typeface="宋体" panose="02010600030101010101" pitchFamily="2" charset="-122"/>
              </a:rPr>
              <a:t>+ </a:t>
            </a:r>
            <a:r>
              <a:rPr lang="zh-CN" altLang="en-US" sz="2000" b="1" dirty="0">
                <a:ea typeface="宋体" panose="02010600030101010101" pitchFamily="2" charset="-122"/>
              </a:rPr>
              <a:t>缺失</a:t>
            </a:r>
            <a:r>
              <a:rPr lang="zh-CN" altLang="en-US" sz="2000" b="1" dirty="0" smtClean="0">
                <a:ea typeface="宋体" panose="02010600030101010101" pitchFamily="2" charset="-122"/>
              </a:rPr>
              <a:t>率</a:t>
            </a:r>
            <a:r>
              <a:rPr lang="en-US" altLang="zh-CN" sz="2000" b="1" baseline="-25000" dirty="0" smtClean="0">
                <a:ea typeface="宋体" panose="02010600030101010101" pitchFamily="2" charset="-122"/>
              </a:rPr>
              <a:t>2-</a:t>
            </a:r>
            <a:r>
              <a:rPr lang="zh-CN" altLang="en-US" sz="2000" b="1" baseline="-25000" dirty="0">
                <a:ea typeface="宋体" panose="02010600030101010101" pitchFamily="2" charset="-122"/>
              </a:rPr>
              <a:t>路</a:t>
            </a:r>
            <a:r>
              <a:rPr lang="en-US" altLang="zh-CN" sz="2000" b="1" dirty="0">
                <a:ea typeface="宋体" panose="02010600030101010101" pitchFamily="2" charset="-122"/>
              </a:rPr>
              <a:t>×25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000" b="1" dirty="0">
                <a:ea typeface="宋体" panose="02010600030101010101" pitchFamily="2" charset="-122"/>
              </a:rPr>
              <a:t>平均访存</a:t>
            </a:r>
            <a:r>
              <a:rPr lang="zh-CN" altLang="en-US" sz="2000" b="1" dirty="0" smtClean="0">
                <a:ea typeface="宋体" panose="02010600030101010101" pitchFamily="2" charset="-122"/>
              </a:rPr>
              <a:t>时间</a:t>
            </a:r>
            <a:r>
              <a:rPr lang="en-US" altLang="zh-CN" sz="2000" b="1" baseline="-25000" dirty="0" smtClean="0">
                <a:ea typeface="宋体" panose="02010600030101010101" pitchFamily="2" charset="-122"/>
              </a:rPr>
              <a:t>1-</a:t>
            </a:r>
            <a:r>
              <a:rPr lang="zh-CN" altLang="en-US" sz="2000" b="1" baseline="-25000" dirty="0">
                <a:ea typeface="宋体" panose="02010600030101010101" pitchFamily="2" charset="-122"/>
              </a:rPr>
              <a:t>路</a:t>
            </a:r>
            <a:r>
              <a:rPr lang="en-US" altLang="zh-CN" sz="2000" b="1" baseline="-25000" dirty="0"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ea typeface="宋体" panose="02010600030101010101" pitchFamily="2" charset="-122"/>
              </a:rPr>
              <a:t> ＝ </a:t>
            </a:r>
            <a:r>
              <a:rPr lang="en-US" altLang="zh-CN" sz="2000" b="1" dirty="0" smtClean="0">
                <a:ea typeface="宋体" panose="02010600030101010101" pitchFamily="2" charset="-122"/>
              </a:rPr>
              <a:t>1.00 </a:t>
            </a:r>
            <a:r>
              <a:rPr lang="en-US" altLang="zh-CN" sz="2000" b="1" dirty="0">
                <a:ea typeface="宋体" panose="02010600030101010101" pitchFamily="2" charset="-122"/>
              </a:rPr>
              <a:t>+ </a:t>
            </a:r>
            <a:r>
              <a:rPr lang="zh-CN" altLang="en-US" sz="2000" b="1" dirty="0">
                <a:ea typeface="宋体" panose="02010600030101010101" pitchFamily="2" charset="-122"/>
              </a:rPr>
              <a:t>缺失</a:t>
            </a:r>
            <a:r>
              <a:rPr lang="zh-CN" altLang="en-US" sz="2000" b="1" dirty="0" smtClean="0">
                <a:ea typeface="宋体" panose="02010600030101010101" pitchFamily="2" charset="-122"/>
              </a:rPr>
              <a:t>率</a:t>
            </a:r>
            <a:r>
              <a:rPr lang="en-US" altLang="zh-CN" sz="2000" b="1" baseline="-25000" dirty="0" smtClean="0">
                <a:ea typeface="宋体" panose="02010600030101010101" pitchFamily="2" charset="-122"/>
              </a:rPr>
              <a:t>1-</a:t>
            </a:r>
            <a:r>
              <a:rPr lang="zh-CN" altLang="en-US" sz="2000" b="1" baseline="-25000" dirty="0">
                <a:ea typeface="宋体" panose="02010600030101010101" pitchFamily="2" charset="-122"/>
              </a:rPr>
              <a:t>路</a:t>
            </a:r>
            <a:r>
              <a:rPr lang="en-US" altLang="zh-CN" sz="2000" b="1" dirty="0">
                <a:ea typeface="宋体" panose="02010600030101010101" pitchFamily="2" charset="-122"/>
              </a:rPr>
              <a:t>×</a:t>
            </a:r>
            <a:r>
              <a:rPr lang="en-US" altLang="zh-CN" sz="2000" b="1" dirty="0" smtClean="0">
                <a:ea typeface="宋体" panose="02010600030101010101" pitchFamily="2" charset="-122"/>
              </a:rPr>
              <a:t>25</a:t>
            </a:r>
            <a:endParaRPr lang="en-US" altLang="zh-CN" sz="2000" b="1" baseline="-25000" dirty="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sz="2000" dirty="0"/>
              <a:t>	</a:t>
            </a:r>
            <a:endParaRPr lang="en-US" sz="2000" dirty="0"/>
          </a:p>
          <a:p>
            <a:pPr>
              <a:buFontTx/>
              <a:buNone/>
            </a:pPr>
            <a:r>
              <a:rPr lang="zh-CN" altLang="en-US" sz="2600" b="1" dirty="0" smtClean="0"/>
              <a:t>缺失代价在以上式子中是相同的，假定为</a:t>
            </a:r>
            <a:r>
              <a:rPr lang="en-US" altLang="zh-CN" sz="2600" b="1" dirty="0" smtClean="0"/>
              <a:t>25</a:t>
            </a:r>
            <a:r>
              <a:rPr lang="zh-CN" altLang="en-US" sz="2600" b="1" dirty="0" smtClean="0"/>
              <a:t>个时钟周期。</a:t>
            </a:r>
            <a:endParaRPr lang="en-US" altLang="zh-CN" sz="2600" b="1" dirty="0" smtClean="0"/>
          </a:p>
          <a:p>
            <a:pPr>
              <a:buFontTx/>
              <a:buNone/>
            </a:pPr>
            <a:r>
              <a:rPr lang="en-US" sz="2600" b="1" dirty="0" smtClean="0"/>
              <a:t>4KB</a:t>
            </a:r>
            <a:r>
              <a:rPr lang="zh-CN" altLang="en-US" sz="2600" b="1" dirty="0" smtClean="0"/>
              <a:t>直接映像</a:t>
            </a:r>
            <a:r>
              <a:rPr lang="en-US" altLang="zh-CN" sz="2600" b="1" dirty="0" smtClean="0"/>
              <a:t>cache</a:t>
            </a:r>
            <a:r>
              <a:rPr lang="zh-CN" altLang="en-US" sz="2600" b="1" dirty="0" smtClean="0"/>
              <a:t>的平均访存时间是：</a:t>
            </a:r>
            <a:endParaRPr lang="en-US" sz="2600" b="1" dirty="0"/>
          </a:p>
          <a:p>
            <a:pPr>
              <a:buFontTx/>
              <a:buNone/>
            </a:pPr>
            <a:r>
              <a:rPr lang="zh-CN" altLang="en-US" sz="20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                    平均访存时间</a:t>
            </a:r>
            <a:r>
              <a:rPr lang="en-US" altLang="zh-CN" sz="2000" b="1" baseline="-25000" dirty="0" smtClean="0">
                <a:solidFill>
                  <a:schemeClr val="hlink"/>
                </a:solidFill>
                <a:ea typeface="宋体" panose="02010600030101010101" pitchFamily="2" charset="-122"/>
              </a:rPr>
              <a:t>1-</a:t>
            </a:r>
            <a:r>
              <a:rPr lang="zh-CN" altLang="en-US" sz="2000" b="1" baseline="-25000" dirty="0" smtClean="0">
                <a:solidFill>
                  <a:schemeClr val="hlink"/>
                </a:solidFill>
                <a:ea typeface="宋体" panose="02010600030101010101" pitchFamily="2" charset="-122"/>
              </a:rPr>
              <a:t>路</a:t>
            </a:r>
            <a:r>
              <a:rPr lang="en-US" altLang="zh-CN" sz="2000" b="1" baseline="-25000" dirty="0" smtClean="0">
                <a:solidFill>
                  <a:schemeClr val="hlink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chemeClr val="hlink"/>
                </a:solidFill>
                <a:ea typeface="宋体" panose="02010600030101010101" pitchFamily="2" charset="-122"/>
              </a:rPr>
              <a:t>＝ 1.00 + 0.098×25＝3.44</a:t>
            </a:r>
            <a:endParaRPr lang="en-US" sz="2000" b="1" dirty="0">
              <a:solidFill>
                <a:schemeClr val="hlink"/>
              </a:solidFill>
            </a:endParaRPr>
          </a:p>
          <a:p>
            <a:pPr>
              <a:buFontTx/>
              <a:buNone/>
            </a:pPr>
            <a:r>
              <a:rPr lang="en-US" sz="2000" b="1" dirty="0" smtClean="0"/>
              <a:t> </a:t>
            </a:r>
            <a:r>
              <a:rPr lang="en-US" sz="2600" b="1" dirty="0"/>
              <a:t>512KB, 8-</a:t>
            </a:r>
            <a:r>
              <a:rPr lang="zh-CN" altLang="en-US" sz="2600" b="1" dirty="0"/>
              <a:t>路组相联是：</a:t>
            </a:r>
            <a:endParaRPr lang="en-US" sz="2600" b="1" dirty="0"/>
          </a:p>
          <a:p>
            <a:pPr>
              <a:buFontTx/>
              <a:buNone/>
            </a:pPr>
            <a:r>
              <a:rPr lang="zh-CN" altLang="en-US" sz="20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                    平均</a:t>
            </a:r>
            <a:r>
              <a:rPr lang="zh-CN" altLang="en-US" sz="2000" b="1" dirty="0">
                <a:solidFill>
                  <a:schemeClr val="hlink"/>
                </a:solidFill>
                <a:ea typeface="宋体" panose="02010600030101010101" pitchFamily="2" charset="-122"/>
              </a:rPr>
              <a:t>访存</a:t>
            </a:r>
            <a:r>
              <a:rPr lang="zh-CN" altLang="en-US" sz="20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时间</a:t>
            </a:r>
            <a:r>
              <a:rPr lang="en-US" altLang="zh-CN" sz="2000" b="1" baseline="-25000" dirty="0">
                <a:solidFill>
                  <a:schemeClr val="hlink"/>
                </a:solidFill>
                <a:ea typeface="宋体" panose="02010600030101010101" pitchFamily="2" charset="-122"/>
              </a:rPr>
              <a:t>8</a:t>
            </a:r>
            <a:r>
              <a:rPr lang="en-US" altLang="zh-CN" sz="2000" b="1" baseline="-25000" dirty="0" smtClean="0">
                <a:solidFill>
                  <a:schemeClr val="hlink"/>
                </a:solidFill>
                <a:ea typeface="宋体" panose="02010600030101010101" pitchFamily="2" charset="-122"/>
              </a:rPr>
              <a:t>-</a:t>
            </a:r>
            <a:r>
              <a:rPr lang="zh-CN" altLang="en-US" sz="2000" b="1" baseline="-25000" dirty="0" smtClean="0">
                <a:solidFill>
                  <a:schemeClr val="hlink"/>
                </a:solidFill>
                <a:ea typeface="宋体" panose="02010600030101010101" pitchFamily="2" charset="-122"/>
              </a:rPr>
              <a:t>路</a:t>
            </a:r>
            <a:r>
              <a:rPr lang="en-US" altLang="zh-CN" sz="2000" b="1" baseline="-25000" dirty="0" smtClean="0">
                <a:solidFill>
                  <a:schemeClr val="hlink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＝ </a:t>
            </a:r>
            <a:r>
              <a:rPr lang="en-US" altLang="zh-CN" sz="2000" b="1" dirty="0">
                <a:solidFill>
                  <a:schemeClr val="hlink"/>
                </a:solidFill>
                <a:ea typeface="宋体" panose="02010600030101010101" pitchFamily="2" charset="-122"/>
              </a:rPr>
              <a:t>1.52 + 0.006×25＝1.66</a:t>
            </a:r>
            <a:endParaRPr lang="en-US" sz="2000" b="1" dirty="0"/>
          </a:p>
          <a:p>
            <a:pPr>
              <a:buNone/>
            </a:pPr>
            <a:r>
              <a:rPr lang="zh-CN" altLang="en-US" sz="2600" b="1" dirty="0"/>
              <a:t>所有结果如表所示：</a:t>
            </a:r>
            <a:endParaRPr lang="en-US" sz="2600" b="1" dirty="0"/>
          </a:p>
          <a:p>
            <a:pPr>
              <a:buFontTx/>
              <a:buNone/>
            </a:pPr>
            <a:r>
              <a:rPr lang="en-US" sz="2000" dirty="0">
                <a:solidFill>
                  <a:schemeClr val="hlink"/>
                </a:solidFill>
              </a:rPr>
              <a:t>	</a:t>
            </a:r>
            <a:endParaRPr lang="en-US" sz="2000" dirty="0">
              <a:solidFill>
                <a:schemeClr val="hlink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162800" cy="609600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例</a:t>
            </a:r>
            <a:r>
              <a:rPr lang="en-US" b="1" dirty="0" smtClean="0">
                <a:solidFill>
                  <a:srgbClr val="FF0000"/>
                </a:solidFill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zh-CN" altLang="en-US" sz="28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更高相联度</a:t>
            </a:r>
            <a:endParaRPr lang="zh-CN" altLang="en-US" sz="22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8743950" cy="5486400"/>
          </a:xfrm>
          <a:noFill/>
        </p:spPr>
        <p:txBody>
          <a:bodyPr lIns="90488" rIns="90488">
            <a:normAutofit fontScale="92500" lnSpcReduction="10000"/>
          </a:bodyPr>
          <a:lstStyle/>
          <a:p>
            <a:pPr>
              <a:buFontTx/>
              <a:buNone/>
            </a:pPr>
            <a:r>
              <a:rPr lang="zh-CN" altLang="en-US" sz="28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答案：</a:t>
            </a:r>
            <a:r>
              <a:rPr lang="en-US" altLang="zh-CN" sz="20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 </a:t>
            </a:r>
            <a:endParaRPr lang="en-US" altLang="zh-CN" sz="2000" b="1" dirty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zh-CN" altLang="en-US" sz="2000" b="1" dirty="0" smtClean="0">
                <a:ea typeface="宋体" panose="02010600030101010101" pitchFamily="2" charset="-122"/>
              </a:rPr>
              <a:t>平均访存时间</a:t>
            </a:r>
            <a:r>
              <a:rPr lang="en-US" altLang="zh-CN" sz="2000" b="1" baseline="-25000" dirty="0" smtClean="0">
                <a:ea typeface="宋体" panose="02010600030101010101" pitchFamily="2" charset="-122"/>
              </a:rPr>
              <a:t>8-</a:t>
            </a:r>
            <a:r>
              <a:rPr lang="zh-CN" altLang="en-US" sz="2000" b="1" baseline="-25000" dirty="0" smtClean="0">
                <a:ea typeface="宋体" panose="02010600030101010101" pitchFamily="2" charset="-122"/>
              </a:rPr>
              <a:t>路</a:t>
            </a:r>
            <a:r>
              <a:rPr lang="en-US" altLang="zh-CN" sz="2000" b="1" baseline="-25000" dirty="0" smtClean="0">
                <a:ea typeface="宋体" panose="02010600030101010101" pitchFamily="2" charset="-122"/>
              </a:rPr>
              <a:t> </a:t>
            </a:r>
            <a:endParaRPr lang="en-US" altLang="zh-CN" sz="2000" b="1" baseline="-25000" dirty="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			     </a:t>
            </a:r>
            <a:r>
              <a:rPr lang="en-US" altLang="zh-CN" sz="2000" b="1" dirty="0" smtClean="0">
                <a:ea typeface="宋体" panose="02010600030101010101" pitchFamily="2" charset="-122"/>
              </a:rPr>
              <a:t>＝</a:t>
            </a:r>
            <a:r>
              <a:rPr lang="zh-CN" altLang="en-US" sz="2000" b="1" dirty="0" smtClean="0">
                <a:ea typeface="宋体" panose="02010600030101010101" pitchFamily="2" charset="-122"/>
              </a:rPr>
              <a:t>命中时间</a:t>
            </a:r>
            <a:r>
              <a:rPr lang="en-US" altLang="zh-CN" sz="2000" b="1" baseline="-25000" dirty="0" smtClean="0">
                <a:ea typeface="宋体" panose="02010600030101010101" pitchFamily="2" charset="-122"/>
              </a:rPr>
              <a:t>8-</a:t>
            </a:r>
            <a:r>
              <a:rPr lang="zh-CN" altLang="en-US" sz="2000" b="1" baseline="-25000" dirty="0" smtClean="0">
                <a:ea typeface="宋体" panose="02010600030101010101" pitchFamily="2" charset="-122"/>
              </a:rPr>
              <a:t>路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ea typeface="宋体" panose="02010600030101010101" pitchFamily="2" charset="-122"/>
              </a:rPr>
              <a:t>+ </a:t>
            </a:r>
            <a:r>
              <a:rPr lang="zh-CN" altLang="en-US" sz="2000" b="1" dirty="0" smtClean="0">
                <a:ea typeface="宋体" panose="02010600030101010101" pitchFamily="2" charset="-122"/>
              </a:rPr>
              <a:t>缺失率</a:t>
            </a:r>
            <a:r>
              <a:rPr lang="en-US" altLang="zh-CN" sz="2000" b="1" baseline="-25000" dirty="0" smtClean="0">
                <a:ea typeface="宋体" panose="02010600030101010101" pitchFamily="2" charset="-122"/>
              </a:rPr>
              <a:t>8-</a:t>
            </a:r>
            <a:r>
              <a:rPr lang="zh-CN" altLang="en-US" sz="2000" b="1" baseline="-25000" dirty="0" smtClean="0">
                <a:ea typeface="宋体" panose="02010600030101010101" pitchFamily="2" charset="-122"/>
              </a:rPr>
              <a:t>路</a:t>
            </a:r>
            <a:r>
              <a:rPr lang="en-US" altLang="zh-CN" sz="2000" b="1" dirty="0" smtClean="0">
                <a:ea typeface="宋体" panose="02010600030101010101" pitchFamily="2" charset="-122"/>
              </a:rPr>
              <a:t>×</a:t>
            </a:r>
            <a:r>
              <a:rPr lang="zh-CN" altLang="en-US" sz="2000" b="1" dirty="0" smtClean="0">
                <a:ea typeface="宋体" panose="02010600030101010101" pitchFamily="2" charset="-122"/>
              </a:rPr>
              <a:t>缺失代价</a:t>
            </a:r>
            <a:r>
              <a:rPr lang="en-US" altLang="zh-CN" sz="2000" b="1" baseline="-25000" dirty="0" smtClean="0">
                <a:ea typeface="宋体" panose="02010600030101010101" pitchFamily="2" charset="-122"/>
              </a:rPr>
              <a:t>8-</a:t>
            </a:r>
            <a:r>
              <a:rPr lang="zh-CN" altLang="en-US" sz="2000" b="1" baseline="-25000" dirty="0" smtClean="0">
                <a:ea typeface="宋体" panose="02010600030101010101" pitchFamily="2" charset="-122"/>
              </a:rPr>
              <a:t>路</a:t>
            </a:r>
            <a:endParaRPr lang="en-US" altLang="zh-CN" sz="2000" b="1" baseline="-25000" dirty="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			      ＝1.52 + </a:t>
            </a:r>
            <a:r>
              <a:rPr lang="zh-CN" altLang="en-US" sz="2000" b="1" dirty="0" smtClean="0">
                <a:ea typeface="宋体" panose="02010600030101010101" pitchFamily="2" charset="-122"/>
              </a:rPr>
              <a:t>缺失率</a:t>
            </a:r>
            <a:r>
              <a:rPr lang="en-US" altLang="zh-CN" sz="2000" b="1" baseline="-25000" dirty="0" smtClean="0">
                <a:ea typeface="宋体" panose="02010600030101010101" pitchFamily="2" charset="-122"/>
              </a:rPr>
              <a:t>8-</a:t>
            </a:r>
            <a:r>
              <a:rPr lang="zh-CN" altLang="en-US" sz="2000" b="1" baseline="-25000" dirty="0" smtClean="0">
                <a:ea typeface="宋体" panose="02010600030101010101" pitchFamily="2" charset="-122"/>
              </a:rPr>
              <a:t>路</a:t>
            </a:r>
            <a:r>
              <a:rPr lang="en-US" altLang="zh-CN" sz="2000" b="1" dirty="0" smtClean="0">
                <a:ea typeface="宋体" panose="02010600030101010101" pitchFamily="2" charset="-122"/>
              </a:rPr>
              <a:t>×25</a:t>
            </a:r>
            <a:endParaRPr lang="en-US" altLang="zh-CN" sz="2000" b="1" baseline="-25000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000" b="1" dirty="0">
                <a:ea typeface="宋体" panose="02010600030101010101" pitchFamily="2" charset="-122"/>
              </a:rPr>
              <a:t>平均访存</a:t>
            </a:r>
            <a:r>
              <a:rPr lang="zh-CN" altLang="en-US" sz="2000" b="1" dirty="0" smtClean="0">
                <a:ea typeface="宋体" panose="02010600030101010101" pitchFamily="2" charset="-122"/>
              </a:rPr>
              <a:t>时间</a:t>
            </a:r>
            <a:r>
              <a:rPr lang="en-US" altLang="zh-CN" sz="2000" b="1" baseline="-25000" dirty="0">
                <a:ea typeface="宋体" panose="02010600030101010101" pitchFamily="2" charset="-122"/>
              </a:rPr>
              <a:t>4</a:t>
            </a:r>
            <a:r>
              <a:rPr lang="en-US" altLang="zh-CN" sz="2000" b="1" baseline="-25000" dirty="0" smtClean="0">
                <a:ea typeface="宋体" panose="02010600030101010101" pitchFamily="2" charset="-122"/>
              </a:rPr>
              <a:t>-</a:t>
            </a:r>
            <a:r>
              <a:rPr lang="zh-CN" altLang="en-US" sz="2000" b="1" baseline="-25000" dirty="0" smtClean="0">
                <a:ea typeface="宋体" panose="02010600030101010101" pitchFamily="2" charset="-122"/>
              </a:rPr>
              <a:t>路</a:t>
            </a:r>
            <a:r>
              <a:rPr lang="en-US" altLang="zh-CN" sz="2000" b="1" baseline="-25000" dirty="0" smtClean="0">
                <a:ea typeface="宋体" panose="02010600030101010101" pitchFamily="2" charset="-122"/>
              </a:rPr>
              <a:t> 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＝ </a:t>
            </a:r>
            <a:r>
              <a:rPr lang="en-US" altLang="zh-CN" sz="2000" b="1" dirty="0">
                <a:ea typeface="宋体" panose="02010600030101010101" pitchFamily="2" charset="-122"/>
              </a:rPr>
              <a:t>1.44 + </a:t>
            </a:r>
            <a:r>
              <a:rPr lang="zh-CN" altLang="en-US" sz="2000" b="1" dirty="0" smtClean="0">
                <a:ea typeface="宋体" panose="02010600030101010101" pitchFamily="2" charset="-122"/>
              </a:rPr>
              <a:t>缺失率</a:t>
            </a:r>
            <a:r>
              <a:rPr lang="en-US" altLang="zh-CN" sz="2000" b="1" baseline="-25000" dirty="0" smtClean="0">
                <a:ea typeface="宋体" panose="02010600030101010101" pitchFamily="2" charset="-122"/>
              </a:rPr>
              <a:t>4-</a:t>
            </a:r>
            <a:r>
              <a:rPr lang="zh-CN" altLang="en-US" sz="2000" b="1" baseline="-25000" dirty="0" smtClean="0">
                <a:ea typeface="宋体" panose="02010600030101010101" pitchFamily="2" charset="-122"/>
              </a:rPr>
              <a:t>路</a:t>
            </a:r>
            <a:r>
              <a:rPr lang="en-US" altLang="zh-CN" sz="2000" b="1" dirty="0" smtClean="0">
                <a:ea typeface="宋体" panose="02010600030101010101" pitchFamily="2" charset="-122"/>
              </a:rPr>
              <a:t>×25</a:t>
            </a:r>
            <a:endParaRPr lang="en-US" altLang="zh-CN" sz="2000" b="1" dirty="0" smtClean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000" b="1" dirty="0">
                <a:ea typeface="宋体" panose="02010600030101010101" pitchFamily="2" charset="-122"/>
              </a:rPr>
              <a:t>平均访存</a:t>
            </a:r>
            <a:r>
              <a:rPr lang="zh-CN" altLang="en-US" sz="2000" b="1" dirty="0" smtClean="0">
                <a:ea typeface="宋体" panose="02010600030101010101" pitchFamily="2" charset="-122"/>
              </a:rPr>
              <a:t>时间</a:t>
            </a:r>
            <a:r>
              <a:rPr lang="en-US" altLang="zh-CN" sz="2000" b="1" baseline="-25000" dirty="0">
                <a:ea typeface="宋体" panose="02010600030101010101" pitchFamily="2" charset="-122"/>
              </a:rPr>
              <a:t>2</a:t>
            </a:r>
            <a:r>
              <a:rPr lang="en-US" altLang="zh-CN" sz="2000" b="1" baseline="-25000" dirty="0" smtClean="0">
                <a:ea typeface="宋体" panose="02010600030101010101" pitchFamily="2" charset="-122"/>
              </a:rPr>
              <a:t>-</a:t>
            </a:r>
            <a:r>
              <a:rPr lang="zh-CN" altLang="en-US" sz="2000" b="1" baseline="-25000" dirty="0" smtClean="0">
                <a:ea typeface="宋体" panose="02010600030101010101" pitchFamily="2" charset="-122"/>
              </a:rPr>
              <a:t>路</a:t>
            </a:r>
            <a:r>
              <a:rPr lang="en-US" altLang="zh-CN" sz="2000" b="1" baseline="-25000" dirty="0" smtClean="0">
                <a:ea typeface="宋体" panose="02010600030101010101" pitchFamily="2" charset="-122"/>
              </a:rPr>
              <a:t> 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ea typeface="宋体" panose="02010600030101010101" pitchFamily="2" charset="-122"/>
              </a:rPr>
              <a:t>＝ </a:t>
            </a:r>
            <a:r>
              <a:rPr lang="en-US" altLang="zh-CN" sz="2000" b="1" dirty="0" smtClean="0">
                <a:ea typeface="宋体" panose="02010600030101010101" pitchFamily="2" charset="-122"/>
              </a:rPr>
              <a:t>1.36 </a:t>
            </a:r>
            <a:r>
              <a:rPr lang="en-US" altLang="zh-CN" sz="2000" b="1" dirty="0">
                <a:ea typeface="宋体" panose="02010600030101010101" pitchFamily="2" charset="-122"/>
              </a:rPr>
              <a:t>+ </a:t>
            </a:r>
            <a:r>
              <a:rPr lang="zh-CN" altLang="en-US" sz="2000" b="1" dirty="0">
                <a:ea typeface="宋体" panose="02010600030101010101" pitchFamily="2" charset="-122"/>
              </a:rPr>
              <a:t>缺失</a:t>
            </a:r>
            <a:r>
              <a:rPr lang="zh-CN" altLang="en-US" sz="2000" b="1" dirty="0" smtClean="0">
                <a:ea typeface="宋体" panose="02010600030101010101" pitchFamily="2" charset="-122"/>
              </a:rPr>
              <a:t>率</a:t>
            </a:r>
            <a:r>
              <a:rPr lang="en-US" altLang="zh-CN" sz="2000" b="1" baseline="-25000" dirty="0" smtClean="0">
                <a:ea typeface="宋体" panose="02010600030101010101" pitchFamily="2" charset="-122"/>
              </a:rPr>
              <a:t>2-</a:t>
            </a:r>
            <a:r>
              <a:rPr lang="zh-CN" altLang="en-US" sz="2000" b="1" baseline="-25000" dirty="0">
                <a:ea typeface="宋体" panose="02010600030101010101" pitchFamily="2" charset="-122"/>
              </a:rPr>
              <a:t>路</a:t>
            </a:r>
            <a:r>
              <a:rPr lang="en-US" altLang="zh-CN" sz="2000" b="1" dirty="0">
                <a:ea typeface="宋体" panose="02010600030101010101" pitchFamily="2" charset="-122"/>
              </a:rPr>
              <a:t>×25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>
              <a:buNone/>
            </a:pPr>
            <a:r>
              <a:rPr lang="zh-CN" altLang="en-US" sz="2000" b="1" dirty="0">
                <a:ea typeface="宋体" panose="02010600030101010101" pitchFamily="2" charset="-122"/>
              </a:rPr>
              <a:t>平均访存</a:t>
            </a:r>
            <a:r>
              <a:rPr lang="zh-CN" altLang="en-US" sz="2000" b="1" dirty="0" smtClean="0">
                <a:ea typeface="宋体" panose="02010600030101010101" pitchFamily="2" charset="-122"/>
              </a:rPr>
              <a:t>时间</a:t>
            </a:r>
            <a:r>
              <a:rPr lang="en-US" altLang="zh-CN" sz="2000" b="1" baseline="-25000" dirty="0" smtClean="0">
                <a:ea typeface="宋体" panose="02010600030101010101" pitchFamily="2" charset="-122"/>
              </a:rPr>
              <a:t>1-</a:t>
            </a:r>
            <a:r>
              <a:rPr lang="zh-CN" altLang="en-US" sz="2000" b="1" baseline="-25000" dirty="0">
                <a:ea typeface="宋体" panose="02010600030101010101" pitchFamily="2" charset="-122"/>
              </a:rPr>
              <a:t>路</a:t>
            </a:r>
            <a:r>
              <a:rPr lang="en-US" altLang="zh-CN" sz="2000" b="1" baseline="-25000" dirty="0"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ea typeface="宋体" panose="02010600030101010101" pitchFamily="2" charset="-122"/>
              </a:rPr>
              <a:t> ＝ </a:t>
            </a:r>
            <a:r>
              <a:rPr lang="en-US" altLang="zh-CN" sz="2000" b="1" dirty="0" smtClean="0">
                <a:ea typeface="宋体" panose="02010600030101010101" pitchFamily="2" charset="-122"/>
              </a:rPr>
              <a:t>1.00 </a:t>
            </a:r>
            <a:r>
              <a:rPr lang="en-US" altLang="zh-CN" sz="2000" b="1" dirty="0">
                <a:ea typeface="宋体" panose="02010600030101010101" pitchFamily="2" charset="-122"/>
              </a:rPr>
              <a:t>+ </a:t>
            </a:r>
            <a:r>
              <a:rPr lang="zh-CN" altLang="en-US" sz="2000" b="1" dirty="0">
                <a:ea typeface="宋体" panose="02010600030101010101" pitchFamily="2" charset="-122"/>
              </a:rPr>
              <a:t>缺失</a:t>
            </a:r>
            <a:r>
              <a:rPr lang="zh-CN" altLang="en-US" sz="2000" b="1" dirty="0" smtClean="0">
                <a:ea typeface="宋体" panose="02010600030101010101" pitchFamily="2" charset="-122"/>
              </a:rPr>
              <a:t>率</a:t>
            </a:r>
            <a:r>
              <a:rPr lang="en-US" altLang="zh-CN" sz="2000" b="1" baseline="-25000" dirty="0" smtClean="0">
                <a:ea typeface="宋体" panose="02010600030101010101" pitchFamily="2" charset="-122"/>
              </a:rPr>
              <a:t>1-</a:t>
            </a:r>
            <a:r>
              <a:rPr lang="zh-CN" altLang="en-US" sz="2000" b="1" baseline="-25000" dirty="0">
                <a:ea typeface="宋体" panose="02010600030101010101" pitchFamily="2" charset="-122"/>
              </a:rPr>
              <a:t>路</a:t>
            </a:r>
            <a:r>
              <a:rPr lang="en-US" altLang="zh-CN" sz="2000" b="1" dirty="0">
                <a:ea typeface="宋体" panose="02010600030101010101" pitchFamily="2" charset="-122"/>
              </a:rPr>
              <a:t>×</a:t>
            </a:r>
            <a:r>
              <a:rPr lang="en-US" altLang="zh-CN" sz="2000" b="1" dirty="0" smtClean="0">
                <a:ea typeface="宋体" panose="02010600030101010101" pitchFamily="2" charset="-122"/>
              </a:rPr>
              <a:t>25</a:t>
            </a:r>
            <a:endParaRPr lang="en-US" altLang="zh-CN" sz="2000" b="1" baseline="-25000" dirty="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sz="2000" dirty="0"/>
              <a:t>	</a:t>
            </a:r>
            <a:endParaRPr lang="en-US" sz="2000" dirty="0"/>
          </a:p>
          <a:p>
            <a:pPr>
              <a:buFontTx/>
              <a:buNone/>
            </a:pPr>
            <a:r>
              <a:rPr lang="zh-CN" altLang="en-US" sz="2600" b="1" dirty="0" smtClean="0"/>
              <a:t>缺失代价在以上式子中是相同的，假定为</a:t>
            </a:r>
            <a:r>
              <a:rPr lang="en-US" altLang="zh-CN" sz="2600" b="1" dirty="0" smtClean="0"/>
              <a:t>25</a:t>
            </a:r>
            <a:r>
              <a:rPr lang="zh-CN" altLang="en-US" sz="2600" b="1" dirty="0" smtClean="0"/>
              <a:t>个时钟周期。</a:t>
            </a:r>
            <a:endParaRPr lang="en-US" altLang="zh-CN" sz="2600" b="1" dirty="0" smtClean="0"/>
          </a:p>
          <a:p>
            <a:pPr>
              <a:buFontTx/>
              <a:buNone/>
            </a:pPr>
            <a:r>
              <a:rPr lang="en-US" sz="2600" b="1" dirty="0" smtClean="0"/>
              <a:t>4KB</a:t>
            </a:r>
            <a:r>
              <a:rPr lang="zh-CN" altLang="en-US" sz="2600" b="1" dirty="0" smtClean="0"/>
              <a:t>直接映像</a:t>
            </a:r>
            <a:r>
              <a:rPr lang="en-US" altLang="zh-CN" sz="2600" b="1" dirty="0" smtClean="0"/>
              <a:t>cache</a:t>
            </a:r>
            <a:r>
              <a:rPr lang="zh-CN" altLang="en-US" sz="2600" b="1" dirty="0" smtClean="0"/>
              <a:t>的平均访存时间是：</a:t>
            </a:r>
            <a:endParaRPr lang="en-US" sz="2600" b="1" dirty="0"/>
          </a:p>
          <a:p>
            <a:pPr>
              <a:buFontTx/>
              <a:buNone/>
            </a:pPr>
            <a:r>
              <a:rPr lang="zh-CN" altLang="en-US" sz="20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                    平均访存时间</a:t>
            </a:r>
            <a:r>
              <a:rPr lang="en-US" altLang="zh-CN" sz="2000" b="1" baseline="-25000" dirty="0" smtClean="0">
                <a:solidFill>
                  <a:schemeClr val="hlink"/>
                </a:solidFill>
                <a:ea typeface="宋体" panose="02010600030101010101" pitchFamily="2" charset="-122"/>
              </a:rPr>
              <a:t>1-</a:t>
            </a:r>
            <a:r>
              <a:rPr lang="zh-CN" altLang="en-US" sz="2000" b="1" baseline="-25000" dirty="0" smtClean="0">
                <a:solidFill>
                  <a:schemeClr val="hlink"/>
                </a:solidFill>
                <a:ea typeface="宋体" panose="02010600030101010101" pitchFamily="2" charset="-122"/>
              </a:rPr>
              <a:t>路</a:t>
            </a:r>
            <a:r>
              <a:rPr lang="en-US" altLang="zh-CN" sz="2000" b="1" baseline="-25000" dirty="0" smtClean="0">
                <a:solidFill>
                  <a:schemeClr val="hlink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chemeClr val="hlink"/>
                </a:solidFill>
                <a:ea typeface="宋体" panose="02010600030101010101" pitchFamily="2" charset="-122"/>
              </a:rPr>
              <a:t>＝ 1.00 + 0.098×25＝3.44</a:t>
            </a:r>
            <a:endParaRPr lang="en-US" sz="2000" b="1" dirty="0">
              <a:solidFill>
                <a:schemeClr val="hlink"/>
              </a:solidFill>
            </a:endParaRPr>
          </a:p>
          <a:p>
            <a:pPr>
              <a:buFontTx/>
              <a:buNone/>
            </a:pPr>
            <a:r>
              <a:rPr lang="en-US" sz="2000" b="1" dirty="0" smtClean="0"/>
              <a:t> </a:t>
            </a:r>
            <a:r>
              <a:rPr lang="en-US" sz="2600" b="1" dirty="0"/>
              <a:t>512KB, 8-</a:t>
            </a:r>
            <a:r>
              <a:rPr lang="zh-CN" altLang="en-US" sz="2600" b="1" dirty="0"/>
              <a:t>路组相联是：</a:t>
            </a:r>
            <a:endParaRPr lang="en-US" sz="2600" b="1" dirty="0"/>
          </a:p>
          <a:p>
            <a:pPr>
              <a:buFontTx/>
              <a:buNone/>
            </a:pPr>
            <a:r>
              <a:rPr lang="zh-CN" altLang="en-US" sz="20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                    平均</a:t>
            </a:r>
            <a:r>
              <a:rPr lang="zh-CN" altLang="en-US" sz="2000" b="1" dirty="0">
                <a:solidFill>
                  <a:schemeClr val="hlink"/>
                </a:solidFill>
                <a:ea typeface="宋体" panose="02010600030101010101" pitchFamily="2" charset="-122"/>
              </a:rPr>
              <a:t>访存</a:t>
            </a:r>
            <a:r>
              <a:rPr lang="zh-CN" altLang="en-US" sz="20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时间</a:t>
            </a:r>
            <a:r>
              <a:rPr lang="en-US" altLang="zh-CN" sz="2000" b="1" baseline="-25000" dirty="0">
                <a:solidFill>
                  <a:schemeClr val="hlink"/>
                </a:solidFill>
                <a:ea typeface="宋体" panose="02010600030101010101" pitchFamily="2" charset="-122"/>
              </a:rPr>
              <a:t>8</a:t>
            </a:r>
            <a:r>
              <a:rPr lang="en-US" altLang="zh-CN" sz="2000" b="1" baseline="-25000" dirty="0" smtClean="0">
                <a:solidFill>
                  <a:schemeClr val="hlink"/>
                </a:solidFill>
                <a:ea typeface="宋体" panose="02010600030101010101" pitchFamily="2" charset="-122"/>
              </a:rPr>
              <a:t>-</a:t>
            </a:r>
            <a:r>
              <a:rPr lang="zh-CN" altLang="en-US" sz="2000" b="1" baseline="-25000" dirty="0" smtClean="0">
                <a:solidFill>
                  <a:schemeClr val="hlink"/>
                </a:solidFill>
                <a:ea typeface="宋体" panose="02010600030101010101" pitchFamily="2" charset="-122"/>
              </a:rPr>
              <a:t>路</a:t>
            </a:r>
            <a:r>
              <a:rPr lang="en-US" altLang="zh-CN" sz="2000" b="1" baseline="-25000" dirty="0" smtClean="0">
                <a:solidFill>
                  <a:schemeClr val="hlink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＝ </a:t>
            </a:r>
            <a:r>
              <a:rPr lang="en-US" altLang="zh-CN" sz="2000" b="1" dirty="0">
                <a:solidFill>
                  <a:schemeClr val="hlink"/>
                </a:solidFill>
                <a:ea typeface="宋体" panose="02010600030101010101" pitchFamily="2" charset="-122"/>
              </a:rPr>
              <a:t>1.52 + 0.006×25＝1.66</a:t>
            </a:r>
            <a:endParaRPr lang="en-US" sz="2000" b="1" dirty="0"/>
          </a:p>
          <a:p>
            <a:pPr>
              <a:buNone/>
            </a:pPr>
            <a:r>
              <a:rPr lang="zh-CN" altLang="en-US" sz="2600" b="1" dirty="0"/>
              <a:t>所有结果如表所示：</a:t>
            </a:r>
            <a:endParaRPr lang="en-US" sz="2600" b="1" dirty="0"/>
          </a:p>
          <a:p>
            <a:pPr>
              <a:buFontTx/>
              <a:buNone/>
            </a:pPr>
            <a:r>
              <a:rPr lang="en-US" sz="2000" dirty="0">
                <a:solidFill>
                  <a:schemeClr val="hlink"/>
                </a:solidFill>
              </a:rPr>
              <a:t>	</a:t>
            </a:r>
            <a:endParaRPr lang="en-US" sz="2000" dirty="0">
              <a:solidFill>
                <a:schemeClr val="hlink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304800"/>
            <a:ext cx="7162800" cy="609600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例</a:t>
            </a:r>
            <a:r>
              <a:rPr lang="en-US" b="1" dirty="0" smtClean="0">
                <a:solidFill>
                  <a:srgbClr val="FF0000"/>
                </a:solidFill>
              </a:rPr>
              <a:t>2</a:t>
            </a:r>
            <a:r>
              <a:rPr lang="zh-CN" altLang="en-US" b="1" dirty="0" smtClean="0">
                <a:solidFill>
                  <a:srgbClr val="FF0000"/>
                </a:solidFill>
              </a:rPr>
              <a:t>：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zh-CN" altLang="en-US" sz="28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更高相联度</a:t>
            </a:r>
            <a:endParaRPr lang="zh-CN" altLang="en-US" sz="22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aphicFrame>
        <p:nvGraphicFramePr>
          <p:cNvPr id="5" name="Group 4"/>
          <p:cNvGraphicFramePr>
            <a:graphicFrameLocks noGrp="1"/>
          </p:cNvGraphicFramePr>
          <p:nvPr/>
        </p:nvGraphicFramePr>
        <p:xfrm>
          <a:off x="762000" y="1676400"/>
          <a:ext cx="7391400" cy="4404046"/>
        </p:xfrm>
        <a:graphic>
          <a:graphicData uri="http://schemas.openxmlformats.org/drawingml/2006/table">
            <a:tbl>
              <a:tblPr/>
              <a:tblGrid>
                <a:gridCol w="1608138"/>
                <a:gridCol w="1466850"/>
                <a:gridCol w="1277937"/>
                <a:gridCol w="1276350"/>
                <a:gridCol w="1762125"/>
              </a:tblGrid>
              <a:tr h="388938">
                <a:tc row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Cache size(KB)</a:t>
                      </a:r>
                      <a:endParaRPr kumimoji="0" lang="en-US" altLang="zh-CN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Associativity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  <a:tr h="388938">
                <a:tc vMerge="1"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1-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way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2-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way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4-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way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8-</a:t>
                      </a:r>
                      <a:r>
                        <a:rPr kumimoji="0" lang="en-US" altLang="zh-CN" sz="2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  <a:ea typeface="宋体" panose="02010600030101010101" pitchFamily="2" charset="-122"/>
                        </a:rPr>
                        <a:t>way</a:t>
                      </a:r>
                      <a:endParaRPr kumimoji="0" lang="en-US" altLang="zh-CN" sz="2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4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3.44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3.25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mic Sans MS" panose="030F0702030302020204" pitchFamily="66" charset="0"/>
                        </a:rPr>
                        <a:t>3.22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anose="030F0702030302020204" pitchFamily="66" charset="0"/>
                        </a:rPr>
                        <a:t>3.28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8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2.69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2.58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mic Sans MS" panose="030F0702030302020204" pitchFamily="66" charset="0"/>
                        </a:rPr>
                        <a:t>2.55</a:t>
                      </a:r>
                      <a:endParaRPr kumimoji="0" lang="zh-CN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anose="030F0702030302020204" pitchFamily="66" charset="0"/>
                        </a:rPr>
                        <a:t>2.62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16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</a:rPr>
                        <a:t>2.33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anose="030F0702030302020204" pitchFamily="66" charset="0"/>
                        </a:rPr>
                        <a:t>2.40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anose="030F0702030302020204" pitchFamily="66" charset="0"/>
                        </a:rPr>
                        <a:t>2.46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anose="030F0702030302020204" pitchFamily="66" charset="0"/>
                        </a:rPr>
                        <a:t>2.53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32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</a:rPr>
                        <a:t>2.06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anose="030F0702030302020204" pitchFamily="66" charset="0"/>
                        </a:rPr>
                        <a:t>2.30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anose="030F0702030302020204" pitchFamily="66" charset="0"/>
                        </a:rPr>
                        <a:t>2.37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anose="030F0702030302020204" pitchFamily="66" charset="0"/>
                        </a:rPr>
                        <a:t>2.45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64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</a:rPr>
                        <a:t>1.92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anose="030F0702030302020204" pitchFamily="66" charset="0"/>
                        </a:rPr>
                        <a:t>2.24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anose="030F0702030302020204" pitchFamily="66" charset="0"/>
                        </a:rPr>
                        <a:t>2.18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anose="030F0702030302020204" pitchFamily="66" charset="0"/>
                        </a:rPr>
                        <a:t>2.25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128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</a:rPr>
                        <a:t>1.52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anose="030F0702030302020204" pitchFamily="66" charset="0"/>
                        </a:rPr>
                        <a:t>1.84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anose="030F0702030302020204" pitchFamily="66" charset="0"/>
                        </a:rPr>
                        <a:t>1.92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anose="030F0702030302020204" pitchFamily="66" charset="0"/>
                        </a:rPr>
                        <a:t>2.00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746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256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</a:rPr>
                        <a:t>1.32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anose="030F0702030302020204" pitchFamily="66" charset="0"/>
                        </a:rPr>
                        <a:t>1.66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anose="030F0702030302020204" pitchFamily="66" charset="0"/>
                        </a:rPr>
                        <a:t>1.74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anose="030F0702030302020204" pitchFamily="66" charset="0"/>
                        </a:rPr>
                        <a:t>1.82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7306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anose="030F0702030302020204" pitchFamily="66" charset="0"/>
                        </a:rPr>
                        <a:t>512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</a:rPr>
                        <a:t>1.20</a:t>
                      </a:r>
                      <a:endParaRPr kumimoji="0" lang="en-US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anose="030F0702030302020204" pitchFamily="66" charset="0"/>
                        </a:rPr>
                        <a:t>1.55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anose="030F0702030302020204" pitchFamily="66" charset="0"/>
                        </a:rPr>
                        <a:t>1.59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anose="030F0702030302020204" pitchFamily="66" charset="0"/>
                        </a:rPr>
                        <a:t>1.66</a:t>
                      </a:r>
                      <a:endParaRPr kumimoji="0" lang="zh-CN" altLang="en-US" sz="1800" b="1" i="0" u="none" strike="noStrike" cap="none" normalizeH="0" baseline="0" smtClean="0">
                        <a:ln>
                          <a:noFill/>
                        </a:ln>
                        <a:solidFill>
                          <a:schemeClr val="hlink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</a:tr>
              <a:tr h="373063">
                <a:tc gridSpan="5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</a:pP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anose="030F0702030302020204" pitchFamily="66" charset="0"/>
                        </a:rPr>
                        <a:t>(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anose="030F0702030302020204" pitchFamily="66" charset="0"/>
                        </a:rPr>
                        <a:t>结论：</a:t>
                      </a:r>
                      <a:r>
                        <a:rPr lang="zh-CN" altLang="en-US" sz="2000" b="1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  <a:sym typeface="+mn-ea"/>
                        </a:rPr>
                        <a:t>平均访存时间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anose="030F0702030302020204" pitchFamily="66" charset="0"/>
                        </a:rPr>
                        <a:t>不会随相联度增加而改善，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anose="030F0702030302020204" pitchFamily="66" charset="0"/>
                        </a:rPr>
                        <a:t>16KB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anose="030F0702030302020204" pitchFamily="66" charset="0"/>
                        </a:rPr>
                        <a:t>及以上</a:t>
                      </a:r>
                      <a:r>
                        <a:rPr kumimoji="0" lang="en-US" altLang="zh-CN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anose="030F0702030302020204" pitchFamily="66" charset="0"/>
                        </a:rPr>
                        <a:t>Cache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mic Sans MS" panose="030F0702030302020204" pitchFamily="66" charset="0"/>
                        </a:rPr>
                        <a:t>直接映像</a:t>
                      </a:r>
                      <a:r>
                        <a:rPr kumimoji="0" lang="zh-CN" alt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anose="030F0702030302020204" pitchFamily="66" charset="0"/>
                        </a:rPr>
                        <a:t>的平均访存时间最小</a:t>
                      </a:r>
                      <a:r>
                        <a:rPr kumimoji="0" lang="en-US" sz="2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hlink"/>
                          </a:solidFill>
                          <a:effectLst/>
                          <a:latin typeface="Comic Sans MS" panose="030F0702030302020204" pitchFamily="66" charset="0"/>
                        </a:rPr>
                        <a:t>)</a:t>
                      </a:r>
                      <a:endParaRPr kumimoji="0" lang="zh-CN" altLang="en-US" sz="2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anose="030F0702030302020204" pitchFamily="66" charset="0"/>
                        <a:ea typeface="宋体" panose="02010600030101010101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triangle" w="sm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  <a:tc hMerge="1"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986280" y="1286510"/>
            <a:ext cx="604647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 dirty="0" smtClean="0">
                <a:ln>
                  <a:noFill/>
                </a:ln>
                <a:solidFill>
                  <a:srgbClr val="009900"/>
                </a:solidFill>
                <a:effectLst/>
                <a:latin typeface="Comic Sans MS" panose="030F0702030302020204" pitchFamily="66" charset="0"/>
                <a:sym typeface="+mn-ea"/>
              </a:rPr>
              <a:t>以表</a:t>
            </a:r>
            <a:r>
              <a:rPr lang="en-US" altLang="zh-CN" b="1" dirty="0" smtClean="0">
                <a:ln>
                  <a:noFill/>
                </a:ln>
                <a:solidFill>
                  <a:srgbClr val="009900"/>
                </a:solidFill>
                <a:effectLst/>
                <a:latin typeface="Comic Sans MS" panose="030F0702030302020204" pitchFamily="66" charset="0"/>
                <a:sym typeface="+mn-ea"/>
              </a:rPr>
              <a:t>B-4de</a:t>
            </a:r>
            <a:r>
              <a:rPr lang="zh-CN" altLang="en-US" b="1" dirty="0" smtClean="0">
                <a:ln>
                  <a:noFill/>
                </a:ln>
                <a:solidFill>
                  <a:srgbClr val="009900"/>
                </a:solidFill>
                <a:effectLst/>
                <a:latin typeface="Comic Sans MS" panose="030F0702030302020204" pitchFamily="66" charset="0"/>
                <a:sym typeface="+mn-ea"/>
              </a:rPr>
              <a:t>缺失率计算得到的存储器的平均访存时间</a:t>
            </a:r>
            <a:endParaRPr lang="zh-CN" altLang="en-US" b="1" dirty="0" smtClean="0">
              <a:ln>
                <a:noFill/>
              </a:ln>
              <a:solidFill>
                <a:srgbClr val="009900"/>
              </a:solidFill>
              <a:effectLst/>
              <a:latin typeface="Comic Sans MS" panose="030F0702030302020204" pitchFamily="66" charset="0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66800" y="6261100"/>
            <a:ext cx="6972935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对于小于</a:t>
            </a:r>
            <a:r>
              <a:rPr lang="en-US" altLang="zh-CN" b="1">
                <a:solidFill>
                  <a:srgbClr val="FF0000"/>
                </a:solidFill>
              </a:rPr>
              <a:t>8kB</a:t>
            </a:r>
            <a:r>
              <a:rPr lang="zh-CN" altLang="en-US" b="1">
                <a:solidFill>
                  <a:srgbClr val="FF0000"/>
                </a:solidFill>
              </a:rPr>
              <a:t>、不超过四路相联度的缓存，本例中的后两个公式成立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0"/>
            <a:ext cx="7162800" cy="1143000"/>
          </a:xfrm>
          <a:noFill/>
        </p:spPr>
        <p:txBody>
          <a:bodyPr lIns="90488" rIns="90488">
            <a:normAutofit fontScale="90000"/>
          </a:bodyPr>
          <a:lstStyle/>
          <a:p>
            <a:r>
              <a:rPr lang="zh-CN" altLang="en-US" sz="31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第</a:t>
            </a:r>
            <a:r>
              <a:rPr lang="en-US" altLang="zh-CN" sz="31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4</a:t>
            </a:r>
            <a:r>
              <a:rPr lang="zh-CN" altLang="en-US" sz="31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种缺失率减小技术：</a:t>
            </a:r>
            <a:r>
              <a:rPr lang="en-US" altLang="zh-CN" sz="31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</a:rPr>
              <a:t>编译器优化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1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20" y="764704"/>
            <a:ext cx="8705850" cy="6093296"/>
          </a:xfrm>
          <a:noFill/>
        </p:spPr>
        <p:txBody>
          <a:bodyPr lIns="90488" rIns="90488">
            <a:normAutofit/>
          </a:bodyPr>
          <a:lstStyle/>
          <a:p>
            <a:pPr>
              <a:lnSpc>
                <a:spcPts val="3000"/>
              </a:lnSpc>
              <a:buFontTx/>
              <a:buNone/>
            </a:pPr>
            <a:r>
              <a:rPr lang="zh-CN" altLang="en-US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方法</a:t>
            </a:r>
            <a:endParaRPr lang="en-US" altLang="zh-CN" b="1" dirty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marL="0" indent="0">
              <a:lnSpc>
                <a:spcPts val="3000"/>
              </a:lnSpc>
              <a:buNone/>
            </a:pPr>
            <a:r>
              <a:rPr lang="zh-CN" altLang="en-US" sz="2000" b="1" dirty="0" smtClean="0"/>
              <a:t>     无需修改硬件、利用编译器对指令程序、数据重排序就可以减小缺失率。</a:t>
            </a:r>
            <a:endParaRPr lang="en-US" sz="2000" b="1" dirty="0" smtClean="0"/>
          </a:p>
          <a:p>
            <a:pPr>
              <a:lnSpc>
                <a:spcPts val="3000"/>
              </a:lnSpc>
            </a:pPr>
            <a:r>
              <a:rPr lang="zh-CN" altLang="en-US" sz="2800" b="1" dirty="0" smtClean="0">
                <a:solidFill>
                  <a:schemeClr val="hlink"/>
                </a:solidFill>
              </a:rPr>
              <a:t>指令</a:t>
            </a:r>
            <a:endParaRPr lang="en-US" sz="2800" b="1" dirty="0" smtClean="0">
              <a:solidFill>
                <a:schemeClr val="hlink"/>
              </a:solidFill>
            </a:endParaRPr>
          </a:p>
          <a:p>
            <a:pPr lvl="1">
              <a:lnSpc>
                <a:spcPts val="3000"/>
              </a:lnSpc>
            </a:pPr>
            <a:r>
              <a:rPr lang="zh-CN" altLang="en-US" sz="2400" b="1" dirty="0" smtClean="0"/>
              <a:t>如，编译器预测转移发生，可以将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转移目标基本块</a:t>
            </a:r>
            <a:r>
              <a:rPr lang="zh-CN" altLang="en-US" sz="2400" b="1" dirty="0" smtClean="0"/>
              <a:t>与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转移指令后的基本块</a:t>
            </a:r>
            <a:r>
              <a:rPr lang="zh-CN" altLang="en-US" sz="2400" b="1" dirty="0" smtClean="0"/>
              <a:t>互换</a:t>
            </a:r>
            <a:endParaRPr lang="en-US" sz="2400" b="1" dirty="0" smtClean="0"/>
          </a:p>
          <a:p>
            <a:pPr>
              <a:lnSpc>
                <a:spcPts val="3000"/>
              </a:lnSpc>
            </a:pPr>
            <a:r>
              <a:rPr lang="zh-CN" altLang="en-US" sz="2800" b="1" dirty="0" smtClean="0">
                <a:solidFill>
                  <a:schemeClr val="hlink"/>
                </a:solidFill>
              </a:rPr>
              <a:t>数据</a:t>
            </a:r>
            <a:endParaRPr lang="en-US" sz="2800" b="1" dirty="0" smtClean="0">
              <a:solidFill>
                <a:schemeClr val="hlink"/>
              </a:solidFill>
            </a:endParaRPr>
          </a:p>
          <a:p>
            <a:pPr lvl="1">
              <a:lnSpc>
                <a:spcPts val="3000"/>
              </a:lnSpc>
            </a:pPr>
            <a:r>
              <a:rPr lang="zh-CN" altLang="en-US" b="1" i="1" dirty="0" smtClean="0">
                <a:solidFill>
                  <a:schemeClr val="hlink"/>
                </a:solidFill>
              </a:rPr>
              <a:t>合并数组：</a:t>
            </a:r>
            <a:r>
              <a:rPr lang="zh-CN" altLang="en-US" sz="2400" b="1" dirty="0" smtClean="0"/>
              <a:t>将二个连续数组合并为一个数组，改善空间和时间局部性</a:t>
            </a:r>
            <a:endParaRPr lang="en-US" sz="2400" b="1" dirty="0" smtClean="0"/>
          </a:p>
          <a:p>
            <a:pPr lvl="1">
              <a:lnSpc>
                <a:spcPts val="3000"/>
              </a:lnSpc>
            </a:pPr>
            <a:r>
              <a:rPr lang="zh-CN" altLang="en-US" b="1" i="1" dirty="0" smtClean="0">
                <a:solidFill>
                  <a:schemeClr val="hlink"/>
                </a:solidFill>
              </a:rPr>
              <a:t>循环交换：</a:t>
            </a:r>
            <a:r>
              <a:rPr lang="zh-CN" altLang="en-US" sz="2400" b="1" dirty="0" smtClean="0"/>
              <a:t>改变嵌套循环顺序以便按照数据的存储顺序来访问数据</a:t>
            </a:r>
            <a:endParaRPr lang="en-US" sz="2400" b="1" dirty="0" smtClean="0"/>
          </a:p>
          <a:p>
            <a:pPr lvl="1">
              <a:lnSpc>
                <a:spcPts val="3000"/>
              </a:lnSpc>
            </a:pPr>
            <a:r>
              <a:rPr lang="zh-CN" altLang="en-US" b="1" i="1" dirty="0" smtClean="0">
                <a:solidFill>
                  <a:schemeClr val="hlink"/>
                </a:solidFill>
              </a:rPr>
              <a:t>循环融合：</a:t>
            </a:r>
            <a:r>
              <a:rPr lang="zh-CN" altLang="en-US" sz="2400" b="1" dirty="0" smtClean="0"/>
              <a:t>将有相同循环和一些变量重叠的</a:t>
            </a:r>
            <a:r>
              <a:rPr lang="en-US" altLang="zh-CN" sz="2400" b="1" dirty="0" smtClean="0"/>
              <a:t>2</a:t>
            </a:r>
            <a:r>
              <a:rPr lang="zh-CN" altLang="en-US" sz="2400" b="1" dirty="0" smtClean="0"/>
              <a:t>个独立循环组合成一个循环</a:t>
            </a:r>
            <a:endParaRPr lang="en-US" sz="2400" b="1" dirty="0"/>
          </a:p>
          <a:p>
            <a:pPr lvl="1">
              <a:lnSpc>
                <a:spcPts val="3000"/>
              </a:lnSpc>
            </a:pPr>
            <a:r>
              <a:rPr lang="zh-CN" altLang="en-US" b="1" i="1" dirty="0" smtClean="0">
                <a:solidFill>
                  <a:schemeClr val="hlink"/>
                </a:solidFill>
              </a:rPr>
              <a:t>分块：</a:t>
            </a:r>
            <a:r>
              <a:rPr lang="zh-CN" altLang="en-US" sz="2400" b="1" dirty="0" smtClean="0"/>
              <a:t>利用重复访问数据</a:t>
            </a:r>
            <a:r>
              <a:rPr lang="zh-CN" altLang="en-US" sz="2400" b="1" dirty="0"/>
              <a:t>“块”（相对于整列或整行访问）</a:t>
            </a:r>
            <a:r>
              <a:rPr lang="zh-CN" altLang="en-US" sz="2400" b="1" dirty="0" smtClean="0"/>
              <a:t>改善空间局部性。</a:t>
            </a:r>
            <a:endParaRPr lang="en-US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1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11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1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11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1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1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11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1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11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11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11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1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11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11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11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911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911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63" grpId="0" autoUpdateAnimBg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50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457200"/>
            <a:ext cx="7162800" cy="762000"/>
          </a:xfrm>
          <a:noFill/>
        </p:spPr>
        <p:txBody>
          <a:bodyPr lIns="90488" rIns="90488">
            <a:normAutofit/>
          </a:bodyPr>
          <a:lstStyle/>
          <a:p>
            <a:r>
              <a:rPr lang="en-US" altLang="zh-CN" sz="40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①</a:t>
            </a:r>
            <a:r>
              <a:rPr lang="en-US" altLang="zh-CN" sz="4000" b="1" dirty="0">
                <a:solidFill>
                  <a:srgbClr val="FF0000"/>
                </a:solidFill>
                <a:ea typeface="宋体" panose="02010600030101010101" pitchFamily="2" charset="-122"/>
              </a:rPr>
              <a:t>	</a:t>
            </a:r>
            <a:r>
              <a:rPr lang="zh-CN" altLang="en-US" sz="40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合并数组</a:t>
            </a:r>
            <a:r>
              <a:rPr lang="zh-CN" altLang="en-US" sz="32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32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merged arrays</a:t>
            </a:r>
            <a:r>
              <a:rPr lang="zh-CN" altLang="en-US" sz="32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）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917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268760"/>
            <a:ext cx="7162800" cy="5112568"/>
          </a:xfrm>
          <a:noFill/>
        </p:spPr>
        <p:txBody>
          <a:bodyPr lIns="90488" rIns="90488">
            <a:normAutofit lnSpcReduction="1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latin typeface="Courier New" panose="02070309020205020404" pitchFamily="49" charset="0"/>
              </a:rPr>
              <a:t>/* Before: 2 sequential arrays */</a:t>
            </a:r>
            <a:endParaRPr lang="en-US" sz="24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</a:rPr>
              <a:t>val</a:t>
            </a:r>
            <a:r>
              <a:rPr lang="en-US" sz="2400" b="1" dirty="0">
                <a:latin typeface="Courier New" panose="02070309020205020404" pitchFamily="49" charset="0"/>
              </a:rPr>
              <a:t>[SIZE];</a:t>
            </a:r>
            <a:endParaRPr lang="en-US" sz="24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 err="1">
                <a:latin typeface="Courier New" panose="02070309020205020404" pitchFamily="49" charset="0"/>
              </a:rPr>
              <a:t>int</a:t>
            </a:r>
            <a:r>
              <a:rPr lang="en-US" sz="2400" b="1" dirty="0">
                <a:latin typeface="Courier New" panose="02070309020205020404" pitchFamily="49" charset="0"/>
              </a:rPr>
              <a:t> key[SIZE];</a:t>
            </a:r>
            <a:endParaRPr lang="en-US" sz="24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4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chemeClr val="hlink"/>
                </a:solidFill>
                <a:latin typeface="Courier New" panose="02070309020205020404" pitchFamily="49" charset="0"/>
              </a:rPr>
              <a:t>/* After: 1 array of </a:t>
            </a:r>
            <a:r>
              <a:rPr lang="en-US" sz="24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stuctures</a:t>
            </a:r>
            <a:r>
              <a:rPr lang="en-US" sz="2400" b="1" dirty="0">
                <a:solidFill>
                  <a:schemeClr val="hlink"/>
                </a:solidFill>
                <a:latin typeface="Courier New" panose="02070309020205020404" pitchFamily="49" charset="0"/>
              </a:rPr>
              <a:t> */</a:t>
            </a:r>
            <a:endParaRPr lang="en-US" sz="24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struct</a:t>
            </a:r>
            <a:r>
              <a:rPr lang="en-US" sz="2400" b="1" dirty="0">
                <a:solidFill>
                  <a:schemeClr val="hlink"/>
                </a:solidFill>
                <a:latin typeface="Courier New" panose="02070309020205020404" pitchFamily="49" charset="0"/>
              </a:rPr>
              <a:t> merge {</a:t>
            </a:r>
            <a:endParaRPr lang="en-US" sz="24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chemeClr val="hlink"/>
                </a:solidFill>
                <a:latin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hlink"/>
                </a:solidFill>
                <a:latin typeface="Courier New" panose="02070309020205020404" pitchFamily="49" charset="0"/>
              </a:rPr>
              <a:t> </a:t>
            </a:r>
            <a:r>
              <a:rPr lang="en-US" sz="24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val</a:t>
            </a:r>
            <a:r>
              <a:rPr lang="en-US" sz="2400" b="1" dirty="0">
                <a:solidFill>
                  <a:schemeClr val="hlink"/>
                </a:solidFill>
                <a:latin typeface="Courier New" panose="02070309020205020404" pitchFamily="49" charset="0"/>
              </a:rPr>
              <a:t>;</a:t>
            </a:r>
            <a:endParaRPr lang="en-US" sz="24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chemeClr val="hlink"/>
                </a:solidFill>
                <a:latin typeface="Courier New" panose="02070309020205020404" pitchFamily="49" charset="0"/>
              </a:rPr>
              <a:t>	</a:t>
            </a:r>
            <a:r>
              <a:rPr lang="en-US" sz="24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int</a:t>
            </a:r>
            <a:r>
              <a:rPr lang="en-US" sz="2400" b="1" dirty="0">
                <a:solidFill>
                  <a:schemeClr val="hlink"/>
                </a:solidFill>
                <a:latin typeface="Courier New" panose="02070309020205020404" pitchFamily="49" charset="0"/>
              </a:rPr>
              <a:t> key;</a:t>
            </a:r>
            <a:endParaRPr lang="en-US" sz="24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>
                <a:solidFill>
                  <a:schemeClr val="hlink"/>
                </a:solidFill>
                <a:latin typeface="Courier New" panose="02070309020205020404" pitchFamily="49" charset="0"/>
              </a:rPr>
              <a:t>};</a:t>
            </a:r>
            <a:endParaRPr lang="en-US" sz="24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4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struct</a:t>
            </a:r>
            <a:r>
              <a:rPr lang="en-US" sz="2400" b="1" dirty="0">
                <a:solidFill>
                  <a:schemeClr val="hlink"/>
                </a:solidFill>
                <a:latin typeface="Courier New" panose="02070309020205020404" pitchFamily="49" charset="0"/>
              </a:rPr>
              <a:t> merge </a:t>
            </a:r>
            <a:r>
              <a:rPr lang="en-US" sz="2400" b="1" dirty="0" err="1">
                <a:solidFill>
                  <a:schemeClr val="hlink"/>
                </a:solidFill>
                <a:latin typeface="Courier New" panose="02070309020205020404" pitchFamily="49" charset="0"/>
              </a:rPr>
              <a:t>merged_array</a:t>
            </a:r>
            <a:r>
              <a:rPr lang="en-US" sz="2400" b="1" dirty="0">
                <a:solidFill>
                  <a:schemeClr val="hlink"/>
                </a:solidFill>
                <a:latin typeface="Courier New" panose="02070309020205020404" pitchFamily="49" charset="0"/>
              </a:rPr>
              <a:t>[SIZE];</a:t>
            </a:r>
            <a:br>
              <a:rPr lang="en-US" sz="2400" b="1" dirty="0">
                <a:solidFill>
                  <a:schemeClr val="hlink"/>
                </a:solidFill>
                <a:latin typeface="Courier New" panose="02070309020205020404" pitchFamily="49" charset="0"/>
              </a:rPr>
            </a:br>
            <a:br>
              <a:rPr lang="en-US" sz="1800" dirty="0">
                <a:solidFill>
                  <a:schemeClr val="hlink"/>
                </a:solidFill>
                <a:latin typeface="Courier New" panose="02070309020205020404" pitchFamily="49" charset="0"/>
              </a:rPr>
            </a:br>
            <a:endParaRPr lang="en-US" sz="1800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b="1" dirty="0" smtClean="0"/>
              <a:t>减少 </a:t>
            </a:r>
            <a:r>
              <a:rPr lang="en-US" b="1" dirty="0" err="1" smtClean="0"/>
              <a:t>val</a:t>
            </a:r>
            <a:r>
              <a:rPr lang="en-US" b="1" dirty="0" smtClean="0"/>
              <a:t> </a:t>
            </a:r>
            <a:r>
              <a:rPr lang="zh-CN" altLang="en-US" b="1" dirty="0" smtClean="0"/>
              <a:t>与</a:t>
            </a:r>
            <a:r>
              <a:rPr lang="en-US" b="1" dirty="0" smtClean="0"/>
              <a:t> key</a:t>
            </a:r>
            <a:r>
              <a:rPr lang="zh-CN" altLang="en-US" b="1" dirty="0" smtClean="0"/>
              <a:t>的</a:t>
            </a:r>
            <a:r>
              <a:rPr lang="en-US" altLang="zh-CN" b="1" dirty="0" smtClean="0"/>
              <a:t>Cache</a:t>
            </a:r>
            <a:r>
              <a:rPr lang="zh-CN" altLang="en-US" b="1" dirty="0" smtClean="0"/>
              <a:t>缺失；</a:t>
            </a:r>
            <a:r>
              <a:rPr lang="en-US" b="1" dirty="0" smtClean="0"/>
              <a:t> </a:t>
            </a:r>
            <a:br>
              <a:rPr lang="en-US" b="1" dirty="0"/>
            </a:br>
            <a:endParaRPr lang="en-US" b="1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b="1" dirty="0" smtClean="0"/>
              <a:t>改善了空间局部性</a:t>
            </a:r>
            <a:endParaRPr lang="en-US" b="1" dirty="0"/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/>
          <p:cNvSpPr txBox="1"/>
          <p:nvPr/>
        </p:nvSpPr>
        <p:spPr>
          <a:xfrm>
            <a:off x="3198657" y="1884687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n</a:t>
            </a:r>
            <a:r>
              <a:rPr lang="zh-CN" altLang="en-US" b="1" dirty="0" smtClean="0"/>
              <a:t>个元素</a:t>
            </a:r>
            <a:endParaRPr lang="zh-CN" altLang="en-US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3229315" y="4728450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n</a:t>
            </a:r>
            <a:r>
              <a:rPr lang="zh-CN" altLang="en-US" b="1" dirty="0" smtClean="0"/>
              <a:t>个元素</a:t>
            </a:r>
            <a:endParaRPr lang="zh-CN" altLang="en-US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1675489" y="23897"/>
            <a:ext cx="99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主存</a:t>
            </a:r>
            <a:endParaRPr lang="zh-CN" altLang="en-US" sz="2000" b="1" dirty="0"/>
          </a:p>
        </p:txBody>
      </p:sp>
      <p:sp>
        <p:nvSpPr>
          <p:cNvPr id="6" name="矩形 5"/>
          <p:cNvSpPr/>
          <p:nvPr/>
        </p:nvSpPr>
        <p:spPr>
          <a:xfrm>
            <a:off x="1239633" y="424007"/>
            <a:ext cx="1584176" cy="64339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1239633" y="1288104"/>
            <a:ext cx="1584176" cy="0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1239633" y="1576136"/>
            <a:ext cx="1584176" cy="0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612628" y="1000071"/>
            <a:ext cx="104507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/>
              <a:t>val</a:t>
            </a:r>
            <a:r>
              <a:rPr lang="zh-CN" altLang="en-US" sz="1600" b="1" dirty="0" smtClean="0"/>
              <a:t>（</a:t>
            </a:r>
            <a:r>
              <a:rPr lang="en-US" altLang="zh-CN" sz="1600" b="1" dirty="0" smtClean="0"/>
              <a:t>0</a:t>
            </a:r>
            <a:r>
              <a:rPr lang="zh-CN" altLang="en-US" sz="1600" b="1" dirty="0" smtClean="0"/>
              <a:t>）</a:t>
            </a:r>
            <a:endParaRPr lang="zh-CN" altLang="en-US" sz="1600" b="1" dirty="0"/>
          </a:p>
        </p:txBody>
      </p:sp>
      <p:cxnSp>
        <p:nvCxnSpPr>
          <p:cNvPr id="10" name="直接连接符 9"/>
          <p:cNvCxnSpPr/>
          <p:nvPr/>
        </p:nvCxnSpPr>
        <p:spPr>
          <a:xfrm>
            <a:off x="1239633" y="1857411"/>
            <a:ext cx="1584176" cy="0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1239632" y="2756325"/>
            <a:ext cx="1584176" cy="0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1239632" y="3044357"/>
            <a:ext cx="1584176" cy="0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612627" y="2776029"/>
            <a:ext cx="104507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/>
              <a:t>val</a:t>
            </a:r>
            <a:r>
              <a:rPr lang="zh-CN" altLang="en-US" sz="1600" b="1" dirty="0" smtClean="0"/>
              <a:t>（</a:t>
            </a:r>
            <a:r>
              <a:rPr lang="en-US" altLang="zh-CN" sz="1600" b="1" dirty="0" smtClean="0"/>
              <a:t>n</a:t>
            </a:r>
            <a:r>
              <a:rPr lang="zh-CN" altLang="en-US" sz="1600" b="1" dirty="0" smtClean="0"/>
              <a:t>）</a:t>
            </a:r>
            <a:endParaRPr lang="zh-CN" altLang="en-US" sz="1600" b="1" dirty="0"/>
          </a:p>
        </p:txBody>
      </p:sp>
      <p:cxnSp>
        <p:nvCxnSpPr>
          <p:cNvPr id="15" name="直接连接符 14"/>
          <p:cNvCxnSpPr/>
          <p:nvPr/>
        </p:nvCxnSpPr>
        <p:spPr>
          <a:xfrm>
            <a:off x="1229537" y="3354850"/>
            <a:ext cx="1584176" cy="0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1229537" y="3642882"/>
            <a:ext cx="1584176" cy="0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右大括号 18"/>
          <p:cNvSpPr/>
          <p:nvPr/>
        </p:nvSpPr>
        <p:spPr>
          <a:xfrm>
            <a:off x="2838617" y="1169348"/>
            <a:ext cx="345232" cy="1812539"/>
          </a:xfrm>
          <a:prstGeom prst="rightBrac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cxnSp>
        <p:nvCxnSpPr>
          <p:cNvPr id="21" name="直接连接符 20"/>
          <p:cNvCxnSpPr/>
          <p:nvPr/>
        </p:nvCxnSpPr>
        <p:spPr>
          <a:xfrm>
            <a:off x="1230106" y="4228617"/>
            <a:ext cx="1584176" cy="0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230106" y="4516649"/>
            <a:ext cx="1584176" cy="0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1641209" y="3890063"/>
            <a:ext cx="104507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key</a:t>
            </a:r>
            <a:r>
              <a:rPr lang="zh-CN" altLang="en-US" sz="1600" b="1" dirty="0" smtClean="0"/>
              <a:t>（</a:t>
            </a:r>
            <a:r>
              <a:rPr lang="en-US" altLang="zh-CN" sz="1600" b="1" dirty="0" smtClean="0"/>
              <a:t>0</a:t>
            </a:r>
            <a:r>
              <a:rPr lang="zh-CN" altLang="en-US" sz="1600" b="1" dirty="0" smtClean="0"/>
              <a:t>）</a:t>
            </a:r>
            <a:endParaRPr lang="zh-CN" altLang="en-US" sz="1600" b="1" dirty="0"/>
          </a:p>
        </p:txBody>
      </p:sp>
      <p:cxnSp>
        <p:nvCxnSpPr>
          <p:cNvPr id="24" name="直接连接符 23"/>
          <p:cNvCxnSpPr/>
          <p:nvPr/>
        </p:nvCxnSpPr>
        <p:spPr>
          <a:xfrm>
            <a:off x="1220011" y="4827142"/>
            <a:ext cx="1584176" cy="0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1220011" y="5115174"/>
            <a:ext cx="1584176" cy="0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右大括号 27"/>
          <p:cNvSpPr/>
          <p:nvPr/>
        </p:nvSpPr>
        <p:spPr>
          <a:xfrm>
            <a:off x="2848315" y="4041150"/>
            <a:ext cx="360040" cy="1744305"/>
          </a:xfrm>
          <a:prstGeom prst="rightBrace">
            <a:avLst/>
          </a:prstGeom>
          <a:noFill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cxnSp>
        <p:nvCxnSpPr>
          <p:cNvPr id="31" name="直接连接符 30"/>
          <p:cNvCxnSpPr/>
          <p:nvPr/>
        </p:nvCxnSpPr>
        <p:spPr>
          <a:xfrm>
            <a:off x="1254441" y="2194373"/>
            <a:ext cx="1584176" cy="0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/>
        </p:nvCxnSpPr>
        <p:spPr>
          <a:xfrm>
            <a:off x="1220011" y="1000071"/>
            <a:ext cx="1584176" cy="0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1220011" y="3952399"/>
            <a:ext cx="1584176" cy="0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>
            <a:off x="1249728" y="5954733"/>
            <a:ext cx="1584176" cy="0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>
            <a:off x="1249728" y="6242765"/>
            <a:ext cx="1584176" cy="0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1660831" y="5616179"/>
            <a:ext cx="104507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key</a:t>
            </a:r>
            <a:r>
              <a:rPr lang="zh-CN" altLang="en-US" sz="1600" b="1" dirty="0" smtClean="0"/>
              <a:t>（</a:t>
            </a:r>
            <a:r>
              <a:rPr lang="en-US" altLang="zh-CN" sz="1600" b="1" dirty="0" smtClean="0"/>
              <a:t>n</a:t>
            </a:r>
            <a:r>
              <a:rPr lang="zh-CN" altLang="en-US" sz="1600" b="1" dirty="0" smtClean="0"/>
              <a:t>）</a:t>
            </a:r>
            <a:endParaRPr lang="zh-CN" altLang="en-US" sz="1600" b="1" dirty="0"/>
          </a:p>
        </p:txBody>
      </p:sp>
      <p:cxnSp>
        <p:nvCxnSpPr>
          <p:cNvPr id="37" name="直接连接符 36"/>
          <p:cNvCxnSpPr/>
          <p:nvPr/>
        </p:nvCxnSpPr>
        <p:spPr>
          <a:xfrm>
            <a:off x="1239633" y="6553258"/>
            <a:ext cx="1584176" cy="0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1239633" y="5678515"/>
            <a:ext cx="1584176" cy="0"/>
          </a:xfrm>
          <a:prstGeom prst="line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5493296" y="409671"/>
            <a:ext cx="1584176" cy="643399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/>
          <p:cNvCxnSpPr/>
          <p:nvPr/>
        </p:nvCxnSpPr>
        <p:spPr>
          <a:xfrm>
            <a:off x="5493296" y="1273768"/>
            <a:ext cx="1584176" cy="0"/>
          </a:xfrm>
          <a:prstGeom prst="lin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/>
          <p:cNvCxnSpPr/>
          <p:nvPr/>
        </p:nvCxnSpPr>
        <p:spPr>
          <a:xfrm>
            <a:off x="5493296" y="1561800"/>
            <a:ext cx="1584176" cy="0"/>
          </a:xfrm>
          <a:prstGeom prst="lin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866291" y="985735"/>
            <a:ext cx="1045071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/>
              <a:t>val</a:t>
            </a:r>
            <a:r>
              <a:rPr lang="zh-CN" altLang="en-US" sz="1600" b="1" dirty="0" smtClean="0"/>
              <a:t>（</a:t>
            </a:r>
            <a:r>
              <a:rPr lang="en-US" altLang="zh-CN" sz="1600" b="1" dirty="0" smtClean="0"/>
              <a:t>0</a:t>
            </a:r>
            <a:r>
              <a:rPr lang="zh-CN" altLang="en-US" sz="1600" b="1" dirty="0" smtClean="0"/>
              <a:t>）</a:t>
            </a:r>
            <a:endParaRPr lang="zh-CN" altLang="en-US" sz="1600" b="1" dirty="0"/>
          </a:p>
        </p:txBody>
      </p:sp>
      <p:cxnSp>
        <p:nvCxnSpPr>
          <p:cNvPr id="43" name="直接连接符 42"/>
          <p:cNvCxnSpPr/>
          <p:nvPr/>
        </p:nvCxnSpPr>
        <p:spPr>
          <a:xfrm>
            <a:off x="5493296" y="1843075"/>
            <a:ext cx="1584176" cy="0"/>
          </a:xfrm>
          <a:prstGeom prst="lin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>
            <a:off x="5473672" y="2418553"/>
            <a:ext cx="1584176" cy="0"/>
          </a:xfrm>
          <a:prstGeom prst="lin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>
            <a:off x="5473672" y="2706585"/>
            <a:ext cx="1584176" cy="0"/>
          </a:xfrm>
          <a:prstGeom prst="lin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821467" y="4422781"/>
            <a:ext cx="1045071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1600" b="1" dirty="0" err="1" smtClean="0"/>
              <a:t>val</a:t>
            </a:r>
            <a:r>
              <a:rPr lang="zh-CN" altLang="en-US" sz="1600" b="1" dirty="0" smtClean="0"/>
              <a:t>（</a:t>
            </a:r>
            <a:r>
              <a:rPr lang="en-US" altLang="zh-CN" sz="1600" b="1" dirty="0" smtClean="0"/>
              <a:t>n</a:t>
            </a:r>
            <a:r>
              <a:rPr lang="zh-CN" altLang="en-US" sz="1600" b="1" dirty="0" smtClean="0"/>
              <a:t>）</a:t>
            </a:r>
            <a:endParaRPr lang="zh-CN" altLang="en-US" sz="1600" b="1" dirty="0"/>
          </a:p>
        </p:txBody>
      </p:sp>
      <p:cxnSp>
        <p:nvCxnSpPr>
          <p:cNvPr id="47" name="直接连接符 46"/>
          <p:cNvCxnSpPr/>
          <p:nvPr/>
        </p:nvCxnSpPr>
        <p:spPr>
          <a:xfrm>
            <a:off x="5463577" y="3017078"/>
            <a:ext cx="1584176" cy="0"/>
          </a:xfrm>
          <a:prstGeom prst="lin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>
            <a:off x="5463577" y="3305110"/>
            <a:ext cx="1584176" cy="0"/>
          </a:xfrm>
          <a:prstGeom prst="lin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5456880" y="4458967"/>
            <a:ext cx="1584176" cy="0"/>
          </a:xfrm>
          <a:prstGeom prst="lin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5456880" y="4746999"/>
            <a:ext cx="1584176" cy="0"/>
          </a:xfrm>
          <a:prstGeom prst="lin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848357" y="2103244"/>
            <a:ext cx="1045071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key</a:t>
            </a:r>
            <a:r>
              <a:rPr lang="zh-CN" altLang="en-US" sz="1600" b="1" dirty="0" smtClean="0"/>
              <a:t>（</a:t>
            </a:r>
            <a:r>
              <a:rPr lang="en-US" altLang="zh-CN" sz="1600" b="1" dirty="0" smtClean="0"/>
              <a:t>0</a:t>
            </a:r>
            <a:r>
              <a:rPr lang="zh-CN" altLang="en-US" sz="1600" b="1" dirty="0" smtClean="0"/>
              <a:t>）</a:t>
            </a:r>
            <a:endParaRPr lang="zh-CN" altLang="en-US" sz="1600" b="1" dirty="0"/>
          </a:p>
        </p:txBody>
      </p:sp>
      <p:cxnSp>
        <p:nvCxnSpPr>
          <p:cNvPr id="53" name="直接连接符 52"/>
          <p:cNvCxnSpPr/>
          <p:nvPr/>
        </p:nvCxnSpPr>
        <p:spPr>
          <a:xfrm>
            <a:off x="5446785" y="5057492"/>
            <a:ext cx="1584176" cy="0"/>
          </a:xfrm>
          <a:prstGeom prst="lin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接连接符 53"/>
          <p:cNvCxnSpPr/>
          <p:nvPr/>
        </p:nvCxnSpPr>
        <p:spPr>
          <a:xfrm>
            <a:off x="5446785" y="5345524"/>
            <a:ext cx="1584176" cy="0"/>
          </a:xfrm>
          <a:prstGeom prst="lin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5929152" y="9561"/>
            <a:ext cx="99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主存</a:t>
            </a:r>
            <a:endParaRPr lang="zh-CN" altLang="en-US" sz="2000" b="1" dirty="0"/>
          </a:p>
        </p:txBody>
      </p:sp>
      <p:cxnSp>
        <p:nvCxnSpPr>
          <p:cNvPr id="59" name="直接连接符 58"/>
          <p:cNvCxnSpPr/>
          <p:nvPr/>
        </p:nvCxnSpPr>
        <p:spPr>
          <a:xfrm>
            <a:off x="5488481" y="2111804"/>
            <a:ext cx="1584176" cy="0"/>
          </a:xfrm>
          <a:prstGeom prst="lin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连接符 59"/>
          <p:cNvCxnSpPr/>
          <p:nvPr/>
        </p:nvCxnSpPr>
        <p:spPr>
          <a:xfrm>
            <a:off x="5473674" y="985735"/>
            <a:ext cx="1584176" cy="0"/>
          </a:xfrm>
          <a:prstGeom prst="lin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接连接符 61"/>
          <p:cNvCxnSpPr/>
          <p:nvPr/>
        </p:nvCxnSpPr>
        <p:spPr>
          <a:xfrm>
            <a:off x="5476502" y="5933318"/>
            <a:ext cx="1584176" cy="0"/>
          </a:xfrm>
          <a:prstGeom prst="lin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>
            <a:off x="5476502" y="6221350"/>
            <a:ext cx="1584176" cy="0"/>
          </a:xfrm>
          <a:prstGeom prst="lin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5887605" y="5594764"/>
            <a:ext cx="1045071" cy="338554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key</a:t>
            </a:r>
            <a:r>
              <a:rPr lang="zh-CN" altLang="en-US" sz="1600" b="1" dirty="0" smtClean="0"/>
              <a:t>（</a:t>
            </a:r>
            <a:r>
              <a:rPr lang="en-US" altLang="zh-CN" sz="1600" b="1" dirty="0" smtClean="0"/>
              <a:t>n</a:t>
            </a:r>
            <a:r>
              <a:rPr lang="zh-CN" altLang="en-US" sz="1600" b="1" dirty="0" smtClean="0"/>
              <a:t>）</a:t>
            </a:r>
            <a:endParaRPr lang="zh-CN" altLang="en-US" sz="1600" b="1" dirty="0"/>
          </a:p>
        </p:txBody>
      </p:sp>
      <p:cxnSp>
        <p:nvCxnSpPr>
          <p:cNvPr id="65" name="直接连接符 64"/>
          <p:cNvCxnSpPr/>
          <p:nvPr/>
        </p:nvCxnSpPr>
        <p:spPr>
          <a:xfrm>
            <a:off x="5466407" y="6531843"/>
            <a:ext cx="1584176" cy="0"/>
          </a:xfrm>
          <a:prstGeom prst="line">
            <a:avLst/>
          </a:prstGeom>
          <a:solidFill>
            <a:srgbClr val="FFFF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接连接符 65"/>
          <p:cNvCxnSpPr/>
          <p:nvPr/>
        </p:nvCxnSpPr>
        <p:spPr>
          <a:xfrm>
            <a:off x="5466407" y="5657100"/>
            <a:ext cx="1584176" cy="0"/>
          </a:xfrm>
          <a:prstGeom prst="lin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50441" y="2444310"/>
            <a:ext cx="576064" cy="120032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合并前</a:t>
            </a:r>
            <a:endParaRPr lang="zh-CN" altLang="en-US" sz="2400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4583553" y="2596710"/>
            <a:ext cx="576064" cy="119888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合并后</a:t>
            </a:r>
            <a:endParaRPr lang="zh-CN" altLang="en-US" sz="2400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6054551" y="3644639"/>
            <a:ext cx="461665" cy="50755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. . . </a:t>
            </a:r>
            <a:endParaRPr lang="zh-CN" altLang="en-US" dirty="0"/>
          </a:p>
        </p:txBody>
      </p:sp>
      <p:sp>
        <p:nvSpPr>
          <p:cNvPr id="57" name="TextBox 56"/>
          <p:cNvSpPr txBox="1"/>
          <p:nvPr/>
        </p:nvSpPr>
        <p:spPr>
          <a:xfrm>
            <a:off x="1815696" y="2272521"/>
            <a:ext cx="461665" cy="50755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. . . </a:t>
            </a:r>
            <a:endParaRPr lang="zh-CN" altLang="en-US" dirty="0"/>
          </a:p>
        </p:txBody>
      </p:sp>
      <p:sp>
        <p:nvSpPr>
          <p:cNvPr id="61" name="TextBox 60"/>
          <p:cNvSpPr txBox="1"/>
          <p:nvPr/>
        </p:nvSpPr>
        <p:spPr>
          <a:xfrm>
            <a:off x="1781265" y="5179925"/>
            <a:ext cx="461665" cy="507553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zh-CN" dirty="0" smtClean="0"/>
              <a:t>. . . 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7657465" y="2550160"/>
            <a:ext cx="462915" cy="24511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80000"/>
              </a:lnSpc>
              <a:buFontTx/>
              <a:buNone/>
            </a:pPr>
            <a:r>
              <a:rPr lang="zh-CN" altLang="en-US" sz="2400" b="1" dirty="0" smtClean="0">
                <a:solidFill>
                  <a:srgbClr val="FF0000"/>
                </a:solidFill>
                <a:sym typeface="+mn-ea"/>
              </a:rPr>
              <a:t>改善了空间局部性</a:t>
            </a:r>
            <a:endParaRPr lang="zh-CN" altLang="en-US" sz="2400" b="1" dirty="0" smtClean="0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28600"/>
            <a:ext cx="7162800" cy="685800"/>
          </a:xfrm>
          <a:noFill/>
        </p:spPr>
        <p:txBody>
          <a:bodyPr lIns="90488" rIns="90488">
            <a:normAutofit fontScale="90000"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②</a:t>
            </a:r>
            <a:r>
              <a:rPr lang="en-US" altLang="zh-CN" b="1" dirty="0">
                <a:solidFill>
                  <a:srgbClr val="FF0000"/>
                </a:solidFill>
                <a:ea typeface="宋体" panose="02010600030101010101" pitchFamily="2" charset="-122"/>
              </a:rPr>
              <a:t>	</a:t>
            </a:r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循环交换</a:t>
            </a:r>
            <a:r>
              <a:rPr lang="zh-CN" altLang="en-US" sz="36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36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loop interchange</a:t>
            </a:r>
            <a:r>
              <a:rPr lang="zh-CN" altLang="en-US" sz="36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）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91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38250" y="2057400"/>
            <a:ext cx="7162800" cy="4539952"/>
          </a:xfrm>
          <a:noFill/>
        </p:spPr>
        <p:txBody>
          <a:bodyPr lIns="90488" rIns="90488">
            <a:normAutofit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anose="02070309020205020404" pitchFamily="49" charset="0"/>
              </a:rPr>
              <a:t>/* Before */</a:t>
            </a:r>
            <a:endParaRPr lang="en-US" sz="18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anose="02070309020205020404" pitchFamily="49" charset="0"/>
              </a:rPr>
              <a:t>for (k = 0; k &lt; 100; k = k+1)</a:t>
            </a:r>
            <a:endParaRPr lang="en-US" sz="1800" b="1" dirty="0">
              <a:solidFill>
                <a:schemeClr val="accent1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	for (j = 0; j &lt; 100; j = j+1)</a:t>
            </a:r>
            <a:endParaRPr lang="en-US" sz="1800" b="1" dirty="0">
              <a:solidFill>
                <a:schemeClr val="accent1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anose="02070309020205020404" pitchFamily="49" charset="0"/>
              </a:rPr>
              <a:t>	</a:t>
            </a:r>
            <a:r>
              <a:rPr lang="en-US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	for (</a:t>
            </a:r>
            <a:r>
              <a:rPr lang="en-US" sz="18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= 0; </a:t>
            </a:r>
            <a:r>
              <a:rPr lang="en-US" sz="18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&lt; 5000; </a:t>
            </a:r>
            <a:r>
              <a:rPr lang="en-US" sz="18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 = i+1)</a:t>
            </a:r>
            <a:endParaRPr lang="en-US" sz="18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anose="02070309020205020404" pitchFamily="49" charset="0"/>
              </a:rPr>
              <a:t>			x[</a:t>
            </a:r>
            <a:r>
              <a:rPr lang="en-US" sz="1800" b="1" dirty="0" err="1">
                <a:latin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</a:rPr>
              <a:t>][j] = 2 * x[</a:t>
            </a:r>
            <a:r>
              <a:rPr lang="en-US" sz="1800" b="1" dirty="0" err="1">
                <a:latin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</a:rPr>
              <a:t>][j];</a:t>
            </a:r>
            <a:endParaRPr lang="en-US" sz="18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anose="02070309020205020404" pitchFamily="49" charset="0"/>
              </a:rPr>
              <a:t>/* After */</a:t>
            </a:r>
            <a:endParaRPr lang="en-US" sz="18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anose="02070309020205020404" pitchFamily="49" charset="0"/>
              </a:rPr>
              <a:t>for (k = 0; k &lt; 100; k = k+1)</a:t>
            </a:r>
            <a:endParaRPr lang="en-US" sz="18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	</a:t>
            </a:r>
            <a:r>
              <a:rPr lang="en-US" sz="1800" b="1" u="sng" dirty="0">
                <a:solidFill>
                  <a:schemeClr val="hlink"/>
                </a:solidFill>
                <a:latin typeface="Courier New" panose="02070309020205020404" pitchFamily="49" charset="0"/>
              </a:rPr>
              <a:t>for (</a:t>
            </a:r>
            <a:r>
              <a:rPr lang="en-US" sz="1800" b="1" u="sng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u="sng" dirty="0">
                <a:solidFill>
                  <a:schemeClr val="hlink"/>
                </a:solidFill>
                <a:latin typeface="Courier New" panose="02070309020205020404" pitchFamily="49" charset="0"/>
              </a:rPr>
              <a:t> = 0; </a:t>
            </a:r>
            <a:r>
              <a:rPr lang="en-US" sz="1800" b="1" u="sng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u="sng" dirty="0">
                <a:solidFill>
                  <a:schemeClr val="hlink"/>
                </a:solidFill>
                <a:latin typeface="Courier New" panose="02070309020205020404" pitchFamily="49" charset="0"/>
              </a:rPr>
              <a:t> &lt; 5000; </a:t>
            </a:r>
            <a:r>
              <a:rPr lang="en-US" sz="1800" b="1" u="sng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u="sng" dirty="0">
                <a:solidFill>
                  <a:schemeClr val="hlink"/>
                </a:solidFill>
                <a:latin typeface="Courier New" panose="02070309020205020404" pitchFamily="49" charset="0"/>
              </a:rPr>
              <a:t> = i+1)</a:t>
            </a:r>
            <a:endParaRPr lang="en-US" sz="18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anose="02070309020205020404" pitchFamily="49" charset="0"/>
              </a:rPr>
              <a:t>		</a:t>
            </a:r>
            <a:r>
              <a:rPr lang="en-US" sz="1800" b="1" u="sng" dirty="0">
                <a:solidFill>
                  <a:schemeClr val="hlink"/>
                </a:solidFill>
                <a:latin typeface="Courier New" panose="02070309020205020404" pitchFamily="49" charset="0"/>
              </a:rPr>
              <a:t>for (j = 0; j &lt; 100; j = j+1)</a:t>
            </a:r>
            <a:endParaRPr lang="en-US" sz="18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anose="02070309020205020404" pitchFamily="49" charset="0"/>
              </a:rPr>
              <a:t>			x[</a:t>
            </a:r>
            <a:r>
              <a:rPr lang="en-US" sz="1800" b="1" dirty="0" err="1">
                <a:latin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</a:rPr>
              <a:t>][j] = 2 * x[</a:t>
            </a:r>
            <a:r>
              <a:rPr lang="en-US" sz="1800" b="1" dirty="0" err="1">
                <a:latin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</a:rPr>
              <a:t>][j];</a:t>
            </a:r>
            <a:br>
              <a:rPr lang="en-US" sz="1800" dirty="0">
                <a:latin typeface="Courier New" panose="02070309020205020404" pitchFamily="49" charset="0"/>
              </a:rPr>
            </a:br>
            <a:endParaRPr lang="en-US" dirty="0"/>
          </a:p>
          <a:p>
            <a:pPr>
              <a:lnSpc>
                <a:spcPts val="3360"/>
              </a:lnSpc>
              <a:buFontTx/>
              <a:buNone/>
            </a:pPr>
            <a:r>
              <a:rPr lang="zh-CN" altLang="en-US" dirty="0" smtClean="0"/>
              <a:t>       </a:t>
            </a:r>
            <a:r>
              <a:rPr lang="zh-CN" altLang="en-US" sz="2800" b="1" dirty="0" smtClean="0"/>
              <a:t>用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顺序访问</a:t>
            </a:r>
            <a:r>
              <a:rPr lang="zh-CN" altLang="en-US" sz="2800" b="1" dirty="0" smtClean="0"/>
              <a:t>替代了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以</a:t>
            </a:r>
            <a:r>
              <a:rPr lang="en-US" altLang="zh-CN" sz="2800" b="1" dirty="0" smtClean="0">
                <a:solidFill>
                  <a:srgbClr val="C00000"/>
                </a:solidFill>
              </a:rPr>
              <a:t>100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个字为步长的跳跃访问。</a:t>
            </a:r>
            <a:r>
              <a:rPr lang="en-US" sz="2800" b="1" dirty="0" smtClean="0">
                <a:solidFill>
                  <a:srgbClr val="C00000"/>
                </a:solidFill>
              </a:rPr>
              <a:t> </a:t>
            </a:r>
            <a:endParaRPr lang="en-US" sz="2800" b="1" dirty="0">
              <a:solidFill>
                <a:srgbClr val="C00000"/>
              </a:solidFill>
            </a:endParaRPr>
          </a:p>
        </p:txBody>
      </p:sp>
      <p:sp>
        <p:nvSpPr>
          <p:cNvPr id="912388" name="Arc 4"/>
          <p:cNvSpPr/>
          <p:nvPr/>
        </p:nvSpPr>
        <p:spPr bwMode="auto">
          <a:xfrm rot="10920000">
            <a:off x="1581150" y="4645025"/>
            <a:ext cx="622300" cy="354013"/>
          </a:xfrm>
          <a:custGeom>
            <a:avLst/>
            <a:gdLst>
              <a:gd name="G0" fmla="+- 55 0 0"/>
              <a:gd name="G1" fmla="+- 21600 0 0"/>
              <a:gd name="G2" fmla="+- 21600 0 0"/>
              <a:gd name="T0" fmla="*/ 0 w 21655"/>
              <a:gd name="T1" fmla="*/ 0 h 21600"/>
              <a:gd name="T2" fmla="*/ 21655 w 21655"/>
              <a:gd name="T3" fmla="*/ 21600 h 21600"/>
              <a:gd name="T4" fmla="*/ 55 w 21655"/>
              <a:gd name="T5" fmla="*/ 216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655" h="21600" fill="none" extrusionOk="0">
                <a:moveTo>
                  <a:pt x="0" y="0"/>
                </a:moveTo>
                <a:cubicBezTo>
                  <a:pt x="18" y="0"/>
                  <a:pt x="36" y="-1"/>
                  <a:pt x="55" y="0"/>
                </a:cubicBezTo>
                <a:cubicBezTo>
                  <a:pt x="11984" y="0"/>
                  <a:pt x="21655" y="9670"/>
                  <a:pt x="21655" y="21600"/>
                </a:cubicBezTo>
              </a:path>
              <a:path w="21655" h="21600" stroke="0" extrusionOk="0">
                <a:moveTo>
                  <a:pt x="0" y="0"/>
                </a:moveTo>
                <a:cubicBezTo>
                  <a:pt x="18" y="0"/>
                  <a:pt x="36" y="-1"/>
                  <a:pt x="55" y="0"/>
                </a:cubicBezTo>
                <a:cubicBezTo>
                  <a:pt x="11984" y="0"/>
                  <a:pt x="21655" y="9670"/>
                  <a:pt x="21655" y="21600"/>
                </a:cubicBezTo>
                <a:lnTo>
                  <a:pt x="55" y="21600"/>
                </a:lnTo>
                <a:close/>
              </a:path>
            </a:pathLst>
          </a:custGeom>
          <a:noFill/>
          <a:ln w="25400" cap="rnd">
            <a:solidFill>
              <a:schemeClr val="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12389" name="Rectangle 5"/>
          <p:cNvSpPr>
            <a:spLocks noChangeArrowheads="1"/>
          </p:cNvSpPr>
          <p:nvPr/>
        </p:nvSpPr>
        <p:spPr bwMode="auto">
          <a:xfrm>
            <a:off x="304800" y="1066800"/>
            <a:ext cx="8610600" cy="83099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400" b="1" dirty="0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交换循环的执行顺序，可以减少缺失次数，这是因为</a:t>
            </a:r>
            <a:r>
              <a:rPr lang="zh-CN" altLang="en-US" sz="24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改善了空间局部性</a:t>
            </a:r>
            <a:r>
              <a:rPr lang="zh-CN" altLang="en-US" sz="2400" b="1" dirty="0" smtClean="0">
                <a:solidFill>
                  <a:srgbClr val="0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。</a:t>
            </a:r>
            <a:r>
              <a:rPr lang="en-US" altLang="zh-CN" sz="24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endParaRPr lang="en-US" altLang="zh-CN" sz="24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2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238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311089" y="548680"/>
            <a:ext cx="1584176" cy="61604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>
            <a:off x="3311089" y="1412777"/>
            <a:ext cx="1584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>
            <a:off x="3311089" y="1700809"/>
            <a:ext cx="1584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43137" y="1362255"/>
            <a:ext cx="1045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X</a:t>
            </a:r>
            <a:r>
              <a:rPr lang="zh-CN" altLang="en-US" sz="1600" b="1" dirty="0" smtClean="0"/>
              <a:t>（</a:t>
            </a:r>
            <a:r>
              <a:rPr lang="en-US" altLang="zh-CN" sz="1600" b="1" dirty="0" smtClean="0"/>
              <a:t>0,0</a:t>
            </a:r>
            <a:r>
              <a:rPr lang="zh-CN" altLang="en-US" sz="1600" b="1" dirty="0" smtClean="0"/>
              <a:t>）</a:t>
            </a:r>
            <a:endParaRPr lang="zh-CN" altLang="en-US" sz="1600" b="1" dirty="0"/>
          </a:p>
        </p:txBody>
      </p:sp>
      <p:cxnSp>
        <p:nvCxnSpPr>
          <p:cNvPr id="11" name="直接连接符 10"/>
          <p:cNvCxnSpPr/>
          <p:nvPr/>
        </p:nvCxnSpPr>
        <p:spPr>
          <a:xfrm>
            <a:off x="3311089" y="1982084"/>
            <a:ext cx="1584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743137" y="3106560"/>
            <a:ext cx="1045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X</a:t>
            </a:r>
            <a:r>
              <a:rPr lang="zh-CN" altLang="en-US" sz="1600" b="1" dirty="0" smtClean="0"/>
              <a:t>（</a:t>
            </a:r>
            <a:r>
              <a:rPr lang="en-US" altLang="zh-CN" sz="1600" b="1" dirty="0" smtClean="0"/>
              <a:t>1,0</a:t>
            </a:r>
            <a:r>
              <a:rPr lang="zh-CN" altLang="en-US" sz="1600" b="1" dirty="0" smtClean="0"/>
              <a:t>）</a:t>
            </a:r>
            <a:endParaRPr lang="zh-CN" altLang="en-US" sz="1600" b="1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3311088" y="2880998"/>
            <a:ext cx="1584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3311088" y="3169030"/>
            <a:ext cx="1584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3743136" y="2830476"/>
            <a:ext cx="1045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X</a:t>
            </a:r>
            <a:r>
              <a:rPr lang="zh-CN" altLang="en-US" sz="1600" b="1" dirty="0" smtClean="0"/>
              <a:t>（</a:t>
            </a:r>
            <a:r>
              <a:rPr lang="en-US" altLang="zh-CN" sz="1600" b="1" dirty="0" smtClean="0"/>
              <a:t>0,99</a:t>
            </a:r>
            <a:r>
              <a:rPr lang="zh-CN" altLang="en-US" sz="1600" b="1" dirty="0" smtClean="0"/>
              <a:t>）</a:t>
            </a:r>
            <a:endParaRPr lang="zh-CN" altLang="en-US" sz="1600" b="1" dirty="0"/>
          </a:p>
        </p:txBody>
      </p:sp>
      <p:cxnSp>
        <p:nvCxnSpPr>
          <p:cNvPr id="17" name="直接连接符 16"/>
          <p:cNvCxnSpPr/>
          <p:nvPr/>
        </p:nvCxnSpPr>
        <p:spPr>
          <a:xfrm>
            <a:off x="3300993" y="3479523"/>
            <a:ext cx="1584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300993" y="3767555"/>
            <a:ext cx="1584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733041" y="3429001"/>
            <a:ext cx="1045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X</a:t>
            </a:r>
            <a:r>
              <a:rPr lang="zh-CN" altLang="en-US" sz="1600" b="1" dirty="0" smtClean="0"/>
              <a:t>（</a:t>
            </a:r>
            <a:r>
              <a:rPr lang="en-US" altLang="zh-CN" sz="1600" b="1" dirty="0" smtClean="0"/>
              <a:t>1,1</a:t>
            </a:r>
            <a:r>
              <a:rPr lang="zh-CN" altLang="en-US" sz="1600" b="1" dirty="0" smtClean="0"/>
              <a:t>）</a:t>
            </a:r>
            <a:endParaRPr lang="zh-CN" altLang="en-US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743137" y="1643530"/>
            <a:ext cx="1045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X</a:t>
            </a:r>
            <a:r>
              <a:rPr lang="zh-CN" altLang="en-US" sz="1600" b="1" dirty="0" smtClean="0"/>
              <a:t>（</a:t>
            </a:r>
            <a:r>
              <a:rPr lang="en-US" altLang="zh-CN" sz="1600" b="1" dirty="0" smtClean="0"/>
              <a:t>0,1</a:t>
            </a:r>
            <a:r>
              <a:rPr lang="zh-CN" altLang="en-US" sz="1600" b="1" dirty="0" smtClean="0"/>
              <a:t>）</a:t>
            </a:r>
            <a:endParaRPr lang="zh-CN" altLang="en-US" sz="1600" b="1" dirty="0"/>
          </a:p>
        </p:txBody>
      </p:sp>
      <p:sp>
        <p:nvSpPr>
          <p:cNvPr id="21" name="右大括号 20"/>
          <p:cNvSpPr/>
          <p:nvPr/>
        </p:nvSpPr>
        <p:spPr>
          <a:xfrm>
            <a:off x="4895265" y="1531532"/>
            <a:ext cx="360040" cy="15750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22" name="TextBox 21"/>
          <p:cNvSpPr txBox="1"/>
          <p:nvPr/>
        </p:nvSpPr>
        <p:spPr>
          <a:xfrm>
            <a:off x="3733611" y="5240161"/>
            <a:ext cx="1045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X</a:t>
            </a:r>
            <a:r>
              <a:rPr lang="zh-CN" altLang="en-US" sz="1600" b="1" dirty="0" smtClean="0"/>
              <a:t>（</a:t>
            </a:r>
            <a:r>
              <a:rPr lang="en-US" altLang="zh-CN" sz="1600" b="1" dirty="0" smtClean="0"/>
              <a:t>2,0</a:t>
            </a:r>
            <a:r>
              <a:rPr lang="zh-CN" altLang="en-US" sz="1600" b="1" dirty="0" smtClean="0"/>
              <a:t>）</a:t>
            </a:r>
            <a:endParaRPr lang="zh-CN" altLang="en-US" sz="1600" b="1" dirty="0"/>
          </a:p>
        </p:txBody>
      </p:sp>
      <p:cxnSp>
        <p:nvCxnSpPr>
          <p:cNvPr id="23" name="直接连接符 22"/>
          <p:cNvCxnSpPr/>
          <p:nvPr/>
        </p:nvCxnSpPr>
        <p:spPr>
          <a:xfrm>
            <a:off x="3301562" y="5014599"/>
            <a:ext cx="1584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>
            <a:off x="3301562" y="5302631"/>
            <a:ext cx="1584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733610" y="4964077"/>
            <a:ext cx="1045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X</a:t>
            </a:r>
            <a:r>
              <a:rPr lang="zh-CN" altLang="en-US" sz="1600" b="1" dirty="0" smtClean="0"/>
              <a:t>（</a:t>
            </a:r>
            <a:r>
              <a:rPr lang="en-US" altLang="zh-CN" sz="1600" b="1" dirty="0" smtClean="0"/>
              <a:t>1,99</a:t>
            </a:r>
            <a:r>
              <a:rPr lang="zh-CN" altLang="en-US" sz="1600" b="1" dirty="0" smtClean="0"/>
              <a:t>）</a:t>
            </a:r>
            <a:endParaRPr lang="zh-CN" altLang="en-US" sz="1600" b="1" dirty="0"/>
          </a:p>
        </p:txBody>
      </p:sp>
      <p:cxnSp>
        <p:nvCxnSpPr>
          <p:cNvPr id="26" name="直接连接符 25"/>
          <p:cNvCxnSpPr/>
          <p:nvPr/>
        </p:nvCxnSpPr>
        <p:spPr>
          <a:xfrm>
            <a:off x="3291467" y="5613124"/>
            <a:ext cx="1584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>
            <a:off x="3291467" y="5901156"/>
            <a:ext cx="15841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3723515" y="5562602"/>
            <a:ext cx="1045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 smtClean="0"/>
              <a:t>X</a:t>
            </a:r>
            <a:r>
              <a:rPr lang="zh-CN" altLang="en-US" sz="1600" b="1" dirty="0" smtClean="0"/>
              <a:t>（</a:t>
            </a:r>
            <a:r>
              <a:rPr lang="en-US" altLang="zh-CN" sz="1600" b="1" dirty="0" smtClean="0"/>
              <a:t>2,1</a:t>
            </a:r>
            <a:r>
              <a:rPr lang="zh-CN" altLang="en-US" sz="1600" b="1" dirty="0" smtClean="0"/>
              <a:t>）</a:t>
            </a:r>
            <a:endParaRPr lang="zh-CN" altLang="en-US" sz="16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5255305" y="2132857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100</a:t>
            </a:r>
            <a:r>
              <a:rPr lang="zh-CN" altLang="en-US" b="1" dirty="0" smtClean="0"/>
              <a:t>个元素</a:t>
            </a:r>
            <a:endParaRPr lang="zh-CN" altLang="en-US" b="1" dirty="0"/>
          </a:p>
        </p:txBody>
      </p:sp>
      <p:sp>
        <p:nvSpPr>
          <p:cNvPr id="30" name="右大括号 29"/>
          <p:cNvSpPr/>
          <p:nvPr/>
        </p:nvSpPr>
        <p:spPr>
          <a:xfrm>
            <a:off x="4910073" y="3275837"/>
            <a:ext cx="360040" cy="19122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b="1"/>
          </a:p>
        </p:txBody>
      </p:sp>
      <p:sp>
        <p:nvSpPr>
          <p:cNvPr id="31" name="TextBox 30"/>
          <p:cNvSpPr txBox="1"/>
          <p:nvPr/>
        </p:nvSpPr>
        <p:spPr>
          <a:xfrm>
            <a:off x="5270113" y="4214426"/>
            <a:ext cx="1403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smtClean="0"/>
              <a:t>100</a:t>
            </a:r>
            <a:r>
              <a:rPr lang="zh-CN" altLang="en-US" b="1" dirty="0" smtClean="0"/>
              <a:t>个元素</a:t>
            </a:r>
            <a:endParaRPr lang="zh-CN" altLang="en-US" b="1" dirty="0"/>
          </a:p>
        </p:txBody>
      </p:sp>
      <p:sp>
        <p:nvSpPr>
          <p:cNvPr id="33" name="TextBox 32"/>
          <p:cNvSpPr txBox="1"/>
          <p:nvPr/>
        </p:nvSpPr>
        <p:spPr>
          <a:xfrm>
            <a:off x="3746945" y="148570"/>
            <a:ext cx="99820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/>
              <a:t>主存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5616" y="188640"/>
            <a:ext cx="7162800" cy="762000"/>
          </a:xfrm>
          <a:noFill/>
        </p:spPr>
        <p:txBody>
          <a:bodyPr lIns="90488" rIns="90488">
            <a:normAutofit/>
          </a:bodyPr>
          <a:lstStyle/>
          <a:p>
            <a:r>
              <a:rPr lang="en-US" altLang="zh-CN" sz="4000" b="1" dirty="0">
                <a:solidFill>
                  <a:srgbClr val="FF0000"/>
                </a:solidFill>
                <a:ea typeface="宋体" panose="02010600030101010101" pitchFamily="2" charset="-122"/>
              </a:rPr>
              <a:t>③	</a:t>
            </a:r>
            <a:r>
              <a:rPr lang="zh-CN" altLang="en-US" sz="40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循环融合</a:t>
            </a:r>
            <a:r>
              <a:rPr lang="zh-CN" altLang="en-US" sz="32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（</a:t>
            </a:r>
            <a:r>
              <a:rPr lang="en-US" altLang="zh-CN" sz="32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loop fusion</a:t>
            </a:r>
            <a:r>
              <a:rPr lang="zh-CN" altLang="en-US" sz="32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）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916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4350" y="980728"/>
            <a:ext cx="8153400" cy="5688632"/>
          </a:xfrm>
          <a:noFill/>
        </p:spPr>
        <p:txBody>
          <a:bodyPr lIns="90488" rIns="90488">
            <a:normAutofit fontScale="77500" lnSpcReduction="20000"/>
          </a:bodyPr>
          <a:lstStyle/>
          <a:p>
            <a:pPr>
              <a:lnSpc>
                <a:spcPts val="1800"/>
              </a:lnSpc>
              <a:buFontTx/>
              <a:buNone/>
            </a:pPr>
            <a:r>
              <a:rPr lang="en-US" sz="2400" b="1" dirty="0">
                <a:latin typeface="Courier New" panose="02070309020205020404" pitchFamily="49" charset="0"/>
              </a:rPr>
              <a:t>/* Before */</a:t>
            </a:r>
            <a:endParaRPr lang="en-US" sz="2400" b="1" dirty="0">
              <a:latin typeface="Courier New" panose="02070309020205020404" pitchFamily="49" charset="0"/>
            </a:endParaRPr>
          </a:p>
          <a:p>
            <a:pPr>
              <a:lnSpc>
                <a:spcPts val="1800"/>
              </a:lnSpc>
              <a:buFontTx/>
              <a:buNone/>
            </a:pPr>
            <a:r>
              <a:rPr lang="en-US" sz="2400" b="1" dirty="0">
                <a:latin typeface="Courier New" panose="02070309020205020404" pitchFamily="49" charset="0"/>
              </a:rPr>
              <a:t>for (</a:t>
            </a:r>
            <a:r>
              <a:rPr lang="en-US" sz="2400" b="1" dirty="0" err="1">
                <a:latin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</a:rPr>
              <a:t> = 0; </a:t>
            </a:r>
            <a:r>
              <a:rPr lang="en-US" sz="2400" b="1" dirty="0" err="1">
                <a:latin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</a:rPr>
              <a:t> &lt; N; </a:t>
            </a:r>
            <a:r>
              <a:rPr lang="en-US" sz="2400" b="1" dirty="0" err="1">
                <a:latin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</a:rPr>
              <a:t> = i+1)</a:t>
            </a:r>
            <a:endParaRPr lang="en-US" sz="2400" b="1" dirty="0">
              <a:latin typeface="Courier New" panose="02070309020205020404" pitchFamily="49" charset="0"/>
            </a:endParaRPr>
          </a:p>
          <a:p>
            <a:pPr>
              <a:lnSpc>
                <a:spcPts val="1800"/>
              </a:lnSpc>
              <a:buFontTx/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for (j = 0; j &lt; N; j = j+1)</a:t>
            </a:r>
            <a:endParaRPr lang="en-US" sz="2400" b="1" dirty="0">
              <a:latin typeface="Courier New" panose="02070309020205020404" pitchFamily="49" charset="0"/>
            </a:endParaRPr>
          </a:p>
          <a:p>
            <a:pPr>
              <a:lnSpc>
                <a:spcPts val="1800"/>
              </a:lnSpc>
              <a:buFontTx/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	</a:t>
            </a:r>
            <a:r>
              <a:rPr lang="en-US" sz="2400" b="1" u="sng" dirty="0">
                <a:solidFill>
                  <a:schemeClr val="accent1"/>
                </a:solidFill>
                <a:latin typeface="Courier New" panose="02070309020205020404" pitchFamily="49" charset="0"/>
              </a:rPr>
              <a:t>a[</a:t>
            </a:r>
            <a:r>
              <a:rPr lang="en-US" sz="2400" b="1" u="sng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i</a:t>
            </a:r>
            <a:r>
              <a:rPr lang="en-US" sz="2400" b="1" u="sng" dirty="0">
                <a:solidFill>
                  <a:schemeClr val="accent1"/>
                </a:solidFill>
                <a:latin typeface="Courier New" panose="02070309020205020404" pitchFamily="49" charset="0"/>
              </a:rPr>
              <a:t>][j]</a:t>
            </a:r>
            <a:r>
              <a:rPr lang="en-US" sz="2400" b="1" u="sng" dirty="0">
                <a:latin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</a:rPr>
              <a:t>= 1/b[</a:t>
            </a:r>
            <a:r>
              <a:rPr lang="en-US" sz="2400" b="1" dirty="0" err="1">
                <a:latin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</a:rPr>
              <a:t>][j] * </a:t>
            </a:r>
            <a:r>
              <a:rPr lang="en-US" sz="2400" b="1" u="sng" dirty="0">
                <a:solidFill>
                  <a:schemeClr val="accent1"/>
                </a:solidFill>
                <a:latin typeface="Courier New" panose="02070309020205020404" pitchFamily="49" charset="0"/>
              </a:rPr>
              <a:t>c[</a:t>
            </a:r>
            <a:r>
              <a:rPr lang="en-US" sz="2400" b="1" u="sng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i</a:t>
            </a:r>
            <a:r>
              <a:rPr lang="en-US" sz="2400" b="1" u="sng" dirty="0">
                <a:solidFill>
                  <a:schemeClr val="accent1"/>
                </a:solidFill>
                <a:latin typeface="Courier New" panose="02070309020205020404" pitchFamily="49" charset="0"/>
              </a:rPr>
              <a:t>][j]</a:t>
            </a:r>
            <a:r>
              <a:rPr lang="en-US" sz="2400" b="1" dirty="0">
                <a:latin typeface="Courier New" panose="02070309020205020404" pitchFamily="49" charset="0"/>
              </a:rPr>
              <a:t>;</a:t>
            </a:r>
            <a:endParaRPr lang="en-US" sz="2400" b="1" dirty="0">
              <a:latin typeface="Courier New" panose="02070309020205020404" pitchFamily="49" charset="0"/>
            </a:endParaRPr>
          </a:p>
          <a:p>
            <a:pPr>
              <a:lnSpc>
                <a:spcPts val="1800"/>
              </a:lnSpc>
              <a:buFontTx/>
              <a:buNone/>
            </a:pPr>
            <a:r>
              <a:rPr lang="en-US" sz="2400" b="1" dirty="0">
                <a:latin typeface="Courier New" panose="02070309020205020404" pitchFamily="49" charset="0"/>
              </a:rPr>
              <a:t>for (</a:t>
            </a:r>
            <a:r>
              <a:rPr lang="en-US" sz="2400" b="1" dirty="0" err="1">
                <a:latin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</a:rPr>
              <a:t> = 0; </a:t>
            </a:r>
            <a:r>
              <a:rPr lang="en-US" sz="2400" b="1" dirty="0" err="1">
                <a:latin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</a:rPr>
              <a:t> &lt; N; </a:t>
            </a:r>
            <a:r>
              <a:rPr lang="en-US" sz="2400" b="1" dirty="0" err="1">
                <a:latin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</a:rPr>
              <a:t> = i+1)</a:t>
            </a:r>
            <a:endParaRPr lang="en-US" sz="2400" b="1" dirty="0">
              <a:latin typeface="Courier New" panose="02070309020205020404" pitchFamily="49" charset="0"/>
            </a:endParaRPr>
          </a:p>
          <a:p>
            <a:pPr>
              <a:lnSpc>
                <a:spcPts val="1800"/>
              </a:lnSpc>
              <a:buFontTx/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for (j = 0; j &lt; N; j = j+1)</a:t>
            </a:r>
            <a:endParaRPr lang="en-US" sz="2400" b="1" dirty="0">
              <a:latin typeface="Courier New" panose="02070309020205020404" pitchFamily="49" charset="0"/>
            </a:endParaRPr>
          </a:p>
          <a:p>
            <a:pPr>
              <a:lnSpc>
                <a:spcPts val="1800"/>
              </a:lnSpc>
              <a:buFontTx/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	d[</a:t>
            </a:r>
            <a:r>
              <a:rPr lang="en-US" sz="2400" b="1" dirty="0" err="1">
                <a:latin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</a:rPr>
              <a:t>][j] = </a:t>
            </a:r>
            <a:r>
              <a:rPr lang="en-US" sz="2400" b="1" u="sng" dirty="0">
                <a:solidFill>
                  <a:schemeClr val="accent1"/>
                </a:solidFill>
                <a:latin typeface="Courier New" panose="02070309020205020404" pitchFamily="49" charset="0"/>
              </a:rPr>
              <a:t>a[</a:t>
            </a:r>
            <a:r>
              <a:rPr lang="en-US" sz="2400" b="1" u="sng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i</a:t>
            </a:r>
            <a:r>
              <a:rPr lang="en-US" sz="2400" b="1" u="sng" dirty="0">
                <a:solidFill>
                  <a:schemeClr val="accent1"/>
                </a:solidFill>
                <a:latin typeface="Courier New" panose="02070309020205020404" pitchFamily="49" charset="0"/>
              </a:rPr>
              <a:t>][j]</a:t>
            </a:r>
            <a:r>
              <a:rPr lang="en-US" sz="2400" b="1" u="sng" dirty="0">
                <a:latin typeface="Courier New" panose="02070309020205020404" pitchFamily="49" charset="0"/>
              </a:rPr>
              <a:t> </a:t>
            </a:r>
            <a:r>
              <a:rPr lang="en-US" sz="2400" b="1" dirty="0">
                <a:latin typeface="Courier New" panose="02070309020205020404" pitchFamily="49" charset="0"/>
              </a:rPr>
              <a:t>+ </a:t>
            </a:r>
            <a:r>
              <a:rPr lang="en-US" sz="2400" b="1" u="sng" dirty="0">
                <a:solidFill>
                  <a:schemeClr val="accent1"/>
                </a:solidFill>
                <a:latin typeface="Courier New" panose="02070309020205020404" pitchFamily="49" charset="0"/>
              </a:rPr>
              <a:t>c[</a:t>
            </a:r>
            <a:r>
              <a:rPr lang="en-US" sz="2400" b="1" u="sng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i</a:t>
            </a:r>
            <a:r>
              <a:rPr lang="en-US" sz="2400" b="1" u="sng" dirty="0">
                <a:solidFill>
                  <a:schemeClr val="accent1"/>
                </a:solidFill>
                <a:latin typeface="Courier New" panose="02070309020205020404" pitchFamily="49" charset="0"/>
              </a:rPr>
              <a:t>][j]</a:t>
            </a:r>
            <a:r>
              <a:rPr lang="en-US" sz="2400" b="1" dirty="0">
                <a:latin typeface="Courier New" panose="02070309020205020404" pitchFamily="49" charset="0"/>
              </a:rPr>
              <a:t>;</a:t>
            </a:r>
            <a:endParaRPr lang="en-US" sz="2400" b="1" dirty="0">
              <a:latin typeface="Courier New" panose="02070309020205020404" pitchFamily="49" charset="0"/>
            </a:endParaRPr>
          </a:p>
          <a:p>
            <a:pPr>
              <a:lnSpc>
                <a:spcPts val="1800"/>
              </a:lnSpc>
              <a:buFontTx/>
              <a:buNone/>
            </a:pPr>
            <a:r>
              <a:rPr lang="en-US" sz="2400" b="1" dirty="0">
                <a:solidFill>
                  <a:srgbClr val="FF0000"/>
                </a:solidFill>
                <a:latin typeface="Courier New" panose="02070309020205020404" pitchFamily="49" charset="0"/>
              </a:rPr>
              <a:t>/* After */</a:t>
            </a:r>
            <a:endParaRPr lang="en-US" sz="2400" b="1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pPr>
              <a:lnSpc>
                <a:spcPts val="1800"/>
              </a:lnSpc>
              <a:buFontTx/>
              <a:buNone/>
            </a:pPr>
            <a:r>
              <a:rPr lang="en-US" sz="2400" b="1" dirty="0">
                <a:latin typeface="Courier New" panose="02070309020205020404" pitchFamily="49" charset="0"/>
              </a:rPr>
              <a:t>for (</a:t>
            </a:r>
            <a:r>
              <a:rPr lang="en-US" sz="2400" b="1" dirty="0" err="1">
                <a:latin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</a:rPr>
              <a:t> = 0; </a:t>
            </a:r>
            <a:r>
              <a:rPr lang="en-US" sz="2400" b="1" dirty="0" err="1">
                <a:latin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</a:rPr>
              <a:t> &lt; N; </a:t>
            </a:r>
            <a:r>
              <a:rPr lang="en-US" sz="2400" b="1" dirty="0" err="1">
                <a:latin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</a:rPr>
              <a:t> = i+1)</a:t>
            </a:r>
            <a:endParaRPr lang="en-US" sz="2400" b="1" dirty="0">
              <a:latin typeface="Courier New" panose="02070309020205020404" pitchFamily="49" charset="0"/>
            </a:endParaRPr>
          </a:p>
          <a:p>
            <a:pPr>
              <a:lnSpc>
                <a:spcPts val="1800"/>
              </a:lnSpc>
              <a:buFontTx/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for (j = 0; j &lt; N; j = j+1)</a:t>
            </a:r>
            <a:endParaRPr lang="en-US" sz="2400" b="1" dirty="0">
              <a:latin typeface="Courier New" panose="02070309020205020404" pitchFamily="49" charset="0"/>
            </a:endParaRPr>
          </a:p>
          <a:p>
            <a:pPr>
              <a:lnSpc>
                <a:spcPts val="1800"/>
              </a:lnSpc>
              <a:buFontTx/>
              <a:buNone/>
            </a:pPr>
            <a:r>
              <a:rPr lang="en-US" sz="2400" b="1" dirty="0">
                <a:latin typeface="Courier New" panose="02070309020205020404" pitchFamily="49" charset="0"/>
              </a:rPr>
              <a:t>	</a:t>
            </a:r>
            <a:r>
              <a:rPr lang="en-US" sz="2400" b="1" dirty="0">
                <a:solidFill>
                  <a:schemeClr val="hlink"/>
                </a:solidFill>
                <a:latin typeface="Courier New" panose="02070309020205020404" pitchFamily="49" charset="0"/>
              </a:rPr>
              <a:t>{	</a:t>
            </a:r>
            <a:r>
              <a:rPr lang="en-US" sz="2400" b="1" u="sng" dirty="0">
                <a:solidFill>
                  <a:schemeClr val="hlink"/>
                </a:solidFill>
                <a:latin typeface="Courier New" panose="02070309020205020404" pitchFamily="49" charset="0"/>
              </a:rPr>
              <a:t>a[</a:t>
            </a:r>
            <a:r>
              <a:rPr lang="en-US" sz="2400" b="1" u="sng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sz="2400" b="1" u="sng" dirty="0">
                <a:solidFill>
                  <a:schemeClr val="hlink"/>
                </a:solidFill>
                <a:latin typeface="Courier New" panose="02070309020205020404" pitchFamily="49" charset="0"/>
              </a:rPr>
              <a:t>][j] = 1/b[</a:t>
            </a:r>
            <a:r>
              <a:rPr lang="en-US" sz="2400" b="1" u="sng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sz="2400" b="1" u="sng" dirty="0">
                <a:solidFill>
                  <a:schemeClr val="hlink"/>
                </a:solidFill>
                <a:latin typeface="Courier New" panose="02070309020205020404" pitchFamily="49" charset="0"/>
              </a:rPr>
              <a:t>][j] * c[</a:t>
            </a:r>
            <a:r>
              <a:rPr lang="en-US" sz="2400" b="1" u="sng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sz="2400" b="1" u="sng" dirty="0">
                <a:solidFill>
                  <a:schemeClr val="hlink"/>
                </a:solidFill>
                <a:latin typeface="Courier New" panose="02070309020205020404" pitchFamily="49" charset="0"/>
              </a:rPr>
              <a:t>][j]</a:t>
            </a:r>
            <a:r>
              <a:rPr lang="en-US" sz="2400" b="1" dirty="0">
                <a:solidFill>
                  <a:schemeClr val="hlink"/>
                </a:solidFill>
                <a:latin typeface="Courier New" panose="02070309020205020404" pitchFamily="49" charset="0"/>
              </a:rPr>
              <a:t>;</a:t>
            </a:r>
            <a:endParaRPr lang="en-US" sz="2400" b="1" dirty="0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lnSpc>
                <a:spcPts val="1800"/>
              </a:lnSpc>
              <a:buFontTx/>
              <a:buNone/>
            </a:pPr>
            <a:r>
              <a:rPr lang="en-US" sz="2400" b="1" dirty="0">
                <a:solidFill>
                  <a:schemeClr val="hlink"/>
                </a:solidFill>
                <a:latin typeface="Courier New" panose="02070309020205020404" pitchFamily="49" charset="0"/>
              </a:rPr>
              <a:t>		</a:t>
            </a:r>
            <a:r>
              <a:rPr lang="en-US" sz="2400" b="1" u="sng" dirty="0">
                <a:solidFill>
                  <a:schemeClr val="hlink"/>
                </a:solidFill>
                <a:latin typeface="Courier New" panose="02070309020205020404" pitchFamily="49" charset="0"/>
              </a:rPr>
              <a:t>d[</a:t>
            </a:r>
            <a:r>
              <a:rPr lang="en-US" sz="2400" b="1" u="sng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sz="2400" b="1" u="sng" dirty="0">
                <a:solidFill>
                  <a:schemeClr val="hlink"/>
                </a:solidFill>
                <a:latin typeface="Courier New" panose="02070309020205020404" pitchFamily="49" charset="0"/>
              </a:rPr>
              <a:t>][j] = a[</a:t>
            </a:r>
            <a:r>
              <a:rPr lang="en-US" sz="2400" b="1" u="sng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sz="2400" b="1" u="sng" dirty="0">
                <a:solidFill>
                  <a:schemeClr val="hlink"/>
                </a:solidFill>
                <a:latin typeface="Courier New" panose="02070309020205020404" pitchFamily="49" charset="0"/>
              </a:rPr>
              <a:t>][j] + c[</a:t>
            </a:r>
            <a:r>
              <a:rPr lang="en-US" sz="2400" b="1" u="sng" dirty="0" err="1">
                <a:solidFill>
                  <a:schemeClr val="hlink"/>
                </a:solidFill>
                <a:latin typeface="Courier New" panose="02070309020205020404" pitchFamily="49" charset="0"/>
              </a:rPr>
              <a:t>i</a:t>
            </a:r>
            <a:r>
              <a:rPr lang="en-US" sz="2400" b="1" u="sng" dirty="0">
                <a:solidFill>
                  <a:schemeClr val="hlink"/>
                </a:solidFill>
                <a:latin typeface="Courier New" panose="02070309020205020404" pitchFamily="49" charset="0"/>
              </a:rPr>
              <a:t>][j]</a:t>
            </a:r>
            <a:r>
              <a:rPr lang="en-US" sz="2400" b="1" dirty="0">
                <a:solidFill>
                  <a:schemeClr val="hlink"/>
                </a:solidFill>
                <a:latin typeface="Courier New" panose="02070309020205020404" pitchFamily="49" charset="0"/>
              </a:rPr>
              <a:t>;</a:t>
            </a:r>
            <a:endParaRPr lang="en-US" altLang="zh-CN" sz="2400" b="1" dirty="0">
              <a:solidFill>
                <a:schemeClr val="hlink"/>
              </a:solidFill>
              <a:latin typeface="Courier New" panose="02070309020205020404" pitchFamily="49" charset="0"/>
              <a:ea typeface="宋体" panose="02010600030101010101" pitchFamily="2" charset="-122"/>
            </a:endParaRPr>
          </a:p>
          <a:p>
            <a:pPr>
              <a:lnSpc>
                <a:spcPts val="1800"/>
              </a:lnSpc>
              <a:buFontTx/>
              <a:buNone/>
            </a:pPr>
            <a:r>
              <a:rPr lang="en-US" altLang="zh-CN" sz="2400" b="1" dirty="0">
                <a:solidFill>
                  <a:schemeClr val="hlink"/>
                </a:solidFill>
                <a:latin typeface="Courier New" panose="02070309020205020404" pitchFamily="49" charset="0"/>
                <a:ea typeface="宋体" panose="02010600030101010101" pitchFamily="2" charset="-122"/>
              </a:rPr>
              <a:t>  </a:t>
            </a:r>
            <a:r>
              <a:rPr lang="en-US" sz="2400" b="1" dirty="0">
                <a:solidFill>
                  <a:schemeClr val="hlink"/>
                </a:solidFill>
                <a:latin typeface="Courier New" panose="02070309020205020404" pitchFamily="49" charset="0"/>
              </a:rPr>
              <a:t>}</a:t>
            </a:r>
            <a:br>
              <a:rPr lang="en-US" sz="1800" b="1" dirty="0">
                <a:solidFill>
                  <a:schemeClr val="hlink"/>
                </a:solidFill>
                <a:latin typeface="Courier New" panose="02070309020205020404" pitchFamily="49" charset="0"/>
              </a:rPr>
            </a:br>
            <a:endParaRPr lang="en-US" sz="3000" b="1" dirty="0"/>
          </a:p>
          <a:p>
            <a:pPr>
              <a:lnSpc>
                <a:spcPts val="3000"/>
              </a:lnSpc>
              <a:buFontTx/>
              <a:buNone/>
            </a:pPr>
            <a:r>
              <a:rPr lang="zh-CN" altLang="en-US" sz="3100" b="1" dirty="0" smtClean="0"/>
              <a:t>对于</a:t>
            </a:r>
            <a:r>
              <a:rPr lang="zh-CN" altLang="en-US" sz="31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3100" b="1" dirty="0" smtClean="0">
                <a:solidFill>
                  <a:srgbClr val="FF0000"/>
                </a:solidFill>
              </a:rPr>
              <a:t>a </a:t>
            </a:r>
            <a:r>
              <a:rPr lang="zh-CN" altLang="en-US" sz="3100" b="1" dirty="0" smtClean="0"/>
              <a:t>和 </a:t>
            </a:r>
            <a:r>
              <a:rPr lang="en-US" altLang="zh-CN" sz="3100" b="1" dirty="0" smtClean="0">
                <a:solidFill>
                  <a:srgbClr val="FF0000"/>
                </a:solidFill>
              </a:rPr>
              <a:t>c </a:t>
            </a:r>
            <a:r>
              <a:rPr lang="zh-CN" altLang="en-US" sz="3100" b="1" dirty="0" smtClean="0"/>
              <a:t>：</a:t>
            </a:r>
            <a:endParaRPr lang="en-US" altLang="zh-CN" sz="3100" b="1" dirty="0" smtClean="0"/>
          </a:p>
          <a:p>
            <a:pPr>
              <a:lnSpc>
                <a:spcPts val="3000"/>
              </a:lnSpc>
              <a:buFontTx/>
              <a:buNone/>
            </a:pPr>
            <a:r>
              <a:rPr lang="en-US" altLang="zh-CN" sz="3100" b="1" dirty="0"/>
              <a:t> </a:t>
            </a:r>
            <a:r>
              <a:rPr lang="en-US" altLang="zh-CN" sz="3100" b="1" dirty="0" smtClean="0"/>
              <a:t>  - </a:t>
            </a:r>
            <a:r>
              <a:rPr lang="zh-CN" altLang="en-US" sz="3100" b="1" dirty="0" smtClean="0"/>
              <a:t>融合前，每次计算访问</a:t>
            </a:r>
            <a:r>
              <a:rPr lang="en-US" altLang="zh-CN" sz="3100" b="1" dirty="0" smtClean="0"/>
              <a:t>2</a:t>
            </a:r>
            <a:r>
              <a:rPr lang="zh-CN" altLang="en-US" sz="3100" b="1" dirty="0" smtClean="0"/>
              <a:t>次缺失；</a:t>
            </a:r>
            <a:endParaRPr lang="en-US" altLang="zh-CN" sz="3100" b="1" dirty="0" smtClean="0"/>
          </a:p>
          <a:p>
            <a:pPr>
              <a:lnSpc>
                <a:spcPts val="3000"/>
              </a:lnSpc>
              <a:buFontTx/>
              <a:buNone/>
            </a:pPr>
            <a:r>
              <a:rPr lang="en-US" altLang="zh-CN" sz="3100" b="1" dirty="0"/>
              <a:t> </a:t>
            </a:r>
            <a:r>
              <a:rPr lang="en-US" altLang="zh-CN" sz="3100" b="1" dirty="0" smtClean="0"/>
              <a:t>  - </a:t>
            </a:r>
            <a:r>
              <a:rPr lang="zh-CN" altLang="en-US" sz="3100" b="1" dirty="0" smtClean="0"/>
              <a:t>融合后，平均每次计算访问</a:t>
            </a:r>
            <a:r>
              <a:rPr lang="en-US" altLang="zh-CN" sz="3100" b="1" dirty="0" smtClean="0"/>
              <a:t>1</a:t>
            </a:r>
            <a:r>
              <a:rPr lang="zh-CN" altLang="en-US" sz="3100" b="1" dirty="0" smtClean="0"/>
              <a:t>次缺失。</a:t>
            </a:r>
            <a:r>
              <a:rPr lang="zh-CN" altLang="en-US" sz="3100" b="1" dirty="0" smtClean="0">
                <a:solidFill>
                  <a:srgbClr val="FF0000"/>
                </a:solidFill>
              </a:rPr>
              <a:t>改善了空间局部性</a:t>
            </a:r>
            <a:r>
              <a:rPr lang="zh-CN" altLang="en-US" sz="3100" b="1" dirty="0" smtClean="0"/>
              <a:t>。</a:t>
            </a:r>
            <a:endParaRPr lang="en-US" sz="31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411" name="Rectangle 3"/>
          <p:cNvSpPr>
            <a:spLocks noGrp="1" noChangeArrowheads="1"/>
          </p:cNvSpPr>
          <p:nvPr>
            <p:ph type="title"/>
          </p:nvPr>
        </p:nvSpPr>
        <p:spPr>
          <a:xfrm>
            <a:off x="323528" y="0"/>
            <a:ext cx="8534400" cy="800100"/>
          </a:xfrm>
          <a:noFill/>
        </p:spPr>
        <p:txBody>
          <a:bodyPr lIns="90488" rIns="90488">
            <a:normAutofit/>
          </a:bodyPr>
          <a:lstStyle/>
          <a:p>
            <a:r>
              <a:rPr lang="en-US" altLang="zh-CN" sz="3600" b="1" dirty="0">
                <a:solidFill>
                  <a:srgbClr val="FF0000"/>
                </a:solidFill>
                <a:ea typeface="宋体" panose="02010600030101010101" pitchFamily="2" charset="-122"/>
              </a:rPr>
              <a:t>④</a:t>
            </a:r>
            <a:r>
              <a:rPr lang="en-US" altLang="zh-CN" sz="36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36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未优化的矩阵乘法</a:t>
            </a:r>
            <a:r>
              <a:rPr lang="en-US" altLang="zh-CN" sz="3600" b="1" i="1" dirty="0" smtClean="0">
                <a:solidFill>
                  <a:srgbClr val="FF0000"/>
                </a:solidFill>
                <a:latin typeface="Palatino" pitchFamily="18" charset="0"/>
                <a:ea typeface="宋体" panose="02010600030101010101" pitchFamily="2" charset="-122"/>
              </a:rPr>
              <a:t> </a:t>
            </a:r>
            <a:endParaRPr lang="en-US" sz="3600" b="1" i="1" dirty="0">
              <a:solidFill>
                <a:srgbClr val="FF0000"/>
              </a:solidFill>
              <a:latin typeface="Palatino" pitchFamily="18" charset="0"/>
            </a:endParaRPr>
          </a:p>
        </p:txBody>
      </p:sp>
      <p:sp>
        <p:nvSpPr>
          <p:cNvPr id="9134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63513" y="1085850"/>
            <a:ext cx="7696200" cy="5314950"/>
          </a:xfrm>
          <a:noFill/>
        </p:spPr>
        <p:txBody>
          <a:bodyPr lIns="90488" rIns="90488">
            <a:normAutofit fontScale="92500" lnSpcReduction="10000"/>
          </a:bodyPr>
          <a:lstStyle/>
          <a:p>
            <a:pPr>
              <a:lnSpc>
                <a:spcPct val="80000"/>
              </a:lnSpc>
              <a:buFontTx/>
              <a:buNone/>
              <a:tabLst>
                <a:tab pos="685800" algn="l"/>
                <a:tab pos="1085850" algn="l"/>
              </a:tabLst>
            </a:pPr>
            <a:r>
              <a:rPr lang="en-US" sz="2000" b="1" dirty="0"/>
              <a:t>/*</a:t>
            </a:r>
            <a:r>
              <a:rPr lang="en-US" sz="2000" b="1" dirty="0">
                <a:solidFill>
                  <a:schemeClr val="hlink"/>
                </a:solidFill>
              </a:rPr>
              <a:t> Before</a:t>
            </a:r>
            <a:r>
              <a:rPr lang="en-US" sz="2000" b="1" dirty="0"/>
              <a:t> */</a:t>
            </a:r>
            <a:endParaRPr lang="en-US" sz="2000" b="1" dirty="0"/>
          </a:p>
          <a:p>
            <a:pPr>
              <a:lnSpc>
                <a:spcPct val="80000"/>
              </a:lnSpc>
              <a:buFontTx/>
              <a:buNone/>
              <a:tabLst>
                <a:tab pos="685800" algn="l"/>
                <a:tab pos="1085850" algn="l"/>
              </a:tabLst>
            </a:pPr>
            <a:r>
              <a:rPr lang="en-US" sz="2000" b="1" dirty="0">
                <a:latin typeface="Courier New" panose="02070309020205020404" pitchFamily="49" charset="0"/>
              </a:rPr>
              <a:t>for (</a:t>
            </a:r>
            <a:r>
              <a:rPr lang="en-US" sz="2000" b="1" u="sng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</a:rPr>
              <a:t> = 0; </a:t>
            </a:r>
            <a:r>
              <a:rPr lang="en-US" sz="2000" b="1" dirty="0" err="1">
                <a:latin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</a:rPr>
              <a:t> &lt; N; </a:t>
            </a:r>
            <a:r>
              <a:rPr lang="en-US" sz="2000" b="1" dirty="0" err="1">
                <a:latin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</a:rPr>
              <a:t> = i+1)</a:t>
            </a:r>
            <a:endParaRPr lang="en-US" sz="20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685800" algn="l"/>
                <a:tab pos="1085850" algn="l"/>
              </a:tabLst>
            </a:pPr>
            <a:r>
              <a:rPr lang="en-US" sz="2000" b="1" dirty="0">
                <a:latin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for</a:t>
            </a:r>
            <a:r>
              <a:rPr lang="en-US" sz="2000" b="1" dirty="0">
                <a:latin typeface="Courier New" panose="02070309020205020404" pitchFamily="49" charset="0"/>
              </a:rPr>
              <a:t> (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j</a:t>
            </a:r>
            <a:r>
              <a:rPr lang="en-US" sz="2000" b="1" dirty="0">
                <a:latin typeface="Courier New" panose="02070309020205020404" pitchFamily="49" charset="0"/>
              </a:rPr>
              <a:t> = 0; j &lt; N; j = j+1)</a:t>
            </a:r>
            <a:endParaRPr lang="en-US" sz="20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685800" algn="l"/>
                <a:tab pos="1085850" algn="l"/>
              </a:tabLst>
            </a:pPr>
            <a:r>
              <a:rPr lang="en-US" sz="2000" b="1" dirty="0">
                <a:latin typeface="Courier New" panose="02070309020205020404" pitchFamily="49" charset="0"/>
              </a:rPr>
              <a:t>		{r = 0;</a:t>
            </a:r>
            <a:endParaRPr lang="en-US" sz="20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685800" algn="l"/>
                <a:tab pos="1085850" algn="l"/>
              </a:tabLst>
            </a:pPr>
            <a:r>
              <a:rPr lang="en-US" sz="2000" b="1" dirty="0">
                <a:latin typeface="Courier New" panose="02070309020205020404" pitchFamily="49" charset="0"/>
              </a:rPr>
              <a:t>		 </a:t>
            </a:r>
            <a:r>
              <a:rPr lang="en-US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for</a:t>
            </a:r>
            <a:r>
              <a:rPr lang="en-US" sz="2000" b="1" dirty="0">
                <a:latin typeface="Courier New" panose="02070309020205020404" pitchFamily="49" charset="0"/>
              </a:rPr>
              <a:t> (</a:t>
            </a:r>
            <a:r>
              <a:rPr lang="en-US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k</a:t>
            </a:r>
            <a:r>
              <a:rPr lang="en-US" sz="2000" b="1" dirty="0">
                <a:latin typeface="Courier New" panose="02070309020205020404" pitchFamily="49" charset="0"/>
              </a:rPr>
              <a:t> = 0; k &lt; N; k = k+1)</a:t>
            </a:r>
            <a:endParaRPr lang="en-US" sz="20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685800" algn="l"/>
                <a:tab pos="1085850" algn="l"/>
              </a:tabLst>
            </a:pPr>
            <a:r>
              <a:rPr lang="en-US" sz="2000" b="1" dirty="0">
                <a:latin typeface="Courier New" panose="02070309020205020404" pitchFamily="49" charset="0"/>
              </a:rPr>
              <a:t>			r = r + y[</a:t>
            </a:r>
            <a:r>
              <a:rPr lang="en-US" sz="2000" b="1" u="sng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</a:rPr>
              <a:t>][</a:t>
            </a:r>
            <a:r>
              <a:rPr lang="en-US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k</a:t>
            </a:r>
            <a:r>
              <a:rPr lang="en-US" sz="2000" b="1" dirty="0">
                <a:latin typeface="Courier New" panose="02070309020205020404" pitchFamily="49" charset="0"/>
              </a:rPr>
              <a:t>]*z[</a:t>
            </a:r>
            <a:r>
              <a:rPr lang="en-US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k</a:t>
            </a:r>
            <a:r>
              <a:rPr lang="en-US" sz="2000" b="1" dirty="0">
                <a:latin typeface="Courier New" panose="02070309020205020404" pitchFamily="49" charset="0"/>
              </a:rPr>
              <a:t>][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j</a:t>
            </a:r>
            <a:r>
              <a:rPr lang="en-US" sz="2000" b="1" dirty="0">
                <a:latin typeface="Courier New" panose="02070309020205020404" pitchFamily="49" charset="0"/>
              </a:rPr>
              <a:t>];</a:t>
            </a:r>
            <a:endParaRPr lang="en-US" sz="20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685800" algn="l"/>
                <a:tab pos="1085850" algn="l"/>
              </a:tabLst>
            </a:pPr>
            <a:r>
              <a:rPr lang="en-US" sz="2000" b="1" dirty="0">
                <a:latin typeface="Courier New" panose="02070309020205020404" pitchFamily="49" charset="0"/>
              </a:rPr>
              <a:t>		 x[</a:t>
            </a:r>
            <a:r>
              <a:rPr lang="en-US" sz="2000" b="1" u="sng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</a:t>
            </a:r>
            <a:r>
              <a:rPr lang="en-US" sz="2000" b="1" dirty="0">
                <a:latin typeface="Courier New" panose="02070309020205020404" pitchFamily="49" charset="0"/>
              </a:rPr>
              <a:t>][</a:t>
            </a:r>
            <a:r>
              <a:rPr lang="en-US" sz="20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j</a:t>
            </a:r>
            <a:r>
              <a:rPr lang="en-US" sz="2000" b="1" dirty="0">
                <a:latin typeface="Courier New" panose="02070309020205020404" pitchFamily="49" charset="0"/>
              </a:rPr>
              <a:t>] = r;</a:t>
            </a:r>
            <a:endParaRPr lang="en-US" sz="20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685800" algn="l"/>
                <a:tab pos="1085850" algn="l"/>
              </a:tabLst>
            </a:pPr>
            <a:r>
              <a:rPr lang="en-US" sz="2000" b="1" dirty="0">
                <a:latin typeface="Courier New" panose="02070309020205020404" pitchFamily="49" charset="0"/>
              </a:rPr>
              <a:t>		};</a:t>
            </a:r>
            <a:endParaRPr lang="en-US" sz="2000" b="1" dirty="0">
              <a:latin typeface="Courier New" panose="02070309020205020404" pitchFamily="49" charset="0"/>
            </a:endParaRPr>
          </a:p>
          <a:p>
            <a:pPr>
              <a:lnSpc>
                <a:spcPts val="3000"/>
              </a:lnSpc>
              <a:tabLst>
                <a:tab pos="685800" algn="l"/>
                <a:tab pos="1085850" algn="l"/>
              </a:tabLst>
            </a:pPr>
            <a:r>
              <a:rPr lang="zh-CN" altLang="en-US" sz="2800" b="1" dirty="0" smtClean="0"/>
              <a:t>两个内部循环：</a:t>
            </a:r>
            <a:endParaRPr lang="en-US" sz="2800" b="1" dirty="0"/>
          </a:p>
          <a:p>
            <a:pPr lvl="1">
              <a:lnSpc>
                <a:spcPts val="3000"/>
              </a:lnSpc>
              <a:tabLst>
                <a:tab pos="685800" algn="l"/>
                <a:tab pos="1085850" algn="l"/>
              </a:tabLst>
            </a:pPr>
            <a:r>
              <a:rPr lang="zh-CN" altLang="en-US" sz="2400" b="1" dirty="0" smtClean="0"/>
              <a:t>写</a:t>
            </a:r>
            <a:r>
              <a:rPr lang="en-US" altLang="zh-CN" sz="2400" b="1" dirty="0" smtClean="0"/>
              <a:t>X</a:t>
            </a:r>
            <a:r>
              <a:rPr lang="zh-CN" altLang="en-US" sz="2400" b="1" dirty="0" smtClean="0"/>
              <a:t>一行的</a:t>
            </a:r>
            <a:r>
              <a:rPr lang="en-US" altLang="zh-CN" sz="2400" b="1" dirty="0" smtClean="0"/>
              <a:t>N</a:t>
            </a:r>
            <a:r>
              <a:rPr lang="zh-CN" altLang="en-US" sz="2400" b="1" dirty="0" smtClean="0"/>
              <a:t>个元素</a:t>
            </a:r>
            <a:endParaRPr lang="en-US" sz="2400" b="1" dirty="0"/>
          </a:p>
          <a:p>
            <a:pPr lvl="1">
              <a:lnSpc>
                <a:spcPts val="3000"/>
              </a:lnSpc>
              <a:tabLst>
                <a:tab pos="685800" algn="l"/>
                <a:tab pos="1085850" algn="l"/>
              </a:tabLst>
            </a:pPr>
            <a:r>
              <a:rPr lang="zh-CN" altLang="en-US" sz="2400" b="1" dirty="0" smtClean="0"/>
              <a:t>重复读</a:t>
            </a:r>
            <a:r>
              <a:rPr lang="en-US" sz="2400" b="1" dirty="0" smtClean="0"/>
              <a:t> </a:t>
            </a:r>
            <a:r>
              <a:rPr lang="en-US" sz="2400" b="1" dirty="0"/>
              <a:t>Y[ ] </a:t>
            </a:r>
            <a:r>
              <a:rPr lang="zh-CN" altLang="en-US" sz="2400" b="1" dirty="0" smtClean="0"/>
              <a:t>一行的</a:t>
            </a:r>
            <a:r>
              <a:rPr lang="en-US" altLang="zh-CN" sz="2400" b="1" dirty="0" smtClean="0"/>
              <a:t>N</a:t>
            </a:r>
            <a:r>
              <a:rPr lang="zh-CN" altLang="en-US" sz="2400" b="1" dirty="0" smtClean="0"/>
              <a:t>个元素</a:t>
            </a:r>
            <a:endParaRPr lang="en-US" sz="2400" b="1" dirty="0"/>
          </a:p>
          <a:p>
            <a:pPr lvl="1">
              <a:lnSpc>
                <a:spcPts val="3000"/>
              </a:lnSpc>
              <a:tabLst>
                <a:tab pos="685800" algn="l"/>
                <a:tab pos="1085850" algn="l"/>
              </a:tabLst>
            </a:pPr>
            <a:r>
              <a:rPr lang="zh-CN" altLang="en-US" sz="2400" b="1" dirty="0" smtClean="0"/>
              <a:t>读</a:t>
            </a:r>
            <a:r>
              <a:rPr lang="en-US" altLang="zh-CN" sz="2400" b="1" dirty="0"/>
              <a:t>Z[ ]</a:t>
            </a:r>
            <a:r>
              <a:rPr lang="zh-CN" altLang="en-US" sz="2400" b="1" dirty="0" smtClean="0"/>
              <a:t>所有</a:t>
            </a:r>
            <a:r>
              <a:rPr lang="en-US" sz="2400" b="1" dirty="0" smtClean="0"/>
              <a:t> </a:t>
            </a:r>
            <a:r>
              <a:rPr lang="en-US" sz="2400" b="1" dirty="0" err="1" smtClean="0"/>
              <a:t>NxN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个元素</a:t>
            </a:r>
            <a:endParaRPr lang="en-US" sz="2400" b="1" dirty="0" smtClean="0">
              <a:ea typeface="宋体" panose="02010600030101010101" pitchFamily="2" charset="-122"/>
            </a:endParaRPr>
          </a:p>
          <a:p>
            <a:pPr>
              <a:lnSpc>
                <a:spcPts val="3000"/>
              </a:lnSpc>
              <a:tabLst>
                <a:tab pos="685800" algn="l"/>
                <a:tab pos="1085850" algn="l"/>
              </a:tabLst>
            </a:pPr>
            <a:r>
              <a:rPr lang="zh-CN" altLang="en-US" sz="2800" b="1" dirty="0" smtClean="0"/>
              <a:t>容量缺失依赖于</a:t>
            </a:r>
            <a:r>
              <a:rPr lang="en-US" altLang="zh-CN" sz="2800" b="1" dirty="0" smtClean="0"/>
              <a:t>N</a:t>
            </a:r>
            <a:r>
              <a:rPr lang="zh-CN" altLang="en-US" sz="2800" b="1" dirty="0" smtClean="0"/>
              <a:t>与</a:t>
            </a:r>
            <a:r>
              <a:rPr lang="en-US" altLang="zh-CN" sz="2800" b="1" dirty="0" smtClean="0"/>
              <a:t>cache</a:t>
            </a:r>
            <a:r>
              <a:rPr lang="zh-CN" altLang="en-US" sz="2800" b="1" dirty="0" smtClean="0"/>
              <a:t>的容量：</a:t>
            </a:r>
            <a:endParaRPr lang="en-US" sz="2800" b="1" dirty="0" smtClean="0"/>
          </a:p>
          <a:p>
            <a:pPr lvl="1">
              <a:lnSpc>
                <a:spcPts val="3000"/>
              </a:lnSpc>
              <a:tabLst>
                <a:tab pos="685800" algn="l"/>
                <a:tab pos="1085850" algn="l"/>
              </a:tabLst>
            </a:pPr>
            <a:r>
              <a:rPr lang="zh-CN" altLang="en-US" sz="2400" b="1" dirty="0" smtClean="0"/>
              <a:t>最坏情况的访存次数是 </a:t>
            </a:r>
            <a:r>
              <a:rPr lang="en-US" altLang="zh-CN" sz="2400" b="1" dirty="0" smtClean="0"/>
              <a:t>2N</a:t>
            </a:r>
            <a:r>
              <a:rPr lang="en-US" altLang="zh-CN" sz="2400" b="1" baseline="30000" dirty="0" smtClean="0"/>
              <a:t>3 </a:t>
            </a:r>
            <a:r>
              <a:rPr lang="en-US" altLang="zh-CN" sz="2400" b="1" dirty="0"/>
              <a:t>+ N</a:t>
            </a:r>
            <a:r>
              <a:rPr lang="en-US" altLang="zh-CN" sz="2400" b="1" baseline="30000" dirty="0"/>
              <a:t>2 </a:t>
            </a:r>
            <a:endParaRPr lang="en-US" altLang="zh-CN" sz="2400" b="1" baseline="30000" dirty="0" smtClean="0"/>
          </a:p>
          <a:p>
            <a:pPr lvl="1">
              <a:lnSpc>
                <a:spcPts val="3000"/>
              </a:lnSpc>
              <a:tabLst>
                <a:tab pos="685800" algn="l"/>
                <a:tab pos="1085850" algn="l"/>
              </a:tabLst>
            </a:pPr>
            <a:r>
              <a:rPr lang="zh-CN" altLang="en-US" sz="2400" b="1" dirty="0"/>
              <a:t>思路</a:t>
            </a:r>
            <a:r>
              <a:rPr lang="zh-CN" altLang="en-US" sz="2400" b="1" dirty="0" smtClean="0"/>
              <a:t>：对符合</a:t>
            </a:r>
            <a:r>
              <a:rPr lang="en-US" sz="2400" b="1" dirty="0" err="1" smtClean="0"/>
              <a:t>BxB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子矩阵进行计算</a:t>
            </a:r>
            <a:endParaRPr lang="en-US" sz="2400" b="1" dirty="0"/>
          </a:p>
        </p:txBody>
      </p:sp>
      <p:sp>
        <p:nvSpPr>
          <p:cNvPr id="913413" name="Rectangle 5"/>
          <p:cNvSpPr>
            <a:spLocks noChangeArrowheads="1"/>
          </p:cNvSpPr>
          <p:nvPr/>
        </p:nvSpPr>
        <p:spPr bwMode="auto">
          <a:xfrm>
            <a:off x="6553199" y="2492896"/>
            <a:ext cx="11496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 smtClean="0">
                <a:latin typeface="Courier New" panose="02070309020205020404" pitchFamily="49" charset="0"/>
              </a:rPr>
              <a:t>y[</a:t>
            </a:r>
            <a:r>
              <a:rPr lang="en-US" altLang="zh-CN" dirty="0" err="1" smtClean="0">
                <a:latin typeface="Courier New" panose="02070309020205020404" pitchFamily="49" charset="0"/>
              </a:rPr>
              <a:t>i</a:t>
            </a:r>
            <a:r>
              <a:rPr lang="en-US" dirty="0" smtClean="0">
                <a:latin typeface="Courier New" panose="02070309020205020404" pitchFamily="49" charset="0"/>
              </a:rPr>
              <a:t>][</a:t>
            </a:r>
            <a:r>
              <a:rPr lang="en-US" dirty="0">
                <a:solidFill>
                  <a:schemeClr val="hlink"/>
                </a:solidFill>
                <a:latin typeface="Courier New" panose="02070309020205020404" pitchFamily="49" charset="0"/>
              </a:rPr>
              <a:t>k</a:t>
            </a:r>
            <a:r>
              <a:rPr lang="en-US" dirty="0">
                <a:latin typeface="Courier New" panose="02070309020205020404" pitchFamily="49" charset="0"/>
              </a:rPr>
              <a:t>]</a:t>
            </a:r>
            <a:endParaRPr lang="zh-CN" altLang="en-US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913414" name="Rectangle 6"/>
          <p:cNvSpPr>
            <a:spLocks noChangeArrowheads="1"/>
          </p:cNvSpPr>
          <p:nvPr/>
        </p:nvSpPr>
        <p:spPr bwMode="auto">
          <a:xfrm>
            <a:off x="7893050" y="2459225"/>
            <a:ext cx="12509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</a:rPr>
              <a:t>z[</a:t>
            </a:r>
            <a:r>
              <a:rPr lang="en-US" sz="2000" dirty="0">
                <a:solidFill>
                  <a:schemeClr val="hlink"/>
                </a:solidFill>
                <a:latin typeface="Courier New" panose="02070309020205020404" pitchFamily="49" charset="0"/>
              </a:rPr>
              <a:t>k</a:t>
            </a:r>
            <a:r>
              <a:rPr lang="en-US" sz="2000" dirty="0">
                <a:latin typeface="Courier New" panose="02070309020205020404" pitchFamily="49" charset="0"/>
              </a:rPr>
              <a:t>][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</a:rPr>
              <a:t>j</a:t>
            </a:r>
            <a:r>
              <a:rPr lang="en-US" sz="2000" dirty="0">
                <a:latin typeface="Courier New" panose="02070309020205020404" pitchFamily="49" charset="0"/>
              </a:rPr>
              <a:t>]</a:t>
            </a:r>
            <a:endParaRPr lang="zh-CN" altLang="en-US" sz="2000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913415" name="Rectangle 7"/>
          <p:cNvSpPr>
            <a:spLocks noChangeArrowheads="1"/>
          </p:cNvSpPr>
          <p:nvPr/>
        </p:nvSpPr>
        <p:spPr bwMode="auto">
          <a:xfrm>
            <a:off x="4996606" y="2492896"/>
            <a:ext cx="126188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000" dirty="0" smtClean="0">
                <a:latin typeface="Courier New" panose="02070309020205020404" pitchFamily="49" charset="0"/>
              </a:rPr>
              <a:t>x[</a:t>
            </a:r>
            <a:r>
              <a:rPr lang="en-US" altLang="zh-CN" sz="2000" dirty="0">
                <a:solidFill>
                  <a:schemeClr val="accent2"/>
                </a:solidFill>
                <a:latin typeface="Courier New" panose="02070309020205020404" pitchFamily="49" charset="0"/>
              </a:rPr>
              <a:t>i</a:t>
            </a:r>
            <a:r>
              <a:rPr lang="en-US" sz="2000" dirty="0" smtClean="0">
                <a:latin typeface="Courier New" panose="02070309020205020404" pitchFamily="49" charset="0"/>
              </a:rPr>
              <a:t>][</a:t>
            </a:r>
            <a:r>
              <a:rPr lang="en-US" sz="2000" dirty="0">
                <a:solidFill>
                  <a:schemeClr val="accent1"/>
                </a:solidFill>
                <a:latin typeface="Courier New" panose="02070309020205020404" pitchFamily="49" charset="0"/>
              </a:rPr>
              <a:t>j</a:t>
            </a:r>
            <a:r>
              <a:rPr lang="en-US" sz="2000" dirty="0">
                <a:latin typeface="Courier New" panose="02070309020205020404" pitchFamily="49" charset="0"/>
              </a:rPr>
              <a:t>]</a:t>
            </a:r>
            <a:endParaRPr lang="zh-CN" altLang="en-US" sz="2000" dirty="0">
              <a:latin typeface="Courier New" panose="02070309020205020404" pitchFamily="49" charset="0"/>
              <a:ea typeface="宋体" panose="02010600030101010101" pitchFamily="2" charset="-122"/>
            </a:endParaRPr>
          </a:p>
        </p:txBody>
      </p:sp>
      <p:sp>
        <p:nvSpPr>
          <p:cNvPr id="913419" name="Rectangle 11"/>
          <p:cNvSpPr>
            <a:spLocks noChangeArrowheads="1"/>
          </p:cNvSpPr>
          <p:nvPr/>
        </p:nvSpPr>
        <p:spPr bwMode="auto">
          <a:xfrm>
            <a:off x="5181600" y="3733800"/>
            <a:ext cx="3425938" cy="769441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200" dirty="0" smtClean="0">
                <a:latin typeface="Comic Sans MS" panose="030F0702030302020204" pitchFamily="66" charset="0"/>
              </a:rPr>
              <a:t>(((N+N)+ 1)N)N=2N</a:t>
            </a:r>
            <a:r>
              <a:rPr lang="en-US" sz="2200" baseline="30000" dirty="0" smtClean="0">
                <a:latin typeface="Comic Sans MS" panose="030F0702030302020204" pitchFamily="66" charset="0"/>
              </a:rPr>
              <a:t>3 </a:t>
            </a:r>
            <a:r>
              <a:rPr lang="en-US" sz="2200" dirty="0">
                <a:latin typeface="Comic Sans MS" panose="030F0702030302020204" pitchFamily="66" charset="0"/>
              </a:rPr>
              <a:t>+</a:t>
            </a:r>
            <a:r>
              <a:rPr lang="en-US" sz="2200" baseline="30000" dirty="0">
                <a:latin typeface="Comic Sans MS" panose="030F0702030302020204" pitchFamily="66" charset="0"/>
              </a:rPr>
              <a:t> </a:t>
            </a:r>
            <a:r>
              <a:rPr lang="en-US" sz="2200" dirty="0">
                <a:latin typeface="Comic Sans MS" panose="030F0702030302020204" pitchFamily="66" charset="0"/>
              </a:rPr>
              <a:t>N</a:t>
            </a:r>
            <a:r>
              <a:rPr lang="en-US" sz="2200" baseline="30000" dirty="0">
                <a:latin typeface="Comic Sans MS" panose="030F0702030302020204" pitchFamily="66" charset="0"/>
              </a:rPr>
              <a:t>2</a:t>
            </a:r>
            <a:endParaRPr lang="en-US" sz="2200" baseline="30000" dirty="0">
              <a:latin typeface="Comic Sans MS" panose="030F0702030302020204" pitchFamily="66" charset="0"/>
            </a:endParaRPr>
          </a:p>
          <a:p>
            <a:r>
              <a:rPr lang="en-US" altLang="zh-CN" sz="2200" dirty="0">
                <a:solidFill>
                  <a:srgbClr val="FF0000"/>
                </a:solidFill>
                <a:latin typeface="Comic Sans MS" panose="030F0702030302020204" pitchFamily="66" charset="0"/>
              </a:rPr>
              <a:t>N</a:t>
            </a:r>
            <a:r>
              <a:rPr lang="en-US" altLang="zh-CN" sz="2200" baseline="30000" dirty="0">
                <a:solidFill>
                  <a:srgbClr val="FF0000"/>
                </a:solidFill>
                <a:latin typeface="Comic Sans MS" panose="030F0702030302020204" pitchFamily="66" charset="0"/>
              </a:rPr>
              <a:t>3</a:t>
            </a:r>
            <a:r>
              <a:rPr lang="zh-CN" altLang="en-US" sz="2200" b="1" dirty="0" smtClean="0">
                <a:latin typeface="Comic Sans MS" panose="030F0702030302020204" pitchFamily="66" charset="0"/>
              </a:rPr>
              <a:t>级别</a:t>
            </a:r>
            <a:r>
              <a:rPr lang="zh-CN" altLang="en-US" sz="2200" b="1" dirty="0">
                <a:latin typeface="Comic Sans MS" panose="030F0702030302020204" pitchFamily="66" charset="0"/>
              </a:rPr>
              <a:t>的操作访问次数</a:t>
            </a:r>
            <a:endParaRPr lang="en-US" altLang="zh-CN" sz="22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913420" name="AutoShape 12"/>
          <p:cNvSpPr/>
          <p:nvPr/>
        </p:nvSpPr>
        <p:spPr bwMode="auto">
          <a:xfrm rot="3007294">
            <a:off x="4267200" y="2971800"/>
            <a:ext cx="381000" cy="1295400"/>
          </a:xfrm>
          <a:prstGeom prst="rightBrace">
            <a:avLst>
              <a:gd name="adj1" fmla="val 2833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913421" name="Line 13"/>
          <p:cNvSpPr>
            <a:spLocks noChangeShapeType="1"/>
          </p:cNvSpPr>
          <p:nvPr/>
        </p:nvSpPr>
        <p:spPr bwMode="auto">
          <a:xfrm rot="1769030" flipV="1">
            <a:off x="4713288" y="3770313"/>
            <a:ext cx="663575" cy="65087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15" name="Picture 6" descr="f02-08-978012383872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2319" y="692696"/>
            <a:ext cx="4403761" cy="14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3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13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13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3419" grpId="0" animBg="1"/>
      <p:bldP spid="913420" grpId="0" animBg="1"/>
      <p:bldP spid="9134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152400"/>
            <a:ext cx="7162800" cy="925840"/>
          </a:xfrm>
          <a:noFill/>
        </p:spPr>
        <p:txBody>
          <a:bodyPr lIns="90488" rIns="90488">
            <a:norm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5.4   </a:t>
            </a:r>
            <a:r>
              <a:rPr lang="zh-CN" altLang="en-US" b="1" dirty="0" smtClean="0">
                <a:solidFill>
                  <a:srgbClr val="FF0000"/>
                </a:solidFill>
              </a:rPr>
              <a:t>减少</a:t>
            </a:r>
            <a:r>
              <a:rPr lang="en-US" altLang="zh-CN" b="1" dirty="0" smtClean="0">
                <a:solidFill>
                  <a:srgbClr val="FF0000"/>
                </a:solidFill>
              </a:rPr>
              <a:t>Cache</a:t>
            </a:r>
            <a:r>
              <a:rPr lang="zh-CN" altLang="en-US" b="1" dirty="0" smtClean="0">
                <a:solidFill>
                  <a:srgbClr val="FF0000"/>
                </a:solidFill>
              </a:rPr>
              <a:t>缺失率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04800" y="1828800"/>
            <a:ext cx="8686800" cy="3505200"/>
          </a:xfrm>
          <a:prstGeom prst="rect">
            <a:avLst/>
          </a:prstGeom>
          <a:noFill/>
        </p:spPr>
        <p:txBody>
          <a:bodyPr vert="horz" lIns="90488" tIns="45720" rIns="90488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4200" b="1" dirty="0" smtClean="0">
                <a:solidFill>
                  <a:srgbClr val="FF0000"/>
                </a:solidFill>
              </a:rPr>
              <a:t>    减少</a:t>
            </a:r>
            <a:r>
              <a:rPr lang="zh-CN" altLang="en-US" sz="4200" b="1" dirty="0">
                <a:solidFill>
                  <a:srgbClr val="FF0000"/>
                </a:solidFill>
              </a:rPr>
              <a:t>缺失率</a:t>
            </a:r>
            <a:r>
              <a:rPr lang="en-US" altLang="zh-CN" sz="4200" b="1" dirty="0" smtClean="0">
                <a:solidFill>
                  <a:srgbClr val="FF0000"/>
                </a:solidFill>
              </a:rPr>
              <a:t>——4</a:t>
            </a:r>
            <a:r>
              <a:rPr lang="zh-CN" altLang="en-US" sz="4200" b="1" dirty="0" smtClean="0">
                <a:solidFill>
                  <a:srgbClr val="FF0000"/>
                </a:solidFill>
              </a:rPr>
              <a:t>种技术</a:t>
            </a:r>
            <a:endParaRPr lang="en-US" altLang="zh-CN" sz="4200" b="1" dirty="0" smtClean="0">
              <a:solidFill>
                <a:srgbClr val="FF0000"/>
              </a:solidFill>
            </a:endParaRPr>
          </a:p>
          <a:p>
            <a:pPr marL="0" indent="0">
              <a:spcBef>
                <a:spcPct val="0"/>
              </a:spcBef>
              <a:buNone/>
            </a:pPr>
            <a:endParaRPr lang="en-US" altLang="zh-CN" sz="4200" b="1" dirty="0"/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4200" b="1" dirty="0" smtClean="0"/>
              <a:t>    减少缺失代价</a:t>
            </a:r>
            <a:r>
              <a:rPr lang="en-US" altLang="zh-CN" sz="4200" b="1" dirty="0" smtClean="0">
                <a:ea typeface="宋体" panose="02010600030101010101" pitchFamily="2" charset="-122"/>
              </a:rPr>
              <a:t>	</a:t>
            </a:r>
            <a:endParaRPr lang="en-US" altLang="zh-CN" sz="4200" b="1" dirty="0" smtClean="0"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4200" b="1" dirty="0" smtClean="0">
                <a:ea typeface="宋体" panose="02010600030101010101" pitchFamily="2" charset="-122"/>
              </a:rPr>
              <a:t>	        	</a:t>
            </a:r>
            <a:endParaRPr lang="en-US" sz="4200" b="1" dirty="0" smtClean="0"/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4200" b="1" dirty="0" smtClean="0"/>
              <a:t>    利用并行减少缺失代价或缺失率</a:t>
            </a:r>
            <a:endParaRPr lang="en-US" sz="4200" b="1" dirty="0" smtClean="0"/>
          </a:p>
          <a:p>
            <a:pPr marL="457200" indent="-457200">
              <a:spcBef>
                <a:spcPct val="0"/>
              </a:spcBef>
              <a:buFontTx/>
              <a:buNone/>
            </a:pPr>
            <a:r>
              <a:rPr lang="en-US" altLang="zh-CN" sz="4200" b="1" dirty="0" smtClean="0">
                <a:ea typeface="宋体" panose="02010600030101010101" pitchFamily="2" charset="-122"/>
              </a:rPr>
              <a:t> 				</a:t>
            </a:r>
            <a:endParaRPr lang="en-US" sz="4200" b="1" dirty="0" smtClean="0">
              <a:solidFill>
                <a:schemeClr val="hlink"/>
              </a:solidFill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4200" b="1" dirty="0"/>
              <a:t> </a:t>
            </a:r>
            <a:r>
              <a:rPr lang="en-US" altLang="zh-CN" sz="4200" b="1" dirty="0" smtClean="0"/>
              <a:t>   </a:t>
            </a:r>
            <a:r>
              <a:rPr lang="zh-CN" altLang="en-US" sz="4200" b="1" dirty="0" smtClean="0"/>
              <a:t>减少</a:t>
            </a:r>
            <a:r>
              <a:rPr lang="en-US" sz="4200" b="1" dirty="0" smtClean="0"/>
              <a:t> cache</a:t>
            </a:r>
            <a:r>
              <a:rPr lang="zh-CN" altLang="en-US" sz="4200" b="1" dirty="0" smtClean="0"/>
              <a:t>命中时间</a:t>
            </a:r>
            <a:endParaRPr lang="en-US" sz="4200" b="1" dirty="0" smtClean="0"/>
          </a:p>
          <a:p>
            <a:pPr marL="457200" indent="-457200">
              <a:spcBef>
                <a:spcPct val="0"/>
              </a:spcBef>
              <a:buFontTx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	 </a:t>
            </a:r>
            <a:endParaRPr lang="en-US" dirty="0"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94184" y="5404193"/>
            <a:ext cx="8308032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</a:rPr>
              <a:t>平均访存时间</a:t>
            </a:r>
            <a:r>
              <a:rPr lang="en-US" altLang="zh-CN" sz="2800" b="1" dirty="0">
                <a:solidFill>
                  <a:srgbClr val="0070C0"/>
                </a:solidFill>
              </a:rPr>
              <a:t> = </a:t>
            </a:r>
            <a:r>
              <a:rPr lang="zh-CN" altLang="en-US" sz="2800" b="1" dirty="0">
                <a:solidFill>
                  <a:srgbClr val="0070C0"/>
                </a:solidFill>
              </a:rPr>
              <a:t>命中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时间</a:t>
            </a:r>
            <a:r>
              <a:rPr lang="en-US" altLang="zh-CN" sz="2800" b="1" baseline="-25000" dirty="0">
                <a:solidFill>
                  <a:srgbClr val="0070C0"/>
                </a:solidFill>
              </a:rPr>
              <a:t> 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  </a:t>
            </a:r>
            <a:r>
              <a:rPr lang="en-US" altLang="zh-CN" sz="2800" b="1" dirty="0">
                <a:solidFill>
                  <a:srgbClr val="0070C0"/>
                </a:solidFill>
              </a:rPr>
              <a:t>+  </a:t>
            </a:r>
            <a:r>
              <a:rPr lang="zh-CN" altLang="en-US" sz="2800" b="1" dirty="0">
                <a:solidFill>
                  <a:srgbClr val="0070C0"/>
                </a:solidFill>
              </a:rPr>
              <a:t>缺失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率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  x  </a:t>
            </a:r>
            <a:r>
              <a:rPr lang="zh-CN" altLang="en-US" sz="2800" b="1" dirty="0">
                <a:solidFill>
                  <a:srgbClr val="0070C0"/>
                </a:solidFill>
              </a:rPr>
              <a:t>缺失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代价</a:t>
            </a:r>
            <a:endParaRPr lang="zh-CN" altLang="en-US" sz="2800" dirty="0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4932040" y="5279683"/>
            <a:ext cx="1270439" cy="78301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3" name="TextBox 2"/>
          <p:cNvSpPr txBox="1"/>
          <p:nvPr/>
        </p:nvSpPr>
        <p:spPr>
          <a:xfrm>
            <a:off x="6346967" y="1078240"/>
            <a:ext cx="2644633" cy="1990288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800" b="1" dirty="0" smtClean="0">
                <a:latin typeface="+mn-ea"/>
              </a:rPr>
              <a:t>增大块容量</a:t>
            </a:r>
            <a:endParaRPr lang="en-US" altLang="zh-CN" sz="2800" b="1" dirty="0" smtClean="0">
              <a:latin typeface="+mn-ea"/>
            </a:endParaRPr>
          </a:p>
          <a:p>
            <a:pPr>
              <a:lnSpc>
                <a:spcPts val="3700"/>
              </a:lnSpc>
            </a:pPr>
            <a:r>
              <a:rPr lang="zh-CN" altLang="en-US" sz="2800" b="1" dirty="0" smtClean="0">
                <a:latin typeface="+mn-ea"/>
              </a:rPr>
              <a:t>增大</a:t>
            </a:r>
            <a:r>
              <a:rPr lang="en-US" altLang="zh-CN" sz="2800" b="1" dirty="0" smtClean="0">
                <a:latin typeface="+mn-ea"/>
              </a:rPr>
              <a:t>cache</a:t>
            </a:r>
            <a:r>
              <a:rPr lang="zh-CN" altLang="en-US" sz="2800" b="1" dirty="0" smtClean="0">
                <a:latin typeface="+mn-ea"/>
              </a:rPr>
              <a:t>容量</a:t>
            </a:r>
            <a:endParaRPr lang="en-US" altLang="zh-CN" sz="2800" b="1" dirty="0" smtClean="0">
              <a:latin typeface="+mn-ea"/>
            </a:endParaRPr>
          </a:p>
          <a:p>
            <a:pPr>
              <a:lnSpc>
                <a:spcPts val="3700"/>
              </a:lnSpc>
            </a:pPr>
            <a:r>
              <a:rPr lang="zh-CN" altLang="en-US" sz="2800" b="1" dirty="0" smtClean="0">
                <a:latin typeface="+mn-ea"/>
              </a:rPr>
              <a:t>更大的相联度</a:t>
            </a:r>
            <a:endParaRPr lang="en-US" altLang="zh-CN" sz="2800" b="1" dirty="0" smtClean="0">
              <a:latin typeface="+mn-ea"/>
            </a:endParaRPr>
          </a:p>
          <a:p>
            <a:pPr>
              <a:lnSpc>
                <a:spcPts val="3700"/>
              </a:lnSpc>
            </a:pPr>
            <a:r>
              <a:rPr lang="zh-CN" altLang="en-US" sz="2800" b="1" dirty="0" smtClean="0">
                <a:latin typeface="+mn-ea"/>
              </a:rPr>
              <a:t>编译器优化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4" name="左大括号 3"/>
          <p:cNvSpPr/>
          <p:nvPr/>
        </p:nvSpPr>
        <p:spPr>
          <a:xfrm>
            <a:off x="5915567" y="1287800"/>
            <a:ext cx="398154" cy="1440160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267700" cy="5410200"/>
          </a:xfrm>
          <a:noFill/>
        </p:spPr>
        <p:txBody>
          <a:bodyPr lIns="90488" rIns="90488"/>
          <a:lstStyle/>
          <a:p>
            <a:pPr>
              <a:lnSpc>
                <a:spcPct val="80000"/>
              </a:lnSpc>
              <a:tabLst>
                <a:tab pos="685800" algn="l"/>
                <a:tab pos="1085850" algn="l"/>
              </a:tabLst>
            </a:pPr>
            <a:r>
              <a:rPr lang="zh-CN" altLang="en-US" sz="2400" b="1" i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矩阵乘法是先利用</a:t>
            </a:r>
            <a:endParaRPr lang="en-US" altLang="zh-CN" sz="2400" b="1" i="1" dirty="0" smtClean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  <a:tabLst>
                <a:tab pos="685800" algn="l"/>
                <a:tab pos="1085850" algn="l"/>
              </a:tabLst>
            </a:pPr>
            <a:r>
              <a:rPr lang="zh-CN" altLang="en-US" sz="2400" b="1" i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子矩阵乘法来完成的</a:t>
            </a:r>
            <a:endParaRPr lang="en-US" altLang="zh-CN" sz="2400" b="1" i="1" dirty="0" smtClean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  <a:tabLst>
                <a:tab pos="685800" algn="l"/>
                <a:tab pos="1085850" algn="l"/>
              </a:tabLst>
            </a:pPr>
            <a:r>
              <a:rPr lang="en-US" altLang="zh-CN" sz="2000" i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 </a:t>
            </a:r>
            <a:endParaRPr lang="en-US" altLang="zh-CN" sz="2000" dirty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685800" algn="l"/>
                <a:tab pos="1085850" algn="l"/>
              </a:tabLst>
            </a:pPr>
            <a:endParaRPr lang="en-US" sz="18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685800" algn="l"/>
                <a:tab pos="1085850" algn="l"/>
              </a:tabLst>
            </a:pPr>
            <a:r>
              <a:rPr lang="en-US" sz="1800" b="1" dirty="0">
                <a:latin typeface="Courier New" panose="02070309020205020404" pitchFamily="49" charset="0"/>
              </a:rPr>
              <a:t>/* </a:t>
            </a:r>
            <a:r>
              <a:rPr lang="en-US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After </a:t>
            </a:r>
            <a:r>
              <a:rPr lang="en-US" sz="1800" b="1" dirty="0">
                <a:latin typeface="Courier New" panose="02070309020205020404" pitchFamily="49" charset="0"/>
              </a:rPr>
              <a:t>*/</a:t>
            </a:r>
            <a:endParaRPr lang="en-US" sz="18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685800" algn="l"/>
                <a:tab pos="1085850" algn="l"/>
              </a:tabLst>
            </a:pPr>
            <a:r>
              <a:rPr lang="en-US" sz="1800" b="1" dirty="0">
                <a:latin typeface="Courier New" panose="02070309020205020404" pitchFamily="49" charset="0"/>
              </a:rPr>
              <a:t>for (</a:t>
            </a:r>
            <a:r>
              <a:rPr lang="en-US" sz="18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jj</a:t>
            </a:r>
            <a:r>
              <a:rPr lang="en-US" sz="1800" b="1" dirty="0">
                <a:latin typeface="Courier New" panose="02070309020205020404" pitchFamily="49" charset="0"/>
              </a:rPr>
              <a:t> = 0; </a:t>
            </a:r>
            <a:r>
              <a:rPr lang="en-US" sz="18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jj</a:t>
            </a:r>
            <a:r>
              <a:rPr lang="en-US" sz="1800" b="1" dirty="0">
                <a:latin typeface="Courier New" panose="02070309020205020404" pitchFamily="49" charset="0"/>
              </a:rPr>
              <a:t> &lt; N; </a:t>
            </a:r>
            <a:r>
              <a:rPr lang="en-US" sz="18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jj</a:t>
            </a:r>
            <a:r>
              <a:rPr lang="en-US" sz="1800" b="1" dirty="0">
                <a:latin typeface="Courier New" panose="02070309020205020404" pitchFamily="49" charset="0"/>
              </a:rPr>
              <a:t> = </a:t>
            </a:r>
            <a:r>
              <a:rPr lang="en-US" sz="18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jj</a:t>
            </a:r>
            <a:r>
              <a:rPr lang="en-US" sz="1800" b="1" dirty="0" err="1">
                <a:latin typeface="Courier New" panose="02070309020205020404" pitchFamily="49" charset="0"/>
              </a:rPr>
              <a:t>+B</a:t>
            </a:r>
            <a:r>
              <a:rPr lang="en-US" sz="1800" b="1" dirty="0">
                <a:latin typeface="Courier New" panose="02070309020205020404" pitchFamily="49" charset="0"/>
              </a:rPr>
              <a:t>)</a:t>
            </a:r>
            <a:endParaRPr lang="en-US" sz="18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685800" algn="l"/>
                <a:tab pos="1085850" algn="l"/>
              </a:tabLst>
            </a:pPr>
            <a:r>
              <a:rPr lang="en-US" sz="1800" b="1" dirty="0">
                <a:latin typeface="Courier New" panose="02070309020205020404" pitchFamily="49" charset="0"/>
              </a:rPr>
              <a:t>for (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kk</a:t>
            </a:r>
            <a:r>
              <a:rPr lang="en-US" sz="1800" b="1" dirty="0">
                <a:latin typeface="Courier New" panose="02070309020205020404" pitchFamily="49" charset="0"/>
              </a:rPr>
              <a:t> = 0;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kk</a:t>
            </a:r>
            <a:r>
              <a:rPr lang="en-US" sz="1800" b="1" dirty="0">
                <a:latin typeface="Courier New" panose="02070309020205020404" pitchFamily="49" charset="0"/>
              </a:rPr>
              <a:t> &lt; N;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kk</a:t>
            </a:r>
            <a:r>
              <a:rPr lang="en-US" sz="1800" b="1" dirty="0">
                <a:latin typeface="Courier New" panose="02070309020205020404" pitchFamily="49" charset="0"/>
              </a:rPr>
              <a:t> =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kk</a:t>
            </a:r>
            <a:r>
              <a:rPr lang="en-US" sz="1800" b="1" dirty="0" err="1">
                <a:latin typeface="Courier New" panose="02070309020205020404" pitchFamily="49" charset="0"/>
              </a:rPr>
              <a:t>+B</a:t>
            </a:r>
            <a:r>
              <a:rPr lang="en-US" sz="1800" b="1" dirty="0">
                <a:latin typeface="Courier New" panose="02070309020205020404" pitchFamily="49" charset="0"/>
              </a:rPr>
              <a:t>)</a:t>
            </a:r>
            <a:endParaRPr lang="en-US" sz="18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685800" algn="l"/>
                <a:tab pos="1085850" algn="l"/>
              </a:tabLst>
            </a:pPr>
            <a:r>
              <a:rPr lang="en-US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for</a:t>
            </a:r>
            <a:r>
              <a:rPr lang="en-US" sz="1800" b="1" dirty="0">
                <a:latin typeface="Courier New" panose="02070309020205020404" pitchFamily="49" charset="0"/>
              </a:rPr>
              <a:t> (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</a:rPr>
              <a:t> = 0; </a:t>
            </a:r>
            <a:r>
              <a:rPr lang="en-US" sz="1800" b="1" dirty="0" err="1">
                <a:latin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</a:rPr>
              <a:t> &lt; N; </a:t>
            </a:r>
            <a:r>
              <a:rPr lang="en-US" sz="1800" b="1" dirty="0" err="1">
                <a:latin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</a:rPr>
              <a:t> = i+1)</a:t>
            </a:r>
            <a:endParaRPr lang="en-US" sz="18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685800" algn="l"/>
                <a:tab pos="1085850" algn="l"/>
              </a:tabLst>
            </a:pPr>
            <a:r>
              <a:rPr lang="en-US" sz="1800" b="1" dirty="0">
                <a:latin typeface="Courier New" panose="02070309020205020404" pitchFamily="49" charset="0"/>
              </a:rPr>
              <a:t>	 </a:t>
            </a:r>
            <a:r>
              <a:rPr lang="en-US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for</a:t>
            </a:r>
            <a:r>
              <a:rPr lang="en-US" sz="1800" b="1" dirty="0">
                <a:latin typeface="Courier New" panose="02070309020205020404" pitchFamily="49" charset="0"/>
              </a:rPr>
              <a:t> (</a:t>
            </a:r>
            <a:r>
              <a:rPr lang="en-US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j</a:t>
            </a:r>
            <a:r>
              <a:rPr lang="en-US" sz="1800" b="1" dirty="0">
                <a:latin typeface="Courier New" panose="02070309020205020404" pitchFamily="49" charset="0"/>
              </a:rPr>
              <a:t> = </a:t>
            </a:r>
            <a:r>
              <a:rPr lang="en-US" sz="1800" b="1" dirty="0" err="1">
                <a:solidFill>
                  <a:schemeClr val="accent1"/>
                </a:solidFill>
                <a:latin typeface="Courier New" panose="02070309020205020404" pitchFamily="49" charset="0"/>
              </a:rPr>
              <a:t>jj</a:t>
            </a:r>
            <a:r>
              <a:rPr lang="en-US" sz="1800" b="1" dirty="0">
                <a:latin typeface="Courier New" panose="02070309020205020404" pitchFamily="49" charset="0"/>
              </a:rPr>
              <a:t>; </a:t>
            </a:r>
            <a:r>
              <a:rPr lang="en-US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j</a:t>
            </a:r>
            <a:r>
              <a:rPr lang="en-US" sz="1800" b="1" dirty="0">
                <a:latin typeface="Courier New" panose="02070309020205020404" pitchFamily="49" charset="0"/>
              </a:rPr>
              <a:t> &lt; min(</a:t>
            </a:r>
            <a:r>
              <a:rPr lang="en-US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jj</a:t>
            </a:r>
            <a:r>
              <a:rPr lang="en-US" sz="1800" b="1" dirty="0">
                <a:latin typeface="Courier New" panose="02070309020205020404" pitchFamily="49" charset="0"/>
              </a:rPr>
              <a:t>+B-1,N); </a:t>
            </a:r>
            <a:r>
              <a:rPr lang="en-US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j</a:t>
            </a:r>
            <a:r>
              <a:rPr lang="en-US" sz="1800" b="1" dirty="0">
                <a:latin typeface="Courier New" panose="02070309020205020404" pitchFamily="49" charset="0"/>
              </a:rPr>
              <a:t> = </a:t>
            </a:r>
            <a:r>
              <a:rPr lang="en-US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j</a:t>
            </a:r>
            <a:r>
              <a:rPr lang="en-US" sz="1800" b="1" dirty="0">
                <a:latin typeface="Courier New" panose="02070309020205020404" pitchFamily="49" charset="0"/>
              </a:rPr>
              <a:t>+1)</a:t>
            </a:r>
            <a:endParaRPr lang="en-US" sz="18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685800" algn="l"/>
                <a:tab pos="1085850" algn="l"/>
              </a:tabLst>
            </a:pPr>
            <a:r>
              <a:rPr lang="en-US" sz="1800" b="1" dirty="0">
                <a:latin typeface="Courier New" panose="02070309020205020404" pitchFamily="49" charset="0"/>
              </a:rPr>
              <a:t>		{r = 0;</a:t>
            </a:r>
            <a:endParaRPr lang="en-US" sz="18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685800" algn="l"/>
                <a:tab pos="1085850" algn="l"/>
              </a:tabLst>
            </a:pPr>
            <a:r>
              <a:rPr lang="en-US" sz="1800" b="1" dirty="0">
                <a:latin typeface="Courier New" panose="02070309020205020404" pitchFamily="49" charset="0"/>
              </a:rPr>
              <a:t>		 </a:t>
            </a:r>
            <a:r>
              <a:rPr lang="en-US" sz="1800" b="1" dirty="0">
                <a:solidFill>
                  <a:schemeClr val="hlink"/>
                </a:solidFill>
                <a:latin typeface="Courier New" panose="02070309020205020404" pitchFamily="49" charset="0"/>
              </a:rPr>
              <a:t>for</a:t>
            </a:r>
            <a:r>
              <a:rPr lang="en-US" sz="1800" b="1" dirty="0">
                <a:latin typeface="Courier New" panose="02070309020205020404" pitchFamily="49" charset="0"/>
              </a:rPr>
              <a:t> (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</a:rPr>
              <a:t>k</a:t>
            </a:r>
            <a:r>
              <a:rPr lang="en-US" sz="1800" b="1" dirty="0">
                <a:latin typeface="Courier New" panose="02070309020205020404" pitchFamily="49" charset="0"/>
              </a:rPr>
              <a:t> = </a:t>
            </a:r>
            <a:r>
              <a:rPr lang="en-US" sz="1800" b="1" dirty="0" err="1">
                <a:solidFill>
                  <a:srgbClr val="FF0000"/>
                </a:solidFill>
                <a:latin typeface="Courier New" panose="02070309020205020404" pitchFamily="49" charset="0"/>
              </a:rPr>
              <a:t>kk</a:t>
            </a:r>
            <a:r>
              <a:rPr lang="en-US" sz="1800" b="1" dirty="0">
                <a:latin typeface="Courier New" panose="02070309020205020404" pitchFamily="49" charset="0"/>
              </a:rPr>
              <a:t>;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</a:rPr>
              <a:t>k</a:t>
            </a:r>
            <a:r>
              <a:rPr lang="en-US" sz="1800" b="1" dirty="0">
                <a:latin typeface="Courier New" panose="02070309020205020404" pitchFamily="49" charset="0"/>
              </a:rPr>
              <a:t> &lt; min(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</a:rPr>
              <a:t>kk</a:t>
            </a:r>
            <a:r>
              <a:rPr lang="en-US" sz="1800" b="1" dirty="0">
                <a:latin typeface="Courier New" panose="02070309020205020404" pitchFamily="49" charset="0"/>
              </a:rPr>
              <a:t>+B-1,N);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</a:rPr>
              <a:t>k</a:t>
            </a:r>
            <a:r>
              <a:rPr lang="en-US" sz="1800" b="1" dirty="0">
                <a:latin typeface="Courier New" panose="02070309020205020404" pitchFamily="49" charset="0"/>
              </a:rPr>
              <a:t> = 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</a:rPr>
              <a:t>k</a:t>
            </a:r>
            <a:r>
              <a:rPr lang="en-US" sz="1800" b="1" dirty="0">
                <a:latin typeface="Courier New" panose="02070309020205020404" pitchFamily="49" charset="0"/>
              </a:rPr>
              <a:t>+1)</a:t>
            </a:r>
            <a:endParaRPr lang="en-US" sz="18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685800" algn="l"/>
                <a:tab pos="1085850" algn="l"/>
              </a:tabLst>
            </a:pPr>
            <a:r>
              <a:rPr lang="en-US" sz="1800" b="1" dirty="0">
                <a:latin typeface="Courier New" panose="02070309020205020404" pitchFamily="49" charset="0"/>
              </a:rPr>
              <a:t>			r = r + y[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</a:rPr>
              <a:t>][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</a:rPr>
              <a:t>k</a:t>
            </a:r>
            <a:r>
              <a:rPr lang="en-US" sz="1800" b="1" dirty="0">
                <a:latin typeface="Courier New" panose="02070309020205020404" pitchFamily="49" charset="0"/>
              </a:rPr>
              <a:t>]*z[</a:t>
            </a:r>
            <a:r>
              <a:rPr lang="en-US" sz="1800" b="1" dirty="0">
                <a:solidFill>
                  <a:srgbClr val="FF0000"/>
                </a:solidFill>
                <a:latin typeface="Courier New" panose="02070309020205020404" pitchFamily="49" charset="0"/>
              </a:rPr>
              <a:t>k</a:t>
            </a:r>
            <a:r>
              <a:rPr lang="en-US" sz="1800" b="1" dirty="0">
                <a:latin typeface="Courier New" panose="02070309020205020404" pitchFamily="49" charset="0"/>
              </a:rPr>
              <a:t>][</a:t>
            </a:r>
            <a:r>
              <a:rPr lang="en-US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j</a:t>
            </a:r>
            <a:r>
              <a:rPr lang="en-US" sz="1800" b="1" dirty="0">
                <a:latin typeface="Courier New" panose="02070309020205020404" pitchFamily="49" charset="0"/>
              </a:rPr>
              <a:t>];</a:t>
            </a:r>
            <a:endParaRPr lang="en-US" sz="18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685800" algn="l"/>
                <a:tab pos="1085850" algn="l"/>
              </a:tabLst>
            </a:pPr>
            <a:r>
              <a:rPr lang="en-US" sz="1800" b="1" dirty="0">
                <a:latin typeface="Courier New" panose="02070309020205020404" pitchFamily="49" charset="0"/>
              </a:rPr>
              <a:t>		 x[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</a:rPr>
              <a:t>][</a:t>
            </a:r>
            <a:r>
              <a:rPr lang="en-US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j</a:t>
            </a:r>
            <a:r>
              <a:rPr lang="en-US" sz="1800" b="1" dirty="0">
                <a:latin typeface="Courier New" panose="02070309020205020404" pitchFamily="49" charset="0"/>
              </a:rPr>
              <a:t>] = x[</a:t>
            </a:r>
            <a:r>
              <a:rPr lang="en-US" sz="1800" b="1" dirty="0" err="1">
                <a:solidFill>
                  <a:schemeClr val="accent2"/>
                </a:solidFill>
                <a:latin typeface="Courier New" panose="02070309020205020404" pitchFamily="49" charset="0"/>
              </a:rPr>
              <a:t>i</a:t>
            </a:r>
            <a:r>
              <a:rPr lang="en-US" sz="1800" b="1" dirty="0">
                <a:latin typeface="Courier New" panose="02070309020205020404" pitchFamily="49" charset="0"/>
              </a:rPr>
              <a:t>][</a:t>
            </a:r>
            <a:r>
              <a:rPr lang="en-US" sz="1800" b="1" dirty="0">
                <a:solidFill>
                  <a:schemeClr val="accent1"/>
                </a:solidFill>
                <a:latin typeface="Courier New" panose="02070309020205020404" pitchFamily="49" charset="0"/>
              </a:rPr>
              <a:t>j</a:t>
            </a:r>
            <a:r>
              <a:rPr lang="en-US" sz="1800" b="1" dirty="0">
                <a:latin typeface="Courier New" panose="02070309020205020404" pitchFamily="49" charset="0"/>
              </a:rPr>
              <a:t>] + r;</a:t>
            </a:r>
            <a:endParaRPr lang="en-US" sz="18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685800" algn="l"/>
                <a:tab pos="1085850" algn="l"/>
              </a:tabLst>
            </a:pPr>
            <a:r>
              <a:rPr lang="en-US" sz="1800" b="1" dirty="0">
                <a:latin typeface="Courier New" panose="02070309020205020404" pitchFamily="49" charset="0"/>
              </a:rPr>
              <a:t>		};</a:t>
            </a:r>
            <a:br>
              <a:rPr lang="en-US" sz="1800" dirty="0">
                <a:latin typeface="Courier New" panose="02070309020205020404" pitchFamily="49" charset="0"/>
              </a:rPr>
            </a:br>
            <a:endParaRPr lang="en-US" sz="1800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685800" algn="l"/>
                <a:tab pos="1085850" algn="l"/>
              </a:tabLst>
            </a:pPr>
            <a:r>
              <a:rPr lang="en-US" altLang="zh-CN" sz="2000" b="1" dirty="0">
                <a:ea typeface="宋体" panose="02010600030101010101" pitchFamily="2" charset="-122"/>
              </a:rPr>
              <a:t>Y </a:t>
            </a:r>
            <a:r>
              <a:rPr lang="zh-CN" altLang="en-US" sz="2000" b="1" dirty="0" smtClean="0">
                <a:ea typeface="宋体" panose="02010600030101010101" pitchFamily="2" charset="-122"/>
              </a:rPr>
              <a:t>受益于</a:t>
            </a:r>
            <a:r>
              <a:rPr lang="zh-CN" altLang="en-US" sz="2000" b="1" dirty="0" smtClean="0">
                <a:solidFill>
                  <a:srgbClr val="0070C0"/>
                </a:solidFill>
                <a:ea typeface="宋体" panose="02010600030101010101" pitchFamily="2" charset="-122"/>
              </a:rPr>
              <a:t>空间</a:t>
            </a:r>
            <a:r>
              <a:rPr lang="zh-CN" altLang="en-US" sz="2000" b="1" dirty="0" smtClean="0">
                <a:ea typeface="宋体" panose="02010600030101010101" pitchFamily="2" charset="-122"/>
              </a:rPr>
              <a:t>局部性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  <a:tabLst>
                <a:tab pos="685800" algn="l"/>
                <a:tab pos="1085850" algn="l"/>
              </a:tabLst>
            </a:pPr>
            <a:r>
              <a:rPr lang="en-US" altLang="zh-CN" sz="2000" b="1" dirty="0">
                <a:ea typeface="宋体" panose="02010600030101010101" pitchFamily="2" charset="-122"/>
              </a:rPr>
              <a:t>Z </a:t>
            </a:r>
            <a:r>
              <a:rPr lang="zh-CN" altLang="en-US" sz="2000" b="1" dirty="0" smtClean="0">
                <a:ea typeface="宋体" panose="02010600030101010101" pitchFamily="2" charset="-122"/>
              </a:rPr>
              <a:t>受益于</a:t>
            </a:r>
            <a:r>
              <a:rPr lang="zh-CN" altLang="en-US" sz="2000" b="1" dirty="0" smtClean="0">
                <a:solidFill>
                  <a:srgbClr val="0070C0"/>
                </a:solidFill>
                <a:ea typeface="宋体" panose="02010600030101010101" pitchFamily="2" charset="-122"/>
              </a:rPr>
              <a:t>时间</a:t>
            </a:r>
            <a:r>
              <a:rPr lang="zh-CN" altLang="en-US" sz="2000" b="1" dirty="0" smtClean="0">
                <a:ea typeface="宋体" panose="02010600030101010101" pitchFamily="2" charset="-122"/>
              </a:rPr>
              <a:t>局部性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>
              <a:lnSpc>
                <a:spcPct val="100000"/>
              </a:lnSpc>
              <a:spcBef>
                <a:spcPct val="0"/>
              </a:spcBef>
              <a:buSzTx/>
              <a:buFontTx/>
              <a:buNone/>
              <a:tabLst>
                <a:tab pos="685800" algn="l"/>
                <a:tab pos="1085850" algn="l"/>
              </a:tabLst>
            </a:pPr>
            <a:r>
              <a:rPr lang="zh-CN" altLang="en-US" sz="2000" b="1" dirty="0" smtClean="0"/>
              <a:t>容量缺失从 </a:t>
            </a:r>
            <a:r>
              <a:rPr lang="en-US" sz="2000" b="1" dirty="0" smtClean="0"/>
              <a:t>2N</a:t>
            </a:r>
            <a:r>
              <a:rPr lang="en-US" sz="2000" b="1" baseline="30000" dirty="0" smtClean="0"/>
              <a:t>3</a:t>
            </a:r>
            <a:r>
              <a:rPr lang="en-US" sz="2000" b="1" dirty="0" smtClean="0"/>
              <a:t> </a:t>
            </a:r>
            <a:r>
              <a:rPr lang="en-US" sz="2000" b="1" dirty="0"/>
              <a:t>+ N</a:t>
            </a:r>
            <a:r>
              <a:rPr lang="en-US" sz="2000" b="1" baseline="30000" dirty="0"/>
              <a:t>2</a:t>
            </a:r>
            <a:r>
              <a:rPr lang="en-US" sz="2000" b="1" dirty="0"/>
              <a:t> </a:t>
            </a:r>
            <a:r>
              <a:rPr lang="zh-CN" altLang="en-US" sz="2000" b="1" dirty="0" smtClean="0"/>
              <a:t>到</a:t>
            </a:r>
            <a:r>
              <a:rPr lang="en-US" sz="2000" b="1" dirty="0" smtClean="0"/>
              <a:t> </a:t>
            </a:r>
            <a:r>
              <a:rPr lang="en-US" sz="2000" b="1" dirty="0">
                <a:solidFill>
                  <a:srgbClr val="FF0000"/>
                </a:solidFill>
              </a:rPr>
              <a:t>2N</a:t>
            </a:r>
            <a:r>
              <a:rPr lang="en-US" sz="2000" b="1" baseline="30000" dirty="0">
                <a:solidFill>
                  <a:srgbClr val="FF0000"/>
                </a:solidFill>
              </a:rPr>
              <a:t>3</a:t>
            </a:r>
            <a:r>
              <a:rPr lang="en-US" sz="2000" b="1" dirty="0">
                <a:solidFill>
                  <a:srgbClr val="FF0000"/>
                </a:solidFill>
              </a:rPr>
              <a:t>/B+N</a:t>
            </a:r>
            <a:r>
              <a:rPr lang="en-US" sz="2000" b="1" baseline="30000" dirty="0">
                <a:solidFill>
                  <a:srgbClr val="FF0000"/>
                </a:solidFill>
              </a:rPr>
              <a:t>2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914437" name="Rectangle 5"/>
          <p:cNvSpPr>
            <a:spLocks noChangeArrowheads="1"/>
          </p:cNvSpPr>
          <p:nvPr/>
        </p:nvSpPr>
        <p:spPr bwMode="auto">
          <a:xfrm>
            <a:off x="6078472" y="2343344"/>
            <a:ext cx="5148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BN</a:t>
            </a:r>
            <a:endParaRPr lang="zh-CN" altLang="en-US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914438" name="Rectangle 6"/>
          <p:cNvSpPr>
            <a:spLocks noChangeArrowheads="1"/>
          </p:cNvSpPr>
          <p:nvPr/>
        </p:nvSpPr>
        <p:spPr bwMode="auto">
          <a:xfrm>
            <a:off x="7812359" y="2367156"/>
            <a:ext cx="70724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B</a:t>
            </a:r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</a:rPr>
              <a:t>×</a:t>
            </a:r>
            <a:r>
              <a:rPr lang="en-US" dirty="0">
                <a:latin typeface="Comic Sans MS" panose="030F0702030302020204" pitchFamily="66" charset="0"/>
              </a:rPr>
              <a:t>B</a:t>
            </a:r>
            <a:endParaRPr lang="zh-CN" altLang="en-US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914439" name="Rectangle 7"/>
          <p:cNvSpPr>
            <a:spLocks noChangeArrowheads="1"/>
          </p:cNvSpPr>
          <p:nvPr/>
        </p:nvSpPr>
        <p:spPr bwMode="auto">
          <a:xfrm>
            <a:off x="4499992" y="2343344"/>
            <a:ext cx="5148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dirty="0">
                <a:latin typeface="Comic Sans MS" panose="030F0702030302020204" pitchFamily="66" charset="0"/>
                <a:ea typeface="宋体" panose="02010600030101010101" pitchFamily="2" charset="-122"/>
              </a:rPr>
              <a:t>BN</a:t>
            </a:r>
            <a:endParaRPr lang="en-US" altLang="zh-CN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914440" name="Rectangle 8"/>
          <p:cNvSpPr>
            <a:spLocks noGrp="1" noChangeArrowheads="1"/>
          </p:cNvSpPr>
          <p:nvPr>
            <p:ph type="title"/>
          </p:nvPr>
        </p:nvSpPr>
        <p:spPr>
          <a:xfrm>
            <a:off x="385192" y="74453"/>
            <a:ext cx="8229600" cy="685800"/>
          </a:xfrm>
          <a:noFill/>
        </p:spPr>
        <p:txBody>
          <a:bodyPr lIns="90488" rIns="90488">
            <a:norm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优化分块矩阵乘法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（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blocking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）</a:t>
            </a:r>
            <a:r>
              <a:rPr lang="en-US" altLang="zh-CN" sz="2800" b="1" i="1" dirty="0" smtClean="0">
                <a:solidFill>
                  <a:srgbClr val="FF0000"/>
                </a:solidFill>
                <a:latin typeface="Palatino" pitchFamily="18" charset="0"/>
                <a:ea typeface="宋体" panose="02010600030101010101" pitchFamily="2" charset="-122"/>
              </a:rPr>
              <a:t> </a:t>
            </a:r>
            <a:endParaRPr lang="en-US" sz="2800" b="1" i="1" dirty="0">
              <a:solidFill>
                <a:srgbClr val="FF0000"/>
              </a:solidFill>
              <a:latin typeface="Palatino" pitchFamily="18" charset="0"/>
            </a:endParaRPr>
          </a:p>
        </p:txBody>
      </p:sp>
      <p:sp>
        <p:nvSpPr>
          <p:cNvPr id="914441" name="Rectangle 9"/>
          <p:cNvSpPr>
            <a:spLocks noChangeArrowheads="1"/>
          </p:cNvSpPr>
          <p:nvPr/>
        </p:nvSpPr>
        <p:spPr bwMode="auto">
          <a:xfrm rot="21234373">
            <a:off x="4135627" y="4890394"/>
            <a:ext cx="5009097" cy="7620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Comic Sans MS" panose="030F0702030302020204" pitchFamily="66" charset="0"/>
              </a:rPr>
              <a:t>((N</a:t>
            </a:r>
            <a:r>
              <a:rPr lang="en-US" altLang="zh-CN" sz="22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B</a:t>
            </a:r>
            <a:r>
              <a:rPr lang="en-US" sz="2200" dirty="0" smtClean="0">
                <a:latin typeface="Comic Sans MS" panose="030F0702030302020204" pitchFamily="66" charset="0"/>
              </a:rPr>
              <a:t>+N</a:t>
            </a:r>
            <a:r>
              <a:rPr lang="en-US" altLang="zh-CN" sz="2200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B</a:t>
            </a:r>
            <a:r>
              <a:rPr lang="en-US" altLang="zh-CN" sz="22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)</a:t>
            </a:r>
            <a:r>
              <a:rPr lang="en-US" sz="2200" dirty="0" smtClean="0">
                <a:latin typeface="Comic Sans MS" panose="030F0702030302020204" pitchFamily="66" charset="0"/>
              </a:rPr>
              <a:t>+</a:t>
            </a:r>
            <a:r>
              <a:rPr lang="en-US" sz="2200" dirty="0">
                <a:solidFill>
                  <a:srgbClr val="FF0000"/>
                </a:solidFill>
                <a:latin typeface="Comic Sans MS" panose="030F0702030302020204" pitchFamily="66" charset="0"/>
              </a:rPr>
              <a:t>B</a:t>
            </a:r>
            <a:r>
              <a:rPr lang="en-US" sz="2200" baseline="30000" dirty="0">
                <a:solidFill>
                  <a:srgbClr val="FF0000"/>
                </a:solidFill>
                <a:latin typeface="Comic Sans MS" panose="030F0702030302020204" pitchFamily="66" charset="0"/>
              </a:rPr>
              <a:t>2</a:t>
            </a:r>
            <a:r>
              <a:rPr lang="en-US" sz="2200" dirty="0">
                <a:latin typeface="Comic Sans MS" panose="030F0702030302020204" pitchFamily="66" charset="0"/>
              </a:rPr>
              <a:t>)</a:t>
            </a:r>
            <a:r>
              <a:rPr lang="en-US" altLang="zh-CN" sz="2200" dirty="0">
                <a:latin typeface="Comic Sans MS" panose="030F0702030302020204" pitchFamily="66" charset="0"/>
                <a:ea typeface="宋体" panose="02010600030101010101" pitchFamily="2" charset="-122"/>
              </a:rPr>
              <a:t>×(</a:t>
            </a:r>
            <a:r>
              <a:rPr lang="en-US" sz="2200" dirty="0">
                <a:latin typeface="Comic Sans MS" panose="030F0702030302020204" pitchFamily="66" charset="0"/>
              </a:rPr>
              <a:t>N/B)</a:t>
            </a:r>
            <a:r>
              <a:rPr lang="en-US" sz="2200" baseline="30000" dirty="0">
                <a:latin typeface="Comic Sans MS" panose="030F0702030302020204" pitchFamily="66" charset="0"/>
              </a:rPr>
              <a:t>2</a:t>
            </a:r>
            <a:r>
              <a:rPr lang="en-US" sz="2200" dirty="0">
                <a:latin typeface="Comic Sans MS" panose="030F0702030302020204" pitchFamily="66" charset="0"/>
              </a:rPr>
              <a:t>=</a:t>
            </a:r>
            <a:r>
              <a:rPr lang="en-US" sz="2200" dirty="0">
                <a:solidFill>
                  <a:schemeClr val="hlink"/>
                </a:solidFill>
                <a:latin typeface="Comic Sans MS" panose="030F0702030302020204" pitchFamily="66" charset="0"/>
              </a:rPr>
              <a:t>2N</a:t>
            </a:r>
            <a:r>
              <a:rPr lang="en-US" sz="2200" baseline="30000" dirty="0">
                <a:solidFill>
                  <a:schemeClr val="hlink"/>
                </a:solidFill>
                <a:latin typeface="Comic Sans MS" panose="030F0702030302020204" pitchFamily="66" charset="0"/>
              </a:rPr>
              <a:t>3</a:t>
            </a:r>
            <a:r>
              <a:rPr lang="en-US" sz="2200" dirty="0">
                <a:solidFill>
                  <a:schemeClr val="hlink"/>
                </a:solidFill>
                <a:latin typeface="Comic Sans MS" panose="030F0702030302020204" pitchFamily="66" charset="0"/>
              </a:rPr>
              <a:t>/B</a:t>
            </a:r>
            <a:r>
              <a:rPr lang="en-US" sz="2200" baseline="30000" dirty="0">
                <a:solidFill>
                  <a:schemeClr val="hlink"/>
                </a:solidFill>
                <a:latin typeface="Comic Sans MS" panose="030F0702030302020204" pitchFamily="66" charset="0"/>
              </a:rPr>
              <a:t> </a:t>
            </a:r>
            <a:r>
              <a:rPr lang="en-US" sz="2200" dirty="0">
                <a:solidFill>
                  <a:schemeClr val="hlink"/>
                </a:solidFill>
                <a:latin typeface="Comic Sans MS" panose="030F0702030302020204" pitchFamily="66" charset="0"/>
              </a:rPr>
              <a:t>+</a:t>
            </a:r>
            <a:r>
              <a:rPr lang="en-US" sz="2200" baseline="30000" dirty="0">
                <a:solidFill>
                  <a:schemeClr val="hlink"/>
                </a:solidFill>
                <a:latin typeface="Comic Sans MS" panose="030F0702030302020204" pitchFamily="66" charset="0"/>
              </a:rPr>
              <a:t> </a:t>
            </a:r>
            <a:r>
              <a:rPr lang="en-US" sz="2200" dirty="0">
                <a:solidFill>
                  <a:schemeClr val="hlink"/>
                </a:solidFill>
                <a:latin typeface="Comic Sans MS" panose="030F0702030302020204" pitchFamily="66" charset="0"/>
              </a:rPr>
              <a:t>N</a:t>
            </a:r>
            <a:r>
              <a:rPr lang="en-US" sz="2200" baseline="30000" dirty="0">
                <a:solidFill>
                  <a:schemeClr val="hlink"/>
                </a:solidFill>
                <a:latin typeface="Comic Sans MS" panose="030F0702030302020204" pitchFamily="66" charset="0"/>
              </a:rPr>
              <a:t>2</a:t>
            </a:r>
            <a:endParaRPr lang="en-US" sz="2200" baseline="30000" dirty="0">
              <a:solidFill>
                <a:schemeClr val="hlink"/>
              </a:solidFill>
              <a:latin typeface="Comic Sans MS" panose="030F0702030302020204" pitchFamily="66" charset="0"/>
            </a:endParaRPr>
          </a:p>
          <a:p>
            <a:r>
              <a:rPr lang="en-US" sz="2200" dirty="0" smtClean="0">
                <a:latin typeface="Comic Sans MS" panose="030F0702030302020204" pitchFamily="66" charset="0"/>
              </a:rPr>
              <a:t> </a:t>
            </a:r>
            <a:r>
              <a:rPr lang="en-US" sz="2200" dirty="0">
                <a:solidFill>
                  <a:srgbClr val="FF0000"/>
                </a:solidFill>
                <a:latin typeface="Comic Sans MS" panose="030F0702030302020204" pitchFamily="66" charset="0"/>
              </a:rPr>
              <a:t>N</a:t>
            </a:r>
            <a:r>
              <a:rPr lang="en-US" sz="2200" baseline="30000" dirty="0">
                <a:solidFill>
                  <a:srgbClr val="FF0000"/>
                </a:solidFill>
                <a:latin typeface="Comic Sans MS" panose="030F0702030302020204" pitchFamily="66" charset="0"/>
              </a:rPr>
              <a:t>3</a:t>
            </a:r>
            <a:r>
              <a:rPr lang="en-US" sz="22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zh-CN" altLang="en-US" sz="2200" b="1" dirty="0" smtClean="0">
                <a:latin typeface="Comic Sans MS" panose="030F0702030302020204" pitchFamily="66" charset="0"/>
              </a:rPr>
              <a:t>级别的操作访问次数</a:t>
            </a:r>
            <a:endParaRPr lang="en-US" altLang="zh-CN" sz="22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914442" name="Rectangle 10"/>
          <p:cNvSpPr>
            <a:spLocks noChangeArrowheads="1"/>
          </p:cNvSpPr>
          <p:nvPr/>
        </p:nvSpPr>
        <p:spPr bwMode="auto">
          <a:xfrm>
            <a:off x="5773018" y="2686720"/>
            <a:ext cx="2039341" cy="369332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sz="2000" b="1" dirty="0">
                <a:latin typeface="Comic Sans MS" panose="030F0702030302020204" pitchFamily="66" charset="0"/>
              </a:rPr>
              <a:t>B </a:t>
            </a:r>
            <a:r>
              <a:rPr lang="zh-CN" altLang="en-US" sz="2000" b="1" dirty="0" smtClean="0">
                <a:latin typeface="Comic Sans MS" panose="030F0702030302020204" pitchFamily="66" charset="0"/>
              </a:rPr>
              <a:t>称为</a:t>
            </a:r>
            <a:r>
              <a:rPr lang="zh-CN" altLang="en-US" sz="2000" b="1" i="1" dirty="0" smtClean="0">
                <a:solidFill>
                  <a:schemeClr val="hlink"/>
                </a:solidFill>
                <a:latin typeface="Comic Sans MS" panose="030F0702030302020204" pitchFamily="66" charset="0"/>
              </a:rPr>
              <a:t>分块因子</a:t>
            </a:r>
            <a:endParaRPr lang="en-US" altLang="zh-CN" sz="20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12" name="Picture 6" descr="f02-09-978012383872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760253"/>
            <a:ext cx="5436096" cy="1567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14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444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 smtClean="0">
                <a:ea typeface="宋体" panose="02010600030101010101" pitchFamily="2" charset="-122"/>
                <a:sym typeface="Wingdings" panose="05000000000000000000" pitchFamily="2" charset="2"/>
              </a:rPr>
              <a:t>i</a:t>
            </a:r>
            <a:r>
              <a:rPr lang="en-US" altLang="zh-CN" dirty="0" err="1" smtClean="0">
                <a:ea typeface="宋体" panose="02010600030101010101" pitchFamily="2" charset="-122"/>
              </a:rPr>
              <a:t>N</a:t>
            </a:r>
            <a:r>
              <a:rPr lang="zh-CN" altLang="en-US" dirty="0" smtClean="0">
                <a:ea typeface="宋体" panose="02010600030101010101" pitchFamily="2" charset="-122"/>
              </a:rPr>
              <a:t>；</a:t>
            </a:r>
            <a:r>
              <a:rPr lang="en-US" altLang="zh-CN" dirty="0" err="1" smtClean="0">
                <a:ea typeface="宋体" panose="02010600030101010101" pitchFamily="2" charset="-122"/>
              </a:rPr>
              <a:t>j</a:t>
            </a:r>
            <a:r>
              <a:rPr lang="en-US" altLang="zh-CN" dirty="0" err="1" smtClean="0"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dirty="0" err="1" smtClean="0">
                <a:ea typeface="宋体" panose="02010600030101010101" pitchFamily="2" charset="-122"/>
              </a:rPr>
              <a:t>B</a:t>
            </a:r>
            <a:r>
              <a:rPr lang="zh-CN" altLang="en-US" dirty="0" smtClean="0">
                <a:ea typeface="宋体" panose="02010600030101010101" pitchFamily="2" charset="-122"/>
              </a:rPr>
              <a:t>；</a:t>
            </a:r>
            <a:r>
              <a:rPr lang="en-US" altLang="zh-CN" dirty="0" err="1" smtClean="0">
                <a:ea typeface="宋体" panose="02010600030101010101" pitchFamily="2" charset="-122"/>
              </a:rPr>
              <a:t>k</a:t>
            </a:r>
            <a:r>
              <a:rPr lang="en-US" altLang="zh-CN" dirty="0" err="1" smtClean="0">
                <a:ea typeface="宋体" panose="02010600030101010101" pitchFamily="2" charset="-122"/>
                <a:sym typeface="Wingdings" panose="05000000000000000000" pitchFamily="2" charset="2"/>
              </a:rPr>
              <a:t>B</a:t>
            </a:r>
            <a:r>
              <a:rPr lang="en-US" altLang="zh-CN" dirty="0" smtClean="0">
                <a:ea typeface="宋体" panose="02010600030101010101" pitchFamily="2" charset="-122"/>
                <a:sym typeface="Wingdings" panose="05000000000000000000" pitchFamily="2" charset="2"/>
              </a:rPr>
              <a:t>   </a:t>
            </a:r>
            <a:r>
              <a:rPr lang="en-US" altLang="zh-CN" dirty="0" err="1" smtClean="0">
                <a:ea typeface="宋体" panose="02010600030101010101" pitchFamily="2" charset="-122"/>
                <a:sym typeface="Wingdings" panose="05000000000000000000" pitchFamily="2" charset="2"/>
              </a:rPr>
              <a:t>jj</a:t>
            </a:r>
            <a:r>
              <a:rPr lang="en-US" altLang="zh-CN" dirty="0" err="1"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dirty="0" err="1" smtClean="0">
                <a:ea typeface="宋体" panose="02010600030101010101" pitchFamily="2" charset="-122"/>
                <a:sym typeface="Wingdings" panose="05000000000000000000" pitchFamily="2" charset="2"/>
              </a:rPr>
              <a:t>N</a:t>
            </a:r>
            <a:r>
              <a:rPr lang="en-US" altLang="zh-CN" dirty="0" smtClean="0">
                <a:ea typeface="宋体" panose="02010600030101010101" pitchFamily="2" charset="-122"/>
                <a:sym typeface="Wingdings" panose="05000000000000000000" pitchFamily="2" charset="2"/>
              </a:rPr>
              <a:t>/B   KK</a:t>
            </a:r>
            <a:r>
              <a:rPr lang="en-US" altLang="zh-CN" dirty="0">
                <a:ea typeface="宋体" panose="02010600030101010101" pitchFamily="2" charset="-122"/>
                <a:sym typeface="Wingdings" panose="05000000000000000000" pitchFamily="2" charset="2"/>
              </a:rPr>
              <a:t></a:t>
            </a:r>
            <a:r>
              <a:rPr lang="en-US" altLang="zh-CN" dirty="0" smtClean="0">
                <a:ea typeface="宋体" panose="02010600030101010101" pitchFamily="2" charset="-122"/>
                <a:sym typeface="Wingdings" panose="05000000000000000000" pitchFamily="2" charset="2"/>
              </a:rPr>
              <a:t>N/B ; </a:t>
            </a:r>
            <a:r>
              <a:rPr lang="en-US" altLang="zh-CN" dirty="0">
                <a:ea typeface="宋体" panose="02010600030101010101" pitchFamily="2" charset="-122"/>
                <a:sym typeface="Wingdings" panose="05000000000000000000" pitchFamily="2" charset="2"/>
              </a:rPr>
              <a:t>SO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For x[I,J]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N/B * N/B * (N*B)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For y[I,K]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N/B * N/B * (N*B)</a:t>
            </a:r>
            <a:endParaRPr lang="en-US" altLang="zh-CN" dirty="0">
              <a:ea typeface="宋体" panose="02010600030101010101" pitchFamily="2" charset="-122"/>
            </a:endParaRPr>
          </a:p>
          <a:p>
            <a:r>
              <a:rPr lang="en-US" altLang="zh-CN" dirty="0">
                <a:ea typeface="宋体" panose="02010600030101010101" pitchFamily="2" charset="-122"/>
              </a:rPr>
              <a:t>For z[K,J]</a:t>
            </a:r>
            <a:endParaRPr lang="en-US" altLang="zh-CN" dirty="0">
              <a:ea typeface="宋体" panose="02010600030101010101" pitchFamily="2" charset="-122"/>
            </a:endParaRPr>
          </a:p>
          <a:p>
            <a:pPr lvl="1"/>
            <a:r>
              <a:rPr lang="en-US" altLang="zh-CN" dirty="0">
                <a:ea typeface="宋体" panose="02010600030101010101" pitchFamily="2" charset="-122"/>
              </a:rPr>
              <a:t>N/B * N/B * (B*B)</a:t>
            </a:r>
            <a:endParaRPr lang="en-US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228600"/>
            <a:ext cx="8496300" cy="762000"/>
          </a:xfrm>
          <a:noFill/>
        </p:spPr>
        <p:txBody>
          <a:bodyPr lIns="90488" rIns="90488">
            <a:norm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利用分块减少冲突缺失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915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568" y="5517232"/>
            <a:ext cx="8191500" cy="1340768"/>
          </a:xfrm>
          <a:noFill/>
        </p:spPr>
        <p:txBody>
          <a:bodyPr lIns="90488" rIns="90488"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zh-CN" altLang="en-US" sz="3000" b="1" dirty="0" smtClean="0"/>
              <a:t>非</a:t>
            </a:r>
            <a:r>
              <a:rPr lang="zh-CN" altLang="en-US" sz="3000" b="1" dirty="0"/>
              <a:t>全相联</a:t>
            </a:r>
            <a:r>
              <a:rPr lang="en-US" altLang="zh-CN" sz="3000" b="1" dirty="0" smtClean="0"/>
              <a:t>Cache</a:t>
            </a:r>
            <a:r>
              <a:rPr lang="zh-CN" altLang="en-US" sz="3000" b="1" dirty="0" smtClean="0"/>
              <a:t>的冲突缺失与分块大小</a:t>
            </a:r>
            <a:endParaRPr lang="en-US" sz="3000" b="1" dirty="0"/>
          </a:p>
          <a:p>
            <a:pPr lvl="1">
              <a:lnSpc>
                <a:spcPct val="120000"/>
              </a:lnSpc>
            </a:pPr>
            <a:r>
              <a:rPr lang="en-US" b="1" dirty="0"/>
              <a:t>Lam et al [1991] </a:t>
            </a:r>
            <a:r>
              <a:rPr lang="zh-CN" altLang="en-US" b="1" dirty="0" smtClean="0"/>
              <a:t>：</a:t>
            </a:r>
            <a:r>
              <a:rPr lang="zh-CN" altLang="en-US" b="1" dirty="0" smtClean="0">
                <a:solidFill>
                  <a:srgbClr val="FF0000"/>
                </a:solidFill>
              </a:rPr>
              <a:t>同等容量</a:t>
            </a:r>
            <a:r>
              <a:rPr lang="en-US" altLang="zh-CN" b="1" dirty="0" smtClean="0">
                <a:solidFill>
                  <a:srgbClr val="FF0000"/>
                </a:solidFill>
              </a:rPr>
              <a:t>Cache</a:t>
            </a:r>
            <a:r>
              <a:rPr lang="zh-CN" altLang="en-US" b="1" dirty="0" smtClean="0">
                <a:solidFill>
                  <a:srgbClr val="FF0000"/>
                </a:solidFill>
              </a:rPr>
              <a:t>，分块因子</a:t>
            </a:r>
            <a:r>
              <a:rPr lang="en-US" altLang="zh-CN" b="1" dirty="0" smtClean="0">
                <a:solidFill>
                  <a:srgbClr val="FF0000"/>
                </a:solidFill>
              </a:rPr>
              <a:t>24</a:t>
            </a:r>
            <a:r>
              <a:rPr lang="zh-CN" altLang="en-US" b="1" dirty="0" smtClean="0">
                <a:solidFill>
                  <a:srgbClr val="FF0000"/>
                </a:solidFill>
              </a:rPr>
              <a:t>的缺失次数是分块因子</a:t>
            </a:r>
            <a:r>
              <a:rPr lang="en-US" altLang="zh-CN" b="1" dirty="0" smtClean="0">
                <a:solidFill>
                  <a:srgbClr val="FF0000"/>
                </a:solidFill>
              </a:rPr>
              <a:t>48</a:t>
            </a:r>
            <a:r>
              <a:rPr lang="zh-CN" altLang="en-US" b="1" dirty="0" smtClean="0">
                <a:solidFill>
                  <a:srgbClr val="FF0000"/>
                </a:solidFill>
              </a:rPr>
              <a:t>的</a:t>
            </a:r>
            <a:r>
              <a:rPr lang="en-US" altLang="zh-CN" b="1" dirty="0" smtClean="0">
                <a:solidFill>
                  <a:srgbClr val="FF0000"/>
                </a:solidFill>
              </a:rPr>
              <a:t>1/5</a:t>
            </a:r>
            <a:r>
              <a:rPr lang="zh-CN" altLang="en-US" b="1" dirty="0" smtClean="0"/>
              <a:t>。</a:t>
            </a:r>
            <a:endParaRPr lang="en-US" b="1" dirty="0"/>
          </a:p>
        </p:txBody>
      </p:sp>
      <p:graphicFrame>
        <p:nvGraphicFramePr>
          <p:cNvPr id="915460" name="Object 4">
            <a:hlinkClick r:id="" action="ppaction://ole?verb=0"/>
          </p:cNvPr>
          <p:cNvGraphicFramePr/>
          <p:nvPr/>
        </p:nvGraphicFramePr>
        <p:xfrm>
          <a:off x="704850" y="946150"/>
          <a:ext cx="7518400" cy="476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076" name="Chart" r:id="rId1" imgW="5648325" imgH="3581400" progId="Excel.Chart.8">
                  <p:embed followColorScheme="full"/>
                </p:oleObj>
              </mc:Choice>
              <mc:Fallback>
                <p:oleObj name="Chart" r:id="rId1" imgW="5648325" imgH="3581400" progId="Excel.Chart.8">
                  <p:embed followColorScheme="full"/>
                  <p:pic>
                    <p:nvPicPr>
                      <p:cNvPr id="0" name="图片 40075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850" y="946150"/>
                        <a:ext cx="7518400" cy="476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83568" y="2405978"/>
            <a:ext cx="432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缺失率</a:t>
            </a:r>
            <a:endParaRPr lang="zh-CN" altLang="en-US" sz="24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8530" name="Object 2">
            <a:hlinkClick r:id="" action="ppaction://ole?verb=0"/>
          </p:cNvPr>
          <p:cNvGraphicFramePr/>
          <p:nvPr/>
        </p:nvGraphicFramePr>
        <p:xfrm>
          <a:off x="177800" y="838200"/>
          <a:ext cx="8686800" cy="600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0" name="Chart" r:id="rId1" imgW="6524625" imgH="4514850" progId="Excel.Chart.8">
                  <p:embed followColorScheme="full"/>
                </p:oleObj>
              </mc:Choice>
              <mc:Fallback>
                <p:oleObj name="Chart" r:id="rId1" imgW="6524625" imgH="4514850" progId="Excel.Chart.8">
                  <p:embed followColorScheme="full"/>
                  <p:pic>
                    <p:nvPicPr>
                      <p:cNvPr id="0" name="图片 41099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" y="838200"/>
                        <a:ext cx="8686800" cy="600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8531" name="Rectangle 3"/>
          <p:cNvSpPr>
            <a:spLocks noGrp="1" noChangeArrowheads="1"/>
          </p:cNvSpPr>
          <p:nvPr>
            <p:ph type="title"/>
          </p:nvPr>
        </p:nvSpPr>
        <p:spPr>
          <a:xfrm>
            <a:off x="266700" y="95250"/>
            <a:ext cx="8743950" cy="1143000"/>
          </a:xfrm>
          <a:noFill/>
        </p:spPr>
        <p:txBody>
          <a:bodyPr lIns="90488" rIns="90488">
            <a:norm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编译器优化减少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  <a:r>
              <a:rPr lang="en-US" sz="3600" b="1" dirty="0">
                <a:solidFill>
                  <a:srgbClr val="FF0000"/>
                </a:solidFill>
              </a:rPr>
              <a:t>Cache 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缺失总结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929"/>
            <a:ext cx="8229600" cy="1143000"/>
          </a:xfrm>
          <a:noFill/>
        </p:spPr>
        <p:txBody>
          <a:bodyPr lIns="90488" rIns="90488">
            <a:normAutofit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小结：减小缺失率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1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575" y="3045218"/>
            <a:ext cx="7562850" cy="3067050"/>
          </a:xfrm>
          <a:noFill/>
        </p:spPr>
        <p:txBody>
          <a:bodyPr lIns="90488" rIns="90488">
            <a:noAutofit/>
          </a:bodyPr>
          <a:lstStyle/>
          <a:p>
            <a:r>
              <a:rPr lang="en-US" b="1" dirty="0">
                <a:solidFill>
                  <a:schemeClr val="hlink"/>
                </a:solidFill>
              </a:rPr>
              <a:t>3 Cs: </a:t>
            </a:r>
            <a:r>
              <a:rPr lang="zh-CN" altLang="en-US" b="1" dirty="0" smtClean="0">
                <a:solidFill>
                  <a:schemeClr val="hlink"/>
                </a:solidFill>
              </a:rPr>
              <a:t>强制缺失，容量缺失，冲突缺失</a:t>
            </a:r>
            <a:endParaRPr lang="en-US" b="1" dirty="0">
              <a:solidFill>
                <a:schemeClr val="hlink"/>
              </a:solidFill>
            </a:endParaRPr>
          </a:p>
          <a:p>
            <a:pPr lvl="1">
              <a:buFontTx/>
              <a:buNone/>
            </a:pPr>
            <a:r>
              <a:rPr lang="en-US" b="1" dirty="0"/>
              <a:t>1</a:t>
            </a:r>
            <a:r>
              <a:rPr lang="en-US" b="1" dirty="0" smtClean="0"/>
              <a:t>.</a:t>
            </a:r>
            <a:r>
              <a:rPr lang="zh-CN" altLang="en-US" b="1" dirty="0"/>
              <a:t>增大块容量减少</a:t>
            </a:r>
            <a:r>
              <a:rPr lang="zh-CN" altLang="en-US" b="1" dirty="0" smtClean="0"/>
              <a:t>缺失</a:t>
            </a:r>
            <a:endParaRPr lang="en-US" altLang="zh-CN" b="1" dirty="0" smtClean="0"/>
          </a:p>
          <a:p>
            <a:pPr lvl="1">
              <a:buFontTx/>
              <a:buNone/>
            </a:pPr>
            <a:r>
              <a:rPr lang="en-US" b="1" dirty="0" smtClean="0"/>
              <a:t>2.</a:t>
            </a:r>
            <a:r>
              <a:rPr lang="zh-CN" altLang="en-US" b="1" dirty="0"/>
              <a:t>增大</a:t>
            </a:r>
            <a:r>
              <a:rPr lang="en-US" altLang="zh-CN" b="1" dirty="0"/>
              <a:t> </a:t>
            </a:r>
            <a:r>
              <a:rPr lang="en-US" altLang="zh-CN" b="1" dirty="0" smtClean="0"/>
              <a:t>cache</a:t>
            </a:r>
            <a:r>
              <a:rPr lang="zh-CN" altLang="en-US" b="1" dirty="0" smtClean="0"/>
              <a:t>容量减少缺失</a:t>
            </a:r>
            <a:endParaRPr lang="en-US" b="1" dirty="0"/>
          </a:p>
          <a:p>
            <a:pPr lvl="1">
              <a:buFontTx/>
              <a:buNone/>
            </a:pPr>
            <a:r>
              <a:rPr lang="en-US" b="1" dirty="0"/>
              <a:t>3. </a:t>
            </a:r>
            <a:r>
              <a:rPr lang="zh-CN" altLang="en-US" b="1" dirty="0" smtClean="0"/>
              <a:t>更高相联度减少缺失</a:t>
            </a:r>
            <a:endParaRPr lang="en-US" b="1" dirty="0"/>
          </a:p>
          <a:p>
            <a:pPr lvl="1">
              <a:buFontTx/>
              <a:buNone/>
            </a:pPr>
            <a:r>
              <a:rPr lang="en-US" b="1" dirty="0"/>
              <a:t>4. </a:t>
            </a:r>
            <a:r>
              <a:rPr lang="zh-CN" altLang="en-US" b="1" dirty="0" smtClean="0"/>
              <a:t>编译器优化减少缺失</a:t>
            </a:r>
            <a:endParaRPr lang="en-US" b="1" dirty="0"/>
          </a:p>
        </p:txBody>
      </p:sp>
      <p:graphicFrame>
        <p:nvGraphicFramePr>
          <p:cNvPr id="919556" name="Object 4">
            <a:hlinkClick r:id="" action="ppaction://ole?verb=0"/>
          </p:cNvPr>
          <p:cNvGraphicFramePr/>
          <p:nvPr/>
        </p:nvGraphicFramePr>
        <p:xfrm>
          <a:off x="139700" y="1319534"/>
          <a:ext cx="8864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124" name="Equation" r:id="rId1" imgW="6657975" imgH="409575" progId="Equation.3">
                  <p:embed/>
                </p:oleObj>
              </mc:Choice>
              <mc:Fallback>
                <p:oleObj name="Equation" r:id="rId1" imgW="6657975" imgH="409575" progId="Equation.3">
                  <p:embed/>
                  <p:pic>
                    <p:nvPicPr>
                      <p:cNvPr id="0" name="图片 42123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" y="1319534"/>
                        <a:ext cx="8864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9557" name="Oval 5"/>
          <p:cNvSpPr>
            <a:spLocks noChangeArrowheads="1"/>
          </p:cNvSpPr>
          <p:nvPr/>
        </p:nvSpPr>
        <p:spPr bwMode="auto">
          <a:xfrm>
            <a:off x="4572000" y="1340768"/>
            <a:ext cx="1079500" cy="487171"/>
          </a:xfrm>
          <a:prstGeom prst="ellipse">
            <a:avLst/>
          </a:prstGeom>
          <a:noFill/>
          <a:ln w="3175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935596" y="2204863"/>
            <a:ext cx="72728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平均访存时间</a:t>
            </a:r>
            <a:r>
              <a:rPr lang="en-US" altLang="zh-CN" sz="2400" b="1" dirty="0"/>
              <a:t> = </a:t>
            </a:r>
            <a:r>
              <a:rPr lang="zh-CN" altLang="en-US" sz="2400" b="1" dirty="0"/>
              <a:t>命中</a:t>
            </a:r>
            <a:r>
              <a:rPr lang="zh-CN" altLang="en-US" sz="2400" b="1" dirty="0" smtClean="0"/>
              <a:t>时间</a:t>
            </a:r>
            <a:r>
              <a:rPr lang="en-US" altLang="zh-CN" sz="2400" b="1" baseline="-25000" dirty="0"/>
              <a:t> </a:t>
            </a:r>
            <a:r>
              <a:rPr lang="en-US" altLang="zh-CN" sz="2400" b="1" dirty="0" smtClean="0"/>
              <a:t>  </a:t>
            </a:r>
            <a:r>
              <a:rPr lang="en-US" altLang="zh-CN" sz="2400" b="1" dirty="0"/>
              <a:t>+  </a:t>
            </a:r>
            <a:r>
              <a:rPr lang="zh-CN" altLang="en-US" sz="2400" b="1" dirty="0"/>
              <a:t>缺失</a:t>
            </a:r>
            <a:r>
              <a:rPr lang="zh-CN" altLang="en-US" sz="2400" b="1" dirty="0" smtClean="0"/>
              <a:t>率</a:t>
            </a:r>
            <a:r>
              <a:rPr lang="en-US" altLang="zh-CN" sz="2400" b="1" dirty="0" smtClean="0"/>
              <a:t> </a:t>
            </a:r>
            <a:r>
              <a:rPr lang="en-US" altLang="zh-CN" sz="2400" b="1" dirty="0"/>
              <a:t>x </a:t>
            </a:r>
            <a:r>
              <a:rPr lang="zh-CN" altLang="en-US" sz="2400" b="1" dirty="0"/>
              <a:t>缺失</a:t>
            </a:r>
            <a:r>
              <a:rPr lang="zh-CN" altLang="en-US" sz="2400" b="1" dirty="0" smtClean="0"/>
              <a:t>代价</a:t>
            </a:r>
            <a:br>
              <a:rPr lang="en-US" altLang="zh-CN" sz="2400" b="1" baseline="-25000" dirty="0"/>
            </a:br>
            <a:endParaRPr lang="zh-CN" altLang="en-US" sz="2400" dirty="0"/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4724400" y="2204863"/>
            <a:ext cx="1079500" cy="487171"/>
          </a:xfrm>
          <a:prstGeom prst="ellipse">
            <a:avLst/>
          </a:prstGeom>
          <a:noFill/>
          <a:ln w="25400">
            <a:solidFill>
              <a:srgbClr val="FF00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5" name="直接连接符 4"/>
          <p:cNvCxnSpPr>
            <a:stCxn id="919557" idx="2"/>
          </p:cNvCxnSpPr>
          <p:nvPr/>
        </p:nvCxnSpPr>
        <p:spPr>
          <a:xfrm flipV="1">
            <a:off x="4572000" y="1584353"/>
            <a:ext cx="0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9" name="Rectangle 5"/>
          <p:cNvSpPr>
            <a:spLocks noChangeArrowheads="1"/>
          </p:cNvSpPr>
          <p:nvPr/>
        </p:nvSpPr>
        <p:spPr bwMode="auto">
          <a:xfrm>
            <a:off x="990600" y="323744"/>
            <a:ext cx="7696200" cy="620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lnSpc>
                <a:spcPts val="3400"/>
              </a:lnSpc>
            </a:pPr>
            <a:r>
              <a:rPr lang="zh-CN" altLang="en-US" sz="30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第</a:t>
            </a:r>
            <a:r>
              <a:rPr lang="en-US" altLang="zh-CN" sz="30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</a:t>
            </a:r>
            <a:r>
              <a:rPr lang="zh-CN" altLang="en-US" sz="30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章 存储器</a:t>
            </a:r>
            <a:r>
              <a:rPr lang="en-US" altLang="zh-CN" sz="30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-</a:t>
            </a:r>
            <a:r>
              <a:rPr lang="zh-CN" altLang="en-US" sz="30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层次结构设计</a:t>
            </a:r>
            <a:endParaRPr lang="en-US" altLang="zh-CN" sz="3000" b="1" dirty="0">
              <a:solidFill>
                <a:schemeClr val="hlink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5.1	</a:t>
            </a:r>
            <a:r>
              <a:rPr lang="zh-CN" altLang="en-US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引言</a:t>
            </a:r>
            <a:r>
              <a:rPr lang="en-US" altLang="zh-CN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				</a:t>
            </a:r>
            <a:endParaRPr lang="en-US" altLang="zh-CN" sz="26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5.2	</a:t>
            </a:r>
            <a:r>
              <a:rPr lang="en-US" altLang="zh-CN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Caches</a:t>
            </a:r>
            <a:r>
              <a:rPr lang="zh-CN" altLang="en-US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基本原理复习</a:t>
            </a:r>
            <a:endParaRPr lang="en-US" altLang="zh-CN" sz="2600" b="1" dirty="0" smtClean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5.3</a:t>
            </a:r>
            <a:r>
              <a:rPr lang="en-US" altLang="zh-CN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	Cache </a:t>
            </a:r>
            <a:r>
              <a:rPr lang="zh-CN" altLang="en-US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性能</a:t>
            </a:r>
            <a:r>
              <a:rPr lang="en-US" altLang="zh-CN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			</a:t>
            </a:r>
            <a:endParaRPr lang="en-US" altLang="zh-CN" sz="2600" b="1" dirty="0" smtClean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</a:pPr>
            <a:r>
              <a:rPr lang="en-US" altLang="zh-CN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5.4	</a:t>
            </a:r>
            <a:r>
              <a:rPr lang="zh-CN" altLang="en-US" sz="2600" b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减少 </a:t>
            </a:r>
            <a:r>
              <a:rPr lang="en-US" altLang="zh-CN" sz="2600" b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Cache</a:t>
            </a:r>
            <a:r>
              <a:rPr lang="zh-CN" altLang="en-US" sz="2600" b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缺失率</a:t>
            </a:r>
            <a:endParaRPr lang="en-US" altLang="zh-CN" sz="2600" b="1" dirty="0">
              <a:solidFill>
                <a:srgbClr val="FF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</a:pPr>
            <a:r>
              <a:rPr lang="en-US" altLang="zh-CN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5.5   </a:t>
            </a:r>
            <a:r>
              <a:rPr lang="zh-CN" altLang="en-US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减少</a:t>
            </a:r>
            <a:r>
              <a:rPr lang="en-US" altLang="zh-CN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600" b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Cache </a:t>
            </a:r>
            <a:r>
              <a:rPr lang="zh-CN" altLang="en-US" sz="2600" b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缺失</a:t>
            </a:r>
            <a:r>
              <a:rPr lang="zh-CN" altLang="en-US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代价 </a:t>
            </a:r>
            <a:r>
              <a:rPr lang="zh-CN" altLang="en-US" sz="2600" b="1" dirty="0">
                <a:solidFill>
                  <a:srgbClr val="FF0000"/>
                </a:solidFill>
                <a:latin typeface="宋体" panose="02010600030101010101" pitchFamily="2" charset="-122"/>
              </a:rPr>
              <a:t>√</a:t>
            </a:r>
            <a:endParaRPr lang="en-US" altLang="zh-CN" sz="2600" b="1" dirty="0">
              <a:solidFill>
                <a:srgbClr val="FF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5.6</a:t>
            </a:r>
            <a:r>
              <a:rPr lang="en-US" altLang="zh-CN" sz="2600" b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	</a:t>
            </a:r>
            <a:r>
              <a:rPr lang="zh-CN" altLang="en-US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利用并行减少</a:t>
            </a:r>
            <a:r>
              <a:rPr lang="en-US" altLang="zh-CN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600" b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Cache </a:t>
            </a:r>
            <a:r>
              <a:rPr lang="zh-CN" altLang="en-US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代价或缺失率</a:t>
            </a:r>
            <a:endParaRPr lang="en-US" altLang="zh-CN" sz="2600" b="1" dirty="0">
              <a:solidFill>
                <a:srgbClr val="FF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600" b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5.7	</a:t>
            </a:r>
            <a:r>
              <a:rPr lang="zh-CN" altLang="en-US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减少</a:t>
            </a:r>
            <a:r>
              <a:rPr lang="en-US" altLang="zh-CN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Cache</a:t>
            </a:r>
            <a:r>
              <a:rPr lang="zh-CN" altLang="en-US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命中时间</a:t>
            </a:r>
            <a:endParaRPr lang="en-US" altLang="zh-CN" sz="2600" b="1" dirty="0">
              <a:solidFill>
                <a:srgbClr val="FF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</a:pPr>
            <a:r>
              <a:rPr lang="en-US" altLang="zh-CN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5.8	</a:t>
            </a:r>
            <a:r>
              <a:rPr lang="zh-CN" altLang="en-US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改善主存储器</a:t>
            </a:r>
            <a:r>
              <a:rPr lang="zh-CN" altLang="en-US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组织的</a:t>
            </a:r>
            <a:r>
              <a:rPr lang="zh-CN" altLang="en-US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性能</a:t>
            </a:r>
            <a:endParaRPr lang="en-US" altLang="zh-CN" sz="26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5.9</a:t>
            </a:r>
            <a:r>
              <a:rPr lang="en-US" altLang="zh-CN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	</a:t>
            </a:r>
            <a:r>
              <a:rPr lang="zh-CN" altLang="en-US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主存储器技术</a:t>
            </a:r>
            <a:endParaRPr lang="en-US" altLang="zh-CN" sz="2600" b="1" dirty="0" smtClean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600" b="1" dirty="0" smtClean="0">
                <a:solidFill>
                  <a:srgbClr val="C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5.10  </a:t>
            </a:r>
            <a:r>
              <a:rPr lang="zh-CN" altLang="en-US" sz="2600" b="1" dirty="0" smtClean="0">
                <a:solidFill>
                  <a:srgbClr val="C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虚拟存储器</a:t>
            </a:r>
            <a:endParaRPr lang="en-US" altLang="zh-CN" sz="2600" b="1" dirty="0" smtClean="0">
              <a:solidFill>
                <a:srgbClr val="C0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600" b="1" dirty="0" smtClean="0">
                <a:solidFill>
                  <a:srgbClr val="C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5.11  </a:t>
            </a:r>
            <a:r>
              <a:rPr lang="zh-CN" altLang="en-US" sz="2600" b="1" dirty="0" smtClean="0">
                <a:solidFill>
                  <a:srgbClr val="C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虚拟存储器和</a:t>
            </a:r>
            <a:r>
              <a:rPr lang="en-US" altLang="zh-CN" sz="2600" b="1" dirty="0" smtClean="0">
                <a:solidFill>
                  <a:srgbClr val="C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Cache</a:t>
            </a:r>
            <a:r>
              <a:rPr lang="zh-CN" altLang="en-US" sz="2600" b="1" dirty="0" smtClean="0">
                <a:solidFill>
                  <a:srgbClr val="C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的综合</a:t>
            </a:r>
            <a:endParaRPr lang="en-US" altLang="zh-CN" sz="2600" b="1" dirty="0">
              <a:solidFill>
                <a:srgbClr val="C0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666630" name="Rectangle 6"/>
          <p:cNvSpPr>
            <a:spLocks noChangeArrowheads="1"/>
          </p:cNvSpPr>
          <p:nvPr/>
        </p:nvSpPr>
        <p:spPr bwMode="auto">
          <a:xfrm>
            <a:off x="6019800" y="6248400"/>
            <a:ext cx="2971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1" hangingPunct="1">
              <a:spcBef>
                <a:spcPct val="50000"/>
              </a:spcBef>
            </a:pPr>
            <a:fld id="{2C3203D5-1EA2-49AB-9258-C778C0065C39}" type="slidenum">
              <a: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20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043608" y="332656"/>
            <a:ext cx="7467600" cy="1143000"/>
          </a:xfrm>
          <a:noFill/>
        </p:spPr>
        <p:txBody>
          <a:bodyPr lIns="90488" rIns="90488">
            <a:normAutofit/>
          </a:bodyPr>
          <a:lstStyle/>
          <a:p>
            <a:pPr algn="l"/>
            <a:r>
              <a:rPr lang="en-US" b="1" dirty="0" smtClean="0">
                <a:solidFill>
                  <a:srgbClr val="FF0000"/>
                </a:solidFill>
              </a:rPr>
              <a:t>5.5   </a:t>
            </a:r>
            <a:r>
              <a:rPr lang="zh-CN" altLang="en-US" b="1" dirty="0" smtClean="0">
                <a:solidFill>
                  <a:srgbClr val="FF0000"/>
                </a:solidFill>
              </a:rPr>
              <a:t>减少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Cache </a:t>
            </a:r>
            <a:r>
              <a:rPr lang="zh-CN" altLang="en-US" b="1" dirty="0" smtClean="0">
                <a:solidFill>
                  <a:srgbClr val="FF0000"/>
                </a:solidFill>
              </a:rPr>
              <a:t>缺失代价</a:t>
            </a:r>
            <a:br>
              <a:rPr lang="en-US" dirty="0">
                <a:solidFill>
                  <a:srgbClr val="FF0000"/>
                </a:solidFill>
              </a:rPr>
            </a:b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76552" y="1556792"/>
            <a:ext cx="8686800" cy="3505200"/>
          </a:xfrm>
          <a:prstGeom prst="rect">
            <a:avLst/>
          </a:prstGeom>
          <a:noFill/>
        </p:spPr>
        <p:txBody>
          <a:bodyPr vert="horz" lIns="90488" tIns="45720" rIns="90488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4200" b="1" dirty="0" smtClean="0"/>
              <a:t>    </a:t>
            </a:r>
            <a:r>
              <a:rPr lang="zh-CN" altLang="en-US" sz="3300" b="1" dirty="0" smtClean="0"/>
              <a:t>减少</a:t>
            </a:r>
            <a:r>
              <a:rPr lang="zh-CN" altLang="en-US" sz="3300" b="1" dirty="0"/>
              <a:t>缺失率</a:t>
            </a:r>
            <a:r>
              <a:rPr lang="en-US" altLang="zh-CN" sz="3300" b="1" dirty="0" smtClean="0"/>
              <a:t>——4</a:t>
            </a:r>
            <a:r>
              <a:rPr lang="zh-CN" altLang="en-US" sz="3300" b="1" dirty="0" smtClean="0"/>
              <a:t>种技术</a:t>
            </a:r>
            <a:endParaRPr lang="en-US" altLang="zh-CN" sz="3300" b="1" dirty="0" smtClean="0"/>
          </a:p>
          <a:p>
            <a:pPr marL="0" indent="0">
              <a:spcBef>
                <a:spcPct val="0"/>
              </a:spcBef>
              <a:buNone/>
            </a:pPr>
            <a:endParaRPr lang="en-US" altLang="zh-CN" sz="3300" b="1" dirty="0"/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300" b="1" dirty="0" smtClean="0"/>
              <a:t>    </a:t>
            </a:r>
            <a:r>
              <a:rPr lang="zh-CN" altLang="en-US" sz="3300" b="1" dirty="0" smtClean="0">
                <a:solidFill>
                  <a:srgbClr val="FF0000"/>
                </a:solidFill>
              </a:rPr>
              <a:t>减少缺失代价</a:t>
            </a:r>
            <a:r>
              <a:rPr lang="en-US" altLang="zh-CN" sz="3300" b="1" dirty="0" smtClean="0">
                <a:solidFill>
                  <a:srgbClr val="FF0000"/>
                </a:solidFill>
              </a:rPr>
              <a:t>——</a:t>
            </a:r>
            <a:r>
              <a:rPr lang="en-US" altLang="zh-CN" sz="3300" b="1" dirty="0">
                <a:solidFill>
                  <a:srgbClr val="FF0000"/>
                </a:solidFill>
              </a:rPr>
              <a:t>5</a:t>
            </a:r>
            <a:r>
              <a:rPr lang="zh-CN" altLang="en-US" sz="3300" b="1" dirty="0">
                <a:solidFill>
                  <a:srgbClr val="FF0000"/>
                </a:solidFill>
              </a:rPr>
              <a:t>种</a:t>
            </a:r>
            <a:r>
              <a:rPr lang="zh-CN" altLang="en-US" sz="3300" b="1" dirty="0" smtClean="0">
                <a:solidFill>
                  <a:srgbClr val="FF0000"/>
                </a:solidFill>
              </a:rPr>
              <a:t>技术</a:t>
            </a:r>
            <a:endParaRPr lang="en-US" altLang="zh-CN" sz="3300" b="1" dirty="0" smtClean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3300" b="1" dirty="0" smtClean="0">
                <a:ea typeface="宋体" panose="02010600030101010101" pitchFamily="2" charset="-122"/>
              </a:rPr>
              <a:t>	        	</a:t>
            </a:r>
            <a:endParaRPr lang="en-US" sz="3300" b="1" dirty="0" smtClean="0"/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3300" b="1" dirty="0" smtClean="0"/>
              <a:t>    利用并行减少缺失代价或缺失率</a:t>
            </a:r>
            <a:endParaRPr lang="en-US" sz="3300" b="1" dirty="0" smtClean="0"/>
          </a:p>
          <a:p>
            <a:pPr marL="457200" indent="-457200">
              <a:spcBef>
                <a:spcPct val="0"/>
              </a:spcBef>
              <a:buFontTx/>
              <a:buNone/>
            </a:pPr>
            <a:r>
              <a:rPr lang="en-US" altLang="zh-CN" sz="3300" b="1" dirty="0" smtClean="0">
                <a:ea typeface="宋体" panose="02010600030101010101" pitchFamily="2" charset="-122"/>
              </a:rPr>
              <a:t> 				</a:t>
            </a:r>
            <a:endParaRPr lang="en-US" sz="3300" b="1" dirty="0" smtClean="0">
              <a:solidFill>
                <a:schemeClr val="hlink"/>
              </a:solidFill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3300" b="1" dirty="0"/>
              <a:t> </a:t>
            </a:r>
            <a:r>
              <a:rPr lang="en-US" altLang="zh-CN" sz="3300" b="1" dirty="0" smtClean="0"/>
              <a:t>   </a:t>
            </a:r>
            <a:r>
              <a:rPr lang="zh-CN" altLang="en-US" sz="3300" b="1" dirty="0" smtClean="0"/>
              <a:t>减少</a:t>
            </a:r>
            <a:r>
              <a:rPr lang="en-US" sz="3300" b="1" dirty="0" smtClean="0"/>
              <a:t> cache</a:t>
            </a:r>
            <a:r>
              <a:rPr lang="zh-CN" altLang="en-US" sz="3300" b="1" dirty="0" smtClean="0"/>
              <a:t>命中时间</a:t>
            </a:r>
            <a:endParaRPr lang="en-US" sz="3300" b="1" dirty="0" smtClean="0"/>
          </a:p>
          <a:p>
            <a:pPr marL="457200" indent="-457200">
              <a:spcBef>
                <a:spcPct val="0"/>
              </a:spcBef>
              <a:buFontTx/>
              <a:buNone/>
            </a:pPr>
            <a:r>
              <a:rPr lang="en-US" altLang="zh-CN" sz="3300" dirty="0" smtClean="0">
                <a:ea typeface="宋体" panose="02010600030101010101" pitchFamily="2" charset="-122"/>
              </a:rPr>
              <a:t>	 </a:t>
            </a:r>
            <a:endParaRPr lang="en-US" sz="3300" dirty="0">
              <a:ea typeface="宋体" panose="02010600030101010101" pitchFamily="2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304800" y="5316693"/>
            <a:ext cx="8308032" cy="523220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</a:rPr>
              <a:t>平均访存时间</a:t>
            </a:r>
            <a:r>
              <a:rPr lang="en-US" altLang="zh-CN" sz="2800" b="1" dirty="0">
                <a:solidFill>
                  <a:srgbClr val="0070C0"/>
                </a:solidFill>
              </a:rPr>
              <a:t> = </a:t>
            </a:r>
            <a:r>
              <a:rPr lang="zh-CN" altLang="en-US" sz="2800" b="1" dirty="0">
                <a:solidFill>
                  <a:srgbClr val="0070C0"/>
                </a:solidFill>
              </a:rPr>
              <a:t>命中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时间</a:t>
            </a:r>
            <a:r>
              <a:rPr lang="en-US" altLang="zh-CN" sz="2800" b="1" baseline="-25000" dirty="0">
                <a:solidFill>
                  <a:srgbClr val="0070C0"/>
                </a:solidFill>
              </a:rPr>
              <a:t> 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  </a:t>
            </a:r>
            <a:r>
              <a:rPr lang="en-US" altLang="zh-CN" sz="2800" b="1" dirty="0">
                <a:solidFill>
                  <a:srgbClr val="0070C0"/>
                </a:solidFill>
              </a:rPr>
              <a:t>+  </a:t>
            </a:r>
            <a:r>
              <a:rPr lang="zh-CN" altLang="en-US" sz="2800" b="1" dirty="0">
                <a:solidFill>
                  <a:srgbClr val="0070C0"/>
                </a:solidFill>
              </a:rPr>
              <a:t>缺失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率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  x  </a:t>
            </a:r>
            <a:r>
              <a:rPr lang="zh-CN" altLang="en-US" sz="2800" b="1" dirty="0">
                <a:solidFill>
                  <a:srgbClr val="0070C0"/>
                </a:solidFill>
              </a:rPr>
              <a:t>缺失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代价</a:t>
            </a:r>
            <a:endParaRPr lang="zh-CN" altLang="en-US" sz="2800" dirty="0"/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6307169" y="5192183"/>
            <a:ext cx="1702487" cy="78301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10" name="TextBox 9"/>
          <p:cNvSpPr txBox="1"/>
          <p:nvPr/>
        </p:nvSpPr>
        <p:spPr>
          <a:xfrm>
            <a:off x="6051795" y="1395879"/>
            <a:ext cx="2911557" cy="2464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800" b="1" dirty="0" smtClean="0">
                <a:latin typeface="+mn-ea"/>
              </a:rPr>
              <a:t>多级</a:t>
            </a:r>
            <a:r>
              <a:rPr lang="en-US" altLang="zh-CN" sz="2800" b="1" dirty="0" smtClean="0">
                <a:latin typeface="+mn-ea"/>
              </a:rPr>
              <a:t>cache</a:t>
            </a:r>
            <a:endParaRPr lang="en-US" altLang="zh-CN" sz="2800" b="1" dirty="0" smtClean="0">
              <a:latin typeface="+mn-ea"/>
            </a:endParaRPr>
          </a:p>
          <a:p>
            <a:pPr>
              <a:lnSpc>
                <a:spcPts val="3700"/>
              </a:lnSpc>
            </a:pPr>
            <a:r>
              <a:rPr lang="zh-CN" altLang="en-US" sz="2800" b="1" dirty="0" smtClean="0">
                <a:latin typeface="+mn-ea"/>
              </a:rPr>
              <a:t>关键字优先</a:t>
            </a:r>
            <a:endParaRPr lang="en-US" altLang="zh-CN" sz="2800" b="1" dirty="0" smtClean="0">
              <a:latin typeface="+mn-ea"/>
            </a:endParaRPr>
          </a:p>
          <a:p>
            <a:pPr>
              <a:lnSpc>
                <a:spcPts val="3700"/>
              </a:lnSpc>
            </a:pPr>
            <a:r>
              <a:rPr lang="zh-CN" altLang="en-US" sz="2800" b="1" dirty="0" smtClean="0">
                <a:latin typeface="+mn-ea"/>
              </a:rPr>
              <a:t>读缺失优先于写</a:t>
            </a:r>
            <a:endParaRPr lang="en-US" altLang="zh-CN" sz="2800" b="1" dirty="0" smtClean="0">
              <a:latin typeface="+mn-ea"/>
            </a:endParaRPr>
          </a:p>
          <a:p>
            <a:pPr>
              <a:lnSpc>
                <a:spcPts val="3700"/>
              </a:lnSpc>
            </a:pPr>
            <a:r>
              <a:rPr lang="zh-CN" altLang="en-US" sz="2800" b="1" dirty="0" smtClean="0">
                <a:latin typeface="+mn-ea"/>
              </a:rPr>
              <a:t>合并写缓冲</a:t>
            </a:r>
            <a:endParaRPr lang="en-US" altLang="zh-CN" sz="2800" b="1" dirty="0" smtClean="0">
              <a:latin typeface="+mn-ea"/>
            </a:endParaRPr>
          </a:p>
          <a:p>
            <a:pPr>
              <a:lnSpc>
                <a:spcPts val="3700"/>
              </a:lnSpc>
            </a:pPr>
            <a:r>
              <a:rPr lang="zh-CN" altLang="en-US" sz="2800" b="1" dirty="0" smtClean="0">
                <a:latin typeface="+mn-ea"/>
              </a:rPr>
              <a:t>牺牲缓存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11" name="左大括号 10"/>
          <p:cNvSpPr/>
          <p:nvPr/>
        </p:nvSpPr>
        <p:spPr>
          <a:xfrm>
            <a:off x="5620395" y="1605439"/>
            <a:ext cx="398154" cy="2016184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02260" y="6134735"/>
            <a:ext cx="872617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 b="1">
                <a:solidFill>
                  <a:srgbClr val="009900"/>
                </a:solidFill>
                <a:sym typeface="+mn-ea"/>
              </a:rPr>
              <a:t>缺失代价是由于访问目标不在</a:t>
            </a:r>
            <a:r>
              <a:rPr lang="en-US" altLang="zh-CN" sz="2000" b="1">
                <a:solidFill>
                  <a:srgbClr val="009900"/>
                </a:solidFill>
                <a:sym typeface="+mn-ea"/>
              </a:rPr>
              <a:t>Cache</a:t>
            </a:r>
            <a:r>
              <a:rPr lang="zh-CN" altLang="en-US" sz="2000" b="1">
                <a:solidFill>
                  <a:srgbClr val="009900"/>
                </a:solidFill>
                <a:sym typeface="+mn-ea"/>
              </a:rPr>
              <a:t>中而从存储器中替换该块所花费的时间。</a:t>
            </a:r>
            <a:endParaRPr lang="zh-CN" altLang="en-US" sz="2000" b="1">
              <a:solidFill>
                <a:srgbClr val="009900"/>
              </a:solidFill>
              <a:sym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313"/>
          <p:cNvSpPr>
            <a:spLocks noGrp="1" noChangeArrowheads="1"/>
          </p:cNvSpPr>
          <p:nvPr>
            <p:ph idx="1"/>
          </p:nvPr>
        </p:nvSpPr>
        <p:spPr>
          <a:xfrm>
            <a:off x="55317" y="1484784"/>
            <a:ext cx="8648700" cy="785393"/>
          </a:xfrm>
          <a:noFill/>
        </p:spPr>
        <p:txBody>
          <a:bodyPr lIns="90488" rIns="90488">
            <a:normAutofit/>
          </a:bodyPr>
          <a:lstStyle/>
          <a:p>
            <a:pPr marL="457200" lvl="1" indent="0">
              <a:buNone/>
            </a:pPr>
            <a:r>
              <a:rPr lang="zh-CN" altLang="en-US" b="1" dirty="0" smtClean="0"/>
              <a:t>处理器</a:t>
            </a:r>
            <a:r>
              <a:rPr lang="en-US" b="1" dirty="0" smtClean="0"/>
              <a:t>-</a:t>
            </a:r>
            <a:r>
              <a:rPr lang="zh-CN" altLang="en-US" b="1" dirty="0" smtClean="0"/>
              <a:t>存储器之间的性能</a:t>
            </a:r>
            <a:r>
              <a:rPr lang="zh-CN" altLang="en-US" b="1" dirty="0" smtClean="0">
                <a:solidFill>
                  <a:srgbClr val="FF0000"/>
                </a:solidFill>
              </a:rPr>
              <a:t>差距</a:t>
            </a:r>
            <a:r>
              <a:rPr lang="en-US" sz="1800" b="1" dirty="0">
                <a:solidFill>
                  <a:srgbClr val="FF0000"/>
                </a:solidFill>
              </a:rPr>
              <a:t>	</a:t>
            </a:r>
            <a:r>
              <a:rPr lang="en-US" sz="1800" dirty="0"/>
              <a:t>		</a:t>
            </a:r>
            <a:endParaRPr lang="en-US" sz="1800" dirty="0"/>
          </a:p>
          <a:p>
            <a:pPr>
              <a:buFontTx/>
              <a:buNone/>
            </a:pPr>
            <a:endParaRPr lang="en-US" sz="1800" dirty="0"/>
          </a:p>
          <a:p>
            <a:pPr>
              <a:buFontTx/>
              <a:buNone/>
            </a:pPr>
            <a:endParaRPr lang="en-US" sz="1800" dirty="0"/>
          </a:p>
          <a:p>
            <a:pPr>
              <a:buFontTx/>
              <a:buNone/>
            </a:pPr>
            <a:endParaRPr lang="en-US" sz="1800" dirty="0"/>
          </a:p>
          <a:p>
            <a:pPr>
              <a:buFontTx/>
              <a:buNone/>
            </a:pPr>
            <a:endParaRPr lang="en-US" sz="1800" dirty="0"/>
          </a:p>
          <a:p>
            <a:pPr>
              <a:buFontTx/>
              <a:buNone/>
            </a:pPr>
            <a:endParaRPr lang="en-US" sz="1800" dirty="0"/>
          </a:p>
          <a:p>
            <a:pPr>
              <a:buFontTx/>
              <a:buNone/>
            </a:pPr>
            <a:endParaRPr lang="en-US" sz="1800" dirty="0"/>
          </a:p>
          <a:p>
            <a:pPr>
              <a:buFontTx/>
              <a:buNone/>
            </a:pPr>
            <a:endParaRPr lang="en-US" sz="1800" dirty="0"/>
          </a:p>
          <a:p>
            <a:pPr>
              <a:buFontTx/>
              <a:buNone/>
            </a:pPr>
            <a:endParaRPr lang="en-US" sz="1800" dirty="0"/>
          </a:p>
        </p:txBody>
      </p:sp>
      <p:grpSp>
        <p:nvGrpSpPr>
          <p:cNvPr id="6" name="Group 339"/>
          <p:cNvGrpSpPr/>
          <p:nvPr/>
        </p:nvGrpSpPr>
        <p:grpSpPr bwMode="auto">
          <a:xfrm>
            <a:off x="785786" y="2213286"/>
            <a:ext cx="7848600" cy="1908175"/>
            <a:chOff x="480" y="1344"/>
            <a:chExt cx="4944" cy="1202"/>
          </a:xfrm>
        </p:grpSpPr>
        <p:sp>
          <p:nvSpPr>
            <p:cNvPr id="7" name="Oval 317"/>
            <p:cNvSpPr>
              <a:spLocks noChangeArrowheads="1"/>
            </p:cNvSpPr>
            <p:nvPr/>
          </p:nvSpPr>
          <p:spPr bwMode="auto">
            <a:xfrm>
              <a:off x="480" y="1440"/>
              <a:ext cx="1000" cy="1082"/>
            </a:xfrm>
            <a:prstGeom prst="ellipse">
              <a:avLst/>
            </a:prstGeom>
            <a:solidFill>
              <a:srgbClr val="FFFFCC"/>
            </a:solidFill>
            <a:ln w="9525">
              <a:solidFill>
                <a:srgbClr val="000000"/>
              </a:solidFill>
              <a:round/>
            </a:ln>
            <a:effectLst>
              <a:outerShdw dist="57238" dir="2021404" algn="ctr" rotWithShape="0">
                <a:srgbClr val="000000"/>
              </a:outerShdw>
            </a:effec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Rectangle 318"/>
            <p:cNvSpPr>
              <a:spLocks noChangeArrowheads="1"/>
            </p:cNvSpPr>
            <p:nvPr/>
          </p:nvSpPr>
          <p:spPr bwMode="auto">
            <a:xfrm>
              <a:off x="1831" y="1461"/>
              <a:ext cx="256" cy="108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</a:ln>
            <a:effectLst>
              <a:outerShdw dist="57238" dir="2021404" algn="ctr" rotWithShape="0">
                <a:srgbClr val="000000"/>
              </a:outerShdw>
            </a:effectLst>
          </p:spPr>
          <p:txBody>
            <a:bodyPr lIns="12700" tIns="12700" rIns="12700" bIns="12700"/>
            <a:lstStyle/>
            <a:p>
              <a:r>
                <a:rPr lang="zh-CN" altLang="en-US" sz="2200" b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  <a:endParaRPr lang="en-US" altLang="zh-CN" sz="2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r>
                <a:rPr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 a</a:t>
              </a:r>
              <a:endParaRPr lang="en-US" altLang="zh-CN" sz="2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r>
                <a:rPr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 c</a:t>
              </a:r>
              <a:endParaRPr lang="en-US" altLang="zh-CN" sz="2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r>
                <a:rPr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 h</a:t>
              </a:r>
              <a:endParaRPr lang="en-US" altLang="zh-CN" sz="2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r>
                <a:rPr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 e</a:t>
              </a:r>
              <a:endParaRPr lang="en-US" altLang="zh-CN" sz="2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" name="Rectangle 319"/>
            <p:cNvSpPr>
              <a:spLocks noChangeArrowheads="1"/>
            </p:cNvSpPr>
            <p:nvPr/>
          </p:nvSpPr>
          <p:spPr bwMode="auto">
            <a:xfrm>
              <a:off x="3024" y="1344"/>
              <a:ext cx="767" cy="1202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rgbClr val="000000"/>
              </a:solidFill>
              <a:miter lim="800000"/>
            </a:ln>
            <a:effectLst>
              <a:outerShdw dist="57238" dir="2021404" algn="ctr" rotWithShape="0">
                <a:srgbClr val="000000"/>
              </a:outerShdw>
            </a:effectLst>
          </p:spPr>
          <p:txBody>
            <a:bodyPr lIns="12700" tIns="12700" rIns="12700" bIns="12700"/>
            <a:lstStyle/>
            <a:p>
              <a:pPr algn="just"/>
              <a:endParaRPr lang="zh-CN" altLang="en-US" sz="2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just"/>
              <a:r>
                <a:rPr lang="zh-CN" altLang="en-US" sz="2200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endParaRPr lang="zh-CN" altLang="en-US" sz="2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r>
                <a:rPr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Memory </a:t>
              </a:r>
              <a:endParaRPr lang="en-US" altLang="zh-CN" sz="2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Oval 320"/>
            <p:cNvSpPr>
              <a:spLocks noChangeArrowheads="1"/>
            </p:cNvSpPr>
            <p:nvPr/>
          </p:nvSpPr>
          <p:spPr bwMode="auto">
            <a:xfrm>
              <a:off x="4572" y="1728"/>
              <a:ext cx="852" cy="528"/>
            </a:xfrm>
            <a:prstGeom prst="ellipse">
              <a:avLst/>
            </a:prstGeom>
            <a:solidFill>
              <a:srgbClr val="A6F6E5"/>
            </a:solidFill>
            <a:ln w="9525">
              <a:solidFill>
                <a:srgbClr val="000000"/>
              </a:solidFill>
              <a:round/>
            </a:ln>
            <a:effectLst>
              <a:outerShdw dist="57238" dir="2021404" algn="ctr" rotWithShape="0">
                <a:srgbClr val="000000"/>
              </a:outerShdw>
            </a:effectLst>
          </p:spPr>
          <p:txBody>
            <a:bodyPr/>
            <a:lstStyle/>
            <a:p>
              <a:endParaRPr lang="zh-CN" altLang="en-US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11" name="Rectangle 321"/>
            <p:cNvSpPr>
              <a:spLocks noChangeArrowheads="1"/>
            </p:cNvSpPr>
            <p:nvPr/>
          </p:nvSpPr>
          <p:spPr bwMode="auto">
            <a:xfrm>
              <a:off x="726" y="1632"/>
              <a:ext cx="426" cy="2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lang="zh-CN" altLang="en-US" sz="2200" b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200" b="0">
                  <a:latin typeface="Times New Roman" panose="02020603050405020304" pitchFamily="18" charset="0"/>
                  <a:ea typeface="宋体" panose="02010600030101010101" pitchFamily="2" charset="-122"/>
                </a:rPr>
                <a:t>CPU</a:t>
              </a:r>
              <a:endParaRPr lang="en-US" altLang="zh-CN" sz="2200" b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2" name="Rectangle 322"/>
            <p:cNvSpPr>
              <a:spLocks noChangeArrowheads="1"/>
            </p:cNvSpPr>
            <p:nvPr/>
          </p:nvSpPr>
          <p:spPr bwMode="auto">
            <a:xfrm>
              <a:off x="4560" y="1872"/>
              <a:ext cx="864" cy="2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lang="zh-CN" altLang="en-US" sz="220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I/Odevices</a:t>
              </a:r>
              <a:endParaRPr lang="en-US" altLang="zh-CN" sz="2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" name="Line 325"/>
            <p:cNvSpPr>
              <a:spLocks noChangeShapeType="1"/>
            </p:cNvSpPr>
            <p:nvPr/>
          </p:nvSpPr>
          <p:spPr bwMode="auto">
            <a:xfrm flipV="1">
              <a:off x="3792" y="2016"/>
              <a:ext cx="768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Rectangle 326"/>
            <p:cNvSpPr>
              <a:spLocks noChangeArrowheads="1"/>
            </p:cNvSpPr>
            <p:nvPr/>
          </p:nvSpPr>
          <p:spPr bwMode="auto">
            <a:xfrm>
              <a:off x="2256" y="1539"/>
              <a:ext cx="708" cy="42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r>
                <a:rPr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Memory bus</a:t>
              </a:r>
              <a:endParaRPr lang="en-US" altLang="zh-CN" sz="2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5" name="Rectangle 327"/>
            <p:cNvSpPr>
              <a:spLocks noChangeArrowheads="1"/>
            </p:cNvSpPr>
            <p:nvPr/>
          </p:nvSpPr>
          <p:spPr bwMode="auto">
            <a:xfrm>
              <a:off x="3936" y="1584"/>
              <a:ext cx="70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I/O bus</a:t>
              </a:r>
              <a:endParaRPr lang="en-US" altLang="zh-CN" sz="2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" name="Rectangle 328"/>
            <p:cNvSpPr>
              <a:spLocks noChangeArrowheads="1"/>
            </p:cNvSpPr>
            <p:nvPr/>
          </p:nvSpPr>
          <p:spPr bwMode="auto">
            <a:xfrm>
              <a:off x="624" y="1872"/>
              <a:ext cx="720" cy="288"/>
            </a:xfrm>
            <a:prstGeom prst="rect">
              <a:avLst/>
            </a:prstGeom>
            <a:noFill/>
            <a:ln w="9525">
              <a:solidFill>
                <a:srgbClr val="00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r>
                <a:rPr lang="en-US" altLang="zh-CN" sz="2200">
                  <a:latin typeface="Times New Roman" panose="02020603050405020304" pitchFamily="18" charset="0"/>
                  <a:ea typeface="宋体" panose="02010600030101010101" pitchFamily="2" charset="-122"/>
                </a:rPr>
                <a:t>Registers</a:t>
              </a:r>
              <a:endParaRPr lang="en-US" altLang="zh-CN" sz="22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" name="Line 330"/>
            <p:cNvSpPr>
              <a:spLocks noChangeShapeType="1"/>
            </p:cNvSpPr>
            <p:nvPr/>
          </p:nvSpPr>
          <p:spPr bwMode="auto">
            <a:xfrm>
              <a:off x="2112" y="2016"/>
              <a:ext cx="912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8" name="Line 331"/>
            <p:cNvSpPr>
              <a:spLocks noChangeShapeType="1"/>
            </p:cNvSpPr>
            <p:nvPr/>
          </p:nvSpPr>
          <p:spPr bwMode="auto">
            <a:xfrm>
              <a:off x="1488" y="2016"/>
              <a:ext cx="336" cy="0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9" name="Group 338"/>
          <p:cNvGrpSpPr/>
          <p:nvPr/>
        </p:nvGrpSpPr>
        <p:grpSpPr bwMode="auto">
          <a:xfrm>
            <a:off x="428596" y="4214819"/>
            <a:ext cx="8367713" cy="1919288"/>
            <a:chOff x="336" y="2307"/>
            <a:chExt cx="5271" cy="1209"/>
          </a:xfrm>
        </p:grpSpPr>
        <p:sp>
          <p:nvSpPr>
            <p:cNvPr id="20" name="Rectangle 329"/>
            <p:cNvSpPr>
              <a:spLocks noChangeArrowheads="1"/>
            </p:cNvSpPr>
            <p:nvPr/>
          </p:nvSpPr>
          <p:spPr bwMode="auto">
            <a:xfrm>
              <a:off x="336" y="2794"/>
              <a:ext cx="5271" cy="7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12700" tIns="12700" rIns="12700" bIns="12700"/>
            <a:lstStyle/>
            <a:p>
              <a:pPr algn="just"/>
              <a:r>
                <a:rPr lang="en-US" altLang="zh-CN" sz="2200" b="1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    </a:t>
              </a:r>
              <a:r>
                <a:rPr lang="zh-CN" altLang="zh-CN" sz="22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要想克服处理器和存储器之间不断加大的性能差距，</a:t>
              </a:r>
              <a:r>
                <a:rPr lang="zh-CN" altLang="zh-CN" sz="2200" b="1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我们应当提高</a:t>
              </a:r>
              <a:r>
                <a:rPr lang="en-US" altLang="zh-CN" sz="2200" b="1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Cache</a:t>
              </a:r>
              <a:r>
                <a:rPr lang="zh-CN" altLang="en-US" sz="2200" b="1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速度，还是增大</a:t>
              </a:r>
              <a:r>
                <a:rPr lang="en-US" altLang="zh-CN" sz="2200" b="1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Cache</a:t>
              </a:r>
              <a:r>
                <a:rPr lang="zh-CN" altLang="en-US" sz="2200" b="1">
                  <a:solidFill>
                    <a:srgbClr val="0070C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的容量？</a:t>
              </a:r>
              <a:endParaRPr lang="zh-CN" altLang="en-US" sz="22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endParaRPr>
            </a:p>
            <a:p>
              <a:pPr algn="just"/>
              <a:r>
                <a:rPr lang="zh-CN" altLang="en-US" sz="2200" b="1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    实际上，应该同时优化</a:t>
              </a:r>
              <a:r>
                <a:rPr lang="en-US" altLang="zh-CN" sz="2200" b="1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Cache</a:t>
              </a:r>
              <a:r>
                <a:rPr lang="zh-CN" altLang="en-US" sz="2200" b="1"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的性能并增大容量。</a:t>
              </a:r>
              <a:r>
                <a:rPr lang="zh-CN" altLang="en-US" sz="22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通过在原来的</a:t>
              </a:r>
              <a:r>
                <a:rPr lang="en-US" altLang="zh-CN" sz="22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Cache</a:t>
              </a:r>
              <a:r>
                <a:rPr lang="zh-CN" altLang="en-US" sz="22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和存储器之间增加一级</a:t>
              </a:r>
              <a:r>
                <a:rPr lang="en-US" altLang="zh-CN" sz="22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sym typeface="+mn-ea"/>
                </a:rPr>
                <a:t>cache</a:t>
              </a:r>
              <a:endParaRPr lang="en-US" altLang="zh-CN" sz="2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+mn-ea"/>
              </a:endParaRPr>
            </a:p>
          </p:txBody>
        </p:sp>
        <p:sp>
          <p:nvSpPr>
            <p:cNvPr id="21" name="Text Box 334"/>
            <p:cNvSpPr txBox="1">
              <a:spLocks noChangeArrowheads="1"/>
            </p:cNvSpPr>
            <p:nvPr/>
          </p:nvSpPr>
          <p:spPr bwMode="auto">
            <a:xfrm>
              <a:off x="576" y="2370"/>
              <a:ext cx="816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dirty="0">
                  <a:latin typeface="Comic Sans MS" panose="030F0702030302020204" pitchFamily="66" charset="0"/>
                  <a:ea typeface="宋体" panose="02010600030101010101" pitchFamily="2" charset="-122"/>
                </a:rPr>
                <a:t>Register</a:t>
              </a:r>
              <a:endParaRPr lang="en-US" altLang="zh-CN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dirty="0">
                  <a:latin typeface="Comic Sans MS" panose="030F0702030302020204" pitchFamily="66" charset="0"/>
                  <a:ea typeface="宋体" panose="02010600030101010101" pitchFamily="2" charset="-122"/>
                </a:rPr>
                <a:t>reference</a:t>
              </a:r>
              <a:endParaRPr lang="en-US" altLang="zh-CN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22" name="Text Box 335"/>
            <p:cNvSpPr txBox="1">
              <a:spLocks noChangeArrowheads="1"/>
            </p:cNvSpPr>
            <p:nvPr/>
          </p:nvSpPr>
          <p:spPr bwMode="auto">
            <a:xfrm>
              <a:off x="1686" y="2397"/>
              <a:ext cx="816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dirty="0">
                  <a:latin typeface="Comic Sans MS" panose="030F0702030302020204" pitchFamily="66" charset="0"/>
                  <a:ea typeface="宋体" panose="02010600030101010101" pitchFamily="2" charset="-122"/>
                </a:rPr>
                <a:t>Cache</a:t>
              </a:r>
              <a:endParaRPr lang="en-US" altLang="zh-CN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dirty="0">
                  <a:latin typeface="Comic Sans MS" panose="030F0702030302020204" pitchFamily="66" charset="0"/>
                  <a:ea typeface="宋体" panose="02010600030101010101" pitchFamily="2" charset="-122"/>
                </a:rPr>
                <a:t>reference</a:t>
              </a:r>
              <a:endParaRPr lang="en-US" altLang="zh-CN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23" name="Text Box 336"/>
            <p:cNvSpPr txBox="1">
              <a:spLocks noChangeArrowheads="1"/>
            </p:cNvSpPr>
            <p:nvPr/>
          </p:nvSpPr>
          <p:spPr bwMode="auto">
            <a:xfrm>
              <a:off x="3126" y="2352"/>
              <a:ext cx="816" cy="31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dirty="0">
                  <a:latin typeface="Comic Sans MS" panose="030F0702030302020204" pitchFamily="66" charset="0"/>
                  <a:ea typeface="宋体" panose="02010600030101010101" pitchFamily="2" charset="-122"/>
                </a:rPr>
                <a:t>Memory</a:t>
              </a:r>
              <a:endParaRPr lang="en-US" altLang="zh-CN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dirty="0">
                  <a:latin typeface="Comic Sans MS" panose="030F0702030302020204" pitchFamily="66" charset="0"/>
                  <a:ea typeface="宋体" panose="02010600030101010101" pitchFamily="2" charset="-122"/>
                </a:rPr>
                <a:t>reference</a:t>
              </a:r>
              <a:endParaRPr lang="en-US" altLang="zh-CN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  <p:sp>
          <p:nvSpPr>
            <p:cNvPr id="24" name="Text Box 337"/>
            <p:cNvSpPr txBox="1">
              <a:spLocks noChangeArrowheads="1"/>
            </p:cNvSpPr>
            <p:nvPr/>
          </p:nvSpPr>
          <p:spPr bwMode="auto">
            <a:xfrm>
              <a:off x="4791" y="2307"/>
              <a:ext cx="816" cy="4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dirty="0">
                  <a:latin typeface="Comic Sans MS" panose="030F0702030302020204" pitchFamily="66" charset="0"/>
                  <a:ea typeface="宋体" panose="02010600030101010101" pitchFamily="2" charset="-122"/>
                </a:rPr>
                <a:t>Disk</a:t>
              </a:r>
              <a:endParaRPr lang="en-US" altLang="zh-CN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dirty="0">
                  <a:latin typeface="Comic Sans MS" panose="030F0702030302020204" pitchFamily="66" charset="0"/>
                  <a:ea typeface="宋体" panose="02010600030101010101" pitchFamily="2" charset="-122"/>
                </a:rPr>
                <a:t>Memory</a:t>
              </a:r>
              <a:endParaRPr lang="en-US" altLang="zh-CN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r>
                <a:rPr lang="en-US" altLang="zh-CN" dirty="0">
                  <a:latin typeface="Comic Sans MS" panose="030F0702030302020204" pitchFamily="66" charset="0"/>
                  <a:ea typeface="宋体" panose="02010600030101010101" pitchFamily="2" charset="-122"/>
                </a:rPr>
                <a:t>reference</a:t>
              </a:r>
              <a:endParaRPr lang="en-US" altLang="zh-CN" dirty="0">
                <a:latin typeface="Comic Sans MS" panose="030F0702030302020204" pitchFamily="66" charset="0"/>
                <a:ea typeface="宋体" panose="02010600030101010101" pitchFamily="2" charset="-122"/>
              </a:endParaRPr>
            </a:p>
          </p:txBody>
        </p:sp>
      </p:grpSp>
      <p:sp>
        <p:nvSpPr>
          <p:cNvPr id="2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696200" cy="1143000"/>
          </a:xfrm>
          <a:noFill/>
        </p:spPr>
        <p:txBody>
          <a:bodyPr lIns="90488" rIns="90488">
            <a:norm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第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3200" b="1" dirty="0">
                <a:solidFill>
                  <a:srgbClr val="FF0000"/>
                </a:solidFill>
              </a:rPr>
              <a:t>种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缺失代价减少技术：多级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Caches--1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260648"/>
            <a:ext cx="8151440" cy="1143000"/>
          </a:xfrm>
          <a:noFill/>
        </p:spPr>
        <p:txBody>
          <a:bodyPr lIns="90488" rIns="90488">
            <a:no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第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3600" b="1" dirty="0">
                <a:solidFill>
                  <a:srgbClr val="FF0000"/>
                </a:solidFill>
              </a:rPr>
              <a:t>种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缺失代价减少技术：多级</a:t>
            </a:r>
            <a:r>
              <a:rPr lang="en-US" sz="3600" b="1" dirty="0" smtClean="0">
                <a:solidFill>
                  <a:srgbClr val="FF0000"/>
                </a:solidFill>
              </a:rPr>
              <a:t> Caches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87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28090"/>
            <a:ext cx="8573770" cy="4701540"/>
          </a:xfrm>
          <a:noFill/>
        </p:spPr>
        <p:txBody>
          <a:bodyPr lIns="90488" rIns="90488">
            <a:normAutofit/>
          </a:bodyPr>
          <a:lstStyle/>
          <a:p>
            <a:pPr marL="457200" indent="-457200">
              <a:lnSpc>
                <a:spcPts val="3500"/>
              </a:lnSpc>
              <a:spcBef>
                <a:spcPct val="0"/>
              </a:spcBef>
              <a:buFontTx/>
              <a:buNone/>
            </a:pPr>
            <a:r>
              <a:rPr lang="zh-CN" altLang="en-US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方法</a:t>
            </a:r>
            <a:r>
              <a:rPr lang="en-US" altLang="zh-CN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 </a:t>
            </a:r>
            <a:endParaRPr lang="en-US" altLang="zh-CN" sz="2400" b="1" dirty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marL="457200" indent="-457200">
              <a:lnSpc>
                <a:spcPts val="3500"/>
              </a:lnSpc>
              <a:spcBef>
                <a:spcPct val="0"/>
              </a:spcBef>
            </a:pPr>
            <a:r>
              <a:rPr lang="zh-CN" altLang="en-US" sz="24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在一个</a:t>
            </a:r>
            <a:r>
              <a:rPr lang="zh-CN" altLang="en-US" sz="2400" b="1" i="1" dirty="0" smtClean="0">
                <a:solidFill>
                  <a:srgbClr val="0070C0"/>
                </a:solidFill>
                <a:ea typeface="宋体" panose="02010600030101010101" pitchFamily="2" charset="-122"/>
              </a:rPr>
              <a:t>小而快的一级</a:t>
            </a:r>
            <a:r>
              <a:rPr lang="en-US" altLang="zh-CN" sz="2400" b="1" i="1" dirty="0" smtClean="0">
                <a:solidFill>
                  <a:srgbClr val="0070C0"/>
                </a:solidFill>
                <a:ea typeface="宋体" panose="02010600030101010101" pitchFamily="2" charset="-122"/>
              </a:rPr>
              <a:t>cache</a:t>
            </a:r>
            <a:r>
              <a:rPr lang="zh-CN" altLang="en-US" sz="24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与主存之间增加一个</a:t>
            </a:r>
            <a:r>
              <a:rPr lang="zh-CN" altLang="en-US" sz="2400" b="1" i="1" dirty="0" smtClean="0">
                <a:solidFill>
                  <a:srgbClr val="0070C0"/>
                </a:solidFill>
                <a:ea typeface="宋体" panose="02010600030101010101" pitchFamily="2" charset="-122"/>
              </a:rPr>
              <a:t>二级</a:t>
            </a:r>
            <a:r>
              <a:rPr lang="en-US" altLang="zh-CN" sz="2400" b="1" i="1" dirty="0" smtClean="0">
                <a:solidFill>
                  <a:srgbClr val="000000"/>
                </a:solidFill>
                <a:ea typeface="宋体" panose="02010600030101010101" pitchFamily="2" charset="-122"/>
              </a:rPr>
              <a:t> cache </a:t>
            </a:r>
            <a:endParaRPr lang="en-US" altLang="zh-CN" sz="2400" b="1" i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800100" lvl="1" indent="-342900">
              <a:lnSpc>
                <a:spcPts val="3500"/>
              </a:lnSpc>
              <a:spcBef>
                <a:spcPct val="0"/>
              </a:spcBef>
            </a:pPr>
            <a:r>
              <a:rPr lang="zh-CN" altLang="en-US" sz="24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帮助满足</a:t>
            </a:r>
            <a:r>
              <a:rPr lang="en-US" altLang="zh-CN" sz="24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cache </a:t>
            </a:r>
            <a:r>
              <a:rPr lang="zh-CN" altLang="en-US" sz="24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快而大</a:t>
            </a:r>
            <a:r>
              <a:rPr lang="en-US" altLang="zh-CN" sz="24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400" b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 marL="457200" indent="-457200">
              <a:lnSpc>
                <a:spcPts val="3500"/>
              </a:lnSpc>
              <a:spcBef>
                <a:spcPct val="0"/>
              </a:spcBef>
            </a:pPr>
            <a:r>
              <a:rPr lang="zh-CN" altLang="en-US" sz="2800" b="1" i="1" dirty="0" smtClean="0">
                <a:solidFill>
                  <a:srgbClr val="C00000"/>
                </a:solidFill>
                <a:ea typeface="宋体" panose="02010600030101010101" pitchFamily="2" charset="-122"/>
              </a:rPr>
              <a:t>一级</a:t>
            </a:r>
            <a:r>
              <a:rPr lang="en-US" altLang="zh-CN" sz="2800" b="1" i="1" dirty="0" smtClean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800" b="1" i="1" dirty="0">
                <a:solidFill>
                  <a:srgbClr val="C00000"/>
                </a:solidFill>
                <a:ea typeface="宋体" panose="02010600030101010101" pitchFamily="2" charset="-122"/>
              </a:rPr>
              <a:t>cache </a:t>
            </a:r>
            <a:r>
              <a:rPr lang="zh-CN" altLang="en-US" sz="2800" b="1" i="1" dirty="0" smtClean="0">
                <a:solidFill>
                  <a:srgbClr val="C00000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2800" b="1" i="1" dirty="0" smtClean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endParaRPr lang="en-US" altLang="zh-CN" sz="2800" b="1" i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marL="800100" lvl="1" indent="-342900">
              <a:lnSpc>
                <a:spcPts val="3500"/>
              </a:lnSpc>
              <a:spcBef>
                <a:spcPct val="0"/>
              </a:spcBef>
            </a:pPr>
            <a:r>
              <a:rPr lang="zh-CN" altLang="en-US" sz="2400" b="1" dirty="0" smtClean="0">
                <a:solidFill>
                  <a:srgbClr val="000000"/>
                </a:solidFill>
                <a:latin typeface="Palatino" pitchFamily="18" charset="0"/>
                <a:ea typeface="宋体" panose="02010600030101010101" pitchFamily="2" charset="-122"/>
              </a:rPr>
              <a:t>一级 </a:t>
            </a:r>
            <a:r>
              <a:rPr lang="en-US" altLang="zh-CN" sz="2400" b="1" dirty="0" smtClean="0">
                <a:solidFill>
                  <a:srgbClr val="000000"/>
                </a:solidFill>
                <a:latin typeface="Palatino" pitchFamily="18" charset="0"/>
                <a:ea typeface="宋体" panose="02010600030101010101" pitchFamily="2" charset="-122"/>
              </a:rPr>
              <a:t>cache </a:t>
            </a:r>
            <a:r>
              <a:rPr lang="zh-CN" altLang="en-US" sz="2400" b="1" dirty="0" smtClean="0">
                <a:solidFill>
                  <a:srgbClr val="000000"/>
                </a:solidFill>
                <a:latin typeface="Palatino" pitchFamily="18" charset="0"/>
                <a:ea typeface="宋体" panose="02010600030101010101" pitchFamily="2" charset="-122"/>
              </a:rPr>
              <a:t>是快得足够匹配</a:t>
            </a:r>
            <a:r>
              <a:rPr lang="en-US" altLang="zh-CN" sz="2400" b="1" dirty="0" smtClean="0">
                <a:solidFill>
                  <a:srgbClr val="000000"/>
                </a:solidFill>
                <a:latin typeface="Palatino" pitchFamily="18" charset="0"/>
                <a:ea typeface="宋体" panose="02010600030101010101" pitchFamily="2" charset="-122"/>
              </a:rPr>
              <a:t>CPU</a:t>
            </a:r>
            <a:r>
              <a:rPr lang="zh-CN" altLang="en-US" sz="2400" b="1" dirty="0" smtClean="0">
                <a:solidFill>
                  <a:srgbClr val="000000"/>
                </a:solidFill>
                <a:latin typeface="Palatino" pitchFamily="18" charset="0"/>
                <a:ea typeface="宋体" panose="02010600030101010101" pitchFamily="2" charset="-122"/>
              </a:rPr>
              <a:t>的时钟周期时间，而且小的可以与</a:t>
            </a:r>
            <a:r>
              <a:rPr lang="en-US" altLang="zh-CN" sz="2400" b="1" dirty="0" smtClean="0">
                <a:solidFill>
                  <a:srgbClr val="000000"/>
                </a:solidFill>
                <a:latin typeface="Palatino" pitchFamily="18" charset="0"/>
                <a:ea typeface="宋体" panose="02010600030101010101" pitchFamily="2" charset="-122"/>
              </a:rPr>
              <a:t>CPU</a:t>
            </a:r>
            <a:r>
              <a:rPr lang="zh-CN" altLang="en-US" sz="2400" b="1" dirty="0" smtClean="0">
                <a:solidFill>
                  <a:srgbClr val="000000"/>
                </a:solidFill>
                <a:latin typeface="Palatino" pitchFamily="18" charset="0"/>
                <a:ea typeface="宋体" panose="02010600030101010101" pitchFamily="2" charset="-122"/>
              </a:rPr>
              <a:t>做在一块芯片上，从而减少</a:t>
            </a:r>
            <a:r>
              <a:rPr lang="zh-CN" altLang="en-US" sz="2400" b="1" i="1" dirty="0" smtClean="0">
                <a:solidFill>
                  <a:srgbClr val="FF0000"/>
                </a:solidFill>
                <a:latin typeface="Palatino" pitchFamily="18" charset="0"/>
                <a:ea typeface="宋体" panose="02010600030101010101" pitchFamily="2" charset="-122"/>
              </a:rPr>
              <a:t>命中时间。</a:t>
            </a:r>
            <a:endParaRPr lang="en-US" altLang="zh-CN" sz="2400" b="1" i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 marL="457200" indent="-457200">
              <a:lnSpc>
                <a:spcPts val="3500"/>
              </a:lnSpc>
              <a:spcBef>
                <a:spcPct val="0"/>
              </a:spcBef>
            </a:pPr>
            <a:r>
              <a:rPr lang="zh-CN" altLang="en-US" sz="2800" b="1" i="1" dirty="0" smtClean="0">
                <a:solidFill>
                  <a:srgbClr val="C00000"/>
                </a:solidFill>
                <a:ea typeface="宋体" panose="02010600030101010101" pitchFamily="2" charset="-122"/>
              </a:rPr>
              <a:t>二级</a:t>
            </a:r>
            <a:r>
              <a:rPr lang="en-US" altLang="zh-CN" sz="2800" b="1" i="1" dirty="0" smtClean="0">
                <a:solidFill>
                  <a:srgbClr val="C00000"/>
                </a:solidFill>
                <a:ea typeface="宋体" panose="02010600030101010101" pitchFamily="2" charset="-122"/>
              </a:rPr>
              <a:t> cache</a:t>
            </a:r>
            <a:r>
              <a:rPr lang="zh-CN" altLang="en-US" sz="2800" b="1" i="1" dirty="0" smtClean="0">
                <a:solidFill>
                  <a:srgbClr val="C00000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2800" b="1" i="1" dirty="0" smtClean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endParaRPr lang="en-US" altLang="zh-CN" sz="2800" b="1" i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 marL="800100" lvl="1" indent="-342900">
              <a:lnSpc>
                <a:spcPts val="3500"/>
              </a:lnSpc>
              <a:spcBef>
                <a:spcPct val="0"/>
              </a:spcBef>
            </a:pPr>
            <a:r>
              <a:rPr lang="zh-CN" altLang="en-US" sz="2400" b="1" dirty="0" smtClean="0">
                <a:solidFill>
                  <a:srgbClr val="000000"/>
                </a:solidFill>
                <a:latin typeface="Palatino" pitchFamily="18" charset="0"/>
                <a:ea typeface="宋体" panose="02010600030101010101" pitchFamily="2" charset="-122"/>
              </a:rPr>
              <a:t>更大的二级</a:t>
            </a:r>
            <a:r>
              <a:rPr lang="en-US" altLang="zh-CN" sz="2400" b="1" dirty="0" smtClean="0">
                <a:solidFill>
                  <a:srgbClr val="000000"/>
                </a:solidFill>
                <a:latin typeface="Palatino" pitchFamily="18" charset="0"/>
                <a:ea typeface="宋体" panose="02010600030101010101" pitchFamily="2" charset="-122"/>
              </a:rPr>
              <a:t>cache</a:t>
            </a:r>
            <a:r>
              <a:rPr lang="zh-CN" altLang="en-US" sz="2400" b="1" dirty="0" smtClean="0">
                <a:solidFill>
                  <a:srgbClr val="000000"/>
                </a:solidFill>
                <a:latin typeface="Palatino" pitchFamily="18" charset="0"/>
                <a:ea typeface="宋体" panose="02010600030101010101" pitchFamily="2" charset="-122"/>
              </a:rPr>
              <a:t>大得足以捕捉很多本该到主存的访问，从而有效地减少</a:t>
            </a:r>
            <a:r>
              <a:rPr lang="zh-CN" altLang="en-US" sz="2400" b="1" i="1" dirty="0" smtClean="0">
                <a:solidFill>
                  <a:srgbClr val="FF0000"/>
                </a:solidFill>
                <a:latin typeface="Palatino" pitchFamily="18" charset="0"/>
                <a:ea typeface="宋体" panose="02010600030101010101" pitchFamily="2" charset="-122"/>
              </a:rPr>
              <a:t>缺失代价。</a:t>
            </a:r>
            <a:r>
              <a:rPr lang="en-US" altLang="zh-CN" sz="2400" b="1" i="1" dirty="0" smtClean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endParaRPr lang="en-US" altLang="zh-CN" sz="2400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4265" y="4938395"/>
            <a:ext cx="3888105" cy="1935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23850"/>
            <a:ext cx="7162800" cy="742950"/>
          </a:xfrm>
          <a:noFill/>
        </p:spPr>
        <p:txBody>
          <a:bodyPr lIns="90488" rIns="90488">
            <a:norm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二级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cache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的参数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87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2" y="1124744"/>
            <a:ext cx="8915400" cy="5500464"/>
          </a:xfrm>
          <a:noFill/>
        </p:spPr>
        <p:txBody>
          <a:bodyPr lIns="90488" rIns="90488">
            <a:normAutofit fontScale="92500"/>
          </a:bodyPr>
          <a:lstStyle/>
          <a:p>
            <a:pPr>
              <a:lnSpc>
                <a:spcPct val="80000"/>
              </a:lnSpc>
            </a:pPr>
            <a:r>
              <a:rPr lang="zh-CN" altLang="en-US" sz="3000" b="1" dirty="0" smtClean="0">
                <a:ea typeface="宋体" panose="02010600030101010101" pitchFamily="2" charset="-122"/>
              </a:rPr>
              <a:t>参照单级</a:t>
            </a:r>
            <a:r>
              <a:rPr lang="en-US" altLang="zh-CN" sz="3000" b="1" dirty="0" smtClean="0">
                <a:ea typeface="宋体" panose="02010600030101010101" pitchFamily="2" charset="-122"/>
              </a:rPr>
              <a:t>cache</a:t>
            </a:r>
            <a:r>
              <a:rPr lang="zh-CN" altLang="en-US" sz="3000" b="1" dirty="0" smtClean="0">
                <a:ea typeface="宋体" panose="02010600030101010101" pitchFamily="2" charset="-122"/>
              </a:rPr>
              <a:t>性能，计算二级</a:t>
            </a:r>
            <a:r>
              <a:rPr lang="en-US" altLang="zh-CN" sz="3000" b="1" dirty="0" smtClean="0">
                <a:ea typeface="宋体" panose="02010600030101010101" pitchFamily="2" charset="-122"/>
              </a:rPr>
              <a:t>cache</a:t>
            </a:r>
            <a:r>
              <a:rPr lang="zh-CN" altLang="en-US" sz="3000" b="1" dirty="0" smtClean="0">
                <a:ea typeface="宋体" panose="02010600030101010101" pitchFamily="2" charset="-122"/>
              </a:rPr>
              <a:t>的性能</a:t>
            </a:r>
            <a:endParaRPr lang="en-US" sz="3000" b="1" dirty="0" smtClean="0"/>
          </a:p>
          <a:p>
            <a:pPr>
              <a:lnSpc>
                <a:spcPct val="80000"/>
              </a:lnSpc>
            </a:pPr>
            <a:r>
              <a:rPr lang="en-US" sz="3000" b="1" dirty="0" smtClean="0">
                <a:solidFill>
                  <a:schemeClr val="hlink"/>
                </a:solidFill>
              </a:rPr>
              <a:t>L2 </a:t>
            </a:r>
            <a:r>
              <a:rPr lang="zh-CN" altLang="en-US" sz="3000" b="1" dirty="0" smtClean="0">
                <a:solidFill>
                  <a:schemeClr val="hlink"/>
                </a:solidFill>
              </a:rPr>
              <a:t>公式</a:t>
            </a:r>
            <a:endParaRPr lang="en-US" sz="3000" b="1" dirty="0" smtClean="0">
              <a:solidFill>
                <a:schemeClr val="hlink"/>
              </a:solidFill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1800" b="1" dirty="0"/>
              <a:t>	</a:t>
            </a:r>
            <a:r>
              <a:rPr lang="zh-CN" altLang="en-US" sz="2200" b="1" dirty="0" smtClean="0"/>
              <a:t>平均访存时间</a:t>
            </a:r>
            <a:r>
              <a:rPr lang="en-US" sz="2200" b="1" dirty="0" smtClean="0"/>
              <a:t> </a:t>
            </a:r>
            <a:r>
              <a:rPr lang="en-US" sz="2200" b="1" dirty="0"/>
              <a:t>= </a:t>
            </a:r>
            <a:r>
              <a:rPr lang="zh-CN" altLang="en-US" sz="2200" b="1" dirty="0" smtClean="0"/>
              <a:t>命中时间</a:t>
            </a:r>
            <a:r>
              <a:rPr lang="en-US" sz="2200" b="1" baseline="-25000" dirty="0" smtClean="0"/>
              <a:t>L1</a:t>
            </a:r>
            <a:r>
              <a:rPr lang="en-US" sz="2200" b="1" dirty="0" smtClean="0"/>
              <a:t>  </a:t>
            </a:r>
            <a:r>
              <a:rPr lang="en-US" sz="2200" b="1" dirty="0" smtClean="0">
                <a:solidFill>
                  <a:srgbClr val="0070C0"/>
                </a:solidFill>
              </a:rPr>
              <a:t>+  </a:t>
            </a:r>
            <a:r>
              <a:rPr lang="zh-CN" altLang="en-US" sz="2200" b="1" dirty="0" smtClean="0">
                <a:solidFill>
                  <a:srgbClr val="0070C0"/>
                </a:solidFill>
              </a:rPr>
              <a:t>缺失率</a:t>
            </a:r>
            <a:r>
              <a:rPr lang="en-US" sz="2200" b="1" baseline="-25000" dirty="0" smtClean="0">
                <a:solidFill>
                  <a:srgbClr val="0070C0"/>
                </a:solidFill>
              </a:rPr>
              <a:t>L1</a:t>
            </a:r>
            <a:r>
              <a:rPr lang="en-US" sz="2200" b="1" dirty="0" smtClean="0">
                <a:solidFill>
                  <a:srgbClr val="0070C0"/>
                </a:solidFill>
              </a:rPr>
              <a:t> </a:t>
            </a:r>
            <a:r>
              <a:rPr lang="en-US" sz="2200" b="1" dirty="0"/>
              <a:t>x </a:t>
            </a:r>
            <a:r>
              <a:rPr lang="zh-CN" altLang="en-US" sz="2200" b="1" dirty="0" smtClean="0">
                <a:solidFill>
                  <a:srgbClr val="C00000"/>
                </a:solidFill>
              </a:rPr>
              <a:t>缺失代价</a:t>
            </a:r>
            <a:r>
              <a:rPr lang="en-US" sz="2200" b="1" baseline="-25000" dirty="0" smtClean="0">
                <a:solidFill>
                  <a:srgbClr val="C00000"/>
                </a:solidFill>
              </a:rPr>
              <a:t>L1</a:t>
            </a:r>
            <a:br>
              <a:rPr lang="en-US" sz="2200" b="1" baseline="-25000" dirty="0"/>
            </a:br>
            <a:endParaRPr lang="en-US" sz="2200" b="1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2200" b="1" dirty="0"/>
              <a:t>	</a:t>
            </a:r>
            <a:r>
              <a:rPr lang="zh-CN" altLang="en-US" sz="2200" b="1" dirty="0" smtClean="0">
                <a:solidFill>
                  <a:srgbClr val="C00000"/>
                </a:solidFill>
              </a:rPr>
              <a:t>缺失代价</a:t>
            </a:r>
            <a:r>
              <a:rPr lang="en-US" sz="2200" b="1" baseline="-25000" dirty="0" smtClean="0">
                <a:solidFill>
                  <a:srgbClr val="C00000"/>
                </a:solidFill>
              </a:rPr>
              <a:t>L1</a:t>
            </a:r>
            <a:r>
              <a:rPr lang="en-US" sz="2200" b="1" dirty="0" smtClean="0"/>
              <a:t> </a:t>
            </a:r>
            <a:r>
              <a:rPr lang="en-US" sz="2200" b="1" dirty="0"/>
              <a:t>= </a:t>
            </a:r>
            <a:r>
              <a:rPr lang="zh-CN" altLang="en-US" sz="2200" b="1" dirty="0" smtClean="0"/>
              <a:t>命中时间</a:t>
            </a:r>
            <a:r>
              <a:rPr lang="en-US" sz="2200" b="1" baseline="-25000" dirty="0" smtClean="0"/>
              <a:t>L2</a:t>
            </a:r>
            <a:r>
              <a:rPr lang="en-US" sz="2200" b="1" dirty="0" smtClean="0"/>
              <a:t> </a:t>
            </a:r>
            <a:r>
              <a:rPr lang="en-US" sz="2200" b="1" dirty="0"/>
              <a:t>+ </a:t>
            </a:r>
            <a:r>
              <a:rPr lang="zh-CN" altLang="en-US" sz="2200" b="1" dirty="0" smtClean="0"/>
              <a:t>缺失率</a:t>
            </a:r>
            <a:r>
              <a:rPr lang="en-US" sz="2200" b="1" baseline="-25000" dirty="0" smtClean="0"/>
              <a:t>L2</a:t>
            </a:r>
            <a:r>
              <a:rPr lang="en-US" sz="2200" b="1" dirty="0" smtClean="0"/>
              <a:t> </a:t>
            </a:r>
            <a:r>
              <a:rPr lang="en-US" sz="2200" b="1" dirty="0"/>
              <a:t>x </a:t>
            </a:r>
            <a:r>
              <a:rPr lang="zh-CN" altLang="en-US" sz="2200" b="1" dirty="0" smtClean="0"/>
              <a:t>缺失代价</a:t>
            </a:r>
            <a:r>
              <a:rPr lang="en-US" sz="2200" b="1" baseline="-25000" dirty="0" smtClean="0"/>
              <a:t>L2</a:t>
            </a:r>
            <a:endParaRPr lang="en-US" sz="2200" b="1" baseline="-25000" dirty="0"/>
          </a:p>
          <a:p>
            <a:pPr>
              <a:lnSpc>
                <a:spcPct val="80000"/>
              </a:lnSpc>
              <a:buFontTx/>
              <a:buNone/>
            </a:pPr>
            <a:endParaRPr lang="en-US" sz="2200" b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/>
              <a:t>	</a:t>
            </a:r>
            <a:r>
              <a:rPr lang="zh-CN" altLang="en-US" sz="2200" b="1" dirty="0" smtClean="0"/>
              <a:t>平均访存时间</a:t>
            </a:r>
            <a:r>
              <a:rPr lang="en-US" sz="2200" b="1" dirty="0" smtClean="0"/>
              <a:t> </a:t>
            </a:r>
            <a:r>
              <a:rPr lang="en-US" sz="2200" b="1" dirty="0"/>
              <a:t>= </a:t>
            </a:r>
            <a:r>
              <a:rPr lang="zh-CN" altLang="en-US" sz="2200" b="1" dirty="0" smtClean="0"/>
              <a:t>命中时间</a:t>
            </a:r>
            <a:r>
              <a:rPr lang="en-US" sz="2200" b="1" baseline="-25000" dirty="0" smtClean="0"/>
              <a:t>L1</a:t>
            </a:r>
            <a:r>
              <a:rPr lang="en-US" sz="2200" b="1" dirty="0" smtClean="0"/>
              <a:t> </a:t>
            </a:r>
            <a:r>
              <a:rPr lang="en-US" sz="2200" b="1" dirty="0"/>
              <a:t>+</a:t>
            </a:r>
            <a:r>
              <a:rPr lang="en-US" sz="2200" b="1" u="sng" dirty="0">
                <a:solidFill>
                  <a:schemeClr val="hlink"/>
                </a:solidFill>
              </a:rPr>
              <a:t> </a:t>
            </a:r>
            <a:endParaRPr lang="en-US" sz="2200" b="1" u="sng" dirty="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solidFill>
                  <a:schemeClr val="hlink"/>
                </a:solidFill>
              </a:rPr>
              <a:t>		   </a:t>
            </a:r>
            <a:r>
              <a:rPr lang="en-US" sz="2200" b="1" dirty="0" smtClean="0">
                <a:solidFill>
                  <a:schemeClr val="hlink"/>
                </a:solidFill>
              </a:rPr>
              <a:t>                                        </a:t>
            </a:r>
            <a:r>
              <a:rPr lang="zh-CN" altLang="en-US" sz="2200" b="1" u="sng" dirty="0">
                <a:solidFill>
                  <a:schemeClr val="hlink"/>
                </a:solidFill>
              </a:rPr>
              <a:t>缺失率</a:t>
            </a:r>
            <a:r>
              <a:rPr lang="en-US" sz="2200" b="1" baseline="-25000" dirty="0" smtClean="0">
                <a:solidFill>
                  <a:schemeClr val="hlink"/>
                </a:solidFill>
              </a:rPr>
              <a:t>L1 </a:t>
            </a:r>
            <a:r>
              <a:rPr lang="en-US" sz="2200" b="1" dirty="0" smtClean="0"/>
              <a:t>x </a:t>
            </a:r>
            <a:r>
              <a:rPr lang="zh-CN" altLang="en-US" sz="2200" b="1" dirty="0" smtClean="0"/>
              <a:t>（命中时间</a:t>
            </a:r>
            <a:r>
              <a:rPr lang="en-US" sz="2200" b="1" baseline="-25000" dirty="0" smtClean="0"/>
              <a:t>L2</a:t>
            </a:r>
            <a:r>
              <a:rPr lang="en-US" sz="2200" b="1" dirty="0" smtClean="0"/>
              <a:t> + </a:t>
            </a:r>
            <a:r>
              <a:rPr lang="en-US" sz="2200" b="1" u="sng" dirty="0" smtClean="0">
                <a:solidFill>
                  <a:schemeClr val="hlink"/>
                </a:solidFill>
              </a:rPr>
              <a:t> </a:t>
            </a:r>
            <a:r>
              <a:rPr lang="zh-CN" altLang="en-US" sz="2200" b="1" u="sng" dirty="0" smtClean="0">
                <a:solidFill>
                  <a:schemeClr val="hlink"/>
                </a:solidFill>
              </a:rPr>
              <a:t>缺失率</a:t>
            </a:r>
            <a:r>
              <a:rPr lang="en-US" sz="2200" b="1" baseline="-25000" dirty="0" smtClean="0">
                <a:solidFill>
                  <a:schemeClr val="hlink"/>
                </a:solidFill>
              </a:rPr>
              <a:t>L2</a:t>
            </a:r>
            <a:r>
              <a:rPr lang="en-US" sz="2200" b="1" dirty="0" smtClean="0">
                <a:solidFill>
                  <a:schemeClr val="hlink"/>
                </a:solidFill>
              </a:rPr>
              <a:t> </a:t>
            </a:r>
            <a:r>
              <a:rPr lang="en-US" sz="2200" b="1" dirty="0"/>
              <a:t>x </a:t>
            </a:r>
            <a:r>
              <a:rPr lang="en-US" sz="2200" b="1" dirty="0" smtClean="0"/>
              <a:t> </a:t>
            </a:r>
            <a:r>
              <a:rPr lang="zh-CN" altLang="en-US" sz="2200" b="1" dirty="0" smtClean="0"/>
              <a:t>缺失代价</a:t>
            </a:r>
            <a:r>
              <a:rPr lang="en-US" sz="2200" b="1" baseline="-25000" dirty="0" smtClean="0"/>
              <a:t>L2</a:t>
            </a:r>
            <a:r>
              <a:rPr lang="zh-CN" altLang="en-US" sz="2200" b="1" dirty="0"/>
              <a:t>）</a:t>
            </a:r>
            <a:endParaRPr lang="en-US" sz="2200" b="1" dirty="0"/>
          </a:p>
          <a:p>
            <a:pPr>
              <a:lnSpc>
                <a:spcPct val="80000"/>
              </a:lnSpc>
              <a:buFontTx/>
              <a:buNone/>
            </a:pPr>
            <a:endParaRPr lang="en-US" sz="1800" dirty="0"/>
          </a:p>
          <a:p>
            <a:pPr>
              <a:lnSpc>
                <a:spcPct val="80000"/>
              </a:lnSpc>
            </a:pPr>
            <a:r>
              <a:rPr lang="zh-CN" altLang="en-US" sz="3000" b="1" dirty="0" smtClean="0">
                <a:solidFill>
                  <a:schemeClr val="hlink"/>
                </a:solidFill>
              </a:rPr>
              <a:t>定义：</a:t>
            </a:r>
            <a:endParaRPr lang="en-US" sz="3000" b="1" dirty="0">
              <a:solidFill>
                <a:schemeClr val="hlink"/>
              </a:solidFill>
            </a:endParaRPr>
          </a:p>
          <a:p>
            <a:pPr lvl="1">
              <a:lnSpc>
                <a:spcPts val="3000"/>
              </a:lnSpc>
            </a:pPr>
            <a:r>
              <a:rPr lang="zh-CN" altLang="en-US" sz="2600" b="1" i="1" dirty="0" smtClean="0">
                <a:solidFill>
                  <a:schemeClr val="hlink"/>
                </a:solidFill>
              </a:rPr>
              <a:t>局部缺失率 </a:t>
            </a:r>
            <a:r>
              <a:rPr lang="en-US" altLang="zh-CN" sz="2600" b="1" dirty="0" smtClean="0"/>
              <a:t>----</a:t>
            </a:r>
            <a:r>
              <a:rPr lang="en-US" sz="2600" b="1" dirty="0" smtClean="0"/>
              <a:t> </a:t>
            </a:r>
            <a:r>
              <a:rPr lang="zh-CN" altLang="en-US" sz="2600" b="1" dirty="0" smtClean="0"/>
              <a:t>这一级 </a:t>
            </a:r>
            <a:r>
              <a:rPr lang="en-US" sz="2600" b="1" dirty="0" smtClean="0"/>
              <a:t>cache </a:t>
            </a:r>
            <a:r>
              <a:rPr lang="zh-CN" altLang="en-US" sz="2600" b="1" dirty="0" smtClean="0"/>
              <a:t>的缺失次数除以</a:t>
            </a:r>
            <a:r>
              <a:rPr lang="zh-CN" altLang="en-US" sz="2600" b="1" dirty="0" smtClean="0">
                <a:solidFill>
                  <a:srgbClr val="FF0000"/>
                </a:solidFill>
              </a:rPr>
              <a:t>访问这级</a:t>
            </a:r>
            <a:r>
              <a:rPr lang="en-US" altLang="zh-CN" sz="2600" b="1" dirty="0" smtClean="0">
                <a:solidFill>
                  <a:srgbClr val="FF0000"/>
                </a:solidFill>
              </a:rPr>
              <a:t>cache</a:t>
            </a:r>
            <a:r>
              <a:rPr lang="zh-CN" altLang="en-US" sz="2600" b="1" dirty="0" smtClean="0"/>
              <a:t>的总次数（缺失率</a:t>
            </a:r>
            <a:r>
              <a:rPr lang="en-US" sz="2600" b="1" baseline="-25000" dirty="0" smtClean="0"/>
              <a:t>L2</a:t>
            </a:r>
            <a:r>
              <a:rPr lang="zh-CN" altLang="en-US" sz="2600" b="1" dirty="0"/>
              <a:t>）</a:t>
            </a:r>
            <a:endParaRPr lang="en-US" sz="2600" b="1" dirty="0"/>
          </a:p>
          <a:p>
            <a:pPr lvl="1">
              <a:lnSpc>
                <a:spcPts val="3000"/>
              </a:lnSpc>
            </a:pPr>
            <a:r>
              <a:rPr lang="zh-CN" altLang="en-US" sz="2600" b="1" i="1" dirty="0" smtClean="0">
                <a:solidFill>
                  <a:schemeClr val="hlink"/>
                </a:solidFill>
              </a:rPr>
              <a:t>全局缺失率 </a:t>
            </a:r>
            <a:r>
              <a:rPr lang="en-US" altLang="zh-CN" sz="2600" b="1" i="1" dirty="0" smtClean="0">
                <a:solidFill>
                  <a:schemeClr val="hlink"/>
                </a:solidFill>
              </a:rPr>
              <a:t>----</a:t>
            </a:r>
            <a:r>
              <a:rPr lang="en-US" sz="2600" b="1" dirty="0" smtClean="0"/>
              <a:t> </a:t>
            </a:r>
            <a:r>
              <a:rPr lang="zh-CN" altLang="en-US" sz="2600" b="1" dirty="0" smtClean="0"/>
              <a:t>这级</a:t>
            </a:r>
            <a:r>
              <a:rPr lang="en-US" sz="2600" b="1" dirty="0" smtClean="0"/>
              <a:t> cache</a:t>
            </a:r>
            <a:r>
              <a:rPr lang="zh-CN" altLang="en-US" sz="2600" b="1" dirty="0" smtClean="0"/>
              <a:t>的缺失次数除以</a:t>
            </a:r>
            <a:r>
              <a:rPr lang="en-US" altLang="zh-CN" sz="2600" b="1" dirty="0" smtClean="0">
                <a:solidFill>
                  <a:srgbClr val="FF0000"/>
                </a:solidFill>
              </a:rPr>
              <a:t>CPU</a:t>
            </a:r>
            <a:r>
              <a:rPr lang="zh-CN" altLang="en-US" sz="2600" b="1" dirty="0" smtClean="0">
                <a:solidFill>
                  <a:srgbClr val="FF0000"/>
                </a:solidFill>
              </a:rPr>
              <a:t>产生的访存总次数</a:t>
            </a:r>
            <a:r>
              <a:rPr lang="en-US" sz="2600" b="1" dirty="0" smtClean="0">
                <a:solidFill>
                  <a:srgbClr val="FF0000"/>
                </a:solidFill>
              </a:rPr>
              <a:t> </a:t>
            </a:r>
            <a:endParaRPr lang="en-US" sz="2600" b="1" dirty="0"/>
          </a:p>
          <a:p>
            <a:pPr lvl="1">
              <a:lnSpc>
                <a:spcPts val="3000"/>
              </a:lnSpc>
            </a:pPr>
            <a:r>
              <a:rPr lang="en-US" altLang="zh-CN" sz="2600" b="1" dirty="0" smtClean="0"/>
              <a:t>L1</a:t>
            </a:r>
            <a:r>
              <a:rPr lang="zh-CN" altLang="en-US" sz="2600" b="1" dirty="0" smtClean="0"/>
              <a:t>和</a:t>
            </a:r>
            <a:r>
              <a:rPr lang="en-US" altLang="zh-CN" sz="2600" b="1" dirty="0" smtClean="0"/>
              <a:t>L2</a:t>
            </a:r>
            <a:r>
              <a:rPr lang="zh-CN" altLang="en-US" sz="2600" b="1" dirty="0" smtClean="0"/>
              <a:t>的全局缺失率？</a:t>
            </a:r>
            <a:endParaRPr lang="en-US" sz="2600" b="1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82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-45720"/>
            <a:ext cx="7162800" cy="1143000"/>
          </a:xfrm>
          <a:noFill/>
        </p:spPr>
        <p:txBody>
          <a:bodyPr lIns="90488" rIns="90488">
            <a:norm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缺失来自哪里？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89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605" y="908685"/>
            <a:ext cx="8458200" cy="5958840"/>
          </a:xfrm>
          <a:noFill/>
        </p:spPr>
        <p:txBody>
          <a:bodyPr lIns="90488" rIns="90488">
            <a:normAutofit fontScale="90000"/>
          </a:bodyPr>
          <a:lstStyle/>
          <a:p>
            <a:pPr>
              <a:lnSpc>
                <a:spcPts val="3300"/>
              </a:lnSpc>
            </a:pPr>
            <a:r>
              <a:rPr lang="zh-CN" altLang="en-US" b="1" dirty="0" smtClean="0"/>
              <a:t>缺失分类：</a:t>
            </a:r>
            <a:r>
              <a:rPr lang="en-US" b="1" dirty="0" smtClean="0"/>
              <a:t>3 </a:t>
            </a:r>
            <a:r>
              <a:rPr lang="en-US" b="1" dirty="0"/>
              <a:t>Cs</a:t>
            </a:r>
            <a:endParaRPr lang="en-US" b="1" dirty="0"/>
          </a:p>
          <a:p>
            <a:pPr lvl="1">
              <a:lnSpc>
                <a:spcPts val="3300"/>
              </a:lnSpc>
            </a:pPr>
            <a:r>
              <a:rPr lang="zh-CN" altLang="en-US" sz="2400" b="1" dirty="0" smtClean="0">
                <a:solidFill>
                  <a:schemeClr val="hlink"/>
                </a:solidFill>
              </a:rPr>
              <a:t>强制缺失</a:t>
            </a:r>
            <a:r>
              <a:rPr lang="en-US" sz="2400" b="1" dirty="0" smtClean="0"/>
              <a:t>—</a:t>
            </a:r>
            <a:r>
              <a:rPr lang="zh-CN" altLang="en-US" sz="2000" b="1" dirty="0" smtClean="0"/>
              <a:t>第</a:t>
            </a:r>
            <a:r>
              <a:rPr lang="en-US" altLang="zh-CN" sz="2000" b="1" dirty="0" smtClean="0"/>
              <a:t>1</a:t>
            </a:r>
            <a:r>
              <a:rPr lang="zh-CN" altLang="en-US" sz="2000" b="1" dirty="0" smtClean="0"/>
              <a:t>次访问一个块，它一定不在</a:t>
            </a:r>
            <a:r>
              <a:rPr lang="en-US" altLang="zh-CN" sz="2000" b="1" dirty="0" smtClean="0"/>
              <a:t>cache</a:t>
            </a:r>
            <a:r>
              <a:rPr lang="zh-CN" altLang="en-US" sz="2000" b="1" dirty="0" smtClean="0"/>
              <a:t>中，因此这一块必须被装入</a:t>
            </a:r>
            <a:r>
              <a:rPr lang="en-US" altLang="zh-CN" sz="2000" b="1" dirty="0" smtClean="0"/>
              <a:t>cache</a:t>
            </a:r>
            <a:r>
              <a:rPr lang="zh-CN" altLang="en-US" sz="2000" b="1" dirty="0" smtClean="0"/>
              <a:t>。这也称为</a:t>
            </a:r>
            <a:r>
              <a:rPr lang="zh-CN" altLang="en-US" sz="2000" b="1" dirty="0" smtClean="0">
                <a:solidFill>
                  <a:schemeClr val="hlink"/>
                </a:solidFill>
              </a:rPr>
              <a:t>冷启动缺失</a:t>
            </a:r>
            <a:r>
              <a:rPr lang="zh-CN" altLang="en-US" sz="2000" b="1" dirty="0" smtClean="0"/>
              <a:t>或</a:t>
            </a:r>
            <a:r>
              <a:rPr lang="zh-CN" altLang="en-US" sz="2000" b="1" dirty="0" smtClean="0">
                <a:solidFill>
                  <a:schemeClr val="hlink"/>
                </a:solidFill>
              </a:rPr>
              <a:t>首次访问缺失。</a:t>
            </a:r>
            <a:br>
              <a:rPr lang="en-US" sz="2000" b="1" dirty="0"/>
            </a:br>
            <a:r>
              <a:rPr lang="zh-CN" altLang="en-US" sz="2000" b="1" dirty="0" smtClean="0">
                <a:solidFill>
                  <a:schemeClr val="accent1"/>
                </a:solidFill>
              </a:rPr>
              <a:t>（甚至在一个无限</a:t>
            </a:r>
            <a:r>
              <a:rPr lang="en-US" sz="2000" b="1" dirty="0" smtClean="0">
                <a:solidFill>
                  <a:schemeClr val="accent1"/>
                </a:solidFill>
              </a:rPr>
              <a:t> Cache</a:t>
            </a:r>
            <a:r>
              <a:rPr lang="zh-CN" altLang="en-US" sz="2000" b="1" dirty="0" smtClean="0">
                <a:solidFill>
                  <a:schemeClr val="accent1"/>
                </a:solidFill>
              </a:rPr>
              <a:t>中也有强制缺失）</a:t>
            </a:r>
            <a:endParaRPr lang="en-US" altLang="zh-CN" sz="2000" b="1" dirty="0" smtClean="0">
              <a:solidFill>
                <a:schemeClr val="accent1"/>
              </a:solidFill>
            </a:endParaRPr>
          </a:p>
          <a:p>
            <a:pPr lvl="1">
              <a:lnSpc>
                <a:spcPts val="3300"/>
              </a:lnSpc>
            </a:pPr>
            <a:r>
              <a:rPr lang="zh-CN" altLang="en-US" sz="2400" b="1" dirty="0">
                <a:solidFill>
                  <a:schemeClr val="hlink"/>
                </a:solidFill>
              </a:rPr>
              <a:t>容量</a:t>
            </a:r>
            <a:r>
              <a:rPr lang="zh-CN" altLang="en-US" sz="2400" b="1" dirty="0" smtClean="0">
                <a:solidFill>
                  <a:schemeClr val="hlink"/>
                </a:solidFill>
              </a:rPr>
              <a:t>缺失</a:t>
            </a:r>
            <a:r>
              <a:rPr lang="en-US" altLang="zh-CN" sz="2400" b="1" dirty="0" smtClean="0">
                <a:solidFill>
                  <a:schemeClr val="hlink"/>
                </a:solidFill>
              </a:rPr>
              <a:t>—</a:t>
            </a:r>
            <a:r>
              <a:rPr lang="zh-CN" altLang="en-US" sz="2000" b="1" dirty="0" smtClean="0"/>
              <a:t>如果 </a:t>
            </a:r>
            <a:r>
              <a:rPr lang="en-US" sz="2000" b="1" dirty="0" smtClean="0"/>
              <a:t>cache</a:t>
            </a:r>
            <a:r>
              <a:rPr lang="zh-CN" altLang="en-US" sz="2000" b="1" dirty="0" smtClean="0"/>
              <a:t>容纳不了一个执行程序的所有块，由于一些块被替换出去后又要被访问引起</a:t>
            </a:r>
            <a:r>
              <a:rPr lang="zh-CN" altLang="en-US" sz="2000" b="1" dirty="0" smtClean="0">
                <a:solidFill>
                  <a:schemeClr val="hlink"/>
                </a:solidFill>
              </a:rPr>
              <a:t>容量缺失。</a:t>
            </a:r>
            <a:br>
              <a:rPr lang="en-US" sz="2000" b="1" dirty="0"/>
            </a:br>
            <a:r>
              <a:rPr lang="en-US" sz="2000" b="1" dirty="0">
                <a:solidFill>
                  <a:schemeClr val="accent1"/>
                </a:solidFill>
              </a:rPr>
              <a:t>(Misses in Fully Associative Size X Cache)</a:t>
            </a:r>
            <a:endParaRPr lang="en-US" sz="2000" b="1" dirty="0"/>
          </a:p>
          <a:p>
            <a:pPr lvl="1">
              <a:lnSpc>
                <a:spcPts val="3300"/>
              </a:lnSpc>
            </a:pPr>
            <a:r>
              <a:rPr lang="zh-CN" altLang="en-US" sz="2400" b="1" dirty="0" smtClean="0">
                <a:solidFill>
                  <a:schemeClr val="hlink"/>
                </a:solidFill>
              </a:rPr>
              <a:t>冲突缺失</a:t>
            </a:r>
            <a:r>
              <a:rPr lang="en-US" altLang="zh-CN" sz="2400" b="1" dirty="0" smtClean="0">
                <a:solidFill>
                  <a:schemeClr val="hlink"/>
                </a:solidFill>
              </a:rPr>
              <a:t>—</a:t>
            </a:r>
            <a:r>
              <a:rPr lang="zh-CN" altLang="en-US" sz="2000" b="1" dirty="0" smtClean="0"/>
              <a:t>如果块放置策略是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组相联</a:t>
            </a:r>
            <a:r>
              <a:rPr lang="zh-CN" altLang="en-US" sz="2000" b="1" dirty="0" smtClean="0"/>
              <a:t>或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直接映像</a:t>
            </a:r>
            <a:r>
              <a:rPr lang="zh-CN" altLang="en-US" sz="2000" b="1" dirty="0" smtClean="0"/>
              <a:t>，如果有太多块映射到一组，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一块可能被替换后又要被访问从而引起冲突缺失</a:t>
            </a:r>
            <a:r>
              <a:rPr lang="zh-CN" altLang="en-US" sz="2000" b="1" dirty="0" smtClean="0"/>
              <a:t>（除了强制和容量缺失外）。也称为</a:t>
            </a:r>
            <a:r>
              <a:rPr lang="en-US" sz="2000" b="1" dirty="0" smtClean="0"/>
              <a:t> </a:t>
            </a:r>
            <a:r>
              <a:rPr lang="zh-CN" altLang="en-US" sz="2000" b="1" dirty="0" smtClean="0">
                <a:solidFill>
                  <a:schemeClr val="hlink"/>
                </a:solidFill>
              </a:rPr>
              <a:t>碰撞缺失</a:t>
            </a:r>
            <a:r>
              <a:rPr lang="zh-CN" altLang="en-US" sz="2000" b="1" dirty="0" smtClean="0"/>
              <a:t>或</a:t>
            </a:r>
            <a:r>
              <a:rPr lang="zh-CN" altLang="en-US" sz="2000" b="1" dirty="0" smtClean="0">
                <a:solidFill>
                  <a:schemeClr val="hlink"/>
                </a:solidFill>
              </a:rPr>
              <a:t>干涉缺失。</a:t>
            </a:r>
            <a:endParaRPr lang="en-US" sz="2000" b="1" dirty="0">
              <a:solidFill>
                <a:schemeClr val="accent1"/>
              </a:solidFill>
            </a:endParaRPr>
          </a:p>
          <a:p>
            <a:pPr>
              <a:lnSpc>
                <a:spcPts val="3300"/>
              </a:lnSpc>
            </a:pPr>
            <a:r>
              <a:rPr lang="en-US" b="1" dirty="0"/>
              <a:t>4th “C”:</a:t>
            </a:r>
            <a:endParaRPr lang="en-US" b="1" dirty="0"/>
          </a:p>
          <a:p>
            <a:pPr marL="0" lvl="1">
              <a:lnSpc>
                <a:spcPts val="3300"/>
              </a:lnSpc>
            </a:pPr>
            <a:r>
              <a:rPr lang="zh-CN" altLang="en-US" sz="2400" b="1" i="1" dirty="0" smtClean="0">
                <a:solidFill>
                  <a:schemeClr val="hlink"/>
                </a:solidFill>
              </a:rPr>
              <a:t>一致性 </a:t>
            </a:r>
            <a:r>
              <a:rPr lang="en-US" sz="1600" b="1" dirty="0" smtClean="0"/>
              <a:t> </a:t>
            </a:r>
            <a:r>
              <a:rPr lang="en-US" sz="2000" b="1" dirty="0"/>
              <a:t>- </a:t>
            </a:r>
            <a:r>
              <a:rPr lang="zh-CN" altLang="en-US" sz="2000" b="1" dirty="0" smtClean="0"/>
              <a:t>缺失：由于</a:t>
            </a:r>
            <a:r>
              <a:rPr lang="en-US" sz="2000" b="1" dirty="0" smtClean="0"/>
              <a:t>cache </a:t>
            </a:r>
            <a:r>
              <a:rPr lang="zh-CN" altLang="en-US" sz="2000" b="1" dirty="0" smtClean="0"/>
              <a:t>一致性引起</a:t>
            </a:r>
            <a:r>
              <a:rPr lang="zh-CN" altLang="en-US" sz="2000" b="1" dirty="0" smtClean="0">
                <a:sym typeface="+mn-ea"/>
              </a:rPr>
              <a:t>（由于</a:t>
            </a:r>
            <a:r>
              <a:rPr lang="en-US" altLang="zh-CN" sz="2000" b="1" dirty="0" smtClean="0">
                <a:sym typeface="+mn-ea"/>
              </a:rPr>
              <a:t>Cache</a:t>
            </a:r>
            <a:r>
              <a:rPr lang="zh-CN" altLang="en-US" sz="2000" b="1" dirty="0" smtClean="0">
                <a:sym typeface="+mn-ea"/>
              </a:rPr>
              <a:t>刷新而保持在多处理器中的多</a:t>
            </a:r>
            <a:r>
              <a:rPr lang="en-US" altLang="zh-CN" sz="2000" b="1" dirty="0" smtClean="0">
                <a:sym typeface="+mn-ea"/>
              </a:rPr>
              <a:t>Cache</a:t>
            </a:r>
            <a:r>
              <a:rPr lang="zh-CN" altLang="en-US" sz="2000" b="1" dirty="0" smtClean="0">
                <a:sym typeface="+mn-ea"/>
              </a:rPr>
              <a:t>一致性）不做考虑</a:t>
            </a:r>
            <a:r>
              <a:rPr lang="zh-CN" altLang="en-US" sz="2000" b="1" dirty="0" smtClean="0"/>
              <a:t>。</a:t>
            </a:r>
            <a:endParaRPr lang="en-US" sz="2000" b="1" i="1" dirty="0">
              <a:solidFill>
                <a:schemeClr val="accent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9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90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9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90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9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90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9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90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90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90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883" grpId="0" bldLvl="2" autoUpdateAnimBg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23850"/>
            <a:ext cx="7162800" cy="742950"/>
          </a:xfrm>
          <a:noFill/>
        </p:spPr>
        <p:txBody>
          <a:bodyPr lIns="90488" rIns="90488">
            <a:norm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</a:rPr>
              <a:t>二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级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cache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的参数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87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447800"/>
            <a:ext cx="8915400" cy="5105400"/>
          </a:xfrm>
          <a:noFill/>
        </p:spPr>
        <p:txBody>
          <a:bodyPr lIns="90488" rIns="90488"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zh-CN" altLang="en-US" b="1" i="1" dirty="0" smtClean="0">
                <a:ea typeface="宋体" panose="02010600030101010101" pitchFamily="2" charset="-122"/>
              </a:rPr>
              <a:t>参照单级</a:t>
            </a:r>
            <a:r>
              <a:rPr lang="en-US" altLang="zh-CN" b="1" i="1" dirty="0" smtClean="0">
                <a:ea typeface="宋体" panose="02010600030101010101" pitchFamily="2" charset="-122"/>
              </a:rPr>
              <a:t>cache</a:t>
            </a:r>
            <a:r>
              <a:rPr lang="zh-CN" altLang="en-US" b="1" i="1" dirty="0" smtClean="0">
                <a:ea typeface="宋体" panose="02010600030101010101" pitchFamily="2" charset="-122"/>
              </a:rPr>
              <a:t>性能，计算二级</a:t>
            </a:r>
            <a:r>
              <a:rPr lang="en-US" altLang="zh-CN" b="1" i="1" dirty="0" smtClean="0">
                <a:ea typeface="宋体" panose="02010600030101010101" pitchFamily="2" charset="-122"/>
              </a:rPr>
              <a:t>cache</a:t>
            </a:r>
            <a:r>
              <a:rPr lang="zh-CN" altLang="en-US" b="1" i="1" dirty="0" smtClean="0">
                <a:ea typeface="宋体" panose="02010600030101010101" pitchFamily="2" charset="-122"/>
              </a:rPr>
              <a:t>的性能</a:t>
            </a:r>
            <a:endParaRPr lang="en-US" b="1" dirty="0" smtClean="0"/>
          </a:p>
          <a:p>
            <a:pPr>
              <a:lnSpc>
                <a:spcPct val="80000"/>
              </a:lnSpc>
            </a:pPr>
            <a:r>
              <a:rPr lang="en-US" b="1" dirty="0" smtClean="0">
                <a:solidFill>
                  <a:schemeClr val="hlink"/>
                </a:solidFill>
              </a:rPr>
              <a:t>L2 </a:t>
            </a:r>
            <a:r>
              <a:rPr lang="zh-CN" altLang="en-US" b="1" dirty="0" smtClean="0">
                <a:solidFill>
                  <a:schemeClr val="hlink"/>
                </a:solidFill>
              </a:rPr>
              <a:t>公式</a:t>
            </a:r>
            <a:endParaRPr lang="en-US" sz="1800" b="1" dirty="0" smtClean="0">
              <a:solidFill>
                <a:schemeClr val="hlink"/>
              </a:solidFill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1800" b="1" dirty="0"/>
              <a:t>	</a:t>
            </a:r>
            <a:r>
              <a:rPr lang="zh-CN" altLang="en-US" sz="2200" b="1" dirty="0" smtClean="0"/>
              <a:t>平均访存时间</a:t>
            </a:r>
            <a:r>
              <a:rPr lang="en-US" sz="2200" b="1" dirty="0" smtClean="0"/>
              <a:t> </a:t>
            </a:r>
            <a:r>
              <a:rPr lang="en-US" sz="2200" b="1" dirty="0"/>
              <a:t>= </a:t>
            </a:r>
            <a:r>
              <a:rPr lang="zh-CN" altLang="en-US" sz="2200" b="1" dirty="0" smtClean="0"/>
              <a:t>命中时间</a:t>
            </a:r>
            <a:r>
              <a:rPr lang="en-US" sz="2200" b="1" baseline="-25000" dirty="0" smtClean="0"/>
              <a:t>L1</a:t>
            </a:r>
            <a:r>
              <a:rPr lang="en-US" sz="2200" b="1" dirty="0" smtClean="0"/>
              <a:t>  +  </a:t>
            </a:r>
            <a:r>
              <a:rPr lang="zh-CN" altLang="en-US" sz="2200" b="1" dirty="0" smtClean="0"/>
              <a:t>缺失率</a:t>
            </a:r>
            <a:r>
              <a:rPr lang="en-US" sz="2200" b="1" baseline="-25000" dirty="0" smtClean="0"/>
              <a:t>L1</a:t>
            </a:r>
            <a:r>
              <a:rPr lang="en-US" sz="2200" b="1" dirty="0" smtClean="0"/>
              <a:t> </a:t>
            </a:r>
            <a:r>
              <a:rPr lang="en-US" sz="2200" b="1" dirty="0"/>
              <a:t>x </a:t>
            </a:r>
            <a:r>
              <a:rPr lang="zh-CN" altLang="en-US" sz="2200" b="1" dirty="0" smtClean="0"/>
              <a:t>缺失代价</a:t>
            </a:r>
            <a:r>
              <a:rPr lang="en-US" sz="2200" b="1" baseline="-25000" dirty="0" smtClean="0"/>
              <a:t>L1</a:t>
            </a:r>
            <a:br>
              <a:rPr lang="en-US" sz="2200" b="1" baseline="-25000" dirty="0"/>
            </a:br>
            <a:endParaRPr lang="en-US" sz="2200" b="1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2200" b="1" dirty="0"/>
              <a:t>	</a:t>
            </a:r>
            <a:r>
              <a:rPr lang="zh-CN" altLang="en-US" sz="2200" b="1" dirty="0" smtClean="0"/>
              <a:t>缺失代价</a:t>
            </a:r>
            <a:r>
              <a:rPr lang="en-US" sz="2200" b="1" baseline="-25000" dirty="0" smtClean="0"/>
              <a:t>L1</a:t>
            </a:r>
            <a:r>
              <a:rPr lang="en-US" sz="2200" b="1" dirty="0" smtClean="0"/>
              <a:t> </a:t>
            </a:r>
            <a:r>
              <a:rPr lang="en-US" sz="2200" b="1" dirty="0"/>
              <a:t>= </a:t>
            </a:r>
            <a:r>
              <a:rPr lang="zh-CN" altLang="en-US" sz="2200" b="1" dirty="0" smtClean="0"/>
              <a:t>命中时间</a:t>
            </a:r>
            <a:r>
              <a:rPr lang="en-US" sz="2200" b="1" baseline="-25000" dirty="0" smtClean="0"/>
              <a:t>L2</a:t>
            </a:r>
            <a:r>
              <a:rPr lang="en-US" sz="2200" b="1" dirty="0" smtClean="0"/>
              <a:t> </a:t>
            </a:r>
            <a:r>
              <a:rPr lang="en-US" sz="2200" b="1" dirty="0"/>
              <a:t>+ </a:t>
            </a:r>
            <a:r>
              <a:rPr lang="zh-CN" altLang="en-US" sz="2200" b="1" dirty="0" smtClean="0"/>
              <a:t>缺失率</a:t>
            </a:r>
            <a:r>
              <a:rPr lang="en-US" sz="2200" b="1" baseline="-25000" dirty="0" smtClean="0"/>
              <a:t>L2</a:t>
            </a:r>
            <a:r>
              <a:rPr lang="en-US" sz="2200" b="1" dirty="0" smtClean="0"/>
              <a:t> </a:t>
            </a:r>
            <a:r>
              <a:rPr lang="en-US" sz="2200" b="1" dirty="0"/>
              <a:t>x </a:t>
            </a:r>
            <a:r>
              <a:rPr lang="zh-CN" altLang="en-US" sz="2200" b="1" dirty="0" smtClean="0"/>
              <a:t>缺失代价</a:t>
            </a:r>
            <a:r>
              <a:rPr lang="en-US" sz="2200" b="1" baseline="-25000" dirty="0" smtClean="0"/>
              <a:t>L2</a:t>
            </a:r>
            <a:endParaRPr lang="en-US" sz="2200" b="1" baseline="-25000" dirty="0"/>
          </a:p>
          <a:p>
            <a:pPr>
              <a:lnSpc>
                <a:spcPct val="80000"/>
              </a:lnSpc>
              <a:buFontTx/>
              <a:buNone/>
            </a:pPr>
            <a:endParaRPr lang="en-US" sz="2200" b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/>
              <a:t>	</a:t>
            </a:r>
            <a:r>
              <a:rPr lang="zh-CN" altLang="en-US" sz="2200" b="1" dirty="0" smtClean="0"/>
              <a:t>平均访存时间</a:t>
            </a:r>
            <a:r>
              <a:rPr lang="en-US" sz="2200" b="1" dirty="0" smtClean="0"/>
              <a:t> </a:t>
            </a:r>
            <a:r>
              <a:rPr lang="en-US" sz="2200" b="1" dirty="0"/>
              <a:t>= </a:t>
            </a:r>
            <a:r>
              <a:rPr lang="zh-CN" altLang="en-US" sz="2200" b="1" dirty="0" smtClean="0"/>
              <a:t>命中时间</a:t>
            </a:r>
            <a:r>
              <a:rPr lang="en-US" sz="2200" b="1" baseline="-25000" dirty="0" smtClean="0"/>
              <a:t>L1</a:t>
            </a:r>
            <a:r>
              <a:rPr lang="en-US" sz="2200" b="1" dirty="0" smtClean="0"/>
              <a:t> </a:t>
            </a:r>
            <a:r>
              <a:rPr lang="en-US" sz="2200" b="1" dirty="0"/>
              <a:t>+</a:t>
            </a:r>
            <a:r>
              <a:rPr lang="en-US" sz="2200" b="1" u="sng" dirty="0">
                <a:solidFill>
                  <a:schemeClr val="hlink"/>
                </a:solidFill>
              </a:rPr>
              <a:t> </a:t>
            </a:r>
            <a:endParaRPr lang="en-US" sz="2200" b="1" u="sng" dirty="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solidFill>
                  <a:schemeClr val="hlink"/>
                </a:solidFill>
              </a:rPr>
              <a:t>		   </a:t>
            </a:r>
            <a:r>
              <a:rPr lang="en-US" sz="2200" b="1" dirty="0" smtClean="0">
                <a:solidFill>
                  <a:schemeClr val="hlink"/>
                </a:solidFill>
              </a:rPr>
              <a:t>                                        </a:t>
            </a:r>
            <a:r>
              <a:rPr lang="zh-CN" altLang="en-US" sz="2200" b="1" u="sng" dirty="0">
                <a:solidFill>
                  <a:schemeClr val="hlink"/>
                </a:solidFill>
              </a:rPr>
              <a:t>缺失率</a:t>
            </a:r>
            <a:r>
              <a:rPr lang="en-US" sz="2200" b="1" baseline="-25000" dirty="0" smtClean="0">
                <a:solidFill>
                  <a:schemeClr val="hlink"/>
                </a:solidFill>
              </a:rPr>
              <a:t>L1 </a:t>
            </a:r>
            <a:r>
              <a:rPr lang="en-US" sz="2200" b="1" dirty="0" smtClean="0"/>
              <a:t>x </a:t>
            </a:r>
            <a:r>
              <a:rPr lang="zh-CN" altLang="en-US" sz="2200" b="1" dirty="0" smtClean="0"/>
              <a:t>（命中时间</a:t>
            </a:r>
            <a:r>
              <a:rPr lang="en-US" sz="2200" b="1" baseline="-25000" dirty="0" smtClean="0"/>
              <a:t>L2</a:t>
            </a:r>
            <a:r>
              <a:rPr lang="en-US" sz="2200" b="1" dirty="0" smtClean="0"/>
              <a:t> + </a:t>
            </a:r>
            <a:r>
              <a:rPr lang="en-US" sz="2200" b="1" u="sng" dirty="0" smtClean="0">
                <a:solidFill>
                  <a:schemeClr val="hlink"/>
                </a:solidFill>
              </a:rPr>
              <a:t> </a:t>
            </a:r>
            <a:r>
              <a:rPr lang="zh-CN" altLang="en-US" sz="2200" b="1" u="sng" dirty="0" smtClean="0">
                <a:solidFill>
                  <a:schemeClr val="hlink"/>
                </a:solidFill>
              </a:rPr>
              <a:t>缺失率</a:t>
            </a:r>
            <a:r>
              <a:rPr lang="en-US" sz="2200" b="1" baseline="-25000" dirty="0" smtClean="0">
                <a:solidFill>
                  <a:schemeClr val="hlink"/>
                </a:solidFill>
              </a:rPr>
              <a:t>L2</a:t>
            </a:r>
            <a:r>
              <a:rPr lang="en-US" sz="2200" b="1" dirty="0" smtClean="0">
                <a:solidFill>
                  <a:schemeClr val="hlink"/>
                </a:solidFill>
              </a:rPr>
              <a:t> </a:t>
            </a:r>
            <a:r>
              <a:rPr lang="en-US" sz="2200" b="1" dirty="0"/>
              <a:t>x </a:t>
            </a:r>
            <a:r>
              <a:rPr lang="en-US" sz="2200" b="1" dirty="0" smtClean="0"/>
              <a:t> </a:t>
            </a:r>
            <a:r>
              <a:rPr lang="zh-CN" altLang="en-US" sz="2200" b="1" dirty="0" smtClean="0"/>
              <a:t>缺失代价</a:t>
            </a:r>
            <a:r>
              <a:rPr lang="en-US" sz="2200" b="1" baseline="-25000" dirty="0" smtClean="0"/>
              <a:t>L2</a:t>
            </a:r>
            <a:r>
              <a:rPr lang="zh-CN" altLang="en-US" sz="2200" b="1" dirty="0"/>
              <a:t>）</a:t>
            </a:r>
            <a:endParaRPr lang="en-US" sz="2200" b="1" dirty="0"/>
          </a:p>
          <a:p>
            <a:pPr>
              <a:lnSpc>
                <a:spcPct val="80000"/>
              </a:lnSpc>
              <a:buFontTx/>
              <a:buNone/>
            </a:pPr>
            <a:endParaRPr lang="en-US" sz="1800" dirty="0"/>
          </a:p>
          <a:p>
            <a:pPr>
              <a:lnSpc>
                <a:spcPct val="80000"/>
              </a:lnSpc>
            </a:pPr>
            <a:r>
              <a:rPr lang="zh-CN" altLang="en-US" b="1" dirty="0" smtClean="0">
                <a:solidFill>
                  <a:schemeClr val="hlink"/>
                </a:solidFill>
              </a:rPr>
              <a:t>定义：</a:t>
            </a:r>
            <a:endParaRPr lang="en-US" sz="1800" b="1" dirty="0">
              <a:solidFill>
                <a:schemeClr val="hlink"/>
              </a:solidFill>
            </a:endParaRPr>
          </a:p>
          <a:p>
            <a:pPr lvl="1">
              <a:lnSpc>
                <a:spcPts val="3000"/>
              </a:lnSpc>
            </a:pPr>
            <a:r>
              <a:rPr lang="zh-CN" altLang="en-US" b="1" i="1" dirty="0" smtClean="0">
                <a:solidFill>
                  <a:schemeClr val="hlink"/>
                </a:solidFill>
              </a:rPr>
              <a:t>局部缺失率 </a:t>
            </a:r>
            <a:r>
              <a:rPr lang="en-US" b="1" dirty="0" smtClean="0"/>
              <a:t>— </a:t>
            </a:r>
            <a:r>
              <a:rPr lang="zh-CN" altLang="en-US" b="1" dirty="0" smtClean="0"/>
              <a:t>这一级 </a:t>
            </a:r>
            <a:r>
              <a:rPr lang="en-US" b="1" dirty="0" smtClean="0"/>
              <a:t>cache </a:t>
            </a:r>
            <a:r>
              <a:rPr lang="zh-CN" altLang="en-US" b="1" dirty="0" smtClean="0"/>
              <a:t>的缺失次数除以</a:t>
            </a:r>
            <a:r>
              <a:rPr lang="zh-CN" altLang="en-US" b="1" dirty="0" smtClean="0">
                <a:solidFill>
                  <a:srgbClr val="FF0000"/>
                </a:solidFill>
              </a:rPr>
              <a:t>访问这级</a:t>
            </a:r>
            <a:r>
              <a:rPr lang="en-US" altLang="zh-CN" b="1" dirty="0" smtClean="0">
                <a:solidFill>
                  <a:srgbClr val="FF0000"/>
                </a:solidFill>
              </a:rPr>
              <a:t>cache</a:t>
            </a:r>
            <a:r>
              <a:rPr lang="zh-CN" altLang="en-US" b="1" dirty="0" smtClean="0"/>
              <a:t>的总次数（缺失率</a:t>
            </a:r>
            <a:r>
              <a:rPr lang="en-US" b="1" baseline="-25000" dirty="0" smtClean="0"/>
              <a:t>L2</a:t>
            </a:r>
            <a:r>
              <a:rPr lang="zh-CN" altLang="en-US" b="1" dirty="0"/>
              <a:t>）</a:t>
            </a:r>
            <a:endParaRPr lang="en-US" b="1" dirty="0"/>
          </a:p>
          <a:p>
            <a:pPr lvl="1">
              <a:lnSpc>
                <a:spcPts val="3000"/>
              </a:lnSpc>
            </a:pPr>
            <a:r>
              <a:rPr lang="zh-CN" altLang="en-US" b="1" i="1" dirty="0" smtClean="0">
                <a:solidFill>
                  <a:schemeClr val="hlink"/>
                </a:solidFill>
              </a:rPr>
              <a:t>全局缺失率 </a:t>
            </a:r>
            <a:r>
              <a:rPr lang="en-US" b="1" dirty="0" smtClean="0"/>
              <a:t>— </a:t>
            </a:r>
            <a:r>
              <a:rPr lang="zh-CN" altLang="en-US" b="1" dirty="0" smtClean="0"/>
              <a:t>这级</a:t>
            </a:r>
            <a:r>
              <a:rPr lang="en-US" b="1" dirty="0" smtClean="0"/>
              <a:t> cache</a:t>
            </a:r>
            <a:r>
              <a:rPr lang="zh-CN" altLang="en-US" b="1" dirty="0" smtClean="0"/>
              <a:t>的缺失次数除以</a:t>
            </a:r>
            <a:r>
              <a:rPr lang="en-US" altLang="zh-CN" b="1" dirty="0" smtClean="0">
                <a:solidFill>
                  <a:srgbClr val="FF0000"/>
                </a:solidFill>
              </a:rPr>
              <a:t>CPU</a:t>
            </a:r>
            <a:r>
              <a:rPr lang="zh-CN" altLang="en-US" b="1" dirty="0" smtClean="0">
                <a:solidFill>
                  <a:srgbClr val="FF0000"/>
                </a:solidFill>
              </a:rPr>
              <a:t>产生的访存总次数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br>
              <a:rPr lang="en-US" b="1" dirty="0"/>
            </a:br>
            <a:endParaRPr lang="en-US" b="1" dirty="0"/>
          </a:p>
          <a:p>
            <a:pPr lvl="1">
              <a:lnSpc>
                <a:spcPts val="3000"/>
              </a:lnSpc>
            </a:pPr>
            <a:r>
              <a:rPr lang="en-US" altLang="zh-CN" b="1" dirty="0" smtClean="0"/>
              <a:t>L1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L2</a:t>
            </a:r>
            <a:r>
              <a:rPr lang="zh-CN" altLang="en-US" b="1" dirty="0" smtClean="0"/>
              <a:t>的全局缺失率？</a:t>
            </a:r>
            <a:endParaRPr lang="en-US" b="1" dirty="0"/>
          </a:p>
        </p:txBody>
      </p:sp>
      <p:grpSp>
        <p:nvGrpSpPr>
          <p:cNvPr id="2" name="组合 1"/>
          <p:cNvGrpSpPr/>
          <p:nvPr/>
        </p:nvGrpSpPr>
        <p:grpSpPr>
          <a:xfrm>
            <a:off x="886271" y="980728"/>
            <a:ext cx="4320482" cy="1584176"/>
            <a:chOff x="899590" y="620688"/>
            <a:chExt cx="4320482" cy="1800201"/>
          </a:xfrm>
          <a:solidFill>
            <a:schemeClr val="bg2"/>
          </a:solidFill>
        </p:grpSpPr>
        <p:sp>
          <p:nvSpPr>
            <p:cNvPr id="876552" name="Rectangle 8"/>
            <p:cNvSpPr>
              <a:spLocks noChangeArrowheads="1"/>
            </p:cNvSpPr>
            <p:nvPr/>
          </p:nvSpPr>
          <p:spPr bwMode="auto">
            <a:xfrm>
              <a:off x="899590" y="620688"/>
              <a:ext cx="4320482" cy="830997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l"/>
              <a:r>
                <a:rPr lang="en-US" altLang="zh-CN" sz="2400" i="1" dirty="0" smtClean="0">
                  <a:latin typeface="Times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400" b="1" i="1" dirty="0" smtClean="0">
                  <a:solidFill>
                    <a:schemeClr val="hlink"/>
                  </a:solidFill>
                  <a:latin typeface="Times" pitchFamily="18" charset="0"/>
                  <a:ea typeface="宋体" panose="02010600030101010101" pitchFamily="2" charset="-122"/>
                </a:rPr>
                <a:t>一级</a:t>
              </a:r>
              <a:r>
                <a:rPr lang="en-US" altLang="zh-CN" sz="2400" b="1" i="1" dirty="0" smtClean="0">
                  <a:solidFill>
                    <a:schemeClr val="hlink"/>
                  </a:solidFill>
                  <a:latin typeface="Times" pitchFamily="18" charset="0"/>
                  <a:ea typeface="宋体" panose="02010600030101010101" pitchFamily="2" charset="-122"/>
                </a:rPr>
                <a:t>cache</a:t>
              </a:r>
              <a:r>
                <a:rPr lang="zh-CN" altLang="en-US" sz="2400" b="1" i="1" dirty="0" smtClean="0">
                  <a:solidFill>
                    <a:schemeClr val="hlink"/>
                  </a:solidFill>
                  <a:latin typeface="Times" pitchFamily="18" charset="0"/>
                  <a:ea typeface="宋体" panose="02010600030101010101" pitchFamily="2" charset="-122"/>
                </a:rPr>
                <a:t>缺失代价</a:t>
              </a:r>
              <a:r>
                <a:rPr lang="en-US" altLang="zh-CN" sz="2400" b="1" i="1" dirty="0" smtClean="0">
                  <a:latin typeface="Times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400" b="1" i="1" dirty="0" smtClean="0">
                  <a:latin typeface="Times" pitchFamily="18" charset="0"/>
                  <a:ea typeface="宋体" panose="02010600030101010101" pitchFamily="2" charset="-122"/>
                </a:rPr>
                <a:t>实际上是</a:t>
              </a:r>
              <a:endParaRPr lang="en-US" altLang="zh-CN" sz="2400" b="1" i="1" dirty="0" smtClean="0">
                <a:latin typeface="Times" pitchFamily="18" charset="0"/>
                <a:ea typeface="宋体" panose="02010600030101010101" pitchFamily="2" charset="-122"/>
              </a:endParaRPr>
            </a:p>
            <a:p>
              <a:pPr algn="l"/>
              <a:r>
                <a:rPr lang="zh-CN" altLang="en-US" sz="2400" b="1" i="1" dirty="0" smtClean="0">
                  <a:solidFill>
                    <a:srgbClr val="FF0000"/>
                  </a:solidFill>
                  <a:latin typeface="Times" pitchFamily="18" charset="0"/>
                  <a:ea typeface="宋体" panose="02010600030101010101" pitchFamily="2" charset="-122"/>
                </a:rPr>
                <a:t>二级</a:t>
              </a:r>
              <a:r>
                <a:rPr lang="en-US" altLang="zh-CN" sz="2400" b="1" i="1" dirty="0" smtClean="0">
                  <a:solidFill>
                    <a:srgbClr val="FF0000"/>
                  </a:solidFill>
                  <a:latin typeface="Times" pitchFamily="18" charset="0"/>
                  <a:ea typeface="宋体" panose="02010600030101010101" pitchFamily="2" charset="-122"/>
                </a:rPr>
                <a:t>cache</a:t>
              </a:r>
              <a:r>
                <a:rPr lang="zh-CN" altLang="en-US" sz="2400" b="1" i="1" dirty="0" smtClean="0">
                  <a:latin typeface="Times" pitchFamily="18" charset="0"/>
                  <a:ea typeface="宋体" panose="02010600030101010101" pitchFamily="2" charset="-122"/>
                </a:rPr>
                <a:t>的</a:t>
              </a:r>
              <a:r>
                <a:rPr lang="zh-CN" altLang="en-US" sz="2400" b="1" i="1" dirty="0" smtClean="0">
                  <a:solidFill>
                    <a:srgbClr val="FF0000"/>
                  </a:solidFill>
                  <a:latin typeface="Times" pitchFamily="18" charset="0"/>
                  <a:ea typeface="宋体" panose="02010600030101010101" pitchFamily="2" charset="-122"/>
                </a:rPr>
                <a:t>平均访存时间</a:t>
              </a:r>
              <a:r>
                <a:rPr lang="en-US" altLang="zh-CN" sz="2400" b="1" dirty="0" smtClean="0">
                  <a:solidFill>
                    <a:srgbClr val="FF0000"/>
                  </a:solidFill>
                  <a:latin typeface="Times" pitchFamily="18" charset="0"/>
                  <a:ea typeface="宋体" panose="02010600030101010101" pitchFamily="2" charset="-122"/>
                </a:rPr>
                <a:t> </a:t>
              </a:r>
              <a:endParaRPr lang="en-US" altLang="zh-CN" sz="2400" b="1" dirty="0">
                <a:solidFill>
                  <a:srgbClr val="FF0000"/>
                </a:solidFill>
                <a:latin typeface="Times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76553" name="Line 9"/>
            <p:cNvSpPr>
              <a:spLocks noChangeShapeType="1"/>
            </p:cNvSpPr>
            <p:nvPr/>
          </p:nvSpPr>
          <p:spPr bwMode="auto">
            <a:xfrm flipH="1">
              <a:off x="2815134" y="1451685"/>
              <a:ext cx="50829" cy="969204"/>
            </a:xfrm>
            <a:prstGeom prst="line">
              <a:avLst/>
            </a:prstGeom>
            <a:grpFill/>
            <a:ln w="38100">
              <a:solidFill>
                <a:schemeClr val="hlink"/>
              </a:solidFill>
              <a:rou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4" name="Group 4"/>
          <p:cNvGrpSpPr/>
          <p:nvPr/>
        </p:nvGrpSpPr>
        <p:grpSpPr bwMode="auto">
          <a:xfrm>
            <a:off x="1979712" y="2132856"/>
            <a:ext cx="5505450" cy="1984375"/>
            <a:chOff x="1536" y="1870"/>
            <a:chExt cx="3468" cy="1250"/>
          </a:xfrm>
        </p:grpSpPr>
        <p:graphicFrame>
          <p:nvGraphicFramePr>
            <p:cNvPr id="15" name="Object 5"/>
            <p:cNvGraphicFramePr>
              <a:graphicFrameLocks noChangeAspect="1"/>
            </p:cNvGraphicFramePr>
            <p:nvPr/>
          </p:nvGraphicFramePr>
          <p:xfrm>
            <a:off x="1764" y="1870"/>
            <a:ext cx="3240" cy="8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082" name="公式" r:id="rId1" imgW="64312800" imgH="20116800" progId="Equation.3">
                    <p:embed/>
                  </p:oleObj>
                </mc:Choice>
                <mc:Fallback>
                  <p:oleObj name="公式" r:id="rId1" imgW="64312800" imgH="20116800" progId="Equation.3">
                    <p:embed/>
                    <p:pic>
                      <p:nvPicPr>
                        <p:cNvPr id="0" name="图片 370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64" y="1870"/>
                          <a:ext cx="3240" cy="868"/>
                        </a:xfrm>
                        <a:prstGeom prst="rect">
                          <a:avLst/>
                        </a:prstGeom>
                        <a:solidFill>
                          <a:srgbClr val="A6F6E5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" name="Line 6"/>
            <p:cNvSpPr>
              <a:spLocks noChangeShapeType="1"/>
            </p:cNvSpPr>
            <p:nvPr/>
          </p:nvSpPr>
          <p:spPr bwMode="auto">
            <a:xfrm flipH="1">
              <a:off x="1536" y="2592"/>
              <a:ext cx="672" cy="528"/>
            </a:xfrm>
            <a:prstGeom prst="line">
              <a:avLst/>
            </a:prstGeom>
            <a:noFill/>
            <a:ln w="19050">
              <a:solidFill>
                <a:schemeClr val="hlink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/>
            </a:p>
          </p:txBody>
        </p:sp>
      </p:grp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6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765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76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765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76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765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5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765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765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546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23850"/>
            <a:ext cx="7162800" cy="742950"/>
          </a:xfrm>
          <a:noFill/>
        </p:spPr>
        <p:txBody>
          <a:bodyPr lIns="90488" rIns="90488">
            <a:norm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二级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cache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的参数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87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447800"/>
            <a:ext cx="8915400" cy="5105400"/>
          </a:xfrm>
          <a:noFill/>
        </p:spPr>
        <p:txBody>
          <a:bodyPr lIns="90488" rIns="90488">
            <a:normAutofit fontScale="85000" lnSpcReduction="20000"/>
          </a:bodyPr>
          <a:lstStyle/>
          <a:p>
            <a:pPr>
              <a:lnSpc>
                <a:spcPct val="80000"/>
              </a:lnSpc>
            </a:pPr>
            <a:r>
              <a:rPr lang="zh-CN" altLang="en-US" b="1" i="1" dirty="0" smtClean="0">
                <a:ea typeface="宋体" panose="02010600030101010101" pitchFamily="2" charset="-122"/>
              </a:rPr>
              <a:t>参照单级</a:t>
            </a:r>
            <a:r>
              <a:rPr lang="en-US" altLang="zh-CN" b="1" i="1" dirty="0" smtClean="0">
                <a:ea typeface="宋体" panose="02010600030101010101" pitchFamily="2" charset="-122"/>
              </a:rPr>
              <a:t>cache</a:t>
            </a:r>
            <a:r>
              <a:rPr lang="zh-CN" altLang="en-US" b="1" i="1" dirty="0" smtClean="0">
                <a:ea typeface="宋体" panose="02010600030101010101" pitchFamily="2" charset="-122"/>
              </a:rPr>
              <a:t>性能，计算二级</a:t>
            </a:r>
            <a:r>
              <a:rPr lang="en-US" altLang="zh-CN" b="1" i="1" dirty="0" smtClean="0">
                <a:ea typeface="宋体" panose="02010600030101010101" pitchFamily="2" charset="-122"/>
              </a:rPr>
              <a:t>cache</a:t>
            </a:r>
            <a:r>
              <a:rPr lang="zh-CN" altLang="en-US" b="1" i="1" dirty="0" smtClean="0">
                <a:ea typeface="宋体" panose="02010600030101010101" pitchFamily="2" charset="-122"/>
              </a:rPr>
              <a:t>的性能</a:t>
            </a:r>
            <a:endParaRPr lang="en-US" b="1" dirty="0" smtClean="0"/>
          </a:p>
          <a:p>
            <a:pPr>
              <a:lnSpc>
                <a:spcPct val="80000"/>
              </a:lnSpc>
            </a:pPr>
            <a:r>
              <a:rPr lang="en-US" b="1" dirty="0" smtClean="0">
                <a:solidFill>
                  <a:schemeClr val="hlink"/>
                </a:solidFill>
              </a:rPr>
              <a:t>L2 </a:t>
            </a:r>
            <a:r>
              <a:rPr lang="zh-CN" altLang="en-US" b="1" dirty="0" smtClean="0">
                <a:solidFill>
                  <a:schemeClr val="hlink"/>
                </a:solidFill>
              </a:rPr>
              <a:t>公式</a:t>
            </a:r>
            <a:endParaRPr lang="en-US" sz="1800" b="1" dirty="0" smtClean="0">
              <a:solidFill>
                <a:schemeClr val="hlink"/>
              </a:solidFill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1800" b="1" dirty="0"/>
              <a:t>	</a:t>
            </a:r>
            <a:r>
              <a:rPr lang="zh-CN" altLang="en-US" sz="2200" b="1" dirty="0" smtClean="0"/>
              <a:t>平均访存时间</a:t>
            </a:r>
            <a:r>
              <a:rPr lang="en-US" sz="2200" b="1" dirty="0" smtClean="0"/>
              <a:t> </a:t>
            </a:r>
            <a:r>
              <a:rPr lang="en-US" sz="2200" b="1" dirty="0"/>
              <a:t>= </a:t>
            </a:r>
            <a:r>
              <a:rPr lang="zh-CN" altLang="en-US" sz="2200" b="1" dirty="0" smtClean="0"/>
              <a:t>命中时间</a:t>
            </a:r>
            <a:r>
              <a:rPr lang="en-US" sz="2200" b="1" baseline="-25000" dirty="0" smtClean="0"/>
              <a:t>L1</a:t>
            </a:r>
            <a:r>
              <a:rPr lang="en-US" sz="2200" b="1" dirty="0" smtClean="0"/>
              <a:t>  +  </a:t>
            </a:r>
            <a:r>
              <a:rPr lang="zh-CN" altLang="en-US" sz="2200" b="1" dirty="0" smtClean="0"/>
              <a:t>缺失率</a:t>
            </a:r>
            <a:r>
              <a:rPr lang="en-US" sz="2200" b="1" baseline="-25000" dirty="0" smtClean="0"/>
              <a:t>L1</a:t>
            </a:r>
            <a:r>
              <a:rPr lang="en-US" sz="2200" b="1" dirty="0" smtClean="0"/>
              <a:t> </a:t>
            </a:r>
            <a:r>
              <a:rPr lang="en-US" sz="2200" b="1" dirty="0"/>
              <a:t>x </a:t>
            </a:r>
            <a:r>
              <a:rPr lang="zh-CN" altLang="en-US" sz="2200" b="1" dirty="0" smtClean="0"/>
              <a:t>缺失代价</a:t>
            </a:r>
            <a:r>
              <a:rPr lang="en-US" sz="2200" b="1" baseline="-25000" dirty="0" smtClean="0"/>
              <a:t>L1</a:t>
            </a:r>
            <a:br>
              <a:rPr lang="en-US" sz="2200" b="1" baseline="-25000" dirty="0"/>
            </a:br>
            <a:endParaRPr lang="en-US" sz="2200" b="1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sz="2200" b="1" dirty="0"/>
              <a:t>	</a:t>
            </a:r>
            <a:r>
              <a:rPr lang="zh-CN" altLang="en-US" sz="2200" b="1" dirty="0" smtClean="0"/>
              <a:t>缺失代价</a:t>
            </a:r>
            <a:r>
              <a:rPr lang="en-US" sz="2200" b="1" baseline="-25000" dirty="0" smtClean="0"/>
              <a:t>L1</a:t>
            </a:r>
            <a:r>
              <a:rPr lang="en-US" sz="2200" b="1" dirty="0" smtClean="0"/>
              <a:t> </a:t>
            </a:r>
            <a:r>
              <a:rPr lang="en-US" sz="2200" b="1" dirty="0"/>
              <a:t>= </a:t>
            </a:r>
            <a:r>
              <a:rPr lang="zh-CN" altLang="en-US" sz="2200" b="1" dirty="0" smtClean="0"/>
              <a:t>命中时间</a:t>
            </a:r>
            <a:r>
              <a:rPr lang="en-US" sz="2200" b="1" baseline="-25000" dirty="0" smtClean="0"/>
              <a:t>L2</a:t>
            </a:r>
            <a:r>
              <a:rPr lang="en-US" sz="2200" b="1" dirty="0" smtClean="0"/>
              <a:t> </a:t>
            </a:r>
            <a:r>
              <a:rPr lang="en-US" sz="2200" b="1" dirty="0"/>
              <a:t>+ </a:t>
            </a:r>
            <a:r>
              <a:rPr lang="zh-CN" altLang="en-US" sz="2200" b="1" dirty="0" smtClean="0"/>
              <a:t>缺失率</a:t>
            </a:r>
            <a:r>
              <a:rPr lang="en-US" sz="2200" b="1" baseline="-25000" dirty="0" smtClean="0"/>
              <a:t>L2</a:t>
            </a:r>
            <a:r>
              <a:rPr lang="en-US" sz="2200" b="1" dirty="0" smtClean="0"/>
              <a:t> </a:t>
            </a:r>
            <a:r>
              <a:rPr lang="en-US" sz="2200" b="1" dirty="0"/>
              <a:t>x </a:t>
            </a:r>
            <a:r>
              <a:rPr lang="zh-CN" altLang="en-US" sz="2200" b="1" dirty="0" smtClean="0"/>
              <a:t>缺失代价</a:t>
            </a:r>
            <a:r>
              <a:rPr lang="en-US" sz="2200" b="1" baseline="-25000" dirty="0" smtClean="0"/>
              <a:t>L2</a:t>
            </a:r>
            <a:endParaRPr lang="en-US" sz="2200" b="1" baseline="-25000" dirty="0"/>
          </a:p>
          <a:p>
            <a:pPr>
              <a:lnSpc>
                <a:spcPct val="80000"/>
              </a:lnSpc>
              <a:buFontTx/>
              <a:buNone/>
            </a:pPr>
            <a:endParaRPr lang="en-US" sz="2200" b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/>
              <a:t>	</a:t>
            </a:r>
            <a:r>
              <a:rPr lang="zh-CN" altLang="en-US" sz="2200" b="1" dirty="0" smtClean="0"/>
              <a:t>平均访存时间</a:t>
            </a:r>
            <a:r>
              <a:rPr lang="en-US" sz="2200" b="1" dirty="0" smtClean="0"/>
              <a:t> </a:t>
            </a:r>
            <a:r>
              <a:rPr lang="en-US" sz="2200" b="1" dirty="0"/>
              <a:t>= </a:t>
            </a:r>
            <a:r>
              <a:rPr lang="zh-CN" altLang="en-US" sz="2200" b="1" dirty="0" smtClean="0"/>
              <a:t>命中时间</a:t>
            </a:r>
            <a:r>
              <a:rPr lang="en-US" sz="2200" b="1" baseline="-25000" dirty="0" smtClean="0"/>
              <a:t>L1</a:t>
            </a:r>
            <a:r>
              <a:rPr lang="en-US" sz="2200" b="1" dirty="0" smtClean="0"/>
              <a:t> </a:t>
            </a:r>
            <a:r>
              <a:rPr lang="en-US" sz="2200" b="1" dirty="0"/>
              <a:t>+</a:t>
            </a:r>
            <a:r>
              <a:rPr lang="en-US" sz="2200" b="1" u="sng" dirty="0">
                <a:solidFill>
                  <a:schemeClr val="hlink"/>
                </a:solidFill>
              </a:rPr>
              <a:t> </a:t>
            </a:r>
            <a:endParaRPr lang="en-US" sz="2200" b="1" u="sng" dirty="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solidFill>
                  <a:schemeClr val="hlink"/>
                </a:solidFill>
              </a:rPr>
              <a:t>		   </a:t>
            </a:r>
            <a:r>
              <a:rPr lang="en-US" sz="2200" b="1" dirty="0" smtClean="0">
                <a:solidFill>
                  <a:schemeClr val="hlink"/>
                </a:solidFill>
              </a:rPr>
              <a:t>                                        </a:t>
            </a:r>
            <a:r>
              <a:rPr lang="zh-CN" altLang="en-US" sz="2200" b="1" u="sng" dirty="0">
                <a:solidFill>
                  <a:schemeClr val="hlink"/>
                </a:solidFill>
              </a:rPr>
              <a:t>缺失率</a:t>
            </a:r>
            <a:r>
              <a:rPr lang="en-US" sz="2200" b="1" baseline="-25000" dirty="0" smtClean="0">
                <a:solidFill>
                  <a:schemeClr val="hlink"/>
                </a:solidFill>
              </a:rPr>
              <a:t>L1 </a:t>
            </a:r>
            <a:r>
              <a:rPr lang="en-US" sz="2200" b="1" dirty="0" smtClean="0"/>
              <a:t>x </a:t>
            </a:r>
            <a:r>
              <a:rPr lang="zh-CN" altLang="en-US" sz="2200" b="1" dirty="0" smtClean="0"/>
              <a:t>（命中时间</a:t>
            </a:r>
            <a:r>
              <a:rPr lang="en-US" sz="2200" b="1" baseline="-25000" dirty="0" smtClean="0"/>
              <a:t>L2</a:t>
            </a:r>
            <a:r>
              <a:rPr lang="en-US" sz="2200" b="1" dirty="0" smtClean="0"/>
              <a:t> + </a:t>
            </a:r>
            <a:r>
              <a:rPr lang="en-US" sz="2200" b="1" u="sng" dirty="0" smtClean="0">
                <a:solidFill>
                  <a:schemeClr val="hlink"/>
                </a:solidFill>
              </a:rPr>
              <a:t> </a:t>
            </a:r>
            <a:r>
              <a:rPr lang="zh-CN" altLang="en-US" sz="2200" b="1" u="sng" dirty="0" smtClean="0">
                <a:solidFill>
                  <a:schemeClr val="hlink"/>
                </a:solidFill>
              </a:rPr>
              <a:t>缺失率</a:t>
            </a:r>
            <a:r>
              <a:rPr lang="en-US" sz="2200" b="1" baseline="-25000" dirty="0" smtClean="0">
                <a:solidFill>
                  <a:schemeClr val="hlink"/>
                </a:solidFill>
              </a:rPr>
              <a:t>L2</a:t>
            </a:r>
            <a:r>
              <a:rPr lang="en-US" sz="2200" b="1" dirty="0" smtClean="0">
                <a:solidFill>
                  <a:schemeClr val="hlink"/>
                </a:solidFill>
              </a:rPr>
              <a:t> </a:t>
            </a:r>
            <a:r>
              <a:rPr lang="en-US" sz="2200" b="1" dirty="0"/>
              <a:t>x </a:t>
            </a:r>
            <a:r>
              <a:rPr lang="en-US" sz="2200" b="1" dirty="0" smtClean="0"/>
              <a:t> </a:t>
            </a:r>
            <a:r>
              <a:rPr lang="zh-CN" altLang="en-US" sz="2200" b="1" dirty="0" smtClean="0"/>
              <a:t>缺失代价</a:t>
            </a:r>
            <a:r>
              <a:rPr lang="en-US" sz="2200" b="1" baseline="-25000" dirty="0" smtClean="0"/>
              <a:t>L2</a:t>
            </a:r>
            <a:r>
              <a:rPr lang="zh-CN" altLang="en-US" sz="2200" b="1" dirty="0"/>
              <a:t>）</a:t>
            </a:r>
            <a:endParaRPr lang="en-US" sz="2200" b="1" dirty="0"/>
          </a:p>
          <a:p>
            <a:pPr>
              <a:lnSpc>
                <a:spcPct val="80000"/>
              </a:lnSpc>
              <a:buFontTx/>
              <a:buNone/>
            </a:pPr>
            <a:endParaRPr lang="en-US" sz="1800" dirty="0"/>
          </a:p>
          <a:p>
            <a:pPr>
              <a:lnSpc>
                <a:spcPct val="80000"/>
              </a:lnSpc>
            </a:pPr>
            <a:r>
              <a:rPr lang="zh-CN" altLang="en-US" b="1" dirty="0" smtClean="0">
                <a:solidFill>
                  <a:schemeClr val="hlink"/>
                </a:solidFill>
              </a:rPr>
              <a:t>定义：</a:t>
            </a:r>
            <a:endParaRPr lang="en-US" sz="1800" b="1" dirty="0">
              <a:solidFill>
                <a:schemeClr val="hlink"/>
              </a:solidFill>
            </a:endParaRPr>
          </a:p>
          <a:p>
            <a:pPr lvl="1">
              <a:lnSpc>
                <a:spcPts val="3000"/>
              </a:lnSpc>
            </a:pPr>
            <a:r>
              <a:rPr lang="zh-CN" altLang="en-US" b="1" i="1" dirty="0" smtClean="0">
                <a:solidFill>
                  <a:schemeClr val="hlink"/>
                </a:solidFill>
              </a:rPr>
              <a:t>局部缺失率 </a:t>
            </a:r>
            <a:r>
              <a:rPr lang="en-US" b="1" dirty="0" smtClean="0"/>
              <a:t>— </a:t>
            </a:r>
            <a:r>
              <a:rPr lang="zh-CN" altLang="en-US" b="1" dirty="0" smtClean="0"/>
              <a:t>这一级 </a:t>
            </a:r>
            <a:r>
              <a:rPr lang="en-US" b="1" dirty="0" smtClean="0"/>
              <a:t>cache </a:t>
            </a:r>
            <a:r>
              <a:rPr lang="zh-CN" altLang="en-US" b="1" dirty="0" smtClean="0"/>
              <a:t>的缺失次数除以</a:t>
            </a:r>
            <a:r>
              <a:rPr lang="zh-CN" altLang="en-US" b="1" dirty="0" smtClean="0">
                <a:solidFill>
                  <a:srgbClr val="FF0000"/>
                </a:solidFill>
              </a:rPr>
              <a:t>访问这级</a:t>
            </a:r>
            <a:r>
              <a:rPr lang="en-US" altLang="zh-CN" b="1" dirty="0" smtClean="0">
                <a:solidFill>
                  <a:srgbClr val="FF0000"/>
                </a:solidFill>
              </a:rPr>
              <a:t>cache</a:t>
            </a:r>
            <a:r>
              <a:rPr lang="zh-CN" altLang="en-US" b="1" dirty="0" smtClean="0"/>
              <a:t>的总次数（缺失率</a:t>
            </a:r>
            <a:r>
              <a:rPr lang="en-US" b="1" baseline="-25000" dirty="0" smtClean="0"/>
              <a:t>L2</a:t>
            </a:r>
            <a:r>
              <a:rPr lang="zh-CN" altLang="en-US" b="1" dirty="0"/>
              <a:t>）</a:t>
            </a:r>
            <a:endParaRPr lang="en-US" b="1" dirty="0"/>
          </a:p>
          <a:p>
            <a:pPr lvl="1">
              <a:lnSpc>
                <a:spcPts val="3000"/>
              </a:lnSpc>
            </a:pPr>
            <a:r>
              <a:rPr lang="zh-CN" altLang="en-US" b="1" i="1" dirty="0" smtClean="0">
                <a:solidFill>
                  <a:schemeClr val="hlink"/>
                </a:solidFill>
              </a:rPr>
              <a:t>全局缺失率 </a:t>
            </a:r>
            <a:r>
              <a:rPr lang="en-US" b="1" dirty="0" smtClean="0"/>
              <a:t>— </a:t>
            </a:r>
            <a:r>
              <a:rPr lang="zh-CN" altLang="en-US" b="1" dirty="0" smtClean="0"/>
              <a:t>这级</a:t>
            </a:r>
            <a:r>
              <a:rPr lang="en-US" b="1" dirty="0" smtClean="0"/>
              <a:t> cache</a:t>
            </a:r>
            <a:r>
              <a:rPr lang="zh-CN" altLang="en-US" b="1" dirty="0" smtClean="0"/>
              <a:t>的缺失次数除以</a:t>
            </a:r>
            <a:r>
              <a:rPr lang="en-US" altLang="zh-CN" b="1" dirty="0" smtClean="0">
                <a:solidFill>
                  <a:srgbClr val="FF0000"/>
                </a:solidFill>
              </a:rPr>
              <a:t>CPU</a:t>
            </a:r>
            <a:r>
              <a:rPr lang="zh-CN" altLang="en-US" b="1" dirty="0" smtClean="0">
                <a:solidFill>
                  <a:srgbClr val="FF0000"/>
                </a:solidFill>
              </a:rPr>
              <a:t>产生的访存总次数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br>
              <a:rPr lang="en-US" b="1" dirty="0"/>
            </a:br>
            <a:endParaRPr lang="en-US" b="1" dirty="0"/>
          </a:p>
          <a:p>
            <a:pPr lvl="1">
              <a:lnSpc>
                <a:spcPts val="3000"/>
              </a:lnSpc>
            </a:pPr>
            <a:r>
              <a:rPr lang="en-US" altLang="zh-CN" b="1" dirty="0" smtClean="0"/>
              <a:t>L1</a:t>
            </a:r>
            <a:r>
              <a:rPr lang="zh-CN" altLang="en-US" b="1" dirty="0" smtClean="0"/>
              <a:t>和</a:t>
            </a:r>
            <a:r>
              <a:rPr lang="en-US" altLang="zh-CN" b="1" dirty="0" smtClean="0"/>
              <a:t>L2</a:t>
            </a:r>
            <a:r>
              <a:rPr lang="zh-CN" altLang="en-US" b="1" dirty="0" smtClean="0"/>
              <a:t>的全局缺失率？</a:t>
            </a:r>
            <a:endParaRPr lang="en-US" b="1" dirty="0"/>
          </a:p>
        </p:txBody>
      </p:sp>
      <p:grpSp>
        <p:nvGrpSpPr>
          <p:cNvPr id="4" name="组合 3"/>
          <p:cNvGrpSpPr/>
          <p:nvPr/>
        </p:nvGrpSpPr>
        <p:grpSpPr>
          <a:xfrm>
            <a:off x="288032" y="620688"/>
            <a:ext cx="8829675" cy="2970044"/>
            <a:chOff x="-972616" y="620688"/>
            <a:chExt cx="8829675" cy="2970044"/>
          </a:xfrm>
        </p:grpSpPr>
        <p:sp>
          <p:nvSpPr>
            <p:cNvPr id="19" name="Text Box 11"/>
            <p:cNvSpPr txBox="1">
              <a:spLocks noChangeArrowheads="1"/>
            </p:cNvSpPr>
            <p:nvPr/>
          </p:nvSpPr>
          <p:spPr bwMode="auto">
            <a:xfrm>
              <a:off x="-972616" y="620688"/>
              <a:ext cx="8829675" cy="2970044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zh-CN" altLang="en-US" sz="2200" b="1" dirty="0" smtClean="0">
                  <a:ea typeface="宋体" panose="02010600030101010101" pitchFamily="2" charset="-122"/>
                </a:rPr>
                <a:t>按照以上定义，一级</a:t>
              </a:r>
              <a:r>
                <a:rPr lang="en-US" altLang="zh-CN" sz="2200" b="1" dirty="0" smtClean="0">
                  <a:ea typeface="宋体" panose="02010600030101010101" pitchFamily="2" charset="-122"/>
                </a:rPr>
                <a:t>cache</a:t>
              </a:r>
              <a:r>
                <a:rPr lang="zh-CN" altLang="en-US" sz="2200" b="1" dirty="0" smtClean="0">
                  <a:ea typeface="宋体" panose="02010600030101010101" pitchFamily="2" charset="-122"/>
                </a:rPr>
                <a:t>的全局缺失率与局部缺失率是相同的为</a:t>
              </a:r>
              <a:endParaRPr lang="en-US" altLang="zh-CN" sz="2200" b="1" dirty="0" smtClean="0">
                <a:ea typeface="宋体" panose="02010600030101010101" pitchFamily="2" charset="-122"/>
              </a:endParaRPr>
            </a:p>
            <a:p>
              <a:pPr algn="l">
                <a:spcBef>
                  <a:spcPct val="50000"/>
                </a:spcBef>
              </a:pPr>
              <a:r>
                <a:rPr lang="zh-CN" altLang="en-US" sz="2200" b="1" dirty="0" smtClean="0">
                  <a:solidFill>
                    <a:srgbClr val="FF0000"/>
                  </a:solidFill>
                  <a:ea typeface="宋体" panose="02010600030101010101" pitchFamily="2" charset="-122"/>
                </a:rPr>
                <a:t>缺失率</a:t>
              </a:r>
              <a:r>
                <a:rPr lang="en-US" altLang="zh-CN" sz="2200" b="1" baseline="-25000" dirty="0" smtClean="0">
                  <a:solidFill>
                    <a:srgbClr val="FF0000"/>
                  </a:solidFill>
                  <a:ea typeface="宋体" panose="02010600030101010101" pitchFamily="2" charset="-122"/>
                </a:rPr>
                <a:t>L1</a:t>
              </a:r>
              <a:r>
                <a:rPr lang="zh-CN" altLang="en-US" sz="2200" b="1" baseline="-25000" dirty="0" smtClean="0">
                  <a:solidFill>
                    <a:srgbClr val="FF0000"/>
                  </a:solidFill>
                  <a:ea typeface="宋体" panose="02010600030101010101" pitchFamily="2" charset="-122"/>
                </a:rPr>
                <a:t>；</a:t>
              </a:r>
              <a:r>
                <a:rPr lang="zh-CN" altLang="en-US" sz="2200" b="1" dirty="0" smtClean="0">
                  <a:ea typeface="宋体" panose="02010600030101010101" pitchFamily="2" charset="-122"/>
                </a:rPr>
                <a:t>但是第二级</a:t>
              </a:r>
              <a:r>
                <a:rPr lang="en-US" altLang="zh-CN" sz="2200" b="1" dirty="0" smtClean="0">
                  <a:ea typeface="宋体" panose="02010600030101010101" pitchFamily="2" charset="-122"/>
                </a:rPr>
                <a:t> </a:t>
              </a:r>
              <a:r>
                <a:rPr lang="en-US" altLang="zh-CN" sz="2200" b="1" dirty="0">
                  <a:ea typeface="宋体" panose="02010600030101010101" pitchFamily="2" charset="-122"/>
                </a:rPr>
                <a:t>cache </a:t>
              </a:r>
              <a:r>
                <a:rPr lang="zh-CN" altLang="en-US" sz="2200" b="1" dirty="0" smtClean="0">
                  <a:ea typeface="宋体" panose="02010600030101010101" pitchFamily="2" charset="-122"/>
                </a:rPr>
                <a:t>的</a:t>
              </a:r>
              <a:r>
                <a:rPr lang="zh-CN" altLang="en-US" sz="2200" b="1" dirty="0" smtClean="0">
                  <a:solidFill>
                    <a:srgbClr val="C00000"/>
                  </a:solidFill>
                  <a:ea typeface="宋体" panose="02010600030101010101" pitchFamily="2" charset="-122"/>
                </a:rPr>
                <a:t>全局缺失率</a:t>
              </a:r>
              <a:r>
                <a:rPr lang="zh-CN" altLang="en-US" sz="2200" b="1" dirty="0" smtClean="0">
                  <a:ea typeface="宋体" panose="02010600030101010101" pitchFamily="2" charset="-122"/>
                </a:rPr>
                <a:t>却是：</a:t>
              </a:r>
              <a:r>
                <a:rPr lang="en-US" altLang="zh-CN" sz="2200" b="1" dirty="0" smtClean="0">
                  <a:ea typeface="宋体" panose="02010600030101010101" pitchFamily="2" charset="-122"/>
                </a:rPr>
                <a:t> </a:t>
              </a:r>
              <a:endParaRPr lang="en-US" altLang="zh-CN" sz="2200" b="1" dirty="0">
                <a:ea typeface="宋体" panose="02010600030101010101" pitchFamily="2" charset="-122"/>
              </a:endParaRPr>
            </a:p>
            <a:p>
              <a:pPr algn="l">
                <a:spcBef>
                  <a:spcPct val="50000"/>
                </a:spcBef>
              </a:pPr>
              <a:endParaRPr lang="en-US" altLang="zh-CN" sz="2200" dirty="0">
                <a:ea typeface="宋体" panose="02010600030101010101" pitchFamily="2" charset="-122"/>
              </a:endParaRPr>
            </a:p>
            <a:p>
              <a:pPr algn="l">
                <a:spcBef>
                  <a:spcPct val="50000"/>
                </a:spcBef>
              </a:pPr>
              <a:endParaRPr lang="en-US" altLang="zh-CN" sz="2200" dirty="0">
                <a:ea typeface="宋体" panose="02010600030101010101" pitchFamily="2" charset="-122"/>
              </a:endParaRPr>
            </a:p>
            <a:p>
              <a:pPr algn="l">
                <a:spcBef>
                  <a:spcPct val="50000"/>
                </a:spcBef>
              </a:pPr>
              <a:endParaRPr lang="en-US" altLang="zh-CN" sz="2200" dirty="0">
                <a:ea typeface="宋体" panose="02010600030101010101" pitchFamily="2" charset="-122"/>
              </a:endParaRPr>
            </a:p>
            <a:p>
              <a:pPr>
                <a:spcBef>
                  <a:spcPct val="50000"/>
                </a:spcBef>
              </a:pPr>
              <a:endParaRPr lang="en-US" altLang="zh-CN" sz="2200" dirty="0">
                <a:ea typeface="宋体" panose="02010600030101010101" pitchFamily="2" charset="-122"/>
              </a:endParaRPr>
            </a:p>
          </p:txBody>
        </p:sp>
        <p:graphicFrame>
          <p:nvGraphicFramePr>
            <p:cNvPr id="20" name="Object 12"/>
            <p:cNvGraphicFramePr>
              <a:graphicFrameLocks noChangeAspect="1"/>
            </p:cNvGraphicFramePr>
            <p:nvPr/>
          </p:nvGraphicFramePr>
          <p:xfrm>
            <a:off x="-493192" y="1702897"/>
            <a:ext cx="7870825" cy="14769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3096" name="公式" r:id="rId1" imgW="105156000" imgH="20726400" progId="Equation.3">
                    <p:embed/>
                  </p:oleObj>
                </mc:Choice>
                <mc:Fallback>
                  <p:oleObj name="公式" r:id="rId1" imgW="105156000" imgH="20726400" progId="Equation.3">
                    <p:embed/>
                    <p:pic>
                      <p:nvPicPr>
                        <p:cNvPr id="0" name="图片 3309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-493192" y="1702897"/>
                          <a:ext cx="7870825" cy="14769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162800" cy="742950"/>
          </a:xfrm>
          <a:noFill/>
        </p:spPr>
        <p:txBody>
          <a:bodyPr lIns="90488" rIns="90488">
            <a:norm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3600" b="1" dirty="0">
                <a:solidFill>
                  <a:srgbClr val="FF0000"/>
                </a:solidFill>
              </a:rPr>
              <a:t>1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：二级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cache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的缺失率计算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87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304" y="888936"/>
            <a:ext cx="8915400" cy="1656184"/>
          </a:xfrm>
          <a:noFill/>
        </p:spPr>
        <p:txBody>
          <a:bodyPr lIns="90488" rIns="90488">
            <a:normAutofit/>
          </a:bodyPr>
          <a:lstStyle/>
          <a:p>
            <a:pPr>
              <a:lnSpc>
                <a:spcPts val="2500"/>
              </a:lnSpc>
              <a:buFontTx/>
              <a:buNone/>
            </a:pPr>
            <a:r>
              <a:rPr lang="zh-CN" altLang="en-US" sz="2800" b="1" dirty="0" smtClean="0">
                <a:solidFill>
                  <a:schemeClr val="hlink"/>
                </a:solidFill>
              </a:rPr>
              <a:t>假设：</a:t>
            </a:r>
            <a:r>
              <a:rPr lang="en-US" sz="2800" b="1" dirty="0" smtClean="0"/>
              <a:t> 1000</a:t>
            </a:r>
            <a:r>
              <a:rPr lang="zh-CN" altLang="en-US" sz="2800" b="1" dirty="0" smtClean="0"/>
              <a:t>次访存中</a:t>
            </a:r>
            <a:endParaRPr lang="en-US" sz="2800" b="1" dirty="0"/>
          </a:p>
          <a:p>
            <a:pPr lvl="1">
              <a:lnSpc>
                <a:spcPts val="2500"/>
              </a:lnSpc>
              <a:buFontTx/>
              <a:buNone/>
            </a:pPr>
            <a:r>
              <a:rPr lang="en-US" sz="2400" b="1" dirty="0"/>
              <a:t>L1 </a:t>
            </a:r>
            <a:r>
              <a:rPr lang="en-US" sz="2400" b="1" dirty="0" smtClean="0"/>
              <a:t>cache</a:t>
            </a:r>
            <a:r>
              <a:rPr lang="zh-CN" altLang="en-US" sz="2400" b="1" dirty="0" smtClean="0"/>
              <a:t>：</a:t>
            </a:r>
            <a:r>
              <a:rPr lang="en-US" sz="2400" b="1" dirty="0" smtClean="0"/>
              <a:t>40</a:t>
            </a:r>
            <a:r>
              <a:rPr lang="zh-CN" altLang="en-US" sz="2400" b="1" dirty="0" smtClean="0"/>
              <a:t>次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缺失</a:t>
            </a:r>
            <a:endParaRPr lang="en-US" sz="2400" b="1" dirty="0"/>
          </a:p>
          <a:p>
            <a:pPr lvl="1">
              <a:lnSpc>
                <a:spcPts val="2500"/>
              </a:lnSpc>
              <a:buFontTx/>
              <a:buNone/>
            </a:pPr>
            <a:r>
              <a:rPr lang="en-US" sz="2400" b="1" dirty="0" smtClean="0"/>
              <a:t>L2 cache:</a:t>
            </a:r>
            <a:r>
              <a:rPr lang="zh-CN" altLang="en-US" sz="2400" b="1" dirty="0"/>
              <a:t> </a:t>
            </a:r>
            <a:r>
              <a:rPr lang="zh-CN" altLang="en-US" sz="2400" b="1" dirty="0" smtClean="0"/>
              <a:t>  </a:t>
            </a:r>
            <a:r>
              <a:rPr lang="en-US" sz="2400" b="1" dirty="0" smtClean="0"/>
              <a:t>20 </a:t>
            </a:r>
            <a:r>
              <a:rPr lang="zh-CN" altLang="en-US" sz="2400" b="1" dirty="0" smtClean="0"/>
              <a:t>次缺失</a:t>
            </a:r>
            <a:r>
              <a:rPr lang="en-US" sz="2400" b="1" dirty="0" smtClean="0"/>
              <a:t> </a:t>
            </a:r>
            <a:endParaRPr lang="en-US" altLang="zh-CN" sz="2800" b="1" dirty="0" smtClean="0">
              <a:solidFill>
                <a:schemeClr val="hlink"/>
              </a:solidFill>
            </a:endParaRPr>
          </a:p>
          <a:p>
            <a:pPr lvl="1">
              <a:lnSpc>
                <a:spcPts val="2500"/>
              </a:lnSpc>
              <a:buFontTx/>
              <a:buNone/>
            </a:pPr>
            <a:r>
              <a:rPr lang="zh-CN" altLang="en-US" sz="2800" b="1" dirty="0" smtClean="0">
                <a:solidFill>
                  <a:schemeClr val="hlink"/>
                </a:solidFill>
              </a:rPr>
              <a:t>求</a:t>
            </a:r>
            <a:r>
              <a:rPr lang="en-US" altLang="zh-CN" sz="2800" b="1" dirty="0" smtClean="0">
                <a:solidFill>
                  <a:schemeClr val="hlink"/>
                </a:solidFill>
              </a:rPr>
              <a:t>L1</a:t>
            </a:r>
            <a:r>
              <a:rPr lang="zh-CN" altLang="en-US" sz="2800" b="1" dirty="0" smtClean="0">
                <a:solidFill>
                  <a:schemeClr val="hlink"/>
                </a:solidFill>
              </a:rPr>
              <a:t>的缺失率，</a:t>
            </a:r>
            <a:r>
              <a:rPr lang="en-US" altLang="zh-CN" sz="2800" b="1" dirty="0" smtClean="0">
                <a:solidFill>
                  <a:schemeClr val="hlink"/>
                </a:solidFill>
              </a:rPr>
              <a:t>L2</a:t>
            </a:r>
            <a:r>
              <a:rPr lang="zh-CN" altLang="en-US" sz="2800" b="1" dirty="0" smtClean="0">
                <a:solidFill>
                  <a:schemeClr val="hlink"/>
                </a:solidFill>
              </a:rPr>
              <a:t>的局部与全局缺失率</a:t>
            </a:r>
            <a:r>
              <a:rPr lang="zh-CN" altLang="en-US" b="1" dirty="0" smtClean="0">
                <a:solidFill>
                  <a:schemeClr val="hlink"/>
                </a:solidFill>
              </a:rPr>
              <a:t>？</a:t>
            </a:r>
            <a:endParaRPr lang="en-US" sz="3200" b="1" dirty="0"/>
          </a:p>
        </p:txBody>
      </p:sp>
      <p:grpSp>
        <p:nvGrpSpPr>
          <p:cNvPr id="4" name="组合 3"/>
          <p:cNvGrpSpPr/>
          <p:nvPr/>
        </p:nvGrpSpPr>
        <p:grpSpPr>
          <a:xfrm>
            <a:off x="0" y="2598460"/>
            <a:ext cx="9271316" cy="2126684"/>
            <a:chOff x="-2096" y="2577872"/>
            <a:chExt cx="9220200" cy="2362200"/>
          </a:xfrm>
        </p:grpSpPr>
        <p:sp>
          <p:nvSpPr>
            <p:cNvPr id="879621" name="Rectangle 5"/>
            <p:cNvSpPr>
              <a:spLocks noChangeArrowheads="1"/>
            </p:cNvSpPr>
            <p:nvPr/>
          </p:nvSpPr>
          <p:spPr bwMode="auto">
            <a:xfrm>
              <a:off x="-2096" y="2577872"/>
              <a:ext cx="9220200" cy="2362200"/>
            </a:xfrm>
            <a:prstGeom prst="rect">
              <a:avLst/>
            </a:prstGeom>
            <a:solidFill>
              <a:srgbClr val="BBFFBB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88" tIns="44450" rIns="90488" bIns="44450"/>
            <a:lstStyle/>
            <a:p>
              <a:pPr marL="285750" indent="-285750" algn="l">
                <a:lnSpc>
                  <a:spcPct val="80000"/>
                </a:lnSpc>
                <a:spcBef>
                  <a:spcPct val="30000"/>
                </a:spcBef>
                <a:buSzPct val="100000"/>
              </a:pPr>
              <a:r>
                <a:rPr lang="zh-CN" altLang="en-US" sz="2400" b="1" dirty="0" smtClean="0">
                  <a:solidFill>
                    <a:schemeClr val="hlink"/>
                  </a:solidFill>
                  <a:latin typeface="Comic Sans MS" panose="030F0702030302020204" pitchFamily="66" charset="0"/>
                </a:rPr>
                <a:t>答案：</a:t>
              </a:r>
              <a:r>
                <a:rPr lang="en-US" sz="2400" b="1" dirty="0" smtClean="0">
                  <a:solidFill>
                    <a:schemeClr val="hlink"/>
                  </a:solidFill>
                  <a:latin typeface="Comic Sans MS" panose="030F0702030302020204" pitchFamily="66" charset="0"/>
                </a:rPr>
                <a:t> </a:t>
              </a:r>
              <a:r>
                <a:rPr lang="zh-CN" altLang="en-US" sz="2400" b="1" dirty="0" smtClean="0">
                  <a:latin typeface="Comic Sans MS" panose="030F0702030302020204" pitchFamily="66" charset="0"/>
                </a:rPr>
                <a:t>计算局部和全局缺失率</a:t>
              </a:r>
              <a:endParaRPr lang="en-US" sz="2400" b="1" dirty="0">
                <a:latin typeface="Comic Sans MS" panose="030F0702030302020204" pitchFamily="66" charset="0"/>
              </a:endParaRPr>
            </a:p>
            <a:p>
              <a:pPr marL="285750" indent="-285750" algn="l">
                <a:lnSpc>
                  <a:spcPct val="80000"/>
                </a:lnSpc>
                <a:spcBef>
                  <a:spcPct val="30000"/>
                </a:spcBef>
                <a:buSzPct val="100000"/>
              </a:pPr>
              <a:endParaRPr lang="en-US" sz="2400" dirty="0">
                <a:latin typeface="Comic Sans MS" panose="030F0702030302020204" pitchFamily="66" charset="0"/>
              </a:endParaRPr>
            </a:p>
            <a:p>
              <a:pPr marL="285750" indent="-285750" algn="l">
                <a:lnSpc>
                  <a:spcPct val="80000"/>
                </a:lnSpc>
                <a:spcBef>
                  <a:spcPct val="30000"/>
                </a:spcBef>
                <a:buSzPct val="100000"/>
              </a:pPr>
              <a:endParaRPr lang="en-US" sz="2400" dirty="0">
                <a:latin typeface="Comic Sans MS" panose="030F0702030302020204" pitchFamily="66" charset="0"/>
              </a:endParaRPr>
            </a:p>
            <a:p>
              <a:pPr marL="285750" indent="-285750" algn="l">
                <a:lnSpc>
                  <a:spcPct val="80000"/>
                </a:lnSpc>
                <a:spcBef>
                  <a:spcPct val="30000"/>
                </a:spcBef>
                <a:buSzPct val="100000"/>
              </a:pPr>
              <a:endParaRPr lang="en-US" sz="2400" dirty="0">
                <a:latin typeface="Comic Sans MS" panose="030F0702030302020204" pitchFamily="66" charset="0"/>
              </a:endParaRPr>
            </a:p>
          </p:txBody>
        </p:sp>
        <p:graphicFrame>
          <p:nvGraphicFramePr>
            <p:cNvPr id="879622" name="Object 6"/>
            <p:cNvGraphicFramePr>
              <a:graphicFrameLocks noChangeAspect="1"/>
            </p:cNvGraphicFramePr>
            <p:nvPr/>
          </p:nvGraphicFramePr>
          <p:xfrm>
            <a:off x="105409" y="3332232"/>
            <a:ext cx="8856984" cy="13489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179" name="公式" r:id="rId1" imgW="138074400" imgH="20726400" progId="Equation.3">
                    <p:embed/>
                  </p:oleObj>
                </mc:Choice>
                <mc:Fallback>
                  <p:oleObj name="公式" r:id="rId1" imgW="138074400" imgH="20726400" progId="Equation.3">
                    <p:embed/>
                    <p:pic>
                      <p:nvPicPr>
                        <p:cNvPr id="0" name="图片 431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5409" y="3332232"/>
                          <a:ext cx="8856984" cy="1348966"/>
                        </a:xfrm>
                        <a:prstGeom prst="rect">
                          <a:avLst/>
                        </a:prstGeom>
                        <a:solidFill>
                          <a:srgbClr val="BBFFBB"/>
                        </a:solidFill>
                        <a:ln>
                          <a:noFill/>
                        </a:ln>
                        <a:effectLst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" name="矩形 2"/>
          <p:cNvSpPr/>
          <p:nvPr/>
        </p:nvSpPr>
        <p:spPr>
          <a:xfrm>
            <a:off x="251520" y="5013176"/>
            <a:ext cx="8712968" cy="1400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zh-CN" altLang="en-US" sz="2400" b="1" dirty="0" smtClean="0">
                <a:solidFill>
                  <a:schemeClr val="hlink"/>
                </a:solidFill>
                <a:latin typeface="+mn-ea"/>
              </a:rPr>
              <a:t>* 二</a:t>
            </a:r>
            <a:r>
              <a:rPr lang="zh-CN" altLang="en-US" sz="2400" b="1" dirty="0">
                <a:solidFill>
                  <a:schemeClr val="hlink"/>
                </a:solidFill>
                <a:latin typeface="+mn-ea"/>
              </a:rPr>
              <a:t>级</a:t>
            </a:r>
            <a:r>
              <a:rPr lang="en-US" altLang="zh-CN" sz="2400" b="1" dirty="0">
                <a:solidFill>
                  <a:schemeClr val="hlink"/>
                </a:solidFill>
                <a:latin typeface="+mn-ea"/>
              </a:rPr>
              <a:t>cache</a:t>
            </a:r>
            <a:r>
              <a:rPr lang="zh-CN" altLang="en-US" sz="2400" b="1" dirty="0">
                <a:solidFill>
                  <a:schemeClr val="hlink"/>
                </a:solidFill>
                <a:latin typeface="+mn-ea"/>
              </a:rPr>
              <a:t>的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局部缺失率大，</a:t>
            </a:r>
            <a:r>
              <a:rPr lang="en-US" altLang="zh-CN" sz="2400" b="1" dirty="0">
                <a:latin typeface="+mn-ea"/>
              </a:rPr>
              <a:t> </a:t>
            </a:r>
            <a:r>
              <a:rPr lang="zh-CN" altLang="en-US" sz="2400" b="1" dirty="0">
                <a:latin typeface="+mn-ea"/>
              </a:rPr>
              <a:t>是因为一级</a:t>
            </a:r>
            <a:r>
              <a:rPr lang="en-US" altLang="zh-CN" sz="2400" b="1" dirty="0">
                <a:latin typeface="+mn-ea"/>
              </a:rPr>
              <a:t>cache</a:t>
            </a:r>
            <a:r>
              <a:rPr lang="zh-CN" altLang="en-US" sz="2400" b="1" dirty="0">
                <a:latin typeface="+mn-ea"/>
              </a:rPr>
              <a:t>存储的是最容易命中的数据。</a:t>
            </a:r>
            <a:endParaRPr lang="en-US" altLang="zh-CN" sz="2400" b="1" dirty="0">
              <a:latin typeface="+mn-ea"/>
            </a:endParaRPr>
          </a:p>
          <a:p>
            <a:pPr>
              <a:lnSpc>
                <a:spcPts val="3400"/>
              </a:lnSpc>
            </a:pPr>
            <a:r>
              <a:rPr lang="zh-CN" altLang="en-US" sz="2400" b="1" i="1" dirty="0" smtClean="0">
                <a:solidFill>
                  <a:srgbClr val="C00000"/>
                </a:solidFill>
                <a:latin typeface="+mn-ea"/>
              </a:rPr>
              <a:t>* </a:t>
            </a:r>
            <a:r>
              <a:rPr lang="zh-CN" altLang="en-US" sz="2400" b="1" dirty="0" smtClean="0">
                <a:solidFill>
                  <a:srgbClr val="C00000"/>
                </a:solidFill>
                <a:latin typeface="+mn-ea"/>
              </a:rPr>
              <a:t>全局</a:t>
            </a:r>
            <a:r>
              <a:rPr lang="zh-CN" altLang="en-US" sz="2400" b="1" dirty="0">
                <a:solidFill>
                  <a:srgbClr val="C00000"/>
                </a:solidFill>
                <a:latin typeface="+mn-ea"/>
              </a:rPr>
              <a:t>缺失率</a:t>
            </a:r>
            <a:r>
              <a:rPr lang="zh-CN" altLang="en-US" sz="2400" b="1" i="1" dirty="0">
                <a:latin typeface="+mn-ea"/>
              </a:rPr>
              <a:t>：</a:t>
            </a:r>
            <a:r>
              <a:rPr lang="en-US" altLang="zh-CN" sz="2400" b="1" i="1" dirty="0">
                <a:latin typeface="+mn-ea"/>
              </a:rPr>
              <a:t> </a:t>
            </a:r>
            <a:r>
              <a:rPr lang="zh-CN" altLang="en-US" sz="2400" b="1" dirty="0">
                <a:latin typeface="+mn-ea"/>
              </a:rPr>
              <a:t>给出了</a:t>
            </a:r>
            <a:r>
              <a:rPr lang="en-US" altLang="zh-CN" sz="2400" b="1" dirty="0">
                <a:latin typeface="+mn-ea"/>
              </a:rPr>
              <a:t>CPU</a:t>
            </a:r>
            <a:r>
              <a:rPr lang="zh-CN" altLang="en-US" sz="2400" b="1" dirty="0">
                <a:latin typeface="+mn-ea"/>
              </a:rPr>
              <a:t>到存储器访问</a:t>
            </a:r>
            <a:r>
              <a:rPr lang="zh-CN" altLang="en-US" sz="2400" b="1" u="sng" dirty="0">
                <a:solidFill>
                  <a:srgbClr val="FF0000"/>
                </a:solidFill>
                <a:latin typeface="+mn-ea"/>
              </a:rPr>
              <a:t>不同路径</a:t>
            </a:r>
            <a:r>
              <a:rPr lang="zh-CN" altLang="en-US" sz="2400" b="1" dirty="0">
                <a:latin typeface="+mn-ea"/>
              </a:rPr>
              <a:t>所占的比例。</a:t>
            </a:r>
            <a:endParaRPr lang="en-US" altLang="zh-CN" sz="2400" b="1" dirty="0"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476672"/>
            <a:ext cx="7162800" cy="742950"/>
          </a:xfrm>
          <a:noFill/>
        </p:spPr>
        <p:txBody>
          <a:bodyPr lIns="90488" rIns="90488">
            <a:norm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每条指令的存储器停顿</a:t>
            </a:r>
            <a:r>
              <a:rPr lang="en-US" sz="3600" b="1" dirty="0" smtClean="0">
                <a:solidFill>
                  <a:srgbClr val="FF0000"/>
                </a:solidFill>
              </a:rPr>
              <a:t> 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87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616" y="1371248"/>
            <a:ext cx="9147056" cy="4506024"/>
          </a:xfrm>
          <a:noFill/>
        </p:spPr>
        <p:txBody>
          <a:bodyPr lIns="90488" rIns="90488">
            <a:normAutofit/>
          </a:bodyPr>
          <a:lstStyle/>
          <a:p>
            <a:pPr marL="0" indent="0">
              <a:lnSpc>
                <a:spcPts val="3400"/>
              </a:lnSpc>
              <a:buNone/>
            </a:pPr>
            <a:r>
              <a:rPr lang="zh-CN" altLang="en-US" sz="28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每</a:t>
            </a:r>
            <a:r>
              <a:rPr lang="zh-CN" altLang="en-US" sz="2800" b="1" dirty="0">
                <a:solidFill>
                  <a:srgbClr val="C00000"/>
                </a:solidFill>
                <a:ea typeface="宋体" panose="02010600030101010101" pitchFamily="2" charset="-122"/>
              </a:rPr>
              <a:t>条指令的存储器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停顿</a:t>
            </a:r>
            <a:r>
              <a:rPr lang="zh-CN" altLang="en-US" sz="2800" b="1" i="1" dirty="0" smtClean="0">
                <a:ea typeface="宋体" panose="02010600030101010101" pitchFamily="2" charset="-122"/>
              </a:rPr>
              <a:t>需要考虑</a:t>
            </a:r>
            <a:r>
              <a:rPr lang="zh-CN" altLang="en-US" sz="2800" b="1" i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二</a:t>
            </a:r>
            <a:r>
              <a:rPr lang="zh-CN" altLang="en-US" sz="2800" b="1" i="1" dirty="0">
                <a:solidFill>
                  <a:schemeClr val="hlink"/>
                </a:solidFill>
                <a:ea typeface="宋体" panose="02010600030101010101" pitchFamily="2" charset="-122"/>
              </a:rPr>
              <a:t>级</a:t>
            </a:r>
            <a:r>
              <a:rPr lang="en-US" altLang="zh-CN" sz="2800" b="1" i="1" dirty="0">
                <a:solidFill>
                  <a:schemeClr val="hlink"/>
                </a:solidFill>
                <a:ea typeface="宋体" panose="02010600030101010101" pitchFamily="2" charset="-122"/>
              </a:rPr>
              <a:t>cache</a:t>
            </a:r>
            <a:r>
              <a:rPr lang="zh-CN" altLang="en-US" sz="2800" b="1" i="1" dirty="0">
                <a:solidFill>
                  <a:schemeClr val="hlink"/>
                </a:solidFill>
                <a:ea typeface="宋体" panose="02010600030101010101" pitchFamily="2" charset="-122"/>
              </a:rPr>
              <a:t>的</a:t>
            </a:r>
            <a:r>
              <a:rPr lang="zh-CN" altLang="en-US" sz="2800" b="1" i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影响</a:t>
            </a:r>
            <a:r>
              <a:rPr lang="zh-CN" altLang="en-US" sz="2800" b="1" i="1" dirty="0" smtClean="0">
                <a:ea typeface="宋体" panose="02010600030101010101" pitchFamily="2" charset="-122"/>
              </a:rPr>
              <a:t>：</a:t>
            </a:r>
            <a:endParaRPr lang="en-US" altLang="zh-CN" sz="2800" b="1" i="1" dirty="0" smtClean="0">
              <a:ea typeface="宋体" panose="02010600030101010101" pitchFamily="2" charset="-122"/>
            </a:endParaRPr>
          </a:p>
          <a:p>
            <a:pPr marL="0" indent="0">
              <a:lnSpc>
                <a:spcPts val="3400"/>
              </a:lnSpc>
              <a:buNone/>
            </a:pPr>
            <a:r>
              <a:rPr lang="en-US" altLang="zh-CN" sz="2800" b="1" i="1" dirty="0" smtClean="0">
                <a:ea typeface="宋体" panose="02010600030101010101" pitchFamily="2" charset="-122"/>
              </a:rPr>
              <a:t> </a:t>
            </a:r>
            <a:endParaRPr lang="en-US" altLang="zh-CN" sz="2800" b="1" i="1" dirty="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zh-CN" altLang="en-US" sz="2800" b="1" dirty="0" smtClean="0"/>
              <a:t>平均每条指令的存储器停顿</a:t>
            </a:r>
            <a:endParaRPr lang="en-US" altLang="zh-CN" sz="2800" b="1" dirty="0" smtClean="0"/>
          </a:p>
          <a:p>
            <a:pPr>
              <a:buFontTx/>
              <a:buNone/>
            </a:pPr>
            <a:r>
              <a:rPr lang="en-US" sz="2800" b="1" dirty="0" smtClean="0"/>
              <a:t>    </a:t>
            </a:r>
            <a:r>
              <a:rPr lang="en-US" altLang="zh-CN" sz="2800" b="1" dirty="0" smtClean="0"/>
              <a:t>= </a:t>
            </a:r>
            <a:r>
              <a:rPr lang="zh-CN" altLang="en-US" sz="2800" b="1" dirty="0" smtClean="0"/>
              <a:t>每</a:t>
            </a:r>
            <a:r>
              <a:rPr lang="zh-CN" altLang="en-US" sz="2800" b="1" dirty="0"/>
              <a:t>条指令缺失次数</a:t>
            </a:r>
            <a:r>
              <a:rPr lang="en-US" altLang="zh-CN" sz="2800" b="1" baseline="-25000" dirty="0"/>
              <a:t>L1 </a:t>
            </a:r>
            <a:r>
              <a:rPr lang="en-US" altLang="zh-CN" sz="2800" b="1" baseline="-25000" dirty="0" smtClean="0"/>
              <a:t> </a:t>
            </a:r>
            <a:r>
              <a:rPr lang="en-US" altLang="zh-CN" sz="2800" b="1" dirty="0" smtClean="0"/>
              <a:t>x  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每条指令缺失代价</a:t>
            </a:r>
            <a:r>
              <a:rPr lang="en-US" altLang="zh-CN" sz="2800" b="1" baseline="-25000" dirty="0" smtClean="0">
                <a:solidFill>
                  <a:srgbClr val="0070C0"/>
                </a:solidFill>
              </a:rPr>
              <a:t>L1</a:t>
            </a:r>
            <a:r>
              <a:rPr lang="en-US" altLang="zh-CN" sz="2800" b="1" dirty="0" smtClean="0"/>
              <a:t> </a:t>
            </a:r>
            <a:endParaRPr lang="en-US" sz="2800" b="1" dirty="0"/>
          </a:p>
          <a:p>
            <a:pPr>
              <a:buFontTx/>
              <a:buNone/>
            </a:pPr>
            <a:r>
              <a:rPr lang="en-US" b="1" dirty="0"/>
              <a:t>	</a:t>
            </a:r>
            <a:r>
              <a:rPr lang="en-US" sz="2800" b="1" dirty="0" smtClean="0"/>
              <a:t>= </a:t>
            </a:r>
            <a:r>
              <a:rPr lang="zh-CN" altLang="en-US" sz="2800" b="1" dirty="0" smtClean="0"/>
              <a:t>每</a:t>
            </a:r>
            <a:r>
              <a:rPr lang="zh-CN" altLang="en-US" sz="2800" b="1" dirty="0"/>
              <a:t>条指令缺失次数</a:t>
            </a:r>
            <a:r>
              <a:rPr lang="en-US" b="1" baseline="-25000" dirty="0" smtClean="0"/>
              <a:t>L1 </a:t>
            </a:r>
            <a:r>
              <a:rPr lang="en-US" b="1" dirty="0"/>
              <a:t>x </a:t>
            </a:r>
            <a:r>
              <a:rPr lang="zh-CN" altLang="en-US" b="1" dirty="0" smtClean="0">
                <a:solidFill>
                  <a:srgbClr val="0070C0"/>
                </a:solidFill>
              </a:rPr>
              <a:t>（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命中</a:t>
            </a:r>
            <a:r>
              <a:rPr lang="zh-CN" altLang="en-US" sz="2800" b="1" dirty="0">
                <a:solidFill>
                  <a:srgbClr val="0070C0"/>
                </a:solidFill>
              </a:rPr>
              <a:t>时间</a:t>
            </a:r>
            <a:r>
              <a:rPr lang="en-US" b="1" baseline="-25000" dirty="0" smtClean="0">
                <a:solidFill>
                  <a:srgbClr val="0070C0"/>
                </a:solidFill>
              </a:rPr>
              <a:t>L2</a:t>
            </a:r>
            <a:r>
              <a:rPr lang="en-US" b="1" dirty="0" smtClean="0">
                <a:solidFill>
                  <a:srgbClr val="0070C0"/>
                </a:solidFill>
              </a:rPr>
              <a:t> </a:t>
            </a:r>
            <a:endParaRPr lang="en-US" b="1" dirty="0">
              <a:solidFill>
                <a:srgbClr val="0070C0"/>
              </a:solidFill>
            </a:endParaRPr>
          </a:p>
          <a:p>
            <a:pPr>
              <a:buFontTx/>
              <a:buNone/>
            </a:pPr>
            <a:r>
              <a:rPr lang="en-US" b="1" dirty="0">
                <a:solidFill>
                  <a:srgbClr val="0070C0"/>
                </a:solidFill>
              </a:rPr>
              <a:t>			  </a:t>
            </a:r>
            <a:r>
              <a:rPr lang="en-US" b="1" dirty="0" smtClean="0">
                <a:solidFill>
                  <a:srgbClr val="0070C0"/>
                </a:solidFill>
              </a:rPr>
              <a:t>             + </a:t>
            </a:r>
            <a:r>
              <a:rPr lang="zh-CN" altLang="en-US" sz="2800" b="1" dirty="0">
                <a:solidFill>
                  <a:srgbClr val="0070C0"/>
                </a:solidFill>
              </a:rPr>
              <a:t>每条指令缺失次数</a:t>
            </a:r>
            <a:r>
              <a:rPr lang="en-US" b="1" baseline="-25000" dirty="0" smtClean="0">
                <a:solidFill>
                  <a:srgbClr val="0070C0"/>
                </a:solidFill>
              </a:rPr>
              <a:t>L2  </a:t>
            </a:r>
            <a:r>
              <a:rPr lang="en-US" b="1" dirty="0">
                <a:solidFill>
                  <a:srgbClr val="0070C0"/>
                </a:solidFill>
              </a:rPr>
              <a:t>x </a:t>
            </a:r>
            <a:r>
              <a:rPr lang="zh-CN" altLang="en-US" sz="2800" b="1" dirty="0">
                <a:solidFill>
                  <a:srgbClr val="0070C0"/>
                </a:solidFill>
              </a:rPr>
              <a:t>缺失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代价</a:t>
            </a:r>
            <a:r>
              <a:rPr lang="en-US" b="1" baseline="-25000" dirty="0" smtClean="0">
                <a:solidFill>
                  <a:srgbClr val="0070C0"/>
                </a:solidFill>
              </a:rPr>
              <a:t>L2</a:t>
            </a:r>
            <a:r>
              <a:rPr lang="zh-CN" altLang="en-US" b="1" dirty="0" smtClean="0">
                <a:solidFill>
                  <a:srgbClr val="0070C0"/>
                </a:solidFill>
              </a:rPr>
              <a:t>）</a:t>
            </a:r>
            <a:endParaRPr lang="en-US" altLang="zh-CN" b="1" dirty="0" smtClean="0">
              <a:solidFill>
                <a:srgbClr val="0070C0"/>
              </a:solidFill>
            </a:endParaRPr>
          </a:p>
          <a:p>
            <a:pPr>
              <a:buFontTx/>
              <a:buNone/>
            </a:pPr>
            <a:r>
              <a:rPr lang="en-US" b="1" baseline="-25000" dirty="0"/>
              <a:t> </a:t>
            </a:r>
            <a:r>
              <a:rPr lang="en-US" b="1" baseline="-25000" dirty="0" smtClean="0"/>
              <a:t>    </a:t>
            </a:r>
            <a:r>
              <a:rPr lang="en-US" sz="2800" b="1" dirty="0" smtClean="0"/>
              <a:t>= </a:t>
            </a:r>
            <a:r>
              <a:rPr lang="zh-CN" altLang="en-US" sz="2800" b="1" dirty="0" smtClean="0"/>
              <a:t>每条</a:t>
            </a:r>
            <a:r>
              <a:rPr lang="zh-CN" altLang="en-US" sz="2800" b="1" dirty="0"/>
              <a:t>指令缺失次数</a:t>
            </a:r>
            <a:r>
              <a:rPr lang="en-US" altLang="zh-CN" sz="2800" b="1" baseline="-25000" dirty="0"/>
              <a:t>L1 </a:t>
            </a:r>
            <a:r>
              <a:rPr lang="en-US" altLang="zh-CN" sz="2800" b="1" dirty="0"/>
              <a:t>x 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命中</a:t>
            </a:r>
            <a:r>
              <a:rPr lang="zh-CN" altLang="en-US" sz="2800" b="1" dirty="0">
                <a:solidFill>
                  <a:srgbClr val="0070C0"/>
                </a:solidFill>
              </a:rPr>
              <a:t>时间</a:t>
            </a:r>
            <a:r>
              <a:rPr lang="en-US" altLang="zh-CN" sz="2800" b="1" baseline="-25000" dirty="0">
                <a:solidFill>
                  <a:srgbClr val="0070C0"/>
                </a:solidFill>
              </a:rPr>
              <a:t>L2</a:t>
            </a:r>
            <a:r>
              <a:rPr lang="en-US" altLang="zh-CN" sz="2800" b="1" dirty="0">
                <a:solidFill>
                  <a:srgbClr val="0070C0"/>
                </a:solidFill>
              </a:rPr>
              <a:t> </a:t>
            </a:r>
            <a:endParaRPr lang="en-US" altLang="zh-CN" sz="2800" b="1" dirty="0" smtClean="0">
              <a:solidFill>
                <a:srgbClr val="0070C0"/>
              </a:solidFill>
            </a:endParaRPr>
          </a:p>
          <a:p>
            <a:pPr>
              <a:buFontTx/>
              <a:buNone/>
            </a:pPr>
            <a:r>
              <a:rPr lang="en-US" altLang="zh-CN" sz="2800" b="1" dirty="0" smtClean="0"/>
              <a:t>                    </a:t>
            </a:r>
            <a:r>
              <a:rPr lang="en-US" altLang="zh-CN" sz="2800" b="1" dirty="0"/>
              <a:t>+ </a:t>
            </a:r>
            <a:r>
              <a:rPr lang="zh-CN" altLang="en-US" sz="2800" b="1" dirty="0">
                <a:solidFill>
                  <a:srgbClr val="C00000"/>
                </a:solidFill>
              </a:rPr>
              <a:t>每条指令缺失</a:t>
            </a:r>
            <a:r>
              <a:rPr lang="zh-CN" altLang="en-US" sz="2800" b="1" dirty="0" smtClean="0">
                <a:solidFill>
                  <a:srgbClr val="C00000"/>
                </a:solidFill>
              </a:rPr>
              <a:t>次数</a:t>
            </a:r>
            <a:r>
              <a:rPr lang="en-US" altLang="zh-CN" sz="2800" b="1" baseline="-25000" dirty="0" smtClean="0">
                <a:solidFill>
                  <a:srgbClr val="C00000"/>
                </a:solidFill>
              </a:rPr>
              <a:t>G2  </a:t>
            </a:r>
            <a:r>
              <a:rPr lang="en-US" altLang="zh-CN" sz="2800" b="1" dirty="0"/>
              <a:t>x </a:t>
            </a:r>
            <a:r>
              <a:rPr lang="zh-CN" altLang="en-US" sz="2800" b="1" dirty="0">
                <a:solidFill>
                  <a:srgbClr val="0070C0"/>
                </a:solidFill>
              </a:rPr>
              <a:t>缺失代价</a:t>
            </a:r>
            <a:r>
              <a:rPr lang="en-US" altLang="zh-CN" sz="2800" b="1" baseline="-25000" dirty="0">
                <a:solidFill>
                  <a:srgbClr val="0070C0"/>
                </a:solidFill>
              </a:rPr>
              <a:t>L2</a:t>
            </a:r>
            <a:endParaRPr lang="en-US" sz="2800" b="1" baseline="-25000" dirty="0">
              <a:solidFill>
                <a:srgbClr val="0070C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522894" y="2780928"/>
            <a:ext cx="1515500" cy="707886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0070C0"/>
                </a:solidFill>
                <a:latin typeface="+mn-ea"/>
              </a:rPr>
              <a:t>每条指令</a:t>
            </a:r>
            <a:endParaRPr lang="en-US" altLang="zh-CN" sz="2000" b="1" dirty="0" smtClean="0">
              <a:solidFill>
                <a:srgbClr val="0070C0"/>
              </a:solidFill>
              <a:latin typeface="+mn-ea"/>
            </a:endParaRPr>
          </a:p>
          <a:p>
            <a:r>
              <a:rPr lang="en-US" altLang="zh-CN" sz="2000" b="1" dirty="0" smtClean="0">
                <a:solidFill>
                  <a:srgbClr val="0070C0"/>
                </a:solidFill>
                <a:latin typeface="+mn-ea"/>
              </a:rPr>
              <a:t>L1</a:t>
            </a:r>
            <a:r>
              <a:rPr lang="zh-CN" altLang="en-US" sz="2000" b="1" dirty="0" smtClean="0">
                <a:solidFill>
                  <a:srgbClr val="0070C0"/>
                </a:solidFill>
                <a:latin typeface="+mn-ea"/>
              </a:rPr>
              <a:t>缺失代价</a:t>
            </a:r>
            <a:endParaRPr lang="zh-CN" altLang="en-US" sz="2000" b="1" dirty="0">
              <a:solidFill>
                <a:srgbClr val="0070C0"/>
              </a:solidFill>
              <a:latin typeface="+mn-ea"/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 flipH="1">
            <a:off x="7229294" y="3178228"/>
            <a:ext cx="324036" cy="328213"/>
          </a:xfrm>
          <a:prstGeom prst="straightConnector1">
            <a:avLst/>
          </a:prstGeom>
          <a:ln w="63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椭圆 3"/>
          <p:cNvSpPr/>
          <p:nvPr/>
        </p:nvSpPr>
        <p:spPr>
          <a:xfrm>
            <a:off x="3419872" y="3488814"/>
            <a:ext cx="5472608" cy="1236330"/>
          </a:xfrm>
          <a:prstGeom prst="ellipse">
            <a:avLst/>
          </a:prstGeom>
          <a:noFill/>
          <a:ln w="31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152400"/>
            <a:ext cx="7162800" cy="742950"/>
          </a:xfrm>
          <a:noFill/>
        </p:spPr>
        <p:txBody>
          <a:bodyPr lIns="90488" rIns="90488">
            <a:norm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例</a:t>
            </a:r>
            <a:r>
              <a:rPr lang="en-US" sz="36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：二级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cache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的平均访存时间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87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6712"/>
            <a:ext cx="8915400" cy="3124200"/>
          </a:xfrm>
          <a:noFill/>
        </p:spPr>
        <p:txBody>
          <a:bodyPr lIns="90488" rIns="90488">
            <a:normAutofit fontScale="85000"/>
          </a:bodyPr>
          <a:lstStyle/>
          <a:p>
            <a:pPr>
              <a:lnSpc>
                <a:spcPts val="2500"/>
              </a:lnSpc>
              <a:buFontTx/>
              <a:buNone/>
            </a:pPr>
            <a:r>
              <a:rPr lang="zh-CN" altLang="en-US" sz="2800" b="1" dirty="0" smtClean="0">
                <a:solidFill>
                  <a:schemeClr val="hlink"/>
                </a:solidFill>
              </a:rPr>
              <a:t>假设：</a:t>
            </a:r>
            <a:r>
              <a:rPr lang="en-US" sz="2800" b="1" dirty="0" smtClean="0"/>
              <a:t> </a:t>
            </a:r>
            <a:r>
              <a:rPr lang="en-US" sz="2000" b="1" dirty="0" smtClean="0">
                <a:sym typeface="+mn-ea"/>
              </a:rPr>
              <a:t>1000 </a:t>
            </a:r>
            <a:r>
              <a:rPr lang="zh-CN" altLang="en-US" sz="2000" b="1" dirty="0" smtClean="0">
                <a:sym typeface="+mn-ea"/>
              </a:rPr>
              <a:t>次</a:t>
            </a:r>
            <a:r>
              <a:rPr lang="zh-CN" altLang="en-US" sz="2000" b="1" dirty="0" smtClean="0">
                <a:sym typeface="+mn-ea"/>
              </a:rPr>
              <a:t>访存</a:t>
            </a:r>
            <a:endParaRPr lang="en-US" sz="2800" b="1" dirty="0"/>
          </a:p>
          <a:p>
            <a:pPr lvl="1">
              <a:lnSpc>
                <a:spcPts val="2500"/>
              </a:lnSpc>
              <a:buFontTx/>
              <a:buNone/>
            </a:pPr>
            <a:r>
              <a:rPr lang="en-US" sz="2000" b="1" dirty="0"/>
              <a:t>L1 </a:t>
            </a:r>
            <a:r>
              <a:rPr lang="en-US" sz="2000" b="1" dirty="0" smtClean="0"/>
              <a:t>cache</a:t>
            </a:r>
            <a:r>
              <a:rPr lang="zh-CN" altLang="en-US" sz="2000" b="1" dirty="0" smtClean="0"/>
              <a:t>：缺失次数</a:t>
            </a:r>
            <a:r>
              <a:rPr lang="en-US" altLang="zh-CN" sz="2000" b="1" dirty="0" smtClean="0"/>
              <a:t>——</a:t>
            </a:r>
            <a:r>
              <a:rPr lang="en-US" sz="2000" b="1" dirty="0" smtClean="0"/>
              <a:t>  </a:t>
            </a:r>
            <a:r>
              <a:rPr lang="en-US" sz="2000" b="1" dirty="0"/>
              <a:t>40</a:t>
            </a:r>
            <a:r>
              <a:rPr lang="zh-CN" altLang="en-US" sz="2000" b="1" dirty="0"/>
              <a:t>次</a:t>
            </a:r>
            <a:r>
              <a:rPr lang="zh-CN" altLang="en-US" sz="2000" b="1" dirty="0" smtClean="0"/>
              <a:t>缺失</a:t>
            </a:r>
            <a:endParaRPr lang="en-US" sz="2000" b="1" dirty="0"/>
          </a:p>
          <a:p>
            <a:pPr lvl="1">
              <a:lnSpc>
                <a:spcPts val="2500"/>
              </a:lnSpc>
              <a:buFontTx/>
              <a:buNone/>
            </a:pPr>
            <a:r>
              <a:rPr lang="en-US" sz="2000" b="1" dirty="0"/>
              <a:t>			</a:t>
            </a:r>
            <a:r>
              <a:rPr lang="zh-CN" altLang="en-US" sz="2000" b="1" dirty="0" smtClean="0"/>
              <a:t>命中时间</a:t>
            </a:r>
            <a:r>
              <a:rPr lang="en-US" altLang="zh-CN" sz="2000" b="1" dirty="0" smtClean="0"/>
              <a:t>——</a:t>
            </a:r>
            <a:r>
              <a:rPr lang="en-US" sz="2000" b="1" dirty="0" smtClean="0"/>
              <a:t> </a:t>
            </a:r>
            <a:r>
              <a:rPr lang="en-US" sz="2000" b="1" dirty="0"/>
              <a:t>1 clock cycles</a:t>
            </a:r>
            <a:endParaRPr lang="en-US" sz="2000" b="1" dirty="0"/>
          </a:p>
          <a:p>
            <a:pPr lvl="1">
              <a:lnSpc>
                <a:spcPts val="2500"/>
              </a:lnSpc>
              <a:buFontTx/>
              <a:buNone/>
            </a:pPr>
            <a:r>
              <a:rPr lang="en-US" sz="2000" b="1" dirty="0"/>
              <a:t>			</a:t>
            </a:r>
            <a:r>
              <a:rPr lang="zh-CN" altLang="en-US" sz="2000" b="1" dirty="0" smtClean="0"/>
              <a:t>每条指令访存次数</a:t>
            </a:r>
            <a:r>
              <a:rPr lang="en-US" altLang="zh-CN" sz="2000" b="1" dirty="0" smtClean="0"/>
              <a:t>——</a:t>
            </a:r>
            <a:r>
              <a:rPr lang="en-US" sz="2000" b="1" dirty="0" smtClean="0"/>
              <a:t> </a:t>
            </a:r>
            <a:r>
              <a:rPr lang="en-US" sz="2000" b="1" dirty="0"/>
              <a:t>1.5</a:t>
            </a:r>
            <a:endParaRPr lang="en-US" sz="2000" b="1" dirty="0"/>
          </a:p>
          <a:p>
            <a:pPr lvl="1">
              <a:lnSpc>
                <a:spcPts val="2500"/>
              </a:lnSpc>
              <a:buNone/>
            </a:pPr>
            <a:r>
              <a:rPr lang="en-US" sz="2000" b="1" dirty="0"/>
              <a:t>L2 </a:t>
            </a:r>
            <a:r>
              <a:rPr lang="en-US" sz="2000" b="1" dirty="0" smtClean="0"/>
              <a:t>cache:</a:t>
            </a:r>
            <a:r>
              <a:rPr lang="zh-CN" altLang="en-US" sz="2000" b="1" dirty="0" smtClean="0"/>
              <a:t>：</a:t>
            </a:r>
            <a:r>
              <a:rPr lang="zh-CN" altLang="en-US" sz="2000" b="1" dirty="0" smtClean="0">
                <a:sym typeface="+mn-ea"/>
              </a:rPr>
              <a:t>缺失次数</a:t>
            </a:r>
            <a:r>
              <a:rPr lang="en-US" altLang="zh-CN" sz="2000" b="1" dirty="0" smtClean="0">
                <a:sym typeface="+mn-ea"/>
              </a:rPr>
              <a:t>——</a:t>
            </a:r>
            <a:r>
              <a:rPr lang="en-US" sz="2000" b="1" dirty="0" smtClean="0"/>
              <a:t>20 </a:t>
            </a:r>
            <a:r>
              <a:rPr lang="zh-CN" altLang="en-US" sz="2000" b="1" dirty="0" smtClean="0"/>
              <a:t>次</a:t>
            </a:r>
            <a:r>
              <a:rPr lang="zh-CN" altLang="en-US" sz="2000" b="1" dirty="0" smtClean="0"/>
              <a:t>缺失</a:t>
            </a:r>
            <a:r>
              <a:rPr lang="en-US" sz="2000" b="1" dirty="0" smtClean="0"/>
              <a:t> </a:t>
            </a:r>
            <a:endParaRPr lang="en-US" sz="2000" b="1" dirty="0"/>
          </a:p>
          <a:p>
            <a:pPr lvl="1">
              <a:lnSpc>
                <a:spcPts val="2500"/>
              </a:lnSpc>
              <a:buFontTx/>
              <a:buNone/>
            </a:pPr>
            <a:r>
              <a:rPr lang="en-US" sz="2000" b="1" dirty="0"/>
              <a:t> 			</a:t>
            </a:r>
            <a:r>
              <a:rPr lang="zh-CN" altLang="en-US" sz="2000" b="1" dirty="0"/>
              <a:t>命中时间</a:t>
            </a:r>
            <a:r>
              <a:rPr lang="en-US" altLang="zh-CN" sz="2000" b="1" dirty="0"/>
              <a:t>——10 clock </a:t>
            </a:r>
            <a:r>
              <a:rPr lang="en-US" altLang="zh-CN" sz="2000" b="1" dirty="0" smtClean="0"/>
              <a:t>cycles</a:t>
            </a:r>
            <a:endParaRPr lang="en-US" sz="2000" b="1" dirty="0" smtClean="0"/>
          </a:p>
          <a:p>
            <a:pPr lvl="1">
              <a:lnSpc>
                <a:spcPts val="2500"/>
              </a:lnSpc>
              <a:buFontTx/>
              <a:buNone/>
            </a:pPr>
            <a:r>
              <a:rPr lang="en-US" sz="2000" b="1" dirty="0" smtClean="0"/>
              <a:t>			</a:t>
            </a:r>
            <a:r>
              <a:rPr lang="zh-CN" altLang="en-US" sz="2000" b="1" dirty="0"/>
              <a:t>缺失代价</a:t>
            </a:r>
            <a:r>
              <a:rPr lang="en-US" altLang="zh-CN" sz="2000" b="1" dirty="0"/>
              <a:t>—— 100 clock cycles</a:t>
            </a:r>
            <a:endParaRPr lang="en-US" sz="2000" b="1" dirty="0" smtClean="0"/>
          </a:p>
          <a:p>
            <a:pPr>
              <a:lnSpc>
                <a:spcPts val="2500"/>
              </a:lnSpc>
              <a:buFontTx/>
              <a:buNone/>
            </a:pPr>
            <a:r>
              <a:rPr lang="zh-CN" altLang="en-US" sz="2800" b="1" dirty="0" smtClean="0">
                <a:solidFill>
                  <a:schemeClr val="hlink"/>
                </a:solidFill>
              </a:rPr>
              <a:t>求平均访存时间、平均每条指令存储器停顿周期数</a:t>
            </a:r>
            <a:r>
              <a:rPr lang="zh-CN" altLang="en-US" sz="2000" b="1" dirty="0"/>
              <a:t>（忽略</a:t>
            </a:r>
            <a:r>
              <a:rPr lang="zh-CN" altLang="en-US" sz="2000" b="1" dirty="0" smtClean="0"/>
              <a:t>写影响）</a:t>
            </a:r>
            <a:r>
              <a:rPr lang="zh-CN" altLang="en-US" b="1" dirty="0" smtClean="0">
                <a:solidFill>
                  <a:schemeClr val="hlink"/>
                </a:solidFill>
              </a:rPr>
              <a:t>？</a:t>
            </a:r>
            <a:endParaRPr lang="en-US" sz="3200" b="1" dirty="0"/>
          </a:p>
        </p:txBody>
      </p:sp>
      <p:sp>
        <p:nvSpPr>
          <p:cNvPr id="879621" name="Rectangle 5"/>
          <p:cNvSpPr>
            <a:spLocks noChangeArrowheads="1"/>
          </p:cNvSpPr>
          <p:nvPr/>
        </p:nvSpPr>
        <p:spPr bwMode="auto">
          <a:xfrm>
            <a:off x="0" y="4114800"/>
            <a:ext cx="9220200" cy="2743200"/>
          </a:xfrm>
          <a:prstGeom prst="rect">
            <a:avLst/>
          </a:prstGeom>
          <a:solidFill>
            <a:srgbClr val="BBFF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285750" indent="-285750" algn="l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zh-CN" altLang="en-US" sz="2400" b="1" dirty="0" smtClean="0">
                <a:solidFill>
                  <a:schemeClr val="hlink"/>
                </a:solidFill>
                <a:latin typeface="Comic Sans MS" panose="030F0702030302020204" pitchFamily="66" charset="0"/>
              </a:rPr>
              <a:t>答案：</a:t>
            </a:r>
            <a:r>
              <a:rPr lang="en-US" sz="2400" b="1" dirty="0" smtClean="0">
                <a:solidFill>
                  <a:schemeClr val="hlink"/>
                </a:solidFill>
                <a:latin typeface="Comic Sans MS" panose="030F0702030302020204" pitchFamily="66" charset="0"/>
              </a:rPr>
              <a:t> </a:t>
            </a:r>
            <a:r>
              <a:rPr lang="zh-CN" altLang="en-US" sz="2400" b="1" dirty="0" smtClean="0">
                <a:latin typeface="Comic Sans MS" panose="030F0702030302020204" pitchFamily="66" charset="0"/>
              </a:rPr>
              <a:t>计算局部和全局缺失率</a:t>
            </a:r>
            <a:endParaRPr lang="en-US" sz="2400" b="1" dirty="0">
              <a:latin typeface="Comic Sans MS" panose="030F0702030302020204" pitchFamily="66" charset="0"/>
            </a:endParaRPr>
          </a:p>
          <a:p>
            <a:pPr marL="285750" indent="-285750" algn="l">
              <a:lnSpc>
                <a:spcPct val="80000"/>
              </a:lnSpc>
              <a:spcBef>
                <a:spcPct val="30000"/>
              </a:spcBef>
              <a:buSzPct val="100000"/>
            </a:pPr>
            <a:endParaRPr lang="en-US" sz="2400" dirty="0">
              <a:latin typeface="Comic Sans MS" panose="030F0702030302020204" pitchFamily="66" charset="0"/>
            </a:endParaRPr>
          </a:p>
          <a:p>
            <a:pPr marL="285750" indent="-285750" algn="l">
              <a:lnSpc>
                <a:spcPct val="80000"/>
              </a:lnSpc>
              <a:spcBef>
                <a:spcPct val="30000"/>
              </a:spcBef>
              <a:buSzPct val="100000"/>
            </a:pPr>
            <a:endParaRPr lang="en-US" sz="2400" dirty="0">
              <a:latin typeface="Comic Sans MS" panose="030F0702030302020204" pitchFamily="66" charset="0"/>
            </a:endParaRPr>
          </a:p>
          <a:p>
            <a:pPr marL="285750" indent="-285750" algn="l">
              <a:lnSpc>
                <a:spcPct val="80000"/>
              </a:lnSpc>
              <a:spcBef>
                <a:spcPct val="30000"/>
              </a:spcBef>
              <a:buSzPct val="100000"/>
            </a:pPr>
            <a:endParaRPr lang="en-US" sz="2400" dirty="0">
              <a:latin typeface="Comic Sans MS" panose="030F0702030302020204" pitchFamily="66" charset="0"/>
            </a:endParaRPr>
          </a:p>
          <a:p>
            <a:pPr marL="285750" indent="-285750" algn="l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zh-CN" altLang="en-US" sz="2000" dirty="0" smtClean="0">
                <a:latin typeface="Comic Sans MS" panose="030F0702030302020204" pitchFamily="66" charset="0"/>
              </a:rPr>
              <a:t>平均访存时间</a:t>
            </a:r>
            <a:r>
              <a:rPr lang="en-US" altLang="zh-CN" sz="20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＝</a:t>
            </a:r>
            <a:r>
              <a:rPr lang="zh-CN" altLang="en-US" sz="20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命中时间</a:t>
            </a:r>
            <a:r>
              <a:rPr lang="en-US" altLang="zh-CN" sz="2000" baseline="-250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L1</a:t>
            </a:r>
            <a:r>
              <a:rPr lang="en-US" altLang="zh-CN" sz="20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+ </a:t>
            </a:r>
            <a:r>
              <a:rPr lang="zh-CN" altLang="en-US" sz="20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缺失率</a:t>
            </a:r>
            <a:r>
              <a:rPr lang="en-US" altLang="zh-CN" sz="2000" baseline="-250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L1</a:t>
            </a:r>
            <a:r>
              <a:rPr lang="en-US" altLang="zh-CN" sz="20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×( </a:t>
            </a:r>
            <a:r>
              <a:rPr lang="zh-CN" altLang="en-US" sz="20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命中时间</a:t>
            </a:r>
            <a:r>
              <a:rPr lang="en-US" altLang="zh-CN" sz="2000" baseline="-250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L2</a:t>
            </a:r>
            <a:r>
              <a:rPr lang="en-US" altLang="zh-CN" sz="20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+ </a:t>
            </a:r>
            <a:r>
              <a:rPr lang="zh-CN" altLang="en-US" sz="20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缺失率</a:t>
            </a:r>
            <a:r>
              <a:rPr lang="en-US" altLang="zh-CN" sz="2000" baseline="-250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L2</a:t>
            </a:r>
            <a:r>
              <a:rPr lang="en-US" altLang="zh-CN" sz="20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× </a:t>
            </a:r>
            <a:r>
              <a:rPr lang="zh-CN" altLang="en-US" sz="20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缺失代价</a:t>
            </a:r>
            <a:r>
              <a:rPr lang="en-US" altLang="zh-CN" sz="2000" baseline="-250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L2 </a:t>
            </a:r>
            <a:r>
              <a:rPr lang="en-US" altLang="zh-CN" sz="2000" dirty="0">
                <a:latin typeface="Comic Sans MS" panose="030F0702030302020204" pitchFamily="66" charset="0"/>
                <a:ea typeface="宋体" panose="02010600030101010101" pitchFamily="2" charset="-122"/>
              </a:rPr>
              <a:t>)</a:t>
            </a:r>
            <a:endParaRPr lang="en-US" altLang="zh-CN" sz="2000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marL="285750" indent="-285750" algn="l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altLang="zh-CN" sz="2000" dirty="0">
                <a:latin typeface="Comic Sans MS" panose="030F0702030302020204" pitchFamily="66" charset="0"/>
                <a:ea typeface="宋体" panose="02010600030101010101" pitchFamily="2" charset="-122"/>
              </a:rPr>
              <a:t>	    ＝1+4% ×(10+50% ×100)＝1+4% ×6＝3.4 clock </a:t>
            </a:r>
            <a:r>
              <a:rPr lang="en-US" altLang="zh-CN" sz="20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cycle</a:t>
            </a:r>
            <a:endParaRPr lang="en-US" altLang="zh-CN" sz="2000" dirty="0" smtClean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marL="285750" indent="-285750" algn="l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zh-CN" altLang="en-US" sz="2000" dirty="0" smtClean="0">
                <a:solidFill>
                  <a:srgbClr val="C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只有一级</a:t>
            </a:r>
            <a:r>
              <a:rPr lang="en-US" altLang="zh-CN" sz="2000" dirty="0" smtClean="0">
                <a:solidFill>
                  <a:srgbClr val="C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Cache</a:t>
            </a:r>
            <a:r>
              <a:rPr lang="zh-CN" altLang="en-US" sz="2000" dirty="0" smtClean="0">
                <a:solidFill>
                  <a:srgbClr val="C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的</a:t>
            </a:r>
            <a:r>
              <a:rPr lang="zh-CN" altLang="en-US" sz="2000" i="1" dirty="0" smtClean="0">
                <a:solidFill>
                  <a:srgbClr val="C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平均访存时间</a:t>
            </a:r>
            <a:r>
              <a:rPr lang="zh-CN" altLang="en-US" sz="2000" dirty="0" smtClean="0">
                <a:solidFill>
                  <a:srgbClr val="C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是：</a:t>
            </a:r>
            <a:r>
              <a:rPr lang="en-US" altLang="zh-CN" sz="2000" dirty="0" smtClean="0">
                <a:solidFill>
                  <a:srgbClr val="C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 clock cycle</a:t>
            </a:r>
            <a:endParaRPr lang="en-US" sz="2000" dirty="0">
              <a:solidFill>
                <a:srgbClr val="C0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graphicFrame>
        <p:nvGraphicFramePr>
          <p:cNvPr id="879622" name="Object 6"/>
          <p:cNvGraphicFramePr>
            <a:graphicFrameLocks noChangeAspect="1"/>
          </p:cNvGraphicFramePr>
          <p:nvPr/>
        </p:nvGraphicFramePr>
        <p:xfrm>
          <a:off x="323528" y="4554538"/>
          <a:ext cx="8496944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766" name="公式" r:id="rId1" imgW="138074400" imgH="20726400" progId="Equation.3">
                  <p:embed/>
                </p:oleObj>
              </mc:Choice>
              <mc:Fallback>
                <p:oleObj name="公式" r:id="rId1" imgW="138074400" imgH="20726400" progId="Equation.3">
                  <p:embed/>
                  <p:pic>
                    <p:nvPicPr>
                      <p:cNvPr id="0" name="图片 187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554538"/>
                        <a:ext cx="8496944" cy="1101725"/>
                      </a:xfrm>
                      <a:prstGeom prst="rect">
                        <a:avLst/>
                      </a:prstGeom>
                      <a:solidFill>
                        <a:srgbClr val="BBFFBB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16632"/>
            <a:ext cx="8181528" cy="742950"/>
          </a:xfrm>
          <a:noFill/>
        </p:spPr>
        <p:txBody>
          <a:bodyPr lIns="90488" rIns="90488">
            <a:normAutofit fontScale="90000"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3600" b="1" dirty="0">
                <a:solidFill>
                  <a:srgbClr val="FF0000"/>
                </a:solidFill>
              </a:rPr>
              <a:t>2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：二级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cache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的平均每条指令存储器停顿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87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838200"/>
            <a:ext cx="8915400" cy="3124200"/>
          </a:xfrm>
          <a:noFill/>
        </p:spPr>
        <p:txBody>
          <a:bodyPr lIns="90488" rIns="90488">
            <a:normAutofit fontScale="90000"/>
          </a:bodyPr>
          <a:lstStyle/>
          <a:p>
            <a:pPr>
              <a:lnSpc>
                <a:spcPts val="2500"/>
              </a:lnSpc>
              <a:buFontTx/>
              <a:buNone/>
            </a:pPr>
            <a:r>
              <a:rPr lang="zh-CN" altLang="en-US" sz="2800" b="1" dirty="0" smtClean="0">
                <a:solidFill>
                  <a:schemeClr val="hlink"/>
                </a:solidFill>
              </a:rPr>
              <a:t>假设：</a:t>
            </a:r>
            <a:r>
              <a:rPr lang="en-US" sz="2800" b="1" dirty="0" smtClean="0"/>
              <a:t> </a:t>
            </a:r>
            <a:r>
              <a:rPr lang="en-US" sz="2000" b="1" dirty="0" smtClean="0">
                <a:sym typeface="+mn-ea"/>
              </a:rPr>
              <a:t>1000 </a:t>
            </a:r>
            <a:r>
              <a:rPr lang="zh-CN" altLang="en-US" sz="2000" b="1" dirty="0" smtClean="0">
                <a:sym typeface="+mn-ea"/>
              </a:rPr>
              <a:t>次</a:t>
            </a:r>
            <a:r>
              <a:rPr lang="zh-CN" altLang="en-US" sz="2000" b="1" dirty="0" smtClean="0">
                <a:sym typeface="+mn-ea"/>
              </a:rPr>
              <a:t>访存</a:t>
            </a:r>
            <a:endParaRPr lang="en-US" sz="2800" b="1" dirty="0"/>
          </a:p>
          <a:p>
            <a:pPr lvl="1">
              <a:lnSpc>
                <a:spcPts val="2500"/>
              </a:lnSpc>
              <a:buFontTx/>
              <a:buNone/>
            </a:pPr>
            <a:r>
              <a:rPr lang="en-US" sz="2000" b="1" dirty="0"/>
              <a:t>L1 </a:t>
            </a:r>
            <a:r>
              <a:rPr lang="en-US" sz="2000" b="1" dirty="0" smtClean="0"/>
              <a:t>cache</a:t>
            </a:r>
            <a:r>
              <a:rPr lang="zh-CN" altLang="en-US" sz="2000" b="1" dirty="0" smtClean="0"/>
              <a:t>：缺失次数</a:t>
            </a:r>
            <a:r>
              <a:rPr lang="en-US" altLang="zh-CN" sz="2000" b="1" dirty="0" smtClean="0"/>
              <a:t>——</a:t>
            </a:r>
            <a:r>
              <a:rPr lang="en-US" sz="2000" b="1" dirty="0" smtClean="0"/>
              <a:t>  </a:t>
            </a:r>
            <a:r>
              <a:rPr lang="en-US" sz="2000" b="1" dirty="0"/>
              <a:t>40 </a:t>
            </a:r>
            <a:r>
              <a:rPr lang="zh-CN" altLang="en-US" sz="2000" b="1" dirty="0"/>
              <a:t>次</a:t>
            </a:r>
            <a:r>
              <a:rPr lang="zh-CN" altLang="en-US" sz="2000" b="1" dirty="0" smtClean="0"/>
              <a:t>缺失</a:t>
            </a:r>
            <a:endParaRPr lang="en-US" sz="2000" b="1" dirty="0"/>
          </a:p>
          <a:p>
            <a:pPr lvl="1">
              <a:lnSpc>
                <a:spcPts val="2500"/>
              </a:lnSpc>
              <a:buFontTx/>
              <a:buNone/>
            </a:pPr>
            <a:r>
              <a:rPr lang="en-US" sz="2000" b="1" dirty="0"/>
              <a:t>			</a:t>
            </a:r>
            <a:r>
              <a:rPr lang="zh-CN" altLang="en-US" sz="2000" b="1" dirty="0" smtClean="0"/>
              <a:t>命中时间</a:t>
            </a:r>
            <a:r>
              <a:rPr lang="en-US" altLang="zh-CN" sz="2000" b="1" dirty="0" smtClean="0"/>
              <a:t>——</a:t>
            </a:r>
            <a:r>
              <a:rPr lang="en-US" sz="2000" b="1" dirty="0" smtClean="0"/>
              <a:t> </a:t>
            </a:r>
            <a:r>
              <a:rPr lang="en-US" sz="2000" b="1" dirty="0"/>
              <a:t>1 clock cycles</a:t>
            </a:r>
            <a:endParaRPr lang="en-US" sz="2000" b="1" dirty="0"/>
          </a:p>
          <a:p>
            <a:pPr lvl="1">
              <a:lnSpc>
                <a:spcPts val="2500"/>
              </a:lnSpc>
              <a:buFontTx/>
              <a:buNone/>
            </a:pPr>
            <a:r>
              <a:rPr lang="en-US" sz="2000" b="1" dirty="0"/>
              <a:t>			</a:t>
            </a:r>
            <a:r>
              <a:rPr lang="zh-CN" altLang="en-US" sz="2000" b="1" dirty="0" smtClean="0"/>
              <a:t>每条指令访存次数</a:t>
            </a:r>
            <a:r>
              <a:rPr lang="en-US" altLang="zh-CN" sz="2000" b="1" dirty="0" smtClean="0"/>
              <a:t>——</a:t>
            </a:r>
            <a:r>
              <a:rPr lang="en-US" sz="2000" b="1" dirty="0" smtClean="0"/>
              <a:t> </a:t>
            </a:r>
            <a:r>
              <a:rPr lang="en-US" sz="2000" b="1" dirty="0"/>
              <a:t>1.5</a:t>
            </a:r>
            <a:endParaRPr lang="en-US" sz="2000" b="1" dirty="0"/>
          </a:p>
          <a:p>
            <a:pPr lvl="1">
              <a:lnSpc>
                <a:spcPts val="2500"/>
              </a:lnSpc>
              <a:buNone/>
            </a:pPr>
            <a:r>
              <a:rPr lang="en-US" sz="2000" b="1" dirty="0"/>
              <a:t>L2 </a:t>
            </a:r>
            <a:r>
              <a:rPr lang="en-US" sz="2000" b="1" dirty="0" smtClean="0"/>
              <a:t>cache:</a:t>
            </a:r>
            <a:r>
              <a:rPr lang="zh-CN" altLang="en-US" sz="2000" b="1" dirty="0" smtClean="0"/>
              <a:t>：</a:t>
            </a:r>
            <a:r>
              <a:rPr lang="en-US" sz="2000" b="1" dirty="0" smtClean="0"/>
              <a:t>20 </a:t>
            </a:r>
            <a:r>
              <a:rPr lang="zh-CN" altLang="en-US" sz="2000" b="1" dirty="0" smtClean="0"/>
              <a:t>缺失</a:t>
            </a:r>
            <a:r>
              <a:rPr lang="en-US" sz="2000" b="1" dirty="0" smtClean="0"/>
              <a:t> </a:t>
            </a:r>
            <a:endParaRPr lang="en-US" sz="2000" b="1" dirty="0"/>
          </a:p>
          <a:p>
            <a:pPr lvl="1">
              <a:lnSpc>
                <a:spcPts val="2500"/>
              </a:lnSpc>
              <a:buFontTx/>
              <a:buNone/>
            </a:pPr>
            <a:r>
              <a:rPr lang="en-US" sz="2000" b="1" dirty="0"/>
              <a:t> 			</a:t>
            </a:r>
            <a:r>
              <a:rPr lang="zh-CN" altLang="en-US" sz="2000" b="1" dirty="0"/>
              <a:t>命中时间</a:t>
            </a:r>
            <a:r>
              <a:rPr lang="en-US" altLang="zh-CN" sz="2000" b="1" dirty="0"/>
              <a:t>——10 clock cycles</a:t>
            </a:r>
            <a:endParaRPr lang="en-US" altLang="zh-CN" sz="2000" b="1" dirty="0"/>
          </a:p>
          <a:p>
            <a:pPr lvl="1">
              <a:lnSpc>
                <a:spcPts val="2500"/>
              </a:lnSpc>
              <a:buFontTx/>
              <a:buNone/>
            </a:pPr>
            <a:r>
              <a:rPr lang="en-US" altLang="zh-CN" sz="2000" b="1" dirty="0"/>
              <a:t>			</a:t>
            </a:r>
            <a:r>
              <a:rPr lang="zh-CN" altLang="en-US" sz="2000" b="1" dirty="0"/>
              <a:t>缺失代价</a:t>
            </a:r>
            <a:r>
              <a:rPr lang="en-US" altLang="zh-CN" sz="2000" b="1" dirty="0"/>
              <a:t>—— 100 clock cycles</a:t>
            </a:r>
            <a:endParaRPr lang="en-US" altLang="zh-CN" sz="2000" b="1" dirty="0"/>
          </a:p>
          <a:p>
            <a:pPr>
              <a:lnSpc>
                <a:spcPts val="2500"/>
              </a:lnSpc>
              <a:buFontTx/>
              <a:buNone/>
            </a:pPr>
            <a:r>
              <a:rPr lang="zh-CN" altLang="en-US" sz="2800" b="1" dirty="0" smtClean="0">
                <a:solidFill>
                  <a:schemeClr val="hlink"/>
                </a:solidFill>
              </a:rPr>
              <a:t>求平均访存时间、每条指令停顿周期数</a:t>
            </a:r>
            <a:r>
              <a:rPr lang="zh-CN" altLang="en-US" sz="2000" b="1" dirty="0"/>
              <a:t>（忽略</a:t>
            </a:r>
            <a:r>
              <a:rPr lang="zh-CN" altLang="en-US" sz="2000" b="1" dirty="0" smtClean="0"/>
              <a:t>写影响）</a:t>
            </a:r>
            <a:r>
              <a:rPr lang="zh-CN" altLang="en-US" b="1" dirty="0" smtClean="0">
                <a:solidFill>
                  <a:schemeClr val="hlink"/>
                </a:solidFill>
              </a:rPr>
              <a:t>？</a:t>
            </a:r>
            <a:endParaRPr lang="en-US" sz="32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0" y="2316445"/>
            <a:ext cx="8915400" cy="4608512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285750" indent="-285750" algn="l">
              <a:lnSpc>
                <a:spcPts val="2600"/>
              </a:lnSpc>
              <a:spcBef>
                <a:spcPct val="30000"/>
              </a:spcBef>
              <a:buSzPct val="100000"/>
            </a:pPr>
            <a:r>
              <a:rPr lang="zh-CN" altLang="en-US" sz="2400" b="1" dirty="0" smtClean="0">
                <a:solidFill>
                  <a:schemeClr val="hlink"/>
                </a:solidFill>
                <a:latin typeface="Comic Sans MS" panose="030F0702030302020204" pitchFamily="66" charset="0"/>
              </a:rPr>
              <a:t>每 </a:t>
            </a:r>
            <a:r>
              <a:rPr lang="en-US" sz="2400" b="1" dirty="0" smtClean="0">
                <a:solidFill>
                  <a:schemeClr val="hlink"/>
                </a:solidFill>
                <a:latin typeface="Comic Sans MS" panose="030F0702030302020204" pitchFamily="66" charset="0"/>
              </a:rPr>
              <a:t>1000 </a:t>
            </a:r>
            <a:r>
              <a:rPr lang="zh-CN" altLang="en-US" sz="2400" b="1" dirty="0" smtClean="0">
                <a:solidFill>
                  <a:schemeClr val="hlink"/>
                </a:solidFill>
                <a:latin typeface="Comic Sans MS" panose="030F0702030302020204" pitchFamily="66" charset="0"/>
              </a:rPr>
              <a:t>指令的缺失次数：</a:t>
            </a:r>
            <a:r>
              <a:rPr lang="en-US" sz="2400" b="1" dirty="0" smtClean="0">
                <a:solidFill>
                  <a:schemeClr val="hlink"/>
                </a:solidFill>
                <a:latin typeface="Comic Sans MS" panose="030F0702030302020204" pitchFamily="66" charset="0"/>
              </a:rPr>
              <a:t> </a:t>
            </a:r>
            <a:endParaRPr lang="en-US" sz="2400" b="1" dirty="0">
              <a:solidFill>
                <a:schemeClr val="hlink"/>
              </a:solidFill>
              <a:latin typeface="Comic Sans MS" panose="030F0702030302020204" pitchFamily="66" charset="0"/>
            </a:endParaRPr>
          </a:p>
          <a:p>
            <a:pPr marL="285750" indent="-285750" algn="l">
              <a:lnSpc>
                <a:spcPts val="2600"/>
              </a:lnSpc>
              <a:spcBef>
                <a:spcPct val="30000"/>
              </a:spcBef>
              <a:buSzPct val="100000"/>
            </a:pPr>
            <a:r>
              <a:rPr lang="en-US" sz="2000" b="1" dirty="0">
                <a:latin typeface="Comic Sans MS" panose="030F0702030302020204" pitchFamily="66" charset="0"/>
                <a:ea typeface="宋体" panose="02010600030101010101" pitchFamily="2" charset="-122"/>
              </a:rPr>
              <a:t>		</a:t>
            </a:r>
            <a:r>
              <a:rPr lang="en-US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L1</a:t>
            </a:r>
            <a:r>
              <a:rPr lang="zh-CN" altLang="en-US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（全局）：</a:t>
            </a:r>
            <a:r>
              <a:rPr lang="en-US" sz="2000" b="1" dirty="0">
                <a:latin typeface="Comic Sans MS" panose="030F0702030302020204" pitchFamily="66" charset="0"/>
                <a:ea typeface="宋体" panose="02010600030101010101" pitchFamily="2" charset="-122"/>
              </a:rPr>
              <a:t>	1.5 </a:t>
            </a:r>
            <a:r>
              <a:rPr lang="en-US" altLang="zh-CN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× </a:t>
            </a:r>
            <a:r>
              <a:rPr lang="en-US" altLang="zh-CN" sz="2000" b="1" dirty="0">
                <a:latin typeface="Comic Sans MS" panose="030F0702030302020204" pitchFamily="66" charset="0"/>
                <a:ea typeface="宋体" panose="02010600030101010101" pitchFamily="2" charset="-122"/>
              </a:rPr>
              <a:t>4% </a:t>
            </a:r>
            <a:r>
              <a:rPr lang="en-US" altLang="zh-CN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×1000＝</a:t>
            </a:r>
            <a:r>
              <a:rPr lang="en-US" altLang="zh-CN" sz="2000" b="1" dirty="0">
                <a:latin typeface="Comic Sans MS" panose="030F0702030302020204" pitchFamily="66" charset="0"/>
                <a:ea typeface="宋体" panose="02010600030101010101" pitchFamily="2" charset="-122"/>
              </a:rPr>
              <a:t>60 </a:t>
            </a:r>
            <a:endParaRPr lang="en-US" altLang="zh-CN" sz="20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marL="285750" indent="-285750" algn="l">
              <a:lnSpc>
                <a:spcPts val="2600"/>
              </a:lnSpc>
              <a:spcBef>
                <a:spcPct val="30000"/>
              </a:spcBef>
              <a:buSzPct val="100000"/>
            </a:pPr>
            <a:r>
              <a:rPr lang="en-US" altLang="zh-CN" sz="2000" b="1" dirty="0">
                <a:latin typeface="Comic Sans MS" panose="030F0702030302020204" pitchFamily="66" charset="0"/>
                <a:ea typeface="宋体" panose="02010600030101010101" pitchFamily="2" charset="-122"/>
              </a:rPr>
              <a:t>		</a:t>
            </a:r>
            <a:r>
              <a:rPr lang="en-US" altLang="zh-CN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L2</a:t>
            </a:r>
            <a:r>
              <a:rPr lang="zh-CN" altLang="en-US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（全局）：</a:t>
            </a:r>
            <a:r>
              <a:rPr lang="en-US" altLang="zh-CN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latin typeface="Comic Sans MS" panose="030F0702030302020204" pitchFamily="66" charset="0"/>
                <a:ea typeface="宋体" panose="02010600030101010101" pitchFamily="2" charset="-122"/>
              </a:rPr>
              <a:t>	1.5  × 2% ×1000＝</a:t>
            </a:r>
            <a:r>
              <a:rPr lang="en-US" altLang="zh-CN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30</a:t>
            </a:r>
            <a:endParaRPr lang="en-US" altLang="zh-CN" sz="2000" b="1" i="1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marL="285750" indent="-285750" algn="l">
              <a:lnSpc>
                <a:spcPts val="2600"/>
              </a:lnSpc>
              <a:spcBef>
                <a:spcPct val="30000"/>
              </a:spcBef>
              <a:buSzPct val="100000"/>
            </a:pPr>
            <a:r>
              <a:rPr lang="zh-CN" altLang="en-US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平均每条指令的存储器停顿</a:t>
            </a:r>
            <a:endParaRPr lang="en-US" altLang="zh-CN" sz="20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marL="285750" indent="-285750" algn="l">
              <a:lnSpc>
                <a:spcPts val="2600"/>
              </a:lnSpc>
              <a:spcBef>
                <a:spcPct val="30000"/>
              </a:spcBef>
              <a:buSzPct val="100000"/>
            </a:pPr>
            <a:r>
              <a:rPr lang="en-US" altLang="zh-CN" sz="2000" b="1" dirty="0">
                <a:latin typeface="Comic Sans MS" panose="030F0702030302020204" pitchFamily="66" charset="0"/>
                <a:ea typeface="宋体" panose="02010600030101010101" pitchFamily="2" charset="-122"/>
              </a:rPr>
              <a:t>	</a:t>
            </a:r>
            <a:r>
              <a:rPr lang="en-US" altLang="zh-CN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＝</a:t>
            </a:r>
            <a:r>
              <a:rPr lang="zh-CN" altLang="en-US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每条指令缺失次数</a:t>
            </a:r>
            <a:r>
              <a:rPr lang="en-US" altLang="zh-CN" sz="2000" b="1" baseline="-250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L1(global</a:t>
            </a:r>
            <a:r>
              <a:rPr lang="en-US" altLang="zh-CN" sz="2000" b="1" baseline="-25000" dirty="0">
                <a:latin typeface="Comic Sans MS" panose="030F0702030302020204" pitchFamily="66" charset="0"/>
                <a:ea typeface="宋体" panose="02010600030101010101" pitchFamily="2" charset="-122"/>
              </a:rPr>
              <a:t>)</a:t>
            </a:r>
            <a:r>
              <a:rPr lang="en-US" altLang="zh-CN" sz="2000" b="1" dirty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× </a:t>
            </a:r>
            <a:r>
              <a:rPr lang="zh-CN" altLang="en-US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命中时间</a:t>
            </a:r>
            <a:r>
              <a:rPr lang="en-US" altLang="zh-CN" sz="2000" b="1" baseline="-250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L2</a:t>
            </a:r>
            <a:r>
              <a:rPr lang="en-US" altLang="zh-CN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+ </a:t>
            </a:r>
            <a:r>
              <a:rPr lang="zh-CN" altLang="en-US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每条指令缺失次数</a:t>
            </a:r>
            <a:r>
              <a:rPr lang="en-US" altLang="zh-CN" sz="2000" b="1" baseline="-250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L2(global</a:t>
            </a:r>
            <a:r>
              <a:rPr lang="en-US" altLang="zh-CN" sz="2000" b="1" baseline="-25000" dirty="0">
                <a:latin typeface="Comic Sans MS" panose="030F0702030302020204" pitchFamily="66" charset="0"/>
                <a:ea typeface="宋体" panose="02010600030101010101" pitchFamily="2" charset="-122"/>
              </a:rPr>
              <a:t>)</a:t>
            </a:r>
            <a:endParaRPr lang="en-US" altLang="zh-CN" sz="2000" b="1" baseline="-25000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marL="285750" indent="-285750" algn="l">
              <a:lnSpc>
                <a:spcPts val="2600"/>
              </a:lnSpc>
              <a:spcBef>
                <a:spcPct val="30000"/>
              </a:spcBef>
              <a:buSzPct val="100000"/>
            </a:pPr>
            <a:r>
              <a:rPr lang="en-US" altLang="zh-CN" sz="2000" b="1" baseline="-25000" dirty="0">
                <a:latin typeface="Comic Sans MS" panose="030F0702030302020204" pitchFamily="66" charset="0"/>
                <a:ea typeface="宋体" panose="02010600030101010101" pitchFamily="2" charset="-122"/>
              </a:rPr>
              <a:t>	   </a:t>
            </a:r>
            <a:r>
              <a:rPr lang="en-US" altLang="zh-CN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×</a:t>
            </a:r>
            <a:r>
              <a:rPr lang="zh-CN" altLang="en-US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缺失代价</a:t>
            </a:r>
            <a:r>
              <a:rPr lang="en-US" altLang="zh-CN" sz="2000" b="1" baseline="-250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L2</a:t>
            </a:r>
            <a:r>
              <a:rPr lang="en-US" altLang="zh-CN" sz="2000" b="1" dirty="0">
                <a:latin typeface="Comic Sans MS" panose="030F0702030302020204" pitchFamily="66" charset="0"/>
                <a:ea typeface="宋体" panose="02010600030101010101" pitchFamily="2" charset="-122"/>
              </a:rPr>
              <a:t>＝(60/1000) ×</a:t>
            </a:r>
            <a:r>
              <a:rPr lang="en-US" altLang="zh-CN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10 + (</a:t>
            </a:r>
            <a:r>
              <a:rPr lang="en-US" altLang="zh-CN" sz="2000" b="1" dirty="0">
                <a:latin typeface="Comic Sans MS" panose="030F0702030302020204" pitchFamily="66" charset="0"/>
                <a:ea typeface="宋体" panose="02010600030101010101" pitchFamily="2" charset="-122"/>
              </a:rPr>
              <a:t>30/1000) ×100</a:t>
            </a:r>
            <a:endParaRPr lang="en-US" altLang="zh-CN" sz="20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marL="285750" indent="-285750" algn="l">
              <a:lnSpc>
                <a:spcPts val="2600"/>
              </a:lnSpc>
              <a:spcBef>
                <a:spcPct val="30000"/>
              </a:spcBef>
              <a:buSzPct val="100000"/>
            </a:pPr>
            <a:r>
              <a:rPr lang="en-US" altLang="zh-CN" sz="2000" b="1" dirty="0">
                <a:latin typeface="Comic Sans MS" panose="030F0702030302020204" pitchFamily="66" charset="0"/>
                <a:ea typeface="宋体" panose="02010600030101010101" pitchFamily="2" charset="-122"/>
              </a:rPr>
              <a:t>			       ＝0.060 ×</a:t>
            </a:r>
            <a:r>
              <a:rPr lang="en-US" altLang="zh-CN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10 + 0.030 </a:t>
            </a:r>
            <a:r>
              <a:rPr lang="en-US" altLang="zh-CN" sz="2000" b="1" dirty="0">
                <a:latin typeface="Comic Sans MS" panose="030F0702030302020204" pitchFamily="66" charset="0"/>
                <a:ea typeface="宋体" panose="02010600030101010101" pitchFamily="2" charset="-122"/>
              </a:rPr>
              <a:t>×100＝3.6 clock cycles</a:t>
            </a:r>
            <a:endParaRPr lang="en-US" altLang="zh-CN" sz="20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marL="285750" indent="-285750" algn="l">
              <a:lnSpc>
                <a:spcPts val="2600"/>
              </a:lnSpc>
              <a:spcBef>
                <a:spcPct val="30000"/>
              </a:spcBef>
              <a:buSzPct val="100000"/>
            </a:pPr>
            <a:r>
              <a:rPr lang="en-US" altLang="zh-CN" sz="2000" dirty="0">
                <a:latin typeface="Comic Sans MS" panose="030F0702030302020204" pitchFamily="66" charset="0"/>
                <a:ea typeface="宋体" panose="02010600030101010101" pitchFamily="2" charset="-122"/>
              </a:rPr>
              <a:t>	</a:t>
            </a:r>
            <a:r>
              <a:rPr lang="zh-CN" altLang="en-US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如果从</a:t>
            </a:r>
            <a:r>
              <a:rPr lang="zh-CN" altLang="en-US" sz="2000" b="1" dirty="0" smtClean="0">
                <a:solidFill>
                  <a:srgbClr val="C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平均访存时间</a:t>
            </a:r>
            <a:r>
              <a:rPr lang="zh-CN" altLang="en-US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减去 </a:t>
            </a:r>
            <a:r>
              <a:rPr lang="en-US" altLang="zh-CN" sz="2200" b="1" i="1" dirty="0" smtClean="0">
                <a:solidFill>
                  <a:srgbClr val="C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L1 </a:t>
            </a:r>
            <a:r>
              <a:rPr lang="zh-CN" altLang="en-US" sz="2200" b="1" i="1" dirty="0" smtClean="0">
                <a:solidFill>
                  <a:srgbClr val="C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命中时间</a:t>
            </a:r>
            <a:r>
              <a:rPr lang="zh-CN" altLang="en-US" sz="2200" b="1" i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，</a:t>
            </a:r>
            <a:r>
              <a:rPr lang="zh-CN" altLang="en-US" sz="22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然后乘以</a:t>
            </a:r>
            <a:r>
              <a:rPr lang="zh-CN" altLang="en-US" sz="2200" b="1" i="1" dirty="0" smtClean="0">
                <a:solidFill>
                  <a:srgbClr val="C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平均每条指令访存次数</a:t>
            </a:r>
            <a:r>
              <a:rPr lang="zh-CN" altLang="en-US" sz="2200" b="1" i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，</a:t>
            </a:r>
            <a:r>
              <a:rPr lang="zh-CN" altLang="en-US" sz="22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将获得同样的结果：</a:t>
            </a:r>
            <a:r>
              <a:rPr lang="en-US" altLang="zh-CN" sz="22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endParaRPr lang="en-US" altLang="zh-CN" sz="22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marL="285750" indent="-285750" algn="l">
              <a:lnSpc>
                <a:spcPts val="2600"/>
              </a:lnSpc>
              <a:spcBef>
                <a:spcPct val="30000"/>
              </a:spcBef>
              <a:buSzPct val="100000"/>
            </a:pPr>
            <a:r>
              <a:rPr lang="en-US" altLang="zh-CN" sz="2200" i="1" dirty="0">
                <a:latin typeface="Comic Sans MS" panose="030F0702030302020204" pitchFamily="66" charset="0"/>
                <a:ea typeface="宋体" panose="02010600030101010101" pitchFamily="2" charset="-122"/>
              </a:rPr>
              <a:t>		</a:t>
            </a:r>
            <a:r>
              <a:rPr lang="en-US" altLang="zh-CN" sz="2200" dirty="0">
                <a:latin typeface="Comic Sans MS" panose="030F0702030302020204" pitchFamily="66" charset="0"/>
                <a:ea typeface="宋体" panose="02010600030101010101" pitchFamily="2" charset="-122"/>
              </a:rPr>
              <a:t>(3.4-1.0) </a:t>
            </a:r>
            <a:r>
              <a:rPr lang="en-US" altLang="zh-CN" sz="2000" dirty="0">
                <a:latin typeface="Comic Sans MS" panose="030F0702030302020204" pitchFamily="66" charset="0"/>
                <a:ea typeface="宋体" panose="02010600030101010101" pitchFamily="2" charset="-122"/>
              </a:rPr>
              <a:t>×1.5＝2.4 ×1.5＝3.6 clock </a:t>
            </a:r>
            <a:r>
              <a:rPr lang="en-US" altLang="zh-CN" sz="20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cycles</a:t>
            </a:r>
            <a:endParaRPr lang="en-US" altLang="zh-CN" sz="2000" dirty="0" smtClean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marL="285750" indent="-285750" algn="l">
              <a:lnSpc>
                <a:spcPts val="2600"/>
              </a:lnSpc>
              <a:spcBef>
                <a:spcPct val="30000"/>
              </a:spcBef>
              <a:buSzPct val="100000"/>
            </a:pPr>
            <a:r>
              <a:rPr lang="zh-CN" altLang="en-US" sz="2000" b="1" dirty="0" smtClean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只有一级</a:t>
            </a:r>
            <a:r>
              <a:rPr lang="en-US" altLang="zh-CN" sz="2000" b="1" dirty="0" smtClean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Cache</a:t>
            </a:r>
            <a:r>
              <a:rPr lang="zh-CN" altLang="en-US" sz="2000" b="1" dirty="0" smtClean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的</a:t>
            </a:r>
            <a:r>
              <a:rPr lang="zh-CN" altLang="en-US" sz="2000" b="1" i="1" dirty="0" smtClean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平均每条指令的存储器停顿</a:t>
            </a:r>
            <a:r>
              <a:rPr lang="zh-CN" altLang="en-US" sz="2000" b="1" dirty="0" smtClean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是：</a:t>
            </a:r>
            <a:r>
              <a:rPr lang="en-US" altLang="zh-CN" sz="2000" b="1" dirty="0" smtClean="0">
                <a:solidFill>
                  <a:schemeClr val="accent6">
                    <a:lumMod val="50000"/>
                  </a:schemeClr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6 clock cycle</a:t>
            </a:r>
            <a:endParaRPr lang="en-US" sz="2000" b="1" dirty="0">
              <a:solidFill>
                <a:schemeClr val="accent6">
                  <a:lumMod val="50000"/>
                </a:schemeClr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 animBg="1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260648"/>
            <a:ext cx="7162800" cy="742950"/>
          </a:xfrm>
          <a:noFill/>
        </p:spPr>
        <p:txBody>
          <a:bodyPr lIns="90488" rIns="90488">
            <a:norm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3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：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L2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相联度对缺失代价影响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005407"/>
            <a:ext cx="8915400" cy="2590800"/>
          </a:xfrm>
          <a:noFill/>
        </p:spPr>
        <p:txBody>
          <a:bodyPr lIns="90488" rIns="90488">
            <a:normAutofit fontScale="90000"/>
          </a:bodyPr>
          <a:lstStyle/>
          <a:p>
            <a:pPr>
              <a:lnSpc>
                <a:spcPts val="2800"/>
              </a:lnSpc>
              <a:buFontTx/>
              <a:buNone/>
            </a:pPr>
            <a:r>
              <a:rPr lang="zh-CN" altLang="en-US" sz="2600" b="1" dirty="0" smtClean="0">
                <a:solidFill>
                  <a:schemeClr val="hlink"/>
                </a:solidFill>
              </a:rPr>
              <a:t>假定：</a:t>
            </a:r>
            <a:r>
              <a:rPr lang="zh-CN" altLang="en-US" sz="2400" b="1" dirty="0"/>
              <a:t>直接</a:t>
            </a:r>
            <a:r>
              <a:rPr lang="zh-CN" altLang="en-US" sz="2400" b="1" dirty="0" smtClean="0"/>
              <a:t>映像 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命中时间</a:t>
            </a:r>
            <a:r>
              <a:rPr lang="en-US" sz="2400" b="1" baseline="-25000" dirty="0" smtClean="0">
                <a:solidFill>
                  <a:srgbClr val="0070C0"/>
                </a:solidFill>
              </a:rPr>
              <a:t>L2</a:t>
            </a:r>
            <a:r>
              <a:rPr lang="en-US" sz="2400" b="1" dirty="0" smtClean="0">
                <a:solidFill>
                  <a:srgbClr val="0070C0"/>
                </a:solidFill>
              </a:rPr>
              <a:t> = </a:t>
            </a:r>
            <a:r>
              <a:rPr lang="en-US" sz="2400" b="1" dirty="0">
                <a:solidFill>
                  <a:srgbClr val="0070C0"/>
                </a:solidFill>
              </a:rPr>
              <a:t>10 clock </a:t>
            </a:r>
            <a:r>
              <a:rPr lang="en-US" sz="2400" b="1" dirty="0" smtClean="0">
                <a:solidFill>
                  <a:srgbClr val="0070C0"/>
                </a:solidFill>
              </a:rPr>
              <a:t>cycles</a:t>
            </a:r>
            <a:endParaRPr lang="en-US" sz="2400" b="1" dirty="0">
              <a:solidFill>
                <a:srgbClr val="0070C0"/>
              </a:solidFill>
            </a:endParaRPr>
          </a:p>
          <a:p>
            <a:pPr>
              <a:lnSpc>
                <a:spcPts val="2800"/>
              </a:lnSpc>
              <a:buFontTx/>
              <a:buNone/>
            </a:pPr>
            <a:r>
              <a:rPr lang="en-US" sz="2400" b="1" dirty="0"/>
              <a:t>		  </a:t>
            </a:r>
            <a:r>
              <a:rPr lang="en-US" sz="2400" b="1" dirty="0" smtClean="0"/>
              <a:t>2</a:t>
            </a:r>
            <a:r>
              <a:rPr lang="zh-CN" altLang="en-US" sz="2400" b="1" dirty="0" smtClean="0"/>
              <a:t>路组相联 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命中时间</a:t>
            </a:r>
            <a:r>
              <a:rPr lang="en-US" sz="2400" b="1" baseline="-25000" dirty="0" smtClean="0">
                <a:solidFill>
                  <a:srgbClr val="C00000"/>
                </a:solidFill>
              </a:rPr>
              <a:t>L2</a:t>
            </a:r>
            <a:r>
              <a:rPr lang="en-US" sz="2400" b="1" dirty="0" smtClean="0">
                <a:solidFill>
                  <a:srgbClr val="C00000"/>
                </a:solidFill>
              </a:rPr>
              <a:t> = 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</a:rPr>
              <a:t>10.1 clock 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cycles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>
              <a:lnSpc>
                <a:spcPts val="2800"/>
              </a:lnSpc>
              <a:buFontTx/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		  </a:t>
            </a:r>
            <a:r>
              <a:rPr lang="zh-CN" altLang="en-US" sz="2400" b="1" dirty="0" smtClean="0">
                <a:ea typeface="宋体" panose="02010600030101010101" pitchFamily="2" charset="-122"/>
              </a:rPr>
              <a:t>直接映像 </a:t>
            </a:r>
            <a:r>
              <a:rPr lang="zh-CN" altLang="en-US" sz="2400" b="1" dirty="0" smtClean="0">
                <a:solidFill>
                  <a:srgbClr val="0070C0"/>
                </a:solidFill>
                <a:ea typeface="宋体" panose="02010600030101010101" pitchFamily="2" charset="-122"/>
              </a:rPr>
              <a:t>局部缺失率</a:t>
            </a:r>
            <a:r>
              <a:rPr lang="en-US" altLang="zh-CN" sz="2400" b="1" baseline="-25000" dirty="0" smtClean="0">
                <a:solidFill>
                  <a:srgbClr val="0070C0"/>
                </a:solidFill>
                <a:ea typeface="宋体" panose="02010600030101010101" pitchFamily="2" charset="-122"/>
              </a:rPr>
              <a:t>L2</a:t>
            </a:r>
            <a:r>
              <a:rPr lang="en-US" altLang="zh-CN" sz="2400" b="1" dirty="0" smtClean="0">
                <a:solidFill>
                  <a:srgbClr val="0070C0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b="1" dirty="0">
                <a:solidFill>
                  <a:srgbClr val="0070C0"/>
                </a:solidFill>
                <a:ea typeface="宋体" panose="02010600030101010101" pitchFamily="2" charset="-122"/>
              </a:rPr>
              <a:t>25</a:t>
            </a:r>
            <a:r>
              <a:rPr lang="en-US" altLang="zh-CN" sz="2400" b="1" dirty="0" smtClean="0">
                <a:solidFill>
                  <a:srgbClr val="0070C0"/>
                </a:solidFill>
                <a:ea typeface="宋体" panose="02010600030101010101" pitchFamily="2" charset="-122"/>
              </a:rPr>
              <a:t>%</a:t>
            </a:r>
            <a:endParaRPr lang="en-US" altLang="zh-CN" sz="2400" b="1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pPr>
              <a:lnSpc>
                <a:spcPts val="2800"/>
              </a:lnSpc>
              <a:buFontTx/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		  </a:t>
            </a:r>
            <a:r>
              <a:rPr lang="en-US" altLang="zh-CN" sz="2400" b="1" dirty="0" smtClean="0">
                <a:ea typeface="宋体" panose="02010600030101010101" pitchFamily="2" charset="-122"/>
              </a:rPr>
              <a:t>2</a:t>
            </a:r>
            <a:r>
              <a:rPr lang="zh-CN" altLang="en-US" sz="2400" b="1" dirty="0" smtClean="0">
                <a:ea typeface="宋体" panose="02010600030101010101" pitchFamily="2" charset="-122"/>
              </a:rPr>
              <a:t>路组相联 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局部缺失率</a:t>
            </a:r>
            <a:r>
              <a:rPr lang="en-US" altLang="zh-CN" sz="2400" b="1" baseline="-25000" dirty="0" smtClean="0">
                <a:solidFill>
                  <a:srgbClr val="C00000"/>
                </a:solidFill>
                <a:ea typeface="宋体" panose="02010600030101010101" pitchFamily="2" charset="-122"/>
              </a:rPr>
              <a:t>L2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 =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</a:rPr>
              <a:t>20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%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>
              <a:lnSpc>
                <a:spcPts val="2800"/>
              </a:lnSpc>
              <a:buFontTx/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		  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缺失代价</a:t>
            </a:r>
            <a:r>
              <a:rPr lang="en-US" altLang="zh-CN" sz="2400" b="1" baseline="-25000" dirty="0" smtClean="0">
                <a:solidFill>
                  <a:srgbClr val="C00000"/>
                </a:solidFill>
                <a:ea typeface="宋体" panose="02010600030101010101" pitchFamily="2" charset="-122"/>
              </a:rPr>
              <a:t>L2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</a:rPr>
              <a:t>= 100 clock 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cycles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>
              <a:lnSpc>
                <a:spcPts val="2800"/>
              </a:lnSpc>
              <a:buFontTx/>
              <a:buNone/>
            </a:pPr>
            <a:r>
              <a:rPr lang="zh-CN" altLang="en-US" sz="24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求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二级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Cache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相联度</a:t>
            </a:r>
            <a:r>
              <a:rPr lang="zh-CN" altLang="en-US" sz="24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对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一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级</a:t>
            </a:r>
            <a:r>
              <a:rPr lang="en-US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cache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缺失代价</a:t>
            </a:r>
            <a:r>
              <a:rPr lang="zh-CN" altLang="en-US" sz="24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的影响？</a:t>
            </a:r>
            <a:endParaRPr lang="en-US" sz="2400" b="1" dirty="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  <p:sp>
        <p:nvSpPr>
          <p:cNvPr id="880644" name="Rectangle 4"/>
          <p:cNvSpPr>
            <a:spLocks noChangeArrowheads="1"/>
          </p:cNvSpPr>
          <p:nvPr/>
        </p:nvSpPr>
        <p:spPr bwMode="auto">
          <a:xfrm>
            <a:off x="76200" y="3933056"/>
            <a:ext cx="8915400" cy="266429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lIns="90488" tIns="44450" rIns="90488" bIns="44450"/>
          <a:lstStyle/>
          <a:p>
            <a:pPr marL="285750" indent="-285750" algn="l">
              <a:lnSpc>
                <a:spcPts val="2800"/>
              </a:lnSpc>
              <a:spcBef>
                <a:spcPct val="30000"/>
              </a:spcBef>
              <a:buSzPct val="100000"/>
            </a:pPr>
            <a:r>
              <a:rPr lang="zh-CN" altLang="en-US" sz="26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答案：</a:t>
            </a:r>
            <a:r>
              <a:rPr lang="en-US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zh-CN" altLang="en-US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对于直接映像 </a:t>
            </a:r>
            <a:r>
              <a:rPr lang="en-US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L2 </a:t>
            </a:r>
            <a:r>
              <a:rPr lang="en-US" sz="2000" b="1" dirty="0">
                <a:latin typeface="Comic Sans MS" panose="030F0702030302020204" pitchFamily="66" charset="0"/>
                <a:ea typeface="宋体" panose="02010600030101010101" pitchFamily="2" charset="-122"/>
              </a:rPr>
              <a:t>cache, </a:t>
            </a:r>
            <a:r>
              <a:rPr lang="en-US" sz="2000" b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L1 cache </a:t>
            </a:r>
            <a:r>
              <a:rPr lang="zh-CN" altLang="en-US" sz="20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缺失代价</a:t>
            </a:r>
            <a:r>
              <a:rPr lang="zh-CN" altLang="en-US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是：</a:t>
            </a:r>
            <a:endParaRPr lang="en-US" sz="20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marL="285750" indent="-285750">
              <a:lnSpc>
                <a:spcPts val="2800"/>
              </a:lnSpc>
              <a:spcBef>
                <a:spcPct val="30000"/>
              </a:spcBef>
              <a:buSzPct val="100000"/>
            </a:pPr>
            <a:r>
              <a:rPr lang="en-US" sz="2000" b="1" dirty="0">
                <a:latin typeface="Comic Sans MS" panose="030F0702030302020204" pitchFamily="66" charset="0"/>
                <a:ea typeface="宋体" panose="02010600030101010101" pitchFamily="2" charset="-122"/>
              </a:rPr>
              <a:t>  </a:t>
            </a:r>
            <a:r>
              <a:rPr lang="zh-CN" altLang="en-US" sz="22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缺失代价</a:t>
            </a:r>
            <a:r>
              <a:rPr lang="en-US" sz="2200" b="1" baseline="-250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1-</a:t>
            </a:r>
            <a:r>
              <a:rPr lang="zh-CN" altLang="en-US" sz="2200" b="1" baseline="-250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路</a:t>
            </a:r>
            <a:r>
              <a:rPr lang="en-US" sz="2200" b="1" baseline="-250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L1</a:t>
            </a:r>
            <a:r>
              <a:rPr lang="en-US" altLang="zh-CN" sz="2200" b="1" dirty="0">
                <a:latin typeface="Comic Sans MS" panose="030F0702030302020204" pitchFamily="66" charset="0"/>
                <a:ea typeface="宋体" panose="02010600030101010101" pitchFamily="2" charset="-122"/>
              </a:rPr>
              <a:t>＝</a:t>
            </a:r>
            <a:r>
              <a:rPr lang="en-US" sz="2200" b="1" dirty="0">
                <a:latin typeface="Comic Sans MS" panose="030F0702030302020204" pitchFamily="66" charset="0"/>
                <a:ea typeface="宋体" panose="02010600030101010101" pitchFamily="2" charset="-122"/>
              </a:rPr>
              <a:t>10</a:t>
            </a:r>
            <a:r>
              <a:rPr lang="en-US" altLang="zh-CN" sz="2200" b="1" dirty="0">
                <a:latin typeface="Comic Sans MS" panose="030F0702030302020204" pitchFamily="66" charset="0"/>
                <a:ea typeface="宋体" panose="02010600030101010101" pitchFamily="2" charset="-122"/>
              </a:rPr>
              <a:t>＋</a:t>
            </a:r>
            <a:r>
              <a:rPr lang="en-US" sz="2200" b="1" dirty="0">
                <a:latin typeface="Comic Sans MS" panose="030F0702030302020204" pitchFamily="66" charset="0"/>
                <a:ea typeface="宋体" panose="02010600030101010101" pitchFamily="2" charset="-122"/>
              </a:rPr>
              <a:t>25%</a:t>
            </a:r>
            <a:r>
              <a:rPr lang="en-US" altLang="zh-CN" sz="2200" b="1" dirty="0">
                <a:latin typeface="Comic Sans MS" panose="030F0702030302020204" pitchFamily="66" charset="0"/>
                <a:ea typeface="宋体" panose="02010600030101010101" pitchFamily="2" charset="-122"/>
              </a:rPr>
              <a:t>×</a:t>
            </a:r>
            <a:r>
              <a:rPr lang="en-US" altLang="zh-CN" sz="22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100 = 35.0 </a:t>
            </a:r>
            <a:r>
              <a:rPr lang="en-US" altLang="zh-CN" sz="2200" b="1" dirty="0">
                <a:latin typeface="Comic Sans MS" panose="030F0702030302020204" pitchFamily="66" charset="0"/>
                <a:ea typeface="宋体" panose="02010600030101010101" pitchFamily="2" charset="-122"/>
              </a:rPr>
              <a:t>clock cycles</a:t>
            </a:r>
            <a:endParaRPr lang="en-US" altLang="zh-CN" sz="22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marL="285750" indent="-285750">
              <a:lnSpc>
                <a:spcPts val="2800"/>
              </a:lnSpc>
              <a:spcBef>
                <a:spcPct val="30000"/>
              </a:spcBef>
              <a:buSzPct val="100000"/>
            </a:pPr>
            <a:endParaRPr lang="en-US" altLang="zh-CN" sz="22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marL="285750" indent="-285750" algn="l">
              <a:lnSpc>
                <a:spcPts val="2800"/>
              </a:lnSpc>
              <a:spcBef>
                <a:spcPct val="30000"/>
              </a:spcBef>
              <a:buSzPct val="100000"/>
            </a:pPr>
            <a:r>
              <a:rPr lang="zh-CN" altLang="en-US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增加</a:t>
            </a:r>
            <a:r>
              <a:rPr lang="zh-CN" altLang="en-US" sz="2000" b="1" dirty="0" smtClean="0">
                <a:solidFill>
                  <a:srgbClr val="C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相联度</a:t>
            </a:r>
            <a:r>
              <a:rPr lang="zh-CN" altLang="en-US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的代价是</a:t>
            </a:r>
            <a:r>
              <a:rPr lang="zh-CN" altLang="en-US" sz="2000" b="1" dirty="0" smtClean="0">
                <a:solidFill>
                  <a:srgbClr val="C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命中时间</a:t>
            </a:r>
            <a:r>
              <a:rPr lang="zh-CN" altLang="en-US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增加 </a:t>
            </a:r>
            <a:r>
              <a:rPr lang="en-US" altLang="zh-CN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0.1 </a:t>
            </a:r>
            <a:r>
              <a:rPr lang="en-US" altLang="zh-CN" sz="2000" b="1" dirty="0">
                <a:latin typeface="Comic Sans MS" panose="030F0702030302020204" pitchFamily="66" charset="0"/>
                <a:ea typeface="宋体" panose="02010600030101010101" pitchFamily="2" charset="-122"/>
              </a:rPr>
              <a:t>clock </a:t>
            </a:r>
            <a:r>
              <a:rPr lang="en-US" altLang="zh-CN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cycles</a:t>
            </a:r>
            <a:r>
              <a:rPr lang="zh-CN" altLang="en-US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，对于</a:t>
            </a:r>
            <a:r>
              <a:rPr lang="en-US" altLang="zh-CN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2</a:t>
            </a:r>
            <a:r>
              <a:rPr lang="zh-CN" altLang="en-US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路组相联 </a:t>
            </a:r>
            <a:r>
              <a:rPr lang="en-US" altLang="zh-CN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L2</a:t>
            </a:r>
            <a:r>
              <a:rPr lang="zh-CN" altLang="en-US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，</a:t>
            </a:r>
            <a:r>
              <a:rPr lang="en-US" altLang="zh-CN" sz="20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L1 </a:t>
            </a:r>
            <a:r>
              <a:rPr lang="en-US" altLang="zh-CN" sz="2000" b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cache </a:t>
            </a:r>
            <a:r>
              <a:rPr lang="zh-CN" altLang="en-US" sz="20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缺失代价</a:t>
            </a:r>
            <a:r>
              <a:rPr lang="zh-CN" altLang="en-US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是：</a:t>
            </a:r>
            <a:endParaRPr lang="en-US" altLang="zh-CN" sz="20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marL="285750" indent="-285750">
              <a:lnSpc>
                <a:spcPts val="2800"/>
              </a:lnSpc>
              <a:spcBef>
                <a:spcPct val="30000"/>
              </a:spcBef>
              <a:buSzPct val="100000"/>
            </a:pPr>
            <a:r>
              <a:rPr lang="en-US" sz="2000" b="1" dirty="0">
                <a:latin typeface="Comic Sans MS" panose="030F0702030302020204" pitchFamily="66" charset="0"/>
                <a:ea typeface="宋体" panose="02010600030101010101" pitchFamily="2" charset="-122"/>
              </a:rPr>
              <a:t>  </a:t>
            </a:r>
            <a:r>
              <a:rPr lang="zh-CN" altLang="en-US" sz="22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缺失代价</a:t>
            </a:r>
            <a:r>
              <a:rPr lang="en-US" sz="2200" b="1" baseline="-250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2-</a:t>
            </a:r>
            <a:r>
              <a:rPr lang="zh-CN" altLang="en-US" sz="2200" b="1" baseline="-250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路</a:t>
            </a:r>
            <a:r>
              <a:rPr lang="en-US" sz="2200" b="1" baseline="-250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L1 </a:t>
            </a:r>
            <a:r>
              <a:rPr lang="en-US" sz="22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=</a:t>
            </a:r>
            <a:r>
              <a:rPr lang="en-US" sz="2200" b="1" dirty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sz="22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10.1</a:t>
            </a:r>
            <a:r>
              <a:rPr lang="en-US" altLang="zh-CN" sz="2200" b="1" dirty="0">
                <a:latin typeface="Comic Sans MS" panose="030F0702030302020204" pitchFamily="66" charset="0"/>
                <a:ea typeface="宋体" panose="02010600030101010101" pitchFamily="2" charset="-122"/>
              </a:rPr>
              <a:t>＋</a:t>
            </a:r>
            <a:r>
              <a:rPr lang="en-US" sz="2200" b="1" dirty="0">
                <a:latin typeface="Comic Sans MS" panose="030F0702030302020204" pitchFamily="66" charset="0"/>
                <a:ea typeface="宋体" panose="02010600030101010101" pitchFamily="2" charset="-122"/>
              </a:rPr>
              <a:t>20%</a:t>
            </a:r>
            <a:r>
              <a:rPr lang="en-US" altLang="zh-CN" sz="2200" b="1" dirty="0">
                <a:latin typeface="Comic Sans MS" panose="030F0702030302020204" pitchFamily="66" charset="0"/>
                <a:ea typeface="宋体" panose="02010600030101010101" pitchFamily="2" charset="-122"/>
              </a:rPr>
              <a:t>×</a:t>
            </a:r>
            <a:r>
              <a:rPr lang="en-US" altLang="zh-CN" sz="22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100 = 30.1 </a:t>
            </a:r>
            <a:r>
              <a:rPr lang="en-US" altLang="zh-CN" sz="2200" b="1" dirty="0">
                <a:latin typeface="Comic Sans MS" panose="030F0702030302020204" pitchFamily="66" charset="0"/>
                <a:ea typeface="宋体" panose="02010600030101010101" pitchFamily="2" charset="-122"/>
              </a:rPr>
              <a:t>clock cycles</a:t>
            </a:r>
            <a:endParaRPr lang="en-US" altLang="zh-CN" sz="22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526540" y="3615055"/>
            <a:ext cx="7430135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zh-CN" altLang="en-US" sz="2000" b="1" dirty="0"/>
              <a:t>缺失代价</a:t>
            </a:r>
            <a:r>
              <a:rPr lang="en-US" altLang="zh-CN" sz="2000" b="1" baseline="-25000" dirty="0"/>
              <a:t>L1</a:t>
            </a:r>
            <a:r>
              <a:rPr lang="en-US" altLang="zh-CN" sz="2000" b="1" dirty="0"/>
              <a:t> =</a:t>
            </a:r>
            <a:r>
              <a:rPr lang="zh-CN" altLang="en-US" sz="2000" b="1" dirty="0"/>
              <a:t>平均访存时间</a:t>
            </a:r>
            <a:r>
              <a:rPr lang="en-US" altLang="zh-CN" sz="2000" b="1" baseline="-25000" dirty="0"/>
              <a:t>L2</a:t>
            </a:r>
            <a:r>
              <a:rPr lang="en-US" altLang="zh-CN" sz="2000" b="1" dirty="0"/>
              <a:t>=</a:t>
            </a:r>
            <a:r>
              <a:rPr lang="en-US" altLang="zh-CN" sz="2000" b="1" dirty="0"/>
              <a:t> </a:t>
            </a:r>
            <a:r>
              <a:rPr lang="zh-CN" altLang="en-US" sz="2000" b="1" dirty="0"/>
              <a:t>命中时间</a:t>
            </a:r>
            <a:r>
              <a:rPr lang="en-US" altLang="zh-CN" sz="2000" b="1" baseline="-25000" dirty="0"/>
              <a:t>L2</a:t>
            </a:r>
            <a:r>
              <a:rPr lang="en-US" altLang="zh-CN" sz="2000" b="1" dirty="0"/>
              <a:t> + </a:t>
            </a:r>
            <a:r>
              <a:rPr lang="zh-CN" altLang="en-US" sz="2000" b="1" dirty="0"/>
              <a:t>缺失率</a:t>
            </a:r>
            <a:r>
              <a:rPr lang="en-US" altLang="zh-CN" sz="2000" b="1" baseline="-25000" dirty="0"/>
              <a:t>L2</a:t>
            </a:r>
            <a:r>
              <a:rPr lang="en-US" altLang="zh-CN" sz="2000" b="1" dirty="0"/>
              <a:t> x </a:t>
            </a:r>
            <a:r>
              <a:rPr lang="zh-CN" altLang="en-US" sz="2000" b="1" dirty="0"/>
              <a:t>缺失代价</a:t>
            </a:r>
            <a:r>
              <a:rPr lang="en-US" altLang="zh-CN" sz="2000" b="1" baseline="-25000" dirty="0"/>
              <a:t>L2</a:t>
            </a:r>
            <a:endParaRPr lang="en-US" altLang="zh-CN" sz="2000" b="1" baseline="-25000" dirty="0"/>
          </a:p>
        </p:txBody>
      </p:sp>
      <p:grpSp>
        <p:nvGrpSpPr>
          <p:cNvPr id="2" name="组合 1"/>
          <p:cNvGrpSpPr/>
          <p:nvPr/>
        </p:nvGrpSpPr>
        <p:grpSpPr>
          <a:xfrm>
            <a:off x="4594869" y="2030730"/>
            <a:ext cx="4396740" cy="1229360"/>
            <a:chOff x="2815176" y="1024020"/>
            <a:chExt cx="4188019" cy="1396869"/>
          </a:xfrm>
          <a:solidFill>
            <a:schemeClr val="bg2"/>
          </a:solidFill>
        </p:grpSpPr>
        <p:sp>
          <p:nvSpPr>
            <p:cNvPr id="876552" name="Rectangle 8"/>
            <p:cNvSpPr>
              <a:spLocks noChangeArrowheads="1"/>
            </p:cNvSpPr>
            <p:nvPr/>
          </p:nvSpPr>
          <p:spPr bwMode="auto">
            <a:xfrm>
              <a:off x="3058328" y="1024020"/>
              <a:ext cx="3944867" cy="943031"/>
            </a:xfrm>
            <a:prstGeom prst="rect">
              <a:avLst/>
            </a:prstGeom>
            <a:grpFill/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p>
              <a:pPr algn="l"/>
              <a:r>
                <a:rPr lang="en-US" altLang="zh-CN" sz="2400" i="1" dirty="0" smtClean="0">
                  <a:latin typeface="Times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400" b="1" i="1" dirty="0" smtClean="0">
                  <a:solidFill>
                    <a:schemeClr val="hlink"/>
                  </a:solidFill>
                  <a:latin typeface="Times" pitchFamily="18" charset="0"/>
                  <a:ea typeface="宋体" panose="02010600030101010101" pitchFamily="2" charset="-122"/>
                </a:rPr>
                <a:t>一级</a:t>
              </a:r>
              <a:r>
                <a:rPr lang="en-US" altLang="zh-CN" sz="2400" b="1" i="1" dirty="0" smtClean="0">
                  <a:solidFill>
                    <a:schemeClr val="hlink"/>
                  </a:solidFill>
                  <a:latin typeface="Times" pitchFamily="18" charset="0"/>
                  <a:ea typeface="宋体" panose="02010600030101010101" pitchFamily="2" charset="-122"/>
                </a:rPr>
                <a:t>cache</a:t>
              </a:r>
              <a:r>
                <a:rPr lang="zh-CN" altLang="en-US" sz="2400" b="1" i="1" dirty="0" smtClean="0">
                  <a:solidFill>
                    <a:schemeClr val="hlink"/>
                  </a:solidFill>
                  <a:latin typeface="Times" pitchFamily="18" charset="0"/>
                  <a:ea typeface="宋体" panose="02010600030101010101" pitchFamily="2" charset="-122"/>
                </a:rPr>
                <a:t>缺失代价</a:t>
              </a:r>
              <a:r>
                <a:rPr lang="en-US" altLang="zh-CN" sz="2400" b="1" i="1" dirty="0" smtClean="0">
                  <a:latin typeface="Times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400" b="1" i="1" dirty="0" smtClean="0">
                  <a:latin typeface="Times" pitchFamily="18" charset="0"/>
                  <a:ea typeface="宋体" panose="02010600030101010101" pitchFamily="2" charset="-122"/>
                </a:rPr>
                <a:t>实际上是</a:t>
              </a:r>
              <a:endParaRPr lang="en-US" altLang="zh-CN" sz="2400" b="1" i="1" dirty="0" smtClean="0">
                <a:latin typeface="Times" pitchFamily="18" charset="0"/>
                <a:ea typeface="宋体" panose="02010600030101010101" pitchFamily="2" charset="-122"/>
              </a:endParaRPr>
            </a:p>
            <a:p>
              <a:pPr algn="l"/>
              <a:r>
                <a:rPr lang="zh-CN" altLang="en-US" sz="2400" b="1" i="1" dirty="0" smtClean="0">
                  <a:solidFill>
                    <a:srgbClr val="FF0000"/>
                  </a:solidFill>
                  <a:latin typeface="Times" pitchFamily="18" charset="0"/>
                  <a:ea typeface="宋体" panose="02010600030101010101" pitchFamily="2" charset="-122"/>
                </a:rPr>
                <a:t>二级</a:t>
              </a:r>
              <a:r>
                <a:rPr lang="en-US" altLang="zh-CN" sz="2400" b="1" i="1" dirty="0" smtClean="0">
                  <a:solidFill>
                    <a:srgbClr val="FF0000"/>
                  </a:solidFill>
                  <a:latin typeface="Times" pitchFamily="18" charset="0"/>
                  <a:ea typeface="宋体" panose="02010600030101010101" pitchFamily="2" charset="-122"/>
                </a:rPr>
                <a:t>cache</a:t>
              </a:r>
              <a:r>
                <a:rPr lang="zh-CN" altLang="en-US" sz="2400" b="1" i="1" dirty="0" smtClean="0">
                  <a:latin typeface="Times" pitchFamily="18" charset="0"/>
                  <a:ea typeface="宋体" panose="02010600030101010101" pitchFamily="2" charset="-122"/>
                </a:rPr>
                <a:t>的</a:t>
              </a:r>
              <a:r>
                <a:rPr lang="zh-CN" altLang="en-US" sz="2400" b="1" i="1" dirty="0" smtClean="0">
                  <a:solidFill>
                    <a:srgbClr val="FF0000"/>
                  </a:solidFill>
                  <a:latin typeface="Times" pitchFamily="18" charset="0"/>
                  <a:ea typeface="宋体" panose="02010600030101010101" pitchFamily="2" charset="-122"/>
                </a:rPr>
                <a:t>平均访存时间</a:t>
              </a:r>
              <a:r>
                <a:rPr lang="en-US" altLang="zh-CN" sz="2400" b="1" dirty="0" smtClean="0">
                  <a:solidFill>
                    <a:srgbClr val="FF0000"/>
                  </a:solidFill>
                  <a:latin typeface="Times" pitchFamily="18" charset="0"/>
                  <a:ea typeface="宋体" panose="02010600030101010101" pitchFamily="2" charset="-122"/>
                </a:rPr>
                <a:t> </a:t>
              </a:r>
              <a:endParaRPr lang="en-US" altLang="zh-CN" sz="2400" b="1" dirty="0">
                <a:solidFill>
                  <a:srgbClr val="FF0000"/>
                </a:solidFill>
                <a:latin typeface="Times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76553" name="Line 9"/>
            <p:cNvSpPr>
              <a:spLocks noChangeShapeType="1"/>
            </p:cNvSpPr>
            <p:nvPr/>
          </p:nvSpPr>
          <p:spPr bwMode="auto">
            <a:xfrm flipH="1">
              <a:off x="2815176" y="1967051"/>
              <a:ext cx="663526" cy="453838"/>
            </a:xfrm>
            <a:prstGeom prst="line">
              <a:avLst/>
            </a:prstGeom>
            <a:grpFill/>
            <a:ln w="38100">
              <a:solidFill>
                <a:schemeClr val="hlink"/>
              </a:solidFill>
              <a:rou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880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44" grpId="0" animBg="1" autoUpdateAnimBg="0"/>
      <p:bldP spid="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2771800" y="3633315"/>
            <a:ext cx="57606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zh-CN" altLang="en-US" sz="2000" b="1" dirty="0"/>
              <a:t>缺失代价</a:t>
            </a:r>
            <a:r>
              <a:rPr lang="en-US" altLang="zh-CN" sz="2000" b="1" baseline="-25000" dirty="0"/>
              <a:t>L1</a:t>
            </a:r>
            <a:r>
              <a:rPr lang="en-US" altLang="zh-CN" sz="2000" b="1" dirty="0"/>
              <a:t> = </a:t>
            </a:r>
            <a:r>
              <a:rPr lang="zh-CN" altLang="en-US" sz="2000" b="1" dirty="0"/>
              <a:t>命中时间</a:t>
            </a:r>
            <a:r>
              <a:rPr lang="en-US" altLang="zh-CN" sz="2000" b="1" baseline="-25000" dirty="0"/>
              <a:t>L2</a:t>
            </a:r>
            <a:r>
              <a:rPr lang="en-US" altLang="zh-CN" sz="2000" b="1" dirty="0"/>
              <a:t> + </a:t>
            </a:r>
            <a:r>
              <a:rPr lang="zh-CN" altLang="en-US" sz="2000" b="1" dirty="0"/>
              <a:t>缺失率</a:t>
            </a:r>
            <a:r>
              <a:rPr lang="en-US" altLang="zh-CN" sz="2000" b="1" baseline="-25000" dirty="0"/>
              <a:t>L2</a:t>
            </a:r>
            <a:r>
              <a:rPr lang="en-US" altLang="zh-CN" sz="2000" b="1" dirty="0"/>
              <a:t> x </a:t>
            </a:r>
            <a:r>
              <a:rPr lang="zh-CN" altLang="en-US" sz="2000" b="1" dirty="0"/>
              <a:t>缺失代价</a:t>
            </a:r>
            <a:r>
              <a:rPr lang="en-US" altLang="zh-CN" sz="2000" b="1" baseline="-25000" dirty="0"/>
              <a:t>L2</a:t>
            </a:r>
            <a:endParaRPr lang="en-US" altLang="zh-CN" sz="2000" b="1" baseline="-25000" dirty="0"/>
          </a:p>
        </p:txBody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124744"/>
            <a:ext cx="8915400" cy="2590800"/>
          </a:xfrm>
          <a:noFill/>
        </p:spPr>
        <p:txBody>
          <a:bodyPr lIns="90488" rIns="90488">
            <a:normAutofit/>
          </a:bodyPr>
          <a:lstStyle/>
          <a:p>
            <a:pPr>
              <a:lnSpc>
                <a:spcPts val="2800"/>
              </a:lnSpc>
              <a:buFontTx/>
              <a:buNone/>
            </a:pPr>
            <a:r>
              <a:rPr lang="zh-CN" altLang="en-US" sz="2600" b="1" dirty="0" smtClean="0">
                <a:solidFill>
                  <a:schemeClr val="hlink"/>
                </a:solidFill>
              </a:rPr>
              <a:t>假定：</a:t>
            </a:r>
            <a:r>
              <a:rPr lang="zh-CN" altLang="en-US" sz="2400" b="1" dirty="0"/>
              <a:t>直接</a:t>
            </a:r>
            <a:r>
              <a:rPr lang="zh-CN" altLang="en-US" sz="2400" b="1" dirty="0" smtClean="0"/>
              <a:t>映像 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命中时间</a:t>
            </a:r>
            <a:r>
              <a:rPr lang="en-US" sz="2400" b="1" baseline="-25000" dirty="0" smtClean="0">
                <a:solidFill>
                  <a:srgbClr val="C00000"/>
                </a:solidFill>
              </a:rPr>
              <a:t>L2</a:t>
            </a:r>
            <a:r>
              <a:rPr lang="en-US" sz="2400" b="1" dirty="0" smtClean="0">
                <a:solidFill>
                  <a:srgbClr val="C00000"/>
                </a:solidFill>
              </a:rPr>
              <a:t> = </a:t>
            </a:r>
            <a:r>
              <a:rPr lang="en-US" sz="2400" b="1" dirty="0">
                <a:solidFill>
                  <a:srgbClr val="C00000"/>
                </a:solidFill>
              </a:rPr>
              <a:t>10 clock </a:t>
            </a:r>
            <a:r>
              <a:rPr lang="en-US" sz="2400" b="1" dirty="0" smtClean="0">
                <a:solidFill>
                  <a:srgbClr val="C00000"/>
                </a:solidFill>
              </a:rPr>
              <a:t>cycles</a:t>
            </a:r>
            <a:endParaRPr lang="en-US" sz="2400" b="1" dirty="0"/>
          </a:p>
          <a:p>
            <a:pPr>
              <a:lnSpc>
                <a:spcPts val="2800"/>
              </a:lnSpc>
              <a:buFontTx/>
              <a:buNone/>
            </a:pPr>
            <a:r>
              <a:rPr lang="en-US" sz="2400" b="1" dirty="0"/>
              <a:t>		  </a:t>
            </a:r>
            <a:r>
              <a:rPr lang="en-US" sz="2400" b="1" dirty="0" smtClean="0"/>
              <a:t>2</a:t>
            </a:r>
            <a:r>
              <a:rPr lang="zh-CN" altLang="en-US" sz="2400" b="1" dirty="0" smtClean="0"/>
              <a:t>路组相联 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命中时间</a:t>
            </a:r>
            <a:r>
              <a:rPr lang="en-US" sz="2400" b="1" baseline="-25000" dirty="0" smtClean="0">
                <a:solidFill>
                  <a:srgbClr val="C00000"/>
                </a:solidFill>
              </a:rPr>
              <a:t>L2</a:t>
            </a:r>
            <a:r>
              <a:rPr lang="en-US" sz="2400" b="1" dirty="0" smtClean="0">
                <a:solidFill>
                  <a:srgbClr val="C00000"/>
                </a:solidFill>
              </a:rPr>
              <a:t> = 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</a:rPr>
              <a:t>10.1 clock 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cycles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>
              <a:lnSpc>
                <a:spcPts val="2800"/>
              </a:lnSpc>
              <a:buFontTx/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		  </a:t>
            </a:r>
            <a:r>
              <a:rPr lang="zh-CN" altLang="en-US" sz="2400" b="1" dirty="0" smtClean="0">
                <a:ea typeface="宋体" panose="02010600030101010101" pitchFamily="2" charset="-122"/>
              </a:rPr>
              <a:t>直接映像 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局部缺失率</a:t>
            </a:r>
            <a:r>
              <a:rPr lang="en-US" altLang="zh-CN" sz="2400" b="1" baseline="-25000" dirty="0" smtClean="0">
                <a:solidFill>
                  <a:srgbClr val="C00000"/>
                </a:solidFill>
                <a:ea typeface="宋体" panose="02010600030101010101" pitchFamily="2" charset="-122"/>
              </a:rPr>
              <a:t>L2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 = 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</a:rPr>
              <a:t>25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%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>
              <a:lnSpc>
                <a:spcPts val="2800"/>
              </a:lnSpc>
              <a:buFontTx/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		  </a:t>
            </a:r>
            <a:r>
              <a:rPr lang="en-US" altLang="zh-CN" sz="2400" b="1" dirty="0" smtClean="0">
                <a:ea typeface="宋体" panose="02010600030101010101" pitchFamily="2" charset="-122"/>
              </a:rPr>
              <a:t>2</a:t>
            </a:r>
            <a:r>
              <a:rPr lang="zh-CN" altLang="en-US" sz="2400" b="1" dirty="0" smtClean="0">
                <a:ea typeface="宋体" panose="02010600030101010101" pitchFamily="2" charset="-122"/>
              </a:rPr>
              <a:t>路组相联 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局部缺失率</a:t>
            </a:r>
            <a:r>
              <a:rPr lang="en-US" altLang="zh-CN" sz="2400" b="1" baseline="-25000" dirty="0" smtClean="0">
                <a:solidFill>
                  <a:srgbClr val="C00000"/>
                </a:solidFill>
                <a:ea typeface="宋体" panose="02010600030101010101" pitchFamily="2" charset="-122"/>
              </a:rPr>
              <a:t>L2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 =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</a:rPr>
              <a:t>20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%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>
              <a:lnSpc>
                <a:spcPts val="2800"/>
              </a:lnSpc>
              <a:buFontTx/>
              <a:buNone/>
            </a:pPr>
            <a:r>
              <a:rPr lang="en-US" altLang="zh-CN" sz="2400" b="1" dirty="0">
                <a:ea typeface="宋体" panose="02010600030101010101" pitchFamily="2" charset="-122"/>
              </a:rPr>
              <a:t>		  </a:t>
            </a:r>
            <a:r>
              <a:rPr lang="zh-CN" altLang="en-US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缺失代价</a:t>
            </a:r>
            <a:r>
              <a:rPr lang="en-US" altLang="zh-CN" sz="2400" b="1" baseline="-25000" dirty="0" smtClean="0">
                <a:solidFill>
                  <a:srgbClr val="C00000"/>
                </a:solidFill>
                <a:ea typeface="宋体" panose="02010600030101010101" pitchFamily="2" charset="-122"/>
              </a:rPr>
              <a:t>L2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C00000"/>
                </a:solidFill>
                <a:ea typeface="宋体" panose="02010600030101010101" pitchFamily="2" charset="-122"/>
              </a:rPr>
              <a:t>= 100 clock </a:t>
            </a:r>
            <a:r>
              <a:rPr lang="en-US" altLang="zh-CN" sz="24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cycles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>
              <a:lnSpc>
                <a:spcPts val="2800"/>
              </a:lnSpc>
              <a:buFontTx/>
              <a:buNone/>
            </a:pPr>
            <a:r>
              <a:rPr lang="zh-CN" altLang="en-US" sz="24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求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相联度</a:t>
            </a:r>
            <a:r>
              <a:rPr lang="zh-CN" altLang="en-US" sz="24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对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二级</a:t>
            </a:r>
            <a:r>
              <a:rPr lang="en-US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cache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缺失代价</a:t>
            </a:r>
            <a:r>
              <a:rPr lang="zh-CN" altLang="en-US" sz="24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的影响？</a:t>
            </a:r>
            <a:endParaRPr lang="en-US" sz="2400" b="1" dirty="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  <p:sp>
        <p:nvSpPr>
          <p:cNvPr id="880644" name="Rectangle 4"/>
          <p:cNvSpPr>
            <a:spLocks noChangeArrowheads="1"/>
          </p:cNvSpPr>
          <p:nvPr/>
        </p:nvSpPr>
        <p:spPr bwMode="auto">
          <a:xfrm>
            <a:off x="76200" y="3933056"/>
            <a:ext cx="8915400" cy="258925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txBody>
          <a:bodyPr lIns="90488" tIns="44450" rIns="90488" bIns="44450"/>
          <a:lstStyle/>
          <a:p>
            <a:pPr marL="285750" indent="-285750" algn="l">
              <a:lnSpc>
                <a:spcPts val="2800"/>
              </a:lnSpc>
              <a:spcBef>
                <a:spcPct val="30000"/>
              </a:spcBef>
              <a:buSzPct val="100000"/>
            </a:pPr>
            <a:r>
              <a:rPr lang="zh-CN" altLang="en-US" sz="26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答案：</a:t>
            </a:r>
            <a:r>
              <a:rPr lang="en-US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zh-CN" altLang="en-US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直接映像 </a:t>
            </a:r>
            <a:r>
              <a:rPr lang="en-US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L2 </a:t>
            </a:r>
            <a:r>
              <a:rPr lang="en-US" sz="2000" b="1" dirty="0">
                <a:latin typeface="Comic Sans MS" panose="030F0702030302020204" pitchFamily="66" charset="0"/>
                <a:ea typeface="宋体" panose="02010600030101010101" pitchFamily="2" charset="-122"/>
              </a:rPr>
              <a:t>cache, L1 cache </a:t>
            </a:r>
            <a:r>
              <a:rPr lang="zh-CN" altLang="en-US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缺失代价是：</a:t>
            </a:r>
            <a:endParaRPr lang="en-US" sz="20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marL="285750" indent="-285750">
              <a:lnSpc>
                <a:spcPts val="2800"/>
              </a:lnSpc>
              <a:spcBef>
                <a:spcPct val="30000"/>
              </a:spcBef>
              <a:buSzPct val="100000"/>
            </a:pPr>
            <a:r>
              <a:rPr lang="en-US" sz="2000" b="1" dirty="0">
                <a:latin typeface="Comic Sans MS" panose="030F0702030302020204" pitchFamily="66" charset="0"/>
                <a:ea typeface="宋体" panose="02010600030101010101" pitchFamily="2" charset="-122"/>
              </a:rPr>
              <a:t>  </a:t>
            </a:r>
            <a:r>
              <a:rPr lang="zh-CN" altLang="en-US" sz="22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缺失代价</a:t>
            </a:r>
            <a:r>
              <a:rPr lang="en-US" sz="2200" b="1" baseline="-250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1-</a:t>
            </a:r>
            <a:r>
              <a:rPr lang="zh-CN" altLang="en-US" sz="2200" b="1" baseline="-250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路</a:t>
            </a:r>
            <a:r>
              <a:rPr lang="en-US" sz="2200" b="1" baseline="-250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L1</a:t>
            </a:r>
            <a:r>
              <a:rPr lang="en-US" altLang="zh-CN" sz="2200" b="1" dirty="0">
                <a:latin typeface="Comic Sans MS" panose="030F0702030302020204" pitchFamily="66" charset="0"/>
                <a:ea typeface="宋体" panose="02010600030101010101" pitchFamily="2" charset="-122"/>
              </a:rPr>
              <a:t>＝</a:t>
            </a:r>
            <a:r>
              <a:rPr lang="en-US" sz="2200" b="1" dirty="0">
                <a:latin typeface="Comic Sans MS" panose="030F0702030302020204" pitchFamily="66" charset="0"/>
                <a:ea typeface="宋体" panose="02010600030101010101" pitchFamily="2" charset="-122"/>
              </a:rPr>
              <a:t>10</a:t>
            </a:r>
            <a:r>
              <a:rPr lang="en-US" altLang="zh-CN" sz="2200" b="1" dirty="0">
                <a:latin typeface="Comic Sans MS" panose="030F0702030302020204" pitchFamily="66" charset="0"/>
                <a:ea typeface="宋体" panose="02010600030101010101" pitchFamily="2" charset="-122"/>
              </a:rPr>
              <a:t>＋</a:t>
            </a:r>
            <a:r>
              <a:rPr lang="en-US" sz="2200" b="1" dirty="0">
                <a:latin typeface="Comic Sans MS" panose="030F0702030302020204" pitchFamily="66" charset="0"/>
                <a:ea typeface="宋体" panose="02010600030101010101" pitchFamily="2" charset="-122"/>
              </a:rPr>
              <a:t>25%</a:t>
            </a:r>
            <a:r>
              <a:rPr lang="en-US" altLang="zh-CN" sz="2200" b="1" dirty="0">
                <a:latin typeface="Comic Sans MS" panose="030F0702030302020204" pitchFamily="66" charset="0"/>
                <a:ea typeface="宋体" panose="02010600030101010101" pitchFamily="2" charset="-122"/>
              </a:rPr>
              <a:t>×</a:t>
            </a:r>
            <a:r>
              <a:rPr lang="en-US" altLang="zh-CN" sz="22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100 = 35.0 </a:t>
            </a:r>
            <a:r>
              <a:rPr lang="en-US" altLang="zh-CN" sz="2200" b="1" dirty="0">
                <a:latin typeface="Comic Sans MS" panose="030F0702030302020204" pitchFamily="66" charset="0"/>
                <a:ea typeface="宋体" panose="02010600030101010101" pitchFamily="2" charset="-122"/>
              </a:rPr>
              <a:t>clock cycles</a:t>
            </a:r>
            <a:endParaRPr lang="en-US" altLang="zh-CN" sz="22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marL="285750" indent="-285750">
              <a:lnSpc>
                <a:spcPts val="2800"/>
              </a:lnSpc>
              <a:spcBef>
                <a:spcPct val="30000"/>
              </a:spcBef>
              <a:buSzPct val="100000"/>
            </a:pPr>
            <a:endParaRPr lang="en-US" altLang="zh-CN" sz="22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marL="285750" indent="-285750" algn="l">
              <a:lnSpc>
                <a:spcPts val="2800"/>
              </a:lnSpc>
              <a:spcBef>
                <a:spcPct val="30000"/>
              </a:spcBef>
              <a:buSzPct val="100000"/>
            </a:pPr>
            <a:r>
              <a:rPr lang="zh-CN" altLang="en-US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增加相联度的代价是命中时间增加 </a:t>
            </a:r>
            <a:r>
              <a:rPr lang="en-US" altLang="zh-CN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0.1 </a:t>
            </a:r>
            <a:r>
              <a:rPr lang="en-US" altLang="zh-CN" sz="2000" b="1" dirty="0">
                <a:latin typeface="Comic Sans MS" panose="030F0702030302020204" pitchFamily="66" charset="0"/>
                <a:ea typeface="宋体" panose="02010600030101010101" pitchFamily="2" charset="-122"/>
              </a:rPr>
              <a:t>clock </a:t>
            </a:r>
            <a:r>
              <a:rPr lang="en-US" altLang="zh-CN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cycles</a:t>
            </a:r>
            <a:r>
              <a:rPr lang="zh-CN" altLang="en-US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，</a:t>
            </a:r>
            <a:r>
              <a:rPr lang="en-US" altLang="zh-CN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2</a:t>
            </a:r>
            <a:r>
              <a:rPr lang="zh-CN" altLang="en-US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路组相联 </a:t>
            </a:r>
            <a:r>
              <a:rPr lang="en-US" altLang="zh-CN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L1 </a:t>
            </a:r>
            <a:r>
              <a:rPr lang="en-US" altLang="zh-CN" sz="2000" b="1" dirty="0">
                <a:latin typeface="Comic Sans MS" panose="030F0702030302020204" pitchFamily="66" charset="0"/>
                <a:ea typeface="宋体" panose="02010600030101010101" pitchFamily="2" charset="-122"/>
              </a:rPr>
              <a:t>cache </a:t>
            </a:r>
            <a:r>
              <a:rPr lang="zh-CN" altLang="en-US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缺失代价是：</a:t>
            </a:r>
            <a:endParaRPr lang="en-US" altLang="zh-CN" sz="20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marL="285750" indent="-285750">
              <a:lnSpc>
                <a:spcPts val="2800"/>
              </a:lnSpc>
              <a:spcBef>
                <a:spcPct val="30000"/>
              </a:spcBef>
              <a:buSzPct val="100000"/>
            </a:pPr>
            <a:r>
              <a:rPr lang="en-US" sz="2000" b="1" dirty="0">
                <a:latin typeface="Comic Sans MS" panose="030F0702030302020204" pitchFamily="66" charset="0"/>
                <a:ea typeface="宋体" panose="02010600030101010101" pitchFamily="2" charset="-122"/>
              </a:rPr>
              <a:t>  </a:t>
            </a:r>
            <a:r>
              <a:rPr lang="zh-CN" altLang="en-US" sz="22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缺失代价</a:t>
            </a:r>
            <a:r>
              <a:rPr lang="en-US" sz="2200" b="1" baseline="-250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2-</a:t>
            </a:r>
            <a:r>
              <a:rPr lang="zh-CN" altLang="en-US" sz="2200" b="1" baseline="-250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路</a:t>
            </a:r>
            <a:r>
              <a:rPr lang="en-US" sz="2200" b="1" baseline="-250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L1 </a:t>
            </a:r>
            <a:r>
              <a:rPr lang="en-US" sz="22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=</a:t>
            </a:r>
            <a:r>
              <a:rPr lang="en-US" sz="2200" b="1" dirty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sz="22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10.1</a:t>
            </a:r>
            <a:r>
              <a:rPr lang="en-US" altLang="zh-CN" sz="2200" b="1" dirty="0">
                <a:latin typeface="Comic Sans MS" panose="030F0702030302020204" pitchFamily="66" charset="0"/>
                <a:ea typeface="宋体" panose="02010600030101010101" pitchFamily="2" charset="-122"/>
              </a:rPr>
              <a:t>＋</a:t>
            </a:r>
            <a:r>
              <a:rPr lang="en-US" sz="2200" b="1" dirty="0">
                <a:latin typeface="Comic Sans MS" panose="030F0702030302020204" pitchFamily="66" charset="0"/>
                <a:ea typeface="宋体" panose="02010600030101010101" pitchFamily="2" charset="-122"/>
              </a:rPr>
              <a:t>20%</a:t>
            </a:r>
            <a:r>
              <a:rPr lang="en-US" altLang="zh-CN" sz="2200" b="1" dirty="0">
                <a:latin typeface="Comic Sans MS" panose="030F0702030302020204" pitchFamily="66" charset="0"/>
                <a:ea typeface="宋体" panose="02010600030101010101" pitchFamily="2" charset="-122"/>
              </a:rPr>
              <a:t>×</a:t>
            </a:r>
            <a:r>
              <a:rPr lang="en-US" altLang="zh-CN" sz="22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100 = 30.1 </a:t>
            </a:r>
            <a:r>
              <a:rPr lang="en-US" altLang="zh-CN" sz="2200" b="1" dirty="0">
                <a:latin typeface="Comic Sans MS" panose="030F0702030302020204" pitchFamily="66" charset="0"/>
                <a:ea typeface="宋体" panose="02010600030101010101" pitchFamily="2" charset="-122"/>
              </a:rPr>
              <a:t>clock cycles</a:t>
            </a:r>
            <a:endParaRPr lang="en-US" altLang="zh-CN" sz="22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0" y="1124744"/>
            <a:ext cx="8915400" cy="3207196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285750" indent="-285750" algn="l">
              <a:lnSpc>
                <a:spcPts val="3600"/>
              </a:lnSpc>
              <a:spcBef>
                <a:spcPct val="30000"/>
              </a:spcBef>
              <a:buSzPct val="100000"/>
            </a:pPr>
            <a:r>
              <a:rPr lang="zh-CN" altLang="en-US" sz="24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  事实上，</a:t>
            </a:r>
            <a:r>
              <a:rPr lang="en-US" altLang="zh-CN" sz="24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L2 </a:t>
            </a:r>
            <a:r>
              <a:rPr lang="en-US" altLang="zh-CN" sz="2400" b="1" dirty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cache</a:t>
            </a:r>
            <a:r>
              <a:rPr lang="en-US" altLang="zh-CN" sz="2400" b="1" dirty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几乎总是与</a:t>
            </a:r>
            <a:r>
              <a:rPr lang="en-US" altLang="zh-CN" sz="24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L1 </a:t>
            </a:r>
            <a:r>
              <a:rPr lang="en-US" altLang="zh-CN" sz="2400" b="1" dirty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cache</a:t>
            </a:r>
            <a:r>
              <a:rPr lang="en-US" altLang="zh-CN" sz="2400" b="1" dirty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和</a:t>
            </a:r>
            <a:r>
              <a:rPr lang="en-US" altLang="zh-CN" sz="24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 CPU</a:t>
            </a:r>
            <a:r>
              <a:rPr lang="zh-CN" altLang="en-US" sz="24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同步的。</a:t>
            </a:r>
            <a:r>
              <a:rPr lang="en-US" altLang="zh-CN" sz="24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因此，</a:t>
            </a:r>
            <a:r>
              <a:rPr lang="en-US" altLang="zh-CN" sz="24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L2</a:t>
            </a:r>
            <a:r>
              <a:rPr lang="zh-CN" altLang="en-US" sz="24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命中时间一定是整数时钟周期数</a:t>
            </a:r>
            <a:r>
              <a:rPr lang="zh-CN" altLang="en-US" sz="24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。</a:t>
            </a:r>
            <a:endParaRPr lang="en-US" altLang="zh-CN" sz="2400" b="1" dirty="0" smtClean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marL="342900" indent="-342900" algn="l">
              <a:lnSpc>
                <a:spcPts val="3600"/>
              </a:lnSpc>
              <a:spcBef>
                <a:spcPct val="30000"/>
              </a:spcBef>
              <a:buSzPct val="100000"/>
              <a:buFont typeface="Arial" panose="020B0604020202020204" pitchFamily="34" charset="0"/>
              <a:buChar char="•"/>
            </a:pPr>
            <a:r>
              <a:rPr lang="en-US" altLang="zh-CN" sz="24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L2</a:t>
            </a:r>
            <a:r>
              <a:rPr lang="zh-CN" altLang="en-US" sz="24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命中时间</a:t>
            </a:r>
            <a:r>
              <a:rPr lang="zh-CN" altLang="en-US" sz="2400" b="1" dirty="0">
                <a:latin typeface="Comic Sans MS" panose="030F0702030302020204" pitchFamily="66" charset="0"/>
                <a:ea typeface="宋体" panose="02010600030101010101" pitchFamily="2" charset="-122"/>
              </a:rPr>
              <a:t>或</a:t>
            </a:r>
            <a:r>
              <a:rPr lang="zh-CN" altLang="en-US" sz="24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削整到</a:t>
            </a:r>
            <a:r>
              <a:rPr lang="en-US" altLang="zh-CN" sz="24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10 </a:t>
            </a:r>
            <a:r>
              <a:rPr lang="en-US" altLang="zh-CN" sz="24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cycles</a:t>
            </a:r>
            <a:r>
              <a:rPr lang="zh-CN" altLang="en-US" sz="24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或凑足到</a:t>
            </a:r>
            <a:r>
              <a:rPr lang="en-US" altLang="zh-CN" sz="24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11 </a:t>
            </a:r>
            <a:r>
              <a:rPr lang="en-US" altLang="zh-CN" sz="24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cycles</a:t>
            </a:r>
            <a:r>
              <a:rPr lang="zh-CN" altLang="en-US" sz="24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。这样改动后对</a:t>
            </a:r>
            <a:r>
              <a:rPr lang="en-US" altLang="zh-CN" sz="24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L2</a:t>
            </a:r>
            <a:r>
              <a:rPr lang="zh-CN" altLang="en-US" sz="24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是</a:t>
            </a:r>
            <a:r>
              <a:rPr lang="en-US" altLang="zh-CN" sz="24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2</a:t>
            </a:r>
            <a:r>
              <a:rPr lang="zh-CN" altLang="en-US" sz="24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路组相联的</a:t>
            </a:r>
            <a:r>
              <a:rPr lang="en-US" altLang="zh-CN" sz="24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L1 cache </a:t>
            </a:r>
            <a:r>
              <a:rPr lang="zh-CN" altLang="en-US" sz="24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的缺失代价是：</a:t>
            </a:r>
            <a:endParaRPr lang="en-US" altLang="zh-CN" sz="24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marL="285750" indent="-285750" algn="l">
              <a:lnSpc>
                <a:spcPts val="3600"/>
              </a:lnSpc>
              <a:spcBef>
                <a:spcPct val="30000"/>
              </a:spcBef>
              <a:buSzPct val="100000"/>
            </a:pPr>
            <a:r>
              <a:rPr lang="en-US" sz="2400" b="0" dirty="0">
                <a:latin typeface="Comic Sans MS" panose="030F0702030302020204" pitchFamily="66" charset="0"/>
                <a:ea typeface="宋体" panose="02010600030101010101" pitchFamily="2" charset="-122"/>
              </a:rPr>
              <a:t>   </a:t>
            </a:r>
            <a:r>
              <a:rPr lang="en-US" sz="2400" b="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  </a:t>
            </a:r>
            <a:r>
              <a:rPr lang="zh-CN" altLang="en-US" sz="24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缺失代价</a:t>
            </a:r>
            <a:r>
              <a:rPr lang="en-US" sz="2400" b="1" baseline="-250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2-</a:t>
            </a:r>
            <a:r>
              <a:rPr lang="zh-CN" altLang="en-US" sz="2400" b="1" baseline="-250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路</a:t>
            </a:r>
            <a:r>
              <a:rPr lang="en-US" sz="2400" b="1" baseline="-250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sz="2400" b="1" baseline="-25000" dirty="0">
                <a:latin typeface="Comic Sans MS" panose="030F0702030302020204" pitchFamily="66" charset="0"/>
                <a:ea typeface="宋体" panose="02010600030101010101" pitchFamily="2" charset="-122"/>
              </a:rPr>
              <a:t>L1</a:t>
            </a:r>
            <a:r>
              <a:rPr lang="en-US" altLang="zh-CN" sz="2400" b="1" dirty="0">
                <a:latin typeface="Comic Sans MS" panose="030F0702030302020204" pitchFamily="66" charset="0"/>
                <a:ea typeface="宋体" panose="02010600030101010101" pitchFamily="2" charset="-122"/>
              </a:rPr>
              <a:t>＝</a:t>
            </a:r>
            <a:r>
              <a:rPr lang="en-US" sz="2400" b="1" dirty="0">
                <a:latin typeface="Comic Sans MS" panose="030F0702030302020204" pitchFamily="66" charset="0"/>
                <a:ea typeface="宋体" panose="02010600030101010101" pitchFamily="2" charset="-122"/>
              </a:rPr>
              <a:t>10</a:t>
            </a:r>
            <a:r>
              <a:rPr lang="en-US" altLang="zh-CN" sz="2400" b="1" dirty="0">
                <a:latin typeface="Comic Sans MS" panose="030F0702030302020204" pitchFamily="66" charset="0"/>
                <a:ea typeface="宋体" panose="02010600030101010101" pitchFamily="2" charset="-122"/>
              </a:rPr>
              <a:t>＋</a:t>
            </a:r>
            <a:r>
              <a:rPr lang="en-US" sz="2400" b="1" dirty="0">
                <a:latin typeface="Comic Sans MS" panose="030F0702030302020204" pitchFamily="66" charset="0"/>
                <a:ea typeface="宋体" panose="02010600030101010101" pitchFamily="2" charset="-122"/>
              </a:rPr>
              <a:t>20%</a:t>
            </a:r>
            <a:r>
              <a:rPr lang="en-US" altLang="zh-CN" sz="2400" b="1" dirty="0">
                <a:latin typeface="Comic Sans MS" panose="030F0702030302020204" pitchFamily="66" charset="0"/>
                <a:ea typeface="宋体" panose="02010600030101010101" pitchFamily="2" charset="-122"/>
              </a:rPr>
              <a:t>×100＝30.0 clock cycles</a:t>
            </a:r>
            <a:endParaRPr lang="en-US" altLang="zh-CN" sz="24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marL="285750" indent="-285750" algn="l">
              <a:lnSpc>
                <a:spcPts val="3600"/>
              </a:lnSpc>
              <a:spcBef>
                <a:spcPct val="30000"/>
              </a:spcBef>
              <a:buSzPct val="100000"/>
            </a:pPr>
            <a:r>
              <a:rPr lang="en-US" sz="2400" b="1" dirty="0">
                <a:latin typeface="Comic Sans MS" panose="030F0702030302020204" pitchFamily="66" charset="0"/>
                <a:ea typeface="宋体" panose="02010600030101010101" pitchFamily="2" charset="-122"/>
              </a:rPr>
              <a:t>   </a:t>
            </a:r>
            <a:r>
              <a:rPr lang="zh-CN" altLang="en-US" sz="24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缺失代价</a:t>
            </a:r>
            <a:r>
              <a:rPr lang="en-US" sz="2400" b="1" baseline="-250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2-</a:t>
            </a:r>
            <a:r>
              <a:rPr lang="zh-CN" altLang="en-US" sz="2400" b="1" baseline="-250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路</a:t>
            </a:r>
            <a:r>
              <a:rPr lang="en-US" sz="2400" b="1" baseline="-25000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sz="2400" b="1" baseline="-25000" dirty="0">
                <a:latin typeface="Comic Sans MS" panose="030F0702030302020204" pitchFamily="66" charset="0"/>
                <a:ea typeface="宋体" panose="02010600030101010101" pitchFamily="2" charset="-122"/>
              </a:rPr>
              <a:t>L1</a:t>
            </a:r>
            <a:r>
              <a:rPr lang="en-US" altLang="zh-CN" sz="2400" b="1" dirty="0">
                <a:latin typeface="Comic Sans MS" panose="030F0702030302020204" pitchFamily="66" charset="0"/>
                <a:ea typeface="宋体" panose="02010600030101010101" pitchFamily="2" charset="-122"/>
              </a:rPr>
              <a:t>＝</a:t>
            </a:r>
            <a:r>
              <a:rPr lang="en-US" sz="2400" b="1" dirty="0">
                <a:latin typeface="Comic Sans MS" panose="030F0702030302020204" pitchFamily="66" charset="0"/>
                <a:ea typeface="宋体" panose="02010600030101010101" pitchFamily="2" charset="-122"/>
              </a:rPr>
              <a:t>11 </a:t>
            </a:r>
            <a:r>
              <a:rPr lang="en-US" altLang="zh-CN" sz="2400" b="1" dirty="0">
                <a:latin typeface="Comic Sans MS" panose="030F0702030302020204" pitchFamily="66" charset="0"/>
                <a:ea typeface="宋体" panose="02010600030101010101" pitchFamily="2" charset="-122"/>
              </a:rPr>
              <a:t>＋</a:t>
            </a:r>
            <a:r>
              <a:rPr lang="en-US" sz="2400" b="1" dirty="0">
                <a:latin typeface="Comic Sans MS" panose="030F0702030302020204" pitchFamily="66" charset="0"/>
                <a:ea typeface="宋体" panose="02010600030101010101" pitchFamily="2" charset="-122"/>
              </a:rPr>
              <a:t>20%</a:t>
            </a:r>
            <a:r>
              <a:rPr lang="en-US" altLang="zh-CN" sz="2400" b="1" dirty="0">
                <a:latin typeface="Comic Sans MS" panose="030F0702030302020204" pitchFamily="66" charset="0"/>
                <a:ea typeface="宋体" panose="02010600030101010101" pitchFamily="2" charset="-122"/>
              </a:rPr>
              <a:t>×100＝31.0 clock cycles</a:t>
            </a:r>
            <a:endParaRPr lang="en-US" altLang="zh-CN" sz="24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9" name="Rectangle 6"/>
          <p:cNvSpPr>
            <a:spLocks noChangeArrowheads="1"/>
          </p:cNvSpPr>
          <p:nvPr/>
        </p:nvSpPr>
        <p:spPr bwMode="auto">
          <a:xfrm>
            <a:off x="237924" y="5458599"/>
            <a:ext cx="8915400" cy="10637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lIns="90488" tIns="44450" rIns="90488" bIns="44450"/>
          <a:lstStyle/>
          <a:p>
            <a:pPr marL="285750" indent="-285750">
              <a:lnSpc>
                <a:spcPts val="3360"/>
              </a:lnSpc>
              <a:spcBef>
                <a:spcPct val="30000"/>
              </a:spcBef>
              <a:buSzPct val="100000"/>
            </a:pPr>
            <a:r>
              <a:rPr lang="zh-CN" altLang="en-US" sz="28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结论：增加二级</a:t>
            </a:r>
            <a:r>
              <a:rPr lang="en-US" altLang="zh-CN" sz="28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Cache</a:t>
            </a:r>
            <a:r>
              <a:rPr lang="zh-CN" altLang="en-US" sz="28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的相联度以减少二级</a:t>
            </a:r>
            <a:r>
              <a:rPr lang="en-US" altLang="zh-CN" sz="28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cache</a:t>
            </a:r>
            <a:r>
              <a:rPr lang="zh-CN" altLang="en-US" sz="28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的缺失率，来</a:t>
            </a:r>
            <a:r>
              <a:rPr lang="zh-CN" altLang="en-US" sz="28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减少一级</a:t>
            </a:r>
            <a:r>
              <a:rPr lang="en-US" altLang="zh-CN" sz="28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cache</a:t>
            </a:r>
            <a:r>
              <a:rPr lang="zh-CN" altLang="en-US" sz="28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的缺失代价</a:t>
            </a:r>
            <a:r>
              <a:rPr lang="zh-CN" altLang="en-US" sz="28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。</a:t>
            </a:r>
            <a:endParaRPr lang="en-US" sz="2800" b="1" dirty="0">
              <a:solidFill>
                <a:schemeClr val="hlink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260648"/>
            <a:ext cx="7162800" cy="742950"/>
          </a:xfrm>
          <a:noFill/>
        </p:spPr>
        <p:txBody>
          <a:bodyPr lIns="90488" rIns="90488">
            <a:norm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3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：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L2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相联度对缺失代价影响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 autoUpdateAnimBg="0"/>
      <p:bldP spid="9" grpId="0" bldLvl="0" animBg="1" autoUpdateAnimBg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152400"/>
            <a:ext cx="7696200" cy="1143000"/>
          </a:xfrm>
          <a:noFill/>
        </p:spPr>
        <p:txBody>
          <a:bodyPr lIns="90488" rIns="90488">
            <a:norm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第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种缺失代价减少技术：关键字优先和</a:t>
            </a:r>
            <a:br>
              <a:rPr lang="en-US" altLang="zh-CN" sz="3200" b="1" dirty="0" smtClean="0">
                <a:solidFill>
                  <a:srgbClr val="FF0000"/>
                </a:solidFill>
              </a:rPr>
            </a:br>
            <a:r>
              <a:rPr lang="zh-CN" altLang="en-US" sz="3200" b="1" dirty="0" smtClean="0">
                <a:solidFill>
                  <a:srgbClr val="FF0000"/>
                </a:solidFill>
              </a:rPr>
              <a:t>提前重启动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881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169153"/>
            <a:ext cx="8382000" cy="4492095"/>
          </a:xfrm>
          <a:noFill/>
        </p:spPr>
        <p:txBody>
          <a:bodyPr lIns="90488" rIns="90488">
            <a:normAutofit/>
          </a:bodyPr>
          <a:lstStyle/>
          <a:p>
            <a:pPr marL="457200" indent="-457200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zh-CN" altLang="en-US" sz="30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方法</a:t>
            </a:r>
            <a:r>
              <a:rPr lang="en-US" altLang="zh-CN" sz="30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 </a:t>
            </a:r>
            <a:r>
              <a:rPr lang="zh-CN" altLang="en-US" sz="30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：</a:t>
            </a:r>
            <a:r>
              <a:rPr lang="en-US" altLang="zh-CN" sz="24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CPU</a:t>
            </a:r>
            <a:r>
              <a:rPr lang="zh-CN" altLang="en-US" sz="24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只需要块中的一个字</a:t>
            </a:r>
            <a:endParaRPr lang="en-US" altLang="zh-CN" sz="2400" b="1" dirty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marL="457200" indent="-457200">
              <a:lnSpc>
                <a:spcPts val="3000"/>
              </a:lnSpc>
            </a:pPr>
            <a:r>
              <a:rPr lang="zh-CN" altLang="en-US" sz="2400" b="1" dirty="0" smtClean="0"/>
              <a:t>不要等到取到整个块后才重新启动</a:t>
            </a:r>
            <a:r>
              <a:rPr lang="en-US" altLang="zh-CN" sz="2400" b="1" dirty="0" smtClean="0"/>
              <a:t>CPU</a:t>
            </a:r>
            <a:endParaRPr lang="en-US" sz="2400" b="1" dirty="0"/>
          </a:p>
          <a:p>
            <a:pPr marL="800100" lvl="1" indent="-342900">
              <a:lnSpc>
                <a:spcPts val="3000"/>
              </a:lnSpc>
            </a:pPr>
            <a:r>
              <a:rPr lang="zh-CN" altLang="en-US" sz="2400" b="1" i="1" u="sng" dirty="0" smtClean="0">
                <a:solidFill>
                  <a:schemeClr val="hlink"/>
                </a:solidFill>
              </a:rPr>
              <a:t>关键字优先</a:t>
            </a:r>
            <a:r>
              <a:rPr lang="en-US" sz="2400" b="1" dirty="0" smtClean="0"/>
              <a:t>—</a:t>
            </a:r>
            <a:r>
              <a:rPr lang="zh-CN" altLang="en-US" sz="2400" b="1" dirty="0" smtClean="0"/>
              <a:t>首先从存储器请求缺失的字并尽可能快地送到</a:t>
            </a:r>
            <a:r>
              <a:rPr lang="en-US" altLang="zh-CN" sz="2400" b="1" dirty="0" smtClean="0"/>
              <a:t>CPU</a:t>
            </a:r>
            <a:r>
              <a:rPr lang="zh-CN" altLang="en-US" sz="2400" b="1" dirty="0" smtClean="0"/>
              <a:t>；让</a:t>
            </a:r>
            <a:r>
              <a:rPr lang="en-US" altLang="zh-CN" sz="2400" b="1" dirty="0" smtClean="0"/>
              <a:t>CPU</a:t>
            </a:r>
            <a:r>
              <a:rPr lang="zh-CN" altLang="en-US" sz="2400" b="1" dirty="0" smtClean="0"/>
              <a:t>继续执行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同时</a:t>
            </a:r>
            <a:r>
              <a:rPr lang="zh-CN" altLang="en-US" sz="2400" b="1" dirty="0" smtClean="0"/>
              <a:t>填放块中的其余字。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也称为</a:t>
            </a:r>
            <a:r>
              <a:rPr lang="en-US" sz="2400" b="1" dirty="0" smtClean="0"/>
              <a:t> </a:t>
            </a:r>
            <a:r>
              <a:rPr lang="en-US" sz="2400" b="1" i="1" dirty="0">
                <a:solidFill>
                  <a:schemeClr val="hlink"/>
                </a:solidFill>
              </a:rPr>
              <a:t>wrapped fetch</a:t>
            </a:r>
            <a:r>
              <a:rPr lang="en-US" sz="2400" b="1" dirty="0"/>
              <a:t> </a:t>
            </a:r>
            <a:r>
              <a:rPr lang="zh-CN" altLang="en-US" sz="2400" b="1" dirty="0" smtClean="0"/>
              <a:t>和</a:t>
            </a:r>
            <a:r>
              <a:rPr lang="en-US" sz="2400" b="1" i="1" dirty="0" smtClean="0">
                <a:solidFill>
                  <a:schemeClr val="hlink"/>
                </a:solidFill>
              </a:rPr>
              <a:t>requested </a:t>
            </a:r>
            <a:r>
              <a:rPr lang="en-US" sz="2400" b="1" i="1" dirty="0">
                <a:solidFill>
                  <a:schemeClr val="hlink"/>
                </a:solidFill>
              </a:rPr>
              <a:t>word  first</a:t>
            </a:r>
            <a:endParaRPr lang="en-US" sz="2400" b="1" i="1" dirty="0">
              <a:solidFill>
                <a:schemeClr val="hlink"/>
              </a:solidFill>
            </a:endParaRPr>
          </a:p>
          <a:p>
            <a:pPr marL="800100" lvl="1" indent="-342900">
              <a:lnSpc>
                <a:spcPts val="3000"/>
              </a:lnSpc>
            </a:pPr>
            <a:r>
              <a:rPr lang="zh-CN" altLang="en-US" sz="2400" b="1" i="1" u="sng" dirty="0" smtClean="0">
                <a:solidFill>
                  <a:schemeClr val="hlink"/>
                </a:solidFill>
              </a:rPr>
              <a:t>提前重启动</a:t>
            </a:r>
            <a:r>
              <a:rPr lang="en-US" sz="2400" b="1" dirty="0" smtClean="0"/>
              <a:t>— </a:t>
            </a:r>
            <a:r>
              <a:rPr lang="zh-CN" altLang="en-US" sz="2400" b="1" dirty="0" smtClean="0"/>
              <a:t>以正常顺序取块，只要块中所请求的字到达，就送到</a:t>
            </a:r>
            <a:r>
              <a:rPr lang="en-US" altLang="zh-CN" sz="2400" b="1" dirty="0" smtClean="0"/>
              <a:t>CPU</a:t>
            </a:r>
            <a:r>
              <a:rPr lang="zh-CN" altLang="en-US" sz="2400" b="1" dirty="0" smtClean="0"/>
              <a:t>，让</a:t>
            </a:r>
            <a:r>
              <a:rPr lang="en-US" altLang="zh-CN" sz="2400" b="1" dirty="0" smtClean="0"/>
              <a:t>CPU</a:t>
            </a:r>
            <a:r>
              <a:rPr lang="zh-CN" altLang="en-US" sz="2400" b="1" dirty="0" smtClean="0"/>
              <a:t>继续执行。</a:t>
            </a:r>
            <a:endParaRPr lang="en-US" sz="2400" b="1" dirty="0"/>
          </a:p>
          <a:p>
            <a:pPr marL="457200" indent="-457200">
              <a:lnSpc>
                <a:spcPts val="3000"/>
              </a:lnSpc>
            </a:pPr>
            <a:r>
              <a:rPr lang="zh-CN" altLang="en-US" sz="2400" b="1" dirty="0" smtClean="0"/>
              <a:t>通常用在大块中</a:t>
            </a:r>
            <a:r>
              <a:rPr lang="en-US" sz="2400" b="1" dirty="0" smtClean="0"/>
              <a:t> </a:t>
            </a:r>
            <a:endParaRPr lang="en-US" sz="2400" b="1" dirty="0"/>
          </a:p>
          <a:p>
            <a:pPr marL="457200" indent="-457200">
              <a:lnSpc>
                <a:spcPts val="3000"/>
              </a:lnSpc>
            </a:pPr>
            <a:r>
              <a:rPr lang="zh-CN" altLang="en-US" sz="2400" b="1" dirty="0" smtClean="0"/>
              <a:t>空间局部性</a:t>
            </a:r>
            <a:r>
              <a:rPr lang="en-US" sz="2400" b="1" dirty="0" smtClean="0"/>
              <a:t> </a:t>
            </a:r>
            <a:r>
              <a:rPr lang="en-US" sz="2400" b="1" dirty="0"/>
              <a:t>=&gt; </a:t>
            </a:r>
            <a:r>
              <a:rPr lang="zh-CN" altLang="en-US" sz="2400" b="1" dirty="0" smtClean="0"/>
              <a:t>趋向于将需要下一个连续的字，应该说提前重启动是有利的</a:t>
            </a:r>
            <a:endParaRPr lang="en-US" sz="2400" b="1" dirty="0"/>
          </a:p>
          <a:p>
            <a:pPr marL="457200" indent="-457200">
              <a:lnSpc>
                <a:spcPct val="100000"/>
              </a:lnSpc>
              <a:spcBef>
                <a:spcPct val="0"/>
              </a:spcBef>
            </a:pPr>
            <a:endParaRPr lang="en-US" altLang="zh-CN" dirty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881668" name="Group 4"/>
          <p:cNvGrpSpPr/>
          <p:nvPr/>
        </p:nvGrpSpPr>
        <p:grpSpPr bwMode="auto">
          <a:xfrm>
            <a:off x="2110746" y="5963403"/>
            <a:ext cx="4735513" cy="622300"/>
            <a:chOff x="1008" y="3600"/>
            <a:chExt cx="2983" cy="392"/>
          </a:xfrm>
        </p:grpSpPr>
        <p:sp>
          <p:nvSpPr>
            <p:cNvPr id="881669" name="Rectangle 5"/>
            <p:cNvSpPr>
              <a:spLocks noChangeArrowheads="1"/>
            </p:cNvSpPr>
            <p:nvPr/>
          </p:nvSpPr>
          <p:spPr bwMode="auto">
            <a:xfrm>
              <a:off x="1008" y="3600"/>
              <a:ext cx="2312" cy="3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1670" name="Rectangle 6"/>
            <p:cNvSpPr>
              <a:spLocks noChangeArrowheads="1"/>
            </p:cNvSpPr>
            <p:nvPr/>
          </p:nvSpPr>
          <p:spPr bwMode="auto">
            <a:xfrm>
              <a:off x="2076" y="3600"/>
              <a:ext cx="512" cy="392"/>
            </a:xfrm>
            <a:prstGeom prst="rect">
              <a:avLst/>
            </a:prstGeom>
            <a:solidFill>
              <a:schemeClr val="bg2"/>
            </a:solidFill>
            <a:ln w="254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81671" name="Rectangle 7"/>
            <p:cNvSpPr>
              <a:spLocks noChangeArrowheads="1"/>
            </p:cNvSpPr>
            <p:nvPr/>
          </p:nvSpPr>
          <p:spPr bwMode="auto">
            <a:xfrm>
              <a:off x="3459" y="3656"/>
              <a:ext cx="532" cy="2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algn="l"/>
              <a:r>
                <a:rPr lang="en-US" sz="2000">
                  <a:latin typeface="Arial" panose="020B0604020202020204" pitchFamily="34" charset="0"/>
                </a:rPr>
                <a:t>block</a:t>
              </a:r>
              <a:endParaRPr lang="en-US" sz="2000">
                <a:latin typeface="Arial" panose="020B0604020202020204" pitchFamily="34" charset="0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690" name="Rectangle 2"/>
          <p:cNvSpPr>
            <a:spLocks noChangeArrowheads="1"/>
          </p:cNvSpPr>
          <p:nvPr/>
        </p:nvSpPr>
        <p:spPr bwMode="auto">
          <a:xfrm>
            <a:off x="76200" y="3581400"/>
            <a:ext cx="8991600" cy="3124200"/>
          </a:xfrm>
          <a:prstGeom prst="rect">
            <a:avLst/>
          </a:prstGeom>
          <a:solidFill>
            <a:srgbClr val="D2FA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pPr marL="457200" indent="-457200" algn="l">
              <a:lnSpc>
                <a:spcPts val="3300"/>
              </a:lnSpc>
              <a:buSzPct val="100000"/>
            </a:pPr>
            <a:r>
              <a:rPr lang="zh-CN" altLang="en-US" sz="3000" b="1" dirty="0" smtClean="0">
                <a:solidFill>
                  <a:schemeClr val="hlink"/>
                </a:solidFill>
                <a:latin typeface="Comic Sans MS" panose="030F0702030302020204" pitchFamily="66" charset="0"/>
              </a:rPr>
              <a:t>答案：</a:t>
            </a:r>
            <a:r>
              <a:rPr lang="en-US" sz="3000" b="1" dirty="0" smtClean="0">
                <a:solidFill>
                  <a:schemeClr val="hlink"/>
                </a:solidFill>
                <a:latin typeface="Comic Sans MS" panose="030F0702030302020204" pitchFamily="66" charset="0"/>
              </a:rPr>
              <a:t> </a:t>
            </a:r>
            <a:endParaRPr lang="en-US" sz="3000" b="1" dirty="0">
              <a:solidFill>
                <a:schemeClr val="hlink"/>
              </a:solidFill>
              <a:latin typeface="Comic Sans MS" panose="030F0702030302020204" pitchFamily="66" charset="0"/>
            </a:endParaRPr>
          </a:p>
          <a:p>
            <a:pPr marL="457200" indent="-457200" algn="l">
              <a:lnSpc>
                <a:spcPts val="3300"/>
              </a:lnSpc>
              <a:buSzPct val="100000"/>
            </a:pPr>
            <a:r>
              <a:rPr lang="zh-CN" altLang="en-US" sz="20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关键字优先的平均缺失代价是</a:t>
            </a:r>
            <a:r>
              <a:rPr lang="zh-CN" altLang="en-US" sz="2000" b="1" dirty="0" smtClean="0">
                <a:latin typeface="Comic Sans MS" panose="030F0702030302020204" pitchFamily="66" charset="0"/>
              </a:rPr>
              <a:t>：</a:t>
            </a:r>
            <a:r>
              <a:rPr lang="en-US" sz="2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11 </a:t>
            </a:r>
            <a:r>
              <a:rPr lang="en-US" sz="2000" b="1" dirty="0">
                <a:solidFill>
                  <a:srgbClr val="FF0000"/>
                </a:solidFill>
                <a:latin typeface="Comic Sans MS" panose="030F0702030302020204" pitchFamily="66" charset="0"/>
              </a:rPr>
              <a:t>clock cycles </a:t>
            </a:r>
            <a:endParaRPr lang="en-US" sz="20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marL="457200" indent="-457200">
              <a:lnSpc>
                <a:spcPts val="3300"/>
              </a:lnSpc>
              <a:buSzPct val="100000"/>
            </a:pPr>
            <a:r>
              <a:rPr lang="zh-CN" altLang="en-US" sz="2000" b="1" dirty="0">
                <a:solidFill>
                  <a:srgbClr val="C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没有关键字优先</a:t>
            </a:r>
            <a:r>
              <a:rPr lang="zh-CN" altLang="en-US" sz="2000" b="1" dirty="0" smtClean="0">
                <a:solidFill>
                  <a:srgbClr val="C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：</a:t>
            </a:r>
            <a:r>
              <a:rPr lang="en-US" altLang="zh-CN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CPU</a:t>
            </a:r>
            <a:r>
              <a:rPr lang="zh-CN" altLang="en-US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连续读一个整</a:t>
            </a:r>
            <a:r>
              <a:rPr lang="en-US" altLang="zh-CN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cache</a:t>
            </a:r>
            <a:r>
              <a:rPr lang="zh-CN" altLang="en-US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块</a:t>
            </a:r>
            <a:r>
              <a:rPr lang="en-US" altLang="zh-CN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endParaRPr lang="en-US" altLang="zh-CN" sz="20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marL="457200" indent="-457200">
              <a:lnSpc>
                <a:spcPts val="3300"/>
              </a:lnSpc>
              <a:buSzPct val="100000"/>
            </a:pPr>
            <a:r>
              <a:rPr lang="en-US" altLang="zh-CN" sz="20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                   11 + (</a:t>
            </a:r>
            <a:r>
              <a:rPr lang="en-US" altLang="zh-CN" sz="2000" b="1" dirty="0">
                <a:latin typeface="Comic Sans MS" panose="030F0702030302020204" pitchFamily="66" charset="0"/>
                <a:ea typeface="宋体" panose="02010600030101010101" pitchFamily="2" charset="-122"/>
              </a:rPr>
              <a:t>8-1) </a:t>
            </a:r>
            <a:r>
              <a:rPr lang="en-US" altLang="zh-CN" sz="2200" b="1" dirty="0">
                <a:latin typeface="Comic Sans MS" panose="030F0702030302020204" pitchFamily="66" charset="0"/>
                <a:ea typeface="宋体" panose="02010600030101010101" pitchFamily="2" charset="-122"/>
              </a:rPr>
              <a:t>×2＝25 clock cycle</a:t>
            </a:r>
            <a:endParaRPr lang="en-US" altLang="zh-CN" sz="22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marL="457200" indent="-457200">
              <a:lnSpc>
                <a:spcPts val="3300"/>
              </a:lnSpc>
              <a:buSzPct val="100000"/>
            </a:pPr>
            <a:r>
              <a:rPr lang="zh-CN" altLang="en-US" sz="22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会花费</a:t>
            </a:r>
            <a:r>
              <a:rPr lang="en-US" sz="2000" b="1" dirty="0" smtClean="0">
                <a:latin typeface="Comic Sans MS" panose="030F0702030302020204" pitchFamily="66" charset="0"/>
              </a:rPr>
              <a:t> </a:t>
            </a:r>
            <a:r>
              <a:rPr lang="en-US" sz="2000" b="1" dirty="0">
                <a:latin typeface="Comic Sans MS" panose="030F0702030302020204" pitchFamily="66" charset="0"/>
              </a:rPr>
              <a:t>25 clock cycles </a:t>
            </a:r>
            <a:r>
              <a:rPr lang="zh-CN" altLang="en-US" sz="2000" b="1" dirty="0" smtClean="0">
                <a:latin typeface="Comic Sans MS" panose="030F0702030302020204" pitchFamily="66" charset="0"/>
              </a:rPr>
              <a:t>取到整块。</a:t>
            </a:r>
            <a:endParaRPr lang="en-US" altLang="zh-CN" sz="20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882691" name="Rectangle 3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8305800" cy="533400"/>
          </a:xfrm>
          <a:noFill/>
        </p:spPr>
        <p:txBody>
          <a:bodyPr lIns="90488" rIns="90488">
            <a:no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4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：关键字优先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88269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200" y="652242"/>
            <a:ext cx="8991600" cy="2895600"/>
          </a:xfrm>
          <a:noFill/>
        </p:spPr>
        <p:txBody>
          <a:bodyPr lIns="90488" rIns="90488">
            <a:normAutofit/>
          </a:bodyPr>
          <a:lstStyle/>
          <a:p>
            <a:pPr marL="457200" indent="-457200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zh-CN" altLang="en-US" sz="3000" b="1" dirty="0" smtClean="0">
                <a:solidFill>
                  <a:schemeClr val="hlink"/>
                </a:solidFill>
              </a:rPr>
              <a:t>假设：</a:t>
            </a:r>
            <a:r>
              <a:rPr lang="en-US" sz="2200" b="1" dirty="0" smtClean="0"/>
              <a:t>cache </a:t>
            </a:r>
            <a:r>
              <a:rPr lang="zh-CN" altLang="en-US" sz="2200" b="1" dirty="0" smtClean="0"/>
              <a:t>块</a:t>
            </a:r>
            <a:r>
              <a:rPr lang="en-US" altLang="zh-CN" sz="2200" b="1" dirty="0" smtClean="0">
                <a:ea typeface="宋体" panose="02010600030101010101" pitchFamily="2" charset="-122"/>
              </a:rPr>
              <a:t>＝</a:t>
            </a:r>
            <a:r>
              <a:rPr lang="en-US" altLang="zh-CN" sz="2200" b="1" dirty="0">
                <a:ea typeface="宋体" panose="02010600030101010101" pitchFamily="2" charset="-122"/>
              </a:rPr>
              <a:t>64-byte </a:t>
            </a:r>
            <a:endParaRPr lang="en-US" altLang="zh-CN" sz="2200" b="1" dirty="0">
              <a:ea typeface="宋体" panose="02010600030101010101" pitchFamily="2" charset="-122"/>
            </a:endParaRPr>
          </a:p>
          <a:p>
            <a:pPr marL="457200" indent="-457200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200" b="1" dirty="0">
                <a:ea typeface="宋体" panose="02010600030101010101" pitchFamily="2" charset="-122"/>
              </a:rPr>
              <a:t>	</a:t>
            </a:r>
            <a:r>
              <a:rPr lang="en-US" altLang="zh-CN" sz="2200" b="1" dirty="0" smtClean="0">
                <a:ea typeface="宋体" panose="02010600030101010101" pitchFamily="2" charset="-122"/>
              </a:rPr>
              <a:t>L2</a:t>
            </a:r>
            <a:r>
              <a:rPr lang="zh-CN" altLang="en-US" sz="2200" b="1" dirty="0" smtClean="0">
                <a:ea typeface="宋体" panose="02010600030101010101" pitchFamily="2" charset="-122"/>
              </a:rPr>
              <a:t>：花费</a:t>
            </a:r>
            <a:r>
              <a:rPr lang="en-US" altLang="zh-CN" sz="2200" b="1" dirty="0" smtClean="0">
                <a:ea typeface="宋体" panose="02010600030101010101" pitchFamily="2" charset="-122"/>
              </a:rPr>
              <a:t> </a:t>
            </a:r>
            <a:r>
              <a:rPr lang="en-US" altLang="zh-CN" sz="2200" b="1" dirty="0">
                <a:ea typeface="宋体" panose="02010600030101010101" pitchFamily="2" charset="-122"/>
              </a:rPr>
              <a:t>11 CLK </a:t>
            </a:r>
            <a:r>
              <a:rPr lang="zh-CN" altLang="en-US" sz="2200" b="1" dirty="0" smtClean="0">
                <a:ea typeface="宋体" panose="02010600030101010101" pitchFamily="2" charset="-122"/>
              </a:rPr>
              <a:t>得到关键</a:t>
            </a:r>
            <a:r>
              <a:rPr lang="en-US" altLang="zh-CN" sz="2200" b="1" dirty="0" smtClean="0">
                <a:ea typeface="宋体" panose="02010600030101010101" pitchFamily="2" charset="-122"/>
              </a:rPr>
              <a:t> </a:t>
            </a:r>
            <a:r>
              <a:rPr lang="en-US" altLang="zh-CN" sz="2200" b="1" dirty="0">
                <a:ea typeface="宋体" panose="02010600030101010101" pitchFamily="2" charset="-122"/>
              </a:rPr>
              <a:t>8 bytes,	</a:t>
            </a:r>
            <a:r>
              <a:rPr lang="zh-CN" altLang="en-US" sz="2200" b="1" dirty="0" smtClean="0">
                <a:ea typeface="宋体" panose="02010600030101010101" pitchFamily="2" charset="-122"/>
              </a:rPr>
              <a:t>（</a:t>
            </a:r>
            <a:r>
              <a:rPr lang="en-US" altLang="zh-CN" sz="2200" b="1" dirty="0" smtClean="0">
                <a:ea typeface="宋体" panose="02010600030101010101" pitchFamily="2" charset="-122"/>
              </a:rPr>
              <a:t>AMD Athlon</a:t>
            </a:r>
            <a:r>
              <a:rPr lang="zh-CN" altLang="en-US" sz="2200" b="1" dirty="0" smtClean="0">
                <a:ea typeface="宋体" panose="02010600030101010101" pitchFamily="2" charset="-122"/>
              </a:rPr>
              <a:t>）</a:t>
            </a:r>
            <a:endParaRPr lang="en-US" altLang="zh-CN" sz="2200" b="1" dirty="0">
              <a:ea typeface="宋体" panose="02010600030101010101" pitchFamily="2" charset="-122"/>
            </a:endParaRPr>
          </a:p>
          <a:p>
            <a:pPr marL="457200" indent="-457200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200" b="1" dirty="0">
                <a:ea typeface="宋体" panose="02010600030101010101" pitchFamily="2" charset="-122"/>
              </a:rPr>
              <a:t>		 </a:t>
            </a:r>
            <a:r>
              <a:rPr lang="zh-CN" altLang="en-US" sz="2200" b="1" dirty="0" smtClean="0">
                <a:ea typeface="宋体" panose="02010600030101010101" pitchFamily="2" charset="-122"/>
              </a:rPr>
              <a:t>然后</a:t>
            </a:r>
            <a:r>
              <a:rPr lang="en-US" altLang="zh-CN" sz="2200" b="1" dirty="0" smtClean="0">
                <a:ea typeface="宋体" panose="02010600030101010101" pitchFamily="2" charset="-122"/>
              </a:rPr>
              <a:t> </a:t>
            </a:r>
            <a:r>
              <a:rPr lang="zh-CN" altLang="en-US" sz="2200" b="1" dirty="0" smtClean="0">
                <a:ea typeface="宋体" panose="02010600030101010101" pitchFamily="2" charset="-122"/>
              </a:rPr>
              <a:t>以</a:t>
            </a:r>
            <a:r>
              <a:rPr lang="en-US" altLang="zh-CN" sz="2200" b="1" dirty="0" smtClean="0">
                <a:ea typeface="宋体" panose="02010600030101010101" pitchFamily="2" charset="-122"/>
              </a:rPr>
              <a:t>8byte/2 CLK</a:t>
            </a:r>
            <a:r>
              <a:rPr lang="zh-CN" altLang="en-US" sz="2200" b="1" dirty="0" smtClean="0">
                <a:ea typeface="宋体" panose="02010600030101010101" pitchFamily="2" charset="-122"/>
              </a:rPr>
              <a:t>速度取块的其余部分。</a:t>
            </a:r>
            <a:endParaRPr lang="en-US" altLang="zh-CN" sz="2200" b="1" dirty="0" smtClean="0">
              <a:ea typeface="宋体" panose="02010600030101010101" pitchFamily="2" charset="-122"/>
            </a:endParaRPr>
          </a:p>
          <a:p>
            <a:pPr marL="457200" indent="-457200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200" b="1" dirty="0">
                <a:ea typeface="宋体" panose="02010600030101010101" pitchFamily="2" charset="-122"/>
              </a:rPr>
              <a:t> </a:t>
            </a:r>
            <a:r>
              <a:rPr lang="en-US" altLang="zh-CN" sz="2200" b="1" dirty="0" smtClean="0">
                <a:ea typeface="宋体" panose="02010600030101010101" pitchFamily="2" charset="-122"/>
              </a:rPr>
              <a:t>                 </a:t>
            </a:r>
            <a:r>
              <a:rPr lang="zh-CN" altLang="en-US" sz="2200" b="1" dirty="0" smtClean="0">
                <a:ea typeface="宋体" panose="02010600030101010101" pitchFamily="2" charset="-122"/>
              </a:rPr>
              <a:t>对于块其余部分将没有任何其他访问。</a:t>
            </a:r>
            <a:endParaRPr lang="en-US" altLang="zh-CN" sz="2200" b="1" dirty="0">
              <a:ea typeface="宋体" panose="02010600030101010101" pitchFamily="2" charset="-122"/>
            </a:endParaRPr>
          </a:p>
          <a:p>
            <a:pPr marL="457200" indent="-457200">
              <a:lnSpc>
                <a:spcPts val="3000"/>
              </a:lnSpc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hlink"/>
                </a:solidFill>
                <a:ea typeface="宋体" panose="02010600030101010101" pitchFamily="2" charset="-122"/>
              </a:rPr>
              <a:t>计算关键字优先的平均缺失代价。</a:t>
            </a:r>
            <a:endParaRPr lang="en-US" altLang="zh-CN" sz="2400" b="1" dirty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marL="457200" indent="-457200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b="1" dirty="0">
                <a:solidFill>
                  <a:schemeClr val="hlink"/>
                </a:solidFill>
                <a:ea typeface="宋体" panose="02010600030101010101" pitchFamily="2" charset="-122"/>
              </a:rPr>
              <a:t>	</a:t>
            </a:r>
            <a:r>
              <a:rPr lang="zh-CN" altLang="en-US" sz="2200" b="1" dirty="0" smtClean="0">
                <a:ea typeface="宋体" panose="02010600030101010101" pitchFamily="2" charset="-122"/>
              </a:rPr>
              <a:t>然后假设其后指令从块</a:t>
            </a:r>
            <a:r>
              <a:rPr lang="zh-CN" altLang="en-US" sz="2200" b="1" dirty="0">
                <a:ea typeface="宋体" panose="02010600030101010101" pitchFamily="2" charset="-122"/>
              </a:rPr>
              <a:t>其余部分一次读连续的</a:t>
            </a:r>
            <a:r>
              <a:rPr lang="en-US" altLang="zh-CN" sz="2200" b="1" dirty="0" smtClean="0">
                <a:ea typeface="宋体" panose="02010600030101010101" pitchFamily="2" charset="-122"/>
              </a:rPr>
              <a:t>8</a:t>
            </a:r>
            <a:r>
              <a:rPr lang="zh-CN" altLang="en-US" sz="2200" b="1" dirty="0" smtClean="0">
                <a:ea typeface="宋体" panose="02010600030101010101" pitchFamily="2" charset="-122"/>
              </a:rPr>
              <a:t>个字节数据。</a:t>
            </a:r>
            <a:endParaRPr lang="en-US" altLang="zh-CN" sz="2200" b="1" dirty="0">
              <a:ea typeface="宋体" panose="02010600030101010101" pitchFamily="2" charset="-122"/>
            </a:endParaRPr>
          </a:p>
          <a:p>
            <a:pPr marL="457200" indent="-457200"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比较</a:t>
            </a:r>
            <a:r>
              <a:rPr lang="zh-CN" altLang="en-US" sz="2400" b="1" dirty="0" smtClean="0">
                <a:solidFill>
                  <a:schemeClr val="accent6">
                    <a:lumMod val="50000"/>
                  </a:schemeClr>
                </a:solidFill>
                <a:ea typeface="宋体" panose="02010600030101010101" pitchFamily="2" charset="-122"/>
              </a:rPr>
              <a:t>有关键字优先</a:t>
            </a:r>
            <a:r>
              <a:rPr lang="zh-CN" altLang="en-US" sz="24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和</a:t>
            </a:r>
            <a:r>
              <a:rPr lang="zh-CN" altLang="en-US" sz="2400" b="1" dirty="0" smtClean="0">
                <a:solidFill>
                  <a:srgbClr val="009900"/>
                </a:solidFill>
                <a:ea typeface="宋体" panose="02010600030101010101" pitchFamily="2" charset="-122"/>
              </a:rPr>
              <a:t>没有关键字优先</a:t>
            </a:r>
            <a:r>
              <a:rPr lang="zh-CN" altLang="en-US" sz="24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所花费的时间。</a:t>
            </a:r>
            <a:endParaRPr lang="en-US" altLang="zh-CN" sz="2400" b="1" dirty="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26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8826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826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826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826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826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8826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2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826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826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2690" grpId="0" animBg="1" autoUpdateAnimBg="0"/>
      <p:bldP spid="882692" grpId="0" advAuto="0" autoUpdateAnimBg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2"/>
          <p:cNvSpPr>
            <a:spLocks noChangeArrowheads="1"/>
          </p:cNvSpPr>
          <p:nvPr/>
        </p:nvSpPr>
        <p:spPr bwMode="auto">
          <a:xfrm>
            <a:off x="322263" y="187325"/>
            <a:ext cx="85344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/>
              <a:t>表</a:t>
            </a:r>
            <a:r>
              <a:rPr lang="en-US" altLang="zh-CN"/>
              <a:t>5.5 </a:t>
            </a:r>
            <a:r>
              <a:rPr lang="zh-CN" altLang="en-US"/>
              <a:t>给出</a:t>
            </a:r>
            <a:r>
              <a:rPr lang="en-US" altLang="zh-CN"/>
              <a:t>SPEC92</a:t>
            </a:r>
            <a:r>
              <a:rPr lang="zh-CN" altLang="en-US"/>
              <a:t>典型程序执行时，上述</a:t>
            </a:r>
            <a:r>
              <a:rPr lang="en-US" altLang="zh-CN"/>
              <a:t>3</a:t>
            </a:r>
            <a:r>
              <a:rPr lang="zh-CN" altLang="en-US"/>
              <a:t>种失效所占的比例（这些数据是在</a:t>
            </a:r>
            <a:r>
              <a:rPr lang="en-US" altLang="zh-CN"/>
              <a:t>DECstation 5000</a:t>
            </a:r>
            <a:r>
              <a:rPr lang="zh-CN" altLang="en-US"/>
              <a:t>上测得的。假设</a:t>
            </a:r>
            <a:r>
              <a:rPr lang="en-US" altLang="zh-CN"/>
              <a:t>Cache</a:t>
            </a:r>
            <a:r>
              <a:rPr lang="zh-CN" altLang="en-US"/>
              <a:t>的块大小为</a:t>
            </a:r>
            <a:r>
              <a:rPr lang="en-US" altLang="zh-CN"/>
              <a:t>32 B</a:t>
            </a:r>
            <a:r>
              <a:rPr lang="zh-CN" altLang="en-US"/>
              <a:t>，采用</a:t>
            </a:r>
            <a:r>
              <a:rPr lang="en-US" altLang="zh-CN"/>
              <a:t>LRU</a:t>
            </a:r>
            <a:r>
              <a:rPr lang="zh-CN" altLang="en-US"/>
              <a:t>算法）。</a:t>
            </a:r>
            <a:endParaRPr lang="zh-CN" altLang="en-US"/>
          </a:p>
        </p:txBody>
      </p:sp>
      <p:pic>
        <p:nvPicPr>
          <p:cNvPr id="67588" name="Picture 3" descr="表5-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908050"/>
            <a:ext cx="8715375" cy="576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648"/>
            <a:ext cx="8458200" cy="1143000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第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3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种缺失代价减少技术：</a:t>
            </a:r>
            <a:br>
              <a:rPr lang="en-US" sz="3200" b="1" dirty="0">
                <a:solidFill>
                  <a:srgbClr val="FF0000"/>
                </a:solidFill>
              </a:rPr>
            </a:br>
            <a:r>
              <a:rPr lang="zh-CN" altLang="en-US" sz="3200" b="1" dirty="0" smtClean="0">
                <a:solidFill>
                  <a:srgbClr val="FF0000"/>
                </a:solidFill>
              </a:rPr>
              <a:t>读缺失的优先级高于写缺失</a:t>
            </a:r>
            <a:r>
              <a:rPr lang="en-US" altLang="zh-CN" sz="3200" b="1" dirty="0" smtClean="0">
                <a:solidFill>
                  <a:srgbClr val="FF0000"/>
                </a:solidFill>
                <a:sym typeface="+mn-ea"/>
              </a:rPr>
              <a:t>—</a:t>
            </a:r>
            <a:r>
              <a:rPr lang="zh-CN" altLang="en-US" sz="3200" b="1" i="1" u="sng" dirty="0">
                <a:sym typeface="+mn-ea"/>
              </a:rPr>
              <a:t>潜在问题</a:t>
            </a:r>
            <a:endParaRPr lang="zh-CN" altLang="en-US" sz="32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88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519" y="1295400"/>
            <a:ext cx="8640959" cy="2277616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zh-CN" altLang="en-US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方法</a:t>
            </a:r>
            <a:r>
              <a:rPr lang="en-US" altLang="zh-CN" b="1" i="1" dirty="0" smtClean="0">
                <a:ea typeface="宋体" panose="02010600030101010101" pitchFamily="2" charset="-122"/>
              </a:rPr>
              <a:t> </a:t>
            </a:r>
            <a:endParaRPr lang="en-US" altLang="zh-CN" b="1" i="1" dirty="0">
              <a:ea typeface="宋体" panose="02010600030101010101" pitchFamily="2" charset="-122"/>
            </a:endParaRPr>
          </a:p>
          <a:p>
            <a:r>
              <a:rPr lang="zh-CN" altLang="en-US" sz="3000" b="1" dirty="0" smtClean="0">
                <a:ea typeface="宋体" panose="02010600030101010101" pitchFamily="2" charset="-122"/>
              </a:rPr>
              <a:t>如果系统有写缓冲，写操作能够延迟到读后。</a:t>
            </a:r>
            <a:r>
              <a:rPr lang="en-US" altLang="zh-CN" sz="3000" b="1" dirty="0" smtClean="0">
                <a:ea typeface="宋体" panose="02010600030101010101" pitchFamily="2" charset="-122"/>
              </a:rPr>
              <a:t> </a:t>
            </a:r>
            <a:endParaRPr lang="en-US" altLang="zh-CN" sz="3000" b="1" dirty="0">
              <a:ea typeface="宋体" panose="02010600030101010101" pitchFamily="2" charset="-122"/>
            </a:endParaRPr>
          </a:p>
          <a:p>
            <a:r>
              <a:rPr lang="zh-CN" altLang="en-US" sz="3000" b="1" dirty="0" smtClean="0">
                <a:ea typeface="宋体" panose="02010600030101010101" pitchFamily="2" charset="-122"/>
              </a:rPr>
              <a:t>但是，系统</a:t>
            </a:r>
            <a:r>
              <a:rPr lang="zh-CN" altLang="en-US" sz="3000" b="1" i="1" dirty="0" smtClean="0">
                <a:solidFill>
                  <a:srgbClr val="FF0000"/>
                </a:solidFill>
                <a:ea typeface="宋体" panose="02010600030101010101" pitchFamily="2" charset="-122"/>
              </a:rPr>
              <a:t>必须</a:t>
            </a:r>
            <a:r>
              <a:rPr lang="zh-CN" altLang="en-US" sz="3000" b="1" dirty="0" smtClean="0">
                <a:ea typeface="宋体" panose="02010600030101010101" pitchFamily="2" charset="-122"/>
              </a:rPr>
              <a:t>小心检查写缓冲中是否有</a:t>
            </a:r>
            <a:r>
              <a:rPr lang="zh-CN" altLang="en-US" sz="30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读缺失</a:t>
            </a:r>
            <a:r>
              <a:rPr lang="zh-CN" altLang="en-US" sz="3000" b="1" dirty="0" smtClean="0">
                <a:ea typeface="宋体" panose="02010600030101010101" pitchFamily="2" charset="-122"/>
              </a:rPr>
              <a:t>要读的值。</a:t>
            </a:r>
            <a:endParaRPr lang="en-US" altLang="zh-CN" sz="3000" b="1" dirty="0">
              <a:ea typeface="宋体" panose="02010600030101010101" pitchFamily="2" charset="-122"/>
            </a:endParaRPr>
          </a:p>
        </p:txBody>
      </p:sp>
      <p:sp>
        <p:nvSpPr>
          <p:cNvPr id="883716" name="Rectangle 4"/>
          <p:cNvSpPr>
            <a:spLocks noChangeArrowheads="1"/>
          </p:cNvSpPr>
          <p:nvPr/>
        </p:nvSpPr>
        <p:spPr bwMode="auto">
          <a:xfrm>
            <a:off x="323215" y="3427730"/>
            <a:ext cx="8730615" cy="343090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ct val="50000"/>
              </a:spcBef>
              <a:buSzPct val="100000"/>
              <a:buFontTx/>
              <a:buChar char="•"/>
            </a:pPr>
            <a:r>
              <a:rPr lang="zh-CN" altLang="en-US" sz="2400" b="1" dirty="0" smtClean="0">
                <a:solidFill>
                  <a:schemeClr val="hlink"/>
                </a:solidFill>
                <a:latin typeface="Comic Sans MS" panose="030F0702030302020204" pitchFamily="66" charset="0"/>
              </a:rPr>
              <a:t>写直达  </a:t>
            </a:r>
            <a:r>
              <a:rPr lang="zh-CN" altLang="en-US" sz="2400" b="1" dirty="0" smtClean="0">
                <a:latin typeface="Comic Sans MS" panose="030F0702030302020204" pitchFamily="66" charset="0"/>
              </a:rPr>
              <a:t>当读缺失</a:t>
            </a:r>
            <a:r>
              <a:rPr lang="zh-CN" altLang="en-US" sz="2400" b="1" dirty="0">
                <a:latin typeface="Comic Sans MS" panose="030F0702030302020204" pitchFamily="66" charset="0"/>
              </a:rPr>
              <a:t>产生</a:t>
            </a:r>
            <a:r>
              <a:rPr lang="zh-CN" altLang="en-US" sz="2400" b="1" dirty="0" smtClean="0">
                <a:latin typeface="Comic Sans MS" panose="030F0702030302020204" pitchFamily="66" charset="0"/>
              </a:rPr>
              <a:t>读主存时，有可能要读的数据在写缓冲中，还没有写入主存：</a:t>
            </a:r>
            <a:endParaRPr lang="en-US" altLang="zh-CN" sz="2400" b="1" dirty="0" smtClean="0">
              <a:latin typeface="Comic Sans MS" panose="030F0702030302020204" pitchFamily="66" charset="0"/>
            </a:endParaRPr>
          </a:p>
          <a:p>
            <a:pPr>
              <a:lnSpc>
                <a:spcPts val="3000"/>
              </a:lnSpc>
              <a:spcBef>
                <a:spcPct val="50000"/>
              </a:spcBef>
              <a:buSzPct val="100000"/>
            </a:pPr>
            <a:r>
              <a:rPr lang="zh-CN" altLang="en-US" sz="2400" b="1" dirty="0" smtClean="0">
                <a:latin typeface="Comic Sans MS" panose="030F0702030302020204" pitchFamily="66" charset="0"/>
              </a:rPr>
              <a:t>          数据在</a:t>
            </a:r>
            <a:r>
              <a:rPr lang="zh-CN" altLang="en-US" sz="24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写缓冲</a:t>
            </a:r>
            <a:r>
              <a:rPr lang="zh-CN" altLang="en-US" sz="2400" b="1" dirty="0" smtClean="0">
                <a:latin typeface="Comic Sans MS" panose="030F0702030302020204" pitchFamily="66" charset="0"/>
              </a:rPr>
              <a:t>中</a:t>
            </a:r>
            <a:r>
              <a:rPr lang="en-US" sz="2400" b="1" dirty="0" smtClean="0">
                <a:latin typeface="Comic Sans MS" panose="030F0702030302020204" pitchFamily="66" charset="0"/>
              </a:rPr>
              <a:t>=&gt; RAW </a:t>
            </a:r>
            <a:r>
              <a:rPr lang="zh-CN" altLang="en-US" sz="2400" b="1" dirty="0" smtClean="0">
                <a:latin typeface="Comic Sans MS" panose="030F0702030302020204" pitchFamily="66" charset="0"/>
              </a:rPr>
              <a:t>冒险</a:t>
            </a:r>
            <a:endParaRPr lang="zh-CN" altLang="en-US" sz="2400" b="1" dirty="0" smtClean="0">
              <a:latin typeface="Comic Sans MS" panose="030F0702030302020204" pitchFamily="66" charset="0"/>
            </a:endParaRPr>
          </a:p>
          <a:p>
            <a:pPr>
              <a:lnSpc>
                <a:spcPts val="3000"/>
              </a:lnSpc>
              <a:spcBef>
                <a:spcPct val="50000"/>
              </a:spcBef>
              <a:buSzPct val="100000"/>
            </a:pPr>
            <a:r>
              <a:rPr lang="zh-CN" altLang="en-US" sz="2000" b="1" dirty="0" smtClean="0">
                <a:latin typeface="Comic Sans MS" panose="030F0702030302020204" pitchFamily="66" charset="0"/>
              </a:rPr>
              <a:t>解决办法：</a:t>
            </a:r>
            <a:endParaRPr lang="en-US" sz="2400" b="1" dirty="0" smtClean="0">
              <a:latin typeface="Comic Sans MS" panose="030F0702030302020204" pitchFamily="66" charset="0"/>
            </a:endParaRPr>
          </a:p>
          <a:p>
            <a:pPr lvl="1" algn="l">
              <a:lnSpc>
                <a:spcPts val="3000"/>
              </a:lnSpc>
              <a:spcBef>
                <a:spcPct val="50000"/>
              </a:spcBef>
              <a:buSzPct val="100000"/>
              <a:buFontTx/>
              <a:buChar char="–"/>
            </a:pPr>
            <a:r>
              <a:rPr lang="zh-CN" altLang="en-US" sz="2000" b="1" dirty="0" smtClean="0">
                <a:latin typeface="Comic Sans MS" panose="030F0702030302020204" pitchFamily="66" charset="0"/>
              </a:rPr>
              <a:t>如果简单等待</a:t>
            </a:r>
            <a:r>
              <a:rPr lang="zh-CN" altLang="en-US" sz="20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写缓冲空</a:t>
            </a:r>
            <a:r>
              <a:rPr lang="zh-CN" altLang="en-US" sz="2000" b="1" dirty="0" smtClean="0">
                <a:latin typeface="Comic Sans MS" panose="030F0702030302020204" pitchFamily="66" charset="0"/>
              </a:rPr>
              <a:t>，可能增加读缺失代价</a:t>
            </a:r>
            <a:r>
              <a:rPr lang="en-US" sz="2000" b="1" dirty="0" smtClean="0">
                <a:latin typeface="Comic Sans MS" panose="030F0702030302020204" pitchFamily="66" charset="0"/>
              </a:rPr>
              <a:t> (</a:t>
            </a:r>
            <a:r>
              <a:rPr lang="zh-CN" altLang="en-US" sz="2000" b="1" dirty="0" smtClean="0">
                <a:latin typeface="Comic Sans MS" panose="030F0702030302020204" pitchFamily="66" charset="0"/>
              </a:rPr>
              <a:t>老的</a:t>
            </a:r>
            <a:r>
              <a:rPr lang="en-US" sz="2000" b="1" dirty="0" smtClean="0">
                <a:latin typeface="Comic Sans MS" panose="030F0702030302020204" pitchFamily="66" charset="0"/>
              </a:rPr>
              <a:t> </a:t>
            </a:r>
            <a:r>
              <a:rPr lang="en-US" sz="2000" b="1" dirty="0">
                <a:latin typeface="Comic Sans MS" panose="030F0702030302020204" pitchFamily="66" charset="0"/>
              </a:rPr>
              <a:t>MIPS 1000 </a:t>
            </a:r>
            <a:r>
              <a:rPr lang="zh-CN" altLang="en-US" sz="2000" b="1" dirty="0" smtClean="0">
                <a:latin typeface="Comic Sans MS" panose="030F0702030302020204" pitchFamily="66" charset="0"/>
              </a:rPr>
              <a:t>会增加</a:t>
            </a:r>
            <a:r>
              <a:rPr lang="en-US" sz="2000" b="1" dirty="0" smtClean="0">
                <a:latin typeface="Comic Sans MS" panose="030F0702030302020204" pitchFamily="66" charset="0"/>
              </a:rPr>
              <a:t> </a:t>
            </a:r>
            <a:r>
              <a:rPr lang="en-US" sz="2000" b="1" dirty="0">
                <a:latin typeface="Comic Sans MS" panose="030F0702030302020204" pitchFamily="66" charset="0"/>
              </a:rPr>
              <a:t>50% )</a:t>
            </a:r>
            <a:endParaRPr lang="en-US" sz="2000" b="1" dirty="0">
              <a:latin typeface="Comic Sans MS" panose="030F0702030302020204" pitchFamily="66" charset="0"/>
            </a:endParaRPr>
          </a:p>
          <a:p>
            <a:pPr lvl="1" algn="l">
              <a:lnSpc>
                <a:spcPts val="3000"/>
              </a:lnSpc>
              <a:spcBef>
                <a:spcPct val="50000"/>
              </a:spcBef>
              <a:buSzPct val="100000"/>
              <a:buFontTx/>
              <a:buChar char="–"/>
            </a:pPr>
            <a:r>
              <a:rPr lang="zh-CN" altLang="en-US" sz="2000" b="1" dirty="0" smtClean="0">
                <a:latin typeface="Comic Sans MS" panose="030F0702030302020204" pitchFamily="66" charset="0"/>
              </a:rPr>
              <a:t>在</a:t>
            </a:r>
            <a:r>
              <a:rPr lang="zh-CN" altLang="en-US" sz="2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读之前</a:t>
            </a:r>
            <a:r>
              <a:rPr lang="zh-CN" altLang="en-US" sz="2000" b="1" dirty="0" smtClean="0">
                <a:latin typeface="Comic Sans MS" panose="030F0702030302020204" pitchFamily="66" charset="0"/>
              </a:rPr>
              <a:t>检查写缓冲数据：如果没有冲突，让</a:t>
            </a:r>
            <a:r>
              <a:rPr lang="zh-CN" altLang="en-US" sz="20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读主存优先</a:t>
            </a:r>
            <a:r>
              <a:rPr lang="zh-CN" altLang="en-US" sz="2000" b="1" dirty="0" smtClean="0">
                <a:latin typeface="Comic Sans MS" panose="030F0702030302020204" pitchFamily="66" charset="0"/>
              </a:rPr>
              <a:t>。</a:t>
            </a:r>
            <a:endParaRPr lang="zh-CN" altLang="en-US" sz="2000" b="1" dirty="0" smtClean="0">
              <a:latin typeface="Comic Sans MS" panose="030F0702030302020204" pitchFamily="66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83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3716" grpId="0" bldLvl="0" animBg="1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-99392"/>
            <a:ext cx="7734300" cy="1143000"/>
          </a:xfrm>
          <a:noFill/>
        </p:spPr>
        <p:txBody>
          <a:bodyPr lIns="90488" rIns="90488">
            <a:norm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例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5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：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读缺失优先级高于写缺失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88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27075"/>
            <a:ext cx="9117330" cy="3485515"/>
          </a:xfrm>
          <a:noFill/>
        </p:spPr>
        <p:txBody>
          <a:bodyPr lIns="90488" rIns="90488">
            <a:normAutofit/>
          </a:bodyPr>
          <a:lstStyle/>
          <a:p>
            <a:pPr>
              <a:lnSpc>
                <a:spcPts val="2800"/>
              </a:lnSpc>
              <a:buFontTx/>
              <a:buNone/>
            </a:pPr>
            <a:r>
              <a:rPr lang="zh-CN" altLang="en-US" sz="2600" b="1" dirty="0" smtClean="0">
                <a:solidFill>
                  <a:schemeClr val="hlink"/>
                </a:solidFill>
              </a:rPr>
              <a:t>假设：</a:t>
            </a:r>
            <a:r>
              <a:rPr lang="en-US" b="1" dirty="0" smtClean="0"/>
              <a:t> </a:t>
            </a:r>
            <a:r>
              <a:rPr lang="zh-CN" altLang="en-US" sz="2000" b="1" dirty="0" smtClean="0"/>
              <a:t>有以下代码序列：</a:t>
            </a:r>
            <a:endParaRPr lang="en-US" sz="2000" b="1" dirty="0"/>
          </a:p>
          <a:p>
            <a:pPr>
              <a:lnSpc>
                <a:spcPts val="2800"/>
              </a:lnSpc>
              <a:buFontTx/>
              <a:buNone/>
            </a:pPr>
            <a:r>
              <a:rPr lang="en-US" sz="2000" b="1" dirty="0"/>
              <a:t>	SW R3, 512(R0)		; M[512]</a:t>
            </a:r>
            <a:r>
              <a:rPr lang="en-US" altLang="zh-CN" sz="2000" b="1" dirty="0">
                <a:ea typeface="宋体" panose="02010600030101010101" pitchFamily="2" charset="-122"/>
              </a:rPr>
              <a:t>←R3	(cache index 0)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>
              <a:lnSpc>
                <a:spcPts val="2800"/>
              </a:lnSpc>
              <a:buFontTx/>
              <a:buNone/>
            </a:pPr>
            <a:r>
              <a:rPr lang="en-US" sz="2000" b="1" dirty="0"/>
              <a:t>	LW R1, 1024(R0)		; </a:t>
            </a:r>
            <a:r>
              <a:rPr lang="en-US" altLang="zh-CN" sz="2000" b="1" dirty="0">
                <a:ea typeface="宋体" panose="02010600030101010101" pitchFamily="2" charset="-122"/>
              </a:rPr>
              <a:t>R1←</a:t>
            </a:r>
            <a:r>
              <a:rPr lang="en-US" sz="2000" b="1" dirty="0"/>
              <a:t>M[1024]</a:t>
            </a:r>
            <a:r>
              <a:rPr lang="en-US" altLang="zh-CN" sz="2000" b="1" dirty="0">
                <a:ea typeface="宋体" panose="02010600030101010101" pitchFamily="2" charset="-122"/>
              </a:rPr>
              <a:t> 	(cache index 0)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>
              <a:lnSpc>
                <a:spcPts val="2800"/>
              </a:lnSpc>
              <a:buFontTx/>
              <a:buNone/>
            </a:pPr>
            <a:r>
              <a:rPr lang="en-US" sz="2000" b="1" dirty="0"/>
              <a:t>	LW R2, 512(R0)		; </a:t>
            </a:r>
            <a:r>
              <a:rPr lang="en-US" altLang="zh-CN" sz="2000" b="1" dirty="0">
                <a:ea typeface="宋体" panose="02010600030101010101" pitchFamily="2" charset="-122"/>
              </a:rPr>
              <a:t>R2←</a:t>
            </a:r>
            <a:r>
              <a:rPr lang="en-US" sz="2000" b="1" dirty="0"/>
              <a:t>M[512]</a:t>
            </a:r>
            <a:r>
              <a:rPr lang="en-US" altLang="zh-CN" sz="2000" b="1" dirty="0">
                <a:ea typeface="宋体" panose="02010600030101010101" pitchFamily="2" charset="-122"/>
              </a:rPr>
              <a:t> 	(cache index 0)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>
              <a:lnSpc>
                <a:spcPts val="2800"/>
              </a:lnSpc>
              <a:buFontTx/>
              <a:buNone/>
            </a:pPr>
            <a:r>
              <a:rPr lang="zh-CN" altLang="en-US" sz="2000" b="1" dirty="0" smtClean="0">
                <a:ea typeface="宋体" panose="02010600030101010101" pitchFamily="2" charset="-122"/>
              </a:rPr>
              <a:t>直接映像、写直达</a:t>
            </a:r>
            <a:r>
              <a:rPr lang="en-US" altLang="zh-CN" sz="2000" b="1" dirty="0" smtClean="0">
                <a:ea typeface="宋体" panose="02010600030101010101" pitchFamily="2" charset="-122"/>
              </a:rPr>
              <a:t>cache</a:t>
            </a:r>
            <a:r>
              <a:rPr lang="zh-CN" altLang="en-US" sz="2000" b="1" dirty="0" smtClean="0">
                <a:ea typeface="宋体" panose="02010600030101010101" pitchFamily="2" charset="-122"/>
              </a:rPr>
              <a:t>能够映射地址</a:t>
            </a:r>
            <a:r>
              <a:rPr lang="en-US" altLang="zh-CN" sz="2000" b="1" dirty="0" smtClean="0">
                <a:ea typeface="宋体" panose="02010600030101010101" pitchFamily="2" charset="-122"/>
              </a:rPr>
              <a:t>512 </a:t>
            </a:r>
            <a:r>
              <a:rPr lang="zh-CN" altLang="en-US" sz="2000" b="1" dirty="0" smtClean="0">
                <a:ea typeface="宋体" panose="02010600030101010101" pitchFamily="2" charset="-122"/>
              </a:rPr>
              <a:t>和 </a:t>
            </a:r>
            <a:r>
              <a:rPr lang="en-US" altLang="zh-CN" sz="2000" b="1" dirty="0" smtClean="0">
                <a:ea typeface="宋体" panose="02010600030101010101" pitchFamily="2" charset="-122"/>
              </a:rPr>
              <a:t>1024</a:t>
            </a:r>
            <a:r>
              <a:rPr lang="zh-CN" altLang="en-US" sz="2000" b="1" dirty="0" smtClean="0">
                <a:ea typeface="宋体" panose="02010600030101010101" pitchFamily="2" charset="-122"/>
              </a:rPr>
              <a:t>到</a:t>
            </a:r>
            <a:r>
              <a:rPr lang="en-US" altLang="zh-CN" sz="2000" b="1" dirty="0" smtClean="0">
                <a:ea typeface="宋体" panose="02010600030101010101" pitchFamily="2" charset="-122"/>
              </a:rPr>
              <a:t>cache</a:t>
            </a:r>
            <a:r>
              <a:rPr lang="zh-CN" altLang="en-US" sz="2000" b="1" dirty="0" smtClean="0">
                <a:ea typeface="宋体" panose="02010600030101010101" pitchFamily="2" charset="-122"/>
              </a:rPr>
              <a:t>的同一块，有</a:t>
            </a:r>
            <a:r>
              <a:rPr lang="en-US" altLang="zh-CN" sz="2000" b="1" dirty="0" smtClean="0">
                <a:ea typeface="宋体" panose="02010600030101010101" pitchFamily="2" charset="-122"/>
              </a:rPr>
              <a:t>4</a:t>
            </a:r>
            <a:r>
              <a:rPr lang="zh-CN" altLang="en-US" sz="2000" b="1" dirty="0" smtClean="0">
                <a:ea typeface="宋体" panose="02010600030101010101" pitchFamily="2" charset="-122"/>
              </a:rPr>
              <a:t>个字的写缓冲。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>
              <a:lnSpc>
                <a:spcPts val="2800"/>
              </a:lnSpc>
              <a:buFontTx/>
              <a:buNone/>
            </a:pPr>
            <a:r>
              <a:rPr lang="en-US" altLang="zh-CN" sz="30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R2 </a:t>
            </a:r>
            <a:r>
              <a:rPr lang="zh-CN" altLang="en-US" sz="30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的值总是与</a:t>
            </a:r>
            <a:r>
              <a:rPr lang="en-US" altLang="zh-CN" sz="30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R3</a:t>
            </a:r>
            <a:r>
              <a:rPr lang="zh-CN" altLang="en-US" sz="30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的值相同吗？</a:t>
            </a:r>
            <a:endParaRPr lang="zh-CN" altLang="en-US" sz="3000" b="1" dirty="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  <p:sp>
        <p:nvSpPr>
          <p:cNvPr id="884740" name="Text Box 4"/>
          <p:cNvSpPr txBox="1">
            <a:spLocks noChangeArrowheads="1"/>
          </p:cNvSpPr>
          <p:nvPr/>
        </p:nvSpPr>
        <p:spPr bwMode="auto">
          <a:xfrm>
            <a:off x="107950" y="2807970"/>
            <a:ext cx="8794115" cy="4077335"/>
          </a:xfrm>
          <a:prstGeom prst="rect">
            <a:avLst/>
          </a:prstGeom>
          <a:solidFill>
            <a:srgbClr val="D2FA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ts val="2800"/>
              </a:lnSpc>
              <a:spcBef>
                <a:spcPct val="30000"/>
              </a:spcBef>
              <a:buSzPct val="100000"/>
            </a:pPr>
            <a:r>
              <a:rPr lang="zh-CN" altLang="en-US" sz="2800" b="1" dirty="0" smtClean="0">
                <a:solidFill>
                  <a:schemeClr val="hlink"/>
                </a:solidFill>
                <a:latin typeface="Arial" panose="020B0604020202020204" pitchFamily="34" charset="0"/>
              </a:rPr>
              <a:t>答案：</a:t>
            </a:r>
            <a:r>
              <a:rPr lang="zh-CN" altLang="en-US" sz="2000" b="1" dirty="0" smtClean="0">
                <a:latin typeface="Arial" panose="020B0604020202020204" pitchFamily="34" charset="0"/>
              </a:rPr>
              <a:t>在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主存</a:t>
            </a:r>
            <a:r>
              <a:rPr lang="zh-CN" altLang="en-US" sz="2000" b="1" dirty="0" smtClean="0">
                <a:latin typeface="Arial" panose="020B0604020202020204" pitchFamily="34" charset="0"/>
              </a:rPr>
              <a:t>中有一个</a:t>
            </a:r>
            <a:r>
              <a:rPr lang="en-US" sz="2000" b="1" dirty="0" smtClean="0">
                <a:latin typeface="Arial" panose="020B0604020202020204" pitchFamily="34" charset="0"/>
              </a:rPr>
              <a:t>read-after-write</a:t>
            </a:r>
            <a:r>
              <a:rPr lang="zh-CN" altLang="en-US" sz="2000" b="1" dirty="0" smtClean="0">
                <a:latin typeface="Arial" panose="020B0604020202020204" pitchFamily="34" charset="0"/>
              </a:rPr>
              <a:t>数据冒险。</a:t>
            </a:r>
            <a:r>
              <a:rPr lang="en-US" sz="2000" b="1" dirty="0" smtClean="0">
                <a:latin typeface="Arial" panose="020B0604020202020204" pitchFamily="34" charset="0"/>
              </a:rPr>
              <a:t> </a:t>
            </a:r>
            <a:endParaRPr lang="en-US" sz="2000" b="1" dirty="0">
              <a:latin typeface="Arial" panose="020B0604020202020204" pitchFamily="34" charset="0"/>
            </a:endParaRPr>
          </a:p>
          <a:p>
            <a:pPr algn="l">
              <a:lnSpc>
                <a:spcPts val="2800"/>
              </a:lnSpc>
              <a:spcBef>
                <a:spcPct val="30000"/>
              </a:spcBef>
              <a:buSzPct val="100000"/>
            </a:pPr>
            <a:r>
              <a:rPr lang="zh-CN" altLang="en-US" b="1" dirty="0" smtClean="0">
                <a:latin typeface="Arial" panose="020B0604020202020204" pitchFamily="34" charset="0"/>
              </a:rPr>
              <a:t>通过跟踪一</a:t>
            </a:r>
            <a:r>
              <a:rPr lang="zh-CN" altLang="en-US" b="1" dirty="0">
                <a:latin typeface="Arial" panose="020B0604020202020204" pitchFamily="34" charset="0"/>
              </a:rPr>
              <a:t>次</a:t>
            </a:r>
            <a:r>
              <a:rPr lang="en-US" b="1" dirty="0" smtClean="0">
                <a:latin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</a:rPr>
              <a:t>cache </a:t>
            </a:r>
            <a:r>
              <a:rPr lang="zh-CN" altLang="en-US" b="1" dirty="0" smtClean="0">
                <a:latin typeface="Arial" panose="020B0604020202020204" pitchFamily="34" charset="0"/>
              </a:rPr>
              <a:t>访问来分析这个冒险。</a:t>
            </a:r>
            <a:r>
              <a:rPr lang="en-US" b="1" dirty="0" smtClean="0">
                <a:latin typeface="Arial" panose="020B0604020202020204" pitchFamily="34" charset="0"/>
              </a:rPr>
              <a:t> </a:t>
            </a:r>
            <a:endParaRPr lang="en-US" b="1" dirty="0">
              <a:latin typeface="Arial" panose="020B0604020202020204" pitchFamily="34" charset="0"/>
            </a:endParaRPr>
          </a:p>
          <a:p>
            <a:pPr algn="l">
              <a:lnSpc>
                <a:spcPts val="2800"/>
              </a:lnSpc>
              <a:spcBef>
                <a:spcPct val="30000"/>
              </a:spcBef>
              <a:buSzPct val="100000"/>
            </a:pPr>
            <a:r>
              <a:rPr lang="zh-CN" altLang="en-US" b="1" dirty="0" smtClean="0">
                <a:latin typeface="Arial" panose="020B0604020202020204" pitchFamily="34" charset="0"/>
              </a:rPr>
              <a:t>在</a:t>
            </a:r>
            <a:r>
              <a:rPr lang="en-US" altLang="zh-CN" b="1" dirty="0" smtClean="0">
                <a:latin typeface="Arial" panose="020B0604020202020204" pitchFamily="34" charset="0"/>
              </a:rPr>
              <a:t>store</a:t>
            </a:r>
            <a:r>
              <a:rPr lang="zh-CN" altLang="en-US" b="1" dirty="0" smtClean="0">
                <a:latin typeface="Arial" panose="020B0604020202020204" pitchFamily="34" charset="0"/>
              </a:rPr>
              <a:t>操作后，</a:t>
            </a:r>
            <a:r>
              <a:rPr lang="en-US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R3</a:t>
            </a:r>
            <a:r>
              <a:rPr lang="zh-CN" altLang="en-US" b="1" dirty="0" smtClean="0">
                <a:latin typeface="Arial" panose="020B0604020202020204" pitchFamily="34" charset="0"/>
              </a:rPr>
              <a:t>的值放入了</a:t>
            </a: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写缓冲</a:t>
            </a:r>
            <a:r>
              <a:rPr lang="zh-CN" altLang="en-US" b="1" dirty="0" smtClean="0">
                <a:latin typeface="Arial" panose="020B0604020202020204" pitchFamily="34" charset="0"/>
              </a:rPr>
              <a:t>。</a:t>
            </a:r>
            <a:r>
              <a:rPr lang="en-US" b="1" dirty="0" smtClean="0">
                <a:latin typeface="Arial" panose="020B0604020202020204" pitchFamily="34" charset="0"/>
              </a:rPr>
              <a:t> </a:t>
            </a:r>
            <a:endParaRPr lang="en-US" b="1" dirty="0">
              <a:latin typeface="Arial" panose="020B0604020202020204" pitchFamily="34" charset="0"/>
            </a:endParaRPr>
          </a:p>
          <a:p>
            <a:pPr algn="l">
              <a:lnSpc>
                <a:spcPts val="2800"/>
              </a:lnSpc>
              <a:spcBef>
                <a:spcPct val="30000"/>
              </a:spcBef>
              <a:buSzPct val="100000"/>
            </a:pPr>
            <a:r>
              <a:rPr lang="zh-CN" altLang="en-US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其后的 </a:t>
            </a:r>
            <a: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load </a:t>
            </a:r>
            <a:r>
              <a:rPr lang="zh-CN" altLang="en-US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使用相同的</a:t>
            </a:r>
            <a:r>
              <a:rPr lang="en-US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cache</a:t>
            </a:r>
            <a:r>
              <a:rPr lang="zh-CN" altLang="en-US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索引，会引起一次读缺失</a:t>
            </a:r>
            <a:r>
              <a:rPr lang="zh-CN" altLang="en-US" sz="16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（如果与写缓冲不冲突（此时不冲突），则先处理该读缺失，可以减少</a:t>
            </a:r>
            <a:r>
              <a:rPr lang="en-US" altLang="zh-CN" sz="16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cpu</a:t>
            </a:r>
            <a:r>
              <a:rPr lang="zh-CN" altLang="en-US" sz="1600" b="1" dirty="0" smtClean="0">
                <a:solidFill>
                  <a:schemeClr val="tx1"/>
                </a:solidFill>
                <a:latin typeface="Arial" panose="020B0604020202020204" pitchFamily="34" charset="0"/>
              </a:rPr>
              <a:t>停顿时间，从而减少缺失代价）。</a:t>
            </a:r>
            <a:r>
              <a:rPr lang="en-US" sz="16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 </a:t>
            </a:r>
            <a:endParaRPr lang="en-US" sz="1600" b="1" dirty="0">
              <a:solidFill>
                <a:srgbClr val="C00000"/>
              </a:solidFill>
              <a:latin typeface="Arial" panose="020B0604020202020204" pitchFamily="34" charset="0"/>
            </a:endParaRPr>
          </a:p>
          <a:p>
            <a:pPr algn="l">
              <a:lnSpc>
                <a:spcPts val="2800"/>
              </a:lnSpc>
              <a:spcBef>
                <a:spcPct val="30000"/>
              </a:spcBef>
              <a:buSzPct val="100000"/>
            </a:pPr>
            <a:r>
              <a:rPr lang="zh-CN" altLang="en-US" sz="1600" b="1" dirty="0" smtClean="0">
                <a:latin typeface="Arial" panose="020B0604020202020204" pitchFamily="34" charset="0"/>
              </a:rPr>
              <a:t>第</a:t>
            </a:r>
            <a:r>
              <a:rPr lang="en-US" altLang="zh-CN" sz="1600" b="1" dirty="0" smtClean="0">
                <a:latin typeface="Arial" panose="020B0604020202020204" pitchFamily="34" charset="0"/>
              </a:rPr>
              <a:t>2</a:t>
            </a:r>
            <a:r>
              <a:rPr lang="zh-CN" altLang="en-US" sz="1600" b="1" dirty="0" smtClean="0">
                <a:latin typeface="Arial" panose="020B0604020202020204" pitchFamily="34" charset="0"/>
              </a:rPr>
              <a:t>条</a:t>
            </a:r>
            <a:r>
              <a:rPr lang="en-US" sz="1600" b="1" dirty="0" smtClean="0">
                <a:latin typeface="Arial" panose="020B0604020202020204" pitchFamily="34" charset="0"/>
              </a:rPr>
              <a:t>load </a:t>
            </a:r>
            <a:r>
              <a:rPr lang="zh-CN" altLang="en-US" sz="1600" b="1" dirty="0" smtClean="0">
                <a:latin typeface="Arial" panose="020B0604020202020204" pitchFamily="34" charset="0"/>
              </a:rPr>
              <a:t>指令想把位于 </a:t>
            </a:r>
            <a:r>
              <a:rPr lang="en-US" sz="1600" b="1" dirty="0" smtClean="0">
                <a:latin typeface="Arial" panose="020B0604020202020204" pitchFamily="34" charset="0"/>
              </a:rPr>
              <a:t>512</a:t>
            </a:r>
            <a:r>
              <a:rPr lang="zh-CN" altLang="en-US" sz="1600" b="1" dirty="0" smtClean="0">
                <a:latin typeface="Arial" panose="020B0604020202020204" pitchFamily="34" charset="0"/>
              </a:rPr>
              <a:t>处的值写入寄存器</a:t>
            </a:r>
            <a:r>
              <a:rPr lang="en-US" sz="1600" b="1" dirty="0" smtClean="0">
                <a:latin typeface="Arial" panose="020B0604020202020204" pitchFamily="34" charset="0"/>
              </a:rPr>
              <a:t>R2</a:t>
            </a:r>
            <a:r>
              <a:rPr lang="zh-CN" altLang="en-US" sz="1600" b="1" dirty="0" smtClean="0">
                <a:latin typeface="Arial" panose="020B0604020202020204" pitchFamily="34" charset="0"/>
              </a:rPr>
              <a:t>，这也导致一次读缺失。</a:t>
            </a:r>
            <a:r>
              <a:rPr lang="en-US" sz="1600" b="1" dirty="0" smtClean="0">
                <a:latin typeface="Arial" panose="020B0604020202020204" pitchFamily="34" charset="0"/>
              </a:rPr>
              <a:t> </a:t>
            </a:r>
            <a:endParaRPr lang="en-US" sz="1600" b="1" dirty="0">
              <a:latin typeface="Arial" panose="020B0604020202020204" pitchFamily="34" charset="0"/>
            </a:endParaRPr>
          </a:p>
          <a:p>
            <a:pPr algn="l">
              <a:lnSpc>
                <a:spcPts val="2800"/>
              </a:lnSpc>
              <a:spcBef>
                <a:spcPct val="30000"/>
              </a:spcBef>
              <a:buSzPct val="100000"/>
            </a:pPr>
            <a:r>
              <a:rPr lang="zh-CN" altLang="en-US" sz="1600" b="1" dirty="0" smtClean="0">
                <a:latin typeface="Arial" panose="020B0604020202020204" pitchFamily="34" charset="0"/>
              </a:rPr>
              <a:t>如果</a:t>
            </a:r>
            <a:r>
              <a:rPr lang="zh-CN" altLang="en-US" sz="1600" b="1" u="sng" dirty="0" smtClean="0">
                <a:solidFill>
                  <a:srgbClr val="FF0000"/>
                </a:solidFill>
                <a:latin typeface="Arial" panose="020B0604020202020204" pitchFamily="34" charset="0"/>
              </a:rPr>
              <a:t>写缓冲没有完成</a:t>
            </a:r>
            <a:r>
              <a:rPr lang="zh-CN" altLang="en-US" sz="1600" b="1" dirty="0" smtClean="0">
                <a:latin typeface="Arial" panose="020B0604020202020204" pitchFamily="34" charset="0"/>
              </a:rPr>
              <a:t>将</a:t>
            </a:r>
            <a:r>
              <a:rPr lang="en-US" sz="1600" b="1" dirty="0" smtClean="0">
                <a:latin typeface="Arial" panose="020B0604020202020204" pitchFamily="34" charset="0"/>
              </a:rPr>
              <a:t>512</a:t>
            </a:r>
            <a:r>
              <a:rPr lang="zh-CN" altLang="en-US" sz="1600" b="1" dirty="0" smtClean="0">
                <a:latin typeface="Arial" panose="020B0604020202020204" pitchFamily="34" charset="0"/>
              </a:rPr>
              <a:t>处的值写入主存，对</a:t>
            </a:r>
            <a:r>
              <a:rPr lang="zh-CN" altLang="en-US" sz="16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主存</a:t>
            </a:r>
            <a:r>
              <a:rPr lang="en-US" sz="16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512</a:t>
            </a:r>
            <a:r>
              <a:rPr lang="zh-CN" altLang="en-US" sz="16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处的读（如果此时先处理读缺失，然后再写操作）</a:t>
            </a:r>
            <a:r>
              <a:rPr lang="zh-CN" altLang="en-US" sz="1600" b="1" dirty="0" smtClean="0">
                <a:latin typeface="Arial" panose="020B0604020202020204" pitchFamily="34" charset="0"/>
              </a:rPr>
              <a:t>将导致将老的、</a:t>
            </a:r>
            <a:r>
              <a:rPr lang="zh-CN" altLang="en-US" sz="16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错误的值</a:t>
            </a:r>
            <a:r>
              <a:rPr lang="zh-CN" altLang="en-US" sz="1600" b="1" dirty="0" smtClean="0">
                <a:latin typeface="Arial" panose="020B0604020202020204" pitchFamily="34" charset="0"/>
              </a:rPr>
              <a:t>写入</a:t>
            </a:r>
            <a:r>
              <a:rPr lang="en-US" altLang="zh-CN" sz="1600" b="1" dirty="0" smtClean="0">
                <a:latin typeface="Arial" panose="020B0604020202020204" pitchFamily="34" charset="0"/>
              </a:rPr>
              <a:t>cache</a:t>
            </a:r>
            <a:r>
              <a:rPr lang="zh-CN" altLang="en-US" sz="1600" b="1" dirty="0" smtClean="0">
                <a:latin typeface="Arial" panose="020B0604020202020204" pitchFamily="34" charset="0"/>
              </a:rPr>
              <a:t>块，然后送入</a:t>
            </a:r>
            <a:r>
              <a:rPr lang="en-US" sz="1600" b="1" dirty="0" smtClean="0">
                <a:solidFill>
                  <a:srgbClr val="C00000"/>
                </a:solidFill>
                <a:latin typeface="Arial" panose="020B0604020202020204" pitchFamily="34" charset="0"/>
              </a:rPr>
              <a:t>R2</a:t>
            </a:r>
            <a:r>
              <a:rPr lang="zh-CN" altLang="en-US" sz="1600" b="1" dirty="0" smtClean="0">
                <a:latin typeface="Arial" panose="020B0604020202020204" pitchFamily="34" charset="0"/>
              </a:rPr>
              <a:t>。没有适当的防范措施，</a:t>
            </a:r>
            <a:r>
              <a:rPr lang="en-US" sz="1600" b="1" dirty="0" smtClean="0">
                <a:latin typeface="Arial" panose="020B0604020202020204" pitchFamily="34" charset="0"/>
              </a:rPr>
              <a:t> </a:t>
            </a:r>
            <a:r>
              <a:rPr lang="en-US" sz="1600" b="1" dirty="0">
                <a:solidFill>
                  <a:srgbClr val="FF0000"/>
                </a:solidFill>
                <a:latin typeface="Comic Sans MS" panose="030F0702030302020204" pitchFamily="66" charset="0"/>
              </a:rPr>
              <a:t>R3 </a:t>
            </a:r>
            <a:r>
              <a:rPr lang="zh-CN" altLang="en-US" sz="1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的值将不等于</a:t>
            </a:r>
            <a:r>
              <a:rPr lang="en-US" sz="1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R2</a:t>
            </a:r>
            <a:r>
              <a:rPr lang="zh-CN" altLang="en-US" sz="16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的值！</a:t>
            </a:r>
            <a:r>
              <a:rPr lang="en-US" b="1" dirty="0" smtClean="0">
                <a:solidFill>
                  <a:schemeClr val="hlink"/>
                </a:solidFill>
                <a:latin typeface="Comic Sans MS" panose="030F0702030302020204" pitchFamily="66" charset="0"/>
              </a:rPr>
              <a:t> </a:t>
            </a: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这种情况下，</a:t>
            </a:r>
            <a:r>
              <a:rPr lang="zh-CN" altLang="en-US" b="1" dirty="0" smtClean="0">
                <a:latin typeface="Arial" panose="020B0604020202020204" pitchFamily="34" charset="0"/>
                <a:sym typeface="+mn-ea"/>
              </a:rPr>
              <a:t>读缺失的地址与写缓冲中的地址有</a:t>
            </a: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冲突</a:t>
            </a:r>
            <a:r>
              <a:rPr lang="zh-CN" altLang="en-US" b="1" dirty="0" smtClean="0">
                <a:latin typeface="Arial" panose="020B0604020202020204" pitchFamily="34" charset="0"/>
                <a:sym typeface="+mn-ea"/>
              </a:rPr>
              <a:t>，就</a:t>
            </a: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不能</a:t>
            </a:r>
            <a:r>
              <a:rPr lang="zh-CN" altLang="en-US" b="1" dirty="0" smtClean="0">
                <a:latin typeface="Arial" panose="020B0604020202020204" pitchFamily="34" charset="0"/>
                <a:sym typeface="+mn-ea"/>
              </a:rPr>
              <a:t>先读主存。</a:t>
            </a:r>
            <a:endParaRPr lang="en-US" altLang="en-US" b="1" dirty="0" smtClean="0">
              <a:solidFill>
                <a:schemeClr val="hlink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79621" name="Rectangle 5"/>
          <p:cNvSpPr>
            <a:spLocks noChangeArrowheads="1"/>
          </p:cNvSpPr>
          <p:nvPr/>
        </p:nvSpPr>
        <p:spPr bwMode="auto">
          <a:xfrm>
            <a:off x="-22860" y="3340735"/>
            <a:ext cx="9140190" cy="3564890"/>
          </a:xfrm>
          <a:prstGeom prst="rect">
            <a:avLst/>
          </a:prstGeom>
          <a:solidFill>
            <a:srgbClr val="BBFFB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/>
          <a:p>
            <a:pPr marL="285750" indent="-285750" algn="l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zh-CN" altLang="en-US" sz="2400" b="1">
                <a:solidFill>
                  <a:srgbClr val="FF0000"/>
                </a:solidFill>
                <a:sym typeface="+mn-ea"/>
              </a:rPr>
              <a:t>解决</a:t>
            </a:r>
            <a:r>
              <a:rPr lang="en-US" altLang="zh-CN" sz="2400" b="1">
                <a:solidFill>
                  <a:srgbClr val="FF0000"/>
                </a:solidFill>
                <a:sym typeface="+mn-ea"/>
              </a:rPr>
              <a:t>RAW</a:t>
            </a:r>
            <a:r>
              <a:rPr lang="zh-CN" altLang="zh-CN" sz="2400" b="1">
                <a:solidFill>
                  <a:srgbClr val="FF0000"/>
                </a:solidFill>
                <a:sym typeface="+mn-ea"/>
              </a:rPr>
              <a:t>的方法有两种：</a:t>
            </a:r>
            <a:endParaRPr lang="zh-CN" altLang="zh-CN" sz="2400" b="1">
              <a:solidFill>
                <a:srgbClr val="FF0000"/>
              </a:solidFill>
              <a:sym typeface="+mn-ea"/>
            </a:endParaRPr>
          </a:p>
          <a:p>
            <a:pPr marL="285750" indent="-285750" algn="l">
              <a:lnSpc>
                <a:spcPct val="80000"/>
              </a:lnSpc>
              <a:spcBef>
                <a:spcPct val="30000"/>
              </a:spcBef>
              <a:buSzPct val="100000"/>
            </a:pPr>
            <a:endParaRPr lang="zh-CN" altLang="zh-CN" sz="800" b="1">
              <a:solidFill>
                <a:srgbClr val="FF0000"/>
              </a:solidFill>
              <a:sym typeface="+mn-ea"/>
            </a:endParaRPr>
          </a:p>
          <a:p>
            <a:pPr marL="285750" indent="-285750" algn="l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altLang="zh-CN" sz="2200" b="1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 sz="2200" b="1">
                <a:solidFill>
                  <a:srgbClr val="FF0000"/>
                </a:solidFill>
                <a:sym typeface="+mn-ea"/>
              </a:rPr>
              <a:t>、</a:t>
            </a:r>
            <a:r>
              <a:rPr lang="zh-CN" altLang="en-US" sz="2200" b="1">
                <a:solidFill>
                  <a:srgbClr val="FF0000"/>
                </a:solidFill>
                <a:sym typeface="+mn-ea"/>
              </a:rPr>
              <a:t>读缺失优先级高于写缺失：在读缺失</a:t>
            </a:r>
            <a:r>
              <a:rPr lang="zh-CN" altLang="en-US" sz="1600" b="1">
                <a:solidFill>
                  <a:srgbClr val="0070C0"/>
                </a:solidFill>
                <a:sym typeface="+mn-ea"/>
              </a:rPr>
              <a:t>（</a:t>
            </a:r>
            <a:r>
              <a:rPr lang="zh-CN" altLang="en-US" sz="1600" b="1">
                <a:solidFill>
                  <a:srgbClr val="0070C0"/>
                </a:solidFill>
                <a:sym typeface="+mn-ea"/>
              </a:rPr>
              <a:t>第一个</a:t>
            </a:r>
            <a:r>
              <a:rPr lang="en-US" altLang="zh-CN" sz="1600" b="1">
                <a:solidFill>
                  <a:srgbClr val="0070C0"/>
                </a:solidFill>
                <a:sym typeface="+mn-ea"/>
              </a:rPr>
              <a:t>load</a:t>
            </a:r>
            <a:r>
              <a:rPr lang="zh-CN" altLang="en-US" sz="1600" b="1">
                <a:solidFill>
                  <a:srgbClr val="0070C0"/>
                </a:solidFill>
                <a:sym typeface="+mn-ea"/>
              </a:rPr>
              <a:t>时，会产生一个读缺失</a:t>
            </a:r>
            <a:r>
              <a:rPr lang="zh-CN" altLang="en-US" sz="1600" b="1">
                <a:solidFill>
                  <a:srgbClr val="0070C0"/>
                </a:solidFill>
                <a:sym typeface="+mn-ea"/>
              </a:rPr>
              <a:t>）</a:t>
            </a:r>
            <a:r>
              <a:rPr lang="zh-CN" altLang="en-US" sz="2200" b="1">
                <a:solidFill>
                  <a:srgbClr val="FF0000"/>
                </a:solidFill>
                <a:sym typeface="+mn-ea"/>
              </a:rPr>
              <a:t>时，查看写缓冲的内容，如果没有冲突</a:t>
            </a:r>
            <a:r>
              <a:rPr lang="zh-CN" altLang="en-US" b="1">
                <a:solidFill>
                  <a:srgbClr val="0070C0"/>
                </a:solidFill>
                <a:sym typeface="+mn-ea"/>
              </a:rPr>
              <a:t>（因为写缓冲是写主存</a:t>
            </a:r>
            <a:r>
              <a:rPr lang="en-US" altLang="zh-CN" b="1">
                <a:solidFill>
                  <a:srgbClr val="0070C0"/>
                </a:solidFill>
                <a:sym typeface="+mn-ea"/>
              </a:rPr>
              <a:t>512</a:t>
            </a:r>
            <a:r>
              <a:rPr lang="zh-CN" altLang="en-US" b="1">
                <a:solidFill>
                  <a:srgbClr val="0070C0"/>
                </a:solidFill>
                <a:sym typeface="+mn-ea"/>
              </a:rPr>
              <a:t>，读是读主存</a:t>
            </a:r>
            <a:r>
              <a:rPr lang="en-US" altLang="zh-CN" b="1">
                <a:solidFill>
                  <a:srgbClr val="0070C0"/>
                </a:solidFill>
                <a:sym typeface="+mn-ea"/>
              </a:rPr>
              <a:t>1024</a:t>
            </a:r>
            <a:r>
              <a:rPr lang="zh-CN" altLang="en-US" b="1">
                <a:solidFill>
                  <a:srgbClr val="0070C0"/>
                </a:solidFill>
                <a:sym typeface="+mn-ea"/>
              </a:rPr>
              <a:t>到</a:t>
            </a:r>
            <a:r>
              <a:rPr lang="en-US" altLang="zh-CN" b="1">
                <a:solidFill>
                  <a:srgbClr val="0070C0"/>
                </a:solidFill>
                <a:sym typeface="+mn-ea"/>
              </a:rPr>
              <a:t>Cache</a:t>
            </a:r>
            <a:r>
              <a:rPr lang="zh-CN" altLang="en-US" b="1">
                <a:solidFill>
                  <a:srgbClr val="0070C0"/>
                </a:solidFill>
                <a:sym typeface="+mn-ea"/>
              </a:rPr>
              <a:t>中）</a:t>
            </a:r>
            <a:r>
              <a:rPr lang="zh-CN" altLang="en-US" sz="2200" b="1">
                <a:solidFill>
                  <a:srgbClr val="FF0000"/>
                </a:solidFill>
                <a:sym typeface="+mn-ea"/>
              </a:rPr>
              <a:t>且存储器系统可以访问</a:t>
            </a:r>
            <a:r>
              <a:rPr lang="zh-CN" altLang="en-US" b="1">
                <a:solidFill>
                  <a:srgbClr val="0070C0"/>
                </a:solidFill>
                <a:sym typeface="+mn-ea"/>
              </a:rPr>
              <a:t>（写的不同的主存单元）</a:t>
            </a:r>
            <a:r>
              <a:rPr lang="zh-CN" altLang="en-US" sz="2200" b="1">
                <a:solidFill>
                  <a:srgbClr val="FF0000"/>
                </a:solidFill>
                <a:sym typeface="+mn-ea"/>
              </a:rPr>
              <a:t>，那么就先处理读缺失，让读缺失优先级高于写缺失，</a:t>
            </a:r>
            <a:r>
              <a:rPr lang="zh-CN" altLang="en-US" sz="2200" b="1" dirty="0" smtClean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可以减少</a:t>
            </a:r>
            <a:r>
              <a:rPr lang="en-US" altLang="zh-CN" sz="2200" b="1" dirty="0" smtClean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cpu</a:t>
            </a:r>
            <a:r>
              <a:rPr lang="zh-CN" altLang="en-US" sz="2200" b="1" dirty="0" smtClean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停顿时间，从而减少缺失代价</a:t>
            </a:r>
            <a:r>
              <a:rPr lang="zh-CN" altLang="en-US" sz="2200" b="1">
                <a:solidFill>
                  <a:srgbClr val="FF0000"/>
                </a:solidFill>
                <a:sym typeface="+mn-ea"/>
              </a:rPr>
              <a:t>。</a:t>
            </a:r>
            <a:r>
              <a:rPr lang="zh-CN" altLang="en-US" b="1">
                <a:solidFill>
                  <a:srgbClr val="0070C0"/>
                </a:solidFill>
                <a:sym typeface="+mn-ea"/>
              </a:rPr>
              <a:t>（第一条</a:t>
            </a:r>
            <a:r>
              <a:rPr lang="en-US" altLang="zh-CN" b="1">
                <a:solidFill>
                  <a:srgbClr val="0070C0"/>
                </a:solidFill>
                <a:sym typeface="+mn-ea"/>
              </a:rPr>
              <a:t>load</a:t>
            </a:r>
            <a:r>
              <a:rPr lang="zh-CN" altLang="en-US" b="1">
                <a:solidFill>
                  <a:srgbClr val="0070C0"/>
                </a:solidFill>
                <a:sym typeface="+mn-ea"/>
              </a:rPr>
              <a:t>情况）</a:t>
            </a:r>
            <a:endParaRPr lang="zh-CN" altLang="en-US" b="1">
              <a:solidFill>
                <a:srgbClr val="0070C0"/>
              </a:solidFill>
              <a:sym typeface="+mn-ea"/>
            </a:endParaRPr>
          </a:p>
          <a:p>
            <a:pPr marL="285750" indent="-285750" algn="l">
              <a:lnSpc>
                <a:spcPct val="80000"/>
              </a:lnSpc>
              <a:spcBef>
                <a:spcPct val="30000"/>
              </a:spcBef>
              <a:buSzPct val="100000"/>
            </a:pPr>
            <a:endParaRPr lang="zh-CN" altLang="en-US" sz="800" b="1">
              <a:solidFill>
                <a:srgbClr val="FF0000"/>
              </a:solidFill>
              <a:sym typeface="+mn-ea"/>
            </a:endParaRPr>
          </a:p>
          <a:p>
            <a:pPr marL="285750" indent="-285750" algn="l">
              <a:lnSpc>
                <a:spcPct val="80000"/>
              </a:lnSpc>
              <a:spcBef>
                <a:spcPct val="30000"/>
              </a:spcBef>
              <a:buSzPct val="100000"/>
            </a:pPr>
            <a:r>
              <a:rPr lang="en-US" altLang="zh-CN" sz="2200" b="1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 sz="2200" b="1">
                <a:solidFill>
                  <a:srgbClr val="FF0000"/>
                </a:solidFill>
                <a:sym typeface="+mn-ea"/>
              </a:rPr>
              <a:t>、让读缺失等待写操作完成：在读缺失</a:t>
            </a:r>
            <a:r>
              <a:rPr lang="zh-CN" altLang="en-US" sz="1600" b="1">
                <a:solidFill>
                  <a:srgbClr val="0070C0"/>
                </a:solidFill>
                <a:sym typeface="+mn-ea"/>
              </a:rPr>
              <a:t>（第二个</a:t>
            </a:r>
            <a:r>
              <a:rPr lang="en-US" altLang="zh-CN" sz="1600" b="1">
                <a:solidFill>
                  <a:srgbClr val="0070C0"/>
                </a:solidFill>
                <a:sym typeface="+mn-ea"/>
              </a:rPr>
              <a:t>load</a:t>
            </a:r>
            <a:r>
              <a:rPr lang="zh-CN" altLang="en-US" sz="1600" b="1">
                <a:solidFill>
                  <a:srgbClr val="0070C0"/>
                </a:solidFill>
                <a:sym typeface="+mn-ea"/>
              </a:rPr>
              <a:t>时，会产生一个读缺失）</a:t>
            </a:r>
            <a:r>
              <a:rPr lang="zh-CN" altLang="en-US" sz="2200" b="1">
                <a:solidFill>
                  <a:srgbClr val="FF0000"/>
                </a:solidFill>
                <a:sym typeface="+mn-ea"/>
              </a:rPr>
              <a:t>时，查看写缓冲的内容，如果有冲突</a:t>
            </a:r>
            <a:r>
              <a:rPr lang="zh-CN" altLang="en-US" sz="1600" b="1">
                <a:solidFill>
                  <a:srgbClr val="0070C0"/>
                </a:solidFill>
                <a:sym typeface="+mn-ea"/>
              </a:rPr>
              <a:t>（</a:t>
            </a:r>
            <a:r>
              <a:rPr lang="zh-CN" altLang="en-US" sz="1600" b="1">
                <a:solidFill>
                  <a:srgbClr val="0070C0"/>
                </a:solidFill>
                <a:sym typeface="+mn-ea"/>
              </a:rPr>
              <a:t>因为写缓冲是写主存</a:t>
            </a:r>
            <a:r>
              <a:rPr lang="en-US" altLang="zh-CN" sz="1600" b="1">
                <a:solidFill>
                  <a:srgbClr val="0070C0"/>
                </a:solidFill>
                <a:sym typeface="+mn-ea"/>
              </a:rPr>
              <a:t>512</a:t>
            </a:r>
            <a:r>
              <a:rPr lang="zh-CN" altLang="en-US" sz="1600" b="1">
                <a:solidFill>
                  <a:srgbClr val="0070C0"/>
                </a:solidFill>
                <a:sym typeface="+mn-ea"/>
              </a:rPr>
              <a:t>，读也是读主存</a:t>
            </a:r>
            <a:r>
              <a:rPr lang="en-US" altLang="zh-CN" sz="1600" b="1">
                <a:solidFill>
                  <a:srgbClr val="0070C0"/>
                </a:solidFill>
                <a:sym typeface="+mn-ea"/>
              </a:rPr>
              <a:t>512</a:t>
            </a:r>
            <a:r>
              <a:rPr lang="zh-CN" altLang="en-US" sz="1600" b="1">
                <a:solidFill>
                  <a:srgbClr val="0070C0"/>
                </a:solidFill>
                <a:sym typeface="+mn-ea"/>
              </a:rPr>
              <a:t>到</a:t>
            </a:r>
            <a:r>
              <a:rPr lang="en-US" altLang="zh-CN" sz="1600" b="1">
                <a:solidFill>
                  <a:srgbClr val="0070C0"/>
                </a:solidFill>
                <a:sym typeface="+mn-ea"/>
              </a:rPr>
              <a:t>Cache</a:t>
            </a:r>
            <a:r>
              <a:rPr lang="zh-CN" altLang="en-US" sz="1600" b="1">
                <a:solidFill>
                  <a:srgbClr val="0070C0"/>
                </a:solidFill>
                <a:sym typeface="+mn-ea"/>
              </a:rPr>
              <a:t>中）</a:t>
            </a:r>
            <a:r>
              <a:rPr lang="zh-CN" altLang="en-US" sz="2200" b="1">
                <a:solidFill>
                  <a:srgbClr val="FF0000"/>
                </a:solidFill>
                <a:sym typeface="+mn-ea"/>
              </a:rPr>
              <a:t>，那么让</a:t>
            </a:r>
            <a:r>
              <a:rPr lang="zh-CN" altLang="en-US" sz="2200" b="1">
                <a:solidFill>
                  <a:srgbClr val="FF0000"/>
                </a:solidFill>
                <a:sym typeface="+mn-ea"/>
              </a:rPr>
              <a:t>读缺失等待</a:t>
            </a:r>
            <a:r>
              <a:rPr lang="zh-CN" altLang="en-US" b="1">
                <a:solidFill>
                  <a:srgbClr val="0070C0"/>
                </a:solidFill>
                <a:sym typeface="+mn-ea"/>
              </a:rPr>
              <a:t>（此时不能读主存）</a:t>
            </a:r>
            <a:r>
              <a:rPr lang="zh-CN" altLang="en-US" sz="2200" b="1">
                <a:solidFill>
                  <a:srgbClr val="FF0000"/>
                </a:solidFill>
                <a:sym typeface="+mn-ea"/>
              </a:rPr>
              <a:t>，直到写缓冲为空为止（此时已经将写缓冲的数据</a:t>
            </a:r>
            <a:r>
              <a:rPr lang="en-US" altLang="zh-CN" sz="2200" b="1">
                <a:solidFill>
                  <a:srgbClr val="FF0000"/>
                </a:solidFill>
                <a:sym typeface="+mn-ea"/>
              </a:rPr>
              <a:t>R3</a:t>
            </a:r>
            <a:r>
              <a:rPr lang="zh-CN" altLang="en-US" sz="2200" b="1">
                <a:solidFill>
                  <a:srgbClr val="FF0000"/>
                </a:solidFill>
                <a:sym typeface="+mn-ea"/>
              </a:rPr>
              <a:t>写入了主存），再去读就能读到正确的值；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（第二条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load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情况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）</a:t>
            </a:r>
            <a:endParaRPr lang="zh-CN" altLang="en-US" b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8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8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8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8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8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8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8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8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84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8847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884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79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79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79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79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4739" grpId="0" advAuto="0" autoUpdateAnimBg="0" build="p"/>
      <p:bldP spid="884740" grpId="0" bldLvl="0" animBg="1" autoUpdateAnimBg="0"/>
      <p:bldP spid="879621" grpId="0" bldLvl="0" animBg="1"/>
      <p:bldP spid="879621" grpId="1" bldLvl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60648"/>
            <a:ext cx="8458200" cy="1143000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第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3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种缺失代价减少技术：</a:t>
            </a:r>
            <a:br>
              <a:rPr lang="en-US" sz="3200" b="1" dirty="0">
                <a:solidFill>
                  <a:srgbClr val="FF0000"/>
                </a:solidFill>
              </a:rPr>
            </a:br>
            <a:r>
              <a:rPr lang="zh-CN" altLang="en-US" sz="3200" b="1" dirty="0" smtClean="0">
                <a:solidFill>
                  <a:srgbClr val="FF0000"/>
                </a:solidFill>
              </a:rPr>
              <a:t>读缺失的优先级高于写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—</a:t>
            </a:r>
            <a:r>
              <a:rPr lang="zh-CN" altLang="en-US" sz="3200" b="1" i="1" u="sng" dirty="0" smtClean="0"/>
              <a:t>潜在问题</a:t>
            </a:r>
            <a:endParaRPr lang="zh-CN" altLang="en-US" sz="3200" b="1" i="1" u="sng" dirty="0">
              <a:ea typeface="宋体" panose="02010600030101010101" pitchFamily="2" charset="-122"/>
            </a:endParaRPr>
          </a:p>
        </p:txBody>
      </p:sp>
      <p:sp>
        <p:nvSpPr>
          <p:cNvPr id="88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1196752"/>
            <a:ext cx="8826053" cy="2736304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buFontTx/>
              <a:buNone/>
            </a:pPr>
            <a:r>
              <a:rPr lang="zh-CN" altLang="en-US" sz="5100" b="1" dirty="0" smtClean="0">
                <a:solidFill>
                  <a:schemeClr val="hlink"/>
                </a:solidFill>
                <a:latin typeface="+mn-ea"/>
              </a:rPr>
              <a:t>写直达的</a:t>
            </a:r>
            <a:r>
              <a:rPr lang="en-US" altLang="zh-CN" sz="5100" b="1" dirty="0" smtClean="0">
                <a:solidFill>
                  <a:schemeClr val="hlink"/>
                </a:solidFill>
                <a:latin typeface="+mn-ea"/>
              </a:rPr>
              <a:t>RAW</a:t>
            </a:r>
            <a:r>
              <a:rPr lang="zh-CN" altLang="en-US" sz="5100" b="1" dirty="0" smtClean="0">
                <a:solidFill>
                  <a:schemeClr val="hlink"/>
                </a:solidFill>
                <a:latin typeface="+mn-ea"/>
              </a:rPr>
              <a:t>冒险的</a:t>
            </a:r>
            <a:r>
              <a:rPr lang="zh-CN" altLang="en-US" sz="5100" b="1" dirty="0" smtClean="0">
                <a:solidFill>
                  <a:schemeClr val="hlink"/>
                </a:solidFill>
                <a:latin typeface="+mn-ea"/>
              </a:rPr>
              <a:t>解决方法</a:t>
            </a:r>
            <a:r>
              <a:rPr lang="en-US" altLang="zh-CN" sz="6700" b="1" i="1" dirty="0" smtClean="0">
                <a:latin typeface="+mn-ea"/>
              </a:rPr>
              <a:t> </a:t>
            </a:r>
            <a:endParaRPr lang="en-US" altLang="zh-CN" sz="6700" b="1" dirty="0">
              <a:latin typeface="+mn-ea"/>
            </a:endParaRPr>
          </a:p>
          <a:p>
            <a:pPr lvl="1">
              <a:lnSpc>
                <a:spcPct val="120000"/>
              </a:lnSpc>
              <a:spcBef>
                <a:spcPct val="50000"/>
              </a:spcBef>
              <a:buSzPct val="100000"/>
              <a:buFontTx/>
              <a:buChar char="–"/>
            </a:pPr>
            <a:r>
              <a:rPr lang="zh-CN" altLang="en-US" sz="4400" b="1" dirty="0">
                <a:latin typeface="+mn-ea"/>
              </a:rPr>
              <a:t>如果简单等待</a:t>
            </a:r>
            <a:r>
              <a:rPr lang="zh-CN" altLang="en-US" sz="4400" b="1" dirty="0">
                <a:solidFill>
                  <a:srgbClr val="C00000"/>
                </a:solidFill>
                <a:latin typeface="+mn-ea"/>
              </a:rPr>
              <a:t>写缓冲空</a:t>
            </a:r>
            <a:r>
              <a:rPr lang="zh-CN" altLang="en-US" sz="4400" b="1" dirty="0">
                <a:latin typeface="+mn-ea"/>
              </a:rPr>
              <a:t>，可能增加读缺失代价</a:t>
            </a:r>
            <a:r>
              <a:rPr lang="en-US" altLang="zh-CN" sz="4400" b="1" dirty="0">
                <a:latin typeface="+mn-ea"/>
              </a:rPr>
              <a:t> (</a:t>
            </a:r>
            <a:r>
              <a:rPr lang="zh-CN" altLang="en-US" sz="4400" b="1" dirty="0">
                <a:latin typeface="+mn-ea"/>
              </a:rPr>
              <a:t>老的</a:t>
            </a:r>
            <a:r>
              <a:rPr lang="en-US" altLang="zh-CN" sz="4400" b="1" dirty="0">
                <a:latin typeface="+mn-ea"/>
              </a:rPr>
              <a:t> MIPS 1000 </a:t>
            </a:r>
            <a:r>
              <a:rPr lang="zh-CN" altLang="en-US" sz="4400" b="1" dirty="0">
                <a:latin typeface="+mn-ea"/>
              </a:rPr>
              <a:t>会增加</a:t>
            </a:r>
            <a:r>
              <a:rPr lang="en-US" altLang="zh-CN" sz="4400" b="1" dirty="0">
                <a:latin typeface="+mn-ea"/>
              </a:rPr>
              <a:t> 50% )</a:t>
            </a:r>
            <a:endParaRPr lang="en-US" altLang="zh-CN" sz="4400" b="1" dirty="0">
              <a:latin typeface="+mn-ea"/>
            </a:endParaRPr>
          </a:p>
          <a:p>
            <a:pPr lvl="1">
              <a:lnSpc>
                <a:spcPct val="120000"/>
              </a:lnSpc>
              <a:spcBef>
                <a:spcPct val="50000"/>
              </a:spcBef>
              <a:buSzPct val="100000"/>
              <a:buFontTx/>
              <a:buChar char="–"/>
            </a:pPr>
            <a:r>
              <a:rPr lang="zh-CN" altLang="en-US" sz="4400" b="1" dirty="0">
                <a:latin typeface="+mn-ea"/>
              </a:rPr>
              <a:t>在</a:t>
            </a:r>
            <a:r>
              <a:rPr lang="zh-CN" altLang="en-US" sz="4400" b="1" dirty="0">
                <a:solidFill>
                  <a:srgbClr val="FF0000"/>
                </a:solidFill>
                <a:latin typeface="+mn-ea"/>
              </a:rPr>
              <a:t>读之前</a:t>
            </a:r>
            <a:r>
              <a:rPr lang="zh-CN" altLang="en-US" sz="4400" b="1" dirty="0">
                <a:latin typeface="+mn-ea"/>
              </a:rPr>
              <a:t>检查写缓冲数据：如果没有冲突，让</a:t>
            </a:r>
            <a:r>
              <a:rPr lang="zh-CN" altLang="en-US" sz="4400" b="1" dirty="0" smtClean="0">
                <a:solidFill>
                  <a:srgbClr val="FF0000"/>
                </a:solidFill>
                <a:latin typeface="+mn-ea"/>
              </a:rPr>
              <a:t>读缺失优先</a:t>
            </a:r>
            <a:r>
              <a:rPr lang="zh-CN" altLang="en-US" sz="4400" b="1" dirty="0">
                <a:latin typeface="+mn-ea"/>
              </a:rPr>
              <a:t>。</a:t>
            </a:r>
            <a:endParaRPr lang="en-US" altLang="zh-CN" sz="4400" b="1" dirty="0">
              <a:latin typeface="+mn-ea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9157" y="3645024"/>
            <a:ext cx="8534400" cy="3151632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ts val="3360"/>
              </a:lnSpc>
              <a:spcBef>
                <a:spcPct val="30000"/>
              </a:spcBef>
              <a:buSzPct val="100000"/>
              <a:buFontTx/>
              <a:buChar char="•"/>
            </a:pPr>
            <a:r>
              <a:rPr lang="zh-CN" altLang="en-US" sz="2800" b="1" dirty="0" smtClean="0">
                <a:solidFill>
                  <a:schemeClr val="hlink"/>
                </a:solidFill>
                <a:latin typeface="Comic Sans MS" panose="030F0702030302020204" pitchFamily="66" charset="0"/>
              </a:rPr>
              <a:t>写回 </a:t>
            </a:r>
            <a:r>
              <a:rPr lang="en-US" sz="2800" b="1" dirty="0" smtClean="0">
                <a:latin typeface="Comic Sans MS" panose="030F0702030302020204" pitchFamily="66" charset="0"/>
              </a:rPr>
              <a:t> </a:t>
            </a:r>
            <a:endParaRPr lang="en-US" sz="2800" b="1" dirty="0">
              <a:latin typeface="Comic Sans MS" panose="030F0702030302020204" pitchFamily="66" charset="0"/>
            </a:endParaRPr>
          </a:p>
          <a:p>
            <a:pPr lvl="1" algn="l">
              <a:lnSpc>
                <a:spcPts val="336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zh-CN" altLang="en-US" sz="2400" b="1" dirty="0" smtClean="0">
                <a:latin typeface="Comic Sans MS" panose="030F0702030302020204" pitchFamily="66" charset="0"/>
              </a:rPr>
              <a:t> 读缺失替换脏块</a:t>
            </a:r>
            <a:endParaRPr lang="en-US" sz="2400" b="1" dirty="0">
              <a:latin typeface="Comic Sans MS" panose="030F0702030302020204" pitchFamily="66" charset="0"/>
            </a:endParaRPr>
          </a:p>
          <a:p>
            <a:pPr lvl="1" algn="l">
              <a:lnSpc>
                <a:spcPts val="3360"/>
              </a:lnSpc>
              <a:spcBef>
                <a:spcPct val="30000"/>
              </a:spcBef>
              <a:buSzPct val="100000"/>
              <a:buFontTx/>
              <a:buChar char="–"/>
            </a:pPr>
            <a:r>
              <a:rPr lang="zh-CN" altLang="en-US" sz="2400" b="1" dirty="0" smtClean="0">
                <a:latin typeface="Comic Sans MS" panose="030F0702030302020204" pitchFamily="66" charset="0"/>
              </a:rPr>
              <a:t> 通常操作：写脏块到主存，然后进行读操作。</a:t>
            </a:r>
            <a:endParaRPr lang="en-US" altLang="zh-CN" sz="2400" b="1" dirty="0">
              <a:latin typeface="Comic Sans MS" panose="030F0702030302020204" pitchFamily="66" charset="0"/>
            </a:endParaRPr>
          </a:p>
          <a:p>
            <a:pPr lvl="1" algn="l">
              <a:lnSpc>
                <a:spcPts val="3360"/>
              </a:lnSpc>
              <a:spcBef>
                <a:spcPct val="30000"/>
              </a:spcBef>
              <a:buSzPct val="100000"/>
            </a:pPr>
            <a:r>
              <a:rPr lang="zh-CN" altLang="en-US" sz="24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   如果有写缓冲</a:t>
            </a:r>
            <a:r>
              <a:rPr lang="zh-CN" altLang="en-US" sz="2400" b="1" dirty="0" smtClean="0">
                <a:latin typeface="Comic Sans MS" panose="030F0702030302020204" pitchFamily="66" charset="0"/>
              </a:rPr>
              <a:t>：复制脏块到写缓冲，然后</a:t>
            </a:r>
            <a:r>
              <a:rPr lang="zh-CN" altLang="en-US" sz="2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先读</a:t>
            </a:r>
            <a:r>
              <a:rPr lang="zh-CN" altLang="en-US" sz="2400" b="1" dirty="0" smtClean="0">
                <a:latin typeface="Comic Sans MS" panose="030F0702030302020204" pitchFamily="66" charset="0"/>
              </a:rPr>
              <a:t>，再写。</a:t>
            </a:r>
            <a:endParaRPr lang="en-US" altLang="zh-CN" sz="2400" b="1" dirty="0">
              <a:latin typeface="Comic Sans MS" panose="030F0702030302020204" pitchFamily="66" charset="0"/>
            </a:endParaRPr>
          </a:p>
          <a:p>
            <a:pPr lvl="1" algn="l">
              <a:lnSpc>
                <a:spcPts val="3360"/>
              </a:lnSpc>
              <a:spcBef>
                <a:spcPct val="30000"/>
              </a:spcBef>
              <a:buSzPct val="100000"/>
            </a:pPr>
            <a:r>
              <a:rPr lang="zh-CN" altLang="en-US" sz="2400" b="1" u="sng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有读缺失时，</a:t>
            </a:r>
            <a:r>
              <a:rPr lang="zh-CN" altLang="en-US" sz="2400" b="1" u="sng" dirty="0" smtClean="0">
                <a:latin typeface="Comic Sans MS" panose="030F0702030302020204" pitchFamily="66" charset="0"/>
              </a:rPr>
              <a:t>也要检查写缓冲</a:t>
            </a:r>
            <a:r>
              <a:rPr lang="zh-CN" altLang="en-US" sz="2400" b="1" u="sng" smtClean="0">
                <a:latin typeface="Comic Sans MS" panose="030F0702030302020204" pitchFamily="66" charset="0"/>
              </a:rPr>
              <a:t>，看地址是否</a:t>
            </a:r>
            <a:r>
              <a:rPr lang="zh-CN" altLang="en-US" sz="2400" b="1" u="sng" dirty="0" smtClean="0">
                <a:latin typeface="Comic Sans MS" panose="030F0702030302020204" pitchFamily="66" charset="0"/>
              </a:rPr>
              <a:t>有冲突，没有则可以读缺失优先。</a:t>
            </a:r>
            <a:endParaRPr lang="en-US" sz="2400" b="1" u="sng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866"/>
            <a:ext cx="8458200" cy="1143000"/>
          </a:xfrm>
        </p:spPr>
        <p:txBody>
          <a:bodyPr>
            <a:norm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第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4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种缺失代价减少技术：合并写缓冲</a:t>
            </a:r>
            <a:endParaRPr lang="zh-CN" altLang="en-US" sz="36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88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924800" cy="523413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zh-CN" altLang="en-US" sz="35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方法</a:t>
            </a:r>
            <a:endParaRPr lang="en-US" altLang="zh-CN" sz="3500" b="1" i="1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ea typeface="宋体" panose="02010600030101010101" pitchFamily="2" charset="-122"/>
              </a:rPr>
              <a:t>用写多个字代替写一个字，可以改善写缓冲的效率。</a:t>
            </a:r>
            <a:endParaRPr lang="zh-CN" altLang="en-US" sz="2800" b="1" dirty="0" smtClean="0"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sz="2800" b="1" i="1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i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写直达，</a:t>
            </a:r>
            <a:r>
              <a:rPr lang="zh-CN" altLang="en-US" sz="2800" b="1" dirty="0" smtClean="0">
                <a:ea typeface="宋体" panose="02010600030101010101" pitchFamily="2" charset="-122"/>
              </a:rPr>
              <a:t>如果写缓冲包含其他修改的块，检查新数据的地址是否与写缓冲中的其他有效项地址匹配。如果匹配，</a:t>
            </a:r>
            <a:r>
              <a:rPr lang="zh-CN" altLang="en-US" sz="2800" b="1" i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新数据合并到那一项中。</a:t>
            </a:r>
            <a:endParaRPr lang="en-US" altLang="zh-CN" sz="2800" b="1" i="1" dirty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800" b="1" i="1" dirty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合并写优化技术有时可以减少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写缓冲满</a:t>
            </a:r>
            <a:r>
              <a:rPr lang="zh-CN" altLang="en-US" sz="28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时导致的停顿。</a:t>
            </a:r>
            <a:endParaRPr lang="en-US" altLang="zh-CN" sz="2800" b="1" dirty="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85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85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8866"/>
            <a:ext cx="8458200" cy="1143000"/>
          </a:xfrm>
        </p:spPr>
        <p:txBody>
          <a:bodyPr>
            <a:norm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第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4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种缺失代价减少技术：合并写缓冲</a:t>
            </a:r>
            <a:endParaRPr lang="zh-CN" altLang="en-US" sz="36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88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924800" cy="5234136"/>
          </a:xfrm>
        </p:spPr>
        <p:txBody>
          <a:bodyPr>
            <a:normAutofit fontScale="85000"/>
          </a:bodyPr>
          <a:lstStyle/>
          <a:p>
            <a:pPr>
              <a:lnSpc>
                <a:spcPct val="80000"/>
              </a:lnSpc>
              <a:buFontTx/>
              <a:buNone/>
            </a:pPr>
            <a:r>
              <a:rPr lang="zh-CN" altLang="en-US" sz="35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方法</a:t>
            </a:r>
            <a:endParaRPr lang="en-US" altLang="zh-CN" sz="3500" b="1" i="1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zh-CN" sz="3500" b="1" i="1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ea typeface="宋体" panose="02010600030101010101" pitchFamily="2" charset="-122"/>
              </a:rPr>
              <a:t>用写多个字代替写一个字，可以改善写缓冲的效率。</a:t>
            </a:r>
            <a:endParaRPr lang="en-US" altLang="zh-CN" sz="2800" b="1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en-US" altLang="zh-CN" sz="2800" b="1" i="1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i="1" dirty="0">
                <a:solidFill>
                  <a:schemeClr val="hlink"/>
                </a:solidFill>
                <a:ea typeface="宋体" panose="02010600030101010101" pitchFamily="2" charset="-122"/>
              </a:rPr>
              <a:t>写直达，</a:t>
            </a:r>
            <a:r>
              <a:rPr lang="zh-CN" altLang="en-US" sz="2800" b="1" dirty="0">
                <a:ea typeface="宋体" panose="02010600030101010101" pitchFamily="2" charset="-122"/>
              </a:rPr>
              <a:t>如果写缓冲包含其他修改的块，检查新数据的地址是否与写缓冲中的其他有效项地址匹配。如果匹配，</a:t>
            </a:r>
            <a:r>
              <a:rPr lang="zh-CN" altLang="en-US" sz="2800" b="1" i="1" dirty="0">
                <a:solidFill>
                  <a:schemeClr val="hlink"/>
                </a:solidFill>
                <a:ea typeface="宋体" panose="02010600030101010101" pitchFamily="2" charset="-122"/>
              </a:rPr>
              <a:t>新数据合并到那一项中。</a:t>
            </a:r>
            <a:endParaRPr lang="en-US" altLang="zh-CN" sz="2800" b="1" i="1" dirty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chemeClr val="hlink"/>
                </a:solidFill>
                <a:ea typeface="宋体" panose="02010600030101010101" pitchFamily="2" charset="-122"/>
              </a:rPr>
              <a:t>合并写优化技术有时可以减少</a:t>
            </a:r>
            <a:r>
              <a:rPr lang="zh-CN" altLang="en-US" sz="2800" b="1" dirty="0">
                <a:solidFill>
                  <a:srgbClr val="C00000"/>
                </a:solidFill>
                <a:ea typeface="宋体" panose="02010600030101010101" pitchFamily="2" charset="-122"/>
              </a:rPr>
              <a:t>写缓冲满</a:t>
            </a:r>
            <a:r>
              <a:rPr lang="zh-CN" altLang="en-US" sz="2800" b="1" dirty="0">
                <a:solidFill>
                  <a:schemeClr val="hlink"/>
                </a:solidFill>
                <a:ea typeface="宋体" panose="02010600030101010101" pitchFamily="2" charset="-122"/>
              </a:rPr>
              <a:t>时导致的停顿。</a:t>
            </a:r>
            <a:endParaRPr lang="en-US" altLang="zh-CN" sz="2800" b="1" dirty="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Group 4"/>
          <p:cNvGrpSpPr/>
          <p:nvPr/>
        </p:nvGrpSpPr>
        <p:grpSpPr bwMode="auto">
          <a:xfrm>
            <a:off x="669340" y="1564382"/>
            <a:ext cx="7696200" cy="4038600"/>
            <a:chOff x="480" y="942"/>
            <a:chExt cx="4848" cy="2544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480" y="942"/>
              <a:ext cx="4848" cy="2544"/>
            </a:xfrm>
            <a:prstGeom prst="rect">
              <a:avLst/>
            </a:prstGeom>
            <a:solidFill>
              <a:srgbClr val="D2FAF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7" y="958"/>
              <a:ext cx="4742" cy="2477"/>
            </a:xfrm>
            <a:prstGeom prst="rect">
              <a:avLst/>
            </a:prstGeom>
            <a:solidFill>
              <a:srgbClr val="D2FAF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3" name="文本框 2"/>
          <p:cNvSpPr txBox="1"/>
          <p:nvPr/>
        </p:nvSpPr>
        <p:spPr>
          <a:xfrm>
            <a:off x="421005" y="5652770"/>
            <a:ext cx="855281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假定写缓冲区有</a:t>
            </a:r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b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个项，每一个项有</a:t>
            </a:r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4</a:t>
            </a:r>
            <a:r>
              <a:rPr lang="zh-CN" altLang="en-US" b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个</a:t>
            </a:r>
            <a:r>
              <a:rPr lang="en-US" altLang="zh-CN" b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64</a:t>
            </a:r>
            <a:r>
              <a:rPr lang="zh-CN" altLang="en-US" b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位字。</a:t>
            </a:r>
            <a:endParaRPr lang="zh-CN" altLang="en-US" b="1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zh-CN" altLang="en-US" b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未采用优化时，因为一个项只能保存一个字，对连续地址的四次存储操作就会将缓冲区写满；</a:t>
            </a:r>
            <a:endParaRPr lang="zh-CN" altLang="en-US" b="1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  <a:p>
            <a:r>
              <a:rPr lang="zh-CN" altLang="en-US" b="1">
                <a:solidFill>
                  <a:schemeClr val="accent1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采用优化的写缓冲区则将这四个字合并到一个项中。</a:t>
            </a:r>
            <a:endParaRPr lang="zh-CN" altLang="en-US" b="1">
              <a:solidFill>
                <a:schemeClr val="accent1">
                  <a:lumMod val="75000"/>
                </a:schemeClr>
              </a:solidFill>
              <a:latin typeface="黑体" panose="02010609060101010101" pitchFamily="49" charset="-122"/>
              <a:ea typeface="黑体" panose="02010609060101010101" pitchFamily="49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665730" y="1151890"/>
            <a:ext cx="569976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chemeClr val="hlink"/>
                </a:solidFill>
                <a:ea typeface="宋体" panose="02010600030101010101" pitchFamily="2" charset="-122"/>
                <a:sym typeface="+mn-ea"/>
              </a:rPr>
              <a:t>合并写优化技术有时可以减少</a:t>
            </a:r>
            <a:r>
              <a:rPr lang="zh-CN" altLang="en-US" b="1" dirty="0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写缓冲满</a:t>
            </a:r>
            <a:r>
              <a:rPr lang="zh-CN" altLang="en-US" b="1" dirty="0">
                <a:solidFill>
                  <a:schemeClr val="hlink"/>
                </a:solidFill>
                <a:ea typeface="宋体" panose="02010600030101010101" pitchFamily="2" charset="-122"/>
                <a:sym typeface="+mn-ea"/>
              </a:rPr>
              <a:t>时导致的停顿。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383"/>
            <a:ext cx="8458200" cy="1143000"/>
          </a:xfrm>
        </p:spPr>
        <p:txBody>
          <a:bodyPr>
            <a:norm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第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5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种缺失代价减少技术：牺牲缓存</a:t>
            </a:r>
            <a:endParaRPr lang="zh-CN" altLang="en-US" sz="36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88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924800" cy="4572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zh-CN" altLang="en-US" sz="36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方法</a:t>
            </a:r>
            <a:r>
              <a:rPr lang="en-US" altLang="zh-CN" sz="3600" b="1" i="1" dirty="0" smtClean="0">
                <a:ea typeface="宋体" panose="02010600030101010101" pitchFamily="2" charset="-122"/>
              </a:rPr>
              <a:t> </a:t>
            </a:r>
            <a:endParaRPr lang="en-US" altLang="zh-CN" sz="3600" b="1" i="1" dirty="0">
              <a:ea typeface="宋体" panose="02010600030101010101" pitchFamily="2" charset="-122"/>
            </a:endParaRPr>
          </a:p>
          <a:p>
            <a:r>
              <a:rPr lang="zh-CN" altLang="en-US" sz="2800" b="1" dirty="0" smtClean="0">
                <a:ea typeface="宋体" panose="02010600030101010101" pitchFamily="2" charset="-122"/>
              </a:rPr>
              <a:t>牺牲缓存是一个</a:t>
            </a:r>
            <a:r>
              <a:rPr lang="zh-CN" altLang="en-US" sz="2800" b="1" i="1" dirty="0" smtClean="0">
                <a:solidFill>
                  <a:srgbClr val="C00000"/>
                </a:solidFill>
                <a:ea typeface="宋体" panose="02010600030101010101" pitchFamily="2" charset="-122"/>
              </a:rPr>
              <a:t>小的全相联 </a:t>
            </a:r>
            <a:r>
              <a:rPr lang="en-US" altLang="zh-CN" sz="2800" b="1" i="1" dirty="0" smtClean="0">
                <a:solidFill>
                  <a:srgbClr val="C00000"/>
                </a:solidFill>
                <a:ea typeface="宋体" panose="02010600030101010101" pitchFamily="2" charset="-122"/>
              </a:rPr>
              <a:t>cache</a:t>
            </a:r>
            <a:r>
              <a:rPr lang="zh-CN" altLang="en-US" sz="2800" b="1" i="1" dirty="0" smtClean="0">
                <a:ea typeface="宋体" panose="02010600030101010101" pitchFamily="2" charset="-122"/>
              </a:rPr>
              <a:t>，</a:t>
            </a:r>
            <a:r>
              <a:rPr lang="zh-CN" altLang="en-US" sz="2800" b="1" dirty="0" smtClean="0">
                <a:ea typeface="宋体" panose="02010600030101010101" pitchFamily="2" charset="-122"/>
              </a:rPr>
              <a:t>它存放</a:t>
            </a:r>
            <a:r>
              <a:rPr lang="zh-CN" altLang="en-US" sz="2800" b="1" i="1" dirty="0" smtClean="0">
                <a:solidFill>
                  <a:srgbClr val="C00000"/>
                </a:solidFill>
                <a:ea typeface="宋体" panose="02010600030101010101" pitchFamily="2" charset="-122"/>
              </a:rPr>
              <a:t>几个</a:t>
            </a:r>
            <a:r>
              <a:rPr lang="zh-CN" altLang="en-US" sz="28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最近被替换出的块</a:t>
            </a:r>
            <a:r>
              <a:rPr lang="en-US" altLang="zh-CN" sz="28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800" b="1" dirty="0" smtClean="0">
                <a:ea typeface="宋体" panose="02010600030101010101" pitchFamily="2" charset="-122"/>
              </a:rPr>
              <a:t>。</a:t>
            </a:r>
            <a:r>
              <a:rPr lang="en-US" altLang="zh-CN" sz="2800" b="1" dirty="0" smtClean="0">
                <a:ea typeface="宋体" panose="02010600030101010101" pitchFamily="2" charset="-122"/>
              </a:rPr>
              <a:t> </a:t>
            </a:r>
            <a:r>
              <a:rPr lang="zh-CN" altLang="en-US" sz="2800" b="1" dirty="0" smtClean="0">
                <a:ea typeface="宋体" panose="02010600030101010101" pitchFamily="2" charset="-122"/>
              </a:rPr>
              <a:t>该技术常见</a:t>
            </a:r>
            <a:r>
              <a:rPr lang="zh-CN" altLang="en-US" sz="2800" b="1" i="1" dirty="0" smtClean="0">
                <a:solidFill>
                  <a:srgbClr val="C00000"/>
                </a:solidFill>
                <a:ea typeface="宋体" panose="02010600030101010101" pitchFamily="2" charset="-122"/>
              </a:rPr>
              <a:t>并非必须。</a:t>
            </a:r>
            <a:endParaRPr lang="en-US" altLang="zh-CN" sz="2800" b="1" i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zh-CN" altLang="en-US" sz="2800" b="1" dirty="0" smtClean="0">
                <a:ea typeface="宋体" panose="02010600030101010101" pitchFamily="2" charset="-122"/>
              </a:rPr>
              <a:t>在发生</a:t>
            </a:r>
            <a:r>
              <a:rPr lang="zh-CN" altLang="en-US" sz="2800" b="1" i="1" dirty="0" smtClean="0">
                <a:solidFill>
                  <a:srgbClr val="C00000"/>
                </a:solidFill>
                <a:ea typeface="宋体" panose="02010600030101010101" pitchFamily="2" charset="-122"/>
              </a:rPr>
              <a:t>缺失</a:t>
            </a:r>
            <a:r>
              <a:rPr lang="zh-CN" altLang="en-US" sz="2800" b="1" dirty="0" smtClean="0">
                <a:ea typeface="宋体" panose="02010600030101010101" pitchFamily="2" charset="-122"/>
              </a:rPr>
              <a:t>要访问下一级存储器以前，</a:t>
            </a:r>
            <a:r>
              <a:rPr lang="zh-CN" altLang="en-US" sz="2800" b="1" i="1" dirty="0" smtClean="0">
                <a:solidFill>
                  <a:srgbClr val="C00000"/>
                </a:solidFill>
                <a:ea typeface="宋体" panose="02010600030101010101" pitchFamily="2" charset="-122"/>
              </a:rPr>
              <a:t>先检查牺牲</a:t>
            </a:r>
            <a:r>
              <a:rPr lang="en-US" altLang="zh-CN" sz="2800" b="1" i="1" dirty="0" smtClean="0">
                <a:ea typeface="宋体" panose="02010600030101010101" pitchFamily="2" charset="-122"/>
              </a:rPr>
              <a:t>cache</a:t>
            </a:r>
            <a:r>
              <a:rPr lang="zh-CN" altLang="en-US" sz="2800" b="1" i="1" dirty="0" smtClean="0">
                <a:ea typeface="宋体" panose="02010600030101010101" pitchFamily="2" charset="-122"/>
              </a:rPr>
              <a:t>：</a:t>
            </a:r>
            <a:endParaRPr lang="en-US" altLang="zh-CN" sz="2800" b="1" i="1" dirty="0">
              <a:ea typeface="宋体" panose="02010600030101010101" pitchFamily="2" charset="-122"/>
            </a:endParaRPr>
          </a:p>
          <a:p>
            <a:pPr lvl="1"/>
            <a:r>
              <a:rPr lang="zh-CN" altLang="en-US" sz="2400" b="1" dirty="0" smtClean="0">
                <a:ea typeface="宋体" panose="02010600030101010101" pitchFamily="2" charset="-122"/>
              </a:rPr>
              <a:t>看是否有缺失的数据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 lvl="1"/>
            <a:r>
              <a:rPr lang="zh-CN" altLang="en-US" sz="2400" b="1" dirty="0" smtClean="0">
                <a:ea typeface="宋体" panose="02010600030101010101" pitchFamily="2" charset="-122"/>
              </a:rPr>
              <a:t>如果有，交换牺牲块与 </a:t>
            </a:r>
            <a:r>
              <a:rPr lang="en-US" altLang="zh-CN" sz="2400" b="1" dirty="0" smtClean="0">
                <a:ea typeface="宋体" panose="02010600030101010101" pitchFamily="2" charset="-122"/>
              </a:rPr>
              <a:t>cache </a:t>
            </a:r>
            <a:r>
              <a:rPr lang="zh-CN" altLang="en-US" sz="2400" b="1" dirty="0" smtClean="0">
                <a:ea typeface="宋体" panose="02010600030101010101" pitchFamily="2" charset="-122"/>
              </a:rPr>
              <a:t>块。</a:t>
            </a:r>
            <a:r>
              <a:rPr lang="en-US" altLang="zh-CN" sz="2400" b="1" dirty="0" smtClean="0">
                <a:ea typeface="宋体" panose="02010600030101010101" pitchFamily="2" charset="-122"/>
              </a:rPr>
              <a:t> 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 lvl="1"/>
            <a:r>
              <a:rPr lang="en-US" altLang="zh-CN" sz="2400" b="1" dirty="0" smtClean="0"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ea typeface="宋体" panose="02010600030101010101" pitchFamily="2" charset="-122"/>
              </a:rPr>
              <a:t>AMD </a:t>
            </a:r>
            <a:r>
              <a:rPr lang="en-US" altLang="zh-CN" sz="2400" b="1" dirty="0" smtClean="0">
                <a:ea typeface="宋体" panose="02010600030101010101" pitchFamily="2" charset="-122"/>
              </a:rPr>
              <a:t>Athlon </a:t>
            </a:r>
            <a:r>
              <a:rPr lang="zh-CN" altLang="en-US" sz="2400" b="1" dirty="0" smtClean="0">
                <a:ea typeface="宋体" panose="02010600030101010101" pitchFamily="2" charset="-122"/>
              </a:rPr>
              <a:t>有一个</a:t>
            </a:r>
            <a:r>
              <a:rPr lang="en-US" altLang="zh-CN" sz="2400" b="1" dirty="0" smtClean="0">
                <a:ea typeface="宋体" panose="02010600030101010101" pitchFamily="2" charset="-122"/>
              </a:rPr>
              <a:t>8</a:t>
            </a:r>
            <a:r>
              <a:rPr lang="zh-CN" altLang="en-US" sz="2400" b="1" dirty="0" smtClean="0">
                <a:ea typeface="宋体" panose="02010600030101010101" pitchFamily="2" charset="-122"/>
              </a:rPr>
              <a:t>项的</a:t>
            </a:r>
            <a:r>
              <a:rPr lang="en-US" altLang="zh-CN" sz="2400" b="1" dirty="0" smtClean="0"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ea typeface="宋体" panose="02010600030101010101" pitchFamily="2" charset="-122"/>
              </a:rPr>
              <a:t>victim </a:t>
            </a:r>
            <a:r>
              <a:rPr lang="en-US" altLang="zh-CN" sz="2400" b="1" dirty="0" smtClean="0">
                <a:ea typeface="宋体" panose="02010600030101010101" pitchFamily="2" charset="-122"/>
              </a:rPr>
              <a:t>caches</a:t>
            </a:r>
            <a:r>
              <a:rPr lang="zh-CN" altLang="en-US" sz="2400" b="1" dirty="0" smtClean="0">
                <a:ea typeface="宋体" panose="02010600030101010101" pitchFamily="2" charset="-122"/>
              </a:rPr>
              <a:t>。</a:t>
            </a:r>
            <a:r>
              <a:rPr lang="en-US" altLang="zh-CN" sz="2400" b="1" dirty="0" smtClean="0">
                <a:ea typeface="宋体" panose="02010600030101010101" pitchFamily="2" charset="-122"/>
              </a:rPr>
              <a:t> 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383"/>
            <a:ext cx="8458200" cy="1143000"/>
          </a:xfrm>
        </p:spPr>
        <p:txBody>
          <a:bodyPr>
            <a:norm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第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5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种缺失代价减少技术：牺牲缓存</a:t>
            </a:r>
            <a:endParaRPr lang="zh-CN" altLang="en-US" sz="36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88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219200"/>
            <a:ext cx="7924800" cy="45720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zh-CN" altLang="en-US" sz="36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方法</a:t>
            </a:r>
            <a:r>
              <a:rPr lang="en-US" altLang="zh-CN" sz="3600" b="1" i="1" dirty="0" smtClean="0">
                <a:ea typeface="宋体" panose="02010600030101010101" pitchFamily="2" charset="-122"/>
              </a:rPr>
              <a:t> </a:t>
            </a:r>
            <a:endParaRPr lang="en-US" altLang="zh-CN" sz="3600" b="1" i="1" dirty="0">
              <a:ea typeface="宋体" panose="02010600030101010101" pitchFamily="2" charset="-122"/>
            </a:endParaRPr>
          </a:p>
          <a:p>
            <a:r>
              <a:rPr lang="zh-CN" altLang="en-US" sz="2800" b="1" dirty="0">
                <a:ea typeface="宋体" panose="02010600030101010101" pitchFamily="2" charset="-122"/>
              </a:rPr>
              <a:t>牺牲缓存是一个</a:t>
            </a:r>
            <a:r>
              <a:rPr lang="zh-CN" altLang="en-US" sz="2800" b="1" i="1" dirty="0">
                <a:solidFill>
                  <a:srgbClr val="C00000"/>
                </a:solidFill>
                <a:ea typeface="宋体" panose="02010600030101010101" pitchFamily="2" charset="-122"/>
              </a:rPr>
              <a:t>小的全相联 </a:t>
            </a:r>
            <a:r>
              <a:rPr lang="en-US" altLang="zh-CN" sz="2800" b="1" i="1" dirty="0">
                <a:solidFill>
                  <a:srgbClr val="C00000"/>
                </a:solidFill>
                <a:ea typeface="宋体" panose="02010600030101010101" pitchFamily="2" charset="-122"/>
              </a:rPr>
              <a:t>cache</a:t>
            </a:r>
            <a:r>
              <a:rPr lang="zh-CN" altLang="en-US" sz="2800" b="1" i="1" dirty="0">
                <a:ea typeface="宋体" panose="02010600030101010101" pitchFamily="2" charset="-122"/>
              </a:rPr>
              <a:t>，</a:t>
            </a:r>
            <a:r>
              <a:rPr lang="zh-CN" altLang="en-US" sz="2800" b="1" dirty="0">
                <a:ea typeface="宋体" panose="02010600030101010101" pitchFamily="2" charset="-122"/>
              </a:rPr>
              <a:t>它存放</a:t>
            </a:r>
            <a:r>
              <a:rPr lang="zh-CN" altLang="en-US" sz="2800" b="1" i="1" dirty="0">
                <a:solidFill>
                  <a:srgbClr val="C00000"/>
                </a:solidFill>
                <a:ea typeface="宋体" panose="02010600030101010101" pitchFamily="2" charset="-122"/>
              </a:rPr>
              <a:t>几个</a:t>
            </a:r>
            <a:r>
              <a:rPr lang="zh-CN" altLang="en-US" sz="2800" b="1" dirty="0" smtClean="0">
                <a:ea typeface="宋体" panose="02010600030101010101" pitchFamily="2" charset="-122"/>
              </a:rPr>
              <a:t>最近被替换出的</a:t>
            </a:r>
            <a:r>
              <a:rPr lang="zh-CN" altLang="en-US" sz="2800" b="1" dirty="0">
                <a:ea typeface="宋体" panose="02010600030101010101" pitchFamily="2" charset="-122"/>
              </a:rPr>
              <a:t>块</a:t>
            </a:r>
            <a:r>
              <a:rPr lang="en-US" altLang="zh-CN" sz="2800" b="1" dirty="0"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ea typeface="宋体" panose="02010600030101010101" pitchFamily="2" charset="-122"/>
              </a:rPr>
              <a:t>。</a:t>
            </a:r>
            <a:r>
              <a:rPr lang="en-US" altLang="zh-CN" sz="2800" b="1" dirty="0"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ea typeface="宋体" panose="02010600030101010101" pitchFamily="2" charset="-122"/>
              </a:rPr>
              <a:t>该</a:t>
            </a:r>
            <a:r>
              <a:rPr lang="zh-CN" altLang="en-US" sz="2800" b="1" dirty="0" smtClean="0">
                <a:ea typeface="宋体" panose="02010600030101010101" pitchFamily="2" charset="-122"/>
              </a:rPr>
              <a:t>技术常见</a:t>
            </a:r>
            <a:r>
              <a:rPr lang="zh-CN" altLang="en-US" sz="2800" b="1" i="1" dirty="0" smtClean="0">
                <a:solidFill>
                  <a:srgbClr val="C00000"/>
                </a:solidFill>
                <a:ea typeface="宋体" panose="02010600030101010101" pitchFamily="2" charset="-122"/>
              </a:rPr>
              <a:t>并非必须。</a:t>
            </a:r>
            <a:endParaRPr lang="en-US" altLang="zh-CN" sz="2800" b="1" i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r>
              <a:rPr lang="zh-CN" altLang="en-US" sz="2800" b="1" dirty="0">
                <a:ea typeface="宋体" panose="02010600030101010101" pitchFamily="2" charset="-122"/>
              </a:rPr>
              <a:t>在发生</a:t>
            </a:r>
            <a:r>
              <a:rPr lang="zh-CN" altLang="en-US" sz="2800" b="1" i="1" dirty="0">
                <a:solidFill>
                  <a:srgbClr val="C00000"/>
                </a:solidFill>
                <a:ea typeface="宋体" panose="02010600030101010101" pitchFamily="2" charset="-122"/>
              </a:rPr>
              <a:t>缺失</a:t>
            </a:r>
            <a:r>
              <a:rPr lang="zh-CN" altLang="en-US" sz="2800" b="1" dirty="0">
                <a:ea typeface="宋体" panose="02010600030101010101" pitchFamily="2" charset="-122"/>
              </a:rPr>
              <a:t>要访问下一级存储器以前，</a:t>
            </a:r>
            <a:r>
              <a:rPr lang="zh-CN" altLang="en-US" sz="2800" b="1" i="1" dirty="0">
                <a:solidFill>
                  <a:srgbClr val="C00000"/>
                </a:solidFill>
                <a:ea typeface="宋体" panose="02010600030101010101" pitchFamily="2" charset="-122"/>
              </a:rPr>
              <a:t>先检查牺牲</a:t>
            </a:r>
            <a:r>
              <a:rPr lang="en-US" altLang="zh-CN" sz="2800" b="1" i="1" dirty="0">
                <a:ea typeface="宋体" panose="02010600030101010101" pitchFamily="2" charset="-122"/>
              </a:rPr>
              <a:t>cache</a:t>
            </a:r>
            <a:r>
              <a:rPr lang="zh-CN" altLang="en-US" sz="2800" b="1" i="1" dirty="0">
                <a:ea typeface="宋体" panose="02010600030101010101" pitchFamily="2" charset="-122"/>
              </a:rPr>
              <a:t>：</a:t>
            </a:r>
            <a:endParaRPr lang="en-US" altLang="zh-CN" sz="2800" b="1" i="1" dirty="0">
              <a:ea typeface="宋体" panose="02010600030101010101" pitchFamily="2" charset="-122"/>
            </a:endParaRPr>
          </a:p>
          <a:p>
            <a:pPr lvl="1"/>
            <a:r>
              <a:rPr lang="zh-CN" altLang="en-US" sz="2400" b="1" dirty="0">
                <a:ea typeface="宋体" panose="02010600030101010101" pitchFamily="2" charset="-122"/>
              </a:rPr>
              <a:t>看是否有缺失的数据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 lvl="1"/>
            <a:r>
              <a:rPr lang="zh-CN" altLang="en-US" sz="2400" b="1" dirty="0">
                <a:ea typeface="宋体" panose="02010600030101010101" pitchFamily="2" charset="-122"/>
              </a:rPr>
              <a:t>如果有，交换牺牲块与 </a:t>
            </a:r>
            <a:r>
              <a:rPr lang="en-US" altLang="zh-CN" sz="2400" b="1" dirty="0">
                <a:ea typeface="宋体" panose="02010600030101010101" pitchFamily="2" charset="-122"/>
              </a:rPr>
              <a:t>cache </a:t>
            </a:r>
            <a:r>
              <a:rPr lang="zh-CN" altLang="en-US" sz="2400" b="1" dirty="0">
                <a:ea typeface="宋体" panose="02010600030101010101" pitchFamily="2" charset="-122"/>
              </a:rPr>
              <a:t>块。</a:t>
            </a:r>
            <a:r>
              <a:rPr lang="en-US" altLang="zh-CN" sz="2400" b="1" dirty="0">
                <a:ea typeface="宋体" panose="02010600030101010101" pitchFamily="2" charset="-122"/>
              </a:rPr>
              <a:t> 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 lvl="1"/>
            <a:r>
              <a:rPr lang="en-US" altLang="zh-CN" sz="2400" b="1" dirty="0">
                <a:ea typeface="宋体" panose="02010600030101010101" pitchFamily="2" charset="-122"/>
              </a:rPr>
              <a:t> AMD Athlon </a:t>
            </a:r>
            <a:r>
              <a:rPr lang="zh-CN" altLang="en-US" sz="2400" b="1" dirty="0">
                <a:ea typeface="宋体" panose="02010600030101010101" pitchFamily="2" charset="-122"/>
              </a:rPr>
              <a:t>有一个</a:t>
            </a:r>
            <a:r>
              <a:rPr lang="en-US" altLang="zh-CN" sz="2400" b="1" dirty="0">
                <a:ea typeface="宋体" panose="02010600030101010101" pitchFamily="2" charset="-122"/>
              </a:rPr>
              <a:t>8</a:t>
            </a:r>
            <a:r>
              <a:rPr lang="zh-CN" altLang="en-US" sz="2400" b="1" dirty="0">
                <a:ea typeface="宋体" panose="02010600030101010101" pitchFamily="2" charset="-122"/>
              </a:rPr>
              <a:t>项的</a:t>
            </a:r>
            <a:r>
              <a:rPr lang="en-US" altLang="zh-CN" sz="2400" b="1" dirty="0">
                <a:ea typeface="宋体" panose="02010600030101010101" pitchFamily="2" charset="-122"/>
              </a:rPr>
              <a:t> victim caches</a:t>
            </a:r>
            <a:r>
              <a:rPr lang="zh-CN" altLang="en-US" sz="2400" b="1" dirty="0">
                <a:ea typeface="宋体" panose="02010600030101010101" pitchFamily="2" charset="-122"/>
              </a:rPr>
              <a:t>。</a:t>
            </a:r>
            <a:r>
              <a:rPr lang="en-US" altLang="zh-CN" sz="2400" b="1" dirty="0">
                <a:ea typeface="宋体" panose="02010600030101010101" pitchFamily="2" charset="-122"/>
              </a:rPr>
              <a:t> </a:t>
            </a:r>
            <a:endParaRPr lang="en-US" altLang="zh-CN" sz="2400" b="1" dirty="0"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pSp>
        <p:nvGrpSpPr>
          <p:cNvPr id="10" name="组合 9"/>
          <p:cNvGrpSpPr/>
          <p:nvPr/>
        </p:nvGrpSpPr>
        <p:grpSpPr>
          <a:xfrm>
            <a:off x="1907704" y="1484784"/>
            <a:ext cx="5638800" cy="4570413"/>
            <a:chOff x="1907704" y="1484784"/>
            <a:chExt cx="5638800" cy="4570413"/>
          </a:xfrm>
        </p:grpSpPr>
        <p:graphicFrame>
          <p:nvGraphicFramePr>
            <p:cNvPr id="3" name="对象 2"/>
            <p:cNvGraphicFramePr>
              <a:graphicFrameLocks noChangeAspect="1"/>
            </p:cNvGraphicFramePr>
            <p:nvPr/>
          </p:nvGraphicFramePr>
          <p:xfrm>
            <a:off x="1907704" y="1484784"/>
            <a:ext cx="5638800" cy="45704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126" name="位图图像" r:id="rId1" imgW="3977640" imgH="3223260" progId="PBrush">
                    <p:embed/>
                  </p:oleObj>
                </mc:Choice>
                <mc:Fallback>
                  <p:oleObj name="位图图像" r:id="rId1" imgW="3977640" imgH="3223260" progId="PBrush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07704" y="1484784"/>
                          <a:ext cx="5638800" cy="4570413"/>
                        </a:xfrm>
                        <a:prstGeom prst="rect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:ln>
                        <a:effectLst>
                          <a:outerShdw dist="107763" dir="8100000" algn="ctr" rotWithShape="0">
                            <a:srgbClr val="808080"/>
                          </a:outerShdw>
                        </a:effectLst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" name="直接连接符 4"/>
            <p:cNvCxnSpPr/>
            <p:nvPr/>
          </p:nvCxnSpPr>
          <p:spPr>
            <a:xfrm>
              <a:off x="5148064" y="3789040"/>
              <a:ext cx="0" cy="158417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>
              <a:off x="5148064" y="5373216"/>
              <a:ext cx="93610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/>
            <p:nvPr/>
          </p:nvCxnSpPr>
          <p:spPr>
            <a:xfrm>
              <a:off x="6084168" y="5373216"/>
              <a:ext cx="0" cy="2880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直接箭头连接符 11"/>
          <p:cNvCxnSpPr/>
          <p:nvPr/>
        </p:nvCxnSpPr>
        <p:spPr>
          <a:xfrm>
            <a:off x="5868144" y="3645024"/>
            <a:ext cx="216024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895350" y="304800"/>
            <a:ext cx="7162800" cy="838200"/>
          </a:xfrm>
          <a:noFill/>
        </p:spPr>
        <p:txBody>
          <a:bodyPr lIns="90488" rIns="90488">
            <a:norm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怎样组织高效</a:t>
            </a:r>
            <a:r>
              <a:rPr lang="zh-CN" altLang="en-US" sz="4000" b="1" i="1" dirty="0" smtClean="0">
                <a:solidFill>
                  <a:srgbClr val="C00000"/>
                </a:solidFill>
              </a:rPr>
              <a:t>牺牲</a:t>
            </a:r>
            <a:r>
              <a:rPr lang="en-US" sz="4000" b="1" i="1" dirty="0" smtClean="0">
                <a:solidFill>
                  <a:srgbClr val="C00000"/>
                </a:solidFill>
              </a:rPr>
              <a:t>Cache</a:t>
            </a:r>
            <a:endParaRPr lang="en-US" sz="4000" b="1" i="1" dirty="0">
              <a:solidFill>
                <a:srgbClr val="C00000"/>
              </a:solidFill>
            </a:endParaRPr>
          </a:p>
        </p:txBody>
      </p:sp>
      <p:sp>
        <p:nvSpPr>
          <p:cNvPr id="88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2005012"/>
            <a:ext cx="4248150" cy="3962400"/>
          </a:xfrm>
          <a:noFill/>
        </p:spPr>
        <p:txBody>
          <a:bodyPr lIns="90488" rIns="90488">
            <a:noAutofit/>
          </a:bodyPr>
          <a:lstStyle/>
          <a:p>
            <a:pPr marL="228600" indent="-228600">
              <a:lnSpc>
                <a:spcPts val="2900"/>
              </a:lnSpc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r>
              <a:rPr lang="zh-CN" altLang="en-US" sz="2400" b="1" dirty="0" smtClean="0">
                <a:solidFill>
                  <a:schemeClr val="hlink"/>
                </a:solidFill>
              </a:rPr>
              <a:t>怎样组织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牺牲</a:t>
            </a:r>
            <a:r>
              <a:rPr lang="en-US" altLang="zh-CN" sz="2400" b="1" dirty="0" smtClean="0">
                <a:solidFill>
                  <a:srgbClr val="FF0000"/>
                </a:solidFill>
              </a:rPr>
              <a:t>Cache</a:t>
            </a:r>
            <a:r>
              <a:rPr lang="zh-CN" altLang="en-US" sz="2400" b="1" dirty="0" smtClean="0">
                <a:solidFill>
                  <a:schemeClr val="hlink"/>
                </a:solidFill>
              </a:rPr>
              <a:t>既加快直接映像</a:t>
            </a:r>
            <a:r>
              <a:rPr lang="en-US" altLang="zh-CN" sz="2400" b="1" dirty="0" smtClean="0">
                <a:solidFill>
                  <a:schemeClr val="hlink"/>
                </a:solidFill>
              </a:rPr>
              <a:t>cache</a:t>
            </a:r>
            <a:r>
              <a:rPr lang="zh-CN" altLang="en-US" sz="2400" b="1" dirty="0" smtClean="0">
                <a:solidFill>
                  <a:schemeClr val="hlink"/>
                </a:solidFill>
              </a:rPr>
              <a:t>的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命中</a:t>
            </a:r>
            <a:r>
              <a:rPr lang="zh-CN" altLang="en-US" sz="2400" b="1" dirty="0" smtClean="0">
                <a:solidFill>
                  <a:schemeClr val="hlink"/>
                </a:solidFill>
              </a:rPr>
              <a:t>时间，又避免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冲突缺失</a:t>
            </a:r>
            <a:r>
              <a:rPr lang="zh-CN" altLang="en-US" sz="2400" b="1" dirty="0" smtClean="0">
                <a:solidFill>
                  <a:schemeClr val="hlink"/>
                </a:solidFill>
              </a:rPr>
              <a:t>？</a:t>
            </a:r>
            <a:r>
              <a:rPr lang="en-US" sz="2400" b="1" dirty="0" smtClean="0">
                <a:solidFill>
                  <a:schemeClr val="hlink"/>
                </a:solidFill>
              </a:rPr>
              <a:t> </a:t>
            </a:r>
            <a:endParaRPr lang="en-US" sz="2400" b="1" dirty="0"/>
          </a:p>
          <a:p>
            <a:pPr marL="228600" indent="-228600">
              <a:lnSpc>
                <a:spcPts val="2900"/>
              </a:lnSpc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r>
              <a:rPr lang="zh-CN" altLang="en-US" sz="2400" b="1" dirty="0" smtClean="0"/>
              <a:t>增加缓冲区大小及比较逻辑</a:t>
            </a:r>
            <a:endParaRPr lang="en-US" sz="2400" b="1" dirty="0" smtClean="0"/>
          </a:p>
          <a:p>
            <a:pPr marL="228600" indent="-228600">
              <a:lnSpc>
                <a:spcPts val="2900"/>
              </a:lnSpc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r>
              <a:rPr lang="en-US" sz="2400" b="1" dirty="0" err="1" smtClean="0"/>
              <a:t>Jouppi</a:t>
            </a:r>
            <a:r>
              <a:rPr lang="en-US" sz="2400" b="1" dirty="0" smtClean="0"/>
              <a:t> [1990]: </a:t>
            </a:r>
            <a:r>
              <a:rPr lang="zh-CN" altLang="en-US" sz="2400" b="1" dirty="0" smtClean="0"/>
              <a:t>一个</a:t>
            </a:r>
            <a:r>
              <a:rPr lang="en-US" sz="2400" b="1" dirty="0" smtClean="0"/>
              <a:t>4-</a:t>
            </a:r>
            <a:r>
              <a:rPr lang="zh-CN" altLang="en-US" sz="2400" b="1" dirty="0" smtClean="0"/>
              <a:t>项</a:t>
            </a:r>
            <a:r>
              <a:rPr lang="en-US" sz="2400" b="1" dirty="0" smtClean="0"/>
              <a:t> victim cache</a:t>
            </a:r>
            <a:r>
              <a:rPr lang="zh-CN" altLang="en-US" sz="2400" b="1" dirty="0" smtClean="0"/>
              <a:t>能使一个</a:t>
            </a:r>
            <a:r>
              <a:rPr lang="en-US" altLang="zh-CN" sz="2400" b="1" dirty="0" smtClean="0"/>
              <a:t>4KB</a:t>
            </a:r>
            <a:r>
              <a:rPr lang="zh-CN" altLang="en-US" sz="2400" b="1" dirty="0" smtClean="0"/>
              <a:t>直接映象</a:t>
            </a:r>
            <a:r>
              <a:rPr lang="zh-CN" altLang="en-US" sz="2400" b="1" dirty="0" smtClean="0">
                <a:solidFill>
                  <a:srgbClr val="C00000"/>
                </a:solidFill>
              </a:rPr>
              <a:t>数据</a:t>
            </a:r>
            <a:r>
              <a:rPr lang="en-US" altLang="zh-CN" sz="2400" b="1" dirty="0" smtClean="0">
                <a:solidFill>
                  <a:srgbClr val="C00000"/>
                </a:solidFill>
              </a:rPr>
              <a:t>Cache</a:t>
            </a:r>
            <a:r>
              <a:rPr lang="zh-CN" altLang="en-US" sz="2400" b="1" dirty="0" smtClean="0"/>
              <a:t>的冲突缺失减少</a:t>
            </a:r>
            <a:r>
              <a:rPr lang="en-US" altLang="zh-CN" sz="2400" b="1" dirty="0" smtClean="0"/>
              <a:t>20%~90%</a:t>
            </a:r>
            <a:r>
              <a:rPr lang="zh-CN" altLang="en-US" sz="2400" b="1" dirty="0" smtClean="0"/>
              <a:t>。</a:t>
            </a:r>
            <a:endParaRPr lang="en-US" sz="2400" b="1" dirty="0" smtClean="0"/>
          </a:p>
          <a:p>
            <a:pPr marL="228600" indent="-228600">
              <a:lnSpc>
                <a:spcPts val="2900"/>
              </a:lnSpc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r>
              <a:rPr lang="zh-CN" altLang="en-US" sz="2400" b="1" dirty="0" smtClean="0"/>
              <a:t>用于</a:t>
            </a:r>
            <a:r>
              <a:rPr lang="en-US" sz="2400" b="1" dirty="0" smtClean="0"/>
              <a:t> Alpha</a:t>
            </a:r>
            <a:r>
              <a:rPr lang="zh-CN" altLang="en-US" sz="2400" b="1" dirty="0" smtClean="0"/>
              <a:t>、</a:t>
            </a:r>
            <a:r>
              <a:rPr lang="en-US" sz="2400" b="1" dirty="0" smtClean="0"/>
              <a:t> </a:t>
            </a:r>
            <a:r>
              <a:rPr lang="en-US" sz="2400" b="1" dirty="0"/>
              <a:t>HP </a:t>
            </a:r>
            <a:r>
              <a:rPr lang="zh-CN" altLang="en-US" sz="2400" b="1" dirty="0" smtClean="0"/>
              <a:t>机器</a:t>
            </a:r>
            <a:endParaRPr lang="en-US" sz="2400" b="1" dirty="0"/>
          </a:p>
        </p:txBody>
      </p:sp>
      <p:grpSp>
        <p:nvGrpSpPr>
          <p:cNvPr id="887812" name="Group 4"/>
          <p:cNvGrpSpPr/>
          <p:nvPr/>
        </p:nvGrpSpPr>
        <p:grpSpPr bwMode="auto">
          <a:xfrm>
            <a:off x="4343400" y="1828800"/>
            <a:ext cx="4495800" cy="4554538"/>
            <a:chOff x="2628" y="1019"/>
            <a:chExt cx="2832" cy="2869"/>
          </a:xfrm>
        </p:grpSpPr>
        <p:sp>
          <p:nvSpPr>
            <p:cNvPr id="887813" name="Rectangle 5"/>
            <p:cNvSpPr>
              <a:spLocks noChangeArrowheads="1"/>
            </p:cNvSpPr>
            <p:nvPr/>
          </p:nvSpPr>
          <p:spPr bwMode="auto">
            <a:xfrm>
              <a:off x="3997" y="3573"/>
              <a:ext cx="904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To Next Lower Level In</a:t>
              </a:r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887814" name="Rectangle 6"/>
            <p:cNvSpPr>
              <a:spLocks noChangeArrowheads="1"/>
            </p:cNvSpPr>
            <p:nvPr/>
          </p:nvSpPr>
          <p:spPr bwMode="auto">
            <a:xfrm>
              <a:off x="4262" y="3675"/>
              <a:ext cx="377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Hierarchy</a:t>
              </a:r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887815" name="Rectangle 7"/>
            <p:cNvSpPr>
              <a:spLocks noChangeArrowheads="1"/>
            </p:cNvSpPr>
            <p:nvPr/>
          </p:nvSpPr>
          <p:spPr bwMode="auto">
            <a:xfrm>
              <a:off x="3619" y="1019"/>
              <a:ext cx="1841" cy="95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7816" name="Rectangle 8"/>
            <p:cNvSpPr>
              <a:spLocks noChangeArrowheads="1"/>
            </p:cNvSpPr>
            <p:nvPr/>
          </p:nvSpPr>
          <p:spPr bwMode="auto">
            <a:xfrm>
              <a:off x="4133" y="1396"/>
              <a:ext cx="448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0">
                  <a:solidFill>
                    <a:srgbClr val="000000"/>
                  </a:solidFill>
                  <a:latin typeface="Arial" panose="020B0604020202020204" pitchFamily="34" charset="0"/>
                </a:rPr>
                <a:t>DATA</a:t>
              </a:r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887817" name="Rectangle 9"/>
            <p:cNvSpPr>
              <a:spLocks noChangeArrowheads="1"/>
            </p:cNvSpPr>
            <p:nvPr/>
          </p:nvSpPr>
          <p:spPr bwMode="auto">
            <a:xfrm>
              <a:off x="3237" y="1019"/>
              <a:ext cx="382" cy="956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7818" name="Rectangle 10"/>
            <p:cNvSpPr>
              <a:spLocks noChangeArrowheads="1"/>
            </p:cNvSpPr>
            <p:nvPr/>
          </p:nvSpPr>
          <p:spPr bwMode="auto">
            <a:xfrm>
              <a:off x="3282" y="1421"/>
              <a:ext cx="348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TAGS</a:t>
              </a:r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887819" name="Line 11"/>
            <p:cNvSpPr>
              <a:spLocks noChangeShapeType="1"/>
            </p:cNvSpPr>
            <p:nvPr/>
          </p:nvSpPr>
          <p:spPr bwMode="auto">
            <a:xfrm>
              <a:off x="2918" y="1019"/>
              <a:ext cx="1" cy="1289"/>
            </a:xfrm>
            <a:prstGeom prst="line">
              <a:avLst/>
            </a:prstGeom>
            <a:noFill/>
            <a:ln w="4603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7820" name="Rectangle 12"/>
            <p:cNvSpPr>
              <a:spLocks noChangeArrowheads="1"/>
            </p:cNvSpPr>
            <p:nvPr/>
          </p:nvSpPr>
          <p:spPr bwMode="auto">
            <a:xfrm>
              <a:off x="3520" y="2429"/>
              <a:ext cx="1401" cy="25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7821" name="Rectangle 13"/>
            <p:cNvSpPr>
              <a:spLocks noChangeArrowheads="1"/>
            </p:cNvSpPr>
            <p:nvPr/>
          </p:nvSpPr>
          <p:spPr bwMode="auto">
            <a:xfrm>
              <a:off x="3588" y="2479"/>
              <a:ext cx="133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One Cache line of Data</a:t>
              </a:r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887822" name="Rectangle 14"/>
            <p:cNvSpPr>
              <a:spLocks noChangeArrowheads="1"/>
            </p:cNvSpPr>
            <p:nvPr/>
          </p:nvSpPr>
          <p:spPr bwMode="auto">
            <a:xfrm>
              <a:off x="2628" y="2429"/>
              <a:ext cx="892" cy="25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7823" name="Rectangle 15"/>
            <p:cNvSpPr>
              <a:spLocks noChangeArrowheads="1"/>
            </p:cNvSpPr>
            <p:nvPr/>
          </p:nvSpPr>
          <p:spPr bwMode="auto">
            <a:xfrm>
              <a:off x="2685" y="2505"/>
              <a:ext cx="811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Tag and Comparator</a:t>
              </a:r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887824" name="Rectangle 16"/>
            <p:cNvSpPr>
              <a:spLocks noChangeArrowheads="1"/>
            </p:cNvSpPr>
            <p:nvPr/>
          </p:nvSpPr>
          <p:spPr bwMode="auto">
            <a:xfrm>
              <a:off x="3520" y="2684"/>
              <a:ext cx="1401" cy="25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7825" name="Rectangle 17"/>
            <p:cNvSpPr>
              <a:spLocks noChangeArrowheads="1"/>
            </p:cNvSpPr>
            <p:nvPr/>
          </p:nvSpPr>
          <p:spPr bwMode="auto">
            <a:xfrm>
              <a:off x="3588" y="2735"/>
              <a:ext cx="133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One Cache line of Data</a:t>
              </a:r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887826" name="Rectangle 18"/>
            <p:cNvSpPr>
              <a:spLocks noChangeArrowheads="1"/>
            </p:cNvSpPr>
            <p:nvPr/>
          </p:nvSpPr>
          <p:spPr bwMode="auto">
            <a:xfrm>
              <a:off x="2628" y="2684"/>
              <a:ext cx="892" cy="25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7827" name="Rectangle 19"/>
            <p:cNvSpPr>
              <a:spLocks noChangeArrowheads="1"/>
            </p:cNvSpPr>
            <p:nvPr/>
          </p:nvSpPr>
          <p:spPr bwMode="auto">
            <a:xfrm>
              <a:off x="2685" y="2760"/>
              <a:ext cx="811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Tag and Comparator</a:t>
              </a:r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887828" name="Rectangle 20"/>
            <p:cNvSpPr>
              <a:spLocks noChangeArrowheads="1"/>
            </p:cNvSpPr>
            <p:nvPr/>
          </p:nvSpPr>
          <p:spPr bwMode="auto">
            <a:xfrm>
              <a:off x="3520" y="2939"/>
              <a:ext cx="1401" cy="25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7829" name="Rectangle 21"/>
            <p:cNvSpPr>
              <a:spLocks noChangeArrowheads="1"/>
            </p:cNvSpPr>
            <p:nvPr/>
          </p:nvSpPr>
          <p:spPr bwMode="auto">
            <a:xfrm>
              <a:off x="3588" y="2990"/>
              <a:ext cx="133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One Cache line of Data</a:t>
              </a:r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887830" name="Rectangle 22"/>
            <p:cNvSpPr>
              <a:spLocks noChangeArrowheads="1"/>
            </p:cNvSpPr>
            <p:nvPr/>
          </p:nvSpPr>
          <p:spPr bwMode="auto">
            <a:xfrm>
              <a:off x="2628" y="2939"/>
              <a:ext cx="892" cy="25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7831" name="Rectangle 23"/>
            <p:cNvSpPr>
              <a:spLocks noChangeArrowheads="1"/>
            </p:cNvSpPr>
            <p:nvPr/>
          </p:nvSpPr>
          <p:spPr bwMode="auto">
            <a:xfrm>
              <a:off x="2685" y="3015"/>
              <a:ext cx="811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Tag and Comparator</a:t>
              </a:r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887832" name="Rectangle 24"/>
            <p:cNvSpPr>
              <a:spLocks noChangeArrowheads="1"/>
            </p:cNvSpPr>
            <p:nvPr/>
          </p:nvSpPr>
          <p:spPr bwMode="auto">
            <a:xfrm>
              <a:off x="3520" y="3194"/>
              <a:ext cx="1401" cy="25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7833" name="Rectangle 25"/>
            <p:cNvSpPr>
              <a:spLocks noChangeArrowheads="1"/>
            </p:cNvSpPr>
            <p:nvPr/>
          </p:nvSpPr>
          <p:spPr bwMode="auto">
            <a:xfrm>
              <a:off x="3588" y="3245"/>
              <a:ext cx="133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0">
                  <a:solidFill>
                    <a:srgbClr val="000000"/>
                  </a:solidFill>
                  <a:latin typeface="Arial" panose="020B0604020202020204" pitchFamily="34" charset="0"/>
                </a:rPr>
                <a:t>One Cache line of Data</a:t>
              </a:r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887834" name="Rectangle 26"/>
            <p:cNvSpPr>
              <a:spLocks noChangeArrowheads="1"/>
            </p:cNvSpPr>
            <p:nvPr/>
          </p:nvSpPr>
          <p:spPr bwMode="auto">
            <a:xfrm>
              <a:off x="2628" y="3194"/>
              <a:ext cx="892" cy="255"/>
            </a:xfrm>
            <a:prstGeom prst="rect">
              <a:avLst/>
            </a:prstGeom>
            <a:solidFill>
              <a:srgbClr val="FFFFFF"/>
            </a:solidFill>
            <a:ln w="3175">
              <a:solidFill>
                <a:srgbClr val="000000"/>
              </a:solidFill>
              <a:miter lim="800000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7835" name="Rectangle 27"/>
            <p:cNvSpPr>
              <a:spLocks noChangeArrowheads="1"/>
            </p:cNvSpPr>
            <p:nvPr/>
          </p:nvSpPr>
          <p:spPr bwMode="auto">
            <a:xfrm>
              <a:off x="2685" y="3270"/>
              <a:ext cx="811" cy="1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100" b="0">
                  <a:solidFill>
                    <a:srgbClr val="000000"/>
                  </a:solidFill>
                  <a:latin typeface="Arial" panose="020B0604020202020204" pitchFamily="34" charset="0"/>
                </a:rPr>
                <a:t>Tag and Comparator</a:t>
              </a:r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887836" name="Freeform 28"/>
            <p:cNvSpPr/>
            <p:nvPr/>
          </p:nvSpPr>
          <p:spPr bwMode="auto">
            <a:xfrm>
              <a:off x="2868" y="2304"/>
              <a:ext cx="83" cy="125"/>
            </a:xfrm>
            <a:custGeom>
              <a:avLst/>
              <a:gdLst>
                <a:gd name="T0" fmla="*/ 83 w 83"/>
                <a:gd name="T1" fmla="*/ 0 h 125"/>
                <a:gd name="T2" fmla="*/ 41 w 83"/>
                <a:gd name="T3" fmla="*/ 125 h 125"/>
                <a:gd name="T4" fmla="*/ 0 w 83"/>
                <a:gd name="T5" fmla="*/ 0 h 125"/>
                <a:gd name="T6" fmla="*/ 83 w 83"/>
                <a:gd name="T7" fmla="*/ 0 h 1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3" h="125">
                  <a:moveTo>
                    <a:pt x="83" y="0"/>
                  </a:moveTo>
                  <a:lnTo>
                    <a:pt x="41" y="125"/>
                  </a:lnTo>
                  <a:lnTo>
                    <a:pt x="0" y="0"/>
                  </a:lnTo>
                  <a:lnTo>
                    <a:pt x="8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7837" name="Line 29"/>
            <p:cNvSpPr>
              <a:spLocks noChangeShapeType="1"/>
            </p:cNvSpPr>
            <p:nvPr/>
          </p:nvSpPr>
          <p:spPr bwMode="auto">
            <a:xfrm>
              <a:off x="2918" y="1529"/>
              <a:ext cx="204" cy="1"/>
            </a:xfrm>
            <a:prstGeom prst="line">
              <a:avLst/>
            </a:prstGeom>
            <a:noFill/>
            <a:ln w="4603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7838" name="Freeform 30"/>
            <p:cNvSpPr/>
            <p:nvPr/>
          </p:nvSpPr>
          <p:spPr bwMode="auto">
            <a:xfrm>
              <a:off x="3112" y="1487"/>
              <a:ext cx="125" cy="84"/>
            </a:xfrm>
            <a:custGeom>
              <a:avLst/>
              <a:gdLst>
                <a:gd name="T0" fmla="*/ 0 w 125"/>
                <a:gd name="T1" fmla="*/ 0 h 84"/>
                <a:gd name="T2" fmla="*/ 125 w 125"/>
                <a:gd name="T3" fmla="*/ 42 h 84"/>
                <a:gd name="T4" fmla="*/ 0 w 125"/>
                <a:gd name="T5" fmla="*/ 84 h 84"/>
                <a:gd name="T6" fmla="*/ 0 w 125"/>
                <a:gd name="T7" fmla="*/ 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5" h="84">
                  <a:moveTo>
                    <a:pt x="0" y="0"/>
                  </a:moveTo>
                  <a:lnTo>
                    <a:pt x="125" y="42"/>
                  </a:lnTo>
                  <a:lnTo>
                    <a:pt x="0" y="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7839" name="AutoShape 31"/>
            <p:cNvSpPr>
              <a:spLocks noChangeArrowheads="1"/>
            </p:cNvSpPr>
            <p:nvPr/>
          </p:nvSpPr>
          <p:spPr bwMode="auto">
            <a:xfrm>
              <a:off x="3732" y="1968"/>
              <a:ext cx="240" cy="432"/>
            </a:xfrm>
            <a:prstGeom prst="downArrow">
              <a:avLst>
                <a:gd name="adj1" fmla="val 50000"/>
                <a:gd name="adj2" fmla="val 45000"/>
              </a:avLst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7840" name="AutoShape 32"/>
            <p:cNvSpPr>
              <a:spLocks noChangeArrowheads="1"/>
            </p:cNvSpPr>
            <p:nvPr/>
          </p:nvSpPr>
          <p:spPr bwMode="auto">
            <a:xfrm>
              <a:off x="3732" y="3456"/>
              <a:ext cx="240" cy="432"/>
            </a:xfrm>
            <a:prstGeom prst="downArrow">
              <a:avLst>
                <a:gd name="adj1" fmla="val 50000"/>
                <a:gd name="adj2" fmla="val 45000"/>
              </a:avLst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887841" name="AutoShape 33"/>
            <p:cNvSpPr>
              <a:spLocks noChangeArrowheads="1"/>
            </p:cNvSpPr>
            <p:nvPr/>
          </p:nvSpPr>
          <p:spPr bwMode="auto">
            <a:xfrm>
              <a:off x="4980" y="1968"/>
              <a:ext cx="192" cy="1776"/>
            </a:xfrm>
            <a:prstGeom prst="upArrow">
              <a:avLst>
                <a:gd name="adj1" fmla="val 50000"/>
                <a:gd name="adj2" fmla="val 113013"/>
              </a:avLst>
            </a:prstGeom>
            <a:noFill/>
            <a:ln w="1905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5721350" y="3392487"/>
            <a:ext cx="1011237" cy="628651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 flipV="1">
            <a:off x="6272063" y="3270389"/>
            <a:ext cx="0" cy="854075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6272062" y="3678238"/>
            <a:ext cx="650875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997550" y="3447405"/>
            <a:ext cx="1014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CPU</a:t>
            </a:r>
            <a:endParaRPr lang="zh-CN" altLang="en-US" sz="240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834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533400"/>
            <a:ext cx="7772400" cy="685800"/>
          </a:xfrm>
          <a:noFill/>
        </p:spPr>
        <p:txBody>
          <a:bodyPr lIns="90488" rIns="90488">
            <a:normAutofit fontScale="90000"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小</a:t>
            </a:r>
            <a:r>
              <a:rPr lang="zh-CN" altLang="en-US" b="1" dirty="0" smtClean="0">
                <a:solidFill>
                  <a:srgbClr val="FF0000"/>
                </a:solidFill>
              </a:rPr>
              <a:t>结：减少缺失代价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800350"/>
            <a:ext cx="8458200" cy="3067050"/>
          </a:xfrm>
          <a:noFill/>
        </p:spPr>
        <p:txBody>
          <a:bodyPr lIns="90488" rIns="90488"/>
          <a:lstStyle/>
          <a:p>
            <a:pPr lvl="1">
              <a:lnSpc>
                <a:spcPts val="3500"/>
              </a:lnSpc>
              <a:buFontTx/>
              <a:buNone/>
            </a:pPr>
            <a:r>
              <a:rPr lang="en-US" sz="2600" b="1" dirty="0"/>
              <a:t>1. </a:t>
            </a:r>
            <a:r>
              <a:rPr lang="zh-CN" altLang="en-US" sz="2600" b="1" dirty="0" smtClean="0"/>
              <a:t>减少缺失代价通过</a:t>
            </a:r>
            <a:r>
              <a:rPr lang="zh-CN" altLang="en-US" sz="2600" b="1" dirty="0" smtClean="0">
                <a:solidFill>
                  <a:srgbClr val="FF0000"/>
                </a:solidFill>
              </a:rPr>
              <a:t>多级</a:t>
            </a:r>
            <a:r>
              <a:rPr lang="en-US" sz="2600" b="1" dirty="0" smtClean="0">
                <a:solidFill>
                  <a:srgbClr val="FF0000"/>
                </a:solidFill>
              </a:rPr>
              <a:t>Caches</a:t>
            </a:r>
            <a:endParaRPr lang="en-US" sz="2600" b="1" dirty="0">
              <a:solidFill>
                <a:srgbClr val="FF0000"/>
              </a:solidFill>
            </a:endParaRPr>
          </a:p>
          <a:p>
            <a:pPr lvl="1">
              <a:lnSpc>
                <a:spcPts val="3500"/>
              </a:lnSpc>
              <a:buFontTx/>
              <a:buNone/>
            </a:pPr>
            <a:r>
              <a:rPr lang="en-US" sz="2600" b="1" dirty="0"/>
              <a:t>2</a:t>
            </a:r>
            <a:r>
              <a:rPr lang="en-US" sz="2600" b="1" dirty="0" smtClean="0"/>
              <a:t>.</a:t>
            </a:r>
            <a:r>
              <a:rPr lang="zh-CN" altLang="en-US" sz="2600" b="1" dirty="0"/>
              <a:t>减少缺失代价</a:t>
            </a:r>
            <a:r>
              <a:rPr lang="zh-CN" altLang="en-US" sz="2600" b="1" dirty="0" smtClean="0"/>
              <a:t>通过</a:t>
            </a:r>
            <a:r>
              <a:rPr lang="zh-CN" altLang="en-US" sz="2600" b="1" dirty="0" smtClean="0">
                <a:solidFill>
                  <a:srgbClr val="FF0000"/>
                </a:solidFill>
              </a:rPr>
              <a:t>关键字优先</a:t>
            </a:r>
            <a:r>
              <a:rPr lang="en-US" sz="2600" b="1" dirty="0" smtClean="0">
                <a:solidFill>
                  <a:srgbClr val="FF0000"/>
                </a:solidFill>
              </a:rPr>
              <a:t> </a:t>
            </a:r>
            <a:endParaRPr lang="en-US" sz="2600" b="1" dirty="0">
              <a:solidFill>
                <a:srgbClr val="FF0000"/>
              </a:solidFill>
            </a:endParaRPr>
          </a:p>
          <a:p>
            <a:pPr lvl="1">
              <a:lnSpc>
                <a:spcPts val="3500"/>
              </a:lnSpc>
              <a:buFontTx/>
              <a:buNone/>
            </a:pPr>
            <a:r>
              <a:rPr lang="en-US" sz="2600" b="1" dirty="0" smtClean="0"/>
              <a:t>3</a:t>
            </a:r>
            <a:r>
              <a:rPr lang="en-US" sz="2600" b="1" dirty="0"/>
              <a:t>.</a:t>
            </a:r>
            <a:r>
              <a:rPr lang="zh-CN" altLang="en-US" sz="2600" b="1" dirty="0" smtClean="0"/>
              <a:t>减少</a:t>
            </a:r>
            <a:r>
              <a:rPr lang="zh-CN" altLang="en-US" sz="2600" b="1" dirty="0"/>
              <a:t>缺失代价</a:t>
            </a:r>
            <a:r>
              <a:rPr lang="zh-CN" altLang="en-US" sz="2600" b="1" dirty="0" smtClean="0"/>
              <a:t>通过</a:t>
            </a:r>
            <a:r>
              <a:rPr lang="zh-CN" altLang="en-US" sz="2600" b="1" dirty="0" smtClean="0">
                <a:solidFill>
                  <a:srgbClr val="FF0000"/>
                </a:solidFill>
              </a:rPr>
              <a:t>读缺失优先于写缺失</a:t>
            </a:r>
            <a:endParaRPr lang="en-US" sz="2600" b="1" dirty="0">
              <a:solidFill>
                <a:srgbClr val="FF0000"/>
              </a:solidFill>
            </a:endParaRPr>
          </a:p>
          <a:p>
            <a:pPr lvl="1">
              <a:lnSpc>
                <a:spcPts val="3500"/>
              </a:lnSpc>
              <a:buFontTx/>
              <a:buNone/>
            </a:pPr>
            <a:r>
              <a:rPr lang="en-US" sz="2600" b="1" dirty="0"/>
              <a:t>4</a:t>
            </a:r>
            <a:r>
              <a:rPr lang="en-US" sz="2600" b="1" dirty="0" smtClean="0"/>
              <a:t>.</a:t>
            </a:r>
            <a:r>
              <a:rPr lang="zh-CN" altLang="en-US" sz="2600" b="1" dirty="0"/>
              <a:t>减少缺失代价</a:t>
            </a:r>
            <a:r>
              <a:rPr lang="zh-CN" altLang="en-US" sz="2600" b="1" dirty="0" smtClean="0"/>
              <a:t>通过</a:t>
            </a:r>
            <a:r>
              <a:rPr lang="zh-CN" altLang="en-US" sz="2600" b="1" dirty="0" smtClean="0">
                <a:solidFill>
                  <a:srgbClr val="FF0000"/>
                </a:solidFill>
              </a:rPr>
              <a:t>合并写缓冲区</a:t>
            </a:r>
            <a:endParaRPr lang="en-US" sz="2600" b="1" dirty="0">
              <a:solidFill>
                <a:srgbClr val="FF0000"/>
              </a:solidFill>
            </a:endParaRPr>
          </a:p>
          <a:p>
            <a:pPr lvl="1">
              <a:lnSpc>
                <a:spcPts val="3500"/>
              </a:lnSpc>
              <a:buFontTx/>
              <a:buNone/>
            </a:pPr>
            <a:r>
              <a:rPr lang="en-US" sz="2600" b="1" dirty="0"/>
              <a:t>5</a:t>
            </a:r>
            <a:r>
              <a:rPr lang="en-US" sz="2600" b="1" dirty="0" smtClean="0"/>
              <a:t>.</a:t>
            </a:r>
            <a:r>
              <a:rPr lang="zh-CN" altLang="en-US" sz="2600" b="1" dirty="0"/>
              <a:t>减少缺失代价</a:t>
            </a:r>
            <a:r>
              <a:rPr lang="zh-CN" altLang="en-US" sz="2600" b="1" dirty="0" smtClean="0"/>
              <a:t>通过</a:t>
            </a:r>
            <a:r>
              <a:rPr lang="zh-CN" altLang="en-US" sz="2600" b="1" dirty="0" smtClean="0">
                <a:solidFill>
                  <a:srgbClr val="FF0000"/>
                </a:solidFill>
              </a:rPr>
              <a:t>牺牲 </a:t>
            </a:r>
            <a:r>
              <a:rPr lang="en-US" sz="2600" b="1" dirty="0" smtClean="0">
                <a:solidFill>
                  <a:srgbClr val="FF0000"/>
                </a:solidFill>
              </a:rPr>
              <a:t>Caches</a:t>
            </a:r>
            <a:endParaRPr lang="en-US" sz="2600" b="1" dirty="0">
              <a:solidFill>
                <a:srgbClr val="FF0000"/>
              </a:solidFill>
            </a:endParaRPr>
          </a:p>
        </p:txBody>
      </p:sp>
      <p:graphicFrame>
        <p:nvGraphicFramePr>
          <p:cNvPr id="888836" name="Object 4">
            <a:hlinkClick r:id="" action="ppaction://ole?verb=0"/>
          </p:cNvPr>
          <p:cNvGraphicFramePr/>
          <p:nvPr/>
        </p:nvGraphicFramePr>
        <p:xfrm>
          <a:off x="152400" y="1752600"/>
          <a:ext cx="8864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10" name="Equation" r:id="rId1" imgW="6657975" imgH="409575" progId="Equation.3">
                  <p:embed/>
                </p:oleObj>
              </mc:Choice>
              <mc:Fallback>
                <p:oleObj name="Equation" r:id="rId1" imgW="6657975" imgH="409575" progId="Equation.3">
                  <p:embed/>
                  <p:pic>
                    <p:nvPicPr>
                      <p:cNvPr id="0" name="图片 20809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1752600"/>
                        <a:ext cx="8864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8837" name="Oval 5"/>
          <p:cNvSpPr>
            <a:spLocks noChangeArrowheads="1"/>
          </p:cNvSpPr>
          <p:nvPr/>
        </p:nvSpPr>
        <p:spPr bwMode="auto">
          <a:xfrm>
            <a:off x="5638800" y="1752600"/>
            <a:ext cx="1524000" cy="533400"/>
          </a:xfrm>
          <a:prstGeom prst="ellipse">
            <a:avLst/>
          </a:prstGeom>
          <a:noFill/>
          <a:ln w="25400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302260" y="6134735"/>
            <a:ext cx="872617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000" b="1">
                <a:solidFill>
                  <a:srgbClr val="009900"/>
                </a:solidFill>
                <a:sym typeface="+mn-ea"/>
              </a:rPr>
              <a:t>缺失代价是由于访问目标不在</a:t>
            </a:r>
            <a:r>
              <a:rPr lang="en-US" altLang="zh-CN" sz="2000" b="1">
                <a:solidFill>
                  <a:srgbClr val="009900"/>
                </a:solidFill>
                <a:sym typeface="+mn-ea"/>
              </a:rPr>
              <a:t>Cache</a:t>
            </a:r>
            <a:r>
              <a:rPr lang="zh-CN" altLang="en-US" sz="2000" b="1">
                <a:solidFill>
                  <a:srgbClr val="009900"/>
                </a:solidFill>
                <a:sym typeface="+mn-ea"/>
              </a:rPr>
              <a:t>中而从存储器中替换该块所花费的时间。</a:t>
            </a:r>
            <a:endParaRPr lang="zh-CN" altLang="en-US" sz="2000" b="1">
              <a:solidFill>
                <a:srgbClr val="009900"/>
              </a:solidFill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9" name="Rectangle 5"/>
          <p:cNvSpPr>
            <a:spLocks noChangeArrowheads="1"/>
          </p:cNvSpPr>
          <p:nvPr/>
        </p:nvSpPr>
        <p:spPr bwMode="auto">
          <a:xfrm>
            <a:off x="990600" y="323744"/>
            <a:ext cx="7696200" cy="620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lnSpc>
                <a:spcPts val="3400"/>
              </a:lnSpc>
            </a:pPr>
            <a:r>
              <a:rPr lang="zh-CN" altLang="en-US" sz="30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第</a:t>
            </a:r>
            <a:r>
              <a:rPr lang="en-US" altLang="zh-CN" sz="30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</a:t>
            </a:r>
            <a:r>
              <a:rPr lang="zh-CN" altLang="en-US" sz="30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章 存储器</a:t>
            </a:r>
            <a:r>
              <a:rPr lang="en-US" altLang="zh-CN" sz="30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-</a:t>
            </a:r>
            <a:r>
              <a:rPr lang="zh-CN" altLang="en-US" sz="30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层次结构设计</a:t>
            </a:r>
            <a:endParaRPr lang="en-US" altLang="zh-CN" sz="3000" b="1" dirty="0">
              <a:solidFill>
                <a:schemeClr val="hlink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5.1	</a:t>
            </a:r>
            <a:r>
              <a:rPr lang="zh-CN" altLang="en-US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引言</a:t>
            </a:r>
            <a:r>
              <a:rPr lang="en-US" altLang="zh-CN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				</a:t>
            </a:r>
            <a:endParaRPr lang="en-US" altLang="zh-CN" sz="26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5.2	</a:t>
            </a:r>
            <a:r>
              <a:rPr lang="en-US" altLang="zh-CN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Caches</a:t>
            </a:r>
            <a:r>
              <a:rPr lang="zh-CN" altLang="en-US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基本原理复习</a:t>
            </a:r>
            <a:endParaRPr lang="en-US" altLang="zh-CN" sz="2600" b="1" dirty="0" smtClean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5.3</a:t>
            </a:r>
            <a:r>
              <a:rPr lang="en-US" altLang="zh-CN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	Cache </a:t>
            </a:r>
            <a:r>
              <a:rPr lang="zh-CN" altLang="en-US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性能</a:t>
            </a:r>
            <a:r>
              <a:rPr lang="en-US" altLang="zh-CN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			</a:t>
            </a:r>
            <a:endParaRPr lang="en-US" altLang="zh-CN" sz="2600" b="1" dirty="0" smtClean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</a:pPr>
            <a:r>
              <a:rPr lang="en-US" altLang="zh-CN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5.4	</a:t>
            </a:r>
            <a:r>
              <a:rPr lang="zh-CN" altLang="en-US" sz="2600" b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减少 </a:t>
            </a:r>
            <a:r>
              <a:rPr lang="en-US" altLang="zh-CN" sz="2600" b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Cache</a:t>
            </a:r>
            <a:r>
              <a:rPr lang="zh-CN" altLang="en-US" sz="2600" b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缺失率</a:t>
            </a:r>
            <a:endParaRPr lang="en-US" altLang="zh-CN" sz="2600" b="1" dirty="0">
              <a:solidFill>
                <a:srgbClr val="FF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</a:pPr>
            <a:r>
              <a:rPr lang="en-US" altLang="zh-CN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5.5   </a:t>
            </a:r>
            <a:r>
              <a:rPr lang="zh-CN" altLang="en-US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减少</a:t>
            </a:r>
            <a:r>
              <a:rPr lang="en-US" altLang="zh-CN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600" b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Cache </a:t>
            </a:r>
            <a:r>
              <a:rPr lang="zh-CN" altLang="en-US" sz="2600" b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缺失代价</a:t>
            </a:r>
            <a:endParaRPr lang="en-US" altLang="zh-CN" sz="2600" b="1" dirty="0">
              <a:solidFill>
                <a:srgbClr val="FF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</a:pPr>
            <a:r>
              <a:rPr lang="en-US" altLang="zh-CN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5.6</a:t>
            </a:r>
            <a:r>
              <a:rPr lang="en-US" altLang="zh-CN" sz="2600" b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	</a:t>
            </a:r>
            <a:r>
              <a:rPr lang="zh-CN" altLang="en-US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利用并行减少</a:t>
            </a:r>
            <a:r>
              <a:rPr lang="en-US" altLang="zh-CN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600" b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Cache </a:t>
            </a:r>
            <a:r>
              <a:rPr lang="zh-CN" altLang="en-US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代价或缺失率 </a:t>
            </a:r>
            <a:r>
              <a:rPr lang="zh-CN" altLang="en-US" sz="2600" b="1" dirty="0">
                <a:solidFill>
                  <a:srgbClr val="FF0000"/>
                </a:solidFill>
                <a:latin typeface="宋体" panose="02010600030101010101" pitchFamily="2" charset="-122"/>
              </a:rPr>
              <a:t>√</a:t>
            </a:r>
            <a:endParaRPr lang="en-US" altLang="zh-CN" sz="2600" b="1" dirty="0">
              <a:solidFill>
                <a:srgbClr val="FF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600" b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5.7	</a:t>
            </a:r>
            <a:r>
              <a:rPr lang="zh-CN" altLang="en-US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减少</a:t>
            </a:r>
            <a:r>
              <a:rPr lang="en-US" altLang="zh-CN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Cache</a:t>
            </a:r>
            <a:r>
              <a:rPr lang="zh-CN" altLang="en-US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命中时间</a:t>
            </a:r>
            <a:endParaRPr lang="en-US" altLang="zh-CN" sz="2600" b="1" dirty="0">
              <a:solidFill>
                <a:srgbClr val="FF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</a:pPr>
            <a:r>
              <a:rPr lang="en-US" altLang="zh-CN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5.8	</a:t>
            </a:r>
            <a:r>
              <a:rPr lang="zh-CN" altLang="en-US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改善主存储器</a:t>
            </a:r>
            <a:r>
              <a:rPr lang="zh-CN" altLang="en-US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组织的</a:t>
            </a:r>
            <a:r>
              <a:rPr lang="zh-CN" altLang="en-US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性能</a:t>
            </a:r>
            <a:endParaRPr lang="en-US" altLang="zh-CN" sz="26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5.9</a:t>
            </a:r>
            <a:r>
              <a:rPr lang="en-US" altLang="zh-CN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	</a:t>
            </a:r>
            <a:r>
              <a:rPr lang="zh-CN" altLang="en-US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主存储器技术</a:t>
            </a:r>
            <a:endParaRPr lang="en-US" altLang="zh-CN" sz="2600" b="1" dirty="0" smtClean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600" b="1" dirty="0" smtClean="0">
                <a:solidFill>
                  <a:srgbClr val="C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5.10  </a:t>
            </a:r>
            <a:r>
              <a:rPr lang="zh-CN" altLang="en-US" sz="2600" b="1" dirty="0" smtClean="0">
                <a:solidFill>
                  <a:srgbClr val="C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虚拟存储器</a:t>
            </a:r>
            <a:endParaRPr lang="en-US" altLang="zh-CN" sz="2600" b="1" dirty="0" smtClean="0">
              <a:solidFill>
                <a:srgbClr val="C0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600" b="1" dirty="0" smtClean="0">
                <a:solidFill>
                  <a:srgbClr val="C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5.11  </a:t>
            </a:r>
            <a:r>
              <a:rPr lang="zh-CN" altLang="en-US" sz="2600" b="1" dirty="0" smtClean="0">
                <a:solidFill>
                  <a:srgbClr val="C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虚拟存储器和</a:t>
            </a:r>
            <a:r>
              <a:rPr lang="en-US" altLang="zh-CN" sz="2600" b="1" dirty="0" smtClean="0">
                <a:solidFill>
                  <a:srgbClr val="C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Cache</a:t>
            </a:r>
            <a:r>
              <a:rPr lang="zh-CN" altLang="en-US" sz="2600" b="1" dirty="0" smtClean="0">
                <a:solidFill>
                  <a:srgbClr val="C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的综合</a:t>
            </a:r>
            <a:endParaRPr lang="en-US" altLang="zh-CN" sz="2600" b="1" dirty="0">
              <a:solidFill>
                <a:srgbClr val="C0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666630" name="Rectangle 6"/>
          <p:cNvSpPr>
            <a:spLocks noChangeArrowheads="1"/>
          </p:cNvSpPr>
          <p:nvPr/>
        </p:nvSpPr>
        <p:spPr bwMode="auto">
          <a:xfrm>
            <a:off x="6019800" y="6248400"/>
            <a:ext cx="2971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1" hangingPunct="1">
              <a:spcBef>
                <a:spcPct val="50000"/>
              </a:spcBef>
            </a:pPr>
            <a:fld id="{2C3203D5-1EA2-49AB-9258-C778C0065C39}" type="slidenum">
              <a: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20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613" name="Picture 2" descr="表5-5续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131" y="-16897"/>
            <a:ext cx="8821738" cy="541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8614" name="Text Box 4"/>
          <p:cNvSpPr txBox="1">
            <a:spLocks noChangeArrowheads="1"/>
          </p:cNvSpPr>
          <p:nvPr/>
        </p:nvSpPr>
        <p:spPr bwMode="auto">
          <a:xfrm>
            <a:off x="609600" y="4154247"/>
            <a:ext cx="792163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>
                <a:latin typeface="宋体" panose="02010600030101010101" pitchFamily="2" charset="-122"/>
              </a:rPr>
              <a:t>128KB</a:t>
            </a:r>
            <a:endParaRPr lang="en-US" altLang="zh-CN" sz="1400">
              <a:latin typeface="宋体" panose="02010600030101010101" pitchFamily="2" charset="-122"/>
            </a:endParaRPr>
          </a:p>
        </p:txBody>
      </p:sp>
      <p:sp>
        <p:nvSpPr>
          <p:cNvPr id="68615" name="Text Box 5"/>
          <p:cNvSpPr txBox="1">
            <a:spLocks noChangeArrowheads="1"/>
          </p:cNvSpPr>
          <p:nvPr/>
        </p:nvSpPr>
        <p:spPr bwMode="auto">
          <a:xfrm>
            <a:off x="609600" y="4659072"/>
            <a:ext cx="936625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>
                <a:latin typeface="宋体" panose="02010600030101010101" pitchFamily="2" charset="-122"/>
              </a:rPr>
              <a:t>128KB</a:t>
            </a:r>
            <a:endParaRPr lang="en-US" altLang="zh-CN" sz="1400">
              <a:latin typeface="宋体" panose="02010600030101010101" pitchFamily="2" charset="-122"/>
            </a:endParaRPr>
          </a:p>
        </p:txBody>
      </p:sp>
      <p:sp>
        <p:nvSpPr>
          <p:cNvPr id="68616" name="Text Box 6"/>
          <p:cNvSpPr txBox="1">
            <a:spLocks noChangeArrowheads="1"/>
          </p:cNvSpPr>
          <p:nvPr/>
        </p:nvSpPr>
        <p:spPr bwMode="auto">
          <a:xfrm>
            <a:off x="609600" y="4443172"/>
            <a:ext cx="792163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>
                <a:latin typeface="宋体" panose="02010600030101010101" pitchFamily="2" charset="-122"/>
              </a:rPr>
              <a:t>128KB</a:t>
            </a:r>
            <a:endParaRPr lang="en-US" altLang="zh-CN" sz="1400">
              <a:latin typeface="宋体" panose="02010600030101010101" pitchFamily="2" charset="-122"/>
            </a:endParaRPr>
          </a:p>
        </p:txBody>
      </p:sp>
      <p:sp>
        <p:nvSpPr>
          <p:cNvPr id="68617" name="Text Box 7"/>
          <p:cNvSpPr txBox="1">
            <a:spLocks noChangeArrowheads="1"/>
          </p:cNvSpPr>
          <p:nvPr/>
        </p:nvSpPr>
        <p:spPr bwMode="auto">
          <a:xfrm>
            <a:off x="609600" y="4946409"/>
            <a:ext cx="792163" cy="304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400">
                <a:latin typeface="宋体" panose="02010600030101010101" pitchFamily="2" charset="-122"/>
              </a:rPr>
              <a:t>128KB</a:t>
            </a:r>
            <a:endParaRPr lang="en-US" altLang="zh-CN" sz="1400">
              <a:latin typeface="宋体" panose="02010600030101010101" pitchFamily="2" charset="-122"/>
            </a:endParaRPr>
          </a:p>
        </p:txBody>
      </p:sp>
      <p:sp>
        <p:nvSpPr>
          <p:cNvPr id="68611" name="Rectangle 3"/>
          <p:cNvSpPr>
            <a:spLocks noChangeArrowheads="1"/>
          </p:cNvSpPr>
          <p:nvPr/>
        </p:nvSpPr>
        <p:spPr bwMode="auto">
          <a:xfrm>
            <a:off x="0" y="5209799"/>
            <a:ext cx="9144000" cy="17851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="ctr">
            <a:spAutoFit/>
          </a:bodyPr>
          <a:lstStyle>
            <a:lvl1pPr indent="276225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</a:pPr>
            <a:r>
              <a:rPr lang="zh-CN" altLang="en-US" sz="2000" dirty="0" smtClean="0">
                <a:solidFill>
                  <a:srgbClr val="FFFF00"/>
                </a:solidFill>
              </a:rPr>
              <a:t>①强制性缺失与</a:t>
            </a:r>
            <a:r>
              <a:rPr lang="en-US" altLang="zh-CN" sz="2000" dirty="0" smtClean="0">
                <a:solidFill>
                  <a:srgbClr val="FFFF00"/>
                </a:solidFill>
              </a:rPr>
              <a:t>Cache</a:t>
            </a:r>
            <a:r>
              <a:rPr lang="zh-CN" altLang="en-US" sz="2000" dirty="0" smtClean="0">
                <a:solidFill>
                  <a:srgbClr val="FFFF00"/>
                </a:solidFill>
              </a:rPr>
              <a:t>大小无关。</a:t>
            </a:r>
            <a:endParaRPr lang="en-US" altLang="zh-CN" sz="2000" dirty="0" smtClean="0">
              <a:solidFill>
                <a:srgbClr val="FFFF00"/>
              </a:solidFill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000" dirty="0" smtClean="0">
                <a:solidFill>
                  <a:srgbClr val="FFFF00"/>
                </a:solidFill>
              </a:rPr>
              <a:t>②</a:t>
            </a:r>
            <a:r>
              <a:rPr lang="zh-CN" altLang="en-US" sz="2000" dirty="0">
                <a:solidFill>
                  <a:srgbClr val="FFFF00"/>
                </a:solidFill>
              </a:rPr>
              <a:t>容量缺失随容量增加而</a:t>
            </a:r>
            <a:r>
              <a:rPr lang="zh-CN" altLang="en-US" sz="2000" dirty="0" smtClean="0">
                <a:solidFill>
                  <a:srgbClr val="FFFF00"/>
                </a:solidFill>
              </a:rPr>
              <a:t>减少，与相联度无关。</a:t>
            </a:r>
            <a:endParaRPr lang="zh-CN" altLang="en-US" sz="2000" dirty="0">
              <a:solidFill>
                <a:srgbClr val="FFFF00"/>
              </a:solidFill>
            </a:endParaRPr>
          </a:p>
          <a:p>
            <a:pPr eaLnBrk="1" hangingPunct="1">
              <a:lnSpc>
                <a:spcPct val="110000"/>
              </a:lnSpc>
            </a:pPr>
            <a:r>
              <a:rPr lang="zh-CN" altLang="en-US" sz="2000" dirty="0" smtClean="0">
                <a:solidFill>
                  <a:srgbClr val="FFFF00"/>
                </a:solidFill>
              </a:rPr>
              <a:t>③</a:t>
            </a:r>
            <a:r>
              <a:rPr lang="zh-CN" altLang="en-US" sz="2000" dirty="0">
                <a:solidFill>
                  <a:srgbClr val="FFFF00"/>
                </a:solidFill>
              </a:rPr>
              <a:t>相联度越高，冲突失效就越少</a:t>
            </a:r>
            <a:r>
              <a:rPr lang="zh-CN" altLang="en-US" sz="2000" dirty="0" smtClean="0">
                <a:solidFill>
                  <a:srgbClr val="FFFF00"/>
                </a:solidFill>
              </a:rPr>
              <a:t>。    </a:t>
            </a:r>
            <a:r>
              <a:rPr lang="zh-CN" altLang="en-US" sz="2000" dirty="0">
                <a:solidFill>
                  <a:srgbClr val="FFFF00"/>
                </a:solidFill>
              </a:rPr>
              <a:t>④ 表</a:t>
            </a:r>
            <a:r>
              <a:rPr lang="zh-CN" altLang="en-US" sz="2000" dirty="0" smtClean="0">
                <a:solidFill>
                  <a:srgbClr val="FFFF00"/>
                </a:solidFill>
              </a:rPr>
              <a:t>中数据</a:t>
            </a:r>
            <a:r>
              <a:rPr lang="zh-CN" altLang="en-US" sz="2000" dirty="0">
                <a:solidFill>
                  <a:srgbClr val="FFFF00"/>
                </a:solidFill>
              </a:rPr>
              <a:t>符合</a:t>
            </a:r>
            <a:r>
              <a:rPr lang="en-US" altLang="zh-CN" sz="2000" dirty="0" smtClean="0">
                <a:solidFill>
                  <a:srgbClr val="FFFF00"/>
                </a:solidFill>
              </a:rPr>
              <a:t>2:1</a:t>
            </a:r>
            <a:r>
              <a:rPr lang="zh-CN" altLang="en-US" sz="2000" dirty="0">
                <a:solidFill>
                  <a:srgbClr val="FFFF00"/>
                </a:solidFill>
              </a:rPr>
              <a:t>的</a:t>
            </a:r>
            <a:r>
              <a:rPr lang="en-US" altLang="zh-CN" sz="2000" dirty="0" smtClean="0">
                <a:solidFill>
                  <a:srgbClr val="FFFF00"/>
                </a:solidFill>
              </a:rPr>
              <a:t>Cache</a:t>
            </a:r>
            <a:r>
              <a:rPr lang="zh-CN" altLang="en-US" sz="2000" dirty="0">
                <a:solidFill>
                  <a:srgbClr val="FFFF00"/>
                </a:solidFill>
              </a:rPr>
              <a:t>经验规则，即大小为</a:t>
            </a:r>
            <a:r>
              <a:rPr lang="en-US" altLang="zh-CN" sz="2000" i="1" dirty="0">
                <a:solidFill>
                  <a:srgbClr val="FFFF00"/>
                </a:solidFill>
              </a:rPr>
              <a:t>N </a:t>
            </a:r>
            <a:r>
              <a:rPr lang="zh-CN" altLang="en-US" sz="2000" dirty="0">
                <a:solidFill>
                  <a:srgbClr val="FFFF00"/>
                </a:solidFill>
              </a:rPr>
              <a:t>的直接映象</a:t>
            </a:r>
            <a:r>
              <a:rPr lang="en-US" altLang="zh-CN" sz="2000" dirty="0">
                <a:solidFill>
                  <a:srgbClr val="FFFF00"/>
                </a:solidFill>
              </a:rPr>
              <a:t>Cache</a:t>
            </a:r>
            <a:r>
              <a:rPr lang="zh-CN" altLang="en-US" sz="2000" dirty="0" smtClean="0">
                <a:solidFill>
                  <a:srgbClr val="FFFF00"/>
                </a:solidFill>
              </a:rPr>
              <a:t>的缺失率</a:t>
            </a:r>
            <a:r>
              <a:rPr lang="zh-CN" altLang="en-US" sz="2000" dirty="0">
                <a:solidFill>
                  <a:srgbClr val="FFFF00"/>
                </a:solidFill>
              </a:rPr>
              <a:t>约等于大小为</a:t>
            </a:r>
            <a:r>
              <a:rPr lang="en-US" altLang="zh-CN" sz="2000" i="1" dirty="0">
                <a:solidFill>
                  <a:srgbClr val="FFFF00"/>
                </a:solidFill>
              </a:rPr>
              <a:t>N/</a:t>
            </a:r>
            <a:r>
              <a:rPr lang="en-US" altLang="zh-CN" sz="2000" dirty="0">
                <a:solidFill>
                  <a:srgbClr val="FFFF00"/>
                </a:solidFill>
              </a:rPr>
              <a:t>2</a:t>
            </a:r>
            <a:r>
              <a:rPr lang="zh-CN" altLang="en-US" sz="2000" dirty="0">
                <a:solidFill>
                  <a:srgbClr val="FFFF00"/>
                </a:solidFill>
              </a:rPr>
              <a:t>的两路组相联</a:t>
            </a:r>
            <a:r>
              <a:rPr lang="en-US" altLang="zh-CN" sz="2000" dirty="0">
                <a:solidFill>
                  <a:srgbClr val="FFFF00"/>
                </a:solidFill>
              </a:rPr>
              <a:t>Cache</a:t>
            </a:r>
            <a:r>
              <a:rPr lang="zh-CN" altLang="en-US" sz="2000" dirty="0" smtClean="0">
                <a:solidFill>
                  <a:srgbClr val="FFFF00"/>
                </a:solidFill>
              </a:rPr>
              <a:t>的缺失率</a:t>
            </a:r>
            <a:r>
              <a:rPr lang="zh-CN" altLang="en-US" sz="2000" dirty="0">
                <a:solidFill>
                  <a:srgbClr val="FFFF00"/>
                </a:solidFill>
              </a:rPr>
              <a:t>。 </a:t>
            </a:r>
            <a:endParaRPr lang="zh-CN" altLang="en-US" sz="2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523528" y="116632"/>
            <a:ext cx="7848600" cy="1143000"/>
          </a:xfrm>
          <a:noFill/>
        </p:spPr>
        <p:txBody>
          <a:bodyPr lIns="90488" rIns="90488">
            <a:no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5.6  </a:t>
            </a:r>
            <a:r>
              <a:rPr lang="zh-CN" altLang="en-US" b="1" dirty="0">
                <a:solidFill>
                  <a:srgbClr val="FF0000"/>
                </a:solidFill>
              </a:rPr>
              <a:t>利用</a:t>
            </a:r>
            <a:r>
              <a:rPr lang="zh-CN" altLang="en-US" b="1" dirty="0" smtClean="0">
                <a:solidFill>
                  <a:srgbClr val="FF0000"/>
                </a:solidFill>
              </a:rPr>
              <a:t>并行减少</a:t>
            </a:r>
            <a:br>
              <a:rPr lang="en-US" altLang="zh-CN" b="1" dirty="0" smtClean="0">
                <a:solidFill>
                  <a:srgbClr val="FF0000"/>
                </a:solidFill>
              </a:rPr>
            </a:b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Cache </a:t>
            </a:r>
            <a:r>
              <a:rPr lang="zh-CN" altLang="en-US" b="1" dirty="0" smtClean="0">
                <a:solidFill>
                  <a:srgbClr val="FF0000"/>
                </a:solidFill>
              </a:rPr>
              <a:t>缺失代价或缺失率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-35104" y="1484784"/>
            <a:ext cx="8686800" cy="3505200"/>
          </a:xfrm>
          <a:prstGeom prst="rect">
            <a:avLst/>
          </a:prstGeom>
          <a:noFill/>
        </p:spPr>
        <p:txBody>
          <a:bodyPr vert="horz" lIns="90488" tIns="45720" rIns="90488" bIns="45720" rtlCol="0">
            <a:normAutofit fontScale="8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4200" b="1" dirty="0" smtClean="0"/>
              <a:t>    减少</a:t>
            </a:r>
            <a:r>
              <a:rPr lang="zh-CN" altLang="en-US" sz="4200" b="1" dirty="0"/>
              <a:t>缺失率</a:t>
            </a:r>
            <a:r>
              <a:rPr lang="en-US" altLang="zh-CN" sz="4200" b="1" dirty="0" smtClean="0"/>
              <a:t>——4</a:t>
            </a:r>
            <a:r>
              <a:rPr lang="zh-CN" altLang="en-US" sz="4200" b="1" dirty="0" smtClean="0"/>
              <a:t>种技术</a:t>
            </a:r>
            <a:endParaRPr lang="en-US" altLang="zh-CN" sz="4200" b="1" dirty="0" smtClean="0"/>
          </a:p>
          <a:p>
            <a:pPr marL="0" indent="0">
              <a:spcBef>
                <a:spcPct val="0"/>
              </a:spcBef>
              <a:buNone/>
            </a:pPr>
            <a:endParaRPr lang="en-US" altLang="zh-CN" sz="4200" b="1" dirty="0"/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4200" b="1" dirty="0" smtClean="0"/>
              <a:t>    减少缺失代价</a:t>
            </a:r>
            <a:r>
              <a:rPr lang="en-US" altLang="zh-CN" sz="4200" b="1" dirty="0"/>
              <a:t>——5</a:t>
            </a:r>
            <a:r>
              <a:rPr lang="zh-CN" altLang="en-US" sz="4200" b="1" dirty="0"/>
              <a:t>种</a:t>
            </a:r>
            <a:r>
              <a:rPr lang="zh-CN" altLang="en-US" sz="4200" b="1" dirty="0" smtClean="0"/>
              <a:t>技术</a:t>
            </a:r>
            <a:r>
              <a:rPr lang="en-US" altLang="zh-CN" sz="4200" b="1" dirty="0" smtClean="0">
                <a:ea typeface="宋体" panose="02010600030101010101" pitchFamily="2" charset="-122"/>
              </a:rPr>
              <a:t>	</a:t>
            </a:r>
            <a:endParaRPr lang="en-US" altLang="zh-CN" sz="4200" b="1" dirty="0" smtClean="0">
              <a:ea typeface="宋体" panose="02010600030101010101" pitchFamily="2" charset="-122"/>
            </a:endParaRPr>
          </a:p>
          <a:p>
            <a:pPr marL="0" indent="0">
              <a:spcBef>
                <a:spcPct val="0"/>
              </a:spcBef>
              <a:buNone/>
            </a:pPr>
            <a:r>
              <a:rPr lang="en-US" altLang="zh-CN" sz="4200" b="1" dirty="0" smtClean="0">
                <a:ea typeface="宋体" panose="02010600030101010101" pitchFamily="2" charset="-122"/>
              </a:rPr>
              <a:t>	        	</a:t>
            </a:r>
            <a:endParaRPr lang="en-US" sz="4200" b="1" dirty="0" smtClean="0"/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4200" b="1" dirty="0" smtClean="0"/>
              <a:t>    </a:t>
            </a:r>
            <a:r>
              <a:rPr lang="zh-CN" altLang="en-US" sz="4200" b="1" dirty="0" smtClean="0">
                <a:solidFill>
                  <a:srgbClr val="FF0000"/>
                </a:solidFill>
              </a:rPr>
              <a:t>利用并行减少缺失代价或缺失率</a:t>
            </a:r>
            <a:r>
              <a:rPr lang="en-US" altLang="zh-CN" sz="4200" b="1" dirty="0" smtClean="0">
                <a:solidFill>
                  <a:srgbClr val="FF0000"/>
                </a:solidFill>
              </a:rPr>
              <a:t>—3</a:t>
            </a:r>
            <a:r>
              <a:rPr lang="zh-CN" altLang="en-US" sz="4200" b="1" dirty="0" smtClean="0">
                <a:solidFill>
                  <a:srgbClr val="FF0000"/>
                </a:solidFill>
              </a:rPr>
              <a:t>种</a:t>
            </a:r>
            <a:endParaRPr lang="en-US" sz="4200" b="1" dirty="0" smtClean="0">
              <a:solidFill>
                <a:srgbClr val="FF0000"/>
              </a:solidFill>
            </a:endParaRPr>
          </a:p>
          <a:p>
            <a:pPr marL="457200" indent="-457200">
              <a:spcBef>
                <a:spcPct val="0"/>
              </a:spcBef>
              <a:buFontTx/>
              <a:buNone/>
            </a:pPr>
            <a:r>
              <a:rPr lang="en-US" altLang="zh-CN" sz="4200" b="1" dirty="0" smtClean="0">
                <a:ea typeface="宋体" panose="02010600030101010101" pitchFamily="2" charset="-122"/>
              </a:rPr>
              <a:t> 				</a:t>
            </a:r>
            <a:endParaRPr lang="en-US" sz="4200" b="1" dirty="0" smtClean="0">
              <a:solidFill>
                <a:schemeClr val="hlink"/>
              </a:solidFill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4200" b="1" dirty="0"/>
              <a:t> </a:t>
            </a:r>
            <a:r>
              <a:rPr lang="en-US" altLang="zh-CN" sz="4200" b="1" dirty="0" smtClean="0"/>
              <a:t>   </a:t>
            </a:r>
            <a:r>
              <a:rPr lang="zh-CN" altLang="en-US" sz="4200" b="1" dirty="0" smtClean="0"/>
              <a:t>减少</a:t>
            </a:r>
            <a:r>
              <a:rPr lang="en-US" sz="4200" b="1" dirty="0" smtClean="0"/>
              <a:t> cache</a:t>
            </a:r>
            <a:r>
              <a:rPr lang="zh-CN" altLang="en-US" sz="4200" b="1" dirty="0" smtClean="0"/>
              <a:t>命中时间</a:t>
            </a:r>
            <a:endParaRPr lang="en-US" sz="4200" b="1" dirty="0" smtClean="0"/>
          </a:p>
          <a:p>
            <a:pPr marL="457200" indent="-457200">
              <a:spcBef>
                <a:spcPct val="0"/>
              </a:spcBef>
              <a:buFontTx/>
              <a:buNone/>
            </a:pPr>
            <a:r>
              <a:rPr lang="en-US" altLang="zh-CN" dirty="0" smtClean="0">
                <a:ea typeface="宋体" panose="02010600030101010101" pitchFamily="2" charset="-122"/>
              </a:rPr>
              <a:t>	 </a:t>
            </a:r>
            <a:endParaRPr lang="en-US" dirty="0">
              <a:ea typeface="宋体" panose="02010600030101010101" pitchFamily="2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75104" y="5873188"/>
            <a:ext cx="830803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</a:rPr>
              <a:t>平均访存时间</a:t>
            </a:r>
            <a:r>
              <a:rPr lang="en-US" altLang="zh-CN" sz="2800" b="1" dirty="0">
                <a:solidFill>
                  <a:srgbClr val="0070C0"/>
                </a:solidFill>
              </a:rPr>
              <a:t> = </a:t>
            </a:r>
            <a:r>
              <a:rPr lang="zh-CN" altLang="en-US" sz="2800" b="1" dirty="0">
                <a:solidFill>
                  <a:srgbClr val="0070C0"/>
                </a:solidFill>
              </a:rPr>
              <a:t>命中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时间</a:t>
            </a:r>
            <a:r>
              <a:rPr lang="en-US" altLang="zh-CN" sz="2800" b="1" baseline="-25000" dirty="0">
                <a:solidFill>
                  <a:srgbClr val="0070C0"/>
                </a:solidFill>
              </a:rPr>
              <a:t> 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  </a:t>
            </a:r>
            <a:r>
              <a:rPr lang="en-US" altLang="zh-CN" sz="2800" b="1" dirty="0">
                <a:solidFill>
                  <a:srgbClr val="0070C0"/>
                </a:solidFill>
              </a:rPr>
              <a:t>+  </a:t>
            </a:r>
            <a:r>
              <a:rPr lang="zh-CN" altLang="en-US" sz="2800" b="1" dirty="0">
                <a:solidFill>
                  <a:srgbClr val="0070C0"/>
                </a:solidFill>
              </a:rPr>
              <a:t>缺失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率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  x  </a:t>
            </a:r>
            <a:r>
              <a:rPr lang="zh-CN" altLang="en-US" sz="2800" b="1" dirty="0">
                <a:solidFill>
                  <a:srgbClr val="0070C0"/>
                </a:solidFill>
              </a:rPr>
              <a:t>缺失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代价</a:t>
            </a:r>
            <a:br>
              <a:rPr lang="en-US" altLang="zh-CN" sz="2800" b="1" baseline="-25000" dirty="0"/>
            </a:br>
            <a:endParaRPr lang="zh-CN" altLang="en-US" sz="2800" dirty="0"/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6477473" y="5748678"/>
            <a:ext cx="1702487" cy="78301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4912960" y="5748677"/>
            <a:ext cx="1324674" cy="78301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10" name="TextBox 9"/>
          <p:cNvSpPr txBox="1"/>
          <p:nvPr/>
        </p:nvSpPr>
        <p:spPr>
          <a:xfrm>
            <a:off x="6084168" y="3888656"/>
            <a:ext cx="2906366" cy="151580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3700"/>
              </a:lnSpc>
            </a:pPr>
            <a:r>
              <a:rPr lang="zh-CN" altLang="en-US" sz="2800" b="1" dirty="0" smtClean="0">
                <a:latin typeface="+mn-ea"/>
              </a:rPr>
              <a:t>非阻塞</a:t>
            </a:r>
            <a:r>
              <a:rPr lang="en-US" altLang="zh-CN" sz="2800" b="1" dirty="0" smtClean="0">
                <a:latin typeface="+mn-ea"/>
              </a:rPr>
              <a:t>cache</a:t>
            </a:r>
            <a:endParaRPr lang="en-US" altLang="zh-CN" sz="2800" b="1" dirty="0" smtClean="0">
              <a:latin typeface="+mn-ea"/>
            </a:endParaRPr>
          </a:p>
          <a:p>
            <a:pPr>
              <a:lnSpc>
                <a:spcPts val="3700"/>
              </a:lnSpc>
            </a:pPr>
            <a:r>
              <a:rPr lang="zh-CN" altLang="en-US" sz="2800" b="1" dirty="0" smtClean="0">
                <a:latin typeface="+mn-ea"/>
              </a:rPr>
              <a:t>硬件预取</a:t>
            </a:r>
            <a:endParaRPr lang="en-US" altLang="zh-CN" sz="2800" b="1" dirty="0" smtClean="0">
              <a:latin typeface="+mn-ea"/>
            </a:endParaRPr>
          </a:p>
          <a:p>
            <a:pPr>
              <a:lnSpc>
                <a:spcPts val="3700"/>
              </a:lnSpc>
            </a:pPr>
            <a:r>
              <a:rPr lang="zh-CN" altLang="en-US" sz="2800" b="1" dirty="0" smtClean="0">
                <a:latin typeface="+mn-ea"/>
              </a:rPr>
              <a:t>编译器控制预取</a:t>
            </a:r>
            <a:endParaRPr lang="zh-CN" altLang="en-US" sz="2800" b="1" dirty="0">
              <a:latin typeface="+mn-ea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 flipH="1">
            <a:off x="7668344" y="3645024"/>
            <a:ext cx="360040" cy="24363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8458200" cy="1143000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ea typeface="宋体" panose="02010600030101010101" pitchFamily="2" charset="-122"/>
              </a:rPr>
              <a:t>第</a:t>
            </a:r>
            <a:r>
              <a:rPr lang="en-US" altLang="zh-CN" sz="3200" b="1" dirty="0" smtClean="0">
                <a:ea typeface="宋体" panose="02010600030101010101" pitchFamily="2" charset="-122"/>
              </a:rPr>
              <a:t>1</a:t>
            </a:r>
            <a:r>
              <a:rPr lang="zh-CN" altLang="en-US" sz="3200" b="1" dirty="0" smtClean="0">
                <a:ea typeface="宋体" panose="02010600030101010101" pitchFamily="2" charset="-122"/>
              </a:rPr>
              <a:t>种</a:t>
            </a:r>
            <a:r>
              <a:rPr lang="zh-CN" altLang="en-US" sz="32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缺失代价</a:t>
            </a:r>
            <a:r>
              <a:rPr lang="en-US" altLang="zh-CN" sz="32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/</a:t>
            </a:r>
            <a:r>
              <a:rPr lang="zh-CN" altLang="en-US" sz="32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缺失率降低</a:t>
            </a:r>
            <a:r>
              <a:rPr lang="zh-CN" altLang="en-US" sz="3200" b="1" dirty="0" smtClean="0">
                <a:ea typeface="宋体" panose="02010600030101010101" pitchFamily="2" charset="-122"/>
              </a:rPr>
              <a:t>减少技术：</a:t>
            </a:r>
            <a:br>
              <a:rPr lang="en-US" altLang="zh-CN" sz="3200" b="1" dirty="0" smtClean="0">
                <a:ea typeface="宋体" panose="02010600030101010101" pitchFamily="2" charset="-122"/>
              </a:rPr>
            </a:br>
            <a:r>
              <a:rPr lang="zh-CN" altLang="en-US" sz="36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非阻塞</a:t>
            </a:r>
            <a:r>
              <a:rPr lang="en-US" altLang="zh-CN" sz="36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cache</a:t>
            </a:r>
            <a:r>
              <a:rPr lang="zh-CN" altLang="en-US" sz="3600" b="1" dirty="0" smtClean="0">
                <a:ea typeface="宋体" panose="02010600030101010101" pitchFamily="2" charset="-122"/>
              </a:rPr>
              <a:t>减少</a:t>
            </a:r>
            <a:r>
              <a:rPr lang="en-US" altLang="zh-CN" sz="3600" b="1" dirty="0" smtClean="0">
                <a:ea typeface="宋体" panose="02010600030101010101" pitchFamily="2" charset="-122"/>
              </a:rPr>
              <a:t>cache</a:t>
            </a:r>
            <a:r>
              <a:rPr lang="zh-CN" altLang="en-US" sz="3600" b="1" dirty="0" smtClean="0">
                <a:ea typeface="宋体" panose="02010600030101010101" pitchFamily="2" charset="-122"/>
              </a:rPr>
              <a:t>缺失停顿</a:t>
            </a:r>
            <a:endParaRPr lang="en-US" altLang="zh-CN" sz="3600" b="1" dirty="0">
              <a:ea typeface="宋体" panose="02010600030101010101" pitchFamily="2" charset="-122"/>
            </a:endParaRPr>
          </a:p>
        </p:txBody>
      </p:sp>
      <p:sp>
        <p:nvSpPr>
          <p:cNvPr id="921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909445"/>
            <a:ext cx="7467600" cy="5294630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  <a:buFontTx/>
              <a:buNone/>
            </a:pPr>
            <a:r>
              <a:rPr lang="zh-CN" altLang="en-US" sz="28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方法</a:t>
            </a:r>
            <a:r>
              <a:rPr lang="en-US" altLang="zh-CN" sz="28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---</a:t>
            </a:r>
            <a:r>
              <a:rPr lang="zh-CN" altLang="en-US" sz="28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减少缺失代价</a:t>
            </a:r>
            <a:endParaRPr lang="en-US" altLang="zh-CN" sz="2800" b="1" dirty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2400" b="1" dirty="0" smtClean="0">
                <a:ea typeface="宋体" panose="02010600030101010101" pitchFamily="2" charset="-122"/>
                <a:sym typeface="+mn-ea"/>
              </a:rPr>
              <a:t>乱序执行的流水线处理器，在</a:t>
            </a:r>
            <a:r>
              <a:rPr lang="en-US" altLang="zh-CN" sz="2400" b="1" dirty="0" smtClean="0">
                <a:ea typeface="宋体" panose="02010600030101010101" pitchFamily="2" charset="-122"/>
                <a:sym typeface="+mn-ea"/>
              </a:rPr>
              <a:t>Cache</a:t>
            </a:r>
            <a:r>
              <a:rPr lang="zh-CN" altLang="en-US" sz="2400" b="1" dirty="0" smtClean="0">
                <a:ea typeface="宋体" panose="02010600030101010101" pitchFamily="2" charset="-122"/>
                <a:sym typeface="+mn-ea"/>
              </a:rPr>
              <a:t>缺失停顿时，仍然可以执行其他无关指令。如果其他指令又要访问</a:t>
            </a:r>
            <a:r>
              <a:rPr lang="en-US" altLang="zh-CN" sz="2400" b="1" dirty="0" smtClean="0">
                <a:ea typeface="宋体" panose="02010600030101010101" pitchFamily="2" charset="-122"/>
                <a:sym typeface="+mn-ea"/>
              </a:rPr>
              <a:t>Cache</a:t>
            </a:r>
            <a:r>
              <a:rPr lang="zh-CN" altLang="en-US" sz="2400" b="1" dirty="0" smtClean="0">
                <a:ea typeface="宋体" panose="02010600030101010101" pitchFamily="2" charset="-122"/>
                <a:sym typeface="+mn-ea"/>
              </a:rPr>
              <a:t>？</a:t>
            </a:r>
            <a:endParaRPr lang="zh-CN" altLang="en-US" sz="2400" b="1" dirty="0" smtClean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24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非阻塞</a:t>
            </a:r>
            <a:r>
              <a:rPr lang="en-US" altLang="zh-CN" sz="2400" b="1" i="1" dirty="0">
                <a:solidFill>
                  <a:srgbClr val="000000"/>
                </a:solidFill>
                <a:ea typeface="宋体" panose="02010600030101010101" pitchFamily="2" charset="-122"/>
              </a:rPr>
              <a:t>cache</a:t>
            </a:r>
            <a:r>
              <a:rPr lang="zh-CN" altLang="en-US" sz="24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（无锁</a:t>
            </a:r>
            <a:r>
              <a:rPr lang="en-US" altLang="zh-CN" sz="24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 cache</a:t>
            </a:r>
            <a:r>
              <a:rPr lang="zh-CN" altLang="en-US" sz="24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）：在处理读缺失过程中，允许</a:t>
            </a:r>
            <a:r>
              <a:rPr lang="en-US" altLang="zh-CN" sz="2400" b="1" i="1" dirty="0" smtClean="0">
                <a:solidFill>
                  <a:srgbClr val="000000"/>
                </a:solidFill>
                <a:ea typeface="宋体" panose="02010600030101010101" pitchFamily="2" charset="-122"/>
              </a:rPr>
              <a:t>cache </a:t>
            </a:r>
            <a:r>
              <a:rPr lang="zh-CN" altLang="en-US" sz="2400" b="1" i="1" dirty="0" smtClean="0">
                <a:solidFill>
                  <a:srgbClr val="000000"/>
                </a:solidFill>
                <a:ea typeface="宋体" panose="02010600030101010101" pitchFamily="2" charset="-122"/>
              </a:rPr>
              <a:t>继续提供命中</a:t>
            </a:r>
            <a:r>
              <a:rPr lang="zh-CN" altLang="en-US" sz="2400" b="1" i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（“缺失下命中”，“多重缺失下命中”）。</a:t>
            </a:r>
            <a:endParaRPr lang="zh-CN" altLang="en-US" sz="2400" b="1" i="1" dirty="0" smtClean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>
              <a:lnSpc>
                <a:spcPts val="3000"/>
              </a:lnSpc>
            </a:pPr>
            <a:r>
              <a:rPr lang="zh-CN" altLang="en-US" sz="2400" b="1" dirty="0" smtClean="0">
                <a:solidFill>
                  <a:schemeClr val="accent1">
                    <a:lumMod val="75000"/>
                  </a:schemeClr>
                </a:solidFill>
                <a:ea typeface="宋体" panose="02010600030101010101" pitchFamily="2" charset="-122"/>
                <a:sym typeface="+mn-ea"/>
              </a:rPr>
              <a:t>非阻塞</a:t>
            </a:r>
            <a:r>
              <a:rPr lang="en-US" altLang="zh-CN" sz="2400" b="1" dirty="0" smtClean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Cache</a:t>
            </a:r>
            <a:r>
              <a:rPr lang="zh-CN" altLang="en-US" sz="2400" b="1" dirty="0" smtClean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通过重叠存储器访问和执行时间有效地降低了缺失代价；（</a:t>
            </a:r>
            <a:r>
              <a:rPr lang="zh-CN" altLang="en-US" sz="2400" b="1" dirty="0" smtClean="0">
                <a:solidFill>
                  <a:schemeClr val="hlink"/>
                </a:solidFill>
                <a:ea typeface="宋体" panose="02010600030101010101" pitchFamily="2" charset="-122"/>
                <a:sym typeface="+mn-ea"/>
              </a:rPr>
              <a:t>处理器在等待数据</a:t>
            </a:r>
            <a:r>
              <a:rPr lang="en-US" altLang="zh-CN" sz="2400" b="1" dirty="0" smtClean="0">
                <a:solidFill>
                  <a:schemeClr val="hlink"/>
                </a:solidFill>
                <a:ea typeface="宋体" panose="02010600030101010101" pitchFamily="2" charset="-122"/>
                <a:sym typeface="+mn-ea"/>
              </a:rPr>
              <a:t>Cache</a:t>
            </a:r>
            <a:r>
              <a:rPr lang="zh-CN" altLang="en-US" sz="2400" b="1" dirty="0" smtClean="0">
                <a:solidFill>
                  <a:schemeClr val="hlink"/>
                </a:solidFill>
                <a:ea typeface="宋体" panose="02010600030101010101" pitchFamily="2" charset="-122"/>
                <a:sym typeface="+mn-ea"/>
              </a:rPr>
              <a:t>返回数据时，可以继续从指令</a:t>
            </a:r>
            <a:r>
              <a:rPr lang="en-US" altLang="zh-CN" sz="2400" b="1" dirty="0" smtClean="0">
                <a:solidFill>
                  <a:schemeClr val="hlink"/>
                </a:solidFill>
                <a:ea typeface="宋体" panose="02010600030101010101" pitchFamily="2" charset="-122"/>
                <a:sym typeface="+mn-ea"/>
              </a:rPr>
              <a:t>Cache</a:t>
            </a:r>
            <a:r>
              <a:rPr lang="zh-CN" altLang="en-US" sz="2400" b="1" dirty="0" smtClean="0">
                <a:solidFill>
                  <a:schemeClr val="hlink"/>
                </a:solidFill>
                <a:ea typeface="宋体" panose="02010600030101010101" pitchFamily="2" charset="-122"/>
                <a:sym typeface="+mn-ea"/>
              </a:rPr>
              <a:t>中取指令</a:t>
            </a:r>
            <a:r>
              <a:rPr lang="zh-CN" altLang="en-US" sz="2400" b="1" dirty="0" smtClean="0">
                <a:solidFill>
                  <a:srgbClr val="000000"/>
                </a:solidFill>
                <a:ea typeface="宋体" panose="02010600030101010101" pitchFamily="2" charset="-122"/>
                <a:sym typeface="+mn-ea"/>
              </a:rPr>
              <a:t>）</a:t>
            </a:r>
            <a:endParaRPr lang="zh-CN" altLang="en-US" sz="2400" b="1" dirty="0" smtClean="0">
              <a:solidFill>
                <a:srgbClr val="000000"/>
              </a:solidFill>
              <a:ea typeface="宋体" panose="02010600030101010101" pitchFamily="2" charset="-122"/>
              <a:sym typeface="+mn-ea"/>
            </a:endParaRPr>
          </a:p>
          <a:p>
            <a:pPr>
              <a:lnSpc>
                <a:spcPts val="3000"/>
              </a:lnSpc>
            </a:pPr>
            <a:r>
              <a:rPr lang="zh-CN" altLang="en-US" sz="24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复杂</a:t>
            </a:r>
            <a:r>
              <a:rPr lang="en-US" altLang="zh-CN" sz="24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rgbClr val="000000"/>
                </a:solidFill>
                <a:ea typeface="宋体" panose="02010600030101010101" pitchFamily="2" charset="-122"/>
              </a:rPr>
              <a:t>caches </a:t>
            </a:r>
            <a:r>
              <a:rPr lang="zh-CN" altLang="en-US" sz="24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甚至能够重叠多个缺失</a:t>
            </a:r>
            <a:r>
              <a:rPr lang="zh-CN" altLang="en-US" sz="2400" b="1" i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（ </a:t>
            </a:r>
            <a:r>
              <a:rPr lang="zh-CN" altLang="en-US" sz="2400" b="1" i="1" dirty="0">
                <a:solidFill>
                  <a:schemeClr val="hlink"/>
                </a:solidFill>
                <a:ea typeface="宋体" panose="02010600030101010101" pitchFamily="2" charset="-122"/>
              </a:rPr>
              <a:t>“缺失下缺失”</a:t>
            </a:r>
            <a:r>
              <a:rPr lang="zh-CN" altLang="en-US" sz="2400" b="1" i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）</a:t>
            </a:r>
            <a:r>
              <a:rPr lang="en-US" altLang="zh-CN" sz="2400" b="1" i="1" dirty="0" smtClean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400" b="1" i="1" dirty="0" smtClean="0">
                <a:solidFill>
                  <a:srgbClr val="000000"/>
                </a:solidFill>
                <a:ea typeface="宋体" panose="02010600030101010101" pitchFamily="2" charset="-122"/>
              </a:rPr>
              <a:t>，</a:t>
            </a:r>
            <a:r>
              <a:rPr lang="zh-CN" altLang="en-US" sz="24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将进一步有效地降低缺失代价。</a:t>
            </a:r>
            <a:endParaRPr lang="zh-CN" altLang="en-US" sz="2400" b="1" dirty="0" smtClean="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40995" y="1845310"/>
            <a:ext cx="8461375" cy="97091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>
              <a:lnSpc>
                <a:spcPts val="3000"/>
              </a:lnSpc>
              <a:spcBef>
                <a:spcPct val="30000"/>
              </a:spcBef>
              <a:buSzPct val="100000"/>
            </a:pPr>
            <a:r>
              <a:rPr lang="zh-CN" altLang="en-US" sz="2400" b="1" dirty="0" smtClean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非阻塞</a:t>
            </a:r>
            <a:r>
              <a:rPr lang="en-US" altLang="zh-CN" sz="2400" b="1" dirty="0" smtClean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cache</a:t>
            </a:r>
            <a:r>
              <a:rPr lang="zh-CN" altLang="en-US" sz="2400" b="1" dirty="0" smtClean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：当等待取数据返回的同时，</a:t>
            </a:r>
            <a:r>
              <a:rPr lang="en-US" altLang="zh-CN" sz="2400" b="1" dirty="0" smtClean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Cache</a:t>
            </a:r>
            <a:r>
              <a:rPr lang="zh-CN" altLang="en-US" sz="2400" b="1" dirty="0" smtClean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并不停止，</a:t>
            </a:r>
            <a:endParaRPr lang="zh-CN" altLang="en-US" sz="2400" b="1" dirty="0" smtClean="0">
              <a:solidFill>
                <a:srgbClr val="0099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ts val="3000"/>
              </a:lnSpc>
              <a:spcBef>
                <a:spcPct val="30000"/>
              </a:spcBef>
              <a:buSzPct val="100000"/>
            </a:pPr>
            <a:r>
              <a:rPr lang="zh-CN" altLang="en-US" sz="2400" b="1" dirty="0" smtClean="0">
                <a:solidFill>
                  <a:srgbClr val="0099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                   而是可以继续提供指令和数据</a:t>
            </a:r>
            <a:endParaRPr lang="zh-CN" altLang="en-US" sz="2400" b="1" dirty="0" smtClean="0">
              <a:solidFill>
                <a:srgbClr val="0099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2483485" y="1454785"/>
            <a:ext cx="407035" cy="3905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1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2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21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2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21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2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921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 autoUpdateAnimBg="0"/>
      <p:bldP spid="6" grpId="1" bldLvl="0" animBg="1"/>
      <p:bldP spid="921603" grpId="0" build="p"/>
      <p:bldP spid="6" grpId="2" bldLvl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4516" y="209227"/>
            <a:ext cx="8732043" cy="1066800"/>
          </a:xfrm>
        </p:spPr>
        <p:txBody>
          <a:bodyPr>
            <a:normAutofit/>
          </a:bodyPr>
          <a:lstStyle/>
          <a:p>
            <a:pPr algn="l"/>
            <a:r>
              <a:rPr lang="zh-CN" altLang="en-US" sz="22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图 </a:t>
            </a:r>
            <a:r>
              <a:rPr lang="en-US" altLang="zh-CN" sz="22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 5.5   </a:t>
            </a:r>
            <a:r>
              <a:rPr lang="zh-CN" altLang="en-US" sz="22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针对</a:t>
            </a:r>
            <a:r>
              <a:rPr lang="en-US" altLang="zh-CN" sz="22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18</a:t>
            </a:r>
            <a:r>
              <a:rPr lang="zh-CN" altLang="en-US" sz="22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个</a:t>
            </a:r>
            <a:r>
              <a:rPr lang="en-US" altLang="zh-CN" sz="2200" b="1" dirty="0">
                <a:latin typeface="Arial" panose="020B0604020202020204" pitchFamily="34" charset="0"/>
                <a:ea typeface="宋体" panose="02010600030101010101" pitchFamily="2" charset="-122"/>
              </a:rPr>
              <a:t>SPEC92 </a:t>
            </a:r>
            <a:r>
              <a:rPr lang="zh-CN" altLang="en-US" sz="22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程序，在</a:t>
            </a:r>
            <a:r>
              <a:rPr lang="zh-CN" altLang="en-US" sz="22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缺失数量变化</a:t>
            </a:r>
            <a:r>
              <a:rPr lang="zh-CN" altLang="en-US" sz="22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时，</a:t>
            </a:r>
            <a:r>
              <a:rPr lang="zh-CN" altLang="en-US" sz="22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“缺失下命中”</a:t>
            </a:r>
            <a:r>
              <a:rPr lang="zh-CN" altLang="en-US" sz="22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策略</a:t>
            </a:r>
            <a:r>
              <a:rPr lang="zh-CN" altLang="en-US" sz="22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占</a:t>
            </a:r>
            <a:r>
              <a:rPr lang="zh-CN" altLang="en-US" sz="22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阻塞</a:t>
            </a:r>
            <a:r>
              <a:rPr lang="en-US" altLang="zh-CN" sz="22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cache</a:t>
            </a:r>
            <a:r>
              <a:rPr lang="zh-CN" altLang="en-US" sz="22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平均访存停顿时间</a:t>
            </a:r>
            <a:r>
              <a:rPr lang="zh-CN" altLang="en-US" sz="22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的</a:t>
            </a:r>
            <a:r>
              <a:rPr lang="zh-CN" altLang="en-US" sz="22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比例</a:t>
            </a:r>
            <a:r>
              <a:rPr lang="zh-CN" altLang="en-US" sz="22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en-US" altLang="zh-CN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43146" y="5486400"/>
            <a:ext cx="8686800" cy="1143000"/>
          </a:xfrm>
        </p:spPr>
        <p:txBody>
          <a:bodyPr>
            <a:normAutofit fontScale="85000"/>
          </a:bodyPr>
          <a:lstStyle/>
          <a:p>
            <a:pPr>
              <a:lnSpc>
                <a:spcPts val="2600"/>
              </a:lnSpc>
              <a:buFontTx/>
              <a:buNone/>
            </a:pP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        以上数据基于：</a:t>
            </a:r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8-KB </a:t>
            </a:r>
            <a:r>
              <a:rPr lang="zh-CN" altLang="en-US" sz="2000" b="1" u="sng" dirty="0" smtClean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直接映像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数据</a:t>
            </a:r>
            <a:r>
              <a:rPr lang="en-US" altLang="zh-CN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cache</a:t>
            </a:r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块为</a:t>
            </a:r>
            <a:r>
              <a:rPr lang="en-US" altLang="zh-CN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32-byte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16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个时钟周期缺失代价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（这表明有一个二级</a:t>
            </a:r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cache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）。这些数据来自</a:t>
            </a:r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VLIW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多流编译器，它对取指令和存取数据分开调度</a:t>
            </a:r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[</a:t>
            </a:r>
            <a:r>
              <a:rPr lang="en-US" altLang="zh-CN" sz="2000" b="1" dirty="0" err="1">
                <a:latin typeface="Arial" panose="020B0604020202020204" pitchFamily="34" charset="0"/>
                <a:ea typeface="宋体" panose="02010600030101010101" pitchFamily="2" charset="-122"/>
              </a:rPr>
              <a:t>Farkas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and </a:t>
            </a:r>
            <a:r>
              <a:rPr lang="en-US" altLang="zh-CN" sz="2000" b="1" dirty="0" err="1">
                <a:latin typeface="Arial" panose="020B0604020202020204" pitchFamily="34" charset="0"/>
                <a:ea typeface="宋体" panose="02010600030101010101" pitchFamily="2" charset="-122"/>
              </a:rPr>
              <a:t>Jouppi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1994]	</a:t>
            </a:r>
            <a:r>
              <a:rPr lang="en-US" altLang="zh-CN" sz="2000" dirty="0">
                <a:latin typeface="Arial" panose="020B0604020202020204" pitchFamily="34" charset="0"/>
                <a:ea typeface="宋体" panose="02010600030101010101" pitchFamily="2" charset="-122"/>
              </a:rPr>
              <a:t>			   	.</a:t>
            </a:r>
            <a:endParaRPr lang="zh-CN" altLang="en-US" sz="2000" i="1" dirty="0">
              <a:ea typeface="宋体" panose="02010600030101010101" pitchFamily="2" charset="-122"/>
            </a:endParaRPr>
          </a:p>
        </p:txBody>
      </p:sp>
      <p:graphicFrame>
        <p:nvGraphicFramePr>
          <p:cNvPr id="922628" name="Object 4"/>
          <p:cNvGraphicFramePr>
            <a:graphicFrameLocks noChangeAspect="1"/>
          </p:cNvGraphicFramePr>
          <p:nvPr/>
        </p:nvGraphicFramePr>
        <p:xfrm>
          <a:off x="457200" y="1371600"/>
          <a:ext cx="5029200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978" name="位图图像" r:id="rId1" imgW="4991100" imgH="3291840" progId="Paint.Picture">
                  <p:embed/>
                </p:oleObj>
              </mc:Choice>
              <mc:Fallback>
                <p:oleObj name="位图图像" r:id="rId1" imgW="4991100" imgH="3291840" progId="Paint.Picture">
                  <p:embed/>
                  <p:pic>
                    <p:nvPicPr>
                      <p:cNvPr id="0" name="图片 279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371600"/>
                        <a:ext cx="5029200" cy="373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chemeClr val="hlink"/>
                            </a:solidFill>
                            <a:miter lim="800000"/>
                            <a:headEnd/>
                            <a:tailEnd type="none" w="sm" len="med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629" name="Rectangle 5"/>
          <p:cNvSpPr>
            <a:spLocks noChangeArrowheads="1"/>
          </p:cNvSpPr>
          <p:nvPr/>
        </p:nvSpPr>
        <p:spPr bwMode="auto">
          <a:xfrm>
            <a:off x="5562600" y="1219200"/>
            <a:ext cx="32004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en-US" altLang="zh-CN" sz="2000" b="1" dirty="0" smtClean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64</a:t>
            </a:r>
            <a:r>
              <a:rPr lang="zh-CN" altLang="en-US" sz="2000" b="1" dirty="0" smtClean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次缺失下命中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的折线允许机器中每个寄存器有一次缺失。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630" name="Rectangle 6"/>
          <p:cNvSpPr>
            <a:spLocks noChangeArrowheads="1"/>
          </p:cNvSpPr>
          <p:nvPr/>
        </p:nvSpPr>
        <p:spPr bwMode="auto">
          <a:xfrm>
            <a:off x="5562600" y="2574925"/>
            <a:ext cx="350520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前</a:t>
            </a:r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14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个</a:t>
            </a:r>
            <a:r>
              <a:rPr lang="zh-CN" altLang="en-US" sz="2000" b="1" dirty="0" smtClean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浮点程序：</a:t>
            </a:r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次缺失下命中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的平均值是</a:t>
            </a:r>
            <a:r>
              <a:rPr lang="en-US" altLang="zh-CN" sz="2000" b="1" dirty="0" smtClean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76%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次缺失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的是</a:t>
            </a:r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51</a:t>
            </a:r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%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64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次缺失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的是</a:t>
            </a:r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39</a:t>
            </a:r>
            <a:r>
              <a:rPr lang="en-US" altLang="zh-CN" sz="2000" b="1" dirty="0" smtClean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%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631" name="Rectangle 7"/>
          <p:cNvSpPr>
            <a:spLocks noChangeArrowheads="1"/>
          </p:cNvSpPr>
          <p:nvPr/>
        </p:nvSpPr>
        <p:spPr bwMode="auto">
          <a:xfrm>
            <a:off x="5562600" y="4175125"/>
            <a:ext cx="365760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/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后</a:t>
            </a:r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4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个</a:t>
            </a:r>
            <a:r>
              <a:rPr lang="zh-CN" alt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整数程序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的三种平均值分别是：</a:t>
            </a:r>
            <a:r>
              <a:rPr lang="en-US" altLang="zh-CN" sz="2000" b="1" dirty="0" smtClean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81%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000" b="1" dirty="0" smtClean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78%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、</a:t>
            </a:r>
            <a:r>
              <a:rPr lang="en-US" altLang="zh-CN" sz="2000" b="1" dirty="0" smtClean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78%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632" name="Rectangle 8"/>
          <p:cNvSpPr>
            <a:spLocks noChangeArrowheads="1"/>
          </p:cNvSpPr>
          <p:nvPr/>
        </p:nvSpPr>
        <p:spPr bwMode="auto">
          <a:xfrm rot="-5400000">
            <a:off x="-1874043" y="3017043"/>
            <a:ext cx="457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Ratio of the average memory stall time</a:t>
            </a:r>
            <a:endParaRPr lang="en-US" altLang="zh-CN" dirty="0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22633" name="Line 9"/>
          <p:cNvSpPr>
            <a:spLocks noChangeShapeType="1"/>
          </p:cNvSpPr>
          <p:nvPr/>
        </p:nvSpPr>
        <p:spPr bwMode="auto">
          <a:xfrm>
            <a:off x="5562600" y="2500313"/>
            <a:ext cx="3505200" cy="0"/>
          </a:xfrm>
          <a:prstGeom prst="line">
            <a:avLst/>
          </a:prstGeom>
          <a:noFill/>
          <a:ln w="19050" cap="rnd">
            <a:solidFill>
              <a:schemeClr val="hlink"/>
            </a:solidFill>
            <a:prstDash val="sysDot"/>
            <a:rou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634" name="Line 10"/>
          <p:cNvSpPr>
            <a:spLocks noChangeShapeType="1"/>
          </p:cNvSpPr>
          <p:nvPr/>
        </p:nvSpPr>
        <p:spPr bwMode="auto">
          <a:xfrm>
            <a:off x="5481638" y="4191000"/>
            <a:ext cx="3505200" cy="0"/>
          </a:xfrm>
          <a:prstGeom prst="line">
            <a:avLst/>
          </a:prstGeom>
          <a:noFill/>
          <a:ln w="19050" cap="rnd">
            <a:solidFill>
              <a:schemeClr val="hlink"/>
            </a:solidFill>
            <a:prstDash val="sysDot"/>
            <a:rou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922635" name="Line 11"/>
          <p:cNvSpPr>
            <a:spLocks noChangeShapeType="1"/>
          </p:cNvSpPr>
          <p:nvPr/>
        </p:nvSpPr>
        <p:spPr bwMode="auto">
          <a:xfrm flipV="1">
            <a:off x="990600" y="5257800"/>
            <a:ext cx="8001000" cy="0"/>
          </a:xfrm>
          <a:prstGeom prst="line">
            <a:avLst/>
          </a:prstGeom>
          <a:noFill/>
          <a:ln w="19050" cap="rnd">
            <a:solidFill>
              <a:schemeClr val="hlink"/>
            </a:solidFill>
            <a:prstDash val="sysDot"/>
            <a:round/>
            <a:tailEnd type="non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162800" cy="533400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例</a:t>
            </a:r>
            <a:r>
              <a:rPr lang="en-US" b="1" dirty="0" smtClean="0">
                <a:solidFill>
                  <a:srgbClr val="FF0000"/>
                </a:solidFill>
              </a:rPr>
              <a:t>6: </a:t>
            </a:r>
            <a:r>
              <a:rPr lang="zh-CN" altLang="en-US" sz="29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非阻塞</a:t>
            </a:r>
            <a:r>
              <a:rPr lang="en-US" altLang="zh-CN" sz="29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cache</a:t>
            </a:r>
            <a:endParaRPr lang="zh-CN" altLang="en-US" sz="29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92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2136" y="764704"/>
            <a:ext cx="8382000" cy="3378696"/>
          </a:xfrm>
        </p:spPr>
        <p:txBody>
          <a:bodyPr>
            <a:normAutofit lnSpcReduction="20000"/>
          </a:bodyPr>
          <a:lstStyle/>
          <a:p>
            <a:pPr>
              <a:buFontTx/>
              <a:buNone/>
            </a:pPr>
            <a:r>
              <a:rPr lang="zh-CN" altLang="en-US" sz="28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假设：</a:t>
            </a:r>
            <a:r>
              <a:rPr lang="en-US" altLang="zh-CN" sz="28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000" b="1" dirty="0" smtClean="0">
                <a:ea typeface="宋体" panose="02010600030101010101" pitchFamily="2" charset="-122"/>
              </a:rPr>
              <a:t>针对图</a:t>
            </a:r>
            <a:r>
              <a:rPr lang="en-US" altLang="zh-CN" sz="2000" b="1" dirty="0" smtClean="0">
                <a:ea typeface="宋体" panose="02010600030101010101" pitchFamily="2" charset="-122"/>
              </a:rPr>
              <a:t>5.5 </a:t>
            </a:r>
            <a:r>
              <a:rPr lang="zh-CN" altLang="en-US" sz="2000" b="1" dirty="0" smtClean="0">
                <a:ea typeface="宋体" panose="02010600030101010101" pitchFamily="2" charset="-122"/>
              </a:rPr>
              <a:t>描述的</a:t>
            </a:r>
            <a:r>
              <a:rPr lang="en-US" altLang="zh-CN" sz="2000" b="1" dirty="0" smtClean="0">
                <a:ea typeface="宋体" panose="02010600030101010101" pitchFamily="2" charset="-122"/>
              </a:rPr>
              <a:t>8KB cache</a:t>
            </a:r>
            <a:r>
              <a:rPr lang="zh-CN" altLang="en-US" sz="2000" b="1" dirty="0" smtClean="0">
                <a:ea typeface="宋体" panose="02010600030101010101" pitchFamily="2" charset="-122"/>
              </a:rPr>
              <a:t>；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000" dirty="0" smtClean="0">
                <a:ea typeface="宋体" panose="02010600030101010101" pitchFamily="2" charset="-122"/>
              </a:rPr>
              <a:t>	</a:t>
            </a:r>
            <a:r>
              <a:rPr lang="zh-CN" altLang="en-US" sz="2000" b="1" dirty="0">
                <a:solidFill>
                  <a:srgbClr val="C00000"/>
                </a:solidFill>
                <a:ea typeface="宋体" panose="02010600030101010101" pitchFamily="2" charset="-122"/>
              </a:rPr>
              <a:t>浮点</a:t>
            </a:r>
            <a:r>
              <a:rPr lang="zh-CN" altLang="en-US" sz="2000" b="1" dirty="0">
                <a:ea typeface="宋体" panose="02010600030101010101" pitchFamily="2" charset="-122"/>
              </a:rPr>
              <a:t>直接映像</a:t>
            </a:r>
            <a:r>
              <a:rPr lang="en-US" altLang="zh-CN" sz="2000" b="1" dirty="0" smtClean="0">
                <a:ea typeface="宋体" panose="02010600030101010101" pitchFamily="2" charset="-122"/>
              </a:rPr>
              <a:t>cache</a:t>
            </a:r>
            <a:r>
              <a:rPr lang="zh-CN" altLang="en-US" sz="2000" b="1" dirty="0" smtClean="0">
                <a:ea typeface="宋体" panose="02010600030101010101" pitchFamily="2" charset="-122"/>
              </a:rPr>
              <a:t>缺失率：</a:t>
            </a:r>
            <a:r>
              <a:rPr lang="en-US" altLang="zh-CN" sz="2000" b="1" dirty="0" smtClean="0">
                <a:ea typeface="宋体" panose="02010600030101010101" pitchFamily="2" charset="-122"/>
              </a:rPr>
              <a:t>11.4% </a:t>
            </a:r>
            <a:endParaRPr lang="en-US" altLang="zh-CN" sz="2000" b="1" dirty="0" smtClean="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zh-CN" altLang="en-US" sz="2000" b="1" dirty="0" smtClean="0">
                <a:ea typeface="宋体" panose="02010600030101010101" pitchFamily="2" charset="-122"/>
              </a:rPr>
              <a:t>	</a:t>
            </a:r>
            <a:r>
              <a:rPr lang="zh-CN" altLang="en-US" sz="20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         浮点</a:t>
            </a:r>
            <a:r>
              <a:rPr lang="en-US" altLang="zh-CN" sz="20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ea typeface="宋体" panose="02010600030101010101" pitchFamily="2" charset="-122"/>
              </a:rPr>
              <a:t>2-</a:t>
            </a:r>
            <a:r>
              <a:rPr lang="zh-CN" altLang="en-US" sz="2000" b="1" dirty="0">
                <a:ea typeface="宋体" panose="02010600030101010101" pitchFamily="2" charset="-122"/>
              </a:rPr>
              <a:t>路</a:t>
            </a:r>
            <a:r>
              <a:rPr lang="en-US" altLang="zh-CN" sz="2000" b="1" dirty="0">
                <a:ea typeface="宋体" panose="02010600030101010101" pitchFamily="2" charset="-122"/>
              </a:rPr>
              <a:t> </a:t>
            </a:r>
            <a:r>
              <a:rPr lang="en-US" altLang="zh-CN" sz="2000" b="1" dirty="0" smtClean="0">
                <a:ea typeface="宋体" panose="02010600030101010101" pitchFamily="2" charset="-122"/>
              </a:rPr>
              <a:t>cache</a:t>
            </a:r>
            <a:r>
              <a:rPr lang="zh-CN" altLang="en-US" sz="2000" b="1" dirty="0">
                <a:ea typeface="宋体" panose="02010600030101010101" pitchFamily="2" charset="-122"/>
              </a:rPr>
              <a:t>缺失</a:t>
            </a:r>
            <a:r>
              <a:rPr lang="zh-CN" altLang="en-US" sz="2000" b="1" dirty="0" smtClean="0">
                <a:ea typeface="宋体" panose="02010600030101010101" pitchFamily="2" charset="-122"/>
              </a:rPr>
              <a:t>率：10.7% </a:t>
            </a:r>
            <a:endParaRPr lang="en-US" altLang="zh-CN" sz="2000" b="1" dirty="0" smtClean="0"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en-US" altLang="zh-CN" sz="2000" b="1" dirty="0" smtClean="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000" b="1" dirty="0">
                <a:ea typeface="宋体" panose="02010600030101010101" pitchFamily="2" charset="-122"/>
              </a:rPr>
              <a:t>	</a:t>
            </a:r>
            <a:r>
              <a:rPr lang="zh-CN" altLang="en-US" sz="2000" b="1" dirty="0">
                <a:solidFill>
                  <a:srgbClr val="7030A0"/>
                </a:solidFill>
                <a:ea typeface="宋体" panose="02010600030101010101" pitchFamily="2" charset="-122"/>
              </a:rPr>
              <a:t>整数</a:t>
            </a:r>
            <a:r>
              <a:rPr lang="zh-CN" altLang="en-US" sz="2000" b="1" dirty="0">
                <a:ea typeface="宋体" panose="02010600030101010101" pitchFamily="2" charset="-122"/>
              </a:rPr>
              <a:t>直接映像</a:t>
            </a:r>
            <a:r>
              <a:rPr lang="en-US" altLang="zh-CN" sz="2000" b="1" dirty="0" smtClean="0">
                <a:ea typeface="宋体" panose="02010600030101010101" pitchFamily="2" charset="-122"/>
              </a:rPr>
              <a:t>cache</a:t>
            </a:r>
            <a:r>
              <a:rPr lang="zh-CN" altLang="en-US" sz="2000" b="1" dirty="0" smtClean="0">
                <a:ea typeface="宋体" panose="02010600030101010101" pitchFamily="2" charset="-122"/>
              </a:rPr>
              <a:t>缺失</a:t>
            </a:r>
            <a:r>
              <a:rPr lang="zh-CN" altLang="en-US" sz="2000" b="1" dirty="0">
                <a:ea typeface="宋体" panose="02010600030101010101" pitchFamily="2" charset="-122"/>
              </a:rPr>
              <a:t>率： </a:t>
            </a:r>
            <a:r>
              <a:rPr lang="en-US" altLang="zh-CN" sz="2000" b="1" dirty="0" smtClean="0">
                <a:ea typeface="宋体" panose="02010600030101010101" pitchFamily="2" charset="-122"/>
              </a:rPr>
              <a:t>7.4</a:t>
            </a:r>
            <a:r>
              <a:rPr lang="en-US" altLang="zh-CN" sz="2000" b="1" dirty="0">
                <a:ea typeface="宋体" panose="02010600030101010101" pitchFamily="2" charset="-122"/>
              </a:rPr>
              <a:t>% 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zh-CN" altLang="en-US" sz="2000" b="1" dirty="0">
                <a:ea typeface="宋体" panose="02010600030101010101" pitchFamily="2" charset="-122"/>
              </a:rPr>
              <a:t>	 </a:t>
            </a:r>
            <a:r>
              <a:rPr lang="zh-CN" altLang="en-US" sz="2000" b="1" dirty="0" smtClean="0">
                <a:ea typeface="宋体" panose="02010600030101010101" pitchFamily="2" charset="-122"/>
              </a:rPr>
              <a:t>       </a:t>
            </a:r>
            <a:r>
              <a:rPr lang="zh-CN" altLang="en-US" sz="2000" b="1" dirty="0" smtClean="0">
                <a:solidFill>
                  <a:srgbClr val="7030A0"/>
                </a:solidFill>
                <a:ea typeface="宋体" panose="02010600030101010101" pitchFamily="2" charset="-122"/>
              </a:rPr>
              <a:t>整数</a:t>
            </a:r>
            <a:r>
              <a:rPr lang="zh-CN" altLang="en-US" sz="2000" b="1" dirty="0" smtClean="0"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ea typeface="宋体" panose="02010600030101010101" pitchFamily="2" charset="-122"/>
              </a:rPr>
              <a:t>2-</a:t>
            </a:r>
            <a:r>
              <a:rPr lang="zh-CN" altLang="en-US" sz="2000" b="1" dirty="0">
                <a:ea typeface="宋体" panose="02010600030101010101" pitchFamily="2" charset="-122"/>
              </a:rPr>
              <a:t>路</a:t>
            </a:r>
            <a:r>
              <a:rPr lang="en-US" altLang="zh-CN" sz="2000" b="1" dirty="0">
                <a:ea typeface="宋体" panose="02010600030101010101" pitchFamily="2" charset="-122"/>
              </a:rPr>
              <a:t> </a:t>
            </a:r>
            <a:r>
              <a:rPr lang="en-US" altLang="zh-CN" sz="2000" b="1" dirty="0" smtClean="0">
                <a:ea typeface="宋体" panose="02010600030101010101" pitchFamily="2" charset="-122"/>
              </a:rPr>
              <a:t>cache</a:t>
            </a:r>
            <a:r>
              <a:rPr lang="zh-CN" altLang="en-US" sz="2000" b="1" dirty="0" smtClean="0">
                <a:ea typeface="宋体" panose="02010600030101010101" pitchFamily="2" charset="-122"/>
              </a:rPr>
              <a:t>缺失率： </a:t>
            </a:r>
            <a:r>
              <a:rPr lang="zh-CN" altLang="en-US" sz="2000" b="1" dirty="0">
                <a:ea typeface="宋体" panose="02010600030101010101" pitchFamily="2" charset="-122"/>
              </a:rPr>
              <a:t>6.0% </a:t>
            </a:r>
            <a:endParaRPr lang="zh-CN" altLang="en-US" sz="2000" b="1" dirty="0"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en-US" altLang="zh-CN" sz="2000" b="1" dirty="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000" b="1" dirty="0">
                <a:solidFill>
                  <a:schemeClr val="hlink"/>
                </a:solidFill>
                <a:ea typeface="宋体" panose="02010600030101010101" pitchFamily="2" charset="-122"/>
              </a:rPr>
              <a:t>	①　</a:t>
            </a:r>
            <a:r>
              <a:rPr lang="zh-CN" altLang="en-US" sz="20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对于浮点程序，用平均访存停顿时间比，判断哪种策略更好：</a:t>
            </a:r>
            <a:endParaRPr lang="en-US" altLang="zh-CN" sz="2000" b="1" dirty="0" smtClean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000" b="1" dirty="0">
                <a:solidFill>
                  <a:schemeClr val="hlink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                        </a:t>
            </a:r>
            <a:r>
              <a:rPr lang="zh-CN" altLang="zh-CN" sz="2000" b="1" smtClean="0">
                <a:solidFill>
                  <a:schemeClr val="hlink"/>
                </a:solidFill>
                <a:ea typeface="宋体" panose="02010600030101010101" pitchFamily="2" charset="-122"/>
                <a:sym typeface="+mn-ea"/>
              </a:rPr>
              <a:t>支持</a:t>
            </a:r>
            <a:r>
              <a:rPr lang="en-US" altLang="zh-CN" sz="2000" b="1" smtClean="0">
                <a:solidFill>
                  <a:schemeClr val="hlink"/>
                </a:solidFill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2000" b="1" smtClean="0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“一次缺失下命中”下，</a:t>
            </a:r>
            <a:r>
              <a:rPr lang="en-US" altLang="zh-CN" sz="2000" b="1" smtClean="0">
                <a:solidFill>
                  <a:schemeClr val="hlink"/>
                </a:solidFill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2000" b="1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2-</a:t>
            </a:r>
            <a:r>
              <a:rPr lang="zh-CN" altLang="en-US" sz="2000" b="1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路组相联</a:t>
            </a:r>
            <a:r>
              <a:rPr lang="zh-CN" altLang="en-US" sz="2000" b="1" smtClean="0">
                <a:solidFill>
                  <a:schemeClr val="hlink"/>
                </a:solidFill>
                <a:ea typeface="宋体" panose="02010600030101010101" pitchFamily="2" charset="-122"/>
                <a:sym typeface="+mn-ea"/>
              </a:rPr>
              <a:t>还是</a:t>
            </a:r>
            <a:r>
              <a:rPr lang="zh-CN" altLang="en-US" sz="2000" b="1" smtClean="0">
                <a:solidFill>
                  <a:srgbClr val="FF0000"/>
                </a:solidFill>
                <a:ea typeface="宋体" panose="02010600030101010101" pitchFamily="2" charset="-122"/>
                <a:sym typeface="+mn-ea"/>
              </a:rPr>
              <a:t>直接映像</a:t>
            </a:r>
            <a:r>
              <a:rPr lang="zh-CN" altLang="en-US" sz="2000" b="1" smtClean="0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？</a:t>
            </a:r>
            <a:endParaRPr lang="en-US" altLang="zh-CN" sz="2000" b="1" dirty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000" b="1" dirty="0">
                <a:solidFill>
                  <a:schemeClr val="hlink"/>
                </a:solidFill>
                <a:ea typeface="宋体" panose="02010600030101010101" pitchFamily="2" charset="-122"/>
              </a:rPr>
              <a:t>	②　</a:t>
            </a:r>
            <a:r>
              <a:rPr lang="zh-CN" altLang="en-US" sz="20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对于整数程序情况又怎么样？</a:t>
            </a:r>
            <a:endParaRPr lang="en-US" altLang="zh-CN" sz="2000" b="1" dirty="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  <p:sp>
        <p:nvSpPr>
          <p:cNvPr id="923652" name="Rectangle 4"/>
          <p:cNvSpPr>
            <a:spLocks noChangeArrowheads="1"/>
          </p:cNvSpPr>
          <p:nvPr/>
        </p:nvSpPr>
        <p:spPr bwMode="auto">
          <a:xfrm>
            <a:off x="685800" y="3933056"/>
            <a:ext cx="8134672" cy="2321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ts val="2900"/>
              </a:lnSpc>
              <a:spcBef>
                <a:spcPct val="30000"/>
              </a:spcBef>
              <a:buSzPct val="100000"/>
            </a:pPr>
            <a:r>
              <a:rPr lang="zh-CN" altLang="en-US" sz="28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答案：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图</a:t>
            </a:r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5.5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中的数据是基于</a:t>
            </a:r>
            <a:r>
              <a:rPr lang="zh-CN" altLang="en-US" sz="20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缺失代价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为</a:t>
            </a:r>
            <a:r>
              <a:rPr lang="en-US" altLang="zh-CN" sz="20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16</a:t>
            </a:r>
            <a:r>
              <a:rPr lang="zh-CN" altLang="en-US" sz="20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个时钟周期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000" b="1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>
              <a:lnSpc>
                <a:spcPts val="2900"/>
              </a:lnSpc>
              <a:spcBef>
                <a:spcPct val="30000"/>
              </a:spcBef>
              <a:buSzPct val="100000"/>
            </a:pP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浮点程序的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平均访存停顿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时间是：</a:t>
            </a:r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ts val="2900"/>
              </a:lnSpc>
              <a:spcBef>
                <a:spcPct val="30000"/>
              </a:spcBef>
              <a:buSzPct val="100000"/>
            </a:pP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缺失率</a:t>
            </a:r>
            <a:r>
              <a:rPr lang="zh-CN" altLang="en-US" sz="20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直接映像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×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缺失代价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= 11.4% × 16 = 1.84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2900"/>
              </a:lnSpc>
              <a:spcBef>
                <a:spcPct val="30000"/>
              </a:spcBef>
              <a:buSzPct val="100000"/>
            </a:pP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 缺失率</a:t>
            </a:r>
            <a:r>
              <a:rPr lang="en-US" altLang="zh-CN" sz="20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2-</a:t>
            </a:r>
            <a:r>
              <a:rPr lang="zh-CN" altLang="en-US" sz="2000" b="1" baseline="-2500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路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  ×  </a:t>
            </a: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缺失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代价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10.7% × 16 = 1.71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ts val="2900"/>
              </a:lnSpc>
              <a:spcBef>
                <a:spcPct val="30000"/>
              </a:spcBef>
              <a:buSzPct val="100000"/>
            </a:pPr>
            <a:r>
              <a:rPr lang="en-US" altLang="zh-CN" sz="20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2-</a:t>
            </a:r>
            <a:r>
              <a:rPr lang="zh-CN" altLang="en-US" sz="20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路的</a:t>
            </a:r>
            <a:r>
              <a:rPr lang="zh-CN" alt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访存停顿时间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与</a:t>
            </a:r>
            <a:r>
              <a:rPr lang="zh-CN" altLang="en-US" sz="20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直接映像</a:t>
            </a:r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cache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的时间之比为 </a:t>
            </a:r>
            <a:r>
              <a:rPr lang="en-US" altLang="zh-CN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1.71/1.84 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或</a:t>
            </a:r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93% 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 sz="20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923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3652" grpId="0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162800" cy="533400"/>
          </a:xfrm>
        </p:spPr>
        <p:txBody>
          <a:bodyPr>
            <a:normAutofit fontScale="90000"/>
          </a:bodyPr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例</a:t>
            </a:r>
            <a:r>
              <a:rPr lang="en-US" b="1" dirty="0" smtClean="0">
                <a:solidFill>
                  <a:srgbClr val="FF0000"/>
                </a:solidFill>
              </a:rPr>
              <a:t>6: </a:t>
            </a:r>
            <a:r>
              <a:rPr lang="zh-CN" altLang="en-US" sz="29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非阻塞</a:t>
            </a:r>
            <a:r>
              <a:rPr lang="en-US" altLang="zh-CN" sz="29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cache</a:t>
            </a:r>
            <a:endParaRPr lang="zh-CN" altLang="en-US" sz="29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923652" name="Rectangle 4"/>
          <p:cNvSpPr>
            <a:spLocks noChangeArrowheads="1"/>
          </p:cNvSpPr>
          <p:nvPr/>
        </p:nvSpPr>
        <p:spPr bwMode="auto">
          <a:xfrm>
            <a:off x="809464" y="3933056"/>
            <a:ext cx="8134672" cy="2559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>
              <a:lnSpc>
                <a:spcPts val="2800"/>
              </a:lnSpc>
              <a:spcBef>
                <a:spcPct val="30000"/>
              </a:spcBef>
              <a:buSzPct val="100000"/>
            </a:pPr>
            <a:r>
              <a:rPr lang="zh-CN" altLang="en-US" sz="28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答案：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图</a:t>
            </a:r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5.5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中的数据是基于</a:t>
            </a:r>
            <a:r>
              <a:rPr lang="zh-CN" altLang="en-US" sz="20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缺失代价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为</a:t>
            </a:r>
            <a:r>
              <a:rPr lang="en-US" altLang="zh-CN" sz="20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16</a:t>
            </a:r>
            <a:r>
              <a:rPr lang="zh-CN" altLang="en-US" sz="20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个时钟周期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。尽管这是个较低的缺失代价，为了保持一致这里仍然采用这个假设。</a:t>
            </a:r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000" b="1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>
              <a:lnSpc>
                <a:spcPts val="2800"/>
              </a:lnSpc>
              <a:spcBef>
                <a:spcPct val="30000"/>
              </a:spcBef>
              <a:buSzPct val="100000"/>
            </a:pP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浮点程序的平均访存停顿时间是：</a:t>
            </a:r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ts val="2900"/>
              </a:lnSpc>
              <a:spcBef>
                <a:spcPct val="30000"/>
              </a:spcBef>
              <a:buSzPct val="100000"/>
            </a:pPr>
            <a:r>
              <a:rPr lang="zh-CN" altLang="en-US" sz="2000" b="1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缺失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率</a:t>
            </a:r>
            <a:r>
              <a:rPr lang="zh-CN" altLang="en-US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直接映像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× 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缺失代价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= 11.4% × 16 = 1.84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2900"/>
              </a:lnSpc>
              <a:spcBef>
                <a:spcPct val="30000"/>
              </a:spcBef>
              <a:buSzPct val="100000"/>
            </a:pP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 缺失率</a:t>
            </a:r>
            <a:r>
              <a:rPr lang="en-US" altLang="zh-CN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2-</a:t>
            </a:r>
            <a:r>
              <a:rPr lang="zh-CN" altLang="en-US" sz="20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路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 ×  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缺失代价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 = 10.7% × 16 = 1.71</a:t>
            </a:r>
            <a:endParaRPr lang="en-US" altLang="zh-CN" sz="20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en-US" altLang="zh-CN" sz="20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2-</a:t>
            </a:r>
            <a:r>
              <a:rPr lang="zh-CN" altLang="en-US" sz="20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路的访存停顿时间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与</a:t>
            </a:r>
            <a:r>
              <a:rPr lang="zh-CN" altLang="en-US" sz="20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直接映像</a:t>
            </a:r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cache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的时间之比为 </a:t>
            </a:r>
            <a:r>
              <a:rPr lang="en-US" altLang="zh-CN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1.71/1.84 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或</a:t>
            </a:r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93% 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zh-CN" altLang="en-US" sz="20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85936" y="3914381"/>
            <a:ext cx="8153400" cy="29238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txBody>
          <a:bodyPr>
            <a:spAutoFit/>
          </a:bodyPr>
          <a:lstStyle/>
          <a:p>
            <a:pPr algn="l"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对于整数程序，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平均访存停顿时间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是：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缺失率</a:t>
            </a:r>
            <a:r>
              <a:rPr lang="zh-CN" altLang="en-US" sz="20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直接映像</a:t>
            </a:r>
            <a:r>
              <a:rPr lang="en-US" altLang="zh-CN" sz="20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×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缺失代价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= 7.4% × 16 = 1.18</a:t>
            </a:r>
            <a:endParaRPr lang="en-US" altLang="zh-CN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SzPct val="100000"/>
            </a:pP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缺失率</a:t>
            </a:r>
            <a:r>
              <a:rPr lang="en-US" altLang="zh-CN" sz="20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2-</a:t>
            </a:r>
            <a:r>
              <a:rPr lang="zh-CN" altLang="en-US" sz="2000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路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  ×  </a:t>
            </a:r>
            <a:r>
              <a:rPr lang="zh-CN" altLang="en-US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缺失代价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2000" b="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= 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6.0% 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× </a:t>
            </a:r>
            <a:r>
              <a:rPr lang="en-US" altLang="zh-CN" sz="2000" b="0" dirty="0" smtClean="0">
                <a:latin typeface="Times New Roman" panose="02020603050405020304" pitchFamily="18" charset="0"/>
                <a:ea typeface="宋体" panose="02010600030101010101" pitchFamily="2" charset="-122"/>
              </a:rPr>
              <a:t>16 </a:t>
            </a:r>
            <a:r>
              <a:rPr lang="en-US" altLang="zh-CN" sz="2000" b="0" dirty="0">
                <a:latin typeface="Times New Roman" panose="02020603050405020304" pitchFamily="18" charset="0"/>
                <a:ea typeface="宋体" panose="02010600030101010101" pitchFamily="2" charset="-122"/>
              </a:rPr>
              <a:t>= 0.96</a:t>
            </a:r>
            <a:endParaRPr lang="en-US" altLang="zh-CN" sz="2000" b="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ts val="3000"/>
              </a:lnSpc>
              <a:spcBef>
                <a:spcPct val="30000"/>
              </a:spcBef>
              <a:buSzPct val="100000"/>
            </a:pPr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2-</a:t>
            </a:r>
            <a:r>
              <a:rPr lang="zh-CN" altLang="en-US" sz="20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路的访存停顿时间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与</a:t>
            </a:r>
            <a:r>
              <a:rPr lang="zh-CN" altLang="en-US" sz="2000" b="1" dirty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直接映像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cache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的时间之比为 </a:t>
            </a:r>
            <a:r>
              <a:rPr lang="en-US" altLang="zh-CN" sz="2000" b="0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0.96/1.18</a:t>
            </a:r>
            <a:r>
              <a:rPr lang="en-US" altLang="zh-CN" sz="2000" b="0" dirty="0" smtClean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000" b="0" dirty="0" smtClean="0">
                <a:latin typeface="Arial" panose="020B0604020202020204" pitchFamily="34" charset="0"/>
                <a:ea typeface="宋体" panose="02010600030101010101" pitchFamily="2" charset="-122"/>
              </a:rPr>
              <a:t>或</a:t>
            </a:r>
            <a:r>
              <a:rPr lang="en-US" altLang="zh-CN" sz="2000" b="0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81</a:t>
            </a:r>
            <a:r>
              <a:rPr lang="en-US" altLang="zh-CN" sz="2000" b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% </a:t>
            </a:r>
            <a:r>
              <a:rPr lang="zh-CN" altLang="en-US" sz="2000" b="0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en-US" altLang="zh-CN" sz="2000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ts val="3000"/>
              </a:lnSpc>
              <a:spcBef>
                <a:spcPct val="30000"/>
              </a:spcBef>
              <a:buSzPct val="100000"/>
            </a:pP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图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5.5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表明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“一次缺失下命中”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减少</a:t>
            </a:r>
            <a:r>
              <a: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平均访存停顿时间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到阻塞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cache 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的</a:t>
            </a:r>
            <a:r>
              <a:rPr lang="en-US" altLang="zh-CN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81</a:t>
            </a:r>
            <a:r>
              <a:rPr lang="en-US" altLang="zh-CN" sz="20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%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，因此，对于整数程序，两种策略都有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同样的性能。</a:t>
            </a:r>
            <a:r>
              <a:rPr lang="en-US" altLang="zh-CN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0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>
              <a:lnSpc>
                <a:spcPts val="3000"/>
              </a:lnSpc>
              <a:spcBef>
                <a:spcPct val="30000"/>
              </a:spcBef>
              <a:buSzPct val="100000"/>
            </a:pPr>
            <a:r>
              <a:rPr lang="zh-CN" altLang="en-US" sz="20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缺失下命中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的另一个优点是</a:t>
            </a:r>
            <a:r>
              <a:rPr lang="zh-CN" altLang="en-US" sz="20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不影响命中时间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，但</a:t>
            </a:r>
            <a:r>
              <a:rPr lang="zh-CN" altLang="en-US" sz="20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相联度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却会影响。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562136" y="764704"/>
            <a:ext cx="8382000" cy="337869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zh-CN" altLang="en-US" sz="2800" b="1" smtClean="0">
                <a:solidFill>
                  <a:schemeClr val="hlink"/>
                </a:solidFill>
                <a:ea typeface="宋体" panose="02010600030101010101" pitchFamily="2" charset="-122"/>
              </a:rPr>
              <a:t>假设：</a:t>
            </a:r>
            <a:r>
              <a:rPr lang="en-US" altLang="zh-CN" sz="2800" b="1" smtClean="0">
                <a:solidFill>
                  <a:schemeClr val="hlink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000" b="1" smtClean="0">
                <a:ea typeface="宋体" panose="02010600030101010101" pitchFamily="2" charset="-122"/>
              </a:rPr>
              <a:t>针对图</a:t>
            </a:r>
            <a:r>
              <a:rPr lang="en-US" altLang="zh-CN" sz="2000" b="1" smtClean="0">
                <a:ea typeface="宋体" panose="02010600030101010101" pitchFamily="2" charset="-122"/>
              </a:rPr>
              <a:t>5.5 </a:t>
            </a:r>
            <a:r>
              <a:rPr lang="zh-CN" altLang="en-US" sz="2000" b="1" smtClean="0">
                <a:ea typeface="宋体" panose="02010600030101010101" pitchFamily="2" charset="-122"/>
              </a:rPr>
              <a:t>描述的</a:t>
            </a:r>
            <a:r>
              <a:rPr lang="en-US" altLang="zh-CN" sz="2000" b="1" smtClean="0">
                <a:ea typeface="宋体" panose="02010600030101010101" pitchFamily="2" charset="-122"/>
              </a:rPr>
              <a:t>8KB cache</a:t>
            </a:r>
            <a:r>
              <a:rPr lang="zh-CN" altLang="en-US" sz="2000" b="1" smtClean="0">
                <a:ea typeface="宋体" panose="02010600030101010101" pitchFamily="2" charset="-122"/>
              </a:rPr>
              <a:t>；</a:t>
            </a:r>
            <a:endParaRPr lang="en-US" altLang="zh-CN" sz="2000" b="1" smtClean="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000" smtClean="0">
                <a:ea typeface="宋体" panose="02010600030101010101" pitchFamily="2" charset="-122"/>
              </a:rPr>
              <a:t>	</a:t>
            </a:r>
            <a:r>
              <a:rPr lang="zh-CN" altLang="en-US" sz="2000" b="1" smtClean="0">
                <a:solidFill>
                  <a:srgbClr val="C00000"/>
                </a:solidFill>
                <a:ea typeface="宋体" panose="02010600030101010101" pitchFamily="2" charset="-122"/>
              </a:rPr>
              <a:t>浮点</a:t>
            </a:r>
            <a:r>
              <a:rPr lang="zh-CN" altLang="en-US" sz="2000" b="1" smtClean="0">
                <a:ea typeface="宋体" panose="02010600030101010101" pitchFamily="2" charset="-122"/>
              </a:rPr>
              <a:t>直接映像</a:t>
            </a:r>
            <a:r>
              <a:rPr lang="en-US" altLang="zh-CN" sz="2000" b="1" smtClean="0">
                <a:ea typeface="宋体" panose="02010600030101010101" pitchFamily="2" charset="-122"/>
              </a:rPr>
              <a:t>cache</a:t>
            </a:r>
            <a:r>
              <a:rPr lang="zh-CN" altLang="en-US" sz="2000" b="1" smtClean="0">
                <a:ea typeface="宋体" panose="02010600030101010101" pitchFamily="2" charset="-122"/>
              </a:rPr>
              <a:t>缺失率：</a:t>
            </a:r>
            <a:r>
              <a:rPr lang="en-US" altLang="zh-CN" sz="2000" b="1" smtClean="0">
                <a:ea typeface="宋体" panose="02010600030101010101" pitchFamily="2" charset="-122"/>
              </a:rPr>
              <a:t>11.4% </a:t>
            </a:r>
            <a:endParaRPr lang="en-US" altLang="zh-CN" sz="2000" b="1" smtClean="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zh-CN" altLang="en-US" sz="2000" b="1" smtClean="0">
                <a:ea typeface="宋体" panose="02010600030101010101" pitchFamily="2" charset="-122"/>
              </a:rPr>
              <a:t>	</a:t>
            </a:r>
            <a:r>
              <a:rPr lang="zh-CN" altLang="en-US" sz="2000" b="1" smtClean="0">
                <a:solidFill>
                  <a:srgbClr val="C00000"/>
                </a:solidFill>
                <a:ea typeface="宋体" panose="02010600030101010101" pitchFamily="2" charset="-122"/>
              </a:rPr>
              <a:t>         浮点</a:t>
            </a:r>
            <a:r>
              <a:rPr lang="en-US" altLang="zh-CN" sz="2000" b="1" smtClean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b="1" smtClean="0">
                <a:ea typeface="宋体" panose="02010600030101010101" pitchFamily="2" charset="-122"/>
              </a:rPr>
              <a:t>2-</a:t>
            </a:r>
            <a:r>
              <a:rPr lang="zh-CN" altLang="en-US" sz="2000" b="1" smtClean="0">
                <a:ea typeface="宋体" panose="02010600030101010101" pitchFamily="2" charset="-122"/>
              </a:rPr>
              <a:t>路</a:t>
            </a:r>
            <a:r>
              <a:rPr lang="en-US" altLang="zh-CN" sz="2000" b="1" smtClean="0">
                <a:ea typeface="宋体" panose="02010600030101010101" pitchFamily="2" charset="-122"/>
              </a:rPr>
              <a:t> cache</a:t>
            </a:r>
            <a:r>
              <a:rPr lang="zh-CN" altLang="en-US" sz="2000" b="1" smtClean="0">
                <a:ea typeface="宋体" panose="02010600030101010101" pitchFamily="2" charset="-122"/>
              </a:rPr>
              <a:t>缺失率：10.7% </a:t>
            </a:r>
            <a:endParaRPr lang="en-US" altLang="zh-CN" sz="2000" b="1" smtClean="0"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en-US" altLang="zh-CN" sz="2000" b="1" smtClean="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000" b="1" smtClean="0">
                <a:ea typeface="宋体" panose="02010600030101010101" pitchFamily="2" charset="-122"/>
              </a:rPr>
              <a:t>	</a:t>
            </a:r>
            <a:r>
              <a:rPr lang="zh-CN" altLang="en-US" sz="2000" b="1" smtClean="0">
                <a:solidFill>
                  <a:srgbClr val="7030A0"/>
                </a:solidFill>
                <a:ea typeface="宋体" panose="02010600030101010101" pitchFamily="2" charset="-122"/>
              </a:rPr>
              <a:t>整数</a:t>
            </a:r>
            <a:r>
              <a:rPr lang="zh-CN" altLang="en-US" sz="2000" b="1" smtClean="0">
                <a:ea typeface="宋体" panose="02010600030101010101" pitchFamily="2" charset="-122"/>
              </a:rPr>
              <a:t>直接映像</a:t>
            </a:r>
            <a:r>
              <a:rPr lang="en-US" altLang="zh-CN" sz="2000" b="1" smtClean="0">
                <a:ea typeface="宋体" panose="02010600030101010101" pitchFamily="2" charset="-122"/>
              </a:rPr>
              <a:t>cache</a:t>
            </a:r>
            <a:r>
              <a:rPr lang="zh-CN" altLang="en-US" sz="2000" b="1" smtClean="0">
                <a:ea typeface="宋体" panose="02010600030101010101" pitchFamily="2" charset="-122"/>
              </a:rPr>
              <a:t>缺失率： </a:t>
            </a:r>
            <a:r>
              <a:rPr lang="en-US" altLang="zh-CN" sz="2000" b="1" smtClean="0">
                <a:ea typeface="宋体" panose="02010600030101010101" pitchFamily="2" charset="-122"/>
              </a:rPr>
              <a:t>7.4% </a:t>
            </a:r>
            <a:endParaRPr lang="en-US" altLang="zh-CN" sz="2000" b="1" smtClean="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zh-CN" altLang="en-US" sz="2000" b="1" smtClean="0">
                <a:ea typeface="宋体" panose="02010600030101010101" pitchFamily="2" charset="-122"/>
              </a:rPr>
              <a:t>	        </a:t>
            </a:r>
            <a:r>
              <a:rPr lang="zh-CN" altLang="en-US" sz="2000" b="1" smtClean="0">
                <a:solidFill>
                  <a:srgbClr val="7030A0"/>
                </a:solidFill>
                <a:ea typeface="宋体" panose="02010600030101010101" pitchFamily="2" charset="-122"/>
              </a:rPr>
              <a:t>整数</a:t>
            </a:r>
            <a:r>
              <a:rPr lang="zh-CN" altLang="en-US" sz="2000" b="1" smtClean="0">
                <a:ea typeface="宋体" panose="02010600030101010101" pitchFamily="2" charset="-122"/>
              </a:rPr>
              <a:t> </a:t>
            </a:r>
            <a:r>
              <a:rPr lang="en-US" altLang="zh-CN" sz="2000" b="1" smtClean="0">
                <a:ea typeface="宋体" panose="02010600030101010101" pitchFamily="2" charset="-122"/>
              </a:rPr>
              <a:t>2-</a:t>
            </a:r>
            <a:r>
              <a:rPr lang="zh-CN" altLang="en-US" sz="2000" b="1" smtClean="0">
                <a:ea typeface="宋体" panose="02010600030101010101" pitchFamily="2" charset="-122"/>
              </a:rPr>
              <a:t>路</a:t>
            </a:r>
            <a:r>
              <a:rPr lang="en-US" altLang="zh-CN" sz="2000" b="1" smtClean="0">
                <a:ea typeface="宋体" panose="02010600030101010101" pitchFamily="2" charset="-122"/>
              </a:rPr>
              <a:t> cache</a:t>
            </a:r>
            <a:r>
              <a:rPr lang="zh-CN" altLang="en-US" sz="2000" b="1" smtClean="0">
                <a:ea typeface="宋体" panose="02010600030101010101" pitchFamily="2" charset="-122"/>
              </a:rPr>
              <a:t>缺失率： 6.0% </a:t>
            </a:r>
            <a:endParaRPr lang="en-US" altLang="zh-CN" sz="2000" b="1" smtClean="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000" b="1" smtClean="0">
                <a:solidFill>
                  <a:schemeClr val="hlink"/>
                </a:solidFill>
                <a:ea typeface="宋体" panose="02010600030101010101" pitchFamily="2" charset="-122"/>
              </a:rPr>
              <a:t>	①　</a:t>
            </a:r>
            <a:r>
              <a:rPr lang="zh-CN" altLang="en-US" sz="2000" b="1" smtClean="0">
                <a:solidFill>
                  <a:schemeClr val="hlink"/>
                </a:solidFill>
                <a:ea typeface="宋体" panose="02010600030101010101" pitchFamily="2" charset="-122"/>
              </a:rPr>
              <a:t>对于浮点程序，用平均访存停顿时间比，判断哪种策略更好：</a:t>
            </a:r>
            <a:endParaRPr lang="en-US" altLang="zh-CN" sz="2000" b="1" smtClean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000" b="1" smtClean="0">
                <a:solidFill>
                  <a:schemeClr val="hlink"/>
                </a:solidFill>
                <a:ea typeface="宋体" panose="02010600030101010101" pitchFamily="2" charset="-122"/>
              </a:rPr>
              <a:t>                   </a:t>
            </a:r>
            <a:r>
              <a:rPr lang="zh-CN" altLang="zh-CN" sz="2000" b="1" smtClean="0">
                <a:solidFill>
                  <a:schemeClr val="hlink"/>
                </a:solidFill>
                <a:ea typeface="宋体" panose="02010600030101010101" pitchFamily="2" charset="-122"/>
              </a:rPr>
              <a:t>支持</a:t>
            </a:r>
            <a:r>
              <a:rPr lang="en-US" altLang="zh-CN" sz="2000" b="1" smtClean="0">
                <a:solidFill>
                  <a:schemeClr val="hlink"/>
                </a:solidFill>
                <a:ea typeface="宋体" panose="02010600030101010101" pitchFamily="2" charset="-122"/>
              </a:rPr>
              <a:t> </a:t>
            </a:r>
            <a:r>
              <a:rPr lang="zh-CN" altLang="en-US" sz="2000" b="1" smtClean="0">
                <a:solidFill>
                  <a:srgbClr val="C00000"/>
                </a:solidFill>
                <a:ea typeface="宋体" panose="02010600030101010101" pitchFamily="2" charset="-122"/>
                <a:sym typeface="+mn-ea"/>
              </a:rPr>
              <a:t>“一次缺失下命中”下，</a:t>
            </a:r>
            <a:r>
              <a:rPr lang="en-US" altLang="zh-CN" sz="2000" b="1" smtClean="0">
                <a:solidFill>
                  <a:schemeClr val="hlink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b="1" smtClean="0">
                <a:solidFill>
                  <a:srgbClr val="FF0000"/>
                </a:solidFill>
                <a:ea typeface="宋体" panose="02010600030101010101" pitchFamily="2" charset="-122"/>
              </a:rPr>
              <a:t>2-</a:t>
            </a:r>
            <a:r>
              <a:rPr lang="zh-CN" altLang="en-US" sz="2000" b="1" smtClean="0">
                <a:solidFill>
                  <a:srgbClr val="FF0000"/>
                </a:solidFill>
                <a:ea typeface="宋体" panose="02010600030101010101" pitchFamily="2" charset="-122"/>
              </a:rPr>
              <a:t>路组相联</a:t>
            </a:r>
            <a:r>
              <a:rPr lang="zh-CN" altLang="en-US" sz="2000" b="1" smtClean="0">
                <a:solidFill>
                  <a:schemeClr val="hlink"/>
                </a:solidFill>
                <a:ea typeface="宋体" panose="02010600030101010101" pitchFamily="2" charset="-122"/>
              </a:rPr>
              <a:t>还是</a:t>
            </a:r>
            <a:r>
              <a:rPr lang="zh-CN" altLang="en-US" sz="2000" b="1" smtClean="0">
                <a:solidFill>
                  <a:srgbClr val="FF0000"/>
                </a:solidFill>
                <a:ea typeface="宋体" panose="02010600030101010101" pitchFamily="2" charset="-122"/>
              </a:rPr>
              <a:t>直接映像</a:t>
            </a:r>
            <a:r>
              <a:rPr lang="zh-CN" altLang="en-US" sz="2000" b="1" smtClean="0">
                <a:solidFill>
                  <a:srgbClr val="C00000"/>
                </a:solidFill>
                <a:ea typeface="宋体" panose="02010600030101010101" pitchFamily="2" charset="-122"/>
              </a:rPr>
              <a:t>？</a:t>
            </a:r>
            <a:endParaRPr lang="en-US" altLang="zh-CN" sz="2000" b="1" smtClean="0">
              <a:solidFill>
                <a:srgbClr val="C00000"/>
              </a:solidFill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sz="2000" b="1" smtClean="0">
                <a:solidFill>
                  <a:schemeClr val="hlink"/>
                </a:solidFill>
                <a:ea typeface="宋体" panose="02010600030101010101" pitchFamily="2" charset="-122"/>
              </a:rPr>
              <a:t>	②　</a:t>
            </a:r>
            <a:r>
              <a:rPr lang="zh-CN" altLang="en-US" sz="2000" b="1" smtClean="0">
                <a:solidFill>
                  <a:schemeClr val="hlink"/>
                </a:solidFill>
                <a:ea typeface="宋体" panose="02010600030101010101" pitchFamily="2" charset="-122"/>
              </a:rPr>
              <a:t>对于整数程序情况又怎么样？</a:t>
            </a:r>
            <a:endParaRPr lang="en-US" altLang="zh-CN" sz="2000" b="1" dirty="0">
              <a:solidFill>
                <a:schemeClr val="hlink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62136" y="1052736"/>
            <a:ext cx="8077200" cy="1723549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ts val="3000"/>
              </a:lnSpc>
              <a:spcBef>
                <a:spcPct val="30000"/>
              </a:spcBef>
              <a:buSzPct val="100000"/>
            </a:pP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图</a:t>
            </a:r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5.5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表明</a:t>
            </a:r>
            <a:r>
              <a:rPr lang="zh-CN" altLang="en-US" sz="2000" b="1" dirty="0" smtClean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“</a:t>
            </a:r>
            <a:r>
              <a:rPr lang="zh-CN" altLang="en-US" sz="2000" b="1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一次缺失</a:t>
            </a:r>
            <a:r>
              <a:rPr lang="zh-CN" altLang="en-US" sz="2000" b="1" dirty="0" smtClean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下命中”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可减少</a:t>
            </a:r>
            <a:r>
              <a:rPr lang="zh-CN" altLang="en-US" sz="20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平均访存停顿时间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到阻塞</a:t>
            </a:r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cache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的</a:t>
            </a:r>
            <a:r>
              <a:rPr lang="en-US" altLang="zh-CN" sz="2000" b="1" dirty="0" smtClean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76%</a:t>
            </a:r>
            <a:r>
              <a:rPr lang="zh-CN" altLang="en-US" sz="2000" b="1" dirty="0" smtClean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000" b="1" dirty="0" smtClean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&lt;</a:t>
            </a:r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93</a:t>
            </a:r>
            <a:r>
              <a:rPr lang="en-US" altLang="zh-CN" sz="2000" b="1" dirty="0" smtClean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%</a:t>
            </a:r>
            <a:r>
              <a:rPr lang="zh-CN" altLang="en-US" sz="2000" b="1" dirty="0" smtClean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）。</a:t>
            </a:r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>
              <a:lnSpc>
                <a:spcPts val="3000"/>
              </a:lnSpc>
              <a:spcBef>
                <a:spcPct val="30000"/>
              </a:spcBef>
              <a:buSzPct val="100000"/>
            </a:pP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因此，对于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浮点程序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zh-CN" altLang="en-US" sz="2000" b="1" dirty="0" smtClean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支持“一次缺失下命中”</a:t>
            </a:r>
            <a:r>
              <a:rPr lang="en-US" altLang="zh-CN" sz="2000" b="1" dirty="0" smtClean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的直接映像</a:t>
            </a:r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cache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的性能比在缺失下阻塞的</a:t>
            </a:r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2-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路组相联</a:t>
            </a:r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cache</a:t>
            </a:r>
            <a:r>
              <a:rPr lang="zh-CN" altLang="en-US" sz="20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更好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 autoUpdateAnimBg="0"/>
      <p:bldP spid="6" grpId="0" animBg="1" autoUpdateAnimBg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648"/>
            <a:ext cx="8610600" cy="762000"/>
          </a:xfrm>
        </p:spPr>
        <p:txBody>
          <a:bodyPr>
            <a:noAutofit/>
          </a:bodyPr>
          <a:lstStyle/>
          <a:p>
            <a:r>
              <a:rPr lang="zh-CN" altLang="en-US" sz="3200" b="1" dirty="0" smtClean="0">
                <a:ea typeface="宋体" panose="02010600030101010101" pitchFamily="2" charset="-122"/>
              </a:rPr>
              <a:t>第</a:t>
            </a:r>
            <a:r>
              <a:rPr lang="en-US" altLang="zh-CN" sz="3200" b="1" dirty="0" smtClean="0">
                <a:ea typeface="宋体" panose="02010600030101010101" pitchFamily="2" charset="-122"/>
              </a:rPr>
              <a:t>2</a:t>
            </a:r>
            <a:r>
              <a:rPr lang="zh-CN" altLang="en-US" sz="3200" b="1" dirty="0" smtClean="0">
                <a:ea typeface="宋体" panose="02010600030101010101" pitchFamily="2" charset="-122"/>
              </a:rPr>
              <a:t>种</a:t>
            </a:r>
            <a:r>
              <a:rPr lang="zh-CN" altLang="en-US" sz="32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缺失代价</a:t>
            </a:r>
            <a:r>
              <a:rPr lang="en-US" altLang="zh-CN" sz="32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/</a:t>
            </a:r>
            <a:r>
              <a:rPr lang="zh-CN" altLang="en-US" sz="32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缺失率</a:t>
            </a:r>
            <a:r>
              <a:rPr lang="zh-CN" altLang="en-US" sz="3200" b="1" dirty="0" smtClean="0">
                <a:ea typeface="宋体" panose="02010600030101010101" pitchFamily="2" charset="-122"/>
              </a:rPr>
              <a:t>降低技术：</a:t>
            </a:r>
            <a:br>
              <a:rPr lang="en-US" altLang="zh-CN" sz="3200" b="1" dirty="0" smtClean="0">
                <a:ea typeface="宋体" panose="02010600030101010101" pitchFamily="2" charset="-122"/>
              </a:rPr>
            </a:br>
            <a:r>
              <a:rPr lang="zh-CN" altLang="en-US" sz="3600" b="1" dirty="0" smtClean="0">
                <a:ea typeface="宋体" panose="02010600030101010101" pitchFamily="2" charset="-122"/>
              </a:rPr>
              <a:t>指令和数据的硬件预取</a:t>
            </a:r>
            <a:endParaRPr lang="zh-CN" altLang="en-US" sz="3600" b="1" dirty="0">
              <a:ea typeface="宋体" panose="02010600030101010101" pitchFamily="2" charset="-122"/>
            </a:endParaRPr>
          </a:p>
        </p:txBody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68730"/>
            <a:ext cx="9144000" cy="5453380"/>
          </a:xfrm>
        </p:spPr>
        <p:txBody>
          <a:bodyPr>
            <a:normAutofit fontScale="85000"/>
          </a:bodyPr>
          <a:lstStyle/>
          <a:p>
            <a:pPr>
              <a:lnSpc>
                <a:spcPts val="3000"/>
              </a:lnSpc>
              <a:buFontTx/>
              <a:buNone/>
            </a:pPr>
            <a:r>
              <a:rPr lang="zh-CN" altLang="en-US" sz="28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 </a:t>
            </a:r>
            <a:r>
              <a:rPr lang="zh-CN" altLang="en-US" sz="33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方法 </a:t>
            </a:r>
            <a:r>
              <a:rPr lang="en-US" altLang="zh-CN" sz="33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——</a:t>
            </a:r>
            <a:r>
              <a:rPr lang="zh-CN" altLang="en-US" sz="33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减少缺失</a:t>
            </a:r>
            <a:endParaRPr lang="en-US" altLang="zh-CN" sz="3300" b="1" dirty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>
              <a:lnSpc>
                <a:spcPts val="3200"/>
              </a:lnSpc>
            </a:pPr>
            <a:r>
              <a:rPr lang="zh-CN" altLang="en-US" sz="28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在</a:t>
            </a:r>
            <a:r>
              <a:rPr lang="en-US" altLang="zh-CN" sz="28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CPU</a:t>
            </a:r>
            <a:r>
              <a:rPr lang="zh-CN" altLang="en-US" sz="28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实际需要访存数据以前，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提前</a:t>
            </a:r>
            <a:r>
              <a:rPr lang="zh-CN" altLang="en-US" sz="28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从主存取数据。</a:t>
            </a:r>
            <a:r>
              <a:rPr lang="en-US" altLang="zh-CN" sz="28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800" b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ts val="3200"/>
              </a:lnSpc>
            </a:pPr>
            <a:r>
              <a:rPr lang="zh-CN" altLang="en-US" sz="28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在产生访存请求之前获取数据可减少</a:t>
            </a:r>
            <a:r>
              <a:rPr lang="zh-CN" altLang="en-US" sz="28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强制缺失</a:t>
            </a:r>
            <a:r>
              <a:rPr lang="zh-CN" altLang="en-US" sz="28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。</a:t>
            </a:r>
            <a:r>
              <a:rPr lang="en-US" altLang="zh-CN" sz="28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endParaRPr lang="en-US" altLang="zh-CN" sz="2800" b="1" dirty="0">
              <a:solidFill>
                <a:srgbClr val="000000"/>
              </a:solidFill>
              <a:ea typeface="宋体" panose="02010600030101010101" pitchFamily="2" charset="-122"/>
            </a:endParaRPr>
          </a:p>
          <a:p>
            <a:pPr>
              <a:lnSpc>
                <a:spcPts val="3200"/>
              </a:lnSpc>
            </a:pPr>
            <a:r>
              <a:rPr lang="zh-CN" altLang="en-US" sz="28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可能增加其他缺失，如从</a:t>
            </a:r>
            <a:r>
              <a:rPr lang="en-US" altLang="zh-CN" sz="28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cache</a:t>
            </a:r>
            <a:r>
              <a:rPr lang="zh-CN" altLang="en-US" sz="2800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中移走了有用的块。</a:t>
            </a:r>
            <a:r>
              <a:rPr lang="en-US" altLang="zh-CN" sz="2800" b="1" dirty="0" smtClean="0">
                <a:ea typeface="宋体" panose="02010600030101010101" pitchFamily="2" charset="-122"/>
              </a:rPr>
              <a:t> </a:t>
            </a:r>
            <a:endParaRPr lang="en-US" altLang="zh-CN" sz="2800" b="1" dirty="0">
              <a:ea typeface="宋体" panose="02010600030101010101" pitchFamily="2" charset="-122"/>
            </a:endParaRPr>
          </a:p>
          <a:p>
            <a:pPr lvl="1">
              <a:lnSpc>
                <a:spcPts val="3200"/>
              </a:lnSpc>
            </a:pPr>
            <a:r>
              <a:rPr lang="zh-CN" altLang="en-US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因此，很多</a:t>
            </a:r>
            <a:r>
              <a:rPr lang="en-US" altLang="zh-CN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b="1" dirty="0">
                <a:solidFill>
                  <a:srgbClr val="000000"/>
                </a:solidFill>
                <a:ea typeface="宋体" panose="02010600030101010101" pitchFamily="2" charset="-122"/>
              </a:rPr>
              <a:t>caches </a:t>
            </a:r>
            <a:r>
              <a:rPr lang="zh-CN" altLang="en-US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会增加</a:t>
            </a:r>
            <a:r>
              <a:rPr lang="zh-CN" altLang="en-US" b="1" i="1" dirty="0" smtClean="0">
                <a:solidFill>
                  <a:srgbClr val="FF0000"/>
                </a:solidFill>
                <a:ea typeface="宋体" panose="02010600030101010101" pitchFamily="2" charset="-122"/>
              </a:rPr>
              <a:t>一个特殊的缓冲器</a:t>
            </a:r>
            <a:r>
              <a:rPr lang="zh-CN" altLang="en-US" b="1" dirty="0" smtClean="0">
                <a:solidFill>
                  <a:srgbClr val="000000"/>
                </a:solidFill>
                <a:ea typeface="宋体" panose="02010600030101010101" pitchFamily="2" charset="-122"/>
              </a:rPr>
              <a:t>中保存预取的块</a:t>
            </a:r>
            <a:r>
              <a:rPr lang="en-US" altLang="zh-CN" b="1" dirty="0" smtClean="0">
                <a:ea typeface="宋体" panose="02010600030101010101" pitchFamily="2" charset="-122"/>
              </a:rPr>
              <a:t> </a:t>
            </a:r>
            <a:endParaRPr lang="en-US" altLang="zh-CN" b="1" dirty="0">
              <a:ea typeface="宋体" panose="02010600030101010101" pitchFamily="2" charset="-122"/>
            </a:endParaRPr>
          </a:p>
          <a:p>
            <a:pPr>
              <a:lnSpc>
                <a:spcPts val="3200"/>
              </a:lnSpc>
            </a:pPr>
            <a:r>
              <a:rPr lang="zh-CN" altLang="en-US" sz="2800" b="1" dirty="0" smtClean="0"/>
              <a:t>例如：指令预取</a:t>
            </a:r>
            <a:endParaRPr lang="en-US" sz="2800" b="1" dirty="0"/>
          </a:p>
          <a:p>
            <a:pPr lvl="1">
              <a:lnSpc>
                <a:spcPts val="3200"/>
              </a:lnSpc>
            </a:pPr>
            <a:r>
              <a:rPr lang="en-US" b="1" dirty="0"/>
              <a:t>Alpha </a:t>
            </a:r>
            <a:r>
              <a:rPr lang="en-US" b="1" dirty="0" smtClean="0"/>
              <a:t>21064</a:t>
            </a:r>
            <a:r>
              <a:rPr lang="zh-CN" altLang="en-US" b="1" dirty="0" smtClean="0"/>
              <a:t>设置一块</a:t>
            </a:r>
            <a:r>
              <a:rPr lang="en-US" altLang="zh-CN" b="1" dirty="0" smtClean="0"/>
              <a:t>32B</a:t>
            </a:r>
            <a:r>
              <a:rPr lang="zh-CN" altLang="en-US" b="1" dirty="0" smtClean="0"/>
              <a:t>的</a:t>
            </a:r>
            <a:r>
              <a:rPr lang="zh-CN" altLang="en-US" b="1" dirty="0" smtClean="0">
                <a:solidFill>
                  <a:schemeClr val="hlink"/>
                </a:solidFill>
              </a:rPr>
              <a:t>“</a:t>
            </a:r>
            <a:r>
              <a:rPr lang="zh-CN" altLang="en-US" b="1" u="sng" dirty="0" smtClean="0">
                <a:solidFill>
                  <a:schemeClr val="hlink"/>
                </a:solidFill>
              </a:rPr>
              <a:t>流缓冲器</a:t>
            </a:r>
            <a:r>
              <a:rPr lang="zh-CN" altLang="en-US" b="1" dirty="0" smtClean="0">
                <a:solidFill>
                  <a:schemeClr val="hlink"/>
                </a:solidFill>
              </a:rPr>
              <a:t>”</a:t>
            </a:r>
            <a:endParaRPr lang="en-US" altLang="zh-CN" b="1" dirty="0" smtClean="0">
              <a:solidFill>
                <a:schemeClr val="hlink"/>
              </a:solidFill>
            </a:endParaRPr>
          </a:p>
          <a:p>
            <a:pPr lvl="1">
              <a:lnSpc>
                <a:spcPts val="3200"/>
              </a:lnSpc>
            </a:pPr>
            <a:r>
              <a:rPr lang="zh-CN" altLang="en-US" b="1" dirty="0" smtClean="0">
                <a:solidFill>
                  <a:schemeClr val="hlink"/>
                </a:solidFill>
              </a:rPr>
              <a:t>缺失时</a:t>
            </a:r>
            <a:r>
              <a:rPr lang="zh-CN" altLang="en-US" b="1" dirty="0" smtClean="0"/>
              <a:t>先访问</a:t>
            </a:r>
            <a:r>
              <a:rPr lang="zh-CN" altLang="en-US" b="1" dirty="0" smtClean="0">
                <a:solidFill>
                  <a:schemeClr val="hlink"/>
                </a:solidFill>
              </a:rPr>
              <a:t>流缓冲器，</a:t>
            </a:r>
            <a:r>
              <a:rPr lang="zh-CN" altLang="en-US" b="1" dirty="0" smtClean="0">
                <a:solidFill>
                  <a:srgbClr val="FF0000"/>
                </a:solidFill>
              </a:rPr>
              <a:t>命中</a:t>
            </a:r>
            <a:r>
              <a:rPr lang="zh-CN" altLang="en-US" b="1" dirty="0" smtClean="0"/>
              <a:t>读出该块，发下一块预取请求；</a:t>
            </a:r>
            <a:endParaRPr lang="en-US" b="1" dirty="0"/>
          </a:p>
          <a:p>
            <a:pPr marL="457200" lvl="1" indent="0">
              <a:lnSpc>
                <a:spcPts val="3200"/>
              </a:lnSpc>
              <a:buNone/>
            </a:pPr>
            <a:r>
              <a:rPr lang="zh-CN" altLang="en-US" b="1" dirty="0" smtClean="0"/>
              <a:t>如</a:t>
            </a:r>
            <a:r>
              <a:rPr lang="zh-CN" altLang="en-US" b="1" dirty="0" smtClean="0">
                <a:solidFill>
                  <a:srgbClr val="FF0000"/>
                </a:solidFill>
              </a:rPr>
              <a:t>不命中</a:t>
            </a:r>
            <a:r>
              <a:rPr lang="zh-CN" altLang="en-US" b="1" dirty="0" smtClean="0"/>
              <a:t>，则从下级存储器</a:t>
            </a:r>
            <a:r>
              <a:rPr lang="zh-CN" altLang="en-US" b="1" dirty="0" smtClean="0">
                <a:solidFill>
                  <a:srgbClr val="FF0000"/>
                </a:solidFill>
              </a:rPr>
              <a:t>取该块</a:t>
            </a:r>
            <a:r>
              <a:rPr lang="zh-CN" altLang="en-US" b="1" dirty="0" smtClean="0"/>
              <a:t>和</a:t>
            </a:r>
            <a:r>
              <a:rPr lang="zh-CN" altLang="en-US" b="1" dirty="0" smtClean="0">
                <a:solidFill>
                  <a:srgbClr val="FF0000"/>
                </a:solidFill>
              </a:rPr>
              <a:t>下一块</a:t>
            </a:r>
            <a:r>
              <a:rPr lang="zh-CN" altLang="en-US" b="1" dirty="0" smtClean="0"/>
              <a:t>到</a:t>
            </a:r>
            <a:r>
              <a:rPr lang="en-US" altLang="zh-CN" b="1" dirty="0" smtClean="0"/>
              <a:t>Cache</a:t>
            </a:r>
            <a:r>
              <a:rPr lang="zh-CN" altLang="en-US" b="1" dirty="0" smtClean="0"/>
              <a:t>和流缓冲器</a:t>
            </a:r>
            <a:endParaRPr lang="zh-CN" altLang="en-US" b="1" dirty="0" smtClean="0"/>
          </a:p>
          <a:p>
            <a:pPr marL="457200" lvl="1" indent="0">
              <a:lnSpc>
                <a:spcPts val="3200"/>
              </a:lnSpc>
              <a:buNone/>
            </a:pPr>
            <a:endParaRPr lang="en-US" b="1" dirty="0"/>
          </a:p>
          <a:p>
            <a:pPr>
              <a:lnSpc>
                <a:spcPts val="3200"/>
              </a:lnSpc>
            </a:pPr>
            <a:r>
              <a:rPr lang="zh-CN" altLang="en-US" sz="2800" b="1" dirty="0" smtClean="0">
                <a:solidFill>
                  <a:srgbClr val="FF0000"/>
                </a:solidFill>
              </a:rPr>
              <a:t>预取与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CPU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执行可以同时进行</a:t>
            </a:r>
            <a:endParaRPr lang="zh-CN" altLang="en-US" sz="2800" b="1" dirty="0" smtClean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图5-29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24"/>
          <a:stretch>
            <a:fillRect/>
          </a:stretch>
        </p:blipFill>
        <p:spPr bwMode="auto">
          <a:xfrm>
            <a:off x="1198244" y="40322"/>
            <a:ext cx="6805613" cy="68176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椭圆 1"/>
          <p:cNvSpPr/>
          <p:nvPr/>
        </p:nvSpPr>
        <p:spPr>
          <a:xfrm>
            <a:off x="2195736" y="3933056"/>
            <a:ext cx="1728192" cy="360040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660"/>
            <a:ext cx="8382000" cy="1143000"/>
          </a:xfrm>
          <a:noFill/>
        </p:spPr>
        <p:txBody>
          <a:bodyPr lIns="90488" rIns="90488">
            <a:normAutofit fontScale="90000"/>
          </a:bodyPr>
          <a:lstStyle/>
          <a:p>
            <a:r>
              <a:rPr lang="zh-CN" altLang="en-US" sz="3100" b="1" dirty="0" smtClean="0">
                <a:ea typeface="宋体" panose="02010600030101010101" pitchFamily="2" charset="-122"/>
              </a:rPr>
              <a:t>第</a:t>
            </a:r>
            <a:r>
              <a:rPr lang="en-US" altLang="zh-CN" sz="3100" b="1" dirty="0" smtClean="0">
                <a:ea typeface="宋体" panose="02010600030101010101" pitchFamily="2" charset="-122"/>
              </a:rPr>
              <a:t>3</a:t>
            </a:r>
            <a:r>
              <a:rPr lang="zh-CN" altLang="en-US" sz="3100" b="1" dirty="0" smtClean="0">
                <a:ea typeface="宋体" panose="02010600030101010101" pitchFamily="2" charset="-122"/>
              </a:rPr>
              <a:t>种</a:t>
            </a:r>
            <a:r>
              <a:rPr lang="zh-CN" altLang="en-US" sz="31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缺失代价</a:t>
            </a:r>
            <a:r>
              <a:rPr lang="en-US" altLang="zh-CN" sz="31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/</a:t>
            </a:r>
            <a:r>
              <a:rPr lang="zh-CN" altLang="en-US" sz="31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缺失率</a:t>
            </a:r>
            <a:r>
              <a:rPr lang="zh-CN" altLang="en-US" sz="3100" b="1" dirty="0" smtClean="0">
                <a:ea typeface="宋体" panose="02010600030101010101" pitchFamily="2" charset="-122"/>
              </a:rPr>
              <a:t>降低技术：</a:t>
            </a:r>
            <a:r>
              <a:rPr lang="en-US" altLang="zh-CN" sz="3100" b="1" dirty="0" smtClean="0">
                <a:ea typeface="宋体" panose="02010600030101010101" pitchFamily="2" charset="-122"/>
              </a:rPr>
              <a:t> </a:t>
            </a:r>
            <a:br>
              <a:rPr lang="en-US" sz="3100" b="1" dirty="0"/>
            </a:br>
            <a:r>
              <a:rPr lang="zh-CN" altLang="en-US" sz="4000" b="1" dirty="0" smtClean="0"/>
              <a:t>编译器控制的预取</a:t>
            </a:r>
            <a:endParaRPr lang="en-US" sz="4000" b="1" dirty="0"/>
          </a:p>
        </p:txBody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980728"/>
            <a:ext cx="8534400" cy="5616624"/>
          </a:xfrm>
          <a:noFill/>
        </p:spPr>
        <p:txBody>
          <a:bodyPr lIns="90488" rIns="90488">
            <a:normAutofit/>
          </a:bodyPr>
          <a:lstStyle/>
          <a:p>
            <a:pPr>
              <a:buFontTx/>
              <a:buNone/>
            </a:pPr>
            <a:r>
              <a:rPr lang="zh-CN" altLang="en-US" sz="28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方法</a:t>
            </a:r>
            <a:r>
              <a:rPr lang="en-US" altLang="zh-CN" sz="28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——</a:t>
            </a:r>
            <a:r>
              <a:rPr lang="zh-CN" altLang="en-US" sz="28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减少缺失</a:t>
            </a:r>
            <a:r>
              <a:rPr lang="en-US" sz="2800" b="1" dirty="0" smtClean="0">
                <a:solidFill>
                  <a:schemeClr val="hlink"/>
                </a:solidFill>
              </a:rPr>
              <a:t> </a:t>
            </a:r>
            <a:endParaRPr lang="en-US" sz="2800" b="1" dirty="0" smtClean="0"/>
          </a:p>
          <a:p>
            <a:pPr>
              <a:lnSpc>
                <a:spcPts val="2900"/>
              </a:lnSpc>
            </a:pPr>
            <a:r>
              <a:rPr lang="zh-CN" altLang="en-US" sz="2600" b="1" dirty="0" smtClean="0"/>
              <a:t>编译器插入</a:t>
            </a:r>
            <a:r>
              <a:rPr lang="zh-CN" altLang="en-US" sz="2600" b="1" dirty="0" smtClean="0">
                <a:solidFill>
                  <a:srgbClr val="FF0000"/>
                </a:solidFill>
              </a:rPr>
              <a:t>预取指令</a:t>
            </a:r>
            <a:r>
              <a:rPr lang="zh-CN" altLang="en-US" sz="2600" b="1" dirty="0" smtClean="0"/>
              <a:t>请求数</a:t>
            </a:r>
            <a:r>
              <a:rPr lang="zh-CN" altLang="en-US" sz="2600" b="1" i="1" dirty="0" smtClean="0"/>
              <a:t>据</a:t>
            </a:r>
            <a:r>
              <a:rPr lang="zh-CN" altLang="en-US" sz="2400" b="1" i="1" dirty="0" smtClean="0"/>
              <a:t>（在实际使用这些数据之前）</a:t>
            </a:r>
            <a:endParaRPr lang="en-US" altLang="zh-CN" sz="2400" b="1" i="1" dirty="0" smtClean="0"/>
          </a:p>
          <a:p>
            <a:pPr>
              <a:lnSpc>
                <a:spcPts val="2900"/>
              </a:lnSpc>
            </a:pPr>
            <a:r>
              <a:rPr lang="zh-CN" altLang="en-US" sz="2600" b="1" dirty="0">
                <a:solidFill>
                  <a:srgbClr val="C00000"/>
                </a:solidFill>
              </a:rPr>
              <a:t>有两种预取方式：</a:t>
            </a:r>
            <a:endParaRPr lang="en-US" altLang="zh-CN" sz="2600" b="1" dirty="0">
              <a:solidFill>
                <a:srgbClr val="C00000"/>
              </a:solidFill>
            </a:endParaRPr>
          </a:p>
          <a:p>
            <a:pPr lvl="1">
              <a:lnSpc>
                <a:spcPts val="2900"/>
              </a:lnSpc>
            </a:pPr>
            <a:r>
              <a:rPr lang="zh-CN" altLang="en-US" sz="2400" b="1" dirty="0"/>
              <a:t>捆绑预取</a:t>
            </a:r>
            <a:r>
              <a:rPr lang="en-US" altLang="zh-CN" sz="2400" b="1" dirty="0"/>
              <a:t>Binding </a:t>
            </a:r>
            <a:r>
              <a:rPr lang="en-US" altLang="zh-CN" sz="2400" b="1" dirty="0" err="1"/>
              <a:t>prefetch</a:t>
            </a:r>
            <a:r>
              <a:rPr lang="zh-CN" altLang="en-US" sz="2400" b="1" dirty="0"/>
              <a:t>：请求预取的值直接装入寄存器。</a:t>
            </a:r>
            <a:endParaRPr lang="en-US" altLang="zh-CN" sz="2400" b="1" dirty="0"/>
          </a:p>
          <a:p>
            <a:pPr marL="914400" lvl="2" indent="0">
              <a:lnSpc>
                <a:spcPts val="2900"/>
              </a:lnSpc>
              <a:buNone/>
            </a:pPr>
            <a:r>
              <a:rPr lang="en-US" altLang="zh-CN" b="1" dirty="0" smtClean="0"/>
              <a:t>(</a:t>
            </a:r>
            <a:r>
              <a:rPr lang="en-US" altLang="zh-CN" b="1" dirty="0"/>
              <a:t>HP PA-RISC loads)</a:t>
            </a:r>
            <a:endParaRPr lang="en-US" altLang="zh-CN" b="1" dirty="0"/>
          </a:p>
          <a:p>
            <a:pPr lvl="1">
              <a:lnSpc>
                <a:spcPts val="2900"/>
              </a:lnSpc>
            </a:pPr>
            <a:r>
              <a:rPr lang="zh-CN" altLang="en-US" sz="2400" b="1" dirty="0"/>
              <a:t>非捆绑预取：将数据预取到</a:t>
            </a:r>
            <a:r>
              <a:rPr lang="en-US" altLang="zh-CN" sz="2400" b="1" dirty="0"/>
              <a:t> cache</a:t>
            </a:r>
            <a:r>
              <a:rPr lang="zh-CN" altLang="en-US" sz="2400" b="1" dirty="0"/>
              <a:t>，不放入寄存器。</a:t>
            </a:r>
            <a:r>
              <a:rPr lang="en-US" altLang="zh-CN" sz="2400" b="1" dirty="0"/>
              <a:t>  </a:t>
            </a:r>
            <a:endParaRPr lang="en-US" altLang="zh-CN" sz="2400" b="1" dirty="0"/>
          </a:p>
          <a:p>
            <a:pPr marL="914400" lvl="2" indent="0">
              <a:lnSpc>
                <a:spcPts val="2900"/>
              </a:lnSpc>
              <a:buNone/>
            </a:pPr>
            <a:r>
              <a:rPr lang="en-US" altLang="zh-CN" b="1" dirty="0"/>
              <a:t>(MIPS IV, PowerPC, SPARC v. 9</a:t>
            </a:r>
            <a:r>
              <a:rPr lang="en-US" altLang="zh-CN" b="1" dirty="0" smtClean="0"/>
              <a:t>)</a:t>
            </a:r>
            <a:endParaRPr lang="en-US" sz="2600" b="1" i="1" dirty="0" smtClean="0"/>
          </a:p>
          <a:p>
            <a:pPr>
              <a:lnSpc>
                <a:spcPts val="2900"/>
              </a:lnSpc>
            </a:pPr>
            <a:r>
              <a:rPr lang="zh-CN" altLang="en-US" sz="2400" b="1" dirty="0" smtClean="0">
                <a:solidFill>
                  <a:srgbClr val="009900"/>
                </a:solidFill>
              </a:rPr>
              <a:t>通常特殊的预取指令不会引起异常：一种特殊的执行形式</a:t>
            </a:r>
            <a:endParaRPr lang="en-US" sz="2400" b="1" dirty="0" smtClean="0">
              <a:solidFill>
                <a:srgbClr val="009900"/>
              </a:solidFill>
            </a:endParaRPr>
          </a:p>
          <a:p>
            <a:pPr>
              <a:lnSpc>
                <a:spcPts val="2900"/>
              </a:lnSpc>
            </a:pPr>
            <a:r>
              <a:rPr lang="zh-CN" altLang="en-US" sz="2600" b="1" dirty="0" smtClean="0"/>
              <a:t>发射执行预取指令需要花费时间</a:t>
            </a:r>
            <a:endParaRPr lang="en-US" sz="2600" b="1" dirty="0" smtClean="0"/>
          </a:p>
          <a:p>
            <a:pPr lvl="1">
              <a:lnSpc>
                <a:spcPts val="2900"/>
              </a:lnSpc>
            </a:pPr>
            <a:r>
              <a:rPr lang="zh-CN" altLang="en-US" sz="2400" b="1" dirty="0" smtClean="0"/>
              <a:t>预取产生的开销</a:t>
            </a:r>
            <a:r>
              <a:rPr lang="en-US" sz="2400" b="1" dirty="0" smtClean="0"/>
              <a:t> &lt;  </a:t>
            </a:r>
            <a:r>
              <a:rPr lang="zh-CN" altLang="en-US" sz="2400" b="1" dirty="0" smtClean="0"/>
              <a:t>减少缺失节省的开销？</a:t>
            </a:r>
            <a:endParaRPr lang="en-US" sz="2400" b="1" dirty="0" smtClean="0"/>
          </a:p>
          <a:p>
            <a:pPr lvl="1">
              <a:lnSpc>
                <a:spcPts val="2900"/>
              </a:lnSpc>
            </a:pPr>
            <a:r>
              <a:rPr lang="zh-CN" altLang="en-US" sz="2400" b="1" dirty="0" smtClean="0"/>
              <a:t>超标量支持多指令发射有助于提高预取指令执行效率</a:t>
            </a:r>
            <a:endParaRPr lang="en-US" sz="2400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5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5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5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2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25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2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25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5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25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25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25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25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25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25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25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25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25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25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5699" grpId="0" autoUpdateAnimBg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88640"/>
            <a:ext cx="8229600" cy="609600"/>
          </a:xfrm>
        </p:spPr>
        <p:txBody>
          <a:bodyPr>
            <a:no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</a:rPr>
              <a:t>例</a:t>
            </a:r>
            <a:r>
              <a:rPr lang="en-US" sz="3600" b="1" dirty="0" smtClean="0">
                <a:solidFill>
                  <a:srgbClr val="FF0000"/>
                </a:solidFill>
              </a:rPr>
              <a:t>7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：编译器控制预取</a:t>
            </a:r>
            <a:endParaRPr lang="zh-CN" altLang="en-US" sz="36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92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7544" y="908720"/>
            <a:ext cx="8458200" cy="5760640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假设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cache </a:t>
            </a:r>
            <a:r>
              <a:rPr lang="zh-CN" altLang="en-US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容量： </a:t>
            </a:r>
            <a:r>
              <a:rPr lang="en-US" altLang="zh-CN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8-KB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		</a:t>
            </a:r>
            <a:r>
              <a:rPr lang="en-US" altLang="zh-CN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       </a:t>
            </a:r>
            <a:r>
              <a:rPr lang="zh-CN" altLang="en-US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块容量：</a:t>
            </a:r>
            <a:r>
              <a:rPr lang="en-US" altLang="zh-CN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16-byte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	 </a:t>
            </a:r>
            <a:r>
              <a:rPr lang="en-US" altLang="zh-CN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数据</a:t>
            </a:r>
            <a:r>
              <a:rPr lang="en-US" altLang="zh-CN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cache</a:t>
            </a:r>
            <a:r>
              <a:rPr lang="zh-CN" altLang="en-US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策略：直接映像</a:t>
            </a:r>
            <a:r>
              <a:rPr lang="en-US" altLang="zh-CN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、 </a:t>
            </a:r>
            <a:r>
              <a:rPr lang="zh-CN" altLang="en-US" sz="2400" b="1" dirty="0" smtClean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写回</a:t>
            </a:r>
            <a:r>
              <a:rPr lang="en-US" altLang="zh-CN" sz="2400" b="1" dirty="0" smtClean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cache</a:t>
            </a:r>
            <a:r>
              <a:rPr lang="en-US" altLang="zh-CN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、 </a:t>
            </a:r>
            <a:r>
              <a:rPr lang="zh-CN" altLang="en-US" sz="2400" b="1" dirty="0" smtClean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写分配</a:t>
            </a:r>
            <a:endParaRPr lang="en-US" altLang="zh-CN" sz="2400" b="1" dirty="0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双精度浮点数组</a:t>
            </a:r>
            <a:r>
              <a:rPr lang="en-US" altLang="zh-CN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chemeClr val="hlink"/>
                </a:solidFill>
                <a:latin typeface="Courier" charset="0"/>
                <a:ea typeface="宋体" panose="02010600030101010101" pitchFamily="2" charset="-122"/>
              </a:rPr>
              <a:t>a</a:t>
            </a:r>
            <a:r>
              <a:rPr lang="en-US" altLang="zh-CN" sz="2400" b="1" dirty="0">
                <a:latin typeface="Courier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en-US" altLang="zh-CN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solidFill>
                  <a:schemeClr val="hlink"/>
                </a:solidFill>
                <a:latin typeface="Courier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latin typeface="Courier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 smtClean="0">
                <a:latin typeface="Courier" charset="0"/>
                <a:ea typeface="宋体" panose="02010600030101010101" pitchFamily="2" charset="-122"/>
              </a:rPr>
              <a:t>的元素是</a:t>
            </a:r>
            <a:r>
              <a:rPr lang="en-US" altLang="zh-CN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8 </a:t>
            </a:r>
            <a:r>
              <a:rPr lang="zh-CN" altLang="en-US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个字节。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400" b="1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a </a:t>
            </a:r>
            <a:r>
              <a:rPr lang="zh-CN" altLang="en-US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数组：</a:t>
            </a:r>
            <a:r>
              <a:rPr lang="en-US" altLang="zh-CN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3 </a:t>
            </a:r>
            <a:r>
              <a:rPr lang="zh-CN" altLang="en-US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行，</a:t>
            </a:r>
            <a:r>
              <a:rPr lang="en-US" altLang="zh-CN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100</a:t>
            </a:r>
            <a:r>
              <a:rPr lang="zh-CN" altLang="en-US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列</a:t>
            </a:r>
            <a:endParaRPr lang="en-US" altLang="zh-CN" sz="2400" b="1" dirty="0">
              <a:latin typeface="Courier" charset="0"/>
              <a:ea typeface="宋体" panose="02010600030101010101" pitchFamily="2" charset="-122"/>
            </a:endParaRPr>
          </a:p>
          <a:p>
            <a:pPr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400" b="1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数组：</a:t>
            </a:r>
            <a:r>
              <a:rPr lang="en-US" altLang="zh-CN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101 </a:t>
            </a:r>
            <a:r>
              <a:rPr lang="zh-CN" altLang="en-US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行，</a:t>
            </a:r>
            <a:r>
              <a:rPr lang="en-US" altLang="zh-CN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3</a:t>
            </a:r>
            <a:r>
              <a:rPr lang="zh-CN" altLang="en-US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列</a:t>
            </a:r>
            <a:r>
              <a:rPr lang="en-US" altLang="zh-CN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（只用到</a:t>
            </a:r>
            <a:r>
              <a:rPr lang="en-US" altLang="zh-CN" sz="24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列：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</a:rPr>
              <a:t>b[0][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0] 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</a:rPr>
              <a:t>~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400" dirty="0" smtClean="0">
                <a:solidFill>
                  <a:srgbClr val="C00000"/>
                </a:solidFill>
                <a:ea typeface="宋体" panose="02010600030101010101" pitchFamily="2" charset="-122"/>
              </a:rPr>
              <a:t>b[100][</a:t>
            </a:r>
            <a:r>
              <a:rPr lang="en-US" altLang="zh-CN" sz="2400" dirty="0">
                <a:solidFill>
                  <a:srgbClr val="C00000"/>
                </a:solidFill>
                <a:ea typeface="宋体" panose="02010600030101010101" pitchFamily="2" charset="-122"/>
              </a:rPr>
              <a:t>0] </a:t>
            </a:r>
            <a:r>
              <a:rPr lang="zh-CN" alt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）</a:t>
            </a:r>
            <a:endParaRPr lang="en-US" altLang="zh-CN" sz="2400" b="1" dirty="0">
              <a:solidFill>
                <a:srgbClr val="C0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en-US" altLang="zh-CN" sz="2400" b="1" dirty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在程序初始时，数组不在</a:t>
            </a:r>
            <a:r>
              <a:rPr lang="en-US" altLang="zh-CN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Cache</a:t>
            </a:r>
            <a:r>
              <a:rPr lang="zh-CN" altLang="en-US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中。</a:t>
            </a:r>
            <a:r>
              <a:rPr lang="en-US" altLang="zh-CN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对于以下代码：</a:t>
            </a:r>
            <a:r>
              <a:rPr lang="en-US" altLang="zh-CN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 b="1" dirty="0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首先确定哪些访问很可能引起</a:t>
            </a:r>
            <a:r>
              <a:rPr lang="en-US" altLang="zh-CN" sz="2400" b="1" dirty="0" smtClean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cache</a:t>
            </a:r>
            <a:r>
              <a:rPr lang="zh-CN" altLang="en-US" sz="2400" b="1" dirty="0" smtClean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缺失。</a:t>
            </a:r>
            <a:r>
              <a:rPr lang="en-US" altLang="zh-CN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其次，插入预取指令以减少缺失。</a:t>
            </a:r>
            <a:r>
              <a:rPr lang="en-US" altLang="zh-CN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ts val="3000"/>
              </a:lnSpc>
              <a:spcBef>
                <a:spcPct val="0"/>
              </a:spcBef>
              <a:buFontTx/>
              <a:buNone/>
            </a:pPr>
            <a:r>
              <a:rPr lang="zh-CN" altLang="en-US" sz="2400" b="1" dirty="0" smtClean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最后，计算要执行的预取指令数量</a:t>
            </a:r>
            <a:r>
              <a:rPr lang="zh-CN" altLang="en-US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和</a:t>
            </a:r>
            <a:r>
              <a:rPr lang="zh-CN" altLang="en-US" sz="2400" b="1" dirty="0" smtClean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预取所避免的缺失数量。</a:t>
            </a:r>
            <a:r>
              <a:rPr lang="en-US" altLang="zh-CN" sz="24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4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zh-CN" sz="2400" b="0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lvl="3">
              <a:lnSpc>
                <a:spcPts val="2600"/>
              </a:lnSpc>
              <a:spcBef>
                <a:spcPct val="0"/>
              </a:spcBef>
              <a:buFontTx/>
              <a:buNone/>
            </a:pPr>
            <a:r>
              <a:rPr lang="en-US" altLang="zh-CN" sz="2400" b="0" dirty="0">
                <a:ea typeface="宋体" panose="02010600030101010101" pitchFamily="2" charset="-122"/>
              </a:rPr>
              <a:t>for ( </a:t>
            </a:r>
            <a:r>
              <a:rPr lang="en-US" altLang="zh-CN" sz="2400" b="0" dirty="0" err="1">
                <a:ea typeface="宋体" panose="02010600030101010101" pitchFamily="2" charset="-122"/>
              </a:rPr>
              <a:t>i</a:t>
            </a:r>
            <a:r>
              <a:rPr lang="en-US" altLang="zh-CN" sz="2400" b="0" dirty="0">
                <a:ea typeface="宋体" panose="02010600030101010101" pitchFamily="2" charset="-122"/>
              </a:rPr>
              <a:t>=0; </a:t>
            </a:r>
            <a:r>
              <a:rPr lang="en-US" altLang="zh-CN" sz="2400" b="0" dirty="0" err="1">
                <a:ea typeface="宋体" panose="02010600030101010101" pitchFamily="2" charset="-122"/>
              </a:rPr>
              <a:t>i</a:t>
            </a:r>
            <a:r>
              <a:rPr lang="en-US" altLang="zh-CN" sz="2400" b="0" dirty="0">
                <a:ea typeface="宋体" panose="02010600030101010101" pitchFamily="2" charset="-122"/>
              </a:rPr>
              <a:t>&lt;3; </a:t>
            </a:r>
            <a:r>
              <a:rPr lang="en-US" altLang="zh-CN" sz="2400" b="0" dirty="0" err="1">
                <a:ea typeface="宋体" panose="02010600030101010101" pitchFamily="2" charset="-122"/>
              </a:rPr>
              <a:t>i</a:t>
            </a:r>
            <a:r>
              <a:rPr lang="en-US" altLang="zh-CN" sz="2400" b="0" dirty="0">
                <a:ea typeface="宋体" panose="02010600030101010101" pitchFamily="2" charset="-122"/>
              </a:rPr>
              <a:t>=i+1)</a:t>
            </a:r>
            <a:endParaRPr lang="en-US" altLang="zh-CN" sz="2400" b="0" dirty="0">
              <a:ea typeface="宋体" panose="02010600030101010101" pitchFamily="2" charset="-122"/>
            </a:endParaRPr>
          </a:p>
          <a:p>
            <a:pPr lvl="3">
              <a:lnSpc>
                <a:spcPts val="2600"/>
              </a:lnSpc>
              <a:spcBef>
                <a:spcPct val="0"/>
              </a:spcBef>
              <a:buFontTx/>
              <a:buNone/>
            </a:pPr>
            <a:r>
              <a:rPr lang="en-US" altLang="zh-CN" sz="2400" b="0" dirty="0">
                <a:ea typeface="宋体" panose="02010600030101010101" pitchFamily="2" charset="-122"/>
              </a:rPr>
              <a:t>             for ( j=0; j&lt;100; j=j+1)</a:t>
            </a:r>
            <a:endParaRPr lang="en-US" altLang="zh-CN" sz="2400" b="0" dirty="0">
              <a:ea typeface="宋体" panose="02010600030101010101" pitchFamily="2" charset="-122"/>
            </a:endParaRPr>
          </a:p>
          <a:p>
            <a:pPr lvl="3">
              <a:lnSpc>
                <a:spcPts val="2600"/>
              </a:lnSpc>
              <a:spcBef>
                <a:spcPct val="0"/>
              </a:spcBef>
              <a:buFontTx/>
              <a:buNone/>
            </a:pPr>
            <a:r>
              <a:rPr lang="en-US" altLang="zh-CN" sz="2400" b="0" dirty="0">
                <a:ea typeface="宋体" panose="02010600030101010101" pitchFamily="2" charset="-122"/>
              </a:rPr>
              <a:t>                    a[</a:t>
            </a:r>
            <a:r>
              <a:rPr lang="en-US" altLang="zh-CN" sz="2400" b="0" dirty="0" err="1">
                <a:ea typeface="宋体" panose="02010600030101010101" pitchFamily="2" charset="-122"/>
              </a:rPr>
              <a:t>i</a:t>
            </a:r>
            <a:r>
              <a:rPr lang="en-US" altLang="zh-CN" sz="2400" b="0" dirty="0">
                <a:ea typeface="宋体" panose="02010600030101010101" pitchFamily="2" charset="-122"/>
              </a:rPr>
              <a:t>][j] = b[j][0] </a:t>
            </a:r>
            <a:r>
              <a:rPr lang="en-US" altLang="zh-CN" sz="2400" b="0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 b[j+1][0]</a:t>
            </a:r>
            <a:endParaRPr lang="en-US" altLang="zh-CN" sz="2400" b="0" dirty="0">
              <a:solidFill>
                <a:schemeClr val="tx2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03225" y="1760220"/>
            <a:ext cx="8461375" cy="2235200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>
              <a:lnSpc>
                <a:spcPts val="3000"/>
              </a:lnSpc>
              <a:spcBef>
                <a:spcPct val="30000"/>
              </a:spcBef>
              <a:buSzPct val="100000"/>
            </a:pPr>
            <a:r>
              <a:rPr lang="zh-CN" altLang="en-US" sz="2400" b="1" i="1">
                <a:solidFill>
                  <a:srgbClr val="FF0000"/>
                </a:solidFill>
                <a:sym typeface="+mn-ea"/>
              </a:rPr>
              <a:t>循环很适合于预取优化。</a:t>
            </a:r>
            <a:endParaRPr lang="zh-CN" altLang="en-US" sz="2400" b="1" i="1">
              <a:solidFill>
                <a:srgbClr val="FF0000"/>
              </a:solidFill>
              <a:sym typeface="+mn-ea"/>
            </a:endParaRPr>
          </a:p>
          <a:p>
            <a:pPr>
              <a:lnSpc>
                <a:spcPts val="3000"/>
              </a:lnSpc>
              <a:spcBef>
                <a:spcPct val="30000"/>
              </a:spcBef>
              <a:buSzPct val="100000"/>
            </a:pPr>
            <a:r>
              <a:rPr lang="zh-CN" altLang="en-US" sz="2400" b="1" i="1">
                <a:solidFill>
                  <a:srgbClr val="FF0000"/>
                </a:solidFill>
                <a:sym typeface="+mn-ea"/>
              </a:rPr>
              <a:t>如果缺失代价小，编译器只需要把循环展开一次或两次，然后在执行时进行预取调度。</a:t>
            </a:r>
            <a:endParaRPr lang="zh-CN" altLang="en-US" sz="2400" b="1" i="1">
              <a:solidFill>
                <a:srgbClr val="FF0000"/>
              </a:solidFill>
              <a:sym typeface="+mn-ea"/>
            </a:endParaRPr>
          </a:p>
          <a:p>
            <a:pPr>
              <a:lnSpc>
                <a:spcPts val="3000"/>
              </a:lnSpc>
              <a:spcBef>
                <a:spcPct val="30000"/>
              </a:spcBef>
              <a:buSzPct val="100000"/>
            </a:pPr>
            <a:r>
              <a:rPr lang="zh-CN" altLang="en-US" sz="2400" b="1" i="1">
                <a:solidFill>
                  <a:srgbClr val="FF0000"/>
                </a:solidFill>
                <a:sym typeface="+mn-ea"/>
              </a:rPr>
              <a:t>如果缺失代价较大，就需要使用软件流水线（见书附录</a:t>
            </a:r>
            <a:r>
              <a:rPr lang="en-US" altLang="zh-CN" sz="2400" b="1" i="1">
                <a:solidFill>
                  <a:srgbClr val="FF0000"/>
                </a:solidFill>
                <a:sym typeface="+mn-ea"/>
              </a:rPr>
              <a:t>G</a:t>
            </a:r>
            <a:r>
              <a:rPr lang="zh-CN" altLang="en-US" sz="2400" b="1" i="1">
                <a:solidFill>
                  <a:srgbClr val="FF0000"/>
                </a:solidFill>
                <a:sym typeface="+mn-ea"/>
              </a:rPr>
              <a:t>）或是多次展开循环来为后续的循环预取数据。</a:t>
            </a:r>
            <a:endParaRPr lang="zh-CN" altLang="en-US" sz="2400" b="1" i="1" dirty="0" smtClean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Par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6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6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26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26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  <p:bldP spid="6" grpId="1" bldLvl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7318" y="866953"/>
            <a:ext cx="8763000" cy="5486400"/>
          </a:xfrm>
        </p:spPr>
        <p:txBody>
          <a:bodyPr>
            <a:normAutofit/>
          </a:bodyPr>
          <a:lstStyle/>
          <a:p>
            <a:pPr>
              <a:lnSpc>
                <a:spcPts val="2600"/>
              </a:lnSpc>
              <a:spcBef>
                <a:spcPct val="0"/>
              </a:spcBef>
              <a:buFontTx/>
              <a:buNone/>
            </a:pPr>
            <a:r>
              <a:rPr lang="zh-CN" altLang="en-US" sz="28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答案：</a:t>
            </a:r>
            <a:r>
              <a:rPr lang="en-US" altLang="zh-CN" sz="28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 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ea typeface="宋体" panose="02010600030101010101" pitchFamily="2" charset="-122"/>
              </a:rPr>
              <a:t>	</a:t>
            </a:r>
            <a:r>
              <a:rPr lang="zh-CN" altLang="en-US" sz="2000" b="1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首先确定哪些访问很可能引起</a:t>
            </a:r>
            <a:r>
              <a:rPr lang="en-US" altLang="zh-CN" sz="2000" b="1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cache</a:t>
            </a:r>
            <a:r>
              <a:rPr lang="zh-CN" altLang="en-US" sz="2000" b="1" dirty="0" smtClean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缺失</a:t>
            </a:r>
            <a:r>
              <a:rPr lang="zh-CN" altLang="en-US" sz="2000" b="1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。</a:t>
            </a:r>
            <a:r>
              <a:rPr lang="en-US" altLang="zh-CN" sz="2000" b="1" dirty="0" smtClean="0">
                <a:ea typeface="宋体" panose="02010600030101010101" pitchFamily="2" charset="-122"/>
              </a:rPr>
              <a:t> 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>
              <a:lnSpc>
                <a:spcPts val="26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>
                <a:ea typeface="宋体" panose="02010600030101010101" pitchFamily="2" charset="-122"/>
              </a:rPr>
              <a:t>16 </a:t>
            </a:r>
            <a:r>
              <a:rPr lang="zh-CN" altLang="en-US" sz="1800" b="1" dirty="0" smtClean="0">
                <a:ea typeface="宋体" panose="02010600030101010101" pitchFamily="2" charset="-122"/>
              </a:rPr>
              <a:t>字节</a:t>
            </a:r>
            <a:r>
              <a:rPr lang="en-US" altLang="zh-CN" sz="1800" b="1" dirty="0" smtClean="0">
                <a:ea typeface="宋体" panose="02010600030101010101" pitchFamily="2" charset="-122"/>
              </a:rPr>
              <a:t>/</a:t>
            </a:r>
            <a:r>
              <a:rPr lang="zh-CN" altLang="en-US" sz="1800" b="1" dirty="0" smtClean="0">
                <a:ea typeface="宋体" panose="02010600030101010101" pitchFamily="2" charset="-122"/>
              </a:rPr>
              <a:t>块，</a:t>
            </a:r>
            <a:r>
              <a:rPr lang="en-US" altLang="zh-CN" sz="1800" b="1" dirty="0" smtClean="0">
                <a:ea typeface="宋体" panose="02010600030101010101" pitchFamily="2" charset="-122"/>
              </a:rPr>
              <a:t> </a:t>
            </a:r>
            <a:r>
              <a:rPr lang="en-US" altLang="zh-CN" sz="1800" b="1" dirty="0">
                <a:ea typeface="宋体" panose="02010600030101010101" pitchFamily="2" charset="-122"/>
              </a:rPr>
              <a:t>8 </a:t>
            </a:r>
            <a:r>
              <a:rPr lang="zh-CN" altLang="en-US" sz="1800" b="1" dirty="0" smtClean="0">
                <a:ea typeface="宋体" panose="02010600030101010101" pitchFamily="2" charset="-122"/>
              </a:rPr>
              <a:t>字节</a:t>
            </a:r>
            <a:r>
              <a:rPr lang="en-US" altLang="zh-CN" sz="1800" b="1" dirty="0" smtClean="0">
                <a:ea typeface="宋体" panose="02010600030101010101" pitchFamily="2" charset="-122"/>
              </a:rPr>
              <a:t>/</a:t>
            </a:r>
            <a:r>
              <a:rPr lang="zh-CN" altLang="en-US" sz="1800" b="1" dirty="0" smtClean="0">
                <a:ea typeface="宋体" panose="02010600030101010101" pitchFamily="2" charset="-122"/>
              </a:rPr>
              <a:t>元素，</a:t>
            </a:r>
            <a:r>
              <a:rPr lang="en-US" altLang="zh-CN" sz="18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2 </a:t>
            </a:r>
            <a:r>
              <a:rPr lang="zh-CN" altLang="en-US" sz="18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元素</a:t>
            </a:r>
            <a:r>
              <a:rPr lang="en-US" altLang="zh-CN" sz="18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/</a:t>
            </a:r>
            <a:r>
              <a:rPr lang="zh-CN" altLang="en-US" sz="18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块</a:t>
            </a:r>
            <a:endParaRPr lang="en-US" altLang="zh-CN" sz="18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lnSpc>
                <a:spcPts val="26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 smtClean="0">
                <a:ea typeface="宋体" panose="02010600030101010101" pitchFamily="2" charset="-122"/>
              </a:rPr>
              <a:t>A</a:t>
            </a:r>
            <a:r>
              <a:rPr lang="zh-CN" altLang="en-US" sz="1800" b="1" dirty="0" smtClean="0">
                <a:ea typeface="宋体" panose="02010600030101010101" pitchFamily="2" charset="-122"/>
              </a:rPr>
              <a:t>数组的元素在主存中是</a:t>
            </a:r>
            <a:r>
              <a:rPr lang="zh-CN" altLang="en-US" sz="1800" b="1" dirty="0">
                <a:solidFill>
                  <a:schemeClr val="hlink"/>
                </a:solidFill>
                <a:ea typeface="宋体" panose="02010600030101010101" pitchFamily="2" charset="-122"/>
              </a:rPr>
              <a:t>按序</a:t>
            </a:r>
            <a:r>
              <a:rPr lang="zh-CN" altLang="en-US" sz="1800" b="1" dirty="0" smtClean="0">
                <a:ea typeface="宋体" panose="02010600030101010101" pitchFamily="2" charset="-122"/>
              </a:rPr>
              <a:t>写的，因此</a:t>
            </a:r>
            <a:r>
              <a:rPr lang="en-US" altLang="zh-CN" sz="1800" b="1" dirty="0" smtClean="0">
                <a:ea typeface="宋体" panose="02010600030101010101" pitchFamily="2" charset="-122"/>
              </a:rPr>
              <a:t>A</a:t>
            </a:r>
            <a:r>
              <a:rPr lang="zh-CN" altLang="en-US" sz="1800" b="1" dirty="0" smtClean="0">
                <a:ea typeface="宋体" panose="02010600030101010101" pitchFamily="2" charset="-122"/>
              </a:rPr>
              <a:t>将受益于</a:t>
            </a:r>
            <a:r>
              <a:rPr lang="zh-CN" altLang="en-US" sz="1800" b="1" dirty="0">
                <a:solidFill>
                  <a:schemeClr val="hlink"/>
                </a:solidFill>
                <a:ea typeface="宋体" panose="02010600030101010101" pitchFamily="2" charset="-122"/>
              </a:rPr>
              <a:t>空间局部性</a:t>
            </a:r>
            <a:r>
              <a:rPr lang="zh-CN" altLang="en-US" sz="1800" b="1" dirty="0" smtClean="0">
                <a:ea typeface="宋体" panose="02010600030101010101" pitchFamily="2" charset="-122"/>
              </a:rPr>
              <a:t>：</a:t>
            </a:r>
            <a:endParaRPr lang="en-US" altLang="zh-CN" sz="2000" b="1" dirty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>
              <a:lnSpc>
                <a:spcPts val="2600"/>
              </a:lnSpc>
              <a:spcBef>
                <a:spcPct val="0"/>
              </a:spcBef>
              <a:buFontTx/>
              <a:buNone/>
            </a:pPr>
            <a:r>
              <a:rPr lang="en-US" altLang="zh-CN" sz="1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j </a:t>
            </a:r>
            <a:r>
              <a:rPr lang="zh-CN" altLang="en-US" sz="1800" b="1" dirty="0" smtClean="0">
                <a:solidFill>
                  <a:srgbClr val="C0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的偶数值将缺失</a:t>
            </a:r>
            <a:r>
              <a:rPr lang="zh-CN" altLang="en-US" sz="18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，</a:t>
            </a:r>
            <a:r>
              <a:rPr lang="zh-CN" altLang="en-US" sz="1800" b="1" dirty="0" smtClean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奇数值将命中</a:t>
            </a:r>
            <a:r>
              <a:rPr lang="zh-CN" altLang="en-US" sz="18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endParaRPr lang="en-US" altLang="zh-CN" sz="1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ts val="2600"/>
              </a:lnSpc>
              <a:spcBef>
                <a:spcPct val="0"/>
              </a:spcBef>
              <a:buFontTx/>
              <a:buNone/>
            </a:pPr>
            <a:r>
              <a:rPr lang="en-US" altLang="zh-CN" sz="2000" b="1" dirty="0" smtClean="0">
                <a:ea typeface="宋体" panose="02010600030101010101" pitchFamily="2" charset="-122"/>
              </a:rPr>
              <a:t>A[</a:t>
            </a:r>
            <a:r>
              <a:rPr lang="en-US" altLang="zh-CN" sz="2000" b="1" dirty="0" err="1" smtClean="0"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ea typeface="宋体" panose="02010600030101010101" pitchFamily="2" charset="-122"/>
              </a:rPr>
              <a:t>][</a:t>
            </a:r>
            <a:r>
              <a:rPr lang="en-US" altLang="zh-CN" sz="2000" b="1" dirty="0">
                <a:ea typeface="宋体" panose="02010600030101010101" pitchFamily="2" charset="-122"/>
              </a:rPr>
              <a:t>j</a:t>
            </a:r>
            <a:r>
              <a:rPr lang="en-US" altLang="zh-CN" sz="2000" b="1" dirty="0" smtClean="0">
                <a:ea typeface="宋体" panose="02010600030101010101" pitchFamily="2" charset="-122"/>
              </a:rPr>
              <a:t>]:  </a:t>
            </a:r>
            <a:r>
              <a:rPr lang="en-US" altLang="zh-CN" sz="2000" b="1" dirty="0">
                <a:ea typeface="宋体" panose="02010600030101010101" pitchFamily="2" charset="-122"/>
              </a:rPr>
              <a:t>3</a:t>
            </a:r>
            <a:r>
              <a:rPr lang="en-US" altLang="zh-CN" sz="2000" b="1" dirty="0"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en-US" altLang="zh-CN" sz="2000" b="1" dirty="0">
                <a:ea typeface="宋体" panose="02010600030101010101" pitchFamily="2" charset="-122"/>
              </a:rPr>
              <a:t>100 </a:t>
            </a:r>
            <a:r>
              <a:rPr lang="zh-CN" altLang="en-US" sz="2000" b="1" dirty="0" smtClean="0">
                <a:ea typeface="宋体" panose="02010600030101010101" pitchFamily="2" charset="-122"/>
              </a:rPr>
              <a:t>访存将导致：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>
              <a:lnSpc>
                <a:spcPts val="2600"/>
              </a:lnSpc>
              <a:spcBef>
                <a:spcPct val="0"/>
              </a:spcBef>
              <a:buFontTx/>
              <a:buNone/>
            </a:pPr>
            <a:endParaRPr lang="en-US" altLang="zh-CN" sz="2000" b="0" dirty="0">
              <a:ea typeface="宋体" panose="02010600030101010101" pitchFamily="2" charset="-122"/>
            </a:endParaRPr>
          </a:p>
          <a:p>
            <a:pPr>
              <a:lnSpc>
                <a:spcPts val="2600"/>
              </a:lnSpc>
              <a:spcBef>
                <a:spcPct val="0"/>
              </a:spcBef>
              <a:buFontTx/>
              <a:buNone/>
            </a:pPr>
            <a:endParaRPr lang="en-US" altLang="zh-CN" sz="2000" b="0" dirty="0">
              <a:ea typeface="宋体" panose="02010600030101010101" pitchFamily="2" charset="-122"/>
            </a:endParaRPr>
          </a:p>
          <a:p>
            <a:pPr>
              <a:lnSpc>
                <a:spcPts val="2600"/>
              </a:lnSpc>
              <a:spcBef>
                <a:spcPct val="0"/>
              </a:spcBef>
              <a:buFontTx/>
              <a:buNone/>
            </a:pPr>
            <a:endParaRPr lang="en-US" altLang="zh-CN" sz="2000" b="0" dirty="0">
              <a:ea typeface="宋体" panose="02010600030101010101" pitchFamily="2" charset="-122"/>
            </a:endParaRPr>
          </a:p>
          <a:p>
            <a:pPr>
              <a:lnSpc>
                <a:spcPts val="2600"/>
              </a:lnSpc>
              <a:spcBef>
                <a:spcPct val="0"/>
              </a:spcBef>
              <a:buNone/>
            </a:pPr>
            <a:r>
              <a:rPr lang="zh-CN" altLang="en-US" sz="2000" b="0" dirty="0" smtClean="0">
                <a:latin typeface="Arial" panose="020B0604020202020204" pitchFamily="34" charset="0"/>
                <a:ea typeface="宋体" panose="02010600030101010101" pitchFamily="2" charset="-122"/>
              </a:rPr>
              <a:t>    </a:t>
            </a:r>
            <a:r>
              <a:rPr lang="zh-CN" altLang="en-US" sz="2000" b="1" dirty="0">
                <a:latin typeface="Arial" panose="020B0604020202020204" pitchFamily="34" charset="0"/>
                <a:ea typeface="宋体" panose="02010600030101010101" pitchFamily="2" charset="-122"/>
              </a:rPr>
              <a:t>由于数组</a:t>
            </a: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访存不是按照数据的存储顺序访问的，</a:t>
            </a:r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zh-CN" altLang="en-US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不会受益于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空间局部性。</a:t>
            </a:r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000" b="1" dirty="0" smtClean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数组</a:t>
            </a:r>
            <a:r>
              <a:rPr lang="en-US" altLang="zh-CN" sz="2000" b="1" dirty="0" smtClean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zh-CN" altLang="en-US" sz="2000" b="1" dirty="0" smtClean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两次受益于时间局部性：</a:t>
            </a:r>
            <a:r>
              <a:rPr lang="en-US" altLang="zh-CN" sz="2000" b="1" dirty="0" smtClean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对于每次</a:t>
            </a:r>
            <a:r>
              <a:rPr lang="en-US" altLang="zh-CN" sz="2000" b="1" dirty="0" err="1" smtClean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i</a:t>
            </a:r>
            <a:r>
              <a:rPr lang="en-US" altLang="zh-CN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迭代</a:t>
            </a:r>
            <a:r>
              <a:rPr lang="en-US" altLang="zh-CN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的相同元素被访问，每次</a:t>
            </a:r>
            <a:r>
              <a:rPr lang="en-US" altLang="zh-CN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j</a:t>
            </a:r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循环使用</a:t>
            </a:r>
            <a:r>
              <a:rPr lang="en-US" altLang="zh-CN" sz="2000" b="1" dirty="0" smtClean="0">
                <a:solidFill>
                  <a:srgbClr val="0070C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b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前一次循环的相同值。         </a:t>
            </a:r>
            <a:endParaRPr lang="en-US" altLang="zh-CN" sz="2000" b="1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ts val="2600"/>
              </a:lnSpc>
              <a:spcBef>
                <a:spcPct val="0"/>
              </a:spcBef>
              <a:buNone/>
            </a:pPr>
            <a:r>
              <a:rPr lang="en-US" altLang="zh-CN" sz="2000" b="1" dirty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                                                 </a:t>
            </a:r>
            <a:r>
              <a:rPr lang="en-US" altLang="zh-CN" sz="2000" dirty="0" smtClean="0">
                <a:ea typeface="宋体" panose="02010600030101010101" pitchFamily="2" charset="-122"/>
              </a:rPr>
              <a:t>misses</a:t>
            </a:r>
            <a:endParaRPr lang="en-US" altLang="zh-CN" sz="2000" b="0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ts val="2600"/>
              </a:lnSpc>
              <a:buFontTx/>
              <a:buNone/>
            </a:pPr>
            <a:r>
              <a:rPr lang="en-US" altLang="zh-CN" sz="1800" b="0" dirty="0" smtClean="0">
                <a:ea typeface="宋体" panose="02010600030101010101" pitchFamily="2" charset="-122"/>
              </a:rPr>
              <a:t>		</a:t>
            </a:r>
            <a:r>
              <a:rPr lang="en-US" altLang="zh-CN" sz="2000" b="0" dirty="0" smtClean="0">
                <a:ea typeface="宋体" panose="02010600030101010101" pitchFamily="2" charset="-122"/>
              </a:rPr>
              <a:t>j=0        B[0][0]、B[1][0]       2		</a:t>
            </a:r>
            <a:r>
              <a:rPr lang="zh-CN" altLang="en-US" sz="2000" b="1" dirty="0" smtClean="0">
                <a:ea typeface="宋体" panose="02010600030101010101" pitchFamily="2" charset="-122"/>
              </a:rPr>
              <a:t>第</a:t>
            </a:r>
            <a:r>
              <a:rPr lang="en-US" altLang="zh-CN" sz="2000" b="1" dirty="0" smtClean="0">
                <a:ea typeface="宋体" panose="02010600030101010101" pitchFamily="2" charset="-122"/>
              </a:rPr>
              <a:t>1</a:t>
            </a:r>
            <a:r>
              <a:rPr lang="zh-CN" altLang="en-US" sz="2000" b="1" dirty="0" smtClean="0">
                <a:ea typeface="宋体" panose="02010600030101010101" pitchFamily="2" charset="-122"/>
              </a:rPr>
              <a:t>次访问</a:t>
            </a:r>
            <a:endParaRPr lang="en-US" altLang="zh-CN" sz="2000" b="1" dirty="0" smtClean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ts val="2600"/>
              </a:lnSpc>
              <a:buFontTx/>
              <a:buNone/>
            </a:pPr>
            <a:r>
              <a:rPr lang="en-US" altLang="zh-CN" sz="2000" b="0" dirty="0" smtClean="0">
                <a:ea typeface="宋体" panose="02010600030101010101" pitchFamily="2" charset="-122"/>
              </a:rPr>
              <a:t>		j=1        B[1][0]、B[2][0]       1	    </a:t>
            </a:r>
            <a:r>
              <a:rPr lang="zh-CN" altLang="en-US" sz="2000" b="1" dirty="0" smtClean="0">
                <a:ea typeface="宋体" panose="02010600030101010101" pitchFamily="2" charset="-122"/>
              </a:rPr>
              <a:t>其后访问从</a:t>
            </a:r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 smtClean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j=1</a:t>
            </a:r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zh-CN" altLang="en-US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到</a:t>
            </a:r>
            <a:r>
              <a:rPr lang="en-US" altLang="zh-CN" sz="20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 smtClean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j=99</a:t>
            </a:r>
            <a:endParaRPr lang="en-US" altLang="zh-CN" sz="2000" b="1" dirty="0" smtClean="0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ts val="2600"/>
              </a:lnSpc>
              <a:buFontTx/>
              <a:buNone/>
            </a:pPr>
            <a:r>
              <a:rPr lang="en-US" altLang="zh-CN" sz="2200" b="0" dirty="0" smtClean="0">
                <a:ea typeface="宋体" panose="02010600030101010101" pitchFamily="2" charset="-122"/>
              </a:rPr>
              <a:t>		 	                            2+99=101 </a:t>
            </a:r>
            <a:r>
              <a:rPr lang="zh-CN" altLang="en-US" sz="2200" b="0" dirty="0" smtClean="0">
                <a:ea typeface="宋体" panose="02010600030101010101" pitchFamily="2" charset="-122"/>
              </a:rPr>
              <a:t>缺失次数</a:t>
            </a:r>
            <a:endParaRPr lang="en-US" altLang="zh-CN" sz="2200" b="0" dirty="0">
              <a:ea typeface="宋体" panose="0201060003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073568" y="2573648"/>
            <a:ext cx="3124200" cy="833438"/>
            <a:chOff x="1073568" y="2776715"/>
            <a:chExt cx="3124200" cy="833438"/>
          </a:xfrm>
        </p:grpSpPr>
        <p:sp>
          <p:nvSpPr>
            <p:cNvPr id="927749" name="Rectangle 5"/>
            <p:cNvSpPr>
              <a:spLocks noChangeArrowheads="1"/>
            </p:cNvSpPr>
            <p:nvPr/>
          </p:nvSpPr>
          <p:spPr bwMode="auto">
            <a:xfrm>
              <a:off x="1073568" y="2971120"/>
              <a:ext cx="3124200" cy="425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3 * -------- =150   </a:t>
              </a:r>
              <a:r>
                <a:rPr lang="en-US" altLang="zh-CN" sz="22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Misses</a:t>
              </a:r>
              <a:endParaRPr lang="en-US" altLang="zh-CN" sz="220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927750" name="Rectangle 6"/>
            <p:cNvSpPr>
              <a:spLocks noChangeArrowheads="1"/>
            </p:cNvSpPr>
            <p:nvPr/>
          </p:nvSpPr>
          <p:spPr bwMode="auto">
            <a:xfrm>
              <a:off x="1618248" y="2776715"/>
              <a:ext cx="1315453" cy="42730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200" b="0">
                  <a:latin typeface="Times New Roman" panose="02020603050405020304" pitchFamily="18" charset="0"/>
                  <a:ea typeface="宋体" panose="02010600030101010101" pitchFamily="2" charset="-122"/>
                </a:rPr>
                <a:t>100</a:t>
              </a:r>
              <a:endParaRPr lang="zh-CN" altLang="en-US" sz="2200" b="0">
                <a:latin typeface="Symbol" panose="05050102010706020507" pitchFamily="18" charset="2"/>
                <a:ea typeface="宋体" panose="02010600030101010101" pitchFamily="2" charset="-122"/>
              </a:endParaRPr>
            </a:p>
          </p:txBody>
        </p:sp>
        <p:sp>
          <p:nvSpPr>
            <p:cNvPr id="927751" name="Rectangle 7"/>
            <p:cNvSpPr>
              <a:spLocks noChangeArrowheads="1"/>
            </p:cNvSpPr>
            <p:nvPr/>
          </p:nvSpPr>
          <p:spPr bwMode="auto">
            <a:xfrm>
              <a:off x="1777541" y="3184772"/>
              <a:ext cx="323725" cy="4253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200" b="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</a:t>
              </a:r>
              <a:endParaRPr lang="zh-CN" altLang="en-US" sz="2200" b="0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927752" name="Rectangle 8"/>
          <p:cNvSpPr>
            <a:spLocks noChangeArrowheads="1"/>
          </p:cNvSpPr>
          <p:nvPr/>
        </p:nvSpPr>
        <p:spPr bwMode="auto">
          <a:xfrm>
            <a:off x="5076056" y="2354262"/>
            <a:ext cx="3810000" cy="922338"/>
          </a:xfrm>
          <a:prstGeom prst="rect">
            <a:avLst/>
          </a:prstGeom>
          <a:solidFill>
            <a:srgbClr val="D2FAF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spcBef>
                <a:spcPct val="50000"/>
              </a:spcBef>
              <a:buSzPct val="100000"/>
            </a:pPr>
            <a:r>
              <a:rPr lang="en-US" altLang="zh-CN" sz="160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for ( i=0; i&lt;3; i=i+1)</a:t>
            </a:r>
            <a:endParaRPr lang="en-US" altLang="zh-CN" sz="1600">
              <a:solidFill>
                <a:schemeClr val="hlink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  <a:buSzPct val="100000"/>
            </a:pPr>
            <a:r>
              <a:rPr lang="en-US" altLang="zh-CN" sz="160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for ( j=0; j&lt;100; j=j+1)</a:t>
            </a:r>
            <a:endParaRPr lang="en-US" altLang="zh-CN" sz="1600">
              <a:solidFill>
                <a:schemeClr val="hlink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lnSpc>
                <a:spcPct val="80000"/>
              </a:lnSpc>
              <a:spcBef>
                <a:spcPct val="50000"/>
              </a:spcBef>
              <a:buSzPct val="100000"/>
            </a:pPr>
            <a:r>
              <a:rPr lang="en-US" altLang="zh-CN" sz="160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         a[i][j] = b[j][0] </a:t>
            </a:r>
            <a:r>
              <a:rPr lang="en-US" altLang="zh-CN" sz="160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  <a:sym typeface="Symbol" panose="05050102010706020507" pitchFamily="18" charset="2"/>
              </a:rPr>
              <a:t> b[j+1][0]</a:t>
            </a:r>
            <a:endParaRPr lang="en-US" altLang="zh-CN" sz="1600">
              <a:solidFill>
                <a:schemeClr val="hlink"/>
              </a:solidFill>
              <a:latin typeface="Comic Sans MS" panose="030F0702030302020204" pitchFamily="66" charset="0"/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927753" name="Rectangle 9"/>
          <p:cNvSpPr>
            <a:spLocks noChangeArrowheads="1"/>
          </p:cNvSpPr>
          <p:nvPr/>
        </p:nvSpPr>
        <p:spPr bwMode="auto">
          <a:xfrm>
            <a:off x="2635668" y="6237312"/>
            <a:ext cx="4046301" cy="43088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2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总缺失次数：</a:t>
            </a:r>
            <a:r>
              <a:rPr lang="en-US" altLang="zh-CN" sz="22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200" b="0" dirty="0">
                <a:latin typeface="Comic Sans MS" panose="030F0702030302020204" pitchFamily="66" charset="0"/>
                <a:ea typeface="宋体" panose="02010600030101010101" pitchFamily="2" charset="-122"/>
              </a:rPr>
              <a:t>150 + 101 ＝251</a:t>
            </a:r>
            <a:endParaRPr lang="zh-CN" altLang="en-US" sz="2200" b="0" dirty="0"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188640"/>
            <a:ext cx="8229600" cy="609600"/>
          </a:xfrm>
        </p:spPr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例</a:t>
            </a:r>
            <a:r>
              <a:rPr lang="en-US" sz="3600" b="1" dirty="0" smtClean="0">
                <a:solidFill>
                  <a:srgbClr val="FF0000"/>
                </a:solidFill>
              </a:rPr>
              <a:t>7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：编译器控制预取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—2</a:t>
            </a:r>
            <a:endParaRPr lang="zh-CN" altLang="en-US" sz="36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27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27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7752" grpId="0" animBg="1" autoUpdateAnimBg="0"/>
      <p:bldP spid="927753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2930" name="Picture 2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197" y="1511300"/>
            <a:ext cx="7442200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2931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rIns="90488"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3Cs </a:t>
            </a:r>
            <a:r>
              <a:rPr lang="zh-CN" altLang="en-US" b="1" dirty="0" smtClean="0">
                <a:solidFill>
                  <a:srgbClr val="FF0000"/>
                </a:solidFill>
              </a:rPr>
              <a:t>绝对缺失率</a:t>
            </a:r>
            <a:r>
              <a:rPr lang="zh-CN" altLang="en-US" dirty="0" smtClean="0"/>
              <a:t> </a:t>
            </a:r>
            <a:r>
              <a:rPr lang="en-US" dirty="0" smtClean="0"/>
              <a:t>(</a:t>
            </a:r>
            <a:r>
              <a:rPr lang="en-US" dirty="0"/>
              <a:t>SPEC92)</a:t>
            </a:r>
            <a:endParaRPr lang="en-US" dirty="0"/>
          </a:p>
        </p:txBody>
      </p:sp>
      <p:sp>
        <p:nvSpPr>
          <p:cNvPr id="892932" name="Rectangle 4"/>
          <p:cNvSpPr>
            <a:spLocks noChangeArrowheads="1"/>
          </p:cNvSpPr>
          <p:nvPr/>
        </p:nvSpPr>
        <p:spPr bwMode="auto">
          <a:xfrm>
            <a:off x="5046663" y="2322513"/>
            <a:ext cx="13271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latin typeface="Arial" panose="020B0604020202020204" pitchFamily="34" charset="0"/>
              </a:rPr>
              <a:t>Conflict</a:t>
            </a:r>
            <a:endParaRPr lang="en-US" sz="2400">
              <a:latin typeface="Arial" panose="020B0604020202020204" pitchFamily="34" charset="0"/>
            </a:endParaRPr>
          </a:p>
        </p:txBody>
      </p:sp>
      <p:sp>
        <p:nvSpPr>
          <p:cNvPr id="892933" name="Line 5"/>
          <p:cNvSpPr>
            <a:spLocks noChangeShapeType="1"/>
          </p:cNvSpPr>
          <p:nvPr/>
        </p:nvSpPr>
        <p:spPr bwMode="auto">
          <a:xfrm>
            <a:off x="3968750" y="2254250"/>
            <a:ext cx="1130300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92934" name="Line 6"/>
          <p:cNvSpPr>
            <a:spLocks noChangeShapeType="1"/>
          </p:cNvSpPr>
          <p:nvPr/>
        </p:nvSpPr>
        <p:spPr bwMode="auto">
          <a:xfrm>
            <a:off x="5245100" y="2692400"/>
            <a:ext cx="311150" cy="8826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 flipV="1">
            <a:off x="3851920" y="3284984"/>
            <a:ext cx="0" cy="2016224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4480" y="6363335"/>
            <a:ext cx="8930640" cy="672465"/>
          </a:xfrm>
        </p:spPr>
        <p:txBody>
          <a:bodyPr/>
          <a:p>
            <a:pPr marL="0" indent="0">
              <a:buNone/>
            </a:pPr>
            <a:r>
              <a:rPr lang="zh-CN" altLang="en-US" sz="22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根据前面表的数据，按照缺失类型划分的不同容量</a:t>
            </a:r>
            <a:r>
              <a:rPr lang="en-US" altLang="zh-CN" sz="22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Cache</a:t>
            </a:r>
            <a:r>
              <a:rPr lang="zh-CN" altLang="en-US" sz="2200" b="1">
                <a:solidFill>
                  <a:srgbClr val="0070C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的实际缺失率</a:t>
            </a:r>
            <a:endParaRPr lang="zh-CN" altLang="en-US" sz="2200" b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55420"/>
            <a:ext cx="9048115" cy="5141595"/>
          </a:xfrm>
        </p:spPr>
        <p:txBody>
          <a:bodyPr>
            <a:normAutofit/>
          </a:bodyPr>
          <a:lstStyle/>
          <a:p>
            <a:pPr>
              <a:lnSpc>
                <a:spcPts val="24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2000" b="1" dirty="0" smtClean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下面，插入预取指令以减少缺失次数。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ts val="2400"/>
              </a:lnSpc>
              <a:spcBef>
                <a:spcPct val="20000"/>
              </a:spcBef>
              <a:buSzTx/>
              <a:buFontTx/>
              <a:buNone/>
            </a:pPr>
            <a:r>
              <a:rPr lang="zh-CN" altLang="en-US" sz="2000" b="1" dirty="0" smtClean="0">
                <a:latin typeface="CG Omega" pitchFamily="34" charset="0"/>
                <a:ea typeface="宋体" panose="02010600030101010101" pitchFamily="2" charset="-122"/>
              </a:rPr>
              <a:t>这段修改后的代码预取的元素是</a:t>
            </a:r>
            <a:r>
              <a:rPr lang="en-US" altLang="zh-CN" sz="2000" b="1" dirty="0" smtClean="0">
                <a:solidFill>
                  <a:schemeClr val="hlink"/>
                </a:solidFill>
                <a:latin typeface="CG Omega" pitchFamily="34" charset="0"/>
                <a:ea typeface="宋体" panose="02010600030101010101" pitchFamily="2" charset="-122"/>
              </a:rPr>
              <a:t>a[i </a:t>
            </a:r>
            <a:r>
              <a:rPr lang="en-US" altLang="zh-CN" sz="2000" b="1" dirty="0">
                <a:solidFill>
                  <a:schemeClr val="hlink"/>
                </a:solidFill>
                <a:latin typeface="CG Omega" pitchFamily="34" charset="0"/>
                <a:ea typeface="宋体" panose="02010600030101010101" pitchFamily="2" charset="-122"/>
              </a:rPr>
              <a:t>][</a:t>
            </a:r>
            <a:r>
              <a:rPr lang="en-US" altLang="zh-CN" sz="2000" b="1" dirty="0" smtClean="0">
                <a:solidFill>
                  <a:schemeClr val="hlink"/>
                </a:solidFill>
                <a:latin typeface="CG Omega" pitchFamily="34" charset="0"/>
                <a:ea typeface="宋体" panose="02010600030101010101" pitchFamily="2" charset="-122"/>
              </a:rPr>
              <a:t>7]~a[i </a:t>
            </a:r>
            <a:r>
              <a:rPr lang="en-US" altLang="zh-CN" sz="2000" b="1" dirty="0">
                <a:solidFill>
                  <a:schemeClr val="hlink"/>
                </a:solidFill>
                <a:latin typeface="CG Omega" pitchFamily="34" charset="0"/>
                <a:ea typeface="宋体" panose="02010600030101010101" pitchFamily="2" charset="-122"/>
              </a:rPr>
              <a:t>][99</a:t>
            </a:r>
            <a:r>
              <a:rPr lang="en-US" altLang="zh-CN" sz="2000" b="1" dirty="0" smtClean="0">
                <a:solidFill>
                  <a:schemeClr val="hlink"/>
                </a:solidFill>
                <a:latin typeface="CG Omega" pitchFamily="34" charset="0"/>
                <a:ea typeface="宋体" panose="02010600030101010101" pitchFamily="2" charset="-122"/>
              </a:rPr>
              <a:t>]</a:t>
            </a:r>
            <a:r>
              <a:rPr lang="zh-CN" altLang="zh-CN" sz="2000" b="1" dirty="0" smtClean="0">
                <a:solidFill>
                  <a:schemeClr val="hlink"/>
                </a:solidFill>
                <a:latin typeface="CG Omega" pitchFamily="34" charset="0"/>
                <a:ea typeface="宋体" panose="02010600030101010101" pitchFamily="2" charset="-122"/>
              </a:rPr>
              <a:t>（</a:t>
            </a:r>
            <a:r>
              <a:rPr lang="en-US" altLang="zh-CN" sz="2000" b="1" dirty="0" smtClean="0">
                <a:solidFill>
                  <a:schemeClr val="hlink"/>
                </a:solidFill>
                <a:latin typeface="CG Omega" pitchFamily="34" charset="0"/>
                <a:ea typeface="宋体" panose="02010600030101010101" pitchFamily="2" charset="-122"/>
              </a:rPr>
              <a:t>i=0</a:t>
            </a:r>
            <a:r>
              <a:rPr lang="zh-CN" altLang="en-US" sz="2000" b="1" dirty="0" smtClean="0">
                <a:solidFill>
                  <a:schemeClr val="hlink"/>
                </a:solidFill>
                <a:latin typeface="CG Omega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000" b="1" dirty="0" smtClean="0">
                <a:solidFill>
                  <a:schemeClr val="hlink"/>
                </a:solidFill>
                <a:latin typeface="CG Omega" pitchFamily="34" charset="0"/>
                <a:ea typeface="宋体" panose="02010600030101010101" pitchFamily="2" charset="-122"/>
              </a:rPr>
              <a:t>1</a:t>
            </a:r>
            <a:r>
              <a:rPr lang="zh-CN" altLang="en-US" sz="2000" b="1" dirty="0" smtClean="0">
                <a:solidFill>
                  <a:schemeClr val="hlink"/>
                </a:solidFill>
                <a:latin typeface="CG Omega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000" b="1" dirty="0" smtClean="0">
                <a:solidFill>
                  <a:schemeClr val="hlink"/>
                </a:solidFill>
                <a:latin typeface="CG Omega" pitchFamily="34" charset="0"/>
                <a:ea typeface="宋体" panose="02010600030101010101" pitchFamily="2" charset="-122"/>
              </a:rPr>
              <a:t>2</a:t>
            </a:r>
            <a:r>
              <a:rPr lang="zh-CN" altLang="zh-CN" sz="2000" b="1" dirty="0" smtClean="0">
                <a:solidFill>
                  <a:schemeClr val="hlink"/>
                </a:solidFill>
                <a:latin typeface="CG Omega" pitchFamily="34" charset="0"/>
                <a:ea typeface="宋体" panose="02010600030101010101" pitchFamily="2" charset="-122"/>
              </a:rPr>
              <a:t>）</a:t>
            </a:r>
            <a:r>
              <a:rPr lang="zh-CN" altLang="en-US" sz="2000" b="1" dirty="0" smtClean="0">
                <a:solidFill>
                  <a:schemeClr val="hlink"/>
                </a:solidFill>
                <a:latin typeface="CG Omega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000" b="1" dirty="0" smtClean="0">
                <a:latin typeface="CG Omega" pitchFamily="34" charset="0"/>
                <a:ea typeface="宋体" panose="02010600030101010101" pitchFamily="2" charset="-122"/>
              </a:rPr>
              <a:t> </a:t>
            </a:r>
            <a:endParaRPr lang="en-US" altLang="zh-CN" sz="2000" b="1" dirty="0" smtClean="0">
              <a:latin typeface="CG Omega" pitchFamily="34" charset="0"/>
              <a:ea typeface="宋体" panose="02010600030101010101" pitchFamily="2" charset="-122"/>
            </a:endParaRPr>
          </a:p>
          <a:p>
            <a:pPr>
              <a:lnSpc>
                <a:spcPts val="24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sz="2000" b="1" dirty="0" smtClean="0">
                <a:solidFill>
                  <a:schemeClr val="hlink"/>
                </a:solidFill>
                <a:latin typeface="CG Omega" pitchFamily="34" charset="0"/>
                <a:ea typeface="宋体" panose="02010600030101010101" pitchFamily="2" charset="-122"/>
              </a:rPr>
              <a:t>b[7</a:t>
            </a:r>
            <a:r>
              <a:rPr lang="en-US" altLang="zh-CN" sz="2000" b="1" dirty="0">
                <a:solidFill>
                  <a:schemeClr val="hlink"/>
                </a:solidFill>
                <a:latin typeface="CG Omega" pitchFamily="34" charset="0"/>
                <a:ea typeface="宋体" panose="02010600030101010101" pitchFamily="2" charset="-122"/>
              </a:rPr>
              <a:t>][0] ~</a:t>
            </a:r>
            <a:r>
              <a:rPr lang="en-US" altLang="zh-CN" sz="2000" b="1" dirty="0" smtClean="0">
                <a:solidFill>
                  <a:schemeClr val="hlink"/>
                </a:solidFill>
                <a:latin typeface="CG Omega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chemeClr val="hlink"/>
                </a:solidFill>
                <a:latin typeface="CG Omega" pitchFamily="34" charset="0"/>
                <a:ea typeface="宋体" panose="02010600030101010101" pitchFamily="2" charset="-122"/>
              </a:rPr>
              <a:t>b[100][0</a:t>
            </a:r>
            <a:r>
              <a:rPr lang="en-US" altLang="zh-CN" sz="2000" b="1" dirty="0" smtClean="0">
                <a:solidFill>
                  <a:schemeClr val="hlink"/>
                </a:solidFill>
                <a:latin typeface="CG Omega" pitchFamily="34" charset="0"/>
                <a:ea typeface="宋体" panose="02010600030101010101" pitchFamily="2" charset="-122"/>
              </a:rPr>
              <a:t>]</a:t>
            </a:r>
            <a:r>
              <a:rPr lang="zh-CN" altLang="en-US" sz="2000" b="1" dirty="0" smtClean="0">
                <a:latin typeface="CG Omega" pitchFamily="34" charset="0"/>
                <a:ea typeface="宋体" panose="02010600030101010101" pitchFamily="2" charset="-122"/>
              </a:rPr>
              <a:t>。</a:t>
            </a:r>
            <a:endParaRPr lang="en-US" altLang="zh-CN" b="1" u="sng" dirty="0">
              <a:latin typeface="Courier" charset="0"/>
              <a:ea typeface="宋体" panose="02010600030101010101" pitchFamily="2" charset="-122"/>
            </a:endParaRPr>
          </a:p>
          <a:p>
            <a:pPr>
              <a:lnSpc>
                <a:spcPts val="24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sz="2000" u="sng" dirty="0">
                <a:latin typeface="Courier" charset="0"/>
                <a:ea typeface="宋体" panose="02010600030101010101" pitchFamily="2" charset="-122"/>
              </a:rPr>
              <a:t>for (j = 0; j &lt; 100; j = j+1) {</a:t>
            </a:r>
            <a:endParaRPr lang="en-US" altLang="zh-CN" sz="2000" u="sng" dirty="0">
              <a:latin typeface="Courier" charset="0"/>
              <a:ea typeface="宋体" panose="02010600030101010101" pitchFamily="2" charset="-122"/>
            </a:endParaRPr>
          </a:p>
          <a:p>
            <a:pPr>
              <a:lnSpc>
                <a:spcPts val="24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latin typeface="Courier" charset="0"/>
                <a:ea typeface="宋体" panose="02010600030101010101" pitchFamily="2" charset="-122"/>
              </a:rPr>
              <a:t>		</a:t>
            </a:r>
            <a:r>
              <a:rPr lang="en-US" altLang="zh-CN" sz="2000" u="sng" dirty="0" err="1">
                <a:solidFill>
                  <a:srgbClr val="FF0000"/>
                </a:solidFill>
                <a:latin typeface="Courier" charset="0"/>
                <a:ea typeface="宋体" panose="02010600030101010101" pitchFamily="2" charset="-122"/>
              </a:rPr>
              <a:t>prefetch</a:t>
            </a:r>
            <a:r>
              <a:rPr lang="en-US" altLang="zh-CN" sz="2000" u="sng" dirty="0">
                <a:solidFill>
                  <a:srgbClr val="FF0000"/>
                </a:solidFill>
                <a:latin typeface="Courier" charset="0"/>
                <a:ea typeface="宋体" panose="02010600030101010101" pitchFamily="2" charset="-122"/>
              </a:rPr>
              <a:t>(b[j+7][0]);</a:t>
            </a:r>
            <a:endParaRPr lang="en-US" altLang="zh-CN" sz="2000" u="sng" dirty="0">
              <a:solidFill>
                <a:srgbClr val="FF0000"/>
              </a:solidFill>
              <a:latin typeface="Courier" charset="0"/>
              <a:ea typeface="宋体" panose="02010600030101010101" pitchFamily="2" charset="-122"/>
            </a:endParaRPr>
          </a:p>
          <a:p>
            <a:pPr>
              <a:lnSpc>
                <a:spcPts val="24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latin typeface="Courier" charset="0"/>
                <a:ea typeface="宋体" panose="02010600030101010101" pitchFamily="2" charset="-122"/>
              </a:rPr>
              <a:t>	</a:t>
            </a:r>
            <a:r>
              <a:rPr lang="en-US" altLang="zh-CN" sz="2000" u="sng" dirty="0" smtClean="0">
                <a:latin typeface="Courier" charset="0"/>
                <a:ea typeface="宋体" panose="02010600030101010101" pitchFamily="2" charset="-122"/>
              </a:rPr>
              <a:t>/* </a:t>
            </a:r>
            <a:r>
              <a:rPr lang="en-US" altLang="zh-CN" sz="2000" u="sng" dirty="0">
                <a:latin typeface="Courier" charset="0"/>
                <a:ea typeface="宋体" panose="02010600030101010101" pitchFamily="2" charset="-122"/>
              </a:rPr>
              <a:t>b(j,0) for 7 iterations later */</a:t>
            </a:r>
            <a:endParaRPr lang="en-US" altLang="zh-CN" sz="2000" u="sng" dirty="0">
              <a:latin typeface="Courier" charset="0"/>
              <a:ea typeface="宋体" panose="02010600030101010101" pitchFamily="2" charset="-122"/>
            </a:endParaRPr>
          </a:p>
          <a:p>
            <a:pPr>
              <a:lnSpc>
                <a:spcPts val="24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latin typeface="Courier" charset="0"/>
                <a:ea typeface="宋体" panose="02010600030101010101" pitchFamily="2" charset="-122"/>
              </a:rPr>
              <a:t>		</a:t>
            </a:r>
            <a:r>
              <a:rPr lang="en-US" altLang="zh-CN" sz="2000" u="sng" dirty="0" err="1">
                <a:solidFill>
                  <a:srgbClr val="FF0000"/>
                </a:solidFill>
                <a:latin typeface="Courier" charset="0"/>
                <a:ea typeface="宋体" panose="02010600030101010101" pitchFamily="2" charset="-122"/>
              </a:rPr>
              <a:t>prefetch</a:t>
            </a:r>
            <a:r>
              <a:rPr lang="en-US" altLang="zh-CN" sz="2000" u="sng" dirty="0">
                <a:solidFill>
                  <a:srgbClr val="FF0000"/>
                </a:solidFill>
                <a:latin typeface="Courier" charset="0"/>
                <a:ea typeface="宋体" panose="02010600030101010101" pitchFamily="2" charset="-122"/>
              </a:rPr>
              <a:t>(a[0][j+7]);</a:t>
            </a:r>
            <a:endParaRPr lang="en-US" altLang="zh-CN" sz="2000" u="sng" dirty="0">
              <a:solidFill>
                <a:srgbClr val="FF0000"/>
              </a:solidFill>
              <a:latin typeface="Courier" charset="0"/>
              <a:ea typeface="宋体" panose="02010600030101010101" pitchFamily="2" charset="-122"/>
            </a:endParaRPr>
          </a:p>
          <a:p>
            <a:pPr>
              <a:lnSpc>
                <a:spcPts val="24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latin typeface="Courier" charset="0"/>
                <a:ea typeface="宋体" panose="02010600030101010101" pitchFamily="2" charset="-122"/>
              </a:rPr>
              <a:t>	</a:t>
            </a:r>
            <a:r>
              <a:rPr lang="en-US" altLang="zh-CN" sz="2000" u="sng" dirty="0" smtClean="0">
                <a:latin typeface="Courier" charset="0"/>
                <a:ea typeface="宋体" panose="02010600030101010101" pitchFamily="2" charset="-122"/>
              </a:rPr>
              <a:t>/* </a:t>
            </a:r>
            <a:r>
              <a:rPr lang="en-US" altLang="zh-CN" sz="2000" u="sng" dirty="0">
                <a:latin typeface="Courier" charset="0"/>
                <a:ea typeface="宋体" panose="02010600030101010101" pitchFamily="2" charset="-122"/>
              </a:rPr>
              <a:t>a(0,j) for 7 iterations later */</a:t>
            </a:r>
            <a:endParaRPr lang="en-US" altLang="zh-CN" sz="2000" u="sng" dirty="0">
              <a:latin typeface="Courier" charset="0"/>
              <a:ea typeface="宋体" panose="02010600030101010101" pitchFamily="2" charset="-122"/>
            </a:endParaRPr>
          </a:p>
          <a:p>
            <a:pPr>
              <a:lnSpc>
                <a:spcPts val="24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latin typeface="Courier" charset="0"/>
                <a:ea typeface="宋体" panose="02010600030101010101" pitchFamily="2" charset="-122"/>
              </a:rPr>
              <a:t>		</a:t>
            </a:r>
            <a:r>
              <a:rPr lang="en-US" altLang="zh-CN" sz="2000" u="sng" dirty="0">
                <a:latin typeface="Courier" charset="0"/>
                <a:ea typeface="宋体" panose="02010600030101010101" pitchFamily="2" charset="-122"/>
              </a:rPr>
              <a:t>a[0][j] = b[j][0] * b[j+1][0];};</a:t>
            </a:r>
            <a:endParaRPr lang="en-US" altLang="zh-CN" sz="2000" u="sng" dirty="0">
              <a:latin typeface="Courier" charset="0"/>
              <a:ea typeface="宋体" panose="02010600030101010101" pitchFamily="2" charset="-122"/>
            </a:endParaRPr>
          </a:p>
          <a:p>
            <a:pPr>
              <a:lnSpc>
                <a:spcPts val="24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latin typeface="Courier" charset="0"/>
                <a:ea typeface="宋体" panose="02010600030101010101" pitchFamily="2" charset="-122"/>
              </a:rPr>
              <a:t>for (i = 1; i &lt; 3; i = i+1)</a:t>
            </a:r>
            <a:endParaRPr lang="en-US" altLang="zh-CN" sz="2000" dirty="0">
              <a:latin typeface="Courier" charset="0"/>
              <a:ea typeface="宋体" panose="02010600030101010101" pitchFamily="2" charset="-122"/>
            </a:endParaRPr>
          </a:p>
          <a:p>
            <a:pPr>
              <a:lnSpc>
                <a:spcPts val="24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latin typeface="Courier" charset="0"/>
                <a:ea typeface="宋体" panose="02010600030101010101" pitchFamily="2" charset="-122"/>
              </a:rPr>
              <a:t>		for (j = 0; j &lt; 100; j = j+1) {</a:t>
            </a:r>
            <a:endParaRPr lang="en-US" altLang="zh-CN" sz="2000" dirty="0">
              <a:latin typeface="Courier" charset="0"/>
              <a:ea typeface="宋体" panose="02010600030101010101" pitchFamily="2" charset="-122"/>
            </a:endParaRPr>
          </a:p>
          <a:p>
            <a:pPr>
              <a:lnSpc>
                <a:spcPts val="24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latin typeface="Courier" charset="0"/>
                <a:ea typeface="宋体" panose="02010600030101010101" pitchFamily="2" charset="-122"/>
              </a:rPr>
              <a:t>		</a:t>
            </a:r>
            <a:r>
              <a:rPr lang="en-US" altLang="zh-CN" sz="2000" u="sng" dirty="0" err="1">
                <a:solidFill>
                  <a:srgbClr val="FF0000"/>
                </a:solidFill>
                <a:latin typeface="Courier" charset="0"/>
                <a:ea typeface="宋体" panose="02010600030101010101" pitchFamily="2" charset="-122"/>
              </a:rPr>
              <a:t>prefetch</a:t>
            </a:r>
            <a:r>
              <a:rPr lang="en-US" altLang="zh-CN" sz="2000" u="sng" dirty="0">
                <a:solidFill>
                  <a:srgbClr val="FF0000"/>
                </a:solidFill>
                <a:latin typeface="Courier" charset="0"/>
                <a:ea typeface="宋体" panose="02010600030101010101" pitchFamily="2" charset="-122"/>
              </a:rPr>
              <a:t>(a[i][j+7]);</a:t>
            </a:r>
            <a:endParaRPr lang="en-US" altLang="zh-CN" sz="2000" u="sng" dirty="0">
              <a:solidFill>
                <a:srgbClr val="FF0000"/>
              </a:solidFill>
              <a:latin typeface="Courier" charset="0"/>
              <a:ea typeface="宋体" panose="02010600030101010101" pitchFamily="2" charset="-122"/>
            </a:endParaRPr>
          </a:p>
          <a:p>
            <a:pPr>
              <a:lnSpc>
                <a:spcPts val="24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latin typeface="Courier" charset="0"/>
                <a:ea typeface="宋体" panose="02010600030101010101" pitchFamily="2" charset="-122"/>
              </a:rPr>
              <a:t>	</a:t>
            </a:r>
            <a:r>
              <a:rPr lang="en-US" altLang="zh-CN" sz="2000" u="sng" dirty="0" smtClean="0">
                <a:latin typeface="Courier" charset="0"/>
                <a:ea typeface="宋体" panose="02010600030101010101" pitchFamily="2" charset="-122"/>
              </a:rPr>
              <a:t>/* </a:t>
            </a:r>
            <a:r>
              <a:rPr lang="en-US" altLang="zh-CN" sz="2000" u="sng" dirty="0">
                <a:latin typeface="Courier" charset="0"/>
                <a:ea typeface="宋体" panose="02010600030101010101" pitchFamily="2" charset="-122"/>
              </a:rPr>
              <a:t>a(</a:t>
            </a:r>
            <a:r>
              <a:rPr lang="en-US" altLang="zh-CN" sz="2000" u="sng" dirty="0" err="1">
                <a:latin typeface="Courier" charset="0"/>
                <a:ea typeface="宋体" panose="02010600030101010101" pitchFamily="2" charset="-122"/>
              </a:rPr>
              <a:t>i,j</a:t>
            </a:r>
            <a:r>
              <a:rPr lang="en-US" altLang="zh-CN" sz="2000" u="sng" dirty="0">
                <a:latin typeface="Courier" charset="0"/>
                <a:ea typeface="宋体" panose="02010600030101010101" pitchFamily="2" charset="-122"/>
              </a:rPr>
              <a:t>) for +7 iterations */</a:t>
            </a:r>
            <a:endParaRPr lang="en-US" altLang="zh-CN" sz="2000" u="sng" dirty="0">
              <a:latin typeface="Courier" charset="0"/>
              <a:ea typeface="宋体" panose="02010600030101010101" pitchFamily="2" charset="-122"/>
            </a:endParaRPr>
          </a:p>
          <a:p>
            <a:pPr>
              <a:lnSpc>
                <a:spcPts val="24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latin typeface="Courier" charset="0"/>
                <a:ea typeface="宋体" panose="02010600030101010101" pitchFamily="2" charset="-122"/>
              </a:rPr>
              <a:t>		a[i][j] = b[j][0] *b[j+1][0];}</a:t>
            </a:r>
            <a:endParaRPr lang="en-US" altLang="zh-CN" sz="2000" dirty="0">
              <a:latin typeface="Courier" charset="0"/>
              <a:ea typeface="宋体" panose="02010600030101010101" pitchFamily="2" charset="-122"/>
            </a:endParaRPr>
          </a:p>
        </p:txBody>
      </p:sp>
      <p:grpSp>
        <p:nvGrpSpPr>
          <p:cNvPr id="928772" name="Group 4"/>
          <p:cNvGrpSpPr/>
          <p:nvPr/>
        </p:nvGrpSpPr>
        <p:grpSpPr bwMode="auto">
          <a:xfrm>
            <a:off x="2895600" y="1981200"/>
            <a:ext cx="5562600" cy="2286000"/>
            <a:chOff x="1824" y="1248"/>
            <a:chExt cx="3504" cy="1440"/>
          </a:xfrm>
        </p:grpSpPr>
        <p:sp>
          <p:nvSpPr>
            <p:cNvPr id="928773" name="Text Box 5"/>
            <p:cNvSpPr txBox="1">
              <a:spLocks noChangeArrowheads="1"/>
            </p:cNvSpPr>
            <p:nvPr/>
          </p:nvSpPr>
          <p:spPr bwMode="auto">
            <a:xfrm>
              <a:off x="3360" y="1248"/>
              <a:ext cx="1968" cy="446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sz="2000" b="1" dirty="0" smtClean="0">
                  <a:ea typeface="宋体" panose="02010600030101010101" pitchFamily="2" charset="-122"/>
                </a:rPr>
                <a:t>以下元素 </a:t>
              </a:r>
              <a:r>
                <a:rPr lang="en-US" altLang="zh-CN" sz="2000" b="1" dirty="0" smtClean="0">
                  <a:ea typeface="宋体" panose="02010600030101010101" pitchFamily="2" charset="-122"/>
                </a:rPr>
                <a:t>7 </a:t>
              </a:r>
              <a:r>
                <a:rPr lang="zh-CN" altLang="en-US" sz="2000" b="1" dirty="0" smtClean="0">
                  <a:ea typeface="宋体" panose="02010600030101010101" pitchFamily="2" charset="-122"/>
                </a:rPr>
                <a:t>次缺失</a:t>
              </a:r>
              <a:r>
                <a:rPr lang="en-US" altLang="zh-CN" sz="2000" b="1" dirty="0" smtClean="0">
                  <a:ea typeface="宋体" panose="02010600030101010101" pitchFamily="2" charset="-122"/>
                </a:rPr>
                <a:t> </a:t>
              </a:r>
              <a:endParaRPr lang="en-US" altLang="zh-CN" sz="2000" b="1" dirty="0">
                <a:ea typeface="宋体" panose="02010600030101010101" pitchFamily="2" charset="-122"/>
              </a:endParaRPr>
            </a:p>
            <a:p>
              <a:pPr algn="l"/>
              <a:r>
                <a:rPr lang="en-US" altLang="zh-CN" sz="2000" dirty="0">
                  <a:ea typeface="宋体" panose="02010600030101010101" pitchFamily="2" charset="-122"/>
                </a:rPr>
                <a:t>b[0][0], b[1][0], …, b[6][0]</a:t>
              </a:r>
              <a:endParaRPr lang="en-US" altLang="zh-CN" sz="2000" dirty="0">
                <a:ea typeface="宋体" panose="02010600030101010101" pitchFamily="2" charset="-122"/>
              </a:endParaRPr>
            </a:p>
          </p:txBody>
        </p:sp>
        <p:sp>
          <p:nvSpPr>
            <p:cNvPr id="928774" name="Line 6"/>
            <p:cNvSpPr>
              <a:spLocks noChangeShapeType="1"/>
            </p:cNvSpPr>
            <p:nvPr/>
          </p:nvSpPr>
          <p:spPr bwMode="auto">
            <a:xfrm flipH="1">
              <a:off x="1824" y="1584"/>
              <a:ext cx="1584" cy="110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28775" name="Group 7"/>
          <p:cNvGrpSpPr/>
          <p:nvPr/>
        </p:nvGrpSpPr>
        <p:grpSpPr bwMode="auto">
          <a:xfrm>
            <a:off x="1676400" y="3124200"/>
            <a:ext cx="7239000" cy="1066800"/>
            <a:chOff x="1056" y="1968"/>
            <a:chExt cx="4560" cy="672"/>
          </a:xfrm>
        </p:grpSpPr>
        <p:sp>
          <p:nvSpPr>
            <p:cNvPr id="928776" name="Text Box 8"/>
            <p:cNvSpPr txBox="1">
              <a:spLocks noChangeArrowheads="1"/>
            </p:cNvSpPr>
            <p:nvPr/>
          </p:nvSpPr>
          <p:spPr bwMode="auto">
            <a:xfrm>
              <a:off x="3504" y="1968"/>
              <a:ext cx="2112" cy="446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sz="2000" b="1" dirty="0" smtClean="0">
                  <a:ea typeface="宋体" panose="02010600030101010101" pitchFamily="2" charset="-122"/>
                </a:rPr>
                <a:t>以下元素 </a:t>
              </a:r>
              <a:r>
                <a:rPr lang="en-US" altLang="zh-CN" sz="2000" b="1" dirty="0" smtClean="0">
                  <a:ea typeface="宋体" panose="02010600030101010101" pitchFamily="2" charset="-122"/>
                </a:rPr>
                <a:t>4 =「7/2</a:t>
              </a:r>
              <a:r>
                <a:rPr lang="en-US" altLang="zh-CN" sz="2000" b="1" dirty="0">
                  <a:ea typeface="宋体" panose="02010600030101010101" pitchFamily="2" charset="-122"/>
                </a:rPr>
                <a:t>] </a:t>
              </a:r>
              <a:r>
                <a:rPr lang="zh-CN" altLang="en-US" sz="2000" b="1" dirty="0" smtClean="0">
                  <a:ea typeface="宋体" panose="02010600030101010101" pitchFamily="2" charset="-122"/>
                </a:rPr>
                <a:t>次缺失</a:t>
              </a:r>
              <a:r>
                <a:rPr lang="en-US" altLang="zh-CN" sz="2000" b="1" dirty="0" smtClean="0">
                  <a:ea typeface="宋体" panose="02010600030101010101" pitchFamily="2" charset="-122"/>
                </a:rPr>
                <a:t> </a:t>
              </a:r>
              <a:endParaRPr lang="en-US" altLang="zh-CN" sz="2000" b="1" dirty="0">
                <a:ea typeface="宋体" panose="02010600030101010101" pitchFamily="2" charset="-122"/>
              </a:endParaRPr>
            </a:p>
            <a:p>
              <a:pPr algn="l"/>
              <a:r>
                <a:rPr lang="en-US" altLang="zh-CN" sz="2000" dirty="0">
                  <a:ea typeface="宋体" panose="02010600030101010101" pitchFamily="2" charset="-122"/>
                </a:rPr>
                <a:t>a[0][0], a[0][2], …, a[0][6]</a:t>
              </a:r>
              <a:endParaRPr lang="en-US" altLang="zh-CN" sz="2000" dirty="0">
                <a:ea typeface="宋体" panose="02010600030101010101" pitchFamily="2" charset="-122"/>
              </a:endParaRPr>
            </a:p>
          </p:txBody>
        </p:sp>
        <p:sp>
          <p:nvSpPr>
            <p:cNvPr id="928777" name="Line 9"/>
            <p:cNvSpPr>
              <a:spLocks noChangeShapeType="1"/>
            </p:cNvSpPr>
            <p:nvPr/>
          </p:nvSpPr>
          <p:spPr bwMode="auto">
            <a:xfrm flipH="1">
              <a:off x="1056" y="2112"/>
              <a:ext cx="2448" cy="528"/>
            </a:xfrm>
            <a:prstGeom prst="line">
              <a:avLst/>
            </a:prstGeom>
            <a:noFill/>
            <a:ln w="28575">
              <a:solidFill>
                <a:srgbClr val="FF899D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28779" name="Text Box 11"/>
          <p:cNvSpPr txBox="1">
            <a:spLocks noChangeArrowheads="1"/>
          </p:cNvSpPr>
          <p:nvPr/>
        </p:nvSpPr>
        <p:spPr bwMode="auto">
          <a:xfrm>
            <a:off x="5118100" y="4597400"/>
            <a:ext cx="3929380" cy="70675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ea typeface="宋体" panose="02010600030101010101" pitchFamily="2" charset="-122"/>
              </a:rPr>
              <a:t>i=1</a:t>
            </a:r>
            <a:r>
              <a:rPr lang="zh-CN" altLang="en-US" sz="2000" b="1" dirty="0">
                <a:ea typeface="宋体" panose="02010600030101010101" pitchFamily="2" charset="-122"/>
              </a:rPr>
              <a:t>时：以下元素 </a:t>
            </a:r>
            <a:r>
              <a:rPr lang="en-US" altLang="zh-CN" sz="2000" b="1" dirty="0">
                <a:ea typeface="宋体" panose="02010600030101010101" pitchFamily="2" charset="-122"/>
              </a:rPr>
              <a:t>4 =「7/2] </a:t>
            </a:r>
            <a:r>
              <a:rPr lang="zh-CN" altLang="en-US" sz="2000" b="1" dirty="0">
                <a:ea typeface="宋体" panose="02010600030101010101" pitchFamily="2" charset="-122"/>
              </a:rPr>
              <a:t>次缺失</a:t>
            </a:r>
            <a:r>
              <a:rPr lang="en-US" altLang="zh-CN" sz="2000" b="1" dirty="0">
                <a:ea typeface="宋体" panose="02010600030101010101" pitchFamily="2" charset="-122"/>
              </a:rPr>
              <a:t> 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algn="l"/>
            <a:r>
              <a:rPr lang="en-US" altLang="zh-CN" sz="2000" dirty="0" smtClean="0">
                <a:ea typeface="宋体" panose="02010600030101010101" pitchFamily="2" charset="-122"/>
              </a:rPr>
              <a:t>a[1</a:t>
            </a:r>
            <a:r>
              <a:rPr lang="en-US" altLang="zh-CN" sz="2000" dirty="0">
                <a:ea typeface="宋体" panose="02010600030101010101" pitchFamily="2" charset="-122"/>
              </a:rPr>
              <a:t>][0], a[1][2], …, a[1][6]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928780" name="Line 12"/>
          <p:cNvSpPr>
            <a:spLocks noChangeShapeType="1"/>
          </p:cNvSpPr>
          <p:nvPr/>
        </p:nvSpPr>
        <p:spPr bwMode="auto">
          <a:xfrm flipH="1">
            <a:off x="1475656" y="5334001"/>
            <a:ext cx="3941440" cy="609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928781" name="Text Box 13"/>
          <p:cNvSpPr txBox="1">
            <a:spLocks noChangeArrowheads="1"/>
          </p:cNvSpPr>
          <p:nvPr/>
        </p:nvSpPr>
        <p:spPr bwMode="auto">
          <a:xfrm>
            <a:off x="5117465" y="5334000"/>
            <a:ext cx="3930015" cy="70675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zh-CN" sz="2000" b="1" dirty="0">
                <a:ea typeface="宋体" panose="02010600030101010101" pitchFamily="2" charset="-122"/>
              </a:rPr>
              <a:t>i=2</a:t>
            </a:r>
            <a:r>
              <a:rPr lang="zh-CN" altLang="en-US" sz="2000" b="1" dirty="0">
                <a:ea typeface="宋体" panose="02010600030101010101" pitchFamily="2" charset="-122"/>
              </a:rPr>
              <a:t>时：以下元素 </a:t>
            </a:r>
            <a:r>
              <a:rPr lang="en-US" altLang="zh-CN" sz="2000" b="1" dirty="0">
                <a:ea typeface="宋体" panose="02010600030101010101" pitchFamily="2" charset="-122"/>
              </a:rPr>
              <a:t>4 =「7/2] </a:t>
            </a:r>
            <a:r>
              <a:rPr lang="zh-CN" altLang="en-US" sz="2000" b="1" dirty="0">
                <a:ea typeface="宋体" panose="02010600030101010101" pitchFamily="2" charset="-122"/>
              </a:rPr>
              <a:t>次缺失</a:t>
            </a:r>
            <a:r>
              <a:rPr lang="en-US" altLang="zh-CN" sz="2000" b="1" dirty="0">
                <a:ea typeface="宋体" panose="02010600030101010101" pitchFamily="2" charset="-122"/>
              </a:rPr>
              <a:t> 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algn="l"/>
            <a:r>
              <a:rPr lang="en-US" altLang="zh-CN" sz="2000" dirty="0" smtClean="0">
                <a:ea typeface="宋体" panose="02010600030101010101" pitchFamily="2" charset="-122"/>
              </a:rPr>
              <a:t>a[2</a:t>
            </a:r>
            <a:r>
              <a:rPr lang="en-US" altLang="zh-CN" sz="2000" dirty="0">
                <a:ea typeface="宋体" panose="02010600030101010101" pitchFamily="2" charset="-122"/>
              </a:rPr>
              <a:t>][0], a[2][2], …, a[2][6]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928782" name="Rectangle 14"/>
          <p:cNvSpPr>
            <a:spLocks noChangeArrowheads="1"/>
          </p:cNvSpPr>
          <p:nvPr/>
        </p:nvSpPr>
        <p:spPr bwMode="auto">
          <a:xfrm>
            <a:off x="2935155" y="5842337"/>
            <a:ext cx="4963881" cy="1014730"/>
          </a:xfrm>
          <a:prstGeom prst="rect">
            <a:avLst/>
          </a:prstGeom>
          <a:solidFill>
            <a:srgbClr val="D3FFD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zh-CN" altLang="en-US" sz="3000" b="1" dirty="0" smtClean="0">
                <a:ea typeface="宋体" panose="02010600030101010101" pitchFamily="2" charset="-122"/>
              </a:rPr>
              <a:t>非预取性的总缺失次数：</a:t>
            </a:r>
            <a:r>
              <a:rPr lang="en-US" altLang="zh-CN" sz="3000" b="1" dirty="0" smtClean="0">
                <a:ea typeface="宋体" panose="02010600030101010101" pitchFamily="2" charset="-122"/>
              </a:rPr>
              <a:t>7+4×3</a:t>
            </a:r>
            <a:r>
              <a:rPr lang="en-US" altLang="zh-CN" sz="3000" b="1" dirty="0">
                <a:ea typeface="宋体" panose="02010600030101010101" pitchFamily="2" charset="-122"/>
              </a:rPr>
              <a:t>＝</a:t>
            </a:r>
            <a:r>
              <a:rPr lang="en-US" altLang="zh-CN" sz="3000" b="1" dirty="0" smtClean="0">
                <a:ea typeface="宋体" panose="02010600030101010101" pitchFamily="2" charset="-122"/>
              </a:rPr>
              <a:t>19</a:t>
            </a:r>
            <a:endParaRPr lang="en-US" altLang="zh-CN" sz="3000" b="1" dirty="0">
              <a:ea typeface="宋体" panose="02010600030101010101" pitchFamily="2" charset="-122"/>
            </a:endParaRP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7896" y="260648"/>
            <a:ext cx="8229600" cy="609600"/>
          </a:xfrm>
        </p:spPr>
        <p:txBody>
          <a:bodyPr>
            <a:no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</a:rPr>
              <a:t>例</a:t>
            </a:r>
            <a:r>
              <a:rPr lang="en-US" sz="3600" b="1" dirty="0" smtClean="0">
                <a:solidFill>
                  <a:srgbClr val="FF0000"/>
                </a:solidFill>
              </a:rPr>
              <a:t>14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：编译器控制预取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—3</a:t>
            </a:r>
            <a:endParaRPr lang="zh-CN" altLang="en-US" sz="36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54025" y="1014095"/>
            <a:ext cx="8461375" cy="1355725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p>
            <a:pPr>
              <a:lnSpc>
                <a:spcPts val="3000"/>
              </a:lnSpc>
              <a:spcBef>
                <a:spcPct val="30000"/>
              </a:spcBef>
              <a:buSzPct val="100000"/>
            </a:pPr>
            <a:r>
              <a:rPr lang="zh-CN" altLang="en-US" sz="2400" b="1" i="1">
                <a:solidFill>
                  <a:srgbClr val="FF0000"/>
                </a:solidFill>
                <a:sym typeface="+mn-ea"/>
              </a:rPr>
              <a:t>循环很适合于预取优化。</a:t>
            </a:r>
            <a:endParaRPr lang="zh-CN" altLang="en-US" sz="2400" b="1" i="1">
              <a:solidFill>
                <a:srgbClr val="FF0000"/>
              </a:solidFill>
              <a:sym typeface="+mn-ea"/>
            </a:endParaRPr>
          </a:p>
          <a:p>
            <a:pPr>
              <a:lnSpc>
                <a:spcPts val="3000"/>
              </a:lnSpc>
              <a:spcBef>
                <a:spcPct val="30000"/>
              </a:spcBef>
              <a:buSzPct val="100000"/>
            </a:pPr>
            <a:r>
              <a:rPr lang="zh-CN" altLang="en-US" sz="2400" b="1" i="1">
                <a:solidFill>
                  <a:srgbClr val="FF0000"/>
                </a:solidFill>
                <a:sym typeface="+mn-ea"/>
              </a:rPr>
              <a:t>如果缺失代价小，编译器只需要把循环展开一次或两次，然后在执行时进行预取调度。</a:t>
            </a:r>
            <a:endParaRPr lang="zh-CN" altLang="en-US" sz="2400" b="1" i="1" dirty="0" smtClean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9" dur="500"/>
                                        <p:tgtEl>
                                          <p:spTgt spid="928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4" dur="500"/>
                                        <p:tgtEl>
                                          <p:spTgt spid="928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28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28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28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28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8779" grpId="0" bldLvl="0" animBg="1"/>
      <p:bldP spid="928780" grpId="0" bldLvl="0" animBg="1"/>
      <p:bldP spid="928781" grpId="0" bldLvl="0" animBg="1"/>
      <p:bldP spid="928782" grpId="0" bldLvl="0" animBg="1"/>
      <p:bldP spid="6" grpId="0" bldLvl="0" animBg="1"/>
      <p:bldP spid="6" grpId="1" bldLvl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55736"/>
            <a:ext cx="5943600" cy="5141616"/>
          </a:xfrm>
        </p:spPr>
        <p:txBody>
          <a:bodyPr>
            <a:normAutofit/>
          </a:bodyPr>
          <a:lstStyle/>
          <a:p>
            <a:pPr>
              <a:lnSpc>
                <a:spcPts val="24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2000" b="1" dirty="0" smtClean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下面，插入预取指令以减少缺失次数。</a:t>
            </a:r>
            <a:endParaRPr lang="en-US" altLang="zh-CN" sz="20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ts val="2400"/>
              </a:lnSpc>
              <a:spcBef>
                <a:spcPct val="20000"/>
              </a:spcBef>
              <a:buSzTx/>
              <a:buFontTx/>
              <a:buNone/>
            </a:pPr>
            <a:r>
              <a:rPr lang="zh-CN" altLang="en-US" sz="2000" b="1" dirty="0" smtClean="0">
                <a:latin typeface="CG Omega" pitchFamily="34" charset="0"/>
                <a:ea typeface="宋体" panose="02010600030101010101" pitchFamily="2" charset="-122"/>
              </a:rPr>
              <a:t>这段修改后的代码预取的元素是</a:t>
            </a:r>
            <a:r>
              <a:rPr lang="en-US" altLang="zh-CN" sz="2000" b="1" dirty="0" smtClean="0">
                <a:solidFill>
                  <a:schemeClr val="hlink"/>
                </a:solidFill>
                <a:latin typeface="CG Omega" pitchFamily="34" charset="0"/>
                <a:ea typeface="宋体" panose="02010600030101010101" pitchFamily="2" charset="-122"/>
              </a:rPr>
              <a:t>a[I</a:t>
            </a:r>
            <a:r>
              <a:rPr lang="en-US" altLang="zh-CN" sz="2000" b="1" dirty="0">
                <a:solidFill>
                  <a:schemeClr val="hlink"/>
                </a:solidFill>
                <a:latin typeface="CG Omega" pitchFamily="34" charset="0"/>
                <a:ea typeface="宋体" panose="02010600030101010101" pitchFamily="2" charset="-122"/>
              </a:rPr>
              <a:t>][</a:t>
            </a:r>
            <a:r>
              <a:rPr lang="en-US" altLang="zh-CN" sz="2000" b="1" dirty="0" smtClean="0">
                <a:solidFill>
                  <a:schemeClr val="hlink"/>
                </a:solidFill>
                <a:latin typeface="CG Omega" pitchFamily="34" charset="0"/>
                <a:ea typeface="宋体" panose="02010600030101010101" pitchFamily="2" charset="-122"/>
              </a:rPr>
              <a:t>7]~a[I</a:t>
            </a:r>
            <a:r>
              <a:rPr lang="en-US" altLang="zh-CN" sz="2000" b="1" dirty="0">
                <a:solidFill>
                  <a:schemeClr val="hlink"/>
                </a:solidFill>
                <a:latin typeface="CG Omega" pitchFamily="34" charset="0"/>
                <a:ea typeface="宋体" panose="02010600030101010101" pitchFamily="2" charset="-122"/>
              </a:rPr>
              <a:t>][99</a:t>
            </a:r>
            <a:r>
              <a:rPr lang="en-US" altLang="zh-CN" sz="2000" b="1" dirty="0" smtClean="0">
                <a:solidFill>
                  <a:schemeClr val="hlink"/>
                </a:solidFill>
                <a:latin typeface="CG Omega" pitchFamily="34" charset="0"/>
                <a:ea typeface="宋体" panose="02010600030101010101" pitchFamily="2" charset="-122"/>
              </a:rPr>
              <a:t>]</a:t>
            </a:r>
            <a:r>
              <a:rPr lang="zh-CN" altLang="en-US" sz="2000" b="1" dirty="0" smtClean="0">
                <a:solidFill>
                  <a:schemeClr val="hlink"/>
                </a:solidFill>
                <a:latin typeface="CG Omega" pitchFamily="34" charset="0"/>
                <a:ea typeface="宋体" panose="02010600030101010101" pitchFamily="2" charset="-122"/>
              </a:rPr>
              <a:t>，</a:t>
            </a:r>
            <a:r>
              <a:rPr lang="en-US" altLang="zh-CN" sz="2000" b="1" dirty="0" smtClean="0">
                <a:latin typeface="CG Omega" pitchFamily="34" charset="0"/>
                <a:ea typeface="宋体" panose="02010600030101010101" pitchFamily="2" charset="-122"/>
              </a:rPr>
              <a:t> </a:t>
            </a:r>
            <a:endParaRPr lang="en-US" altLang="zh-CN" sz="2000" b="1" dirty="0" smtClean="0">
              <a:latin typeface="CG Omega" pitchFamily="34" charset="0"/>
              <a:ea typeface="宋体" panose="02010600030101010101" pitchFamily="2" charset="-122"/>
            </a:endParaRPr>
          </a:p>
          <a:p>
            <a:pPr>
              <a:lnSpc>
                <a:spcPts val="24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sz="2000" b="1" dirty="0" smtClean="0">
                <a:solidFill>
                  <a:schemeClr val="hlink"/>
                </a:solidFill>
                <a:latin typeface="CG Omega" pitchFamily="34" charset="0"/>
                <a:ea typeface="宋体" panose="02010600030101010101" pitchFamily="2" charset="-122"/>
              </a:rPr>
              <a:t>b[7</a:t>
            </a:r>
            <a:r>
              <a:rPr lang="en-US" altLang="zh-CN" sz="2000" b="1" dirty="0">
                <a:solidFill>
                  <a:schemeClr val="hlink"/>
                </a:solidFill>
                <a:latin typeface="CG Omega" pitchFamily="34" charset="0"/>
                <a:ea typeface="宋体" panose="02010600030101010101" pitchFamily="2" charset="-122"/>
              </a:rPr>
              <a:t>][0] ~</a:t>
            </a:r>
            <a:r>
              <a:rPr lang="en-US" altLang="zh-CN" sz="2000" b="1" dirty="0" smtClean="0">
                <a:solidFill>
                  <a:schemeClr val="hlink"/>
                </a:solidFill>
                <a:latin typeface="CG Omega" pitchFamily="34" charset="0"/>
                <a:ea typeface="宋体" panose="02010600030101010101" pitchFamily="2" charset="-122"/>
              </a:rPr>
              <a:t> </a:t>
            </a:r>
            <a:r>
              <a:rPr lang="en-US" altLang="zh-CN" sz="2000" b="1" dirty="0">
                <a:solidFill>
                  <a:schemeClr val="hlink"/>
                </a:solidFill>
                <a:latin typeface="CG Omega" pitchFamily="34" charset="0"/>
                <a:ea typeface="宋体" panose="02010600030101010101" pitchFamily="2" charset="-122"/>
              </a:rPr>
              <a:t>b[100][0</a:t>
            </a:r>
            <a:r>
              <a:rPr lang="en-US" altLang="zh-CN" sz="2000" b="1" dirty="0" smtClean="0">
                <a:solidFill>
                  <a:schemeClr val="hlink"/>
                </a:solidFill>
                <a:latin typeface="CG Omega" pitchFamily="34" charset="0"/>
                <a:ea typeface="宋体" panose="02010600030101010101" pitchFamily="2" charset="-122"/>
              </a:rPr>
              <a:t>]</a:t>
            </a:r>
            <a:r>
              <a:rPr lang="zh-CN" altLang="en-US" sz="2000" b="1" dirty="0" smtClean="0">
                <a:latin typeface="CG Omega" pitchFamily="34" charset="0"/>
                <a:ea typeface="宋体" panose="02010600030101010101" pitchFamily="2" charset="-122"/>
              </a:rPr>
              <a:t>。</a:t>
            </a:r>
            <a:endParaRPr lang="en-US" altLang="zh-CN" b="1" u="sng" dirty="0">
              <a:latin typeface="Courier" charset="0"/>
              <a:ea typeface="宋体" panose="02010600030101010101" pitchFamily="2" charset="-122"/>
            </a:endParaRPr>
          </a:p>
          <a:p>
            <a:pPr>
              <a:lnSpc>
                <a:spcPts val="2400"/>
              </a:lnSpc>
              <a:spcBef>
                <a:spcPct val="20000"/>
              </a:spcBef>
              <a:buSzTx/>
              <a:buFontTx/>
              <a:buNone/>
            </a:pPr>
            <a:r>
              <a:rPr lang="en-US" altLang="zh-CN" sz="2000" u="sng" dirty="0">
                <a:latin typeface="Courier" charset="0"/>
                <a:ea typeface="宋体" panose="02010600030101010101" pitchFamily="2" charset="-122"/>
              </a:rPr>
              <a:t>for (j = 0; j &lt; 100; j = j+1) {</a:t>
            </a:r>
            <a:endParaRPr lang="en-US" altLang="zh-CN" sz="2000" u="sng" dirty="0">
              <a:latin typeface="Courier" charset="0"/>
              <a:ea typeface="宋体" panose="02010600030101010101" pitchFamily="2" charset="-122"/>
            </a:endParaRPr>
          </a:p>
          <a:p>
            <a:pPr>
              <a:lnSpc>
                <a:spcPts val="24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latin typeface="Courier" charset="0"/>
                <a:ea typeface="宋体" panose="02010600030101010101" pitchFamily="2" charset="-122"/>
              </a:rPr>
              <a:t>		</a:t>
            </a:r>
            <a:r>
              <a:rPr lang="en-US" altLang="zh-CN" sz="2000" u="sng" dirty="0" err="1">
                <a:solidFill>
                  <a:srgbClr val="FF0000"/>
                </a:solidFill>
                <a:latin typeface="Courier" charset="0"/>
                <a:ea typeface="宋体" panose="02010600030101010101" pitchFamily="2" charset="-122"/>
              </a:rPr>
              <a:t>prefetch</a:t>
            </a:r>
            <a:r>
              <a:rPr lang="en-US" altLang="zh-CN" sz="2000" u="sng" dirty="0">
                <a:solidFill>
                  <a:srgbClr val="FF0000"/>
                </a:solidFill>
                <a:latin typeface="Courier" charset="0"/>
                <a:ea typeface="宋体" panose="02010600030101010101" pitchFamily="2" charset="-122"/>
              </a:rPr>
              <a:t>(b[j+7][0]);</a:t>
            </a:r>
            <a:endParaRPr lang="en-US" altLang="zh-CN" sz="2000" u="sng" dirty="0">
              <a:solidFill>
                <a:srgbClr val="FF0000"/>
              </a:solidFill>
              <a:latin typeface="Courier" charset="0"/>
              <a:ea typeface="宋体" panose="02010600030101010101" pitchFamily="2" charset="-122"/>
            </a:endParaRPr>
          </a:p>
          <a:p>
            <a:pPr>
              <a:lnSpc>
                <a:spcPts val="24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latin typeface="Courier" charset="0"/>
                <a:ea typeface="宋体" panose="02010600030101010101" pitchFamily="2" charset="-122"/>
              </a:rPr>
              <a:t>	</a:t>
            </a:r>
            <a:r>
              <a:rPr lang="en-US" altLang="zh-CN" sz="2000" u="sng" dirty="0" smtClean="0">
                <a:latin typeface="Courier" charset="0"/>
                <a:ea typeface="宋体" panose="02010600030101010101" pitchFamily="2" charset="-122"/>
              </a:rPr>
              <a:t>/* </a:t>
            </a:r>
            <a:r>
              <a:rPr lang="en-US" altLang="zh-CN" sz="2000" u="sng" dirty="0">
                <a:latin typeface="Courier" charset="0"/>
                <a:ea typeface="宋体" panose="02010600030101010101" pitchFamily="2" charset="-122"/>
              </a:rPr>
              <a:t>b(j,0) for 7 iterations later */</a:t>
            </a:r>
            <a:endParaRPr lang="en-US" altLang="zh-CN" sz="2000" u="sng" dirty="0">
              <a:latin typeface="Courier" charset="0"/>
              <a:ea typeface="宋体" panose="02010600030101010101" pitchFamily="2" charset="-122"/>
            </a:endParaRPr>
          </a:p>
          <a:p>
            <a:pPr>
              <a:lnSpc>
                <a:spcPts val="24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latin typeface="Courier" charset="0"/>
                <a:ea typeface="宋体" panose="02010600030101010101" pitchFamily="2" charset="-122"/>
              </a:rPr>
              <a:t>		</a:t>
            </a:r>
            <a:r>
              <a:rPr lang="en-US" altLang="zh-CN" sz="2000" u="sng" dirty="0" err="1">
                <a:solidFill>
                  <a:srgbClr val="FF0000"/>
                </a:solidFill>
                <a:latin typeface="Courier" charset="0"/>
                <a:ea typeface="宋体" panose="02010600030101010101" pitchFamily="2" charset="-122"/>
              </a:rPr>
              <a:t>prefetch</a:t>
            </a:r>
            <a:r>
              <a:rPr lang="en-US" altLang="zh-CN" sz="2000" u="sng" dirty="0">
                <a:solidFill>
                  <a:srgbClr val="FF0000"/>
                </a:solidFill>
                <a:latin typeface="Courier" charset="0"/>
                <a:ea typeface="宋体" panose="02010600030101010101" pitchFamily="2" charset="-122"/>
              </a:rPr>
              <a:t>(a[0][j+7]);</a:t>
            </a:r>
            <a:endParaRPr lang="en-US" altLang="zh-CN" sz="2000" u="sng" dirty="0">
              <a:solidFill>
                <a:srgbClr val="FF0000"/>
              </a:solidFill>
              <a:latin typeface="Courier" charset="0"/>
              <a:ea typeface="宋体" panose="02010600030101010101" pitchFamily="2" charset="-122"/>
            </a:endParaRPr>
          </a:p>
          <a:p>
            <a:pPr>
              <a:lnSpc>
                <a:spcPts val="24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latin typeface="Courier" charset="0"/>
                <a:ea typeface="宋体" panose="02010600030101010101" pitchFamily="2" charset="-122"/>
              </a:rPr>
              <a:t>	</a:t>
            </a:r>
            <a:r>
              <a:rPr lang="en-US" altLang="zh-CN" sz="2000" u="sng" dirty="0" smtClean="0">
                <a:latin typeface="Courier" charset="0"/>
                <a:ea typeface="宋体" panose="02010600030101010101" pitchFamily="2" charset="-122"/>
              </a:rPr>
              <a:t>/* </a:t>
            </a:r>
            <a:r>
              <a:rPr lang="en-US" altLang="zh-CN" sz="2000" u="sng" dirty="0">
                <a:latin typeface="Courier" charset="0"/>
                <a:ea typeface="宋体" panose="02010600030101010101" pitchFamily="2" charset="-122"/>
              </a:rPr>
              <a:t>a(0,j) for 7 iterations later */</a:t>
            </a:r>
            <a:endParaRPr lang="en-US" altLang="zh-CN" sz="2000" u="sng" dirty="0">
              <a:latin typeface="Courier" charset="0"/>
              <a:ea typeface="宋体" panose="02010600030101010101" pitchFamily="2" charset="-122"/>
            </a:endParaRPr>
          </a:p>
          <a:p>
            <a:pPr>
              <a:lnSpc>
                <a:spcPts val="24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latin typeface="Courier" charset="0"/>
                <a:ea typeface="宋体" panose="02010600030101010101" pitchFamily="2" charset="-122"/>
              </a:rPr>
              <a:t>		</a:t>
            </a:r>
            <a:r>
              <a:rPr lang="en-US" altLang="zh-CN" sz="2000" u="sng" dirty="0">
                <a:latin typeface="Courier" charset="0"/>
                <a:ea typeface="宋体" panose="02010600030101010101" pitchFamily="2" charset="-122"/>
              </a:rPr>
              <a:t>a[0][j] = b[j][0] * b[j+1][0];};</a:t>
            </a:r>
            <a:endParaRPr lang="en-US" altLang="zh-CN" sz="2000" u="sng" dirty="0">
              <a:latin typeface="Courier" charset="0"/>
              <a:ea typeface="宋体" panose="02010600030101010101" pitchFamily="2" charset="-122"/>
            </a:endParaRPr>
          </a:p>
          <a:p>
            <a:pPr>
              <a:lnSpc>
                <a:spcPts val="24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latin typeface="Courier" charset="0"/>
                <a:ea typeface="宋体" panose="02010600030101010101" pitchFamily="2" charset="-122"/>
              </a:rPr>
              <a:t>for (i = 1; i &lt; 3; i = i+1)</a:t>
            </a:r>
            <a:endParaRPr lang="en-US" altLang="zh-CN" sz="2000" dirty="0">
              <a:latin typeface="Courier" charset="0"/>
              <a:ea typeface="宋体" panose="02010600030101010101" pitchFamily="2" charset="-122"/>
            </a:endParaRPr>
          </a:p>
          <a:p>
            <a:pPr>
              <a:lnSpc>
                <a:spcPts val="24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latin typeface="Courier" charset="0"/>
                <a:ea typeface="宋体" panose="02010600030101010101" pitchFamily="2" charset="-122"/>
              </a:rPr>
              <a:t>		for (j = 0; j &lt; 100; j = j+1) {</a:t>
            </a:r>
            <a:endParaRPr lang="en-US" altLang="zh-CN" sz="2000" dirty="0">
              <a:latin typeface="Courier" charset="0"/>
              <a:ea typeface="宋体" panose="02010600030101010101" pitchFamily="2" charset="-122"/>
            </a:endParaRPr>
          </a:p>
          <a:p>
            <a:pPr>
              <a:lnSpc>
                <a:spcPts val="24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latin typeface="Courier" charset="0"/>
                <a:ea typeface="宋体" panose="02010600030101010101" pitchFamily="2" charset="-122"/>
              </a:rPr>
              <a:t>		</a:t>
            </a:r>
            <a:r>
              <a:rPr lang="en-US" altLang="zh-CN" sz="2000" u="sng" dirty="0" err="1">
                <a:solidFill>
                  <a:srgbClr val="FF0000"/>
                </a:solidFill>
                <a:latin typeface="Courier" charset="0"/>
                <a:ea typeface="宋体" panose="02010600030101010101" pitchFamily="2" charset="-122"/>
              </a:rPr>
              <a:t>prefetch</a:t>
            </a:r>
            <a:r>
              <a:rPr lang="en-US" altLang="zh-CN" sz="2000" u="sng" dirty="0">
                <a:solidFill>
                  <a:srgbClr val="FF0000"/>
                </a:solidFill>
                <a:latin typeface="Courier" charset="0"/>
                <a:ea typeface="宋体" panose="02010600030101010101" pitchFamily="2" charset="-122"/>
              </a:rPr>
              <a:t>(a[i][j+7]);</a:t>
            </a:r>
            <a:endParaRPr lang="en-US" altLang="zh-CN" sz="2000" u="sng" dirty="0">
              <a:solidFill>
                <a:srgbClr val="FF0000"/>
              </a:solidFill>
              <a:latin typeface="Courier" charset="0"/>
              <a:ea typeface="宋体" panose="02010600030101010101" pitchFamily="2" charset="-122"/>
            </a:endParaRPr>
          </a:p>
          <a:p>
            <a:pPr>
              <a:lnSpc>
                <a:spcPts val="24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latin typeface="Courier" charset="0"/>
                <a:ea typeface="宋体" panose="02010600030101010101" pitchFamily="2" charset="-122"/>
              </a:rPr>
              <a:t>	</a:t>
            </a:r>
            <a:r>
              <a:rPr lang="en-US" altLang="zh-CN" sz="2000" u="sng" dirty="0" smtClean="0">
                <a:latin typeface="Courier" charset="0"/>
                <a:ea typeface="宋体" panose="02010600030101010101" pitchFamily="2" charset="-122"/>
              </a:rPr>
              <a:t>/* </a:t>
            </a:r>
            <a:r>
              <a:rPr lang="en-US" altLang="zh-CN" sz="2000" u="sng" dirty="0">
                <a:latin typeface="Courier" charset="0"/>
                <a:ea typeface="宋体" panose="02010600030101010101" pitchFamily="2" charset="-122"/>
              </a:rPr>
              <a:t>a(</a:t>
            </a:r>
            <a:r>
              <a:rPr lang="en-US" altLang="zh-CN" sz="2000" u="sng" dirty="0" err="1">
                <a:latin typeface="Courier" charset="0"/>
                <a:ea typeface="宋体" panose="02010600030101010101" pitchFamily="2" charset="-122"/>
              </a:rPr>
              <a:t>i,j</a:t>
            </a:r>
            <a:r>
              <a:rPr lang="en-US" altLang="zh-CN" sz="2000" u="sng" dirty="0">
                <a:latin typeface="Courier" charset="0"/>
                <a:ea typeface="宋体" panose="02010600030101010101" pitchFamily="2" charset="-122"/>
              </a:rPr>
              <a:t>) for +7 iterations */</a:t>
            </a:r>
            <a:endParaRPr lang="en-US" altLang="zh-CN" sz="2000" u="sng" dirty="0">
              <a:latin typeface="Courier" charset="0"/>
              <a:ea typeface="宋体" panose="02010600030101010101" pitchFamily="2" charset="-122"/>
            </a:endParaRPr>
          </a:p>
          <a:p>
            <a:pPr>
              <a:lnSpc>
                <a:spcPts val="24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000" dirty="0">
                <a:latin typeface="Courier" charset="0"/>
                <a:ea typeface="宋体" panose="02010600030101010101" pitchFamily="2" charset="-122"/>
              </a:rPr>
              <a:t>		a[i][j] = b[j][0] *b[j+1][0];}</a:t>
            </a:r>
            <a:endParaRPr lang="en-US" altLang="zh-CN" sz="2000" dirty="0">
              <a:latin typeface="Courier" charset="0"/>
              <a:ea typeface="宋体" panose="02010600030101010101" pitchFamily="2" charset="-122"/>
            </a:endParaRPr>
          </a:p>
        </p:txBody>
      </p:sp>
      <p:grpSp>
        <p:nvGrpSpPr>
          <p:cNvPr id="928772" name="Group 4"/>
          <p:cNvGrpSpPr/>
          <p:nvPr/>
        </p:nvGrpSpPr>
        <p:grpSpPr bwMode="auto">
          <a:xfrm>
            <a:off x="2895600" y="1981200"/>
            <a:ext cx="5562600" cy="2286000"/>
            <a:chOff x="1824" y="1248"/>
            <a:chExt cx="3504" cy="1440"/>
          </a:xfrm>
        </p:grpSpPr>
        <p:sp>
          <p:nvSpPr>
            <p:cNvPr id="928773" name="Text Box 5"/>
            <p:cNvSpPr txBox="1">
              <a:spLocks noChangeArrowheads="1"/>
            </p:cNvSpPr>
            <p:nvPr/>
          </p:nvSpPr>
          <p:spPr bwMode="auto">
            <a:xfrm>
              <a:off x="3360" y="1248"/>
              <a:ext cx="1968" cy="446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sz="2000" b="1" dirty="0" smtClean="0">
                  <a:ea typeface="宋体" panose="02010600030101010101" pitchFamily="2" charset="-122"/>
                </a:rPr>
                <a:t>以下元素 </a:t>
              </a:r>
              <a:r>
                <a:rPr lang="en-US" altLang="zh-CN" sz="2000" b="1" dirty="0" smtClean="0">
                  <a:ea typeface="宋体" panose="02010600030101010101" pitchFamily="2" charset="-122"/>
                </a:rPr>
                <a:t>7 </a:t>
              </a:r>
              <a:r>
                <a:rPr lang="zh-CN" altLang="en-US" sz="2000" b="1" dirty="0" smtClean="0">
                  <a:ea typeface="宋体" panose="02010600030101010101" pitchFamily="2" charset="-122"/>
                </a:rPr>
                <a:t>次缺失</a:t>
              </a:r>
              <a:r>
                <a:rPr lang="en-US" altLang="zh-CN" sz="2000" b="1" dirty="0" smtClean="0">
                  <a:ea typeface="宋体" panose="02010600030101010101" pitchFamily="2" charset="-122"/>
                </a:rPr>
                <a:t> </a:t>
              </a:r>
              <a:endParaRPr lang="en-US" altLang="zh-CN" sz="2000" b="1" dirty="0">
                <a:ea typeface="宋体" panose="02010600030101010101" pitchFamily="2" charset="-122"/>
              </a:endParaRPr>
            </a:p>
            <a:p>
              <a:pPr algn="l"/>
              <a:r>
                <a:rPr lang="en-US" altLang="zh-CN" sz="2000" dirty="0">
                  <a:ea typeface="宋体" panose="02010600030101010101" pitchFamily="2" charset="-122"/>
                </a:rPr>
                <a:t>b[0][0], b[1][0], …, b[6][0]</a:t>
              </a:r>
              <a:endParaRPr lang="en-US" altLang="zh-CN" sz="2000" dirty="0">
                <a:ea typeface="宋体" panose="02010600030101010101" pitchFamily="2" charset="-122"/>
              </a:endParaRPr>
            </a:p>
          </p:txBody>
        </p:sp>
        <p:sp>
          <p:nvSpPr>
            <p:cNvPr id="928774" name="Line 6"/>
            <p:cNvSpPr>
              <a:spLocks noChangeShapeType="1"/>
            </p:cNvSpPr>
            <p:nvPr/>
          </p:nvSpPr>
          <p:spPr bwMode="auto">
            <a:xfrm flipH="1">
              <a:off x="1824" y="1584"/>
              <a:ext cx="1584" cy="1104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928775" name="Group 7"/>
          <p:cNvGrpSpPr/>
          <p:nvPr/>
        </p:nvGrpSpPr>
        <p:grpSpPr bwMode="auto">
          <a:xfrm>
            <a:off x="1676400" y="3124200"/>
            <a:ext cx="7239000" cy="1066800"/>
            <a:chOff x="1056" y="1968"/>
            <a:chExt cx="4560" cy="672"/>
          </a:xfrm>
        </p:grpSpPr>
        <p:sp>
          <p:nvSpPr>
            <p:cNvPr id="928776" name="Text Box 8"/>
            <p:cNvSpPr txBox="1">
              <a:spLocks noChangeArrowheads="1"/>
            </p:cNvSpPr>
            <p:nvPr/>
          </p:nvSpPr>
          <p:spPr bwMode="auto">
            <a:xfrm>
              <a:off x="3504" y="1968"/>
              <a:ext cx="2112" cy="446"/>
            </a:xfrm>
            <a:prstGeom prst="rect">
              <a:avLst/>
            </a:prstGeom>
            <a:solidFill>
              <a:srgbClr val="FF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/>
              <a:r>
                <a:rPr lang="zh-CN" altLang="en-US" sz="2000" b="1" dirty="0" smtClean="0">
                  <a:ea typeface="宋体" panose="02010600030101010101" pitchFamily="2" charset="-122"/>
                </a:rPr>
                <a:t>以下元素 </a:t>
              </a:r>
              <a:r>
                <a:rPr lang="en-US" altLang="zh-CN" sz="2000" b="1" dirty="0" smtClean="0">
                  <a:ea typeface="宋体" panose="02010600030101010101" pitchFamily="2" charset="-122"/>
                </a:rPr>
                <a:t>4 =「7/2</a:t>
              </a:r>
              <a:r>
                <a:rPr lang="en-US" altLang="zh-CN" sz="2000" b="1" dirty="0">
                  <a:ea typeface="宋体" panose="02010600030101010101" pitchFamily="2" charset="-122"/>
                </a:rPr>
                <a:t>] </a:t>
              </a:r>
              <a:r>
                <a:rPr lang="zh-CN" altLang="en-US" sz="2000" b="1" dirty="0" smtClean="0">
                  <a:ea typeface="宋体" panose="02010600030101010101" pitchFamily="2" charset="-122"/>
                </a:rPr>
                <a:t>次缺失</a:t>
              </a:r>
              <a:r>
                <a:rPr lang="en-US" altLang="zh-CN" sz="2000" b="1" dirty="0" smtClean="0">
                  <a:ea typeface="宋体" panose="02010600030101010101" pitchFamily="2" charset="-122"/>
                </a:rPr>
                <a:t> </a:t>
              </a:r>
              <a:endParaRPr lang="en-US" altLang="zh-CN" sz="2000" b="1" dirty="0">
                <a:ea typeface="宋体" panose="02010600030101010101" pitchFamily="2" charset="-122"/>
              </a:endParaRPr>
            </a:p>
            <a:p>
              <a:pPr algn="l"/>
              <a:r>
                <a:rPr lang="en-US" altLang="zh-CN" sz="2000" dirty="0">
                  <a:ea typeface="宋体" panose="02010600030101010101" pitchFamily="2" charset="-122"/>
                </a:rPr>
                <a:t>a[0][0], a[0][2], …, a[0][6]</a:t>
              </a:r>
              <a:endParaRPr lang="en-US" altLang="zh-CN" sz="2000" dirty="0">
                <a:ea typeface="宋体" panose="02010600030101010101" pitchFamily="2" charset="-122"/>
              </a:endParaRPr>
            </a:p>
          </p:txBody>
        </p:sp>
        <p:sp>
          <p:nvSpPr>
            <p:cNvPr id="928777" name="Line 9"/>
            <p:cNvSpPr>
              <a:spLocks noChangeShapeType="1"/>
            </p:cNvSpPr>
            <p:nvPr/>
          </p:nvSpPr>
          <p:spPr bwMode="auto">
            <a:xfrm flipH="1">
              <a:off x="1056" y="2112"/>
              <a:ext cx="2448" cy="528"/>
            </a:xfrm>
            <a:prstGeom prst="line">
              <a:avLst/>
            </a:prstGeom>
            <a:noFill/>
            <a:ln w="28575">
              <a:solidFill>
                <a:srgbClr val="FF899D"/>
              </a:solidFill>
              <a:round/>
              <a:tailEnd type="triangle" w="sm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928779" name="Text Box 11"/>
          <p:cNvSpPr txBox="1">
            <a:spLocks noChangeArrowheads="1"/>
          </p:cNvSpPr>
          <p:nvPr/>
        </p:nvSpPr>
        <p:spPr bwMode="auto">
          <a:xfrm>
            <a:off x="5264696" y="4597672"/>
            <a:ext cx="3352800" cy="70802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>
                <a:ea typeface="宋体" panose="02010600030101010101" pitchFamily="2" charset="-122"/>
              </a:rPr>
              <a:t>以下元素 </a:t>
            </a:r>
            <a:r>
              <a:rPr lang="en-US" altLang="zh-CN" sz="2000" b="1" dirty="0">
                <a:ea typeface="宋体" panose="02010600030101010101" pitchFamily="2" charset="-122"/>
              </a:rPr>
              <a:t>4 =「7/2] </a:t>
            </a:r>
            <a:r>
              <a:rPr lang="zh-CN" altLang="en-US" sz="2000" b="1" dirty="0">
                <a:ea typeface="宋体" panose="02010600030101010101" pitchFamily="2" charset="-122"/>
              </a:rPr>
              <a:t>次缺失</a:t>
            </a:r>
            <a:r>
              <a:rPr lang="en-US" altLang="zh-CN" sz="2000" b="1" dirty="0">
                <a:ea typeface="宋体" panose="02010600030101010101" pitchFamily="2" charset="-122"/>
              </a:rPr>
              <a:t> 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algn="l"/>
            <a:r>
              <a:rPr lang="en-US" altLang="zh-CN" sz="2000" dirty="0" smtClean="0">
                <a:ea typeface="宋体" panose="02010600030101010101" pitchFamily="2" charset="-122"/>
              </a:rPr>
              <a:t>a[1</a:t>
            </a:r>
            <a:r>
              <a:rPr lang="en-US" altLang="zh-CN" sz="2000" dirty="0">
                <a:ea typeface="宋体" panose="02010600030101010101" pitchFamily="2" charset="-122"/>
              </a:rPr>
              <a:t>][0], a[1][2], …, a[1][6]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928780" name="Line 12"/>
          <p:cNvSpPr>
            <a:spLocks noChangeShapeType="1"/>
          </p:cNvSpPr>
          <p:nvPr/>
        </p:nvSpPr>
        <p:spPr bwMode="auto">
          <a:xfrm flipH="1">
            <a:off x="1475656" y="5334001"/>
            <a:ext cx="3941440" cy="60960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tailEnd type="triangle" w="sm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zh-CN" altLang="en-US"/>
          </a:p>
        </p:txBody>
      </p:sp>
      <p:sp>
        <p:nvSpPr>
          <p:cNvPr id="928781" name="Text Box 13"/>
          <p:cNvSpPr txBox="1">
            <a:spLocks noChangeArrowheads="1"/>
          </p:cNvSpPr>
          <p:nvPr/>
        </p:nvSpPr>
        <p:spPr bwMode="auto">
          <a:xfrm>
            <a:off x="5264696" y="5334001"/>
            <a:ext cx="3352800" cy="708025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000" b="1" dirty="0">
                <a:ea typeface="宋体" panose="02010600030101010101" pitchFamily="2" charset="-122"/>
              </a:rPr>
              <a:t>以下元素 </a:t>
            </a:r>
            <a:r>
              <a:rPr lang="en-US" altLang="zh-CN" sz="2000" b="1" dirty="0">
                <a:ea typeface="宋体" panose="02010600030101010101" pitchFamily="2" charset="-122"/>
              </a:rPr>
              <a:t>4 =「7/2] </a:t>
            </a:r>
            <a:r>
              <a:rPr lang="zh-CN" altLang="en-US" sz="2000" b="1" dirty="0">
                <a:ea typeface="宋体" panose="02010600030101010101" pitchFamily="2" charset="-122"/>
              </a:rPr>
              <a:t>次缺失</a:t>
            </a:r>
            <a:r>
              <a:rPr lang="en-US" altLang="zh-CN" sz="2000" b="1" dirty="0">
                <a:ea typeface="宋体" panose="02010600030101010101" pitchFamily="2" charset="-122"/>
              </a:rPr>
              <a:t> 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algn="l"/>
            <a:r>
              <a:rPr lang="en-US" altLang="zh-CN" sz="2000" dirty="0" smtClean="0">
                <a:ea typeface="宋体" panose="02010600030101010101" pitchFamily="2" charset="-122"/>
              </a:rPr>
              <a:t>a[2</a:t>
            </a:r>
            <a:r>
              <a:rPr lang="en-US" altLang="zh-CN" sz="2000" dirty="0">
                <a:ea typeface="宋体" panose="02010600030101010101" pitchFamily="2" charset="-122"/>
              </a:rPr>
              <a:t>][0], a[2][2], …, a[2][6]</a:t>
            </a:r>
            <a:endParaRPr lang="en-US" altLang="zh-CN" sz="2000" dirty="0">
              <a:ea typeface="宋体" panose="02010600030101010101" pitchFamily="2" charset="-122"/>
            </a:endParaRPr>
          </a:p>
        </p:txBody>
      </p:sp>
      <p:sp>
        <p:nvSpPr>
          <p:cNvPr id="928782" name="Rectangle 14"/>
          <p:cNvSpPr>
            <a:spLocks noChangeArrowheads="1"/>
          </p:cNvSpPr>
          <p:nvPr/>
        </p:nvSpPr>
        <p:spPr bwMode="auto">
          <a:xfrm>
            <a:off x="2201534" y="5688013"/>
            <a:ext cx="4963881" cy="1015663"/>
          </a:xfrm>
          <a:prstGeom prst="rect">
            <a:avLst/>
          </a:prstGeom>
          <a:solidFill>
            <a:srgbClr val="D3FFD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lang="en-US" altLang="zh-CN" sz="3000" b="1" dirty="0" smtClean="0">
                <a:ea typeface="宋体" panose="02010600030101010101" pitchFamily="2" charset="-122"/>
              </a:rPr>
              <a:t>400 </a:t>
            </a:r>
            <a:r>
              <a:rPr lang="zh-CN" altLang="en-US" sz="3000" b="1" dirty="0" smtClean="0">
                <a:ea typeface="宋体" panose="02010600030101010101" pitchFamily="2" charset="-122"/>
              </a:rPr>
              <a:t>预取指令</a:t>
            </a:r>
            <a:endParaRPr lang="en-US" altLang="zh-CN" sz="3000" b="1" dirty="0" smtClean="0">
              <a:ea typeface="宋体" panose="02010600030101010101" pitchFamily="2" charset="-122"/>
            </a:endParaRPr>
          </a:p>
          <a:p>
            <a:pPr algn="l"/>
            <a:r>
              <a:rPr lang="zh-CN" altLang="en-US" sz="3000" b="1" dirty="0" smtClean="0">
                <a:ea typeface="宋体" panose="02010600030101010101" pitchFamily="2" charset="-122"/>
              </a:rPr>
              <a:t>总缺失次数：</a:t>
            </a:r>
            <a:r>
              <a:rPr lang="en-US" altLang="zh-CN" sz="3000" b="1" dirty="0" smtClean="0">
                <a:ea typeface="宋体" panose="02010600030101010101" pitchFamily="2" charset="-122"/>
              </a:rPr>
              <a:t>7+4×3</a:t>
            </a:r>
            <a:r>
              <a:rPr lang="en-US" altLang="zh-CN" sz="3000" b="1" dirty="0">
                <a:ea typeface="宋体" panose="02010600030101010101" pitchFamily="2" charset="-122"/>
              </a:rPr>
              <a:t>＝</a:t>
            </a:r>
            <a:r>
              <a:rPr lang="en-US" altLang="zh-CN" sz="3000" b="1" dirty="0" smtClean="0">
                <a:ea typeface="宋体" panose="02010600030101010101" pitchFamily="2" charset="-122"/>
              </a:rPr>
              <a:t>19</a:t>
            </a:r>
            <a:endParaRPr lang="en-US" altLang="zh-CN" sz="3000" b="1" dirty="0">
              <a:ea typeface="宋体" panose="02010600030101010101" pitchFamily="2" charset="-122"/>
            </a:endParaRP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>
          <a:xfrm>
            <a:off x="387896" y="260648"/>
            <a:ext cx="8229600" cy="609600"/>
          </a:xfrm>
        </p:spPr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例</a:t>
            </a:r>
            <a:r>
              <a:rPr lang="en-US" sz="3600" b="1" dirty="0" smtClean="0">
                <a:solidFill>
                  <a:srgbClr val="FF0000"/>
                </a:solidFill>
              </a:rPr>
              <a:t>7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：编译器控制预取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—3</a:t>
            </a:r>
            <a:endParaRPr lang="zh-CN" altLang="en-US" sz="36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225775" y="2614612"/>
            <a:ext cx="8915400" cy="213596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80000"/>
              </a:lnSpc>
              <a:buSzPct val="100000"/>
            </a:pPr>
            <a:endParaRPr lang="en-US" altLang="zh-CN" sz="2600" b="0" dirty="0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>
              <a:lnSpc>
                <a:spcPct val="80000"/>
              </a:lnSpc>
              <a:buSzPct val="100000"/>
            </a:pPr>
            <a:r>
              <a:rPr lang="zh-CN" altLang="en-US" sz="2600" b="0" dirty="0" smtClean="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    </a:t>
            </a:r>
            <a:r>
              <a:rPr lang="zh-CN" altLang="en-US" sz="2800" b="1" dirty="0" smtClean="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最后，计算出所执行预取指令的次数和由于预取避免的缺失次数。</a:t>
            </a:r>
            <a:endParaRPr lang="en-US" altLang="zh-CN" sz="2800" b="1" dirty="0" smtClean="0">
              <a:solidFill>
                <a:srgbClr val="FFFF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>
              <a:lnSpc>
                <a:spcPct val="80000"/>
              </a:lnSpc>
              <a:buSzPct val="100000"/>
            </a:pPr>
            <a:endParaRPr lang="en-US" altLang="zh-CN" sz="2800" b="1" dirty="0">
              <a:solidFill>
                <a:srgbClr val="FFFF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>
              <a:lnSpc>
                <a:spcPct val="80000"/>
              </a:lnSpc>
              <a:buSzPct val="100000"/>
            </a:pPr>
            <a:r>
              <a:rPr lang="zh-CN" altLang="en-US" sz="2800" b="1" dirty="0" smtClean="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减少的</a:t>
            </a:r>
            <a:r>
              <a:rPr lang="en-US" altLang="zh-CN" sz="2800" b="1" dirty="0" smtClean="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cache</a:t>
            </a:r>
            <a:r>
              <a:rPr lang="zh-CN" altLang="en-US" sz="2800" b="1" dirty="0" smtClean="0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缺失次数为：</a:t>
            </a: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en-US" altLang="zh-CN" sz="2800" b="1" dirty="0"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251－19＝232</a:t>
            </a:r>
            <a:endParaRPr lang="en-US" altLang="zh-CN" sz="2800" b="1" dirty="0">
              <a:solidFill>
                <a:schemeClr val="bg1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l">
              <a:lnSpc>
                <a:spcPct val="80000"/>
              </a:lnSpc>
              <a:buSzPct val="100000"/>
            </a:pP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08720"/>
            <a:ext cx="8763000" cy="6120680"/>
          </a:xfrm>
        </p:spPr>
        <p:txBody>
          <a:bodyPr>
            <a:normAutofit fontScale="92500"/>
          </a:bodyPr>
          <a:lstStyle/>
          <a:p>
            <a:pPr>
              <a:lnSpc>
                <a:spcPts val="32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b="1" dirty="0" smtClean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假设：上例中没有</a:t>
            </a:r>
            <a:r>
              <a:rPr lang="en-US" altLang="zh-CN" b="1" dirty="0" smtClean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cache</a:t>
            </a:r>
            <a:r>
              <a:rPr lang="zh-CN" altLang="en-US" b="1" dirty="0" smtClean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缺失的关键循环时间：</a:t>
            </a:r>
            <a:endParaRPr lang="en-US" altLang="zh-CN" b="1" dirty="0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ts val="32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b="1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   </a:t>
            </a:r>
            <a:r>
              <a:rPr lang="zh-CN" altLang="en-US" sz="28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原来的循环中，每次迭代执行花费</a:t>
            </a:r>
            <a:r>
              <a:rPr lang="en-US" altLang="zh-CN" sz="28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r>
              <a:rPr lang="zh-CN" altLang="en-US" sz="28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个时钟周期；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ts val="32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		     </a:t>
            </a:r>
            <a:r>
              <a:rPr lang="zh-CN" altLang="en-US" sz="28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第</a:t>
            </a:r>
            <a:r>
              <a:rPr lang="en-US" altLang="zh-CN" sz="28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次</a:t>
            </a:r>
            <a:r>
              <a:rPr lang="zh-CN" altLang="en-US" sz="28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预取</a:t>
            </a:r>
            <a:r>
              <a:rPr lang="zh-CN" altLang="en-US" sz="28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循环，每次迭代执行花费</a:t>
            </a:r>
            <a:r>
              <a:rPr lang="en-US" altLang="zh-CN" sz="28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9</a:t>
            </a:r>
            <a:r>
              <a:rPr lang="zh-CN" altLang="en-US" sz="28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个时钟周期；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ts val="32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		     </a:t>
            </a:r>
            <a:r>
              <a:rPr lang="zh-CN" altLang="en-US" sz="28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第</a:t>
            </a:r>
            <a:r>
              <a:rPr lang="en-US" altLang="zh-CN" sz="28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次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预取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循环，每次迭代执行</a:t>
            </a:r>
            <a:r>
              <a:rPr lang="zh-CN" altLang="en-US" sz="28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花费</a:t>
            </a:r>
            <a:r>
              <a:rPr lang="en-US" altLang="zh-CN" sz="28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r>
              <a:rPr lang="zh-CN" altLang="en-US" sz="28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个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时钟</a:t>
            </a:r>
            <a:r>
              <a:rPr lang="zh-CN" altLang="en-US" sz="28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周期；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ts val="32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		    </a:t>
            </a:r>
            <a:r>
              <a:rPr lang="en-US" altLang="zh-CN" sz="28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次缺失花费</a:t>
            </a:r>
            <a:r>
              <a:rPr lang="en-US" altLang="zh-CN" sz="28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100</a:t>
            </a:r>
            <a:r>
              <a:rPr lang="zh-CN" altLang="en-US" sz="28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个时钟周期。</a:t>
            </a:r>
            <a:endParaRPr lang="en-US" altLang="zh-CN" sz="2800" b="1" dirty="0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ts val="32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b="1" dirty="0" smtClean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计算上例中节省的时间？</a:t>
            </a:r>
            <a:r>
              <a:rPr lang="en-US" altLang="zh-CN" b="1" dirty="0" smtClean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endParaRPr lang="en-US" altLang="zh-CN" b="1" dirty="0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ts val="32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b="1" dirty="0" smtClean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答案：</a:t>
            </a:r>
            <a:r>
              <a:rPr lang="en-US" altLang="zh-CN" b="1" dirty="0" smtClean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zh-CN" altLang="en-US" sz="22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原来的两</a:t>
            </a:r>
            <a:r>
              <a:rPr lang="zh-CN" altLang="en-US" sz="2200" b="1" dirty="0">
                <a:latin typeface="Arial" panose="020B0604020202020204" pitchFamily="34" charset="0"/>
                <a:ea typeface="宋体" panose="02010600030101010101" pitchFamily="2" charset="-122"/>
              </a:rPr>
              <a:t>层嵌套循环没有</a:t>
            </a:r>
            <a:r>
              <a:rPr lang="zh-CN" altLang="en-US" sz="22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缺失的执行时间：</a:t>
            </a:r>
            <a:endParaRPr lang="en-US" altLang="zh-CN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>
              <a:lnSpc>
                <a:spcPts val="32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		</a:t>
            </a:r>
            <a:r>
              <a:rPr lang="en-US" altLang="zh-CN" sz="2600" b="1" dirty="0">
                <a:latin typeface="Arial" panose="020B0604020202020204" pitchFamily="34" charset="0"/>
                <a:ea typeface="宋体" panose="02010600030101010101" pitchFamily="2" charset="-122"/>
              </a:rPr>
              <a:t>3×100 ×7＝2100	</a:t>
            </a:r>
            <a:r>
              <a:rPr lang="en-US" altLang="zh-CN" sz="26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CLK</a:t>
            </a:r>
            <a:r>
              <a:rPr lang="en-US" altLang="zh-CN" sz="2600" b="1" dirty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endParaRPr lang="en-US" altLang="zh-CN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ts val="32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26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加上</a:t>
            </a:r>
            <a:r>
              <a:rPr lang="en-US" altLang="zh-CN" sz="26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600" b="1" dirty="0">
                <a:latin typeface="Arial" panose="020B0604020202020204" pitchFamily="34" charset="0"/>
                <a:ea typeface="宋体" panose="02010600030101010101" pitchFamily="2" charset="-122"/>
              </a:rPr>
              <a:t>cache </a:t>
            </a:r>
            <a:r>
              <a:rPr lang="zh-CN" altLang="en-US" sz="26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缺失时间</a:t>
            </a:r>
            <a:endParaRPr lang="en-US" altLang="zh-CN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ts val="32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600" b="1" dirty="0">
                <a:latin typeface="Arial" panose="020B0604020202020204" pitchFamily="34" charset="0"/>
                <a:ea typeface="宋体" panose="02010600030101010101" pitchFamily="2" charset="-122"/>
              </a:rPr>
              <a:t>				2100 + 251 ×100＝27200 CLK</a:t>
            </a:r>
            <a:endParaRPr lang="en-US" altLang="zh-CN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ts val="32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30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预取后</a:t>
            </a:r>
            <a:r>
              <a:rPr lang="zh-CN" altLang="en-US" sz="26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26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ts val="32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26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第</a:t>
            </a:r>
            <a:r>
              <a:rPr lang="en-US" altLang="zh-CN" sz="26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6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次循环：</a:t>
            </a:r>
            <a:r>
              <a:rPr lang="en-US" altLang="zh-CN" sz="2600" b="1" dirty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 sz="2600" b="1" dirty="0">
                <a:ea typeface="宋体" panose="02010600030101010101" pitchFamily="2" charset="-122"/>
              </a:rPr>
              <a:t>100 </a:t>
            </a:r>
            <a:r>
              <a:rPr lang="zh-CN" altLang="en-US" sz="2600" b="1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zh-CN" altLang="en-US" sz="2600" b="1" dirty="0">
                <a:ea typeface="宋体" panose="02010600030101010101" pitchFamily="2" charset="-122"/>
              </a:rPr>
              <a:t> 9 + 11 </a:t>
            </a:r>
            <a:r>
              <a:rPr lang="zh-CN" altLang="en-US" sz="2600" b="1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zh-CN" altLang="en-US" sz="2600" b="1" dirty="0">
                <a:ea typeface="宋体" panose="02010600030101010101" pitchFamily="2" charset="-122"/>
              </a:rPr>
              <a:t> 100＝2000</a:t>
            </a:r>
            <a:endParaRPr lang="zh-CN" altLang="en-US" sz="2600" b="1" dirty="0">
              <a:ea typeface="宋体" panose="02010600030101010101" pitchFamily="2" charset="-122"/>
            </a:endParaRPr>
          </a:p>
          <a:p>
            <a:pPr>
              <a:lnSpc>
                <a:spcPts val="32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2600" b="1" dirty="0" smtClean="0">
                <a:ea typeface="宋体" panose="02010600030101010101" pitchFamily="2" charset="-122"/>
              </a:rPr>
              <a:t>第</a:t>
            </a:r>
            <a:r>
              <a:rPr lang="en-US" altLang="zh-CN" sz="2600" b="1" dirty="0" smtClean="0">
                <a:ea typeface="宋体" panose="02010600030101010101" pitchFamily="2" charset="-122"/>
              </a:rPr>
              <a:t>2</a:t>
            </a:r>
            <a:r>
              <a:rPr lang="zh-CN" altLang="en-US" sz="2600" b="1" dirty="0" smtClean="0">
                <a:ea typeface="宋体" panose="02010600030101010101" pitchFamily="2" charset="-122"/>
              </a:rPr>
              <a:t>次循环：</a:t>
            </a:r>
            <a:r>
              <a:rPr lang="en-US" altLang="zh-CN" sz="26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600" b="1" dirty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 sz="2600" b="1" dirty="0">
                <a:ea typeface="宋体" panose="02010600030101010101" pitchFamily="2" charset="-122"/>
              </a:rPr>
              <a:t>200 </a:t>
            </a:r>
            <a:r>
              <a:rPr lang="zh-CN" altLang="en-US" sz="2600" b="1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zh-CN" altLang="en-US" sz="2600" b="1" dirty="0">
                <a:ea typeface="宋体" panose="02010600030101010101" pitchFamily="2" charset="-122"/>
              </a:rPr>
              <a:t> 8 +  8 </a:t>
            </a:r>
            <a:r>
              <a:rPr lang="zh-CN" altLang="en-US" sz="2600" b="1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zh-CN" altLang="en-US" sz="2600" b="1" dirty="0">
                <a:ea typeface="宋体" panose="02010600030101010101" pitchFamily="2" charset="-122"/>
              </a:rPr>
              <a:t> 100＝2400 </a:t>
            </a:r>
            <a:endParaRPr lang="zh-CN" altLang="en-US" sz="2600" b="1" dirty="0">
              <a:ea typeface="宋体" panose="02010600030101010101" pitchFamily="2" charset="-122"/>
            </a:endParaRPr>
          </a:p>
          <a:p>
            <a:pPr>
              <a:lnSpc>
                <a:spcPts val="32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2600" b="1" dirty="0" smtClean="0">
                <a:ea typeface="宋体" panose="02010600030101010101" pitchFamily="2" charset="-122"/>
              </a:rPr>
              <a:t>总时间：</a:t>
            </a:r>
            <a:r>
              <a:rPr lang="en-US" altLang="zh-CN" sz="2600" b="1" dirty="0">
                <a:ea typeface="宋体" panose="02010600030101010101" pitchFamily="2" charset="-122"/>
              </a:rPr>
              <a:t>		2000 + 2400＝4400 CLK</a:t>
            </a:r>
            <a:endParaRPr lang="en-US" altLang="zh-CN" sz="2600" b="1" dirty="0"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387896" y="260648"/>
            <a:ext cx="8229600" cy="609600"/>
          </a:xfrm>
        </p:spPr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例</a:t>
            </a:r>
            <a:r>
              <a:rPr lang="en-US" sz="3600" b="1" dirty="0" smtClean="0">
                <a:solidFill>
                  <a:srgbClr val="FF0000"/>
                </a:solidFill>
              </a:rPr>
              <a:t>7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：编译器控制预取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—4</a:t>
            </a:r>
            <a:endParaRPr lang="zh-CN" altLang="en-US" sz="36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08720"/>
            <a:ext cx="8763000" cy="6120680"/>
          </a:xfrm>
        </p:spPr>
        <p:txBody>
          <a:bodyPr>
            <a:normAutofit fontScale="92500"/>
          </a:bodyPr>
          <a:lstStyle/>
          <a:p>
            <a:pPr>
              <a:lnSpc>
                <a:spcPts val="32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b="1" dirty="0" smtClean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假设：上例中</a:t>
            </a:r>
            <a:r>
              <a:rPr lang="zh-CN" altLang="en-US" b="1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没有</a:t>
            </a:r>
            <a:r>
              <a:rPr lang="en-US" altLang="zh-CN" b="1" dirty="0" smtClean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cache</a:t>
            </a:r>
            <a:r>
              <a:rPr lang="zh-CN" altLang="en-US" b="1" dirty="0" smtClean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缺失的关键循环时间：</a:t>
            </a:r>
            <a:endParaRPr lang="en-US" altLang="zh-CN" b="1" dirty="0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ts val="32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b="1" dirty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		   </a:t>
            </a:r>
            <a:r>
              <a:rPr lang="zh-CN" altLang="en-US" sz="28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原来的循环中，每次迭代执行花费</a:t>
            </a:r>
            <a:r>
              <a:rPr lang="en-US" altLang="zh-CN" sz="28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7</a:t>
            </a:r>
            <a:r>
              <a:rPr lang="zh-CN" altLang="en-US" sz="28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个时钟周期；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ts val="32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		     </a:t>
            </a:r>
            <a:r>
              <a:rPr lang="zh-CN" altLang="en-US" sz="28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第</a:t>
            </a:r>
            <a:r>
              <a:rPr lang="en-US" altLang="zh-CN" sz="28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次</a:t>
            </a:r>
            <a:r>
              <a:rPr lang="zh-CN" altLang="en-US" sz="28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预取</a:t>
            </a:r>
            <a:r>
              <a:rPr lang="zh-CN" altLang="en-US" sz="28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循环，每次迭代执行花费</a:t>
            </a:r>
            <a:r>
              <a:rPr lang="en-US" altLang="zh-CN" sz="28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9</a:t>
            </a:r>
            <a:r>
              <a:rPr lang="zh-CN" altLang="en-US" sz="28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个时钟周期；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ts val="32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		     </a:t>
            </a:r>
            <a:r>
              <a:rPr lang="zh-CN" altLang="en-US" sz="28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第</a:t>
            </a:r>
            <a:r>
              <a:rPr lang="en-US" altLang="zh-CN" sz="28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次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预取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循环，每次迭代执行</a:t>
            </a:r>
            <a:r>
              <a:rPr lang="zh-CN" altLang="en-US" sz="28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花费</a:t>
            </a:r>
            <a:r>
              <a:rPr lang="en-US" altLang="zh-CN" sz="28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8</a:t>
            </a:r>
            <a:r>
              <a:rPr lang="zh-CN" altLang="en-US" sz="28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个</a:t>
            </a:r>
            <a:r>
              <a:rPr lang="zh-CN" altLang="en-US" sz="2800" b="1" dirty="0">
                <a:latin typeface="Arial" panose="020B0604020202020204" pitchFamily="34" charset="0"/>
                <a:ea typeface="宋体" panose="02010600030101010101" pitchFamily="2" charset="-122"/>
              </a:rPr>
              <a:t>时钟</a:t>
            </a:r>
            <a:r>
              <a:rPr lang="zh-CN" altLang="en-US" sz="28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周期；</a:t>
            </a:r>
            <a:endParaRPr lang="en-US" altLang="zh-CN" sz="28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ts val="32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800" b="1" dirty="0">
                <a:latin typeface="Arial" panose="020B0604020202020204" pitchFamily="34" charset="0"/>
                <a:ea typeface="宋体" panose="02010600030101010101" pitchFamily="2" charset="-122"/>
              </a:rPr>
              <a:t>		    </a:t>
            </a:r>
            <a:r>
              <a:rPr lang="en-US" altLang="zh-CN" sz="28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8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次缺失花费</a:t>
            </a:r>
            <a:r>
              <a:rPr lang="en-US" altLang="zh-CN" sz="28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100</a:t>
            </a:r>
            <a:r>
              <a:rPr lang="zh-CN" altLang="en-US" sz="28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个时钟周期。</a:t>
            </a:r>
            <a:endParaRPr lang="en-US" altLang="zh-CN" sz="2800" b="1" dirty="0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ts val="32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b="1" dirty="0" smtClean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计算上例中节省的时间？</a:t>
            </a:r>
            <a:r>
              <a:rPr lang="en-US" altLang="zh-CN" b="1" dirty="0" smtClean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endParaRPr lang="en-US" altLang="zh-CN" b="1" dirty="0">
              <a:solidFill>
                <a:schemeClr val="hlink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ts val="32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b="1" dirty="0" smtClean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答案：</a:t>
            </a:r>
            <a:r>
              <a:rPr lang="en-US" altLang="zh-CN" b="1" dirty="0" smtClean="0">
                <a:solidFill>
                  <a:schemeClr val="hlink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 </a:t>
            </a:r>
            <a:r>
              <a:rPr lang="zh-CN" altLang="en-US" sz="22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原来的两</a:t>
            </a:r>
            <a:r>
              <a:rPr lang="zh-CN" altLang="en-US" sz="2200" b="1" dirty="0">
                <a:latin typeface="Arial" panose="020B0604020202020204" pitchFamily="34" charset="0"/>
                <a:ea typeface="宋体" panose="02010600030101010101" pitchFamily="2" charset="-122"/>
              </a:rPr>
              <a:t>层嵌套循环没有</a:t>
            </a:r>
            <a:r>
              <a:rPr lang="zh-CN" altLang="en-US" sz="22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缺失的执行时间：</a:t>
            </a:r>
            <a:endParaRPr lang="en-US" altLang="zh-CN" sz="22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 algn="ctr">
              <a:lnSpc>
                <a:spcPts val="32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b="1" dirty="0">
                <a:latin typeface="Arial" panose="020B0604020202020204" pitchFamily="34" charset="0"/>
                <a:ea typeface="宋体" panose="02010600030101010101" pitchFamily="2" charset="-122"/>
              </a:rPr>
              <a:t>		</a:t>
            </a:r>
            <a:r>
              <a:rPr lang="en-US" altLang="zh-CN" sz="2600" b="1" dirty="0">
                <a:latin typeface="Arial" panose="020B0604020202020204" pitchFamily="34" charset="0"/>
                <a:ea typeface="宋体" panose="02010600030101010101" pitchFamily="2" charset="-122"/>
              </a:rPr>
              <a:t>3×100 ×7＝2100	</a:t>
            </a:r>
            <a:r>
              <a:rPr lang="en-US" altLang="zh-CN" sz="26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CLK</a:t>
            </a:r>
            <a:r>
              <a:rPr lang="en-US" altLang="zh-CN" sz="2600" b="1" dirty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endParaRPr lang="en-US" altLang="zh-CN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ts val="32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26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加上</a:t>
            </a:r>
            <a:r>
              <a:rPr lang="en-US" altLang="zh-CN" sz="26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600" b="1" dirty="0">
                <a:latin typeface="Arial" panose="020B0604020202020204" pitchFamily="34" charset="0"/>
                <a:ea typeface="宋体" panose="02010600030101010101" pitchFamily="2" charset="-122"/>
              </a:rPr>
              <a:t>cache </a:t>
            </a:r>
            <a:r>
              <a:rPr lang="zh-CN" altLang="en-US" sz="26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缺失时间</a:t>
            </a:r>
            <a:endParaRPr lang="en-US" altLang="zh-CN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ts val="3200"/>
              </a:lnSpc>
              <a:spcBef>
                <a:spcPct val="0"/>
              </a:spcBef>
              <a:buSzTx/>
              <a:buFontTx/>
              <a:buNone/>
            </a:pPr>
            <a:r>
              <a:rPr lang="en-US" altLang="zh-CN" sz="2600" b="1" dirty="0">
                <a:latin typeface="Arial" panose="020B0604020202020204" pitchFamily="34" charset="0"/>
                <a:ea typeface="宋体" panose="02010600030101010101" pitchFamily="2" charset="-122"/>
              </a:rPr>
              <a:t>				2100 + 251 ×100＝27200 CLK</a:t>
            </a:r>
            <a:endParaRPr lang="en-US" altLang="zh-CN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ts val="32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3000" b="1" dirty="0" smtClean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预取后</a:t>
            </a:r>
            <a:r>
              <a:rPr lang="zh-CN" altLang="en-US" sz="26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：</a:t>
            </a:r>
            <a:r>
              <a:rPr lang="en-US" altLang="zh-CN" sz="26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endParaRPr lang="en-US" altLang="zh-CN" sz="2600" b="1" dirty="0">
              <a:latin typeface="Arial" panose="020B0604020202020204" pitchFamily="34" charset="0"/>
              <a:ea typeface="宋体" panose="02010600030101010101" pitchFamily="2" charset="-122"/>
            </a:endParaRPr>
          </a:p>
          <a:p>
            <a:pPr>
              <a:lnSpc>
                <a:spcPts val="32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26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第</a:t>
            </a:r>
            <a:r>
              <a:rPr lang="en-US" altLang="zh-CN" sz="26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1</a:t>
            </a:r>
            <a:r>
              <a:rPr lang="zh-CN" altLang="en-US" sz="26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次迭代：</a:t>
            </a:r>
            <a:r>
              <a:rPr lang="en-US" altLang="zh-CN" sz="2600" b="1" dirty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 sz="2600" b="1" dirty="0">
                <a:ea typeface="宋体" panose="02010600030101010101" pitchFamily="2" charset="-122"/>
              </a:rPr>
              <a:t>100 </a:t>
            </a:r>
            <a:r>
              <a:rPr lang="zh-CN" altLang="en-US" sz="2600" b="1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zh-CN" altLang="en-US" sz="2600" b="1" dirty="0">
                <a:ea typeface="宋体" panose="02010600030101010101" pitchFamily="2" charset="-122"/>
              </a:rPr>
              <a:t> 9 + 11 </a:t>
            </a:r>
            <a:r>
              <a:rPr lang="zh-CN" altLang="en-US" sz="2600" b="1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zh-CN" altLang="en-US" sz="2600" b="1" dirty="0">
                <a:ea typeface="宋体" panose="02010600030101010101" pitchFamily="2" charset="-122"/>
              </a:rPr>
              <a:t> 100＝2000</a:t>
            </a:r>
            <a:endParaRPr lang="zh-CN" altLang="en-US" sz="2600" b="1" dirty="0">
              <a:ea typeface="宋体" panose="02010600030101010101" pitchFamily="2" charset="-122"/>
            </a:endParaRPr>
          </a:p>
          <a:p>
            <a:pPr>
              <a:lnSpc>
                <a:spcPts val="32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2600" b="1" dirty="0" smtClean="0">
                <a:ea typeface="宋体" panose="02010600030101010101" pitchFamily="2" charset="-122"/>
              </a:rPr>
              <a:t>第</a:t>
            </a:r>
            <a:r>
              <a:rPr lang="en-US" altLang="zh-CN" sz="2600" b="1" dirty="0" smtClean="0">
                <a:ea typeface="宋体" panose="02010600030101010101" pitchFamily="2" charset="-122"/>
              </a:rPr>
              <a:t>2</a:t>
            </a:r>
            <a:r>
              <a:rPr lang="zh-CN" altLang="en-US" sz="2600" b="1" dirty="0" smtClean="0">
                <a:ea typeface="宋体" panose="02010600030101010101" pitchFamily="2" charset="-122"/>
              </a:rPr>
              <a:t>次迭代：</a:t>
            </a:r>
            <a:r>
              <a:rPr lang="en-US" altLang="zh-CN" sz="2600" b="1" dirty="0" smtClean="0"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  <a:r>
              <a:rPr lang="en-US" altLang="zh-CN" sz="2600" b="1" dirty="0">
                <a:latin typeface="Arial" panose="020B0604020202020204" pitchFamily="34" charset="0"/>
                <a:ea typeface="宋体" panose="02010600030101010101" pitchFamily="2" charset="-122"/>
              </a:rPr>
              <a:t>	</a:t>
            </a:r>
            <a:r>
              <a:rPr lang="zh-CN" altLang="en-US" sz="2600" b="1" dirty="0">
                <a:ea typeface="宋体" panose="02010600030101010101" pitchFamily="2" charset="-122"/>
              </a:rPr>
              <a:t>200 </a:t>
            </a:r>
            <a:r>
              <a:rPr lang="zh-CN" altLang="en-US" sz="2600" b="1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zh-CN" altLang="en-US" sz="2600" b="1" dirty="0">
                <a:ea typeface="宋体" panose="02010600030101010101" pitchFamily="2" charset="-122"/>
              </a:rPr>
              <a:t> 8 +  8 </a:t>
            </a:r>
            <a:r>
              <a:rPr lang="zh-CN" altLang="en-US" sz="2600" b="1" dirty="0">
                <a:solidFill>
                  <a:schemeClr val="tx2"/>
                </a:solidFill>
                <a:ea typeface="宋体" panose="02010600030101010101" pitchFamily="2" charset="-122"/>
                <a:sym typeface="Symbol" panose="05050102010706020507" pitchFamily="18" charset="2"/>
              </a:rPr>
              <a:t></a:t>
            </a:r>
            <a:r>
              <a:rPr lang="zh-CN" altLang="en-US" sz="2600" b="1" dirty="0">
                <a:ea typeface="宋体" panose="02010600030101010101" pitchFamily="2" charset="-122"/>
              </a:rPr>
              <a:t> 100＝2400 </a:t>
            </a:r>
            <a:endParaRPr lang="zh-CN" altLang="en-US" sz="2600" b="1" dirty="0">
              <a:ea typeface="宋体" panose="02010600030101010101" pitchFamily="2" charset="-122"/>
            </a:endParaRPr>
          </a:p>
          <a:p>
            <a:pPr>
              <a:lnSpc>
                <a:spcPts val="3200"/>
              </a:lnSpc>
              <a:spcBef>
                <a:spcPct val="0"/>
              </a:spcBef>
              <a:buSzTx/>
              <a:buFontTx/>
              <a:buNone/>
            </a:pPr>
            <a:r>
              <a:rPr lang="zh-CN" altLang="en-US" sz="2600" b="1" dirty="0" smtClean="0">
                <a:ea typeface="宋体" panose="02010600030101010101" pitchFamily="2" charset="-122"/>
              </a:rPr>
              <a:t>总时间：</a:t>
            </a:r>
            <a:r>
              <a:rPr lang="en-US" altLang="zh-CN" sz="2600" b="1" dirty="0">
                <a:ea typeface="宋体" panose="02010600030101010101" pitchFamily="2" charset="-122"/>
              </a:rPr>
              <a:t>		2000 + 2400＝4400 CLK</a:t>
            </a:r>
            <a:endParaRPr lang="en-US" altLang="zh-CN" sz="2600" b="1" dirty="0"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>
          <a:xfrm>
            <a:off x="387896" y="260648"/>
            <a:ext cx="8229600" cy="609600"/>
          </a:xfrm>
        </p:spPr>
        <p:txBody>
          <a:bodyPr>
            <a:no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例</a:t>
            </a:r>
            <a:r>
              <a:rPr lang="en-US" sz="3600" b="1" dirty="0" smtClean="0">
                <a:solidFill>
                  <a:srgbClr val="FF0000"/>
                </a:solidFill>
              </a:rPr>
              <a:t>7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：编译器控制预取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—4</a:t>
            </a:r>
            <a:endParaRPr lang="zh-CN" altLang="en-US" sz="36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grpSp>
        <p:nvGrpSpPr>
          <p:cNvPr id="5" name="Group 4"/>
          <p:cNvGrpSpPr/>
          <p:nvPr/>
        </p:nvGrpSpPr>
        <p:grpSpPr bwMode="auto">
          <a:xfrm>
            <a:off x="914400" y="1981200"/>
            <a:ext cx="7467600" cy="3046413"/>
            <a:chOff x="768" y="1776"/>
            <a:chExt cx="4704" cy="1919"/>
          </a:xfrm>
        </p:grpSpPr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>
              <a:off x="768" y="1776"/>
              <a:ext cx="4704" cy="191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FFFF00"/>
                  </a:solidFill>
                  <a:ea typeface="宋体" panose="02010600030101010101" pitchFamily="2" charset="-122"/>
                </a:rPr>
                <a:t> </a:t>
              </a:r>
              <a:endParaRPr lang="en-US" altLang="zh-CN" sz="2400" b="1" dirty="0">
                <a:solidFill>
                  <a:srgbClr val="FFFF00"/>
                </a:solidFill>
                <a:ea typeface="宋体" panose="02010600030101010101" pitchFamily="2" charset="-122"/>
              </a:endParaRPr>
            </a:p>
            <a:p>
              <a:pPr algn="l">
                <a:spcBef>
                  <a:spcPct val="50000"/>
                </a:spcBef>
              </a:pPr>
              <a:r>
                <a:rPr lang="zh-CN" altLang="en-US" sz="2400" b="1" dirty="0" smtClean="0">
                  <a:solidFill>
                    <a:srgbClr val="FFFF00"/>
                  </a:solidFill>
                  <a:ea typeface="宋体" panose="02010600030101010101" pitchFamily="2" charset="-122"/>
                </a:rPr>
                <a:t>如果假设预取操作与其余的执行部分可以完全重叠，则预取代码会快：</a:t>
              </a:r>
              <a:endParaRPr lang="en-US" altLang="zh-CN" sz="2400" b="1" dirty="0">
                <a:solidFill>
                  <a:srgbClr val="FFFF00"/>
                </a:solidFill>
                <a:ea typeface="宋体" panose="02010600030101010101" pitchFamily="2" charset="-122"/>
              </a:endParaRPr>
            </a:p>
            <a:p>
              <a:pPr algn="l">
                <a:spcBef>
                  <a:spcPct val="50000"/>
                </a:spcBef>
              </a:pPr>
              <a:endParaRPr lang="en-US" altLang="zh-CN" sz="2400" b="1" dirty="0">
                <a:solidFill>
                  <a:srgbClr val="FFFF00"/>
                </a:solidFill>
                <a:ea typeface="宋体" panose="02010600030101010101" pitchFamily="2" charset="-122"/>
              </a:endParaRPr>
            </a:p>
            <a:p>
              <a:pPr algn="l">
                <a:spcBef>
                  <a:spcPct val="50000"/>
                </a:spcBef>
              </a:pPr>
              <a:endParaRPr lang="en-US" altLang="zh-CN" sz="2400" b="1" dirty="0">
                <a:solidFill>
                  <a:srgbClr val="FFFF00"/>
                </a:solidFill>
                <a:ea typeface="宋体" panose="02010600030101010101" pitchFamily="2" charset="-122"/>
              </a:endParaRPr>
            </a:p>
            <a:p>
              <a:pPr algn="l">
                <a:spcBef>
                  <a:spcPct val="50000"/>
                </a:spcBef>
              </a:pPr>
              <a:endParaRPr lang="en-US" altLang="zh-CN" sz="2400" b="1" dirty="0">
                <a:solidFill>
                  <a:srgbClr val="FFFF00"/>
                </a:solidFill>
                <a:ea typeface="宋体" panose="02010600030101010101" pitchFamily="2" charset="-122"/>
              </a:endParaRPr>
            </a:p>
          </p:txBody>
        </p:sp>
        <p:grpSp>
          <p:nvGrpSpPr>
            <p:cNvPr id="7" name="Group 6"/>
            <p:cNvGrpSpPr/>
            <p:nvPr/>
          </p:nvGrpSpPr>
          <p:grpSpPr bwMode="auto">
            <a:xfrm>
              <a:off x="1968" y="2736"/>
              <a:ext cx="1968" cy="544"/>
              <a:chOff x="1488" y="2832"/>
              <a:chExt cx="1968" cy="544"/>
            </a:xfrm>
          </p:grpSpPr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1488" y="2976"/>
                <a:ext cx="196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hlink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-------- ＝6.2 </a:t>
                </a:r>
                <a:r>
                  <a:rPr lang="zh-CN" altLang="en-US" sz="2400" b="1" dirty="0" smtClean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倍</a:t>
                </a:r>
                <a:endParaRPr lang="en-US" altLang="zh-CN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" name="Rectangle 8"/>
              <p:cNvSpPr>
                <a:spLocks noChangeArrowheads="1"/>
              </p:cNvSpPr>
              <p:nvPr/>
            </p:nvSpPr>
            <p:spPr bwMode="auto">
              <a:xfrm>
                <a:off x="1524" y="2832"/>
                <a:ext cx="829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hlink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4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27200</a:t>
                </a:r>
                <a:endParaRPr lang="zh-CN" altLang="en-US" sz="2400" b="1" dirty="0">
                  <a:solidFill>
                    <a:srgbClr val="FFFF00"/>
                  </a:solidFill>
                  <a:latin typeface="Symbol" panose="05050102010706020507" pitchFamily="18" charset="2"/>
                  <a:ea typeface="宋体" panose="02010600030101010101" pitchFamily="2" charset="-122"/>
                </a:endParaRPr>
              </a:p>
            </p:txBody>
          </p:sp>
          <p:sp>
            <p:nvSpPr>
              <p:cNvPr id="10" name="Rectangle 9"/>
              <p:cNvSpPr>
                <a:spLocks noChangeArrowheads="1"/>
              </p:cNvSpPr>
              <p:nvPr/>
            </p:nvSpPr>
            <p:spPr bwMode="auto">
              <a:xfrm>
                <a:off x="1603" y="3088"/>
                <a:ext cx="500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chemeClr val="hlink"/>
                    </a:solidFill>
                    <a:miter lim="800000"/>
                    <a:headEnd/>
                    <a:tailEnd type="none" w="sm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 dirty="0">
                    <a:solidFill>
                      <a:srgbClr val="FFFF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4400</a:t>
                </a:r>
                <a:endParaRPr lang="zh-CN" altLang="en-US" sz="24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818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381000"/>
            <a:ext cx="8443664" cy="1143000"/>
          </a:xfrm>
          <a:noFill/>
        </p:spPr>
        <p:txBody>
          <a:bodyPr lIns="90488" rIns="90488">
            <a:normAutofit/>
          </a:bodyPr>
          <a:lstStyle/>
          <a:p>
            <a:r>
              <a:rPr lang="zh-CN" altLang="en-US" sz="3200" b="1" dirty="0">
                <a:solidFill>
                  <a:srgbClr val="FF0000"/>
                </a:solidFill>
              </a:rPr>
              <a:t>小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结：利用并行减少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sz="3200" b="1" dirty="0">
                <a:solidFill>
                  <a:srgbClr val="FF0000"/>
                </a:solidFill>
              </a:rPr>
              <a:t>Cache 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缺失代价或缺失率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930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2636912"/>
            <a:ext cx="7010400" cy="3067050"/>
          </a:xfrm>
          <a:noFill/>
        </p:spPr>
        <p:txBody>
          <a:bodyPr lIns="90488" rIns="90488"/>
          <a:lstStyle/>
          <a:p>
            <a:pPr marL="457200" indent="-457200">
              <a:buFontTx/>
              <a:buAutoNum type="arabicPeriod"/>
            </a:pPr>
            <a:r>
              <a:rPr lang="zh-CN" altLang="en-US" sz="2800" b="1" dirty="0" smtClean="0"/>
              <a:t>减小缺失代价：非阻塞</a:t>
            </a:r>
            <a:r>
              <a:rPr lang="en-US" altLang="zh-CN" sz="2800" b="1" dirty="0" smtClean="0">
                <a:ea typeface="宋体" panose="02010600030101010101" pitchFamily="2" charset="-122"/>
              </a:rPr>
              <a:t> </a:t>
            </a:r>
            <a:r>
              <a:rPr lang="en-US" altLang="zh-CN" sz="2800" b="1" dirty="0">
                <a:ea typeface="宋体" panose="02010600030101010101" pitchFamily="2" charset="-122"/>
              </a:rPr>
              <a:t>Caches </a:t>
            </a:r>
            <a:endParaRPr lang="en-US" altLang="zh-CN" sz="2800" b="1" dirty="0">
              <a:ea typeface="宋体" panose="02010600030101010101" pitchFamily="2" charset="-122"/>
            </a:endParaRPr>
          </a:p>
          <a:p>
            <a:pPr marL="457200" indent="-457200">
              <a:buFontTx/>
              <a:buAutoNum type="arabicPeriod"/>
            </a:pPr>
            <a:endParaRPr lang="en-US" sz="2800" b="1" dirty="0"/>
          </a:p>
          <a:p>
            <a:pPr marL="457200" indent="-457200">
              <a:buFontTx/>
              <a:buNone/>
            </a:pPr>
            <a:r>
              <a:rPr lang="en-US" sz="2800" b="1" dirty="0"/>
              <a:t>2. </a:t>
            </a:r>
            <a:r>
              <a:rPr lang="zh-CN" altLang="en-US" sz="2800" b="1" dirty="0" smtClean="0"/>
              <a:t>减少缺失次数：硬件预取</a:t>
            </a:r>
            <a:r>
              <a:rPr lang="en-US" altLang="zh-CN" sz="1800" b="1" dirty="0" smtClean="0">
                <a:ea typeface="宋体" panose="02010600030101010101" pitchFamily="2" charset="-122"/>
              </a:rPr>
              <a:t> </a:t>
            </a:r>
            <a:endParaRPr lang="en-US" sz="2800" b="1" dirty="0"/>
          </a:p>
          <a:p>
            <a:pPr marL="457200" indent="-457200">
              <a:buFontTx/>
              <a:buNone/>
            </a:pPr>
            <a:endParaRPr lang="en-US" sz="2800" b="1" dirty="0"/>
          </a:p>
          <a:p>
            <a:pPr marL="457200" indent="-457200">
              <a:buFontTx/>
              <a:buNone/>
            </a:pPr>
            <a:r>
              <a:rPr lang="en-US" sz="2800" b="1" dirty="0"/>
              <a:t>3. </a:t>
            </a:r>
            <a:r>
              <a:rPr lang="zh-CN" altLang="en-US" sz="2800" b="1" dirty="0" smtClean="0"/>
              <a:t>减少缺失次数：编译器控制预取</a:t>
            </a:r>
            <a:endParaRPr lang="en-US" sz="2800" b="1" dirty="0"/>
          </a:p>
        </p:txBody>
      </p:sp>
      <p:graphicFrame>
        <p:nvGraphicFramePr>
          <p:cNvPr id="930820" name="Object 4">
            <a:hlinkClick r:id="" action="ppaction://ole?verb=0"/>
          </p:cNvPr>
          <p:cNvGraphicFramePr/>
          <p:nvPr/>
        </p:nvGraphicFramePr>
        <p:xfrm>
          <a:off x="127000" y="1752600"/>
          <a:ext cx="88646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002" name="Equation" r:id="rId1" imgW="6657975" imgH="409575" progId="Equation.3">
                  <p:embed/>
                </p:oleObj>
              </mc:Choice>
              <mc:Fallback>
                <p:oleObj name="Equation" r:id="rId1" imgW="6657975" imgH="409575" progId="Equation.3">
                  <p:embed/>
                  <p:pic>
                    <p:nvPicPr>
                      <p:cNvPr id="0" name="图片 29001"/>
                      <p:cNvPicPr>
                        <a:picLocks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" y="1752600"/>
                        <a:ext cx="88646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bg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pattFill prst="narHorz">
                              <a:fgClr>
                                <a:schemeClr val="tx1"/>
                              </a:fgClr>
                              <a:bgClr>
                                <a:schemeClr val="bg1"/>
                              </a:bgClr>
                            </a:patt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0821" name="Oval 5"/>
          <p:cNvSpPr>
            <a:spLocks noChangeArrowheads="1"/>
          </p:cNvSpPr>
          <p:nvPr/>
        </p:nvSpPr>
        <p:spPr bwMode="auto">
          <a:xfrm>
            <a:off x="4572000" y="1752600"/>
            <a:ext cx="2514600" cy="457200"/>
          </a:xfrm>
          <a:prstGeom prst="ellipse">
            <a:avLst/>
          </a:prstGeom>
          <a:noFill/>
          <a:ln w="25400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9" name="Rectangle 5"/>
          <p:cNvSpPr>
            <a:spLocks noChangeArrowheads="1"/>
          </p:cNvSpPr>
          <p:nvPr/>
        </p:nvSpPr>
        <p:spPr bwMode="auto">
          <a:xfrm>
            <a:off x="990600" y="323744"/>
            <a:ext cx="7696200" cy="62047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>
              <a:lnSpc>
                <a:spcPts val="3400"/>
              </a:lnSpc>
            </a:pPr>
            <a:r>
              <a:rPr lang="zh-CN" altLang="en-US" sz="30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第</a:t>
            </a:r>
            <a:r>
              <a:rPr lang="en-US" altLang="zh-CN" sz="30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</a:t>
            </a:r>
            <a:r>
              <a:rPr lang="zh-CN" altLang="en-US" sz="30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章 存储器</a:t>
            </a:r>
            <a:r>
              <a:rPr lang="en-US" altLang="zh-CN" sz="30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-</a:t>
            </a:r>
            <a:r>
              <a:rPr lang="zh-CN" altLang="en-US" sz="3000" b="1" dirty="0" smtClean="0">
                <a:solidFill>
                  <a:schemeClr val="hlink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层次结构设计</a:t>
            </a:r>
            <a:endParaRPr lang="en-US" altLang="zh-CN" sz="3000" b="1" dirty="0">
              <a:solidFill>
                <a:schemeClr val="hlink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5.1	</a:t>
            </a:r>
            <a:r>
              <a:rPr lang="zh-CN" altLang="en-US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引言</a:t>
            </a:r>
            <a:r>
              <a:rPr lang="en-US" altLang="zh-CN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				</a:t>
            </a:r>
            <a:endParaRPr lang="en-US" altLang="zh-CN" sz="26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5.2	</a:t>
            </a:r>
            <a:r>
              <a:rPr lang="en-US" altLang="zh-CN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Caches</a:t>
            </a:r>
            <a:r>
              <a:rPr lang="zh-CN" altLang="en-US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基本原理复习</a:t>
            </a:r>
            <a:endParaRPr lang="en-US" altLang="zh-CN" sz="2600" b="1" dirty="0" smtClean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5.3</a:t>
            </a:r>
            <a:r>
              <a:rPr lang="en-US" altLang="zh-CN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	Cache </a:t>
            </a:r>
            <a:r>
              <a:rPr lang="zh-CN" altLang="en-US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性能</a:t>
            </a:r>
            <a:r>
              <a:rPr lang="en-US" altLang="zh-CN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			</a:t>
            </a:r>
            <a:endParaRPr lang="en-US" altLang="zh-CN" sz="2600" b="1" dirty="0" smtClean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</a:pPr>
            <a:r>
              <a:rPr lang="en-US" altLang="zh-CN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5.4	</a:t>
            </a:r>
            <a:r>
              <a:rPr lang="zh-CN" altLang="en-US" sz="2600" b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减少 </a:t>
            </a:r>
            <a:r>
              <a:rPr lang="en-US" altLang="zh-CN" sz="2600" b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Cache</a:t>
            </a:r>
            <a:r>
              <a:rPr lang="zh-CN" altLang="en-US" sz="2600" b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缺失率</a:t>
            </a:r>
            <a:endParaRPr lang="en-US" altLang="zh-CN" sz="2600" b="1" dirty="0">
              <a:solidFill>
                <a:srgbClr val="FF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</a:pPr>
            <a:r>
              <a:rPr lang="en-US" altLang="zh-CN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5.5   </a:t>
            </a:r>
            <a:r>
              <a:rPr lang="zh-CN" altLang="en-US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减少</a:t>
            </a:r>
            <a:r>
              <a:rPr lang="en-US" altLang="zh-CN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600" b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Cache </a:t>
            </a:r>
            <a:r>
              <a:rPr lang="zh-CN" altLang="en-US" sz="2600" b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缺失代价</a:t>
            </a:r>
            <a:endParaRPr lang="en-US" altLang="zh-CN" sz="2600" b="1" dirty="0">
              <a:solidFill>
                <a:srgbClr val="FF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5.6</a:t>
            </a:r>
            <a:r>
              <a:rPr lang="en-US" altLang="zh-CN" sz="2600" b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	</a:t>
            </a:r>
            <a:r>
              <a:rPr lang="zh-CN" altLang="en-US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利用并行减少</a:t>
            </a:r>
            <a:r>
              <a:rPr lang="en-US" altLang="zh-CN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 </a:t>
            </a:r>
            <a:r>
              <a:rPr lang="en-US" altLang="zh-CN" sz="2600" b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Cache </a:t>
            </a:r>
            <a:r>
              <a:rPr lang="zh-CN" altLang="en-US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代价或缺失率</a:t>
            </a:r>
            <a:endParaRPr lang="en-US" altLang="zh-CN" sz="2600" b="1" dirty="0">
              <a:solidFill>
                <a:srgbClr val="FF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</a:pPr>
            <a:r>
              <a:rPr lang="en-US" altLang="zh-CN" sz="2600" b="1" dirty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5.7	</a:t>
            </a:r>
            <a:r>
              <a:rPr lang="zh-CN" altLang="en-US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减少</a:t>
            </a:r>
            <a:r>
              <a:rPr lang="en-US" altLang="zh-CN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Cache</a:t>
            </a:r>
            <a:r>
              <a:rPr lang="zh-CN" altLang="en-US" sz="2600" b="1" dirty="0" smtClean="0">
                <a:solidFill>
                  <a:srgbClr val="FF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命中时间 </a:t>
            </a:r>
            <a:r>
              <a:rPr lang="zh-CN" altLang="en-US" sz="2600" b="1" dirty="0">
                <a:solidFill>
                  <a:srgbClr val="FF0000"/>
                </a:solidFill>
                <a:latin typeface="宋体" panose="02010600030101010101" pitchFamily="2" charset="-122"/>
              </a:rPr>
              <a:t>√</a:t>
            </a:r>
            <a:endParaRPr lang="en-US" altLang="zh-CN" sz="2600" b="1" dirty="0">
              <a:solidFill>
                <a:srgbClr val="FF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</a:pPr>
            <a:r>
              <a:rPr lang="en-US" altLang="zh-CN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5.8	</a:t>
            </a:r>
            <a:r>
              <a:rPr lang="zh-CN" altLang="en-US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改善主存储器</a:t>
            </a:r>
            <a:r>
              <a:rPr lang="zh-CN" altLang="en-US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组织的</a:t>
            </a:r>
            <a:r>
              <a:rPr lang="zh-CN" altLang="en-US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性能</a:t>
            </a:r>
            <a:endParaRPr lang="en-US" altLang="zh-CN" sz="2600" b="1" dirty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600" b="1" smtClean="0">
                <a:latin typeface="Comic Sans MS" panose="030F0702030302020204" pitchFamily="66" charset="0"/>
                <a:ea typeface="宋体" panose="02010600030101010101" pitchFamily="2" charset="-122"/>
              </a:rPr>
              <a:t>5.9</a:t>
            </a:r>
            <a:r>
              <a:rPr lang="en-US" altLang="zh-CN" sz="2600" b="1" dirty="0">
                <a:latin typeface="Comic Sans MS" panose="030F0702030302020204" pitchFamily="66" charset="0"/>
                <a:ea typeface="宋体" panose="02010600030101010101" pitchFamily="2" charset="-122"/>
              </a:rPr>
              <a:t>	</a:t>
            </a:r>
            <a:r>
              <a:rPr lang="zh-CN" altLang="en-US" sz="2600" b="1" dirty="0" smtClean="0">
                <a:latin typeface="Comic Sans MS" panose="030F0702030302020204" pitchFamily="66" charset="0"/>
                <a:ea typeface="宋体" panose="02010600030101010101" pitchFamily="2" charset="-122"/>
              </a:rPr>
              <a:t>主存储器技术</a:t>
            </a:r>
            <a:endParaRPr lang="en-US" altLang="zh-CN" sz="2600" b="1" dirty="0" smtClean="0"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600" b="1" dirty="0" smtClean="0">
                <a:solidFill>
                  <a:srgbClr val="C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5.10  </a:t>
            </a:r>
            <a:r>
              <a:rPr lang="zh-CN" altLang="en-US" sz="2600" b="1" dirty="0" smtClean="0">
                <a:solidFill>
                  <a:srgbClr val="C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虚拟存储器</a:t>
            </a:r>
            <a:endParaRPr lang="en-US" altLang="zh-CN" sz="2600" b="1" dirty="0" smtClean="0">
              <a:solidFill>
                <a:srgbClr val="C0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  <a:p>
            <a:pPr algn="l">
              <a:lnSpc>
                <a:spcPts val="3400"/>
              </a:lnSpc>
              <a:spcBef>
                <a:spcPct val="20000"/>
              </a:spcBef>
              <a:buClr>
                <a:schemeClr val="folHlink"/>
              </a:buClr>
              <a:buSzPct val="90000"/>
              <a:buFont typeface="Monotype Sorts" pitchFamily="2" charset="2"/>
              <a:buNone/>
            </a:pPr>
            <a:r>
              <a:rPr lang="en-US" altLang="zh-CN" sz="2600" b="1" dirty="0" smtClean="0">
                <a:solidFill>
                  <a:srgbClr val="C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5.11  </a:t>
            </a:r>
            <a:r>
              <a:rPr lang="zh-CN" altLang="en-US" sz="2600" b="1" dirty="0" smtClean="0">
                <a:solidFill>
                  <a:srgbClr val="C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虚拟存储器和</a:t>
            </a:r>
            <a:r>
              <a:rPr lang="en-US" altLang="zh-CN" sz="2600" b="1" dirty="0" smtClean="0">
                <a:solidFill>
                  <a:srgbClr val="C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Cache</a:t>
            </a:r>
            <a:r>
              <a:rPr lang="zh-CN" altLang="en-US" sz="2600" b="1" dirty="0" smtClean="0">
                <a:solidFill>
                  <a:srgbClr val="C00000"/>
                </a:solidFill>
                <a:latin typeface="Comic Sans MS" panose="030F0702030302020204" pitchFamily="66" charset="0"/>
                <a:ea typeface="宋体" panose="02010600030101010101" pitchFamily="2" charset="-122"/>
              </a:rPr>
              <a:t>的综合</a:t>
            </a:r>
            <a:endParaRPr lang="en-US" altLang="zh-CN" sz="2600" b="1" dirty="0">
              <a:solidFill>
                <a:srgbClr val="C00000"/>
              </a:solidFill>
              <a:latin typeface="Comic Sans MS" panose="030F0702030302020204" pitchFamily="66" charset="0"/>
              <a:ea typeface="宋体" panose="02010600030101010101" pitchFamily="2" charset="-122"/>
            </a:endParaRPr>
          </a:p>
        </p:txBody>
      </p:sp>
      <p:sp>
        <p:nvSpPr>
          <p:cNvPr id="666630" name="Rectangle 6"/>
          <p:cNvSpPr>
            <a:spLocks noChangeArrowheads="1"/>
          </p:cNvSpPr>
          <p:nvPr/>
        </p:nvSpPr>
        <p:spPr bwMode="auto">
          <a:xfrm>
            <a:off x="6019800" y="6248400"/>
            <a:ext cx="29718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r" eaLnBrk="1" hangingPunct="1">
              <a:spcBef>
                <a:spcPct val="50000"/>
              </a:spcBef>
            </a:pPr>
            <a:fld id="{2C3203D5-1EA2-49AB-9258-C778C0065C39}" type="slidenum">
              <a:rPr lang="zh-CN" altLang="en-US" sz="2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en-US" altLang="zh-CN" sz="20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5976" y="116632"/>
            <a:ext cx="7848600" cy="752128"/>
          </a:xfrm>
          <a:noFill/>
        </p:spPr>
        <p:txBody>
          <a:bodyPr lIns="90488" rIns="90488"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5.7  </a:t>
            </a:r>
            <a:r>
              <a:rPr lang="zh-CN" altLang="en-US" b="1" dirty="0" smtClean="0">
                <a:solidFill>
                  <a:srgbClr val="FF0000"/>
                </a:solidFill>
              </a:rPr>
              <a:t>减少</a:t>
            </a:r>
            <a:r>
              <a:rPr lang="en-US" altLang="zh-CN" b="1" dirty="0" smtClean="0">
                <a:solidFill>
                  <a:srgbClr val="FF0000"/>
                </a:solidFill>
              </a:rPr>
              <a:t>Cache</a:t>
            </a:r>
            <a:r>
              <a:rPr lang="zh-CN" altLang="en-US" b="1" dirty="0" smtClean="0">
                <a:solidFill>
                  <a:srgbClr val="FF0000"/>
                </a:solidFill>
              </a:rPr>
              <a:t>命中时间</a:t>
            </a:r>
            <a:endParaRPr lang="en-US" sz="3900" b="1" dirty="0">
              <a:solidFill>
                <a:srgbClr val="FF0000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85680" y="836712"/>
            <a:ext cx="8686800" cy="3744416"/>
          </a:xfrm>
          <a:prstGeom prst="rect">
            <a:avLst/>
          </a:prstGeom>
          <a:noFill/>
        </p:spPr>
        <p:txBody>
          <a:bodyPr vert="horz" lIns="90488" tIns="45720" rIns="90488" bIns="45720" rtlCol="0"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7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4200" b="1" dirty="0" smtClean="0"/>
              <a:t>    </a:t>
            </a:r>
            <a:r>
              <a:rPr lang="zh-CN" altLang="en-US" sz="4500" b="1" dirty="0" smtClean="0"/>
              <a:t>减少</a:t>
            </a:r>
            <a:r>
              <a:rPr lang="zh-CN" altLang="en-US" sz="4500" b="1" dirty="0"/>
              <a:t>缺失率</a:t>
            </a:r>
            <a:r>
              <a:rPr lang="en-US" altLang="zh-CN" sz="4500" b="1" dirty="0" smtClean="0"/>
              <a:t>——4</a:t>
            </a:r>
            <a:r>
              <a:rPr lang="zh-CN" altLang="en-US" sz="4500" b="1" dirty="0" smtClean="0"/>
              <a:t>种技术</a:t>
            </a:r>
            <a:endParaRPr lang="en-US" altLang="zh-CN" sz="4500" b="1" dirty="0"/>
          </a:p>
          <a:p>
            <a:pPr>
              <a:lnSpc>
                <a:spcPct val="17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4500" b="1" dirty="0" smtClean="0"/>
              <a:t>    减少缺失代价</a:t>
            </a:r>
            <a:r>
              <a:rPr lang="en-US" altLang="zh-CN" sz="4500" b="1" dirty="0" smtClean="0"/>
              <a:t>——</a:t>
            </a:r>
            <a:r>
              <a:rPr lang="en-US" altLang="zh-CN" sz="4500" b="1" dirty="0"/>
              <a:t>5</a:t>
            </a:r>
            <a:r>
              <a:rPr lang="zh-CN" altLang="en-US" sz="4500" b="1" dirty="0"/>
              <a:t>种</a:t>
            </a:r>
            <a:r>
              <a:rPr lang="zh-CN" altLang="en-US" sz="4500" b="1" dirty="0" smtClean="0"/>
              <a:t>技术</a:t>
            </a:r>
            <a:r>
              <a:rPr lang="en-US" altLang="zh-CN" sz="4500" b="1" dirty="0" smtClean="0">
                <a:ea typeface="宋体" panose="02010600030101010101" pitchFamily="2" charset="-122"/>
              </a:rPr>
              <a:t>	        	</a:t>
            </a:r>
            <a:endParaRPr lang="en-US" sz="4500" b="1" dirty="0" smtClean="0"/>
          </a:p>
          <a:p>
            <a:pPr>
              <a:lnSpc>
                <a:spcPct val="17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zh-CN" altLang="en-US" sz="4500" b="1" dirty="0" smtClean="0"/>
              <a:t>    利用并行减少缺失代价或缺失率</a:t>
            </a:r>
            <a:r>
              <a:rPr lang="en-US" altLang="zh-CN" sz="4500" b="1" dirty="0" smtClean="0"/>
              <a:t>—3</a:t>
            </a:r>
            <a:r>
              <a:rPr lang="zh-CN" altLang="en-US" sz="4500" b="1" dirty="0" smtClean="0"/>
              <a:t>种</a:t>
            </a:r>
            <a:r>
              <a:rPr lang="en-US" altLang="zh-CN" sz="4500" b="1" dirty="0" smtClean="0">
                <a:ea typeface="宋体" panose="02010600030101010101" pitchFamily="2" charset="-122"/>
              </a:rPr>
              <a:t>		</a:t>
            </a:r>
            <a:endParaRPr lang="en-US" sz="4500" b="1" dirty="0" smtClean="0">
              <a:solidFill>
                <a:schemeClr val="hlink"/>
              </a:solidFill>
            </a:endParaRPr>
          </a:p>
          <a:p>
            <a:pPr>
              <a:lnSpc>
                <a:spcPct val="17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4500" b="1" dirty="0"/>
              <a:t> </a:t>
            </a:r>
            <a:r>
              <a:rPr lang="en-US" altLang="zh-CN" sz="4500" b="1" dirty="0" smtClean="0"/>
              <a:t>   </a:t>
            </a:r>
            <a:r>
              <a:rPr lang="zh-CN" altLang="en-US" sz="4500" b="1" dirty="0" smtClean="0">
                <a:solidFill>
                  <a:srgbClr val="FF0000"/>
                </a:solidFill>
              </a:rPr>
              <a:t>减少</a:t>
            </a:r>
            <a:r>
              <a:rPr lang="en-US" sz="4500" b="1" dirty="0" smtClean="0">
                <a:solidFill>
                  <a:srgbClr val="FF0000"/>
                </a:solidFill>
              </a:rPr>
              <a:t> cache</a:t>
            </a:r>
            <a:r>
              <a:rPr lang="zh-CN" altLang="en-US" sz="4500" b="1" dirty="0" smtClean="0">
                <a:solidFill>
                  <a:srgbClr val="FF0000"/>
                </a:solidFill>
              </a:rPr>
              <a:t>命中时间</a:t>
            </a:r>
            <a:r>
              <a:rPr lang="en-US" altLang="zh-CN" sz="4500" b="1" dirty="0" smtClean="0">
                <a:solidFill>
                  <a:srgbClr val="FF0000"/>
                </a:solidFill>
              </a:rPr>
              <a:t>——5</a:t>
            </a:r>
            <a:r>
              <a:rPr lang="zh-CN" altLang="en-US" sz="4500" b="1" dirty="0" smtClean="0">
                <a:solidFill>
                  <a:srgbClr val="FF0000"/>
                </a:solidFill>
              </a:rPr>
              <a:t>种技术</a:t>
            </a:r>
            <a:endParaRPr lang="en-US" sz="4500" dirty="0">
              <a:ea typeface="宋体" panose="02010600030101010101" pitchFamily="2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5680" y="6165503"/>
            <a:ext cx="83080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</a:rPr>
              <a:t>平均访存时间</a:t>
            </a:r>
            <a:r>
              <a:rPr lang="en-US" altLang="zh-CN" sz="2800" b="1" dirty="0">
                <a:solidFill>
                  <a:srgbClr val="0070C0"/>
                </a:solidFill>
              </a:rPr>
              <a:t> = </a:t>
            </a:r>
            <a:r>
              <a:rPr lang="zh-CN" altLang="en-US" sz="2800" b="1" dirty="0">
                <a:solidFill>
                  <a:srgbClr val="0070C0"/>
                </a:solidFill>
              </a:rPr>
              <a:t>命中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时间</a:t>
            </a:r>
            <a:r>
              <a:rPr lang="en-US" altLang="zh-CN" sz="2800" b="1" baseline="-25000" dirty="0">
                <a:solidFill>
                  <a:srgbClr val="0070C0"/>
                </a:solidFill>
              </a:rPr>
              <a:t> 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  </a:t>
            </a:r>
            <a:r>
              <a:rPr lang="en-US" altLang="zh-CN" sz="2800" b="1" dirty="0">
                <a:solidFill>
                  <a:srgbClr val="0070C0"/>
                </a:solidFill>
              </a:rPr>
              <a:t>+  </a:t>
            </a:r>
            <a:r>
              <a:rPr lang="zh-CN" altLang="en-US" sz="2800" b="1" dirty="0">
                <a:solidFill>
                  <a:srgbClr val="0070C0"/>
                </a:solidFill>
              </a:rPr>
              <a:t>缺失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率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  x  </a:t>
            </a:r>
            <a:r>
              <a:rPr lang="zh-CN" altLang="en-US" sz="2800" b="1" dirty="0">
                <a:solidFill>
                  <a:srgbClr val="0070C0"/>
                </a:solidFill>
              </a:rPr>
              <a:t>缺失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代价</a:t>
            </a:r>
            <a:endParaRPr lang="zh-CN" altLang="en-US" sz="2800" dirty="0"/>
          </a:p>
        </p:txBody>
      </p:sp>
      <p:sp>
        <p:nvSpPr>
          <p:cNvPr id="8" name="Oval 5"/>
          <p:cNvSpPr>
            <a:spLocks noChangeArrowheads="1"/>
          </p:cNvSpPr>
          <p:nvPr/>
        </p:nvSpPr>
        <p:spPr bwMode="auto">
          <a:xfrm>
            <a:off x="2537209" y="6040991"/>
            <a:ext cx="1702487" cy="783011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sz="2800"/>
          </a:p>
        </p:txBody>
      </p:sp>
      <p:sp>
        <p:nvSpPr>
          <p:cNvPr id="9" name="TextBox 8"/>
          <p:cNvSpPr txBox="1"/>
          <p:nvPr/>
        </p:nvSpPr>
        <p:spPr>
          <a:xfrm>
            <a:off x="4421792" y="3700726"/>
            <a:ext cx="4608512" cy="2464777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+mn-ea"/>
              </a:rPr>
              <a:t>小和简单的</a:t>
            </a:r>
            <a:r>
              <a:rPr lang="en-US" altLang="zh-CN" sz="2400" b="1" dirty="0" smtClean="0">
                <a:latin typeface="+mn-ea"/>
              </a:rPr>
              <a:t>cache</a:t>
            </a:r>
            <a:endParaRPr lang="en-US" altLang="zh-CN" sz="2400" b="1" dirty="0" smtClean="0">
              <a:latin typeface="+mn-ea"/>
            </a:endParaRPr>
          </a:p>
          <a:p>
            <a:pPr marL="457200" indent="-457200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+mn-ea"/>
              </a:rPr>
              <a:t>在</a:t>
            </a:r>
            <a:r>
              <a:rPr lang="en-US" altLang="zh-CN" sz="2400" b="1" dirty="0" smtClean="0">
                <a:latin typeface="+mn-ea"/>
              </a:rPr>
              <a:t>cache</a:t>
            </a:r>
            <a:r>
              <a:rPr lang="zh-CN" altLang="en-US" sz="2400" b="1" dirty="0" smtClean="0">
                <a:latin typeface="+mn-ea"/>
              </a:rPr>
              <a:t>索引时避免地址转换</a:t>
            </a:r>
            <a:endParaRPr lang="en-US" altLang="zh-CN" sz="2400" b="1" dirty="0" smtClean="0">
              <a:latin typeface="+mn-ea"/>
            </a:endParaRPr>
          </a:p>
          <a:p>
            <a:pPr marL="457200" indent="-457200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+mn-ea"/>
              </a:rPr>
              <a:t>流水线化</a:t>
            </a:r>
            <a:r>
              <a:rPr lang="en-US" altLang="zh-CN" sz="2400" b="1" dirty="0" smtClean="0">
                <a:latin typeface="+mn-ea"/>
              </a:rPr>
              <a:t>cache</a:t>
            </a:r>
            <a:r>
              <a:rPr lang="zh-CN" altLang="en-US" sz="2400" b="1" dirty="0" smtClean="0">
                <a:latin typeface="+mn-ea"/>
              </a:rPr>
              <a:t>访问</a:t>
            </a:r>
            <a:endParaRPr lang="en-US" altLang="zh-CN" sz="2400" b="1" dirty="0" smtClean="0">
              <a:latin typeface="+mn-ea"/>
            </a:endParaRPr>
          </a:p>
          <a:p>
            <a:pPr marL="457200" indent="-457200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+mn-ea"/>
              </a:rPr>
              <a:t>路预测</a:t>
            </a:r>
            <a:endParaRPr lang="en-US" altLang="zh-CN" sz="2400" b="1" dirty="0" smtClean="0">
              <a:latin typeface="+mn-ea"/>
            </a:endParaRPr>
          </a:p>
          <a:p>
            <a:pPr marL="457200" indent="-457200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 smtClean="0">
                <a:latin typeface="+mn-ea"/>
              </a:rPr>
              <a:t>踪迹</a:t>
            </a:r>
            <a:r>
              <a:rPr lang="en-US" altLang="zh-CN" sz="2400" b="1" dirty="0" smtClean="0">
                <a:latin typeface="+mn-ea"/>
              </a:rPr>
              <a:t>cache</a:t>
            </a:r>
            <a:endParaRPr lang="zh-CN" altLang="en-US" sz="2400" b="1" dirty="0">
              <a:latin typeface="+mn-ea"/>
            </a:endParaRPr>
          </a:p>
        </p:txBody>
      </p:sp>
      <p:cxnSp>
        <p:nvCxnSpPr>
          <p:cNvPr id="4" name="直接箭头连接符 3"/>
          <p:cNvCxnSpPr/>
          <p:nvPr/>
        </p:nvCxnSpPr>
        <p:spPr>
          <a:xfrm>
            <a:off x="6444208" y="3429000"/>
            <a:ext cx="864096" cy="271726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866" name="Rectangle 2"/>
          <p:cNvSpPr>
            <a:spLocks noGrp="1" noChangeArrowheads="1"/>
          </p:cNvSpPr>
          <p:nvPr>
            <p:ph type="title"/>
          </p:nvPr>
        </p:nvSpPr>
        <p:spPr>
          <a:xfrm>
            <a:off x="755576" y="260648"/>
            <a:ext cx="7848600" cy="1143000"/>
          </a:xfrm>
          <a:noFill/>
        </p:spPr>
        <p:txBody>
          <a:bodyPr lIns="90488" rIns="90488">
            <a:noAutofit/>
          </a:bodyPr>
          <a:lstStyle/>
          <a:p>
            <a:r>
              <a:rPr lang="zh-CN" altLang="en-US" sz="4000" b="1" dirty="0" smtClean="0">
                <a:solidFill>
                  <a:srgbClr val="FF0000"/>
                </a:solidFill>
              </a:rPr>
              <a:t>第</a:t>
            </a:r>
            <a:r>
              <a:rPr lang="en-US" altLang="zh-CN" sz="4000" b="1" dirty="0" smtClean="0">
                <a:solidFill>
                  <a:srgbClr val="FF0000"/>
                </a:solidFill>
              </a:rPr>
              <a:t>1</a:t>
            </a:r>
            <a:r>
              <a:rPr lang="zh-CN" altLang="en-US" sz="4000" b="1" dirty="0" smtClean="0">
                <a:solidFill>
                  <a:srgbClr val="FF0000"/>
                </a:solidFill>
              </a:rPr>
              <a:t>种命中时间减少技术：</a:t>
            </a:r>
            <a:br>
              <a:rPr lang="en-US" altLang="zh-CN" sz="4000" b="1" dirty="0" smtClean="0">
                <a:solidFill>
                  <a:srgbClr val="FF0000"/>
                </a:solidFill>
              </a:rPr>
            </a:br>
            <a:r>
              <a:rPr lang="zh-CN" altLang="en-US" sz="4000" b="1" dirty="0" smtClean="0">
                <a:solidFill>
                  <a:srgbClr val="FF0000"/>
                </a:solidFill>
              </a:rPr>
              <a:t>小和简单的</a:t>
            </a:r>
            <a:r>
              <a:rPr lang="en-US" sz="4000" b="1" dirty="0" smtClean="0">
                <a:solidFill>
                  <a:srgbClr val="FF0000"/>
                </a:solidFill>
              </a:rPr>
              <a:t>Caches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9328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 lIns="90488" rIns="90488">
            <a:normAutofit/>
          </a:bodyPr>
          <a:lstStyle/>
          <a:p>
            <a:pPr>
              <a:buFontTx/>
              <a:buNone/>
            </a:pPr>
            <a:r>
              <a:rPr lang="zh-CN" altLang="en-US" sz="30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方法</a:t>
            </a:r>
            <a:endParaRPr lang="en-US" altLang="zh-CN" sz="3000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	</a:t>
            </a:r>
            <a:r>
              <a:rPr lang="zh-CN" altLang="en-US" b="1" dirty="0" smtClean="0">
                <a:ea typeface="宋体" panose="02010600030101010101" pitchFamily="2" charset="-122"/>
              </a:rPr>
              <a:t>使用小的和直接映像 </a:t>
            </a:r>
            <a:r>
              <a:rPr lang="en-US" altLang="zh-CN" b="1" dirty="0" smtClean="0">
                <a:ea typeface="宋体" panose="02010600030101010101" pitchFamily="2" charset="-122"/>
              </a:rPr>
              <a:t>cache</a:t>
            </a:r>
            <a:endParaRPr lang="en-US" altLang="zh-CN" b="1" i="1" dirty="0">
              <a:ea typeface="宋体" panose="02010600030101010101" pitchFamily="2" charset="-122"/>
            </a:endParaRPr>
          </a:p>
          <a:p>
            <a:r>
              <a:rPr lang="zh-CN" altLang="en-US" b="1" dirty="0" smtClean="0">
                <a:solidFill>
                  <a:srgbClr val="0070C0"/>
                </a:solidFill>
                <a:ea typeface="宋体" panose="02010600030101010101" pitchFamily="2" charset="-122"/>
              </a:rPr>
              <a:t>实现一个</a:t>
            </a:r>
            <a:r>
              <a:rPr lang="en-US" altLang="zh-CN" b="1" dirty="0" smtClean="0">
                <a:solidFill>
                  <a:srgbClr val="0070C0"/>
                </a:solidFill>
                <a:ea typeface="宋体" panose="02010600030101010101" pitchFamily="2" charset="-122"/>
              </a:rPr>
              <a:t>cache</a:t>
            </a:r>
            <a:r>
              <a:rPr lang="zh-CN" altLang="en-US" b="1" dirty="0" smtClean="0">
                <a:solidFill>
                  <a:srgbClr val="0070C0"/>
                </a:solidFill>
                <a:ea typeface="宋体" panose="02010600030101010101" pitchFamily="2" charset="-122"/>
              </a:rPr>
              <a:t>必要的硬件越少，通过硬件的关键路径就越短。</a:t>
            </a:r>
            <a:r>
              <a:rPr lang="en-US" altLang="zh-CN" b="1" dirty="0" smtClean="0">
                <a:solidFill>
                  <a:srgbClr val="0070C0"/>
                </a:solidFill>
                <a:ea typeface="宋体" panose="02010600030101010101" pitchFamily="2" charset="-122"/>
              </a:rPr>
              <a:t> </a:t>
            </a:r>
            <a:endParaRPr lang="en-US" altLang="zh-CN" b="1" dirty="0">
              <a:solidFill>
                <a:srgbClr val="0070C0"/>
              </a:solidFill>
              <a:ea typeface="宋体" panose="02010600030101010101" pitchFamily="2" charset="-122"/>
            </a:endParaRPr>
          </a:p>
          <a:p>
            <a:r>
              <a:rPr lang="zh-CN" altLang="en-US" b="1" i="1" dirty="0" smtClean="0">
                <a:solidFill>
                  <a:srgbClr val="FF0000"/>
                </a:solidFill>
                <a:ea typeface="宋体" panose="02010600030101010101" pitchFamily="2" charset="-122"/>
              </a:rPr>
              <a:t>直接映像</a:t>
            </a:r>
            <a:r>
              <a:rPr lang="zh-CN" altLang="en-US" b="1" dirty="0" smtClean="0">
                <a:ea typeface="宋体" panose="02010600030101010101" pitchFamily="2" charset="-122"/>
              </a:rPr>
              <a:t>无论是读还是写都快于组相联</a:t>
            </a:r>
            <a:r>
              <a:rPr lang="en-US" altLang="zh-CN" b="1" dirty="0" smtClean="0">
                <a:ea typeface="宋体" panose="02010600030101010101" pitchFamily="2" charset="-122"/>
              </a:rPr>
              <a:t>cache</a:t>
            </a:r>
            <a:r>
              <a:rPr lang="zh-CN" altLang="en-US" b="1" dirty="0" smtClean="0">
                <a:ea typeface="宋体" panose="02010600030101010101" pitchFamily="2" charset="-122"/>
              </a:rPr>
              <a:t>。</a:t>
            </a:r>
            <a:r>
              <a:rPr lang="en-US" altLang="zh-CN" b="1" dirty="0" smtClean="0">
                <a:ea typeface="宋体" panose="02010600030101010101" pitchFamily="2" charset="-122"/>
              </a:rPr>
              <a:t> </a:t>
            </a:r>
            <a:endParaRPr lang="en-US" altLang="zh-CN" b="1" dirty="0">
              <a:ea typeface="宋体" panose="02010600030101010101" pitchFamily="2" charset="-122"/>
            </a:endParaRPr>
          </a:p>
          <a:p>
            <a:r>
              <a:rPr lang="zh-CN" altLang="en-US" b="1" dirty="0" smtClean="0">
                <a:ea typeface="宋体" panose="02010600030101010101" pitchFamily="2" charset="-122"/>
              </a:rPr>
              <a:t>命中的</a:t>
            </a:r>
            <a:r>
              <a:rPr lang="en-US" altLang="zh-CN" b="1" dirty="0" smtClean="0">
                <a:ea typeface="宋体" panose="02010600030101010101" pitchFamily="2" charset="-122"/>
              </a:rPr>
              <a:t>cache</a:t>
            </a:r>
            <a:r>
              <a:rPr lang="zh-CN" altLang="en-US" b="1" i="1" dirty="0" smtClean="0">
                <a:solidFill>
                  <a:srgbClr val="FF0000"/>
                </a:solidFill>
                <a:ea typeface="宋体" panose="02010600030101010101" pitchFamily="2" charset="-122"/>
              </a:rPr>
              <a:t>与</a:t>
            </a:r>
            <a:r>
              <a:rPr lang="en-US" altLang="zh-CN" b="1" i="1" dirty="0" smtClean="0">
                <a:solidFill>
                  <a:srgbClr val="FF0000"/>
                </a:solidFill>
                <a:ea typeface="宋体" panose="02010600030101010101" pitchFamily="2" charset="-122"/>
              </a:rPr>
              <a:t>CPU</a:t>
            </a:r>
            <a:r>
              <a:rPr lang="zh-CN" altLang="en-US" b="1" i="1" dirty="0" smtClean="0">
                <a:solidFill>
                  <a:srgbClr val="FF0000"/>
                </a:solidFill>
                <a:ea typeface="宋体" panose="02010600030101010101" pitchFamily="2" charset="-122"/>
              </a:rPr>
              <a:t>在同一芯片上</a:t>
            </a:r>
            <a:r>
              <a:rPr lang="zh-CN" altLang="en-US" b="1" i="1" dirty="0" smtClean="0">
                <a:ea typeface="宋体" panose="02010600030101010101" pitchFamily="2" charset="-122"/>
              </a:rPr>
              <a:t>，</a:t>
            </a:r>
            <a:r>
              <a:rPr lang="zh-CN" altLang="en-US" b="1" dirty="0" smtClean="0">
                <a:ea typeface="宋体" panose="02010600030101010101" pitchFamily="2" charset="-122"/>
              </a:rPr>
              <a:t>对于加快访问时间是非常重要的。</a:t>
            </a:r>
            <a:r>
              <a:rPr lang="en-US" altLang="zh-CN" b="1" dirty="0" smtClean="0">
                <a:ea typeface="宋体" panose="02010600030101010101" pitchFamily="2" charset="-122"/>
              </a:rPr>
              <a:t> </a:t>
            </a:r>
            <a:endParaRPr lang="en-US" b="1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2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3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32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2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3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32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3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32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867" grpId="0" autoUpdateAnimBg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228600"/>
            <a:ext cx="7848600" cy="1143000"/>
          </a:xfrm>
        </p:spPr>
        <p:txBody>
          <a:bodyPr>
            <a:norm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第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2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种命中时间减少技术：</a:t>
            </a:r>
            <a:br>
              <a:rPr lang="en-US" altLang="zh-CN" sz="3200" b="1" dirty="0" smtClean="0">
                <a:solidFill>
                  <a:srgbClr val="FF0000"/>
                </a:solidFill>
              </a:rPr>
            </a:br>
            <a:r>
              <a:rPr lang="zh-CN" altLang="en-US" sz="3200" b="1" dirty="0" smtClean="0">
                <a:solidFill>
                  <a:srgbClr val="FF0000"/>
                </a:solidFill>
              </a:rPr>
              <a:t>在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cache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索引时避免地址转换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93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28800"/>
            <a:ext cx="8763000" cy="1152128"/>
          </a:xfrm>
        </p:spPr>
        <p:txBody>
          <a:bodyPr>
            <a:normAutofit/>
          </a:bodyPr>
          <a:lstStyle/>
          <a:p>
            <a:pPr>
              <a:lnSpc>
                <a:spcPts val="3000"/>
              </a:lnSpc>
              <a:buFontTx/>
              <a:buNone/>
            </a:pPr>
            <a:r>
              <a:rPr lang="zh-CN" altLang="en-US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传统物理地址</a:t>
            </a:r>
            <a:r>
              <a:rPr lang="en-US" altLang="zh-CN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Cache</a:t>
            </a:r>
            <a:r>
              <a:rPr lang="zh-CN" altLang="en-US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存在的问题：</a:t>
            </a:r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地址转换</a:t>
            </a:r>
            <a:endParaRPr lang="en-US" altLang="zh-CN" b="1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pPr>
              <a:lnSpc>
                <a:spcPts val="3000"/>
              </a:lnSpc>
            </a:pPr>
            <a:r>
              <a:rPr lang="en-US" altLang="zh-CN" sz="2800" b="1" dirty="0" smtClean="0">
                <a:solidFill>
                  <a:srgbClr val="000000"/>
                </a:solidFill>
                <a:latin typeface="Palatino" pitchFamily="18" charset="0"/>
                <a:ea typeface="宋体" panose="02010600030101010101" pitchFamily="2" charset="-122"/>
              </a:rPr>
              <a:t>CPU</a:t>
            </a:r>
            <a:r>
              <a:rPr lang="zh-CN" altLang="en-US" sz="2800" b="1" dirty="0" smtClean="0">
                <a:solidFill>
                  <a:srgbClr val="000000"/>
                </a:solidFill>
                <a:latin typeface="Palatino" pitchFamily="18" charset="0"/>
                <a:ea typeface="宋体" panose="02010600030101010101" pitchFamily="2" charset="-122"/>
              </a:rPr>
              <a:t>使用虚拟地址</a:t>
            </a:r>
            <a:r>
              <a:rPr lang="en-US" altLang="zh-CN" sz="2800" b="1" dirty="0" smtClean="0">
                <a:solidFill>
                  <a:srgbClr val="000000"/>
                </a:solidFill>
                <a:latin typeface="Palatino" pitchFamily="18" charset="0"/>
                <a:ea typeface="宋体" panose="02010600030101010101" pitchFamily="2" charset="-122"/>
              </a:rPr>
              <a:t>VA</a:t>
            </a:r>
            <a:r>
              <a:rPr lang="zh-CN" altLang="en-US" sz="2800" b="1" dirty="0" smtClean="0">
                <a:solidFill>
                  <a:srgbClr val="000000"/>
                </a:solidFill>
                <a:latin typeface="Palatino" pitchFamily="18" charset="0"/>
                <a:ea typeface="宋体" panose="02010600030101010101" pitchFamily="2" charset="-122"/>
              </a:rPr>
              <a:t>，</a:t>
            </a:r>
            <a:r>
              <a:rPr lang="en-US" altLang="zh-CN" sz="2800" b="1" dirty="0" smtClean="0">
                <a:solidFill>
                  <a:srgbClr val="000000"/>
                </a:solidFill>
                <a:latin typeface="Palatino" pitchFamily="18" charset="0"/>
                <a:ea typeface="宋体" panose="02010600030101010101" pitchFamily="2" charset="-122"/>
              </a:rPr>
              <a:t>Cache</a:t>
            </a:r>
            <a:r>
              <a:rPr lang="zh-CN" altLang="en-US" sz="2800" b="1" dirty="0" smtClean="0">
                <a:solidFill>
                  <a:srgbClr val="000000"/>
                </a:solidFill>
                <a:latin typeface="Palatino" pitchFamily="18" charset="0"/>
                <a:ea typeface="宋体" panose="02010600030101010101" pitchFamily="2" charset="-122"/>
              </a:rPr>
              <a:t>使用物理地址</a:t>
            </a:r>
            <a:r>
              <a:rPr lang="en-US" altLang="zh-CN" sz="2800" b="1" dirty="0" smtClean="0">
                <a:solidFill>
                  <a:srgbClr val="000000"/>
                </a:solidFill>
                <a:latin typeface="Palatino" pitchFamily="18" charset="0"/>
                <a:ea typeface="宋体" panose="02010600030101010101" pitchFamily="2" charset="-122"/>
              </a:rPr>
              <a:t>PA</a:t>
            </a:r>
            <a:r>
              <a:rPr lang="zh-CN" altLang="en-US" sz="2800" b="1" dirty="0" smtClean="0">
                <a:solidFill>
                  <a:srgbClr val="000000"/>
                </a:solidFill>
                <a:latin typeface="Palatino" pitchFamily="18" charset="0"/>
                <a:ea typeface="宋体" panose="02010600030101010101" pitchFamily="2" charset="-122"/>
              </a:rPr>
              <a:t>。</a:t>
            </a:r>
            <a:endParaRPr lang="en-US" altLang="zh-CN" sz="2800" b="1" dirty="0">
              <a:solidFill>
                <a:srgbClr val="000000"/>
              </a:solidFill>
              <a:latin typeface="Palatino" pitchFamily="18" charset="0"/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pSp>
        <p:nvGrpSpPr>
          <p:cNvPr id="5" name="Group 4"/>
          <p:cNvGrpSpPr/>
          <p:nvPr/>
        </p:nvGrpSpPr>
        <p:grpSpPr bwMode="auto">
          <a:xfrm>
            <a:off x="1085850" y="2983081"/>
            <a:ext cx="6565900" cy="1795463"/>
            <a:chOff x="632" y="885"/>
            <a:chExt cx="4136" cy="1131"/>
          </a:xfrm>
        </p:grpSpPr>
        <p:sp>
          <p:nvSpPr>
            <p:cNvPr id="6" name="Line 5"/>
            <p:cNvSpPr>
              <a:spLocks noChangeShapeType="1"/>
            </p:cNvSpPr>
            <p:nvPr/>
          </p:nvSpPr>
          <p:spPr bwMode="auto">
            <a:xfrm>
              <a:off x="664" y="1109"/>
              <a:ext cx="6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1288" y="1117"/>
              <a:ext cx="0" cy="5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 flipH="1">
              <a:off x="632" y="1725"/>
              <a:ext cx="6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696" y="1341"/>
              <a:ext cx="352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>
                  <a:latin typeface="Comic Sans MS" panose="030F0702030302020204" pitchFamily="66" charset="0"/>
                </a:rPr>
                <a:t>CPU</a:t>
              </a:r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1704" y="933"/>
              <a:ext cx="672" cy="7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r>
                <a:rPr lang="en-US">
                  <a:latin typeface="Comic Sans MS" panose="030F0702030302020204" pitchFamily="66" charset="0"/>
                </a:rPr>
                <a:t>Trans-</a:t>
              </a:r>
              <a:endParaRPr lang="en-US">
                <a:latin typeface="Comic Sans MS" panose="030F0702030302020204" pitchFamily="66" charset="0"/>
              </a:endParaRPr>
            </a:p>
            <a:p>
              <a:r>
                <a:rPr lang="en-US">
                  <a:latin typeface="Comic Sans MS" panose="030F0702030302020204" pitchFamily="66" charset="0"/>
                </a:rPr>
                <a:t>lation</a:t>
              </a:r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2856" y="1133"/>
              <a:ext cx="672" cy="5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r>
                <a:rPr lang="en-US" dirty="0">
                  <a:latin typeface="Comic Sans MS" panose="030F0702030302020204" pitchFamily="66" charset="0"/>
                </a:rPr>
                <a:t>Cache</a:t>
              </a:r>
              <a:endParaRPr lang="en-US" dirty="0">
                <a:latin typeface="Comic Sans MS" panose="030F0702030302020204" pitchFamily="66" charset="0"/>
              </a:endParaRPr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4096" y="885"/>
              <a:ext cx="672" cy="82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r>
                <a:rPr lang="en-US">
                  <a:latin typeface="Comic Sans MS" panose="030F0702030302020204" pitchFamily="66" charset="0"/>
                </a:rPr>
                <a:t>Main</a:t>
              </a:r>
              <a:endParaRPr lang="en-US">
                <a:latin typeface="Comic Sans MS" panose="030F0702030302020204" pitchFamily="66" charset="0"/>
              </a:endParaRPr>
            </a:p>
            <a:p>
              <a:r>
                <a:rPr lang="en-US">
                  <a:latin typeface="Comic Sans MS" panose="030F0702030302020204" pitchFamily="66" charset="0"/>
                </a:rPr>
                <a:t>Memory</a:t>
              </a:r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>
              <a:off x="1296" y="1221"/>
              <a:ext cx="3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2376" y="1221"/>
              <a:ext cx="4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3536" y="1205"/>
              <a:ext cx="5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>
              <a:off x="3952" y="1613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>
              <a:off x="3960" y="1621"/>
              <a:ext cx="0" cy="3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 flipH="1">
              <a:off x="1440" y="1989"/>
              <a:ext cx="252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V="1">
              <a:off x="1448" y="1645"/>
              <a:ext cx="0" cy="35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9"/>
            <p:cNvSpPr>
              <a:spLocks noChangeShapeType="1"/>
            </p:cNvSpPr>
            <p:nvPr/>
          </p:nvSpPr>
          <p:spPr bwMode="auto">
            <a:xfrm flipH="1">
              <a:off x="1280" y="1653"/>
              <a:ext cx="1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 flipV="1">
              <a:off x="3696" y="1621"/>
              <a:ext cx="0" cy="3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H="1">
              <a:off x="3528" y="1629"/>
              <a:ext cx="1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 flipH="1">
              <a:off x="2688" y="1613"/>
              <a:ext cx="1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>
              <a:off x="2688" y="1605"/>
              <a:ext cx="0" cy="36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Oval 24"/>
            <p:cNvSpPr>
              <a:spLocks noChangeArrowheads="1"/>
            </p:cNvSpPr>
            <p:nvPr/>
          </p:nvSpPr>
          <p:spPr bwMode="auto">
            <a:xfrm>
              <a:off x="3696" y="1965"/>
              <a:ext cx="16" cy="2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312" y="1053"/>
              <a:ext cx="282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>
                  <a:latin typeface="Comic Sans MS" panose="030F0702030302020204" pitchFamily="66" charset="0"/>
                </a:rPr>
                <a:t>VA</a:t>
              </a:r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7" name="Rectangle 26"/>
            <p:cNvSpPr>
              <a:spLocks noChangeArrowheads="1"/>
            </p:cNvSpPr>
            <p:nvPr/>
          </p:nvSpPr>
          <p:spPr bwMode="auto">
            <a:xfrm>
              <a:off x="2392" y="1053"/>
              <a:ext cx="262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>
                  <a:latin typeface="Comic Sans MS" panose="030F0702030302020204" pitchFamily="66" charset="0"/>
                </a:rPr>
                <a:t>PA</a:t>
              </a:r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3568" y="1037"/>
              <a:ext cx="372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>
                  <a:latin typeface="Comic Sans MS" panose="030F0702030302020204" pitchFamily="66" charset="0"/>
                </a:rPr>
                <a:t>miss</a:t>
              </a:r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2440" y="1661"/>
              <a:ext cx="271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>
                  <a:latin typeface="Comic Sans MS" panose="030F0702030302020204" pitchFamily="66" charset="0"/>
                </a:rPr>
                <a:t>hit</a:t>
              </a:r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1848" y="1837"/>
              <a:ext cx="393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>
                  <a:latin typeface="Comic Sans MS" panose="030F0702030302020204" pitchFamily="66" charset="0"/>
                </a:rPr>
                <a:t>data</a:t>
              </a:r>
              <a:endParaRPr lang="en-US">
                <a:latin typeface="Comic Sans MS" panose="030F0702030302020204" pitchFamily="66" charset="0"/>
              </a:endParaRP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930525" y="4948662"/>
            <a:ext cx="33718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物理</a:t>
            </a:r>
            <a:r>
              <a:rPr lang="en-US" altLang="zh-CN" sz="2400" b="1" dirty="0" smtClean="0"/>
              <a:t>Cache</a:t>
            </a:r>
            <a:r>
              <a:rPr lang="zh-CN" altLang="en-US" sz="2400" b="1" dirty="0" smtClean="0"/>
              <a:t>示意结构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467544" y="5589240"/>
            <a:ext cx="8208912" cy="9130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</a:rPr>
              <a:t>页表在主存中</a:t>
            </a:r>
            <a:r>
              <a:rPr lang="zh-CN" altLang="en-US" sz="2400" b="1" dirty="0"/>
              <a:t>，是一个大的数据结构</a:t>
            </a:r>
            <a:endParaRPr lang="en-US" altLang="zh-CN" sz="2400" b="1" dirty="0"/>
          </a:p>
          <a:p>
            <a:pPr marL="285750" indent="-285750">
              <a:lnSpc>
                <a:spcPts val="32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从主存取数据、存结果、取指令</a:t>
            </a:r>
            <a:r>
              <a:rPr lang="zh-CN" altLang="en-US" sz="2400" b="1" dirty="0" smtClean="0"/>
              <a:t>，需要</a:t>
            </a:r>
            <a:r>
              <a:rPr lang="en-US" altLang="zh-CN" sz="2400" b="1" dirty="0">
                <a:solidFill>
                  <a:srgbClr val="FF0000"/>
                </a:solidFill>
              </a:rPr>
              <a:t>2</a:t>
            </a:r>
            <a:r>
              <a:rPr lang="zh-CN" altLang="en-US" sz="2400" b="1" dirty="0">
                <a:solidFill>
                  <a:srgbClr val="FF0000"/>
                </a:solidFill>
              </a:rPr>
              <a:t>次</a:t>
            </a:r>
            <a:r>
              <a:rPr lang="zh-CN" altLang="en-US" sz="2400" b="1" dirty="0"/>
              <a:t>访问主存！</a:t>
            </a:r>
            <a:endParaRPr lang="en-US" altLang="zh-CN" sz="2400" b="1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2079624" y="476672"/>
            <a:ext cx="5102225" cy="409575"/>
          </a:xfrm>
          <a:noFill/>
        </p:spPr>
        <p:txBody>
          <a:bodyPr lIns="90488" rIns="90488">
            <a:noAutofit/>
          </a:bodyPr>
          <a:lstStyle/>
          <a:p>
            <a:r>
              <a:rPr lang="zh-CN" altLang="en-US" sz="3600" b="1" smtClean="0"/>
              <a:t>变换旁路缓冲器</a:t>
            </a:r>
            <a:r>
              <a:rPr lang="en-US" sz="3600" b="1" dirty="0" smtClean="0">
                <a:solidFill>
                  <a:srgbClr val="FF0000"/>
                </a:solidFill>
              </a:rPr>
              <a:t>TLBs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28600" y="1066800"/>
            <a:ext cx="8842164" cy="12824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ts val="3200"/>
              </a:lnSpc>
            </a:pPr>
            <a:r>
              <a:rPr lang="zh-CN" altLang="en-US" sz="2400" b="1" dirty="0" smtClean="0">
                <a:solidFill>
                  <a:srgbClr val="0070C0"/>
                </a:solidFill>
                <a:latin typeface="Comic Sans MS" panose="030F0702030302020204" pitchFamily="66" charset="0"/>
              </a:rPr>
              <a:t>一种快速地址转换</a:t>
            </a:r>
            <a:r>
              <a:rPr lang="zh-CN" altLang="en-US" sz="2400" b="1" dirty="0" smtClean="0">
                <a:latin typeface="Comic Sans MS" panose="030F0702030302020204" pitchFamily="66" charset="0"/>
              </a:rPr>
              <a:t>的方式是使用一个特殊的缓存</a:t>
            </a:r>
            <a:r>
              <a:rPr lang="en-US" altLang="zh-CN" sz="2400" b="1" dirty="0" smtClean="0">
                <a:latin typeface="Comic Sans MS" panose="030F0702030302020204" pitchFamily="66" charset="0"/>
              </a:rPr>
              <a:t>cache</a:t>
            </a:r>
            <a:endParaRPr lang="en-US" altLang="zh-CN" sz="2400" b="1" dirty="0" smtClean="0">
              <a:latin typeface="Comic Sans MS" panose="030F0702030302020204" pitchFamily="66" charset="0"/>
            </a:endParaRPr>
          </a:p>
          <a:p>
            <a:pPr algn="l">
              <a:lnSpc>
                <a:spcPts val="3200"/>
              </a:lnSpc>
            </a:pPr>
            <a:r>
              <a:rPr lang="zh-CN" altLang="en-US" sz="24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存放最近用过的页表项</a:t>
            </a:r>
            <a:r>
              <a:rPr lang="en-US" sz="2400" b="1" dirty="0" smtClean="0">
                <a:solidFill>
                  <a:srgbClr val="C00000"/>
                </a:solidFill>
                <a:latin typeface="Comic Sans MS" panose="030F0702030302020204" pitchFamily="66" charset="0"/>
              </a:rPr>
              <a:t>  </a:t>
            </a:r>
            <a:r>
              <a:rPr lang="en-US" sz="2400" b="1" dirty="0">
                <a:latin typeface="Comic Sans MS" panose="030F0702030302020204" pitchFamily="66" charset="0"/>
              </a:rPr>
              <a:t>-- </a:t>
            </a:r>
            <a:endParaRPr lang="en-US" sz="2400" b="1" dirty="0" smtClean="0">
              <a:latin typeface="Comic Sans MS" panose="030F0702030302020204" pitchFamily="66" charset="0"/>
            </a:endParaRPr>
          </a:p>
          <a:p>
            <a:pPr algn="l">
              <a:lnSpc>
                <a:spcPts val="3200"/>
              </a:lnSpc>
            </a:pPr>
            <a:r>
              <a:rPr lang="en-US" altLang="zh-CN" sz="2400" b="1" dirty="0">
                <a:latin typeface="Comic Sans MS" panose="030F0702030302020204" pitchFamily="66" charset="0"/>
              </a:rPr>
              <a:t> </a:t>
            </a:r>
            <a:r>
              <a:rPr lang="en-US" altLang="zh-CN" sz="2400" b="1" dirty="0" smtClean="0">
                <a:latin typeface="Comic Sans MS" panose="030F0702030302020204" pitchFamily="66" charset="0"/>
              </a:rPr>
              <a:t>      </a:t>
            </a:r>
            <a:r>
              <a:rPr lang="zh-CN" altLang="en-US" sz="2400" b="1" dirty="0" smtClean="0">
                <a:latin typeface="Comic Sans MS" panose="030F0702030302020204" pitchFamily="66" charset="0"/>
              </a:rPr>
              <a:t>最常用的名字为</a:t>
            </a:r>
            <a:r>
              <a:rPr lang="en-US" sz="2400" b="1" dirty="0" smtClean="0">
                <a:latin typeface="Comic Sans MS" panose="030F0702030302020204" pitchFamily="66" charset="0"/>
              </a:rPr>
              <a:t> </a:t>
            </a:r>
            <a:r>
              <a:rPr lang="en-US" sz="2400" b="1" i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Translation </a:t>
            </a:r>
            <a:r>
              <a:rPr lang="en-US" sz="2400" b="1" i="1" dirty="0">
                <a:solidFill>
                  <a:srgbClr val="FF0000"/>
                </a:solidFill>
                <a:latin typeface="Comic Sans MS" panose="030F0702030302020204" pitchFamily="66" charset="0"/>
              </a:rPr>
              <a:t>Lookaside Buffer</a:t>
            </a:r>
            <a:r>
              <a:rPr lang="en-US" sz="2400" b="1" dirty="0">
                <a:solidFill>
                  <a:srgbClr val="FF0000"/>
                </a:solidFill>
                <a:latin typeface="Comic Sans MS" panose="030F0702030302020204" pitchFamily="66" charset="0"/>
              </a:rPr>
              <a:t> or </a:t>
            </a:r>
            <a:r>
              <a:rPr lang="en-US" sz="2400" b="1" i="1" dirty="0">
                <a:solidFill>
                  <a:srgbClr val="FF0000"/>
                </a:solidFill>
                <a:latin typeface="Comic Sans MS" panose="030F0702030302020204" pitchFamily="66" charset="0"/>
              </a:rPr>
              <a:t>TLB</a:t>
            </a:r>
            <a:endParaRPr lang="en-US" sz="2400" b="1" i="1" dirty="0">
              <a:solidFill>
                <a:srgbClr val="FF0000"/>
              </a:solidFill>
              <a:latin typeface="Comic Sans MS" panose="030F0702030302020204" pitchFamily="66" charset="0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863600" y="2590800"/>
            <a:ext cx="6896100" cy="1460500"/>
            <a:chOff x="863600" y="2590800"/>
            <a:chExt cx="6896100" cy="1460500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863600" y="2590800"/>
              <a:ext cx="6845300" cy="14605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863600" y="2616200"/>
              <a:ext cx="6839758" cy="2867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dirty="0">
                  <a:latin typeface="Arial" panose="020B0604020202020204" pitchFamily="34" charset="0"/>
                </a:rPr>
                <a:t>Virtual Address </a:t>
              </a:r>
              <a:r>
                <a:rPr lang="en-US" dirty="0" smtClean="0">
                  <a:latin typeface="Arial" panose="020B0604020202020204" pitchFamily="34" charset="0"/>
                </a:rPr>
                <a:t>   </a:t>
              </a:r>
              <a:r>
                <a:rPr lang="en-US" dirty="0">
                  <a:latin typeface="Arial" panose="020B0604020202020204" pitchFamily="34" charset="0"/>
                </a:rPr>
                <a:t>Physical Address  </a:t>
              </a:r>
              <a:r>
                <a:rPr lang="en-US" dirty="0" smtClean="0">
                  <a:latin typeface="Arial" panose="020B0604020202020204" pitchFamily="34" charset="0"/>
                </a:rPr>
                <a:t>     </a:t>
              </a:r>
              <a:r>
                <a:rPr lang="en-US" dirty="0">
                  <a:latin typeface="Arial" panose="020B0604020202020204" pitchFamily="34" charset="0"/>
                </a:rPr>
                <a:t>Dirty   Ref   Valid </a:t>
              </a:r>
              <a:r>
                <a:rPr lang="en-US" dirty="0" smtClean="0">
                  <a:latin typeface="Arial" panose="020B0604020202020204" pitchFamily="34" charset="0"/>
                </a:rPr>
                <a:t>    </a:t>
              </a:r>
              <a:r>
                <a:rPr lang="en-US" dirty="0">
                  <a:latin typeface="Arial" panose="020B0604020202020204" pitchFamily="34" charset="0"/>
                </a:rPr>
                <a:t>Access</a:t>
              </a:r>
              <a:endParaRPr lang="en-US" dirty="0">
                <a:latin typeface="Arial" panose="020B0604020202020204" pitchFamily="34" charset="0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2692400" y="2590800"/>
              <a:ext cx="0" cy="14605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4800600" y="2641600"/>
              <a:ext cx="0" cy="13589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5499100" y="2590800"/>
              <a:ext cx="0" cy="14605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6070600" y="2590800"/>
              <a:ext cx="0" cy="14351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>
              <a:off x="6819900" y="2590800"/>
              <a:ext cx="0" cy="14097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901700" y="2857500"/>
              <a:ext cx="68580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6" name="Rectangle 13"/>
          <p:cNvSpPr>
            <a:spLocks noChangeArrowheads="1"/>
          </p:cNvSpPr>
          <p:nvPr/>
        </p:nvSpPr>
        <p:spPr bwMode="auto">
          <a:xfrm>
            <a:off x="609600" y="4572000"/>
            <a:ext cx="7162800" cy="1304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en-US" altLang="zh-CN" sz="2400" b="1" dirty="0" smtClean="0">
                <a:latin typeface="Comic Sans MS" panose="030F0702030302020204" pitchFamily="66" charset="0"/>
              </a:rPr>
              <a:t>TLB</a:t>
            </a:r>
            <a:r>
              <a:rPr lang="zh-CN" altLang="en-US" sz="2400" b="1" dirty="0" smtClean="0">
                <a:latin typeface="Comic Sans MS" panose="030F0702030302020204" pitchFamily="66" charset="0"/>
              </a:rPr>
              <a:t>实际上是</a:t>
            </a:r>
            <a:r>
              <a:rPr lang="zh-CN" altLang="en-US" sz="2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页表</a:t>
            </a:r>
            <a:r>
              <a:rPr lang="zh-CN" altLang="en-US" sz="2400" b="1" dirty="0" smtClean="0">
                <a:latin typeface="Comic Sans MS" panose="030F0702030302020204" pitchFamily="66" charset="0"/>
              </a:rPr>
              <a:t>映射的</a:t>
            </a:r>
            <a:r>
              <a:rPr lang="zh-CN" altLang="en-US" sz="2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一个</a:t>
            </a:r>
            <a:r>
              <a:rPr lang="en-US" sz="2400" b="1" dirty="0" smtClean="0">
                <a:solidFill>
                  <a:srgbClr val="FF0000"/>
                </a:solidFill>
                <a:latin typeface="Comic Sans MS" panose="030F0702030302020204" pitchFamily="66" charset="0"/>
              </a:rPr>
              <a:t>cache </a:t>
            </a:r>
            <a:endParaRPr lang="en-US" sz="2400" b="1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l">
              <a:lnSpc>
                <a:spcPct val="85000"/>
              </a:lnSpc>
            </a:pPr>
            <a:endParaRPr lang="en-US" sz="2400" b="1" dirty="0">
              <a:latin typeface="Comic Sans MS" panose="030F0702030302020204" pitchFamily="66" charset="0"/>
            </a:endParaRPr>
          </a:p>
          <a:p>
            <a:pPr algn="l">
              <a:lnSpc>
                <a:spcPct val="85000"/>
              </a:lnSpc>
            </a:pPr>
            <a:r>
              <a:rPr lang="en-US" sz="2400" b="1" dirty="0">
                <a:latin typeface="Comic Sans MS" panose="030F0702030302020204" pitchFamily="66" charset="0"/>
              </a:rPr>
              <a:t>TLB </a:t>
            </a:r>
            <a:r>
              <a:rPr lang="zh-CN" altLang="en-US" sz="2400" b="1" dirty="0" smtClean="0">
                <a:latin typeface="Comic Sans MS" panose="030F0702030302020204" pitchFamily="66" charset="0"/>
              </a:rPr>
              <a:t>的访问时间与</a:t>
            </a:r>
            <a:r>
              <a:rPr lang="en-US" sz="2400" b="1" dirty="0" smtClean="0">
                <a:latin typeface="Comic Sans MS" panose="030F0702030302020204" pitchFamily="66" charset="0"/>
              </a:rPr>
              <a:t>cache </a:t>
            </a:r>
            <a:r>
              <a:rPr lang="zh-CN" altLang="en-US" sz="2400" b="1" dirty="0" smtClean="0">
                <a:latin typeface="Comic Sans MS" panose="030F0702030302020204" pitchFamily="66" charset="0"/>
              </a:rPr>
              <a:t>访问时间相当</a:t>
            </a:r>
            <a:endParaRPr lang="en-US" sz="2400" b="1" dirty="0">
              <a:latin typeface="Comic Sans MS" panose="030F0702030302020204" pitchFamily="66" charset="0"/>
            </a:endParaRPr>
          </a:p>
          <a:p>
            <a:pPr algn="l">
              <a:lnSpc>
                <a:spcPct val="85000"/>
              </a:lnSpc>
            </a:pPr>
            <a:r>
              <a:rPr lang="en-US" sz="2400" b="1" dirty="0">
                <a:latin typeface="Comic Sans MS" panose="030F0702030302020204" pitchFamily="66" charset="0"/>
              </a:rPr>
              <a:t>      </a:t>
            </a:r>
            <a:r>
              <a:rPr lang="en-US" sz="2400" b="1" dirty="0" smtClean="0">
                <a:latin typeface="Comic Sans MS" panose="030F0702030302020204" pitchFamily="66" charset="0"/>
              </a:rPr>
              <a:t>(</a:t>
            </a:r>
            <a:r>
              <a:rPr lang="zh-CN" altLang="en-US" sz="2400" b="1" dirty="0" smtClean="0">
                <a:latin typeface="Comic Sans MS" panose="030F0702030302020204" pitchFamily="66" charset="0"/>
              </a:rPr>
              <a:t>大大少于主存访问时间</a:t>
            </a:r>
            <a:r>
              <a:rPr lang="en-US" sz="2400" b="1" dirty="0" smtClean="0">
                <a:latin typeface="Comic Sans MS" panose="030F0702030302020204" pitchFamily="66" charset="0"/>
              </a:rPr>
              <a:t>)</a:t>
            </a:r>
            <a:endParaRPr lang="en-US" sz="2400" b="1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95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lIns="90488" rIns="90488"/>
          <a:lstStyle/>
          <a:p>
            <a:r>
              <a:rPr lang="en-US" b="1" dirty="0">
                <a:solidFill>
                  <a:srgbClr val="FF0000"/>
                </a:solidFill>
              </a:rPr>
              <a:t>3Cs </a:t>
            </a:r>
            <a:r>
              <a:rPr lang="zh-CN" altLang="en-US" b="1" dirty="0" smtClean="0">
                <a:solidFill>
                  <a:srgbClr val="FF0000"/>
                </a:solidFill>
              </a:rPr>
              <a:t>相对缺失率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893955" name="Picture 3"/>
          <p:cNvPicPr>
            <a:picLocks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04925"/>
            <a:ext cx="8145463" cy="5519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3956" name="Rectangle 4"/>
          <p:cNvSpPr>
            <a:spLocks noChangeArrowheads="1"/>
          </p:cNvSpPr>
          <p:nvPr/>
        </p:nvSpPr>
        <p:spPr bwMode="auto">
          <a:xfrm>
            <a:off x="7599363" y="2303463"/>
            <a:ext cx="1327150" cy="46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sz="2400">
                <a:latin typeface="Arial" panose="020B0604020202020204" pitchFamily="34" charset="0"/>
              </a:rPr>
              <a:t>Conflict</a:t>
            </a:r>
            <a:endParaRPr lang="en-US" sz="2400">
              <a:latin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 flipH="1" flipV="1">
            <a:off x="3347864" y="1772816"/>
            <a:ext cx="72008" cy="3600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 flipV="1">
            <a:off x="5796136" y="1772816"/>
            <a:ext cx="72008" cy="360040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14429" y="341040"/>
            <a:ext cx="8001000" cy="409575"/>
          </a:xfrm>
          <a:noFill/>
        </p:spPr>
        <p:txBody>
          <a:bodyPr lIns="90488" rIns="90488">
            <a:normAutofit fontScale="90000"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TLBs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09720" y="917104"/>
            <a:ext cx="8080293" cy="2359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3500" tIns="25400" rIns="63500" bIns="25400">
            <a:spAutoFit/>
          </a:bodyPr>
          <a:lstStyle/>
          <a:p>
            <a:pPr algn="l">
              <a:lnSpc>
                <a:spcPts val="3000"/>
              </a:lnSpc>
            </a:pPr>
            <a:r>
              <a:rPr lang="zh-CN" altLang="en-US" sz="2400" b="1" dirty="0" smtClean="0">
                <a:latin typeface="Comic Sans MS" panose="030F0702030302020204" pitchFamily="66" charset="0"/>
              </a:rPr>
              <a:t>    类似于</a:t>
            </a:r>
            <a:r>
              <a:rPr lang="en-US" sz="2400" b="1" dirty="0" smtClean="0">
                <a:latin typeface="Comic Sans MS" panose="030F0702030302020204" pitchFamily="66" charset="0"/>
              </a:rPr>
              <a:t> cache</a:t>
            </a:r>
            <a:r>
              <a:rPr lang="zh-CN" altLang="en-US" sz="2400" b="1" dirty="0" smtClean="0">
                <a:latin typeface="Comic Sans MS" panose="030F0702030302020204" pitchFamily="66" charset="0"/>
              </a:rPr>
              <a:t>，</a:t>
            </a:r>
            <a:r>
              <a:rPr lang="en-US" sz="2400" b="1" dirty="0" smtClean="0">
                <a:latin typeface="Comic Sans MS" panose="030F0702030302020204" pitchFamily="66" charset="0"/>
              </a:rPr>
              <a:t>TLB </a:t>
            </a:r>
            <a:r>
              <a:rPr lang="zh-CN" altLang="en-US" sz="2400" b="1" dirty="0" smtClean="0">
                <a:latin typeface="Comic Sans MS" panose="030F0702030302020204" pitchFamily="66" charset="0"/>
              </a:rPr>
              <a:t>可以采用全相联、组相联、直接映像组织结构。</a:t>
            </a:r>
            <a:endParaRPr lang="en-US" sz="2400" b="1" dirty="0">
              <a:latin typeface="Comic Sans MS" panose="030F0702030302020204" pitchFamily="66" charset="0"/>
            </a:endParaRPr>
          </a:p>
          <a:p>
            <a:pPr algn="l">
              <a:lnSpc>
                <a:spcPts val="3000"/>
              </a:lnSpc>
            </a:pPr>
            <a:r>
              <a:rPr lang="en-US" sz="2400" b="1" dirty="0">
                <a:latin typeface="Comic Sans MS" panose="030F0702030302020204" pitchFamily="66" charset="0"/>
              </a:rPr>
              <a:t>TLBs </a:t>
            </a:r>
            <a:r>
              <a:rPr lang="zh-CN" altLang="en-US" sz="2400" b="1" dirty="0" smtClean="0">
                <a:latin typeface="Comic Sans MS" panose="030F0702030302020204" pitchFamily="66" charset="0"/>
              </a:rPr>
              <a:t>通常是小的，</a:t>
            </a:r>
            <a:endParaRPr lang="en-US" altLang="zh-CN" sz="2400" b="1" dirty="0" smtClean="0">
              <a:latin typeface="Comic Sans MS" panose="030F0702030302020204" pitchFamily="66" charset="0"/>
            </a:endParaRPr>
          </a:p>
          <a:p>
            <a:pPr algn="l">
              <a:lnSpc>
                <a:spcPts val="3000"/>
              </a:lnSpc>
            </a:pPr>
            <a:r>
              <a:rPr lang="zh-CN" altLang="en-US" sz="2400" b="1" dirty="0" smtClean="0">
                <a:latin typeface="Comic Sans MS" panose="030F0702030302020204" pitchFamily="66" charset="0"/>
              </a:rPr>
              <a:t>* 在高端机器中典型大小不超过</a:t>
            </a:r>
            <a:r>
              <a:rPr lang="en-US" sz="2400" b="1" dirty="0" smtClean="0">
                <a:latin typeface="Comic Sans MS" panose="030F0702030302020204" pitchFamily="66" charset="0"/>
              </a:rPr>
              <a:t> 128 </a:t>
            </a:r>
            <a:r>
              <a:rPr lang="en-US" sz="2400" b="1" dirty="0">
                <a:latin typeface="Comic Sans MS" panose="030F0702030302020204" pitchFamily="66" charset="0"/>
              </a:rPr>
              <a:t>- 256 </a:t>
            </a:r>
            <a:r>
              <a:rPr lang="zh-CN" altLang="en-US" sz="2400" b="1" dirty="0" smtClean="0">
                <a:latin typeface="Comic Sans MS" panose="030F0702030302020204" pitchFamily="66" charset="0"/>
              </a:rPr>
              <a:t>项，采用全相联结构来检索。</a:t>
            </a:r>
            <a:endParaRPr lang="en-US" altLang="zh-CN" sz="2400" b="1" dirty="0" smtClean="0">
              <a:latin typeface="Comic Sans MS" panose="030F0702030302020204" pitchFamily="66" charset="0"/>
            </a:endParaRPr>
          </a:p>
          <a:p>
            <a:pPr algn="l">
              <a:lnSpc>
                <a:spcPts val="3000"/>
              </a:lnSpc>
            </a:pPr>
            <a:r>
              <a:rPr lang="zh-CN" altLang="en-US" sz="2400" b="1" dirty="0" smtClean="0">
                <a:latin typeface="Comic Sans MS" panose="030F0702030302020204" pitchFamily="66" charset="0"/>
              </a:rPr>
              <a:t>* 中档机器采用小的</a:t>
            </a:r>
            <a:r>
              <a:rPr lang="en-US" altLang="zh-CN" sz="2400" b="1" dirty="0" smtClean="0">
                <a:latin typeface="Comic Sans MS" panose="030F0702030302020204" pitchFamily="66" charset="0"/>
              </a:rPr>
              <a:t>n-</a:t>
            </a:r>
            <a:r>
              <a:rPr lang="zh-CN" altLang="en-US" sz="2400" b="1" dirty="0" smtClean="0">
                <a:latin typeface="Comic Sans MS" panose="030F0702030302020204" pitchFamily="66" charset="0"/>
              </a:rPr>
              <a:t>路组相联结构。</a:t>
            </a:r>
            <a:endParaRPr lang="en-US" sz="2400" b="1" dirty="0">
              <a:latin typeface="Comic Sans MS" panose="030F0702030302020204" pitchFamily="66" charset="0"/>
            </a:endParaRPr>
          </a:p>
        </p:txBody>
      </p:sp>
      <p:grpSp>
        <p:nvGrpSpPr>
          <p:cNvPr id="7" name="Group 4"/>
          <p:cNvGrpSpPr/>
          <p:nvPr/>
        </p:nvGrpSpPr>
        <p:grpSpPr bwMode="auto">
          <a:xfrm>
            <a:off x="1612967" y="3448346"/>
            <a:ext cx="6565900" cy="3322638"/>
            <a:chOff x="1216" y="2112"/>
            <a:chExt cx="4136" cy="2093"/>
          </a:xfrm>
        </p:grpSpPr>
        <p:sp>
          <p:nvSpPr>
            <p:cNvPr id="8" name="Line 5"/>
            <p:cNvSpPr>
              <a:spLocks noChangeShapeType="1"/>
            </p:cNvSpPr>
            <p:nvPr/>
          </p:nvSpPr>
          <p:spPr bwMode="auto">
            <a:xfrm>
              <a:off x="1248" y="2312"/>
              <a:ext cx="6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872" y="2320"/>
              <a:ext cx="0" cy="58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 flipH="1">
              <a:off x="1216" y="2928"/>
              <a:ext cx="6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" name="Rectangle 8"/>
            <p:cNvSpPr>
              <a:spLocks noChangeArrowheads="1"/>
            </p:cNvSpPr>
            <p:nvPr/>
          </p:nvSpPr>
          <p:spPr bwMode="auto">
            <a:xfrm>
              <a:off x="1280" y="2544"/>
              <a:ext cx="352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>
                  <a:latin typeface="Comic Sans MS" panose="030F0702030302020204" pitchFamily="66" charset="0"/>
                </a:rPr>
                <a:t>CPU</a:t>
              </a:r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2288" y="2336"/>
              <a:ext cx="672" cy="5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r>
                <a:rPr lang="en-US">
                  <a:latin typeface="Comic Sans MS" panose="030F0702030302020204" pitchFamily="66" charset="0"/>
                </a:rPr>
                <a:t>TLB</a:t>
              </a:r>
              <a:endParaRPr lang="en-US">
                <a:latin typeface="Comic Sans MS" panose="030F0702030302020204" pitchFamily="66" charset="0"/>
              </a:endParaRPr>
            </a:p>
            <a:p>
              <a:r>
                <a:rPr lang="en-US">
                  <a:latin typeface="Comic Sans MS" panose="030F0702030302020204" pitchFamily="66" charset="0"/>
                </a:rPr>
                <a:t>Lookup</a:t>
              </a:r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3440" y="2336"/>
              <a:ext cx="672" cy="5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r>
                <a:rPr lang="en-US">
                  <a:latin typeface="Comic Sans MS" panose="030F0702030302020204" pitchFamily="66" charset="0"/>
                </a:rPr>
                <a:t>Cache</a:t>
              </a:r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4680" y="2344"/>
              <a:ext cx="672" cy="5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r>
                <a:rPr lang="en-US">
                  <a:latin typeface="Comic Sans MS" panose="030F0702030302020204" pitchFamily="66" charset="0"/>
                </a:rPr>
                <a:t>Main</a:t>
              </a:r>
              <a:endParaRPr lang="en-US">
                <a:latin typeface="Comic Sans MS" panose="030F0702030302020204" pitchFamily="66" charset="0"/>
              </a:endParaRPr>
            </a:p>
            <a:p>
              <a:r>
                <a:rPr lang="en-US">
                  <a:latin typeface="Comic Sans MS" panose="030F0702030302020204" pitchFamily="66" charset="0"/>
                </a:rPr>
                <a:t>Memory</a:t>
              </a:r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15" name="Line 12"/>
            <p:cNvSpPr>
              <a:spLocks noChangeShapeType="1"/>
            </p:cNvSpPr>
            <p:nvPr/>
          </p:nvSpPr>
          <p:spPr bwMode="auto">
            <a:xfrm>
              <a:off x="1880" y="2424"/>
              <a:ext cx="39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>
              <a:off x="2960" y="2424"/>
              <a:ext cx="46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4120" y="2408"/>
              <a:ext cx="5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 flipH="1">
              <a:off x="4536" y="2816"/>
              <a:ext cx="144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 flipH="1">
              <a:off x="4528" y="2824"/>
              <a:ext cx="24" cy="111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 flipH="1">
              <a:off x="2032" y="3944"/>
              <a:ext cx="1248" cy="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 flipV="1">
              <a:off x="2024" y="2848"/>
              <a:ext cx="8" cy="10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H="1">
              <a:off x="1864" y="2856"/>
              <a:ext cx="1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" name="Line 20"/>
            <p:cNvSpPr>
              <a:spLocks noChangeShapeType="1"/>
            </p:cNvSpPr>
            <p:nvPr/>
          </p:nvSpPr>
          <p:spPr bwMode="auto">
            <a:xfrm flipV="1">
              <a:off x="4272" y="2824"/>
              <a:ext cx="8" cy="11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4" name="Line 21"/>
            <p:cNvSpPr>
              <a:spLocks noChangeShapeType="1"/>
            </p:cNvSpPr>
            <p:nvPr/>
          </p:nvSpPr>
          <p:spPr bwMode="auto">
            <a:xfrm flipH="1">
              <a:off x="4112" y="2832"/>
              <a:ext cx="17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 flipH="1">
              <a:off x="3272" y="2816"/>
              <a:ext cx="16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 flipH="1">
              <a:off x="3264" y="2824"/>
              <a:ext cx="24" cy="110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Oval 24"/>
            <p:cNvSpPr>
              <a:spLocks noChangeArrowheads="1"/>
            </p:cNvSpPr>
            <p:nvPr/>
          </p:nvSpPr>
          <p:spPr bwMode="auto">
            <a:xfrm>
              <a:off x="4264" y="3936"/>
              <a:ext cx="16" cy="24"/>
            </a:xfrm>
            <a:prstGeom prst="ellipse">
              <a:avLst/>
            </a:prstGeom>
            <a:solidFill>
              <a:schemeClr val="accent1"/>
            </a:solidFill>
            <a:ln w="25400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" name="Rectangle 25"/>
            <p:cNvSpPr>
              <a:spLocks noChangeArrowheads="1"/>
            </p:cNvSpPr>
            <p:nvPr/>
          </p:nvSpPr>
          <p:spPr bwMode="auto">
            <a:xfrm>
              <a:off x="1896" y="2256"/>
              <a:ext cx="282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>
                  <a:latin typeface="Comic Sans MS" panose="030F0702030302020204" pitchFamily="66" charset="0"/>
                </a:rPr>
                <a:t>VA</a:t>
              </a:r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2976" y="2256"/>
              <a:ext cx="262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>
                  <a:latin typeface="Comic Sans MS" panose="030F0702030302020204" pitchFamily="66" charset="0"/>
                </a:rPr>
                <a:t>PA</a:t>
              </a:r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4152" y="2240"/>
              <a:ext cx="372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>
                  <a:latin typeface="Comic Sans MS" panose="030F0702030302020204" pitchFamily="66" charset="0"/>
                </a:rPr>
                <a:t>miss</a:t>
              </a:r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3376" y="2952"/>
              <a:ext cx="271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>
                  <a:latin typeface="Comic Sans MS" panose="030F0702030302020204" pitchFamily="66" charset="0"/>
                </a:rPr>
                <a:t>hit</a:t>
              </a:r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32" name="Rectangle 29"/>
            <p:cNvSpPr>
              <a:spLocks noChangeArrowheads="1"/>
            </p:cNvSpPr>
            <p:nvPr/>
          </p:nvSpPr>
          <p:spPr bwMode="auto">
            <a:xfrm>
              <a:off x="3616" y="3760"/>
              <a:ext cx="393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>
                  <a:latin typeface="Comic Sans MS" panose="030F0702030302020204" pitchFamily="66" charset="0"/>
                </a:rPr>
                <a:t>data</a:t>
              </a:r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2288" y="3200"/>
              <a:ext cx="672" cy="568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 anchor="ctr"/>
            <a:lstStyle/>
            <a:p>
              <a:r>
                <a:rPr lang="en-US">
                  <a:latin typeface="Comic Sans MS" panose="030F0702030302020204" pitchFamily="66" charset="0"/>
                </a:rPr>
                <a:t>Trans-</a:t>
              </a:r>
              <a:endParaRPr lang="en-US">
                <a:latin typeface="Comic Sans MS" panose="030F0702030302020204" pitchFamily="66" charset="0"/>
              </a:endParaRPr>
            </a:p>
            <a:p>
              <a:r>
                <a:rPr lang="en-US">
                  <a:latin typeface="Comic Sans MS" panose="030F0702030302020204" pitchFamily="66" charset="0"/>
                </a:rPr>
                <a:t>lation</a:t>
              </a:r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34" name="Rectangle 31"/>
            <p:cNvSpPr>
              <a:spLocks noChangeArrowheads="1"/>
            </p:cNvSpPr>
            <p:nvPr/>
          </p:nvSpPr>
          <p:spPr bwMode="auto">
            <a:xfrm>
              <a:off x="2976" y="2112"/>
              <a:ext cx="271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>
                  <a:latin typeface="Comic Sans MS" panose="030F0702030302020204" pitchFamily="66" charset="0"/>
                </a:rPr>
                <a:t>hit</a:t>
              </a:r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35" name="Line 32"/>
            <p:cNvSpPr>
              <a:spLocks noChangeShapeType="1"/>
            </p:cNvSpPr>
            <p:nvPr/>
          </p:nvSpPr>
          <p:spPr bwMode="auto">
            <a:xfrm>
              <a:off x="2616" y="2920"/>
              <a:ext cx="0" cy="2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2200" y="2952"/>
              <a:ext cx="372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>
                  <a:latin typeface="Comic Sans MS" panose="030F0702030302020204" pitchFamily="66" charset="0"/>
                </a:rPr>
                <a:t>miss</a:t>
              </a:r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37" name="Line 34"/>
            <p:cNvSpPr>
              <a:spLocks noChangeShapeType="1"/>
            </p:cNvSpPr>
            <p:nvPr/>
          </p:nvSpPr>
          <p:spPr bwMode="auto">
            <a:xfrm>
              <a:off x="2624" y="3800"/>
              <a:ext cx="0" cy="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>
              <a:off x="2632" y="3864"/>
              <a:ext cx="4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36"/>
            <p:cNvSpPr>
              <a:spLocks noChangeShapeType="1"/>
            </p:cNvSpPr>
            <p:nvPr/>
          </p:nvSpPr>
          <p:spPr bwMode="auto">
            <a:xfrm flipV="1">
              <a:off x="3056" y="2416"/>
              <a:ext cx="0" cy="145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37"/>
            <p:cNvSpPr>
              <a:spLocks noChangeShapeType="1"/>
            </p:cNvSpPr>
            <p:nvPr/>
          </p:nvSpPr>
          <p:spPr bwMode="auto">
            <a:xfrm flipH="1">
              <a:off x="3264" y="3944"/>
              <a:ext cx="128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>
              <a:off x="4872" y="4024"/>
              <a:ext cx="386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>
                  <a:latin typeface="Comic Sans MS" panose="030F0702030302020204" pitchFamily="66" charset="0"/>
                </a:rPr>
                <a:t>20 t</a:t>
              </a:r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42" name="Rectangle 39"/>
            <p:cNvSpPr>
              <a:spLocks noChangeArrowheads="1"/>
            </p:cNvSpPr>
            <p:nvPr/>
          </p:nvSpPr>
          <p:spPr bwMode="auto">
            <a:xfrm>
              <a:off x="3744" y="4016"/>
              <a:ext cx="148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>
                  <a:latin typeface="Comic Sans MS" panose="030F0702030302020204" pitchFamily="66" charset="0"/>
                </a:rPr>
                <a:t>t</a:t>
              </a:r>
              <a:endParaRPr lang="en-US">
                <a:latin typeface="Comic Sans MS" panose="030F0702030302020204" pitchFamily="66" charset="0"/>
              </a:endParaRPr>
            </a:p>
          </p:txBody>
        </p:sp>
        <p:sp>
          <p:nvSpPr>
            <p:cNvPr id="43" name="Rectangle 40"/>
            <p:cNvSpPr>
              <a:spLocks noChangeArrowheads="1"/>
            </p:cNvSpPr>
            <p:nvPr/>
          </p:nvSpPr>
          <p:spPr bwMode="auto">
            <a:xfrm>
              <a:off x="2432" y="4024"/>
              <a:ext cx="422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pattFill prst="narHorz">
                    <a:fgClr>
                      <a:schemeClr val="tx1"/>
                    </a:fgClr>
                    <a:bgClr>
                      <a:schemeClr val="bg1"/>
                    </a:bgClr>
                  </a:patt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dirty="0">
                  <a:latin typeface="Comic Sans MS" panose="030F0702030302020204" pitchFamily="66" charset="0"/>
                </a:rPr>
                <a:t>1/2 </a:t>
              </a:r>
              <a:r>
                <a:rPr lang="en-US" dirty="0" smtClean="0">
                  <a:latin typeface="Comic Sans MS" panose="030F0702030302020204" pitchFamily="66" charset="0"/>
                </a:rPr>
                <a:t>t</a:t>
              </a:r>
              <a:endParaRPr lang="en-US" dirty="0">
                <a:latin typeface="Comic Sans MS" panose="030F0702030302020204" pitchFamily="66" charset="0"/>
              </a:endParaRPr>
            </a:p>
          </p:txBody>
        </p:sp>
      </p:grpSp>
      <p:sp>
        <p:nvSpPr>
          <p:cNvPr id="44" name="Rectangle 41"/>
          <p:cNvSpPr>
            <a:spLocks noChangeArrowheads="1"/>
          </p:cNvSpPr>
          <p:nvPr/>
        </p:nvSpPr>
        <p:spPr bwMode="auto">
          <a:xfrm>
            <a:off x="426596" y="5200784"/>
            <a:ext cx="2173672" cy="2867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/>
          <a:p>
            <a:pPr algn="l">
              <a:lnSpc>
                <a:spcPct val="85000"/>
              </a:lnSpc>
            </a:pPr>
            <a:r>
              <a:rPr lang="zh-CN" altLang="en-US" b="1" i="1" dirty="0" smtClean="0">
                <a:latin typeface="Comic Sans MS" panose="030F0702030302020204" pitchFamily="66" charset="0"/>
              </a:rPr>
              <a:t>用一个</a:t>
            </a:r>
            <a:r>
              <a:rPr lang="en-US" altLang="zh-CN" b="1" i="1" dirty="0" smtClean="0">
                <a:latin typeface="Comic Sans MS" panose="030F0702030302020204" pitchFamily="66" charset="0"/>
              </a:rPr>
              <a:t>TLB</a:t>
            </a:r>
            <a:r>
              <a:rPr lang="zh-CN" altLang="en-US" b="1" i="1" dirty="0" smtClean="0">
                <a:latin typeface="Comic Sans MS" panose="030F0702030302020204" pitchFamily="66" charset="0"/>
              </a:rPr>
              <a:t>转换地址</a:t>
            </a:r>
            <a:endParaRPr lang="en-US" b="1" i="1" dirty="0">
              <a:latin typeface="Comic Sans MS" panose="030F0702030302020204" pitchFamily="66" charset="0"/>
            </a:endParaRPr>
          </a:p>
        </p:txBody>
      </p:sp>
      <p:sp>
        <p:nvSpPr>
          <p:cNvPr id="45" name="灯片编号占位符 1"/>
          <p:cNvSpPr txBox="1"/>
          <p:nvPr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03388" y="1510170"/>
            <a:ext cx="8763000" cy="49209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3200"/>
              </a:lnSpc>
              <a:buNone/>
            </a:pPr>
            <a:r>
              <a:rPr lang="en-US" altLang="zh-CN" sz="2800" b="1" dirty="0" smtClean="0">
                <a:solidFill>
                  <a:srgbClr val="000000"/>
                </a:solidFill>
                <a:latin typeface="Palatino" pitchFamily="18" charset="0"/>
                <a:ea typeface="宋体" panose="02010600030101010101" pitchFamily="2" charset="-122"/>
              </a:rPr>
              <a:t>Cache </a:t>
            </a:r>
            <a:r>
              <a:rPr lang="zh-CN" altLang="en-US" sz="2800" b="1" dirty="0" smtClean="0">
                <a:solidFill>
                  <a:srgbClr val="000000"/>
                </a:solidFill>
                <a:latin typeface="Palatino" pitchFamily="18" charset="0"/>
                <a:ea typeface="宋体" panose="02010600030101010101" pitchFamily="2" charset="-122"/>
              </a:rPr>
              <a:t>也可以使用虚拟地址</a:t>
            </a:r>
            <a:r>
              <a:rPr lang="en-US" altLang="zh-CN" sz="2800" b="1" dirty="0" smtClean="0">
                <a:solidFill>
                  <a:srgbClr val="000000"/>
                </a:solidFill>
                <a:latin typeface="Palatino" pitchFamily="18" charset="0"/>
                <a:ea typeface="宋体" panose="02010600030101010101" pitchFamily="2" charset="-122"/>
              </a:rPr>
              <a:t> </a:t>
            </a:r>
            <a:endParaRPr lang="en-US" altLang="zh-CN" sz="2800" b="1" dirty="0" smtClean="0">
              <a:ea typeface="宋体" panose="02010600030101010101" pitchFamily="2" charset="-122"/>
            </a:endParaRPr>
          </a:p>
          <a:p>
            <a:pPr lvl="1">
              <a:lnSpc>
                <a:spcPts val="3200"/>
              </a:lnSpc>
            </a:pPr>
            <a:r>
              <a:rPr lang="zh-CN" altLang="en-US" sz="2600" b="1" dirty="0" smtClean="0">
                <a:solidFill>
                  <a:srgbClr val="000000"/>
                </a:solidFill>
                <a:latin typeface="Palatino" pitchFamily="18" charset="0"/>
                <a:ea typeface="宋体" panose="02010600030101010101" pitchFamily="2" charset="-122"/>
              </a:rPr>
              <a:t>一个</a:t>
            </a:r>
            <a:r>
              <a:rPr lang="en-US" altLang="zh-CN" sz="2600" b="1" dirty="0" smtClean="0">
                <a:solidFill>
                  <a:srgbClr val="000000"/>
                </a:solidFill>
                <a:latin typeface="Palatino" pitchFamily="18" charset="0"/>
                <a:ea typeface="宋体" panose="02010600030101010101" pitchFamily="2" charset="-122"/>
              </a:rPr>
              <a:t> cache </a:t>
            </a:r>
            <a:r>
              <a:rPr lang="zh-CN" altLang="en-US" sz="2600" b="1" dirty="0" smtClean="0">
                <a:solidFill>
                  <a:srgbClr val="000000"/>
                </a:solidFill>
                <a:latin typeface="Palatino" pitchFamily="18" charset="0"/>
                <a:ea typeface="宋体" panose="02010600030101010101" pitchFamily="2" charset="-122"/>
              </a:rPr>
              <a:t>用虚拟地址检索称为虚拟</a:t>
            </a:r>
            <a:r>
              <a:rPr lang="en-US" altLang="zh-CN" sz="2600" b="1" dirty="0" smtClean="0">
                <a:solidFill>
                  <a:srgbClr val="000000"/>
                </a:solidFill>
                <a:latin typeface="Palatino" pitchFamily="18" charset="0"/>
                <a:ea typeface="宋体" panose="02010600030101010101" pitchFamily="2" charset="-122"/>
              </a:rPr>
              <a:t> cache</a:t>
            </a:r>
            <a:r>
              <a:rPr lang="en-US" altLang="zh-CN" sz="2600" b="1" dirty="0" smtClean="0">
                <a:ea typeface="宋体" panose="02010600030101010101" pitchFamily="2" charset="-122"/>
              </a:rPr>
              <a:t> </a:t>
            </a:r>
            <a:r>
              <a:rPr lang="zh-CN" altLang="en-US" sz="2600" b="1" dirty="0" smtClean="0">
                <a:solidFill>
                  <a:srgbClr val="000000"/>
                </a:solidFill>
                <a:latin typeface="Palatino" pitchFamily="18" charset="0"/>
                <a:ea typeface="宋体" panose="02010600030101010101" pitchFamily="2" charset="-122"/>
              </a:rPr>
              <a:t>（</a:t>
            </a:r>
            <a:r>
              <a:rPr lang="en-US" altLang="zh-CN" sz="2600" b="1" dirty="0" smtClean="0">
                <a:solidFill>
                  <a:srgbClr val="000000"/>
                </a:solidFill>
                <a:latin typeface="Palatino" pitchFamily="18" charset="0"/>
                <a:ea typeface="宋体" panose="02010600030101010101" pitchFamily="2" charset="-122"/>
              </a:rPr>
              <a:t> </a:t>
            </a:r>
            <a:r>
              <a:rPr lang="zh-CN" altLang="en-US" sz="2600" b="1" dirty="0" smtClean="0">
                <a:solidFill>
                  <a:srgbClr val="000000"/>
                </a:solidFill>
                <a:latin typeface="Palatino" pitchFamily="18" charset="0"/>
                <a:ea typeface="宋体" panose="02010600030101010101" pitchFamily="2" charset="-122"/>
              </a:rPr>
              <a:t>相对于物理 </a:t>
            </a:r>
            <a:r>
              <a:rPr lang="en-US" altLang="zh-CN" sz="2600" b="1" dirty="0" smtClean="0">
                <a:solidFill>
                  <a:srgbClr val="000000"/>
                </a:solidFill>
                <a:latin typeface="Palatino" pitchFamily="18" charset="0"/>
                <a:ea typeface="宋体" panose="02010600030101010101" pitchFamily="2" charset="-122"/>
              </a:rPr>
              <a:t>cache</a:t>
            </a:r>
            <a:r>
              <a:rPr lang="en-US" altLang="zh-CN" sz="2600" b="1" dirty="0" smtClean="0">
                <a:ea typeface="宋体" panose="02010600030101010101" pitchFamily="2" charset="-122"/>
              </a:rPr>
              <a:t> </a:t>
            </a:r>
            <a:r>
              <a:rPr lang="zh-CN" altLang="en-US" sz="2600" b="1" dirty="0" smtClean="0">
                <a:solidFill>
                  <a:srgbClr val="000000"/>
                </a:solidFill>
                <a:latin typeface="Palatino" pitchFamily="18" charset="0"/>
                <a:ea typeface="宋体" panose="02010600030101010101" pitchFamily="2" charset="-122"/>
              </a:rPr>
              <a:t>）。</a:t>
            </a:r>
            <a:endParaRPr lang="en-US" altLang="zh-CN" sz="2600" b="1" dirty="0" smtClean="0">
              <a:solidFill>
                <a:srgbClr val="000000"/>
              </a:solidFill>
              <a:latin typeface="Palatino" pitchFamily="18" charset="0"/>
              <a:ea typeface="宋体" panose="02010600030101010101" pitchFamily="2" charset="-122"/>
            </a:endParaRPr>
          </a:p>
          <a:p>
            <a:pPr>
              <a:lnSpc>
                <a:spcPts val="3200"/>
              </a:lnSpc>
            </a:pPr>
            <a:r>
              <a:rPr lang="zh-CN" altLang="en-US" sz="2800" b="1" dirty="0" smtClean="0">
                <a:solidFill>
                  <a:srgbClr val="C00000"/>
                </a:solidFill>
                <a:latin typeface="Palatino" pitchFamily="18" charset="0"/>
                <a:ea typeface="宋体" panose="02010600030101010101" pitchFamily="2" charset="-122"/>
              </a:rPr>
              <a:t>虚拟索引</a:t>
            </a:r>
            <a:r>
              <a:rPr lang="zh-CN" altLang="en-US" sz="2800" b="1" dirty="0" smtClean="0">
                <a:solidFill>
                  <a:srgbClr val="7030A0"/>
                </a:solidFill>
                <a:latin typeface="Palatino" pitchFamily="18" charset="0"/>
                <a:ea typeface="宋体" panose="02010600030101010101" pitchFamily="2" charset="-122"/>
              </a:rPr>
              <a:t>物理标识：</a:t>
            </a:r>
            <a:r>
              <a:rPr lang="zh-CN" altLang="en-US" sz="2800" b="1" dirty="0" smtClean="0">
                <a:solidFill>
                  <a:srgbClr val="C00000"/>
                </a:solidFill>
                <a:latin typeface="Palatino" pitchFamily="18" charset="0"/>
                <a:ea typeface="宋体" panose="02010600030101010101" pitchFamily="2" charset="-122"/>
              </a:rPr>
              <a:t>地址转换</a:t>
            </a:r>
            <a:r>
              <a:rPr lang="zh-CN" altLang="en-US" sz="2800" b="1" dirty="0" smtClean="0">
                <a:solidFill>
                  <a:srgbClr val="000000"/>
                </a:solidFill>
                <a:latin typeface="Palatino" pitchFamily="18" charset="0"/>
                <a:ea typeface="宋体" panose="02010600030101010101" pitchFamily="2" charset="-122"/>
              </a:rPr>
              <a:t>与</a:t>
            </a:r>
            <a:r>
              <a:rPr lang="en-US" altLang="zh-CN" sz="2800" b="1" dirty="0" smtClean="0">
                <a:solidFill>
                  <a:srgbClr val="C00000"/>
                </a:solidFill>
                <a:latin typeface="Palatino" pitchFamily="18" charset="0"/>
                <a:ea typeface="宋体" panose="02010600030101010101" pitchFamily="2" charset="-122"/>
              </a:rPr>
              <a:t>cache</a:t>
            </a:r>
            <a:r>
              <a:rPr lang="zh-CN" altLang="en-US" sz="2800" b="1" dirty="0" smtClean="0">
                <a:solidFill>
                  <a:srgbClr val="C00000"/>
                </a:solidFill>
                <a:latin typeface="Palatino" pitchFamily="18" charset="0"/>
                <a:ea typeface="宋体" panose="02010600030101010101" pitchFamily="2" charset="-122"/>
              </a:rPr>
              <a:t>访问</a:t>
            </a:r>
            <a:r>
              <a:rPr lang="zh-CN" altLang="en-US" sz="2800" b="1" dirty="0" smtClean="0">
                <a:solidFill>
                  <a:srgbClr val="000000"/>
                </a:solidFill>
                <a:latin typeface="Palatino" pitchFamily="18" charset="0"/>
                <a:ea typeface="宋体" panose="02010600030101010101" pitchFamily="2" charset="-122"/>
              </a:rPr>
              <a:t>并行进行，可以减少命中时间。</a:t>
            </a:r>
            <a:r>
              <a:rPr lang="en-US" altLang="zh-CN" sz="2800" b="1" dirty="0" smtClean="0">
                <a:solidFill>
                  <a:srgbClr val="000000"/>
                </a:solidFill>
                <a:latin typeface="Palatino" pitchFamily="18" charset="0"/>
                <a:ea typeface="宋体" panose="02010600030101010101" pitchFamily="2" charset="-122"/>
              </a:rPr>
              <a:t> </a:t>
            </a:r>
            <a:endParaRPr lang="en-US" altLang="zh-CN" sz="2800" b="1" dirty="0" smtClean="0">
              <a:solidFill>
                <a:srgbClr val="000000"/>
              </a:solidFill>
              <a:latin typeface="Palatino" pitchFamily="18" charset="0"/>
              <a:ea typeface="宋体" panose="02010600030101010101" pitchFamily="2" charset="-122"/>
            </a:endParaRPr>
          </a:p>
          <a:p>
            <a:pPr lvl="1">
              <a:lnSpc>
                <a:spcPts val="3200"/>
              </a:lnSpc>
            </a:pPr>
            <a:r>
              <a:rPr lang="zh-CN" altLang="en-US" sz="2600" b="1" dirty="0" smtClean="0">
                <a:solidFill>
                  <a:srgbClr val="000000"/>
                </a:solidFill>
                <a:latin typeface="Palatino" pitchFamily="18" charset="0"/>
                <a:ea typeface="宋体" panose="02010600030101010101" pitchFamily="2" charset="-122"/>
              </a:rPr>
              <a:t>避免索引时的地址转换</a:t>
            </a:r>
            <a:r>
              <a:rPr lang="en-US" altLang="zh-CN" sz="2600" b="1" dirty="0" smtClean="0">
                <a:solidFill>
                  <a:srgbClr val="000000"/>
                </a:solidFill>
                <a:latin typeface="Palatino" pitchFamily="18" charset="0"/>
                <a:ea typeface="宋体" panose="02010600030101010101" pitchFamily="2" charset="-122"/>
              </a:rPr>
              <a:t> </a:t>
            </a:r>
            <a:endParaRPr lang="en-US" altLang="zh-CN" sz="2600" b="1" dirty="0" smtClean="0">
              <a:solidFill>
                <a:srgbClr val="000000"/>
              </a:solidFill>
              <a:latin typeface="Palatino" pitchFamily="18" charset="0"/>
              <a:ea typeface="宋体" panose="02010600030101010101" pitchFamily="2" charset="-122"/>
            </a:endParaRPr>
          </a:p>
          <a:p>
            <a:pPr>
              <a:lnSpc>
                <a:spcPts val="3200"/>
              </a:lnSpc>
            </a:pPr>
            <a:r>
              <a:rPr lang="zh-CN" altLang="en-US" sz="2800" b="1" dirty="0" smtClean="0">
                <a:solidFill>
                  <a:srgbClr val="000000"/>
                </a:solidFill>
                <a:latin typeface="Palatino" pitchFamily="18" charset="0"/>
                <a:ea typeface="宋体" panose="02010600030101010101" pitchFamily="2" charset="-122"/>
              </a:rPr>
              <a:t>虚拟</a:t>
            </a:r>
            <a:r>
              <a:rPr lang="en-US" altLang="zh-CN" sz="2800" b="1" dirty="0" smtClean="0">
                <a:solidFill>
                  <a:srgbClr val="000000"/>
                </a:solidFill>
                <a:latin typeface="Palatino" pitchFamily="18" charset="0"/>
                <a:ea typeface="宋体" panose="02010600030101010101" pitchFamily="2" charset="-122"/>
              </a:rPr>
              <a:t>cache</a:t>
            </a:r>
            <a:r>
              <a:rPr lang="zh-CN" altLang="en-US" sz="2800" b="1" dirty="0" smtClean="0">
                <a:solidFill>
                  <a:srgbClr val="0070C0"/>
                </a:solidFill>
                <a:latin typeface="Palatino" pitchFamily="18" charset="0"/>
                <a:ea typeface="宋体" panose="02010600030101010101" pitchFamily="2" charset="-122"/>
              </a:rPr>
              <a:t>虚拟标识</a:t>
            </a:r>
            <a:r>
              <a:rPr lang="en-US" altLang="zh-CN" sz="2800" b="1" dirty="0" smtClean="0">
                <a:solidFill>
                  <a:srgbClr val="0070C0"/>
                </a:solidFill>
                <a:latin typeface="Palatino" pitchFamily="18" charset="0"/>
                <a:ea typeface="宋体" panose="02010600030101010101" pitchFamily="2" charset="-122"/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  <a:latin typeface="Palatino" pitchFamily="18" charset="0"/>
                <a:ea typeface="宋体" panose="02010600030101010101" pitchFamily="2" charset="-122"/>
              </a:rPr>
              <a:t>：在命中时，不需要从虚拟地址转换为物理地址。</a:t>
            </a:r>
            <a:endParaRPr lang="en-US" altLang="zh-CN" sz="2800" b="1" dirty="0" smtClean="0">
              <a:solidFill>
                <a:srgbClr val="000000"/>
              </a:solidFill>
              <a:latin typeface="Palatino" pitchFamily="18" charset="0"/>
              <a:ea typeface="宋体" panose="02010600030101010101" pitchFamily="2" charset="-122"/>
            </a:endParaRPr>
          </a:p>
          <a:p>
            <a:pPr lvl="1">
              <a:lnSpc>
                <a:spcPts val="3200"/>
              </a:lnSpc>
            </a:pPr>
            <a:r>
              <a:rPr lang="zh-CN" altLang="en-US" sz="2400" b="1" dirty="0" smtClean="0"/>
              <a:t>同义</a:t>
            </a:r>
            <a:r>
              <a:rPr lang="zh-CN" altLang="en-US" sz="2400" b="1" dirty="0"/>
              <a:t>问题：</a:t>
            </a:r>
            <a:r>
              <a:rPr lang="en-US" altLang="zh-CN" sz="2400" b="1" dirty="0">
                <a:solidFill>
                  <a:srgbClr val="0070C0"/>
                </a:solidFill>
              </a:rPr>
              <a:t>OS</a:t>
            </a:r>
            <a:r>
              <a:rPr lang="zh-CN" altLang="en-US" sz="2400" b="1" dirty="0"/>
              <a:t>与</a:t>
            </a:r>
            <a:r>
              <a:rPr lang="zh-CN" altLang="en-US" sz="2400" b="1" dirty="0">
                <a:solidFill>
                  <a:srgbClr val="C00000"/>
                </a:solidFill>
              </a:rPr>
              <a:t>用户程序</a:t>
            </a:r>
            <a:r>
              <a:rPr lang="zh-CN" altLang="en-US" sz="2400" b="1" dirty="0"/>
              <a:t>使用不同的虚拟地址可能映射到同一物理地址，导致两个</a:t>
            </a:r>
            <a:r>
              <a:rPr lang="en-US" altLang="zh-CN" sz="2400" b="1" dirty="0"/>
              <a:t>Cache</a:t>
            </a:r>
            <a:r>
              <a:rPr lang="zh-CN" altLang="en-US" sz="2400" b="1" dirty="0"/>
              <a:t>副本</a:t>
            </a:r>
            <a:endParaRPr lang="en-US" altLang="zh-CN" sz="2400" b="1" dirty="0"/>
          </a:p>
          <a:p>
            <a:pPr marL="0" indent="0">
              <a:lnSpc>
                <a:spcPts val="3000"/>
              </a:lnSpc>
              <a:buNone/>
            </a:pPr>
            <a:endParaRPr lang="en-US" altLang="zh-CN" sz="2800" b="1" dirty="0">
              <a:solidFill>
                <a:srgbClr val="000000"/>
              </a:solidFill>
              <a:latin typeface="Palatino" pitchFamily="18" charset="0"/>
              <a:ea typeface="宋体" panose="02010600030101010101" pitchFamily="2" charset="-122"/>
            </a:endParaRP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>
          <a:xfrm>
            <a:off x="819955" y="84326"/>
            <a:ext cx="7848600" cy="1143000"/>
          </a:xfrm>
        </p:spPr>
        <p:txBody>
          <a:bodyPr>
            <a:norm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避免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VA</a:t>
            </a:r>
            <a:r>
              <a:rPr lang="zh-CN" altLang="en-US" sz="3600" b="1" dirty="0">
                <a:solidFill>
                  <a:srgbClr val="FF0000"/>
                </a:solidFill>
              </a:rPr>
              <a:t> 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   </a:t>
            </a:r>
            <a:r>
              <a:rPr lang="en-US" altLang="zh-CN" sz="3600" b="1" dirty="0" smtClean="0">
                <a:solidFill>
                  <a:srgbClr val="FF0000"/>
                </a:solidFill>
              </a:rPr>
              <a:t>PA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地址转换的方法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3491880" y="692696"/>
            <a:ext cx="216024" cy="45719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288088" y="6103143"/>
            <a:ext cx="2133600" cy="3651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92149" y="1961827"/>
            <a:ext cx="850900" cy="5461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r>
              <a:rPr lang="en-US" b="0">
                <a:latin typeface="Arial" panose="020B0604020202020204" pitchFamily="34" charset="0"/>
              </a:rPr>
              <a:t>CPU</a:t>
            </a:r>
            <a:endParaRPr lang="en-US" b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92149" y="3028627"/>
            <a:ext cx="850900" cy="5461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r>
              <a:rPr lang="en-US" b="0" dirty="0" smtClean="0">
                <a:latin typeface="Arial" panose="020B0604020202020204" pitchFamily="34" charset="0"/>
              </a:rPr>
              <a:t>TLB</a:t>
            </a:r>
            <a:endParaRPr lang="en-US" b="0" dirty="0">
              <a:latin typeface="Arial" panose="020B060402020202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92149" y="4057327"/>
            <a:ext cx="850900" cy="5461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r>
              <a:rPr lang="en-US" b="0" dirty="0" smtClean="0">
                <a:latin typeface="Arial" panose="020B0604020202020204" pitchFamily="34" charset="0"/>
              </a:rPr>
              <a:t>C</a:t>
            </a:r>
            <a:r>
              <a:rPr lang="en-US" altLang="zh-CN" b="0" dirty="0" smtClean="0">
                <a:latin typeface="Arial" panose="020B0604020202020204" pitchFamily="34" charset="0"/>
              </a:rPr>
              <a:t>ache</a:t>
            </a:r>
            <a:endParaRPr lang="en-US" b="0" dirty="0">
              <a:latin typeface="Arial" panose="020B0604020202020204" pitchFamily="34" charset="0"/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692149" y="5124127"/>
            <a:ext cx="850900" cy="5461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r>
              <a:rPr lang="en-US" b="0">
                <a:latin typeface="Arial" panose="020B0604020202020204" pitchFamily="34" charset="0"/>
              </a:rPr>
              <a:t>MEM</a:t>
            </a:r>
            <a:endParaRPr lang="en-US" b="0">
              <a:latin typeface="Arial" panose="020B0604020202020204" pitchFamily="34" charset="0"/>
            </a:endParaRPr>
          </a:p>
        </p:txBody>
      </p:sp>
      <p:sp>
        <p:nvSpPr>
          <p:cNvPr id="9" name="Line 7"/>
          <p:cNvSpPr>
            <a:spLocks noChangeShapeType="1"/>
          </p:cNvSpPr>
          <p:nvPr/>
        </p:nvSpPr>
        <p:spPr bwMode="auto">
          <a:xfrm>
            <a:off x="1098549" y="2552377"/>
            <a:ext cx="0" cy="450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1098549" y="3600127"/>
            <a:ext cx="0" cy="450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>
            <a:off x="1098549" y="4647877"/>
            <a:ext cx="0" cy="450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1268412" y="2625402"/>
            <a:ext cx="4984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b="0">
                <a:latin typeface="Arial" panose="020B0604020202020204" pitchFamily="34" charset="0"/>
              </a:rPr>
              <a:t>VA</a:t>
            </a:r>
            <a:endParaRPr lang="en-US" b="0">
              <a:latin typeface="Arial" panose="020B0604020202020204" pitchFamily="34" charset="0"/>
            </a:endParaRPr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1268412" y="3616002"/>
            <a:ext cx="4984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b="0">
                <a:latin typeface="Arial" panose="020B0604020202020204" pitchFamily="34" charset="0"/>
              </a:rPr>
              <a:t>PA</a:t>
            </a:r>
            <a:endParaRPr lang="en-US" b="0">
              <a:latin typeface="Arial" panose="020B0604020202020204" pitchFamily="34" charset="0"/>
            </a:endParaRPr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1287462" y="4663752"/>
            <a:ext cx="4984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b="0">
                <a:latin typeface="Arial" panose="020B0604020202020204" pitchFamily="34" charset="0"/>
              </a:rPr>
              <a:t>PA</a:t>
            </a:r>
            <a:endParaRPr lang="en-US" b="0">
              <a:latin typeface="Arial" panose="020B0604020202020204" pitchFamily="34" charset="0"/>
            </a:endParaRPr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545512" y="5840467"/>
            <a:ext cx="1106073" cy="366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b="1" dirty="0" smtClean="0">
                <a:latin typeface="Arial" panose="020B0604020202020204" pitchFamily="34" charset="0"/>
              </a:rPr>
              <a:t>传统组织</a:t>
            </a:r>
            <a:endParaRPr lang="en-US" b="1" dirty="0">
              <a:latin typeface="Arial" panose="020B0604020202020204" pitchFamily="34" charset="0"/>
            </a:endParaRP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>
          <a:xfrm>
            <a:off x="413036" y="269032"/>
            <a:ext cx="8115300" cy="1143000"/>
          </a:xfrm>
          <a:noFill/>
        </p:spPr>
        <p:txBody>
          <a:bodyPr lIns="90488" rIns="90488"/>
          <a:lstStyle/>
          <a:p>
            <a:r>
              <a:rPr lang="zh-CN" altLang="en-US" sz="3000" b="1" dirty="0" smtClean="0"/>
              <a:t>避免地址转换的</a:t>
            </a:r>
            <a:r>
              <a:rPr lang="zh-CN" altLang="en-US" sz="3000" b="1" dirty="0" smtClean="0">
                <a:solidFill>
                  <a:srgbClr val="FF0000"/>
                </a:solidFill>
              </a:rPr>
              <a:t>快速命中</a:t>
            </a:r>
            <a:endParaRPr lang="en-US" sz="3000" b="1" dirty="0"/>
          </a:p>
        </p:txBody>
      </p:sp>
      <p:sp>
        <p:nvSpPr>
          <p:cNvPr id="18" name="Rectangle 25"/>
          <p:cNvSpPr>
            <a:spLocks noChangeArrowheads="1"/>
          </p:cNvSpPr>
          <p:nvPr/>
        </p:nvSpPr>
        <p:spPr bwMode="auto">
          <a:xfrm>
            <a:off x="3190180" y="1763389"/>
            <a:ext cx="850900" cy="5461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r>
              <a:rPr lang="en-US" b="0" dirty="0">
                <a:latin typeface="Arial" panose="020B0604020202020204" pitchFamily="34" charset="0"/>
              </a:rPr>
              <a:t>CPU</a:t>
            </a:r>
            <a:endParaRPr lang="en-US" b="0" dirty="0">
              <a:latin typeface="Arial" panose="020B0604020202020204" pitchFamily="34" charset="0"/>
            </a:endParaRPr>
          </a:p>
        </p:txBody>
      </p:sp>
      <p:sp>
        <p:nvSpPr>
          <p:cNvPr id="19" name="Rectangle 26"/>
          <p:cNvSpPr>
            <a:spLocks noChangeArrowheads="1"/>
          </p:cNvSpPr>
          <p:nvPr/>
        </p:nvSpPr>
        <p:spPr bwMode="auto">
          <a:xfrm>
            <a:off x="3190180" y="2830189"/>
            <a:ext cx="850900" cy="5461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r>
              <a:rPr lang="en-US" b="0" dirty="0" smtClean="0">
                <a:latin typeface="Arial" panose="020B0604020202020204" pitchFamily="34" charset="0"/>
              </a:rPr>
              <a:t>C</a:t>
            </a:r>
            <a:r>
              <a:rPr lang="en-US" altLang="zh-CN" b="0" dirty="0" smtClean="0">
                <a:latin typeface="Arial" panose="020B0604020202020204" pitchFamily="34" charset="0"/>
              </a:rPr>
              <a:t>ache</a:t>
            </a:r>
            <a:endParaRPr lang="en-US" b="0" dirty="0">
              <a:latin typeface="Arial" panose="020B0604020202020204" pitchFamily="34" charset="0"/>
            </a:endParaRPr>
          </a:p>
        </p:txBody>
      </p:sp>
      <p:sp>
        <p:nvSpPr>
          <p:cNvPr id="20" name="Rectangle 27"/>
          <p:cNvSpPr>
            <a:spLocks noChangeArrowheads="1"/>
          </p:cNvSpPr>
          <p:nvPr/>
        </p:nvSpPr>
        <p:spPr bwMode="auto">
          <a:xfrm>
            <a:off x="4371280" y="2830189"/>
            <a:ext cx="850900" cy="5461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r>
              <a:rPr lang="en-US" b="0" dirty="0" smtClean="0">
                <a:latin typeface="Arial" panose="020B0604020202020204" pitchFamily="34" charset="0"/>
              </a:rPr>
              <a:t>TLB</a:t>
            </a:r>
            <a:endParaRPr lang="en-US" b="0" dirty="0">
              <a:latin typeface="Arial" panose="020B0604020202020204" pitchFamily="34" charset="0"/>
            </a:endParaRPr>
          </a:p>
        </p:txBody>
      </p:sp>
      <p:sp>
        <p:nvSpPr>
          <p:cNvPr id="21" name="Rectangle 28"/>
          <p:cNvSpPr>
            <a:spLocks noChangeArrowheads="1"/>
          </p:cNvSpPr>
          <p:nvPr/>
        </p:nvSpPr>
        <p:spPr bwMode="auto">
          <a:xfrm>
            <a:off x="3842265" y="5091243"/>
            <a:ext cx="850900" cy="5461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r>
              <a:rPr lang="en-US" b="0" dirty="0">
                <a:latin typeface="Arial" panose="020B0604020202020204" pitchFamily="34" charset="0"/>
              </a:rPr>
              <a:t>MEM</a:t>
            </a:r>
            <a:endParaRPr lang="en-US" b="0" dirty="0">
              <a:latin typeface="Arial" panose="020B0604020202020204" pitchFamily="34" charset="0"/>
            </a:endParaRPr>
          </a:p>
        </p:txBody>
      </p:sp>
      <p:sp>
        <p:nvSpPr>
          <p:cNvPr id="22" name="Line 29"/>
          <p:cNvSpPr>
            <a:spLocks noChangeShapeType="1"/>
          </p:cNvSpPr>
          <p:nvPr/>
        </p:nvSpPr>
        <p:spPr bwMode="auto">
          <a:xfrm>
            <a:off x="3596580" y="2353939"/>
            <a:ext cx="0" cy="450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Line 30"/>
          <p:cNvSpPr>
            <a:spLocks noChangeShapeType="1"/>
          </p:cNvSpPr>
          <p:nvPr/>
        </p:nvSpPr>
        <p:spPr bwMode="auto">
          <a:xfrm>
            <a:off x="3596580" y="3401689"/>
            <a:ext cx="0" cy="450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Line 31"/>
          <p:cNvSpPr>
            <a:spLocks noChangeShapeType="1"/>
          </p:cNvSpPr>
          <p:nvPr/>
        </p:nvSpPr>
        <p:spPr bwMode="auto">
          <a:xfrm>
            <a:off x="4267715" y="4023989"/>
            <a:ext cx="0" cy="33263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" name="Rectangle 32"/>
          <p:cNvSpPr>
            <a:spLocks noChangeArrowheads="1"/>
          </p:cNvSpPr>
          <p:nvPr/>
        </p:nvSpPr>
        <p:spPr bwMode="auto">
          <a:xfrm>
            <a:off x="2966343" y="2388864"/>
            <a:ext cx="4984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b="0">
                <a:latin typeface="Arial" panose="020B0604020202020204" pitchFamily="34" charset="0"/>
              </a:rPr>
              <a:t>VA</a:t>
            </a:r>
            <a:endParaRPr lang="en-US" b="0">
              <a:latin typeface="Arial" panose="020B0604020202020204" pitchFamily="34" charset="0"/>
            </a:endParaRPr>
          </a:p>
        </p:txBody>
      </p:sp>
      <p:sp>
        <p:nvSpPr>
          <p:cNvPr id="26" name="Rectangle 34"/>
          <p:cNvSpPr>
            <a:spLocks noChangeArrowheads="1"/>
          </p:cNvSpPr>
          <p:nvPr/>
        </p:nvSpPr>
        <p:spPr bwMode="auto">
          <a:xfrm>
            <a:off x="4852293" y="3417564"/>
            <a:ext cx="4984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b="0">
                <a:latin typeface="Arial" panose="020B0604020202020204" pitchFamily="34" charset="0"/>
              </a:rPr>
              <a:t>PA</a:t>
            </a:r>
            <a:endParaRPr lang="en-US" b="0">
              <a:latin typeface="Arial" panose="020B0604020202020204" pitchFamily="34" charset="0"/>
            </a:endParaRPr>
          </a:p>
        </p:txBody>
      </p:sp>
      <p:sp>
        <p:nvSpPr>
          <p:cNvPr id="27" name="Line 35"/>
          <p:cNvSpPr>
            <a:spLocks noChangeShapeType="1"/>
          </p:cNvSpPr>
          <p:nvPr/>
        </p:nvSpPr>
        <p:spPr bwMode="auto">
          <a:xfrm>
            <a:off x="4796730" y="2430139"/>
            <a:ext cx="19050" cy="3746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8" name="Line 36"/>
          <p:cNvSpPr>
            <a:spLocks noChangeShapeType="1"/>
          </p:cNvSpPr>
          <p:nvPr/>
        </p:nvSpPr>
        <p:spPr bwMode="auto">
          <a:xfrm flipH="1">
            <a:off x="3583880" y="2436489"/>
            <a:ext cx="124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Line 37"/>
          <p:cNvSpPr>
            <a:spLocks noChangeShapeType="1"/>
          </p:cNvSpPr>
          <p:nvPr/>
        </p:nvSpPr>
        <p:spPr bwMode="auto">
          <a:xfrm>
            <a:off x="4796730" y="3439789"/>
            <a:ext cx="0" cy="450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Line 38"/>
          <p:cNvSpPr>
            <a:spLocks noChangeShapeType="1"/>
          </p:cNvSpPr>
          <p:nvPr/>
        </p:nvSpPr>
        <p:spPr bwMode="auto">
          <a:xfrm>
            <a:off x="3609280" y="3865239"/>
            <a:ext cx="1193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Rectangle 39"/>
          <p:cNvSpPr>
            <a:spLocks noChangeArrowheads="1"/>
          </p:cNvSpPr>
          <p:nvPr/>
        </p:nvSpPr>
        <p:spPr bwMode="auto">
          <a:xfrm>
            <a:off x="2674378" y="5784219"/>
            <a:ext cx="3038205" cy="9207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90488" tIns="44450" rIns="90488" bIns="44450">
            <a:spAutoFit/>
          </a:bodyPr>
          <a:lstStyle/>
          <a:p>
            <a:r>
              <a:rPr lang="en-US" altLang="zh-CN" b="1" dirty="0" smtClean="0">
                <a:latin typeface="Arial" panose="020B0604020202020204" pitchFamily="34" charset="0"/>
              </a:rPr>
              <a:t>Cache</a:t>
            </a:r>
            <a:r>
              <a:rPr lang="zh-CN" altLang="en-US" b="1" dirty="0" smtClean="0">
                <a:latin typeface="Arial" panose="020B0604020202020204" pitchFamily="34" charset="0"/>
              </a:rPr>
              <a:t>访问与</a:t>
            </a:r>
            <a:r>
              <a:rPr lang="en-US" altLang="zh-CN" b="1" dirty="0" smtClean="0">
                <a:latin typeface="Arial" panose="020B0604020202020204" pitchFamily="34" charset="0"/>
              </a:rPr>
              <a:t>VA</a:t>
            </a:r>
            <a:r>
              <a:rPr lang="zh-CN" altLang="en-US" b="1" dirty="0" smtClean="0">
                <a:latin typeface="Arial" panose="020B0604020202020204" pitchFamily="34" charset="0"/>
              </a:rPr>
              <a:t>转换并行：</a:t>
            </a:r>
            <a:endParaRPr lang="en-US" b="1" dirty="0">
              <a:latin typeface="Arial" panose="020B0604020202020204" pitchFamily="34" charset="0"/>
            </a:endParaRPr>
          </a:p>
          <a:p>
            <a:r>
              <a:rPr lang="zh-CN" altLang="en-US" b="1" dirty="0" smtClean="0">
                <a:latin typeface="Arial" panose="020B0604020202020204" pitchFamily="34" charset="0"/>
              </a:rPr>
              <a:t>需要</a:t>
            </a: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一级</a:t>
            </a:r>
            <a:r>
              <a:rPr lang="en-US" altLang="zh-CN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cache</a:t>
            </a: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索引</a:t>
            </a:r>
            <a:endParaRPr lang="en-US" altLang="zh-CN" b="1" dirty="0" smtClean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zh-CN" altLang="en-US" b="1" dirty="0" smtClean="0">
                <a:latin typeface="Arial" panose="020B0604020202020204" pitchFamily="34" charset="0"/>
              </a:rPr>
              <a:t>在转换过程中保持不变</a:t>
            </a:r>
            <a:endParaRPr lang="en-US" b="1" dirty="0">
              <a:latin typeface="Arial" panose="020B0604020202020204" pitchFamily="34" charset="0"/>
            </a:endParaRPr>
          </a:p>
        </p:txBody>
      </p:sp>
      <p:sp>
        <p:nvSpPr>
          <p:cNvPr id="32" name="Rectangle 41"/>
          <p:cNvSpPr>
            <a:spLocks noChangeArrowheads="1"/>
          </p:cNvSpPr>
          <p:nvPr/>
        </p:nvSpPr>
        <p:spPr bwMode="auto">
          <a:xfrm>
            <a:off x="3971230" y="3725539"/>
            <a:ext cx="565150" cy="29845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prstDash val="dash"/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r>
              <a:rPr lang="en-US" altLang="zh-CN" b="1" dirty="0" smtClean="0">
                <a:latin typeface="Arial" panose="020B0604020202020204" pitchFamily="34" charset="0"/>
              </a:rPr>
              <a:t>=</a:t>
            </a:r>
            <a:r>
              <a:rPr lang="zh-CN" altLang="en-US" b="1" dirty="0" smtClean="0">
                <a:latin typeface="Arial" panose="020B0604020202020204" pitchFamily="34" charset="0"/>
              </a:rPr>
              <a:t>？</a:t>
            </a:r>
            <a:r>
              <a:rPr lang="en-US" b="0" dirty="0" smtClean="0">
                <a:latin typeface="Arial" panose="020B0604020202020204" pitchFamily="34" charset="0"/>
              </a:rPr>
              <a:t> </a:t>
            </a:r>
            <a:endParaRPr lang="en-US" b="0" dirty="0">
              <a:latin typeface="Arial" panose="020B0604020202020204" pitchFamily="34" charset="0"/>
            </a:endParaRPr>
          </a:p>
        </p:txBody>
      </p: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2488505" y="2777801"/>
            <a:ext cx="701675" cy="6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b="0" dirty="0">
                <a:latin typeface="Arial" panose="020B0604020202020204" pitchFamily="34" charset="0"/>
              </a:rPr>
              <a:t>PA</a:t>
            </a:r>
            <a:endParaRPr lang="en-US" b="0" dirty="0">
              <a:latin typeface="Arial" panose="020B0604020202020204" pitchFamily="34" charset="0"/>
            </a:endParaRPr>
          </a:p>
          <a:p>
            <a:r>
              <a:rPr lang="en-US" b="0" dirty="0">
                <a:latin typeface="Arial" panose="020B0604020202020204" pitchFamily="34" charset="0"/>
              </a:rPr>
              <a:t>Tags</a:t>
            </a:r>
            <a:endParaRPr lang="en-US" b="0" dirty="0">
              <a:latin typeface="Arial" panose="020B0604020202020204" pitchFamily="34" charset="0"/>
            </a:endParaRPr>
          </a:p>
        </p:txBody>
      </p:sp>
      <p:sp>
        <p:nvSpPr>
          <p:cNvPr id="35" name="Rectangle 14"/>
          <p:cNvSpPr>
            <a:spLocks noChangeArrowheads="1"/>
          </p:cNvSpPr>
          <p:nvPr/>
        </p:nvSpPr>
        <p:spPr bwMode="auto">
          <a:xfrm>
            <a:off x="6784694" y="1715024"/>
            <a:ext cx="850900" cy="5461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r>
              <a:rPr lang="en-US" b="0">
                <a:latin typeface="Arial" panose="020B0604020202020204" pitchFamily="34" charset="0"/>
              </a:rPr>
              <a:t>CPU</a:t>
            </a:r>
            <a:endParaRPr lang="en-US" b="0">
              <a:latin typeface="Arial" panose="020B0604020202020204" pitchFamily="34" charset="0"/>
            </a:endParaRPr>
          </a:p>
        </p:txBody>
      </p:sp>
      <p:sp>
        <p:nvSpPr>
          <p:cNvPr id="36" name="Rectangle 15"/>
          <p:cNvSpPr>
            <a:spLocks noChangeArrowheads="1"/>
          </p:cNvSpPr>
          <p:nvPr/>
        </p:nvSpPr>
        <p:spPr bwMode="auto">
          <a:xfrm>
            <a:off x="6784694" y="2781824"/>
            <a:ext cx="850900" cy="5461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r>
              <a:rPr lang="en-US" b="0" dirty="0" smtClean="0">
                <a:latin typeface="Arial" panose="020B0604020202020204" pitchFamily="34" charset="0"/>
              </a:rPr>
              <a:t>C</a:t>
            </a:r>
            <a:r>
              <a:rPr lang="en-US" altLang="zh-CN" b="0" dirty="0" smtClean="0">
                <a:latin typeface="Arial" panose="020B0604020202020204" pitchFamily="34" charset="0"/>
              </a:rPr>
              <a:t>ache</a:t>
            </a:r>
            <a:endParaRPr lang="en-US" b="0" dirty="0">
              <a:latin typeface="Arial" panose="020B0604020202020204" pitchFamily="34" charset="0"/>
            </a:endParaRPr>
          </a:p>
        </p:txBody>
      </p:sp>
      <p:sp>
        <p:nvSpPr>
          <p:cNvPr id="37" name="Rectangle 16"/>
          <p:cNvSpPr>
            <a:spLocks noChangeArrowheads="1"/>
          </p:cNvSpPr>
          <p:nvPr/>
        </p:nvSpPr>
        <p:spPr bwMode="auto">
          <a:xfrm>
            <a:off x="6784694" y="3810524"/>
            <a:ext cx="850900" cy="5461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r>
              <a:rPr lang="en-US" b="0" dirty="0" smtClean="0">
                <a:latin typeface="Arial" panose="020B0604020202020204" pitchFamily="34" charset="0"/>
              </a:rPr>
              <a:t>TLB</a:t>
            </a:r>
            <a:endParaRPr lang="en-US" b="0" dirty="0">
              <a:latin typeface="Arial" panose="020B0604020202020204" pitchFamily="34" charset="0"/>
            </a:endParaRPr>
          </a:p>
        </p:txBody>
      </p:sp>
      <p:sp>
        <p:nvSpPr>
          <p:cNvPr id="38" name="Rectangle 17"/>
          <p:cNvSpPr>
            <a:spLocks noChangeArrowheads="1"/>
          </p:cNvSpPr>
          <p:nvPr/>
        </p:nvSpPr>
        <p:spPr bwMode="auto">
          <a:xfrm>
            <a:off x="6784694" y="4877324"/>
            <a:ext cx="850900" cy="5461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r>
              <a:rPr lang="en-US" b="0">
                <a:latin typeface="Arial" panose="020B0604020202020204" pitchFamily="34" charset="0"/>
              </a:rPr>
              <a:t>MEM</a:t>
            </a:r>
            <a:endParaRPr lang="en-US" b="0">
              <a:latin typeface="Arial" panose="020B0604020202020204" pitchFamily="34" charset="0"/>
            </a:endParaRPr>
          </a:p>
        </p:txBody>
      </p:sp>
      <p:sp>
        <p:nvSpPr>
          <p:cNvPr id="39" name="Line 18"/>
          <p:cNvSpPr>
            <a:spLocks noChangeShapeType="1"/>
          </p:cNvSpPr>
          <p:nvPr/>
        </p:nvSpPr>
        <p:spPr bwMode="auto">
          <a:xfrm>
            <a:off x="7191094" y="2305574"/>
            <a:ext cx="0" cy="450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0" name="Line 19"/>
          <p:cNvSpPr>
            <a:spLocks noChangeShapeType="1"/>
          </p:cNvSpPr>
          <p:nvPr/>
        </p:nvSpPr>
        <p:spPr bwMode="auto">
          <a:xfrm>
            <a:off x="7191094" y="3353324"/>
            <a:ext cx="0" cy="450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" name="Line 20"/>
          <p:cNvSpPr>
            <a:spLocks noChangeShapeType="1"/>
          </p:cNvSpPr>
          <p:nvPr/>
        </p:nvSpPr>
        <p:spPr bwMode="auto">
          <a:xfrm>
            <a:off x="7191094" y="4401074"/>
            <a:ext cx="0" cy="4508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2" name="Rectangle 21"/>
          <p:cNvSpPr>
            <a:spLocks noChangeArrowheads="1"/>
          </p:cNvSpPr>
          <p:nvPr/>
        </p:nvSpPr>
        <p:spPr bwMode="auto">
          <a:xfrm>
            <a:off x="7360957" y="2378599"/>
            <a:ext cx="4984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b="0">
                <a:latin typeface="Arial" panose="020B0604020202020204" pitchFamily="34" charset="0"/>
              </a:rPr>
              <a:t>VA</a:t>
            </a:r>
            <a:endParaRPr lang="en-US" b="0">
              <a:latin typeface="Arial" panose="020B0604020202020204" pitchFamily="34" charset="0"/>
            </a:endParaRPr>
          </a:p>
        </p:txBody>
      </p:sp>
      <p:sp>
        <p:nvSpPr>
          <p:cNvPr id="43" name="Rectangle 22"/>
          <p:cNvSpPr>
            <a:spLocks noChangeArrowheads="1"/>
          </p:cNvSpPr>
          <p:nvPr/>
        </p:nvSpPr>
        <p:spPr bwMode="auto">
          <a:xfrm>
            <a:off x="7360957" y="3369199"/>
            <a:ext cx="4984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b="0">
                <a:latin typeface="Arial" panose="020B0604020202020204" pitchFamily="34" charset="0"/>
              </a:rPr>
              <a:t>VA</a:t>
            </a:r>
            <a:endParaRPr lang="en-US" b="0">
              <a:latin typeface="Arial" panose="020B0604020202020204" pitchFamily="34" charset="0"/>
            </a:endParaRPr>
          </a:p>
        </p:txBody>
      </p:sp>
      <p:sp>
        <p:nvSpPr>
          <p:cNvPr id="44" name="Rectangle 23"/>
          <p:cNvSpPr>
            <a:spLocks noChangeArrowheads="1"/>
          </p:cNvSpPr>
          <p:nvPr/>
        </p:nvSpPr>
        <p:spPr bwMode="auto">
          <a:xfrm>
            <a:off x="7380007" y="4416949"/>
            <a:ext cx="498475" cy="376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en-US" b="0">
                <a:latin typeface="Arial" panose="020B0604020202020204" pitchFamily="34" charset="0"/>
              </a:rPr>
              <a:t>PA</a:t>
            </a:r>
            <a:endParaRPr lang="en-US" b="0">
              <a:latin typeface="Arial" panose="020B0604020202020204" pitchFamily="34" charset="0"/>
            </a:endParaRPr>
          </a:p>
        </p:txBody>
      </p:sp>
      <p:sp>
        <p:nvSpPr>
          <p:cNvPr id="45" name="Rectangle 24"/>
          <p:cNvSpPr>
            <a:spLocks noChangeArrowheads="1"/>
          </p:cNvSpPr>
          <p:nvPr/>
        </p:nvSpPr>
        <p:spPr bwMode="auto">
          <a:xfrm>
            <a:off x="5945374" y="5600836"/>
            <a:ext cx="2971968" cy="643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b="1" dirty="0" smtClean="0">
                <a:latin typeface="Arial" panose="020B0604020202020204" pitchFamily="34" charset="0"/>
              </a:rPr>
              <a:t>虚拟地址</a:t>
            </a:r>
            <a:r>
              <a:rPr lang="en-US" b="1" dirty="0" smtClean="0">
                <a:latin typeface="Arial" panose="020B0604020202020204" pitchFamily="34" charset="0"/>
              </a:rPr>
              <a:t> </a:t>
            </a:r>
            <a:r>
              <a:rPr lang="en-US" b="1" dirty="0">
                <a:latin typeface="Arial" panose="020B0604020202020204" pitchFamily="34" charset="0"/>
              </a:rPr>
              <a:t>Cache</a:t>
            </a:r>
            <a:endParaRPr lang="en-US" b="1" dirty="0">
              <a:latin typeface="Arial" panose="020B0604020202020204" pitchFamily="34" charset="0"/>
            </a:endParaRPr>
          </a:p>
          <a:p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转换</a:t>
            </a:r>
            <a:r>
              <a:rPr lang="zh-CN" altLang="en-US" b="1" dirty="0" smtClean="0">
                <a:latin typeface="Arial" panose="020B0604020202020204" pitchFamily="34" charset="0"/>
              </a:rPr>
              <a:t>仅在</a:t>
            </a: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缺失</a:t>
            </a:r>
            <a:r>
              <a:rPr lang="zh-CN" altLang="en-US" b="1" dirty="0" smtClean="0">
                <a:latin typeface="Arial" panose="020B0604020202020204" pitchFamily="34" charset="0"/>
              </a:rPr>
              <a:t>、</a:t>
            </a:r>
            <a:r>
              <a:rPr lang="zh-CN" altLang="en-US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同义</a:t>
            </a:r>
            <a:r>
              <a:rPr lang="zh-CN" altLang="en-US" b="1" dirty="0" smtClean="0">
                <a:latin typeface="Arial" panose="020B0604020202020204" pitchFamily="34" charset="0"/>
              </a:rPr>
              <a:t>时发生</a:t>
            </a:r>
            <a:endParaRPr lang="en-US" b="1" dirty="0">
              <a:latin typeface="Arial" panose="020B0604020202020204" pitchFamily="34" charset="0"/>
            </a:endParaRPr>
          </a:p>
        </p:txBody>
      </p:sp>
      <p:sp>
        <p:nvSpPr>
          <p:cNvPr id="46" name="Rectangle 40"/>
          <p:cNvSpPr>
            <a:spLocks noChangeArrowheads="1"/>
          </p:cNvSpPr>
          <p:nvPr/>
        </p:nvSpPr>
        <p:spPr bwMode="auto">
          <a:xfrm>
            <a:off x="5945374" y="2777802"/>
            <a:ext cx="701675" cy="650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b="0" dirty="0">
                <a:latin typeface="Arial" panose="020B0604020202020204" pitchFamily="34" charset="0"/>
              </a:rPr>
              <a:t>VA</a:t>
            </a:r>
            <a:endParaRPr lang="en-US" b="0" dirty="0">
              <a:latin typeface="Arial" panose="020B0604020202020204" pitchFamily="34" charset="0"/>
            </a:endParaRPr>
          </a:p>
          <a:p>
            <a:r>
              <a:rPr lang="en-US" b="0" dirty="0">
                <a:latin typeface="Arial" panose="020B0604020202020204" pitchFamily="34" charset="0"/>
              </a:rPr>
              <a:t>Tags</a:t>
            </a:r>
            <a:endParaRPr lang="en-US" b="0" dirty="0">
              <a:latin typeface="Arial" panose="020B0604020202020204" pitchFamily="34" charset="0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2456755" y="1412776"/>
            <a:ext cx="3255828" cy="277753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922679" y="4356624"/>
            <a:ext cx="690072" cy="40011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000" dirty="0" smtClean="0"/>
              <a:t>  L2</a:t>
            </a:r>
            <a:endParaRPr lang="zh-CN" altLang="en-US" sz="2000" dirty="0"/>
          </a:p>
        </p:txBody>
      </p:sp>
      <p:cxnSp>
        <p:nvCxnSpPr>
          <p:cNvPr id="33" name="直接箭头连接符 32"/>
          <p:cNvCxnSpPr>
            <a:stCxn id="3" idx="2"/>
            <a:endCxn id="21" idx="0"/>
          </p:cNvCxnSpPr>
          <p:nvPr/>
        </p:nvCxnSpPr>
        <p:spPr>
          <a:xfrm>
            <a:off x="4267715" y="4756734"/>
            <a:ext cx="0" cy="334509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title"/>
          </p:nvPr>
        </p:nvSpPr>
        <p:spPr>
          <a:xfrm>
            <a:off x="152231" y="260648"/>
            <a:ext cx="8953500" cy="1143000"/>
          </a:xfrm>
          <a:noFill/>
        </p:spPr>
        <p:txBody>
          <a:bodyPr lIns="90488" rIns="90488">
            <a:noAutofit/>
          </a:bodyPr>
          <a:lstStyle/>
          <a:p>
            <a:r>
              <a:rPr lang="zh-CN" altLang="en-US" sz="3600" b="1" dirty="0" smtClean="0">
                <a:solidFill>
                  <a:srgbClr val="FF0000"/>
                </a:solidFill>
              </a:rPr>
              <a:t>虚拟索引</a:t>
            </a:r>
            <a:r>
              <a:rPr lang="zh-CN" altLang="en-US" sz="3600" b="1" dirty="0" smtClean="0">
                <a:solidFill>
                  <a:srgbClr val="0070C0"/>
                </a:solidFill>
              </a:rPr>
              <a:t>物理标识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：</a:t>
            </a:r>
            <a:br>
              <a:rPr lang="en-US" altLang="zh-CN" sz="3600" b="1" dirty="0" smtClean="0">
                <a:solidFill>
                  <a:srgbClr val="FF0000"/>
                </a:solidFill>
              </a:rPr>
            </a:br>
            <a:r>
              <a:rPr lang="zh-CN" altLang="en-US" sz="3600" b="1" dirty="0" smtClean="0">
                <a:solidFill>
                  <a:srgbClr val="FF0000"/>
                </a:solidFill>
              </a:rPr>
              <a:t>索引是物理地址的一部分</a:t>
            </a:r>
            <a:endParaRPr lang="en-US" sz="3600" b="1" dirty="0">
              <a:solidFill>
                <a:srgbClr val="FF0000"/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463" y="3233410"/>
            <a:ext cx="8213725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hlink"/>
                </a:solidFill>
                <a:miter lim="800000"/>
                <a:headEnd/>
                <a:tailEnd type="none" w="sm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467544" y="1580624"/>
            <a:ext cx="8229600" cy="5141168"/>
          </a:xfrm>
          <a:prstGeom prst="rect">
            <a:avLst/>
          </a:prstGeom>
          <a:noFill/>
        </p:spPr>
        <p:txBody>
          <a:bodyPr vert="horz" lIns="90488" tIns="45720" rIns="90488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000"/>
              </a:lnSpc>
            </a:pPr>
            <a:r>
              <a:rPr lang="zh-CN" altLang="en-US" sz="2600" b="1" dirty="0" smtClean="0">
                <a:solidFill>
                  <a:srgbClr val="C00000"/>
                </a:solidFill>
              </a:rPr>
              <a:t>虚拟索引</a:t>
            </a:r>
            <a:r>
              <a:rPr lang="zh-CN" altLang="en-US" sz="2600" b="1" dirty="0" smtClean="0"/>
              <a:t>也是</a:t>
            </a:r>
            <a:r>
              <a:rPr lang="zh-CN" altLang="en-US" sz="2600" b="1" dirty="0" smtClean="0">
                <a:solidFill>
                  <a:srgbClr val="0070C0"/>
                </a:solidFill>
              </a:rPr>
              <a:t>物理地址</a:t>
            </a:r>
            <a:r>
              <a:rPr lang="zh-CN" altLang="en-US" sz="2600" b="1" dirty="0" smtClean="0"/>
              <a:t>的一部分，用索引访问</a:t>
            </a:r>
            <a:r>
              <a:rPr lang="en-US" altLang="zh-CN" sz="2600" b="1" dirty="0" smtClean="0"/>
              <a:t>cache</a:t>
            </a:r>
            <a:r>
              <a:rPr lang="zh-CN" altLang="en-US" sz="2600" b="1" dirty="0" smtClean="0"/>
              <a:t>与</a:t>
            </a:r>
            <a:r>
              <a:rPr lang="en-US" altLang="zh-CN" sz="2600" b="1" dirty="0" smtClean="0"/>
              <a:t>VA</a:t>
            </a:r>
            <a:r>
              <a:rPr lang="zh-CN" altLang="en-US" sz="2600" b="1" dirty="0" smtClean="0"/>
              <a:t>转换能够并行执行，则其后可以将通过</a:t>
            </a:r>
            <a:r>
              <a:rPr lang="en-US" altLang="zh-CN" sz="2600" b="1" dirty="0" smtClean="0"/>
              <a:t>TLB</a:t>
            </a:r>
            <a:r>
              <a:rPr lang="zh-CN" altLang="en-US" sz="2600" b="1" dirty="0" smtClean="0"/>
              <a:t>转换得到的物理 </a:t>
            </a:r>
            <a:r>
              <a:rPr lang="en-US" altLang="zh-CN" sz="2600" b="1" dirty="0" smtClean="0"/>
              <a:t>tag</a:t>
            </a:r>
            <a:r>
              <a:rPr lang="zh-CN" altLang="en-US" sz="2600" b="1" dirty="0" smtClean="0"/>
              <a:t>与访问</a:t>
            </a:r>
            <a:r>
              <a:rPr lang="en-US" altLang="zh-CN" sz="2600" b="1" dirty="0" smtClean="0"/>
              <a:t>cache</a:t>
            </a:r>
            <a:r>
              <a:rPr lang="zh-CN" altLang="en-US" sz="2600" b="1" dirty="0" smtClean="0"/>
              <a:t>获得的物理</a:t>
            </a:r>
            <a:r>
              <a:rPr lang="en-US" altLang="zh-CN" sz="2600" b="1" dirty="0" smtClean="0"/>
              <a:t>tag</a:t>
            </a:r>
            <a:r>
              <a:rPr lang="zh-CN" altLang="en-US" sz="2600" b="1" dirty="0" smtClean="0"/>
              <a:t>进行比较，如果相等，则</a:t>
            </a:r>
            <a:r>
              <a:rPr lang="en-US" altLang="zh-CN" sz="2600" b="1" dirty="0" smtClean="0"/>
              <a:t>Cache</a:t>
            </a:r>
            <a:r>
              <a:rPr lang="zh-CN" altLang="en-US" sz="2600" b="1" dirty="0" smtClean="0"/>
              <a:t>命中</a:t>
            </a:r>
            <a:r>
              <a:rPr lang="zh-CN" altLang="en-US" sz="1600" b="1" dirty="0" smtClean="0"/>
              <a:t>（即在</a:t>
            </a:r>
            <a:r>
              <a:rPr lang="en-US" altLang="zh-CN" sz="1600" b="1" dirty="0" smtClean="0"/>
              <a:t>Cache</a:t>
            </a:r>
            <a:r>
              <a:rPr lang="zh-CN" altLang="en-US" sz="1600" b="1" dirty="0" smtClean="0"/>
              <a:t>中能找得到）</a:t>
            </a:r>
            <a:r>
              <a:rPr lang="zh-CN" altLang="en-US" sz="2600" b="1" dirty="0" smtClean="0"/>
              <a:t>。</a:t>
            </a:r>
            <a:br>
              <a:rPr lang="en-US" sz="2600" b="1" dirty="0" smtClean="0"/>
            </a:br>
            <a:br>
              <a:rPr lang="en-US" dirty="0" smtClean="0"/>
            </a:br>
            <a:br>
              <a:rPr lang="en-US" dirty="0" smtClean="0"/>
            </a:br>
            <a:br>
              <a:rPr lang="en-US" dirty="0" smtClean="0"/>
            </a:br>
            <a:br>
              <a:rPr lang="en-US" dirty="0" smtClean="0"/>
            </a:br>
            <a:br>
              <a:rPr lang="en-US" dirty="0" smtClean="0"/>
            </a:br>
            <a:endParaRPr lang="en-US" dirty="0" smtClean="0"/>
          </a:p>
          <a:p>
            <a:pPr>
              <a:lnSpc>
                <a:spcPct val="80000"/>
              </a:lnSpc>
            </a:pPr>
            <a:r>
              <a:rPr lang="zh-CN" altLang="en-US" sz="2400" b="1" dirty="0" smtClean="0">
                <a:solidFill>
                  <a:srgbClr val="FF0000"/>
                </a:solidFill>
              </a:rPr>
              <a:t>限制</a:t>
            </a:r>
            <a:r>
              <a:rPr lang="en-US" sz="2400" b="1" dirty="0" smtClean="0">
                <a:solidFill>
                  <a:srgbClr val="FF0000"/>
                </a:solidFill>
              </a:rPr>
              <a:t> cache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不超过页大小</a:t>
            </a:r>
            <a:r>
              <a:rPr lang="zh-CN" altLang="en-US" sz="2400" b="1" dirty="0" smtClean="0"/>
              <a:t>：</a:t>
            </a:r>
            <a:r>
              <a:rPr lang="en-US" sz="2400" b="1" dirty="0" smtClean="0"/>
              <a:t> </a:t>
            </a:r>
            <a:r>
              <a:rPr lang="zh-CN" altLang="en-US" sz="2400" b="1" dirty="0" smtClean="0"/>
              <a:t>采用该方法而</a:t>
            </a:r>
            <a:r>
              <a:rPr lang="en-US" altLang="zh-CN" sz="2400" b="1" dirty="0" smtClean="0"/>
              <a:t>cache</a:t>
            </a:r>
            <a:r>
              <a:rPr lang="zh-CN" altLang="en-US" sz="2400" b="1" dirty="0" smtClean="0"/>
              <a:t>更大怎么办？</a:t>
            </a:r>
            <a:endParaRPr lang="en-US" sz="2400" b="1" dirty="0" smtClean="0"/>
          </a:p>
          <a:p>
            <a:pPr lvl="1">
              <a:lnSpc>
                <a:spcPct val="80000"/>
              </a:lnSpc>
            </a:pPr>
            <a:r>
              <a:rPr lang="zh-CN" altLang="en-US" sz="2000" b="1" dirty="0" smtClean="0"/>
              <a:t>更高的相联度</a:t>
            </a:r>
            <a:endParaRPr lang="en-US" sz="2000" b="1" dirty="0" smtClean="0"/>
          </a:p>
          <a:p>
            <a:pPr lvl="1">
              <a:lnSpc>
                <a:spcPct val="80000"/>
              </a:lnSpc>
            </a:pPr>
            <a:r>
              <a:rPr lang="zh-CN" altLang="en-US" sz="2000" b="1" dirty="0" smtClean="0"/>
              <a:t>页着色：同义地址的低位相同</a:t>
            </a:r>
            <a:endParaRPr lang="en-US" sz="2000" b="1" dirty="0"/>
          </a:p>
        </p:txBody>
      </p:sp>
      <p:sp>
        <p:nvSpPr>
          <p:cNvPr id="9" name="灯片编号占位符 1"/>
          <p:cNvSpPr txBox="1"/>
          <p:nvPr/>
        </p:nvSpPr>
        <p:spPr>
          <a:xfrm>
            <a:off x="6563544" y="630629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9" name="Picture 2" descr="图5-29"/>
          <p:cNvPicPr>
            <a:picLocks noChangeAspect="1" noChangeArrowheads="1"/>
          </p:cNvPicPr>
          <p:nvPr/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899" b="42825"/>
          <a:stretch>
            <a:fillRect/>
          </a:stretch>
        </p:blipFill>
        <p:spPr bwMode="auto">
          <a:xfrm>
            <a:off x="1403648" y="29344"/>
            <a:ext cx="7632849" cy="6669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0" y="1681946"/>
            <a:ext cx="1979712" cy="50167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2000" b="1" dirty="0" smtClean="0">
                <a:solidFill>
                  <a:srgbClr val="C00000"/>
                </a:solidFill>
              </a:rPr>
              <a:t>Alpha</a:t>
            </a:r>
            <a:endParaRPr lang="en-US" altLang="zh-CN" sz="2000" b="1" dirty="0" smtClean="0">
              <a:solidFill>
                <a:srgbClr val="C00000"/>
              </a:solidFill>
            </a:endParaRPr>
          </a:p>
          <a:p>
            <a:r>
              <a:rPr lang="en-US" altLang="zh-CN" sz="2000" b="1" dirty="0" smtClean="0">
                <a:solidFill>
                  <a:srgbClr val="C00000"/>
                </a:solidFill>
              </a:rPr>
              <a:t>21064</a:t>
            </a:r>
            <a:endParaRPr lang="en-US" altLang="zh-CN" sz="2000" b="1" dirty="0" smtClean="0">
              <a:solidFill>
                <a:srgbClr val="C00000"/>
              </a:solidFill>
            </a:endParaRPr>
          </a:p>
          <a:p>
            <a:r>
              <a:rPr lang="zh-CN" altLang="en-US" sz="2000" b="1" dirty="0">
                <a:solidFill>
                  <a:srgbClr val="C00000"/>
                </a:solidFill>
              </a:rPr>
              <a:t>虚拟地址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r>
              <a:rPr lang="en-US" altLang="zh-CN" sz="2000" b="1" dirty="0">
                <a:solidFill>
                  <a:srgbClr val="C00000"/>
                </a:solidFill>
              </a:rPr>
              <a:t>43</a:t>
            </a:r>
            <a:r>
              <a:rPr lang="zh-CN" altLang="en-US" sz="2000" b="1" dirty="0">
                <a:solidFill>
                  <a:srgbClr val="C00000"/>
                </a:solidFill>
              </a:rPr>
              <a:t>位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，</a:t>
            </a:r>
            <a:endParaRPr lang="en-US" altLang="zh-CN" sz="2000" b="1" dirty="0" smtClean="0">
              <a:solidFill>
                <a:srgbClr val="C00000"/>
              </a:solidFill>
            </a:endParaRPr>
          </a:p>
          <a:p>
            <a:r>
              <a:rPr lang="zh-CN" altLang="en-US" sz="2000" b="1" u="sng" dirty="0" smtClean="0">
                <a:solidFill>
                  <a:srgbClr val="FF0000"/>
                </a:solidFill>
              </a:rPr>
              <a:t>页</a:t>
            </a:r>
            <a:r>
              <a:rPr lang="en-US" altLang="zh-CN" sz="2000" b="1" u="sng" dirty="0" smtClean="0">
                <a:solidFill>
                  <a:srgbClr val="FF0000"/>
                </a:solidFill>
              </a:rPr>
              <a:t>8KB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，</a:t>
            </a:r>
            <a:endParaRPr lang="en-US" altLang="zh-CN" sz="2000" b="1" dirty="0" smtClean="0">
              <a:solidFill>
                <a:srgbClr val="C00000"/>
              </a:solidFill>
            </a:endParaRPr>
          </a:p>
          <a:p>
            <a:r>
              <a:rPr lang="en-US" altLang="zh-CN" sz="2000" b="1" dirty="0" smtClean="0">
                <a:solidFill>
                  <a:srgbClr val="C00000"/>
                </a:solidFill>
              </a:rPr>
              <a:t>TLB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全相联。</a:t>
            </a:r>
            <a:endParaRPr lang="en-US" altLang="zh-CN" sz="2000" b="1" dirty="0">
              <a:solidFill>
                <a:srgbClr val="C00000"/>
              </a:solidFill>
            </a:endParaRPr>
          </a:p>
          <a:p>
            <a:r>
              <a:rPr lang="zh-CN" altLang="en-US" sz="2000" b="1" dirty="0">
                <a:solidFill>
                  <a:srgbClr val="0070C0"/>
                </a:solidFill>
              </a:rPr>
              <a:t>物理地址</a:t>
            </a:r>
            <a:endParaRPr lang="en-US" altLang="zh-CN" sz="2000" b="1" dirty="0">
              <a:solidFill>
                <a:srgbClr val="0070C0"/>
              </a:solidFill>
            </a:endParaRPr>
          </a:p>
          <a:p>
            <a:r>
              <a:rPr lang="en-US" altLang="zh-CN" sz="2000" b="1" dirty="0">
                <a:solidFill>
                  <a:srgbClr val="0070C0"/>
                </a:solidFill>
              </a:rPr>
              <a:t>34</a:t>
            </a:r>
            <a:r>
              <a:rPr lang="zh-CN" altLang="en-US" sz="2000" b="1" dirty="0" smtClean="0">
                <a:solidFill>
                  <a:srgbClr val="0070C0"/>
                </a:solidFill>
              </a:rPr>
              <a:t>位</a:t>
            </a:r>
            <a:endParaRPr lang="en-US" altLang="zh-CN" sz="2000" b="1" dirty="0" smtClean="0">
              <a:solidFill>
                <a:srgbClr val="0070C0"/>
              </a:solidFill>
            </a:endParaRPr>
          </a:p>
          <a:p>
            <a:endParaRPr lang="en-US" altLang="zh-CN" sz="2000" b="1" dirty="0" smtClean="0">
              <a:solidFill>
                <a:srgbClr val="0070C0"/>
              </a:solidFill>
            </a:endParaRPr>
          </a:p>
          <a:p>
            <a:r>
              <a:rPr lang="zh-CN" altLang="en-US" sz="2000" b="1" dirty="0" smtClean="0">
                <a:solidFill>
                  <a:srgbClr val="FF0000"/>
                </a:solidFill>
              </a:rPr>
              <a:t>虚页号：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30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位</a:t>
            </a:r>
            <a:endParaRPr lang="en-US" altLang="zh-CN" sz="2000" b="1" dirty="0" smtClean="0">
              <a:solidFill>
                <a:srgbClr val="FF0000"/>
              </a:solidFill>
            </a:endParaRPr>
          </a:p>
          <a:p>
            <a:r>
              <a:rPr lang="zh-CN" altLang="en-US" sz="2000" b="1" dirty="0" smtClean="0">
                <a:solidFill>
                  <a:srgbClr val="FF0000"/>
                </a:solidFill>
              </a:rPr>
              <a:t>物理页号：</a:t>
            </a:r>
            <a:r>
              <a:rPr lang="en-US" altLang="zh-CN" sz="2000" b="1" dirty="0" smtClean="0">
                <a:solidFill>
                  <a:srgbClr val="FF0000"/>
                </a:solidFill>
              </a:rPr>
              <a:t>21</a:t>
            </a:r>
            <a:r>
              <a:rPr lang="zh-CN" altLang="en-US" sz="2000" b="1" dirty="0" smtClean="0">
                <a:solidFill>
                  <a:srgbClr val="FF0000"/>
                </a:solidFill>
              </a:rPr>
              <a:t>位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endParaRPr lang="en-US" altLang="zh-CN" sz="2000" b="1" dirty="0" smtClean="0">
              <a:solidFill>
                <a:srgbClr val="C00000"/>
              </a:solidFill>
            </a:endParaRPr>
          </a:p>
          <a:p>
            <a:r>
              <a:rPr lang="zh-CN" altLang="en-US" sz="2000" b="1" dirty="0" smtClean="0">
                <a:solidFill>
                  <a:srgbClr val="C00000"/>
                </a:solidFill>
              </a:rPr>
              <a:t>数据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Cache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：</a:t>
            </a:r>
            <a:endParaRPr lang="en-US" altLang="zh-CN" sz="2000" b="1" dirty="0" smtClean="0">
              <a:solidFill>
                <a:srgbClr val="C00000"/>
              </a:solidFill>
            </a:endParaRPr>
          </a:p>
          <a:p>
            <a:r>
              <a:rPr lang="en-US" altLang="zh-CN" sz="2000" b="1" u="sng" dirty="0" smtClean="0">
                <a:solidFill>
                  <a:srgbClr val="FF0000"/>
                </a:solidFill>
              </a:rPr>
              <a:t>8KB</a:t>
            </a:r>
            <a:r>
              <a:rPr lang="en-US" altLang="zh-CN" sz="2000" b="1" u="sng" dirty="0" smtClean="0">
                <a:solidFill>
                  <a:srgbClr val="C00000"/>
                </a:solidFill>
              </a:rPr>
              <a:t>,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块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32B</a:t>
            </a:r>
            <a:endParaRPr lang="en-US" altLang="zh-CN" sz="2000" b="1" dirty="0" smtClean="0">
              <a:solidFill>
                <a:srgbClr val="C00000"/>
              </a:solidFill>
            </a:endParaRPr>
          </a:p>
          <a:p>
            <a:r>
              <a:rPr lang="zh-CN" altLang="en-US" sz="2000" b="1" dirty="0" smtClean="0">
                <a:solidFill>
                  <a:srgbClr val="C00000"/>
                </a:solidFill>
              </a:rPr>
              <a:t>，</a:t>
            </a:r>
            <a:r>
              <a:rPr lang="en-US" altLang="zh-CN" sz="2000" b="1" dirty="0" smtClean="0">
                <a:solidFill>
                  <a:srgbClr val="C00000"/>
                </a:solidFill>
              </a:rPr>
              <a:t>256</a:t>
            </a:r>
            <a:r>
              <a:rPr lang="zh-CN" altLang="en-US" sz="2000" b="1" dirty="0" smtClean="0">
                <a:solidFill>
                  <a:srgbClr val="C00000"/>
                </a:solidFill>
              </a:rPr>
              <a:t>块，</a:t>
            </a:r>
            <a:endParaRPr lang="en-US" altLang="zh-CN" sz="2000" b="1" dirty="0" smtClean="0">
              <a:solidFill>
                <a:srgbClr val="C00000"/>
              </a:solidFill>
            </a:endParaRPr>
          </a:p>
          <a:p>
            <a:r>
              <a:rPr lang="zh-CN" altLang="en-US" sz="2000" b="1" dirty="0" smtClean="0">
                <a:solidFill>
                  <a:srgbClr val="C00000"/>
                </a:solidFill>
              </a:rPr>
              <a:t>直接映像。</a:t>
            </a:r>
            <a:endParaRPr lang="zh-CN" altLang="en-US" sz="2400" b="1" dirty="0">
              <a:solidFill>
                <a:srgbClr val="C00000"/>
              </a:solidFill>
            </a:endParaRPr>
          </a:p>
        </p:txBody>
      </p:sp>
      <p:cxnSp>
        <p:nvCxnSpPr>
          <p:cNvPr id="13" name="直接连接符 12"/>
          <p:cNvCxnSpPr/>
          <p:nvPr/>
        </p:nvCxnSpPr>
        <p:spPr>
          <a:xfrm>
            <a:off x="3232232" y="3704828"/>
            <a:ext cx="280831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6040544" y="3573016"/>
            <a:ext cx="0" cy="1318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3203848" y="3704828"/>
            <a:ext cx="0" cy="26765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203848" y="6381328"/>
            <a:ext cx="14325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4932040" y="5589240"/>
            <a:ext cx="0" cy="5760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5580112" y="980728"/>
            <a:ext cx="0" cy="21602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5580112" y="1196752"/>
            <a:ext cx="122413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6804248" y="1196752"/>
            <a:ext cx="0" cy="273630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3851920" y="3933056"/>
            <a:ext cx="295232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3851920" y="3933056"/>
            <a:ext cx="0" cy="3600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363392" y="188640"/>
            <a:ext cx="8458200" cy="1069082"/>
          </a:xfrm>
          <a:noFill/>
        </p:spPr>
        <p:txBody>
          <a:bodyPr lIns="90488" rIns="90488">
            <a:no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通过避免地址转换加快命中：</a:t>
            </a:r>
            <a:br>
              <a:rPr lang="en-US" altLang="zh-CN" sz="3200" b="1" dirty="0" smtClean="0">
                <a:solidFill>
                  <a:srgbClr val="FF0000"/>
                </a:solidFill>
              </a:rPr>
            </a:br>
            <a:r>
              <a:rPr lang="zh-CN" altLang="en-US" sz="3200" b="1" dirty="0">
                <a:solidFill>
                  <a:srgbClr val="000000"/>
                </a:solidFill>
                <a:latin typeface="Palatino" pitchFamily="18" charset="0"/>
                <a:ea typeface="宋体" panose="02010600030101010101" pitchFamily="2" charset="-122"/>
              </a:rPr>
              <a:t>虚拟</a:t>
            </a:r>
            <a:r>
              <a:rPr lang="en-US" altLang="zh-CN" sz="3200" b="1" dirty="0">
                <a:solidFill>
                  <a:srgbClr val="000000"/>
                </a:solidFill>
                <a:latin typeface="Palatino" pitchFamily="18" charset="0"/>
                <a:ea typeface="宋体" panose="02010600030101010101" pitchFamily="2" charset="-122"/>
              </a:rPr>
              <a:t>cache</a:t>
            </a:r>
            <a:r>
              <a:rPr lang="zh-CN" altLang="en-US" sz="3200" b="1" dirty="0">
                <a:solidFill>
                  <a:srgbClr val="FF0000"/>
                </a:solidFill>
                <a:latin typeface="Palatino" pitchFamily="18" charset="0"/>
                <a:ea typeface="宋体" panose="02010600030101010101" pitchFamily="2" charset="-122"/>
              </a:rPr>
              <a:t>虚拟标识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30017" y="1340768"/>
            <a:ext cx="9124950" cy="5238328"/>
          </a:xfrm>
          <a:prstGeom prst="rect">
            <a:avLst/>
          </a:prstGeom>
          <a:noFill/>
        </p:spPr>
        <p:txBody>
          <a:bodyPr vert="horz" lIns="90488" tIns="45720" rIns="90488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800"/>
              </a:lnSpc>
            </a:pPr>
            <a:r>
              <a:rPr lang="zh-CN" altLang="en-US" sz="2800" b="1" dirty="0" smtClean="0"/>
              <a:t>虚拟</a:t>
            </a:r>
            <a:r>
              <a:rPr lang="en-US" altLang="zh-CN" sz="2800" b="1" dirty="0" smtClean="0"/>
              <a:t>Cache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虚拟标识</a:t>
            </a:r>
            <a:r>
              <a:rPr lang="en-US" sz="2800" b="1" i="1" u="sng" dirty="0" smtClean="0">
                <a:solidFill>
                  <a:schemeClr val="hlink"/>
                </a:solidFill>
              </a:rPr>
              <a:t> </a:t>
            </a:r>
            <a:endParaRPr lang="en-US" sz="2800" b="1" dirty="0" smtClean="0"/>
          </a:p>
          <a:p>
            <a:pPr lvl="1">
              <a:lnSpc>
                <a:spcPts val="2800"/>
              </a:lnSpc>
            </a:pPr>
            <a:r>
              <a:rPr lang="zh-CN" altLang="en-US" sz="2400" b="1" dirty="0" smtClean="0"/>
              <a:t>每次进程切换时，逻辑上必须刷新</a:t>
            </a:r>
            <a:r>
              <a:rPr lang="en-US" altLang="zh-CN" sz="2400" b="1" dirty="0" smtClean="0"/>
              <a:t>cache</a:t>
            </a:r>
            <a:r>
              <a:rPr lang="zh-CN" altLang="en-US" sz="2400" b="1" dirty="0" smtClean="0"/>
              <a:t>，否则会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假命中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lvl="2">
              <a:lnSpc>
                <a:spcPts val="2800"/>
              </a:lnSpc>
            </a:pPr>
            <a:r>
              <a:rPr lang="zh-CN" altLang="en-US" b="1" dirty="0" smtClean="0"/>
              <a:t>代价：刷新时间 </a:t>
            </a:r>
            <a:r>
              <a:rPr lang="en-US" altLang="zh-CN" b="1" dirty="0" smtClean="0"/>
              <a:t>+ </a:t>
            </a:r>
            <a:r>
              <a:rPr lang="zh-CN" altLang="en-US" b="1" dirty="0" smtClean="0"/>
              <a:t>来自空</a:t>
            </a:r>
            <a:r>
              <a:rPr lang="en-US" altLang="zh-CN" b="1" dirty="0" smtClean="0"/>
              <a:t>cache</a:t>
            </a:r>
            <a:r>
              <a:rPr lang="zh-CN" altLang="en-US" b="1" dirty="0" smtClean="0"/>
              <a:t>的“强制”缺失</a:t>
            </a:r>
            <a:endParaRPr lang="en-US" b="1" dirty="0" smtClean="0"/>
          </a:p>
          <a:p>
            <a:pPr lvl="2">
              <a:lnSpc>
                <a:spcPts val="2800"/>
              </a:lnSpc>
            </a:pPr>
            <a:r>
              <a:rPr lang="zh-CN" altLang="en-US" b="1" dirty="0" smtClean="0"/>
              <a:t>解决方法：增加</a:t>
            </a:r>
            <a:r>
              <a:rPr lang="en-US" altLang="zh-CN" b="1" dirty="0" smtClean="0"/>
              <a:t>tag</a:t>
            </a:r>
            <a:r>
              <a:rPr lang="zh-CN" altLang="en-US" b="1" dirty="0" smtClean="0"/>
              <a:t>宽度，加上</a:t>
            </a:r>
            <a:r>
              <a:rPr lang="zh-CN" altLang="en-US" b="1" i="1" u="sng" dirty="0" smtClean="0">
                <a:solidFill>
                  <a:srgbClr val="0070C0"/>
                </a:solidFill>
              </a:rPr>
              <a:t>进程标识符</a:t>
            </a:r>
            <a:r>
              <a:rPr lang="en-US" altLang="zh-CN" b="1" i="1" u="sng" dirty="0" smtClean="0">
                <a:solidFill>
                  <a:srgbClr val="0070C0"/>
                </a:solidFill>
              </a:rPr>
              <a:t>PID</a:t>
            </a:r>
            <a:r>
              <a:rPr lang="en-US" b="1" i="1" u="sng" dirty="0" smtClean="0">
                <a:solidFill>
                  <a:srgbClr val="0070C0"/>
                </a:solidFill>
              </a:rPr>
              <a:t> </a:t>
            </a:r>
            <a:r>
              <a:rPr lang="zh-CN" altLang="en-US" b="1" i="1" dirty="0" smtClean="0">
                <a:solidFill>
                  <a:srgbClr val="0070C0"/>
                </a:solidFill>
              </a:rPr>
              <a:t>（</a:t>
            </a:r>
            <a:r>
              <a:rPr lang="en-US" b="1" i="1" dirty="0" smtClean="0">
                <a:solidFill>
                  <a:schemeClr val="hlink"/>
                </a:solidFill>
              </a:rPr>
              <a:t>process identifier tag</a:t>
            </a:r>
            <a:r>
              <a:rPr lang="en-US" b="1" dirty="0" smtClean="0">
                <a:solidFill>
                  <a:schemeClr val="hlink"/>
                </a:solidFill>
              </a:rPr>
              <a:t> </a:t>
            </a:r>
            <a:r>
              <a:rPr lang="zh-CN" altLang="en-US" b="1" dirty="0" smtClean="0">
                <a:solidFill>
                  <a:schemeClr val="hlink"/>
                </a:solidFill>
              </a:rPr>
              <a:t>）</a:t>
            </a:r>
            <a:r>
              <a:rPr lang="zh-CN" altLang="en-US" b="1" dirty="0" smtClean="0"/>
              <a:t>识别进程</a:t>
            </a:r>
            <a:endParaRPr lang="en-US" dirty="0" smtClean="0"/>
          </a:p>
          <a:p>
            <a:pPr>
              <a:lnSpc>
                <a:spcPts val="2800"/>
              </a:lnSpc>
            </a:pPr>
            <a:r>
              <a:rPr lang="zh-CN" altLang="en-US" sz="2800" b="1" dirty="0" smtClean="0"/>
              <a:t>处理</a:t>
            </a:r>
            <a:r>
              <a:rPr lang="zh-CN" altLang="en-US" sz="2800" b="1" i="1" u="sng" dirty="0" smtClean="0">
                <a:solidFill>
                  <a:srgbClr val="0070C0"/>
                </a:solidFill>
              </a:rPr>
              <a:t>别名</a:t>
            </a:r>
            <a:r>
              <a:rPr lang="zh-CN" altLang="en-US" sz="2800" b="1" dirty="0" smtClean="0"/>
              <a:t>或</a:t>
            </a:r>
            <a:r>
              <a:rPr lang="zh-CN" altLang="en-US" sz="2800" b="1" i="1" u="sng" dirty="0" smtClean="0">
                <a:solidFill>
                  <a:srgbClr val="0070C0"/>
                </a:solidFill>
              </a:rPr>
              <a:t>同义</a:t>
            </a:r>
            <a:r>
              <a:rPr lang="en-US" sz="2800" b="1" i="1" u="sng" dirty="0" smtClean="0">
                <a:solidFill>
                  <a:schemeClr val="hlink"/>
                </a:solidFill>
              </a:rPr>
              <a:t>synonyms</a:t>
            </a:r>
            <a:r>
              <a:rPr lang="zh-CN" altLang="en-US" sz="2800" b="1" dirty="0" smtClean="0"/>
              <a:t>：</a:t>
            </a:r>
            <a:r>
              <a:rPr lang="en-US" altLang="zh-CN" sz="2800" b="1" dirty="0" smtClean="0"/>
              <a:t> </a:t>
            </a:r>
            <a:r>
              <a:rPr lang="zh-CN" altLang="en-US" sz="2400" b="1" dirty="0" smtClean="0"/>
              <a:t>两个不同</a:t>
            </a:r>
            <a:r>
              <a:rPr lang="en-US" altLang="zh-CN" sz="2400" b="1" dirty="0" smtClean="0"/>
              <a:t>VA</a:t>
            </a:r>
            <a:r>
              <a:rPr lang="zh-CN" altLang="en-US" sz="2400" b="1" dirty="0" smtClean="0"/>
              <a:t>映射到同一个</a:t>
            </a:r>
            <a:r>
              <a:rPr lang="en-US" altLang="zh-CN" sz="2400" b="1" dirty="0" smtClean="0"/>
              <a:t>PA</a:t>
            </a:r>
            <a:endParaRPr lang="en-US" altLang="zh-CN" sz="2400" b="1" dirty="0" smtClean="0"/>
          </a:p>
          <a:p>
            <a:pPr lvl="1">
              <a:lnSpc>
                <a:spcPts val="2800"/>
              </a:lnSpc>
            </a:pPr>
            <a:r>
              <a:rPr lang="zh-CN" altLang="en-US" sz="2400" b="1" dirty="0" smtClean="0"/>
              <a:t>硬件别名消去：保证每个</a:t>
            </a:r>
            <a:r>
              <a:rPr lang="en-US" altLang="zh-CN" sz="2400" b="1" dirty="0" smtClean="0"/>
              <a:t>cache</a:t>
            </a:r>
            <a:r>
              <a:rPr lang="zh-CN" altLang="en-US" sz="2400" b="1" dirty="0" smtClean="0"/>
              <a:t>块有唯一的地址</a:t>
            </a:r>
            <a:endParaRPr lang="en-US" altLang="zh-CN" sz="2400" b="1" dirty="0" smtClean="0"/>
          </a:p>
          <a:p>
            <a:pPr lvl="1">
              <a:lnSpc>
                <a:spcPts val="2800"/>
              </a:lnSpc>
            </a:pPr>
            <a:r>
              <a:rPr lang="zh-CN" altLang="en-US" sz="2400" b="1" dirty="0" smtClean="0"/>
              <a:t>软件方法：让所有别名地址的低位相同（称为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页着色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2400" b="1" i="1" u="sng" dirty="0" smtClean="0">
                <a:solidFill>
                  <a:schemeClr val="hlink"/>
                </a:solidFill>
              </a:rPr>
              <a:t>page coloring</a:t>
            </a:r>
            <a:r>
              <a:rPr lang="zh-CN" altLang="en-US" sz="2400" b="1" i="1" u="sng" dirty="0" smtClean="0">
                <a:solidFill>
                  <a:schemeClr val="hlink"/>
                </a:solidFill>
              </a:rPr>
              <a:t>）</a:t>
            </a:r>
            <a:endParaRPr lang="en-US" altLang="zh-CN" sz="2400" b="1" dirty="0" smtClean="0"/>
          </a:p>
          <a:p>
            <a:pPr marL="0" indent="0">
              <a:lnSpc>
                <a:spcPts val="2800"/>
              </a:lnSpc>
              <a:buFont typeface="Arial" panose="020B0604020202020204" pitchFamily="34" charset="0"/>
              <a:buNone/>
            </a:pPr>
            <a:endParaRPr lang="en-US" altLang="zh-CN" sz="2400" b="1" dirty="0" smtClean="0"/>
          </a:p>
          <a:p>
            <a:pPr marL="342900" lvl="1" indent="-342900">
              <a:lnSpc>
                <a:spcPts val="2800"/>
              </a:lnSpc>
              <a:buFont typeface="Arial" panose="020B0604020202020204" pitchFamily="34" charset="0"/>
              <a:buChar char="•"/>
            </a:pPr>
            <a:r>
              <a:rPr lang="en-US" altLang="zh-CN" b="1" dirty="0" smtClean="0"/>
              <a:t>I/O </a:t>
            </a:r>
            <a:r>
              <a:rPr lang="zh-CN" altLang="en-US" b="1" dirty="0" smtClean="0"/>
              <a:t>与</a:t>
            </a:r>
            <a:r>
              <a:rPr lang="en-US" altLang="zh-CN" b="1" dirty="0" smtClean="0"/>
              <a:t>cache</a:t>
            </a:r>
            <a:r>
              <a:rPr lang="zh-CN" altLang="en-US" b="1" dirty="0" smtClean="0"/>
              <a:t>交互：</a:t>
            </a:r>
            <a:r>
              <a:rPr lang="en-US" altLang="zh-CN" sz="2400" b="1" dirty="0" smtClean="0">
                <a:solidFill>
                  <a:srgbClr val="0070C0"/>
                </a:solidFill>
              </a:rPr>
              <a:t>I/O</a:t>
            </a:r>
            <a:r>
              <a:rPr lang="zh-CN" altLang="en-US" sz="2400" b="1" dirty="0" smtClean="0">
                <a:solidFill>
                  <a:srgbClr val="0070C0"/>
                </a:solidFill>
              </a:rPr>
              <a:t>一般使用物理地址</a:t>
            </a:r>
            <a:r>
              <a:rPr lang="zh-CN" altLang="en-US" sz="2400" b="1" dirty="0" smtClean="0"/>
              <a:t>，</a:t>
            </a:r>
            <a:endParaRPr lang="en-US" altLang="zh-CN" sz="2400" b="1" dirty="0" smtClean="0"/>
          </a:p>
          <a:p>
            <a:pPr marL="0" lvl="1" indent="0">
              <a:lnSpc>
                <a:spcPts val="2800"/>
              </a:lnSpc>
              <a:buNone/>
            </a:pPr>
            <a:r>
              <a:rPr lang="en-US" altLang="zh-CN" sz="2400" b="1" dirty="0"/>
              <a:t> </a:t>
            </a:r>
            <a:r>
              <a:rPr lang="en-US" altLang="zh-CN" sz="2400" b="1" dirty="0" smtClean="0"/>
              <a:t>                                             </a:t>
            </a:r>
            <a:r>
              <a:rPr lang="zh-CN" altLang="en-US" sz="2400" b="1" dirty="0" smtClean="0"/>
              <a:t>因此需要将</a:t>
            </a:r>
            <a:r>
              <a:rPr lang="en-US" altLang="zh-CN" sz="2400" b="1" dirty="0" smtClean="0"/>
              <a:t>PA</a:t>
            </a:r>
            <a:r>
              <a:rPr lang="zh-CN" altLang="en-US" sz="2400" b="1" dirty="0" smtClean="0"/>
              <a:t>映射为</a:t>
            </a:r>
            <a:r>
              <a:rPr lang="en-US" altLang="zh-CN" sz="2400" b="1" dirty="0" smtClean="0"/>
              <a:t>VA</a:t>
            </a:r>
            <a:endParaRPr lang="en-US" altLang="zh-CN" sz="2400" b="1" dirty="0" smtClean="0"/>
          </a:p>
          <a:p>
            <a:pPr>
              <a:lnSpc>
                <a:spcPts val="2800"/>
              </a:lnSpc>
            </a:pPr>
            <a:endParaRPr lang="en-US" altLang="zh-CN" sz="2400" b="1" dirty="0" smtClean="0"/>
          </a:p>
          <a:p>
            <a:pPr>
              <a:lnSpc>
                <a:spcPts val="2500"/>
              </a:lnSpc>
            </a:pPr>
            <a:endParaRPr lang="en-US" altLang="zh-CN" sz="2400" b="1" dirty="0" smtClean="0"/>
          </a:p>
          <a:p>
            <a:pPr>
              <a:lnSpc>
                <a:spcPts val="2100"/>
              </a:lnSpc>
              <a:buFontTx/>
              <a:buNone/>
            </a:pPr>
            <a:endParaRPr lang="en-US" sz="1600" dirty="0" smtClean="0"/>
          </a:p>
          <a:p>
            <a:pPr lvl="1">
              <a:lnSpc>
                <a:spcPts val="2100"/>
              </a:lnSpc>
            </a:pP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001000" cy="4343400"/>
          </a:xfrm>
        </p:spPr>
        <p:txBody>
          <a:bodyPr>
            <a:normAutofit fontScale="85000" lnSpcReduction="10000"/>
          </a:bodyPr>
          <a:lstStyle/>
          <a:p>
            <a:pPr>
              <a:buFontTx/>
              <a:buNone/>
            </a:pPr>
            <a:r>
              <a:rPr lang="zh-CN" altLang="en-US" sz="30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方法</a:t>
            </a:r>
            <a:endParaRPr lang="en-US" altLang="zh-CN" sz="3000" b="1" dirty="0" smtClean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>
              <a:lnSpc>
                <a:spcPts val="3200"/>
              </a:lnSpc>
              <a:buNone/>
            </a:pPr>
            <a:r>
              <a:rPr lang="zh-CN" altLang="en-US" b="1" dirty="0" smtClean="0">
                <a:ea typeface="宋体" panose="02010600030101010101" pitchFamily="2" charset="-122"/>
              </a:rPr>
              <a:t>              写</a:t>
            </a:r>
            <a:r>
              <a:rPr lang="zh-CN" altLang="en-US" b="1" dirty="0">
                <a:ea typeface="宋体" panose="02010600030101010101" pitchFamily="2" charset="-122"/>
              </a:rPr>
              <a:t>命中比读命中花费更长时间，因为在检查标识后才能写入数据。</a:t>
            </a:r>
            <a:r>
              <a:rPr lang="en-US" altLang="zh-CN" b="1" dirty="0">
                <a:ea typeface="宋体" panose="02010600030101010101" pitchFamily="2" charset="-122"/>
              </a:rPr>
              <a:t> </a:t>
            </a:r>
            <a:endParaRPr lang="en-US" altLang="zh-CN" b="1" dirty="0"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en-US" altLang="zh-CN" b="1" dirty="0">
              <a:ea typeface="宋体" panose="02010600030101010101" pitchFamily="2" charset="-122"/>
            </a:endParaRPr>
          </a:p>
          <a:p>
            <a:pPr>
              <a:lnSpc>
                <a:spcPts val="3600"/>
              </a:lnSpc>
            </a:pPr>
            <a:r>
              <a:rPr lang="zh-CN" altLang="en-US" b="1" dirty="0" smtClean="0">
                <a:ea typeface="宋体" panose="02010600030101010101" pitchFamily="2" charset="-122"/>
              </a:rPr>
              <a:t>将写操作</a:t>
            </a:r>
            <a:r>
              <a:rPr lang="zh-CN" altLang="en-US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分为两步</a:t>
            </a:r>
            <a:r>
              <a:rPr lang="zh-CN" altLang="en-US" b="1" dirty="0">
                <a:ea typeface="宋体" panose="02010600030101010101" pitchFamily="2" charset="-122"/>
              </a:rPr>
              <a:t>：</a:t>
            </a:r>
            <a:r>
              <a:rPr lang="zh-CN" altLang="en-US" b="1" dirty="0" smtClean="0">
                <a:ea typeface="宋体" panose="02010600030101010101" pitchFamily="2" charset="-122"/>
              </a:rPr>
              <a:t>第</a:t>
            </a:r>
            <a:r>
              <a:rPr lang="en-US" altLang="zh-CN" b="1" dirty="0" smtClean="0">
                <a:ea typeface="宋体" panose="02010600030101010101" pitchFamily="2" charset="-122"/>
              </a:rPr>
              <a:t>1</a:t>
            </a:r>
            <a:r>
              <a:rPr lang="zh-CN" altLang="en-US" b="1" dirty="0" smtClean="0">
                <a:ea typeface="宋体" panose="02010600030101010101" pitchFamily="2" charset="-122"/>
              </a:rPr>
              <a:t>步标识检查；</a:t>
            </a:r>
            <a:endParaRPr lang="en-US" altLang="zh-CN" b="1" dirty="0" smtClean="0">
              <a:ea typeface="宋体" panose="02010600030101010101" pitchFamily="2" charset="-122"/>
            </a:endParaRPr>
          </a:p>
          <a:p>
            <a:pPr marL="0" indent="0">
              <a:lnSpc>
                <a:spcPts val="3600"/>
              </a:lnSpc>
              <a:buNone/>
            </a:pPr>
            <a:r>
              <a:rPr lang="en-US" altLang="zh-CN" b="1" dirty="0">
                <a:ea typeface="宋体" panose="02010600030101010101" pitchFamily="2" charset="-122"/>
              </a:rPr>
              <a:t> </a:t>
            </a:r>
            <a:r>
              <a:rPr lang="en-US" altLang="zh-CN" b="1" dirty="0" smtClean="0">
                <a:ea typeface="宋体" panose="02010600030101010101" pitchFamily="2" charset="-122"/>
              </a:rPr>
              <a:t>                                           </a:t>
            </a:r>
            <a:r>
              <a:rPr lang="zh-CN" altLang="en-US" b="1" dirty="0" smtClean="0">
                <a:ea typeface="宋体" panose="02010600030101010101" pitchFamily="2" charset="-122"/>
              </a:rPr>
              <a:t>第</a:t>
            </a:r>
            <a:r>
              <a:rPr lang="en-US" altLang="zh-CN" b="1" dirty="0" smtClean="0">
                <a:ea typeface="宋体" panose="02010600030101010101" pitchFamily="2" charset="-122"/>
              </a:rPr>
              <a:t>2</a:t>
            </a:r>
            <a:r>
              <a:rPr lang="zh-CN" altLang="en-US" b="1" dirty="0" smtClean="0">
                <a:ea typeface="宋体" panose="02010600030101010101" pitchFamily="2" charset="-122"/>
              </a:rPr>
              <a:t>步写数据。</a:t>
            </a:r>
            <a:r>
              <a:rPr lang="en-US" altLang="zh-CN" b="1" dirty="0" smtClean="0">
                <a:ea typeface="宋体" panose="02010600030101010101" pitchFamily="2" charset="-122"/>
              </a:rPr>
              <a:t> </a:t>
            </a:r>
            <a:endParaRPr lang="en-US" altLang="zh-CN" b="1" dirty="0">
              <a:ea typeface="宋体" panose="02010600030101010101" pitchFamily="2" charset="-122"/>
            </a:endParaRPr>
          </a:p>
          <a:p>
            <a:pPr>
              <a:lnSpc>
                <a:spcPts val="3600"/>
              </a:lnSpc>
              <a:buFontTx/>
              <a:buNone/>
            </a:pPr>
            <a:endParaRPr lang="en-US" altLang="zh-CN" b="1" dirty="0">
              <a:ea typeface="宋体" panose="02010600030101010101" pitchFamily="2" charset="-122"/>
            </a:endParaRPr>
          </a:p>
          <a:p>
            <a:pPr>
              <a:lnSpc>
                <a:spcPts val="3600"/>
              </a:lnSpc>
            </a:pPr>
            <a:r>
              <a:rPr lang="zh-CN" altLang="en-US" b="1" dirty="0" smtClean="0">
                <a:ea typeface="宋体" panose="02010600030101010101" pitchFamily="2" charset="-122"/>
              </a:rPr>
              <a:t>本次写的第</a:t>
            </a:r>
            <a:r>
              <a:rPr lang="en-US" altLang="zh-CN" b="1" dirty="0" smtClean="0">
                <a:ea typeface="宋体" panose="02010600030101010101" pitchFamily="2" charset="-122"/>
              </a:rPr>
              <a:t>2</a:t>
            </a:r>
            <a:r>
              <a:rPr lang="zh-CN" altLang="en-US" b="1" dirty="0" smtClean="0">
                <a:ea typeface="宋体" panose="02010600030101010101" pitchFamily="2" charset="-122"/>
              </a:rPr>
              <a:t>步</a:t>
            </a:r>
            <a:r>
              <a:rPr lang="zh-CN" altLang="en-US" b="1" smtClean="0">
                <a:ea typeface="宋体" panose="02010600030101010101" pitchFamily="2" charset="-122"/>
              </a:rPr>
              <a:t>与下次标识比较的</a:t>
            </a:r>
            <a:r>
              <a:rPr lang="zh-CN" altLang="en-US" b="1" dirty="0" smtClean="0">
                <a:ea typeface="宋体" panose="02010600030101010101" pitchFamily="2" charset="-122"/>
              </a:rPr>
              <a:t>第</a:t>
            </a:r>
            <a:r>
              <a:rPr lang="en-US" altLang="zh-CN" b="1" dirty="0" smtClean="0">
                <a:ea typeface="宋体" panose="02010600030101010101" pitchFamily="2" charset="-122"/>
              </a:rPr>
              <a:t>1</a:t>
            </a:r>
            <a:r>
              <a:rPr lang="zh-CN" altLang="en-US" b="1" dirty="0">
                <a:ea typeface="宋体" panose="02010600030101010101" pitchFamily="2" charset="-122"/>
              </a:rPr>
              <a:t>步</a:t>
            </a:r>
            <a:r>
              <a:rPr lang="zh-CN" altLang="en-US" b="1" dirty="0" smtClean="0">
                <a:ea typeface="宋体" panose="02010600030101010101" pitchFamily="2" charset="-122"/>
              </a:rPr>
              <a:t>同时进行。</a:t>
            </a:r>
            <a:endParaRPr lang="en-US" b="1" dirty="0"/>
          </a:p>
        </p:txBody>
      </p:sp>
      <p:sp>
        <p:nvSpPr>
          <p:cNvPr id="941062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188640"/>
            <a:ext cx="7848600" cy="1143000"/>
          </a:xfrm>
        </p:spPr>
        <p:txBody>
          <a:bodyPr/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第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3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种命中时间减少技术：</a:t>
            </a:r>
            <a:br>
              <a:rPr lang="en-US" altLang="zh-CN" sz="3200" b="1" dirty="0" smtClean="0">
                <a:solidFill>
                  <a:srgbClr val="FF0000"/>
                </a:solidFill>
              </a:rPr>
            </a:br>
            <a:r>
              <a:rPr lang="zh-CN" altLang="en-US" sz="3200" b="1" dirty="0" smtClean="0">
                <a:solidFill>
                  <a:srgbClr val="FF0000"/>
                </a:solidFill>
              </a:rPr>
              <a:t>流水线化</a:t>
            </a:r>
            <a:r>
              <a:rPr lang="en-US" sz="3200" b="1" dirty="0" smtClean="0">
                <a:solidFill>
                  <a:srgbClr val="FF0000"/>
                </a:solidFill>
              </a:rPr>
              <a:t>Cache 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访问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0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23528" y="1828800"/>
            <a:ext cx="8134672" cy="4343400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r>
              <a:rPr lang="zh-CN" altLang="en-US" sz="2800" b="1" dirty="0">
                <a:solidFill>
                  <a:schemeClr val="hlink"/>
                </a:solidFill>
                <a:ea typeface="宋体" panose="02010600030101010101" pitchFamily="2" charset="-122"/>
              </a:rPr>
              <a:t>方法</a:t>
            </a:r>
            <a:endParaRPr lang="en-US" altLang="zh-CN" sz="2800" b="1" dirty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>
              <a:lnSpc>
                <a:spcPts val="3200"/>
              </a:lnSpc>
              <a:buNone/>
            </a:pPr>
            <a:r>
              <a:rPr lang="zh-CN" altLang="en-US" sz="2800" b="1" dirty="0">
                <a:ea typeface="宋体" panose="02010600030101010101" pitchFamily="2" charset="-122"/>
              </a:rPr>
              <a:t>              写命中比读命中花费更长时间，因为在检查标识后才能写入数据。</a:t>
            </a:r>
            <a:r>
              <a:rPr lang="en-US" altLang="zh-CN" sz="2800" b="1" dirty="0">
                <a:ea typeface="宋体" panose="02010600030101010101" pitchFamily="2" charset="-122"/>
              </a:rPr>
              <a:t> </a:t>
            </a:r>
            <a:endParaRPr lang="en-US" altLang="zh-CN" sz="2800" b="1" dirty="0"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en-US" altLang="zh-CN" sz="2800" b="1" dirty="0">
              <a:ea typeface="宋体" panose="02010600030101010101" pitchFamily="2" charset="-122"/>
            </a:endParaRPr>
          </a:p>
          <a:p>
            <a:pPr>
              <a:lnSpc>
                <a:spcPts val="3600"/>
              </a:lnSpc>
            </a:pPr>
            <a:r>
              <a:rPr lang="zh-CN" altLang="en-US" sz="2800" b="1" dirty="0">
                <a:ea typeface="宋体" panose="02010600030101010101" pitchFamily="2" charset="-122"/>
              </a:rPr>
              <a:t>将写操作</a:t>
            </a:r>
            <a:r>
              <a:rPr lang="zh-CN" altLang="en-US" sz="2800" b="1" dirty="0">
                <a:solidFill>
                  <a:srgbClr val="C00000"/>
                </a:solidFill>
                <a:ea typeface="宋体" panose="02010600030101010101" pitchFamily="2" charset="-122"/>
              </a:rPr>
              <a:t>分为两步</a:t>
            </a:r>
            <a:r>
              <a:rPr lang="zh-CN" altLang="en-US" sz="2800" b="1" dirty="0">
                <a:ea typeface="宋体" panose="02010600030101010101" pitchFamily="2" charset="-122"/>
              </a:rPr>
              <a:t>：第</a:t>
            </a:r>
            <a:r>
              <a:rPr lang="en-US" altLang="zh-CN" sz="2800" b="1" dirty="0"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ea typeface="宋体" panose="02010600030101010101" pitchFamily="2" charset="-122"/>
              </a:rPr>
              <a:t>步标识检查；</a:t>
            </a:r>
            <a:endParaRPr lang="en-US" altLang="zh-CN" sz="2800" b="1" dirty="0">
              <a:ea typeface="宋体" panose="02010600030101010101" pitchFamily="2" charset="-122"/>
            </a:endParaRPr>
          </a:p>
          <a:p>
            <a:pPr marL="0" indent="0">
              <a:lnSpc>
                <a:spcPts val="3600"/>
              </a:lnSpc>
              <a:buNone/>
            </a:pPr>
            <a:r>
              <a:rPr lang="en-US" altLang="zh-CN" sz="2800" b="1" dirty="0">
                <a:ea typeface="宋体" panose="02010600030101010101" pitchFamily="2" charset="-122"/>
              </a:rPr>
              <a:t>                                            </a:t>
            </a:r>
            <a:r>
              <a:rPr lang="zh-CN" altLang="en-US" sz="2800" b="1" dirty="0">
                <a:ea typeface="宋体" panose="02010600030101010101" pitchFamily="2" charset="-122"/>
              </a:rPr>
              <a:t>第</a:t>
            </a:r>
            <a:r>
              <a:rPr lang="en-US" altLang="zh-CN" sz="2800" b="1" dirty="0"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ea typeface="宋体" panose="02010600030101010101" pitchFamily="2" charset="-122"/>
              </a:rPr>
              <a:t>步写数据。</a:t>
            </a:r>
            <a:r>
              <a:rPr lang="en-US" altLang="zh-CN" sz="2800" b="1" dirty="0">
                <a:ea typeface="宋体" panose="02010600030101010101" pitchFamily="2" charset="-122"/>
              </a:rPr>
              <a:t> </a:t>
            </a:r>
            <a:endParaRPr lang="en-US" altLang="zh-CN" sz="2800" b="1" dirty="0">
              <a:ea typeface="宋体" panose="02010600030101010101" pitchFamily="2" charset="-122"/>
            </a:endParaRPr>
          </a:p>
          <a:p>
            <a:pPr>
              <a:lnSpc>
                <a:spcPts val="3600"/>
              </a:lnSpc>
              <a:buFontTx/>
              <a:buNone/>
            </a:pPr>
            <a:endParaRPr lang="en-US" altLang="zh-CN" sz="2800" b="1" dirty="0">
              <a:ea typeface="宋体" panose="02010600030101010101" pitchFamily="2" charset="-122"/>
            </a:endParaRPr>
          </a:p>
          <a:p>
            <a:pPr>
              <a:lnSpc>
                <a:spcPts val="3600"/>
              </a:lnSpc>
            </a:pPr>
            <a:r>
              <a:rPr lang="zh-CN" altLang="en-US" sz="2800" b="1" dirty="0">
                <a:ea typeface="宋体" panose="02010600030101010101" pitchFamily="2" charset="-122"/>
              </a:rPr>
              <a:t>本次写的第</a:t>
            </a:r>
            <a:r>
              <a:rPr lang="en-US" altLang="zh-CN" sz="2800" b="1" dirty="0"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ea typeface="宋体" panose="02010600030101010101" pitchFamily="2" charset="-122"/>
              </a:rPr>
              <a:t>步与</a:t>
            </a:r>
            <a:r>
              <a:rPr lang="zh-CN" altLang="en-US" sz="2800" b="1" dirty="0" smtClean="0">
                <a:ea typeface="宋体" panose="02010600030101010101" pitchFamily="2" charset="-122"/>
              </a:rPr>
              <a:t>下次比较标识的</a:t>
            </a:r>
            <a:r>
              <a:rPr lang="zh-CN" altLang="en-US" sz="2800" b="1" dirty="0">
                <a:ea typeface="宋体" panose="02010600030101010101" pitchFamily="2" charset="-122"/>
              </a:rPr>
              <a:t>第</a:t>
            </a:r>
            <a:r>
              <a:rPr lang="en-US" altLang="zh-CN" sz="2800" b="1" dirty="0"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ea typeface="宋体" panose="02010600030101010101" pitchFamily="2" charset="-122"/>
              </a:rPr>
              <a:t>步同时进行。</a:t>
            </a:r>
            <a:endParaRPr lang="en-US" altLang="zh-CN" sz="2800" b="1" dirty="0"/>
          </a:p>
          <a:p>
            <a:pPr>
              <a:buFontTx/>
              <a:buNone/>
            </a:pPr>
            <a:endParaRPr 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467544" y="1169863"/>
            <a:ext cx="8305800" cy="5715000"/>
            <a:chOff x="467544" y="1169863"/>
            <a:chExt cx="8305800" cy="5715000"/>
          </a:xfrm>
        </p:grpSpPr>
        <p:pic>
          <p:nvPicPr>
            <p:cNvPr id="941060" name="Picture 4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544" y="1169863"/>
              <a:ext cx="8305800" cy="5715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41061" name="Rectangle 5"/>
            <p:cNvSpPr>
              <a:spLocks noChangeArrowheads="1"/>
            </p:cNvSpPr>
            <p:nvPr/>
          </p:nvSpPr>
          <p:spPr bwMode="auto">
            <a:xfrm>
              <a:off x="2129657" y="3071688"/>
              <a:ext cx="184150" cy="369888"/>
            </a:xfrm>
            <a:prstGeom prst="rect">
              <a:avLst/>
            </a:prstGeom>
            <a:solidFill>
              <a:srgbClr val="FFFF00">
                <a:alpha val="5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9050">
                  <a:solidFill>
                    <a:schemeClr val="hlink"/>
                  </a:solidFill>
                  <a:miter lim="800000"/>
                  <a:headEnd/>
                  <a:tailEnd type="none" w="sm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zh-CN" altLang="en-US" b="1" dirty="0"/>
            </a:p>
          </p:txBody>
        </p:sp>
      </p:grpSp>
      <p:sp>
        <p:nvSpPr>
          <p:cNvPr id="941062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188640"/>
            <a:ext cx="7848600" cy="1143000"/>
          </a:xfrm>
        </p:spPr>
        <p:txBody>
          <a:bodyPr/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第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3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种命中时间减少技术：</a:t>
            </a:r>
            <a:br>
              <a:rPr lang="en-US" altLang="zh-CN" sz="3200" b="1" dirty="0" smtClean="0">
                <a:solidFill>
                  <a:srgbClr val="FF0000"/>
                </a:solidFill>
              </a:rPr>
            </a:br>
            <a:r>
              <a:rPr lang="en-US" sz="3200" b="1" dirty="0" smtClean="0">
                <a:solidFill>
                  <a:srgbClr val="FF0000"/>
                </a:solidFill>
              </a:rPr>
              <a:t>Third  </a:t>
            </a:r>
            <a:r>
              <a:rPr lang="en-US" sz="3200" b="1" dirty="0">
                <a:solidFill>
                  <a:srgbClr val="FF0000"/>
                </a:solidFill>
              </a:rPr>
              <a:t>Hit Time 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流水线化</a:t>
            </a:r>
            <a:r>
              <a:rPr lang="en-US" sz="3200" b="1" dirty="0" smtClean="0">
                <a:solidFill>
                  <a:srgbClr val="FF0000"/>
                </a:solidFill>
              </a:rPr>
              <a:t>Cache 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访问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cxnSp>
        <p:nvCxnSpPr>
          <p:cNvPr id="4" name="直接箭头连接符 3"/>
          <p:cNvCxnSpPr/>
          <p:nvPr/>
        </p:nvCxnSpPr>
        <p:spPr>
          <a:xfrm flipV="1">
            <a:off x="6931024" y="2211735"/>
            <a:ext cx="0" cy="57606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314" name="Rectangle 2"/>
          <p:cNvSpPr>
            <a:spLocks noGrp="1" noChangeArrowheads="1"/>
          </p:cNvSpPr>
          <p:nvPr>
            <p:ph type="title"/>
          </p:nvPr>
        </p:nvSpPr>
        <p:spPr>
          <a:xfrm>
            <a:off x="971600" y="188640"/>
            <a:ext cx="7162800" cy="1143000"/>
          </a:xfrm>
          <a:noFill/>
        </p:spPr>
        <p:txBody>
          <a:bodyPr lIns="90488" rIns="90488">
            <a:normAutofit/>
          </a:bodyPr>
          <a:lstStyle/>
          <a:p>
            <a:r>
              <a:rPr lang="zh-CN" altLang="en-US" sz="32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第</a:t>
            </a:r>
            <a:r>
              <a:rPr lang="en-US" altLang="zh-CN" sz="32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4</a:t>
            </a:r>
            <a:r>
              <a:rPr lang="zh-CN" altLang="en-US" sz="32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种命中时间减小技术：路预测</a:t>
            </a:r>
            <a:endParaRPr lang="en-US" sz="32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90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479848"/>
            <a:ext cx="8743950" cy="4397424"/>
          </a:xfrm>
          <a:noFill/>
        </p:spPr>
        <p:txBody>
          <a:bodyPr lIns="90488" rIns="90488">
            <a:normAutofit/>
          </a:bodyPr>
          <a:lstStyle/>
          <a:p>
            <a:pPr marL="228600" indent="-228600">
              <a:lnSpc>
                <a:spcPts val="2800"/>
              </a:lnSpc>
              <a:buFontTx/>
              <a:buNone/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r>
              <a:rPr lang="zh-CN" altLang="en-US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路预测：针对组相联</a:t>
            </a:r>
            <a:endParaRPr lang="en-US" altLang="zh-CN" b="1" dirty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 marL="228600" indent="-228600">
              <a:lnSpc>
                <a:spcPts val="2800"/>
              </a:lnSpc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r>
              <a:rPr lang="zh-CN" altLang="en-US" sz="2400" b="1" dirty="0" smtClean="0">
                <a:ea typeface="宋体" panose="02010600030101010101" pitchFamily="2" charset="-122"/>
              </a:rPr>
              <a:t>在</a:t>
            </a:r>
            <a:r>
              <a:rPr lang="en-US" altLang="zh-CN" sz="2400" b="1" dirty="0" smtClean="0">
                <a:ea typeface="宋体" panose="02010600030101010101" pitchFamily="2" charset="-122"/>
              </a:rPr>
              <a:t>cache</a:t>
            </a:r>
            <a:r>
              <a:rPr lang="zh-CN" altLang="en-US" sz="2400" b="1" dirty="0" smtClean="0">
                <a:ea typeface="宋体" panose="02010600030101010101" pitchFamily="2" charset="-122"/>
              </a:rPr>
              <a:t>中预留特殊的位，用来预测</a:t>
            </a:r>
            <a:r>
              <a:rPr lang="zh-CN" altLang="en-US" sz="2400" b="1" dirty="0" smtClean="0">
                <a:solidFill>
                  <a:srgbClr val="0070C0"/>
                </a:solidFill>
                <a:ea typeface="宋体" panose="02010600030101010101" pitchFamily="2" charset="-122"/>
              </a:rPr>
              <a:t>下一次</a:t>
            </a:r>
            <a:r>
              <a:rPr lang="zh-CN" altLang="en-US" sz="2400" b="1" dirty="0" smtClean="0">
                <a:ea typeface="宋体" panose="02010600030101010101" pitchFamily="2" charset="-122"/>
              </a:rPr>
              <a:t>访问</a:t>
            </a:r>
            <a:r>
              <a:rPr lang="en-US" altLang="zh-CN" sz="2400" b="1" dirty="0" smtClean="0">
                <a:ea typeface="宋体" panose="02010600030101010101" pitchFamily="2" charset="-122"/>
              </a:rPr>
              <a:t>cache</a:t>
            </a:r>
            <a:r>
              <a:rPr lang="zh-CN" altLang="en-US" sz="2400" b="1" dirty="0" smtClean="0">
                <a:ea typeface="宋体" panose="02010600030101010101" pitchFamily="2" charset="-122"/>
              </a:rPr>
              <a:t>可能在</a:t>
            </a:r>
            <a:r>
              <a:rPr lang="zh-CN" altLang="en-US" sz="2400" b="1" dirty="0" smtClean="0">
                <a:solidFill>
                  <a:srgbClr val="0070C0"/>
                </a:solidFill>
                <a:ea typeface="宋体" panose="02010600030101010101" pitchFamily="2" charset="-122"/>
              </a:rPr>
              <a:t>组</a:t>
            </a:r>
            <a:r>
              <a:rPr lang="zh-CN" altLang="en-US" sz="2400" b="1" dirty="0" smtClean="0">
                <a:ea typeface="宋体" panose="02010600030101010101" pitchFamily="2" charset="-122"/>
              </a:rPr>
              <a:t>中会用到的</a:t>
            </a:r>
            <a:r>
              <a:rPr lang="zh-CN" altLang="en-US"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路</a:t>
            </a:r>
            <a:r>
              <a:rPr lang="zh-CN" altLang="en-US" sz="2400" b="1" dirty="0" smtClean="0">
                <a:ea typeface="宋体" panose="02010600030101010101" pitchFamily="2" charset="-122"/>
              </a:rPr>
              <a:t>或</a:t>
            </a:r>
            <a:r>
              <a:rPr lang="zh-CN" altLang="en-US" sz="2400" b="1" dirty="0" smtClean="0">
                <a:solidFill>
                  <a:srgbClr val="0070C0"/>
                </a:solidFill>
                <a:ea typeface="宋体" panose="02010600030101010101" pitchFamily="2" charset="-122"/>
              </a:rPr>
              <a:t>块</a:t>
            </a:r>
            <a:r>
              <a:rPr lang="zh-CN" altLang="en-US" sz="2400" b="1" dirty="0" smtClean="0">
                <a:ea typeface="宋体" panose="02010600030101010101" pitchFamily="2" charset="-122"/>
              </a:rPr>
              <a:t>。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 marL="228600" indent="-228600">
              <a:lnSpc>
                <a:spcPts val="2800"/>
              </a:lnSpc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r>
              <a:rPr lang="en-US" altLang="zh-CN" sz="2400" b="1" dirty="0" smtClean="0">
                <a:ea typeface="宋体" panose="02010600030101010101" pitchFamily="2" charset="-122"/>
              </a:rPr>
              <a:t>Alpha </a:t>
            </a:r>
            <a:r>
              <a:rPr lang="en-US" altLang="zh-CN" sz="2400" b="1" dirty="0">
                <a:ea typeface="宋体" panose="02010600030101010101" pitchFamily="2" charset="-122"/>
              </a:rPr>
              <a:t>21264 </a:t>
            </a:r>
            <a:r>
              <a:rPr lang="zh-CN" altLang="en-US" sz="2400" b="1" dirty="0" smtClean="0">
                <a:ea typeface="宋体" panose="02010600030101010101" pitchFamily="2" charset="-122"/>
              </a:rPr>
              <a:t>在</a:t>
            </a:r>
            <a:r>
              <a:rPr lang="en-US" altLang="zh-CN" sz="2400" b="1" dirty="0" smtClean="0">
                <a:ea typeface="宋体" panose="02010600030101010101" pitchFamily="2" charset="-122"/>
              </a:rPr>
              <a:t>2-</a:t>
            </a:r>
            <a:r>
              <a:rPr lang="zh-CN" altLang="en-US" sz="2400" b="1" dirty="0" smtClean="0">
                <a:ea typeface="宋体" panose="02010600030101010101" pitchFamily="2" charset="-122"/>
              </a:rPr>
              <a:t>路组相联指令</a:t>
            </a:r>
            <a:r>
              <a:rPr lang="en-US" altLang="zh-CN" sz="2400" b="1" dirty="0" smtClean="0">
                <a:ea typeface="宋体" panose="02010600030101010101" pitchFamily="2" charset="-122"/>
              </a:rPr>
              <a:t>cache</a:t>
            </a:r>
            <a:r>
              <a:rPr lang="zh-CN" altLang="en-US" sz="2400" b="1" dirty="0" smtClean="0">
                <a:ea typeface="宋体" panose="02010600030101010101" pitchFamily="2" charset="-122"/>
              </a:rPr>
              <a:t>中采用了路预测：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 lvl="1">
              <a:lnSpc>
                <a:spcPts val="2800"/>
              </a:lnSpc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r>
              <a:rPr lang="zh-CN" altLang="en-US" sz="2400" b="1" dirty="0" smtClean="0">
                <a:ea typeface="宋体" panose="02010600030101010101" pitchFamily="2" charset="-122"/>
              </a:rPr>
              <a:t>如果预测正确，指令</a:t>
            </a:r>
            <a:r>
              <a:rPr lang="en-US" sz="2400" b="1" dirty="0" smtClean="0">
                <a:ea typeface="宋体" panose="02010600030101010101" pitchFamily="2" charset="-122"/>
              </a:rPr>
              <a:t>cache</a:t>
            </a:r>
            <a:r>
              <a:rPr lang="zh-CN" altLang="en-US" sz="2400" b="1" dirty="0" smtClean="0">
                <a:ea typeface="宋体" panose="02010600030101010101" pitchFamily="2" charset="-122"/>
              </a:rPr>
              <a:t>的延迟是 </a:t>
            </a:r>
            <a:r>
              <a:rPr lang="en-US" sz="2400" b="1" dirty="0" smtClean="0">
                <a:ea typeface="宋体" panose="02010600030101010101" pitchFamily="2" charset="-122"/>
              </a:rPr>
              <a:t>1 </a:t>
            </a:r>
            <a:r>
              <a:rPr lang="zh-CN" altLang="en-US" sz="2400" b="1" dirty="0" smtClean="0">
                <a:ea typeface="宋体" panose="02010600030101010101" pitchFamily="2" charset="-122"/>
              </a:rPr>
              <a:t>个时钟周期。</a:t>
            </a:r>
            <a:endParaRPr lang="en-US" sz="2400" b="1" dirty="0">
              <a:ea typeface="宋体" panose="02010600030101010101" pitchFamily="2" charset="-122"/>
            </a:endParaRPr>
          </a:p>
          <a:p>
            <a:pPr lvl="1">
              <a:lnSpc>
                <a:spcPts val="2800"/>
              </a:lnSpc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r>
              <a:rPr lang="zh-CN" altLang="en-US" sz="2400" b="1" dirty="0" smtClean="0">
                <a:ea typeface="宋体" panose="02010600030101010101" pitchFamily="2" charset="-122"/>
              </a:rPr>
              <a:t>如果预测错误，则选择其他的块，改变路预测器，需要</a:t>
            </a:r>
            <a:r>
              <a:rPr lang="en-US" sz="2400" b="1" dirty="0" smtClean="0">
                <a:ea typeface="宋体" panose="02010600030101010101" pitchFamily="2" charset="-122"/>
              </a:rPr>
              <a:t>3</a:t>
            </a:r>
            <a:r>
              <a:rPr lang="zh-CN" altLang="en-US" sz="2400" b="1" dirty="0" smtClean="0">
                <a:ea typeface="宋体" panose="02010600030101010101" pitchFamily="2" charset="-122"/>
              </a:rPr>
              <a:t>个时钟周期。</a:t>
            </a:r>
            <a:endParaRPr lang="en-US" sz="2400" b="1" dirty="0">
              <a:ea typeface="宋体" panose="02010600030101010101" pitchFamily="2" charset="-122"/>
            </a:endParaRPr>
          </a:p>
          <a:p>
            <a:pPr lvl="1">
              <a:lnSpc>
                <a:spcPts val="2800"/>
              </a:lnSpc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r>
              <a:rPr lang="zh-CN" altLang="en-US" sz="2400" b="1" dirty="0" smtClean="0">
                <a:ea typeface="宋体" panose="02010600030101010101" pitchFamily="2" charset="-122"/>
              </a:rPr>
              <a:t>使用</a:t>
            </a:r>
            <a:r>
              <a:rPr lang="en-US" sz="2400" b="1" dirty="0" smtClean="0">
                <a:ea typeface="宋体" panose="02010600030101010101" pitchFamily="2" charset="-122"/>
              </a:rPr>
              <a:t> SPEC95</a:t>
            </a:r>
            <a:r>
              <a:rPr lang="zh-CN" altLang="en-US" sz="2400" b="1" dirty="0" smtClean="0">
                <a:ea typeface="宋体" panose="02010600030101010101" pitchFamily="2" charset="-122"/>
              </a:rPr>
              <a:t>的模拟表明组预测精度超过</a:t>
            </a:r>
            <a:r>
              <a:rPr lang="en-US" sz="2400" b="1" dirty="0" smtClean="0">
                <a:ea typeface="宋体" panose="02010600030101010101" pitchFamily="2" charset="-122"/>
              </a:rPr>
              <a:t>85%,</a:t>
            </a:r>
            <a:r>
              <a:rPr lang="zh-CN" altLang="en-US" sz="2400" b="1" dirty="0" smtClean="0">
                <a:ea typeface="宋体" panose="02010600030101010101" pitchFamily="2" charset="-122"/>
              </a:rPr>
              <a:t>，因此路预测在超过</a:t>
            </a:r>
            <a:r>
              <a:rPr lang="en-US" altLang="zh-CN" sz="2400" b="1" dirty="0" smtClean="0">
                <a:ea typeface="宋体" panose="02010600030101010101" pitchFamily="2" charset="-122"/>
              </a:rPr>
              <a:t>85%</a:t>
            </a:r>
            <a:r>
              <a:rPr lang="zh-CN" altLang="en-US" sz="2400" b="1" dirty="0" smtClean="0">
                <a:ea typeface="宋体" panose="02010600030101010101" pitchFamily="2" charset="-122"/>
              </a:rPr>
              <a:t>的取指令操作中可以节省流水线的步骤。</a:t>
            </a:r>
            <a:endParaRPr lang="en-US" altLang="zh-CN" sz="2400" b="1" dirty="0" smtClean="0">
              <a:ea typeface="宋体" panose="02010600030101010101" pitchFamily="2" charset="-122"/>
            </a:endParaRPr>
          </a:p>
          <a:p>
            <a:pPr marL="457200" lvl="1" indent="0">
              <a:lnSpc>
                <a:spcPts val="2800"/>
              </a:lnSpc>
              <a:buNone/>
              <a:tabLst>
                <a:tab pos="1828800" algn="r"/>
                <a:tab pos="3200400" algn="r"/>
                <a:tab pos="4572000" algn="r"/>
                <a:tab pos="5943600" algn="r"/>
              </a:tabLst>
            </a:pPr>
            <a:r>
              <a:rPr lang="zh-CN" altLang="en-US" sz="2400" b="1" dirty="0" smtClean="0">
                <a:ea typeface="宋体" panose="02010600030101010101" pitchFamily="2" charset="-122"/>
              </a:rPr>
              <a:t>适合推测执行处理器，预测错误时操作已经被撤销。</a:t>
            </a:r>
            <a:endParaRPr lang="en-US" sz="2400" b="1" dirty="0"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sp>
        <p:nvSpPr>
          <p:cNvPr id="3" name="TextBox 2"/>
          <p:cNvSpPr txBox="1"/>
          <p:nvPr/>
        </p:nvSpPr>
        <p:spPr>
          <a:xfrm>
            <a:off x="683568" y="5877272"/>
            <a:ext cx="64087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i="1" dirty="0" smtClean="0">
                <a:solidFill>
                  <a:srgbClr val="C00000"/>
                </a:solidFill>
              </a:rPr>
              <a:t>减少命中时间，减少功耗</a:t>
            </a:r>
            <a:endParaRPr lang="zh-CN" altLang="en-US" sz="2400" b="1" i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grpSp>
        <p:nvGrpSpPr>
          <p:cNvPr id="6" name="Group 2"/>
          <p:cNvGrpSpPr/>
          <p:nvPr/>
        </p:nvGrpSpPr>
        <p:grpSpPr bwMode="auto">
          <a:xfrm>
            <a:off x="90065" y="370573"/>
            <a:ext cx="8820472" cy="6309320"/>
            <a:chOff x="1967" y="-5749"/>
            <a:chExt cx="7972" cy="5969"/>
          </a:xfrm>
        </p:grpSpPr>
        <p:grpSp>
          <p:nvGrpSpPr>
            <p:cNvPr id="7" name="Group 3"/>
            <p:cNvGrpSpPr/>
            <p:nvPr/>
          </p:nvGrpSpPr>
          <p:grpSpPr bwMode="auto">
            <a:xfrm>
              <a:off x="3521" y="-4561"/>
              <a:ext cx="1105" cy="660"/>
              <a:chOff x="3521" y="-4561"/>
              <a:chExt cx="1105" cy="660"/>
            </a:xfrm>
          </p:grpSpPr>
          <p:sp>
            <p:nvSpPr>
              <p:cNvPr id="43093" name="Freeform 4"/>
              <p:cNvSpPr/>
              <p:nvPr/>
            </p:nvSpPr>
            <p:spPr bwMode="auto">
              <a:xfrm>
                <a:off x="3521" y="-4561"/>
                <a:ext cx="1105" cy="660"/>
              </a:xfrm>
              <a:custGeom>
                <a:avLst/>
                <a:gdLst>
                  <a:gd name="T0" fmla="+- 0 3521 3521"/>
                  <a:gd name="T1" fmla="*/ T0 w 1105"/>
                  <a:gd name="T2" fmla="+- 0 -3901 -4561"/>
                  <a:gd name="T3" fmla="*/ -3901 h 660"/>
                  <a:gd name="T4" fmla="+- 0 4626 3521"/>
                  <a:gd name="T5" fmla="*/ T4 w 1105"/>
                  <a:gd name="T6" fmla="+- 0 -3901 -4561"/>
                  <a:gd name="T7" fmla="*/ -3901 h 660"/>
                  <a:gd name="T8" fmla="+- 0 4626 3521"/>
                  <a:gd name="T9" fmla="*/ T8 w 1105"/>
                  <a:gd name="T10" fmla="+- 0 -4561 -4561"/>
                  <a:gd name="T11" fmla="*/ -4561 h 660"/>
                  <a:gd name="T12" fmla="+- 0 3521 3521"/>
                  <a:gd name="T13" fmla="*/ T12 w 1105"/>
                  <a:gd name="T14" fmla="+- 0 -4561 -4561"/>
                  <a:gd name="T15" fmla="*/ -4561 h 660"/>
                  <a:gd name="T16" fmla="+- 0 3521 3521"/>
                  <a:gd name="T17" fmla="*/ T16 w 1105"/>
                  <a:gd name="T18" fmla="+- 0 -3901 -4561"/>
                  <a:gd name="T19" fmla="*/ -3901 h 66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105" h="660">
                    <a:moveTo>
                      <a:pt x="0" y="660"/>
                    </a:moveTo>
                    <a:lnTo>
                      <a:pt x="1105" y="660"/>
                    </a:lnTo>
                    <a:lnTo>
                      <a:pt x="1105" y="0"/>
                    </a:lnTo>
                    <a:lnTo>
                      <a:pt x="0" y="0"/>
                    </a:lnTo>
                    <a:lnTo>
                      <a:pt x="0" y="660"/>
                    </a:lnTo>
                    <a:close/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pic>
            <p:nvPicPr>
              <p:cNvPr id="43013" name="Picture 5"/>
              <p:cNvPicPr>
                <a:picLocks noChangeAspect="1" noChangeArrowheads="1"/>
              </p:cNvPicPr>
              <p:nvPr/>
            </p:nvPicPr>
            <p:blipFill>
              <a:blip r:embed="rId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07" y="-4321"/>
                <a:ext cx="730" cy="3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8" name="Group 6"/>
            <p:cNvGrpSpPr/>
            <p:nvPr/>
          </p:nvGrpSpPr>
          <p:grpSpPr bwMode="auto">
            <a:xfrm>
              <a:off x="2636" y="-4231"/>
              <a:ext cx="884" cy="2"/>
              <a:chOff x="2636" y="-4231"/>
              <a:chExt cx="884" cy="2"/>
            </a:xfrm>
          </p:grpSpPr>
          <p:sp>
            <p:nvSpPr>
              <p:cNvPr id="43092" name="Freeform 7"/>
              <p:cNvSpPr/>
              <p:nvPr/>
            </p:nvSpPr>
            <p:spPr bwMode="auto">
              <a:xfrm>
                <a:off x="2636" y="-4231"/>
                <a:ext cx="884" cy="2"/>
              </a:xfrm>
              <a:custGeom>
                <a:avLst/>
                <a:gdLst>
                  <a:gd name="T0" fmla="+- 0 2636 2636"/>
                  <a:gd name="T1" fmla="*/ T0 w 884"/>
                  <a:gd name="T2" fmla="+- 0 3521 2636"/>
                  <a:gd name="T3" fmla="*/ T2 w 884"/>
                </a:gdLst>
                <a:ahLst/>
                <a:cxnLst>
                  <a:cxn ang="0">
                    <a:pos x="T1" y="0"/>
                  </a:cxn>
                  <a:cxn ang="0">
                    <a:pos x="T3" y="0"/>
                  </a:cxn>
                </a:cxnLst>
                <a:rect l="0" t="0" r="r" b="b"/>
                <a:pathLst>
                  <a:path w="884">
                    <a:moveTo>
                      <a:pt x="0" y="0"/>
                    </a:moveTo>
                    <a:lnTo>
                      <a:pt x="885" y="0"/>
                    </a:lnTo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9" name="Group 8"/>
            <p:cNvGrpSpPr/>
            <p:nvPr/>
          </p:nvGrpSpPr>
          <p:grpSpPr bwMode="auto">
            <a:xfrm>
              <a:off x="3470" y="-4278"/>
              <a:ext cx="50" cy="94"/>
              <a:chOff x="3470" y="-4278"/>
              <a:chExt cx="50" cy="94"/>
            </a:xfrm>
          </p:grpSpPr>
          <p:sp>
            <p:nvSpPr>
              <p:cNvPr id="43091" name="Freeform 9"/>
              <p:cNvSpPr/>
              <p:nvPr/>
            </p:nvSpPr>
            <p:spPr bwMode="auto">
              <a:xfrm>
                <a:off x="3470" y="-4278"/>
                <a:ext cx="50" cy="94"/>
              </a:xfrm>
              <a:custGeom>
                <a:avLst/>
                <a:gdLst>
                  <a:gd name="T0" fmla="+- 0 3470 3470"/>
                  <a:gd name="T1" fmla="*/ T0 w 50"/>
                  <a:gd name="T2" fmla="+- 0 -4185 -4278"/>
                  <a:gd name="T3" fmla="*/ -4185 h 94"/>
                  <a:gd name="T4" fmla="+- 0 3521 3470"/>
                  <a:gd name="T5" fmla="*/ T4 w 50"/>
                  <a:gd name="T6" fmla="+- 0 -4231 -4278"/>
                  <a:gd name="T7" fmla="*/ -4231 h 94"/>
                  <a:gd name="T8" fmla="+- 0 3470 3470"/>
                  <a:gd name="T9" fmla="*/ T8 w 50"/>
                  <a:gd name="T10" fmla="+- 0 -4278 -4278"/>
                  <a:gd name="T11" fmla="*/ -4278 h 9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</a:cxnLst>
                <a:rect l="0" t="0" r="r" b="b"/>
                <a:pathLst>
                  <a:path w="50" h="94">
                    <a:moveTo>
                      <a:pt x="0" y="93"/>
                    </a:moveTo>
                    <a:lnTo>
                      <a:pt x="51" y="47"/>
                    </a:lnTo>
                    <a:lnTo>
                      <a:pt x="0" y="0"/>
                    </a:lnTo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0" name="Group 10"/>
            <p:cNvGrpSpPr/>
            <p:nvPr/>
          </p:nvGrpSpPr>
          <p:grpSpPr bwMode="auto">
            <a:xfrm>
              <a:off x="5290" y="-4561"/>
              <a:ext cx="1128" cy="660"/>
              <a:chOff x="5290" y="-4561"/>
              <a:chExt cx="1128" cy="660"/>
            </a:xfrm>
          </p:grpSpPr>
          <p:sp>
            <p:nvSpPr>
              <p:cNvPr id="43090" name="Freeform 11"/>
              <p:cNvSpPr/>
              <p:nvPr/>
            </p:nvSpPr>
            <p:spPr bwMode="auto">
              <a:xfrm>
                <a:off x="5290" y="-4561"/>
                <a:ext cx="1128" cy="660"/>
              </a:xfrm>
              <a:custGeom>
                <a:avLst/>
                <a:gdLst>
                  <a:gd name="T0" fmla="+- 0 5290 5290"/>
                  <a:gd name="T1" fmla="*/ T0 w 1128"/>
                  <a:gd name="T2" fmla="+- 0 -3901 -4561"/>
                  <a:gd name="T3" fmla="*/ -3901 h 660"/>
                  <a:gd name="T4" fmla="+- 0 6418 5290"/>
                  <a:gd name="T5" fmla="*/ T4 w 1128"/>
                  <a:gd name="T6" fmla="+- 0 -3901 -4561"/>
                  <a:gd name="T7" fmla="*/ -3901 h 660"/>
                  <a:gd name="T8" fmla="+- 0 6418 5290"/>
                  <a:gd name="T9" fmla="*/ T8 w 1128"/>
                  <a:gd name="T10" fmla="+- 0 -4561 -4561"/>
                  <a:gd name="T11" fmla="*/ -4561 h 660"/>
                  <a:gd name="T12" fmla="+- 0 5290 5290"/>
                  <a:gd name="T13" fmla="*/ T12 w 1128"/>
                  <a:gd name="T14" fmla="+- 0 -4561 -4561"/>
                  <a:gd name="T15" fmla="*/ -4561 h 660"/>
                  <a:gd name="T16" fmla="+- 0 5290 5290"/>
                  <a:gd name="T17" fmla="*/ T16 w 1128"/>
                  <a:gd name="T18" fmla="+- 0 -3901 -4561"/>
                  <a:gd name="T19" fmla="*/ -3901 h 66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128" h="660">
                    <a:moveTo>
                      <a:pt x="0" y="660"/>
                    </a:moveTo>
                    <a:lnTo>
                      <a:pt x="1128" y="660"/>
                    </a:lnTo>
                    <a:lnTo>
                      <a:pt x="1128" y="0"/>
                    </a:lnTo>
                    <a:lnTo>
                      <a:pt x="0" y="0"/>
                    </a:lnTo>
                    <a:lnTo>
                      <a:pt x="0" y="660"/>
                    </a:lnTo>
                    <a:close/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1" name="Group 12"/>
            <p:cNvGrpSpPr/>
            <p:nvPr/>
          </p:nvGrpSpPr>
          <p:grpSpPr bwMode="auto">
            <a:xfrm>
              <a:off x="5449" y="-4484"/>
              <a:ext cx="124" cy="86"/>
              <a:chOff x="5449" y="-4484"/>
              <a:chExt cx="124" cy="86"/>
            </a:xfrm>
          </p:grpSpPr>
          <p:sp>
            <p:nvSpPr>
              <p:cNvPr id="43089" name="Freeform 13"/>
              <p:cNvSpPr/>
              <p:nvPr/>
            </p:nvSpPr>
            <p:spPr bwMode="auto">
              <a:xfrm>
                <a:off x="5449" y="-4484"/>
                <a:ext cx="124" cy="86"/>
              </a:xfrm>
              <a:custGeom>
                <a:avLst/>
                <a:gdLst>
                  <a:gd name="T0" fmla="+- 0 5449 5449"/>
                  <a:gd name="T1" fmla="*/ T0 w 124"/>
                  <a:gd name="T2" fmla="+- 0 -4398 -4484"/>
                  <a:gd name="T3" fmla="*/ -4398 h 86"/>
                  <a:gd name="T4" fmla="+- 0 5573 5449"/>
                  <a:gd name="T5" fmla="*/ T4 w 124"/>
                  <a:gd name="T6" fmla="+- 0 -4398 -4484"/>
                  <a:gd name="T7" fmla="*/ -4398 h 86"/>
                  <a:gd name="T8" fmla="+- 0 5573 5449"/>
                  <a:gd name="T9" fmla="*/ T8 w 124"/>
                  <a:gd name="T10" fmla="+- 0 -4484 -4484"/>
                  <a:gd name="T11" fmla="*/ -4484 h 86"/>
                  <a:gd name="T12" fmla="+- 0 5449 5449"/>
                  <a:gd name="T13" fmla="*/ T12 w 124"/>
                  <a:gd name="T14" fmla="+- 0 -4484 -4484"/>
                  <a:gd name="T15" fmla="*/ -4484 h 86"/>
                  <a:gd name="T16" fmla="+- 0 5449 5449"/>
                  <a:gd name="T17" fmla="*/ T16 w 124"/>
                  <a:gd name="T18" fmla="+- 0 -4398 -4484"/>
                  <a:gd name="T19" fmla="*/ -4398 h 8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24" h="86">
                    <a:moveTo>
                      <a:pt x="0" y="86"/>
                    </a:moveTo>
                    <a:lnTo>
                      <a:pt x="124" y="86"/>
                    </a:lnTo>
                    <a:lnTo>
                      <a:pt x="124" y="0"/>
                    </a:lnTo>
                    <a:lnTo>
                      <a:pt x="0" y="0"/>
                    </a:ln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2" name="Group 14"/>
            <p:cNvGrpSpPr/>
            <p:nvPr/>
          </p:nvGrpSpPr>
          <p:grpSpPr bwMode="auto">
            <a:xfrm>
              <a:off x="5449" y="-4483"/>
              <a:ext cx="124" cy="84"/>
              <a:chOff x="5449" y="-4483"/>
              <a:chExt cx="124" cy="84"/>
            </a:xfrm>
          </p:grpSpPr>
          <p:sp>
            <p:nvSpPr>
              <p:cNvPr id="43088" name="Freeform 15"/>
              <p:cNvSpPr/>
              <p:nvPr/>
            </p:nvSpPr>
            <p:spPr bwMode="auto">
              <a:xfrm>
                <a:off x="5449" y="-4483"/>
                <a:ext cx="124" cy="84"/>
              </a:xfrm>
              <a:custGeom>
                <a:avLst/>
                <a:gdLst>
                  <a:gd name="T0" fmla="+- 0 5449 5449"/>
                  <a:gd name="T1" fmla="*/ T0 w 124"/>
                  <a:gd name="T2" fmla="+- 0 -4399 -4483"/>
                  <a:gd name="T3" fmla="*/ -4399 h 84"/>
                  <a:gd name="T4" fmla="+- 0 5573 5449"/>
                  <a:gd name="T5" fmla="*/ T4 w 124"/>
                  <a:gd name="T6" fmla="+- 0 -4399 -4483"/>
                  <a:gd name="T7" fmla="*/ -4399 h 84"/>
                  <a:gd name="T8" fmla="+- 0 5573 5449"/>
                  <a:gd name="T9" fmla="*/ T8 w 124"/>
                  <a:gd name="T10" fmla="+- 0 -4483 -4483"/>
                  <a:gd name="T11" fmla="*/ -4483 h 84"/>
                  <a:gd name="T12" fmla="+- 0 5449 5449"/>
                  <a:gd name="T13" fmla="*/ T12 w 124"/>
                  <a:gd name="T14" fmla="+- 0 -4483 -4483"/>
                  <a:gd name="T15" fmla="*/ -4483 h 84"/>
                  <a:gd name="T16" fmla="+- 0 5449 5449"/>
                  <a:gd name="T17" fmla="*/ T16 w 124"/>
                  <a:gd name="T18" fmla="+- 0 -4399 -4483"/>
                  <a:gd name="T19" fmla="*/ -4399 h 8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24" h="84">
                    <a:moveTo>
                      <a:pt x="0" y="84"/>
                    </a:moveTo>
                    <a:lnTo>
                      <a:pt x="124" y="84"/>
                    </a:lnTo>
                    <a:lnTo>
                      <a:pt x="124" y="0"/>
                    </a:lnTo>
                    <a:lnTo>
                      <a:pt x="0" y="0"/>
                    </a:lnTo>
                    <a:lnTo>
                      <a:pt x="0" y="84"/>
                    </a:lnTo>
                    <a:close/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3" name="Group 16"/>
            <p:cNvGrpSpPr/>
            <p:nvPr/>
          </p:nvGrpSpPr>
          <p:grpSpPr bwMode="auto">
            <a:xfrm>
              <a:off x="5449" y="-4400"/>
              <a:ext cx="124" cy="86"/>
              <a:chOff x="5449" y="-4400"/>
              <a:chExt cx="124" cy="86"/>
            </a:xfrm>
          </p:grpSpPr>
          <p:sp>
            <p:nvSpPr>
              <p:cNvPr id="43087" name="Freeform 17"/>
              <p:cNvSpPr/>
              <p:nvPr/>
            </p:nvSpPr>
            <p:spPr bwMode="auto">
              <a:xfrm>
                <a:off x="5449" y="-4400"/>
                <a:ext cx="124" cy="86"/>
              </a:xfrm>
              <a:custGeom>
                <a:avLst/>
                <a:gdLst>
                  <a:gd name="T0" fmla="+- 0 5449 5449"/>
                  <a:gd name="T1" fmla="*/ T0 w 124"/>
                  <a:gd name="T2" fmla="+- 0 -4314 -4400"/>
                  <a:gd name="T3" fmla="*/ -4314 h 86"/>
                  <a:gd name="T4" fmla="+- 0 5573 5449"/>
                  <a:gd name="T5" fmla="*/ T4 w 124"/>
                  <a:gd name="T6" fmla="+- 0 -4314 -4400"/>
                  <a:gd name="T7" fmla="*/ -4314 h 86"/>
                  <a:gd name="T8" fmla="+- 0 5573 5449"/>
                  <a:gd name="T9" fmla="*/ T8 w 124"/>
                  <a:gd name="T10" fmla="+- 0 -4400 -4400"/>
                  <a:gd name="T11" fmla="*/ -4400 h 86"/>
                  <a:gd name="T12" fmla="+- 0 5449 5449"/>
                  <a:gd name="T13" fmla="*/ T12 w 124"/>
                  <a:gd name="T14" fmla="+- 0 -4400 -4400"/>
                  <a:gd name="T15" fmla="*/ -4400 h 86"/>
                  <a:gd name="T16" fmla="+- 0 5449 5449"/>
                  <a:gd name="T17" fmla="*/ T16 w 124"/>
                  <a:gd name="T18" fmla="+- 0 -4314 -4400"/>
                  <a:gd name="T19" fmla="*/ -4314 h 8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24" h="86">
                    <a:moveTo>
                      <a:pt x="0" y="86"/>
                    </a:moveTo>
                    <a:lnTo>
                      <a:pt x="124" y="86"/>
                    </a:lnTo>
                    <a:lnTo>
                      <a:pt x="124" y="0"/>
                    </a:lnTo>
                    <a:lnTo>
                      <a:pt x="0" y="0"/>
                    </a:ln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4" name="Group 18"/>
            <p:cNvGrpSpPr/>
            <p:nvPr/>
          </p:nvGrpSpPr>
          <p:grpSpPr bwMode="auto">
            <a:xfrm>
              <a:off x="5449" y="-4399"/>
              <a:ext cx="124" cy="84"/>
              <a:chOff x="5449" y="-4399"/>
              <a:chExt cx="124" cy="84"/>
            </a:xfrm>
          </p:grpSpPr>
          <p:sp>
            <p:nvSpPr>
              <p:cNvPr id="43086" name="Freeform 19"/>
              <p:cNvSpPr/>
              <p:nvPr/>
            </p:nvSpPr>
            <p:spPr bwMode="auto">
              <a:xfrm>
                <a:off x="5449" y="-4399"/>
                <a:ext cx="124" cy="84"/>
              </a:xfrm>
              <a:custGeom>
                <a:avLst/>
                <a:gdLst>
                  <a:gd name="T0" fmla="+- 0 5449 5449"/>
                  <a:gd name="T1" fmla="*/ T0 w 124"/>
                  <a:gd name="T2" fmla="+- 0 -4315 -4399"/>
                  <a:gd name="T3" fmla="*/ -4315 h 84"/>
                  <a:gd name="T4" fmla="+- 0 5573 5449"/>
                  <a:gd name="T5" fmla="*/ T4 w 124"/>
                  <a:gd name="T6" fmla="+- 0 -4315 -4399"/>
                  <a:gd name="T7" fmla="*/ -4315 h 84"/>
                  <a:gd name="T8" fmla="+- 0 5573 5449"/>
                  <a:gd name="T9" fmla="*/ T8 w 124"/>
                  <a:gd name="T10" fmla="+- 0 -4399 -4399"/>
                  <a:gd name="T11" fmla="*/ -4399 h 84"/>
                  <a:gd name="T12" fmla="+- 0 5449 5449"/>
                  <a:gd name="T13" fmla="*/ T12 w 124"/>
                  <a:gd name="T14" fmla="+- 0 -4399 -4399"/>
                  <a:gd name="T15" fmla="*/ -4399 h 84"/>
                  <a:gd name="T16" fmla="+- 0 5449 5449"/>
                  <a:gd name="T17" fmla="*/ T16 w 124"/>
                  <a:gd name="T18" fmla="+- 0 -4315 -4399"/>
                  <a:gd name="T19" fmla="*/ -4315 h 8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24" h="84">
                    <a:moveTo>
                      <a:pt x="0" y="84"/>
                    </a:moveTo>
                    <a:lnTo>
                      <a:pt x="124" y="84"/>
                    </a:lnTo>
                    <a:lnTo>
                      <a:pt x="124" y="0"/>
                    </a:lnTo>
                    <a:lnTo>
                      <a:pt x="0" y="0"/>
                    </a:lnTo>
                    <a:lnTo>
                      <a:pt x="0" y="84"/>
                    </a:lnTo>
                    <a:close/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5" name="Group 20"/>
            <p:cNvGrpSpPr/>
            <p:nvPr/>
          </p:nvGrpSpPr>
          <p:grpSpPr bwMode="auto">
            <a:xfrm>
              <a:off x="5449" y="-4316"/>
              <a:ext cx="124" cy="86"/>
              <a:chOff x="5449" y="-4316"/>
              <a:chExt cx="124" cy="86"/>
            </a:xfrm>
          </p:grpSpPr>
          <p:sp>
            <p:nvSpPr>
              <p:cNvPr id="43085" name="Freeform 21"/>
              <p:cNvSpPr/>
              <p:nvPr/>
            </p:nvSpPr>
            <p:spPr bwMode="auto">
              <a:xfrm>
                <a:off x="5449" y="-4316"/>
                <a:ext cx="124" cy="86"/>
              </a:xfrm>
              <a:custGeom>
                <a:avLst/>
                <a:gdLst>
                  <a:gd name="T0" fmla="+- 0 5449 5449"/>
                  <a:gd name="T1" fmla="*/ T0 w 124"/>
                  <a:gd name="T2" fmla="+- 0 -4230 -4316"/>
                  <a:gd name="T3" fmla="*/ -4230 h 86"/>
                  <a:gd name="T4" fmla="+- 0 5573 5449"/>
                  <a:gd name="T5" fmla="*/ T4 w 124"/>
                  <a:gd name="T6" fmla="+- 0 -4230 -4316"/>
                  <a:gd name="T7" fmla="*/ -4230 h 86"/>
                  <a:gd name="T8" fmla="+- 0 5573 5449"/>
                  <a:gd name="T9" fmla="*/ T8 w 124"/>
                  <a:gd name="T10" fmla="+- 0 -4316 -4316"/>
                  <a:gd name="T11" fmla="*/ -4316 h 86"/>
                  <a:gd name="T12" fmla="+- 0 5449 5449"/>
                  <a:gd name="T13" fmla="*/ T12 w 124"/>
                  <a:gd name="T14" fmla="+- 0 -4316 -4316"/>
                  <a:gd name="T15" fmla="*/ -4316 h 86"/>
                  <a:gd name="T16" fmla="+- 0 5449 5449"/>
                  <a:gd name="T17" fmla="*/ T16 w 124"/>
                  <a:gd name="T18" fmla="+- 0 -4230 -4316"/>
                  <a:gd name="T19" fmla="*/ -4230 h 8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24" h="86">
                    <a:moveTo>
                      <a:pt x="0" y="86"/>
                    </a:moveTo>
                    <a:lnTo>
                      <a:pt x="124" y="86"/>
                    </a:lnTo>
                    <a:lnTo>
                      <a:pt x="124" y="0"/>
                    </a:lnTo>
                    <a:lnTo>
                      <a:pt x="0" y="0"/>
                    </a:ln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6" name="Group 22"/>
            <p:cNvGrpSpPr/>
            <p:nvPr/>
          </p:nvGrpSpPr>
          <p:grpSpPr bwMode="auto">
            <a:xfrm>
              <a:off x="5449" y="-4315"/>
              <a:ext cx="124" cy="84"/>
              <a:chOff x="5449" y="-4315"/>
              <a:chExt cx="124" cy="84"/>
            </a:xfrm>
          </p:grpSpPr>
          <p:sp>
            <p:nvSpPr>
              <p:cNvPr id="43084" name="Freeform 23"/>
              <p:cNvSpPr/>
              <p:nvPr/>
            </p:nvSpPr>
            <p:spPr bwMode="auto">
              <a:xfrm>
                <a:off x="5449" y="-4315"/>
                <a:ext cx="124" cy="84"/>
              </a:xfrm>
              <a:custGeom>
                <a:avLst/>
                <a:gdLst>
                  <a:gd name="T0" fmla="+- 0 5449 5449"/>
                  <a:gd name="T1" fmla="*/ T0 w 124"/>
                  <a:gd name="T2" fmla="+- 0 -4231 -4315"/>
                  <a:gd name="T3" fmla="*/ -4231 h 84"/>
                  <a:gd name="T4" fmla="+- 0 5573 5449"/>
                  <a:gd name="T5" fmla="*/ T4 w 124"/>
                  <a:gd name="T6" fmla="+- 0 -4231 -4315"/>
                  <a:gd name="T7" fmla="*/ -4231 h 84"/>
                  <a:gd name="T8" fmla="+- 0 5573 5449"/>
                  <a:gd name="T9" fmla="*/ T8 w 124"/>
                  <a:gd name="T10" fmla="+- 0 -4315 -4315"/>
                  <a:gd name="T11" fmla="*/ -4315 h 84"/>
                  <a:gd name="T12" fmla="+- 0 5449 5449"/>
                  <a:gd name="T13" fmla="*/ T12 w 124"/>
                  <a:gd name="T14" fmla="+- 0 -4315 -4315"/>
                  <a:gd name="T15" fmla="*/ -4315 h 84"/>
                  <a:gd name="T16" fmla="+- 0 5449 5449"/>
                  <a:gd name="T17" fmla="*/ T16 w 124"/>
                  <a:gd name="T18" fmla="+- 0 -4231 -4315"/>
                  <a:gd name="T19" fmla="*/ -4231 h 8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24" h="84">
                    <a:moveTo>
                      <a:pt x="0" y="84"/>
                    </a:moveTo>
                    <a:lnTo>
                      <a:pt x="124" y="84"/>
                    </a:lnTo>
                    <a:lnTo>
                      <a:pt x="124" y="0"/>
                    </a:lnTo>
                    <a:lnTo>
                      <a:pt x="0" y="0"/>
                    </a:lnTo>
                    <a:lnTo>
                      <a:pt x="0" y="84"/>
                    </a:lnTo>
                    <a:close/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" name="Group 24"/>
            <p:cNvGrpSpPr/>
            <p:nvPr/>
          </p:nvGrpSpPr>
          <p:grpSpPr bwMode="auto">
            <a:xfrm>
              <a:off x="5449" y="-4232"/>
              <a:ext cx="124" cy="86"/>
              <a:chOff x="5449" y="-4232"/>
              <a:chExt cx="124" cy="86"/>
            </a:xfrm>
          </p:grpSpPr>
          <p:sp>
            <p:nvSpPr>
              <p:cNvPr id="43083" name="Freeform 25"/>
              <p:cNvSpPr/>
              <p:nvPr/>
            </p:nvSpPr>
            <p:spPr bwMode="auto">
              <a:xfrm>
                <a:off x="5449" y="-4232"/>
                <a:ext cx="124" cy="86"/>
              </a:xfrm>
              <a:custGeom>
                <a:avLst/>
                <a:gdLst>
                  <a:gd name="T0" fmla="+- 0 5449 5449"/>
                  <a:gd name="T1" fmla="*/ T0 w 124"/>
                  <a:gd name="T2" fmla="+- 0 -4146 -4232"/>
                  <a:gd name="T3" fmla="*/ -4146 h 86"/>
                  <a:gd name="T4" fmla="+- 0 5573 5449"/>
                  <a:gd name="T5" fmla="*/ T4 w 124"/>
                  <a:gd name="T6" fmla="+- 0 -4146 -4232"/>
                  <a:gd name="T7" fmla="*/ -4146 h 86"/>
                  <a:gd name="T8" fmla="+- 0 5573 5449"/>
                  <a:gd name="T9" fmla="*/ T8 w 124"/>
                  <a:gd name="T10" fmla="+- 0 -4232 -4232"/>
                  <a:gd name="T11" fmla="*/ -4232 h 86"/>
                  <a:gd name="T12" fmla="+- 0 5449 5449"/>
                  <a:gd name="T13" fmla="*/ T12 w 124"/>
                  <a:gd name="T14" fmla="+- 0 -4232 -4232"/>
                  <a:gd name="T15" fmla="*/ -4232 h 86"/>
                  <a:gd name="T16" fmla="+- 0 5449 5449"/>
                  <a:gd name="T17" fmla="*/ T16 w 124"/>
                  <a:gd name="T18" fmla="+- 0 -4146 -4232"/>
                  <a:gd name="T19" fmla="*/ -4146 h 8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24" h="86">
                    <a:moveTo>
                      <a:pt x="0" y="86"/>
                    </a:moveTo>
                    <a:lnTo>
                      <a:pt x="124" y="86"/>
                    </a:lnTo>
                    <a:lnTo>
                      <a:pt x="124" y="0"/>
                    </a:lnTo>
                    <a:lnTo>
                      <a:pt x="0" y="0"/>
                    </a:ln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8" name="Group 26"/>
            <p:cNvGrpSpPr/>
            <p:nvPr/>
          </p:nvGrpSpPr>
          <p:grpSpPr bwMode="auto">
            <a:xfrm>
              <a:off x="5449" y="-4231"/>
              <a:ext cx="124" cy="84"/>
              <a:chOff x="5449" y="-4231"/>
              <a:chExt cx="124" cy="84"/>
            </a:xfrm>
          </p:grpSpPr>
          <p:sp>
            <p:nvSpPr>
              <p:cNvPr id="43081" name="Freeform 27"/>
              <p:cNvSpPr/>
              <p:nvPr/>
            </p:nvSpPr>
            <p:spPr bwMode="auto">
              <a:xfrm>
                <a:off x="5449" y="-4231"/>
                <a:ext cx="124" cy="84"/>
              </a:xfrm>
              <a:custGeom>
                <a:avLst/>
                <a:gdLst>
                  <a:gd name="T0" fmla="+- 0 5449 5449"/>
                  <a:gd name="T1" fmla="*/ T0 w 124"/>
                  <a:gd name="T2" fmla="+- 0 -4147 -4231"/>
                  <a:gd name="T3" fmla="*/ -4147 h 84"/>
                  <a:gd name="T4" fmla="+- 0 5573 5449"/>
                  <a:gd name="T5" fmla="*/ T4 w 124"/>
                  <a:gd name="T6" fmla="+- 0 -4147 -4231"/>
                  <a:gd name="T7" fmla="*/ -4147 h 84"/>
                  <a:gd name="T8" fmla="+- 0 5573 5449"/>
                  <a:gd name="T9" fmla="*/ T8 w 124"/>
                  <a:gd name="T10" fmla="+- 0 -4231 -4231"/>
                  <a:gd name="T11" fmla="*/ -4231 h 84"/>
                  <a:gd name="T12" fmla="+- 0 5449 5449"/>
                  <a:gd name="T13" fmla="*/ T12 w 124"/>
                  <a:gd name="T14" fmla="+- 0 -4231 -4231"/>
                  <a:gd name="T15" fmla="*/ -4231 h 84"/>
                  <a:gd name="T16" fmla="+- 0 5449 5449"/>
                  <a:gd name="T17" fmla="*/ T16 w 124"/>
                  <a:gd name="T18" fmla="+- 0 -4147 -4231"/>
                  <a:gd name="T19" fmla="*/ -4147 h 8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24" h="84">
                    <a:moveTo>
                      <a:pt x="0" y="84"/>
                    </a:moveTo>
                    <a:lnTo>
                      <a:pt x="124" y="84"/>
                    </a:lnTo>
                    <a:lnTo>
                      <a:pt x="124" y="0"/>
                    </a:lnTo>
                    <a:lnTo>
                      <a:pt x="0" y="0"/>
                    </a:lnTo>
                    <a:lnTo>
                      <a:pt x="0" y="84"/>
                    </a:lnTo>
                    <a:close/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9" name="Group 28"/>
            <p:cNvGrpSpPr/>
            <p:nvPr/>
          </p:nvGrpSpPr>
          <p:grpSpPr bwMode="auto">
            <a:xfrm>
              <a:off x="5449" y="-4064"/>
              <a:ext cx="124" cy="86"/>
              <a:chOff x="5449" y="-4064"/>
              <a:chExt cx="124" cy="86"/>
            </a:xfrm>
          </p:grpSpPr>
          <p:sp>
            <p:nvSpPr>
              <p:cNvPr id="43080" name="Freeform 29"/>
              <p:cNvSpPr/>
              <p:nvPr/>
            </p:nvSpPr>
            <p:spPr bwMode="auto">
              <a:xfrm>
                <a:off x="5449" y="-4064"/>
                <a:ext cx="124" cy="86"/>
              </a:xfrm>
              <a:custGeom>
                <a:avLst/>
                <a:gdLst>
                  <a:gd name="T0" fmla="+- 0 5449 5449"/>
                  <a:gd name="T1" fmla="*/ T0 w 124"/>
                  <a:gd name="T2" fmla="+- 0 -3978 -4064"/>
                  <a:gd name="T3" fmla="*/ -3978 h 86"/>
                  <a:gd name="T4" fmla="+- 0 5573 5449"/>
                  <a:gd name="T5" fmla="*/ T4 w 124"/>
                  <a:gd name="T6" fmla="+- 0 -3978 -4064"/>
                  <a:gd name="T7" fmla="*/ -3978 h 86"/>
                  <a:gd name="T8" fmla="+- 0 5573 5449"/>
                  <a:gd name="T9" fmla="*/ T8 w 124"/>
                  <a:gd name="T10" fmla="+- 0 -4064 -4064"/>
                  <a:gd name="T11" fmla="*/ -4064 h 86"/>
                  <a:gd name="T12" fmla="+- 0 5449 5449"/>
                  <a:gd name="T13" fmla="*/ T12 w 124"/>
                  <a:gd name="T14" fmla="+- 0 -4064 -4064"/>
                  <a:gd name="T15" fmla="*/ -4064 h 86"/>
                  <a:gd name="T16" fmla="+- 0 5449 5449"/>
                  <a:gd name="T17" fmla="*/ T16 w 124"/>
                  <a:gd name="T18" fmla="+- 0 -3978 -4064"/>
                  <a:gd name="T19" fmla="*/ -3978 h 8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24" h="86">
                    <a:moveTo>
                      <a:pt x="0" y="86"/>
                    </a:moveTo>
                    <a:lnTo>
                      <a:pt x="124" y="86"/>
                    </a:lnTo>
                    <a:lnTo>
                      <a:pt x="124" y="0"/>
                    </a:lnTo>
                    <a:lnTo>
                      <a:pt x="0" y="0"/>
                    </a:ln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0" name="Group 30"/>
            <p:cNvGrpSpPr/>
            <p:nvPr/>
          </p:nvGrpSpPr>
          <p:grpSpPr bwMode="auto">
            <a:xfrm>
              <a:off x="5449" y="-4063"/>
              <a:ext cx="124" cy="84"/>
              <a:chOff x="5449" y="-4063"/>
              <a:chExt cx="124" cy="84"/>
            </a:xfrm>
          </p:grpSpPr>
          <p:sp>
            <p:nvSpPr>
              <p:cNvPr id="43079" name="Freeform 31"/>
              <p:cNvSpPr/>
              <p:nvPr/>
            </p:nvSpPr>
            <p:spPr bwMode="auto">
              <a:xfrm>
                <a:off x="5449" y="-4063"/>
                <a:ext cx="124" cy="84"/>
              </a:xfrm>
              <a:custGeom>
                <a:avLst/>
                <a:gdLst>
                  <a:gd name="T0" fmla="+- 0 5449 5449"/>
                  <a:gd name="T1" fmla="*/ T0 w 124"/>
                  <a:gd name="T2" fmla="+- 0 -3979 -4063"/>
                  <a:gd name="T3" fmla="*/ -3979 h 84"/>
                  <a:gd name="T4" fmla="+- 0 5573 5449"/>
                  <a:gd name="T5" fmla="*/ T4 w 124"/>
                  <a:gd name="T6" fmla="+- 0 -3979 -4063"/>
                  <a:gd name="T7" fmla="*/ -3979 h 84"/>
                  <a:gd name="T8" fmla="+- 0 5573 5449"/>
                  <a:gd name="T9" fmla="*/ T8 w 124"/>
                  <a:gd name="T10" fmla="+- 0 -4063 -4063"/>
                  <a:gd name="T11" fmla="*/ -4063 h 84"/>
                  <a:gd name="T12" fmla="+- 0 5449 5449"/>
                  <a:gd name="T13" fmla="*/ T12 w 124"/>
                  <a:gd name="T14" fmla="+- 0 -4063 -4063"/>
                  <a:gd name="T15" fmla="*/ -4063 h 84"/>
                  <a:gd name="T16" fmla="+- 0 5449 5449"/>
                  <a:gd name="T17" fmla="*/ T16 w 124"/>
                  <a:gd name="T18" fmla="+- 0 -3979 -4063"/>
                  <a:gd name="T19" fmla="*/ -3979 h 8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24" h="84">
                    <a:moveTo>
                      <a:pt x="0" y="84"/>
                    </a:moveTo>
                    <a:lnTo>
                      <a:pt x="124" y="84"/>
                    </a:lnTo>
                    <a:lnTo>
                      <a:pt x="124" y="0"/>
                    </a:lnTo>
                    <a:lnTo>
                      <a:pt x="0" y="0"/>
                    </a:lnTo>
                    <a:lnTo>
                      <a:pt x="0" y="84"/>
                    </a:lnTo>
                    <a:close/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1" name="Group 32"/>
            <p:cNvGrpSpPr/>
            <p:nvPr/>
          </p:nvGrpSpPr>
          <p:grpSpPr bwMode="auto">
            <a:xfrm>
              <a:off x="5449" y="-4148"/>
              <a:ext cx="124" cy="86"/>
              <a:chOff x="5449" y="-4148"/>
              <a:chExt cx="124" cy="86"/>
            </a:xfrm>
          </p:grpSpPr>
          <p:sp>
            <p:nvSpPr>
              <p:cNvPr id="43078" name="Freeform 33"/>
              <p:cNvSpPr/>
              <p:nvPr/>
            </p:nvSpPr>
            <p:spPr bwMode="auto">
              <a:xfrm>
                <a:off x="5449" y="-4148"/>
                <a:ext cx="124" cy="86"/>
              </a:xfrm>
              <a:custGeom>
                <a:avLst/>
                <a:gdLst>
                  <a:gd name="T0" fmla="+- 0 5449 5449"/>
                  <a:gd name="T1" fmla="*/ T0 w 124"/>
                  <a:gd name="T2" fmla="+- 0 -4062 -4148"/>
                  <a:gd name="T3" fmla="*/ -4062 h 86"/>
                  <a:gd name="T4" fmla="+- 0 5573 5449"/>
                  <a:gd name="T5" fmla="*/ T4 w 124"/>
                  <a:gd name="T6" fmla="+- 0 -4062 -4148"/>
                  <a:gd name="T7" fmla="*/ -4062 h 86"/>
                  <a:gd name="T8" fmla="+- 0 5573 5449"/>
                  <a:gd name="T9" fmla="*/ T8 w 124"/>
                  <a:gd name="T10" fmla="+- 0 -4148 -4148"/>
                  <a:gd name="T11" fmla="*/ -4148 h 86"/>
                  <a:gd name="T12" fmla="+- 0 5449 5449"/>
                  <a:gd name="T13" fmla="*/ T12 w 124"/>
                  <a:gd name="T14" fmla="+- 0 -4148 -4148"/>
                  <a:gd name="T15" fmla="*/ -4148 h 86"/>
                  <a:gd name="T16" fmla="+- 0 5449 5449"/>
                  <a:gd name="T17" fmla="*/ T16 w 124"/>
                  <a:gd name="T18" fmla="+- 0 -4062 -4148"/>
                  <a:gd name="T19" fmla="*/ -4062 h 8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24" h="86">
                    <a:moveTo>
                      <a:pt x="0" y="86"/>
                    </a:moveTo>
                    <a:lnTo>
                      <a:pt x="124" y="86"/>
                    </a:lnTo>
                    <a:lnTo>
                      <a:pt x="124" y="0"/>
                    </a:lnTo>
                    <a:lnTo>
                      <a:pt x="0" y="0"/>
                    </a:lnTo>
                    <a:lnTo>
                      <a:pt x="0" y="86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2" name="Group 34"/>
            <p:cNvGrpSpPr/>
            <p:nvPr/>
          </p:nvGrpSpPr>
          <p:grpSpPr bwMode="auto">
            <a:xfrm>
              <a:off x="5449" y="-4147"/>
              <a:ext cx="124" cy="84"/>
              <a:chOff x="5449" y="-4147"/>
              <a:chExt cx="124" cy="84"/>
            </a:xfrm>
          </p:grpSpPr>
          <p:sp>
            <p:nvSpPr>
              <p:cNvPr id="43077" name="Freeform 35"/>
              <p:cNvSpPr/>
              <p:nvPr/>
            </p:nvSpPr>
            <p:spPr bwMode="auto">
              <a:xfrm>
                <a:off x="5449" y="-4147"/>
                <a:ext cx="124" cy="84"/>
              </a:xfrm>
              <a:custGeom>
                <a:avLst/>
                <a:gdLst>
                  <a:gd name="T0" fmla="+- 0 5449 5449"/>
                  <a:gd name="T1" fmla="*/ T0 w 124"/>
                  <a:gd name="T2" fmla="+- 0 -4063 -4147"/>
                  <a:gd name="T3" fmla="*/ -4063 h 84"/>
                  <a:gd name="T4" fmla="+- 0 5573 5449"/>
                  <a:gd name="T5" fmla="*/ T4 w 124"/>
                  <a:gd name="T6" fmla="+- 0 -4063 -4147"/>
                  <a:gd name="T7" fmla="*/ -4063 h 84"/>
                  <a:gd name="T8" fmla="+- 0 5573 5449"/>
                  <a:gd name="T9" fmla="*/ T8 w 124"/>
                  <a:gd name="T10" fmla="+- 0 -4147 -4147"/>
                  <a:gd name="T11" fmla="*/ -4147 h 84"/>
                  <a:gd name="T12" fmla="+- 0 5449 5449"/>
                  <a:gd name="T13" fmla="*/ T12 w 124"/>
                  <a:gd name="T14" fmla="+- 0 -4147 -4147"/>
                  <a:gd name="T15" fmla="*/ -4147 h 84"/>
                  <a:gd name="T16" fmla="+- 0 5449 5449"/>
                  <a:gd name="T17" fmla="*/ T16 w 124"/>
                  <a:gd name="T18" fmla="+- 0 -4063 -4147"/>
                  <a:gd name="T19" fmla="*/ -4063 h 8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24" h="84">
                    <a:moveTo>
                      <a:pt x="0" y="84"/>
                    </a:moveTo>
                    <a:lnTo>
                      <a:pt x="124" y="84"/>
                    </a:lnTo>
                    <a:lnTo>
                      <a:pt x="124" y="0"/>
                    </a:lnTo>
                    <a:lnTo>
                      <a:pt x="0" y="0"/>
                    </a:lnTo>
                    <a:lnTo>
                      <a:pt x="0" y="84"/>
                    </a:lnTo>
                    <a:close/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3" name="Group 36"/>
            <p:cNvGrpSpPr/>
            <p:nvPr/>
          </p:nvGrpSpPr>
          <p:grpSpPr bwMode="auto">
            <a:xfrm>
              <a:off x="5573" y="-4447"/>
              <a:ext cx="186" cy="2"/>
              <a:chOff x="5573" y="-4447"/>
              <a:chExt cx="186" cy="2"/>
            </a:xfrm>
          </p:grpSpPr>
          <p:sp>
            <p:nvSpPr>
              <p:cNvPr id="43076" name="Freeform 37"/>
              <p:cNvSpPr/>
              <p:nvPr/>
            </p:nvSpPr>
            <p:spPr bwMode="auto">
              <a:xfrm>
                <a:off x="5573" y="-4447"/>
                <a:ext cx="186" cy="2"/>
              </a:xfrm>
              <a:custGeom>
                <a:avLst/>
                <a:gdLst>
                  <a:gd name="T0" fmla="+- 0 5573 5573"/>
                  <a:gd name="T1" fmla="*/ T0 w 186"/>
                  <a:gd name="T2" fmla="+- 0 5759 5573"/>
                  <a:gd name="T3" fmla="*/ T2 w 186"/>
                </a:gdLst>
                <a:ahLst/>
                <a:cxnLst>
                  <a:cxn ang="0">
                    <a:pos x="T1" y="0"/>
                  </a:cxn>
                  <a:cxn ang="0">
                    <a:pos x="T3" y="0"/>
                  </a:cxn>
                </a:cxnLst>
                <a:rect l="0" t="0" r="r" b="b"/>
                <a:pathLst>
                  <a:path w="186">
                    <a:moveTo>
                      <a:pt x="0" y="0"/>
                    </a:moveTo>
                    <a:lnTo>
                      <a:pt x="186" y="0"/>
                    </a:lnTo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4" name="Group 38"/>
            <p:cNvGrpSpPr/>
            <p:nvPr/>
          </p:nvGrpSpPr>
          <p:grpSpPr bwMode="auto">
            <a:xfrm>
              <a:off x="5708" y="-4495"/>
              <a:ext cx="50" cy="95"/>
              <a:chOff x="5708" y="-4495"/>
              <a:chExt cx="50" cy="95"/>
            </a:xfrm>
          </p:grpSpPr>
          <p:sp>
            <p:nvSpPr>
              <p:cNvPr id="43134" name="Freeform 39"/>
              <p:cNvSpPr/>
              <p:nvPr/>
            </p:nvSpPr>
            <p:spPr bwMode="auto">
              <a:xfrm>
                <a:off x="5708" y="-4495"/>
                <a:ext cx="50" cy="95"/>
              </a:xfrm>
              <a:custGeom>
                <a:avLst/>
                <a:gdLst>
                  <a:gd name="T0" fmla="+- 0 5708 5708"/>
                  <a:gd name="T1" fmla="*/ T0 w 50"/>
                  <a:gd name="T2" fmla="+- 0 -4401 -4495"/>
                  <a:gd name="T3" fmla="*/ -4401 h 95"/>
                  <a:gd name="T4" fmla="+- 0 5759 5708"/>
                  <a:gd name="T5" fmla="*/ T4 w 50"/>
                  <a:gd name="T6" fmla="+- 0 -4447 -4495"/>
                  <a:gd name="T7" fmla="*/ -4447 h 95"/>
                  <a:gd name="T8" fmla="+- 0 5708 5708"/>
                  <a:gd name="T9" fmla="*/ T8 w 50"/>
                  <a:gd name="T10" fmla="+- 0 -4495 -4495"/>
                  <a:gd name="T11" fmla="*/ -4495 h 9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</a:cxnLst>
                <a:rect l="0" t="0" r="r" b="b"/>
                <a:pathLst>
                  <a:path w="50" h="95">
                    <a:moveTo>
                      <a:pt x="0" y="94"/>
                    </a:moveTo>
                    <a:lnTo>
                      <a:pt x="51" y="48"/>
                    </a:lnTo>
                    <a:lnTo>
                      <a:pt x="0" y="0"/>
                    </a:lnTo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5" name="Group 40"/>
            <p:cNvGrpSpPr/>
            <p:nvPr/>
          </p:nvGrpSpPr>
          <p:grpSpPr bwMode="auto">
            <a:xfrm>
              <a:off x="5573" y="-4361"/>
              <a:ext cx="186" cy="2"/>
              <a:chOff x="5573" y="-4361"/>
              <a:chExt cx="186" cy="2"/>
            </a:xfrm>
          </p:grpSpPr>
          <p:sp>
            <p:nvSpPr>
              <p:cNvPr id="43133" name="Freeform 41"/>
              <p:cNvSpPr/>
              <p:nvPr/>
            </p:nvSpPr>
            <p:spPr bwMode="auto">
              <a:xfrm>
                <a:off x="5573" y="-4361"/>
                <a:ext cx="186" cy="2"/>
              </a:xfrm>
              <a:custGeom>
                <a:avLst/>
                <a:gdLst>
                  <a:gd name="T0" fmla="+- 0 5573 5573"/>
                  <a:gd name="T1" fmla="*/ T0 w 186"/>
                  <a:gd name="T2" fmla="+- 0 5759 5573"/>
                  <a:gd name="T3" fmla="*/ T2 w 186"/>
                </a:gdLst>
                <a:ahLst/>
                <a:cxnLst>
                  <a:cxn ang="0">
                    <a:pos x="T1" y="0"/>
                  </a:cxn>
                  <a:cxn ang="0">
                    <a:pos x="T3" y="0"/>
                  </a:cxn>
                </a:cxnLst>
                <a:rect l="0" t="0" r="r" b="b"/>
                <a:pathLst>
                  <a:path w="186">
                    <a:moveTo>
                      <a:pt x="0" y="0"/>
                    </a:moveTo>
                    <a:lnTo>
                      <a:pt x="186" y="0"/>
                    </a:lnTo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6" name="Group 42"/>
            <p:cNvGrpSpPr/>
            <p:nvPr/>
          </p:nvGrpSpPr>
          <p:grpSpPr bwMode="auto">
            <a:xfrm>
              <a:off x="5708" y="-4409"/>
              <a:ext cx="50" cy="95"/>
              <a:chOff x="5708" y="-4409"/>
              <a:chExt cx="50" cy="95"/>
            </a:xfrm>
          </p:grpSpPr>
          <p:sp>
            <p:nvSpPr>
              <p:cNvPr id="43132" name="Freeform 43"/>
              <p:cNvSpPr/>
              <p:nvPr/>
            </p:nvSpPr>
            <p:spPr bwMode="auto">
              <a:xfrm>
                <a:off x="5708" y="-4409"/>
                <a:ext cx="50" cy="95"/>
              </a:xfrm>
              <a:custGeom>
                <a:avLst/>
                <a:gdLst>
                  <a:gd name="T0" fmla="+- 0 5708 5708"/>
                  <a:gd name="T1" fmla="*/ T0 w 50"/>
                  <a:gd name="T2" fmla="+- 0 -4314 -4409"/>
                  <a:gd name="T3" fmla="*/ -4314 h 95"/>
                  <a:gd name="T4" fmla="+- 0 5759 5708"/>
                  <a:gd name="T5" fmla="*/ T4 w 50"/>
                  <a:gd name="T6" fmla="+- 0 -4361 -4409"/>
                  <a:gd name="T7" fmla="*/ -4361 h 95"/>
                  <a:gd name="T8" fmla="+- 0 5708 5708"/>
                  <a:gd name="T9" fmla="*/ T8 w 50"/>
                  <a:gd name="T10" fmla="+- 0 -4409 -4409"/>
                  <a:gd name="T11" fmla="*/ -4409 h 9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</a:cxnLst>
                <a:rect l="0" t="0" r="r" b="b"/>
                <a:pathLst>
                  <a:path w="50" h="95">
                    <a:moveTo>
                      <a:pt x="0" y="95"/>
                    </a:moveTo>
                    <a:lnTo>
                      <a:pt x="51" y="48"/>
                    </a:lnTo>
                    <a:lnTo>
                      <a:pt x="0" y="0"/>
                    </a:lnTo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7" name="Group 44"/>
            <p:cNvGrpSpPr/>
            <p:nvPr/>
          </p:nvGrpSpPr>
          <p:grpSpPr bwMode="auto">
            <a:xfrm>
              <a:off x="5573" y="-4275"/>
              <a:ext cx="186" cy="2"/>
              <a:chOff x="5573" y="-4275"/>
              <a:chExt cx="186" cy="2"/>
            </a:xfrm>
          </p:grpSpPr>
          <p:sp>
            <p:nvSpPr>
              <p:cNvPr id="43131" name="Freeform 45"/>
              <p:cNvSpPr/>
              <p:nvPr/>
            </p:nvSpPr>
            <p:spPr bwMode="auto">
              <a:xfrm>
                <a:off x="5573" y="-4275"/>
                <a:ext cx="186" cy="2"/>
              </a:xfrm>
              <a:custGeom>
                <a:avLst/>
                <a:gdLst>
                  <a:gd name="T0" fmla="+- 0 5573 5573"/>
                  <a:gd name="T1" fmla="*/ T0 w 186"/>
                  <a:gd name="T2" fmla="+- 0 5759 5573"/>
                  <a:gd name="T3" fmla="*/ T2 w 186"/>
                </a:gdLst>
                <a:ahLst/>
                <a:cxnLst>
                  <a:cxn ang="0">
                    <a:pos x="T1" y="0"/>
                  </a:cxn>
                  <a:cxn ang="0">
                    <a:pos x="T3" y="0"/>
                  </a:cxn>
                </a:cxnLst>
                <a:rect l="0" t="0" r="r" b="b"/>
                <a:pathLst>
                  <a:path w="186">
                    <a:moveTo>
                      <a:pt x="0" y="0"/>
                    </a:moveTo>
                    <a:lnTo>
                      <a:pt x="186" y="0"/>
                    </a:lnTo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8" name="Group 46"/>
            <p:cNvGrpSpPr/>
            <p:nvPr/>
          </p:nvGrpSpPr>
          <p:grpSpPr bwMode="auto">
            <a:xfrm>
              <a:off x="5708" y="-4321"/>
              <a:ext cx="50" cy="94"/>
              <a:chOff x="5708" y="-4321"/>
              <a:chExt cx="50" cy="94"/>
            </a:xfrm>
          </p:grpSpPr>
          <p:sp>
            <p:nvSpPr>
              <p:cNvPr id="43129" name="Freeform 47"/>
              <p:cNvSpPr/>
              <p:nvPr/>
            </p:nvSpPr>
            <p:spPr bwMode="auto">
              <a:xfrm>
                <a:off x="5708" y="-4321"/>
                <a:ext cx="50" cy="94"/>
              </a:xfrm>
              <a:custGeom>
                <a:avLst/>
                <a:gdLst>
                  <a:gd name="T0" fmla="+- 0 5708 5708"/>
                  <a:gd name="T1" fmla="*/ T0 w 50"/>
                  <a:gd name="T2" fmla="+- 0 -4228 -4321"/>
                  <a:gd name="T3" fmla="*/ -4228 h 94"/>
                  <a:gd name="T4" fmla="+- 0 5759 5708"/>
                  <a:gd name="T5" fmla="*/ T4 w 50"/>
                  <a:gd name="T6" fmla="+- 0 -4275 -4321"/>
                  <a:gd name="T7" fmla="*/ -4275 h 94"/>
                  <a:gd name="T8" fmla="+- 0 5708 5708"/>
                  <a:gd name="T9" fmla="*/ T8 w 50"/>
                  <a:gd name="T10" fmla="+- 0 -4321 -4321"/>
                  <a:gd name="T11" fmla="*/ -4321 h 9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</a:cxnLst>
                <a:rect l="0" t="0" r="r" b="b"/>
                <a:pathLst>
                  <a:path w="50" h="94">
                    <a:moveTo>
                      <a:pt x="0" y="93"/>
                    </a:moveTo>
                    <a:lnTo>
                      <a:pt x="51" y="46"/>
                    </a:lnTo>
                    <a:lnTo>
                      <a:pt x="0" y="0"/>
                    </a:lnTo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29" name="Group 48"/>
            <p:cNvGrpSpPr/>
            <p:nvPr/>
          </p:nvGrpSpPr>
          <p:grpSpPr bwMode="auto">
            <a:xfrm>
              <a:off x="5573" y="-4188"/>
              <a:ext cx="186" cy="2"/>
              <a:chOff x="5573" y="-4188"/>
              <a:chExt cx="186" cy="2"/>
            </a:xfrm>
          </p:grpSpPr>
          <p:sp>
            <p:nvSpPr>
              <p:cNvPr id="43128" name="Freeform 49"/>
              <p:cNvSpPr/>
              <p:nvPr/>
            </p:nvSpPr>
            <p:spPr bwMode="auto">
              <a:xfrm>
                <a:off x="5573" y="-4188"/>
                <a:ext cx="186" cy="2"/>
              </a:xfrm>
              <a:custGeom>
                <a:avLst/>
                <a:gdLst>
                  <a:gd name="T0" fmla="+- 0 5573 5573"/>
                  <a:gd name="T1" fmla="*/ T0 w 186"/>
                  <a:gd name="T2" fmla="+- 0 5759 5573"/>
                  <a:gd name="T3" fmla="*/ T2 w 186"/>
                </a:gdLst>
                <a:ahLst/>
                <a:cxnLst>
                  <a:cxn ang="0">
                    <a:pos x="T1" y="0"/>
                  </a:cxn>
                  <a:cxn ang="0">
                    <a:pos x="T3" y="0"/>
                  </a:cxn>
                </a:cxnLst>
                <a:rect l="0" t="0" r="r" b="b"/>
                <a:pathLst>
                  <a:path w="186">
                    <a:moveTo>
                      <a:pt x="0" y="0"/>
                    </a:moveTo>
                    <a:lnTo>
                      <a:pt x="186" y="0"/>
                    </a:lnTo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0" name="Group 50"/>
            <p:cNvGrpSpPr/>
            <p:nvPr/>
          </p:nvGrpSpPr>
          <p:grpSpPr bwMode="auto">
            <a:xfrm>
              <a:off x="5708" y="-4235"/>
              <a:ext cx="50" cy="94"/>
              <a:chOff x="5708" y="-4235"/>
              <a:chExt cx="50" cy="94"/>
            </a:xfrm>
          </p:grpSpPr>
          <p:sp>
            <p:nvSpPr>
              <p:cNvPr id="43127" name="Freeform 51"/>
              <p:cNvSpPr/>
              <p:nvPr/>
            </p:nvSpPr>
            <p:spPr bwMode="auto">
              <a:xfrm>
                <a:off x="5708" y="-4235"/>
                <a:ext cx="50" cy="94"/>
              </a:xfrm>
              <a:custGeom>
                <a:avLst/>
                <a:gdLst>
                  <a:gd name="T0" fmla="+- 0 5708 5708"/>
                  <a:gd name="T1" fmla="*/ T0 w 50"/>
                  <a:gd name="T2" fmla="+- 0 -4141 -4235"/>
                  <a:gd name="T3" fmla="*/ -4141 h 94"/>
                  <a:gd name="T4" fmla="+- 0 5759 5708"/>
                  <a:gd name="T5" fmla="*/ T4 w 50"/>
                  <a:gd name="T6" fmla="+- 0 -4188 -4235"/>
                  <a:gd name="T7" fmla="*/ -4188 h 94"/>
                  <a:gd name="T8" fmla="+- 0 5708 5708"/>
                  <a:gd name="T9" fmla="*/ T8 w 50"/>
                  <a:gd name="T10" fmla="+- 0 -4235 -4235"/>
                  <a:gd name="T11" fmla="*/ -4235 h 9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</a:cxnLst>
                <a:rect l="0" t="0" r="r" b="b"/>
                <a:pathLst>
                  <a:path w="50" h="94">
                    <a:moveTo>
                      <a:pt x="0" y="94"/>
                    </a:moveTo>
                    <a:lnTo>
                      <a:pt x="51" y="47"/>
                    </a:lnTo>
                    <a:lnTo>
                      <a:pt x="0" y="0"/>
                    </a:lnTo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1" name="Group 52"/>
            <p:cNvGrpSpPr/>
            <p:nvPr/>
          </p:nvGrpSpPr>
          <p:grpSpPr bwMode="auto">
            <a:xfrm>
              <a:off x="5573" y="-4109"/>
              <a:ext cx="186" cy="2"/>
              <a:chOff x="5573" y="-4109"/>
              <a:chExt cx="186" cy="2"/>
            </a:xfrm>
          </p:grpSpPr>
          <p:sp>
            <p:nvSpPr>
              <p:cNvPr id="43126" name="Freeform 53"/>
              <p:cNvSpPr/>
              <p:nvPr/>
            </p:nvSpPr>
            <p:spPr bwMode="auto">
              <a:xfrm>
                <a:off x="5573" y="-4109"/>
                <a:ext cx="186" cy="2"/>
              </a:xfrm>
              <a:custGeom>
                <a:avLst/>
                <a:gdLst>
                  <a:gd name="T0" fmla="+- 0 5573 5573"/>
                  <a:gd name="T1" fmla="*/ T0 w 186"/>
                  <a:gd name="T2" fmla="+- 0 5759 5573"/>
                  <a:gd name="T3" fmla="*/ T2 w 186"/>
                </a:gdLst>
                <a:ahLst/>
                <a:cxnLst>
                  <a:cxn ang="0">
                    <a:pos x="T1" y="0"/>
                  </a:cxn>
                  <a:cxn ang="0">
                    <a:pos x="T3" y="0"/>
                  </a:cxn>
                </a:cxnLst>
                <a:rect l="0" t="0" r="r" b="b"/>
                <a:pathLst>
                  <a:path w="186">
                    <a:moveTo>
                      <a:pt x="0" y="0"/>
                    </a:moveTo>
                    <a:lnTo>
                      <a:pt x="186" y="0"/>
                    </a:lnTo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2" name="Group 54"/>
            <p:cNvGrpSpPr/>
            <p:nvPr/>
          </p:nvGrpSpPr>
          <p:grpSpPr bwMode="auto">
            <a:xfrm>
              <a:off x="5708" y="-4156"/>
              <a:ext cx="50" cy="94"/>
              <a:chOff x="5708" y="-4156"/>
              <a:chExt cx="50" cy="94"/>
            </a:xfrm>
          </p:grpSpPr>
          <p:sp>
            <p:nvSpPr>
              <p:cNvPr id="43124" name="Freeform 55"/>
              <p:cNvSpPr/>
              <p:nvPr/>
            </p:nvSpPr>
            <p:spPr bwMode="auto">
              <a:xfrm>
                <a:off x="5708" y="-4156"/>
                <a:ext cx="50" cy="94"/>
              </a:xfrm>
              <a:custGeom>
                <a:avLst/>
                <a:gdLst>
                  <a:gd name="T0" fmla="+- 0 5708 5708"/>
                  <a:gd name="T1" fmla="*/ T0 w 50"/>
                  <a:gd name="T2" fmla="+- 0 -4062 -4156"/>
                  <a:gd name="T3" fmla="*/ -4062 h 94"/>
                  <a:gd name="T4" fmla="+- 0 5759 5708"/>
                  <a:gd name="T5" fmla="*/ T4 w 50"/>
                  <a:gd name="T6" fmla="+- 0 -4109 -4156"/>
                  <a:gd name="T7" fmla="*/ -4109 h 94"/>
                  <a:gd name="T8" fmla="+- 0 5708 5708"/>
                  <a:gd name="T9" fmla="*/ T8 w 50"/>
                  <a:gd name="T10" fmla="+- 0 -4156 -4156"/>
                  <a:gd name="T11" fmla="*/ -4156 h 9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</a:cxnLst>
                <a:rect l="0" t="0" r="r" b="b"/>
                <a:pathLst>
                  <a:path w="50" h="94">
                    <a:moveTo>
                      <a:pt x="0" y="94"/>
                    </a:moveTo>
                    <a:lnTo>
                      <a:pt x="51" y="47"/>
                    </a:lnTo>
                    <a:lnTo>
                      <a:pt x="0" y="0"/>
                    </a:lnTo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3" name="Group 56"/>
            <p:cNvGrpSpPr/>
            <p:nvPr/>
          </p:nvGrpSpPr>
          <p:grpSpPr bwMode="auto">
            <a:xfrm>
              <a:off x="5573" y="-4030"/>
              <a:ext cx="186" cy="2"/>
              <a:chOff x="5573" y="-4030"/>
              <a:chExt cx="186" cy="2"/>
            </a:xfrm>
          </p:grpSpPr>
          <p:sp>
            <p:nvSpPr>
              <p:cNvPr id="43123" name="Freeform 57"/>
              <p:cNvSpPr/>
              <p:nvPr/>
            </p:nvSpPr>
            <p:spPr bwMode="auto">
              <a:xfrm>
                <a:off x="5573" y="-4030"/>
                <a:ext cx="186" cy="2"/>
              </a:xfrm>
              <a:custGeom>
                <a:avLst/>
                <a:gdLst>
                  <a:gd name="T0" fmla="+- 0 5573 5573"/>
                  <a:gd name="T1" fmla="*/ T0 w 186"/>
                  <a:gd name="T2" fmla="+- 0 5759 5573"/>
                  <a:gd name="T3" fmla="*/ T2 w 186"/>
                </a:gdLst>
                <a:ahLst/>
                <a:cxnLst>
                  <a:cxn ang="0">
                    <a:pos x="T1" y="0"/>
                  </a:cxn>
                  <a:cxn ang="0">
                    <a:pos x="T3" y="0"/>
                  </a:cxn>
                </a:cxnLst>
                <a:rect l="0" t="0" r="r" b="b"/>
                <a:pathLst>
                  <a:path w="186">
                    <a:moveTo>
                      <a:pt x="0" y="0"/>
                    </a:moveTo>
                    <a:lnTo>
                      <a:pt x="186" y="0"/>
                    </a:lnTo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4" name="Group 58"/>
            <p:cNvGrpSpPr/>
            <p:nvPr/>
          </p:nvGrpSpPr>
          <p:grpSpPr bwMode="auto">
            <a:xfrm>
              <a:off x="5708" y="-4077"/>
              <a:ext cx="50" cy="94"/>
              <a:chOff x="5708" y="-4077"/>
              <a:chExt cx="50" cy="94"/>
            </a:xfrm>
          </p:grpSpPr>
          <p:sp>
            <p:nvSpPr>
              <p:cNvPr id="43122" name="Freeform 59"/>
              <p:cNvSpPr/>
              <p:nvPr/>
            </p:nvSpPr>
            <p:spPr bwMode="auto">
              <a:xfrm>
                <a:off x="5708" y="-4077"/>
                <a:ext cx="50" cy="94"/>
              </a:xfrm>
              <a:custGeom>
                <a:avLst/>
                <a:gdLst>
                  <a:gd name="T0" fmla="+- 0 5708 5708"/>
                  <a:gd name="T1" fmla="*/ T0 w 50"/>
                  <a:gd name="T2" fmla="+- 0 -3983 -4077"/>
                  <a:gd name="T3" fmla="*/ -3983 h 94"/>
                  <a:gd name="T4" fmla="+- 0 5759 5708"/>
                  <a:gd name="T5" fmla="*/ T4 w 50"/>
                  <a:gd name="T6" fmla="+- 0 -4030 -4077"/>
                  <a:gd name="T7" fmla="*/ -4030 h 94"/>
                  <a:gd name="T8" fmla="+- 0 5708 5708"/>
                  <a:gd name="T9" fmla="*/ T8 w 50"/>
                  <a:gd name="T10" fmla="+- 0 -4077 -4077"/>
                  <a:gd name="T11" fmla="*/ -4077 h 9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</a:cxnLst>
                <a:rect l="0" t="0" r="r" b="b"/>
                <a:pathLst>
                  <a:path w="50" h="94">
                    <a:moveTo>
                      <a:pt x="0" y="94"/>
                    </a:moveTo>
                    <a:lnTo>
                      <a:pt x="51" y="47"/>
                    </a:lnTo>
                    <a:lnTo>
                      <a:pt x="0" y="0"/>
                    </a:lnTo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5" name="Group 60"/>
            <p:cNvGrpSpPr/>
            <p:nvPr/>
          </p:nvGrpSpPr>
          <p:grpSpPr bwMode="auto">
            <a:xfrm>
              <a:off x="5759" y="-4521"/>
              <a:ext cx="2" cy="577"/>
              <a:chOff x="5759" y="-4521"/>
              <a:chExt cx="2" cy="577"/>
            </a:xfrm>
          </p:grpSpPr>
          <p:sp>
            <p:nvSpPr>
              <p:cNvPr id="43121" name="Freeform 61"/>
              <p:cNvSpPr/>
              <p:nvPr/>
            </p:nvSpPr>
            <p:spPr bwMode="auto">
              <a:xfrm>
                <a:off x="5759" y="-4521"/>
                <a:ext cx="2" cy="577"/>
              </a:xfrm>
              <a:custGeom>
                <a:avLst/>
                <a:gdLst>
                  <a:gd name="T0" fmla="+- 0 -4521 -4521"/>
                  <a:gd name="T1" fmla="*/ -4521 h 577"/>
                  <a:gd name="T2" fmla="+- 0 -3943 -4521"/>
                  <a:gd name="T3" fmla="*/ -3943 h 577"/>
                </a:gdLst>
                <a:ahLst/>
                <a:cxnLst>
                  <a:cxn ang="0">
                    <a:pos x="0" y="T1"/>
                  </a:cxn>
                  <a:cxn ang="0">
                    <a:pos x="0" y="T3"/>
                  </a:cxn>
                </a:cxnLst>
                <a:rect l="0" t="0" r="r" b="b"/>
                <a:pathLst>
                  <a:path h="577">
                    <a:moveTo>
                      <a:pt x="0" y="0"/>
                    </a:moveTo>
                    <a:lnTo>
                      <a:pt x="0" y="578"/>
                    </a:lnTo>
                  </a:path>
                </a:pathLst>
              </a:custGeom>
              <a:noFill/>
              <a:ln w="1188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6" name="Group 62"/>
            <p:cNvGrpSpPr/>
            <p:nvPr/>
          </p:nvGrpSpPr>
          <p:grpSpPr bwMode="auto">
            <a:xfrm>
              <a:off x="5820" y="-4521"/>
              <a:ext cx="2" cy="577"/>
              <a:chOff x="5820" y="-4521"/>
              <a:chExt cx="2" cy="577"/>
            </a:xfrm>
          </p:grpSpPr>
          <p:sp>
            <p:nvSpPr>
              <p:cNvPr id="43119" name="Freeform 63"/>
              <p:cNvSpPr/>
              <p:nvPr/>
            </p:nvSpPr>
            <p:spPr bwMode="auto">
              <a:xfrm>
                <a:off x="5820" y="-4521"/>
                <a:ext cx="2" cy="577"/>
              </a:xfrm>
              <a:custGeom>
                <a:avLst/>
                <a:gdLst>
                  <a:gd name="T0" fmla="+- 0 -4521 -4521"/>
                  <a:gd name="T1" fmla="*/ -4521 h 577"/>
                  <a:gd name="T2" fmla="+- 0 -3943 -4521"/>
                  <a:gd name="T3" fmla="*/ -3943 h 577"/>
                </a:gdLst>
                <a:ahLst/>
                <a:cxnLst>
                  <a:cxn ang="0">
                    <a:pos x="0" y="T1"/>
                  </a:cxn>
                  <a:cxn ang="0">
                    <a:pos x="0" y="T3"/>
                  </a:cxn>
                </a:cxnLst>
                <a:rect l="0" t="0" r="r" b="b"/>
                <a:pathLst>
                  <a:path h="577">
                    <a:moveTo>
                      <a:pt x="0" y="0"/>
                    </a:moveTo>
                    <a:lnTo>
                      <a:pt x="0" y="578"/>
                    </a:lnTo>
                  </a:path>
                </a:pathLst>
              </a:custGeom>
              <a:noFill/>
              <a:ln w="1188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pic>
            <p:nvPicPr>
              <p:cNvPr id="43072" name="Picture 64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43" y="-4515"/>
                <a:ext cx="125" cy="7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073" name="Picture 65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43" y="-4355"/>
                <a:ext cx="125" cy="7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074" name="Picture 66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43" y="-4198"/>
                <a:ext cx="115" cy="7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075" name="Picture 67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042" y="-4043"/>
                <a:ext cx="125" cy="7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37" name="Group 68"/>
            <p:cNvGrpSpPr/>
            <p:nvPr/>
          </p:nvGrpSpPr>
          <p:grpSpPr bwMode="auto">
            <a:xfrm>
              <a:off x="4626" y="-4231"/>
              <a:ext cx="664" cy="2"/>
              <a:chOff x="4626" y="-4231"/>
              <a:chExt cx="664" cy="2"/>
            </a:xfrm>
          </p:grpSpPr>
          <p:sp>
            <p:nvSpPr>
              <p:cNvPr id="43118" name="Freeform 69"/>
              <p:cNvSpPr/>
              <p:nvPr/>
            </p:nvSpPr>
            <p:spPr bwMode="auto">
              <a:xfrm>
                <a:off x="4626" y="-4231"/>
                <a:ext cx="664" cy="2"/>
              </a:xfrm>
              <a:custGeom>
                <a:avLst/>
                <a:gdLst>
                  <a:gd name="T0" fmla="+- 0 4626 4626"/>
                  <a:gd name="T1" fmla="*/ T0 w 664"/>
                  <a:gd name="T2" fmla="+- 0 5290 4626"/>
                  <a:gd name="T3" fmla="*/ T2 w 664"/>
                </a:gdLst>
                <a:ahLst/>
                <a:cxnLst>
                  <a:cxn ang="0">
                    <a:pos x="T1" y="0"/>
                  </a:cxn>
                  <a:cxn ang="0">
                    <a:pos x="T3" y="0"/>
                  </a:cxn>
                </a:cxnLst>
                <a:rect l="0" t="0" r="r" b="b"/>
                <a:pathLst>
                  <a:path w="664">
                    <a:moveTo>
                      <a:pt x="0" y="0"/>
                    </a:moveTo>
                    <a:lnTo>
                      <a:pt x="664" y="0"/>
                    </a:lnTo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8" name="Group 70"/>
            <p:cNvGrpSpPr/>
            <p:nvPr/>
          </p:nvGrpSpPr>
          <p:grpSpPr bwMode="auto">
            <a:xfrm>
              <a:off x="5239" y="-4278"/>
              <a:ext cx="50" cy="94"/>
              <a:chOff x="5239" y="-4278"/>
              <a:chExt cx="50" cy="94"/>
            </a:xfrm>
          </p:grpSpPr>
          <p:sp>
            <p:nvSpPr>
              <p:cNvPr id="43117" name="Freeform 71"/>
              <p:cNvSpPr/>
              <p:nvPr/>
            </p:nvSpPr>
            <p:spPr bwMode="auto">
              <a:xfrm>
                <a:off x="5239" y="-4278"/>
                <a:ext cx="50" cy="94"/>
              </a:xfrm>
              <a:custGeom>
                <a:avLst/>
                <a:gdLst>
                  <a:gd name="T0" fmla="+- 0 5239 5239"/>
                  <a:gd name="T1" fmla="*/ T0 w 50"/>
                  <a:gd name="T2" fmla="+- 0 -4185 -4278"/>
                  <a:gd name="T3" fmla="*/ -4185 h 94"/>
                  <a:gd name="T4" fmla="+- 0 5290 5239"/>
                  <a:gd name="T5" fmla="*/ T4 w 50"/>
                  <a:gd name="T6" fmla="+- 0 -4231 -4278"/>
                  <a:gd name="T7" fmla="*/ -4231 h 94"/>
                  <a:gd name="T8" fmla="+- 0 5239 5239"/>
                  <a:gd name="T9" fmla="*/ T8 w 50"/>
                  <a:gd name="T10" fmla="+- 0 -4278 -4278"/>
                  <a:gd name="T11" fmla="*/ -4278 h 9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</a:cxnLst>
                <a:rect l="0" t="0" r="r" b="b"/>
                <a:pathLst>
                  <a:path w="50" h="94">
                    <a:moveTo>
                      <a:pt x="0" y="93"/>
                    </a:moveTo>
                    <a:lnTo>
                      <a:pt x="51" y="47"/>
                    </a:lnTo>
                    <a:lnTo>
                      <a:pt x="0" y="0"/>
                    </a:lnTo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39" name="Group 72"/>
            <p:cNvGrpSpPr/>
            <p:nvPr/>
          </p:nvGrpSpPr>
          <p:grpSpPr bwMode="auto">
            <a:xfrm>
              <a:off x="6594" y="-3531"/>
              <a:ext cx="1327" cy="288"/>
              <a:chOff x="6594" y="-3531"/>
              <a:chExt cx="1327" cy="288"/>
            </a:xfrm>
          </p:grpSpPr>
          <p:sp>
            <p:nvSpPr>
              <p:cNvPr id="43116" name="Freeform 73"/>
              <p:cNvSpPr/>
              <p:nvPr/>
            </p:nvSpPr>
            <p:spPr bwMode="auto">
              <a:xfrm>
                <a:off x="6594" y="-3531"/>
                <a:ext cx="1327" cy="288"/>
              </a:xfrm>
              <a:custGeom>
                <a:avLst/>
                <a:gdLst>
                  <a:gd name="T0" fmla="+- 0 6594 6594"/>
                  <a:gd name="T1" fmla="*/ T0 w 1327"/>
                  <a:gd name="T2" fmla="+- 0 -3243 -3531"/>
                  <a:gd name="T3" fmla="*/ -3243 h 288"/>
                  <a:gd name="T4" fmla="+- 0 7921 6594"/>
                  <a:gd name="T5" fmla="*/ T4 w 1327"/>
                  <a:gd name="T6" fmla="+- 0 -3243 -3531"/>
                  <a:gd name="T7" fmla="*/ -3243 h 288"/>
                  <a:gd name="T8" fmla="+- 0 7921 6594"/>
                  <a:gd name="T9" fmla="*/ T8 w 1327"/>
                  <a:gd name="T10" fmla="+- 0 -3531 -3531"/>
                  <a:gd name="T11" fmla="*/ -3531 h 288"/>
                  <a:gd name="T12" fmla="+- 0 6594 6594"/>
                  <a:gd name="T13" fmla="*/ T12 w 1327"/>
                  <a:gd name="T14" fmla="+- 0 -3531 -3531"/>
                  <a:gd name="T15" fmla="*/ -3531 h 288"/>
                  <a:gd name="T16" fmla="+- 0 6594 6594"/>
                  <a:gd name="T17" fmla="*/ T16 w 1327"/>
                  <a:gd name="T18" fmla="+- 0 -3243 -3531"/>
                  <a:gd name="T19" fmla="*/ -3243 h 28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327" h="288">
                    <a:moveTo>
                      <a:pt x="0" y="288"/>
                    </a:moveTo>
                    <a:lnTo>
                      <a:pt x="1327" y="288"/>
                    </a:lnTo>
                    <a:lnTo>
                      <a:pt x="1327" y="0"/>
                    </a:lnTo>
                    <a:lnTo>
                      <a:pt x="0" y="0"/>
                    </a:lnTo>
                    <a:lnTo>
                      <a:pt x="0" y="288"/>
                    </a:lnTo>
                    <a:close/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pic>
            <p:nvPicPr>
              <p:cNvPr id="43082" name="Picture 74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72" y="-3461"/>
                <a:ext cx="768" cy="26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40" name="Group 75"/>
            <p:cNvGrpSpPr/>
            <p:nvPr/>
          </p:nvGrpSpPr>
          <p:grpSpPr bwMode="auto">
            <a:xfrm>
              <a:off x="6838" y="-4973"/>
              <a:ext cx="774" cy="2"/>
              <a:chOff x="6838" y="-4973"/>
              <a:chExt cx="774" cy="2"/>
            </a:xfrm>
          </p:grpSpPr>
          <p:sp>
            <p:nvSpPr>
              <p:cNvPr id="43114" name="Freeform 76"/>
              <p:cNvSpPr/>
              <p:nvPr/>
            </p:nvSpPr>
            <p:spPr bwMode="auto">
              <a:xfrm>
                <a:off x="6838" y="-4973"/>
                <a:ext cx="774" cy="2"/>
              </a:xfrm>
              <a:custGeom>
                <a:avLst/>
                <a:gdLst>
                  <a:gd name="T0" fmla="+- 0 6838 6838"/>
                  <a:gd name="T1" fmla="*/ T0 w 774"/>
                  <a:gd name="T2" fmla="+- 0 7612 6838"/>
                  <a:gd name="T3" fmla="*/ T2 w 774"/>
                </a:gdLst>
                <a:ahLst/>
                <a:cxnLst>
                  <a:cxn ang="0">
                    <a:pos x="T1" y="0"/>
                  </a:cxn>
                  <a:cxn ang="0">
                    <a:pos x="T3" y="0"/>
                  </a:cxn>
                </a:cxnLst>
                <a:rect l="0" t="0" r="r" b="b"/>
                <a:pathLst>
                  <a:path w="774">
                    <a:moveTo>
                      <a:pt x="0" y="0"/>
                    </a:moveTo>
                    <a:lnTo>
                      <a:pt x="774" y="0"/>
                    </a:lnTo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41" name="Group 77"/>
            <p:cNvGrpSpPr/>
            <p:nvPr/>
          </p:nvGrpSpPr>
          <p:grpSpPr bwMode="auto">
            <a:xfrm>
              <a:off x="7561" y="-5021"/>
              <a:ext cx="50" cy="95"/>
              <a:chOff x="7561" y="-5021"/>
              <a:chExt cx="50" cy="95"/>
            </a:xfrm>
          </p:grpSpPr>
          <p:sp>
            <p:nvSpPr>
              <p:cNvPr id="43113" name="Freeform 78"/>
              <p:cNvSpPr/>
              <p:nvPr/>
            </p:nvSpPr>
            <p:spPr bwMode="auto">
              <a:xfrm>
                <a:off x="7561" y="-5021"/>
                <a:ext cx="50" cy="95"/>
              </a:xfrm>
              <a:custGeom>
                <a:avLst/>
                <a:gdLst>
                  <a:gd name="T0" fmla="+- 0 7561 7561"/>
                  <a:gd name="T1" fmla="*/ T0 w 50"/>
                  <a:gd name="T2" fmla="+- 0 -4926 -5021"/>
                  <a:gd name="T3" fmla="*/ -4926 h 95"/>
                  <a:gd name="T4" fmla="+- 0 7612 7561"/>
                  <a:gd name="T5" fmla="*/ T4 w 50"/>
                  <a:gd name="T6" fmla="+- 0 -4973 -5021"/>
                  <a:gd name="T7" fmla="*/ -4973 h 95"/>
                  <a:gd name="T8" fmla="+- 0 7561 7561"/>
                  <a:gd name="T9" fmla="*/ T8 w 50"/>
                  <a:gd name="T10" fmla="+- 0 -5021 -5021"/>
                  <a:gd name="T11" fmla="*/ -5021 h 9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</a:cxnLst>
                <a:rect l="0" t="0" r="r" b="b"/>
                <a:pathLst>
                  <a:path w="50" h="95">
                    <a:moveTo>
                      <a:pt x="0" y="95"/>
                    </a:moveTo>
                    <a:lnTo>
                      <a:pt x="51" y="48"/>
                    </a:lnTo>
                    <a:lnTo>
                      <a:pt x="0" y="0"/>
                    </a:lnTo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42" name="Group 79"/>
            <p:cNvGrpSpPr/>
            <p:nvPr/>
          </p:nvGrpSpPr>
          <p:grpSpPr bwMode="auto">
            <a:xfrm>
              <a:off x="6838" y="-4973"/>
              <a:ext cx="2" cy="1442"/>
              <a:chOff x="6838" y="-4973"/>
              <a:chExt cx="2" cy="1442"/>
            </a:xfrm>
          </p:grpSpPr>
          <p:sp>
            <p:nvSpPr>
              <p:cNvPr id="43112" name="Freeform 80"/>
              <p:cNvSpPr/>
              <p:nvPr/>
            </p:nvSpPr>
            <p:spPr bwMode="auto">
              <a:xfrm>
                <a:off x="6838" y="-4973"/>
                <a:ext cx="2" cy="1442"/>
              </a:xfrm>
              <a:custGeom>
                <a:avLst/>
                <a:gdLst>
                  <a:gd name="T0" fmla="+- 0 -4973 -4973"/>
                  <a:gd name="T1" fmla="*/ -4973 h 1442"/>
                  <a:gd name="T2" fmla="+- 0 -3531 -4973"/>
                  <a:gd name="T3" fmla="*/ -3531 h 1442"/>
                </a:gdLst>
                <a:ahLst/>
                <a:cxnLst>
                  <a:cxn ang="0">
                    <a:pos x="0" y="T1"/>
                  </a:cxn>
                  <a:cxn ang="0">
                    <a:pos x="0" y="T3"/>
                  </a:cxn>
                </a:cxnLst>
                <a:rect l="0" t="0" r="r" b="b"/>
                <a:pathLst>
                  <a:path h="1442">
                    <a:moveTo>
                      <a:pt x="0" y="0"/>
                    </a:moveTo>
                    <a:lnTo>
                      <a:pt x="0" y="1442"/>
                    </a:lnTo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43" name="Group 81"/>
            <p:cNvGrpSpPr/>
            <p:nvPr/>
          </p:nvGrpSpPr>
          <p:grpSpPr bwMode="auto">
            <a:xfrm>
              <a:off x="6787" y="-3577"/>
              <a:ext cx="101" cy="47"/>
              <a:chOff x="6787" y="-3577"/>
              <a:chExt cx="101" cy="47"/>
            </a:xfrm>
          </p:grpSpPr>
          <p:sp>
            <p:nvSpPr>
              <p:cNvPr id="43111" name="Freeform 82"/>
              <p:cNvSpPr/>
              <p:nvPr/>
            </p:nvSpPr>
            <p:spPr bwMode="auto">
              <a:xfrm>
                <a:off x="6787" y="-3577"/>
                <a:ext cx="101" cy="47"/>
              </a:xfrm>
              <a:custGeom>
                <a:avLst/>
                <a:gdLst>
                  <a:gd name="T0" fmla="+- 0 6787 6787"/>
                  <a:gd name="T1" fmla="*/ T0 w 101"/>
                  <a:gd name="T2" fmla="+- 0 -3577 -3577"/>
                  <a:gd name="T3" fmla="*/ -3577 h 47"/>
                  <a:gd name="T4" fmla="+- 0 6838 6787"/>
                  <a:gd name="T5" fmla="*/ T4 w 101"/>
                  <a:gd name="T6" fmla="+- 0 -3531 -3577"/>
                  <a:gd name="T7" fmla="*/ -3531 h 47"/>
                  <a:gd name="T8" fmla="+- 0 6888 6787"/>
                  <a:gd name="T9" fmla="*/ T8 w 101"/>
                  <a:gd name="T10" fmla="+- 0 -3577 -3577"/>
                  <a:gd name="T11" fmla="*/ -3577 h 4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</a:cxnLst>
                <a:rect l="0" t="0" r="r" b="b"/>
                <a:pathLst>
                  <a:path w="101" h="47">
                    <a:moveTo>
                      <a:pt x="0" y="0"/>
                    </a:moveTo>
                    <a:lnTo>
                      <a:pt x="51" y="46"/>
                    </a:lnTo>
                    <a:lnTo>
                      <a:pt x="101" y="0"/>
                    </a:lnTo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44" name="Group 83"/>
            <p:cNvGrpSpPr/>
            <p:nvPr/>
          </p:nvGrpSpPr>
          <p:grpSpPr bwMode="auto">
            <a:xfrm>
              <a:off x="7280" y="-4835"/>
              <a:ext cx="796" cy="480"/>
              <a:chOff x="7280" y="-4835"/>
              <a:chExt cx="796" cy="480"/>
            </a:xfrm>
          </p:grpSpPr>
          <p:sp>
            <p:nvSpPr>
              <p:cNvPr id="43110" name="Freeform 84"/>
              <p:cNvSpPr/>
              <p:nvPr/>
            </p:nvSpPr>
            <p:spPr bwMode="auto">
              <a:xfrm>
                <a:off x="7280" y="-4835"/>
                <a:ext cx="796" cy="480"/>
              </a:xfrm>
              <a:custGeom>
                <a:avLst/>
                <a:gdLst>
                  <a:gd name="T0" fmla="+- 0 8076 7280"/>
                  <a:gd name="T1" fmla="*/ T0 w 796"/>
                  <a:gd name="T2" fmla="+- 0 -4835 -4835"/>
                  <a:gd name="T3" fmla="*/ -4835 h 480"/>
                  <a:gd name="T4" fmla="+- 0 8076 7280"/>
                  <a:gd name="T5" fmla="*/ T4 w 796"/>
                  <a:gd name="T6" fmla="+- 0 -4355 -4835"/>
                  <a:gd name="T7" fmla="*/ -4355 h 480"/>
                  <a:gd name="T8" fmla="+- 0 7280 7280"/>
                  <a:gd name="T9" fmla="*/ T8 w 796"/>
                  <a:gd name="T10" fmla="+- 0 -4355 -4835"/>
                  <a:gd name="T11" fmla="*/ -4355 h 48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</a:cxnLst>
                <a:rect l="0" t="0" r="r" b="b"/>
                <a:pathLst>
                  <a:path w="796" h="480">
                    <a:moveTo>
                      <a:pt x="796" y="0"/>
                    </a:moveTo>
                    <a:lnTo>
                      <a:pt x="796" y="480"/>
                    </a:lnTo>
                    <a:lnTo>
                      <a:pt x="0" y="480"/>
                    </a:lnTo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45" name="Group 85"/>
            <p:cNvGrpSpPr/>
            <p:nvPr/>
          </p:nvGrpSpPr>
          <p:grpSpPr bwMode="auto">
            <a:xfrm>
              <a:off x="7280" y="-4355"/>
              <a:ext cx="2" cy="824"/>
              <a:chOff x="7280" y="-4355"/>
              <a:chExt cx="2" cy="824"/>
            </a:xfrm>
          </p:grpSpPr>
          <p:sp>
            <p:nvSpPr>
              <p:cNvPr id="43109" name="Freeform 86"/>
              <p:cNvSpPr/>
              <p:nvPr/>
            </p:nvSpPr>
            <p:spPr bwMode="auto">
              <a:xfrm>
                <a:off x="7280" y="-4355"/>
                <a:ext cx="2" cy="824"/>
              </a:xfrm>
              <a:custGeom>
                <a:avLst/>
                <a:gdLst>
                  <a:gd name="T0" fmla="+- 0 -4355 -4355"/>
                  <a:gd name="T1" fmla="*/ -4355 h 824"/>
                  <a:gd name="T2" fmla="+- 0 -3531 -4355"/>
                  <a:gd name="T3" fmla="*/ -3531 h 824"/>
                </a:gdLst>
                <a:ahLst/>
                <a:cxnLst>
                  <a:cxn ang="0">
                    <a:pos x="0" y="T1"/>
                  </a:cxn>
                  <a:cxn ang="0">
                    <a:pos x="0" y="T3"/>
                  </a:cxn>
                </a:cxnLst>
                <a:rect l="0" t="0" r="r" b="b"/>
                <a:pathLst>
                  <a:path h="824">
                    <a:moveTo>
                      <a:pt x="0" y="0"/>
                    </a:moveTo>
                    <a:lnTo>
                      <a:pt x="0" y="824"/>
                    </a:lnTo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46" name="Group 87"/>
            <p:cNvGrpSpPr/>
            <p:nvPr/>
          </p:nvGrpSpPr>
          <p:grpSpPr bwMode="auto">
            <a:xfrm>
              <a:off x="7229" y="-3577"/>
              <a:ext cx="102" cy="47"/>
              <a:chOff x="7229" y="-3577"/>
              <a:chExt cx="102" cy="47"/>
            </a:xfrm>
          </p:grpSpPr>
          <p:sp>
            <p:nvSpPr>
              <p:cNvPr id="43108" name="Freeform 88"/>
              <p:cNvSpPr/>
              <p:nvPr/>
            </p:nvSpPr>
            <p:spPr bwMode="auto">
              <a:xfrm>
                <a:off x="7229" y="-3577"/>
                <a:ext cx="102" cy="47"/>
              </a:xfrm>
              <a:custGeom>
                <a:avLst/>
                <a:gdLst>
                  <a:gd name="T0" fmla="+- 0 7229 7229"/>
                  <a:gd name="T1" fmla="*/ T0 w 102"/>
                  <a:gd name="T2" fmla="+- 0 -3577 -3577"/>
                  <a:gd name="T3" fmla="*/ -3577 h 47"/>
                  <a:gd name="T4" fmla="+- 0 7280 7229"/>
                  <a:gd name="T5" fmla="*/ T4 w 102"/>
                  <a:gd name="T6" fmla="+- 0 -3531 -3577"/>
                  <a:gd name="T7" fmla="*/ -3531 h 47"/>
                  <a:gd name="T8" fmla="+- 0 7331 7229"/>
                  <a:gd name="T9" fmla="*/ T8 w 102"/>
                  <a:gd name="T10" fmla="+- 0 -3577 -3577"/>
                  <a:gd name="T11" fmla="*/ -3577 h 4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</a:cxnLst>
                <a:rect l="0" t="0" r="r" b="b"/>
                <a:pathLst>
                  <a:path w="102" h="47">
                    <a:moveTo>
                      <a:pt x="0" y="0"/>
                    </a:moveTo>
                    <a:lnTo>
                      <a:pt x="51" y="46"/>
                    </a:lnTo>
                    <a:lnTo>
                      <a:pt x="102" y="0"/>
                    </a:lnTo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47" name="Group 89"/>
            <p:cNvGrpSpPr/>
            <p:nvPr/>
          </p:nvGrpSpPr>
          <p:grpSpPr bwMode="auto">
            <a:xfrm>
              <a:off x="7922" y="-2578"/>
              <a:ext cx="654" cy="136"/>
              <a:chOff x="7922" y="-2578"/>
              <a:chExt cx="654" cy="136"/>
            </a:xfrm>
          </p:grpSpPr>
          <p:sp>
            <p:nvSpPr>
              <p:cNvPr id="43107" name="Freeform 90"/>
              <p:cNvSpPr/>
              <p:nvPr/>
            </p:nvSpPr>
            <p:spPr bwMode="auto">
              <a:xfrm>
                <a:off x="7922" y="-2578"/>
                <a:ext cx="654" cy="136"/>
              </a:xfrm>
              <a:custGeom>
                <a:avLst/>
                <a:gdLst>
                  <a:gd name="T0" fmla="+- 0 7922 7922"/>
                  <a:gd name="T1" fmla="*/ T0 w 654"/>
                  <a:gd name="T2" fmla="+- 0 -2442 -2578"/>
                  <a:gd name="T3" fmla="*/ -2442 h 136"/>
                  <a:gd name="T4" fmla="+- 0 8576 7922"/>
                  <a:gd name="T5" fmla="*/ T4 w 654"/>
                  <a:gd name="T6" fmla="+- 0 -2442 -2578"/>
                  <a:gd name="T7" fmla="*/ -2442 h 136"/>
                  <a:gd name="T8" fmla="+- 0 8576 7922"/>
                  <a:gd name="T9" fmla="*/ T8 w 654"/>
                  <a:gd name="T10" fmla="+- 0 -2578 -2578"/>
                  <a:gd name="T11" fmla="*/ -2578 h 136"/>
                  <a:gd name="T12" fmla="+- 0 7922 7922"/>
                  <a:gd name="T13" fmla="*/ T12 w 654"/>
                  <a:gd name="T14" fmla="+- 0 -2578 -2578"/>
                  <a:gd name="T15" fmla="*/ -2578 h 136"/>
                  <a:gd name="T16" fmla="+- 0 7922 7922"/>
                  <a:gd name="T17" fmla="*/ T16 w 654"/>
                  <a:gd name="T18" fmla="+- 0 -2442 -2578"/>
                  <a:gd name="T19" fmla="*/ -2442 h 13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654" h="136">
                    <a:moveTo>
                      <a:pt x="0" y="136"/>
                    </a:moveTo>
                    <a:lnTo>
                      <a:pt x="654" y="136"/>
                    </a:lnTo>
                    <a:lnTo>
                      <a:pt x="654" y="0"/>
                    </a:lnTo>
                    <a:lnTo>
                      <a:pt x="0" y="0"/>
                    </a:lnTo>
                    <a:lnTo>
                      <a:pt x="0" y="136"/>
                    </a:lnTo>
                    <a:close/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48" name="Group 91"/>
            <p:cNvGrpSpPr/>
            <p:nvPr/>
          </p:nvGrpSpPr>
          <p:grpSpPr bwMode="auto">
            <a:xfrm>
              <a:off x="7922" y="-2442"/>
              <a:ext cx="654" cy="134"/>
              <a:chOff x="7922" y="-2442"/>
              <a:chExt cx="654" cy="134"/>
            </a:xfrm>
          </p:grpSpPr>
          <p:sp>
            <p:nvSpPr>
              <p:cNvPr id="43106" name="Freeform 92"/>
              <p:cNvSpPr/>
              <p:nvPr/>
            </p:nvSpPr>
            <p:spPr bwMode="auto">
              <a:xfrm>
                <a:off x="7922" y="-2442"/>
                <a:ext cx="654" cy="134"/>
              </a:xfrm>
              <a:custGeom>
                <a:avLst/>
                <a:gdLst>
                  <a:gd name="T0" fmla="+- 0 7922 7922"/>
                  <a:gd name="T1" fmla="*/ T0 w 654"/>
                  <a:gd name="T2" fmla="+- 0 -2308 -2442"/>
                  <a:gd name="T3" fmla="*/ -2308 h 134"/>
                  <a:gd name="T4" fmla="+- 0 8576 7922"/>
                  <a:gd name="T5" fmla="*/ T4 w 654"/>
                  <a:gd name="T6" fmla="+- 0 -2308 -2442"/>
                  <a:gd name="T7" fmla="*/ -2308 h 134"/>
                  <a:gd name="T8" fmla="+- 0 8576 7922"/>
                  <a:gd name="T9" fmla="*/ T8 w 654"/>
                  <a:gd name="T10" fmla="+- 0 -2442 -2442"/>
                  <a:gd name="T11" fmla="*/ -2442 h 134"/>
                  <a:gd name="T12" fmla="+- 0 7922 7922"/>
                  <a:gd name="T13" fmla="*/ T12 w 654"/>
                  <a:gd name="T14" fmla="+- 0 -2442 -2442"/>
                  <a:gd name="T15" fmla="*/ -2442 h 134"/>
                  <a:gd name="T16" fmla="+- 0 7922 7922"/>
                  <a:gd name="T17" fmla="*/ T16 w 654"/>
                  <a:gd name="T18" fmla="+- 0 -2308 -2442"/>
                  <a:gd name="T19" fmla="*/ -2308 h 13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654" h="134">
                    <a:moveTo>
                      <a:pt x="0" y="134"/>
                    </a:moveTo>
                    <a:lnTo>
                      <a:pt x="654" y="134"/>
                    </a:lnTo>
                    <a:lnTo>
                      <a:pt x="654" y="0"/>
                    </a:lnTo>
                    <a:lnTo>
                      <a:pt x="0" y="0"/>
                    </a:lnTo>
                    <a:lnTo>
                      <a:pt x="0" y="134"/>
                    </a:lnTo>
                    <a:close/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49" name="Group 93"/>
            <p:cNvGrpSpPr/>
            <p:nvPr/>
          </p:nvGrpSpPr>
          <p:grpSpPr bwMode="auto">
            <a:xfrm>
              <a:off x="7922" y="-2308"/>
              <a:ext cx="654" cy="134"/>
              <a:chOff x="7922" y="-2308"/>
              <a:chExt cx="654" cy="134"/>
            </a:xfrm>
          </p:grpSpPr>
          <p:sp>
            <p:nvSpPr>
              <p:cNvPr id="43105" name="Freeform 94"/>
              <p:cNvSpPr/>
              <p:nvPr/>
            </p:nvSpPr>
            <p:spPr bwMode="auto">
              <a:xfrm>
                <a:off x="7922" y="-2308"/>
                <a:ext cx="654" cy="134"/>
              </a:xfrm>
              <a:custGeom>
                <a:avLst/>
                <a:gdLst>
                  <a:gd name="T0" fmla="+- 0 7922 7922"/>
                  <a:gd name="T1" fmla="*/ T0 w 654"/>
                  <a:gd name="T2" fmla="+- 0 -2173 -2308"/>
                  <a:gd name="T3" fmla="*/ -2173 h 134"/>
                  <a:gd name="T4" fmla="+- 0 8576 7922"/>
                  <a:gd name="T5" fmla="*/ T4 w 654"/>
                  <a:gd name="T6" fmla="+- 0 -2173 -2308"/>
                  <a:gd name="T7" fmla="*/ -2173 h 134"/>
                  <a:gd name="T8" fmla="+- 0 8576 7922"/>
                  <a:gd name="T9" fmla="*/ T8 w 654"/>
                  <a:gd name="T10" fmla="+- 0 -2308 -2308"/>
                  <a:gd name="T11" fmla="*/ -2308 h 134"/>
                  <a:gd name="T12" fmla="+- 0 7922 7922"/>
                  <a:gd name="T13" fmla="*/ T12 w 654"/>
                  <a:gd name="T14" fmla="+- 0 -2308 -2308"/>
                  <a:gd name="T15" fmla="*/ -2308 h 134"/>
                  <a:gd name="T16" fmla="+- 0 7922 7922"/>
                  <a:gd name="T17" fmla="*/ T16 w 654"/>
                  <a:gd name="T18" fmla="+- 0 -2173 -2308"/>
                  <a:gd name="T19" fmla="*/ -2173 h 13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654" h="134">
                    <a:moveTo>
                      <a:pt x="0" y="135"/>
                    </a:moveTo>
                    <a:lnTo>
                      <a:pt x="654" y="135"/>
                    </a:lnTo>
                    <a:lnTo>
                      <a:pt x="654" y="0"/>
                    </a:lnTo>
                    <a:lnTo>
                      <a:pt x="0" y="0"/>
                    </a:lnTo>
                    <a:lnTo>
                      <a:pt x="0" y="135"/>
                    </a:lnTo>
                    <a:close/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50" name="Group 95"/>
            <p:cNvGrpSpPr/>
            <p:nvPr/>
          </p:nvGrpSpPr>
          <p:grpSpPr bwMode="auto">
            <a:xfrm>
              <a:off x="7922" y="-2173"/>
              <a:ext cx="654" cy="136"/>
              <a:chOff x="7922" y="-2173"/>
              <a:chExt cx="654" cy="136"/>
            </a:xfrm>
          </p:grpSpPr>
          <p:sp>
            <p:nvSpPr>
              <p:cNvPr id="43104" name="Freeform 96"/>
              <p:cNvSpPr/>
              <p:nvPr/>
            </p:nvSpPr>
            <p:spPr bwMode="auto">
              <a:xfrm>
                <a:off x="7922" y="-2173"/>
                <a:ext cx="654" cy="136"/>
              </a:xfrm>
              <a:custGeom>
                <a:avLst/>
                <a:gdLst>
                  <a:gd name="T0" fmla="+- 0 7922 7922"/>
                  <a:gd name="T1" fmla="*/ T0 w 654"/>
                  <a:gd name="T2" fmla="+- 0 -2038 -2173"/>
                  <a:gd name="T3" fmla="*/ -2038 h 136"/>
                  <a:gd name="T4" fmla="+- 0 8576 7922"/>
                  <a:gd name="T5" fmla="*/ T4 w 654"/>
                  <a:gd name="T6" fmla="+- 0 -2038 -2173"/>
                  <a:gd name="T7" fmla="*/ -2038 h 136"/>
                  <a:gd name="T8" fmla="+- 0 8576 7922"/>
                  <a:gd name="T9" fmla="*/ T8 w 654"/>
                  <a:gd name="T10" fmla="+- 0 -2173 -2173"/>
                  <a:gd name="T11" fmla="*/ -2173 h 136"/>
                  <a:gd name="T12" fmla="+- 0 7922 7922"/>
                  <a:gd name="T13" fmla="*/ T12 w 654"/>
                  <a:gd name="T14" fmla="+- 0 -2173 -2173"/>
                  <a:gd name="T15" fmla="*/ -2173 h 136"/>
                  <a:gd name="T16" fmla="+- 0 7922 7922"/>
                  <a:gd name="T17" fmla="*/ T16 w 654"/>
                  <a:gd name="T18" fmla="+- 0 -2038 -2173"/>
                  <a:gd name="T19" fmla="*/ -2038 h 13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654" h="136">
                    <a:moveTo>
                      <a:pt x="0" y="135"/>
                    </a:moveTo>
                    <a:lnTo>
                      <a:pt x="654" y="135"/>
                    </a:lnTo>
                    <a:lnTo>
                      <a:pt x="654" y="0"/>
                    </a:lnTo>
                    <a:lnTo>
                      <a:pt x="0" y="0"/>
                    </a:lnTo>
                    <a:lnTo>
                      <a:pt x="0" y="135"/>
                    </a:lnTo>
                    <a:close/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51" name="Group 97"/>
            <p:cNvGrpSpPr/>
            <p:nvPr/>
          </p:nvGrpSpPr>
          <p:grpSpPr bwMode="auto">
            <a:xfrm>
              <a:off x="7922" y="-2038"/>
              <a:ext cx="654" cy="134"/>
              <a:chOff x="7922" y="-2038"/>
              <a:chExt cx="654" cy="134"/>
            </a:xfrm>
          </p:grpSpPr>
          <p:sp>
            <p:nvSpPr>
              <p:cNvPr id="43295" name="Freeform 98"/>
              <p:cNvSpPr/>
              <p:nvPr/>
            </p:nvSpPr>
            <p:spPr bwMode="auto">
              <a:xfrm>
                <a:off x="7922" y="-2038"/>
                <a:ext cx="654" cy="134"/>
              </a:xfrm>
              <a:custGeom>
                <a:avLst/>
                <a:gdLst>
                  <a:gd name="T0" fmla="+- 0 7922 7922"/>
                  <a:gd name="T1" fmla="*/ T0 w 654"/>
                  <a:gd name="T2" fmla="+- 0 -1903 -2038"/>
                  <a:gd name="T3" fmla="*/ -1903 h 134"/>
                  <a:gd name="T4" fmla="+- 0 8576 7922"/>
                  <a:gd name="T5" fmla="*/ T4 w 654"/>
                  <a:gd name="T6" fmla="+- 0 -1903 -2038"/>
                  <a:gd name="T7" fmla="*/ -1903 h 134"/>
                  <a:gd name="T8" fmla="+- 0 8576 7922"/>
                  <a:gd name="T9" fmla="*/ T8 w 654"/>
                  <a:gd name="T10" fmla="+- 0 -2038 -2038"/>
                  <a:gd name="T11" fmla="*/ -2038 h 134"/>
                  <a:gd name="T12" fmla="+- 0 7922 7922"/>
                  <a:gd name="T13" fmla="*/ T12 w 654"/>
                  <a:gd name="T14" fmla="+- 0 -2038 -2038"/>
                  <a:gd name="T15" fmla="*/ -2038 h 134"/>
                  <a:gd name="T16" fmla="+- 0 7922 7922"/>
                  <a:gd name="T17" fmla="*/ T16 w 654"/>
                  <a:gd name="T18" fmla="+- 0 -1903 -2038"/>
                  <a:gd name="T19" fmla="*/ -1903 h 13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654" h="134">
                    <a:moveTo>
                      <a:pt x="0" y="135"/>
                    </a:moveTo>
                    <a:lnTo>
                      <a:pt x="654" y="135"/>
                    </a:lnTo>
                    <a:lnTo>
                      <a:pt x="654" y="0"/>
                    </a:lnTo>
                    <a:lnTo>
                      <a:pt x="0" y="0"/>
                    </a:lnTo>
                    <a:lnTo>
                      <a:pt x="0" y="135"/>
                    </a:lnTo>
                    <a:close/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52" name="Group 99"/>
            <p:cNvGrpSpPr/>
            <p:nvPr/>
          </p:nvGrpSpPr>
          <p:grpSpPr bwMode="auto">
            <a:xfrm>
              <a:off x="7922" y="-1903"/>
              <a:ext cx="654" cy="134"/>
              <a:chOff x="7922" y="-1903"/>
              <a:chExt cx="654" cy="134"/>
            </a:xfrm>
          </p:grpSpPr>
          <p:sp>
            <p:nvSpPr>
              <p:cNvPr id="43294" name="Freeform 100"/>
              <p:cNvSpPr/>
              <p:nvPr/>
            </p:nvSpPr>
            <p:spPr bwMode="auto">
              <a:xfrm>
                <a:off x="7922" y="-1903"/>
                <a:ext cx="654" cy="134"/>
              </a:xfrm>
              <a:custGeom>
                <a:avLst/>
                <a:gdLst>
                  <a:gd name="T0" fmla="+- 0 7922 7922"/>
                  <a:gd name="T1" fmla="*/ T0 w 654"/>
                  <a:gd name="T2" fmla="+- 0 -1769 -1903"/>
                  <a:gd name="T3" fmla="*/ -1769 h 134"/>
                  <a:gd name="T4" fmla="+- 0 8576 7922"/>
                  <a:gd name="T5" fmla="*/ T4 w 654"/>
                  <a:gd name="T6" fmla="+- 0 -1769 -1903"/>
                  <a:gd name="T7" fmla="*/ -1769 h 134"/>
                  <a:gd name="T8" fmla="+- 0 8576 7922"/>
                  <a:gd name="T9" fmla="*/ T8 w 654"/>
                  <a:gd name="T10" fmla="+- 0 -1903 -1903"/>
                  <a:gd name="T11" fmla="*/ -1903 h 134"/>
                  <a:gd name="T12" fmla="+- 0 7922 7922"/>
                  <a:gd name="T13" fmla="*/ T12 w 654"/>
                  <a:gd name="T14" fmla="+- 0 -1903 -1903"/>
                  <a:gd name="T15" fmla="*/ -1903 h 134"/>
                  <a:gd name="T16" fmla="+- 0 7922 7922"/>
                  <a:gd name="T17" fmla="*/ T16 w 654"/>
                  <a:gd name="T18" fmla="+- 0 -1769 -1903"/>
                  <a:gd name="T19" fmla="*/ -1769 h 13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654" h="134">
                    <a:moveTo>
                      <a:pt x="0" y="134"/>
                    </a:moveTo>
                    <a:lnTo>
                      <a:pt x="654" y="134"/>
                    </a:lnTo>
                    <a:lnTo>
                      <a:pt x="654" y="0"/>
                    </a:lnTo>
                    <a:lnTo>
                      <a:pt x="0" y="0"/>
                    </a:lnTo>
                    <a:lnTo>
                      <a:pt x="0" y="134"/>
                    </a:lnTo>
                    <a:close/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53" name="Group 101"/>
            <p:cNvGrpSpPr/>
            <p:nvPr/>
          </p:nvGrpSpPr>
          <p:grpSpPr bwMode="auto">
            <a:xfrm>
              <a:off x="7922" y="-1769"/>
              <a:ext cx="654" cy="136"/>
              <a:chOff x="7922" y="-1769"/>
              <a:chExt cx="654" cy="136"/>
            </a:xfrm>
          </p:grpSpPr>
          <p:sp>
            <p:nvSpPr>
              <p:cNvPr id="43293" name="Freeform 102"/>
              <p:cNvSpPr/>
              <p:nvPr/>
            </p:nvSpPr>
            <p:spPr bwMode="auto">
              <a:xfrm>
                <a:off x="7922" y="-1769"/>
                <a:ext cx="654" cy="136"/>
              </a:xfrm>
              <a:custGeom>
                <a:avLst/>
                <a:gdLst>
                  <a:gd name="T0" fmla="+- 0 7922 7922"/>
                  <a:gd name="T1" fmla="*/ T0 w 654"/>
                  <a:gd name="T2" fmla="+- 0 -1633 -1769"/>
                  <a:gd name="T3" fmla="*/ -1633 h 136"/>
                  <a:gd name="T4" fmla="+- 0 8576 7922"/>
                  <a:gd name="T5" fmla="*/ T4 w 654"/>
                  <a:gd name="T6" fmla="+- 0 -1633 -1769"/>
                  <a:gd name="T7" fmla="*/ -1633 h 136"/>
                  <a:gd name="T8" fmla="+- 0 8576 7922"/>
                  <a:gd name="T9" fmla="*/ T8 w 654"/>
                  <a:gd name="T10" fmla="+- 0 -1769 -1769"/>
                  <a:gd name="T11" fmla="*/ -1769 h 136"/>
                  <a:gd name="T12" fmla="+- 0 7922 7922"/>
                  <a:gd name="T13" fmla="*/ T12 w 654"/>
                  <a:gd name="T14" fmla="+- 0 -1769 -1769"/>
                  <a:gd name="T15" fmla="*/ -1769 h 136"/>
                  <a:gd name="T16" fmla="+- 0 7922 7922"/>
                  <a:gd name="T17" fmla="*/ T16 w 654"/>
                  <a:gd name="T18" fmla="+- 0 -1633 -1769"/>
                  <a:gd name="T19" fmla="*/ -1633 h 13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654" h="136">
                    <a:moveTo>
                      <a:pt x="0" y="136"/>
                    </a:moveTo>
                    <a:lnTo>
                      <a:pt x="654" y="136"/>
                    </a:lnTo>
                    <a:lnTo>
                      <a:pt x="654" y="0"/>
                    </a:lnTo>
                    <a:lnTo>
                      <a:pt x="0" y="0"/>
                    </a:lnTo>
                    <a:lnTo>
                      <a:pt x="0" y="136"/>
                    </a:lnTo>
                    <a:close/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54" name="Group 103"/>
            <p:cNvGrpSpPr/>
            <p:nvPr/>
          </p:nvGrpSpPr>
          <p:grpSpPr bwMode="auto">
            <a:xfrm>
              <a:off x="8518" y="-4973"/>
              <a:ext cx="310" cy="2885"/>
              <a:chOff x="8518" y="-4973"/>
              <a:chExt cx="310" cy="2885"/>
            </a:xfrm>
          </p:grpSpPr>
          <p:sp>
            <p:nvSpPr>
              <p:cNvPr id="43292" name="Freeform 104"/>
              <p:cNvSpPr/>
              <p:nvPr/>
            </p:nvSpPr>
            <p:spPr bwMode="auto">
              <a:xfrm>
                <a:off x="8518" y="-4973"/>
                <a:ext cx="310" cy="2885"/>
              </a:xfrm>
              <a:custGeom>
                <a:avLst/>
                <a:gdLst>
                  <a:gd name="T0" fmla="+- 0 8518 8518"/>
                  <a:gd name="T1" fmla="*/ T0 w 310"/>
                  <a:gd name="T2" fmla="+- 0 -4973 -4973"/>
                  <a:gd name="T3" fmla="*/ -4973 h 2885"/>
                  <a:gd name="T4" fmla="+- 0 8827 8518"/>
                  <a:gd name="T5" fmla="*/ T4 w 310"/>
                  <a:gd name="T6" fmla="+- 0 -4973 -4973"/>
                  <a:gd name="T7" fmla="*/ -4973 h 2885"/>
                  <a:gd name="T8" fmla="+- 0 8827 8518"/>
                  <a:gd name="T9" fmla="*/ T8 w 310"/>
                  <a:gd name="T10" fmla="+- 0 -2088 -4973"/>
                  <a:gd name="T11" fmla="*/ -2088 h 288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</a:cxnLst>
                <a:rect l="0" t="0" r="r" b="b"/>
                <a:pathLst>
                  <a:path w="310" h="2885">
                    <a:moveTo>
                      <a:pt x="0" y="0"/>
                    </a:moveTo>
                    <a:lnTo>
                      <a:pt x="309" y="0"/>
                    </a:lnTo>
                    <a:lnTo>
                      <a:pt x="309" y="2885"/>
                    </a:lnTo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55" name="Group 105"/>
            <p:cNvGrpSpPr/>
            <p:nvPr/>
          </p:nvGrpSpPr>
          <p:grpSpPr bwMode="auto">
            <a:xfrm>
              <a:off x="9049" y="-2560"/>
              <a:ext cx="653" cy="134"/>
              <a:chOff x="9049" y="-2560"/>
              <a:chExt cx="653" cy="134"/>
            </a:xfrm>
          </p:grpSpPr>
          <p:sp>
            <p:nvSpPr>
              <p:cNvPr id="43291" name="Freeform 106"/>
              <p:cNvSpPr/>
              <p:nvPr/>
            </p:nvSpPr>
            <p:spPr bwMode="auto">
              <a:xfrm>
                <a:off x="9049" y="-2560"/>
                <a:ext cx="653" cy="134"/>
              </a:xfrm>
              <a:custGeom>
                <a:avLst/>
                <a:gdLst>
                  <a:gd name="T0" fmla="+- 0 9049 9049"/>
                  <a:gd name="T1" fmla="*/ T0 w 653"/>
                  <a:gd name="T2" fmla="+- 0 -2425 -2560"/>
                  <a:gd name="T3" fmla="*/ -2425 h 134"/>
                  <a:gd name="T4" fmla="+- 0 9702 9049"/>
                  <a:gd name="T5" fmla="*/ T4 w 653"/>
                  <a:gd name="T6" fmla="+- 0 -2425 -2560"/>
                  <a:gd name="T7" fmla="*/ -2425 h 134"/>
                  <a:gd name="T8" fmla="+- 0 9702 9049"/>
                  <a:gd name="T9" fmla="*/ T8 w 653"/>
                  <a:gd name="T10" fmla="+- 0 -2560 -2560"/>
                  <a:gd name="T11" fmla="*/ -2560 h 134"/>
                  <a:gd name="T12" fmla="+- 0 9049 9049"/>
                  <a:gd name="T13" fmla="*/ T12 w 653"/>
                  <a:gd name="T14" fmla="+- 0 -2560 -2560"/>
                  <a:gd name="T15" fmla="*/ -2560 h 134"/>
                  <a:gd name="T16" fmla="+- 0 9049 9049"/>
                  <a:gd name="T17" fmla="*/ T16 w 653"/>
                  <a:gd name="T18" fmla="+- 0 -2425 -2560"/>
                  <a:gd name="T19" fmla="*/ -2425 h 13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653" h="134">
                    <a:moveTo>
                      <a:pt x="0" y="135"/>
                    </a:moveTo>
                    <a:lnTo>
                      <a:pt x="653" y="135"/>
                    </a:lnTo>
                    <a:lnTo>
                      <a:pt x="653" y="0"/>
                    </a:lnTo>
                    <a:lnTo>
                      <a:pt x="0" y="0"/>
                    </a:lnTo>
                    <a:lnTo>
                      <a:pt x="0" y="135"/>
                    </a:lnTo>
                    <a:close/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pic>
            <p:nvPicPr>
              <p:cNvPr id="43115" name="Picture 107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36" y="-2550"/>
                <a:ext cx="278" cy="5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6" name="Group 108"/>
            <p:cNvGrpSpPr/>
            <p:nvPr/>
          </p:nvGrpSpPr>
          <p:grpSpPr bwMode="auto">
            <a:xfrm>
              <a:off x="9049" y="-2425"/>
              <a:ext cx="653" cy="134"/>
              <a:chOff x="9049" y="-2425"/>
              <a:chExt cx="653" cy="134"/>
            </a:xfrm>
          </p:grpSpPr>
          <p:sp>
            <p:nvSpPr>
              <p:cNvPr id="43290" name="Freeform 109"/>
              <p:cNvSpPr/>
              <p:nvPr/>
            </p:nvSpPr>
            <p:spPr bwMode="auto">
              <a:xfrm>
                <a:off x="9049" y="-2425"/>
                <a:ext cx="653" cy="134"/>
              </a:xfrm>
              <a:custGeom>
                <a:avLst/>
                <a:gdLst>
                  <a:gd name="T0" fmla="+- 0 9049 9049"/>
                  <a:gd name="T1" fmla="*/ T0 w 653"/>
                  <a:gd name="T2" fmla="+- 0 -2291 -2425"/>
                  <a:gd name="T3" fmla="*/ -2291 h 134"/>
                  <a:gd name="T4" fmla="+- 0 9702 9049"/>
                  <a:gd name="T5" fmla="*/ T4 w 653"/>
                  <a:gd name="T6" fmla="+- 0 -2291 -2425"/>
                  <a:gd name="T7" fmla="*/ -2291 h 134"/>
                  <a:gd name="T8" fmla="+- 0 9702 9049"/>
                  <a:gd name="T9" fmla="*/ T8 w 653"/>
                  <a:gd name="T10" fmla="+- 0 -2425 -2425"/>
                  <a:gd name="T11" fmla="*/ -2425 h 134"/>
                  <a:gd name="T12" fmla="+- 0 9049 9049"/>
                  <a:gd name="T13" fmla="*/ T12 w 653"/>
                  <a:gd name="T14" fmla="+- 0 -2425 -2425"/>
                  <a:gd name="T15" fmla="*/ -2425 h 134"/>
                  <a:gd name="T16" fmla="+- 0 9049 9049"/>
                  <a:gd name="T17" fmla="*/ T16 w 653"/>
                  <a:gd name="T18" fmla="+- 0 -2291 -2425"/>
                  <a:gd name="T19" fmla="*/ -2291 h 13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653" h="134">
                    <a:moveTo>
                      <a:pt x="0" y="134"/>
                    </a:moveTo>
                    <a:lnTo>
                      <a:pt x="653" y="134"/>
                    </a:lnTo>
                    <a:lnTo>
                      <a:pt x="653" y="0"/>
                    </a:lnTo>
                    <a:lnTo>
                      <a:pt x="0" y="0"/>
                    </a:lnTo>
                    <a:lnTo>
                      <a:pt x="0" y="134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57" name="Group 110"/>
            <p:cNvGrpSpPr/>
            <p:nvPr/>
          </p:nvGrpSpPr>
          <p:grpSpPr bwMode="auto">
            <a:xfrm>
              <a:off x="9049" y="-2425"/>
              <a:ext cx="653" cy="134"/>
              <a:chOff x="9049" y="-2425"/>
              <a:chExt cx="653" cy="134"/>
            </a:xfrm>
          </p:grpSpPr>
          <p:sp>
            <p:nvSpPr>
              <p:cNvPr id="43289" name="Freeform 111"/>
              <p:cNvSpPr/>
              <p:nvPr/>
            </p:nvSpPr>
            <p:spPr bwMode="auto">
              <a:xfrm>
                <a:off x="9049" y="-2425"/>
                <a:ext cx="653" cy="134"/>
              </a:xfrm>
              <a:custGeom>
                <a:avLst/>
                <a:gdLst>
                  <a:gd name="T0" fmla="+- 0 9049 9049"/>
                  <a:gd name="T1" fmla="*/ T0 w 653"/>
                  <a:gd name="T2" fmla="+- 0 -2291 -2425"/>
                  <a:gd name="T3" fmla="*/ -2291 h 134"/>
                  <a:gd name="T4" fmla="+- 0 9702 9049"/>
                  <a:gd name="T5" fmla="*/ T4 w 653"/>
                  <a:gd name="T6" fmla="+- 0 -2291 -2425"/>
                  <a:gd name="T7" fmla="*/ -2291 h 134"/>
                  <a:gd name="T8" fmla="+- 0 9702 9049"/>
                  <a:gd name="T9" fmla="*/ T8 w 653"/>
                  <a:gd name="T10" fmla="+- 0 -2425 -2425"/>
                  <a:gd name="T11" fmla="*/ -2425 h 134"/>
                  <a:gd name="T12" fmla="+- 0 9049 9049"/>
                  <a:gd name="T13" fmla="*/ T12 w 653"/>
                  <a:gd name="T14" fmla="+- 0 -2425 -2425"/>
                  <a:gd name="T15" fmla="*/ -2425 h 134"/>
                  <a:gd name="T16" fmla="+- 0 9049 9049"/>
                  <a:gd name="T17" fmla="*/ T16 w 653"/>
                  <a:gd name="T18" fmla="+- 0 -2291 -2425"/>
                  <a:gd name="T19" fmla="*/ -2291 h 13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653" h="134">
                    <a:moveTo>
                      <a:pt x="0" y="134"/>
                    </a:moveTo>
                    <a:lnTo>
                      <a:pt x="653" y="134"/>
                    </a:lnTo>
                    <a:lnTo>
                      <a:pt x="653" y="0"/>
                    </a:lnTo>
                    <a:lnTo>
                      <a:pt x="0" y="0"/>
                    </a:lnTo>
                    <a:lnTo>
                      <a:pt x="0" y="134"/>
                    </a:lnTo>
                    <a:close/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pic>
            <p:nvPicPr>
              <p:cNvPr id="43120" name="Picture 112"/>
              <p:cNvPicPr>
                <a:picLocks noChangeAspect="1" noChangeArrowheads="1"/>
              </p:cNvPicPr>
              <p:nvPr/>
            </p:nvPicPr>
            <p:blipFill>
              <a:blip r:embed="rId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26" y="-2416"/>
                <a:ext cx="288" cy="5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58" name="Group 113"/>
            <p:cNvGrpSpPr/>
            <p:nvPr/>
          </p:nvGrpSpPr>
          <p:grpSpPr bwMode="auto">
            <a:xfrm>
              <a:off x="9049" y="-2291"/>
              <a:ext cx="653" cy="136"/>
              <a:chOff x="9049" y="-2291"/>
              <a:chExt cx="653" cy="136"/>
            </a:xfrm>
          </p:grpSpPr>
          <p:sp>
            <p:nvSpPr>
              <p:cNvPr id="43288" name="Freeform 114"/>
              <p:cNvSpPr/>
              <p:nvPr/>
            </p:nvSpPr>
            <p:spPr bwMode="auto">
              <a:xfrm>
                <a:off x="9049" y="-2291"/>
                <a:ext cx="653" cy="136"/>
              </a:xfrm>
              <a:custGeom>
                <a:avLst/>
                <a:gdLst>
                  <a:gd name="T0" fmla="+- 0 9049 9049"/>
                  <a:gd name="T1" fmla="*/ T0 w 653"/>
                  <a:gd name="T2" fmla="+- 0 -2155 -2291"/>
                  <a:gd name="T3" fmla="*/ -2155 h 136"/>
                  <a:gd name="T4" fmla="+- 0 9702 9049"/>
                  <a:gd name="T5" fmla="*/ T4 w 653"/>
                  <a:gd name="T6" fmla="+- 0 -2155 -2291"/>
                  <a:gd name="T7" fmla="*/ -2155 h 136"/>
                  <a:gd name="T8" fmla="+- 0 9702 9049"/>
                  <a:gd name="T9" fmla="*/ T8 w 653"/>
                  <a:gd name="T10" fmla="+- 0 -2291 -2291"/>
                  <a:gd name="T11" fmla="*/ -2291 h 136"/>
                  <a:gd name="T12" fmla="+- 0 9049 9049"/>
                  <a:gd name="T13" fmla="*/ T12 w 653"/>
                  <a:gd name="T14" fmla="+- 0 -2291 -2291"/>
                  <a:gd name="T15" fmla="*/ -2291 h 136"/>
                  <a:gd name="T16" fmla="+- 0 9049 9049"/>
                  <a:gd name="T17" fmla="*/ T16 w 653"/>
                  <a:gd name="T18" fmla="+- 0 -2155 -2291"/>
                  <a:gd name="T19" fmla="*/ -2155 h 13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653" h="136">
                    <a:moveTo>
                      <a:pt x="0" y="136"/>
                    </a:moveTo>
                    <a:lnTo>
                      <a:pt x="653" y="136"/>
                    </a:lnTo>
                    <a:lnTo>
                      <a:pt x="653" y="0"/>
                    </a:lnTo>
                    <a:lnTo>
                      <a:pt x="0" y="0"/>
                    </a:lnTo>
                    <a:lnTo>
                      <a:pt x="0" y="13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59" name="Group 115"/>
            <p:cNvGrpSpPr/>
            <p:nvPr/>
          </p:nvGrpSpPr>
          <p:grpSpPr bwMode="auto">
            <a:xfrm>
              <a:off x="9049" y="-2291"/>
              <a:ext cx="653" cy="136"/>
              <a:chOff x="9049" y="-2291"/>
              <a:chExt cx="653" cy="136"/>
            </a:xfrm>
          </p:grpSpPr>
          <p:sp>
            <p:nvSpPr>
              <p:cNvPr id="43287" name="Freeform 116"/>
              <p:cNvSpPr/>
              <p:nvPr/>
            </p:nvSpPr>
            <p:spPr bwMode="auto">
              <a:xfrm>
                <a:off x="9049" y="-2291"/>
                <a:ext cx="653" cy="136"/>
              </a:xfrm>
              <a:custGeom>
                <a:avLst/>
                <a:gdLst>
                  <a:gd name="T0" fmla="+- 0 9049 9049"/>
                  <a:gd name="T1" fmla="*/ T0 w 653"/>
                  <a:gd name="T2" fmla="+- 0 -2155 -2291"/>
                  <a:gd name="T3" fmla="*/ -2155 h 136"/>
                  <a:gd name="T4" fmla="+- 0 9702 9049"/>
                  <a:gd name="T5" fmla="*/ T4 w 653"/>
                  <a:gd name="T6" fmla="+- 0 -2155 -2291"/>
                  <a:gd name="T7" fmla="*/ -2155 h 136"/>
                  <a:gd name="T8" fmla="+- 0 9702 9049"/>
                  <a:gd name="T9" fmla="*/ T8 w 653"/>
                  <a:gd name="T10" fmla="+- 0 -2291 -2291"/>
                  <a:gd name="T11" fmla="*/ -2291 h 136"/>
                  <a:gd name="T12" fmla="+- 0 9049 9049"/>
                  <a:gd name="T13" fmla="*/ T12 w 653"/>
                  <a:gd name="T14" fmla="+- 0 -2291 -2291"/>
                  <a:gd name="T15" fmla="*/ -2291 h 136"/>
                  <a:gd name="T16" fmla="+- 0 9049 9049"/>
                  <a:gd name="T17" fmla="*/ T16 w 653"/>
                  <a:gd name="T18" fmla="+- 0 -2155 -2291"/>
                  <a:gd name="T19" fmla="*/ -2155 h 13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653" h="136">
                    <a:moveTo>
                      <a:pt x="0" y="136"/>
                    </a:moveTo>
                    <a:lnTo>
                      <a:pt x="653" y="136"/>
                    </a:lnTo>
                    <a:lnTo>
                      <a:pt x="653" y="0"/>
                    </a:lnTo>
                    <a:lnTo>
                      <a:pt x="0" y="0"/>
                    </a:lnTo>
                    <a:lnTo>
                      <a:pt x="0" y="136"/>
                    </a:lnTo>
                    <a:close/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pic>
            <p:nvPicPr>
              <p:cNvPr id="43125" name="Picture 117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36" y="-2281"/>
                <a:ext cx="278" cy="5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0" name="Group 118"/>
            <p:cNvGrpSpPr/>
            <p:nvPr/>
          </p:nvGrpSpPr>
          <p:grpSpPr bwMode="auto">
            <a:xfrm>
              <a:off x="9049" y="-2155"/>
              <a:ext cx="653" cy="134"/>
              <a:chOff x="9049" y="-2155"/>
              <a:chExt cx="653" cy="134"/>
            </a:xfrm>
          </p:grpSpPr>
          <p:sp>
            <p:nvSpPr>
              <p:cNvPr id="43286" name="Freeform 119"/>
              <p:cNvSpPr/>
              <p:nvPr/>
            </p:nvSpPr>
            <p:spPr bwMode="auto">
              <a:xfrm>
                <a:off x="9049" y="-2155"/>
                <a:ext cx="653" cy="134"/>
              </a:xfrm>
              <a:custGeom>
                <a:avLst/>
                <a:gdLst>
                  <a:gd name="T0" fmla="+- 0 9049 9049"/>
                  <a:gd name="T1" fmla="*/ T0 w 653"/>
                  <a:gd name="T2" fmla="+- 0 -2021 -2155"/>
                  <a:gd name="T3" fmla="*/ -2021 h 134"/>
                  <a:gd name="T4" fmla="+- 0 9702 9049"/>
                  <a:gd name="T5" fmla="*/ T4 w 653"/>
                  <a:gd name="T6" fmla="+- 0 -2021 -2155"/>
                  <a:gd name="T7" fmla="*/ -2021 h 134"/>
                  <a:gd name="T8" fmla="+- 0 9702 9049"/>
                  <a:gd name="T9" fmla="*/ T8 w 653"/>
                  <a:gd name="T10" fmla="+- 0 -2155 -2155"/>
                  <a:gd name="T11" fmla="*/ -2155 h 134"/>
                  <a:gd name="T12" fmla="+- 0 9049 9049"/>
                  <a:gd name="T13" fmla="*/ T12 w 653"/>
                  <a:gd name="T14" fmla="+- 0 -2155 -2155"/>
                  <a:gd name="T15" fmla="*/ -2155 h 134"/>
                  <a:gd name="T16" fmla="+- 0 9049 9049"/>
                  <a:gd name="T17" fmla="*/ T16 w 653"/>
                  <a:gd name="T18" fmla="+- 0 -2021 -2155"/>
                  <a:gd name="T19" fmla="*/ -2021 h 13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653" h="134">
                    <a:moveTo>
                      <a:pt x="0" y="134"/>
                    </a:moveTo>
                    <a:lnTo>
                      <a:pt x="653" y="134"/>
                    </a:lnTo>
                    <a:lnTo>
                      <a:pt x="653" y="0"/>
                    </a:lnTo>
                    <a:lnTo>
                      <a:pt x="0" y="0"/>
                    </a:lnTo>
                    <a:lnTo>
                      <a:pt x="0" y="134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61" name="Group 120"/>
            <p:cNvGrpSpPr/>
            <p:nvPr/>
          </p:nvGrpSpPr>
          <p:grpSpPr bwMode="auto">
            <a:xfrm>
              <a:off x="9049" y="-2155"/>
              <a:ext cx="653" cy="134"/>
              <a:chOff x="9049" y="-2155"/>
              <a:chExt cx="653" cy="134"/>
            </a:xfrm>
          </p:grpSpPr>
          <p:sp>
            <p:nvSpPr>
              <p:cNvPr id="43284" name="Freeform 121"/>
              <p:cNvSpPr/>
              <p:nvPr/>
            </p:nvSpPr>
            <p:spPr bwMode="auto">
              <a:xfrm>
                <a:off x="9049" y="-2155"/>
                <a:ext cx="653" cy="134"/>
              </a:xfrm>
              <a:custGeom>
                <a:avLst/>
                <a:gdLst>
                  <a:gd name="T0" fmla="+- 0 9049 9049"/>
                  <a:gd name="T1" fmla="*/ T0 w 653"/>
                  <a:gd name="T2" fmla="+- 0 -2021 -2155"/>
                  <a:gd name="T3" fmla="*/ -2021 h 134"/>
                  <a:gd name="T4" fmla="+- 0 9702 9049"/>
                  <a:gd name="T5" fmla="*/ T4 w 653"/>
                  <a:gd name="T6" fmla="+- 0 -2021 -2155"/>
                  <a:gd name="T7" fmla="*/ -2021 h 134"/>
                  <a:gd name="T8" fmla="+- 0 9702 9049"/>
                  <a:gd name="T9" fmla="*/ T8 w 653"/>
                  <a:gd name="T10" fmla="+- 0 -2155 -2155"/>
                  <a:gd name="T11" fmla="*/ -2155 h 134"/>
                  <a:gd name="T12" fmla="+- 0 9049 9049"/>
                  <a:gd name="T13" fmla="*/ T12 w 653"/>
                  <a:gd name="T14" fmla="+- 0 -2155 -2155"/>
                  <a:gd name="T15" fmla="*/ -2155 h 134"/>
                  <a:gd name="T16" fmla="+- 0 9049 9049"/>
                  <a:gd name="T17" fmla="*/ T16 w 653"/>
                  <a:gd name="T18" fmla="+- 0 -2021 -2155"/>
                  <a:gd name="T19" fmla="*/ -2021 h 13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653" h="134">
                    <a:moveTo>
                      <a:pt x="0" y="134"/>
                    </a:moveTo>
                    <a:lnTo>
                      <a:pt x="653" y="134"/>
                    </a:lnTo>
                    <a:lnTo>
                      <a:pt x="653" y="0"/>
                    </a:lnTo>
                    <a:lnTo>
                      <a:pt x="0" y="0"/>
                    </a:lnTo>
                    <a:lnTo>
                      <a:pt x="0" y="134"/>
                    </a:lnTo>
                    <a:close/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pic>
            <p:nvPicPr>
              <p:cNvPr id="43130" name="Picture 122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36" y="-2146"/>
                <a:ext cx="278" cy="5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2" name="Group 123"/>
            <p:cNvGrpSpPr/>
            <p:nvPr/>
          </p:nvGrpSpPr>
          <p:grpSpPr bwMode="auto">
            <a:xfrm>
              <a:off x="9049" y="-2021"/>
              <a:ext cx="653" cy="134"/>
              <a:chOff x="9049" y="-2021"/>
              <a:chExt cx="653" cy="134"/>
            </a:xfrm>
          </p:grpSpPr>
          <p:sp>
            <p:nvSpPr>
              <p:cNvPr id="43283" name="Freeform 124"/>
              <p:cNvSpPr/>
              <p:nvPr/>
            </p:nvSpPr>
            <p:spPr bwMode="auto">
              <a:xfrm>
                <a:off x="9049" y="-2021"/>
                <a:ext cx="653" cy="134"/>
              </a:xfrm>
              <a:custGeom>
                <a:avLst/>
                <a:gdLst>
                  <a:gd name="T0" fmla="+- 0 9049 9049"/>
                  <a:gd name="T1" fmla="*/ T0 w 653"/>
                  <a:gd name="T2" fmla="+- 0 -1887 -2021"/>
                  <a:gd name="T3" fmla="*/ -1887 h 134"/>
                  <a:gd name="T4" fmla="+- 0 9702 9049"/>
                  <a:gd name="T5" fmla="*/ T4 w 653"/>
                  <a:gd name="T6" fmla="+- 0 -1887 -2021"/>
                  <a:gd name="T7" fmla="*/ -1887 h 134"/>
                  <a:gd name="T8" fmla="+- 0 9702 9049"/>
                  <a:gd name="T9" fmla="*/ T8 w 653"/>
                  <a:gd name="T10" fmla="+- 0 -2021 -2021"/>
                  <a:gd name="T11" fmla="*/ -2021 h 134"/>
                  <a:gd name="T12" fmla="+- 0 9049 9049"/>
                  <a:gd name="T13" fmla="*/ T12 w 653"/>
                  <a:gd name="T14" fmla="+- 0 -2021 -2021"/>
                  <a:gd name="T15" fmla="*/ -2021 h 134"/>
                  <a:gd name="T16" fmla="+- 0 9049 9049"/>
                  <a:gd name="T17" fmla="*/ T16 w 653"/>
                  <a:gd name="T18" fmla="+- 0 -1887 -2021"/>
                  <a:gd name="T19" fmla="*/ -1887 h 13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653" h="134">
                    <a:moveTo>
                      <a:pt x="0" y="134"/>
                    </a:moveTo>
                    <a:lnTo>
                      <a:pt x="653" y="134"/>
                    </a:lnTo>
                    <a:lnTo>
                      <a:pt x="653" y="0"/>
                    </a:lnTo>
                    <a:lnTo>
                      <a:pt x="0" y="0"/>
                    </a:lnTo>
                    <a:lnTo>
                      <a:pt x="0" y="134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63" name="Group 125"/>
            <p:cNvGrpSpPr/>
            <p:nvPr/>
          </p:nvGrpSpPr>
          <p:grpSpPr bwMode="auto">
            <a:xfrm>
              <a:off x="9049" y="-2021"/>
              <a:ext cx="653" cy="134"/>
              <a:chOff x="9049" y="-2021"/>
              <a:chExt cx="653" cy="134"/>
            </a:xfrm>
          </p:grpSpPr>
          <p:sp>
            <p:nvSpPr>
              <p:cNvPr id="43282" name="Freeform 126"/>
              <p:cNvSpPr/>
              <p:nvPr/>
            </p:nvSpPr>
            <p:spPr bwMode="auto">
              <a:xfrm>
                <a:off x="9049" y="-2021"/>
                <a:ext cx="653" cy="134"/>
              </a:xfrm>
              <a:custGeom>
                <a:avLst/>
                <a:gdLst>
                  <a:gd name="T0" fmla="+- 0 9049 9049"/>
                  <a:gd name="T1" fmla="*/ T0 w 653"/>
                  <a:gd name="T2" fmla="+- 0 -1887 -2021"/>
                  <a:gd name="T3" fmla="*/ -1887 h 134"/>
                  <a:gd name="T4" fmla="+- 0 9702 9049"/>
                  <a:gd name="T5" fmla="*/ T4 w 653"/>
                  <a:gd name="T6" fmla="+- 0 -1887 -2021"/>
                  <a:gd name="T7" fmla="*/ -1887 h 134"/>
                  <a:gd name="T8" fmla="+- 0 9702 9049"/>
                  <a:gd name="T9" fmla="*/ T8 w 653"/>
                  <a:gd name="T10" fmla="+- 0 -2021 -2021"/>
                  <a:gd name="T11" fmla="*/ -2021 h 134"/>
                  <a:gd name="T12" fmla="+- 0 9049 9049"/>
                  <a:gd name="T13" fmla="*/ T12 w 653"/>
                  <a:gd name="T14" fmla="+- 0 -2021 -2021"/>
                  <a:gd name="T15" fmla="*/ -2021 h 134"/>
                  <a:gd name="T16" fmla="+- 0 9049 9049"/>
                  <a:gd name="T17" fmla="*/ T16 w 653"/>
                  <a:gd name="T18" fmla="+- 0 -1887 -2021"/>
                  <a:gd name="T19" fmla="*/ -1887 h 13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653" h="134">
                    <a:moveTo>
                      <a:pt x="0" y="134"/>
                    </a:moveTo>
                    <a:lnTo>
                      <a:pt x="653" y="134"/>
                    </a:lnTo>
                    <a:lnTo>
                      <a:pt x="653" y="0"/>
                    </a:lnTo>
                    <a:lnTo>
                      <a:pt x="0" y="0"/>
                    </a:lnTo>
                    <a:lnTo>
                      <a:pt x="0" y="134"/>
                    </a:lnTo>
                    <a:close/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pic>
            <p:nvPicPr>
              <p:cNvPr id="43135" name="Picture 127"/>
              <p:cNvPicPr>
                <a:picLocks noChangeAspect="1" noChangeArrowheads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36" y="-2011"/>
                <a:ext cx="278" cy="5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4" name="Group 128"/>
            <p:cNvGrpSpPr/>
            <p:nvPr/>
          </p:nvGrpSpPr>
          <p:grpSpPr bwMode="auto">
            <a:xfrm>
              <a:off x="9049" y="-1887"/>
              <a:ext cx="653" cy="136"/>
              <a:chOff x="9049" y="-1887"/>
              <a:chExt cx="653" cy="136"/>
            </a:xfrm>
          </p:grpSpPr>
          <p:sp>
            <p:nvSpPr>
              <p:cNvPr id="43281" name="Freeform 129"/>
              <p:cNvSpPr/>
              <p:nvPr/>
            </p:nvSpPr>
            <p:spPr bwMode="auto">
              <a:xfrm>
                <a:off x="9049" y="-1887"/>
                <a:ext cx="653" cy="136"/>
              </a:xfrm>
              <a:custGeom>
                <a:avLst/>
                <a:gdLst>
                  <a:gd name="T0" fmla="+- 0 9049 9049"/>
                  <a:gd name="T1" fmla="*/ T0 w 653"/>
                  <a:gd name="T2" fmla="+- 0 -1751 -1887"/>
                  <a:gd name="T3" fmla="*/ -1751 h 136"/>
                  <a:gd name="T4" fmla="+- 0 9702 9049"/>
                  <a:gd name="T5" fmla="*/ T4 w 653"/>
                  <a:gd name="T6" fmla="+- 0 -1751 -1887"/>
                  <a:gd name="T7" fmla="*/ -1751 h 136"/>
                  <a:gd name="T8" fmla="+- 0 9702 9049"/>
                  <a:gd name="T9" fmla="*/ T8 w 653"/>
                  <a:gd name="T10" fmla="+- 0 -1887 -1887"/>
                  <a:gd name="T11" fmla="*/ -1887 h 136"/>
                  <a:gd name="T12" fmla="+- 0 9049 9049"/>
                  <a:gd name="T13" fmla="*/ T12 w 653"/>
                  <a:gd name="T14" fmla="+- 0 -1887 -1887"/>
                  <a:gd name="T15" fmla="*/ -1887 h 136"/>
                  <a:gd name="T16" fmla="+- 0 9049 9049"/>
                  <a:gd name="T17" fmla="*/ T16 w 653"/>
                  <a:gd name="T18" fmla="+- 0 -1751 -1887"/>
                  <a:gd name="T19" fmla="*/ -1751 h 13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653" h="136">
                    <a:moveTo>
                      <a:pt x="0" y="136"/>
                    </a:moveTo>
                    <a:lnTo>
                      <a:pt x="653" y="136"/>
                    </a:lnTo>
                    <a:lnTo>
                      <a:pt x="653" y="0"/>
                    </a:lnTo>
                    <a:lnTo>
                      <a:pt x="0" y="0"/>
                    </a:lnTo>
                    <a:lnTo>
                      <a:pt x="0" y="136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65" name="Group 130"/>
            <p:cNvGrpSpPr/>
            <p:nvPr/>
          </p:nvGrpSpPr>
          <p:grpSpPr bwMode="auto">
            <a:xfrm>
              <a:off x="9049" y="-1887"/>
              <a:ext cx="653" cy="136"/>
              <a:chOff x="9049" y="-1887"/>
              <a:chExt cx="653" cy="136"/>
            </a:xfrm>
          </p:grpSpPr>
          <p:sp>
            <p:nvSpPr>
              <p:cNvPr id="43280" name="Freeform 131"/>
              <p:cNvSpPr/>
              <p:nvPr/>
            </p:nvSpPr>
            <p:spPr bwMode="auto">
              <a:xfrm>
                <a:off x="9049" y="-1887"/>
                <a:ext cx="653" cy="136"/>
              </a:xfrm>
              <a:custGeom>
                <a:avLst/>
                <a:gdLst>
                  <a:gd name="T0" fmla="+- 0 9049 9049"/>
                  <a:gd name="T1" fmla="*/ T0 w 653"/>
                  <a:gd name="T2" fmla="+- 0 -1751 -1887"/>
                  <a:gd name="T3" fmla="*/ -1751 h 136"/>
                  <a:gd name="T4" fmla="+- 0 9702 9049"/>
                  <a:gd name="T5" fmla="*/ T4 w 653"/>
                  <a:gd name="T6" fmla="+- 0 -1751 -1887"/>
                  <a:gd name="T7" fmla="*/ -1751 h 136"/>
                  <a:gd name="T8" fmla="+- 0 9702 9049"/>
                  <a:gd name="T9" fmla="*/ T8 w 653"/>
                  <a:gd name="T10" fmla="+- 0 -1887 -1887"/>
                  <a:gd name="T11" fmla="*/ -1887 h 136"/>
                  <a:gd name="T12" fmla="+- 0 9049 9049"/>
                  <a:gd name="T13" fmla="*/ T12 w 653"/>
                  <a:gd name="T14" fmla="+- 0 -1887 -1887"/>
                  <a:gd name="T15" fmla="*/ -1887 h 136"/>
                  <a:gd name="T16" fmla="+- 0 9049 9049"/>
                  <a:gd name="T17" fmla="*/ T16 w 653"/>
                  <a:gd name="T18" fmla="+- 0 -1751 -1887"/>
                  <a:gd name="T19" fmla="*/ -1751 h 13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653" h="136">
                    <a:moveTo>
                      <a:pt x="0" y="136"/>
                    </a:moveTo>
                    <a:lnTo>
                      <a:pt x="653" y="136"/>
                    </a:lnTo>
                    <a:lnTo>
                      <a:pt x="653" y="0"/>
                    </a:lnTo>
                    <a:lnTo>
                      <a:pt x="0" y="0"/>
                    </a:lnTo>
                    <a:lnTo>
                      <a:pt x="0" y="136"/>
                    </a:lnTo>
                    <a:close/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pic>
            <p:nvPicPr>
              <p:cNvPr id="43140" name="Picture 132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34" y="-1841"/>
                <a:ext cx="278" cy="1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6" name="Group 133"/>
            <p:cNvGrpSpPr/>
            <p:nvPr/>
          </p:nvGrpSpPr>
          <p:grpSpPr bwMode="auto">
            <a:xfrm>
              <a:off x="9049" y="-1751"/>
              <a:ext cx="653" cy="134"/>
              <a:chOff x="9049" y="-1751"/>
              <a:chExt cx="653" cy="134"/>
            </a:xfrm>
          </p:grpSpPr>
          <p:sp>
            <p:nvSpPr>
              <p:cNvPr id="43279" name="Freeform 134"/>
              <p:cNvSpPr/>
              <p:nvPr/>
            </p:nvSpPr>
            <p:spPr bwMode="auto">
              <a:xfrm>
                <a:off x="9049" y="-1751"/>
                <a:ext cx="653" cy="134"/>
              </a:xfrm>
              <a:custGeom>
                <a:avLst/>
                <a:gdLst>
                  <a:gd name="T0" fmla="+- 0 9049 9049"/>
                  <a:gd name="T1" fmla="*/ T0 w 653"/>
                  <a:gd name="T2" fmla="+- 0 -1617 -1751"/>
                  <a:gd name="T3" fmla="*/ -1617 h 134"/>
                  <a:gd name="T4" fmla="+- 0 9702 9049"/>
                  <a:gd name="T5" fmla="*/ T4 w 653"/>
                  <a:gd name="T6" fmla="+- 0 -1617 -1751"/>
                  <a:gd name="T7" fmla="*/ -1617 h 134"/>
                  <a:gd name="T8" fmla="+- 0 9702 9049"/>
                  <a:gd name="T9" fmla="*/ T8 w 653"/>
                  <a:gd name="T10" fmla="+- 0 -1751 -1751"/>
                  <a:gd name="T11" fmla="*/ -1751 h 134"/>
                  <a:gd name="T12" fmla="+- 0 9049 9049"/>
                  <a:gd name="T13" fmla="*/ T12 w 653"/>
                  <a:gd name="T14" fmla="+- 0 -1751 -1751"/>
                  <a:gd name="T15" fmla="*/ -1751 h 134"/>
                  <a:gd name="T16" fmla="+- 0 9049 9049"/>
                  <a:gd name="T17" fmla="*/ T16 w 653"/>
                  <a:gd name="T18" fmla="+- 0 -1617 -1751"/>
                  <a:gd name="T19" fmla="*/ -1617 h 13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653" h="134">
                    <a:moveTo>
                      <a:pt x="0" y="134"/>
                    </a:moveTo>
                    <a:lnTo>
                      <a:pt x="653" y="134"/>
                    </a:lnTo>
                    <a:lnTo>
                      <a:pt x="653" y="0"/>
                    </a:lnTo>
                    <a:lnTo>
                      <a:pt x="0" y="0"/>
                    </a:lnTo>
                    <a:lnTo>
                      <a:pt x="0" y="134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67" name="Group 135"/>
            <p:cNvGrpSpPr/>
            <p:nvPr/>
          </p:nvGrpSpPr>
          <p:grpSpPr bwMode="auto">
            <a:xfrm>
              <a:off x="9049" y="-1751"/>
              <a:ext cx="653" cy="134"/>
              <a:chOff x="9049" y="-1751"/>
              <a:chExt cx="653" cy="134"/>
            </a:xfrm>
          </p:grpSpPr>
          <p:sp>
            <p:nvSpPr>
              <p:cNvPr id="43278" name="Freeform 136"/>
              <p:cNvSpPr/>
              <p:nvPr/>
            </p:nvSpPr>
            <p:spPr bwMode="auto">
              <a:xfrm>
                <a:off x="9049" y="-1751"/>
                <a:ext cx="653" cy="134"/>
              </a:xfrm>
              <a:custGeom>
                <a:avLst/>
                <a:gdLst>
                  <a:gd name="T0" fmla="+- 0 9049 9049"/>
                  <a:gd name="T1" fmla="*/ T0 w 653"/>
                  <a:gd name="T2" fmla="+- 0 -1617 -1751"/>
                  <a:gd name="T3" fmla="*/ -1617 h 134"/>
                  <a:gd name="T4" fmla="+- 0 9702 9049"/>
                  <a:gd name="T5" fmla="*/ T4 w 653"/>
                  <a:gd name="T6" fmla="+- 0 -1617 -1751"/>
                  <a:gd name="T7" fmla="*/ -1617 h 134"/>
                  <a:gd name="T8" fmla="+- 0 9702 9049"/>
                  <a:gd name="T9" fmla="*/ T8 w 653"/>
                  <a:gd name="T10" fmla="+- 0 -1751 -1751"/>
                  <a:gd name="T11" fmla="*/ -1751 h 134"/>
                  <a:gd name="T12" fmla="+- 0 9049 9049"/>
                  <a:gd name="T13" fmla="*/ T12 w 653"/>
                  <a:gd name="T14" fmla="+- 0 -1751 -1751"/>
                  <a:gd name="T15" fmla="*/ -1751 h 134"/>
                  <a:gd name="T16" fmla="+- 0 9049 9049"/>
                  <a:gd name="T17" fmla="*/ T16 w 653"/>
                  <a:gd name="T18" fmla="+- 0 -1617 -1751"/>
                  <a:gd name="T19" fmla="*/ -1617 h 13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653" h="134">
                    <a:moveTo>
                      <a:pt x="0" y="134"/>
                    </a:moveTo>
                    <a:lnTo>
                      <a:pt x="653" y="134"/>
                    </a:lnTo>
                    <a:lnTo>
                      <a:pt x="653" y="0"/>
                    </a:lnTo>
                    <a:lnTo>
                      <a:pt x="0" y="0"/>
                    </a:lnTo>
                    <a:lnTo>
                      <a:pt x="0" y="134"/>
                    </a:lnTo>
                    <a:close/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pic>
            <p:nvPicPr>
              <p:cNvPr id="43145" name="Picture 137"/>
              <p:cNvPicPr>
                <a:picLocks noChangeAspect="1" noChangeArrowheads="1"/>
              </p:cNvPicPr>
              <p:nvPr/>
            </p:nvPicPr>
            <p:blipFill>
              <a:blip r:embed="rId1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234" y="-1705"/>
                <a:ext cx="278" cy="15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8" name="Group 138"/>
            <p:cNvGrpSpPr/>
            <p:nvPr/>
          </p:nvGrpSpPr>
          <p:grpSpPr bwMode="auto">
            <a:xfrm>
              <a:off x="8827" y="-2088"/>
              <a:ext cx="222" cy="2"/>
              <a:chOff x="8827" y="-2088"/>
              <a:chExt cx="222" cy="2"/>
            </a:xfrm>
          </p:grpSpPr>
          <p:sp>
            <p:nvSpPr>
              <p:cNvPr id="43277" name="Freeform 139"/>
              <p:cNvSpPr/>
              <p:nvPr/>
            </p:nvSpPr>
            <p:spPr bwMode="auto">
              <a:xfrm>
                <a:off x="8827" y="-2088"/>
                <a:ext cx="222" cy="2"/>
              </a:xfrm>
              <a:custGeom>
                <a:avLst/>
                <a:gdLst>
                  <a:gd name="T0" fmla="+- 0 8827 8827"/>
                  <a:gd name="T1" fmla="*/ T0 w 222"/>
                  <a:gd name="T2" fmla="+- 0 9049 8827"/>
                  <a:gd name="T3" fmla="*/ T2 w 222"/>
                </a:gdLst>
                <a:ahLst/>
                <a:cxnLst>
                  <a:cxn ang="0">
                    <a:pos x="T1" y="0"/>
                  </a:cxn>
                  <a:cxn ang="0">
                    <a:pos x="T3" y="0"/>
                  </a:cxn>
                </a:cxnLst>
                <a:rect l="0" t="0" r="r" b="b"/>
                <a:pathLst>
                  <a:path w="222">
                    <a:moveTo>
                      <a:pt x="0" y="0"/>
                    </a:moveTo>
                    <a:lnTo>
                      <a:pt x="222" y="0"/>
                    </a:lnTo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69" name="Group 140"/>
            <p:cNvGrpSpPr/>
            <p:nvPr/>
          </p:nvGrpSpPr>
          <p:grpSpPr bwMode="auto">
            <a:xfrm>
              <a:off x="8998" y="-2135"/>
              <a:ext cx="52" cy="94"/>
              <a:chOff x="8998" y="-2135"/>
              <a:chExt cx="52" cy="94"/>
            </a:xfrm>
          </p:grpSpPr>
          <p:sp>
            <p:nvSpPr>
              <p:cNvPr id="43275" name="Freeform 141"/>
              <p:cNvSpPr/>
              <p:nvPr/>
            </p:nvSpPr>
            <p:spPr bwMode="auto">
              <a:xfrm>
                <a:off x="8998" y="-2135"/>
                <a:ext cx="52" cy="94"/>
              </a:xfrm>
              <a:custGeom>
                <a:avLst/>
                <a:gdLst>
                  <a:gd name="T0" fmla="+- 0 8998 8998"/>
                  <a:gd name="T1" fmla="*/ T0 w 52"/>
                  <a:gd name="T2" fmla="+- 0 -2041 -2135"/>
                  <a:gd name="T3" fmla="*/ -2041 h 94"/>
                  <a:gd name="T4" fmla="+- 0 9049 8998"/>
                  <a:gd name="T5" fmla="*/ T4 w 52"/>
                  <a:gd name="T6" fmla="+- 0 -2088 -2135"/>
                  <a:gd name="T7" fmla="*/ -2088 h 94"/>
                  <a:gd name="T8" fmla="+- 0 8998 8998"/>
                  <a:gd name="T9" fmla="*/ T8 w 52"/>
                  <a:gd name="T10" fmla="+- 0 -2135 -2135"/>
                  <a:gd name="T11" fmla="*/ -2135 h 9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</a:cxnLst>
                <a:rect l="0" t="0" r="r" b="b"/>
                <a:pathLst>
                  <a:path w="52" h="94">
                    <a:moveTo>
                      <a:pt x="0" y="94"/>
                    </a:moveTo>
                    <a:lnTo>
                      <a:pt x="51" y="47"/>
                    </a:lnTo>
                    <a:lnTo>
                      <a:pt x="0" y="0"/>
                    </a:lnTo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70" name="Group 142"/>
            <p:cNvGrpSpPr/>
            <p:nvPr/>
          </p:nvGrpSpPr>
          <p:grpSpPr bwMode="auto">
            <a:xfrm>
              <a:off x="7693" y="-2578"/>
              <a:ext cx="163" cy="136"/>
              <a:chOff x="7693" y="-2578"/>
              <a:chExt cx="163" cy="136"/>
            </a:xfrm>
          </p:grpSpPr>
          <p:sp>
            <p:nvSpPr>
              <p:cNvPr id="43274" name="Freeform 143"/>
              <p:cNvSpPr/>
              <p:nvPr/>
            </p:nvSpPr>
            <p:spPr bwMode="auto">
              <a:xfrm>
                <a:off x="7693" y="-2578"/>
                <a:ext cx="163" cy="136"/>
              </a:xfrm>
              <a:custGeom>
                <a:avLst/>
                <a:gdLst>
                  <a:gd name="T0" fmla="+- 0 7693 7693"/>
                  <a:gd name="T1" fmla="*/ T0 w 163"/>
                  <a:gd name="T2" fmla="+- 0 -2442 -2578"/>
                  <a:gd name="T3" fmla="*/ -2442 h 136"/>
                  <a:gd name="T4" fmla="+- 0 7856 7693"/>
                  <a:gd name="T5" fmla="*/ T4 w 163"/>
                  <a:gd name="T6" fmla="+- 0 -2442 -2578"/>
                  <a:gd name="T7" fmla="*/ -2442 h 136"/>
                  <a:gd name="T8" fmla="+- 0 7856 7693"/>
                  <a:gd name="T9" fmla="*/ T8 w 163"/>
                  <a:gd name="T10" fmla="+- 0 -2578 -2578"/>
                  <a:gd name="T11" fmla="*/ -2578 h 136"/>
                  <a:gd name="T12" fmla="+- 0 7693 7693"/>
                  <a:gd name="T13" fmla="*/ T12 w 163"/>
                  <a:gd name="T14" fmla="+- 0 -2578 -2578"/>
                  <a:gd name="T15" fmla="*/ -2578 h 136"/>
                  <a:gd name="T16" fmla="+- 0 7693 7693"/>
                  <a:gd name="T17" fmla="*/ T16 w 163"/>
                  <a:gd name="T18" fmla="+- 0 -2442 -2578"/>
                  <a:gd name="T19" fmla="*/ -2442 h 13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63" h="136">
                    <a:moveTo>
                      <a:pt x="0" y="136"/>
                    </a:moveTo>
                    <a:lnTo>
                      <a:pt x="163" y="136"/>
                    </a:lnTo>
                    <a:lnTo>
                      <a:pt x="163" y="0"/>
                    </a:lnTo>
                    <a:lnTo>
                      <a:pt x="0" y="0"/>
                    </a:lnTo>
                    <a:lnTo>
                      <a:pt x="0" y="136"/>
                    </a:lnTo>
                    <a:close/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71" name="Group 144"/>
            <p:cNvGrpSpPr/>
            <p:nvPr/>
          </p:nvGrpSpPr>
          <p:grpSpPr bwMode="auto">
            <a:xfrm>
              <a:off x="7693" y="-2442"/>
              <a:ext cx="163" cy="134"/>
              <a:chOff x="7693" y="-2442"/>
              <a:chExt cx="163" cy="134"/>
            </a:xfrm>
          </p:grpSpPr>
          <p:sp>
            <p:nvSpPr>
              <p:cNvPr id="43273" name="Freeform 145"/>
              <p:cNvSpPr/>
              <p:nvPr/>
            </p:nvSpPr>
            <p:spPr bwMode="auto">
              <a:xfrm>
                <a:off x="7693" y="-2442"/>
                <a:ext cx="163" cy="134"/>
              </a:xfrm>
              <a:custGeom>
                <a:avLst/>
                <a:gdLst>
                  <a:gd name="T0" fmla="+- 0 7693 7693"/>
                  <a:gd name="T1" fmla="*/ T0 w 163"/>
                  <a:gd name="T2" fmla="+- 0 -2308 -2442"/>
                  <a:gd name="T3" fmla="*/ -2308 h 134"/>
                  <a:gd name="T4" fmla="+- 0 7856 7693"/>
                  <a:gd name="T5" fmla="*/ T4 w 163"/>
                  <a:gd name="T6" fmla="+- 0 -2308 -2442"/>
                  <a:gd name="T7" fmla="*/ -2308 h 134"/>
                  <a:gd name="T8" fmla="+- 0 7856 7693"/>
                  <a:gd name="T9" fmla="*/ T8 w 163"/>
                  <a:gd name="T10" fmla="+- 0 -2442 -2442"/>
                  <a:gd name="T11" fmla="*/ -2442 h 134"/>
                  <a:gd name="T12" fmla="+- 0 7693 7693"/>
                  <a:gd name="T13" fmla="*/ T12 w 163"/>
                  <a:gd name="T14" fmla="+- 0 -2442 -2442"/>
                  <a:gd name="T15" fmla="*/ -2442 h 134"/>
                  <a:gd name="T16" fmla="+- 0 7693 7693"/>
                  <a:gd name="T17" fmla="*/ T16 w 163"/>
                  <a:gd name="T18" fmla="+- 0 -2308 -2442"/>
                  <a:gd name="T19" fmla="*/ -2308 h 13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63" h="134">
                    <a:moveTo>
                      <a:pt x="0" y="134"/>
                    </a:moveTo>
                    <a:lnTo>
                      <a:pt x="163" y="134"/>
                    </a:lnTo>
                    <a:lnTo>
                      <a:pt x="163" y="0"/>
                    </a:lnTo>
                    <a:lnTo>
                      <a:pt x="0" y="0"/>
                    </a:lnTo>
                    <a:lnTo>
                      <a:pt x="0" y="134"/>
                    </a:lnTo>
                    <a:close/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72" name="Group 146"/>
            <p:cNvGrpSpPr/>
            <p:nvPr/>
          </p:nvGrpSpPr>
          <p:grpSpPr bwMode="auto">
            <a:xfrm>
              <a:off x="7693" y="-2308"/>
              <a:ext cx="163" cy="134"/>
              <a:chOff x="7693" y="-2308"/>
              <a:chExt cx="163" cy="134"/>
            </a:xfrm>
          </p:grpSpPr>
          <p:sp>
            <p:nvSpPr>
              <p:cNvPr id="43272" name="Freeform 147"/>
              <p:cNvSpPr/>
              <p:nvPr/>
            </p:nvSpPr>
            <p:spPr bwMode="auto">
              <a:xfrm>
                <a:off x="7693" y="-2308"/>
                <a:ext cx="163" cy="134"/>
              </a:xfrm>
              <a:custGeom>
                <a:avLst/>
                <a:gdLst>
                  <a:gd name="T0" fmla="+- 0 7693 7693"/>
                  <a:gd name="T1" fmla="*/ T0 w 163"/>
                  <a:gd name="T2" fmla="+- 0 -2173 -2308"/>
                  <a:gd name="T3" fmla="*/ -2173 h 134"/>
                  <a:gd name="T4" fmla="+- 0 7856 7693"/>
                  <a:gd name="T5" fmla="*/ T4 w 163"/>
                  <a:gd name="T6" fmla="+- 0 -2173 -2308"/>
                  <a:gd name="T7" fmla="*/ -2173 h 134"/>
                  <a:gd name="T8" fmla="+- 0 7856 7693"/>
                  <a:gd name="T9" fmla="*/ T8 w 163"/>
                  <a:gd name="T10" fmla="+- 0 -2308 -2308"/>
                  <a:gd name="T11" fmla="*/ -2308 h 134"/>
                  <a:gd name="T12" fmla="+- 0 7693 7693"/>
                  <a:gd name="T13" fmla="*/ T12 w 163"/>
                  <a:gd name="T14" fmla="+- 0 -2308 -2308"/>
                  <a:gd name="T15" fmla="*/ -2308 h 134"/>
                  <a:gd name="T16" fmla="+- 0 7693 7693"/>
                  <a:gd name="T17" fmla="*/ T16 w 163"/>
                  <a:gd name="T18" fmla="+- 0 -2173 -2308"/>
                  <a:gd name="T19" fmla="*/ -2173 h 13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63" h="134">
                    <a:moveTo>
                      <a:pt x="0" y="135"/>
                    </a:moveTo>
                    <a:lnTo>
                      <a:pt x="163" y="135"/>
                    </a:lnTo>
                    <a:lnTo>
                      <a:pt x="163" y="0"/>
                    </a:lnTo>
                    <a:lnTo>
                      <a:pt x="0" y="0"/>
                    </a:lnTo>
                    <a:lnTo>
                      <a:pt x="0" y="135"/>
                    </a:lnTo>
                    <a:close/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73" name="Group 148"/>
            <p:cNvGrpSpPr/>
            <p:nvPr/>
          </p:nvGrpSpPr>
          <p:grpSpPr bwMode="auto">
            <a:xfrm>
              <a:off x="7693" y="-2173"/>
              <a:ext cx="163" cy="136"/>
              <a:chOff x="7693" y="-2173"/>
              <a:chExt cx="163" cy="136"/>
            </a:xfrm>
          </p:grpSpPr>
          <p:sp>
            <p:nvSpPr>
              <p:cNvPr id="43271" name="Freeform 149"/>
              <p:cNvSpPr/>
              <p:nvPr/>
            </p:nvSpPr>
            <p:spPr bwMode="auto">
              <a:xfrm>
                <a:off x="7693" y="-2173"/>
                <a:ext cx="163" cy="136"/>
              </a:xfrm>
              <a:custGeom>
                <a:avLst/>
                <a:gdLst>
                  <a:gd name="T0" fmla="+- 0 7693 7693"/>
                  <a:gd name="T1" fmla="*/ T0 w 163"/>
                  <a:gd name="T2" fmla="+- 0 -2038 -2173"/>
                  <a:gd name="T3" fmla="*/ -2038 h 136"/>
                  <a:gd name="T4" fmla="+- 0 7856 7693"/>
                  <a:gd name="T5" fmla="*/ T4 w 163"/>
                  <a:gd name="T6" fmla="+- 0 -2038 -2173"/>
                  <a:gd name="T7" fmla="*/ -2038 h 136"/>
                  <a:gd name="T8" fmla="+- 0 7856 7693"/>
                  <a:gd name="T9" fmla="*/ T8 w 163"/>
                  <a:gd name="T10" fmla="+- 0 -2173 -2173"/>
                  <a:gd name="T11" fmla="*/ -2173 h 136"/>
                  <a:gd name="T12" fmla="+- 0 7693 7693"/>
                  <a:gd name="T13" fmla="*/ T12 w 163"/>
                  <a:gd name="T14" fmla="+- 0 -2173 -2173"/>
                  <a:gd name="T15" fmla="*/ -2173 h 136"/>
                  <a:gd name="T16" fmla="+- 0 7693 7693"/>
                  <a:gd name="T17" fmla="*/ T16 w 163"/>
                  <a:gd name="T18" fmla="+- 0 -2038 -2173"/>
                  <a:gd name="T19" fmla="*/ -2038 h 13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63" h="136">
                    <a:moveTo>
                      <a:pt x="0" y="135"/>
                    </a:moveTo>
                    <a:lnTo>
                      <a:pt x="163" y="135"/>
                    </a:lnTo>
                    <a:lnTo>
                      <a:pt x="163" y="0"/>
                    </a:lnTo>
                    <a:lnTo>
                      <a:pt x="0" y="0"/>
                    </a:lnTo>
                    <a:lnTo>
                      <a:pt x="0" y="135"/>
                    </a:lnTo>
                    <a:close/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74" name="Group 150"/>
            <p:cNvGrpSpPr/>
            <p:nvPr/>
          </p:nvGrpSpPr>
          <p:grpSpPr bwMode="auto">
            <a:xfrm>
              <a:off x="7693" y="-2038"/>
              <a:ext cx="163" cy="134"/>
              <a:chOff x="7693" y="-2038"/>
              <a:chExt cx="163" cy="134"/>
            </a:xfrm>
          </p:grpSpPr>
          <p:sp>
            <p:nvSpPr>
              <p:cNvPr id="43270" name="Freeform 151"/>
              <p:cNvSpPr/>
              <p:nvPr/>
            </p:nvSpPr>
            <p:spPr bwMode="auto">
              <a:xfrm>
                <a:off x="7693" y="-2038"/>
                <a:ext cx="163" cy="134"/>
              </a:xfrm>
              <a:custGeom>
                <a:avLst/>
                <a:gdLst>
                  <a:gd name="T0" fmla="+- 0 7693 7693"/>
                  <a:gd name="T1" fmla="*/ T0 w 163"/>
                  <a:gd name="T2" fmla="+- 0 -1903 -2038"/>
                  <a:gd name="T3" fmla="*/ -1903 h 134"/>
                  <a:gd name="T4" fmla="+- 0 7856 7693"/>
                  <a:gd name="T5" fmla="*/ T4 w 163"/>
                  <a:gd name="T6" fmla="+- 0 -1903 -2038"/>
                  <a:gd name="T7" fmla="*/ -1903 h 134"/>
                  <a:gd name="T8" fmla="+- 0 7856 7693"/>
                  <a:gd name="T9" fmla="*/ T8 w 163"/>
                  <a:gd name="T10" fmla="+- 0 -2038 -2038"/>
                  <a:gd name="T11" fmla="*/ -2038 h 134"/>
                  <a:gd name="T12" fmla="+- 0 7693 7693"/>
                  <a:gd name="T13" fmla="*/ T12 w 163"/>
                  <a:gd name="T14" fmla="+- 0 -2038 -2038"/>
                  <a:gd name="T15" fmla="*/ -2038 h 134"/>
                  <a:gd name="T16" fmla="+- 0 7693 7693"/>
                  <a:gd name="T17" fmla="*/ T16 w 163"/>
                  <a:gd name="T18" fmla="+- 0 -1903 -2038"/>
                  <a:gd name="T19" fmla="*/ -1903 h 13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63" h="134">
                    <a:moveTo>
                      <a:pt x="0" y="135"/>
                    </a:moveTo>
                    <a:lnTo>
                      <a:pt x="163" y="135"/>
                    </a:lnTo>
                    <a:lnTo>
                      <a:pt x="163" y="0"/>
                    </a:lnTo>
                    <a:lnTo>
                      <a:pt x="0" y="0"/>
                    </a:lnTo>
                    <a:lnTo>
                      <a:pt x="0" y="135"/>
                    </a:lnTo>
                    <a:close/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75" name="Group 152"/>
            <p:cNvGrpSpPr/>
            <p:nvPr/>
          </p:nvGrpSpPr>
          <p:grpSpPr bwMode="auto">
            <a:xfrm>
              <a:off x="7693" y="-1903"/>
              <a:ext cx="163" cy="134"/>
              <a:chOff x="7693" y="-1903"/>
              <a:chExt cx="163" cy="134"/>
            </a:xfrm>
          </p:grpSpPr>
          <p:sp>
            <p:nvSpPr>
              <p:cNvPr id="43269" name="Freeform 153"/>
              <p:cNvSpPr/>
              <p:nvPr/>
            </p:nvSpPr>
            <p:spPr bwMode="auto">
              <a:xfrm>
                <a:off x="7693" y="-1903"/>
                <a:ext cx="163" cy="134"/>
              </a:xfrm>
              <a:custGeom>
                <a:avLst/>
                <a:gdLst>
                  <a:gd name="T0" fmla="+- 0 7693 7693"/>
                  <a:gd name="T1" fmla="*/ T0 w 163"/>
                  <a:gd name="T2" fmla="+- 0 -1769 -1903"/>
                  <a:gd name="T3" fmla="*/ -1769 h 134"/>
                  <a:gd name="T4" fmla="+- 0 7856 7693"/>
                  <a:gd name="T5" fmla="*/ T4 w 163"/>
                  <a:gd name="T6" fmla="+- 0 -1769 -1903"/>
                  <a:gd name="T7" fmla="*/ -1769 h 134"/>
                  <a:gd name="T8" fmla="+- 0 7856 7693"/>
                  <a:gd name="T9" fmla="*/ T8 w 163"/>
                  <a:gd name="T10" fmla="+- 0 -1903 -1903"/>
                  <a:gd name="T11" fmla="*/ -1903 h 134"/>
                  <a:gd name="T12" fmla="+- 0 7693 7693"/>
                  <a:gd name="T13" fmla="*/ T12 w 163"/>
                  <a:gd name="T14" fmla="+- 0 -1903 -1903"/>
                  <a:gd name="T15" fmla="*/ -1903 h 134"/>
                  <a:gd name="T16" fmla="+- 0 7693 7693"/>
                  <a:gd name="T17" fmla="*/ T16 w 163"/>
                  <a:gd name="T18" fmla="+- 0 -1769 -1903"/>
                  <a:gd name="T19" fmla="*/ -1769 h 13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63" h="134">
                    <a:moveTo>
                      <a:pt x="0" y="134"/>
                    </a:moveTo>
                    <a:lnTo>
                      <a:pt x="163" y="134"/>
                    </a:lnTo>
                    <a:lnTo>
                      <a:pt x="163" y="0"/>
                    </a:lnTo>
                    <a:lnTo>
                      <a:pt x="0" y="0"/>
                    </a:lnTo>
                    <a:lnTo>
                      <a:pt x="0" y="134"/>
                    </a:lnTo>
                    <a:close/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76" name="Group 154"/>
            <p:cNvGrpSpPr/>
            <p:nvPr/>
          </p:nvGrpSpPr>
          <p:grpSpPr bwMode="auto">
            <a:xfrm>
              <a:off x="7693" y="-1769"/>
              <a:ext cx="163" cy="136"/>
              <a:chOff x="7693" y="-1769"/>
              <a:chExt cx="163" cy="136"/>
            </a:xfrm>
          </p:grpSpPr>
          <p:sp>
            <p:nvSpPr>
              <p:cNvPr id="43268" name="Freeform 155"/>
              <p:cNvSpPr/>
              <p:nvPr/>
            </p:nvSpPr>
            <p:spPr bwMode="auto">
              <a:xfrm>
                <a:off x="7693" y="-1769"/>
                <a:ext cx="163" cy="136"/>
              </a:xfrm>
              <a:custGeom>
                <a:avLst/>
                <a:gdLst>
                  <a:gd name="T0" fmla="+- 0 7693 7693"/>
                  <a:gd name="T1" fmla="*/ T0 w 163"/>
                  <a:gd name="T2" fmla="+- 0 -1633 -1769"/>
                  <a:gd name="T3" fmla="*/ -1633 h 136"/>
                  <a:gd name="T4" fmla="+- 0 7856 7693"/>
                  <a:gd name="T5" fmla="*/ T4 w 163"/>
                  <a:gd name="T6" fmla="+- 0 -1633 -1769"/>
                  <a:gd name="T7" fmla="*/ -1633 h 136"/>
                  <a:gd name="T8" fmla="+- 0 7856 7693"/>
                  <a:gd name="T9" fmla="*/ T8 w 163"/>
                  <a:gd name="T10" fmla="+- 0 -1769 -1769"/>
                  <a:gd name="T11" fmla="*/ -1769 h 136"/>
                  <a:gd name="T12" fmla="+- 0 7693 7693"/>
                  <a:gd name="T13" fmla="*/ T12 w 163"/>
                  <a:gd name="T14" fmla="+- 0 -1769 -1769"/>
                  <a:gd name="T15" fmla="*/ -1769 h 136"/>
                  <a:gd name="T16" fmla="+- 0 7693 7693"/>
                  <a:gd name="T17" fmla="*/ T16 w 163"/>
                  <a:gd name="T18" fmla="+- 0 -1633 -1769"/>
                  <a:gd name="T19" fmla="*/ -1633 h 13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63" h="136">
                    <a:moveTo>
                      <a:pt x="0" y="136"/>
                    </a:moveTo>
                    <a:lnTo>
                      <a:pt x="163" y="136"/>
                    </a:lnTo>
                    <a:lnTo>
                      <a:pt x="163" y="0"/>
                    </a:lnTo>
                    <a:lnTo>
                      <a:pt x="0" y="0"/>
                    </a:lnTo>
                    <a:lnTo>
                      <a:pt x="0" y="136"/>
                    </a:lnTo>
                    <a:close/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77" name="Group 156"/>
            <p:cNvGrpSpPr/>
            <p:nvPr/>
          </p:nvGrpSpPr>
          <p:grpSpPr bwMode="auto">
            <a:xfrm>
              <a:off x="7722" y="-3943"/>
              <a:ext cx="2212" cy="1855"/>
              <a:chOff x="7722" y="-3943"/>
              <a:chExt cx="2212" cy="1855"/>
            </a:xfrm>
          </p:grpSpPr>
          <p:sp>
            <p:nvSpPr>
              <p:cNvPr id="43267" name="Freeform 157"/>
              <p:cNvSpPr/>
              <p:nvPr/>
            </p:nvSpPr>
            <p:spPr bwMode="auto">
              <a:xfrm>
                <a:off x="7722" y="-3943"/>
                <a:ext cx="2212" cy="1855"/>
              </a:xfrm>
              <a:custGeom>
                <a:avLst/>
                <a:gdLst>
                  <a:gd name="T0" fmla="+- 0 9712 7722"/>
                  <a:gd name="T1" fmla="*/ T0 w 2212"/>
                  <a:gd name="T2" fmla="+- 0 -2088 -3943"/>
                  <a:gd name="T3" fmla="*/ -2088 h 1855"/>
                  <a:gd name="T4" fmla="+- 0 9934 7722"/>
                  <a:gd name="T5" fmla="*/ T4 w 2212"/>
                  <a:gd name="T6" fmla="+- 0 -2088 -3943"/>
                  <a:gd name="T7" fmla="*/ -2088 h 1855"/>
                  <a:gd name="T8" fmla="+- 0 9922 7722"/>
                  <a:gd name="T9" fmla="*/ T8 w 2212"/>
                  <a:gd name="T10" fmla="+- 0 -3943 -3943"/>
                  <a:gd name="T11" fmla="*/ -3943 h 1855"/>
                  <a:gd name="T12" fmla="+- 0 7722 7722"/>
                  <a:gd name="T13" fmla="*/ T12 w 2212"/>
                  <a:gd name="T14" fmla="+- 0 -3943 -3943"/>
                  <a:gd name="T15" fmla="*/ -3943 h 185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212" h="1855">
                    <a:moveTo>
                      <a:pt x="1990" y="1855"/>
                    </a:moveTo>
                    <a:lnTo>
                      <a:pt x="2212" y="1855"/>
                    </a:lnTo>
                    <a:lnTo>
                      <a:pt x="2200" y="0"/>
                    </a:lnTo>
                    <a:lnTo>
                      <a:pt x="0" y="0"/>
                    </a:lnTo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78" name="Group 158"/>
            <p:cNvGrpSpPr/>
            <p:nvPr/>
          </p:nvGrpSpPr>
          <p:grpSpPr bwMode="auto">
            <a:xfrm>
              <a:off x="7722" y="-3943"/>
              <a:ext cx="2" cy="413"/>
              <a:chOff x="7722" y="-3943"/>
              <a:chExt cx="2" cy="413"/>
            </a:xfrm>
          </p:grpSpPr>
          <p:sp>
            <p:nvSpPr>
              <p:cNvPr id="43266" name="Freeform 159"/>
              <p:cNvSpPr/>
              <p:nvPr/>
            </p:nvSpPr>
            <p:spPr bwMode="auto">
              <a:xfrm>
                <a:off x="7722" y="-3943"/>
                <a:ext cx="2" cy="413"/>
              </a:xfrm>
              <a:custGeom>
                <a:avLst/>
                <a:gdLst>
                  <a:gd name="T0" fmla="+- 0 -3943 -3943"/>
                  <a:gd name="T1" fmla="*/ -3943 h 413"/>
                  <a:gd name="T2" fmla="+- 0 -3531 -3943"/>
                  <a:gd name="T3" fmla="*/ -3531 h 413"/>
                </a:gdLst>
                <a:ahLst/>
                <a:cxnLst>
                  <a:cxn ang="0">
                    <a:pos x="0" y="T1"/>
                  </a:cxn>
                  <a:cxn ang="0">
                    <a:pos x="0" y="T3"/>
                  </a:cxn>
                </a:cxnLst>
                <a:rect l="0" t="0" r="r" b="b"/>
                <a:pathLst>
                  <a:path h="413">
                    <a:moveTo>
                      <a:pt x="0" y="0"/>
                    </a:moveTo>
                    <a:lnTo>
                      <a:pt x="0" y="412"/>
                    </a:lnTo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79" name="Group 160"/>
            <p:cNvGrpSpPr/>
            <p:nvPr/>
          </p:nvGrpSpPr>
          <p:grpSpPr bwMode="auto">
            <a:xfrm>
              <a:off x="7672" y="-3577"/>
              <a:ext cx="101" cy="47"/>
              <a:chOff x="7672" y="-3577"/>
              <a:chExt cx="101" cy="47"/>
            </a:xfrm>
          </p:grpSpPr>
          <p:sp>
            <p:nvSpPr>
              <p:cNvPr id="43265" name="Freeform 161"/>
              <p:cNvSpPr/>
              <p:nvPr/>
            </p:nvSpPr>
            <p:spPr bwMode="auto">
              <a:xfrm>
                <a:off x="7672" y="-3577"/>
                <a:ext cx="101" cy="47"/>
              </a:xfrm>
              <a:custGeom>
                <a:avLst/>
                <a:gdLst>
                  <a:gd name="T0" fmla="+- 0 7672 7672"/>
                  <a:gd name="T1" fmla="*/ T0 w 101"/>
                  <a:gd name="T2" fmla="+- 0 -3577 -3577"/>
                  <a:gd name="T3" fmla="*/ -3577 h 47"/>
                  <a:gd name="T4" fmla="+- 0 7722 7672"/>
                  <a:gd name="T5" fmla="*/ T4 w 101"/>
                  <a:gd name="T6" fmla="+- 0 -3531 -3577"/>
                  <a:gd name="T7" fmla="*/ -3531 h 47"/>
                  <a:gd name="T8" fmla="+- 0 7772 7672"/>
                  <a:gd name="T9" fmla="*/ T8 w 101"/>
                  <a:gd name="T10" fmla="+- 0 -3577 -3577"/>
                  <a:gd name="T11" fmla="*/ -3577 h 4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</a:cxnLst>
                <a:rect l="0" t="0" r="r" b="b"/>
                <a:pathLst>
                  <a:path w="101" h="47">
                    <a:moveTo>
                      <a:pt x="0" y="0"/>
                    </a:moveTo>
                    <a:lnTo>
                      <a:pt x="50" y="46"/>
                    </a:lnTo>
                    <a:lnTo>
                      <a:pt x="100" y="0"/>
                    </a:lnTo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80" name="Group 162"/>
            <p:cNvGrpSpPr/>
            <p:nvPr/>
          </p:nvGrpSpPr>
          <p:grpSpPr bwMode="auto">
            <a:xfrm>
              <a:off x="4655" y="-421"/>
              <a:ext cx="3746" cy="2"/>
              <a:chOff x="4655" y="-421"/>
              <a:chExt cx="3746" cy="2"/>
            </a:xfrm>
          </p:grpSpPr>
          <p:sp>
            <p:nvSpPr>
              <p:cNvPr id="43264" name="Freeform 163"/>
              <p:cNvSpPr/>
              <p:nvPr/>
            </p:nvSpPr>
            <p:spPr bwMode="auto">
              <a:xfrm>
                <a:off x="4655" y="-421"/>
                <a:ext cx="3746" cy="2"/>
              </a:xfrm>
              <a:custGeom>
                <a:avLst/>
                <a:gdLst>
                  <a:gd name="T0" fmla="+- 0 4655 4655"/>
                  <a:gd name="T1" fmla="*/ T0 w 3746"/>
                  <a:gd name="T2" fmla="+- 0 8401 4655"/>
                  <a:gd name="T3" fmla="*/ T2 w 3746"/>
                </a:gdLst>
                <a:ahLst/>
                <a:cxnLst>
                  <a:cxn ang="0">
                    <a:pos x="T1" y="0"/>
                  </a:cxn>
                  <a:cxn ang="0">
                    <a:pos x="T3" y="0"/>
                  </a:cxn>
                </a:cxnLst>
                <a:rect l="0" t="0" r="r" b="b"/>
                <a:pathLst>
                  <a:path w="3746">
                    <a:moveTo>
                      <a:pt x="0" y="0"/>
                    </a:moveTo>
                    <a:lnTo>
                      <a:pt x="3746" y="0"/>
                    </a:lnTo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81" name="Group 164"/>
            <p:cNvGrpSpPr/>
            <p:nvPr/>
          </p:nvGrpSpPr>
          <p:grpSpPr bwMode="auto">
            <a:xfrm>
              <a:off x="8252" y="-1633"/>
              <a:ext cx="2" cy="1212"/>
              <a:chOff x="8252" y="-1633"/>
              <a:chExt cx="2" cy="1212"/>
            </a:xfrm>
          </p:grpSpPr>
          <p:sp>
            <p:nvSpPr>
              <p:cNvPr id="43263" name="Freeform 165"/>
              <p:cNvSpPr/>
              <p:nvPr/>
            </p:nvSpPr>
            <p:spPr bwMode="auto">
              <a:xfrm>
                <a:off x="8252" y="-1633"/>
                <a:ext cx="2" cy="1212"/>
              </a:xfrm>
              <a:custGeom>
                <a:avLst/>
                <a:gdLst>
                  <a:gd name="T0" fmla="+- 0 -1633 -1633"/>
                  <a:gd name="T1" fmla="*/ -1633 h 1212"/>
                  <a:gd name="T2" fmla="+- 0 -421 -1633"/>
                  <a:gd name="T3" fmla="*/ -421 h 1212"/>
                </a:gdLst>
                <a:ahLst/>
                <a:cxnLst>
                  <a:cxn ang="0">
                    <a:pos x="0" y="T1"/>
                  </a:cxn>
                  <a:cxn ang="0">
                    <a:pos x="0" y="T3"/>
                  </a:cxn>
                </a:cxnLst>
                <a:rect l="0" t="0" r="r" b="b"/>
                <a:pathLst>
                  <a:path h="1212">
                    <a:moveTo>
                      <a:pt x="0" y="0"/>
                    </a:moveTo>
                    <a:lnTo>
                      <a:pt x="0" y="1212"/>
                    </a:lnTo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82" name="Group 166"/>
            <p:cNvGrpSpPr/>
            <p:nvPr/>
          </p:nvGrpSpPr>
          <p:grpSpPr bwMode="auto">
            <a:xfrm>
              <a:off x="8202" y="-468"/>
              <a:ext cx="101" cy="47"/>
              <a:chOff x="8202" y="-468"/>
              <a:chExt cx="101" cy="47"/>
            </a:xfrm>
          </p:grpSpPr>
          <p:sp>
            <p:nvSpPr>
              <p:cNvPr id="43262" name="Freeform 167"/>
              <p:cNvSpPr/>
              <p:nvPr/>
            </p:nvSpPr>
            <p:spPr bwMode="auto">
              <a:xfrm>
                <a:off x="8202" y="-468"/>
                <a:ext cx="101" cy="47"/>
              </a:xfrm>
              <a:custGeom>
                <a:avLst/>
                <a:gdLst>
                  <a:gd name="T0" fmla="+- 0 8202 8202"/>
                  <a:gd name="T1" fmla="*/ T0 w 101"/>
                  <a:gd name="T2" fmla="+- 0 -468 -468"/>
                  <a:gd name="T3" fmla="*/ -468 h 47"/>
                  <a:gd name="T4" fmla="+- 0 8252 8202"/>
                  <a:gd name="T5" fmla="*/ T4 w 101"/>
                  <a:gd name="T6" fmla="+- 0 -421 -468"/>
                  <a:gd name="T7" fmla="*/ -421 h 47"/>
                  <a:gd name="T8" fmla="+- 0 8303 8202"/>
                  <a:gd name="T9" fmla="*/ T8 w 101"/>
                  <a:gd name="T10" fmla="+- 0 -468 -468"/>
                  <a:gd name="T11" fmla="*/ -468 h 4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</a:cxnLst>
                <a:rect l="0" t="0" r="r" b="b"/>
                <a:pathLst>
                  <a:path w="101" h="47">
                    <a:moveTo>
                      <a:pt x="0" y="0"/>
                    </a:moveTo>
                    <a:lnTo>
                      <a:pt x="50" y="47"/>
                    </a:lnTo>
                    <a:lnTo>
                      <a:pt x="101" y="0"/>
                    </a:lnTo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83" name="Group 168"/>
            <p:cNvGrpSpPr/>
            <p:nvPr/>
          </p:nvGrpSpPr>
          <p:grpSpPr bwMode="auto">
            <a:xfrm>
              <a:off x="6779" y="-2578"/>
              <a:ext cx="653" cy="136"/>
              <a:chOff x="6779" y="-2578"/>
              <a:chExt cx="653" cy="136"/>
            </a:xfrm>
          </p:grpSpPr>
          <p:sp>
            <p:nvSpPr>
              <p:cNvPr id="43261" name="Freeform 169"/>
              <p:cNvSpPr/>
              <p:nvPr/>
            </p:nvSpPr>
            <p:spPr bwMode="auto">
              <a:xfrm>
                <a:off x="6779" y="-2578"/>
                <a:ext cx="653" cy="136"/>
              </a:xfrm>
              <a:custGeom>
                <a:avLst/>
                <a:gdLst>
                  <a:gd name="T0" fmla="+- 0 6779 6779"/>
                  <a:gd name="T1" fmla="*/ T0 w 653"/>
                  <a:gd name="T2" fmla="+- 0 -2442 -2578"/>
                  <a:gd name="T3" fmla="*/ -2442 h 136"/>
                  <a:gd name="T4" fmla="+- 0 7432 6779"/>
                  <a:gd name="T5" fmla="*/ T4 w 653"/>
                  <a:gd name="T6" fmla="+- 0 -2442 -2578"/>
                  <a:gd name="T7" fmla="*/ -2442 h 136"/>
                  <a:gd name="T8" fmla="+- 0 7432 6779"/>
                  <a:gd name="T9" fmla="*/ T8 w 653"/>
                  <a:gd name="T10" fmla="+- 0 -2578 -2578"/>
                  <a:gd name="T11" fmla="*/ -2578 h 136"/>
                  <a:gd name="T12" fmla="+- 0 6779 6779"/>
                  <a:gd name="T13" fmla="*/ T12 w 653"/>
                  <a:gd name="T14" fmla="+- 0 -2578 -2578"/>
                  <a:gd name="T15" fmla="*/ -2578 h 136"/>
                  <a:gd name="T16" fmla="+- 0 6779 6779"/>
                  <a:gd name="T17" fmla="*/ T16 w 653"/>
                  <a:gd name="T18" fmla="+- 0 -2442 -2578"/>
                  <a:gd name="T19" fmla="*/ -2442 h 13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653" h="136">
                    <a:moveTo>
                      <a:pt x="0" y="136"/>
                    </a:moveTo>
                    <a:lnTo>
                      <a:pt x="653" y="136"/>
                    </a:lnTo>
                    <a:lnTo>
                      <a:pt x="653" y="0"/>
                    </a:lnTo>
                    <a:lnTo>
                      <a:pt x="0" y="0"/>
                    </a:lnTo>
                    <a:lnTo>
                      <a:pt x="0" y="136"/>
                    </a:lnTo>
                    <a:close/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84" name="Group 170"/>
            <p:cNvGrpSpPr/>
            <p:nvPr/>
          </p:nvGrpSpPr>
          <p:grpSpPr bwMode="auto">
            <a:xfrm>
              <a:off x="6779" y="-2442"/>
              <a:ext cx="653" cy="134"/>
              <a:chOff x="6779" y="-2442"/>
              <a:chExt cx="653" cy="134"/>
            </a:xfrm>
          </p:grpSpPr>
          <p:sp>
            <p:nvSpPr>
              <p:cNvPr id="43260" name="Freeform 171"/>
              <p:cNvSpPr/>
              <p:nvPr/>
            </p:nvSpPr>
            <p:spPr bwMode="auto">
              <a:xfrm>
                <a:off x="6779" y="-2442"/>
                <a:ext cx="653" cy="134"/>
              </a:xfrm>
              <a:custGeom>
                <a:avLst/>
                <a:gdLst>
                  <a:gd name="T0" fmla="+- 0 6779 6779"/>
                  <a:gd name="T1" fmla="*/ T0 w 653"/>
                  <a:gd name="T2" fmla="+- 0 -2308 -2442"/>
                  <a:gd name="T3" fmla="*/ -2308 h 134"/>
                  <a:gd name="T4" fmla="+- 0 7432 6779"/>
                  <a:gd name="T5" fmla="*/ T4 w 653"/>
                  <a:gd name="T6" fmla="+- 0 -2308 -2442"/>
                  <a:gd name="T7" fmla="*/ -2308 h 134"/>
                  <a:gd name="T8" fmla="+- 0 7432 6779"/>
                  <a:gd name="T9" fmla="*/ T8 w 653"/>
                  <a:gd name="T10" fmla="+- 0 -2442 -2442"/>
                  <a:gd name="T11" fmla="*/ -2442 h 134"/>
                  <a:gd name="T12" fmla="+- 0 6779 6779"/>
                  <a:gd name="T13" fmla="*/ T12 w 653"/>
                  <a:gd name="T14" fmla="+- 0 -2442 -2442"/>
                  <a:gd name="T15" fmla="*/ -2442 h 134"/>
                  <a:gd name="T16" fmla="+- 0 6779 6779"/>
                  <a:gd name="T17" fmla="*/ T16 w 653"/>
                  <a:gd name="T18" fmla="+- 0 -2308 -2442"/>
                  <a:gd name="T19" fmla="*/ -2308 h 13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653" h="134">
                    <a:moveTo>
                      <a:pt x="0" y="134"/>
                    </a:moveTo>
                    <a:lnTo>
                      <a:pt x="653" y="134"/>
                    </a:lnTo>
                    <a:lnTo>
                      <a:pt x="653" y="0"/>
                    </a:lnTo>
                    <a:lnTo>
                      <a:pt x="0" y="0"/>
                    </a:lnTo>
                    <a:lnTo>
                      <a:pt x="0" y="134"/>
                    </a:lnTo>
                    <a:close/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85" name="Group 172"/>
            <p:cNvGrpSpPr/>
            <p:nvPr/>
          </p:nvGrpSpPr>
          <p:grpSpPr bwMode="auto">
            <a:xfrm>
              <a:off x="6779" y="-2308"/>
              <a:ext cx="653" cy="134"/>
              <a:chOff x="6779" y="-2308"/>
              <a:chExt cx="653" cy="134"/>
            </a:xfrm>
          </p:grpSpPr>
          <p:sp>
            <p:nvSpPr>
              <p:cNvPr id="43259" name="Freeform 173"/>
              <p:cNvSpPr/>
              <p:nvPr/>
            </p:nvSpPr>
            <p:spPr bwMode="auto">
              <a:xfrm>
                <a:off x="6779" y="-2308"/>
                <a:ext cx="653" cy="134"/>
              </a:xfrm>
              <a:custGeom>
                <a:avLst/>
                <a:gdLst>
                  <a:gd name="T0" fmla="+- 0 6779 6779"/>
                  <a:gd name="T1" fmla="*/ T0 w 653"/>
                  <a:gd name="T2" fmla="+- 0 -2173 -2308"/>
                  <a:gd name="T3" fmla="*/ -2173 h 134"/>
                  <a:gd name="T4" fmla="+- 0 7432 6779"/>
                  <a:gd name="T5" fmla="*/ T4 w 653"/>
                  <a:gd name="T6" fmla="+- 0 -2173 -2308"/>
                  <a:gd name="T7" fmla="*/ -2173 h 134"/>
                  <a:gd name="T8" fmla="+- 0 7432 6779"/>
                  <a:gd name="T9" fmla="*/ T8 w 653"/>
                  <a:gd name="T10" fmla="+- 0 -2308 -2308"/>
                  <a:gd name="T11" fmla="*/ -2308 h 134"/>
                  <a:gd name="T12" fmla="+- 0 6779 6779"/>
                  <a:gd name="T13" fmla="*/ T12 w 653"/>
                  <a:gd name="T14" fmla="+- 0 -2308 -2308"/>
                  <a:gd name="T15" fmla="*/ -2308 h 134"/>
                  <a:gd name="T16" fmla="+- 0 6779 6779"/>
                  <a:gd name="T17" fmla="*/ T16 w 653"/>
                  <a:gd name="T18" fmla="+- 0 -2173 -2308"/>
                  <a:gd name="T19" fmla="*/ -2173 h 13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653" h="134">
                    <a:moveTo>
                      <a:pt x="0" y="135"/>
                    </a:moveTo>
                    <a:lnTo>
                      <a:pt x="653" y="135"/>
                    </a:lnTo>
                    <a:lnTo>
                      <a:pt x="653" y="0"/>
                    </a:lnTo>
                    <a:lnTo>
                      <a:pt x="0" y="0"/>
                    </a:lnTo>
                    <a:lnTo>
                      <a:pt x="0" y="135"/>
                    </a:lnTo>
                    <a:close/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86" name="Group 174"/>
            <p:cNvGrpSpPr/>
            <p:nvPr/>
          </p:nvGrpSpPr>
          <p:grpSpPr bwMode="auto">
            <a:xfrm>
              <a:off x="6779" y="-2173"/>
              <a:ext cx="653" cy="136"/>
              <a:chOff x="6779" y="-2173"/>
              <a:chExt cx="653" cy="136"/>
            </a:xfrm>
          </p:grpSpPr>
          <p:sp>
            <p:nvSpPr>
              <p:cNvPr id="43258" name="Freeform 175"/>
              <p:cNvSpPr/>
              <p:nvPr/>
            </p:nvSpPr>
            <p:spPr bwMode="auto">
              <a:xfrm>
                <a:off x="6779" y="-2173"/>
                <a:ext cx="653" cy="136"/>
              </a:xfrm>
              <a:custGeom>
                <a:avLst/>
                <a:gdLst>
                  <a:gd name="T0" fmla="+- 0 6779 6779"/>
                  <a:gd name="T1" fmla="*/ T0 w 653"/>
                  <a:gd name="T2" fmla="+- 0 -2038 -2173"/>
                  <a:gd name="T3" fmla="*/ -2038 h 136"/>
                  <a:gd name="T4" fmla="+- 0 7432 6779"/>
                  <a:gd name="T5" fmla="*/ T4 w 653"/>
                  <a:gd name="T6" fmla="+- 0 -2038 -2173"/>
                  <a:gd name="T7" fmla="*/ -2038 h 136"/>
                  <a:gd name="T8" fmla="+- 0 7432 6779"/>
                  <a:gd name="T9" fmla="*/ T8 w 653"/>
                  <a:gd name="T10" fmla="+- 0 -2173 -2173"/>
                  <a:gd name="T11" fmla="*/ -2173 h 136"/>
                  <a:gd name="T12" fmla="+- 0 6779 6779"/>
                  <a:gd name="T13" fmla="*/ T12 w 653"/>
                  <a:gd name="T14" fmla="+- 0 -2173 -2173"/>
                  <a:gd name="T15" fmla="*/ -2173 h 136"/>
                  <a:gd name="T16" fmla="+- 0 6779 6779"/>
                  <a:gd name="T17" fmla="*/ T16 w 653"/>
                  <a:gd name="T18" fmla="+- 0 -2038 -2173"/>
                  <a:gd name="T19" fmla="*/ -2038 h 13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653" h="136">
                    <a:moveTo>
                      <a:pt x="0" y="135"/>
                    </a:moveTo>
                    <a:lnTo>
                      <a:pt x="653" y="135"/>
                    </a:lnTo>
                    <a:lnTo>
                      <a:pt x="653" y="0"/>
                    </a:lnTo>
                    <a:lnTo>
                      <a:pt x="0" y="0"/>
                    </a:lnTo>
                    <a:lnTo>
                      <a:pt x="0" y="135"/>
                    </a:lnTo>
                    <a:close/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87" name="Group 176"/>
            <p:cNvGrpSpPr/>
            <p:nvPr/>
          </p:nvGrpSpPr>
          <p:grpSpPr bwMode="auto">
            <a:xfrm>
              <a:off x="6779" y="-2038"/>
              <a:ext cx="653" cy="134"/>
              <a:chOff x="6779" y="-2038"/>
              <a:chExt cx="653" cy="134"/>
            </a:xfrm>
          </p:grpSpPr>
          <p:sp>
            <p:nvSpPr>
              <p:cNvPr id="43257" name="Freeform 177"/>
              <p:cNvSpPr/>
              <p:nvPr/>
            </p:nvSpPr>
            <p:spPr bwMode="auto">
              <a:xfrm>
                <a:off x="6779" y="-2038"/>
                <a:ext cx="653" cy="134"/>
              </a:xfrm>
              <a:custGeom>
                <a:avLst/>
                <a:gdLst>
                  <a:gd name="T0" fmla="+- 0 6779 6779"/>
                  <a:gd name="T1" fmla="*/ T0 w 653"/>
                  <a:gd name="T2" fmla="+- 0 -1903 -2038"/>
                  <a:gd name="T3" fmla="*/ -1903 h 134"/>
                  <a:gd name="T4" fmla="+- 0 7432 6779"/>
                  <a:gd name="T5" fmla="*/ T4 w 653"/>
                  <a:gd name="T6" fmla="+- 0 -1903 -2038"/>
                  <a:gd name="T7" fmla="*/ -1903 h 134"/>
                  <a:gd name="T8" fmla="+- 0 7432 6779"/>
                  <a:gd name="T9" fmla="*/ T8 w 653"/>
                  <a:gd name="T10" fmla="+- 0 -2038 -2038"/>
                  <a:gd name="T11" fmla="*/ -2038 h 134"/>
                  <a:gd name="T12" fmla="+- 0 6779 6779"/>
                  <a:gd name="T13" fmla="*/ T12 w 653"/>
                  <a:gd name="T14" fmla="+- 0 -2038 -2038"/>
                  <a:gd name="T15" fmla="*/ -2038 h 134"/>
                  <a:gd name="T16" fmla="+- 0 6779 6779"/>
                  <a:gd name="T17" fmla="*/ T16 w 653"/>
                  <a:gd name="T18" fmla="+- 0 -1903 -2038"/>
                  <a:gd name="T19" fmla="*/ -1903 h 13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653" h="134">
                    <a:moveTo>
                      <a:pt x="0" y="135"/>
                    </a:moveTo>
                    <a:lnTo>
                      <a:pt x="653" y="135"/>
                    </a:lnTo>
                    <a:lnTo>
                      <a:pt x="653" y="0"/>
                    </a:lnTo>
                    <a:lnTo>
                      <a:pt x="0" y="0"/>
                    </a:lnTo>
                    <a:lnTo>
                      <a:pt x="0" y="135"/>
                    </a:lnTo>
                    <a:close/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88" name="Group 178"/>
            <p:cNvGrpSpPr/>
            <p:nvPr/>
          </p:nvGrpSpPr>
          <p:grpSpPr bwMode="auto">
            <a:xfrm>
              <a:off x="6779" y="-1903"/>
              <a:ext cx="653" cy="134"/>
              <a:chOff x="6779" y="-1903"/>
              <a:chExt cx="653" cy="134"/>
            </a:xfrm>
          </p:grpSpPr>
          <p:sp>
            <p:nvSpPr>
              <p:cNvPr id="43256" name="Freeform 179"/>
              <p:cNvSpPr/>
              <p:nvPr/>
            </p:nvSpPr>
            <p:spPr bwMode="auto">
              <a:xfrm>
                <a:off x="6779" y="-1903"/>
                <a:ext cx="653" cy="134"/>
              </a:xfrm>
              <a:custGeom>
                <a:avLst/>
                <a:gdLst>
                  <a:gd name="T0" fmla="+- 0 6779 6779"/>
                  <a:gd name="T1" fmla="*/ T0 w 653"/>
                  <a:gd name="T2" fmla="+- 0 -1769 -1903"/>
                  <a:gd name="T3" fmla="*/ -1769 h 134"/>
                  <a:gd name="T4" fmla="+- 0 7432 6779"/>
                  <a:gd name="T5" fmla="*/ T4 w 653"/>
                  <a:gd name="T6" fmla="+- 0 -1769 -1903"/>
                  <a:gd name="T7" fmla="*/ -1769 h 134"/>
                  <a:gd name="T8" fmla="+- 0 7432 6779"/>
                  <a:gd name="T9" fmla="*/ T8 w 653"/>
                  <a:gd name="T10" fmla="+- 0 -1903 -1903"/>
                  <a:gd name="T11" fmla="*/ -1903 h 134"/>
                  <a:gd name="T12" fmla="+- 0 6779 6779"/>
                  <a:gd name="T13" fmla="*/ T12 w 653"/>
                  <a:gd name="T14" fmla="+- 0 -1903 -1903"/>
                  <a:gd name="T15" fmla="*/ -1903 h 134"/>
                  <a:gd name="T16" fmla="+- 0 6779 6779"/>
                  <a:gd name="T17" fmla="*/ T16 w 653"/>
                  <a:gd name="T18" fmla="+- 0 -1769 -1903"/>
                  <a:gd name="T19" fmla="*/ -1769 h 13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653" h="134">
                    <a:moveTo>
                      <a:pt x="0" y="134"/>
                    </a:moveTo>
                    <a:lnTo>
                      <a:pt x="653" y="134"/>
                    </a:lnTo>
                    <a:lnTo>
                      <a:pt x="653" y="0"/>
                    </a:lnTo>
                    <a:lnTo>
                      <a:pt x="0" y="0"/>
                    </a:lnTo>
                    <a:lnTo>
                      <a:pt x="0" y="134"/>
                    </a:lnTo>
                    <a:close/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89" name="Group 180"/>
            <p:cNvGrpSpPr/>
            <p:nvPr/>
          </p:nvGrpSpPr>
          <p:grpSpPr bwMode="auto">
            <a:xfrm>
              <a:off x="6779" y="-1769"/>
              <a:ext cx="653" cy="136"/>
              <a:chOff x="6779" y="-1769"/>
              <a:chExt cx="653" cy="136"/>
            </a:xfrm>
          </p:grpSpPr>
          <p:sp>
            <p:nvSpPr>
              <p:cNvPr id="43254" name="Freeform 181"/>
              <p:cNvSpPr/>
              <p:nvPr/>
            </p:nvSpPr>
            <p:spPr bwMode="auto">
              <a:xfrm>
                <a:off x="6779" y="-1769"/>
                <a:ext cx="653" cy="136"/>
              </a:xfrm>
              <a:custGeom>
                <a:avLst/>
                <a:gdLst>
                  <a:gd name="T0" fmla="+- 0 6779 6779"/>
                  <a:gd name="T1" fmla="*/ T0 w 653"/>
                  <a:gd name="T2" fmla="+- 0 -1633 -1769"/>
                  <a:gd name="T3" fmla="*/ -1633 h 136"/>
                  <a:gd name="T4" fmla="+- 0 7432 6779"/>
                  <a:gd name="T5" fmla="*/ T4 w 653"/>
                  <a:gd name="T6" fmla="+- 0 -1633 -1769"/>
                  <a:gd name="T7" fmla="*/ -1633 h 136"/>
                  <a:gd name="T8" fmla="+- 0 7432 6779"/>
                  <a:gd name="T9" fmla="*/ T8 w 653"/>
                  <a:gd name="T10" fmla="+- 0 -1769 -1769"/>
                  <a:gd name="T11" fmla="*/ -1769 h 136"/>
                  <a:gd name="T12" fmla="+- 0 6779 6779"/>
                  <a:gd name="T13" fmla="*/ T12 w 653"/>
                  <a:gd name="T14" fmla="+- 0 -1769 -1769"/>
                  <a:gd name="T15" fmla="*/ -1769 h 136"/>
                  <a:gd name="T16" fmla="+- 0 6779 6779"/>
                  <a:gd name="T17" fmla="*/ T16 w 653"/>
                  <a:gd name="T18" fmla="+- 0 -1633 -1769"/>
                  <a:gd name="T19" fmla="*/ -1633 h 13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653" h="136">
                    <a:moveTo>
                      <a:pt x="0" y="136"/>
                    </a:moveTo>
                    <a:lnTo>
                      <a:pt x="653" y="136"/>
                    </a:lnTo>
                    <a:lnTo>
                      <a:pt x="653" y="0"/>
                    </a:lnTo>
                    <a:lnTo>
                      <a:pt x="0" y="0"/>
                    </a:lnTo>
                    <a:lnTo>
                      <a:pt x="0" y="136"/>
                    </a:lnTo>
                    <a:close/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90" name="Group 182"/>
            <p:cNvGrpSpPr/>
            <p:nvPr/>
          </p:nvGrpSpPr>
          <p:grpSpPr bwMode="auto">
            <a:xfrm>
              <a:off x="7147" y="-1633"/>
              <a:ext cx="2" cy="1212"/>
              <a:chOff x="7147" y="-1633"/>
              <a:chExt cx="2" cy="1212"/>
            </a:xfrm>
          </p:grpSpPr>
          <p:sp>
            <p:nvSpPr>
              <p:cNvPr id="43253" name="Freeform 183"/>
              <p:cNvSpPr/>
              <p:nvPr/>
            </p:nvSpPr>
            <p:spPr bwMode="auto">
              <a:xfrm>
                <a:off x="7147" y="-1633"/>
                <a:ext cx="2" cy="1212"/>
              </a:xfrm>
              <a:custGeom>
                <a:avLst/>
                <a:gdLst>
                  <a:gd name="T0" fmla="+- 0 -1633 -1633"/>
                  <a:gd name="T1" fmla="*/ -1633 h 1212"/>
                  <a:gd name="T2" fmla="+- 0 -421 -1633"/>
                  <a:gd name="T3" fmla="*/ -421 h 1212"/>
                </a:gdLst>
                <a:ahLst/>
                <a:cxnLst>
                  <a:cxn ang="0">
                    <a:pos x="0" y="T1"/>
                  </a:cxn>
                  <a:cxn ang="0">
                    <a:pos x="0" y="T3"/>
                  </a:cxn>
                </a:cxnLst>
                <a:rect l="0" t="0" r="r" b="b"/>
                <a:pathLst>
                  <a:path h="1212">
                    <a:moveTo>
                      <a:pt x="0" y="0"/>
                    </a:moveTo>
                    <a:lnTo>
                      <a:pt x="0" y="1212"/>
                    </a:lnTo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91" name="Group 184"/>
            <p:cNvGrpSpPr/>
            <p:nvPr/>
          </p:nvGrpSpPr>
          <p:grpSpPr bwMode="auto">
            <a:xfrm>
              <a:off x="7097" y="-468"/>
              <a:ext cx="101" cy="47"/>
              <a:chOff x="7097" y="-468"/>
              <a:chExt cx="101" cy="47"/>
            </a:xfrm>
          </p:grpSpPr>
          <p:sp>
            <p:nvSpPr>
              <p:cNvPr id="43252" name="Freeform 185"/>
              <p:cNvSpPr/>
              <p:nvPr/>
            </p:nvSpPr>
            <p:spPr bwMode="auto">
              <a:xfrm>
                <a:off x="7097" y="-468"/>
                <a:ext cx="101" cy="47"/>
              </a:xfrm>
              <a:custGeom>
                <a:avLst/>
                <a:gdLst>
                  <a:gd name="T0" fmla="+- 0 7097 7097"/>
                  <a:gd name="T1" fmla="*/ T0 w 101"/>
                  <a:gd name="T2" fmla="+- 0 -468 -468"/>
                  <a:gd name="T3" fmla="*/ -468 h 47"/>
                  <a:gd name="T4" fmla="+- 0 7147 7097"/>
                  <a:gd name="T5" fmla="*/ T4 w 101"/>
                  <a:gd name="T6" fmla="+- 0 -421 -468"/>
                  <a:gd name="T7" fmla="*/ -421 h 47"/>
                  <a:gd name="T8" fmla="+- 0 7198 7097"/>
                  <a:gd name="T9" fmla="*/ T8 w 101"/>
                  <a:gd name="T10" fmla="+- 0 -468 -468"/>
                  <a:gd name="T11" fmla="*/ -468 h 4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</a:cxnLst>
                <a:rect l="0" t="0" r="r" b="b"/>
                <a:pathLst>
                  <a:path w="101" h="47">
                    <a:moveTo>
                      <a:pt x="0" y="0"/>
                    </a:moveTo>
                    <a:lnTo>
                      <a:pt x="50" y="47"/>
                    </a:lnTo>
                    <a:lnTo>
                      <a:pt x="101" y="0"/>
                    </a:lnTo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92" name="Group 186"/>
            <p:cNvGrpSpPr/>
            <p:nvPr/>
          </p:nvGrpSpPr>
          <p:grpSpPr bwMode="auto">
            <a:xfrm>
              <a:off x="5635" y="-2578"/>
              <a:ext cx="653" cy="136"/>
              <a:chOff x="5635" y="-2578"/>
              <a:chExt cx="653" cy="136"/>
            </a:xfrm>
          </p:grpSpPr>
          <p:sp>
            <p:nvSpPr>
              <p:cNvPr id="43251" name="Freeform 187"/>
              <p:cNvSpPr/>
              <p:nvPr/>
            </p:nvSpPr>
            <p:spPr bwMode="auto">
              <a:xfrm>
                <a:off x="5635" y="-2578"/>
                <a:ext cx="653" cy="136"/>
              </a:xfrm>
              <a:custGeom>
                <a:avLst/>
                <a:gdLst>
                  <a:gd name="T0" fmla="+- 0 5635 5635"/>
                  <a:gd name="T1" fmla="*/ T0 w 653"/>
                  <a:gd name="T2" fmla="+- 0 -2442 -2578"/>
                  <a:gd name="T3" fmla="*/ -2442 h 136"/>
                  <a:gd name="T4" fmla="+- 0 6288 5635"/>
                  <a:gd name="T5" fmla="*/ T4 w 653"/>
                  <a:gd name="T6" fmla="+- 0 -2442 -2578"/>
                  <a:gd name="T7" fmla="*/ -2442 h 136"/>
                  <a:gd name="T8" fmla="+- 0 6288 5635"/>
                  <a:gd name="T9" fmla="*/ T8 w 653"/>
                  <a:gd name="T10" fmla="+- 0 -2578 -2578"/>
                  <a:gd name="T11" fmla="*/ -2578 h 136"/>
                  <a:gd name="T12" fmla="+- 0 5635 5635"/>
                  <a:gd name="T13" fmla="*/ T12 w 653"/>
                  <a:gd name="T14" fmla="+- 0 -2578 -2578"/>
                  <a:gd name="T15" fmla="*/ -2578 h 136"/>
                  <a:gd name="T16" fmla="+- 0 5635 5635"/>
                  <a:gd name="T17" fmla="*/ T16 w 653"/>
                  <a:gd name="T18" fmla="+- 0 -2442 -2578"/>
                  <a:gd name="T19" fmla="*/ -2442 h 13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653" h="136">
                    <a:moveTo>
                      <a:pt x="0" y="136"/>
                    </a:moveTo>
                    <a:lnTo>
                      <a:pt x="653" y="136"/>
                    </a:lnTo>
                    <a:lnTo>
                      <a:pt x="653" y="0"/>
                    </a:lnTo>
                    <a:lnTo>
                      <a:pt x="0" y="0"/>
                    </a:lnTo>
                    <a:lnTo>
                      <a:pt x="0" y="136"/>
                    </a:lnTo>
                    <a:close/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93" name="Group 188"/>
            <p:cNvGrpSpPr/>
            <p:nvPr/>
          </p:nvGrpSpPr>
          <p:grpSpPr bwMode="auto">
            <a:xfrm>
              <a:off x="5635" y="-2442"/>
              <a:ext cx="653" cy="134"/>
              <a:chOff x="5635" y="-2442"/>
              <a:chExt cx="653" cy="134"/>
            </a:xfrm>
          </p:grpSpPr>
          <p:sp>
            <p:nvSpPr>
              <p:cNvPr id="43250" name="Freeform 189"/>
              <p:cNvSpPr/>
              <p:nvPr/>
            </p:nvSpPr>
            <p:spPr bwMode="auto">
              <a:xfrm>
                <a:off x="5635" y="-2442"/>
                <a:ext cx="653" cy="134"/>
              </a:xfrm>
              <a:custGeom>
                <a:avLst/>
                <a:gdLst>
                  <a:gd name="T0" fmla="+- 0 5635 5635"/>
                  <a:gd name="T1" fmla="*/ T0 w 653"/>
                  <a:gd name="T2" fmla="+- 0 -2308 -2442"/>
                  <a:gd name="T3" fmla="*/ -2308 h 134"/>
                  <a:gd name="T4" fmla="+- 0 6288 5635"/>
                  <a:gd name="T5" fmla="*/ T4 w 653"/>
                  <a:gd name="T6" fmla="+- 0 -2308 -2442"/>
                  <a:gd name="T7" fmla="*/ -2308 h 134"/>
                  <a:gd name="T8" fmla="+- 0 6288 5635"/>
                  <a:gd name="T9" fmla="*/ T8 w 653"/>
                  <a:gd name="T10" fmla="+- 0 -2442 -2442"/>
                  <a:gd name="T11" fmla="*/ -2442 h 134"/>
                  <a:gd name="T12" fmla="+- 0 5635 5635"/>
                  <a:gd name="T13" fmla="*/ T12 w 653"/>
                  <a:gd name="T14" fmla="+- 0 -2442 -2442"/>
                  <a:gd name="T15" fmla="*/ -2442 h 134"/>
                  <a:gd name="T16" fmla="+- 0 5635 5635"/>
                  <a:gd name="T17" fmla="*/ T16 w 653"/>
                  <a:gd name="T18" fmla="+- 0 -2308 -2442"/>
                  <a:gd name="T19" fmla="*/ -2308 h 13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653" h="134">
                    <a:moveTo>
                      <a:pt x="0" y="134"/>
                    </a:moveTo>
                    <a:lnTo>
                      <a:pt x="653" y="134"/>
                    </a:lnTo>
                    <a:lnTo>
                      <a:pt x="653" y="0"/>
                    </a:lnTo>
                    <a:lnTo>
                      <a:pt x="0" y="0"/>
                    </a:lnTo>
                    <a:lnTo>
                      <a:pt x="0" y="134"/>
                    </a:lnTo>
                    <a:close/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94" name="Group 190"/>
            <p:cNvGrpSpPr/>
            <p:nvPr/>
          </p:nvGrpSpPr>
          <p:grpSpPr bwMode="auto">
            <a:xfrm>
              <a:off x="5635" y="-2308"/>
              <a:ext cx="653" cy="134"/>
              <a:chOff x="5635" y="-2308"/>
              <a:chExt cx="653" cy="134"/>
            </a:xfrm>
          </p:grpSpPr>
          <p:sp>
            <p:nvSpPr>
              <p:cNvPr id="43249" name="Freeform 191"/>
              <p:cNvSpPr/>
              <p:nvPr/>
            </p:nvSpPr>
            <p:spPr bwMode="auto">
              <a:xfrm>
                <a:off x="5635" y="-2308"/>
                <a:ext cx="653" cy="134"/>
              </a:xfrm>
              <a:custGeom>
                <a:avLst/>
                <a:gdLst>
                  <a:gd name="T0" fmla="+- 0 5635 5635"/>
                  <a:gd name="T1" fmla="*/ T0 w 653"/>
                  <a:gd name="T2" fmla="+- 0 -2173 -2308"/>
                  <a:gd name="T3" fmla="*/ -2173 h 134"/>
                  <a:gd name="T4" fmla="+- 0 6288 5635"/>
                  <a:gd name="T5" fmla="*/ T4 w 653"/>
                  <a:gd name="T6" fmla="+- 0 -2173 -2308"/>
                  <a:gd name="T7" fmla="*/ -2173 h 134"/>
                  <a:gd name="T8" fmla="+- 0 6288 5635"/>
                  <a:gd name="T9" fmla="*/ T8 w 653"/>
                  <a:gd name="T10" fmla="+- 0 -2308 -2308"/>
                  <a:gd name="T11" fmla="*/ -2308 h 134"/>
                  <a:gd name="T12" fmla="+- 0 5635 5635"/>
                  <a:gd name="T13" fmla="*/ T12 w 653"/>
                  <a:gd name="T14" fmla="+- 0 -2308 -2308"/>
                  <a:gd name="T15" fmla="*/ -2308 h 134"/>
                  <a:gd name="T16" fmla="+- 0 5635 5635"/>
                  <a:gd name="T17" fmla="*/ T16 w 653"/>
                  <a:gd name="T18" fmla="+- 0 -2173 -2308"/>
                  <a:gd name="T19" fmla="*/ -2173 h 13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653" h="134">
                    <a:moveTo>
                      <a:pt x="0" y="135"/>
                    </a:moveTo>
                    <a:lnTo>
                      <a:pt x="653" y="135"/>
                    </a:lnTo>
                    <a:lnTo>
                      <a:pt x="653" y="0"/>
                    </a:lnTo>
                    <a:lnTo>
                      <a:pt x="0" y="0"/>
                    </a:lnTo>
                    <a:lnTo>
                      <a:pt x="0" y="135"/>
                    </a:lnTo>
                    <a:close/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95" name="Group 192"/>
            <p:cNvGrpSpPr/>
            <p:nvPr/>
          </p:nvGrpSpPr>
          <p:grpSpPr bwMode="auto">
            <a:xfrm>
              <a:off x="5635" y="-2173"/>
              <a:ext cx="653" cy="136"/>
              <a:chOff x="5635" y="-2173"/>
              <a:chExt cx="653" cy="136"/>
            </a:xfrm>
          </p:grpSpPr>
          <p:sp>
            <p:nvSpPr>
              <p:cNvPr id="43247" name="Freeform 193"/>
              <p:cNvSpPr/>
              <p:nvPr/>
            </p:nvSpPr>
            <p:spPr bwMode="auto">
              <a:xfrm>
                <a:off x="5635" y="-2173"/>
                <a:ext cx="653" cy="136"/>
              </a:xfrm>
              <a:custGeom>
                <a:avLst/>
                <a:gdLst>
                  <a:gd name="T0" fmla="+- 0 5635 5635"/>
                  <a:gd name="T1" fmla="*/ T0 w 653"/>
                  <a:gd name="T2" fmla="+- 0 -2038 -2173"/>
                  <a:gd name="T3" fmla="*/ -2038 h 136"/>
                  <a:gd name="T4" fmla="+- 0 6288 5635"/>
                  <a:gd name="T5" fmla="*/ T4 w 653"/>
                  <a:gd name="T6" fmla="+- 0 -2038 -2173"/>
                  <a:gd name="T7" fmla="*/ -2038 h 136"/>
                  <a:gd name="T8" fmla="+- 0 6288 5635"/>
                  <a:gd name="T9" fmla="*/ T8 w 653"/>
                  <a:gd name="T10" fmla="+- 0 -2173 -2173"/>
                  <a:gd name="T11" fmla="*/ -2173 h 136"/>
                  <a:gd name="T12" fmla="+- 0 5635 5635"/>
                  <a:gd name="T13" fmla="*/ T12 w 653"/>
                  <a:gd name="T14" fmla="+- 0 -2173 -2173"/>
                  <a:gd name="T15" fmla="*/ -2173 h 136"/>
                  <a:gd name="T16" fmla="+- 0 5635 5635"/>
                  <a:gd name="T17" fmla="*/ T16 w 653"/>
                  <a:gd name="T18" fmla="+- 0 -2038 -2173"/>
                  <a:gd name="T19" fmla="*/ -2038 h 13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653" h="136">
                    <a:moveTo>
                      <a:pt x="0" y="135"/>
                    </a:moveTo>
                    <a:lnTo>
                      <a:pt x="653" y="135"/>
                    </a:lnTo>
                    <a:lnTo>
                      <a:pt x="653" y="0"/>
                    </a:lnTo>
                    <a:lnTo>
                      <a:pt x="0" y="0"/>
                    </a:lnTo>
                    <a:lnTo>
                      <a:pt x="0" y="135"/>
                    </a:lnTo>
                    <a:close/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96" name="Group 194"/>
            <p:cNvGrpSpPr/>
            <p:nvPr/>
          </p:nvGrpSpPr>
          <p:grpSpPr bwMode="auto">
            <a:xfrm>
              <a:off x="5635" y="-2038"/>
              <a:ext cx="653" cy="134"/>
              <a:chOff x="5635" y="-2038"/>
              <a:chExt cx="653" cy="134"/>
            </a:xfrm>
          </p:grpSpPr>
          <p:sp>
            <p:nvSpPr>
              <p:cNvPr id="43246" name="Freeform 195"/>
              <p:cNvSpPr/>
              <p:nvPr/>
            </p:nvSpPr>
            <p:spPr bwMode="auto">
              <a:xfrm>
                <a:off x="5635" y="-2038"/>
                <a:ext cx="653" cy="134"/>
              </a:xfrm>
              <a:custGeom>
                <a:avLst/>
                <a:gdLst>
                  <a:gd name="T0" fmla="+- 0 5635 5635"/>
                  <a:gd name="T1" fmla="*/ T0 w 653"/>
                  <a:gd name="T2" fmla="+- 0 -1903 -2038"/>
                  <a:gd name="T3" fmla="*/ -1903 h 134"/>
                  <a:gd name="T4" fmla="+- 0 6288 5635"/>
                  <a:gd name="T5" fmla="*/ T4 w 653"/>
                  <a:gd name="T6" fmla="+- 0 -1903 -2038"/>
                  <a:gd name="T7" fmla="*/ -1903 h 134"/>
                  <a:gd name="T8" fmla="+- 0 6288 5635"/>
                  <a:gd name="T9" fmla="*/ T8 w 653"/>
                  <a:gd name="T10" fmla="+- 0 -2038 -2038"/>
                  <a:gd name="T11" fmla="*/ -2038 h 134"/>
                  <a:gd name="T12" fmla="+- 0 5635 5635"/>
                  <a:gd name="T13" fmla="*/ T12 w 653"/>
                  <a:gd name="T14" fmla="+- 0 -2038 -2038"/>
                  <a:gd name="T15" fmla="*/ -2038 h 134"/>
                  <a:gd name="T16" fmla="+- 0 5635 5635"/>
                  <a:gd name="T17" fmla="*/ T16 w 653"/>
                  <a:gd name="T18" fmla="+- 0 -1903 -2038"/>
                  <a:gd name="T19" fmla="*/ -1903 h 13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653" h="134">
                    <a:moveTo>
                      <a:pt x="0" y="135"/>
                    </a:moveTo>
                    <a:lnTo>
                      <a:pt x="653" y="135"/>
                    </a:lnTo>
                    <a:lnTo>
                      <a:pt x="653" y="0"/>
                    </a:lnTo>
                    <a:lnTo>
                      <a:pt x="0" y="0"/>
                    </a:lnTo>
                    <a:lnTo>
                      <a:pt x="0" y="135"/>
                    </a:lnTo>
                    <a:close/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97" name="Group 196"/>
            <p:cNvGrpSpPr/>
            <p:nvPr/>
          </p:nvGrpSpPr>
          <p:grpSpPr bwMode="auto">
            <a:xfrm>
              <a:off x="5635" y="-1903"/>
              <a:ext cx="653" cy="134"/>
              <a:chOff x="5635" y="-1903"/>
              <a:chExt cx="653" cy="134"/>
            </a:xfrm>
          </p:grpSpPr>
          <p:sp>
            <p:nvSpPr>
              <p:cNvPr id="43245" name="Freeform 197"/>
              <p:cNvSpPr/>
              <p:nvPr/>
            </p:nvSpPr>
            <p:spPr bwMode="auto">
              <a:xfrm>
                <a:off x="5635" y="-1903"/>
                <a:ext cx="653" cy="134"/>
              </a:xfrm>
              <a:custGeom>
                <a:avLst/>
                <a:gdLst>
                  <a:gd name="T0" fmla="+- 0 5635 5635"/>
                  <a:gd name="T1" fmla="*/ T0 w 653"/>
                  <a:gd name="T2" fmla="+- 0 -1769 -1903"/>
                  <a:gd name="T3" fmla="*/ -1769 h 134"/>
                  <a:gd name="T4" fmla="+- 0 6288 5635"/>
                  <a:gd name="T5" fmla="*/ T4 w 653"/>
                  <a:gd name="T6" fmla="+- 0 -1769 -1903"/>
                  <a:gd name="T7" fmla="*/ -1769 h 134"/>
                  <a:gd name="T8" fmla="+- 0 6288 5635"/>
                  <a:gd name="T9" fmla="*/ T8 w 653"/>
                  <a:gd name="T10" fmla="+- 0 -1903 -1903"/>
                  <a:gd name="T11" fmla="*/ -1903 h 134"/>
                  <a:gd name="T12" fmla="+- 0 5635 5635"/>
                  <a:gd name="T13" fmla="*/ T12 w 653"/>
                  <a:gd name="T14" fmla="+- 0 -1903 -1903"/>
                  <a:gd name="T15" fmla="*/ -1903 h 134"/>
                  <a:gd name="T16" fmla="+- 0 5635 5635"/>
                  <a:gd name="T17" fmla="*/ T16 w 653"/>
                  <a:gd name="T18" fmla="+- 0 -1769 -1903"/>
                  <a:gd name="T19" fmla="*/ -1769 h 13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653" h="134">
                    <a:moveTo>
                      <a:pt x="0" y="134"/>
                    </a:moveTo>
                    <a:lnTo>
                      <a:pt x="653" y="134"/>
                    </a:lnTo>
                    <a:lnTo>
                      <a:pt x="653" y="0"/>
                    </a:lnTo>
                    <a:lnTo>
                      <a:pt x="0" y="0"/>
                    </a:lnTo>
                    <a:lnTo>
                      <a:pt x="0" y="134"/>
                    </a:lnTo>
                    <a:close/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98" name="Group 198"/>
            <p:cNvGrpSpPr/>
            <p:nvPr/>
          </p:nvGrpSpPr>
          <p:grpSpPr bwMode="auto">
            <a:xfrm>
              <a:off x="5635" y="-1769"/>
              <a:ext cx="653" cy="136"/>
              <a:chOff x="5635" y="-1769"/>
              <a:chExt cx="653" cy="136"/>
            </a:xfrm>
          </p:grpSpPr>
          <p:sp>
            <p:nvSpPr>
              <p:cNvPr id="43244" name="Freeform 199"/>
              <p:cNvSpPr/>
              <p:nvPr/>
            </p:nvSpPr>
            <p:spPr bwMode="auto">
              <a:xfrm>
                <a:off x="5635" y="-1769"/>
                <a:ext cx="653" cy="136"/>
              </a:xfrm>
              <a:custGeom>
                <a:avLst/>
                <a:gdLst>
                  <a:gd name="T0" fmla="+- 0 5635 5635"/>
                  <a:gd name="T1" fmla="*/ T0 w 653"/>
                  <a:gd name="T2" fmla="+- 0 -1633 -1769"/>
                  <a:gd name="T3" fmla="*/ -1633 h 136"/>
                  <a:gd name="T4" fmla="+- 0 6288 5635"/>
                  <a:gd name="T5" fmla="*/ T4 w 653"/>
                  <a:gd name="T6" fmla="+- 0 -1633 -1769"/>
                  <a:gd name="T7" fmla="*/ -1633 h 136"/>
                  <a:gd name="T8" fmla="+- 0 6288 5635"/>
                  <a:gd name="T9" fmla="*/ T8 w 653"/>
                  <a:gd name="T10" fmla="+- 0 -1769 -1769"/>
                  <a:gd name="T11" fmla="*/ -1769 h 136"/>
                  <a:gd name="T12" fmla="+- 0 5635 5635"/>
                  <a:gd name="T13" fmla="*/ T12 w 653"/>
                  <a:gd name="T14" fmla="+- 0 -1769 -1769"/>
                  <a:gd name="T15" fmla="*/ -1769 h 136"/>
                  <a:gd name="T16" fmla="+- 0 5635 5635"/>
                  <a:gd name="T17" fmla="*/ T16 w 653"/>
                  <a:gd name="T18" fmla="+- 0 -1633 -1769"/>
                  <a:gd name="T19" fmla="*/ -1633 h 13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653" h="136">
                    <a:moveTo>
                      <a:pt x="0" y="136"/>
                    </a:moveTo>
                    <a:lnTo>
                      <a:pt x="653" y="136"/>
                    </a:lnTo>
                    <a:lnTo>
                      <a:pt x="653" y="0"/>
                    </a:lnTo>
                    <a:lnTo>
                      <a:pt x="0" y="0"/>
                    </a:lnTo>
                    <a:lnTo>
                      <a:pt x="0" y="136"/>
                    </a:lnTo>
                    <a:close/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99" name="Group 200"/>
            <p:cNvGrpSpPr/>
            <p:nvPr/>
          </p:nvGrpSpPr>
          <p:grpSpPr bwMode="auto">
            <a:xfrm>
              <a:off x="5953" y="-1633"/>
              <a:ext cx="2" cy="1212"/>
              <a:chOff x="5953" y="-1633"/>
              <a:chExt cx="2" cy="1212"/>
            </a:xfrm>
          </p:grpSpPr>
          <p:sp>
            <p:nvSpPr>
              <p:cNvPr id="43243" name="Freeform 201"/>
              <p:cNvSpPr/>
              <p:nvPr/>
            </p:nvSpPr>
            <p:spPr bwMode="auto">
              <a:xfrm>
                <a:off x="5953" y="-1633"/>
                <a:ext cx="2" cy="1212"/>
              </a:xfrm>
              <a:custGeom>
                <a:avLst/>
                <a:gdLst>
                  <a:gd name="T0" fmla="+- 0 -1633 -1633"/>
                  <a:gd name="T1" fmla="*/ -1633 h 1212"/>
                  <a:gd name="T2" fmla="+- 0 -421 -1633"/>
                  <a:gd name="T3" fmla="*/ -421 h 1212"/>
                </a:gdLst>
                <a:ahLst/>
                <a:cxnLst>
                  <a:cxn ang="0">
                    <a:pos x="0" y="T1"/>
                  </a:cxn>
                  <a:cxn ang="0">
                    <a:pos x="0" y="T3"/>
                  </a:cxn>
                </a:cxnLst>
                <a:rect l="0" t="0" r="r" b="b"/>
                <a:pathLst>
                  <a:path h="1212">
                    <a:moveTo>
                      <a:pt x="0" y="0"/>
                    </a:moveTo>
                    <a:lnTo>
                      <a:pt x="0" y="1212"/>
                    </a:lnTo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00" name="Group 202"/>
            <p:cNvGrpSpPr/>
            <p:nvPr/>
          </p:nvGrpSpPr>
          <p:grpSpPr bwMode="auto">
            <a:xfrm>
              <a:off x="5903" y="-468"/>
              <a:ext cx="101" cy="47"/>
              <a:chOff x="5903" y="-468"/>
              <a:chExt cx="101" cy="47"/>
            </a:xfrm>
          </p:grpSpPr>
          <p:sp>
            <p:nvSpPr>
              <p:cNvPr id="43242" name="Freeform 203"/>
              <p:cNvSpPr/>
              <p:nvPr/>
            </p:nvSpPr>
            <p:spPr bwMode="auto">
              <a:xfrm>
                <a:off x="5903" y="-468"/>
                <a:ext cx="101" cy="47"/>
              </a:xfrm>
              <a:custGeom>
                <a:avLst/>
                <a:gdLst>
                  <a:gd name="T0" fmla="+- 0 5903 5903"/>
                  <a:gd name="T1" fmla="*/ T0 w 101"/>
                  <a:gd name="T2" fmla="+- 0 -468 -468"/>
                  <a:gd name="T3" fmla="*/ -468 h 47"/>
                  <a:gd name="T4" fmla="+- 0 5953 5903"/>
                  <a:gd name="T5" fmla="*/ T4 w 101"/>
                  <a:gd name="T6" fmla="+- 0 -421 -468"/>
                  <a:gd name="T7" fmla="*/ -421 h 47"/>
                  <a:gd name="T8" fmla="+- 0 6004 5903"/>
                  <a:gd name="T9" fmla="*/ T8 w 101"/>
                  <a:gd name="T10" fmla="+- 0 -468 -468"/>
                  <a:gd name="T11" fmla="*/ -468 h 4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</a:cxnLst>
                <a:rect l="0" t="0" r="r" b="b"/>
                <a:pathLst>
                  <a:path w="101" h="47">
                    <a:moveTo>
                      <a:pt x="0" y="0"/>
                    </a:moveTo>
                    <a:lnTo>
                      <a:pt x="50" y="47"/>
                    </a:lnTo>
                    <a:lnTo>
                      <a:pt x="101" y="0"/>
                    </a:lnTo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01" name="Group 204"/>
            <p:cNvGrpSpPr/>
            <p:nvPr/>
          </p:nvGrpSpPr>
          <p:grpSpPr bwMode="auto">
            <a:xfrm>
              <a:off x="4262" y="-2578"/>
              <a:ext cx="163" cy="136"/>
              <a:chOff x="4262" y="-2578"/>
              <a:chExt cx="163" cy="136"/>
            </a:xfrm>
          </p:grpSpPr>
          <p:sp>
            <p:nvSpPr>
              <p:cNvPr id="43239" name="Freeform 205"/>
              <p:cNvSpPr/>
              <p:nvPr/>
            </p:nvSpPr>
            <p:spPr bwMode="auto">
              <a:xfrm>
                <a:off x="4262" y="-2578"/>
                <a:ext cx="163" cy="136"/>
              </a:xfrm>
              <a:custGeom>
                <a:avLst/>
                <a:gdLst>
                  <a:gd name="T0" fmla="+- 0 4262 4262"/>
                  <a:gd name="T1" fmla="*/ T0 w 163"/>
                  <a:gd name="T2" fmla="+- 0 -2442 -2578"/>
                  <a:gd name="T3" fmla="*/ -2442 h 136"/>
                  <a:gd name="T4" fmla="+- 0 4426 4262"/>
                  <a:gd name="T5" fmla="*/ T4 w 163"/>
                  <a:gd name="T6" fmla="+- 0 -2442 -2578"/>
                  <a:gd name="T7" fmla="*/ -2442 h 136"/>
                  <a:gd name="T8" fmla="+- 0 4426 4262"/>
                  <a:gd name="T9" fmla="*/ T8 w 163"/>
                  <a:gd name="T10" fmla="+- 0 -2578 -2578"/>
                  <a:gd name="T11" fmla="*/ -2578 h 136"/>
                  <a:gd name="T12" fmla="+- 0 4262 4262"/>
                  <a:gd name="T13" fmla="*/ T12 w 163"/>
                  <a:gd name="T14" fmla="+- 0 -2578 -2578"/>
                  <a:gd name="T15" fmla="*/ -2578 h 136"/>
                  <a:gd name="T16" fmla="+- 0 4262 4262"/>
                  <a:gd name="T17" fmla="*/ T16 w 163"/>
                  <a:gd name="T18" fmla="+- 0 -2442 -2578"/>
                  <a:gd name="T19" fmla="*/ -2442 h 13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63" h="136">
                    <a:moveTo>
                      <a:pt x="0" y="136"/>
                    </a:moveTo>
                    <a:lnTo>
                      <a:pt x="164" y="136"/>
                    </a:lnTo>
                    <a:lnTo>
                      <a:pt x="164" y="0"/>
                    </a:lnTo>
                    <a:lnTo>
                      <a:pt x="0" y="0"/>
                    </a:lnTo>
                    <a:lnTo>
                      <a:pt x="0" y="136"/>
                    </a:lnTo>
                    <a:close/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02" name="Group 206"/>
            <p:cNvGrpSpPr/>
            <p:nvPr/>
          </p:nvGrpSpPr>
          <p:grpSpPr bwMode="auto">
            <a:xfrm>
              <a:off x="4262" y="-2442"/>
              <a:ext cx="163" cy="134"/>
              <a:chOff x="4262" y="-2442"/>
              <a:chExt cx="163" cy="134"/>
            </a:xfrm>
          </p:grpSpPr>
          <p:sp>
            <p:nvSpPr>
              <p:cNvPr id="43238" name="Freeform 207"/>
              <p:cNvSpPr/>
              <p:nvPr/>
            </p:nvSpPr>
            <p:spPr bwMode="auto">
              <a:xfrm>
                <a:off x="4262" y="-2442"/>
                <a:ext cx="163" cy="134"/>
              </a:xfrm>
              <a:custGeom>
                <a:avLst/>
                <a:gdLst>
                  <a:gd name="T0" fmla="+- 0 4262 4262"/>
                  <a:gd name="T1" fmla="*/ T0 w 163"/>
                  <a:gd name="T2" fmla="+- 0 -2308 -2442"/>
                  <a:gd name="T3" fmla="*/ -2308 h 134"/>
                  <a:gd name="T4" fmla="+- 0 4426 4262"/>
                  <a:gd name="T5" fmla="*/ T4 w 163"/>
                  <a:gd name="T6" fmla="+- 0 -2308 -2442"/>
                  <a:gd name="T7" fmla="*/ -2308 h 134"/>
                  <a:gd name="T8" fmla="+- 0 4426 4262"/>
                  <a:gd name="T9" fmla="*/ T8 w 163"/>
                  <a:gd name="T10" fmla="+- 0 -2442 -2442"/>
                  <a:gd name="T11" fmla="*/ -2442 h 134"/>
                  <a:gd name="T12" fmla="+- 0 4262 4262"/>
                  <a:gd name="T13" fmla="*/ T12 w 163"/>
                  <a:gd name="T14" fmla="+- 0 -2442 -2442"/>
                  <a:gd name="T15" fmla="*/ -2442 h 134"/>
                  <a:gd name="T16" fmla="+- 0 4262 4262"/>
                  <a:gd name="T17" fmla="*/ T16 w 163"/>
                  <a:gd name="T18" fmla="+- 0 -2308 -2442"/>
                  <a:gd name="T19" fmla="*/ -2308 h 13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63" h="134">
                    <a:moveTo>
                      <a:pt x="0" y="134"/>
                    </a:moveTo>
                    <a:lnTo>
                      <a:pt x="164" y="134"/>
                    </a:lnTo>
                    <a:lnTo>
                      <a:pt x="164" y="0"/>
                    </a:lnTo>
                    <a:lnTo>
                      <a:pt x="0" y="0"/>
                    </a:lnTo>
                    <a:lnTo>
                      <a:pt x="0" y="134"/>
                    </a:lnTo>
                    <a:close/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03" name="Group 208"/>
            <p:cNvGrpSpPr/>
            <p:nvPr/>
          </p:nvGrpSpPr>
          <p:grpSpPr bwMode="auto">
            <a:xfrm>
              <a:off x="4262" y="-2308"/>
              <a:ext cx="163" cy="134"/>
              <a:chOff x="4262" y="-2308"/>
              <a:chExt cx="163" cy="134"/>
            </a:xfrm>
          </p:grpSpPr>
          <p:sp>
            <p:nvSpPr>
              <p:cNvPr id="43237" name="Freeform 209"/>
              <p:cNvSpPr/>
              <p:nvPr/>
            </p:nvSpPr>
            <p:spPr bwMode="auto">
              <a:xfrm>
                <a:off x="4262" y="-2308"/>
                <a:ext cx="163" cy="134"/>
              </a:xfrm>
              <a:custGeom>
                <a:avLst/>
                <a:gdLst>
                  <a:gd name="T0" fmla="+- 0 4262 4262"/>
                  <a:gd name="T1" fmla="*/ T0 w 163"/>
                  <a:gd name="T2" fmla="+- 0 -2173 -2308"/>
                  <a:gd name="T3" fmla="*/ -2173 h 134"/>
                  <a:gd name="T4" fmla="+- 0 4426 4262"/>
                  <a:gd name="T5" fmla="*/ T4 w 163"/>
                  <a:gd name="T6" fmla="+- 0 -2173 -2308"/>
                  <a:gd name="T7" fmla="*/ -2173 h 134"/>
                  <a:gd name="T8" fmla="+- 0 4426 4262"/>
                  <a:gd name="T9" fmla="*/ T8 w 163"/>
                  <a:gd name="T10" fmla="+- 0 -2308 -2308"/>
                  <a:gd name="T11" fmla="*/ -2308 h 134"/>
                  <a:gd name="T12" fmla="+- 0 4262 4262"/>
                  <a:gd name="T13" fmla="*/ T12 w 163"/>
                  <a:gd name="T14" fmla="+- 0 -2308 -2308"/>
                  <a:gd name="T15" fmla="*/ -2308 h 134"/>
                  <a:gd name="T16" fmla="+- 0 4262 4262"/>
                  <a:gd name="T17" fmla="*/ T16 w 163"/>
                  <a:gd name="T18" fmla="+- 0 -2173 -2308"/>
                  <a:gd name="T19" fmla="*/ -2173 h 13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63" h="134">
                    <a:moveTo>
                      <a:pt x="0" y="135"/>
                    </a:moveTo>
                    <a:lnTo>
                      <a:pt x="164" y="135"/>
                    </a:lnTo>
                    <a:lnTo>
                      <a:pt x="164" y="0"/>
                    </a:lnTo>
                    <a:lnTo>
                      <a:pt x="0" y="0"/>
                    </a:lnTo>
                    <a:lnTo>
                      <a:pt x="0" y="135"/>
                    </a:lnTo>
                    <a:close/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04" name="Group 210"/>
            <p:cNvGrpSpPr/>
            <p:nvPr/>
          </p:nvGrpSpPr>
          <p:grpSpPr bwMode="auto">
            <a:xfrm>
              <a:off x="4262" y="-2173"/>
              <a:ext cx="163" cy="136"/>
              <a:chOff x="4262" y="-2173"/>
              <a:chExt cx="163" cy="136"/>
            </a:xfrm>
          </p:grpSpPr>
          <p:sp>
            <p:nvSpPr>
              <p:cNvPr id="43236" name="Freeform 211"/>
              <p:cNvSpPr/>
              <p:nvPr/>
            </p:nvSpPr>
            <p:spPr bwMode="auto">
              <a:xfrm>
                <a:off x="4262" y="-2173"/>
                <a:ext cx="163" cy="136"/>
              </a:xfrm>
              <a:custGeom>
                <a:avLst/>
                <a:gdLst>
                  <a:gd name="T0" fmla="+- 0 4262 4262"/>
                  <a:gd name="T1" fmla="*/ T0 w 163"/>
                  <a:gd name="T2" fmla="+- 0 -2038 -2173"/>
                  <a:gd name="T3" fmla="*/ -2038 h 136"/>
                  <a:gd name="T4" fmla="+- 0 4426 4262"/>
                  <a:gd name="T5" fmla="*/ T4 w 163"/>
                  <a:gd name="T6" fmla="+- 0 -2038 -2173"/>
                  <a:gd name="T7" fmla="*/ -2038 h 136"/>
                  <a:gd name="T8" fmla="+- 0 4426 4262"/>
                  <a:gd name="T9" fmla="*/ T8 w 163"/>
                  <a:gd name="T10" fmla="+- 0 -2173 -2173"/>
                  <a:gd name="T11" fmla="*/ -2173 h 136"/>
                  <a:gd name="T12" fmla="+- 0 4262 4262"/>
                  <a:gd name="T13" fmla="*/ T12 w 163"/>
                  <a:gd name="T14" fmla="+- 0 -2173 -2173"/>
                  <a:gd name="T15" fmla="*/ -2173 h 136"/>
                  <a:gd name="T16" fmla="+- 0 4262 4262"/>
                  <a:gd name="T17" fmla="*/ T16 w 163"/>
                  <a:gd name="T18" fmla="+- 0 -2038 -2173"/>
                  <a:gd name="T19" fmla="*/ -2038 h 13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63" h="136">
                    <a:moveTo>
                      <a:pt x="0" y="135"/>
                    </a:moveTo>
                    <a:lnTo>
                      <a:pt x="164" y="135"/>
                    </a:lnTo>
                    <a:lnTo>
                      <a:pt x="164" y="0"/>
                    </a:lnTo>
                    <a:lnTo>
                      <a:pt x="0" y="0"/>
                    </a:lnTo>
                    <a:lnTo>
                      <a:pt x="0" y="135"/>
                    </a:lnTo>
                    <a:close/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05" name="Group 212"/>
            <p:cNvGrpSpPr/>
            <p:nvPr/>
          </p:nvGrpSpPr>
          <p:grpSpPr bwMode="auto">
            <a:xfrm>
              <a:off x="4262" y="-2038"/>
              <a:ext cx="163" cy="134"/>
              <a:chOff x="4262" y="-2038"/>
              <a:chExt cx="163" cy="134"/>
            </a:xfrm>
          </p:grpSpPr>
          <p:sp>
            <p:nvSpPr>
              <p:cNvPr id="43235" name="Freeform 213"/>
              <p:cNvSpPr/>
              <p:nvPr/>
            </p:nvSpPr>
            <p:spPr bwMode="auto">
              <a:xfrm>
                <a:off x="4262" y="-2038"/>
                <a:ext cx="163" cy="134"/>
              </a:xfrm>
              <a:custGeom>
                <a:avLst/>
                <a:gdLst>
                  <a:gd name="T0" fmla="+- 0 4262 4262"/>
                  <a:gd name="T1" fmla="*/ T0 w 163"/>
                  <a:gd name="T2" fmla="+- 0 -1903 -2038"/>
                  <a:gd name="T3" fmla="*/ -1903 h 134"/>
                  <a:gd name="T4" fmla="+- 0 4426 4262"/>
                  <a:gd name="T5" fmla="*/ T4 w 163"/>
                  <a:gd name="T6" fmla="+- 0 -1903 -2038"/>
                  <a:gd name="T7" fmla="*/ -1903 h 134"/>
                  <a:gd name="T8" fmla="+- 0 4426 4262"/>
                  <a:gd name="T9" fmla="*/ T8 w 163"/>
                  <a:gd name="T10" fmla="+- 0 -2038 -2038"/>
                  <a:gd name="T11" fmla="*/ -2038 h 134"/>
                  <a:gd name="T12" fmla="+- 0 4262 4262"/>
                  <a:gd name="T13" fmla="*/ T12 w 163"/>
                  <a:gd name="T14" fmla="+- 0 -2038 -2038"/>
                  <a:gd name="T15" fmla="*/ -2038 h 134"/>
                  <a:gd name="T16" fmla="+- 0 4262 4262"/>
                  <a:gd name="T17" fmla="*/ T16 w 163"/>
                  <a:gd name="T18" fmla="+- 0 -1903 -2038"/>
                  <a:gd name="T19" fmla="*/ -1903 h 13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63" h="134">
                    <a:moveTo>
                      <a:pt x="0" y="135"/>
                    </a:moveTo>
                    <a:lnTo>
                      <a:pt x="164" y="135"/>
                    </a:lnTo>
                    <a:lnTo>
                      <a:pt x="164" y="0"/>
                    </a:lnTo>
                    <a:lnTo>
                      <a:pt x="0" y="0"/>
                    </a:lnTo>
                    <a:lnTo>
                      <a:pt x="0" y="135"/>
                    </a:lnTo>
                    <a:close/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06" name="Group 214"/>
            <p:cNvGrpSpPr/>
            <p:nvPr/>
          </p:nvGrpSpPr>
          <p:grpSpPr bwMode="auto">
            <a:xfrm>
              <a:off x="4262" y="-1903"/>
              <a:ext cx="163" cy="134"/>
              <a:chOff x="4262" y="-1903"/>
              <a:chExt cx="163" cy="134"/>
            </a:xfrm>
          </p:grpSpPr>
          <p:sp>
            <p:nvSpPr>
              <p:cNvPr id="43234" name="Freeform 215"/>
              <p:cNvSpPr/>
              <p:nvPr/>
            </p:nvSpPr>
            <p:spPr bwMode="auto">
              <a:xfrm>
                <a:off x="4262" y="-1903"/>
                <a:ext cx="163" cy="134"/>
              </a:xfrm>
              <a:custGeom>
                <a:avLst/>
                <a:gdLst>
                  <a:gd name="T0" fmla="+- 0 4262 4262"/>
                  <a:gd name="T1" fmla="*/ T0 w 163"/>
                  <a:gd name="T2" fmla="+- 0 -1769 -1903"/>
                  <a:gd name="T3" fmla="*/ -1769 h 134"/>
                  <a:gd name="T4" fmla="+- 0 4426 4262"/>
                  <a:gd name="T5" fmla="*/ T4 w 163"/>
                  <a:gd name="T6" fmla="+- 0 -1769 -1903"/>
                  <a:gd name="T7" fmla="*/ -1769 h 134"/>
                  <a:gd name="T8" fmla="+- 0 4426 4262"/>
                  <a:gd name="T9" fmla="*/ T8 w 163"/>
                  <a:gd name="T10" fmla="+- 0 -1903 -1903"/>
                  <a:gd name="T11" fmla="*/ -1903 h 134"/>
                  <a:gd name="T12" fmla="+- 0 4262 4262"/>
                  <a:gd name="T13" fmla="*/ T12 w 163"/>
                  <a:gd name="T14" fmla="+- 0 -1903 -1903"/>
                  <a:gd name="T15" fmla="*/ -1903 h 134"/>
                  <a:gd name="T16" fmla="+- 0 4262 4262"/>
                  <a:gd name="T17" fmla="*/ T16 w 163"/>
                  <a:gd name="T18" fmla="+- 0 -1769 -1903"/>
                  <a:gd name="T19" fmla="*/ -1769 h 13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63" h="134">
                    <a:moveTo>
                      <a:pt x="0" y="134"/>
                    </a:moveTo>
                    <a:lnTo>
                      <a:pt x="164" y="134"/>
                    </a:lnTo>
                    <a:lnTo>
                      <a:pt x="164" y="0"/>
                    </a:lnTo>
                    <a:lnTo>
                      <a:pt x="0" y="0"/>
                    </a:lnTo>
                    <a:lnTo>
                      <a:pt x="0" y="134"/>
                    </a:lnTo>
                    <a:close/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07" name="Group 216"/>
            <p:cNvGrpSpPr/>
            <p:nvPr/>
          </p:nvGrpSpPr>
          <p:grpSpPr bwMode="auto">
            <a:xfrm>
              <a:off x="4262" y="-1769"/>
              <a:ext cx="163" cy="136"/>
              <a:chOff x="4262" y="-1769"/>
              <a:chExt cx="163" cy="136"/>
            </a:xfrm>
          </p:grpSpPr>
          <p:sp>
            <p:nvSpPr>
              <p:cNvPr id="43233" name="Freeform 217"/>
              <p:cNvSpPr/>
              <p:nvPr/>
            </p:nvSpPr>
            <p:spPr bwMode="auto">
              <a:xfrm>
                <a:off x="4262" y="-1769"/>
                <a:ext cx="163" cy="136"/>
              </a:xfrm>
              <a:custGeom>
                <a:avLst/>
                <a:gdLst>
                  <a:gd name="T0" fmla="+- 0 4262 4262"/>
                  <a:gd name="T1" fmla="*/ T0 w 163"/>
                  <a:gd name="T2" fmla="+- 0 -1633 -1769"/>
                  <a:gd name="T3" fmla="*/ -1633 h 136"/>
                  <a:gd name="T4" fmla="+- 0 4426 4262"/>
                  <a:gd name="T5" fmla="*/ T4 w 163"/>
                  <a:gd name="T6" fmla="+- 0 -1633 -1769"/>
                  <a:gd name="T7" fmla="*/ -1633 h 136"/>
                  <a:gd name="T8" fmla="+- 0 4426 4262"/>
                  <a:gd name="T9" fmla="*/ T8 w 163"/>
                  <a:gd name="T10" fmla="+- 0 -1769 -1769"/>
                  <a:gd name="T11" fmla="*/ -1769 h 136"/>
                  <a:gd name="T12" fmla="+- 0 4262 4262"/>
                  <a:gd name="T13" fmla="*/ T12 w 163"/>
                  <a:gd name="T14" fmla="+- 0 -1769 -1769"/>
                  <a:gd name="T15" fmla="*/ -1769 h 136"/>
                  <a:gd name="T16" fmla="+- 0 4262 4262"/>
                  <a:gd name="T17" fmla="*/ T16 w 163"/>
                  <a:gd name="T18" fmla="+- 0 -1633 -1769"/>
                  <a:gd name="T19" fmla="*/ -1633 h 13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63" h="136">
                    <a:moveTo>
                      <a:pt x="0" y="136"/>
                    </a:moveTo>
                    <a:lnTo>
                      <a:pt x="164" y="136"/>
                    </a:lnTo>
                    <a:lnTo>
                      <a:pt x="164" y="0"/>
                    </a:lnTo>
                    <a:lnTo>
                      <a:pt x="0" y="0"/>
                    </a:lnTo>
                    <a:lnTo>
                      <a:pt x="0" y="136"/>
                    </a:lnTo>
                    <a:close/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08" name="Group 218"/>
            <p:cNvGrpSpPr/>
            <p:nvPr/>
          </p:nvGrpSpPr>
          <p:grpSpPr bwMode="auto">
            <a:xfrm>
              <a:off x="4490" y="-2578"/>
              <a:ext cx="654" cy="136"/>
              <a:chOff x="4490" y="-2578"/>
              <a:chExt cx="654" cy="136"/>
            </a:xfrm>
          </p:grpSpPr>
          <p:sp>
            <p:nvSpPr>
              <p:cNvPr id="43232" name="Freeform 219"/>
              <p:cNvSpPr/>
              <p:nvPr/>
            </p:nvSpPr>
            <p:spPr bwMode="auto">
              <a:xfrm>
                <a:off x="4490" y="-2578"/>
                <a:ext cx="654" cy="136"/>
              </a:xfrm>
              <a:custGeom>
                <a:avLst/>
                <a:gdLst>
                  <a:gd name="T0" fmla="+- 0 4490 4490"/>
                  <a:gd name="T1" fmla="*/ T0 w 654"/>
                  <a:gd name="T2" fmla="+- 0 -2442 -2578"/>
                  <a:gd name="T3" fmla="*/ -2442 h 136"/>
                  <a:gd name="T4" fmla="+- 0 5144 4490"/>
                  <a:gd name="T5" fmla="*/ T4 w 654"/>
                  <a:gd name="T6" fmla="+- 0 -2442 -2578"/>
                  <a:gd name="T7" fmla="*/ -2442 h 136"/>
                  <a:gd name="T8" fmla="+- 0 5144 4490"/>
                  <a:gd name="T9" fmla="*/ T8 w 654"/>
                  <a:gd name="T10" fmla="+- 0 -2578 -2578"/>
                  <a:gd name="T11" fmla="*/ -2578 h 136"/>
                  <a:gd name="T12" fmla="+- 0 4490 4490"/>
                  <a:gd name="T13" fmla="*/ T12 w 654"/>
                  <a:gd name="T14" fmla="+- 0 -2578 -2578"/>
                  <a:gd name="T15" fmla="*/ -2578 h 136"/>
                  <a:gd name="T16" fmla="+- 0 4490 4490"/>
                  <a:gd name="T17" fmla="*/ T16 w 654"/>
                  <a:gd name="T18" fmla="+- 0 -2442 -2578"/>
                  <a:gd name="T19" fmla="*/ -2442 h 13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654" h="136">
                    <a:moveTo>
                      <a:pt x="0" y="136"/>
                    </a:moveTo>
                    <a:lnTo>
                      <a:pt x="654" y="136"/>
                    </a:lnTo>
                    <a:lnTo>
                      <a:pt x="654" y="0"/>
                    </a:lnTo>
                    <a:lnTo>
                      <a:pt x="0" y="0"/>
                    </a:lnTo>
                    <a:lnTo>
                      <a:pt x="0" y="136"/>
                    </a:lnTo>
                    <a:close/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09" name="Group 220"/>
            <p:cNvGrpSpPr/>
            <p:nvPr/>
          </p:nvGrpSpPr>
          <p:grpSpPr bwMode="auto">
            <a:xfrm>
              <a:off x="4490" y="-2442"/>
              <a:ext cx="654" cy="134"/>
              <a:chOff x="4490" y="-2442"/>
              <a:chExt cx="654" cy="134"/>
            </a:xfrm>
          </p:grpSpPr>
          <p:sp>
            <p:nvSpPr>
              <p:cNvPr id="43326" name="Freeform 221"/>
              <p:cNvSpPr/>
              <p:nvPr/>
            </p:nvSpPr>
            <p:spPr bwMode="auto">
              <a:xfrm>
                <a:off x="4490" y="-2442"/>
                <a:ext cx="654" cy="134"/>
              </a:xfrm>
              <a:custGeom>
                <a:avLst/>
                <a:gdLst>
                  <a:gd name="T0" fmla="+- 0 4490 4490"/>
                  <a:gd name="T1" fmla="*/ T0 w 654"/>
                  <a:gd name="T2" fmla="+- 0 -2308 -2442"/>
                  <a:gd name="T3" fmla="*/ -2308 h 134"/>
                  <a:gd name="T4" fmla="+- 0 5144 4490"/>
                  <a:gd name="T5" fmla="*/ T4 w 654"/>
                  <a:gd name="T6" fmla="+- 0 -2308 -2442"/>
                  <a:gd name="T7" fmla="*/ -2308 h 134"/>
                  <a:gd name="T8" fmla="+- 0 5144 4490"/>
                  <a:gd name="T9" fmla="*/ T8 w 654"/>
                  <a:gd name="T10" fmla="+- 0 -2442 -2442"/>
                  <a:gd name="T11" fmla="*/ -2442 h 134"/>
                  <a:gd name="T12" fmla="+- 0 4490 4490"/>
                  <a:gd name="T13" fmla="*/ T12 w 654"/>
                  <a:gd name="T14" fmla="+- 0 -2442 -2442"/>
                  <a:gd name="T15" fmla="*/ -2442 h 134"/>
                  <a:gd name="T16" fmla="+- 0 4490 4490"/>
                  <a:gd name="T17" fmla="*/ T16 w 654"/>
                  <a:gd name="T18" fmla="+- 0 -2308 -2442"/>
                  <a:gd name="T19" fmla="*/ -2308 h 13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654" h="134">
                    <a:moveTo>
                      <a:pt x="0" y="134"/>
                    </a:moveTo>
                    <a:lnTo>
                      <a:pt x="654" y="134"/>
                    </a:lnTo>
                    <a:lnTo>
                      <a:pt x="654" y="0"/>
                    </a:lnTo>
                    <a:lnTo>
                      <a:pt x="0" y="0"/>
                    </a:lnTo>
                    <a:lnTo>
                      <a:pt x="0" y="134"/>
                    </a:lnTo>
                    <a:close/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10" name="Group 222"/>
            <p:cNvGrpSpPr/>
            <p:nvPr/>
          </p:nvGrpSpPr>
          <p:grpSpPr bwMode="auto">
            <a:xfrm>
              <a:off x="4490" y="-2308"/>
              <a:ext cx="654" cy="134"/>
              <a:chOff x="4490" y="-2308"/>
              <a:chExt cx="654" cy="134"/>
            </a:xfrm>
          </p:grpSpPr>
          <p:sp>
            <p:nvSpPr>
              <p:cNvPr id="43325" name="Freeform 223"/>
              <p:cNvSpPr/>
              <p:nvPr/>
            </p:nvSpPr>
            <p:spPr bwMode="auto">
              <a:xfrm>
                <a:off x="4490" y="-2308"/>
                <a:ext cx="654" cy="134"/>
              </a:xfrm>
              <a:custGeom>
                <a:avLst/>
                <a:gdLst>
                  <a:gd name="T0" fmla="+- 0 4490 4490"/>
                  <a:gd name="T1" fmla="*/ T0 w 654"/>
                  <a:gd name="T2" fmla="+- 0 -2173 -2308"/>
                  <a:gd name="T3" fmla="*/ -2173 h 134"/>
                  <a:gd name="T4" fmla="+- 0 5144 4490"/>
                  <a:gd name="T5" fmla="*/ T4 w 654"/>
                  <a:gd name="T6" fmla="+- 0 -2173 -2308"/>
                  <a:gd name="T7" fmla="*/ -2173 h 134"/>
                  <a:gd name="T8" fmla="+- 0 5144 4490"/>
                  <a:gd name="T9" fmla="*/ T8 w 654"/>
                  <a:gd name="T10" fmla="+- 0 -2308 -2308"/>
                  <a:gd name="T11" fmla="*/ -2308 h 134"/>
                  <a:gd name="T12" fmla="+- 0 4490 4490"/>
                  <a:gd name="T13" fmla="*/ T12 w 654"/>
                  <a:gd name="T14" fmla="+- 0 -2308 -2308"/>
                  <a:gd name="T15" fmla="*/ -2308 h 134"/>
                  <a:gd name="T16" fmla="+- 0 4490 4490"/>
                  <a:gd name="T17" fmla="*/ T16 w 654"/>
                  <a:gd name="T18" fmla="+- 0 -2173 -2308"/>
                  <a:gd name="T19" fmla="*/ -2173 h 13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654" h="134">
                    <a:moveTo>
                      <a:pt x="0" y="135"/>
                    </a:moveTo>
                    <a:lnTo>
                      <a:pt x="654" y="135"/>
                    </a:lnTo>
                    <a:lnTo>
                      <a:pt x="654" y="0"/>
                    </a:lnTo>
                    <a:lnTo>
                      <a:pt x="0" y="0"/>
                    </a:lnTo>
                    <a:lnTo>
                      <a:pt x="0" y="135"/>
                    </a:lnTo>
                    <a:close/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11" name="Group 224"/>
            <p:cNvGrpSpPr/>
            <p:nvPr/>
          </p:nvGrpSpPr>
          <p:grpSpPr bwMode="auto">
            <a:xfrm>
              <a:off x="4490" y="-2173"/>
              <a:ext cx="654" cy="136"/>
              <a:chOff x="4490" y="-2173"/>
              <a:chExt cx="654" cy="136"/>
            </a:xfrm>
          </p:grpSpPr>
          <p:sp>
            <p:nvSpPr>
              <p:cNvPr id="43324" name="Freeform 225"/>
              <p:cNvSpPr/>
              <p:nvPr/>
            </p:nvSpPr>
            <p:spPr bwMode="auto">
              <a:xfrm>
                <a:off x="4490" y="-2173"/>
                <a:ext cx="654" cy="136"/>
              </a:xfrm>
              <a:custGeom>
                <a:avLst/>
                <a:gdLst>
                  <a:gd name="T0" fmla="+- 0 4490 4490"/>
                  <a:gd name="T1" fmla="*/ T0 w 654"/>
                  <a:gd name="T2" fmla="+- 0 -2038 -2173"/>
                  <a:gd name="T3" fmla="*/ -2038 h 136"/>
                  <a:gd name="T4" fmla="+- 0 5144 4490"/>
                  <a:gd name="T5" fmla="*/ T4 w 654"/>
                  <a:gd name="T6" fmla="+- 0 -2038 -2173"/>
                  <a:gd name="T7" fmla="*/ -2038 h 136"/>
                  <a:gd name="T8" fmla="+- 0 5144 4490"/>
                  <a:gd name="T9" fmla="*/ T8 w 654"/>
                  <a:gd name="T10" fmla="+- 0 -2173 -2173"/>
                  <a:gd name="T11" fmla="*/ -2173 h 136"/>
                  <a:gd name="T12" fmla="+- 0 4490 4490"/>
                  <a:gd name="T13" fmla="*/ T12 w 654"/>
                  <a:gd name="T14" fmla="+- 0 -2173 -2173"/>
                  <a:gd name="T15" fmla="*/ -2173 h 136"/>
                  <a:gd name="T16" fmla="+- 0 4490 4490"/>
                  <a:gd name="T17" fmla="*/ T16 w 654"/>
                  <a:gd name="T18" fmla="+- 0 -2038 -2173"/>
                  <a:gd name="T19" fmla="*/ -2038 h 13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654" h="136">
                    <a:moveTo>
                      <a:pt x="0" y="135"/>
                    </a:moveTo>
                    <a:lnTo>
                      <a:pt x="654" y="135"/>
                    </a:lnTo>
                    <a:lnTo>
                      <a:pt x="654" y="0"/>
                    </a:lnTo>
                    <a:lnTo>
                      <a:pt x="0" y="0"/>
                    </a:lnTo>
                    <a:lnTo>
                      <a:pt x="0" y="135"/>
                    </a:lnTo>
                    <a:close/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12" name="Group 226"/>
            <p:cNvGrpSpPr/>
            <p:nvPr/>
          </p:nvGrpSpPr>
          <p:grpSpPr bwMode="auto">
            <a:xfrm>
              <a:off x="4490" y="-2038"/>
              <a:ext cx="654" cy="134"/>
              <a:chOff x="4490" y="-2038"/>
              <a:chExt cx="654" cy="134"/>
            </a:xfrm>
          </p:grpSpPr>
          <p:sp>
            <p:nvSpPr>
              <p:cNvPr id="43323" name="Freeform 227"/>
              <p:cNvSpPr/>
              <p:nvPr/>
            </p:nvSpPr>
            <p:spPr bwMode="auto">
              <a:xfrm>
                <a:off x="4490" y="-2038"/>
                <a:ext cx="654" cy="134"/>
              </a:xfrm>
              <a:custGeom>
                <a:avLst/>
                <a:gdLst>
                  <a:gd name="T0" fmla="+- 0 4490 4490"/>
                  <a:gd name="T1" fmla="*/ T0 w 654"/>
                  <a:gd name="T2" fmla="+- 0 -1903 -2038"/>
                  <a:gd name="T3" fmla="*/ -1903 h 134"/>
                  <a:gd name="T4" fmla="+- 0 5144 4490"/>
                  <a:gd name="T5" fmla="*/ T4 w 654"/>
                  <a:gd name="T6" fmla="+- 0 -1903 -2038"/>
                  <a:gd name="T7" fmla="*/ -1903 h 134"/>
                  <a:gd name="T8" fmla="+- 0 5144 4490"/>
                  <a:gd name="T9" fmla="*/ T8 w 654"/>
                  <a:gd name="T10" fmla="+- 0 -2038 -2038"/>
                  <a:gd name="T11" fmla="*/ -2038 h 134"/>
                  <a:gd name="T12" fmla="+- 0 4490 4490"/>
                  <a:gd name="T13" fmla="*/ T12 w 654"/>
                  <a:gd name="T14" fmla="+- 0 -2038 -2038"/>
                  <a:gd name="T15" fmla="*/ -2038 h 134"/>
                  <a:gd name="T16" fmla="+- 0 4490 4490"/>
                  <a:gd name="T17" fmla="*/ T16 w 654"/>
                  <a:gd name="T18" fmla="+- 0 -1903 -2038"/>
                  <a:gd name="T19" fmla="*/ -1903 h 13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654" h="134">
                    <a:moveTo>
                      <a:pt x="0" y="135"/>
                    </a:moveTo>
                    <a:lnTo>
                      <a:pt x="654" y="135"/>
                    </a:lnTo>
                    <a:lnTo>
                      <a:pt x="654" y="0"/>
                    </a:lnTo>
                    <a:lnTo>
                      <a:pt x="0" y="0"/>
                    </a:lnTo>
                    <a:lnTo>
                      <a:pt x="0" y="135"/>
                    </a:lnTo>
                    <a:close/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13" name="Group 228"/>
            <p:cNvGrpSpPr/>
            <p:nvPr/>
          </p:nvGrpSpPr>
          <p:grpSpPr bwMode="auto">
            <a:xfrm>
              <a:off x="4490" y="-1903"/>
              <a:ext cx="654" cy="134"/>
              <a:chOff x="4490" y="-1903"/>
              <a:chExt cx="654" cy="134"/>
            </a:xfrm>
          </p:grpSpPr>
          <p:sp>
            <p:nvSpPr>
              <p:cNvPr id="43322" name="Freeform 229"/>
              <p:cNvSpPr/>
              <p:nvPr/>
            </p:nvSpPr>
            <p:spPr bwMode="auto">
              <a:xfrm>
                <a:off x="4490" y="-1903"/>
                <a:ext cx="654" cy="134"/>
              </a:xfrm>
              <a:custGeom>
                <a:avLst/>
                <a:gdLst>
                  <a:gd name="T0" fmla="+- 0 4490 4490"/>
                  <a:gd name="T1" fmla="*/ T0 w 654"/>
                  <a:gd name="T2" fmla="+- 0 -1769 -1903"/>
                  <a:gd name="T3" fmla="*/ -1769 h 134"/>
                  <a:gd name="T4" fmla="+- 0 5144 4490"/>
                  <a:gd name="T5" fmla="*/ T4 w 654"/>
                  <a:gd name="T6" fmla="+- 0 -1769 -1903"/>
                  <a:gd name="T7" fmla="*/ -1769 h 134"/>
                  <a:gd name="T8" fmla="+- 0 5144 4490"/>
                  <a:gd name="T9" fmla="*/ T8 w 654"/>
                  <a:gd name="T10" fmla="+- 0 -1903 -1903"/>
                  <a:gd name="T11" fmla="*/ -1903 h 134"/>
                  <a:gd name="T12" fmla="+- 0 4490 4490"/>
                  <a:gd name="T13" fmla="*/ T12 w 654"/>
                  <a:gd name="T14" fmla="+- 0 -1903 -1903"/>
                  <a:gd name="T15" fmla="*/ -1903 h 134"/>
                  <a:gd name="T16" fmla="+- 0 4490 4490"/>
                  <a:gd name="T17" fmla="*/ T16 w 654"/>
                  <a:gd name="T18" fmla="+- 0 -1769 -1903"/>
                  <a:gd name="T19" fmla="*/ -1769 h 13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654" h="134">
                    <a:moveTo>
                      <a:pt x="0" y="134"/>
                    </a:moveTo>
                    <a:lnTo>
                      <a:pt x="654" y="134"/>
                    </a:lnTo>
                    <a:lnTo>
                      <a:pt x="654" y="0"/>
                    </a:lnTo>
                    <a:lnTo>
                      <a:pt x="0" y="0"/>
                    </a:lnTo>
                    <a:lnTo>
                      <a:pt x="0" y="134"/>
                    </a:lnTo>
                    <a:close/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14" name="Group 230"/>
            <p:cNvGrpSpPr/>
            <p:nvPr/>
          </p:nvGrpSpPr>
          <p:grpSpPr bwMode="auto">
            <a:xfrm>
              <a:off x="4490" y="-1769"/>
              <a:ext cx="654" cy="136"/>
              <a:chOff x="4490" y="-1769"/>
              <a:chExt cx="654" cy="136"/>
            </a:xfrm>
          </p:grpSpPr>
          <p:sp>
            <p:nvSpPr>
              <p:cNvPr id="43321" name="Freeform 231"/>
              <p:cNvSpPr/>
              <p:nvPr/>
            </p:nvSpPr>
            <p:spPr bwMode="auto">
              <a:xfrm>
                <a:off x="4490" y="-1769"/>
                <a:ext cx="654" cy="136"/>
              </a:xfrm>
              <a:custGeom>
                <a:avLst/>
                <a:gdLst>
                  <a:gd name="T0" fmla="+- 0 4490 4490"/>
                  <a:gd name="T1" fmla="*/ T0 w 654"/>
                  <a:gd name="T2" fmla="+- 0 -1633 -1769"/>
                  <a:gd name="T3" fmla="*/ -1633 h 136"/>
                  <a:gd name="T4" fmla="+- 0 5144 4490"/>
                  <a:gd name="T5" fmla="*/ T4 w 654"/>
                  <a:gd name="T6" fmla="+- 0 -1633 -1769"/>
                  <a:gd name="T7" fmla="*/ -1633 h 136"/>
                  <a:gd name="T8" fmla="+- 0 5144 4490"/>
                  <a:gd name="T9" fmla="*/ T8 w 654"/>
                  <a:gd name="T10" fmla="+- 0 -1769 -1769"/>
                  <a:gd name="T11" fmla="*/ -1769 h 136"/>
                  <a:gd name="T12" fmla="+- 0 4490 4490"/>
                  <a:gd name="T13" fmla="*/ T12 w 654"/>
                  <a:gd name="T14" fmla="+- 0 -1769 -1769"/>
                  <a:gd name="T15" fmla="*/ -1769 h 136"/>
                  <a:gd name="T16" fmla="+- 0 4490 4490"/>
                  <a:gd name="T17" fmla="*/ T16 w 654"/>
                  <a:gd name="T18" fmla="+- 0 -1633 -1769"/>
                  <a:gd name="T19" fmla="*/ -1633 h 13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654" h="136">
                    <a:moveTo>
                      <a:pt x="0" y="136"/>
                    </a:moveTo>
                    <a:lnTo>
                      <a:pt x="654" y="136"/>
                    </a:lnTo>
                    <a:lnTo>
                      <a:pt x="654" y="0"/>
                    </a:lnTo>
                    <a:lnTo>
                      <a:pt x="0" y="0"/>
                    </a:lnTo>
                    <a:lnTo>
                      <a:pt x="0" y="136"/>
                    </a:lnTo>
                    <a:close/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pic>
            <p:nvPicPr>
              <p:cNvPr id="43240" name="Picture 232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28" y="-2713"/>
                <a:ext cx="221" cy="6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241" name="Picture 233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60" y="-2729"/>
                <a:ext cx="298" cy="6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5" name="Group 234"/>
            <p:cNvGrpSpPr/>
            <p:nvPr/>
          </p:nvGrpSpPr>
          <p:grpSpPr bwMode="auto">
            <a:xfrm>
              <a:off x="4848" y="-1633"/>
              <a:ext cx="2" cy="1212"/>
              <a:chOff x="4848" y="-1633"/>
              <a:chExt cx="2" cy="1212"/>
            </a:xfrm>
          </p:grpSpPr>
          <p:sp>
            <p:nvSpPr>
              <p:cNvPr id="43320" name="Freeform 235"/>
              <p:cNvSpPr/>
              <p:nvPr/>
            </p:nvSpPr>
            <p:spPr bwMode="auto">
              <a:xfrm>
                <a:off x="4848" y="-1633"/>
                <a:ext cx="2" cy="1212"/>
              </a:xfrm>
              <a:custGeom>
                <a:avLst/>
                <a:gdLst>
                  <a:gd name="T0" fmla="+- 0 -1633 -1633"/>
                  <a:gd name="T1" fmla="*/ -1633 h 1212"/>
                  <a:gd name="T2" fmla="+- 0 -421 -1633"/>
                  <a:gd name="T3" fmla="*/ -421 h 1212"/>
                </a:gdLst>
                <a:ahLst/>
                <a:cxnLst>
                  <a:cxn ang="0">
                    <a:pos x="0" y="T1"/>
                  </a:cxn>
                  <a:cxn ang="0">
                    <a:pos x="0" y="T3"/>
                  </a:cxn>
                </a:cxnLst>
                <a:rect l="0" t="0" r="r" b="b"/>
                <a:pathLst>
                  <a:path h="1212">
                    <a:moveTo>
                      <a:pt x="0" y="0"/>
                    </a:moveTo>
                    <a:lnTo>
                      <a:pt x="0" y="1212"/>
                    </a:lnTo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16" name="Group 236"/>
            <p:cNvGrpSpPr/>
            <p:nvPr/>
          </p:nvGrpSpPr>
          <p:grpSpPr bwMode="auto">
            <a:xfrm>
              <a:off x="4798" y="-468"/>
              <a:ext cx="101" cy="47"/>
              <a:chOff x="4798" y="-468"/>
              <a:chExt cx="101" cy="47"/>
            </a:xfrm>
          </p:grpSpPr>
          <p:sp>
            <p:nvSpPr>
              <p:cNvPr id="43319" name="Freeform 237"/>
              <p:cNvSpPr/>
              <p:nvPr/>
            </p:nvSpPr>
            <p:spPr bwMode="auto">
              <a:xfrm>
                <a:off x="4798" y="-468"/>
                <a:ext cx="101" cy="47"/>
              </a:xfrm>
              <a:custGeom>
                <a:avLst/>
                <a:gdLst>
                  <a:gd name="T0" fmla="+- 0 4798 4798"/>
                  <a:gd name="T1" fmla="*/ T0 w 101"/>
                  <a:gd name="T2" fmla="+- 0 -468 -468"/>
                  <a:gd name="T3" fmla="*/ -468 h 47"/>
                  <a:gd name="T4" fmla="+- 0 4848 4798"/>
                  <a:gd name="T5" fmla="*/ T4 w 101"/>
                  <a:gd name="T6" fmla="+- 0 -421 -468"/>
                  <a:gd name="T7" fmla="*/ -421 h 47"/>
                  <a:gd name="T8" fmla="+- 0 4898 4798"/>
                  <a:gd name="T9" fmla="*/ T8 w 101"/>
                  <a:gd name="T10" fmla="+- 0 -468 -468"/>
                  <a:gd name="T11" fmla="*/ -468 h 4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</a:cxnLst>
                <a:rect l="0" t="0" r="r" b="b"/>
                <a:pathLst>
                  <a:path w="101" h="47">
                    <a:moveTo>
                      <a:pt x="0" y="0"/>
                    </a:moveTo>
                    <a:lnTo>
                      <a:pt x="50" y="47"/>
                    </a:lnTo>
                    <a:lnTo>
                      <a:pt x="100" y="0"/>
                    </a:lnTo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17" name="Group 238"/>
            <p:cNvGrpSpPr/>
            <p:nvPr/>
          </p:nvGrpSpPr>
          <p:grpSpPr bwMode="auto">
            <a:xfrm>
              <a:off x="7694" y="-1094"/>
              <a:ext cx="162" cy="133"/>
              <a:chOff x="7694" y="-1094"/>
              <a:chExt cx="162" cy="133"/>
            </a:xfrm>
          </p:grpSpPr>
          <p:sp>
            <p:nvSpPr>
              <p:cNvPr id="43318" name="Freeform 239"/>
              <p:cNvSpPr/>
              <p:nvPr/>
            </p:nvSpPr>
            <p:spPr bwMode="auto">
              <a:xfrm>
                <a:off x="7694" y="-1094"/>
                <a:ext cx="162" cy="133"/>
              </a:xfrm>
              <a:custGeom>
                <a:avLst/>
                <a:gdLst>
                  <a:gd name="T0" fmla="+- 0 7856 7694"/>
                  <a:gd name="T1" fmla="*/ T0 w 162"/>
                  <a:gd name="T2" fmla="+- 0 -1027 -1094"/>
                  <a:gd name="T3" fmla="*/ -1027 h 133"/>
                  <a:gd name="T4" fmla="+- 0 7826 7694"/>
                  <a:gd name="T5" fmla="*/ T4 w 162"/>
                  <a:gd name="T6" fmla="+- 0 -1080 -1094"/>
                  <a:gd name="T7" fmla="*/ -1080 h 133"/>
                  <a:gd name="T8" fmla="+- 0 7782 7694"/>
                  <a:gd name="T9" fmla="*/ T8 w 162"/>
                  <a:gd name="T10" fmla="+- 0 -1094 -1094"/>
                  <a:gd name="T11" fmla="*/ -1094 h 133"/>
                  <a:gd name="T12" fmla="+- 0 7756 7694"/>
                  <a:gd name="T13" fmla="*/ T12 w 162"/>
                  <a:gd name="T14" fmla="+- 0 -1092 -1094"/>
                  <a:gd name="T15" fmla="*/ -1092 h 133"/>
                  <a:gd name="T16" fmla="+- 0 7733 7694"/>
                  <a:gd name="T17" fmla="*/ T16 w 162"/>
                  <a:gd name="T18" fmla="+- 0 -1084 -1094"/>
                  <a:gd name="T19" fmla="*/ -1084 h 133"/>
                  <a:gd name="T20" fmla="+- 0 7715 7694"/>
                  <a:gd name="T21" fmla="*/ T20 w 162"/>
                  <a:gd name="T22" fmla="+- 0 -1072 -1094"/>
                  <a:gd name="T23" fmla="*/ -1072 h 133"/>
                  <a:gd name="T24" fmla="+- 0 7702 7694"/>
                  <a:gd name="T25" fmla="*/ T24 w 162"/>
                  <a:gd name="T26" fmla="+- 0 -1057 -1094"/>
                  <a:gd name="T27" fmla="*/ -1057 h 133"/>
                  <a:gd name="T28" fmla="+- 0 7694 7694"/>
                  <a:gd name="T29" fmla="*/ T28 w 162"/>
                  <a:gd name="T30" fmla="+- 0 -1039 -1094"/>
                  <a:gd name="T31" fmla="*/ -1039 h 133"/>
                  <a:gd name="T32" fmla="+- 0 7697 7694"/>
                  <a:gd name="T33" fmla="*/ T32 w 162"/>
                  <a:gd name="T34" fmla="+- 0 -1015 -1094"/>
                  <a:gd name="T35" fmla="*/ -1015 h 133"/>
                  <a:gd name="T36" fmla="+- 0 7706 7694"/>
                  <a:gd name="T37" fmla="*/ T36 w 162"/>
                  <a:gd name="T38" fmla="+- 0 -995 -1094"/>
                  <a:gd name="T39" fmla="*/ -995 h 133"/>
                  <a:gd name="T40" fmla="+- 0 7720 7694"/>
                  <a:gd name="T41" fmla="*/ T40 w 162"/>
                  <a:gd name="T42" fmla="+- 0 -979 -1094"/>
                  <a:gd name="T43" fmla="*/ -979 h 133"/>
                  <a:gd name="T44" fmla="+- 0 7738 7694"/>
                  <a:gd name="T45" fmla="*/ T44 w 162"/>
                  <a:gd name="T46" fmla="+- 0 -968 -1094"/>
                  <a:gd name="T47" fmla="*/ -968 h 133"/>
                  <a:gd name="T48" fmla="+- 0 7759 7694"/>
                  <a:gd name="T49" fmla="*/ T48 w 162"/>
                  <a:gd name="T50" fmla="+- 0 -961 -1094"/>
                  <a:gd name="T51" fmla="*/ -961 h 133"/>
                  <a:gd name="T52" fmla="+- 0 7788 7694"/>
                  <a:gd name="T53" fmla="*/ T52 w 162"/>
                  <a:gd name="T54" fmla="+- 0 -963 -1094"/>
                  <a:gd name="T55" fmla="*/ -963 h 133"/>
                  <a:gd name="T56" fmla="+- 0 7845 7694"/>
                  <a:gd name="T57" fmla="*/ T56 w 162"/>
                  <a:gd name="T58" fmla="+- 0 -994 -1094"/>
                  <a:gd name="T59" fmla="*/ -994 h 133"/>
                  <a:gd name="T60" fmla="+- 0 7856 7694"/>
                  <a:gd name="T61" fmla="*/ T60 w 162"/>
                  <a:gd name="T62" fmla="+- 0 -1027 -1094"/>
                  <a:gd name="T63" fmla="*/ -1027 h 13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</a:cxnLst>
                <a:rect l="0" t="0" r="r" b="b"/>
                <a:pathLst>
                  <a:path w="162" h="133">
                    <a:moveTo>
                      <a:pt x="162" y="67"/>
                    </a:moveTo>
                    <a:lnTo>
                      <a:pt x="132" y="14"/>
                    </a:lnTo>
                    <a:lnTo>
                      <a:pt x="88" y="0"/>
                    </a:lnTo>
                    <a:lnTo>
                      <a:pt x="62" y="2"/>
                    </a:lnTo>
                    <a:lnTo>
                      <a:pt x="39" y="10"/>
                    </a:lnTo>
                    <a:lnTo>
                      <a:pt x="21" y="22"/>
                    </a:lnTo>
                    <a:lnTo>
                      <a:pt x="8" y="37"/>
                    </a:lnTo>
                    <a:lnTo>
                      <a:pt x="0" y="55"/>
                    </a:lnTo>
                    <a:lnTo>
                      <a:pt x="3" y="79"/>
                    </a:lnTo>
                    <a:lnTo>
                      <a:pt x="12" y="99"/>
                    </a:lnTo>
                    <a:lnTo>
                      <a:pt x="26" y="115"/>
                    </a:lnTo>
                    <a:lnTo>
                      <a:pt x="44" y="126"/>
                    </a:lnTo>
                    <a:lnTo>
                      <a:pt x="65" y="133"/>
                    </a:lnTo>
                    <a:lnTo>
                      <a:pt x="94" y="131"/>
                    </a:lnTo>
                    <a:lnTo>
                      <a:pt x="151" y="100"/>
                    </a:lnTo>
                    <a:lnTo>
                      <a:pt x="162" y="67"/>
                    </a:lnTo>
                    <a:close/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pic>
            <p:nvPicPr>
              <p:cNvPr id="43248" name="Picture 240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60" y="-1054"/>
                <a:ext cx="67" cy="2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18" name="Group 241"/>
            <p:cNvGrpSpPr/>
            <p:nvPr/>
          </p:nvGrpSpPr>
          <p:grpSpPr bwMode="auto">
            <a:xfrm>
              <a:off x="7777" y="-1633"/>
              <a:ext cx="2" cy="539"/>
              <a:chOff x="7777" y="-1633"/>
              <a:chExt cx="2" cy="539"/>
            </a:xfrm>
          </p:grpSpPr>
          <p:sp>
            <p:nvSpPr>
              <p:cNvPr id="43317" name="Freeform 242"/>
              <p:cNvSpPr/>
              <p:nvPr/>
            </p:nvSpPr>
            <p:spPr bwMode="auto">
              <a:xfrm>
                <a:off x="7777" y="-1633"/>
                <a:ext cx="2" cy="539"/>
              </a:xfrm>
              <a:custGeom>
                <a:avLst/>
                <a:gdLst>
                  <a:gd name="T0" fmla="+- 0 -1633 -1633"/>
                  <a:gd name="T1" fmla="*/ -1633 h 539"/>
                  <a:gd name="T2" fmla="+- 0 -1095 -1633"/>
                  <a:gd name="T3" fmla="*/ -1095 h 539"/>
                </a:gdLst>
                <a:ahLst/>
                <a:cxnLst>
                  <a:cxn ang="0">
                    <a:pos x="0" y="T1"/>
                  </a:cxn>
                  <a:cxn ang="0">
                    <a:pos x="0" y="T3"/>
                  </a:cxn>
                </a:cxnLst>
                <a:rect l="0" t="0" r="r" b="b"/>
                <a:pathLst>
                  <a:path h="539">
                    <a:moveTo>
                      <a:pt x="0" y="0"/>
                    </a:moveTo>
                    <a:lnTo>
                      <a:pt x="0" y="538"/>
                    </a:lnTo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19" name="Group 243"/>
            <p:cNvGrpSpPr/>
            <p:nvPr/>
          </p:nvGrpSpPr>
          <p:grpSpPr bwMode="auto">
            <a:xfrm>
              <a:off x="7727" y="-1141"/>
              <a:ext cx="101" cy="47"/>
              <a:chOff x="7727" y="-1141"/>
              <a:chExt cx="101" cy="47"/>
            </a:xfrm>
          </p:grpSpPr>
          <p:sp>
            <p:nvSpPr>
              <p:cNvPr id="43316" name="Freeform 244"/>
              <p:cNvSpPr/>
              <p:nvPr/>
            </p:nvSpPr>
            <p:spPr bwMode="auto">
              <a:xfrm>
                <a:off x="7727" y="-1141"/>
                <a:ext cx="101" cy="47"/>
              </a:xfrm>
              <a:custGeom>
                <a:avLst/>
                <a:gdLst>
                  <a:gd name="T0" fmla="+- 0 7727 7727"/>
                  <a:gd name="T1" fmla="*/ T0 w 101"/>
                  <a:gd name="T2" fmla="+- 0 -1141 -1141"/>
                  <a:gd name="T3" fmla="*/ -1141 h 47"/>
                  <a:gd name="T4" fmla="+- 0 7777 7727"/>
                  <a:gd name="T5" fmla="*/ T4 w 101"/>
                  <a:gd name="T6" fmla="+- 0 -1095 -1141"/>
                  <a:gd name="T7" fmla="*/ -1095 h 47"/>
                  <a:gd name="T8" fmla="+- 0 7828 7727"/>
                  <a:gd name="T9" fmla="*/ T8 w 101"/>
                  <a:gd name="T10" fmla="+- 0 -1141 -1141"/>
                  <a:gd name="T11" fmla="*/ -1141 h 4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</a:cxnLst>
                <a:rect l="0" t="0" r="r" b="b"/>
                <a:pathLst>
                  <a:path w="101" h="47">
                    <a:moveTo>
                      <a:pt x="0" y="0"/>
                    </a:moveTo>
                    <a:lnTo>
                      <a:pt x="50" y="46"/>
                    </a:lnTo>
                    <a:lnTo>
                      <a:pt x="101" y="0"/>
                    </a:lnTo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20" name="Group 245"/>
            <p:cNvGrpSpPr/>
            <p:nvPr/>
          </p:nvGrpSpPr>
          <p:grpSpPr bwMode="auto">
            <a:xfrm>
              <a:off x="4274" y="-1499"/>
              <a:ext cx="162" cy="133"/>
              <a:chOff x="4274" y="-1499"/>
              <a:chExt cx="162" cy="133"/>
            </a:xfrm>
          </p:grpSpPr>
          <p:sp>
            <p:nvSpPr>
              <p:cNvPr id="43315" name="Freeform 246"/>
              <p:cNvSpPr/>
              <p:nvPr/>
            </p:nvSpPr>
            <p:spPr bwMode="auto">
              <a:xfrm>
                <a:off x="4274" y="-1499"/>
                <a:ext cx="162" cy="133"/>
              </a:xfrm>
              <a:custGeom>
                <a:avLst/>
                <a:gdLst>
                  <a:gd name="T0" fmla="+- 0 4436 4274"/>
                  <a:gd name="T1" fmla="*/ T0 w 162"/>
                  <a:gd name="T2" fmla="+- 0 -1432 -1499"/>
                  <a:gd name="T3" fmla="*/ -1432 h 133"/>
                  <a:gd name="T4" fmla="+- 0 4406 4274"/>
                  <a:gd name="T5" fmla="*/ T4 w 162"/>
                  <a:gd name="T6" fmla="+- 0 -1484 -1499"/>
                  <a:gd name="T7" fmla="*/ -1484 h 133"/>
                  <a:gd name="T8" fmla="+- 0 4362 4274"/>
                  <a:gd name="T9" fmla="*/ T8 w 162"/>
                  <a:gd name="T10" fmla="+- 0 -1499 -1499"/>
                  <a:gd name="T11" fmla="*/ -1499 h 133"/>
                  <a:gd name="T12" fmla="+- 0 4335 4274"/>
                  <a:gd name="T13" fmla="*/ T12 w 162"/>
                  <a:gd name="T14" fmla="+- 0 -1496 -1499"/>
                  <a:gd name="T15" fmla="*/ -1496 h 133"/>
                  <a:gd name="T16" fmla="+- 0 4313 4274"/>
                  <a:gd name="T17" fmla="*/ T16 w 162"/>
                  <a:gd name="T18" fmla="+- 0 -1488 -1499"/>
                  <a:gd name="T19" fmla="*/ -1488 h 133"/>
                  <a:gd name="T20" fmla="+- 0 4294 4274"/>
                  <a:gd name="T21" fmla="*/ T20 w 162"/>
                  <a:gd name="T22" fmla="+- 0 -1476 -1499"/>
                  <a:gd name="T23" fmla="*/ -1476 h 133"/>
                  <a:gd name="T24" fmla="+- 0 4281 4274"/>
                  <a:gd name="T25" fmla="*/ T24 w 162"/>
                  <a:gd name="T26" fmla="+- 0 -1461 -1499"/>
                  <a:gd name="T27" fmla="*/ -1461 h 133"/>
                  <a:gd name="T28" fmla="+- 0 4274 4274"/>
                  <a:gd name="T29" fmla="*/ T28 w 162"/>
                  <a:gd name="T30" fmla="+- 0 -1443 -1499"/>
                  <a:gd name="T31" fmla="*/ -1443 h 133"/>
                  <a:gd name="T32" fmla="+- 0 4277 4274"/>
                  <a:gd name="T33" fmla="*/ T32 w 162"/>
                  <a:gd name="T34" fmla="+- 0 -1419 -1499"/>
                  <a:gd name="T35" fmla="*/ -1419 h 133"/>
                  <a:gd name="T36" fmla="+- 0 4286 4274"/>
                  <a:gd name="T37" fmla="*/ T36 w 162"/>
                  <a:gd name="T38" fmla="+- 0 -1399 -1499"/>
                  <a:gd name="T39" fmla="*/ -1399 h 133"/>
                  <a:gd name="T40" fmla="+- 0 4299 4274"/>
                  <a:gd name="T41" fmla="*/ T40 w 162"/>
                  <a:gd name="T42" fmla="+- 0 -1383 -1499"/>
                  <a:gd name="T43" fmla="*/ -1383 h 133"/>
                  <a:gd name="T44" fmla="+- 0 4317 4274"/>
                  <a:gd name="T45" fmla="*/ T44 w 162"/>
                  <a:gd name="T46" fmla="+- 0 -1372 -1499"/>
                  <a:gd name="T47" fmla="*/ -1372 h 133"/>
                  <a:gd name="T48" fmla="+- 0 4339 4274"/>
                  <a:gd name="T49" fmla="*/ T48 w 162"/>
                  <a:gd name="T50" fmla="+- 0 -1366 -1499"/>
                  <a:gd name="T51" fmla="*/ -1366 h 133"/>
                  <a:gd name="T52" fmla="+- 0 4367 4274"/>
                  <a:gd name="T53" fmla="*/ T52 w 162"/>
                  <a:gd name="T54" fmla="+- 0 -1368 -1499"/>
                  <a:gd name="T55" fmla="*/ -1368 h 133"/>
                  <a:gd name="T56" fmla="+- 0 4425 4274"/>
                  <a:gd name="T57" fmla="*/ T56 w 162"/>
                  <a:gd name="T58" fmla="+- 0 -1398 -1499"/>
                  <a:gd name="T59" fmla="*/ -1398 h 133"/>
                  <a:gd name="T60" fmla="+- 0 4436 4274"/>
                  <a:gd name="T61" fmla="*/ T60 w 162"/>
                  <a:gd name="T62" fmla="+- 0 -1432 -1499"/>
                  <a:gd name="T63" fmla="*/ -1432 h 13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</a:cxnLst>
                <a:rect l="0" t="0" r="r" b="b"/>
                <a:pathLst>
                  <a:path w="162" h="133">
                    <a:moveTo>
                      <a:pt x="162" y="67"/>
                    </a:moveTo>
                    <a:lnTo>
                      <a:pt x="132" y="15"/>
                    </a:lnTo>
                    <a:lnTo>
                      <a:pt x="88" y="0"/>
                    </a:lnTo>
                    <a:lnTo>
                      <a:pt x="61" y="3"/>
                    </a:lnTo>
                    <a:lnTo>
                      <a:pt x="39" y="11"/>
                    </a:lnTo>
                    <a:lnTo>
                      <a:pt x="20" y="23"/>
                    </a:lnTo>
                    <a:lnTo>
                      <a:pt x="7" y="38"/>
                    </a:lnTo>
                    <a:lnTo>
                      <a:pt x="0" y="56"/>
                    </a:lnTo>
                    <a:lnTo>
                      <a:pt x="3" y="80"/>
                    </a:lnTo>
                    <a:lnTo>
                      <a:pt x="12" y="100"/>
                    </a:lnTo>
                    <a:lnTo>
                      <a:pt x="25" y="116"/>
                    </a:lnTo>
                    <a:lnTo>
                      <a:pt x="43" y="127"/>
                    </a:lnTo>
                    <a:lnTo>
                      <a:pt x="65" y="133"/>
                    </a:lnTo>
                    <a:lnTo>
                      <a:pt x="93" y="131"/>
                    </a:lnTo>
                    <a:lnTo>
                      <a:pt x="151" y="101"/>
                    </a:lnTo>
                    <a:lnTo>
                      <a:pt x="162" y="67"/>
                    </a:lnTo>
                    <a:close/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pic>
            <p:nvPicPr>
              <p:cNvPr id="43255" name="Picture 247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339" y="-1458"/>
                <a:ext cx="67" cy="2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1" name="Group 248"/>
            <p:cNvGrpSpPr/>
            <p:nvPr/>
          </p:nvGrpSpPr>
          <p:grpSpPr bwMode="auto">
            <a:xfrm>
              <a:off x="4350" y="-1647"/>
              <a:ext cx="2" cy="148"/>
              <a:chOff x="4350" y="-1647"/>
              <a:chExt cx="2" cy="148"/>
            </a:xfrm>
          </p:grpSpPr>
          <p:sp>
            <p:nvSpPr>
              <p:cNvPr id="43314" name="Freeform 249"/>
              <p:cNvSpPr/>
              <p:nvPr/>
            </p:nvSpPr>
            <p:spPr bwMode="auto">
              <a:xfrm>
                <a:off x="4350" y="-1647"/>
                <a:ext cx="2" cy="148"/>
              </a:xfrm>
              <a:custGeom>
                <a:avLst/>
                <a:gdLst>
                  <a:gd name="T0" fmla="+- 0 -1647 -1647"/>
                  <a:gd name="T1" fmla="*/ -1647 h 148"/>
                  <a:gd name="T2" fmla="+- 0 -1499 -1647"/>
                  <a:gd name="T3" fmla="*/ -1499 h 148"/>
                </a:gdLst>
                <a:ahLst/>
                <a:cxnLst>
                  <a:cxn ang="0">
                    <a:pos x="0" y="T1"/>
                  </a:cxn>
                  <a:cxn ang="0">
                    <a:pos x="0" y="T3"/>
                  </a:cxn>
                </a:cxnLst>
                <a:rect l="0" t="0" r="r" b="b"/>
                <a:pathLst>
                  <a:path h="148">
                    <a:moveTo>
                      <a:pt x="0" y="0"/>
                    </a:moveTo>
                    <a:lnTo>
                      <a:pt x="0" y="148"/>
                    </a:lnTo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22" name="Group 250"/>
            <p:cNvGrpSpPr/>
            <p:nvPr/>
          </p:nvGrpSpPr>
          <p:grpSpPr bwMode="auto">
            <a:xfrm>
              <a:off x="4300" y="-1546"/>
              <a:ext cx="101" cy="47"/>
              <a:chOff x="4300" y="-1546"/>
              <a:chExt cx="101" cy="47"/>
            </a:xfrm>
          </p:grpSpPr>
          <p:sp>
            <p:nvSpPr>
              <p:cNvPr id="43313" name="Freeform 251"/>
              <p:cNvSpPr/>
              <p:nvPr/>
            </p:nvSpPr>
            <p:spPr bwMode="auto">
              <a:xfrm>
                <a:off x="4300" y="-1546"/>
                <a:ext cx="101" cy="47"/>
              </a:xfrm>
              <a:custGeom>
                <a:avLst/>
                <a:gdLst>
                  <a:gd name="T0" fmla="+- 0 4300 4300"/>
                  <a:gd name="T1" fmla="*/ T0 w 101"/>
                  <a:gd name="T2" fmla="+- 0 -1546 -1546"/>
                  <a:gd name="T3" fmla="*/ -1546 h 47"/>
                  <a:gd name="T4" fmla="+- 0 4350 4300"/>
                  <a:gd name="T5" fmla="*/ T4 w 101"/>
                  <a:gd name="T6" fmla="+- 0 -1499 -1546"/>
                  <a:gd name="T7" fmla="*/ -1499 h 47"/>
                  <a:gd name="T8" fmla="+- 0 4400 4300"/>
                  <a:gd name="T9" fmla="*/ T8 w 101"/>
                  <a:gd name="T10" fmla="+- 0 -1546 -1546"/>
                  <a:gd name="T11" fmla="*/ -1546 h 4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</a:cxnLst>
                <a:rect l="0" t="0" r="r" b="b"/>
                <a:pathLst>
                  <a:path w="101" h="47">
                    <a:moveTo>
                      <a:pt x="0" y="0"/>
                    </a:moveTo>
                    <a:lnTo>
                      <a:pt x="50" y="47"/>
                    </a:lnTo>
                    <a:lnTo>
                      <a:pt x="100" y="0"/>
                    </a:lnTo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23" name="Group 252"/>
            <p:cNvGrpSpPr/>
            <p:nvPr/>
          </p:nvGrpSpPr>
          <p:grpSpPr bwMode="auto">
            <a:xfrm>
              <a:off x="6550" y="-2578"/>
              <a:ext cx="163" cy="136"/>
              <a:chOff x="6550" y="-2578"/>
              <a:chExt cx="163" cy="136"/>
            </a:xfrm>
          </p:grpSpPr>
          <p:sp>
            <p:nvSpPr>
              <p:cNvPr id="43312" name="Freeform 253"/>
              <p:cNvSpPr/>
              <p:nvPr/>
            </p:nvSpPr>
            <p:spPr bwMode="auto">
              <a:xfrm>
                <a:off x="6550" y="-2578"/>
                <a:ext cx="163" cy="136"/>
              </a:xfrm>
              <a:custGeom>
                <a:avLst/>
                <a:gdLst>
                  <a:gd name="T0" fmla="+- 0 6550 6550"/>
                  <a:gd name="T1" fmla="*/ T0 w 163"/>
                  <a:gd name="T2" fmla="+- 0 -2442 -2578"/>
                  <a:gd name="T3" fmla="*/ -2442 h 136"/>
                  <a:gd name="T4" fmla="+- 0 6713 6550"/>
                  <a:gd name="T5" fmla="*/ T4 w 163"/>
                  <a:gd name="T6" fmla="+- 0 -2442 -2578"/>
                  <a:gd name="T7" fmla="*/ -2442 h 136"/>
                  <a:gd name="T8" fmla="+- 0 6713 6550"/>
                  <a:gd name="T9" fmla="*/ T8 w 163"/>
                  <a:gd name="T10" fmla="+- 0 -2578 -2578"/>
                  <a:gd name="T11" fmla="*/ -2578 h 136"/>
                  <a:gd name="T12" fmla="+- 0 6550 6550"/>
                  <a:gd name="T13" fmla="*/ T12 w 163"/>
                  <a:gd name="T14" fmla="+- 0 -2578 -2578"/>
                  <a:gd name="T15" fmla="*/ -2578 h 136"/>
                  <a:gd name="T16" fmla="+- 0 6550 6550"/>
                  <a:gd name="T17" fmla="*/ T16 w 163"/>
                  <a:gd name="T18" fmla="+- 0 -2442 -2578"/>
                  <a:gd name="T19" fmla="*/ -2442 h 13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63" h="136">
                    <a:moveTo>
                      <a:pt x="0" y="136"/>
                    </a:moveTo>
                    <a:lnTo>
                      <a:pt x="163" y="136"/>
                    </a:lnTo>
                    <a:lnTo>
                      <a:pt x="163" y="0"/>
                    </a:lnTo>
                    <a:lnTo>
                      <a:pt x="0" y="0"/>
                    </a:lnTo>
                    <a:lnTo>
                      <a:pt x="0" y="136"/>
                    </a:lnTo>
                    <a:close/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24" name="Group 254"/>
            <p:cNvGrpSpPr/>
            <p:nvPr/>
          </p:nvGrpSpPr>
          <p:grpSpPr bwMode="auto">
            <a:xfrm>
              <a:off x="6550" y="-2442"/>
              <a:ext cx="163" cy="134"/>
              <a:chOff x="6550" y="-2442"/>
              <a:chExt cx="163" cy="134"/>
            </a:xfrm>
          </p:grpSpPr>
          <p:sp>
            <p:nvSpPr>
              <p:cNvPr id="43311" name="Freeform 255"/>
              <p:cNvSpPr/>
              <p:nvPr/>
            </p:nvSpPr>
            <p:spPr bwMode="auto">
              <a:xfrm>
                <a:off x="6550" y="-2442"/>
                <a:ext cx="163" cy="134"/>
              </a:xfrm>
              <a:custGeom>
                <a:avLst/>
                <a:gdLst>
                  <a:gd name="T0" fmla="+- 0 6550 6550"/>
                  <a:gd name="T1" fmla="*/ T0 w 163"/>
                  <a:gd name="T2" fmla="+- 0 -2308 -2442"/>
                  <a:gd name="T3" fmla="*/ -2308 h 134"/>
                  <a:gd name="T4" fmla="+- 0 6713 6550"/>
                  <a:gd name="T5" fmla="*/ T4 w 163"/>
                  <a:gd name="T6" fmla="+- 0 -2308 -2442"/>
                  <a:gd name="T7" fmla="*/ -2308 h 134"/>
                  <a:gd name="T8" fmla="+- 0 6713 6550"/>
                  <a:gd name="T9" fmla="*/ T8 w 163"/>
                  <a:gd name="T10" fmla="+- 0 -2442 -2442"/>
                  <a:gd name="T11" fmla="*/ -2442 h 134"/>
                  <a:gd name="T12" fmla="+- 0 6550 6550"/>
                  <a:gd name="T13" fmla="*/ T12 w 163"/>
                  <a:gd name="T14" fmla="+- 0 -2442 -2442"/>
                  <a:gd name="T15" fmla="*/ -2442 h 134"/>
                  <a:gd name="T16" fmla="+- 0 6550 6550"/>
                  <a:gd name="T17" fmla="*/ T16 w 163"/>
                  <a:gd name="T18" fmla="+- 0 -2308 -2442"/>
                  <a:gd name="T19" fmla="*/ -2308 h 13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63" h="134">
                    <a:moveTo>
                      <a:pt x="0" y="134"/>
                    </a:moveTo>
                    <a:lnTo>
                      <a:pt x="163" y="134"/>
                    </a:lnTo>
                    <a:lnTo>
                      <a:pt x="163" y="0"/>
                    </a:lnTo>
                    <a:lnTo>
                      <a:pt x="0" y="0"/>
                    </a:lnTo>
                    <a:lnTo>
                      <a:pt x="0" y="134"/>
                    </a:lnTo>
                    <a:close/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25" name="Group 256"/>
            <p:cNvGrpSpPr/>
            <p:nvPr/>
          </p:nvGrpSpPr>
          <p:grpSpPr bwMode="auto">
            <a:xfrm>
              <a:off x="6550" y="-2308"/>
              <a:ext cx="163" cy="134"/>
              <a:chOff x="6550" y="-2308"/>
              <a:chExt cx="163" cy="134"/>
            </a:xfrm>
          </p:grpSpPr>
          <p:sp>
            <p:nvSpPr>
              <p:cNvPr id="43310" name="Freeform 257"/>
              <p:cNvSpPr/>
              <p:nvPr/>
            </p:nvSpPr>
            <p:spPr bwMode="auto">
              <a:xfrm>
                <a:off x="6550" y="-2308"/>
                <a:ext cx="163" cy="134"/>
              </a:xfrm>
              <a:custGeom>
                <a:avLst/>
                <a:gdLst>
                  <a:gd name="T0" fmla="+- 0 6550 6550"/>
                  <a:gd name="T1" fmla="*/ T0 w 163"/>
                  <a:gd name="T2" fmla="+- 0 -2173 -2308"/>
                  <a:gd name="T3" fmla="*/ -2173 h 134"/>
                  <a:gd name="T4" fmla="+- 0 6713 6550"/>
                  <a:gd name="T5" fmla="*/ T4 w 163"/>
                  <a:gd name="T6" fmla="+- 0 -2173 -2308"/>
                  <a:gd name="T7" fmla="*/ -2173 h 134"/>
                  <a:gd name="T8" fmla="+- 0 6713 6550"/>
                  <a:gd name="T9" fmla="*/ T8 w 163"/>
                  <a:gd name="T10" fmla="+- 0 -2308 -2308"/>
                  <a:gd name="T11" fmla="*/ -2308 h 134"/>
                  <a:gd name="T12" fmla="+- 0 6550 6550"/>
                  <a:gd name="T13" fmla="*/ T12 w 163"/>
                  <a:gd name="T14" fmla="+- 0 -2308 -2308"/>
                  <a:gd name="T15" fmla="*/ -2308 h 134"/>
                  <a:gd name="T16" fmla="+- 0 6550 6550"/>
                  <a:gd name="T17" fmla="*/ T16 w 163"/>
                  <a:gd name="T18" fmla="+- 0 -2173 -2308"/>
                  <a:gd name="T19" fmla="*/ -2173 h 13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63" h="134">
                    <a:moveTo>
                      <a:pt x="0" y="135"/>
                    </a:moveTo>
                    <a:lnTo>
                      <a:pt x="163" y="135"/>
                    </a:lnTo>
                    <a:lnTo>
                      <a:pt x="163" y="0"/>
                    </a:lnTo>
                    <a:lnTo>
                      <a:pt x="0" y="0"/>
                    </a:lnTo>
                    <a:lnTo>
                      <a:pt x="0" y="135"/>
                    </a:lnTo>
                    <a:close/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26" name="Group 258"/>
            <p:cNvGrpSpPr/>
            <p:nvPr/>
          </p:nvGrpSpPr>
          <p:grpSpPr bwMode="auto">
            <a:xfrm>
              <a:off x="6550" y="-2173"/>
              <a:ext cx="163" cy="136"/>
              <a:chOff x="6550" y="-2173"/>
              <a:chExt cx="163" cy="136"/>
            </a:xfrm>
          </p:grpSpPr>
          <p:sp>
            <p:nvSpPr>
              <p:cNvPr id="43309" name="Freeform 259"/>
              <p:cNvSpPr/>
              <p:nvPr/>
            </p:nvSpPr>
            <p:spPr bwMode="auto">
              <a:xfrm>
                <a:off x="6550" y="-2173"/>
                <a:ext cx="163" cy="136"/>
              </a:xfrm>
              <a:custGeom>
                <a:avLst/>
                <a:gdLst>
                  <a:gd name="T0" fmla="+- 0 6550 6550"/>
                  <a:gd name="T1" fmla="*/ T0 w 163"/>
                  <a:gd name="T2" fmla="+- 0 -2038 -2173"/>
                  <a:gd name="T3" fmla="*/ -2038 h 136"/>
                  <a:gd name="T4" fmla="+- 0 6713 6550"/>
                  <a:gd name="T5" fmla="*/ T4 w 163"/>
                  <a:gd name="T6" fmla="+- 0 -2038 -2173"/>
                  <a:gd name="T7" fmla="*/ -2038 h 136"/>
                  <a:gd name="T8" fmla="+- 0 6713 6550"/>
                  <a:gd name="T9" fmla="*/ T8 w 163"/>
                  <a:gd name="T10" fmla="+- 0 -2173 -2173"/>
                  <a:gd name="T11" fmla="*/ -2173 h 136"/>
                  <a:gd name="T12" fmla="+- 0 6550 6550"/>
                  <a:gd name="T13" fmla="*/ T12 w 163"/>
                  <a:gd name="T14" fmla="+- 0 -2173 -2173"/>
                  <a:gd name="T15" fmla="*/ -2173 h 136"/>
                  <a:gd name="T16" fmla="+- 0 6550 6550"/>
                  <a:gd name="T17" fmla="*/ T16 w 163"/>
                  <a:gd name="T18" fmla="+- 0 -2038 -2173"/>
                  <a:gd name="T19" fmla="*/ -2038 h 13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63" h="136">
                    <a:moveTo>
                      <a:pt x="0" y="135"/>
                    </a:moveTo>
                    <a:lnTo>
                      <a:pt x="163" y="135"/>
                    </a:lnTo>
                    <a:lnTo>
                      <a:pt x="163" y="0"/>
                    </a:lnTo>
                    <a:lnTo>
                      <a:pt x="0" y="0"/>
                    </a:lnTo>
                    <a:lnTo>
                      <a:pt x="0" y="135"/>
                    </a:lnTo>
                    <a:close/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27" name="Group 260"/>
            <p:cNvGrpSpPr/>
            <p:nvPr/>
          </p:nvGrpSpPr>
          <p:grpSpPr bwMode="auto">
            <a:xfrm>
              <a:off x="6550" y="-2038"/>
              <a:ext cx="163" cy="134"/>
              <a:chOff x="6550" y="-2038"/>
              <a:chExt cx="163" cy="134"/>
            </a:xfrm>
          </p:grpSpPr>
          <p:sp>
            <p:nvSpPr>
              <p:cNvPr id="43308" name="Freeform 261"/>
              <p:cNvSpPr/>
              <p:nvPr/>
            </p:nvSpPr>
            <p:spPr bwMode="auto">
              <a:xfrm>
                <a:off x="6550" y="-2038"/>
                <a:ext cx="163" cy="134"/>
              </a:xfrm>
              <a:custGeom>
                <a:avLst/>
                <a:gdLst>
                  <a:gd name="T0" fmla="+- 0 6550 6550"/>
                  <a:gd name="T1" fmla="*/ T0 w 163"/>
                  <a:gd name="T2" fmla="+- 0 -1903 -2038"/>
                  <a:gd name="T3" fmla="*/ -1903 h 134"/>
                  <a:gd name="T4" fmla="+- 0 6713 6550"/>
                  <a:gd name="T5" fmla="*/ T4 w 163"/>
                  <a:gd name="T6" fmla="+- 0 -1903 -2038"/>
                  <a:gd name="T7" fmla="*/ -1903 h 134"/>
                  <a:gd name="T8" fmla="+- 0 6713 6550"/>
                  <a:gd name="T9" fmla="*/ T8 w 163"/>
                  <a:gd name="T10" fmla="+- 0 -2038 -2038"/>
                  <a:gd name="T11" fmla="*/ -2038 h 134"/>
                  <a:gd name="T12" fmla="+- 0 6550 6550"/>
                  <a:gd name="T13" fmla="*/ T12 w 163"/>
                  <a:gd name="T14" fmla="+- 0 -2038 -2038"/>
                  <a:gd name="T15" fmla="*/ -2038 h 134"/>
                  <a:gd name="T16" fmla="+- 0 6550 6550"/>
                  <a:gd name="T17" fmla="*/ T16 w 163"/>
                  <a:gd name="T18" fmla="+- 0 -1903 -2038"/>
                  <a:gd name="T19" fmla="*/ -1903 h 13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63" h="134">
                    <a:moveTo>
                      <a:pt x="0" y="135"/>
                    </a:moveTo>
                    <a:lnTo>
                      <a:pt x="163" y="135"/>
                    </a:lnTo>
                    <a:lnTo>
                      <a:pt x="163" y="0"/>
                    </a:lnTo>
                    <a:lnTo>
                      <a:pt x="0" y="0"/>
                    </a:lnTo>
                    <a:lnTo>
                      <a:pt x="0" y="135"/>
                    </a:lnTo>
                    <a:close/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28" name="Group 262"/>
            <p:cNvGrpSpPr/>
            <p:nvPr/>
          </p:nvGrpSpPr>
          <p:grpSpPr bwMode="auto">
            <a:xfrm>
              <a:off x="6550" y="-1903"/>
              <a:ext cx="163" cy="134"/>
              <a:chOff x="6550" y="-1903"/>
              <a:chExt cx="163" cy="134"/>
            </a:xfrm>
          </p:grpSpPr>
          <p:sp>
            <p:nvSpPr>
              <p:cNvPr id="43307" name="Freeform 263"/>
              <p:cNvSpPr/>
              <p:nvPr/>
            </p:nvSpPr>
            <p:spPr bwMode="auto">
              <a:xfrm>
                <a:off x="6550" y="-1903"/>
                <a:ext cx="163" cy="134"/>
              </a:xfrm>
              <a:custGeom>
                <a:avLst/>
                <a:gdLst>
                  <a:gd name="T0" fmla="+- 0 6550 6550"/>
                  <a:gd name="T1" fmla="*/ T0 w 163"/>
                  <a:gd name="T2" fmla="+- 0 -1769 -1903"/>
                  <a:gd name="T3" fmla="*/ -1769 h 134"/>
                  <a:gd name="T4" fmla="+- 0 6713 6550"/>
                  <a:gd name="T5" fmla="*/ T4 w 163"/>
                  <a:gd name="T6" fmla="+- 0 -1769 -1903"/>
                  <a:gd name="T7" fmla="*/ -1769 h 134"/>
                  <a:gd name="T8" fmla="+- 0 6713 6550"/>
                  <a:gd name="T9" fmla="*/ T8 w 163"/>
                  <a:gd name="T10" fmla="+- 0 -1903 -1903"/>
                  <a:gd name="T11" fmla="*/ -1903 h 134"/>
                  <a:gd name="T12" fmla="+- 0 6550 6550"/>
                  <a:gd name="T13" fmla="*/ T12 w 163"/>
                  <a:gd name="T14" fmla="+- 0 -1903 -1903"/>
                  <a:gd name="T15" fmla="*/ -1903 h 134"/>
                  <a:gd name="T16" fmla="+- 0 6550 6550"/>
                  <a:gd name="T17" fmla="*/ T16 w 163"/>
                  <a:gd name="T18" fmla="+- 0 -1769 -1903"/>
                  <a:gd name="T19" fmla="*/ -1769 h 13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63" h="134">
                    <a:moveTo>
                      <a:pt x="0" y="134"/>
                    </a:moveTo>
                    <a:lnTo>
                      <a:pt x="163" y="134"/>
                    </a:lnTo>
                    <a:lnTo>
                      <a:pt x="163" y="0"/>
                    </a:lnTo>
                    <a:lnTo>
                      <a:pt x="0" y="0"/>
                    </a:lnTo>
                    <a:lnTo>
                      <a:pt x="0" y="134"/>
                    </a:lnTo>
                    <a:close/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29" name="Group 264"/>
            <p:cNvGrpSpPr/>
            <p:nvPr/>
          </p:nvGrpSpPr>
          <p:grpSpPr bwMode="auto">
            <a:xfrm>
              <a:off x="6550" y="-1769"/>
              <a:ext cx="163" cy="136"/>
              <a:chOff x="6550" y="-1769"/>
              <a:chExt cx="163" cy="136"/>
            </a:xfrm>
          </p:grpSpPr>
          <p:sp>
            <p:nvSpPr>
              <p:cNvPr id="43305" name="Freeform 265"/>
              <p:cNvSpPr/>
              <p:nvPr/>
            </p:nvSpPr>
            <p:spPr bwMode="auto">
              <a:xfrm>
                <a:off x="6550" y="-1769"/>
                <a:ext cx="163" cy="136"/>
              </a:xfrm>
              <a:custGeom>
                <a:avLst/>
                <a:gdLst>
                  <a:gd name="T0" fmla="+- 0 6550 6550"/>
                  <a:gd name="T1" fmla="*/ T0 w 163"/>
                  <a:gd name="T2" fmla="+- 0 -1633 -1769"/>
                  <a:gd name="T3" fmla="*/ -1633 h 136"/>
                  <a:gd name="T4" fmla="+- 0 6713 6550"/>
                  <a:gd name="T5" fmla="*/ T4 w 163"/>
                  <a:gd name="T6" fmla="+- 0 -1633 -1769"/>
                  <a:gd name="T7" fmla="*/ -1633 h 136"/>
                  <a:gd name="T8" fmla="+- 0 6713 6550"/>
                  <a:gd name="T9" fmla="*/ T8 w 163"/>
                  <a:gd name="T10" fmla="+- 0 -1769 -1769"/>
                  <a:gd name="T11" fmla="*/ -1769 h 136"/>
                  <a:gd name="T12" fmla="+- 0 6550 6550"/>
                  <a:gd name="T13" fmla="*/ T12 w 163"/>
                  <a:gd name="T14" fmla="+- 0 -1769 -1769"/>
                  <a:gd name="T15" fmla="*/ -1769 h 136"/>
                  <a:gd name="T16" fmla="+- 0 6550 6550"/>
                  <a:gd name="T17" fmla="*/ T16 w 163"/>
                  <a:gd name="T18" fmla="+- 0 -1633 -1769"/>
                  <a:gd name="T19" fmla="*/ -1633 h 13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63" h="136">
                    <a:moveTo>
                      <a:pt x="0" y="136"/>
                    </a:moveTo>
                    <a:lnTo>
                      <a:pt x="163" y="136"/>
                    </a:lnTo>
                    <a:lnTo>
                      <a:pt x="163" y="0"/>
                    </a:lnTo>
                    <a:lnTo>
                      <a:pt x="0" y="0"/>
                    </a:lnTo>
                    <a:lnTo>
                      <a:pt x="0" y="136"/>
                    </a:lnTo>
                    <a:close/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30" name="Group 266"/>
            <p:cNvGrpSpPr/>
            <p:nvPr/>
          </p:nvGrpSpPr>
          <p:grpSpPr bwMode="auto">
            <a:xfrm>
              <a:off x="6551" y="-1229"/>
              <a:ext cx="162" cy="133"/>
              <a:chOff x="6551" y="-1229"/>
              <a:chExt cx="162" cy="133"/>
            </a:xfrm>
          </p:grpSpPr>
          <p:sp>
            <p:nvSpPr>
              <p:cNvPr id="43304" name="Freeform 267"/>
              <p:cNvSpPr/>
              <p:nvPr/>
            </p:nvSpPr>
            <p:spPr bwMode="auto">
              <a:xfrm>
                <a:off x="6551" y="-1229"/>
                <a:ext cx="162" cy="133"/>
              </a:xfrm>
              <a:custGeom>
                <a:avLst/>
                <a:gdLst>
                  <a:gd name="T0" fmla="+- 0 6713 6551"/>
                  <a:gd name="T1" fmla="*/ T0 w 162"/>
                  <a:gd name="T2" fmla="+- 0 -1162 -1229"/>
                  <a:gd name="T3" fmla="*/ -1162 h 133"/>
                  <a:gd name="T4" fmla="+- 0 6683 6551"/>
                  <a:gd name="T5" fmla="*/ T4 w 162"/>
                  <a:gd name="T6" fmla="+- 0 -1214 -1229"/>
                  <a:gd name="T7" fmla="*/ -1214 h 133"/>
                  <a:gd name="T8" fmla="+- 0 6638 6551"/>
                  <a:gd name="T9" fmla="*/ T8 w 162"/>
                  <a:gd name="T10" fmla="+- 0 -1229 -1229"/>
                  <a:gd name="T11" fmla="*/ -1229 h 133"/>
                  <a:gd name="T12" fmla="+- 0 6612 6551"/>
                  <a:gd name="T13" fmla="*/ T12 w 162"/>
                  <a:gd name="T14" fmla="+- 0 -1226 -1229"/>
                  <a:gd name="T15" fmla="*/ -1226 h 133"/>
                  <a:gd name="T16" fmla="+- 0 6590 6551"/>
                  <a:gd name="T17" fmla="*/ T16 w 162"/>
                  <a:gd name="T18" fmla="+- 0 -1218 -1229"/>
                  <a:gd name="T19" fmla="*/ -1218 h 133"/>
                  <a:gd name="T20" fmla="+- 0 6571 6551"/>
                  <a:gd name="T21" fmla="*/ T20 w 162"/>
                  <a:gd name="T22" fmla="+- 0 -1206 -1229"/>
                  <a:gd name="T23" fmla="*/ -1206 h 133"/>
                  <a:gd name="T24" fmla="+- 0 6558 6551"/>
                  <a:gd name="T25" fmla="*/ T24 w 162"/>
                  <a:gd name="T26" fmla="+- 0 -1191 -1229"/>
                  <a:gd name="T27" fmla="*/ -1191 h 133"/>
                  <a:gd name="T28" fmla="+- 0 6551 6551"/>
                  <a:gd name="T29" fmla="*/ T28 w 162"/>
                  <a:gd name="T30" fmla="+- 0 -1173 -1229"/>
                  <a:gd name="T31" fmla="*/ -1173 h 133"/>
                  <a:gd name="T32" fmla="+- 0 6554 6551"/>
                  <a:gd name="T33" fmla="*/ T32 w 162"/>
                  <a:gd name="T34" fmla="+- 0 -1149 -1229"/>
                  <a:gd name="T35" fmla="*/ -1149 h 133"/>
                  <a:gd name="T36" fmla="+- 0 6562 6551"/>
                  <a:gd name="T37" fmla="*/ T36 w 162"/>
                  <a:gd name="T38" fmla="+- 0 -1129 -1229"/>
                  <a:gd name="T39" fmla="*/ -1129 h 133"/>
                  <a:gd name="T40" fmla="+- 0 6576 6551"/>
                  <a:gd name="T41" fmla="*/ T40 w 162"/>
                  <a:gd name="T42" fmla="+- 0 -1114 -1229"/>
                  <a:gd name="T43" fmla="*/ -1114 h 133"/>
                  <a:gd name="T44" fmla="+- 0 6594 6551"/>
                  <a:gd name="T45" fmla="*/ T44 w 162"/>
                  <a:gd name="T46" fmla="+- 0 -1102 -1229"/>
                  <a:gd name="T47" fmla="*/ -1102 h 133"/>
                  <a:gd name="T48" fmla="+- 0 6615 6551"/>
                  <a:gd name="T49" fmla="*/ T48 w 162"/>
                  <a:gd name="T50" fmla="+- 0 -1096 -1229"/>
                  <a:gd name="T51" fmla="*/ -1096 h 133"/>
                  <a:gd name="T52" fmla="+- 0 6644 6551"/>
                  <a:gd name="T53" fmla="*/ T52 w 162"/>
                  <a:gd name="T54" fmla="+- 0 -1098 -1229"/>
                  <a:gd name="T55" fmla="*/ -1098 h 133"/>
                  <a:gd name="T56" fmla="+- 0 6701 6551"/>
                  <a:gd name="T57" fmla="*/ T56 w 162"/>
                  <a:gd name="T58" fmla="+- 0 -1128 -1229"/>
                  <a:gd name="T59" fmla="*/ -1128 h 133"/>
                  <a:gd name="T60" fmla="+- 0 6713 6551"/>
                  <a:gd name="T61" fmla="*/ T60 w 162"/>
                  <a:gd name="T62" fmla="+- 0 -1162 -1229"/>
                  <a:gd name="T63" fmla="*/ -1162 h 133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</a:cxnLst>
                <a:rect l="0" t="0" r="r" b="b"/>
                <a:pathLst>
                  <a:path w="162" h="133">
                    <a:moveTo>
                      <a:pt x="162" y="67"/>
                    </a:moveTo>
                    <a:lnTo>
                      <a:pt x="132" y="15"/>
                    </a:lnTo>
                    <a:lnTo>
                      <a:pt x="87" y="0"/>
                    </a:lnTo>
                    <a:lnTo>
                      <a:pt x="61" y="3"/>
                    </a:lnTo>
                    <a:lnTo>
                      <a:pt x="39" y="11"/>
                    </a:lnTo>
                    <a:lnTo>
                      <a:pt x="20" y="23"/>
                    </a:lnTo>
                    <a:lnTo>
                      <a:pt x="7" y="38"/>
                    </a:lnTo>
                    <a:lnTo>
                      <a:pt x="0" y="56"/>
                    </a:lnTo>
                    <a:lnTo>
                      <a:pt x="3" y="80"/>
                    </a:lnTo>
                    <a:lnTo>
                      <a:pt x="11" y="100"/>
                    </a:lnTo>
                    <a:lnTo>
                      <a:pt x="25" y="115"/>
                    </a:lnTo>
                    <a:lnTo>
                      <a:pt x="43" y="127"/>
                    </a:lnTo>
                    <a:lnTo>
                      <a:pt x="64" y="133"/>
                    </a:lnTo>
                    <a:lnTo>
                      <a:pt x="93" y="131"/>
                    </a:lnTo>
                    <a:lnTo>
                      <a:pt x="150" y="101"/>
                    </a:lnTo>
                    <a:lnTo>
                      <a:pt x="162" y="67"/>
                    </a:lnTo>
                    <a:close/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pic>
            <p:nvPicPr>
              <p:cNvPr id="43276" name="Picture 268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17" y="-1188"/>
                <a:ext cx="67" cy="2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1" name="Group 269"/>
            <p:cNvGrpSpPr/>
            <p:nvPr/>
          </p:nvGrpSpPr>
          <p:grpSpPr bwMode="auto">
            <a:xfrm>
              <a:off x="6638" y="-1635"/>
              <a:ext cx="2" cy="406"/>
              <a:chOff x="6638" y="-1635"/>
              <a:chExt cx="2" cy="406"/>
            </a:xfrm>
          </p:grpSpPr>
          <p:sp>
            <p:nvSpPr>
              <p:cNvPr id="43303" name="Freeform 270"/>
              <p:cNvSpPr/>
              <p:nvPr/>
            </p:nvSpPr>
            <p:spPr bwMode="auto">
              <a:xfrm>
                <a:off x="6638" y="-1635"/>
                <a:ext cx="2" cy="406"/>
              </a:xfrm>
              <a:custGeom>
                <a:avLst/>
                <a:gdLst>
                  <a:gd name="T0" fmla="+- 0 -1635 -1635"/>
                  <a:gd name="T1" fmla="*/ -1635 h 406"/>
                  <a:gd name="T2" fmla="+- 0 -1229 -1635"/>
                  <a:gd name="T3" fmla="*/ -1229 h 406"/>
                </a:gdLst>
                <a:ahLst/>
                <a:cxnLst>
                  <a:cxn ang="0">
                    <a:pos x="0" y="T1"/>
                  </a:cxn>
                  <a:cxn ang="0">
                    <a:pos x="0" y="T3"/>
                  </a:cxn>
                </a:cxnLst>
                <a:rect l="0" t="0" r="r" b="b"/>
                <a:pathLst>
                  <a:path h="406">
                    <a:moveTo>
                      <a:pt x="0" y="0"/>
                    </a:moveTo>
                    <a:lnTo>
                      <a:pt x="0" y="406"/>
                    </a:lnTo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32" name="Group 271"/>
            <p:cNvGrpSpPr/>
            <p:nvPr/>
          </p:nvGrpSpPr>
          <p:grpSpPr bwMode="auto">
            <a:xfrm>
              <a:off x="6588" y="-1277"/>
              <a:ext cx="101" cy="48"/>
              <a:chOff x="6588" y="-1277"/>
              <a:chExt cx="101" cy="48"/>
            </a:xfrm>
          </p:grpSpPr>
          <p:sp>
            <p:nvSpPr>
              <p:cNvPr id="43302" name="Freeform 272"/>
              <p:cNvSpPr/>
              <p:nvPr/>
            </p:nvSpPr>
            <p:spPr bwMode="auto">
              <a:xfrm>
                <a:off x="6588" y="-1277"/>
                <a:ext cx="101" cy="48"/>
              </a:xfrm>
              <a:custGeom>
                <a:avLst/>
                <a:gdLst>
                  <a:gd name="T0" fmla="+- 0 6588 6588"/>
                  <a:gd name="T1" fmla="*/ T0 w 101"/>
                  <a:gd name="T2" fmla="+- 0 -1277 -1277"/>
                  <a:gd name="T3" fmla="*/ -1277 h 48"/>
                  <a:gd name="T4" fmla="+- 0 6638 6588"/>
                  <a:gd name="T5" fmla="*/ T4 w 101"/>
                  <a:gd name="T6" fmla="+- 0 -1229 -1277"/>
                  <a:gd name="T7" fmla="*/ -1229 h 48"/>
                  <a:gd name="T8" fmla="+- 0 6689 6588"/>
                  <a:gd name="T9" fmla="*/ T8 w 101"/>
                  <a:gd name="T10" fmla="+- 0 -1277 -1277"/>
                  <a:gd name="T11" fmla="*/ -1277 h 4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</a:cxnLst>
                <a:rect l="0" t="0" r="r" b="b"/>
                <a:pathLst>
                  <a:path w="101" h="48">
                    <a:moveTo>
                      <a:pt x="0" y="0"/>
                    </a:moveTo>
                    <a:lnTo>
                      <a:pt x="50" y="48"/>
                    </a:lnTo>
                    <a:lnTo>
                      <a:pt x="101" y="0"/>
                    </a:lnTo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33" name="Group 273"/>
            <p:cNvGrpSpPr/>
            <p:nvPr/>
          </p:nvGrpSpPr>
          <p:grpSpPr bwMode="auto">
            <a:xfrm>
              <a:off x="3211" y="-960"/>
              <a:ext cx="4577" cy="232"/>
              <a:chOff x="3211" y="-960"/>
              <a:chExt cx="4577" cy="232"/>
            </a:xfrm>
          </p:grpSpPr>
          <p:sp>
            <p:nvSpPr>
              <p:cNvPr id="43301" name="Freeform 274"/>
              <p:cNvSpPr/>
              <p:nvPr/>
            </p:nvSpPr>
            <p:spPr bwMode="auto">
              <a:xfrm>
                <a:off x="3211" y="-960"/>
                <a:ext cx="4577" cy="232"/>
              </a:xfrm>
              <a:custGeom>
                <a:avLst/>
                <a:gdLst>
                  <a:gd name="T0" fmla="+- 0 7788 3211"/>
                  <a:gd name="T1" fmla="*/ T0 w 4577"/>
                  <a:gd name="T2" fmla="+- 0 -960 -960"/>
                  <a:gd name="T3" fmla="*/ -960 h 232"/>
                  <a:gd name="T4" fmla="+- 0 7788 3211"/>
                  <a:gd name="T5" fmla="*/ T4 w 4577"/>
                  <a:gd name="T6" fmla="+- 0 -729 -960"/>
                  <a:gd name="T7" fmla="*/ -729 h 232"/>
                  <a:gd name="T8" fmla="+- 0 3211 3211"/>
                  <a:gd name="T9" fmla="*/ T8 w 4577"/>
                  <a:gd name="T10" fmla="+- 0 -729 -960"/>
                  <a:gd name="T11" fmla="*/ -729 h 23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</a:cxnLst>
                <a:rect l="0" t="0" r="r" b="b"/>
                <a:pathLst>
                  <a:path w="4577" h="232">
                    <a:moveTo>
                      <a:pt x="4577" y="0"/>
                    </a:moveTo>
                    <a:lnTo>
                      <a:pt x="4577" y="231"/>
                    </a:lnTo>
                    <a:lnTo>
                      <a:pt x="0" y="231"/>
                    </a:lnTo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34" name="Group 275"/>
            <p:cNvGrpSpPr/>
            <p:nvPr/>
          </p:nvGrpSpPr>
          <p:grpSpPr bwMode="auto">
            <a:xfrm>
              <a:off x="2659" y="-543"/>
              <a:ext cx="662" cy="206"/>
              <a:chOff x="2659" y="-543"/>
              <a:chExt cx="662" cy="206"/>
            </a:xfrm>
          </p:grpSpPr>
          <p:sp>
            <p:nvSpPr>
              <p:cNvPr id="43300" name="Freeform 276"/>
              <p:cNvSpPr/>
              <p:nvPr/>
            </p:nvSpPr>
            <p:spPr bwMode="auto">
              <a:xfrm>
                <a:off x="2659" y="-543"/>
                <a:ext cx="662" cy="206"/>
              </a:xfrm>
              <a:custGeom>
                <a:avLst/>
                <a:gdLst>
                  <a:gd name="T0" fmla="+- 0 2659 2659"/>
                  <a:gd name="T1" fmla="*/ T0 w 662"/>
                  <a:gd name="T2" fmla="+- 0 -336 -543"/>
                  <a:gd name="T3" fmla="*/ -336 h 206"/>
                  <a:gd name="T4" fmla="+- 0 3322 2659"/>
                  <a:gd name="T5" fmla="*/ T4 w 662"/>
                  <a:gd name="T6" fmla="+- 0 -336 -543"/>
                  <a:gd name="T7" fmla="*/ -336 h 206"/>
                  <a:gd name="T8" fmla="+- 0 3322 2659"/>
                  <a:gd name="T9" fmla="*/ T8 w 662"/>
                  <a:gd name="T10" fmla="+- 0 -543 -543"/>
                  <a:gd name="T11" fmla="*/ -543 h 206"/>
                  <a:gd name="T12" fmla="+- 0 2659 2659"/>
                  <a:gd name="T13" fmla="*/ T12 w 662"/>
                  <a:gd name="T14" fmla="+- 0 -543 -543"/>
                  <a:gd name="T15" fmla="*/ -543 h 206"/>
                  <a:gd name="T16" fmla="+- 0 2659 2659"/>
                  <a:gd name="T17" fmla="*/ T16 w 662"/>
                  <a:gd name="T18" fmla="+- 0 -336 -543"/>
                  <a:gd name="T19" fmla="*/ -336 h 20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662" h="206">
                    <a:moveTo>
                      <a:pt x="0" y="207"/>
                    </a:moveTo>
                    <a:lnTo>
                      <a:pt x="663" y="207"/>
                    </a:lnTo>
                    <a:lnTo>
                      <a:pt x="663" y="0"/>
                    </a:lnTo>
                    <a:lnTo>
                      <a:pt x="0" y="0"/>
                    </a:lnTo>
                    <a:lnTo>
                      <a:pt x="0" y="207"/>
                    </a:lnTo>
                    <a:close/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pic>
            <p:nvPicPr>
              <p:cNvPr id="43285" name="Picture 277"/>
              <p:cNvPicPr>
                <a:picLocks noChangeAspect="1" noChangeArrowheads="1"/>
              </p:cNvPicPr>
              <p:nvPr/>
            </p:nvPicPr>
            <p:blipFill>
              <a:blip r:embed="rId1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50" y="-486"/>
                <a:ext cx="269" cy="7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35" name="Group 278"/>
            <p:cNvGrpSpPr/>
            <p:nvPr/>
          </p:nvGrpSpPr>
          <p:grpSpPr bwMode="auto">
            <a:xfrm>
              <a:off x="3211" y="-729"/>
              <a:ext cx="2" cy="186"/>
              <a:chOff x="3211" y="-729"/>
              <a:chExt cx="2" cy="186"/>
            </a:xfrm>
          </p:grpSpPr>
          <p:sp>
            <p:nvSpPr>
              <p:cNvPr id="43299" name="Freeform 279"/>
              <p:cNvSpPr/>
              <p:nvPr/>
            </p:nvSpPr>
            <p:spPr bwMode="auto">
              <a:xfrm>
                <a:off x="3211" y="-729"/>
                <a:ext cx="2" cy="186"/>
              </a:xfrm>
              <a:custGeom>
                <a:avLst/>
                <a:gdLst>
                  <a:gd name="T0" fmla="+- 0 -729 -729"/>
                  <a:gd name="T1" fmla="*/ -729 h 186"/>
                  <a:gd name="T2" fmla="+- 0 -543 -729"/>
                  <a:gd name="T3" fmla="*/ -543 h 186"/>
                </a:gdLst>
                <a:ahLst/>
                <a:cxnLst>
                  <a:cxn ang="0">
                    <a:pos x="0" y="T1"/>
                  </a:cxn>
                  <a:cxn ang="0">
                    <a:pos x="0" y="T3"/>
                  </a:cxn>
                </a:cxnLst>
                <a:rect l="0" t="0" r="r" b="b"/>
                <a:pathLst>
                  <a:path h="186">
                    <a:moveTo>
                      <a:pt x="0" y="0"/>
                    </a:moveTo>
                    <a:lnTo>
                      <a:pt x="0" y="186"/>
                    </a:lnTo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36" name="Group 280"/>
            <p:cNvGrpSpPr/>
            <p:nvPr/>
          </p:nvGrpSpPr>
          <p:grpSpPr bwMode="auto">
            <a:xfrm>
              <a:off x="3161" y="-589"/>
              <a:ext cx="101" cy="47"/>
              <a:chOff x="3161" y="-589"/>
              <a:chExt cx="101" cy="47"/>
            </a:xfrm>
          </p:grpSpPr>
          <p:sp>
            <p:nvSpPr>
              <p:cNvPr id="43298" name="Freeform 281"/>
              <p:cNvSpPr/>
              <p:nvPr/>
            </p:nvSpPr>
            <p:spPr bwMode="auto">
              <a:xfrm>
                <a:off x="3161" y="-589"/>
                <a:ext cx="101" cy="47"/>
              </a:xfrm>
              <a:custGeom>
                <a:avLst/>
                <a:gdLst>
                  <a:gd name="T0" fmla="+- 0 3161 3161"/>
                  <a:gd name="T1" fmla="*/ T0 w 101"/>
                  <a:gd name="T2" fmla="+- 0 -589 -589"/>
                  <a:gd name="T3" fmla="*/ -589 h 47"/>
                  <a:gd name="T4" fmla="+- 0 3211 3161"/>
                  <a:gd name="T5" fmla="*/ T4 w 101"/>
                  <a:gd name="T6" fmla="+- 0 -543 -589"/>
                  <a:gd name="T7" fmla="*/ -543 h 47"/>
                  <a:gd name="T8" fmla="+- 0 3262 3161"/>
                  <a:gd name="T9" fmla="*/ T8 w 101"/>
                  <a:gd name="T10" fmla="+- 0 -589 -589"/>
                  <a:gd name="T11" fmla="*/ -589 h 4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</a:cxnLst>
                <a:rect l="0" t="0" r="r" b="b"/>
                <a:pathLst>
                  <a:path w="101" h="47">
                    <a:moveTo>
                      <a:pt x="0" y="0"/>
                    </a:moveTo>
                    <a:lnTo>
                      <a:pt x="50" y="46"/>
                    </a:lnTo>
                    <a:lnTo>
                      <a:pt x="101" y="0"/>
                    </a:lnTo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37" name="Group 282"/>
            <p:cNvGrpSpPr/>
            <p:nvPr/>
          </p:nvGrpSpPr>
          <p:grpSpPr bwMode="auto">
            <a:xfrm>
              <a:off x="5406" y="-2578"/>
              <a:ext cx="163" cy="136"/>
              <a:chOff x="5406" y="-2578"/>
              <a:chExt cx="163" cy="136"/>
            </a:xfrm>
          </p:grpSpPr>
          <p:sp>
            <p:nvSpPr>
              <p:cNvPr id="43297" name="Freeform 283"/>
              <p:cNvSpPr/>
              <p:nvPr/>
            </p:nvSpPr>
            <p:spPr bwMode="auto">
              <a:xfrm>
                <a:off x="5406" y="-2578"/>
                <a:ext cx="163" cy="136"/>
              </a:xfrm>
              <a:custGeom>
                <a:avLst/>
                <a:gdLst>
                  <a:gd name="T0" fmla="+- 0 5406 5406"/>
                  <a:gd name="T1" fmla="*/ T0 w 163"/>
                  <a:gd name="T2" fmla="+- 0 -2442 -2578"/>
                  <a:gd name="T3" fmla="*/ -2442 h 136"/>
                  <a:gd name="T4" fmla="+- 0 5569 5406"/>
                  <a:gd name="T5" fmla="*/ T4 w 163"/>
                  <a:gd name="T6" fmla="+- 0 -2442 -2578"/>
                  <a:gd name="T7" fmla="*/ -2442 h 136"/>
                  <a:gd name="T8" fmla="+- 0 5569 5406"/>
                  <a:gd name="T9" fmla="*/ T8 w 163"/>
                  <a:gd name="T10" fmla="+- 0 -2578 -2578"/>
                  <a:gd name="T11" fmla="*/ -2578 h 136"/>
                  <a:gd name="T12" fmla="+- 0 5406 5406"/>
                  <a:gd name="T13" fmla="*/ T12 w 163"/>
                  <a:gd name="T14" fmla="+- 0 -2578 -2578"/>
                  <a:gd name="T15" fmla="*/ -2578 h 136"/>
                  <a:gd name="T16" fmla="+- 0 5406 5406"/>
                  <a:gd name="T17" fmla="*/ T16 w 163"/>
                  <a:gd name="T18" fmla="+- 0 -2442 -2578"/>
                  <a:gd name="T19" fmla="*/ -2442 h 13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63" h="136">
                    <a:moveTo>
                      <a:pt x="0" y="136"/>
                    </a:moveTo>
                    <a:lnTo>
                      <a:pt x="163" y="136"/>
                    </a:lnTo>
                    <a:lnTo>
                      <a:pt x="163" y="0"/>
                    </a:lnTo>
                    <a:lnTo>
                      <a:pt x="0" y="0"/>
                    </a:lnTo>
                    <a:lnTo>
                      <a:pt x="0" y="136"/>
                    </a:lnTo>
                    <a:close/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38" name="Group 284"/>
            <p:cNvGrpSpPr/>
            <p:nvPr/>
          </p:nvGrpSpPr>
          <p:grpSpPr bwMode="auto">
            <a:xfrm>
              <a:off x="5406" y="-2442"/>
              <a:ext cx="163" cy="134"/>
              <a:chOff x="5406" y="-2442"/>
              <a:chExt cx="163" cy="134"/>
            </a:xfrm>
          </p:grpSpPr>
          <p:sp>
            <p:nvSpPr>
              <p:cNvPr id="43296" name="Freeform 285"/>
              <p:cNvSpPr/>
              <p:nvPr/>
            </p:nvSpPr>
            <p:spPr bwMode="auto">
              <a:xfrm>
                <a:off x="5406" y="-2442"/>
                <a:ext cx="163" cy="134"/>
              </a:xfrm>
              <a:custGeom>
                <a:avLst/>
                <a:gdLst>
                  <a:gd name="T0" fmla="+- 0 5406 5406"/>
                  <a:gd name="T1" fmla="*/ T0 w 163"/>
                  <a:gd name="T2" fmla="+- 0 -2308 -2442"/>
                  <a:gd name="T3" fmla="*/ -2308 h 134"/>
                  <a:gd name="T4" fmla="+- 0 5569 5406"/>
                  <a:gd name="T5" fmla="*/ T4 w 163"/>
                  <a:gd name="T6" fmla="+- 0 -2308 -2442"/>
                  <a:gd name="T7" fmla="*/ -2308 h 134"/>
                  <a:gd name="T8" fmla="+- 0 5569 5406"/>
                  <a:gd name="T9" fmla="*/ T8 w 163"/>
                  <a:gd name="T10" fmla="+- 0 -2442 -2442"/>
                  <a:gd name="T11" fmla="*/ -2442 h 134"/>
                  <a:gd name="T12" fmla="+- 0 5406 5406"/>
                  <a:gd name="T13" fmla="*/ T12 w 163"/>
                  <a:gd name="T14" fmla="+- 0 -2442 -2442"/>
                  <a:gd name="T15" fmla="*/ -2442 h 134"/>
                  <a:gd name="T16" fmla="+- 0 5406 5406"/>
                  <a:gd name="T17" fmla="*/ T16 w 163"/>
                  <a:gd name="T18" fmla="+- 0 -2308 -2442"/>
                  <a:gd name="T19" fmla="*/ -2308 h 13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63" h="134">
                    <a:moveTo>
                      <a:pt x="0" y="134"/>
                    </a:moveTo>
                    <a:lnTo>
                      <a:pt x="163" y="134"/>
                    </a:lnTo>
                    <a:lnTo>
                      <a:pt x="163" y="0"/>
                    </a:lnTo>
                    <a:lnTo>
                      <a:pt x="0" y="0"/>
                    </a:lnTo>
                    <a:lnTo>
                      <a:pt x="0" y="134"/>
                    </a:lnTo>
                    <a:close/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39" name="Group 286"/>
            <p:cNvGrpSpPr/>
            <p:nvPr/>
          </p:nvGrpSpPr>
          <p:grpSpPr bwMode="auto">
            <a:xfrm>
              <a:off x="5406" y="-2308"/>
              <a:ext cx="163" cy="134"/>
              <a:chOff x="5406" y="-2308"/>
              <a:chExt cx="163" cy="134"/>
            </a:xfrm>
          </p:grpSpPr>
          <p:sp>
            <p:nvSpPr>
              <p:cNvPr id="43391" name="Freeform 287"/>
              <p:cNvSpPr/>
              <p:nvPr/>
            </p:nvSpPr>
            <p:spPr bwMode="auto">
              <a:xfrm>
                <a:off x="5406" y="-2308"/>
                <a:ext cx="163" cy="134"/>
              </a:xfrm>
              <a:custGeom>
                <a:avLst/>
                <a:gdLst>
                  <a:gd name="T0" fmla="+- 0 5406 5406"/>
                  <a:gd name="T1" fmla="*/ T0 w 163"/>
                  <a:gd name="T2" fmla="+- 0 -2173 -2308"/>
                  <a:gd name="T3" fmla="*/ -2173 h 134"/>
                  <a:gd name="T4" fmla="+- 0 5569 5406"/>
                  <a:gd name="T5" fmla="*/ T4 w 163"/>
                  <a:gd name="T6" fmla="+- 0 -2173 -2308"/>
                  <a:gd name="T7" fmla="*/ -2173 h 134"/>
                  <a:gd name="T8" fmla="+- 0 5569 5406"/>
                  <a:gd name="T9" fmla="*/ T8 w 163"/>
                  <a:gd name="T10" fmla="+- 0 -2308 -2308"/>
                  <a:gd name="T11" fmla="*/ -2308 h 134"/>
                  <a:gd name="T12" fmla="+- 0 5406 5406"/>
                  <a:gd name="T13" fmla="*/ T12 w 163"/>
                  <a:gd name="T14" fmla="+- 0 -2308 -2308"/>
                  <a:gd name="T15" fmla="*/ -2308 h 134"/>
                  <a:gd name="T16" fmla="+- 0 5406 5406"/>
                  <a:gd name="T17" fmla="*/ T16 w 163"/>
                  <a:gd name="T18" fmla="+- 0 -2173 -2308"/>
                  <a:gd name="T19" fmla="*/ -2173 h 13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63" h="134">
                    <a:moveTo>
                      <a:pt x="0" y="135"/>
                    </a:moveTo>
                    <a:lnTo>
                      <a:pt x="163" y="135"/>
                    </a:lnTo>
                    <a:lnTo>
                      <a:pt x="163" y="0"/>
                    </a:lnTo>
                    <a:lnTo>
                      <a:pt x="0" y="0"/>
                    </a:lnTo>
                    <a:lnTo>
                      <a:pt x="0" y="135"/>
                    </a:lnTo>
                    <a:close/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40" name="Group 288"/>
            <p:cNvGrpSpPr/>
            <p:nvPr/>
          </p:nvGrpSpPr>
          <p:grpSpPr bwMode="auto">
            <a:xfrm>
              <a:off x="5406" y="-2173"/>
              <a:ext cx="163" cy="136"/>
              <a:chOff x="5406" y="-2173"/>
              <a:chExt cx="163" cy="136"/>
            </a:xfrm>
          </p:grpSpPr>
          <p:sp>
            <p:nvSpPr>
              <p:cNvPr id="43390" name="Freeform 289"/>
              <p:cNvSpPr/>
              <p:nvPr/>
            </p:nvSpPr>
            <p:spPr bwMode="auto">
              <a:xfrm>
                <a:off x="5406" y="-2173"/>
                <a:ext cx="163" cy="136"/>
              </a:xfrm>
              <a:custGeom>
                <a:avLst/>
                <a:gdLst>
                  <a:gd name="T0" fmla="+- 0 5406 5406"/>
                  <a:gd name="T1" fmla="*/ T0 w 163"/>
                  <a:gd name="T2" fmla="+- 0 -2038 -2173"/>
                  <a:gd name="T3" fmla="*/ -2038 h 136"/>
                  <a:gd name="T4" fmla="+- 0 5569 5406"/>
                  <a:gd name="T5" fmla="*/ T4 w 163"/>
                  <a:gd name="T6" fmla="+- 0 -2038 -2173"/>
                  <a:gd name="T7" fmla="*/ -2038 h 136"/>
                  <a:gd name="T8" fmla="+- 0 5569 5406"/>
                  <a:gd name="T9" fmla="*/ T8 w 163"/>
                  <a:gd name="T10" fmla="+- 0 -2173 -2173"/>
                  <a:gd name="T11" fmla="*/ -2173 h 136"/>
                  <a:gd name="T12" fmla="+- 0 5406 5406"/>
                  <a:gd name="T13" fmla="*/ T12 w 163"/>
                  <a:gd name="T14" fmla="+- 0 -2173 -2173"/>
                  <a:gd name="T15" fmla="*/ -2173 h 136"/>
                  <a:gd name="T16" fmla="+- 0 5406 5406"/>
                  <a:gd name="T17" fmla="*/ T16 w 163"/>
                  <a:gd name="T18" fmla="+- 0 -2038 -2173"/>
                  <a:gd name="T19" fmla="*/ -2038 h 13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63" h="136">
                    <a:moveTo>
                      <a:pt x="0" y="135"/>
                    </a:moveTo>
                    <a:lnTo>
                      <a:pt x="163" y="135"/>
                    </a:lnTo>
                    <a:lnTo>
                      <a:pt x="163" y="0"/>
                    </a:lnTo>
                    <a:lnTo>
                      <a:pt x="0" y="0"/>
                    </a:lnTo>
                    <a:lnTo>
                      <a:pt x="0" y="135"/>
                    </a:lnTo>
                    <a:close/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41" name="Group 290"/>
            <p:cNvGrpSpPr/>
            <p:nvPr/>
          </p:nvGrpSpPr>
          <p:grpSpPr bwMode="auto">
            <a:xfrm>
              <a:off x="5406" y="-2038"/>
              <a:ext cx="163" cy="134"/>
              <a:chOff x="5406" y="-2038"/>
              <a:chExt cx="163" cy="134"/>
            </a:xfrm>
          </p:grpSpPr>
          <p:sp>
            <p:nvSpPr>
              <p:cNvPr id="43389" name="Freeform 291"/>
              <p:cNvSpPr/>
              <p:nvPr/>
            </p:nvSpPr>
            <p:spPr bwMode="auto">
              <a:xfrm>
                <a:off x="5406" y="-2038"/>
                <a:ext cx="163" cy="134"/>
              </a:xfrm>
              <a:custGeom>
                <a:avLst/>
                <a:gdLst>
                  <a:gd name="T0" fmla="+- 0 5406 5406"/>
                  <a:gd name="T1" fmla="*/ T0 w 163"/>
                  <a:gd name="T2" fmla="+- 0 -1903 -2038"/>
                  <a:gd name="T3" fmla="*/ -1903 h 134"/>
                  <a:gd name="T4" fmla="+- 0 5569 5406"/>
                  <a:gd name="T5" fmla="*/ T4 w 163"/>
                  <a:gd name="T6" fmla="+- 0 -1903 -2038"/>
                  <a:gd name="T7" fmla="*/ -1903 h 134"/>
                  <a:gd name="T8" fmla="+- 0 5569 5406"/>
                  <a:gd name="T9" fmla="*/ T8 w 163"/>
                  <a:gd name="T10" fmla="+- 0 -2038 -2038"/>
                  <a:gd name="T11" fmla="*/ -2038 h 134"/>
                  <a:gd name="T12" fmla="+- 0 5406 5406"/>
                  <a:gd name="T13" fmla="*/ T12 w 163"/>
                  <a:gd name="T14" fmla="+- 0 -2038 -2038"/>
                  <a:gd name="T15" fmla="*/ -2038 h 134"/>
                  <a:gd name="T16" fmla="+- 0 5406 5406"/>
                  <a:gd name="T17" fmla="*/ T16 w 163"/>
                  <a:gd name="T18" fmla="+- 0 -1903 -2038"/>
                  <a:gd name="T19" fmla="*/ -1903 h 13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63" h="134">
                    <a:moveTo>
                      <a:pt x="0" y="135"/>
                    </a:moveTo>
                    <a:lnTo>
                      <a:pt x="163" y="135"/>
                    </a:lnTo>
                    <a:lnTo>
                      <a:pt x="163" y="0"/>
                    </a:lnTo>
                    <a:lnTo>
                      <a:pt x="0" y="0"/>
                    </a:lnTo>
                    <a:lnTo>
                      <a:pt x="0" y="135"/>
                    </a:lnTo>
                    <a:close/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42" name="Group 292"/>
            <p:cNvGrpSpPr/>
            <p:nvPr/>
          </p:nvGrpSpPr>
          <p:grpSpPr bwMode="auto">
            <a:xfrm>
              <a:off x="5406" y="-1903"/>
              <a:ext cx="163" cy="134"/>
              <a:chOff x="5406" y="-1903"/>
              <a:chExt cx="163" cy="134"/>
            </a:xfrm>
          </p:grpSpPr>
          <p:sp>
            <p:nvSpPr>
              <p:cNvPr id="43388" name="Freeform 293"/>
              <p:cNvSpPr/>
              <p:nvPr/>
            </p:nvSpPr>
            <p:spPr bwMode="auto">
              <a:xfrm>
                <a:off x="5406" y="-1903"/>
                <a:ext cx="163" cy="134"/>
              </a:xfrm>
              <a:custGeom>
                <a:avLst/>
                <a:gdLst>
                  <a:gd name="T0" fmla="+- 0 5406 5406"/>
                  <a:gd name="T1" fmla="*/ T0 w 163"/>
                  <a:gd name="T2" fmla="+- 0 -1769 -1903"/>
                  <a:gd name="T3" fmla="*/ -1769 h 134"/>
                  <a:gd name="T4" fmla="+- 0 5569 5406"/>
                  <a:gd name="T5" fmla="*/ T4 w 163"/>
                  <a:gd name="T6" fmla="+- 0 -1769 -1903"/>
                  <a:gd name="T7" fmla="*/ -1769 h 134"/>
                  <a:gd name="T8" fmla="+- 0 5569 5406"/>
                  <a:gd name="T9" fmla="*/ T8 w 163"/>
                  <a:gd name="T10" fmla="+- 0 -1903 -1903"/>
                  <a:gd name="T11" fmla="*/ -1903 h 134"/>
                  <a:gd name="T12" fmla="+- 0 5406 5406"/>
                  <a:gd name="T13" fmla="*/ T12 w 163"/>
                  <a:gd name="T14" fmla="+- 0 -1903 -1903"/>
                  <a:gd name="T15" fmla="*/ -1903 h 134"/>
                  <a:gd name="T16" fmla="+- 0 5406 5406"/>
                  <a:gd name="T17" fmla="*/ T16 w 163"/>
                  <a:gd name="T18" fmla="+- 0 -1769 -1903"/>
                  <a:gd name="T19" fmla="*/ -1769 h 13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63" h="134">
                    <a:moveTo>
                      <a:pt x="0" y="134"/>
                    </a:moveTo>
                    <a:lnTo>
                      <a:pt x="163" y="134"/>
                    </a:lnTo>
                    <a:lnTo>
                      <a:pt x="163" y="0"/>
                    </a:lnTo>
                    <a:lnTo>
                      <a:pt x="0" y="0"/>
                    </a:lnTo>
                    <a:lnTo>
                      <a:pt x="0" y="134"/>
                    </a:lnTo>
                    <a:close/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43" name="Group 294"/>
            <p:cNvGrpSpPr/>
            <p:nvPr/>
          </p:nvGrpSpPr>
          <p:grpSpPr bwMode="auto">
            <a:xfrm>
              <a:off x="5406" y="-1769"/>
              <a:ext cx="163" cy="136"/>
              <a:chOff x="5406" y="-1769"/>
              <a:chExt cx="163" cy="136"/>
            </a:xfrm>
          </p:grpSpPr>
          <p:sp>
            <p:nvSpPr>
              <p:cNvPr id="43387" name="Freeform 295"/>
              <p:cNvSpPr/>
              <p:nvPr/>
            </p:nvSpPr>
            <p:spPr bwMode="auto">
              <a:xfrm>
                <a:off x="5406" y="-1769"/>
                <a:ext cx="163" cy="136"/>
              </a:xfrm>
              <a:custGeom>
                <a:avLst/>
                <a:gdLst>
                  <a:gd name="T0" fmla="+- 0 5406 5406"/>
                  <a:gd name="T1" fmla="*/ T0 w 163"/>
                  <a:gd name="T2" fmla="+- 0 -1633 -1769"/>
                  <a:gd name="T3" fmla="*/ -1633 h 136"/>
                  <a:gd name="T4" fmla="+- 0 5569 5406"/>
                  <a:gd name="T5" fmla="*/ T4 w 163"/>
                  <a:gd name="T6" fmla="+- 0 -1633 -1769"/>
                  <a:gd name="T7" fmla="*/ -1633 h 136"/>
                  <a:gd name="T8" fmla="+- 0 5569 5406"/>
                  <a:gd name="T9" fmla="*/ T8 w 163"/>
                  <a:gd name="T10" fmla="+- 0 -1769 -1769"/>
                  <a:gd name="T11" fmla="*/ -1769 h 136"/>
                  <a:gd name="T12" fmla="+- 0 5406 5406"/>
                  <a:gd name="T13" fmla="*/ T12 w 163"/>
                  <a:gd name="T14" fmla="+- 0 -1769 -1769"/>
                  <a:gd name="T15" fmla="*/ -1769 h 136"/>
                  <a:gd name="T16" fmla="+- 0 5406 5406"/>
                  <a:gd name="T17" fmla="*/ T16 w 163"/>
                  <a:gd name="T18" fmla="+- 0 -1633 -1769"/>
                  <a:gd name="T19" fmla="*/ -1633 h 13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63" h="136">
                    <a:moveTo>
                      <a:pt x="0" y="136"/>
                    </a:moveTo>
                    <a:lnTo>
                      <a:pt x="163" y="136"/>
                    </a:lnTo>
                    <a:lnTo>
                      <a:pt x="163" y="0"/>
                    </a:lnTo>
                    <a:lnTo>
                      <a:pt x="0" y="0"/>
                    </a:lnTo>
                    <a:lnTo>
                      <a:pt x="0" y="136"/>
                    </a:lnTo>
                    <a:close/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44" name="Group 296"/>
            <p:cNvGrpSpPr/>
            <p:nvPr/>
          </p:nvGrpSpPr>
          <p:grpSpPr bwMode="auto">
            <a:xfrm>
              <a:off x="5407" y="-1364"/>
              <a:ext cx="162" cy="134"/>
              <a:chOff x="5407" y="-1364"/>
              <a:chExt cx="162" cy="134"/>
            </a:xfrm>
          </p:grpSpPr>
          <p:sp>
            <p:nvSpPr>
              <p:cNvPr id="43386" name="Freeform 297"/>
              <p:cNvSpPr/>
              <p:nvPr/>
            </p:nvSpPr>
            <p:spPr bwMode="auto">
              <a:xfrm>
                <a:off x="5407" y="-1364"/>
                <a:ext cx="162" cy="134"/>
              </a:xfrm>
              <a:custGeom>
                <a:avLst/>
                <a:gdLst>
                  <a:gd name="T0" fmla="+- 0 5569 5407"/>
                  <a:gd name="T1" fmla="*/ T0 w 162"/>
                  <a:gd name="T2" fmla="+- 0 -1297 -1364"/>
                  <a:gd name="T3" fmla="*/ -1297 h 134"/>
                  <a:gd name="T4" fmla="+- 0 5539 5407"/>
                  <a:gd name="T5" fmla="*/ T4 w 162"/>
                  <a:gd name="T6" fmla="+- 0 -1350 -1364"/>
                  <a:gd name="T7" fmla="*/ -1350 h 134"/>
                  <a:gd name="T8" fmla="+- 0 5495 5407"/>
                  <a:gd name="T9" fmla="*/ T8 w 162"/>
                  <a:gd name="T10" fmla="+- 0 -1364 -1364"/>
                  <a:gd name="T11" fmla="*/ -1364 h 134"/>
                  <a:gd name="T12" fmla="+- 0 5468 5407"/>
                  <a:gd name="T13" fmla="*/ T12 w 162"/>
                  <a:gd name="T14" fmla="+- 0 -1362 -1364"/>
                  <a:gd name="T15" fmla="*/ -1362 h 134"/>
                  <a:gd name="T16" fmla="+- 0 5445 5407"/>
                  <a:gd name="T17" fmla="*/ T16 w 162"/>
                  <a:gd name="T18" fmla="+- 0 -1354 -1364"/>
                  <a:gd name="T19" fmla="*/ -1354 h 134"/>
                  <a:gd name="T20" fmla="+- 0 5427 5407"/>
                  <a:gd name="T21" fmla="*/ T20 w 162"/>
                  <a:gd name="T22" fmla="+- 0 -1342 -1364"/>
                  <a:gd name="T23" fmla="*/ -1342 h 134"/>
                  <a:gd name="T24" fmla="+- 0 5414 5407"/>
                  <a:gd name="T25" fmla="*/ T24 w 162"/>
                  <a:gd name="T26" fmla="+- 0 -1327 -1364"/>
                  <a:gd name="T27" fmla="*/ -1327 h 134"/>
                  <a:gd name="T28" fmla="+- 0 5407 5407"/>
                  <a:gd name="T29" fmla="*/ T28 w 162"/>
                  <a:gd name="T30" fmla="+- 0 -1309 -1364"/>
                  <a:gd name="T31" fmla="*/ -1309 h 134"/>
                  <a:gd name="T32" fmla="+- 0 5410 5407"/>
                  <a:gd name="T33" fmla="*/ T32 w 162"/>
                  <a:gd name="T34" fmla="+- 0 -1285 -1364"/>
                  <a:gd name="T35" fmla="*/ -1285 h 134"/>
                  <a:gd name="T36" fmla="+- 0 5418 5407"/>
                  <a:gd name="T37" fmla="*/ T36 w 162"/>
                  <a:gd name="T38" fmla="+- 0 -1265 -1364"/>
                  <a:gd name="T39" fmla="*/ -1265 h 134"/>
                  <a:gd name="T40" fmla="+- 0 5432 5407"/>
                  <a:gd name="T41" fmla="*/ T40 w 162"/>
                  <a:gd name="T42" fmla="+- 0 -1249 -1364"/>
                  <a:gd name="T43" fmla="*/ -1249 h 134"/>
                  <a:gd name="T44" fmla="+- 0 5449 5407"/>
                  <a:gd name="T45" fmla="*/ T44 w 162"/>
                  <a:gd name="T46" fmla="+- 0 -1237 -1364"/>
                  <a:gd name="T47" fmla="*/ -1237 h 134"/>
                  <a:gd name="T48" fmla="+- 0 5470 5407"/>
                  <a:gd name="T49" fmla="*/ T48 w 162"/>
                  <a:gd name="T50" fmla="+- 0 -1230 -1364"/>
                  <a:gd name="T51" fmla="*/ -1230 h 134"/>
                  <a:gd name="T52" fmla="+- 0 5499 5407"/>
                  <a:gd name="T53" fmla="*/ T52 w 162"/>
                  <a:gd name="T54" fmla="+- 0 -1232 -1364"/>
                  <a:gd name="T55" fmla="*/ -1232 h 134"/>
                  <a:gd name="T56" fmla="+- 0 5557 5407"/>
                  <a:gd name="T57" fmla="*/ T56 w 162"/>
                  <a:gd name="T58" fmla="+- 0 -1263 -1364"/>
                  <a:gd name="T59" fmla="*/ -1263 h 134"/>
                  <a:gd name="T60" fmla="+- 0 5569 5407"/>
                  <a:gd name="T61" fmla="*/ T60 w 162"/>
                  <a:gd name="T62" fmla="+- 0 -1297 -1364"/>
                  <a:gd name="T63" fmla="*/ -1297 h 13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  <a:cxn ang="0">
                    <a:pos x="T53" y="T55"/>
                  </a:cxn>
                  <a:cxn ang="0">
                    <a:pos x="T57" y="T59"/>
                  </a:cxn>
                  <a:cxn ang="0">
                    <a:pos x="T61" y="T63"/>
                  </a:cxn>
                </a:cxnLst>
                <a:rect l="0" t="0" r="r" b="b"/>
                <a:pathLst>
                  <a:path w="162" h="134">
                    <a:moveTo>
                      <a:pt x="162" y="67"/>
                    </a:moveTo>
                    <a:lnTo>
                      <a:pt x="132" y="14"/>
                    </a:lnTo>
                    <a:lnTo>
                      <a:pt x="88" y="0"/>
                    </a:lnTo>
                    <a:lnTo>
                      <a:pt x="61" y="2"/>
                    </a:lnTo>
                    <a:lnTo>
                      <a:pt x="38" y="10"/>
                    </a:lnTo>
                    <a:lnTo>
                      <a:pt x="20" y="22"/>
                    </a:lnTo>
                    <a:lnTo>
                      <a:pt x="7" y="37"/>
                    </a:lnTo>
                    <a:lnTo>
                      <a:pt x="0" y="55"/>
                    </a:lnTo>
                    <a:lnTo>
                      <a:pt x="3" y="79"/>
                    </a:lnTo>
                    <a:lnTo>
                      <a:pt x="11" y="99"/>
                    </a:lnTo>
                    <a:lnTo>
                      <a:pt x="25" y="115"/>
                    </a:lnTo>
                    <a:lnTo>
                      <a:pt x="42" y="127"/>
                    </a:lnTo>
                    <a:lnTo>
                      <a:pt x="63" y="134"/>
                    </a:lnTo>
                    <a:lnTo>
                      <a:pt x="92" y="132"/>
                    </a:lnTo>
                    <a:lnTo>
                      <a:pt x="150" y="101"/>
                    </a:lnTo>
                    <a:lnTo>
                      <a:pt x="162" y="67"/>
                    </a:lnTo>
                    <a:close/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pic>
            <p:nvPicPr>
              <p:cNvPr id="43306" name="Picture 298"/>
              <p:cNvPicPr>
                <a:picLocks noChangeAspect="1" noChangeArrowheads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73" y="-1324"/>
                <a:ext cx="67" cy="20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45" name="Group 299"/>
            <p:cNvGrpSpPr/>
            <p:nvPr/>
          </p:nvGrpSpPr>
          <p:grpSpPr bwMode="auto">
            <a:xfrm>
              <a:off x="5489" y="-1633"/>
              <a:ext cx="2" cy="269"/>
              <a:chOff x="5489" y="-1633"/>
              <a:chExt cx="2" cy="269"/>
            </a:xfrm>
          </p:grpSpPr>
          <p:sp>
            <p:nvSpPr>
              <p:cNvPr id="43379" name="Freeform 300"/>
              <p:cNvSpPr/>
              <p:nvPr/>
            </p:nvSpPr>
            <p:spPr bwMode="auto">
              <a:xfrm>
                <a:off x="5489" y="-1633"/>
                <a:ext cx="2" cy="269"/>
              </a:xfrm>
              <a:custGeom>
                <a:avLst/>
                <a:gdLst>
                  <a:gd name="T0" fmla="+- 0 -1633 -1633"/>
                  <a:gd name="T1" fmla="*/ -1633 h 269"/>
                  <a:gd name="T2" fmla="+- 0 -1365 -1633"/>
                  <a:gd name="T3" fmla="*/ -1365 h 269"/>
                </a:gdLst>
                <a:ahLst/>
                <a:cxnLst>
                  <a:cxn ang="0">
                    <a:pos x="0" y="T1"/>
                  </a:cxn>
                  <a:cxn ang="0">
                    <a:pos x="0" y="T3"/>
                  </a:cxn>
                </a:cxnLst>
                <a:rect l="0" t="0" r="r" b="b"/>
                <a:pathLst>
                  <a:path h="269">
                    <a:moveTo>
                      <a:pt x="0" y="0"/>
                    </a:moveTo>
                    <a:lnTo>
                      <a:pt x="0" y="268"/>
                    </a:lnTo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46" name="Group 301"/>
            <p:cNvGrpSpPr/>
            <p:nvPr/>
          </p:nvGrpSpPr>
          <p:grpSpPr bwMode="auto">
            <a:xfrm>
              <a:off x="5438" y="-1411"/>
              <a:ext cx="101" cy="47"/>
              <a:chOff x="5438" y="-1411"/>
              <a:chExt cx="101" cy="47"/>
            </a:xfrm>
          </p:grpSpPr>
          <p:sp>
            <p:nvSpPr>
              <p:cNvPr id="43378" name="Freeform 302"/>
              <p:cNvSpPr/>
              <p:nvPr/>
            </p:nvSpPr>
            <p:spPr bwMode="auto">
              <a:xfrm>
                <a:off x="5438" y="-1411"/>
                <a:ext cx="101" cy="47"/>
              </a:xfrm>
              <a:custGeom>
                <a:avLst/>
                <a:gdLst>
                  <a:gd name="T0" fmla="+- 0 5438 5438"/>
                  <a:gd name="T1" fmla="*/ T0 w 101"/>
                  <a:gd name="T2" fmla="+- 0 -1411 -1411"/>
                  <a:gd name="T3" fmla="*/ -1411 h 47"/>
                  <a:gd name="T4" fmla="+- 0 5489 5438"/>
                  <a:gd name="T5" fmla="*/ T4 w 101"/>
                  <a:gd name="T6" fmla="+- 0 -1365 -1411"/>
                  <a:gd name="T7" fmla="*/ -1365 h 47"/>
                  <a:gd name="T8" fmla="+- 0 5539 5438"/>
                  <a:gd name="T9" fmla="*/ T8 w 101"/>
                  <a:gd name="T10" fmla="+- 0 -1411 -1411"/>
                  <a:gd name="T11" fmla="*/ -1411 h 4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</a:cxnLst>
                <a:rect l="0" t="0" r="r" b="b"/>
                <a:pathLst>
                  <a:path w="101" h="47">
                    <a:moveTo>
                      <a:pt x="0" y="0"/>
                    </a:moveTo>
                    <a:lnTo>
                      <a:pt x="51" y="46"/>
                    </a:lnTo>
                    <a:lnTo>
                      <a:pt x="101" y="0"/>
                    </a:lnTo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47" name="Group 303"/>
            <p:cNvGrpSpPr/>
            <p:nvPr/>
          </p:nvGrpSpPr>
          <p:grpSpPr bwMode="auto">
            <a:xfrm>
              <a:off x="3079" y="-1095"/>
              <a:ext cx="3559" cy="222"/>
              <a:chOff x="3079" y="-1095"/>
              <a:chExt cx="3559" cy="222"/>
            </a:xfrm>
          </p:grpSpPr>
          <p:sp>
            <p:nvSpPr>
              <p:cNvPr id="43377" name="Freeform 304"/>
              <p:cNvSpPr/>
              <p:nvPr/>
            </p:nvSpPr>
            <p:spPr bwMode="auto">
              <a:xfrm>
                <a:off x="3079" y="-1095"/>
                <a:ext cx="3559" cy="222"/>
              </a:xfrm>
              <a:custGeom>
                <a:avLst/>
                <a:gdLst>
                  <a:gd name="T0" fmla="+- 0 6638 3079"/>
                  <a:gd name="T1" fmla="*/ T0 w 3559"/>
                  <a:gd name="T2" fmla="+- 0 -1095 -1095"/>
                  <a:gd name="T3" fmla="*/ -1095 h 222"/>
                  <a:gd name="T4" fmla="+- 0 6638 3079"/>
                  <a:gd name="T5" fmla="*/ T4 w 3559"/>
                  <a:gd name="T6" fmla="+- 0 -873 -1095"/>
                  <a:gd name="T7" fmla="*/ -873 h 222"/>
                  <a:gd name="T8" fmla="+- 0 3079 3079"/>
                  <a:gd name="T9" fmla="*/ T8 w 3559"/>
                  <a:gd name="T10" fmla="+- 0 -873 -1095"/>
                  <a:gd name="T11" fmla="*/ -873 h 22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</a:cxnLst>
                <a:rect l="0" t="0" r="r" b="b"/>
                <a:pathLst>
                  <a:path w="3559" h="222">
                    <a:moveTo>
                      <a:pt x="3559" y="0"/>
                    </a:moveTo>
                    <a:lnTo>
                      <a:pt x="3559" y="222"/>
                    </a:lnTo>
                    <a:lnTo>
                      <a:pt x="0" y="222"/>
                    </a:lnTo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48" name="Group 305"/>
            <p:cNvGrpSpPr/>
            <p:nvPr/>
          </p:nvGrpSpPr>
          <p:grpSpPr bwMode="auto">
            <a:xfrm>
              <a:off x="3079" y="-873"/>
              <a:ext cx="2" cy="330"/>
              <a:chOff x="3079" y="-873"/>
              <a:chExt cx="2" cy="330"/>
            </a:xfrm>
          </p:grpSpPr>
          <p:sp>
            <p:nvSpPr>
              <p:cNvPr id="43376" name="Freeform 306"/>
              <p:cNvSpPr/>
              <p:nvPr/>
            </p:nvSpPr>
            <p:spPr bwMode="auto">
              <a:xfrm>
                <a:off x="3079" y="-873"/>
                <a:ext cx="2" cy="330"/>
              </a:xfrm>
              <a:custGeom>
                <a:avLst/>
                <a:gdLst>
                  <a:gd name="T0" fmla="+- 0 -873 -873"/>
                  <a:gd name="T1" fmla="*/ -873 h 330"/>
                  <a:gd name="T2" fmla="+- 0 -543 -873"/>
                  <a:gd name="T3" fmla="*/ -543 h 330"/>
                </a:gdLst>
                <a:ahLst/>
                <a:cxnLst>
                  <a:cxn ang="0">
                    <a:pos x="0" y="T1"/>
                  </a:cxn>
                  <a:cxn ang="0">
                    <a:pos x="0" y="T3"/>
                  </a:cxn>
                </a:cxnLst>
                <a:rect l="0" t="0" r="r" b="b"/>
                <a:pathLst>
                  <a:path h="330">
                    <a:moveTo>
                      <a:pt x="0" y="0"/>
                    </a:moveTo>
                    <a:lnTo>
                      <a:pt x="0" y="330"/>
                    </a:lnTo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49" name="Group 307"/>
            <p:cNvGrpSpPr/>
            <p:nvPr/>
          </p:nvGrpSpPr>
          <p:grpSpPr bwMode="auto">
            <a:xfrm>
              <a:off x="3029" y="-589"/>
              <a:ext cx="101" cy="47"/>
              <a:chOff x="3029" y="-589"/>
              <a:chExt cx="101" cy="47"/>
            </a:xfrm>
          </p:grpSpPr>
          <p:sp>
            <p:nvSpPr>
              <p:cNvPr id="43375" name="Freeform 308"/>
              <p:cNvSpPr/>
              <p:nvPr/>
            </p:nvSpPr>
            <p:spPr bwMode="auto">
              <a:xfrm>
                <a:off x="3029" y="-589"/>
                <a:ext cx="101" cy="47"/>
              </a:xfrm>
              <a:custGeom>
                <a:avLst/>
                <a:gdLst>
                  <a:gd name="T0" fmla="+- 0 3029 3029"/>
                  <a:gd name="T1" fmla="*/ T0 w 101"/>
                  <a:gd name="T2" fmla="+- 0 -589 -589"/>
                  <a:gd name="T3" fmla="*/ -589 h 47"/>
                  <a:gd name="T4" fmla="+- 0 3079 3029"/>
                  <a:gd name="T5" fmla="*/ T4 w 101"/>
                  <a:gd name="T6" fmla="+- 0 -543 -589"/>
                  <a:gd name="T7" fmla="*/ -543 h 47"/>
                  <a:gd name="T8" fmla="+- 0 3130 3029"/>
                  <a:gd name="T9" fmla="*/ T8 w 101"/>
                  <a:gd name="T10" fmla="+- 0 -589 -589"/>
                  <a:gd name="T11" fmla="*/ -589 h 4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</a:cxnLst>
                <a:rect l="0" t="0" r="r" b="b"/>
                <a:pathLst>
                  <a:path w="101" h="47">
                    <a:moveTo>
                      <a:pt x="0" y="0"/>
                    </a:moveTo>
                    <a:lnTo>
                      <a:pt x="50" y="46"/>
                    </a:lnTo>
                    <a:lnTo>
                      <a:pt x="101" y="0"/>
                    </a:lnTo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50" name="Group 309"/>
            <p:cNvGrpSpPr/>
            <p:nvPr/>
          </p:nvGrpSpPr>
          <p:grpSpPr bwMode="auto">
            <a:xfrm>
              <a:off x="2946" y="-1236"/>
              <a:ext cx="2564" cy="686"/>
              <a:chOff x="2946" y="-1236"/>
              <a:chExt cx="2564" cy="686"/>
            </a:xfrm>
          </p:grpSpPr>
          <p:sp>
            <p:nvSpPr>
              <p:cNvPr id="43374" name="Freeform 310"/>
              <p:cNvSpPr/>
              <p:nvPr/>
            </p:nvSpPr>
            <p:spPr bwMode="auto">
              <a:xfrm>
                <a:off x="2946" y="-1236"/>
                <a:ext cx="2564" cy="686"/>
              </a:xfrm>
              <a:custGeom>
                <a:avLst/>
                <a:gdLst>
                  <a:gd name="T0" fmla="+- 0 5510 2946"/>
                  <a:gd name="T1" fmla="*/ T0 w 2564"/>
                  <a:gd name="T2" fmla="+- 0 -1236 -1236"/>
                  <a:gd name="T3" fmla="*/ -1236 h 686"/>
                  <a:gd name="T4" fmla="+- 0 5510 2946"/>
                  <a:gd name="T5" fmla="*/ T4 w 2564"/>
                  <a:gd name="T6" fmla="+- 0 -1003 -1236"/>
                  <a:gd name="T7" fmla="*/ -1003 h 686"/>
                  <a:gd name="T8" fmla="+- 0 2946 2946"/>
                  <a:gd name="T9" fmla="*/ T8 w 2564"/>
                  <a:gd name="T10" fmla="+- 0 -1003 -1236"/>
                  <a:gd name="T11" fmla="*/ -1003 h 686"/>
                  <a:gd name="T12" fmla="+- 0 2946 2946"/>
                  <a:gd name="T13" fmla="*/ T12 w 2564"/>
                  <a:gd name="T14" fmla="+- 0 -550 -1236"/>
                  <a:gd name="T15" fmla="*/ -550 h 68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2564" h="686">
                    <a:moveTo>
                      <a:pt x="2564" y="0"/>
                    </a:moveTo>
                    <a:lnTo>
                      <a:pt x="2564" y="233"/>
                    </a:lnTo>
                    <a:lnTo>
                      <a:pt x="0" y="233"/>
                    </a:lnTo>
                    <a:lnTo>
                      <a:pt x="0" y="686"/>
                    </a:lnTo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51" name="Group 311"/>
            <p:cNvGrpSpPr/>
            <p:nvPr/>
          </p:nvGrpSpPr>
          <p:grpSpPr bwMode="auto">
            <a:xfrm>
              <a:off x="2896" y="-597"/>
              <a:ext cx="101" cy="47"/>
              <a:chOff x="2896" y="-597"/>
              <a:chExt cx="101" cy="47"/>
            </a:xfrm>
          </p:grpSpPr>
          <p:sp>
            <p:nvSpPr>
              <p:cNvPr id="43372" name="Freeform 312"/>
              <p:cNvSpPr/>
              <p:nvPr/>
            </p:nvSpPr>
            <p:spPr bwMode="auto">
              <a:xfrm>
                <a:off x="2896" y="-597"/>
                <a:ext cx="101" cy="47"/>
              </a:xfrm>
              <a:custGeom>
                <a:avLst/>
                <a:gdLst>
                  <a:gd name="T0" fmla="+- 0 2896 2896"/>
                  <a:gd name="T1" fmla="*/ T0 w 101"/>
                  <a:gd name="T2" fmla="+- 0 -597 -597"/>
                  <a:gd name="T3" fmla="*/ -597 h 47"/>
                  <a:gd name="T4" fmla="+- 0 2946 2896"/>
                  <a:gd name="T5" fmla="*/ T4 w 101"/>
                  <a:gd name="T6" fmla="+- 0 -550 -597"/>
                  <a:gd name="T7" fmla="*/ -550 h 47"/>
                  <a:gd name="T8" fmla="+- 0 2996 2896"/>
                  <a:gd name="T9" fmla="*/ T8 w 101"/>
                  <a:gd name="T10" fmla="+- 0 -597 -597"/>
                  <a:gd name="T11" fmla="*/ -597 h 4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</a:cxnLst>
                <a:rect l="0" t="0" r="r" b="b"/>
                <a:pathLst>
                  <a:path w="101" h="47">
                    <a:moveTo>
                      <a:pt x="0" y="0"/>
                    </a:moveTo>
                    <a:lnTo>
                      <a:pt x="50" y="47"/>
                    </a:lnTo>
                    <a:lnTo>
                      <a:pt x="100" y="0"/>
                    </a:lnTo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52" name="Group 313"/>
            <p:cNvGrpSpPr/>
            <p:nvPr/>
          </p:nvGrpSpPr>
          <p:grpSpPr bwMode="auto">
            <a:xfrm>
              <a:off x="2770" y="-1365"/>
              <a:ext cx="1579" cy="822"/>
              <a:chOff x="2770" y="-1365"/>
              <a:chExt cx="1579" cy="822"/>
            </a:xfrm>
          </p:grpSpPr>
          <p:sp>
            <p:nvSpPr>
              <p:cNvPr id="43371" name="Freeform 314"/>
              <p:cNvSpPr/>
              <p:nvPr/>
            </p:nvSpPr>
            <p:spPr bwMode="auto">
              <a:xfrm>
                <a:off x="2770" y="-1365"/>
                <a:ext cx="1579" cy="822"/>
              </a:xfrm>
              <a:custGeom>
                <a:avLst/>
                <a:gdLst>
                  <a:gd name="T0" fmla="+- 0 4349 2770"/>
                  <a:gd name="T1" fmla="*/ T0 w 1579"/>
                  <a:gd name="T2" fmla="+- 0 -1365 -1365"/>
                  <a:gd name="T3" fmla="*/ -1365 h 822"/>
                  <a:gd name="T4" fmla="+- 0 4349 2770"/>
                  <a:gd name="T5" fmla="*/ T4 w 1579"/>
                  <a:gd name="T6" fmla="+- 0 -1140 -1365"/>
                  <a:gd name="T7" fmla="*/ -1140 h 822"/>
                  <a:gd name="T8" fmla="+- 0 2770 2770"/>
                  <a:gd name="T9" fmla="*/ T8 w 1579"/>
                  <a:gd name="T10" fmla="+- 0 -1140 -1365"/>
                  <a:gd name="T11" fmla="*/ -1140 h 822"/>
                  <a:gd name="T12" fmla="+- 0 2770 2770"/>
                  <a:gd name="T13" fmla="*/ T12 w 1579"/>
                  <a:gd name="T14" fmla="+- 0 -543 -1365"/>
                  <a:gd name="T15" fmla="*/ -543 h 82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579" h="822">
                    <a:moveTo>
                      <a:pt x="1579" y="0"/>
                    </a:moveTo>
                    <a:lnTo>
                      <a:pt x="1579" y="225"/>
                    </a:lnTo>
                    <a:lnTo>
                      <a:pt x="0" y="225"/>
                    </a:lnTo>
                    <a:lnTo>
                      <a:pt x="0" y="822"/>
                    </a:lnTo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53" name="Group 315"/>
            <p:cNvGrpSpPr/>
            <p:nvPr/>
          </p:nvGrpSpPr>
          <p:grpSpPr bwMode="auto">
            <a:xfrm>
              <a:off x="2719" y="-589"/>
              <a:ext cx="101" cy="47"/>
              <a:chOff x="2719" y="-589"/>
              <a:chExt cx="101" cy="47"/>
            </a:xfrm>
          </p:grpSpPr>
          <p:sp>
            <p:nvSpPr>
              <p:cNvPr id="43370" name="Freeform 316"/>
              <p:cNvSpPr/>
              <p:nvPr/>
            </p:nvSpPr>
            <p:spPr bwMode="auto">
              <a:xfrm>
                <a:off x="2719" y="-589"/>
                <a:ext cx="101" cy="47"/>
              </a:xfrm>
              <a:custGeom>
                <a:avLst/>
                <a:gdLst>
                  <a:gd name="T0" fmla="+- 0 2719 2719"/>
                  <a:gd name="T1" fmla="*/ T0 w 101"/>
                  <a:gd name="T2" fmla="+- 0 -589 -589"/>
                  <a:gd name="T3" fmla="*/ -589 h 47"/>
                  <a:gd name="T4" fmla="+- 0 2770 2719"/>
                  <a:gd name="T5" fmla="*/ T4 w 101"/>
                  <a:gd name="T6" fmla="+- 0 -543 -589"/>
                  <a:gd name="T7" fmla="*/ -543 h 47"/>
                  <a:gd name="T8" fmla="+- 0 2820 2719"/>
                  <a:gd name="T9" fmla="*/ T8 w 101"/>
                  <a:gd name="T10" fmla="+- 0 -589 -589"/>
                  <a:gd name="T11" fmla="*/ -589 h 4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</a:cxnLst>
                <a:rect l="0" t="0" r="r" b="b"/>
                <a:pathLst>
                  <a:path w="101" h="47">
                    <a:moveTo>
                      <a:pt x="0" y="0"/>
                    </a:moveTo>
                    <a:lnTo>
                      <a:pt x="51" y="46"/>
                    </a:lnTo>
                    <a:lnTo>
                      <a:pt x="101" y="0"/>
                    </a:lnTo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54" name="Group 317"/>
            <p:cNvGrpSpPr/>
            <p:nvPr/>
          </p:nvGrpSpPr>
          <p:grpSpPr bwMode="auto">
            <a:xfrm>
              <a:off x="1973" y="-3531"/>
              <a:ext cx="884" cy="288"/>
              <a:chOff x="1973" y="-3531"/>
              <a:chExt cx="884" cy="288"/>
            </a:xfrm>
          </p:grpSpPr>
          <p:sp>
            <p:nvSpPr>
              <p:cNvPr id="43369" name="Freeform 318"/>
              <p:cNvSpPr/>
              <p:nvPr/>
            </p:nvSpPr>
            <p:spPr bwMode="auto">
              <a:xfrm>
                <a:off x="1973" y="-3531"/>
                <a:ext cx="884" cy="288"/>
              </a:xfrm>
              <a:custGeom>
                <a:avLst/>
                <a:gdLst>
                  <a:gd name="T0" fmla="+- 0 1973 1973"/>
                  <a:gd name="T1" fmla="*/ T0 w 884"/>
                  <a:gd name="T2" fmla="+- 0 -3243 -3531"/>
                  <a:gd name="T3" fmla="*/ -3243 h 288"/>
                  <a:gd name="T4" fmla="+- 0 2857 1973"/>
                  <a:gd name="T5" fmla="*/ T4 w 884"/>
                  <a:gd name="T6" fmla="+- 0 -3243 -3531"/>
                  <a:gd name="T7" fmla="*/ -3243 h 288"/>
                  <a:gd name="T8" fmla="+- 0 2857 1973"/>
                  <a:gd name="T9" fmla="*/ T8 w 884"/>
                  <a:gd name="T10" fmla="+- 0 -3531 -3531"/>
                  <a:gd name="T11" fmla="*/ -3531 h 288"/>
                  <a:gd name="T12" fmla="+- 0 1973 1973"/>
                  <a:gd name="T13" fmla="*/ T12 w 884"/>
                  <a:gd name="T14" fmla="+- 0 -3531 -3531"/>
                  <a:gd name="T15" fmla="*/ -3531 h 288"/>
                  <a:gd name="T16" fmla="+- 0 1973 1973"/>
                  <a:gd name="T17" fmla="*/ T16 w 884"/>
                  <a:gd name="T18" fmla="+- 0 -3243 -3531"/>
                  <a:gd name="T19" fmla="*/ -3243 h 28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884" h="288">
                    <a:moveTo>
                      <a:pt x="0" y="288"/>
                    </a:moveTo>
                    <a:lnTo>
                      <a:pt x="884" y="288"/>
                    </a:lnTo>
                    <a:lnTo>
                      <a:pt x="884" y="0"/>
                    </a:lnTo>
                    <a:lnTo>
                      <a:pt x="0" y="0"/>
                    </a:lnTo>
                    <a:lnTo>
                      <a:pt x="0" y="288"/>
                    </a:lnTo>
                    <a:close/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pic>
            <p:nvPicPr>
              <p:cNvPr id="43327" name="Picture 319"/>
              <p:cNvPicPr>
                <a:picLocks noChangeAspect="1" noChangeArrowheads="1"/>
              </p:cNvPicPr>
              <p:nvPr/>
            </p:nvPicPr>
            <p:blipFill>
              <a:blip r:embed="rId1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67" y="-3462"/>
                <a:ext cx="288" cy="7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5" name="Group 320"/>
            <p:cNvGrpSpPr/>
            <p:nvPr/>
          </p:nvGrpSpPr>
          <p:grpSpPr bwMode="auto">
            <a:xfrm>
              <a:off x="2857" y="-3531"/>
              <a:ext cx="884" cy="288"/>
              <a:chOff x="2857" y="-3531"/>
              <a:chExt cx="884" cy="288"/>
            </a:xfrm>
          </p:grpSpPr>
          <p:sp>
            <p:nvSpPr>
              <p:cNvPr id="43367" name="Freeform 321"/>
              <p:cNvSpPr/>
              <p:nvPr/>
            </p:nvSpPr>
            <p:spPr bwMode="auto">
              <a:xfrm>
                <a:off x="2857" y="-3531"/>
                <a:ext cx="884" cy="288"/>
              </a:xfrm>
              <a:custGeom>
                <a:avLst/>
                <a:gdLst>
                  <a:gd name="T0" fmla="+- 0 2857 2857"/>
                  <a:gd name="T1" fmla="*/ T0 w 884"/>
                  <a:gd name="T2" fmla="+- 0 -3243 -3531"/>
                  <a:gd name="T3" fmla="*/ -3243 h 288"/>
                  <a:gd name="T4" fmla="+- 0 3742 2857"/>
                  <a:gd name="T5" fmla="*/ T4 w 884"/>
                  <a:gd name="T6" fmla="+- 0 -3243 -3531"/>
                  <a:gd name="T7" fmla="*/ -3243 h 288"/>
                  <a:gd name="T8" fmla="+- 0 3742 2857"/>
                  <a:gd name="T9" fmla="*/ T8 w 884"/>
                  <a:gd name="T10" fmla="+- 0 -3531 -3531"/>
                  <a:gd name="T11" fmla="*/ -3531 h 288"/>
                  <a:gd name="T12" fmla="+- 0 2857 2857"/>
                  <a:gd name="T13" fmla="*/ T12 w 884"/>
                  <a:gd name="T14" fmla="+- 0 -3531 -3531"/>
                  <a:gd name="T15" fmla="*/ -3531 h 288"/>
                  <a:gd name="T16" fmla="+- 0 2857 2857"/>
                  <a:gd name="T17" fmla="*/ T16 w 884"/>
                  <a:gd name="T18" fmla="+- 0 -3243 -3531"/>
                  <a:gd name="T19" fmla="*/ -3243 h 28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884" h="288">
                    <a:moveTo>
                      <a:pt x="0" y="288"/>
                    </a:moveTo>
                    <a:lnTo>
                      <a:pt x="885" y="288"/>
                    </a:lnTo>
                    <a:lnTo>
                      <a:pt x="885" y="0"/>
                    </a:lnTo>
                    <a:lnTo>
                      <a:pt x="0" y="0"/>
                    </a:lnTo>
                    <a:lnTo>
                      <a:pt x="0" y="288"/>
                    </a:lnTo>
                    <a:close/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pic>
            <p:nvPicPr>
              <p:cNvPr id="43330" name="Picture 322"/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52" y="-3462"/>
                <a:ext cx="278" cy="7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6" name="Group 323"/>
            <p:cNvGrpSpPr/>
            <p:nvPr/>
          </p:nvGrpSpPr>
          <p:grpSpPr bwMode="auto">
            <a:xfrm>
              <a:off x="3742" y="-3531"/>
              <a:ext cx="884" cy="288"/>
              <a:chOff x="3742" y="-3531"/>
              <a:chExt cx="884" cy="288"/>
            </a:xfrm>
          </p:grpSpPr>
          <p:sp>
            <p:nvSpPr>
              <p:cNvPr id="43366" name="Freeform 324"/>
              <p:cNvSpPr/>
              <p:nvPr/>
            </p:nvSpPr>
            <p:spPr bwMode="auto">
              <a:xfrm>
                <a:off x="3742" y="-3531"/>
                <a:ext cx="884" cy="288"/>
              </a:xfrm>
              <a:custGeom>
                <a:avLst/>
                <a:gdLst>
                  <a:gd name="T0" fmla="+- 0 3742 3742"/>
                  <a:gd name="T1" fmla="*/ T0 w 884"/>
                  <a:gd name="T2" fmla="+- 0 -3243 -3531"/>
                  <a:gd name="T3" fmla="*/ -3243 h 288"/>
                  <a:gd name="T4" fmla="+- 0 4626 3742"/>
                  <a:gd name="T5" fmla="*/ T4 w 884"/>
                  <a:gd name="T6" fmla="+- 0 -3243 -3531"/>
                  <a:gd name="T7" fmla="*/ -3243 h 288"/>
                  <a:gd name="T8" fmla="+- 0 4626 3742"/>
                  <a:gd name="T9" fmla="*/ T8 w 884"/>
                  <a:gd name="T10" fmla="+- 0 -3531 -3531"/>
                  <a:gd name="T11" fmla="*/ -3531 h 288"/>
                  <a:gd name="T12" fmla="+- 0 3742 3742"/>
                  <a:gd name="T13" fmla="*/ T12 w 884"/>
                  <a:gd name="T14" fmla="+- 0 -3531 -3531"/>
                  <a:gd name="T15" fmla="*/ -3531 h 288"/>
                  <a:gd name="T16" fmla="+- 0 3742 3742"/>
                  <a:gd name="T17" fmla="*/ T16 w 884"/>
                  <a:gd name="T18" fmla="+- 0 -3243 -3531"/>
                  <a:gd name="T19" fmla="*/ -3243 h 288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884" h="288">
                    <a:moveTo>
                      <a:pt x="0" y="288"/>
                    </a:moveTo>
                    <a:lnTo>
                      <a:pt x="884" y="288"/>
                    </a:lnTo>
                    <a:lnTo>
                      <a:pt x="884" y="0"/>
                    </a:lnTo>
                    <a:lnTo>
                      <a:pt x="0" y="0"/>
                    </a:lnTo>
                    <a:lnTo>
                      <a:pt x="0" y="288"/>
                    </a:lnTo>
                    <a:close/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pic>
            <p:nvPicPr>
              <p:cNvPr id="43333" name="Picture 325"/>
              <p:cNvPicPr>
                <a:picLocks noChangeAspect="1" noChangeArrowheads="1"/>
              </p:cNvPicPr>
              <p:nvPr/>
            </p:nvPicPr>
            <p:blipFill>
              <a:blip r:embed="rId1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78" y="-3462"/>
                <a:ext cx="605" cy="4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57" name="Group 326"/>
            <p:cNvGrpSpPr/>
            <p:nvPr/>
          </p:nvGrpSpPr>
          <p:grpSpPr bwMode="auto">
            <a:xfrm>
              <a:off x="2106" y="-3119"/>
              <a:ext cx="664" cy="2"/>
              <a:chOff x="2106" y="-3119"/>
              <a:chExt cx="664" cy="2"/>
            </a:xfrm>
          </p:grpSpPr>
          <p:sp>
            <p:nvSpPr>
              <p:cNvPr id="43365" name="Freeform 327"/>
              <p:cNvSpPr/>
              <p:nvPr/>
            </p:nvSpPr>
            <p:spPr bwMode="auto">
              <a:xfrm>
                <a:off x="2106" y="-3119"/>
                <a:ext cx="664" cy="2"/>
              </a:xfrm>
              <a:custGeom>
                <a:avLst/>
                <a:gdLst>
                  <a:gd name="T0" fmla="+- 0 2106 2106"/>
                  <a:gd name="T1" fmla="*/ T0 w 664"/>
                  <a:gd name="T2" fmla="+- 0 2770 2106"/>
                  <a:gd name="T3" fmla="*/ T2 w 664"/>
                </a:gdLst>
                <a:ahLst/>
                <a:cxnLst>
                  <a:cxn ang="0">
                    <a:pos x="T1" y="0"/>
                  </a:cxn>
                  <a:cxn ang="0">
                    <a:pos x="T3" y="0"/>
                  </a:cxn>
                </a:cxnLst>
                <a:rect l="0" t="0" r="r" b="b"/>
                <a:pathLst>
                  <a:path w="664">
                    <a:moveTo>
                      <a:pt x="0" y="0"/>
                    </a:moveTo>
                    <a:lnTo>
                      <a:pt x="664" y="0"/>
                    </a:lnTo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58" name="Group 328"/>
            <p:cNvGrpSpPr/>
            <p:nvPr/>
          </p:nvGrpSpPr>
          <p:grpSpPr bwMode="auto">
            <a:xfrm>
              <a:off x="2990" y="-3119"/>
              <a:ext cx="619" cy="2"/>
              <a:chOff x="2990" y="-3119"/>
              <a:chExt cx="619" cy="2"/>
            </a:xfrm>
          </p:grpSpPr>
          <p:sp>
            <p:nvSpPr>
              <p:cNvPr id="43364" name="Freeform 329"/>
              <p:cNvSpPr/>
              <p:nvPr/>
            </p:nvSpPr>
            <p:spPr bwMode="auto">
              <a:xfrm>
                <a:off x="2990" y="-3119"/>
                <a:ext cx="619" cy="2"/>
              </a:xfrm>
              <a:custGeom>
                <a:avLst/>
                <a:gdLst>
                  <a:gd name="T0" fmla="+- 0 2990 2990"/>
                  <a:gd name="T1" fmla="*/ T0 w 619"/>
                  <a:gd name="T2" fmla="+- 0 3610 2990"/>
                  <a:gd name="T3" fmla="*/ T2 w 619"/>
                </a:gdLst>
                <a:ahLst/>
                <a:cxnLst>
                  <a:cxn ang="0">
                    <a:pos x="T1" y="0"/>
                  </a:cxn>
                  <a:cxn ang="0">
                    <a:pos x="T3" y="0"/>
                  </a:cxn>
                </a:cxnLst>
                <a:rect l="0" t="0" r="r" b="b"/>
                <a:pathLst>
                  <a:path w="619">
                    <a:moveTo>
                      <a:pt x="0" y="0"/>
                    </a:moveTo>
                    <a:lnTo>
                      <a:pt x="620" y="0"/>
                    </a:lnTo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59" name="Group 330"/>
            <p:cNvGrpSpPr/>
            <p:nvPr/>
          </p:nvGrpSpPr>
          <p:grpSpPr bwMode="auto">
            <a:xfrm>
              <a:off x="2416" y="-3119"/>
              <a:ext cx="5287" cy="2060"/>
              <a:chOff x="2416" y="-3119"/>
              <a:chExt cx="5287" cy="2060"/>
            </a:xfrm>
          </p:grpSpPr>
          <p:sp>
            <p:nvSpPr>
              <p:cNvPr id="43363" name="Freeform 331"/>
              <p:cNvSpPr/>
              <p:nvPr/>
            </p:nvSpPr>
            <p:spPr bwMode="auto">
              <a:xfrm>
                <a:off x="2416" y="-3119"/>
                <a:ext cx="5287" cy="2060"/>
              </a:xfrm>
              <a:custGeom>
                <a:avLst/>
                <a:gdLst>
                  <a:gd name="T0" fmla="+- 0 2416 2416"/>
                  <a:gd name="T1" fmla="*/ T0 w 5287"/>
                  <a:gd name="T2" fmla="+- 0 -3119 -3119"/>
                  <a:gd name="T3" fmla="*/ -3119 h 2060"/>
                  <a:gd name="T4" fmla="+- 0 2416 2416"/>
                  <a:gd name="T5" fmla="*/ T4 w 5287"/>
                  <a:gd name="T6" fmla="+- 0 -1059 -3119"/>
                  <a:gd name="T7" fmla="*/ -1059 h 2060"/>
                  <a:gd name="T8" fmla="+- 0 7703 2416"/>
                  <a:gd name="T9" fmla="*/ T8 w 5287"/>
                  <a:gd name="T10" fmla="+- 0 -1059 -3119"/>
                  <a:gd name="T11" fmla="*/ -1059 h 2060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</a:cxnLst>
                <a:rect l="0" t="0" r="r" b="b"/>
                <a:pathLst>
                  <a:path w="5287" h="2060">
                    <a:moveTo>
                      <a:pt x="0" y="0"/>
                    </a:moveTo>
                    <a:lnTo>
                      <a:pt x="0" y="2060"/>
                    </a:lnTo>
                    <a:lnTo>
                      <a:pt x="5287" y="2060"/>
                    </a:lnTo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60" name="Group 332"/>
            <p:cNvGrpSpPr/>
            <p:nvPr/>
          </p:nvGrpSpPr>
          <p:grpSpPr bwMode="auto">
            <a:xfrm>
              <a:off x="7652" y="-1105"/>
              <a:ext cx="50" cy="95"/>
              <a:chOff x="7652" y="-1105"/>
              <a:chExt cx="50" cy="95"/>
            </a:xfrm>
          </p:grpSpPr>
          <p:sp>
            <p:nvSpPr>
              <p:cNvPr id="43362" name="Freeform 333"/>
              <p:cNvSpPr/>
              <p:nvPr/>
            </p:nvSpPr>
            <p:spPr bwMode="auto">
              <a:xfrm>
                <a:off x="7652" y="-1105"/>
                <a:ext cx="50" cy="95"/>
              </a:xfrm>
              <a:custGeom>
                <a:avLst/>
                <a:gdLst>
                  <a:gd name="T0" fmla="+- 0 7652 7652"/>
                  <a:gd name="T1" fmla="*/ T0 w 50"/>
                  <a:gd name="T2" fmla="+- 0 -1011 -1105"/>
                  <a:gd name="T3" fmla="*/ -1011 h 95"/>
                  <a:gd name="T4" fmla="+- 0 7703 7652"/>
                  <a:gd name="T5" fmla="*/ T4 w 50"/>
                  <a:gd name="T6" fmla="+- 0 -1059 -1105"/>
                  <a:gd name="T7" fmla="*/ -1059 h 95"/>
                  <a:gd name="T8" fmla="+- 0 7652 7652"/>
                  <a:gd name="T9" fmla="*/ T8 w 50"/>
                  <a:gd name="T10" fmla="+- 0 -1105 -1105"/>
                  <a:gd name="T11" fmla="*/ -1105 h 9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</a:cxnLst>
                <a:rect l="0" t="0" r="r" b="b"/>
                <a:pathLst>
                  <a:path w="50" h="95">
                    <a:moveTo>
                      <a:pt x="0" y="94"/>
                    </a:moveTo>
                    <a:lnTo>
                      <a:pt x="51" y="46"/>
                    </a:lnTo>
                    <a:lnTo>
                      <a:pt x="0" y="0"/>
                    </a:lnTo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61" name="Group 334"/>
            <p:cNvGrpSpPr/>
            <p:nvPr/>
          </p:nvGrpSpPr>
          <p:grpSpPr bwMode="auto">
            <a:xfrm>
              <a:off x="2416" y="-1182"/>
              <a:ext cx="4138" cy="2"/>
              <a:chOff x="2416" y="-1182"/>
              <a:chExt cx="4138" cy="2"/>
            </a:xfrm>
          </p:grpSpPr>
          <p:sp>
            <p:nvSpPr>
              <p:cNvPr id="43361" name="Freeform 335"/>
              <p:cNvSpPr/>
              <p:nvPr/>
            </p:nvSpPr>
            <p:spPr bwMode="auto">
              <a:xfrm>
                <a:off x="2416" y="-1182"/>
                <a:ext cx="4138" cy="2"/>
              </a:xfrm>
              <a:custGeom>
                <a:avLst/>
                <a:gdLst>
                  <a:gd name="T0" fmla="+- 0 2416 2416"/>
                  <a:gd name="T1" fmla="*/ T0 w 4138"/>
                  <a:gd name="T2" fmla="+- 0 6553 2416"/>
                  <a:gd name="T3" fmla="*/ T2 w 4138"/>
                </a:gdLst>
                <a:ahLst/>
                <a:cxnLst>
                  <a:cxn ang="0">
                    <a:pos x="T1" y="0"/>
                  </a:cxn>
                  <a:cxn ang="0">
                    <a:pos x="T3" y="0"/>
                  </a:cxn>
                </a:cxnLst>
                <a:rect l="0" t="0" r="r" b="b"/>
                <a:pathLst>
                  <a:path w="4138">
                    <a:moveTo>
                      <a:pt x="0" y="0"/>
                    </a:moveTo>
                    <a:lnTo>
                      <a:pt x="4137" y="0"/>
                    </a:lnTo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62" name="Group 336"/>
            <p:cNvGrpSpPr/>
            <p:nvPr/>
          </p:nvGrpSpPr>
          <p:grpSpPr bwMode="auto">
            <a:xfrm>
              <a:off x="6503" y="-1229"/>
              <a:ext cx="50" cy="95"/>
              <a:chOff x="6503" y="-1229"/>
              <a:chExt cx="50" cy="95"/>
            </a:xfrm>
          </p:grpSpPr>
          <p:sp>
            <p:nvSpPr>
              <p:cNvPr id="43360" name="Freeform 337"/>
              <p:cNvSpPr/>
              <p:nvPr/>
            </p:nvSpPr>
            <p:spPr bwMode="auto">
              <a:xfrm>
                <a:off x="6503" y="-1229"/>
                <a:ext cx="50" cy="95"/>
              </a:xfrm>
              <a:custGeom>
                <a:avLst/>
                <a:gdLst>
                  <a:gd name="T0" fmla="+- 0 6503 6503"/>
                  <a:gd name="T1" fmla="*/ T0 w 50"/>
                  <a:gd name="T2" fmla="+- 0 -1134 -1229"/>
                  <a:gd name="T3" fmla="*/ -1134 h 95"/>
                  <a:gd name="T4" fmla="+- 0 6553 6503"/>
                  <a:gd name="T5" fmla="*/ T4 w 50"/>
                  <a:gd name="T6" fmla="+- 0 -1182 -1229"/>
                  <a:gd name="T7" fmla="*/ -1182 h 95"/>
                  <a:gd name="T8" fmla="+- 0 6503 6503"/>
                  <a:gd name="T9" fmla="*/ T8 w 50"/>
                  <a:gd name="T10" fmla="+- 0 -1229 -1229"/>
                  <a:gd name="T11" fmla="*/ -1229 h 9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</a:cxnLst>
                <a:rect l="0" t="0" r="r" b="b"/>
                <a:pathLst>
                  <a:path w="50" h="95">
                    <a:moveTo>
                      <a:pt x="0" y="95"/>
                    </a:moveTo>
                    <a:lnTo>
                      <a:pt x="50" y="47"/>
                    </a:lnTo>
                    <a:lnTo>
                      <a:pt x="0" y="0"/>
                    </a:lnTo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63" name="Group 338"/>
            <p:cNvGrpSpPr/>
            <p:nvPr/>
          </p:nvGrpSpPr>
          <p:grpSpPr bwMode="auto">
            <a:xfrm>
              <a:off x="2416" y="-1306"/>
              <a:ext cx="2990" cy="2"/>
              <a:chOff x="2416" y="-1306"/>
              <a:chExt cx="2990" cy="2"/>
            </a:xfrm>
          </p:grpSpPr>
          <p:sp>
            <p:nvSpPr>
              <p:cNvPr id="223" name="Freeform 339"/>
              <p:cNvSpPr/>
              <p:nvPr/>
            </p:nvSpPr>
            <p:spPr bwMode="auto">
              <a:xfrm>
                <a:off x="2416" y="-1306"/>
                <a:ext cx="2990" cy="2"/>
              </a:xfrm>
              <a:custGeom>
                <a:avLst/>
                <a:gdLst>
                  <a:gd name="T0" fmla="+- 0 2416 2416"/>
                  <a:gd name="T1" fmla="*/ T0 w 2990"/>
                  <a:gd name="T2" fmla="+- 0 5406 2416"/>
                  <a:gd name="T3" fmla="*/ T2 w 2990"/>
                </a:gdLst>
                <a:ahLst/>
                <a:cxnLst>
                  <a:cxn ang="0">
                    <a:pos x="T1" y="0"/>
                  </a:cxn>
                  <a:cxn ang="0">
                    <a:pos x="T3" y="0"/>
                  </a:cxn>
                </a:cxnLst>
                <a:rect l="0" t="0" r="r" b="b"/>
                <a:pathLst>
                  <a:path w="2990">
                    <a:moveTo>
                      <a:pt x="0" y="0"/>
                    </a:moveTo>
                    <a:lnTo>
                      <a:pt x="2990" y="0"/>
                    </a:lnTo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64" name="Group 340"/>
            <p:cNvGrpSpPr/>
            <p:nvPr/>
          </p:nvGrpSpPr>
          <p:grpSpPr bwMode="auto">
            <a:xfrm>
              <a:off x="5356" y="-1353"/>
              <a:ext cx="50" cy="95"/>
              <a:chOff x="5356" y="-1353"/>
              <a:chExt cx="50" cy="95"/>
            </a:xfrm>
          </p:grpSpPr>
          <p:sp>
            <p:nvSpPr>
              <p:cNvPr id="222" name="Freeform 341"/>
              <p:cNvSpPr/>
              <p:nvPr/>
            </p:nvSpPr>
            <p:spPr bwMode="auto">
              <a:xfrm>
                <a:off x="5356" y="-1353"/>
                <a:ext cx="50" cy="95"/>
              </a:xfrm>
              <a:custGeom>
                <a:avLst/>
                <a:gdLst>
                  <a:gd name="T0" fmla="+- 0 5356 5356"/>
                  <a:gd name="T1" fmla="*/ T0 w 50"/>
                  <a:gd name="T2" fmla="+- 0 -1258 -1353"/>
                  <a:gd name="T3" fmla="*/ -1258 h 95"/>
                  <a:gd name="T4" fmla="+- 0 5406 5356"/>
                  <a:gd name="T5" fmla="*/ T4 w 50"/>
                  <a:gd name="T6" fmla="+- 0 -1306 -1353"/>
                  <a:gd name="T7" fmla="*/ -1306 h 95"/>
                  <a:gd name="T8" fmla="+- 0 5356 5356"/>
                  <a:gd name="T9" fmla="*/ T8 w 50"/>
                  <a:gd name="T10" fmla="+- 0 -1353 -1353"/>
                  <a:gd name="T11" fmla="*/ -1353 h 9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</a:cxnLst>
                <a:rect l="0" t="0" r="r" b="b"/>
                <a:pathLst>
                  <a:path w="50" h="95">
                    <a:moveTo>
                      <a:pt x="0" y="95"/>
                    </a:moveTo>
                    <a:lnTo>
                      <a:pt x="50" y="47"/>
                    </a:lnTo>
                    <a:lnTo>
                      <a:pt x="0" y="0"/>
                    </a:lnTo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65" name="Group 342"/>
            <p:cNvGrpSpPr/>
            <p:nvPr/>
          </p:nvGrpSpPr>
          <p:grpSpPr bwMode="auto">
            <a:xfrm>
              <a:off x="2416" y="-1429"/>
              <a:ext cx="1858" cy="2"/>
              <a:chOff x="2416" y="-1429"/>
              <a:chExt cx="1858" cy="2"/>
            </a:xfrm>
          </p:grpSpPr>
          <p:sp>
            <p:nvSpPr>
              <p:cNvPr id="221" name="Freeform 343"/>
              <p:cNvSpPr/>
              <p:nvPr/>
            </p:nvSpPr>
            <p:spPr bwMode="auto">
              <a:xfrm>
                <a:off x="2416" y="-1429"/>
                <a:ext cx="1858" cy="2"/>
              </a:xfrm>
              <a:custGeom>
                <a:avLst/>
                <a:gdLst>
                  <a:gd name="T0" fmla="+- 0 2416 2416"/>
                  <a:gd name="T1" fmla="*/ T0 w 1858"/>
                  <a:gd name="T2" fmla="+- 0 4273 2416"/>
                  <a:gd name="T3" fmla="*/ T2 w 1858"/>
                </a:gdLst>
                <a:ahLst/>
                <a:cxnLst>
                  <a:cxn ang="0">
                    <a:pos x="T1" y="0"/>
                  </a:cxn>
                  <a:cxn ang="0">
                    <a:pos x="T3" y="0"/>
                  </a:cxn>
                </a:cxnLst>
                <a:rect l="0" t="0" r="r" b="b"/>
                <a:pathLst>
                  <a:path w="1858">
                    <a:moveTo>
                      <a:pt x="0" y="0"/>
                    </a:moveTo>
                    <a:lnTo>
                      <a:pt x="1857" y="0"/>
                    </a:lnTo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66" name="Group 344"/>
            <p:cNvGrpSpPr/>
            <p:nvPr/>
          </p:nvGrpSpPr>
          <p:grpSpPr bwMode="auto">
            <a:xfrm>
              <a:off x="4223" y="-1476"/>
              <a:ext cx="50" cy="95"/>
              <a:chOff x="4223" y="-1476"/>
              <a:chExt cx="50" cy="95"/>
            </a:xfrm>
          </p:grpSpPr>
          <p:sp>
            <p:nvSpPr>
              <p:cNvPr id="220" name="Freeform 345"/>
              <p:cNvSpPr/>
              <p:nvPr/>
            </p:nvSpPr>
            <p:spPr bwMode="auto">
              <a:xfrm>
                <a:off x="4223" y="-1476"/>
                <a:ext cx="50" cy="95"/>
              </a:xfrm>
              <a:custGeom>
                <a:avLst/>
                <a:gdLst>
                  <a:gd name="T0" fmla="+- 0 4223 4223"/>
                  <a:gd name="T1" fmla="*/ T0 w 50"/>
                  <a:gd name="T2" fmla="+- 0 -1381 -1476"/>
                  <a:gd name="T3" fmla="*/ -1381 h 95"/>
                  <a:gd name="T4" fmla="+- 0 4273 4223"/>
                  <a:gd name="T5" fmla="*/ T4 w 50"/>
                  <a:gd name="T6" fmla="+- 0 -1429 -1476"/>
                  <a:gd name="T7" fmla="*/ -1429 h 95"/>
                  <a:gd name="T8" fmla="+- 0 4223 4223"/>
                  <a:gd name="T9" fmla="*/ T8 w 50"/>
                  <a:gd name="T10" fmla="+- 0 -1476 -1476"/>
                  <a:gd name="T11" fmla="*/ -1476 h 9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</a:cxnLst>
                <a:rect l="0" t="0" r="r" b="b"/>
                <a:pathLst>
                  <a:path w="50" h="95">
                    <a:moveTo>
                      <a:pt x="0" y="95"/>
                    </a:moveTo>
                    <a:lnTo>
                      <a:pt x="50" y="47"/>
                    </a:lnTo>
                    <a:lnTo>
                      <a:pt x="0" y="0"/>
                    </a:lnTo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67" name="Group 346"/>
            <p:cNvGrpSpPr/>
            <p:nvPr/>
          </p:nvGrpSpPr>
          <p:grpSpPr bwMode="auto">
            <a:xfrm>
              <a:off x="2394" y="-1450"/>
              <a:ext cx="43" cy="42"/>
              <a:chOff x="2394" y="-1450"/>
              <a:chExt cx="43" cy="42"/>
            </a:xfrm>
          </p:grpSpPr>
          <p:sp>
            <p:nvSpPr>
              <p:cNvPr id="219" name="Freeform 347"/>
              <p:cNvSpPr/>
              <p:nvPr/>
            </p:nvSpPr>
            <p:spPr bwMode="auto">
              <a:xfrm>
                <a:off x="2394" y="-1450"/>
                <a:ext cx="43" cy="42"/>
              </a:xfrm>
              <a:custGeom>
                <a:avLst/>
                <a:gdLst>
                  <a:gd name="T0" fmla="+- 0 2428 2394"/>
                  <a:gd name="T1" fmla="*/ T0 w 43"/>
                  <a:gd name="T2" fmla="+- 0 -1450 -1450"/>
                  <a:gd name="T3" fmla="*/ -1450 h 42"/>
                  <a:gd name="T4" fmla="+- 0 2404 2394"/>
                  <a:gd name="T5" fmla="*/ T4 w 43"/>
                  <a:gd name="T6" fmla="+- 0 -1450 -1450"/>
                  <a:gd name="T7" fmla="*/ -1450 h 42"/>
                  <a:gd name="T8" fmla="+- 0 2394 2394"/>
                  <a:gd name="T9" fmla="*/ T8 w 43"/>
                  <a:gd name="T10" fmla="+- 0 -1440 -1450"/>
                  <a:gd name="T11" fmla="*/ -1440 h 42"/>
                  <a:gd name="T12" fmla="+- 0 2394 2394"/>
                  <a:gd name="T13" fmla="*/ T12 w 43"/>
                  <a:gd name="T14" fmla="+- 0 -1417 -1450"/>
                  <a:gd name="T15" fmla="*/ -1417 h 42"/>
                  <a:gd name="T16" fmla="+- 0 2404 2394"/>
                  <a:gd name="T17" fmla="*/ T16 w 43"/>
                  <a:gd name="T18" fmla="+- 0 -1408 -1450"/>
                  <a:gd name="T19" fmla="*/ -1408 h 42"/>
                  <a:gd name="T20" fmla="+- 0 2428 2394"/>
                  <a:gd name="T21" fmla="*/ T20 w 43"/>
                  <a:gd name="T22" fmla="+- 0 -1408 -1450"/>
                  <a:gd name="T23" fmla="*/ -1408 h 42"/>
                  <a:gd name="T24" fmla="+- 0 2437 2394"/>
                  <a:gd name="T25" fmla="*/ T24 w 43"/>
                  <a:gd name="T26" fmla="+- 0 -1417 -1450"/>
                  <a:gd name="T27" fmla="*/ -1417 h 42"/>
                  <a:gd name="T28" fmla="+- 0 2437 2394"/>
                  <a:gd name="T29" fmla="*/ T28 w 43"/>
                  <a:gd name="T30" fmla="+- 0 -1440 -1450"/>
                  <a:gd name="T31" fmla="*/ -1440 h 42"/>
                  <a:gd name="T32" fmla="+- 0 2428 2394"/>
                  <a:gd name="T33" fmla="*/ T32 w 43"/>
                  <a:gd name="T34" fmla="+- 0 -1450 -1450"/>
                  <a:gd name="T35" fmla="*/ -1450 h 4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43" h="42">
                    <a:moveTo>
                      <a:pt x="34" y="0"/>
                    </a:moveTo>
                    <a:lnTo>
                      <a:pt x="10" y="0"/>
                    </a:lnTo>
                    <a:lnTo>
                      <a:pt x="0" y="10"/>
                    </a:lnTo>
                    <a:lnTo>
                      <a:pt x="0" y="33"/>
                    </a:lnTo>
                    <a:lnTo>
                      <a:pt x="10" y="42"/>
                    </a:lnTo>
                    <a:lnTo>
                      <a:pt x="34" y="42"/>
                    </a:lnTo>
                    <a:lnTo>
                      <a:pt x="43" y="33"/>
                    </a:lnTo>
                    <a:lnTo>
                      <a:pt x="43" y="10"/>
                    </a:lnTo>
                    <a:lnTo>
                      <a:pt x="34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68" name="Group 348"/>
            <p:cNvGrpSpPr/>
            <p:nvPr/>
          </p:nvGrpSpPr>
          <p:grpSpPr bwMode="auto">
            <a:xfrm>
              <a:off x="2394" y="-1450"/>
              <a:ext cx="43" cy="42"/>
              <a:chOff x="2394" y="-1450"/>
              <a:chExt cx="43" cy="42"/>
            </a:xfrm>
          </p:grpSpPr>
          <p:sp>
            <p:nvSpPr>
              <p:cNvPr id="218" name="Freeform 349"/>
              <p:cNvSpPr/>
              <p:nvPr/>
            </p:nvSpPr>
            <p:spPr bwMode="auto">
              <a:xfrm>
                <a:off x="2394" y="-1450"/>
                <a:ext cx="43" cy="42"/>
              </a:xfrm>
              <a:custGeom>
                <a:avLst/>
                <a:gdLst>
                  <a:gd name="T0" fmla="+- 0 2437 2394"/>
                  <a:gd name="T1" fmla="*/ T0 w 43"/>
                  <a:gd name="T2" fmla="+- 0 -1429 -1450"/>
                  <a:gd name="T3" fmla="*/ -1429 h 42"/>
                  <a:gd name="T4" fmla="+- 0 2437 2394"/>
                  <a:gd name="T5" fmla="*/ T4 w 43"/>
                  <a:gd name="T6" fmla="+- 0 -1440 -1450"/>
                  <a:gd name="T7" fmla="*/ -1440 h 42"/>
                  <a:gd name="T8" fmla="+- 0 2428 2394"/>
                  <a:gd name="T9" fmla="*/ T8 w 43"/>
                  <a:gd name="T10" fmla="+- 0 -1450 -1450"/>
                  <a:gd name="T11" fmla="*/ -1450 h 42"/>
                  <a:gd name="T12" fmla="+- 0 2416 2394"/>
                  <a:gd name="T13" fmla="*/ T12 w 43"/>
                  <a:gd name="T14" fmla="+- 0 -1450 -1450"/>
                  <a:gd name="T15" fmla="*/ -1450 h 42"/>
                  <a:gd name="T16" fmla="+- 0 2404 2394"/>
                  <a:gd name="T17" fmla="*/ T16 w 43"/>
                  <a:gd name="T18" fmla="+- 0 -1450 -1450"/>
                  <a:gd name="T19" fmla="*/ -1450 h 42"/>
                  <a:gd name="T20" fmla="+- 0 2394 2394"/>
                  <a:gd name="T21" fmla="*/ T20 w 43"/>
                  <a:gd name="T22" fmla="+- 0 -1440 -1450"/>
                  <a:gd name="T23" fmla="*/ -1440 h 42"/>
                  <a:gd name="T24" fmla="+- 0 2394 2394"/>
                  <a:gd name="T25" fmla="*/ T24 w 43"/>
                  <a:gd name="T26" fmla="+- 0 -1429 -1450"/>
                  <a:gd name="T27" fmla="*/ -1429 h 42"/>
                  <a:gd name="T28" fmla="+- 0 2394 2394"/>
                  <a:gd name="T29" fmla="*/ T28 w 43"/>
                  <a:gd name="T30" fmla="+- 0 -1417 -1450"/>
                  <a:gd name="T31" fmla="*/ -1417 h 42"/>
                  <a:gd name="T32" fmla="+- 0 2404 2394"/>
                  <a:gd name="T33" fmla="*/ T32 w 43"/>
                  <a:gd name="T34" fmla="+- 0 -1408 -1450"/>
                  <a:gd name="T35" fmla="*/ -1408 h 42"/>
                  <a:gd name="T36" fmla="+- 0 2416 2394"/>
                  <a:gd name="T37" fmla="*/ T36 w 43"/>
                  <a:gd name="T38" fmla="+- 0 -1408 -1450"/>
                  <a:gd name="T39" fmla="*/ -1408 h 42"/>
                  <a:gd name="T40" fmla="+- 0 2428 2394"/>
                  <a:gd name="T41" fmla="*/ T40 w 43"/>
                  <a:gd name="T42" fmla="+- 0 -1408 -1450"/>
                  <a:gd name="T43" fmla="*/ -1408 h 42"/>
                  <a:gd name="T44" fmla="+- 0 2437 2394"/>
                  <a:gd name="T45" fmla="*/ T44 w 43"/>
                  <a:gd name="T46" fmla="+- 0 -1417 -1450"/>
                  <a:gd name="T47" fmla="*/ -1417 h 42"/>
                  <a:gd name="T48" fmla="+- 0 2437 2394"/>
                  <a:gd name="T49" fmla="*/ T48 w 43"/>
                  <a:gd name="T50" fmla="+- 0 -1429 -1450"/>
                  <a:gd name="T51" fmla="*/ -1429 h 4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</a:cxnLst>
                <a:rect l="0" t="0" r="r" b="b"/>
                <a:pathLst>
                  <a:path w="43" h="42">
                    <a:moveTo>
                      <a:pt x="43" y="21"/>
                    </a:moveTo>
                    <a:lnTo>
                      <a:pt x="43" y="10"/>
                    </a:lnTo>
                    <a:lnTo>
                      <a:pt x="34" y="0"/>
                    </a:lnTo>
                    <a:lnTo>
                      <a:pt x="22" y="0"/>
                    </a:lnTo>
                    <a:lnTo>
                      <a:pt x="10" y="0"/>
                    </a:lnTo>
                    <a:lnTo>
                      <a:pt x="0" y="10"/>
                    </a:lnTo>
                    <a:lnTo>
                      <a:pt x="0" y="21"/>
                    </a:lnTo>
                    <a:lnTo>
                      <a:pt x="0" y="33"/>
                    </a:lnTo>
                    <a:lnTo>
                      <a:pt x="10" y="42"/>
                    </a:lnTo>
                    <a:lnTo>
                      <a:pt x="22" y="42"/>
                    </a:lnTo>
                    <a:lnTo>
                      <a:pt x="34" y="42"/>
                    </a:lnTo>
                    <a:lnTo>
                      <a:pt x="43" y="33"/>
                    </a:lnTo>
                    <a:lnTo>
                      <a:pt x="43" y="21"/>
                    </a:lnTo>
                    <a:close/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69" name="Group 350"/>
            <p:cNvGrpSpPr/>
            <p:nvPr/>
          </p:nvGrpSpPr>
          <p:grpSpPr bwMode="auto">
            <a:xfrm>
              <a:off x="2394" y="-1326"/>
              <a:ext cx="43" cy="42"/>
              <a:chOff x="2394" y="-1326"/>
              <a:chExt cx="43" cy="42"/>
            </a:xfrm>
          </p:grpSpPr>
          <p:sp>
            <p:nvSpPr>
              <p:cNvPr id="217" name="Freeform 351"/>
              <p:cNvSpPr/>
              <p:nvPr/>
            </p:nvSpPr>
            <p:spPr bwMode="auto">
              <a:xfrm>
                <a:off x="2394" y="-1326"/>
                <a:ext cx="43" cy="42"/>
              </a:xfrm>
              <a:custGeom>
                <a:avLst/>
                <a:gdLst>
                  <a:gd name="T0" fmla="+- 0 2428 2394"/>
                  <a:gd name="T1" fmla="*/ T0 w 43"/>
                  <a:gd name="T2" fmla="+- 0 -1326 -1326"/>
                  <a:gd name="T3" fmla="*/ -1326 h 42"/>
                  <a:gd name="T4" fmla="+- 0 2404 2394"/>
                  <a:gd name="T5" fmla="*/ T4 w 43"/>
                  <a:gd name="T6" fmla="+- 0 -1326 -1326"/>
                  <a:gd name="T7" fmla="*/ -1326 h 42"/>
                  <a:gd name="T8" fmla="+- 0 2394 2394"/>
                  <a:gd name="T9" fmla="*/ T8 w 43"/>
                  <a:gd name="T10" fmla="+- 0 -1317 -1326"/>
                  <a:gd name="T11" fmla="*/ -1317 h 42"/>
                  <a:gd name="T12" fmla="+- 0 2394 2394"/>
                  <a:gd name="T13" fmla="*/ T12 w 43"/>
                  <a:gd name="T14" fmla="+- 0 -1294 -1326"/>
                  <a:gd name="T15" fmla="*/ -1294 h 42"/>
                  <a:gd name="T16" fmla="+- 0 2404 2394"/>
                  <a:gd name="T17" fmla="*/ T16 w 43"/>
                  <a:gd name="T18" fmla="+- 0 -1284 -1326"/>
                  <a:gd name="T19" fmla="*/ -1284 h 42"/>
                  <a:gd name="T20" fmla="+- 0 2428 2394"/>
                  <a:gd name="T21" fmla="*/ T20 w 43"/>
                  <a:gd name="T22" fmla="+- 0 -1284 -1326"/>
                  <a:gd name="T23" fmla="*/ -1284 h 42"/>
                  <a:gd name="T24" fmla="+- 0 2437 2394"/>
                  <a:gd name="T25" fmla="*/ T24 w 43"/>
                  <a:gd name="T26" fmla="+- 0 -1294 -1326"/>
                  <a:gd name="T27" fmla="*/ -1294 h 42"/>
                  <a:gd name="T28" fmla="+- 0 2437 2394"/>
                  <a:gd name="T29" fmla="*/ T28 w 43"/>
                  <a:gd name="T30" fmla="+- 0 -1317 -1326"/>
                  <a:gd name="T31" fmla="*/ -1317 h 42"/>
                  <a:gd name="T32" fmla="+- 0 2428 2394"/>
                  <a:gd name="T33" fmla="*/ T32 w 43"/>
                  <a:gd name="T34" fmla="+- 0 -1326 -1326"/>
                  <a:gd name="T35" fmla="*/ -1326 h 4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43" h="42">
                    <a:moveTo>
                      <a:pt x="34" y="0"/>
                    </a:moveTo>
                    <a:lnTo>
                      <a:pt x="10" y="0"/>
                    </a:lnTo>
                    <a:lnTo>
                      <a:pt x="0" y="9"/>
                    </a:lnTo>
                    <a:lnTo>
                      <a:pt x="0" y="32"/>
                    </a:lnTo>
                    <a:lnTo>
                      <a:pt x="10" y="42"/>
                    </a:lnTo>
                    <a:lnTo>
                      <a:pt x="34" y="42"/>
                    </a:lnTo>
                    <a:lnTo>
                      <a:pt x="43" y="32"/>
                    </a:lnTo>
                    <a:lnTo>
                      <a:pt x="43" y="9"/>
                    </a:lnTo>
                    <a:lnTo>
                      <a:pt x="34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0" name="Group 352"/>
            <p:cNvGrpSpPr/>
            <p:nvPr/>
          </p:nvGrpSpPr>
          <p:grpSpPr bwMode="auto">
            <a:xfrm>
              <a:off x="2394" y="-1326"/>
              <a:ext cx="43" cy="42"/>
              <a:chOff x="2394" y="-1326"/>
              <a:chExt cx="43" cy="42"/>
            </a:xfrm>
          </p:grpSpPr>
          <p:sp>
            <p:nvSpPr>
              <p:cNvPr id="216" name="Freeform 353"/>
              <p:cNvSpPr/>
              <p:nvPr/>
            </p:nvSpPr>
            <p:spPr bwMode="auto">
              <a:xfrm>
                <a:off x="2394" y="-1326"/>
                <a:ext cx="43" cy="42"/>
              </a:xfrm>
              <a:custGeom>
                <a:avLst/>
                <a:gdLst>
                  <a:gd name="T0" fmla="+- 0 2437 2394"/>
                  <a:gd name="T1" fmla="*/ T0 w 43"/>
                  <a:gd name="T2" fmla="+- 0 -1306 -1326"/>
                  <a:gd name="T3" fmla="*/ -1306 h 42"/>
                  <a:gd name="T4" fmla="+- 0 2437 2394"/>
                  <a:gd name="T5" fmla="*/ T4 w 43"/>
                  <a:gd name="T6" fmla="+- 0 -1317 -1326"/>
                  <a:gd name="T7" fmla="*/ -1317 h 42"/>
                  <a:gd name="T8" fmla="+- 0 2428 2394"/>
                  <a:gd name="T9" fmla="*/ T8 w 43"/>
                  <a:gd name="T10" fmla="+- 0 -1326 -1326"/>
                  <a:gd name="T11" fmla="*/ -1326 h 42"/>
                  <a:gd name="T12" fmla="+- 0 2416 2394"/>
                  <a:gd name="T13" fmla="*/ T12 w 43"/>
                  <a:gd name="T14" fmla="+- 0 -1326 -1326"/>
                  <a:gd name="T15" fmla="*/ -1326 h 42"/>
                  <a:gd name="T16" fmla="+- 0 2404 2394"/>
                  <a:gd name="T17" fmla="*/ T16 w 43"/>
                  <a:gd name="T18" fmla="+- 0 -1326 -1326"/>
                  <a:gd name="T19" fmla="*/ -1326 h 42"/>
                  <a:gd name="T20" fmla="+- 0 2394 2394"/>
                  <a:gd name="T21" fmla="*/ T20 w 43"/>
                  <a:gd name="T22" fmla="+- 0 -1317 -1326"/>
                  <a:gd name="T23" fmla="*/ -1317 h 42"/>
                  <a:gd name="T24" fmla="+- 0 2394 2394"/>
                  <a:gd name="T25" fmla="*/ T24 w 43"/>
                  <a:gd name="T26" fmla="+- 0 -1306 -1326"/>
                  <a:gd name="T27" fmla="*/ -1306 h 42"/>
                  <a:gd name="T28" fmla="+- 0 2394 2394"/>
                  <a:gd name="T29" fmla="*/ T28 w 43"/>
                  <a:gd name="T30" fmla="+- 0 -1294 -1326"/>
                  <a:gd name="T31" fmla="*/ -1294 h 42"/>
                  <a:gd name="T32" fmla="+- 0 2404 2394"/>
                  <a:gd name="T33" fmla="*/ T32 w 43"/>
                  <a:gd name="T34" fmla="+- 0 -1284 -1326"/>
                  <a:gd name="T35" fmla="*/ -1284 h 42"/>
                  <a:gd name="T36" fmla="+- 0 2416 2394"/>
                  <a:gd name="T37" fmla="*/ T36 w 43"/>
                  <a:gd name="T38" fmla="+- 0 -1284 -1326"/>
                  <a:gd name="T39" fmla="*/ -1284 h 42"/>
                  <a:gd name="T40" fmla="+- 0 2428 2394"/>
                  <a:gd name="T41" fmla="*/ T40 w 43"/>
                  <a:gd name="T42" fmla="+- 0 -1284 -1326"/>
                  <a:gd name="T43" fmla="*/ -1284 h 42"/>
                  <a:gd name="T44" fmla="+- 0 2437 2394"/>
                  <a:gd name="T45" fmla="*/ T44 w 43"/>
                  <a:gd name="T46" fmla="+- 0 -1294 -1326"/>
                  <a:gd name="T47" fmla="*/ -1294 h 42"/>
                  <a:gd name="T48" fmla="+- 0 2437 2394"/>
                  <a:gd name="T49" fmla="*/ T48 w 43"/>
                  <a:gd name="T50" fmla="+- 0 -1306 -1326"/>
                  <a:gd name="T51" fmla="*/ -1306 h 4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</a:cxnLst>
                <a:rect l="0" t="0" r="r" b="b"/>
                <a:pathLst>
                  <a:path w="43" h="42">
                    <a:moveTo>
                      <a:pt x="43" y="20"/>
                    </a:moveTo>
                    <a:lnTo>
                      <a:pt x="43" y="9"/>
                    </a:lnTo>
                    <a:lnTo>
                      <a:pt x="34" y="0"/>
                    </a:lnTo>
                    <a:lnTo>
                      <a:pt x="22" y="0"/>
                    </a:lnTo>
                    <a:lnTo>
                      <a:pt x="10" y="0"/>
                    </a:lnTo>
                    <a:lnTo>
                      <a:pt x="0" y="9"/>
                    </a:lnTo>
                    <a:lnTo>
                      <a:pt x="0" y="20"/>
                    </a:lnTo>
                    <a:lnTo>
                      <a:pt x="0" y="32"/>
                    </a:lnTo>
                    <a:lnTo>
                      <a:pt x="10" y="42"/>
                    </a:lnTo>
                    <a:lnTo>
                      <a:pt x="22" y="42"/>
                    </a:lnTo>
                    <a:lnTo>
                      <a:pt x="34" y="42"/>
                    </a:lnTo>
                    <a:lnTo>
                      <a:pt x="43" y="32"/>
                    </a:lnTo>
                    <a:lnTo>
                      <a:pt x="43" y="20"/>
                    </a:lnTo>
                    <a:close/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1" name="Group 354"/>
            <p:cNvGrpSpPr/>
            <p:nvPr/>
          </p:nvGrpSpPr>
          <p:grpSpPr bwMode="auto">
            <a:xfrm>
              <a:off x="2394" y="-1203"/>
              <a:ext cx="43" cy="42"/>
              <a:chOff x="2394" y="-1203"/>
              <a:chExt cx="43" cy="42"/>
            </a:xfrm>
          </p:grpSpPr>
          <p:sp>
            <p:nvSpPr>
              <p:cNvPr id="215" name="Freeform 355"/>
              <p:cNvSpPr/>
              <p:nvPr/>
            </p:nvSpPr>
            <p:spPr bwMode="auto">
              <a:xfrm>
                <a:off x="2394" y="-1203"/>
                <a:ext cx="43" cy="42"/>
              </a:xfrm>
              <a:custGeom>
                <a:avLst/>
                <a:gdLst>
                  <a:gd name="T0" fmla="+- 0 2428 2394"/>
                  <a:gd name="T1" fmla="*/ T0 w 43"/>
                  <a:gd name="T2" fmla="+- 0 -1203 -1203"/>
                  <a:gd name="T3" fmla="*/ -1203 h 42"/>
                  <a:gd name="T4" fmla="+- 0 2404 2394"/>
                  <a:gd name="T5" fmla="*/ T4 w 43"/>
                  <a:gd name="T6" fmla="+- 0 -1203 -1203"/>
                  <a:gd name="T7" fmla="*/ -1203 h 42"/>
                  <a:gd name="T8" fmla="+- 0 2394 2394"/>
                  <a:gd name="T9" fmla="*/ T8 w 43"/>
                  <a:gd name="T10" fmla="+- 0 -1193 -1203"/>
                  <a:gd name="T11" fmla="*/ -1193 h 42"/>
                  <a:gd name="T12" fmla="+- 0 2394 2394"/>
                  <a:gd name="T13" fmla="*/ T12 w 43"/>
                  <a:gd name="T14" fmla="+- 0 -1170 -1203"/>
                  <a:gd name="T15" fmla="*/ -1170 h 42"/>
                  <a:gd name="T16" fmla="+- 0 2404 2394"/>
                  <a:gd name="T17" fmla="*/ T16 w 43"/>
                  <a:gd name="T18" fmla="+- 0 -1161 -1203"/>
                  <a:gd name="T19" fmla="*/ -1161 h 42"/>
                  <a:gd name="T20" fmla="+- 0 2428 2394"/>
                  <a:gd name="T21" fmla="*/ T20 w 43"/>
                  <a:gd name="T22" fmla="+- 0 -1161 -1203"/>
                  <a:gd name="T23" fmla="*/ -1161 h 42"/>
                  <a:gd name="T24" fmla="+- 0 2437 2394"/>
                  <a:gd name="T25" fmla="*/ T24 w 43"/>
                  <a:gd name="T26" fmla="+- 0 -1170 -1203"/>
                  <a:gd name="T27" fmla="*/ -1170 h 42"/>
                  <a:gd name="T28" fmla="+- 0 2437 2394"/>
                  <a:gd name="T29" fmla="*/ T28 w 43"/>
                  <a:gd name="T30" fmla="+- 0 -1193 -1203"/>
                  <a:gd name="T31" fmla="*/ -1193 h 42"/>
                  <a:gd name="T32" fmla="+- 0 2428 2394"/>
                  <a:gd name="T33" fmla="*/ T32 w 43"/>
                  <a:gd name="T34" fmla="+- 0 -1203 -1203"/>
                  <a:gd name="T35" fmla="*/ -1203 h 4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43" h="42">
                    <a:moveTo>
                      <a:pt x="34" y="0"/>
                    </a:moveTo>
                    <a:lnTo>
                      <a:pt x="10" y="0"/>
                    </a:lnTo>
                    <a:lnTo>
                      <a:pt x="0" y="10"/>
                    </a:lnTo>
                    <a:lnTo>
                      <a:pt x="0" y="33"/>
                    </a:lnTo>
                    <a:lnTo>
                      <a:pt x="10" y="42"/>
                    </a:lnTo>
                    <a:lnTo>
                      <a:pt x="34" y="42"/>
                    </a:lnTo>
                    <a:lnTo>
                      <a:pt x="43" y="33"/>
                    </a:lnTo>
                    <a:lnTo>
                      <a:pt x="43" y="10"/>
                    </a:lnTo>
                    <a:lnTo>
                      <a:pt x="34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2" name="Group 356"/>
            <p:cNvGrpSpPr/>
            <p:nvPr/>
          </p:nvGrpSpPr>
          <p:grpSpPr bwMode="auto">
            <a:xfrm>
              <a:off x="2394" y="-1203"/>
              <a:ext cx="43" cy="42"/>
              <a:chOff x="2394" y="-1203"/>
              <a:chExt cx="43" cy="42"/>
            </a:xfrm>
          </p:grpSpPr>
          <p:sp>
            <p:nvSpPr>
              <p:cNvPr id="214" name="Freeform 357"/>
              <p:cNvSpPr/>
              <p:nvPr/>
            </p:nvSpPr>
            <p:spPr bwMode="auto">
              <a:xfrm>
                <a:off x="2394" y="-1203"/>
                <a:ext cx="43" cy="42"/>
              </a:xfrm>
              <a:custGeom>
                <a:avLst/>
                <a:gdLst>
                  <a:gd name="T0" fmla="+- 0 2437 2394"/>
                  <a:gd name="T1" fmla="*/ T0 w 43"/>
                  <a:gd name="T2" fmla="+- 0 -1182 -1203"/>
                  <a:gd name="T3" fmla="*/ -1182 h 42"/>
                  <a:gd name="T4" fmla="+- 0 2437 2394"/>
                  <a:gd name="T5" fmla="*/ T4 w 43"/>
                  <a:gd name="T6" fmla="+- 0 -1193 -1203"/>
                  <a:gd name="T7" fmla="*/ -1193 h 42"/>
                  <a:gd name="T8" fmla="+- 0 2428 2394"/>
                  <a:gd name="T9" fmla="*/ T8 w 43"/>
                  <a:gd name="T10" fmla="+- 0 -1203 -1203"/>
                  <a:gd name="T11" fmla="*/ -1203 h 42"/>
                  <a:gd name="T12" fmla="+- 0 2416 2394"/>
                  <a:gd name="T13" fmla="*/ T12 w 43"/>
                  <a:gd name="T14" fmla="+- 0 -1203 -1203"/>
                  <a:gd name="T15" fmla="*/ -1203 h 42"/>
                  <a:gd name="T16" fmla="+- 0 2404 2394"/>
                  <a:gd name="T17" fmla="*/ T16 w 43"/>
                  <a:gd name="T18" fmla="+- 0 -1203 -1203"/>
                  <a:gd name="T19" fmla="*/ -1203 h 42"/>
                  <a:gd name="T20" fmla="+- 0 2394 2394"/>
                  <a:gd name="T21" fmla="*/ T20 w 43"/>
                  <a:gd name="T22" fmla="+- 0 -1193 -1203"/>
                  <a:gd name="T23" fmla="*/ -1193 h 42"/>
                  <a:gd name="T24" fmla="+- 0 2394 2394"/>
                  <a:gd name="T25" fmla="*/ T24 w 43"/>
                  <a:gd name="T26" fmla="+- 0 -1182 -1203"/>
                  <a:gd name="T27" fmla="*/ -1182 h 42"/>
                  <a:gd name="T28" fmla="+- 0 2394 2394"/>
                  <a:gd name="T29" fmla="*/ T28 w 43"/>
                  <a:gd name="T30" fmla="+- 0 -1170 -1203"/>
                  <a:gd name="T31" fmla="*/ -1170 h 42"/>
                  <a:gd name="T32" fmla="+- 0 2404 2394"/>
                  <a:gd name="T33" fmla="*/ T32 w 43"/>
                  <a:gd name="T34" fmla="+- 0 -1161 -1203"/>
                  <a:gd name="T35" fmla="*/ -1161 h 42"/>
                  <a:gd name="T36" fmla="+- 0 2416 2394"/>
                  <a:gd name="T37" fmla="*/ T36 w 43"/>
                  <a:gd name="T38" fmla="+- 0 -1161 -1203"/>
                  <a:gd name="T39" fmla="*/ -1161 h 42"/>
                  <a:gd name="T40" fmla="+- 0 2428 2394"/>
                  <a:gd name="T41" fmla="*/ T40 w 43"/>
                  <a:gd name="T42" fmla="+- 0 -1161 -1203"/>
                  <a:gd name="T43" fmla="*/ -1161 h 42"/>
                  <a:gd name="T44" fmla="+- 0 2437 2394"/>
                  <a:gd name="T45" fmla="*/ T44 w 43"/>
                  <a:gd name="T46" fmla="+- 0 -1170 -1203"/>
                  <a:gd name="T47" fmla="*/ -1170 h 42"/>
                  <a:gd name="T48" fmla="+- 0 2437 2394"/>
                  <a:gd name="T49" fmla="*/ T48 w 43"/>
                  <a:gd name="T50" fmla="+- 0 -1182 -1203"/>
                  <a:gd name="T51" fmla="*/ -1182 h 42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</a:cxnLst>
                <a:rect l="0" t="0" r="r" b="b"/>
                <a:pathLst>
                  <a:path w="43" h="42">
                    <a:moveTo>
                      <a:pt x="43" y="21"/>
                    </a:moveTo>
                    <a:lnTo>
                      <a:pt x="43" y="10"/>
                    </a:lnTo>
                    <a:lnTo>
                      <a:pt x="34" y="0"/>
                    </a:lnTo>
                    <a:lnTo>
                      <a:pt x="22" y="0"/>
                    </a:lnTo>
                    <a:lnTo>
                      <a:pt x="10" y="0"/>
                    </a:lnTo>
                    <a:lnTo>
                      <a:pt x="0" y="10"/>
                    </a:lnTo>
                    <a:lnTo>
                      <a:pt x="0" y="21"/>
                    </a:lnTo>
                    <a:lnTo>
                      <a:pt x="0" y="33"/>
                    </a:lnTo>
                    <a:lnTo>
                      <a:pt x="10" y="42"/>
                    </a:lnTo>
                    <a:lnTo>
                      <a:pt x="22" y="42"/>
                    </a:lnTo>
                    <a:lnTo>
                      <a:pt x="34" y="42"/>
                    </a:lnTo>
                    <a:lnTo>
                      <a:pt x="43" y="33"/>
                    </a:lnTo>
                    <a:lnTo>
                      <a:pt x="43" y="21"/>
                    </a:lnTo>
                    <a:close/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3" name="Group 358"/>
            <p:cNvGrpSpPr/>
            <p:nvPr/>
          </p:nvGrpSpPr>
          <p:grpSpPr bwMode="auto">
            <a:xfrm>
              <a:off x="4655" y="-349"/>
              <a:ext cx="3746" cy="2"/>
              <a:chOff x="4655" y="-349"/>
              <a:chExt cx="3746" cy="2"/>
            </a:xfrm>
          </p:grpSpPr>
          <p:sp>
            <p:nvSpPr>
              <p:cNvPr id="213" name="Freeform 359"/>
              <p:cNvSpPr/>
              <p:nvPr/>
            </p:nvSpPr>
            <p:spPr bwMode="auto">
              <a:xfrm>
                <a:off x="4655" y="-349"/>
                <a:ext cx="3746" cy="2"/>
              </a:xfrm>
              <a:custGeom>
                <a:avLst/>
                <a:gdLst>
                  <a:gd name="T0" fmla="+- 0 4655 4655"/>
                  <a:gd name="T1" fmla="*/ T0 w 3746"/>
                  <a:gd name="T2" fmla="+- 0 8401 4655"/>
                  <a:gd name="T3" fmla="*/ T2 w 3746"/>
                </a:gdLst>
                <a:ahLst/>
                <a:cxnLst>
                  <a:cxn ang="0">
                    <a:pos x="T1" y="0"/>
                  </a:cxn>
                  <a:cxn ang="0">
                    <a:pos x="T3" y="0"/>
                  </a:cxn>
                </a:cxnLst>
                <a:rect l="0" t="0" r="r" b="b"/>
                <a:pathLst>
                  <a:path w="3746">
                    <a:moveTo>
                      <a:pt x="0" y="0"/>
                    </a:moveTo>
                    <a:lnTo>
                      <a:pt x="3746" y="0"/>
                    </a:lnTo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pic>
            <p:nvPicPr>
              <p:cNvPr id="43368" name="Picture 360"/>
              <p:cNvPicPr>
                <a:picLocks noChangeAspect="1" noChangeArrowheads="1"/>
              </p:cNvPicPr>
              <p:nvPr/>
            </p:nvPicPr>
            <p:blipFill>
              <a:blip r:embed="rId1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84" y="-309"/>
                <a:ext cx="451" cy="3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74" name="Group 361"/>
            <p:cNvGrpSpPr/>
            <p:nvPr/>
          </p:nvGrpSpPr>
          <p:grpSpPr bwMode="auto">
            <a:xfrm>
              <a:off x="3322" y="-399"/>
              <a:ext cx="1333" cy="2"/>
              <a:chOff x="3322" y="-399"/>
              <a:chExt cx="1333" cy="2"/>
            </a:xfrm>
          </p:grpSpPr>
          <p:sp>
            <p:nvSpPr>
              <p:cNvPr id="212" name="Freeform 362"/>
              <p:cNvSpPr/>
              <p:nvPr/>
            </p:nvSpPr>
            <p:spPr bwMode="auto">
              <a:xfrm>
                <a:off x="3322" y="-399"/>
                <a:ext cx="1333" cy="2"/>
              </a:xfrm>
              <a:custGeom>
                <a:avLst/>
                <a:gdLst>
                  <a:gd name="T0" fmla="+- 0 3322 3322"/>
                  <a:gd name="T1" fmla="*/ T0 w 1333"/>
                  <a:gd name="T2" fmla="+- 0 4655 3322"/>
                  <a:gd name="T3" fmla="*/ T2 w 1333"/>
                </a:gdLst>
                <a:ahLst/>
                <a:cxnLst>
                  <a:cxn ang="0">
                    <a:pos x="T1" y="0"/>
                  </a:cxn>
                  <a:cxn ang="0">
                    <a:pos x="T3" y="0"/>
                  </a:cxn>
                </a:cxnLst>
                <a:rect l="0" t="0" r="r" b="b"/>
                <a:pathLst>
                  <a:path w="1333">
                    <a:moveTo>
                      <a:pt x="0" y="0"/>
                    </a:moveTo>
                    <a:lnTo>
                      <a:pt x="1333" y="0"/>
                    </a:lnTo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5" name="Group 363"/>
            <p:cNvGrpSpPr/>
            <p:nvPr/>
          </p:nvGrpSpPr>
          <p:grpSpPr bwMode="auto">
            <a:xfrm>
              <a:off x="4604" y="-445"/>
              <a:ext cx="50" cy="94"/>
              <a:chOff x="4604" y="-445"/>
              <a:chExt cx="50" cy="94"/>
            </a:xfrm>
          </p:grpSpPr>
          <p:sp>
            <p:nvSpPr>
              <p:cNvPr id="211" name="Freeform 364"/>
              <p:cNvSpPr/>
              <p:nvPr/>
            </p:nvSpPr>
            <p:spPr bwMode="auto">
              <a:xfrm>
                <a:off x="4604" y="-445"/>
                <a:ext cx="50" cy="94"/>
              </a:xfrm>
              <a:custGeom>
                <a:avLst/>
                <a:gdLst>
                  <a:gd name="T0" fmla="+- 0 4604 4604"/>
                  <a:gd name="T1" fmla="*/ T0 w 50"/>
                  <a:gd name="T2" fmla="+- 0 -352 -445"/>
                  <a:gd name="T3" fmla="*/ -352 h 94"/>
                  <a:gd name="T4" fmla="+- 0 4655 4604"/>
                  <a:gd name="T5" fmla="*/ T4 w 50"/>
                  <a:gd name="T6" fmla="+- 0 -399 -445"/>
                  <a:gd name="T7" fmla="*/ -399 h 94"/>
                  <a:gd name="T8" fmla="+- 0 4604 4604"/>
                  <a:gd name="T9" fmla="*/ T8 w 50"/>
                  <a:gd name="T10" fmla="+- 0 -445 -445"/>
                  <a:gd name="T11" fmla="*/ -445 h 9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</a:cxnLst>
                <a:rect l="0" t="0" r="r" b="b"/>
                <a:pathLst>
                  <a:path w="50" h="94">
                    <a:moveTo>
                      <a:pt x="0" y="93"/>
                    </a:moveTo>
                    <a:lnTo>
                      <a:pt x="51" y="46"/>
                    </a:lnTo>
                    <a:lnTo>
                      <a:pt x="0" y="0"/>
                    </a:lnTo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pic>
            <p:nvPicPr>
              <p:cNvPr id="43373" name="Picture 365"/>
              <p:cNvPicPr>
                <a:picLocks noChangeAspect="1" noChangeArrowheads="1"/>
              </p:cNvPicPr>
              <p:nvPr/>
            </p:nvPicPr>
            <p:blipFill>
              <a:blip r:embed="rId2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074" y="-1545"/>
                <a:ext cx="605" cy="39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76" name="Group 366"/>
            <p:cNvGrpSpPr/>
            <p:nvPr/>
          </p:nvGrpSpPr>
          <p:grpSpPr bwMode="auto">
            <a:xfrm>
              <a:off x="6418" y="-4242"/>
              <a:ext cx="420" cy="2"/>
              <a:chOff x="6418" y="-4242"/>
              <a:chExt cx="420" cy="2"/>
            </a:xfrm>
          </p:grpSpPr>
          <p:sp>
            <p:nvSpPr>
              <p:cNvPr id="210" name="Freeform 367"/>
              <p:cNvSpPr/>
              <p:nvPr/>
            </p:nvSpPr>
            <p:spPr bwMode="auto">
              <a:xfrm>
                <a:off x="6418" y="-4242"/>
                <a:ext cx="420" cy="2"/>
              </a:xfrm>
              <a:custGeom>
                <a:avLst/>
                <a:gdLst>
                  <a:gd name="T0" fmla="+- 0 6418 6418"/>
                  <a:gd name="T1" fmla="*/ T0 w 420"/>
                  <a:gd name="T2" fmla="+- 0 6838 6418"/>
                  <a:gd name="T3" fmla="*/ T2 w 420"/>
                </a:gdLst>
                <a:ahLst/>
                <a:cxnLst>
                  <a:cxn ang="0">
                    <a:pos x="T1" y="0"/>
                  </a:cxn>
                  <a:cxn ang="0">
                    <a:pos x="T3" y="0"/>
                  </a:cxn>
                </a:cxnLst>
                <a:rect l="0" t="0" r="r" b="b"/>
                <a:pathLst>
                  <a:path w="420">
                    <a:moveTo>
                      <a:pt x="0" y="0"/>
                    </a:moveTo>
                    <a:lnTo>
                      <a:pt x="420" y="0"/>
                    </a:lnTo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7" name="Group 368"/>
            <p:cNvGrpSpPr/>
            <p:nvPr/>
          </p:nvGrpSpPr>
          <p:grpSpPr bwMode="auto">
            <a:xfrm>
              <a:off x="6816" y="-4272"/>
              <a:ext cx="43" cy="41"/>
              <a:chOff x="6816" y="-4272"/>
              <a:chExt cx="43" cy="41"/>
            </a:xfrm>
          </p:grpSpPr>
          <p:sp>
            <p:nvSpPr>
              <p:cNvPr id="209" name="Freeform 369"/>
              <p:cNvSpPr/>
              <p:nvPr/>
            </p:nvSpPr>
            <p:spPr bwMode="auto">
              <a:xfrm>
                <a:off x="6816" y="-4272"/>
                <a:ext cx="43" cy="41"/>
              </a:xfrm>
              <a:custGeom>
                <a:avLst/>
                <a:gdLst>
                  <a:gd name="T0" fmla="+- 0 6850 6816"/>
                  <a:gd name="T1" fmla="*/ T0 w 43"/>
                  <a:gd name="T2" fmla="+- 0 -4272 -4272"/>
                  <a:gd name="T3" fmla="*/ -4272 h 41"/>
                  <a:gd name="T4" fmla="+- 0 6826 6816"/>
                  <a:gd name="T5" fmla="*/ T4 w 43"/>
                  <a:gd name="T6" fmla="+- 0 -4272 -4272"/>
                  <a:gd name="T7" fmla="*/ -4272 h 41"/>
                  <a:gd name="T8" fmla="+- 0 6816 6816"/>
                  <a:gd name="T9" fmla="*/ T8 w 43"/>
                  <a:gd name="T10" fmla="+- 0 -4264 -4272"/>
                  <a:gd name="T11" fmla="*/ -4264 h 41"/>
                  <a:gd name="T12" fmla="+- 0 6816 6816"/>
                  <a:gd name="T13" fmla="*/ T12 w 43"/>
                  <a:gd name="T14" fmla="+- 0 -4241 -4272"/>
                  <a:gd name="T15" fmla="*/ -4241 h 41"/>
                  <a:gd name="T16" fmla="+- 0 6826 6816"/>
                  <a:gd name="T17" fmla="*/ T16 w 43"/>
                  <a:gd name="T18" fmla="+- 0 -4231 -4272"/>
                  <a:gd name="T19" fmla="*/ -4231 h 41"/>
                  <a:gd name="T20" fmla="+- 0 6850 6816"/>
                  <a:gd name="T21" fmla="*/ T20 w 43"/>
                  <a:gd name="T22" fmla="+- 0 -4231 -4272"/>
                  <a:gd name="T23" fmla="*/ -4231 h 41"/>
                  <a:gd name="T24" fmla="+- 0 6859 6816"/>
                  <a:gd name="T25" fmla="*/ T24 w 43"/>
                  <a:gd name="T26" fmla="+- 0 -4241 -4272"/>
                  <a:gd name="T27" fmla="*/ -4241 h 41"/>
                  <a:gd name="T28" fmla="+- 0 6859 6816"/>
                  <a:gd name="T29" fmla="*/ T28 w 43"/>
                  <a:gd name="T30" fmla="+- 0 -4264 -4272"/>
                  <a:gd name="T31" fmla="*/ -4264 h 41"/>
                  <a:gd name="T32" fmla="+- 0 6850 6816"/>
                  <a:gd name="T33" fmla="*/ T32 w 43"/>
                  <a:gd name="T34" fmla="+- 0 -4272 -4272"/>
                  <a:gd name="T35" fmla="*/ -4272 h 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43" h="41">
                    <a:moveTo>
                      <a:pt x="34" y="0"/>
                    </a:moveTo>
                    <a:lnTo>
                      <a:pt x="10" y="0"/>
                    </a:lnTo>
                    <a:lnTo>
                      <a:pt x="0" y="8"/>
                    </a:lnTo>
                    <a:lnTo>
                      <a:pt x="0" y="31"/>
                    </a:lnTo>
                    <a:lnTo>
                      <a:pt x="10" y="41"/>
                    </a:lnTo>
                    <a:lnTo>
                      <a:pt x="34" y="41"/>
                    </a:lnTo>
                    <a:lnTo>
                      <a:pt x="43" y="31"/>
                    </a:lnTo>
                    <a:lnTo>
                      <a:pt x="43" y="8"/>
                    </a:lnTo>
                    <a:lnTo>
                      <a:pt x="34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78" name="Group 370"/>
            <p:cNvGrpSpPr/>
            <p:nvPr/>
          </p:nvGrpSpPr>
          <p:grpSpPr bwMode="auto">
            <a:xfrm>
              <a:off x="6816" y="-4272"/>
              <a:ext cx="43" cy="41"/>
              <a:chOff x="6816" y="-4272"/>
              <a:chExt cx="43" cy="41"/>
            </a:xfrm>
          </p:grpSpPr>
          <p:sp>
            <p:nvSpPr>
              <p:cNvPr id="208" name="Freeform 371"/>
              <p:cNvSpPr/>
              <p:nvPr/>
            </p:nvSpPr>
            <p:spPr bwMode="auto">
              <a:xfrm>
                <a:off x="6816" y="-4272"/>
                <a:ext cx="43" cy="41"/>
              </a:xfrm>
              <a:custGeom>
                <a:avLst/>
                <a:gdLst>
                  <a:gd name="T0" fmla="+- 0 6859 6816"/>
                  <a:gd name="T1" fmla="*/ T0 w 43"/>
                  <a:gd name="T2" fmla="+- 0 -4252 -4272"/>
                  <a:gd name="T3" fmla="*/ -4252 h 41"/>
                  <a:gd name="T4" fmla="+- 0 6859 6816"/>
                  <a:gd name="T5" fmla="*/ T4 w 43"/>
                  <a:gd name="T6" fmla="+- 0 -4264 -4272"/>
                  <a:gd name="T7" fmla="*/ -4264 h 41"/>
                  <a:gd name="T8" fmla="+- 0 6850 6816"/>
                  <a:gd name="T9" fmla="*/ T8 w 43"/>
                  <a:gd name="T10" fmla="+- 0 -4272 -4272"/>
                  <a:gd name="T11" fmla="*/ -4272 h 41"/>
                  <a:gd name="T12" fmla="+- 0 6838 6816"/>
                  <a:gd name="T13" fmla="*/ T12 w 43"/>
                  <a:gd name="T14" fmla="+- 0 -4272 -4272"/>
                  <a:gd name="T15" fmla="*/ -4272 h 41"/>
                  <a:gd name="T16" fmla="+- 0 6826 6816"/>
                  <a:gd name="T17" fmla="*/ T16 w 43"/>
                  <a:gd name="T18" fmla="+- 0 -4272 -4272"/>
                  <a:gd name="T19" fmla="*/ -4272 h 41"/>
                  <a:gd name="T20" fmla="+- 0 6816 6816"/>
                  <a:gd name="T21" fmla="*/ T20 w 43"/>
                  <a:gd name="T22" fmla="+- 0 -4264 -4272"/>
                  <a:gd name="T23" fmla="*/ -4264 h 41"/>
                  <a:gd name="T24" fmla="+- 0 6816 6816"/>
                  <a:gd name="T25" fmla="*/ T24 w 43"/>
                  <a:gd name="T26" fmla="+- 0 -4252 -4272"/>
                  <a:gd name="T27" fmla="*/ -4252 h 41"/>
                  <a:gd name="T28" fmla="+- 0 6816 6816"/>
                  <a:gd name="T29" fmla="*/ T28 w 43"/>
                  <a:gd name="T30" fmla="+- 0 -4241 -4272"/>
                  <a:gd name="T31" fmla="*/ -4241 h 41"/>
                  <a:gd name="T32" fmla="+- 0 6826 6816"/>
                  <a:gd name="T33" fmla="*/ T32 w 43"/>
                  <a:gd name="T34" fmla="+- 0 -4231 -4272"/>
                  <a:gd name="T35" fmla="*/ -4231 h 41"/>
                  <a:gd name="T36" fmla="+- 0 6838 6816"/>
                  <a:gd name="T37" fmla="*/ T36 w 43"/>
                  <a:gd name="T38" fmla="+- 0 -4231 -4272"/>
                  <a:gd name="T39" fmla="*/ -4231 h 41"/>
                  <a:gd name="T40" fmla="+- 0 6850 6816"/>
                  <a:gd name="T41" fmla="*/ T40 w 43"/>
                  <a:gd name="T42" fmla="+- 0 -4231 -4272"/>
                  <a:gd name="T43" fmla="*/ -4231 h 41"/>
                  <a:gd name="T44" fmla="+- 0 6859 6816"/>
                  <a:gd name="T45" fmla="*/ T44 w 43"/>
                  <a:gd name="T46" fmla="+- 0 -4241 -4272"/>
                  <a:gd name="T47" fmla="*/ -4241 h 41"/>
                  <a:gd name="T48" fmla="+- 0 6859 6816"/>
                  <a:gd name="T49" fmla="*/ T48 w 43"/>
                  <a:gd name="T50" fmla="+- 0 -4252 -4272"/>
                  <a:gd name="T51" fmla="*/ -4252 h 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</a:cxnLst>
                <a:rect l="0" t="0" r="r" b="b"/>
                <a:pathLst>
                  <a:path w="43" h="41">
                    <a:moveTo>
                      <a:pt x="43" y="20"/>
                    </a:moveTo>
                    <a:lnTo>
                      <a:pt x="43" y="8"/>
                    </a:lnTo>
                    <a:lnTo>
                      <a:pt x="34" y="0"/>
                    </a:lnTo>
                    <a:lnTo>
                      <a:pt x="22" y="0"/>
                    </a:lnTo>
                    <a:lnTo>
                      <a:pt x="10" y="0"/>
                    </a:lnTo>
                    <a:lnTo>
                      <a:pt x="0" y="8"/>
                    </a:lnTo>
                    <a:lnTo>
                      <a:pt x="0" y="20"/>
                    </a:lnTo>
                    <a:lnTo>
                      <a:pt x="0" y="31"/>
                    </a:lnTo>
                    <a:lnTo>
                      <a:pt x="10" y="41"/>
                    </a:lnTo>
                    <a:lnTo>
                      <a:pt x="22" y="41"/>
                    </a:lnTo>
                    <a:lnTo>
                      <a:pt x="34" y="41"/>
                    </a:lnTo>
                    <a:lnTo>
                      <a:pt x="43" y="31"/>
                    </a:lnTo>
                    <a:lnTo>
                      <a:pt x="43" y="20"/>
                    </a:lnTo>
                    <a:close/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pic>
            <p:nvPicPr>
              <p:cNvPr id="43380" name="Picture 372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86" y="-2710"/>
                <a:ext cx="221" cy="6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381" name="Picture 373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818" y="-2725"/>
                <a:ext cx="298" cy="6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382" name="Picture 374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518" y="-2701"/>
                <a:ext cx="221" cy="6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383" name="Picture 375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952" y="-2717"/>
                <a:ext cx="298" cy="6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384" name="Picture 376"/>
              <p:cNvPicPr>
                <a:picLocks noChangeAspect="1" noChangeArrowheads="1"/>
              </p:cNvPicPr>
              <p:nvPr/>
            </p:nvPicPr>
            <p:blipFill>
              <a:blip r:embed="rId1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69" y="-2701"/>
                <a:ext cx="221" cy="64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385" name="Picture 377"/>
              <p:cNvPicPr>
                <a:picLocks noChangeAspect="1" noChangeArrowheads="1"/>
              </p:cNvPicPr>
              <p:nvPr/>
            </p:nvPicPr>
            <p:blipFill>
              <a:blip r:embed="rId1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101" y="-2717"/>
                <a:ext cx="298" cy="6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79" name="Group 378"/>
            <p:cNvGrpSpPr/>
            <p:nvPr/>
          </p:nvGrpSpPr>
          <p:grpSpPr bwMode="auto">
            <a:xfrm>
              <a:off x="3278" y="-2933"/>
              <a:ext cx="43" cy="41"/>
              <a:chOff x="3278" y="-2933"/>
              <a:chExt cx="43" cy="41"/>
            </a:xfrm>
          </p:grpSpPr>
          <p:sp>
            <p:nvSpPr>
              <p:cNvPr id="207" name="Freeform 379"/>
              <p:cNvSpPr/>
              <p:nvPr/>
            </p:nvSpPr>
            <p:spPr bwMode="auto">
              <a:xfrm>
                <a:off x="3278" y="-2933"/>
                <a:ext cx="43" cy="41"/>
              </a:xfrm>
              <a:custGeom>
                <a:avLst/>
                <a:gdLst>
                  <a:gd name="T0" fmla="+- 0 3312 3278"/>
                  <a:gd name="T1" fmla="*/ T0 w 43"/>
                  <a:gd name="T2" fmla="+- 0 -2933 -2933"/>
                  <a:gd name="T3" fmla="*/ -2933 h 41"/>
                  <a:gd name="T4" fmla="+- 0 3288 3278"/>
                  <a:gd name="T5" fmla="*/ T4 w 43"/>
                  <a:gd name="T6" fmla="+- 0 -2933 -2933"/>
                  <a:gd name="T7" fmla="*/ -2933 h 41"/>
                  <a:gd name="T8" fmla="+- 0 3278 3278"/>
                  <a:gd name="T9" fmla="*/ T8 w 43"/>
                  <a:gd name="T10" fmla="+- 0 -2925 -2933"/>
                  <a:gd name="T11" fmla="*/ -2925 h 41"/>
                  <a:gd name="T12" fmla="+- 0 3278 3278"/>
                  <a:gd name="T13" fmla="*/ T12 w 43"/>
                  <a:gd name="T14" fmla="+- 0 -2902 -2933"/>
                  <a:gd name="T15" fmla="*/ -2902 h 41"/>
                  <a:gd name="T16" fmla="+- 0 3288 3278"/>
                  <a:gd name="T17" fmla="*/ T16 w 43"/>
                  <a:gd name="T18" fmla="+- 0 -2892 -2933"/>
                  <a:gd name="T19" fmla="*/ -2892 h 41"/>
                  <a:gd name="T20" fmla="+- 0 3312 3278"/>
                  <a:gd name="T21" fmla="*/ T20 w 43"/>
                  <a:gd name="T22" fmla="+- 0 -2892 -2933"/>
                  <a:gd name="T23" fmla="*/ -2892 h 41"/>
                  <a:gd name="T24" fmla="+- 0 3322 3278"/>
                  <a:gd name="T25" fmla="*/ T24 w 43"/>
                  <a:gd name="T26" fmla="+- 0 -2902 -2933"/>
                  <a:gd name="T27" fmla="*/ -2902 h 41"/>
                  <a:gd name="T28" fmla="+- 0 3322 3278"/>
                  <a:gd name="T29" fmla="*/ T28 w 43"/>
                  <a:gd name="T30" fmla="+- 0 -2925 -2933"/>
                  <a:gd name="T31" fmla="*/ -2925 h 41"/>
                  <a:gd name="T32" fmla="+- 0 3312 3278"/>
                  <a:gd name="T33" fmla="*/ T32 w 43"/>
                  <a:gd name="T34" fmla="+- 0 -2933 -2933"/>
                  <a:gd name="T35" fmla="*/ -2933 h 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</a:cxnLst>
                <a:rect l="0" t="0" r="r" b="b"/>
                <a:pathLst>
                  <a:path w="43" h="41">
                    <a:moveTo>
                      <a:pt x="34" y="0"/>
                    </a:moveTo>
                    <a:lnTo>
                      <a:pt x="10" y="0"/>
                    </a:lnTo>
                    <a:lnTo>
                      <a:pt x="0" y="8"/>
                    </a:lnTo>
                    <a:lnTo>
                      <a:pt x="0" y="31"/>
                    </a:lnTo>
                    <a:lnTo>
                      <a:pt x="10" y="41"/>
                    </a:lnTo>
                    <a:lnTo>
                      <a:pt x="34" y="41"/>
                    </a:lnTo>
                    <a:lnTo>
                      <a:pt x="44" y="31"/>
                    </a:lnTo>
                    <a:lnTo>
                      <a:pt x="44" y="8"/>
                    </a:lnTo>
                    <a:lnTo>
                      <a:pt x="34" y="0"/>
                    </a:ln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80" name="Group 380"/>
            <p:cNvGrpSpPr/>
            <p:nvPr/>
          </p:nvGrpSpPr>
          <p:grpSpPr bwMode="auto">
            <a:xfrm>
              <a:off x="3278" y="-2933"/>
              <a:ext cx="43" cy="41"/>
              <a:chOff x="3278" y="-2933"/>
              <a:chExt cx="43" cy="41"/>
            </a:xfrm>
          </p:grpSpPr>
          <p:sp>
            <p:nvSpPr>
              <p:cNvPr id="206" name="Freeform 381"/>
              <p:cNvSpPr/>
              <p:nvPr/>
            </p:nvSpPr>
            <p:spPr bwMode="auto">
              <a:xfrm>
                <a:off x="3278" y="-2933"/>
                <a:ext cx="43" cy="41"/>
              </a:xfrm>
              <a:custGeom>
                <a:avLst/>
                <a:gdLst>
                  <a:gd name="T0" fmla="+- 0 3322 3278"/>
                  <a:gd name="T1" fmla="*/ T0 w 43"/>
                  <a:gd name="T2" fmla="+- 0 -2913 -2933"/>
                  <a:gd name="T3" fmla="*/ -2913 h 41"/>
                  <a:gd name="T4" fmla="+- 0 3322 3278"/>
                  <a:gd name="T5" fmla="*/ T4 w 43"/>
                  <a:gd name="T6" fmla="+- 0 -2925 -2933"/>
                  <a:gd name="T7" fmla="*/ -2925 h 41"/>
                  <a:gd name="T8" fmla="+- 0 3312 3278"/>
                  <a:gd name="T9" fmla="*/ T8 w 43"/>
                  <a:gd name="T10" fmla="+- 0 -2933 -2933"/>
                  <a:gd name="T11" fmla="*/ -2933 h 41"/>
                  <a:gd name="T12" fmla="+- 0 3300 3278"/>
                  <a:gd name="T13" fmla="*/ T12 w 43"/>
                  <a:gd name="T14" fmla="+- 0 -2933 -2933"/>
                  <a:gd name="T15" fmla="*/ -2933 h 41"/>
                  <a:gd name="T16" fmla="+- 0 3288 3278"/>
                  <a:gd name="T17" fmla="*/ T16 w 43"/>
                  <a:gd name="T18" fmla="+- 0 -2933 -2933"/>
                  <a:gd name="T19" fmla="*/ -2933 h 41"/>
                  <a:gd name="T20" fmla="+- 0 3278 3278"/>
                  <a:gd name="T21" fmla="*/ T20 w 43"/>
                  <a:gd name="T22" fmla="+- 0 -2925 -2933"/>
                  <a:gd name="T23" fmla="*/ -2925 h 41"/>
                  <a:gd name="T24" fmla="+- 0 3278 3278"/>
                  <a:gd name="T25" fmla="*/ T24 w 43"/>
                  <a:gd name="T26" fmla="+- 0 -2913 -2933"/>
                  <a:gd name="T27" fmla="*/ -2913 h 41"/>
                  <a:gd name="T28" fmla="+- 0 3278 3278"/>
                  <a:gd name="T29" fmla="*/ T28 w 43"/>
                  <a:gd name="T30" fmla="+- 0 -2902 -2933"/>
                  <a:gd name="T31" fmla="*/ -2902 h 41"/>
                  <a:gd name="T32" fmla="+- 0 3288 3278"/>
                  <a:gd name="T33" fmla="*/ T32 w 43"/>
                  <a:gd name="T34" fmla="+- 0 -2892 -2933"/>
                  <a:gd name="T35" fmla="*/ -2892 h 41"/>
                  <a:gd name="T36" fmla="+- 0 3300 3278"/>
                  <a:gd name="T37" fmla="*/ T36 w 43"/>
                  <a:gd name="T38" fmla="+- 0 -2892 -2933"/>
                  <a:gd name="T39" fmla="*/ -2892 h 41"/>
                  <a:gd name="T40" fmla="+- 0 3312 3278"/>
                  <a:gd name="T41" fmla="*/ T40 w 43"/>
                  <a:gd name="T42" fmla="+- 0 -2892 -2933"/>
                  <a:gd name="T43" fmla="*/ -2892 h 41"/>
                  <a:gd name="T44" fmla="+- 0 3322 3278"/>
                  <a:gd name="T45" fmla="*/ T44 w 43"/>
                  <a:gd name="T46" fmla="+- 0 -2902 -2933"/>
                  <a:gd name="T47" fmla="*/ -2902 h 41"/>
                  <a:gd name="T48" fmla="+- 0 3322 3278"/>
                  <a:gd name="T49" fmla="*/ T48 w 43"/>
                  <a:gd name="T50" fmla="+- 0 -2913 -2933"/>
                  <a:gd name="T51" fmla="*/ -2913 h 41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  <a:cxn ang="0">
                    <a:pos x="T33" y="T35"/>
                  </a:cxn>
                  <a:cxn ang="0">
                    <a:pos x="T37" y="T39"/>
                  </a:cxn>
                  <a:cxn ang="0">
                    <a:pos x="T41" y="T43"/>
                  </a:cxn>
                  <a:cxn ang="0">
                    <a:pos x="T45" y="T47"/>
                  </a:cxn>
                  <a:cxn ang="0">
                    <a:pos x="T49" y="T51"/>
                  </a:cxn>
                </a:cxnLst>
                <a:rect l="0" t="0" r="r" b="b"/>
                <a:pathLst>
                  <a:path w="43" h="41">
                    <a:moveTo>
                      <a:pt x="44" y="20"/>
                    </a:moveTo>
                    <a:lnTo>
                      <a:pt x="44" y="8"/>
                    </a:lnTo>
                    <a:lnTo>
                      <a:pt x="34" y="0"/>
                    </a:lnTo>
                    <a:lnTo>
                      <a:pt x="22" y="0"/>
                    </a:lnTo>
                    <a:lnTo>
                      <a:pt x="10" y="0"/>
                    </a:lnTo>
                    <a:lnTo>
                      <a:pt x="0" y="8"/>
                    </a:lnTo>
                    <a:lnTo>
                      <a:pt x="0" y="20"/>
                    </a:lnTo>
                    <a:lnTo>
                      <a:pt x="0" y="31"/>
                    </a:lnTo>
                    <a:lnTo>
                      <a:pt x="10" y="41"/>
                    </a:lnTo>
                    <a:lnTo>
                      <a:pt x="22" y="41"/>
                    </a:lnTo>
                    <a:lnTo>
                      <a:pt x="34" y="41"/>
                    </a:lnTo>
                    <a:lnTo>
                      <a:pt x="44" y="31"/>
                    </a:lnTo>
                    <a:lnTo>
                      <a:pt x="44" y="20"/>
                    </a:lnTo>
                    <a:close/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81" name="Group 382"/>
            <p:cNvGrpSpPr/>
            <p:nvPr/>
          </p:nvGrpSpPr>
          <p:grpSpPr bwMode="auto">
            <a:xfrm>
              <a:off x="2990" y="-4305"/>
              <a:ext cx="156" cy="146"/>
              <a:chOff x="2990" y="-4305"/>
              <a:chExt cx="156" cy="146"/>
            </a:xfrm>
          </p:grpSpPr>
          <p:sp>
            <p:nvSpPr>
              <p:cNvPr id="205" name="Freeform 383"/>
              <p:cNvSpPr/>
              <p:nvPr/>
            </p:nvSpPr>
            <p:spPr bwMode="auto">
              <a:xfrm>
                <a:off x="2990" y="-4305"/>
                <a:ext cx="156" cy="146"/>
              </a:xfrm>
              <a:custGeom>
                <a:avLst/>
                <a:gdLst>
                  <a:gd name="T0" fmla="+- 0 2990 2990"/>
                  <a:gd name="T1" fmla="*/ T0 w 156"/>
                  <a:gd name="T2" fmla="+- 0 -4305 -4305"/>
                  <a:gd name="T3" fmla="*/ -4305 h 146"/>
                  <a:gd name="T4" fmla="+- 0 3146 2990"/>
                  <a:gd name="T5" fmla="*/ T4 w 156"/>
                  <a:gd name="T6" fmla="+- 0 -4158 -4305"/>
                  <a:gd name="T7" fmla="*/ -4158 h 146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</a:cxnLst>
                <a:rect l="0" t="0" r="r" b="b"/>
                <a:pathLst>
                  <a:path w="156" h="146">
                    <a:moveTo>
                      <a:pt x="0" y="0"/>
                    </a:moveTo>
                    <a:lnTo>
                      <a:pt x="156" y="147"/>
                    </a:lnTo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pic>
            <p:nvPicPr>
              <p:cNvPr id="43392" name="Picture 384"/>
              <p:cNvPicPr>
                <a:picLocks noChangeAspect="1" noChangeArrowheads="1"/>
              </p:cNvPicPr>
              <p:nvPr/>
            </p:nvPicPr>
            <p:blipFill>
              <a:blip r:embed="rId21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66" y="-4415"/>
                <a:ext cx="605" cy="4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393" name="Picture 385"/>
              <p:cNvPicPr>
                <a:picLocks noChangeAspect="1" noChangeArrowheads="1"/>
              </p:cNvPicPr>
              <p:nvPr/>
            </p:nvPicPr>
            <p:blipFill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26" y="-4241"/>
                <a:ext cx="288" cy="79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394" name="Picture 386"/>
              <p:cNvPicPr>
                <a:picLocks noChangeAspect="1" noChangeArrowheads="1"/>
              </p:cNvPicPr>
              <p:nvPr/>
            </p:nvPicPr>
            <p:blipFill>
              <a:blip r:embed="rId2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570" y="-2167"/>
                <a:ext cx="451" cy="4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395" name="Picture 387"/>
              <p:cNvPicPr>
                <a:picLocks noChangeAspect="1" noChangeArrowheads="1"/>
              </p:cNvPicPr>
              <p:nvPr/>
            </p:nvPicPr>
            <p:blipFill>
              <a:blip r:embed="rId2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42" y="-2167"/>
                <a:ext cx="442" cy="4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396" name="Picture 388"/>
              <p:cNvPicPr>
                <a:picLocks noChangeAspect="1" noChangeArrowheads="1"/>
              </p:cNvPicPr>
              <p:nvPr/>
            </p:nvPicPr>
            <p:blipFill>
              <a:blip r:embed="rId2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70" y="-2157"/>
                <a:ext cx="451" cy="4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3397" name="Picture 389"/>
              <p:cNvPicPr>
                <a:picLocks noChangeAspect="1" noChangeArrowheads="1"/>
              </p:cNvPicPr>
              <p:nvPr/>
            </p:nvPicPr>
            <p:blipFill>
              <a:blip r:embed="rId2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20" y="-2167"/>
                <a:ext cx="451" cy="43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2" name="Group 390"/>
            <p:cNvGrpSpPr/>
            <p:nvPr/>
          </p:nvGrpSpPr>
          <p:grpSpPr bwMode="auto">
            <a:xfrm>
              <a:off x="3300" y="-3119"/>
              <a:ext cx="2" cy="1031"/>
              <a:chOff x="3300" y="-3119"/>
              <a:chExt cx="2" cy="1031"/>
            </a:xfrm>
          </p:grpSpPr>
          <p:sp>
            <p:nvSpPr>
              <p:cNvPr id="204" name="Freeform 391"/>
              <p:cNvSpPr/>
              <p:nvPr/>
            </p:nvSpPr>
            <p:spPr bwMode="auto">
              <a:xfrm>
                <a:off x="3300" y="-3119"/>
                <a:ext cx="2" cy="1031"/>
              </a:xfrm>
              <a:custGeom>
                <a:avLst/>
                <a:gdLst>
                  <a:gd name="T0" fmla="+- 0 -3119 -3119"/>
                  <a:gd name="T1" fmla="*/ -3119 h 1031"/>
                  <a:gd name="T2" fmla="+- 0 -2088 -3119"/>
                  <a:gd name="T3" fmla="*/ -2088 h 1031"/>
                </a:gdLst>
                <a:ahLst/>
                <a:cxnLst>
                  <a:cxn ang="0">
                    <a:pos x="0" y="T1"/>
                  </a:cxn>
                  <a:cxn ang="0">
                    <a:pos x="0" y="T3"/>
                  </a:cxn>
                </a:cxnLst>
                <a:rect l="0" t="0" r="r" b="b"/>
                <a:pathLst>
                  <a:path h="1031">
                    <a:moveTo>
                      <a:pt x="0" y="0"/>
                    </a:moveTo>
                    <a:lnTo>
                      <a:pt x="0" y="1031"/>
                    </a:lnTo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83" name="Group 392"/>
            <p:cNvGrpSpPr/>
            <p:nvPr/>
          </p:nvGrpSpPr>
          <p:grpSpPr bwMode="auto">
            <a:xfrm>
              <a:off x="3299" y="-2088"/>
              <a:ext cx="964" cy="2"/>
              <a:chOff x="3299" y="-2088"/>
              <a:chExt cx="964" cy="2"/>
            </a:xfrm>
          </p:grpSpPr>
          <p:sp>
            <p:nvSpPr>
              <p:cNvPr id="203" name="Freeform 393"/>
              <p:cNvSpPr/>
              <p:nvPr/>
            </p:nvSpPr>
            <p:spPr bwMode="auto">
              <a:xfrm>
                <a:off x="3299" y="-2088"/>
                <a:ext cx="964" cy="2"/>
              </a:xfrm>
              <a:custGeom>
                <a:avLst/>
                <a:gdLst>
                  <a:gd name="T0" fmla="+- 0 3299 3299"/>
                  <a:gd name="T1" fmla="*/ T0 w 964"/>
                  <a:gd name="T2" fmla="+- 0 4262 3299"/>
                  <a:gd name="T3" fmla="*/ T2 w 964"/>
                </a:gdLst>
                <a:ahLst/>
                <a:cxnLst>
                  <a:cxn ang="0">
                    <a:pos x="T1" y="0"/>
                  </a:cxn>
                  <a:cxn ang="0">
                    <a:pos x="T3" y="0"/>
                  </a:cxn>
                </a:cxnLst>
                <a:rect l="0" t="0" r="r" b="b"/>
                <a:pathLst>
                  <a:path w="964">
                    <a:moveTo>
                      <a:pt x="0" y="0"/>
                    </a:moveTo>
                    <a:lnTo>
                      <a:pt x="963" y="0"/>
                    </a:lnTo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84" name="Group 394"/>
            <p:cNvGrpSpPr/>
            <p:nvPr/>
          </p:nvGrpSpPr>
          <p:grpSpPr bwMode="auto">
            <a:xfrm>
              <a:off x="4212" y="-2135"/>
              <a:ext cx="50" cy="94"/>
              <a:chOff x="4212" y="-2135"/>
              <a:chExt cx="50" cy="94"/>
            </a:xfrm>
          </p:grpSpPr>
          <p:sp>
            <p:nvSpPr>
              <p:cNvPr id="202" name="Freeform 395"/>
              <p:cNvSpPr/>
              <p:nvPr/>
            </p:nvSpPr>
            <p:spPr bwMode="auto">
              <a:xfrm>
                <a:off x="4212" y="-2135"/>
                <a:ext cx="50" cy="94"/>
              </a:xfrm>
              <a:custGeom>
                <a:avLst/>
                <a:gdLst>
                  <a:gd name="T0" fmla="+- 0 4212 4212"/>
                  <a:gd name="T1" fmla="*/ T0 w 50"/>
                  <a:gd name="T2" fmla="+- 0 -2041 -2135"/>
                  <a:gd name="T3" fmla="*/ -2041 h 94"/>
                  <a:gd name="T4" fmla="+- 0 4262 4212"/>
                  <a:gd name="T5" fmla="*/ T4 w 50"/>
                  <a:gd name="T6" fmla="+- 0 -2088 -2135"/>
                  <a:gd name="T7" fmla="*/ -2088 h 94"/>
                  <a:gd name="T8" fmla="+- 0 4212 4212"/>
                  <a:gd name="T9" fmla="*/ T8 w 50"/>
                  <a:gd name="T10" fmla="+- 0 -2135 -2135"/>
                  <a:gd name="T11" fmla="*/ -2135 h 9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</a:cxnLst>
                <a:rect l="0" t="0" r="r" b="b"/>
                <a:pathLst>
                  <a:path w="50" h="94">
                    <a:moveTo>
                      <a:pt x="0" y="94"/>
                    </a:moveTo>
                    <a:lnTo>
                      <a:pt x="50" y="47"/>
                    </a:lnTo>
                    <a:lnTo>
                      <a:pt x="0" y="0"/>
                    </a:lnTo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85" name="Group 396"/>
            <p:cNvGrpSpPr/>
            <p:nvPr/>
          </p:nvGrpSpPr>
          <p:grpSpPr bwMode="auto">
            <a:xfrm>
              <a:off x="3300" y="-3901"/>
              <a:ext cx="2520" cy="989"/>
              <a:chOff x="3300" y="-3901"/>
              <a:chExt cx="2520" cy="989"/>
            </a:xfrm>
          </p:grpSpPr>
          <p:sp>
            <p:nvSpPr>
              <p:cNvPr id="201" name="Freeform 397"/>
              <p:cNvSpPr/>
              <p:nvPr/>
            </p:nvSpPr>
            <p:spPr bwMode="auto">
              <a:xfrm>
                <a:off x="3300" y="-3901"/>
                <a:ext cx="2520" cy="989"/>
              </a:xfrm>
              <a:custGeom>
                <a:avLst/>
                <a:gdLst>
                  <a:gd name="T0" fmla="+- 0 3300 3300"/>
                  <a:gd name="T1" fmla="*/ T0 w 2520"/>
                  <a:gd name="T2" fmla="+- 0 -2913 -3901"/>
                  <a:gd name="T3" fmla="*/ -2913 h 989"/>
                  <a:gd name="T4" fmla="+- 0 5820 3300"/>
                  <a:gd name="T5" fmla="*/ T4 w 2520"/>
                  <a:gd name="T6" fmla="+- 0 -2913 -3901"/>
                  <a:gd name="T7" fmla="*/ -2913 h 989"/>
                  <a:gd name="T8" fmla="+- 0 5820 3300"/>
                  <a:gd name="T9" fmla="*/ T8 w 2520"/>
                  <a:gd name="T10" fmla="+- 0 -3901 -3901"/>
                  <a:gd name="T11" fmla="*/ -3901 h 989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</a:cxnLst>
                <a:rect l="0" t="0" r="r" b="b"/>
                <a:pathLst>
                  <a:path w="2520" h="989">
                    <a:moveTo>
                      <a:pt x="0" y="988"/>
                    </a:moveTo>
                    <a:lnTo>
                      <a:pt x="2520" y="988"/>
                    </a:lnTo>
                    <a:lnTo>
                      <a:pt x="2520" y="0"/>
                    </a:lnTo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86" name="Group 398"/>
            <p:cNvGrpSpPr/>
            <p:nvPr/>
          </p:nvGrpSpPr>
          <p:grpSpPr bwMode="auto">
            <a:xfrm>
              <a:off x="5770" y="-3901"/>
              <a:ext cx="102" cy="47"/>
              <a:chOff x="5770" y="-3901"/>
              <a:chExt cx="102" cy="47"/>
            </a:xfrm>
          </p:grpSpPr>
          <p:sp>
            <p:nvSpPr>
              <p:cNvPr id="200" name="Freeform 399"/>
              <p:cNvSpPr/>
              <p:nvPr/>
            </p:nvSpPr>
            <p:spPr bwMode="auto">
              <a:xfrm>
                <a:off x="5770" y="-3901"/>
                <a:ext cx="102" cy="47"/>
              </a:xfrm>
              <a:custGeom>
                <a:avLst/>
                <a:gdLst>
                  <a:gd name="T0" fmla="+- 0 5872 5770"/>
                  <a:gd name="T1" fmla="*/ T0 w 102"/>
                  <a:gd name="T2" fmla="+- 0 -3855 -3901"/>
                  <a:gd name="T3" fmla="*/ -3855 h 47"/>
                  <a:gd name="T4" fmla="+- 0 5820 5770"/>
                  <a:gd name="T5" fmla="*/ T4 w 102"/>
                  <a:gd name="T6" fmla="+- 0 -3901 -3901"/>
                  <a:gd name="T7" fmla="*/ -3901 h 47"/>
                  <a:gd name="T8" fmla="+- 0 5770 5770"/>
                  <a:gd name="T9" fmla="*/ T8 w 102"/>
                  <a:gd name="T10" fmla="+- 0 -3855 -3901"/>
                  <a:gd name="T11" fmla="*/ -3855 h 4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</a:cxnLst>
                <a:rect l="0" t="0" r="r" b="b"/>
                <a:pathLst>
                  <a:path w="102" h="47">
                    <a:moveTo>
                      <a:pt x="102" y="46"/>
                    </a:moveTo>
                    <a:lnTo>
                      <a:pt x="50" y="0"/>
                    </a:lnTo>
                    <a:lnTo>
                      <a:pt x="0" y="46"/>
                    </a:lnTo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87" name="Group 400"/>
            <p:cNvGrpSpPr/>
            <p:nvPr/>
          </p:nvGrpSpPr>
          <p:grpSpPr bwMode="auto">
            <a:xfrm>
              <a:off x="6661" y="-3243"/>
              <a:ext cx="1237" cy="497"/>
              <a:chOff x="6661" y="-3243"/>
              <a:chExt cx="1237" cy="497"/>
            </a:xfrm>
          </p:grpSpPr>
          <p:sp>
            <p:nvSpPr>
              <p:cNvPr id="198" name="Freeform 401"/>
              <p:cNvSpPr/>
              <p:nvPr/>
            </p:nvSpPr>
            <p:spPr bwMode="auto">
              <a:xfrm>
                <a:off x="6661" y="-3243"/>
                <a:ext cx="1237" cy="497"/>
              </a:xfrm>
              <a:custGeom>
                <a:avLst/>
                <a:gdLst>
                  <a:gd name="T0" fmla="+- 0 7898 6661"/>
                  <a:gd name="T1" fmla="*/ T0 w 1237"/>
                  <a:gd name="T2" fmla="+- 0 -2911 -3243"/>
                  <a:gd name="T3" fmla="*/ -2911 h 497"/>
                  <a:gd name="T4" fmla="+- 0 6661 6661"/>
                  <a:gd name="T5" fmla="*/ T4 w 1237"/>
                  <a:gd name="T6" fmla="+- 0 -2911 -3243"/>
                  <a:gd name="T7" fmla="*/ -2911 h 497"/>
                  <a:gd name="T8" fmla="+- 0 7280 6661"/>
                  <a:gd name="T9" fmla="*/ T8 w 1237"/>
                  <a:gd name="T10" fmla="+- 0 -2746 -3243"/>
                  <a:gd name="T11" fmla="*/ -2746 h 497"/>
                  <a:gd name="T12" fmla="+- 0 7898 6661"/>
                  <a:gd name="T13" fmla="*/ T12 w 1237"/>
                  <a:gd name="T14" fmla="+- 0 -2911 -3243"/>
                  <a:gd name="T15" fmla="*/ -2911 h 49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</a:cxnLst>
                <a:rect l="0" t="0" r="r" b="b"/>
                <a:pathLst>
                  <a:path w="1237" h="497">
                    <a:moveTo>
                      <a:pt x="1237" y="332"/>
                    </a:moveTo>
                    <a:lnTo>
                      <a:pt x="0" y="332"/>
                    </a:lnTo>
                    <a:lnTo>
                      <a:pt x="619" y="497"/>
                    </a:lnTo>
                    <a:lnTo>
                      <a:pt x="1237" y="332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sp>
            <p:nvSpPr>
              <p:cNvPr id="199" name="Freeform 402"/>
              <p:cNvSpPr/>
              <p:nvPr/>
            </p:nvSpPr>
            <p:spPr bwMode="auto">
              <a:xfrm>
                <a:off x="6661" y="-3243"/>
                <a:ext cx="1237" cy="497"/>
              </a:xfrm>
              <a:custGeom>
                <a:avLst/>
                <a:gdLst>
                  <a:gd name="T0" fmla="+- 0 7589 6661"/>
                  <a:gd name="T1" fmla="*/ T0 w 1237"/>
                  <a:gd name="T2" fmla="+- 0 -3243 -3243"/>
                  <a:gd name="T3" fmla="*/ -3243 h 497"/>
                  <a:gd name="T4" fmla="+- 0 6971 6661"/>
                  <a:gd name="T5" fmla="*/ T4 w 1237"/>
                  <a:gd name="T6" fmla="+- 0 -3243 -3243"/>
                  <a:gd name="T7" fmla="*/ -3243 h 497"/>
                  <a:gd name="T8" fmla="+- 0 6971 6661"/>
                  <a:gd name="T9" fmla="*/ T8 w 1237"/>
                  <a:gd name="T10" fmla="+- 0 -2911 -3243"/>
                  <a:gd name="T11" fmla="*/ -2911 h 497"/>
                  <a:gd name="T12" fmla="+- 0 7589 6661"/>
                  <a:gd name="T13" fmla="*/ T12 w 1237"/>
                  <a:gd name="T14" fmla="+- 0 -2911 -3243"/>
                  <a:gd name="T15" fmla="*/ -2911 h 497"/>
                  <a:gd name="T16" fmla="+- 0 7589 6661"/>
                  <a:gd name="T17" fmla="*/ T16 w 1237"/>
                  <a:gd name="T18" fmla="+- 0 -3243 -3243"/>
                  <a:gd name="T19" fmla="*/ -3243 h 49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1237" h="497">
                    <a:moveTo>
                      <a:pt x="928" y="0"/>
                    </a:moveTo>
                    <a:lnTo>
                      <a:pt x="310" y="0"/>
                    </a:lnTo>
                    <a:lnTo>
                      <a:pt x="310" y="332"/>
                    </a:lnTo>
                    <a:lnTo>
                      <a:pt x="928" y="332"/>
                    </a:lnTo>
                    <a:lnTo>
                      <a:pt x="928" y="0"/>
                    </a:lnTo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88" name="Group 403"/>
            <p:cNvGrpSpPr/>
            <p:nvPr/>
          </p:nvGrpSpPr>
          <p:grpSpPr bwMode="auto">
            <a:xfrm>
              <a:off x="6661" y="-3243"/>
              <a:ext cx="1237" cy="497"/>
              <a:chOff x="6661" y="-3243"/>
              <a:chExt cx="1237" cy="497"/>
            </a:xfrm>
          </p:grpSpPr>
          <p:sp>
            <p:nvSpPr>
              <p:cNvPr id="197" name="Freeform 404"/>
              <p:cNvSpPr/>
              <p:nvPr/>
            </p:nvSpPr>
            <p:spPr bwMode="auto">
              <a:xfrm>
                <a:off x="6661" y="-3243"/>
                <a:ext cx="1237" cy="497"/>
              </a:xfrm>
              <a:custGeom>
                <a:avLst/>
                <a:gdLst>
                  <a:gd name="T0" fmla="+- 0 6971 6661"/>
                  <a:gd name="T1" fmla="*/ T0 w 1237"/>
                  <a:gd name="T2" fmla="+- 0 -3243 -3243"/>
                  <a:gd name="T3" fmla="*/ -3243 h 497"/>
                  <a:gd name="T4" fmla="+- 0 6971 6661"/>
                  <a:gd name="T5" fmla="*/ T4 w 1237"/>
                  <a:gd name="T6" fmla="+- 0 -2911 -3243"/>
                  <a:gd name="T7" fmla="*/ -2911 h 497"/>
                  <a:gd name="T8" fmla="+- 0 6661 6661"/>
                  <a:gd name="T9" fmla="*/ T8 w 1237"/>
                  <a:gd name="T10" fmla="+- 0 -2911 -3243"/>
                  <a:gd name="T11" fmla="*/ -2911 h 497"/>
                  <a:gd name="T12" fmla="+- 0 7280 6661"/>
                  <a:gd name="T13" fmla="*/ T12 w 1237"/>
                  <a:gd name="T14" fmla="+- 0 -2746 -3243"/>
                  <a:gd name="T15" fmla="*/ -2746 h 497"/>
                  <a:gd name="T16" fmla="+- 0 7898 6661"/>
                  <a:gd name="T17" fmla="*/ T16 w 1237"/>
                  <a:gd name="T18" fmla="+- 0 -2911 -3243"/>
                  <a:gd name="T19" fmla="*/ -2911 h 497"/>
                  <a:gd name="T20" fmla="+- 0 7589 6661"/>
                  <a:gd name="T21" fmla="*/ T20 w 1237"/>
                  <a:gd name="T22" fmla="+- 0 -2911 -3243"/>
                  <a:gd name="T23" fmla="*/ -2911 h 497"/>
                  <a:gd name="T24" fmla="+- 0 7589 6661"/>
                  <a:gd name="T25" fmla="*/ T24 w 1237"/>
                  <a:gd name="T26" fmla="+- 0 -3243 -3243"/>
                  <a:gd name="T27" fmla="*/ -3243 h 497"/>
                  <a:gd name="T28" fmla="+- 0 6971 6661"/>
                  <a:gd name="T29" fmla="*/ T28 w 1237"/>
                  <a:gd name="T30" fmla="+- 0 -3243 -3243"/>
                  <a:gd name="T31" fmla="*/ -3243 h 49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  <a:cxn ang="0">
                    <a:pos x="T21" y="T23"/>
                  </a:cxn>
                  <a:cxn ang="0">
                    <a:pos x="T25" y="T27"/>
                  </a:cxn>
                  <a:cxn ang="0">
                    <a:pos x="T29" y="T31"/>
                  </a:cxn>
                </a:cxnLst>
                <a:rect l="0" t="0" r="r" b="b"/>
                <a:pathLst>
                  <a:path w="1237" h="497">
                    <a:moveTo>
                      <a:pt x="310" y="0"/>
                    </a:moveTo>
                    <a:lnTo>
                      <a:pt x="310" y="332"/>
                    </a:lnTo>
                    <a:lnTo>
                      <a:pt x="0" y="332"/>
                    </a:lnTo>
                    <a:lnTo>
                      <a:pt x="619" y="497"/>
                    </a:lnTo>
                    <a:lnTo>
                      <a:pt x="1237" y="332"/>
                    </a:lnTo>
                    <a:lnTo>
                      <a:pt x="928" y="332"/>
                    </a:lnTo>
                    <a:lnTo>
                      <a:pt x="928" y="0"/>
                    </a:lnTo>
                    <a:lnTo>
                      <a:pt x="310" y="0"/>
                    </a:lnTo>
                  </a:path>
                </a:pathLst>
              </a:custGeom>
              <a:noFill/>
              <a:ln w="237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pic>
            <p:nvPicPr>
              <p:cNvPr id="43413" name="Picture 405"/>
              <p:cNvPicPr>
                <a:picLocks noChangeAspect="1" noChangeArrowheads="1"/>
              </p:cNvPicPr>
              <p:nvPr/>
            </p:nvPicPr>
            <p:blipFill>
              <a:blip r:embed="rId2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003" y="-3105"/>
                <a:ext cx="547" cy="3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89" name="Group 406"/>
            <p:cNvGrpSpPr/>
            <p:nvPr/>
          </p:nvGrpSpPr>
          <p:grpSpPr bwMode="auto">
            <a:xfrm>
              <a:off x="8032" y="-5591"/>
              <a:ext cx="2" cy="412"/>
              <a:chOff x="8032" y="-5591"/>
              <a:chExt cx="2" cy="412"/>
            </a:xfrm>
          </p:grpSpPr>
          <p:sp>
            <p:nvSpPr>
              <p:cNvPr id="196" name="Freeform 407"/>
              <p:cNvSpPr/>
              <p:nvPr/>
            </p:nvSpPr>
            <p:spPr bwMode="auto">
              <a:xfrm>
                <a:off x="8032" y="-5591"/>
                <a:ext cx="2" cy="412"/>
              </a:xfrm>
              <a:custGeom>
                <a:avLst/>
                <a:gdLst>
                  <a:gd name="T0" fmla="+- 0 -5591 -5591"/>
                  <a:gd name="T1" fmla="*/ -5591 h 412"/>
                  <a:gd name="T2" fmla="+- 0 -5179 -5591"/>
                  <a:gd name="T3" fmla="*/ -5179 h 412"/>
                </a:gdLst>
                <a:ahLst/>
                <a:cxnLst>
                  <a:cxn ang="0">
                    <a:pos x="0" y="T1"/>
                  </a:cxn>
                  <a:cxn ang="0">
                    <a:pos x="0" y="T3"/>
                  </a:cxn>
                </a:cxnLst>
                <a:rect l="0" t="0" r="r" b="b"/>
                <a:pathLst>
                  <a:path h="412">
                    <a:moveTo>
                      <a:pt x="0" y="0"/>
                    </a:moveTo>
                    <a:lnTo>
                      <a:pt x="0" y="412"/>
                    </a:lnTo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90" name="Group 408"/>
            <p:cNvGrpSpPr/>
            <p:nvPr/>
          </p:nvGrpSpPr>
          <p:grpSpPr bwMode="auto">
            <a:xfrm>
              <a:off x="7981" y="-5226"/>
              <a:ext cx="101" cy="47"/>
              <a:chOff x="7981" y="-5226"/>
              <a:chExt cx="101" cy="47"/>
            </a:xfrm>
          </p:grpSpPr>
          <p:sp>
            <p:nvSpPr>
              <p:cNvPr id="195" name="Freeform 409"/>
              <p:cNvSpPr/>
              <p:nvPr/>
            </p:nvSpPr>
            <p:spPr bwMode="auto">
              <a:xfrm>
                <a:off x="7981" y="-5226"/>
                <a:ext cx="101" cy="47"/>
              </a:xfrm>
              <a:custGeom>
                <a:avLst/>
                <a:gdLst>
                  <a:gd name="T0" fmla="+- 0 7981 7981"/>
                  <a:gd name="T1" fmla="*/ T0 w 101"/>
                  <a:gd name="T2" fmla="+- 0 -5226 -5226"/>
                  <a:gd name="T3" fmla="*/ -5226 h 47"/>
                  <a:gd name="T4" fmla="+- 0 8032 7981"/>
                  <a:gd name="T5" fmla="*/ T4 w 101"/>
                  <a:gd name="T6" fmla="+- 0 -5179 -5226"/>
                  <a:gd name="T7" fmla="*/ -5179 h 47"/>
                  <a:gd name="T8" fmla="+- 0 8082 7981"/>
                  <a:gd name="T9" fmla="*/ T8 w 101"/>
                  <a:gd name="T10" fmla="+- 0 -5226 -5226"/>
                  <a:gd name="T11" fmla="*/ -5226 h 47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</a:cxnLst>
                <a:rect l="0" t="0" r="r" b="b"/>
                <a:pathLst>
                  <a:path w="101" h="47">
                    <a:moveTo>
                      <a:pt x="0" y="0"/>
                    </a:moveTo>
                    <a:lnTo>
                      <a:pt x="51" y="47"/>
                    </a:lnTo>
                    <a:lnTo>
                      <a:pt x="101" y="0"/>
                    </a:lnTo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pic>
            <p:nvPicPr>
              <p:cNvPr id="43418" name="Picture 410"/>
              <p:cNvPicPr>
                <a:picLocks noChangeAspect="1" noChangeArrowheads="1"/>
              </p:cNvPicPr>
              <p:nvPr/>
            </p:nvPicPr>
            <p:blipFill>
              <a:blip r:embed="rId28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573" y="-5749"/>
                <a:ext cx="912" cy="2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91" name="Group 411"/>
            <p:cNvGrpSpPr/>
            <p:nvPr/>
          </p:nvGrpSpPr>
          <p:grpSpPr bwMode="auto">
            <a:xfrm>
              <a:off x="7963" y="-5467"/>
              <a:ext cx="157" cy="145"/>
              <a:chOff x="7963" y="-5467"/>
              <a:chExt cx="157" cy="145"/>
            </a:xfrm>
          </p:grpSpPr>
          <p:sp>
            <p:nvSpPr>
              <p:cNvPr id="194" name="Freeform 412"/>
              <p:cNvSpPr/>
              <p:nvPr/>
            </p:nvSpPr>
            <p:spPr bwMode="auto">
              <a:xfrm>
                <a:off x="7963" y="-5467"/>
                <a:ext cx="157" cy="145"/>
              </a:xfrm>
              <a:custGeom>
                <a:avLst/>
                <a:gdLst>
                  <a:gd name="T0" fmla="+- 0 7963 7963"/>
                  <a:gd name="T1" fmla="*/ T0 w 157"/>
                  <a:gd name="T2" fmla="+- 0 -5467 -5467"/>
                  <a:gd name="T3" fmla="*/ -5467 h 145"/>
                  <a:gd name="T4" fmla="+- 0 8120 7963"/>
                  <a:gd name="T5" fmla="*/ T4 w 157"/>
                  <a:gd name="T6" fmla="+- 0 -5322 -5467"/>
                  <a:gd name="T7" fmla="*/ -5322 h 145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</a:cxnLst>
                <a:rect l="0" t="0" r="r" b="b"/>
                <a:pathLst>
                  <a:path w="157" h="145">
                    <a:moveTo>
                      <a:pt x="0" y="0"/>
                    </a:moveTo>
                    <a:lnTo>
                      <a:pt x="157" y="145"/>
                    </a:lnTo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</p:grpSp>
        <p:grpSp>
          <p:nvGrpSpPr>
            <p:cNvPr id="192" name="Group 413"/>
            <p:cNvGrpSpPr/>
            <p:nvPr/>
          </p:nvGrpSpPr>
          <p:grpSpPr bwMode="auto">
            <a:xfrm>
              <a:off x="7612" y="-5179"/>
              <a:ext cx="906" cy="344"/>
              <a:chOff x="7612" y="-5179"/>
              <a:chExt cx="906" cy="344"/>
            </a:xfrm>
          </p:grpSpPr>
          <p:sp>
            <p:nvSpPr>
              <p:cNvPr id="193" name="Freeform 414"/>
              <p:cNvSpPr/>
              <p:nvPr/>
            </p:nvSpPr>
            <p:spPr bwMode="auto">
              <a:xfrm>
                <a:off x="7612" y="-5179"/>
                <a:ext cx="906" cy="344"/>
              </a:xfrm>
              <a:custGeom>
                <a:avLst/>
                <a:gdLst>
                  <a:gd name="T0" fmla="+- 0 7612 7612"/>
                  <a:gd name="T1" fmla="*/ T0 w 906"/>
                  <a:gd name="T2" fmla="+- 0 -4835 -5179"/>
                  <a:gd name="T3" fmla="*/ -4835 h 344"/>
                  <a:gd name="T4" fmla="+- 0 8518 7612"/>
                  <a:gd name="T5" fmla="*/ T4 w 906"/>
                  <a:gd name="T6" fmla="+- 0 -4835 -5179"/>
                  <a:gd name="T7" fmla="*/ -4835 h 344"/>
                  <a:gd name="T8" fmla="+- 0 8518 7612"/>
                  <a:gd name="T9" fmla="*/ T8 w 906"/>
                  <a:gd name="T10" fmla="+- 0 -5179 -5179"/>
                  <a:gd name="T11" fmla="*/ -5179 h 344"/>
                  <a:gd name="T12" fmla="+- 0 7612 7612"/>
                  <a:gd name="T13" fmla="*/ T12 w 906"/>
                  <a:gd name="T14" fmla="+- 0 -5179 -5179"/>
                  <a:gd name="T15" fmla="*/ -5179 h 344"/>
                  <a:gd name="T16" fmla="+- 0 7612 7612"/>
                  <a:gd name="T17" fmla="*/ T16 w 906"/>
                  <a:gd name="T18" fmla="+- 0 -4835 -5179"/>
                  <a:gd name="T19" fmla="*/ -4835 h 344"/>
                </a:gdLst>
                <a:ahLst/>
                <a:cxnLst>
                  <a:cxn ang="0">
                    <a:pos x="T1" y="T3"/>
                  </a:cxn>
                  <a:cxn ang="0">
                    <a:pos x="T5" y="T7"/>
                  </a:cxn>
                  <a:cxn ang="0">
                    <a:pos x="T9" y="T11"/>
                  </a:cxn>
                  <a:cxn ang="0">
                    <a:pos x="T13" y="T15"/>
                  </a:cxn>
                  <a:cxn ang="0">
                    <a:pos x="T17" y="T19"/>
                  </a:cxn>
                </a:cxnLst>
                <a:rect l="0" t="0" r="r" b="b"/>
                <a:pathLst>
                  <a:path w="906" h="344">
                    <a:moveTo>
                      <a:pt x="0" y="344"/>
                    </a:moveTo>
                    <a:lnTo>
                      <a:pt x="906" y="344"/>
                    </a:lnTo>
                    <a:lnTo>
                      <a:pt x="906" y="0"/>
                    </a:lnTo>
                    <a:lnTo>
                      <a:pt x="0" y="0"/>
                    </a:lnTo>
                    <a:lnTo>
                      <a:pt x="0" y="344"/>
                    </a:lnTo>
                    <a:close/>
                  </a:path>
                </a:pathLst>
              </a:custGeom>
              <a:noFill/>
              <a:ln w="7137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/>
              <a:lstStyle/>
              <a:p>
                <a:endParaRPr lang="zh-CN" altLang="en-US"/>
              </a:p>
            </p:txBody>
          </p:sp>
          <p:pic>
            <p:nvPicPr>
              <p:cNvPr id="43423" name="Picture 415"/>
              <p:cNvPicPr>
                <a:picLocks noChangeAspect="1" noChangeArrowheads="1"/>
              </p:cNvPicPr>
              <p:nvPr/>
            </p:nvPicPr>
            <p:blipFill>
              <a:blip r:embed="rId2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82" y="-5082"/>
                <a:ext cx="758" cy="27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减小</a:t>
            </a:r>
            <a:r>
              <a:rPr lang="en-US" altLang="zh-CN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 Cache</a:t>
            </a:r>
            <a:r>
              <a:rPr lang="zh-CN" altLang="en-US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缺失率</a:t>
            </a:r>
            <a:endParaRPr lang="zh-CN" altLang="en-US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894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r>
              <a:rPr lang="zh-CN" altLang="en-US" b="1" dirty="0" smtClean="0">
                <a:ea typeface="宋体" panose="02010600030101010101" pitchFamily="2" charset="-122"/>
              </a:rPr>
              <a:t>要减小</a:t>
            </a:r>
            <a:r>
              <a:rPr lang="en-US" altLang="zh-CN" b="1" dirty="0" smtClean="0">
                <a:ea typeface="宋体" panose="02010600030101010101" pitchFamily="2" charset="-122"/>
              </a:rPr>
              <a:t>cache</a:t>
            </a:r>
            <a:r>
              <a:rPr lang="zh-CN" altLang="en-US" b="1" dirty="0" smtClean="0">
                <a:ea typeface="宋体" panose="02010600030101010101" pitchFamily="2" charset="-122"/>
              </a:rPr>
              <a:t>缺失率，必须消除</a:t>
            </a:r>
            <a:r>
              <a:rPr lang="en-US" altLang="zh-CN" b="1" dirty="0" smtClean="0">
                <a:ea typeface="宋体" panose="02010600030101010101" pitchFamily="2" charset="-122"/>
              </a:rPr>
              <a:t>3C’s</a:t>
            </a:r>
            <a:r>
              <a:rPr lang="zh-CN" altLang="en-US" b="1" dirty="0" smtClean="0">
                <a:ea typeface="宋体" panose="02010600030101010101" pitchFamily="2" charset="-122"/>
              </a:rPr>
              <a:t>引起的某些缺失。</a:t>
            </a:r>
            <a:r>
              <a:rPr lang="en-US" altLang="zh-CN" b="1" dirty="0" smtClean="0">
                <a:ea typeface="宋体" panose="02010600030101010101" pitchFamily="2" charset="-122"/>
              </a:rPr>
              <a:t> </a:t>
            </a:r>
            <a:endParaRPr lang="en-US" altLang="zh-CN" b="1" dirty="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 </a:t>
            </a:r>
            <a:endParaRPr lang="en-US" altLang="zh-CN" b="1" dirty="0">
              <a:ea typeface="宋体" panose="02010600030101010101" pitchFamily="2" charset="-122"/>
            </a:endParaRPr>
          </a:p>
          <a:p>
            <a:r>
              <a:rPr lang="zh-CN" altLang="en-US" b="1" dirty="0" smtClean="0">
                <a:ea typeface="宋体" panose="02010600030101010101" pitchFamily="2" charset="-122"/>
              </a:rPr>
              <a:t>要减小</a:t>
            </a:r>
            <a:r>
              <a:rPr lang="zh-CN" altLang="en-US" b="1" i="1" dirty="0" smtClean="0">
                <a:solidFill>
                  <a:srgbClr val="FF0000"/>
                </a:solidFill>
                <a:ea typeface="宋体" panose="02010600030101010101" pitchFamily="2" charset="-122"/>
              </a:rPr>
              <a:t>容量缺失</a:t>
            </a:r>
            <a:r>
              <a:rPr lang="zh-CN" altLang="en-US" b="1" i="1" dirty="0" smtClean="0">
                <a:ea typeface="宋体" panose="02010600030101010101" pitchFamily="2" charset="-122"/>
              </a:rPr>
              <a:t>，</a:t>
            </a:r>
            <a:r>
              <a:rPr lang="zh-CN" altLang="en-US" b="1" dirty="0" smtClean="0">
                <a:ea typeface="宋体" panose="02010600030101010101" pitchFamily="2" charset="-122"/>
              </a:rPr>
              <a:t>只有增大</a:t>
            </a:r>
            <a:r>
              <a:rPr lang="en-US" altLang="zh-CN" b="1" dirty="0" smtClean="0">
                <a:ea typeface="宋体" panose="02010600030101010101" pitchFamily="2" charset="-122"/>
              </a:rPr>
              <a:t>cache</a:t>
            </a:r>
            <a:r>
              <a:rPr lang="zh-CN" altLang="en-US" b="1" dirty="0" smtClean="0">
                <a:ea typeface="宋体" panose="02010600030101010101" pitchFamily="2" charset="-122"/>
              </a:rPr>
              <a:t>容量。</a:t>
            </a:r>
            <a:r>
              <a:rPr lang="en-US" altLang="zh-CN" b="1" dirty="0" smtClean="0">
                <a:ea typeface="宋体" panose="02010600030101010101" pitchFamily="2" charset="-122"/>
              </a:rPr>
              <a:t> </a:t>
            </a:r>
            <a:endParaRPr lang="en-US" altLang="zh-CN" b="1" dirty="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en-US" altLang="zh-CN" b="1" dirty="0">
                <a:ea typeface="宋体" panose="02010600030101010101" pitchFamily="2" charset="-122"/>
              </a:rPr>
              <a:t> </a:t>
            </a:r>
            <a:endParaRPr lang="en-US" altLang="zh-CN" b="1" dirty="0">
              <a:ea typeface="宋体" panose="02010600030101010101" pitchFamily="2" charset="-122"/>
            </a:endParaRPr>
          </a:p>
          <a:p>
            <a:r>
              <a:rPr lang="zh-CN" altLang="en-US" b="1" dirty="0" smtClean="0">
                <a:ea typeface="宋体" panose="02010600030101010101" pitchFamily="2" charset="-122"/>
              </a:rPr>
              <a:t>采用什么方式能够减少</a:t>
            </a:r>
            <a:r>
              <a:rPr lang="zh-CN" altLang="en-US" b="1" i="1" dirty="0" smtClean="0">
                <a:solidFill>
                  <a:srgbClr val="FF0000"/>
                </a:solidFill>
                <a:ea typeface="宋体" panose="02010600030101010101" pitchFamily="2" charset="-122"/>
              </a:rPr>
              <a:t>冲突缺失</a:t>
            </a:r>
            <a:r>
              <a:rPr lang="zh-CN" altLang="en-US" b="1" dirty="0" smtClean="0">
                <a:ea typeface="宋体" panose="02010600030101010101" pitchFamily="2" charset="-122"/>
              </a:rPr>
              <a:t>和</a:t>
            </a:r>
            <a:r>
              <a:rPr lang="zh-CN" altLang="en-US" b="1" i="1" dirty="0" smtClean="0">
                <a:solidFill>
                  <a:srgbClr val="FF0000"/>
                </a:solidFill>
                <a:ea typeface="宋体" panose="02010600030101010101" pitchFamily="2" charset="-122"/>
              </a:rPr>
              <a:t>强制缺失？</a:t>
            </a:r>
            <a:r>
              <a:rPr lang="en-US" altLang="zh-CN" b="1" dirty="0" smtClean="0">
                <a:ea typeface="宋体" panose="02010600030101010101" pitchFamily="2" charset="-122"/>
              </a:rPr>
              <a:t> </a:t>
            </a:r>
            <a:endParaRPr lang="en-US" altLang="zh-CN" b="1" dirty="0">
              <a:ea typeface="宋体" panose="02010600030101010101" pitchFamily="2" charset="-122"/>
            </a:endParaRPr>
          </a:p>
          <a:p>
            <a:endParaRPr lang="zh-CN" altLang="en-US" b="1" dirty="0"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94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94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949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8949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5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8949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4979" grpId="0" advAuto="1000" autoUpdateAnimBg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60648"/>
            <a:ext cx="8077200" cy="1143000"/>
          </a:xfrm>
        </p:spPr>
        <p:txBody>
          <a:bodyPr/>
          <a:lstStyle/>
          <a:p>
            <a:r>
              <a:rPr lang="zh-CN" altLang="en-US" sz="3200" b="1" dirty="0" smtClean="0">
                <a:solidFill>
                  <a:srgbClr val="FF0000"/>
                </a:solidFill>
              </a:rPr>
              <a:t>第</a:t>
            </a:r>
            <a:r>
              <a:rPr lang="en-US" altLang="zh-CN" sz="3200" b="1" dirty="0" smtClean="0">
                <a:solidFill>
                  <a:srgbClr val="FF0000"/>
                </a:solidFill>
              </a:rPr>
              <a:t>5</a:t>
            </a:r>
            <a:r>
              <a:rPr lang="zh-CN" altLang="en-US" sz="3200" b="1" dirty="0" smtClean="0">
                <a:solidFill>
                  <a:srgbClr val="FF0000"/>
                </a:solidFill>
              </a:rPr>
              <a:t>种命中时间减少技术：踪迹</a:t>
            </a:r>
            <a:r>
              <a:rPr lang="en-US" sz="3200" b="1" dirty="0" smtClean="0">
                <a:solidFill>
                  <a:srgbClr val="FF0000"/>
                </a:solidFill>
              </a:rPr>
              <a:t> </a:t>
            </a:r>
            <a:r>
              <a:rPr lang="en-US" altLang="zh-CN" sz="3200" b="1" dirty="0">
                <a:solidFill>
                  <a:srgbClr val="FF0000"/>
                </a:solidFill>
                <a:ea typeface="宋体" panose="02010600030101010101" pitchFamily="2" charset="-122"/>
              </a:rPr>
              <a:t>c</a:t>
            </a:r>
            <a:r>
              <a:rPr lang="en-US" sz="3200" b="1" dirty="0">
                <a:solidFill>
                  <a:srgbClr val="FF0000"/>
                </a:solidFill>
              </a:rPr>
              <a:t>aches</a:t>
            </a:r>
            <a:endParaRPr lang="zh-CN" altLang="en-US" sz="32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942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509192"/>
            <a:ext cx="8287072" cy="534880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Tx/>
              <a:buNone/>
            </a:pPr>
            <a:r>
              <a:rPr lang="zh-CN" altLang="en-US" sz="3000" b="1" dirty="0" smtClean="0">
                <a:solidFill>
                  <a:schemeClr val="hlink"/>
                </a:solidFill>
                <a:ea typeface="宋体" panose="02010600030101010101" pitchFamily="2" charset="-122"/>
              </a:rPr>
              <a:t>方法</a:t>
            </a:r>
            <a:endParaRPr lang="en-US" altLang="zh-CN" sz="3000" b="1" dirty="0">
              <a:solidFill>
                <a:schemeClr val="hlink"/>
              </a:solidFill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zh-CN" altLang="en-US" sz="2600" b="1" dirty="0" smtClean="0">
                <a:ea typeface="宋体" panose="02010600030101010101" pitchFamily="2" charset="-122"/>
              </a:rPr>
              <a:t>踪迹</a:t>
            </a:r>
            <a:r>
              <a:rPr lang="en-US" altLang="zh-CN" sz="2600" b="1" dirty="0" smtClean="0">
                <a:ea typeface="宋体" panose="02010600030101010101" pitchFamily="2" charset="-122"/>
              </a:rPr>
              <a:t>cache</a:t>
            </a:r>
            <a:r>
              <a:rPr lang="zh-CN" altLang="en-US" sz="2600" b="1" dirty="0" smtClean="0">
                <a:ea typeface="宋体" panose="02010600030101010101" pitchFamily="2" charset="-122"/>
              </a:rPr>
              <a:t>：块中是</a:t>
            </a:r>
            <a:r>
              <a:rPr lang="zh-CN" altLang="en-US" sz="2600" b="1" i="1" dirty="0" smtClean="0">
                <a:solidFill>
                  <a:srgbClr val="0070C0"/>
                </a:solidFill>
                <a:ea typeface="宋体" panose="02010600030101010101" pitchFamily="2" charset="-122"/>
              </a:rPr>
              <a:t>动态指令序列</a:t>
            </a:r>
            <a:r>
              <a:rPr lang="zh-CN" altLang="en-US" sz="2600" b="1" dirty="0" smtClean="0">
                <a:ea typeface="宋体" panose="02010600030101010101" pitchFamily="2" charset="-122"/>
              </a:rPr>
              <a:t>（包括发生分支），而不是限制指令在一个静态</a:t>
            </a:r>
            <a:r>
              <a:rPr lang="en-US" altLang="zh-CN" sz="2600" b="1" dirty="0" smtClean="0">
                <a:ea typeface="宋体" panose="02010600030101010101" pitchFamily="2" charset="-122"/>
              </a:rPr>
              <a:t>cache</a:t>
            </a:r>
            <a:r>
              <a:rPr lang="zh-CN" altLang="en-US" sz="2600" b="1" dirty="0" smtClean="0">
                <a:ea typeface="宋体" panose="02010600030101010101" pitchFamily="2" charset="-122"/>
              </a:rPr>
              <a:t>块中（空间局部性）。</a:t>
            </a:r>
            <a:endParaRPr lang="en-US" altLang="zh-CN" sz="2600" b="1" dirty="0"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Tx/>
              <a:buNone/>
            </a:pPr>
            <a:r>
              <a:rPr lang="en-US" altLang="zh-CN" sz="2600" b="1" dirty="0" smtClean="0">
                <a:ea typeface="宋体" panose="02010600030101010101" pitchFamily="2" charset="-122"/>
              </a:rPr>
              <a:t>Cache</a:t>
            </a:r>
            <a:r>
              <a:rPr lang="zh-CN" altLang="en-US" sz="2600" b="1" dirty="0" smtClean="0">
                <a:ea typeface="宋体" panose="02010600030101010101" pitchFamily="2" charset="-122"/>
              </a:rPr>
              <a:t>块中包含了</a:t>
            </a:r>
            <a:r>
              <a:rPr lang="zh-CN" altLang="en-US" sz="26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由</a:t>
            </a:r>
            <a:r>
              <a:rPr lang="en-US" altLang="zh-CN" sz="26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CPU</a:t>
            </a:r>
            <a:r>
              <a:rPr lang="zh-CN" altLang="en-US" sz="2600" b="1" smtClean="0">
                <a:solidFill>
                  <a:srgbClr val="C00000"/>
                </a:solidFill>
                <a:ea typeface="宋体" panose="02010600030101010101" pitchFamily="2" charset="-122"/>
              </a:rPr>
              <a:t>确定的要执行指令</a:t>
            </a:r>
            <a:r>
              <a:rPr lang="zh-CN" altLang="en-US" sz="2600" b="1" dirty="0" smtClean="0">
                <a:solidFill>
                  <a:srgbClr val="C00000"/>
                </a:solidFill>
                <a:ea typeface="宋体" panose="02010600030101010101" pitchFamily="2" charset="-122"/>
              </a:rPr>
              <a:t>的动态踪迹</a:t>
            </a:r>
            <a:r>
              <a:rPr lang="zh-CN" altLang="en-US" sz="2600" b="1" dirty="0" smtClean="0">
                <a:ea typeface="宋体" panose="02010600030101010101" pitchFamily="2" charset="-122"/>
              </a:rPr>
              <a:t>，而不是仅由存储器确定的静态指令序列。</a:t>
            </a:r>
            <a:endParaRPr lang="en-US" altLang="zh-CN" sz="2600" b="1" dirty="0"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b="1" dirty="0" smtClean="0">
                <a:ea typeface="宋体" panose="02010600030101010101" pitchFamily="2" charset="-122"/>
              </a:rPr>
              <a:t>转移预测操作需要加入到</a:t>
            </a:r>
            <a:r>
              <a:rPr lang="en-US" altLang="zh-CN" sz="2000" b="1" dirty="0" smtClean="0">
                <a:ea typeface="宋体" panose="02010600030101010101" pitchFamily="2" charset="-122"/>
              </a:rPr>
              <a:t>cache</a:t>
            </a:r>
            <a:r>
              <a:rPr lang="zh-CN" altLang="en-US" sz="2000" b="1" dirty="0" smtClean="0">
                <a:ea typeface="宋体" panose="02010600030101010101" pitchFamily="2" charset="-122"/>
              </a:rPr>
              <a:t>，预测的地址必须单独验证以证明是一次有效的取操作。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zh-CN" altLang="en-US" sz="2000" b="1" dirty="0" smtClean="0">
                <a:ea typeface="宋体" panose="02010600030101010101" pitchFamily="2" charset="-122"/>
              </a:rPr>
              <a:t>该方法在</a:t>
            </a:r>
            <a:r>
              <a:rPr lang="en-US" altLang="zh-CN" sz="2000" b="1" dirty="0" smtClean="0">
                <a:ea typeface="宋体" panose="02010600030101010101" pitchFamily="2" charset="-122"/>
              </a:rPr>
              <a:t>Pentium 4</a:t>
            </a:r>
            <a:r>
              <a:rPr lang="zh-CN" altLang="en-US" sz="2000" b="1" dirty="0" smtClean="0">
                <a:ea typeface="宋体" panose="02010600030101010101" pitchFamily="2" charset="-122"/>
              </a:rPr>
              <a:t>上使用，踪迹</a:t>
            </a:r>
            <a:r>
              <a:rPr lang="en-US" altLang="zh-CN" sz="2000" b="1" dirty="0" smtClean="0">
                <a:ea typeface="宋体" panose="02010600030101010101" pitchFamily="2" charset="-122"/>
              </a:rPr>
              <a:t>cache</a:t>
            </a:r>
            <a:r>
              <a:rPr lang="zh-CN" altLang="en-US" sz="2000" b="1" dirty="0" smtClean="0">
                <a:ea typeface="宋体" panose="02010600030101010101" pitchFamily="2" charset="-122"/>
              </a:rPr>
              <a:t>中存放的是译码后的微指令。</a:t>
            </a:r>
            <a:endParaRPr lang="en-US" altLang="zh-CN" sz="2000" b="1" dirty="0">
              <a:ea typeface="宋体" panose="02010600030101010101" pitchFamily="2" charset="-122"/>
            </a:endParaRPr>
          </a:p>
          <a:p>
            <a:pPr lvl="1">
              <a:lnSpc>
                <a:spcPct val="150000"/>
              </a:lnSpc>
            </a:pPr>
            <a:endParaRPr lang="en-US" altLang="zh-CN" sz="2000" b="1" dirty="0" smtClean="0">
              <a:ea typeface="宋体" panose="02010600030101010101" pitchFamily="2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3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3568" y="228600"/>
            <a:ext cx="7924800" cy="1143000"/>
          </a:xfrm>
          <a:noFill/>
        </p:spPr>
        <p:txBody>
          <a:bodyPr lIns="90488" rIns="90488">
            <a:normAutofit/>
          </a:bodyPr>
          <a:lstStyle/>
          <a:p>
            <a:r>
              <a:rPr lang="zh-CN" altLang="en-US" sz="3600" b="1" dirty="0">
                <a:solidFill>
                  <a:srgbClr val="FF0000"/>
                </a:solidFill>
              </a:rPr>
              <a:t>小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结：减少命中时间</a:t>
            </a:r>
            <a:endParaRPr lang="en-US" sz="3600" b="1" dirty="0">
              <a:solidFill>
                <a:srgbClr val="FF0000"/>
              </a:solidFill>
            </a:endParaRPr>
          </a:p>
        </p:txBody>
      </p:sp>
      <p:sp>
        <p:nvSpPr>
          <p:cNvPr id="943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6212" y="1981200"/>
            <a:ext cx="5927576" cy="4176464"/>
          </a:xfrm>
          <a:noFill/>
        </p:spPr>
        <p:txBody>
          <a:bodyPr lIns="90488" rIns="90488">
            <a:normAutofit/>
          </a:bodyPr>
          <a:lstStyle/>
          <a:p>
            <a:pPr marL="457200" indent="-457200">
              <a:lnSpc>
                <a:spcPct val="150000"/>
              </a:lnSpc>
              <a:buFontTx/>
              <a:buAutoNum type="arabicPeriod"/>
            </a:pPr>
            <a:r>
              <a:rPr lang="zh-CN" altLang="en-US" b="1" dirty="0" smtClean="0"/>
              <a:t>小和简单的</a:t>
            </a:r>
            <a:r>
              <a:rPr lang="en-US" b="1" dirty="0" smtClean="0"/>
              <a:t>Caches</a:t>
            </a:r>
            <a:endParaRPr lang="en-US" b="1" dirty="0"/>
          </a:p>
          <a:p>
            <a:pPr marL="457200" indent="-457200">
              <a:lnSpc>
                <a:spcPct val="150000"/>
              </a:lnSpc>
              <a:buFontTx/>
              <a:buNone/>
            </a:pPr>
            <a:r>
              <a:rPr lang="en-US" b="1" dirty="0"/>
              <a:t>2</a:t>
            </a:r>
            <a:r>
              <a:rPr lang="en-US" b="1" dirty="0" smtClean="0"/>
              <a:t>.  </a:t>
            </a:r>
            <a:r>
              <a:rPr lang="zh-CN" altLang="en-US" b="1" dirty="0" smtClean="0"/>
              <a:t>在</a:t>
            </a:r>
            <a:r>
              <a:rPr lang="en-US" altLang="zh-CN" b="1" dirty="0"/>
              <a:t>cache</a:t>
            </a:r>
            <a:r>
              <a:rPr lang="zh-CN" altLang="en-US" b="1" dirty="0"/>
              <a:t>索引时避免地址转换</a:t>
            </a:r>
            <a:endParaRPr lang="en-US" b="1" dirty="0"/>
          </a:p>
          <a:p>
            <a:pPr marL="457200" indent="-457200">
              <a:lnSpc>
                <a:spcPct val="150000"/>
              </a:lnSpc>
              <a:buFontTx/>
              <a:buNone/>
            </a:pPr>
            <a:r>
              <a:rPr lang="en-US" b="1" dirty="0" smtClean="0"/>
              <a:t>3</a:t>
            </a:r>
            <a:r>
              <a:rPr lang="en-US" b="1" dirty="0"/>
              <a:t>. </a:t>
            </a:r>
            <a:r>
              <a:rPr lang="en-US" b="1" dirty="0" smtClean="0"/>
              <a:t>  </a:t>
            </a:r>
            <a:r>
              <a:rPr lang="zh-CN" altLang="en-US" b="1" dirty="0" smtClean="0"/>
              <a:t>流水线化</a:t>
            </a:r>
            <a:r>
              <a:rPr lang="en-US" b="1" dirty="0" smtClean="0"/>
              <a:t>Cache </a:t>
            </a:r>
            <a:r>
              <a:rPr lang="zh-CN" altLang="en-US" b="1" dirty="0" smtClean="0"/>
              <a:t>访问</a:t>
            </a:r>
            <a:endParaRPr lang="en-US" altLang="zh-CN" b="1" dirty="0">
              <a:ea typeface="宋体" panose="02010600030101010101" pitchFamily="2" charset="-122"/>
            </a:endParaRPr>
          </a:p>
          <a:p>
            <a:pPr marL="457200" indent="-457200">
              <a:lnSpc>
                <a:spcPct val="150000"/>
              </a:lnSpc>
              <a:buFontTx/>
              <a:buNone/>
            </a:pPr>
            <a:r>
              <a:rPr lang="en-US" b="1" dirty="0"/>
              <a:t>4. </a:t>
            </a:r>
            <a:r>
              <a:rPr lang="en-US" b="1" dirty="0" smtClean="0"/>
              <a:t>  </a:t>
            </a:r>
            <a:r>
              <a:rPr lang="zh-CN" altLang="en-US" b="1" dirty="0" smtClean="0"/>
              <a:t>路预测</a:t>
            </a:r>
            <a:endParaRPr lang="en-US" b="1" dirty="0" smtClean="0"/>
          </a:p>
          <a:p>
            <a:pPr marL="457200" indent="-457200">
              <a:lnSpc>
                <a:spcPct val="150000"/>
              </a:lnSpc>
              <a:buFontTx/>
              <a:buNone/>
            </a:pPr>
            <a:r>
              <a:rPr lang="en-US" altLang="zh-CN" b="1" dirty="0" smtClean="0"/>
              <a:t>5.   </a:t>
            </a:r>
            <a:r>
              <a:rPr lang="zh-CN" altLang="en-US" b="1" dirty="0" smtClean="0"/>
              <a:t>踪迹</a:t>
            </a:r>
            <a:r>
              <a:rPr lang="en-US" b="1" dirty="0" smtClean="0"/>
              <a:t> </a:t>
            </a:r>
            <a:r>
              <a:rPr lang="en-US" altLang="zh-CN" b="1" dirty="0"/>
              <a:t>c</a:t>
            </a:r>
            <a:r>
              <a:rPr lang="en-US" b="1" dirty="0"/>
              <a:t>aches</a:t>
            </a:r>
            <a:endParaRPr lang="en-US" b="1" dirty="0"/>
          </a:p>
        </p:txBody>
      </p:sp>
      <p:sp>
        <p:nvSpPr>
          <p:cNvPr id="943108" name="Oval 4"/>
          <p:cNvSpPr>
            <a:spLocks noChangeArrowheads="1"/>
          </p:cNvSpPr>
          <p:nvPr/>
        </p:nvSpPr>
        <p:spPr bwMode="auto">
          <a:xfrm>
            <a:off x="2133600" y="1371600"/>
            <a:ext cx="1676400" cy="609600"/>
          </a:xfrm>
          <a:prstGeom prst="ellipse">
            <a:avLst/>
          </a:prstGeom>
          <a:noFill/>
          <a:ln w="25400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43109" name="Object 5"/>
          <p:cNvGraphicFramePr>
            <a:graphicFrameLocks noChangeAspect="1"/>
          </p:cNvGraphicFramePr>
          <p:nvPr/>
        </p:nvGraphicFramePr>
        <p:xfrm>
          <a:off x="381000" y="1447800"/>
          <a:ext cx="81534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027" name="Equation" r:id="rId1" imgW="4267200" imgH="266700" progId="Equation.3">
                  <p:embed/>
                </p:oleObj>
              </mc:Choice>
              <mc:Fallback>
                <p:oleObj name="Equation" r:id="rId1" imgW="4267200" imgH="266700" progId="Equation.3">
                  <p:embed/>
                  <p:pic>
                    <p:nvPicPr>
                      <p:cNvPr id="0" name="图片 30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447800"/>
                        <a:ext cx="815340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5400" y="152400"/>
            <a:ext cx="7162800" cy="685800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FF0000"/>
                </a:solidFill>
              </a:rPr>
              <a:t>Cache </a:t>
            </a:r>
            <a:r>
              <a:rPr lang="zh-CN" altLang="en-US" sz="3600" b="1" dirty="0" smtClean="0">
                <a:solidFill>
                  <a:srgbClr val="FF0000"/>
                </a:solidFill>
              </a:rPr>
              <a:t>优化技术小结</a:t>
            </a:r>
            <a:endParaRPr lang="zh-CN" altLang="en-US" sz="3600" b="1" dirty="0">
              <a:solidFill>
                <a:srgbClr val="FF0000"/>
              </a:solidFill>
              <a:ea typeface="宋体" panose="02010600030101010101" pitchFamily="2" charset="-122"/>
            </a:endParaRPr>
          </a:p>
        </p:txBody>
      </p:sp>
      <p:sp>
        <p:nvSpPr>
          <p:cNvPr id="944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914400"/>
            <a:ext cx="8305800" cy="57912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zh-CN" altLang="en-US" sz="1800" b="1" i="1" dirty="0" smtClean="0">
                <a:solidFill>
                  <a:schemeClr val="hlink"/>
                </a:solidFill>
              </a:rPr>
              <a:t>技术</a:t>
            </a:r>
            <a:r>
              <a:rPr lang="en-US" sz="1800" b="1" i="1" dirty="0">
                <a:solidFill>
                  <a:schemeClr val="hlink"/>
                </a:solidFill>
              </a:rPr>
              <a:t>			 </a:t>
            </a:r>
            <a:r>
              <a:rPr lang="en-US" sz="1800" b="1" i="1" dirty="0" smtClean="0">
                <a:solidFill>
                  <a:schemeClr val="hlink"/>
                </a:solidFill>
              </a:rPr>
              <a:t>    </a:t>
            </a:r>
            <a:r>
              <a:rPr lang="zh-CN" altLang="en-US" sz="1800" b="1" i="1" dirty="0" smtClean="0">
                <a:solidFill>
                  <a:schemeClr val="hlink"/>
                </a:solidFill>
              </a:rPr>
              <a:t>缺失代价</a:t>
            </a:r>
            <a:r>
              <a:rPr lang="en-US" sz="1800" b="1" i="1" dirty="0" smtClean="0">
                <a:solidFill>
                  <a:schemeClr val="hlink"/>
                </a:solidFill>
              </a:rPr>
              <a:t> </a:t>
            </a:r>
            <a:r>
              <a:rPr lang="en-US" sz="1800" b="1" i="1" dirty="0">
                <a:solidFill>
                  <a:schemeClr val="hlink"/>
                </a:solidFill>
              </a:rPr>
              <a:t> </a:t>
            </a:r>
            <a:r>
              <a:rPr lang="en-US" sz="1800" b="1" i="1" dirty="0" smtClean="0">
                <a:solidFill>
                  <a:schemeClr val="hlink"/>
                </a:solidFill>
              </a:rPr>
              <a:t>   </a:t>
            </a:r>
            <a:r>
              <a:rPr lang="zh-CN" altLang="en-US" sz="1800" b="1" i="1" dirty="0" smtClean="0">
                <a:solidFill>
                  <a:schemeClr val="hlink"/>
                </a:solidFill>
              </a:rPr>
              <a:t>缺失率</a:t>
            </a:r>
            <a:r>
              <a:rPr lang="en-US" altLang="zh-CN" sz="1800" b="1" i="1" dirty="0">
                <a:solidFill>
                  <a:schemeClr val="hlink"/>
                </a:solidFill>
              </a:rPr>
              <a:t> </a:t>
            </a:r>
            <a:r>
              <a:rPr lang="en-US" altLang="zh-CN" sz="1800" b="1" i="1" dirty="0" smtClean="0">
                <a:solidFill>
                  <a:schemeClr val="hlink"/>
                </a:solidFill>
              </a:rPr>
              <a:t>  </a:t>
            </a:r>
            <a:r>
              <a:rPr lang="zh-CN" altLang="en-US" sz="1800" b="1" i="1" dirty="0" smtClean="0">
                <a:solidFill>
                  <a:schemeClr val="hlink"/>
                </a:solidFill>
              </a:rPr>
              <a:t>命中时间</a:t>
            </a:r>
            <a:r>
              <a:rPr lang="en-US" sz="1800" b="1" i="1" dirty="0" smtClean="0">
                <a:solidFill>
                  <a:schemeClr val="hlink"/>
                </a:solidFill>
              </a:rPr>
              <a:t>     </a:t>
            </a:r>
            <a:r>
              <a:rPr lang="zh-CN" altLang="en-US" sz="1800" b="1" i="1" dirty="0" smtClean="0">
                <a:solidFill>
                  <a:schemeClr val="hlink"/>
                </a:solidFill>
              </a:rPr>
              <a:t>复杂度</a:t>
            </a:r>
            <a:endParaRPr lang="en-US" sz="1800" b="1" i="1" dirty="0">
              <a:solidFill>
                <a:schemeClr val="hlink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hlink"/>
                </a:solidFill>
              </a:rPr>
              <a:t>1</a:t>
            </a:r>
            <a:r>
              <a:rPr lang="en-US" sz="1800" dirty="0" smtClean="0"/>
              <a:t>. </a:t>
            </a:r>
            <a:r>
              <a:rPr lang="zh-CN" altLang="en-US" sz="1800" dirty="0" smtClean="0"/>
              <a:t>多级</a:t>
            </a:r>
            <a:r>
              <a:rPr lang="en-US" sz="1800" dirty="0" smtClean="0"/>
              <a:t> </a:t>
            </a:r>
            <a:r>
              <a:rPr lang="en-US" sz="1800" dirty="0"/>
              <a:t>caches			+			2</a:t>
            </a:r>
            <a:endParaRPr lang="en-US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hlink"/>
                </a:solidFill>
              </a:rPr>
              <a:t>2</a:t>
            </a:r>
            <a:r>
              <a:rPr lang="en-US" sz="1800" dirty="0" smtClean="0"/>
              <a:t>. </a:t>
            </a:r>
            <a:r>
              <a:rPr lang="zh-CN" altLang="en-US" sz="1800" dirty="0"/>
              <a:t>提前</a:t>
            </a:r>
            <a:r>
              <a:rPr lang="zh-CN" altLang="en-US" sz="1800" dirty="0" smtClean="0"/>
              <a:t>重启动和关键字优先</a:t>
            </a:r>
            <a:r>
              <a:rPr lang="en-US" sz="1800" dirty="0" smtClean="0"/>
              <a:t> </a:t>
            </a:r>
            <a:r>
              <a:rPr lang="en-US" sz="1800" dirty="0"/>
              <a:t>	+			2</a:t>
            </a:r>
            <a:endParaRPr lang="en-US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hlink"/>
                </a:solidFill>
              </a:rPr>
              <a:t>3</a:t>
            </a:r>
            <a:r>
              <a:rPr lang="en-US" sz="1800" dirty="0" smtClean="0"/>
              <a:t>. </a:t>
            </a:r>
            <a:r>
              <a:rPr lang="zh-CN" altLang="en-US" sz="1800" dirty="0" smtClean="0"/>
              <a:t>读缺失优先</a:t>
            </a:r>
            <a:r>
              <a:rPr lang="en-US" altLang="zh-CN" sz="1800" dirty="0" smtClean="0"/>
              <a:t>	</a:t>
            </a:r>
            <a:r>
              <a:rPr lang="en-US" sz="1800" dirty="0"/>
              <a:t>		+			1</a:t>
            </a:r>
            <a:endParaRPr lang="en-US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chemeClr val="hlink"/>
                </a:solidFill>
                <a:ea typeface="宋体" panose="02010600030101010101" pitchFamily="2" charset="-122"/>
              </a:rPr>
              <a:t>4</a:t>
            </a:r>
            <a:r>
              <a:rPr lang="en-US" altLang="zh-CN" sz="1800" dirty="0" smtClean="0">
                <a:ea typeface="宋体" panose="02010600030101010101" pitchFamily="2" charset="-122"/>
              </a:rPr>
              <a:t>. </a:t>
            </a:r>
            <a:r>
              <a:rPr lang="zh-CN" altLang="en-US" sz="1800" dirty="0" smtClean="0">
                <a:ea typeface="宋体" panose="02010600030101010101" pitchFamily="2" charset="-122"/>
              </a:rPr>
              <a:t>合并写缓冲区</a:t>
            </a:r>
            <a:r>
              <a:rPr lang="en-US" altLang="zh-CN" sz="1800" dirty="0" smtClean="0">
                <a:ea typeface="宋体" panose="02010600030101010101" pitchFamily="2" charset="-122"/>
              </a:rPr>
              <a:t>	</a:t>
            </a:r>
            <a:r>
              <a:rPr lang="en-US" altLang="zh-CN" sz="1800" dirty="0">
                <a:ea typeface="宋体" panose="02010600030101010101" pitchFamily="2" charset="-122"/>
              </a:rPr>
              <a:t>		</a:t>
            </a:r>
            <a:r>
              <a:rPr lang="en-US" altLang="zh-CN" sz="1800" dirty="0" smtClean="0">
                <a:ea typeface="宋体" panose="02010600030101010101" pitchFamily="2" charset="-122"/>
              </a:rPr>
              <a:t>+</a:t>
            </a:r>
            <a:r>
              <a:rPr lang="en-US" altLang="zh-CN" sz="1800" dirty="0">
                <a:ea typeface="宋体" panose="02010600030101010101" pitchFamily="2" charset="-122"/>
              </a:rPr>
              <a:t>			1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chemeClr val="hlink"/>
                </a:solidFill>
                <a:ea typeface="宋体" panose="02010600030101010101" pitchFamily="2" charset="-122"/>
              </a:rPr>
              <a:t>5</a:t>
            </a:r>
            <a:r>
              <a:rPr lang="en-US" altLang="zh-CN" sz="1800" dirty="0" smtClean="0">
                <a:ea typeface="宋体" panose="02010600030101010101" pitchFamily="2" charset="-122"/>
              </a:rPr>
              <a:t>. </a:t>
            </a:r>
            <a:r>
              <a:rPr lang="zh-CN" altLang="en-US" sz="1800" dirty="0" smtClean="0">
                <a:ea typeface="宋体" panose="02010600030101010101" pitchFamily="2" charset="-122"/>
              </a:rPr>
              <a:t>牺牲</a:t>
            </a:r>
            <a:r>
              <a:rPr lang="en-US" altLang="zh-CN" sz="1800" dirty="0" smtClean="0">
                <a:ea typeface="宋体" panose="02010600030101010101" pitchFamily="2" charset="-122"/>
              </a:rPr>
              <a:t>cache</a:t>
            </a:r>
            <a:r>
              <a:rPr lang="en-US" altLang="zh-CN" sz="1800" dirty="0">
                <a:ea typeface="宋体" panose="02010600030101010101" pitchFamily="2" charset="-122"/>
              </a:rPr>
              <a:t>			</a:t>
            </a:r>
            <a:r>
              <a:rPr lang="en-US" altLang="zh-CN" sz="1800" dirty="0" smtClean="0">
                <a:ea typeface="宋体" panose="02010600030101010101" pitchFamily="2" charset="-122"/>
              </a:rPr>
              <a:t>+</a:t>
            </a:r>
            <a:r>
              <a:rPr lang="en-US" altLang="zh-CN" sz="1800" dirty="0">
                <a:ea typeface="宋体" panose="02010600030101010101" pitchFamily="2" charset="-122"/>
              </a:rPr>
              <a:t>	+		2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chemeClr val="hlink"/>
                </a:solidFill>
                <a:ea typeface="宋体" panose="02010600030101010101" pitchFamily="2" charset="-122"/>
              </a:rPr>
              <a:t>6</a:t>
            </a:r>
            <a:r>
              <a:rPr lang="en-US" altLang="zh-CN" sz="1800" dirty="0" smtClean="0">
                <a:ea typeface="宋体" panose="02010600030101010101" pitchFamily="2" charset="-122"/>
              </a:rPr>
              <a:t>. </a:t>
            </a:r>
            <a:r>
              <a:rPr lang="zh-CN" altLang="en-US" sz="1800" dirty="0" smtClean="0">
                <a:ea typeface="宋体" panose="02010600030101010101" pitchFamily="2" charset="-122"/>
              </a:rPr>
              <a:t>更大的块容量</a:t>
            </a:r>
            <a:r>
              <a:rPr lang="en-US" altLang="zh-CN" sz="1800" dirty="0">
                <a:ea typeface="宋体" panose="02010600030101010101" pitchFamily="2" charset="-122"/>
              </a:rPr>
              <a:t>			-	+		0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chemeClr val="hlink"/>
                </a:solidFill>
                <a:ea typeface="宋体" panose="02010600030101010101" pitchFamily="2" charset="-122"/>
              </a:rPr>
              <a:t>7</a:t>
            </a:r>
            <a:r>
              <a:rPr lang="en-US" altLang="zh-CN" sz="1800" dirty="0" smtClean="0">
                <a:ea typeface="宋体" panose="02010600030101010101" pitchFamily="2" charset="-122"/>
              </a:rPr>
              <a:t>. </a:t>
            </a:r>
            <a:r>
              <a:rPr lang="zh-CN" altLang="en-US" sz="1800" dirty="0" smtClean="0">
                <a:ea typeface="宋体" panose="02010600030101010101" pitchFamily="2" charset="-122"/>
              </a:rPr>
              <a:t>更大的</a:t>
            </a:r>
            <a:r>
              <a:rPr lang="en-US" altLang="zh-CN" sz="1800" dirty="0" smtClean="0"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ea typeface="宋体" panose="02010600030101010101" pitchFamily="2" charset="-122"/>
              </a:rPr>
              <a:t>cache </a:t>
            </a:r>
            <a:r>
              <a:rPr lang="zh-CN" altLang="en-US" sz="1800" dirty="0" smtClean="0">
                <a:ea typeface="宋体" panose="02010600030101010101" pitchFamily="2" charset="-122"/>
              </a:rPr>
              <a:t>容量</a:t>
            </a:r>
            <a:r>
              <a:rPr lang="en-US" altLang="zh-CN" sz="1800" dirty="0">
                <a:ea typeface="宋体" panose="02010600030101010101" pitchFamily="2" charset="-122"/>
              </a:rPr>
              <a:t>			+	</a:t>
            </a:r>
            <a:r>
              <a:rPr lang="en-US" sz="1800" dirty="0"/>
              <a:t>–</a:t>
            </a:r>
            <a:r>
              <a:rPr lang="en-US" altLang="zh-CN" sz="1800" dirty="0">
                <a:ea typeface="宋体" panose="02010600030101010101" pitchFamily="2" charset="-122"/>
              </a:rPr>
              <a:t> 	1</a:t>
            </a:r>
            <a:endParaRPr lang="en-US" altLang="zh-CN" sz="1800" dirty="0">
              <a:ea typeface="宋体" panose="02010600030101010101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solidFill>
                  <a:schemeClr val="hlink"/>
                </a:solidFill>
              </a:rPr>
              <a:t>8</a:t>
            </a:r>
            <a:r>
              <a:rPr lang="en-US" sz="1800" dirty="0" smtClean="0"/>
              <a:t>. </a:t>
            </a:r>
            <a:r>
              <a:rPr lang="zh-CN" altLang="en-US" sz="1800" dirty="0" smtClean="0"/>
              <a:t>更高的相联度</a:t>
            </a:r>
            <a:r>
              <a:rPr lang="en-US" sz="1800" dirty="0"/>
              <a:t>			</a:t>
            </a:r>
            <a:r>
              <a:rPr lang="en-US" sz="1800" dirty="0" smtClean="0"/>
              <a:t>	+</a:t>
            </a:r>
            <a:r>
              <a:rPr lang="en-US" sz="1800" dirty="0"/>
              <a:t>	–	1</a:t>
            </a:r>
            <a:endParaRPr lang="en-US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chemeClr val="hlink"/>
                </a:solidFill>
                <a:ea typeface="宋体" panose="02010600030101010101" pitchFamily="2" charset="-122"/>
              </a:rPr>
              <a:t>9</a:t>
            </a:r>
            <a:r>
              <a:rPr lang="en-US" altLang="zh-CN" sz="1800" dirty="0" smtClean="0">
                <a:ea typeface="宋体" panose="02010600030101010101" pitchFamily="2" charset="-122"/>
              </a:rPr>
              <a:t>. </a:t>
            </a:r>
            <a:r>
              <a:rPr lang="en-US" sz="1800" dirty="0" smtClean="0"/>
              <a:t> </a:t>
            </a:r>
            <a:r>
              <a:rPr lang="zh-CN" altLang="en-US" sz="1800" dirty="0" smtClean="0"/>
              <a:t>编译器优化</a:t>
            </a:r>
            <a:r>
              <a:rPr lang="en-US" altLang="zh-CN" sz="1800" dirty="0" smtClean="0"/>
              <a:t>			</a:t>
            </a:r>
            <a:r>
              <a:rPr lang="en-US" sz="1800" dirty="0"/>
              <a:t>	+		</a:t>
            </a:r>
            <a:r>
              <a:rPr lang="en-US" sz="1800" dirty="0">
                <a:solidFill>
                  <a:srgbClr val="FF0000"/>
                </a:solidFill>
              </a:rPr>
              <a:t>0</a:t>
            </a:r>
            <a:endParaRPr lang="en-US" sz="18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>
                <a:solidFill>
                  <a:schemeClr val="hlink"/>
                </a:solidFill>
              </a:rPr>
              <a:t>10</a:t>
            </a:r>
            <a:r>
              <a:rPr lang="en-US" sz="1800" dirty="0" smtClean="0"/>
              <a:t>. </a:t>
            </a:r>
            <a:r>
              <a:rPr lang="zh-CN" altLang="en-US" sz="1800" dirty="0" smtClean="0"/>
              <a:t>非阻塞</a:t>
            </a:r>
            <a:r>
              <a:rPr lang="en-US" sz="1800" dirty="0" smtClean="0"/>
              <a:t>Caches</a:t>
            </a:r>
            <a:r>
              <a:rPr lang="en-US" sz="1800" dirty="0"/>
              <a:t>		</a:t>
            </a:r>
            <a:r>
              <a:rPr lang="en-US" sz="1800" dirty="0" smtClean="0"/>
              <a:t>	</a:t>
            </a:r>
            <a:r>
              <a:rPr lang="en-US" altLang="zh-CN" sz="1800" dirty="0" smtClean="0"/>
              <a:t>+ </a:t>
            </a:r>
            <a:r>
              <a:rPr lang="en-US" sz="1800" dirty="0"/>
              <a:t>			3</a:t>
            </a:r>
            <a:endParaRPr lang="en-US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>
                <a:solidFill>
                  <a:schemeClr val="hlink"/>
                </a:solidFill>
              </a:rPr>
              <a:t>11</a:t>
            </a:r>
            <a:r>
              <a:rPr lang="en-US" sz="1800" dirty="0" smtClean="0"/>
              <a:t>. </a:t>
            </a:r>
            <a:r>
              <a:rPr lang="zh-CN" altLang="en-US" sz="1800" dirty="0" smtClean="0"/>
              <a:t>硬件预取指令或数据</a:t>
            </a:r>
            <a:r>
              <a:rPr lang="en-US" altLang="zh-CN" sz="1800" dirty="0" smtClean="0"/>
              <a:t>	</a:t>
            </a:r>
            <a:r>
              <a:rPr lang="en-US" sz="1800" dirty="0"/>
              <a:t>	+	+	</a:t>
            </a:r>
            <a:r>
              <a:rPr lang="en-US" sz="1800" dirty="0" smtClean="0"/>
              <a:t>             2instr</a:t>
            </a:r>
            <a:r>
              <a:rPr lang="en-US" sz="1800" dirty="0"/>
              <a:t>./3data</a:t>
            </a:r>
            <a:endParaRPr lang="en-US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>
                <a:solidFill>
                  <a:schemeClr val="hlink"/>
                </a:solidFill>
              </a:rPr>
              <a:t>12</a:t>
            </a:r>
            <a:r>
              <a:rPr lang="en-US" sz="1800" dirty="0" smtClean="0"/>
              <a:t>. </a:t>
            </a:r>
            <a:r>
              <a:rPr lang="zh-CN" altLang="en-US" sz="1800" dirty="0" smtClean="0"/>
              <a:t>编译器控制预取</a:t>
            </a:r>
            <a:r>
              <a:rPr lang="en-US" altLang="zh-CN" sz="1800" dirty="0" smtClean="0"/>
              <a:t>	</a:t>
            </a:r>
            <a:r>
              <a:rPr lang="en-US" sz="1800" dirty="0"/>
              <a:t>	+	+		3</a:t>
            </a:r>
            <a:endParaRPr lang="en-US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>
                <a:solidFill>
                  <a:schemeClr val="hlink"/>
                </a:solidFill>
              </a:rPr>
              <a:t>13. </a:t>
            </a:r>
            <a:r>
              <a:rPr lang="zh-CN" altLang="en-US" sz="1800" dirty="0" smtClean="0"/>
              <a:t>小和简单的</a:t>
            </a:r>
            <a:r>
              <a:rPr lang="en-US" sz="1800" dirty="0" smtClean="0"/>
              <a:t> </a:t>
            </a:r>
            <a:r>
              <a:rPr lang="en-US" sz="1800" dirty="0"/>
              <a:t>Caches			–	+	</a:t>
            </a:r>
            <a:r>
              <a:rPr lang="en-US" sz="1800" dirty="0">
                <a:solidFill>
                  <a:srgbClr val="FF0000"/>
                </a:solidFill>
              </a:rPr>
              <a:t>0</a:t>
            </a:r>
            <a:endParaRPr lang="en-US" sz="1800" dirty="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>
                <a:solidFill>
                  <a:schemeClr val="hlink"/>
                </a:solidFill>
              </a:rPr>
              <a:t>14</a:t>
            </a:r>
            <a:r>
              <a:rPr lang="en-US" sz="1800" dirty="0" smtClean="0"/>
              <a:t>. </a:t>
            </a:r>
            <a:r>
              <a:rPr lang="zh-CN" altLang="en-US" sz="1800" dirty="0" smtClean="0"/>
              <a:t>避免地址转换</a:t>
            </a:r>
            <a:r>
              <a:rPr lang="en-US" sz="1800" dirty="0"/>
              <a:t>		</a:t>
            </a:r>
            <a:r>
              <a:rPr lang="en-US" sz="1800" dirty="0" smtClean="0"/>
              <a:t>		</a:t>
            </a:r>
            <a:r>
              <a:rPr lang="en-US" sz="1800" dirty="0"/>
              <a:t>	+	2</a:t>
            </a:r>
            <a:endParaRPr lang="en-US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 smtClean="0">
                <a:solidFill>
                  <a:schemeClr val="hlink"/>
                </a:solidFill>
              </a:rPr>
              <a:t>15</a:t>
            </a:r>
            <a:r>
              <a:rPr lang="en-US" sz="1800" dirty="0" smtClean="0"/>
              <a:t>. </a:t>
            </a:r>
            <a:r>
              <a:rPr lang="zh-CN" altLang="en-US" sz="1800" dirty="0" smtClean="0"/>
              <a:t>流水线化</a:t>
            </a:r>
            <a:r>
              <a:rPr lang="en-US" sz="1800" dirty="0" smtClean="0"/>
              <a:t> </a:t>
            </a:r>
            <a:r>
              <a:rPr lang="en-US" sz="1800" dirty="0"/>
              <a:t>Cache </a:t>
            </a:r>
            <a:r>
              <a:rPr lang="zh-CN" altLang="en-US" sz="1800" dirty="0" smtClean="0"/>
              <a:t>访问</a:t>
            </a:r>
            <a:r>
              <a:rPr lang="en-US" sz="1800" dirty="0"/>
              <a:t>				+	</a:t>
            </a:r>
            <a:r>
              <a:rPr lang="en-US" sz="1800" dirty="0" smtClean="0"/>
              <a:t>1</a:t>
            </a:r>
            <a:endParaRPr lang="en-US" sz="1800" dirty="0" smtClean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 smtClean="0">
                <a:solidFill>
                  <a:srgbClr val="0070C0"/>
                </a:solidFill>
                <a:ea typeface="宋体" panose="02010600030101010101" pitchFamily="2" charset="-122"/>
              </a:rPr>
              <a:t>16</a:t>
            </a:r>
            <a:r>
              <a:rPr lang="en-US" altLang="zh-CN" sz="1800" dirty="0" smtClean="0">
                <a:ea typeface="宋体" panose="02010600030101010101" pitchFamily="2" charset="-122"/>
              </a:rPr>
              <a:t>. </a:t>
            </a:r>
            <a:r>
              <a:rPr lang="zh-CN" altLang="en-US" sz="1800" dirty="0" smtClean="0">
                <a:ea typeface="宋体" panose="02010600030101010101" pitchFamily="2" charset="-122"/>
              </a:rPr>
              <a:t>路</a:t>
            </a:r>
            <a:r>
              <a:rPr lang="en-US" altLang="zh-CN" sz="1800" dirty="0">
                <a:ea typeface="宋体" panose="02010600030101010101" pitchFamily="2" charset="-122"/>
              </a:rPr>
              <a:t>-</a:t>
            </a:r>
            <a:r>
              <a:rPr lang="zh-CN" altLang="en-US" sz="1800" dirty="0">
                <a:ea typeface="宋体" panose="02010600030101010101" pitchFamily="2" charset="-122"/>
              </a:rPr>
              <a:t>预测</a:t>
            </a:r>
            <a:r>
              <a:rPr lang="en-US" altLang="zh-CN" sz="1800" dirty="0">
                <a:ea typeface="宋体" panose="02010600030101010101" pitchFamily="2" charset="-122"/>
              </a:rPr>
              <a:t> cache	 		 </a:t>
            </a:r>
            <a:r>
              <a:rPr lang="en-US" altLang="zh-CN" sz="1800" dirty="0" smtClean="0">
                <a:ea typeface="宋体" panose="02010600030101010101" pitchFamily="2" charset="-122"/>
              </a:rPr>
              <a:t>                                  +               </a:t>
            </a:r>
            <a:r>
              <a:rPr lang="en-US" altLang="zh-CN" sz="1800" dirty="0">
                <a:ea typeface="宋体" panose="02010600030101010101" pitchFamily="2" charset="-122"/>
              </a:rPr>
              <a:t>2</a:t>
            </a:r>
            <a:endParaRPr lang="en-US" sz="18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1800" dirty="0">
                <a:solidFill>
                  <a:schemeClr val="hlink"/>
                </a:solidFill>
                <a:ea typeface="宋体" panose="02010600030101010101" pitchFamily="2" charset="-122"/>
              </a:rPr>
              <a:t>17</a:t>
            </a:r>
            <a:r>
              <a:rPr lang="en-US" altLang="zh-CN" sz="1800" dirty="0" smtClean="0">
                <a:ea typeface="宋体" panose="02010600030101010101" pitchFamily="2" charset="-122"/>
              </a:rPr>
              <a:t>. </a:t>
            </a:r>
            <a:r>
              <a:rPr lang="zh-CN" altLang="en-US" sz="1800" dirty="0" smtClean="0">
                <a:ea typeface="宋体" panose="02010600030101010101" pitchFamily="2" charset="-122"/>
              </a:rPr>
              <a:t>踪迹</a:t>
            </a:r>
            <a:r>
              <a:rPr lang="en-US" altLang="zh-CN" sz="1800" dirty="0" smtClean="0">
                <a:ea typeface="宋体" panose="02010600030101010101" pitchFamily="2" charset="-122"/>
              </a:rPr>
              <a:t> </a:t>
            </a:r>
            <a:r>
              <a:rPr lang="en-US" altLang="zh-CN" sz="1800" dirty="0">
                <a:ea typeface="宋体" panose="02010600030101010101" pitchFamily="2" charset="-122"/>
              </a:rPr>
              <a:t>cache					+	3</a:t>
            </a:r>
            <a:endParaRPr lang="en-US" altLang="zh-CN" sz="1800" dirty="0">
              <a:ea typeface="宋体" panose="02010600030101010101" pitchFamily="2" charset="-122"/>
            </a:endParaRPr>
          </a:p>
        </p:txBody>
      </p:sp>
      <p:sp>
        <p:nvSpPr>
          <p:cNvPr id="944132" name="Rectangle 4"/>
          <p:cNvSpPr>
            <a:spLocks noChangeArrowheads="1"/>
          </p:cNvSpPr>
          <p:nvPr/>
        </p:nvSpPr>
        <p:spPr bwMode="auto">
          <a:xfrm rot="16200000">
            <a:off x="-108186" y="1737978"/>
            <a:ext cx="1208665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zh-CN" altLang="en-US" sz="2000" b="1" dirty="0" smtClean="0">
                <a:solidFill>
                  <a:schemeClr val="hlink"/>
                </a:solidFill>
                <a:latin typeface="Arial" panose="020B0604020202020204" pitchFamily="34" charset="0"/>
              </a:rPr>
              <a:t>缺失代价</a:t>
            </a:r>
            <a:endParaRPr lang="en-US" sz="2000"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944133" name="Line 5"/>
          <p:cNvSpPr>
            <a:spLocks noChangeShapeType="1"/>
          </p:cNvSpPr>
          <p:nvPr/>
        </p:nvSpPr>
        <p:spPr bwMode="auto">
          <a:xfrm>
            <a:off x="374650" y="2541084"/>
            <a:ext cx="860425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4134" name="Line 6"/>
          <p:cNvSpPr>
            <a:spLocks noChangeShapeType="1"/>
          </p:cNvSpPr>
          <p:nvPr/>
        </p:nvSpPr>
        <p:spPr bwMode="auto">
          <a:xfrm>
            <a:off x="284000" y="4509120"/>
            <a:ext cx="860425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4135" name="Rectangle 7"/>
          <p:cNvSpPr>
            <a:spLocks noChangeArrowheads="1"/>
          </p:cNvSpPr>
          <p:nvPr/>
        </p:nvSpPr>
        <p:spPr bwMode="auto">
          <a:xfrm rot="16200000">
            <a:off x="20054" y="2836953"/>
            <a:ext cx="952185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zh-CN" altLang="en-US" sz="2000" b="1" dirty="0" smtClean="0">
                <a:solidFill>
                  <a:schemeClr val="hlink"/>
                </a:solidFill>
                <a:latin typeface="Arial" panose="020B0604020202020204" pitchFamily="34" charset="0"/>
              </a:rPr>
              <a:t>缺失率</a:t>
            </a:r>
            <a:endParaRPr lang="en-US" sz="2000"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944136" name="Rectangle 8"/>
          <p:cNvSpPr>
            <a:spLocks noChangeArrowheads="1"/>
          </p:cNvSpPr>
          <p:nvPr/>
        </p:nvSpPr>
        <p:spPr bwMode="auto">
          <a:xfrm rot="16200000">
            <a:off x="-37683" y="4997500"/>
            <a:ext cx="1208665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algn="l"/>
            <a:r>
              <a:rPr lang="zh-CN" altLang="en-US" sz="2000" b="1" dirty="0" smtClean="0">
                <a:solidFill>
                  <a:schemeClr val="hlink"/>
                </a:solidFill>
                <a:latin typeface="Arial" panose="020B0604020202020204" pitchFamily="34" charset="0"/>
              </a:rPr>
              <a:t>命中时间</a:t>
            </a:r>
            <a:endParaRPr lang="en-US" sz="2000"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944137" name="Line 9"/>
          <p:cNvSpPr>
            <a:spLocks noChangeShapeType="1"/>
          </p:cNvSpPr>
          <p:nvPr/>
        </p:nvSpPr>
        <p:spPr bwMode="auto">
          <a:xfrm>
            <a:off x="284000" y="3701738"/>
            <a:ext cx="860425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44138" name="Rectangle 10"/>
          <p:cNvSpPr>
            <a:spLocks noChangeArrowheads="1"/>
          </p:cNvSpPr>
          <p:nvPr/>
        </p:nvSpPr>
        <p:spPr bwMode="auto">
          <a:xfrm rot="16200000">
            <a:off x="-43914" y="3853106"/>
            <a:ext cx="1080122" cy="397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488" tIns="44450" rIns="90488" bIns="44450">
            <a:spAutoFit/>
          </a:bodyPr>
          <a:lstStyle/>
          <a:p>
            <a:pPr algn="l"/>
            <a:r>
              <a:rPr lang="zh-CN" altLang="en-US" sz="2000" b="1" dirty="0" smtClean="0">
                <a:solidFill>
                  <a:schemeClr val="hlink"/>
                </a:solidFill>
                <a:latin typeface="Arial" panose="020B0604020202020204" pitchFamily="34" charset="0"/>
              </a:rPr>
              <a:t>并行性</a:t>
            </a:r>
            <a:endParaRPr lang="en-US" sz="2000" b="1" dirty="0">
              <a:solidFill>
                <a:schemeClr val="hlink"/>
              </a:solidFill>
              <a:latin typeface="Arial" panose="020B0604020202020204" pitchFamily="34" charset="0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23968</Words>
  <Application>WPS 演示</Application>
  <PresentationFormat>全屏显示(4:3)</PresentationFormat>
  <Paragraphs>2067</Paragraphs>
  <Slides>92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13</vt:i4>
      </vt:variant>
      <vt:variant>
        <vt:lpstr>幻灯片标题</vt:lpstr>
      </vt:variant>
      <vt:variant>
        <vt:i4>92</vt:i4>
      </vt:variant>
    </vt:vector>
  </HeadingPairs>
  <TitlesOfParts>
    <vt:vector size="127" baseType="lpstr">
      <vt:lpstr>Arial</vt:lpstr>
      <vt:lpstr>宋体</vt:lpstr>
      <vt:lpstr>Wingdings</vt:lpstr>
      <vt:lpstr>Comic Sans MS</vt:lpstr>
      <vt:lpstr>Monotype Sorts</vt:lpstr>
      <vt:lpstr>Wingdings</vt:lpstr>
      <vt:lpstr>Times New Roman</vt:lpstr>
      <vt:lpstr>Tahoma</vt:lpstr>
      <vt:lpstr>Calibri</vt:lpstr>
      <vt:lpstr>微软雅黑</vt:lpstr>
      <vt:lpstr>Arial Unicode MS</vt:lpstr>
      <vt:lpstr>Palatino</vt:lpstr>
      <vt:lpstr>Palatino Linotype</vt:lpstr>
      <vt:lpstr>Geneva</vt:lpstr>
      <vt:lpstr>Segoe Print</vt:lpstr>
      <vt:lpstr>Courier New</vt:lpstr>
      <vt:lpstr>Times</vt:lpstr>
      <vt:lpstr>黑体</vt:lpstr>
      <vt:lpstr>Courier</vt:lpstr>
      <vt:lpstr>Symbol</vt:lpstr>
      <vt:lpstr>CG Omega</vt:lpstr>
      <vt:lpstr>Office 主题</vt:lpstr>
      <vt:lpstr>Excel.Chart.8</vt:lpstr>
      <vt:lpstr>Excel.Chart.8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PBrush</vt:lpstr>
      <vt:lpstr>Equation.3</vt:lpstr>
      <vt:lpstr>Paint.Picture</vt:lpstr>
      <vt:lpstr>PowerPoint 演示文稿</vt:lpstr>
      <vt:lpstr>怎样改善cache性能</vt:lpstr>
      <vt:lpstr>5.4   减少Cache缺失率</vt:lpstr>
      <vt:lpstr>缺失来自哪里？</vt:lpstr>
      <vt:lpstr>PowerPoint 演示文稿</vt:lpstr>
      <vt:lpstr>PowerPoint 演示文稿</vt:lpstr>
      <vt:lpstr>3Cs 绝对缺失率 (SPEC92)</vt:lpstr>
      <vt:lpstr>3Cs 相对缺失率</vt:lpstr>
      <vt:lpstr>减小 Cache缺失率</vt:lpstr>
      <vt:lpstr>Cache 组织？</vt:lpstr>
      <vt:lpstr>第1种缺失率减小技术：增大块容量  （cache容量和相联度固定）</vt:lpstr>
      <vt:lpstr>第1种缺失率减小技术：增大块容量  （cache容量和相联度固定）</vt:lpstr>
      <vt:lpstr>U-形的性能曲线</vt:lpstr>
      <vt:lpstr>例1：增大块容量</vt:lpstr>
      <vt:lpstr>例1：增大块容量--2</vt:lpstr>
      <vt:lpstr>PowerPoint 演示文稿</vt:lpstr>
      <vt:lpstr>第3种缺失率减小技术：更高的相联度</vt:lpstr>
      <vt:lpstr>相联度</vt:lpstr>
      <vt:lpstr>相联度与时钟周期时间</vt:lpstr>
      <vt:lpstr>例2： 更高相联度</vt:lpstr>
      <vt:lpstr>例2： 更高相联度</vt:lpstr>
      <vt:lpstr>例2： 更高相联度</vt:lpstr>
      <vt:lpstr>第4种缺失率减小技术： 编译器优化</vt:lpstr>
      <vt:lpstr>①	合并数组（merged arrays）</vt:lpstr>
      <vt:lpstr>PowerPoint 演示文稿</vt:lpstr>
      <vt:lpstr>②	循环交换（loop interchange）</vt:lpstr>
      <vt:lpstr>PowerPoint 演示文稿</vt:lpstr>
      <vt:lpstr>③	循环融合（loop fusion）</vt:lpstr>
      <vt:lpstr>④ 未优化的矩阵乘法 </vt:lpstr>
      <vt:lpstr>优化分块矩阵乘法（blocking） </vt:lpstr>
      <vt:lpstr>PowerPoint 演示文稿</vt:lpstr>
      <vt:lpstr>利用分块减少冲突缺失</vt:lpstr>
      <vt:lpstr>编译器优化减少 Cache 缺失总结</vt:lpstr>
      <vt:lpstr>小结：减小缺失率</vt:lpstr>
      <vt:lpstr>PowerPoint 演示文稿</vt:lpstr>
      <vt:lpstr>5.5   减少 Cache 缺失代价 </vt:lpstr>
      <vt:lpstr>第1种缺失代价减少技术：多级 Caches--1</vt:lpstr>
      <vt:lpstr>第1种缺失代价减少技术：多级 Caches</vt:lpstr>
      <vt:lpstr>二级cache的参数</vt:lpstr>
      <vt:lpstr>二级cache的参数</vt:lpstr>
      <vt:lpstr>二级cache的参数</vt:lpstr>
      <vt:lpstr>例1：二级cache的缺失率计算</vt:lpstr>
      <vt:lpstr>每条指令的存储器停顿 </vt:lpstr>
      <vt:lpstr>例2：二级cache的平均访存时间</vt:lpstr>
      <vt:lpstr>例2：二级cache的平均每条指令存储器停顿</vt:lpstr>
      <vt:lpstr>例3：L2相联度对缺失代价影响</vt:lpstr>
      <vt:lpstr>例3：L2相联度对缺失代价影响</vt:lpstr>
      <vt:lpstr>第2种缺失代价减少技术：关键字优先和 提前重启动</vt:lpstr>
      <vt:lpstr>例4：关键字优先</vt:lpstr>
      <vt:lpstr>第3种缺失代价减少技术： 读缺失的优先级高于写缺失—潜在问题</vt:lpstr>
      <vt:lpstr>例5：读缺失优先级高于写缺失</vt:lpstr>
      <vt:lpstr>第3种缺失代价减少技术： 读缺失的优先级高于写—潜在问题</vt:lpstr>
      <vt:lpstr>第4种缺失代价减少技术：合并写缓冲</vt:lpstr>
      <vt:lpstr>第4种缺失代价减少技术：合并写缓冲</vt:lpstr>
      <vt:lpstr>第5种缺失代价减少技术：牺牲缓存</vt:lpstr>
      <vt:lpstr>第5种缺失代价减少技术：牺牲缓存</vt:lpstr>
      <vt:lpstr>怎样组织高效牺牲Cache</vt:lpstr>
      <vt:lpstr>小结：减少缺失代价</vt:lpstr>
      <vt:lpstr>PowerPoint 演示文稿</vt:lpstr>
      <vt:lpstr>5.6  利用并行减少  Cache 缺失代价或缺失率</vt:lpstr>
      <vt:lpstr>第1种缺失代价/缺失率降低减少技术： 非阻塞cache减少cache缺失停顿</vt:lpstr>
      <vt:lpstr>图  5.5   针对18个SPEC92 程序，在缺失数量变化时，“缺失下命中”策略占阻塞cache平均访存停顿时间的比例。</vt:lpstr>
      <vt:lpstr>例6: 非阻塞cache</vt:lpstr>
      <vt:lpstr>例6: 非阻塞cache</vt:lpstr>
      <vt:lpstr>第2种缺失代价/缺失率降低技术： 指令和数据的硬件预取</vt:lpstr>
      <vt:lpstr>PowerPoint 演示文稿</vt:lpstr>
      <vt:lpstr>第3种缺失代价/缺失率降低技术：  编译器控制的预取</vt:lpstr>
      <vt:lpstr>例7：编译器控制预取</vt:lpstr>
      <vt:lpstr>例7：编译器控制预取—2</vt:lpstr>
      <vt:lpstr>例14：编译器控制预取—3</vt:lpstr>
      <vt:lpstr>例7：编译器控制预取—3</vt:lpstr>
      <vt:lpstr>例7：编译器控制预取—4</vt:lpstr>
      <vt:lpstr>例7：编译器控制预取—4</vt:lpstr>
      <vt:lpstr>小结：利用并行减少 Cache 缺失代价或缺失率</vt:lpstr>
      <vt:lpstr>PowerPoint 演示文稿</vt:lpstr>
      <vt:lpstr>5.7  减少Cache命中时间</vt:lpstr>
      <vt:lpstr>第1种命中时间减少技术： 小和简单的Caches</vt:lpstr>
      <vt:lpstr>第2种命中时间减少技术： 在cache索引时避免地址转换</vt:lpstr>
      <vt:lpstr>变换旁路缓冲器TLBs</vt:lpstr>
      <vt:lpstr>TLBs</vt:lpstr>
      <vt:lpstr>避免VA    PA地址转换的方法</vt:lpstr>
      <vt:lpstr>避免地址转换的快速命中</vt:lpstr>
      <vt:lpstr>虚拟索引物理标识： 索引是物理地址的一部分</vt:lpstr>
      <vt:lpstr>PowerPoint 演示文稿</vt:lpstr>
      <vt:lpstr>通过避免地址转换加快命中： 虚拟cache虚拟标识</vt:lpstr>
      <vt:lpstr>第3种命中时间减少技术： 流水线化Cache 访问</vt:lpstr>
      <vt:lpstr>第3种命中时间减少技术： Third  Hit Time 流水线化Cache 访问</vt:lpstr>
      <vt:lpstr>第4种命中时间减小技术：路预测</vt:lpstr>
      <vt:lpstr>PowerPoint 演示文稿</vt:lpstr>
      <vt:lpstr>第5种命中时间减少技术：踪迹 caches</vt:lpstr>
      <vt:lpstr>小结：减少命中时间</vt:lpstr>
      <vt:lpstr>Cache 优化技术小结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lenovo</dc:creator>
  <cp:lastModifiedBy>leaf</cp:lastModifiedBy>
  <cp:revision>539</cp:revision>
  <dcterms:created xsi:type="dcterms:W3CDTF">2015-06-14T02:17:00Z</dcterms:created>
  <dcterms:modified xsi:type="dcterms:W3CDTF">2021-05-12T06:27:00Z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