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5" r:id="rId3"/>
    <p:sldId id="257" r:id="rId5"/>
    <p:sldId id="258" r:id="rId6"/>
    <p:sldId id="259" r:id="rId7"/>
    <p:sldId id="260" r:id="rId8"/>
    <p:sldId id="261" r:id="rId9"/>
    <p:sldId id="302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306" r:id="rId18"/>
    <p:sldId id="270" r:id="rId19"/>
    <p:sldId id="271" r:id="rId20"/>
    <p:sldId id="272" r:id="rId21"/>
    <p:sldId id="273" r:id="rId22"/>
    <p:sldId id="307" r:id="rId23"/>
    <p:sldId id="274" r:id="rId24"/>
    <p:sldId id="275" r:id="rId25"/>
    <p:sldId id="276" r:id="rId26"/>
    <p:sldId id="277" r:id="rId27"/>
    <p:sldId id="285" r:id="rId28"/>
    <p:sldId id="278" r:id="rId29"/>
    <p:sldId id="287" r:id="rId30"/>
    <p:sldId id="279" r:id="rId31"/>
    <p:sldId id="280" r:id="rId32"/>
    <p:sldId id="290" r:id="rId33"/>
    <p:sldId id="291" r:id="rId34"/>
    <p:sldId id="281" r:id="rId35"/>
    <p:sldId id="282" r:id="rId36"/>
    <p:sldId id="292" r:id="rId37"/>
    <p:sldId id="293" r:id="rId38"/>
    <p:sldId id="294" r:id="rId39"/>
    <p:sldId id="308" r:id="rId40"/>
    <p:sldId id="295" r:id="rId41"/>
    <p:sldId id="304" r:id="rId42"/>
    <p:sldId id="297" r:id="rId43"/>
    <p:sldId id="303" r:id="rId44"/>
    <p:sldId id="348" r:id="rId4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291" y="-67"/>
      </p:cViewPr>
      <p:guideLst>
        <p:guide orient="horz" pos="21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5AAD-F94B-479B-8EA9-E5C7EE11E7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489E3-95EA-4A83-A71F-3AE316CB2A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910262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zh-CN" smtClean="0"/>
              <a:t>Without interleaving, the frequency of our access will be limited by the DRAM cycle time.</a:t>
            </a:r>
            <a:endParaRPr lang="en-US" altLang="zh-CN" smtClean="0"/>
          </a:p>
          <a:p>
            <a:r>
              <a:rPr lang="en-US" altLang="zh-CN" smtClean="0"/>
              <a:t>With interleaving, that is having multiple banks of memory, we can access the memory much more frequently by accessing another bank while the last bank is finishing up its  cycle.</a:t>
            </a:r>
            <a:endParaRPr lang="en-US" altLang="zh-CN" smtClean="0"/>
          </a:p>
          <a:p>
            <a:r>
              <a:rPr lang="en-US" altLang="zh-CN" smtClean="0"/>
              <a:t>For example, first we will access memory bank 0.  Once we get the data from Bank 0, we will access Bank 1 while Bank 0 is still finishing up the rest of its DRAM cycle.</a:t>
            </a:r>
            <a:endParaRPr lang="en-US" altLang="zh-CN" smtClean="0"/>
          </a:p>
          <a:p>
            <a:r>
              <a:rPr lang="en-US" altLang="zh-CN" smtClean="0"/>
              <a:t>Ideally, with interleaving, how quickly we can perform memory access will be limited by the memory access time only.</a:t>
            </a:r>
            <a:endParaRPr lang="en-US" altLang="zh-CN" smtClean="0"/>
          </a:p>
          <a:p>
            <a:r>
              <a:rPr lang="en-US" altLang="zh-CN" smtClean="0"/>
              <a:t>Memory interleaving is one common techniques to improve memory performance.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+ 1 = 68 </a:t>
            </a:r>
            <a:r>
              <a:rPr lang="en-US" altLang="zh-CN" smtClean="0"/>
              <a:t>min. (Y:48)</a:t>
            </a:r>
            <a:endParaRPr lang="en-US" altLang="zh-CN" smtClean="0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574675"/>
            <a:ext cx="4587875" cy="3441700"/>
          </a:xfr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489E3-95EA-4A83-A71F-3AE316CB2A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页偏移位数：页大小</a:t>
            </a:r>
            <a:r>
              <a:rPr lang="en-US" altLang="zh-CN"/>
              <a:t>16kB</a:t>
            </a:r>
            <a:r>
              <a:rPr lang="zh-CN" altLang="en-US"/>
              <a:t>，所以页偏移</a:t>
            </a:r>
            <a:r>
              <a:rPr lang="en-US" altLang="zh-CN"/>
              <a:t>Page offset</a:t>
            </a:r>
            <a:r>
              <a:rPr lang="zh-CN" altLang="en-US"/>
              <a:t>为</a:t>
            </a:r>
            <a:r>
              <a:rPr lang="en-US" altLang="zh-CN"/>
              <a:t>2</a:t>
            </a:r>
            <a:r>
              <a:rPr lang="zh-CN" altLang="en-US" baseline="30000"/>
              <a:t>（</a:t>
            </a:r>
            <a:r>
              <a:rPr lang="en-US" altLang="zh-CN" baseline="30000"/>
              <a:t>4+10</a:t>
            </a:r>
            <a:r>
              <a:rPr lang="zh-CN" altLang="en-US" baseline="30000"/>
              <a:t>）</a:t>
            </a:r>
            <a:r>
              <a:rPr lang="en-US" altLang="zh-CN"/>
              <a:t>=2</a:t>
            </a:r>
            <a:r>
              <a:rPr lang="en-US" altLang="zh-CN" baseline="30000"/>
              <a:t>14</a:t>
            </a:r>
            <a:r>
              <a:rPr lang="zh-CN" altLang="en-US"/>
              <a:t>，即页偏移位数为</a:t>
            </a:r>
            <a:r>
              <a:rPr lang="en-US" altLang="zh-CN"/>
              <a:t>14</a:t>
            </a:r>
            <a:r>
              <a:rPr lang="zh-CN" altLang="en-US"/>
              <a:t>位</a:t>
            </a:r>
            <a:endParaRPr lang="zh-CN" altLang="en-US"/>
          </a:p>
          <a:p>
            <a:r>
              <a:rPr lang="zh-CN" altLang="en-US"/>
              <a:t>一级</a:t>
            </a:r>
            <a:r>
              <a:rPr lang="en-US" altLang="zh-CN"/>
              <a:t>Cache</a:t>
            </a:r>
            <a:r>
              <a:rPr lang="zh-CN" altLang="en-US"/>
              <a:t>大小与页大小相同，所以一级</a:t>
            </a:r>
            <a:r>
              <a:rPr lang="en-US" altLang="zh-CN"/>
              <a:t>Cache</a:t>
            </a:r>
            <a:r>
              <a:rPr lang="zh-CN" altLang="en-US"/>
              <a:t>为</a:t>
            </a:r>
            <a:r>
              <a:rPr lang="en-US" altLang="zh-CN"/>
              <a:t>16kB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一级</a:t>
            </a:r>
            <a:r>
              <a:rPr lang="en-US" altLang="zh-CN"/>
              <a:t>Cache</a:t>
            </a:r>
            <a:r>
              <a:rPr lang="zh-CN" altLang="en-US"/>
              <a:t>：索引</a:t>
            </a:r>
            <a:r>
              <a:rPr lang="en-US" altLang="zh-CN"/>
              <a:t>256</a:t>
            </a:r>
            <a:r>
              <a:rPr lang="zh-CN" altLang="en-US"/>
              <a:t>块</a:t>
            </a:r>
            <a:r>
              <a:rPr lang="en-US" altLang="zh-CN"/>
              <a:t>=2</a:t>
            </a:r>
            <a:r>
              <a:rPr lang="en-US" altLang="zh-CN" baseline="30000"/>
              <a:t>8</a:t>
            </a:r>
            <a:r>
              <a:rPr lang="zh-CN" altLang="en-US"/>
              <a:t>，所以索引为</a:t>
            </a:r>
            <a:r>
              <a:rPr lang="en-US" altLang="zh-CN"/>
              <a:t>8</a:t>
            </a:r>
            <a:r>
              <a:rPr lang="zh-CN" altLang="en-US"/>
              <a:t>位；块内偏移</a:t>
            </a:r>
            <a:r>
              <a:rPr lang="en-US" altLang="zh-CN"/>
              <a:t>64B=2</a:t>
            </a:r>
            <a:r>
              <a:rPr lang="en-US" altLang="zh-CN" baseline="30000"/>
              <a:t>6</a:t>
            </a:r>
            <a:r>
              <a:rPr lang="zh-CN" altLang="en-US"/>
              <a:t>，所以块内偏移为</a:t>
            </a:r>
            <a:r>
              <a:rPr lang="en-US" altLang="zh-CN"/>
              <a:t>6</a:t>
            </a:r>
            <a:r>
              <a:rPr lang="zh-CN" altLang="en-US"/>
              <a:t>位。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7899A-5FBC-44AA-A0C4-C4D6D3639173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A6CB-99DB-465A-88CA-D183754A0A32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EA10D-069F-4E23-BBC2-3E496078753B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BE38-790D-49C3-96C1-156DCD9156E1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44F57-11B8-4DDD-AC14-116485A09CCC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58F-290A-468C-B8FC-DB961CB36107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7760A-D598-441F-B883-E0D02899C065}" type="datetime10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8BE6-9EBB-4E6A-B282-099D3B3BFE0D}" type="datetime10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06853-7D1F-4F1B-9638-D28A4B5D5924}" type="datetime10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AEDDB-8F42-498D-B2EC-34D58558DD97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3E5D-417D-4722-8512-64519D7A6FA1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834B-0E61-43BA-AD7A-C0459DE31CFE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39101"/>
            <a:ext cx="7696200" cy="617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4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改善主存储器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组织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的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5.9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en-US" altLang="zh-CN" sz="26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2895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ts val="3400"/>
              </a:lnSpc>
            </a:pP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个体的交叉存储器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个字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块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buFontTx/>
              <a:buNone/>
            </a:pPr>
            <a:r>
              <a:rPr lang="en-US" altLang="zh-CN" sz="2200" dirty="0" smtClean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缺失代价：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4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发送地址      </a:t>
            </a:r>
            <a:r>
              <a:rPr lang="zh-CN" altLang="en-US" sz="14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访问每个字     </a:t>
            </a:r>
            <a:r>
              <a:rPr lang="zh-CN" altLang="en-US" sz="14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发送一个字数据</a:t>
            </a:r>
            <a:endParaRPr lang="en-US" altLang="zh-CN" sz="1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	4+56 +(4 × 4)＝76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      带宽：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4-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路交叉存储器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610600" cy="8382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交叉存储器的性能</a:t>
            </a:r>
            <a:endParaRPr lang="en-US" altLang="zh-CN" sz="40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9221" name="Group 20"/>
          <p:cNvGrpSpPr/>
          <p:nvPr/>
        </p:nvGrpSpPr>
        <p:grpSpPr bwMode="auto">
          <a:xfrm>
            <a:off x="3124200" y="2438400"/>
            <a:ext cx="2012950" cy="776288"/>
            <a:chOff x="1872" y="1776"/>
            <a:chExt cx="1268" cy="489"/>
          </a:xfrm>
        </p:grpSpPr>
        <p:sp>
          <p:nvSpPr>
            <p:cNvPr id="9229" name="Rectangle 5"/>
            <p:cNvSpPr>
              <a:spLocks noChangeArrowheads="1"/>
            </p:cNvSpPr>
            <p:nvPr/>
          </p:nvSpPr>
          <p:spPr bwMode="auto">
            <a:xfrm>
              <a:off x="1872" y="1776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4×8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30" name="Rectangle 6"/>
            <p:cNvSpPr>
              <a:spLocks noChangeArrowheads="1"/>
            </p:cNvSpPr>
            <p:nvPr/>
          </p:nvSpPr>
          <p:spPr bwMode="auto">
            <a:xfrm>
              <a:off x="1990" y="1977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76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31" name="Line 7"/>
            <p:cNvSpPr>
              <a:spLocks noChangeShapeType="1"/>
            </p:cNvSpPr>
            <p:nvPr/>
          </p:nvSpPr>
          <p:spPr bwMode="auto">
            <a:xfrm>
              <a:off x="1873" y="2016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2" name="Rectangle 8"/>
            <p:cNvSpPr>
              <a:spLocks noChangeArrowheads="1"/>
            </p:cNvSpPr>
            <p:nvPr/>
          </p:nvSpPr>
          <p:spPr bwMode="auto">
            <a:xfrm>
              <a:off x="2449" y="187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＝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9233" name="Rectangle 10"/>
            <p:cNvSpPr>
              <a:spLocks noChangeArrowheads="1"/>
            </p:cNvSpPr>
            <p:nvPr/>
          </p:nvSpPr>
          <p:spPr bwMode="auto">
            <a:xfrm>
              <a:off x="2707" y="1872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0.4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222" name="Object 21"/>
          <p:cNvGraphicFramePr>
            <a:graphicFrameLocks noChangeAspect="1"/>
          </p:cNvGraphicFramePr>
          <p:nvPr/>
        </p:nvGraphicFramePr>
        <p:xfrm>
          <a:off x="0" y="4267200"/>
          <a:ext cx="8686800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位图图像" r:id="rId1" imgW="6004560" imgH="1409700" progId="Paint.Picture">
                  <p:embed/>
                </p:oleObj>
              </mc:Choice>
              <mc:Fallback>
                <p:oleObj name="位图图像" r:id="rId1" imgW="6004560" imgH="1409700" progId="Paint.Picture">
                  <p:embed/>
                  <p:pic>
                    <p:nvPicPr>
                      <p:cNvPr id="0" name="图片 3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267200"/>
                        <a:ext cx="8686800" cy="203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22"/>
          <p:cNvSpPr txBox="1">
            <a:spLocks noChangeArrowheads="1"/>
          </p:cNvSpPr>
          <p:nvPr/>
        </p:nvSpPr>
        <p:spPr bwMode="auto">
          <a:xfrm>
            <a:off x="3352800" y="3810000"/>
            <a:ext cx="2590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并行访问</a:t>
            </a:r>
            <a:endParaRPr lang="en-US" altLang="zh-CN" dirty="0">
              <a:solidFill>
                <a:schemeClr val="hlink"/>
              </a:solidFill>
              <a:latin typeface="CG Omega" pitchFamily="34" charset="0"/>
              <a:ea typeface="宋体" panose="02010600030101010101" pitchFamily="2" charset="-122"/>
            </a:endParaRPr>
          </a:p>
        </p:txBody>
      </p:sp>
      <p:sp>
        <p:nvSpPr>
          <p:cNvPr id="9224" name="Line 23"/>
          <p:cNvSpPr>
            <a:spLocks noChangeShapeType="1"/>
          </p:cNvSpPr>
          <p:nvPr/>
        </p:nvSpPr>
        <p:spPr bwMode="auto">
          <a:xfrm flipH="1">
            <a:off x="1524000" y="4267200"/>
            <a:ext cx="2133600" cy="533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Line 24"/>
          <p:cNvSpPr>
            <a:spLocks noChangeShapeType="1"/>
          </p:cNvSpPr>
          <p:nvPr/>
        </p:nvSpPr>
        <p:spPr bwMode="auto">
          <a:xfrm>
            <a:off x="5410200" y="4191000"/>
            <a:ext cx="2362200" cy="6858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6" name="Line 25"/>
          <p:cNvSpPr>
            <a:spLocks noChangeShapeType="1"/>
          </p:cNvSpPr>
          <p:nvPr/>
        </p:nvSpPr>
        <p:spPr bwMode="auto">
          <a:xfrm flipH="1">
            <a:off x="3867150" y="4114800"/>
            <a:ext cx="381000" cy="7620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7" name="Line 26"/>
          <p:cNvSpPr>
            <a:spLocks noChangeShapeType="1"/>
          </p:cNvSpPr>
          <p:nvPr/>
        </p:nvSpPr>
        <p:spPr bwMode="auto">
          <a:xfrm>
            <a:off x="4953000" y="4191000"/>
            <a:ext cx="60960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8" name="Text Box 28"/>
          <p:cNvSpPr txBox="1">
            <a:spLocks noChangeArrowheads="1"/>
          </p:cNvSpPr>
          <p:nvPr/>
        </p:nvSpPr>
        <p:spPr bwMode="auto">
          <a:xfrm>
            <a:off x="1447800" y="6248400"/>
            <a:ext cx="6400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优化连续地址访问模式</a:t>
            </a:r>
            <a:endParaRPr lang="en-US" altLang="zh-CN" dirty="0">
              <a:solidFill>
                <a:schemeClr val="hlink"/>
              </a:solidFill>
              <a:latin typeface="CG Omega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239215" y="259080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B/CLK</a:t>
            </a:r>
            <a:endParaRPr lang="zh-CN" altLang="en-US" sz="2400" b="1" dirty="0"/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192655" y="1916430"/>
            <a:ext cx="219075" cy="1581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540000" y="1916430"/>
            <a:ext cx="808355" cy="273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954780" y="1916430"/>
            <a:ext cx="329565" cy="212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4664"/>
            <a:ext cx="8229600" cy="53340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15-1</a:t>
            </a:r>
            <a:r>
              <a:rPr lang="en-US" altLang="zh-CN" sz="40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交叉存储器</a:t>
            </a:r>
            <a:endParaRPr lang="en-US" altLang="zh-CN" sz="40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96752"/>
            <a:ext cx="8077200" cy="5145360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假设：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块大小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= 1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个字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存储器总线宽度 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 1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个字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缺失率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= 3%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平均每条指令访存次数 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 1.2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缺失代价 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 64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个时钟周期 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 4 + 56 + 4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理想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CPI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（忽略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缺失）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= 2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6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怎么决定是购买交叉存储器还是宽存储器？</a:t>
            </a:r>
            <a:endParaRPr lang="en-US" altLang="zh-CN" sz="2600" b="1" dirty="0" smtClean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zh-CN" altLang="en-US" sz="26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答案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个字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块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机器的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CPI 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CPI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= 2 + (1.2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3%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64) = 4.30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buFontTx/>
              <a:buNone/>
            </a:pP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可以通过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CPI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比较不同方案的性能改善。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</a:pP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521296"/>
            <a:ext cx="8424936" cy="6336704"/>
          </a:xfrm>
        </p:spPr>
        <p:txBody>
          <a:bodyPr>
            <a:normAutofit/>
          </a:bodyPr>
          <a:lstStyle/>
          <a:p>
            <a:pPr marL="0" indent="0">
              <a:lnSpc>
                <a:spcPts val="2800"/>
              </a:lnSpc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答案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增加块容量到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个字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，给出以下选择方案（缺失率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2%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）：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64-bit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总线和存储器，没有交叉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3200"/>
              </a:lnSpc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CPI＝ 2 + (1.2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2%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64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5.07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64-bit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总线和存储器，有交叉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32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CPI＝ 2 + (1.2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2%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(4 + 56 + 8)) = 3.63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128-bit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总线和存储器，没有交叉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32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CPI＝ 2 + (1.2 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0070C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2% 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0070C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0070C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64) = 3.54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显然，块容量增大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倍后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   直接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实现会减慢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5.07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对比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4.30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）；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交叉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加宽存储器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会分别快 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1.19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1.22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倍。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如果增加块容量到</a:t>
            </a: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个字，性能会怎样？</a:t>
            </a:r>
            <a:endParaRPr lang="en-US" altLang="zh-CN" sz="2400" b="1" dirty="0" smtClean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15-2 </a:t>
            </a:r>
            <a:r>
              <a:rPr lang="en-US" altLang="zh-CN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交叉存储器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504738" cy="4608512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答案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		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假设：缺失率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1.2%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增加块容量到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个字，给出以下选择方案：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64-bit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总线和存储器，没有交叉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CPI＝ 2 + (1.2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1.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2%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C0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64) = 5.69</a:t>
            </a:r>
            <a:endParaRPr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64-bit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总线和存储器，有交叉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CPI＝ 2 + (1.2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latin typeface="Symbol" panose="05050102010706020507" pitchFamily="18" charset="2"/>
                <a:ea typeface="宋体" panose="02010600030101010101" pitchFamily="2" charset="-122"/>
              </a:rPr>
              <a:t> 1.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2%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(4 + 56 + 16)) = 3.09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128-bit 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总线和存储器，没有交叉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2800"/>
              </a:lnSpc>
              <a:buFontTx/>
              <a:buNone/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CPI＝ 2 + (1.2 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0070C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1.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2% 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0070C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2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×</a:t>
            </a:r>
            <a:r>
              <a:rPr lang="en-US" altLang="zh-CN" sz="2400" b="1" dirty="0" smtClean="0">
                <a:solidFill>
                  <a:srgbClr val="0070C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64) = 3.84</a:t>
            </a:r>
            <a:endParaRPr lang="en-US" altLang="zh-CN" sz="2400" b="1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与前面类似，更大的块对于简单实现会降低性能（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5.69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对比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4.30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）；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交叉的 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64-bit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存储器则更快</a:t>
            </a:r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—1.39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倍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对比更宽存储器及总线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1.12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倍。</a:t>
            </a:r>
            <a:endParaRPr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4372" name="Rectangle 4"/>
          <p:cNvSpPr>
            <a:spLocks noChangeArrowheads="1"/>
          </p:cNvSpPr>
          <p:nvPr/>
        </p:nvSpPr>
        <p:spPr bwMode="auto">
          <a:xfrm>
            <a:off x="467544" y="5589240"/>
            <a:ext cx="8496944" cy="10156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00"/>
                </a:solidFill>
                <a:ea typeface="宋体" panose="02010600030101010101" pitchFamily="2" charset="-122"/>
              </a:rPr>
              <a:t>主存应该包括多少个存储体？</a:t>
            </a:r>
            <a:r>
              <a:rPr lang="en-US" altLang="zh-CN" sz="2400" dirty="0" smtClean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solidFill>
                  <a:srgbClr val="FFFF00"/>
                </a:solidFill>
                <a:ea typeface="宋体" panose="02010600030101010101" pitchFamily="2" charset="-122"/>
              </a:rPr>
              <a:t>用于向量计算机的一个度量是：</a:t>
            </a:r>
            <a:endParaRPr lang="en-US" altLang="zh-CN" sz="24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FF00"/>
                </a:solidFill>
                <a:ea typeface="宋体" panose="02010600030101010101" pitchFamily="2" charset="-122"/>
              </a:rPr>
              <a:t>      存储体数 </a:t>
            </a:r>
            <a:r>
              <a:rPr lang="en-US" altLang="zh-CN" sz="2400" dirty="0" smtClean="0">
                <a:solidFill>
                  <a:srgbClr val="FFFF00"/>
                </a:solidFill>
                <a:ea typeface="宋体" panose="02010600030101010101" pitchFamily="2" charset="-122"/>
              </a:rPr>
              <a:t>≥ </a:t>
            </a:r>
            <a:r>
              <a:rPr lang="zh-CN" altLang="en-US" sz="2400" dirty="0" smtClean="0">
                <a:solidFill>
                  <a:srgbClr val="FFFF00"/>
                </a:solidFill>
                <a:ea typeface="宋体" panose="02010600030101010101" pitchFamily="2" charset="-122"/>
              </a:rPr>
              <a:t>在一个体中访问一个字的时钟周期数</a:t>
            </a:r>
            <a:endParaRPr lang="en-US" altLang="zh-CN" sz="2400" dirty="0">
              <a:solidFill>
                <a:srgbClr val="FFFF00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2858" y="18864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15-3 </a:t>
            </a:r>
            <a:r>
              <a:rPr lang="en-US" altLang="zh-CN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交叉存储器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16   </a:t>
            </a:r>
            <a:r>
              <a:rPr lang="zh-CN" altLang="en-US" sz="31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避免存储体冲突</a:t>
            </a:r>
            <a:r>
              <a:rPr lang="en-US" altLang="zh-CN" sz="31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sz="31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119" y="1064699"/>
            <a:ext cx="8077200" cy="1295400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假设</a:t>
            </a:r>
            <a:r>
              <a:rPr lang="en-US" altLang="zh-CN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存储体 </a:t>
            </a:r>
            <a:r>
              <a:rPr lang="en-US" altLang="zh-CN" sz="30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  <a:r>
              <a:rPr lang="zh-CN" altLang="en-US" sz="30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个字交叉访问，执行以下代码：</a:t>
            </a:r>
            <a:endParaRPr lang="en-US" altLang="zh-CN" sz="30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28600" y="4191000"/>
            <a:ext cx="8763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600" dirty="0" smtClean="0">
                <a:solidFill>
                  <a:schemeClr val="hlink"/>
                </a:solidFill>
                <a:ea typeface="宋体" panose="02010600030101010101" pitchFamily="2" charset="-122"/>
              </a:rPr>
              <a:t>存储体会发生怎样的冲突，怎么解决？</a:t>
            </a:r>
            <a:r>
              <a:rPr lang="en-US" altLang="zh-CN" sz="26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答案</a:t>
            </a: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30000"/>
              </a:spcBef>
              <a:buSzPct val="100000"/>
            </a:pPr>
            <a:r>
              <a:rPr lang="zh-CN" altLang="en-US" sz="2600" dirty="0" smtClean="0">
                <a:solidFill>
                  <a:schemeClr val="hlink"/>
                </a:solidFill>
                <a:ea typeface="宋体" panose="02010600030101010101" pitchFamily="2" charset="-122"/>
              </a:rPr>
              <a:t>冲突</a:t>
            </a:r>
            <a:r>
              <a:rPr lang="en-US" altLang="zh-CN" sz="26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512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128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的偶倍数，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一列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的所有元素将放在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同一个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存储体中，代码将由于数据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缺失而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停顿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（无论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或存储系统有多复杂）。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827088" y="2362200"/>
            <a:ext cx="7561262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 err="1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 x[256][512];</a:t>
            </a:r>
            <a:endParaRPr lang="en-US" altLang="zh-CN" sz="2400" dirty="0">
              <a:solidFill>
                <a:schemeClr val="hlink"/>
              </a:solidFill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	for (j = 0; j &lt; 512; j = j+1)</a:t>
            </a:r>
            <a:endParaRPr lang="en-US" altLang="zh-CN" sz="2400" dirty="0">
              <a:solidFill>
                <a:schemeClr val="hlink"/>
              </a:solidFill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		for (</a:t>
            </a:r>
            <a:r>
              <a:rPr lang="en-US" altLang="zh-CN" sz="2400" dirty="0" err="1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 &lt; 256; </a:t>
            </a:r>
            <a:r>
              <a:rPr lang="en-US" altLang="zh-CN" sz="2400" dirty="0" err="1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 = i+1)</a:t>
            </a:r>
            <a:endParaRPr lang="en-US" altLang="zh-CN" sz="2400" dirty="0">
              <a:solidFill>
                <a:schemeClr val="hlink"/>
              </a:solidFill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400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			x[</a:t>
            </a:r>
            <a:r>
              <a:rPr lang="en-US" altLang="zh-CN" sz="2400" dirty="0" err="1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][j] = 2 * x[</a:t>
            </a:r>
            <a:r>
              <a:rPr lang="en-US" altLang="zh-CN" sz="2400" dirty="0" err="1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][j];</a:t>
            </a:r>
            <a:endParaRPr lang="en-US" altLang="zh-CN" sz="2400" dirty="0">
              <a:solidFill>
                <a:schemeClr val="hlink"/>
              </a:solidFill>
              <a:latin typeface="Courier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23744"/>
            <a:ext cx="7696200" cy="620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4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改善主存储器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组织的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5.9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en-US" altLang="zh-CN" sz="26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162800" cy="53340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5.</a:t>
            </a:r>
            <a:r>
              <a:rPr lang="en-US" altLang="zh-CN" b="1" dirty="0" smtClean="0">
                <a:ea typeface="宋体" panose="02010600030101010101" pitchFamily="2" charset="-122"/>
              </a:rPr>
              <a:t>9</a:t>
            </a:r>
            <a:r>
              <a:rPr lang="zh-CN" altLang="en-US" b="1" dirty="0" smtClean="0">
                <a:ea typeface="宋体" panose="02010600030101010101" pitchFamily="2" charset="-122"/>
              </a:rPr>
              <a:t>   主存储器技术</a:t>
            </a:r>
            <a:endParaRPr lang="zh-CN" altLang="en-US" b="1" dirty="0" smtClean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05800" cy="4343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本节描述在存储器芯片内部的技术。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个测量指标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—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访问时间、访存周期时间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访问时间</a:t>
            </a:r>
            <a:r>
              <a:rPr lang="en-US" altLang="zh-CN" sz="2400" b="1" dirty="0" smtClean="0">
                <a:ea typeface="宋体" panose="02010600030101010101" pitchFamily="2" charset="-122"/>
              </a:rPr>
              <a:t>----- </a:t>
            </a:r>
            <a:r>
              <a:rPr lang="zh-CN" altLang="en-US" sz="2400" b="1" dirty="0">
                <a:ea typeface="宋体" panose="02010600030101010101" pitchFamily="2" charset="-122"/>
              </a:rPr>
              <a:t>一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个读请求开始到读出的字到达所需时间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访存周期时间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-----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访问存储器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个请求之间的时间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访存周期比访问时间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更大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，原因是在两次访问之间存储器需要地址线是稳定的。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200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endParaRPr lang="zh-CN" altLang="en-US" sz="2200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162800" cy="533400"/>
          </a:xfrm>
          <a:noFill/>
        </p:spPr>
        <p:txBody>
          <a:bodyPr lIns="90488" rIns="90488"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主存技术背景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80728"/>
            <a:ext cx="9067800" cy="5760640"/>
          </a:xfrm>
          <a:noFill/>
        </p:spPr>
        <p:txBody>
          <a:bodyPr lIns="90488" rIns="90488">
            <a:normAutofit fontScale="85000" lnSpcReduction="10000"/>
          </a:bodyPr>
          <a:lstStyle/>
          <a:p>
            <a:pPr>
              <a:lnSpc>
                <a:spcPts val="28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随机访问存储器</a:t>
            </a:r>
            <a:r>
              <a:rPr lang="en-US" altLang="zh-CN" b="1" dirty="0" smtClean="0">
                <a:ea typeface="宋体" panose="02010600030101010101" pitchFamily="2" charset="-122"/>
              </a:rPr>
              <a:t>RAM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不同存储层次上，对存储器有不同要求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物理构造</a:t>
            </a:r>
            <a:r>
              <a:rPr lang="en-US" altLang="zh-CN" b="1" dirty="0" smtClean="0">
                <a:ea typeface="宋体" panose="02010600030101010101" pitchFamily="2" charset="-122"/>
              </a:rPr>
              <a:t> (CMOS, DRAM)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低层结构</a:t>
            </a:r>
            <a:r>
              <a:rPr lang="en-US" altLang="zh-CN" b="1" dirty="0" smtClean="0">
                <a:ea typeface="宋体" panose="02010600030101010101" pitchFamily="2" charset="-122"/>
              </a:rPr>
              <a:t> (</a:t>
            </a:r>
            <a:r>
              <a:rPr lang="en-US" altLang="zh-CN" b="1" dirty="0"/>
              <a:t>Fast Page </a:t>
            </a:r>
            <a:r>
              <a:rPr lang="en-US" altLang="zh-CN" b="1" dirty="0" smtClean="0"/>
              <a:t>Mode</a:t>
            </a:r>
            <a:r>
              <a:rPr lang="zh-CN" altLang="en-US" b="1" dirty="0"/>
              <a:t>，</a:t>
            </a:r>
            <a:r>
              <a:rPr lang="en-US" altLang="zh-CN" b="1" dirty="0" smtClean="0"/>
              <a:t>extended </a:t>
            </a:r>
            <a:r>
              <a:rPr lang="en-US" altLang="zh-CN" b="1" dirty="0"/>
              <a:t>data output 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zh-CN" b="1" dirty="0" smtClean="0">
                <a:ea typeface="宋体" panose="02010600030101010101" pitchFamily="2" charset="-122"/>
              </a:rPr>
              <a:t>SDRAM)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Cache </a:t>
            </a:r>
            <a:r>
              <a:rPr lang="zh-CN" altLang="en-US" b="1" dirty="0" smtClean="0">
                <a:ea typeface="宋体" panose="02010600030101010101" pitchFamily="2" charset="-122"/>
              </a:rPr>
              <a:t>使用 </a:t>
            </a:r>
            <a:r>
              <a:rPr lang="en-US" altLang="zh-CN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SRAM</a:t>
            </a:r>
            <a:r>
              <a:rPr lang="zh-CN" altLang="en-US" b="1" dirty="0" smtClean="0">
                <a:ea typeface="宋体" panose="02010600030101010101" pitchFamily="2" charset="-122"/>
              </a:rPr>
              <a:t>：</a:t>
            </a:r>
            <a:r>
              <a:rPr lang="en-US" altLang="zh-CN" b="1" dirty="0" smtClean="0">
                <a:ea typeface="宋体" panose="02010600030101010101" pitchFamily="2" charset="-122"/>
              </a:rPr>
              <a:t>Static Random Access Memory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没有刷新（</a:t>
            </a:r>
            <a:r>
              <a:rPr lang="en-US" altLang="zh-CN" b="1" dirty="0" smtClean="0">
                <a:ea typeface="宋体" panose="02010600030101010101" pitchFamily="2" charset="-122"/>
              </a:rPr>
              <a:t>6 </a:t>
            </a:r>
            <a:r>
              <a:rPr lang="zh-CN" altLang="en-US" b="1" dirty="0" smtClean="0">
                <a:ea typeface="宋体" panose="02010600030101010101" pitchFamily="2" charset="-122"/>
              </a:rPr>
              <a:t>个晶体管 </a:t>
            </a:r>
            <a:r>
              <a:rPr lang="en-US" altLang="zh-CN" b="1" dirty="0" smtClean="0">
                <a:ea typeface="宋体" panose="02010600030101010101" pitchFamily="2" charset="-122"/>
              </a:rPr>
              <a:t>/bit </a:t>
            </a:r>
            <a:r>
              <a:rPr lang="zh-CN" altLang="en-US" b="1" dirty="0" smtClean="0">
                <a:ea typeface="宋体" panose="02010600030101010101" pitchFamily="2" charset="-122"/>
              </a:rPr>
              <a:t>对比 </a:t>
            </a:r>
            <a:r>
              <a:rPr lang="en-US" altLang="zh-CN" b="1" dirty="0" smtClean="0">
                <a:ea typeface="宋体" panose="02010600030101010101" pitchFamily="2" charset="-122"/>
              </a:rPr>
              <a:t>DRAM</a:t>
            </a:r>
            <a:r>
              <a:rPr lang="zh-CN" altLang="en-US" b="1" dirty="0" smtClean="0">
                <a:ea typeface="宋体" panose="02010600030101010101" pitchFamily="2" charset="-122"/>
              </a:rPr>
              <a:t>的</a:t>
            </a:r>
            <a:r>
              <a:rPr lang="en-US" altLang="zh-CN" b="1" dirty="0" smtClean="0">
                <a:ea typeface="宋体" panose="02010600030101010101" pitchFamily="2" charset="-122"/>
              </a:rPr>
              <a:t> 1 </a:t>
            </a:r>
            <a:r>
              <a:rPr lang="zh-CN" altLang="en-US" b="1" dirty="0" smtClean="0">
                <a:ea typeface="宋体" panose="02010600030101010101" pitchFamily="2" charset="-122"/>
              </a:rPr>
              <a:t>个晶体管）</a:t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容量：</a:t>
            </a:r>
            <a:r>
              <a:rPr lang="en-US" altLang="zh-CN" b="1" dirty="0" smtClean="0">
                <a:ea typeface="宋体" panose="02010600030101010101" pitchFamily="2" charset="-122"/>
              </a:rPr>
              <a:t> DRAM/SRAM ­ </a:t>
            </a:r>
            <a:r>
              <a:rPr lang="en-US" altLang="zh-CN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4-8</a:t>
            </a: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倍</a:t>
            </a:r>
            <a:r>
              <a:rPr lang="en-US" altLang="zh-CN" b="1" dirty="0" smtClean="0">
                <a:ea typeface="宋体" panose="02010600030101010101" pitchFamily="2" charset="-122"/>
              </a:rPr>
              <a:t>, </a:t>
            </a:r>
            <a:br>
              <a:rPr lang="en-US" altLang="zh-CN" b="1" dirty="0" smtClean="0">
                <a:ea typeface="宋体" panose="02010600030101010101" pitchFamily="2" charset="-122"/>
              </a:rPr>
            </a:b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价格</a:t>
            </a:r>
            <a:r>
              <a:rPr lang="en-US" altLang="zh-CN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/</a:t>
            </a: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访存周期：</a:t>
            </a:r>
            <a:r>
              <a:rPr lang="en-US" altLang="zh-CN" b="1" dirty="0" smtClean="0">
                <a:ea typeface="宋体" panose="02010600030101010101" pitchFamily="2" charset="-122"/>
              </a:rPr>
              <a:t> SRAM/DRAM ­ </a:t>
            </a:r>
            <a:r>
              <a:rPr lang="en-US" altLang="zh-CN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8-16</a:t>
            </a: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倍</a:t>
            </a:r>
            <a:endParaRPr lang="en-US" altLang="zh-CN" b="1" i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主存储器使用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DRAM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zh-CN" b="1" dirty="0" smtClean="0">
                <a:ea typeface="宋体" panose="02010600030101010101" pitchFamily="2" charset="-122"/>
              </a:rPr>
              <a:t> Dynamic Random Access Memory</a:t>
            </a:r>
            <a:endParaRPr lang="en-US" altLang="zh-CN" sz="1800" b="1" dirty="0" smtClean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DRAM </a:t>
            </a:r>
            <a:r>
              <a:rPr lang="zh-CN" altLang="en-US" b="1" dirty="0" smtClean="0">
                <a:ea typeface="宋体" panose="02010600030101010101" pitchFamily="2" charset="-122"/>
              </a:rPr>
              <a:t>需要周期性</a:t>
            </a:r>
            <a:r>
              <a:rPr lang="zh-CN" altLang="en-US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刷新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ea typeface="宋体" panose="02010600030101010101" pitchFamily="2" charset="-122"/>
              </a:rPr>
              <a:t>（</a:t>
            </a:r>
            <a:r>
              <a:rPr lang="en-US" altLang="zh-CN" b="1" dirty="0" smtClean="0">
                <a:ea typeface="宋体" panose="02010600030101010101" pitchFamily="2" charset="-122"/>
              </a:rPr>
              <a:t>8 </a:t>
            </a:r>
            <a:r>
              <a:rPr lang="en-US" altLang="zh-CN" b="1" dirty="0" err="1" smtClean="0">
                <a:ea typeface="宋体" panose="02010600030101010101" pitchFamily="2" charset="-122"/>
              </a:rPr>
              <a:t>ms</a:t>
            </a:r>
            <a:r>
              <a:rPr lang="en-US" altLang="zh-CN" b="1" dirty="0" smtClean="0">
                <a:ea typeface="宋体" panose="02010600030101010101" pitchFamily="2" charset="-122"/>
              </a:rPr>
              <a:t>, 1% time</a:t>
            </a:r>
            <a:r>
              <a:rPr lang="zh-CN" altLang="en-US" b="1" dirty="0" smtClean="0">
                <a:ea typeface="宋体" panose="02010600030101010101" pitchFamily="2" charset="-122"/>
              </a:rPr>
              <a:t>）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地址分为</a:t>
            </a:r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部分（存储体为一个</a:t>
            </a:r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维矩阵）：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>
              <a:lnSpc>
                <a:spcPts val="2800"/>
              </a:lnSpc>
            </a:pPr>
            <a:r>
              <a:rPr lang="en-US" altLang="zh-CN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RAS </a:t>
            </a:r>
            <a:r>
              <a:rPr lang="zh-CN" altLang="en-US" b="1" i="1" dirty="0" smtClean="0">
                <a:ea typeface="宋体" panose="02010600030101010101" pitchFamily="2" charset="-122"/>
              </a:rPr>
              <a:t>或</a:t>
            </a: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行选通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Row Access Strobe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>
              <a:lnSpc>
                <a:spcPts val="2800"/>
              </a:lnSpc>
            </a:pPr>
            <a:r>
              <a:rPr lang="en-US" altLang="zh-CN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CAS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ea typeface="宋体" panose="02010600030101010101" pitchFamily="2" charset="-122"/>
              </a:rPr>
              <a:t>或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zh-CN" altLang="en-US" sz="2500" b="1" i="1" dirty="0">
                <a:solidFill>
                  <a:schemeClr val="hlink"/>
                </a:solidFill>
                <a:ea typeface="宋体" panose="02010600030101010101" pitchFamily="2" charset="-122"/>
              </a:rPr>
              <a:t>列选通</a:t>
            </a:r>
            <a:r>
              <a:rPr lang="en-US" altLang="zh-CN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Column Access Strobe</a:t>
            </a:r>
            <a:endParaRPr lang="en-US" altLang="zh-CN" b="1" i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嵌入式处理器存储器技术：</a:t>
            </a:r>
            <a:br>
              <a:rPr lang="en-US" altLang="zh-CN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ROM </a:t>
            </a:r>
            <a:r>
              <a:rPr lang="zh-CN" altLang="en-US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Flash</a:t>
            </a:r>
            <a:endParaRPr lang="zh-CN" altLang="en-US" sz="36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21768"/>
            <a:ext cx="8517632" cy="5336232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嵌入式计算通常具有小的存储器，而且大多数没有磁盘作为持久性存储设备。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为了解决这个问题，嵌入式计算机采用</a:t>
            </a:r>
            <a:r>
              <a:rPr lang="en-US" altLang="zh-CN" sz="2800" b="1" dirty="0" smtClean="0"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ea typeface="宋体" panose="02010600030101010101" pitchFamily="2" charset="-122"/>
              </a:rPr>
              <a:t>种技术。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第</a:t>
            </a:r>
            <a:r>
              <a:rPr lang="en-US" altLang="zh-CN" sz="2400" b="1" dirty="0" smtClean="0"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种是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Read-Only Memory</a:t>
            </a:r>
            <a:r>
              <a:rPr lang="en-US" altLang="zh-CN" sz="2400" b="1" i="1" dirty="0" smtClean="0"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(</a:t>
            </a:r>
            <a:r>
              <a:rPr lang="en-US" altLang="zh-CN" sz="24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ROM</a:t>
            </a:r>
            <a:r>
              <a:rPr lang="en-US" altLang="zh-CN" sz="2400" b="1" dirty="0" smtClean="0">
                <a:ea typeface="宋体" panose="02010600030101010101" pitchFamily="2" charset="-122"/>
              </a:rPr>
              <a:t>).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2">
              <a:lnSpc>
                <a:spcPts val="3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ROM </a:t>
            </a:r>
            <a:r>
              <a:rPr lang="zh-CN" altLang="en-US" b="1" dirty="0" smtClean="0">
                <a:ea typeface="宋体" panose="02010600030101010101" pitchFamily="2" charset="-122"/>
              </a:rPr>
              <a:t>是制造时一次编程，以后计算机不能修改其内容。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第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种是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Flash memory.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2">
              <a:lnSpc>
                <a:spcPts val="30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在系统制造好后，允许嵌入式设备更改的非易失性存储器。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lvl="2">
              <a:lnSpc>
                <a:spcPts val="3000"/>
              </a:lnSpc>
            </a:pPr>
            <a:r>
              <a:rPr lang="zh-CN" altLang="en-US" b="1" dirty="0" smtClean="0">
                <a:latin typeface="Times-Roman" charset="0"/>
                <a:ea typeface="宋体" panose="02010600030101010101" pitchFamily="2" charset="-122"/>
              </a:rPr>
              <a:t>读的速度与</a:t>
            </a:r>
            <a:r>
              <a:rPr lang="en-US" altLang="zh-CN" b="1" dirty="0" smtClean="0">
                <a:latin typeface="Times-Roman" charset="0"/>
                <a:ea typeface="宋体" panose="02010600030101010101" pitchFamily="2" charset="-122"/>
              </a:rPr>
              <a:t>DRAM</a:t>
            </a:r>
            <a:r>
              <a:rPr lang="zh-CN" altLang="en-US" b="1" dirty="0" smtClean="0">
                <a:latin typeface="Times-Roman" charset="0"/>
                <a:ea typeface="宋体" panose="02010600030101010101" pitchFamily="2" charset="-122"/>
              </a:rPr>
              <a:t>相当，但是写</a:t>
            </a:r>
            <a:r>
              <a:rPr lang="en-US" altLang="zh-CN" b="1" dirty="0" smtClean="0">
                <a:latin typeface="Times-Roman" charset="0"/>
                <a:ea typeface="宋体" panose="02010600030101010101" pitchFamily="2" charset="-122"/>
              </a:rPr>
              <a:t>flash</a:t>
            </a:r>
            <a:r>
              <a:rPr lang="zh-CN" altLang="en-US" b="1" dirty="0" smtClean="0">
                <a:latin typeface="Times-Roman" charset="0"/>
                <a:ea typeface="宋体" panose="02010600030101010101" pitchFamily="2" charset="-122"/>
              </a:rPr>
              <a:t>要慢</a:t>
            </a:r>
            <a:r>
              <a:rPr lang="en-US" altLang="zh-CN" b="1" dirty="0" smtClean="0">
                <a:latin typeface="Times-Roman" charset="0"/>
                <a:ea typeface="宋体" panose="02010600030101010101" pitchFamily="2" charset="-122"/>
              </a:rPr>
              <a:t>10~100</a:t>
            </a:r>
            <a:r>
              <a:rPr lang="zh-CN" altLang="en-US" b="1" dirty="0" smtClean="0">
                <a:latin typeface="Times-Roman" charset="0"/>
                <a:ea typeface="宋体" panose="02010600030101010101" pitchFamily="2" charset="-122"/>
              </a:rPr>
              <a:t>倍。</a:t>
            </a:r>
            <a:endParaRPr lang="zh-CN" altLang="en-US" b="1" dirty="0" smtClean="0">
              <a:latin typeface="Times-Roman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ROM (</a:t>
            </a:r>
            <a:r>
              <a:rPr lang="zh-CN" altLang="en-US" smtClean="0">
                <a:ea typeface="宋体" panose="02010600030101010101" pitchFamily="2" charset="-122"/>
              </a:rPr>
              <a:t>掩膜式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PROM(</a:t>
            </a:r>
            <a:r>
              <a:rPr lang="zh-CN" altLang="en-US" smtClean="0">
                <a:ea typeface="宋体" panose="02010600030101010101" pitchFamily="2" charset="-122"/>
              </a:rPr>
              <a:t>熔丝或二极管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EPROM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EEPROM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FLASH MEMORY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800100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a typeface="宋体" panose="02010600030101010101" pitchFamily="2" charset="-122"/>
              </a:rPr>
              <a:t>5</a:t>
            </a:r>
            <a:r>
              <a:rPr lang="zh-CN" altLang="en-US" b="1" dirty="0" smtClean="0">
                <a:ea typeface="宋体" panose="02010600030101010101" pitchFamily="2" charset="-122"/>
              </a:rPr>
              <a:t>.</a:t>
            </a:r>
            <a:r>
              <a:rPr lang="en-US" altLang="zh-CN" b="1" dirty="0" smtClean="0">
                <a:ea typeface="宋体" panose="02010600030101010101" pitchFamily="2" charset="-122"/>
              </a:rPr>
              <a:t>8</a:t>
            </a:r>
            <a:r>
              <a:rPr lang="zh-CN" altLang="en-US" b="1" dirty="0" smtClean="0">
                <a:ea typeface="宋体" panose="02010600030101010101" pitchFamily="2" charset="-122"/>
              </a:rPr>
              <a:t>  </a:t>
            </a:r>
            <a:r>
              <a:rPr lang="zh-CN" altLang="en-US" b="1" dirty="0">
                <a:ea typeface="宋体" panose="02010600030101010101" pitchFamily="2" charset="-122"/>
              </a:rPr>
              <a:t>改善主存储器</a:t>
            </a:r>
            <a:r>
              <a:rPr lang="zh-CN" altLang="en-US" b="1" dirty="0" smtClean="0">
                <a:ea typeface="宋体" panose="02010600030101010101" pitchFamily="2" charset="-122"/>
              </a:rPr>
              <a:t>组织的</a:t>
            </a:r>
            <a:r>
              <a:rPr lang="zh-CN" altLang="en-US" b="1" dirty="0">
                <a:ea typeface="宋体" panose="02010600030101010101" pitchFamily="2" charset="-122"/>
              </a:rPr>
              <a:t>性能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r="79564" b="10651"/>
          <a:stretch>
            <a:fillRect/>
          </a:stretch>
        </p:blipFill>
        <p:spPr bwMode="auto">
          <a:xfrm>
            <a:off x="7539038" y="1412776"/>
            <a:ext cx="160496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8915400" cy="5257800"/>
          </a:xfrm>
        </p:spPr>
        <p:txBody>
          <a:bodyPr>
            <a:normAutofit fontScale="92500"/>
          </a:bodyPr>
          <a:lstStyle/>
          <a:p>
            <a:pPr>
              <a:lnSpc>
                <a:spcPts val="3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主存储器</a:t>
            </a:r>
            <a:r>
              <a:rPr lang="zh-CN" altLang="en-US" sz="28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存储层次结构中</a:t>
            </a:r>
            <a:r>
              <a:rPr lang="en-US" altLang="zh-CN" sz="28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ea typeface="宋体" panose="02010600030101010101" pitchFamily="2" charset="-122"/>
              </a:rPr>
              <a:t>的下一层。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  <a:buFontTx/>
              <a:buNone/>
            </a:pPr>
            <a:r>
              <a:rPr lang="zh-CN" altLang="en-US" sz="2400" b="1" dirty="0" smtClean="0">
                <a:ea typeface="宋体" panose="02010600030101010101" pitchFamily="2" charset="-122"/>
              </a:rPr>
              <a:t>也称为内存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主存通常采用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DRAM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采用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SRAM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主存的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性能</a:t>
            </a:r>
            <a:endParaRPr lang="en-US" altLang="zh-CN" sz="28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延迟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Latency 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减小更困难</a:t>
            </a:r>
            <a:endParaRPr lang="en-US" altLang="zh-CN" sz="24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ts val="3000"/>
              </a:lnSpc>
              <a:buNone/>
            </a:pP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对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很重要</a:t>
            </a:r>
            <a:endParaRPr lang="en-US" altLang="zh-CN" sz="24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带宽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Bandwidth</a:t>
            </a:r>
            <a:r>
              <a:rPr lang="zh-CN" altLang="en-US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：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用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新的组织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更容易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改善</a:t>
            </a:r>
            <a:r>
              <a:rPr lang="zh-CN" altLang="en-US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带宽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     </a:t>
            </a:r>
            <a:endParaRPr lang="en-US" altLang="zh-CN" sz="2000" b="1" i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lvl="1" indent="0">
              <a:lnSpc>
                <a:spcPts val="3000"/>
              </a:lnSpc>
              <a:buNone/>
            </a:pPr>
            <a:r>
              <a:rPr lang="en-US" altLang="zh-CN" sz="2000" b="1" i="1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4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（</a:t>
            </a:r>
            <a:r>
              <a:rPr lang="zh-CN" altLang="en-US" sz="2400" b="1" i="1" dirty="0">
                <a:solidFill>
                  <a:schemeClr val="hlink"/>
                </a:solidFill>
                <a:ea typeface="宋体" panose="02010600030101010101" pitchFamily="2" charset="-122"/>
              </a:rPr>
              <a:t>单位 </a:t>
            </a:r>
            <a:r>
              <a:rPr lang="en-US" altLang="zh-CN" sz="2400" b="1" i="1" dirty="0">
                <a:solidFill>
                  <a:schemeClr val="hlink"/>
                </a:solidFill>
                <a:ea typeface="宋体" panose="02010600030101010101" pitchFamily="2" charset="-122"/>
              </a:rPr>
              <a:t>B/CLK</a:t>
            </a:r>
            <a:r>
              <a:rPr lang="zh-CN" altLang="en-US" sz="2400" b="1" i="1" dirty="0">
                <a:solidFill>
                  <a:schemeClr val="hlink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		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对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重要。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2">
              <a:lnSpc>
                <a:spcPts val="3000"/>
              </a:lnSpc>
              <a:buFontTx/>
              <a:buNone/>
            </a:pPr>
            <a:r>
              <a:rPr lang="en-US" altLang="zh-CN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		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对于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级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，可以有更大的块容量。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前几节描述的</a:t>
            </a:r>
            <a:r>
              <a:rPr lang="en-US" altLang="zh-CN" sz="28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优化可以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减小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CPU-DRAM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性能差距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本节分析</a:t>
            </a:r>
            <a:r>
              <a:rPr lang="zh-CN" altLang="en-US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如何组织主存以改善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带宽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，也减小了缺失代价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39101"/>
            <a:ext cx="7696200" cy="6174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4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改善主存储器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组织的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5.9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 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 	</a:t>
            </a:r>
            <a:endParaRPr lang="en-US" altLang="zh-CN" sz="2600" b="1" dirty="0" smtClean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en-US" altLang="zh-CN" sz="26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162800" cy="8382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5.</a:t>
            </a:r>
            <a:r>
              <a:rPr lang="en-US" altLang="zh-CN" b="1" dirty="0" smtClean="0">
                <a:ea typeface="宋体" panose="02010600030101010101" pitchFamily="2" charset="-122"/>
              </a:rPr>
              <a:t>10 </a:t>
            </a:r>
            <a:r>
              <a:rPr lang="zh-CN" altLang="en-US" b="1" dirty="0" smtClean="0">
                <a:ea typeface="宋体" panose="02010600030101010101" pitchFamily="2" charset="-122"/>
              </a:rPr>
              <a:t>  虚拟存储器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24744"/>
            <a:ext cx="7469832" cy="5328592"/>
          </a:xfrm>
        </p:spPr>
        <p:txBody>
          <a:bodyPr>
            <a:norm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什么是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虚拟存储器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？</a:t>
            </a:r>
            <a:endParaRPr lang="en-US" altLang="zh-CN" sz="28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允许执行的一个程序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2">
              <a:lnSpc>
                <a:spcPts val="2800"/>
              </a:lnSpc>
            </a:pP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可以放在不连续的存储位置</a:t>
            </a:r>
            <a:endParaRPr lang="en-US" altLang="zh-CN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2">
              <a:lnSpc>
                <a:spcPts val="2800"/>
              </a:lnSpc>
            </a:pP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不必全部放在主存中</a:t>
            </a:r>
            <a:endParaRPr lang="en-US" altLang="zh-CN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允许计算机“欺骗”一个程序相信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2">
              <a:lnSpc>
                <a:spcPts val="2800"/>
              </a:lnSpc>
            </a:pP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存储器是连续的</a:t>
            </a:r>
            <a:endParaRPr lang="en-US" altLang="zh-CN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2">
              <a:lnSpc>
                <a:spcPts val="2800"/>
              </a:lnSpc>
            </a:pP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存储空间比物理存储器更大，提供了很大存储空间的</a:t>
            </a:r>
            <a:r>
              <a:rPr lang="zh-CN" altLang="en-US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假象</a:t>
            </a:r>
            <a:endParaRPr lang="en-US" altLang="zh-CN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为什么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VM 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很重要？</a:t>
            </a:r>
            <a:endParaRPr lang="en-US" altLang="zh-CN" sz="28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便宜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– 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不必买许多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RAM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解脱了程序员管理存储器资源的负担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允许多道程序设计，分时共享，保护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585525"/>
            <a:ext cx="5796137" cy="422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-28566"/>
            <a:ext cx="71628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优点</a:t>
            </a:r>
            <a:endParaRPr lang="zh-CN" altLang="en-US" sz="36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80728"/>
            <a:ext cx="8155632" cy="5400600"/>
          </a:xfrm>
        </p:spPr>
        <p:txBody>
          <a:bodyPr>
            <a:normAutofit fontScale="92500"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主存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（物理存储器）作为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辅助存储器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（磁盘）的一个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063DE9"/>
                </a:solidFill>
                <a:ea typeface="宋体" panose="02010600030101010101" pitchFamily="2" charset="-122"/>
              </a:rPr>
              <a:t>具有更大和连续物理存储器的假象</a:t>
            </a:r>
            <a:endParaRPr lang="en-US" altLang="zh-CN" sz="2400" b="1" dirty="0" smtClean="0">
              <a:solidFill>
                <a:srgbClr val="063DE9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063DE9"/>
                </a:solidFill>
                <a:ea typeface="宋体" panose="02010600030101010101" pitchFamily="2" charset="-122"/>
              </a:rPr>
              <a:t>程序按“页”或“段”重定位</a:t>
            </a:r>
            <a:endParaRPr lang="en-US" altLang="zh-CN" sz="2400" b="1" dirty="0" smtClean="0">
              <a:solidFill>
                <a:srgbClr val="063DE9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063DE9"/>
                </a:solidFill>
                <a:ea typeface="宋体" panose="02010600030101010101" pitchFamily="2" charset="-122"/>
              </a:rPr>
              <a:t>多道程序中的保护</a:t>
            </a:r>
            <a:endParaRPr lang="en-US" altLang="zh-CN" sz="2400" b="1" dirty="0" smtClean="0">
              <a:solidFill>
                <a:srgbClr val="063DE9"/>
              </a:solidFill>
              <a:ea typeface="宋体" panose="02010600030101010101" pitchFamily="2" charset="-122"/>
            </a:endParaRPr>
          </a:p>
          <a:p>
            <a:endParaRPr lang="en-US" altLang="zh-CN" sz="2400" b="1" dirty="0" smtClean="0">
              <a:solidFill>
                <a:srgbClr val="063DE9"/>
              </a:solidFill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r>
              <a:rPr kumimoji="1" lang="zh-CN" alt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虚拟地址</a:t>
            </a:r>
            <a:r>
              <a:rPr kumimoji="1" lang="zh-CN" altLang="en-US" sz="2400" b="1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kumimoji="1" lang="en-US" altLang="zh-CN" sz="2400" b="1" i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程序员使用的地址</a:t>
            </a:r>
            <a:endParaRPr kumimoji="1"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endParaRPr kumimoji="1" lang="zh-CN" altLang="en-US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r>
              <a:rPr kumimoji="1" lang="zh-CN" alt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虚拟地址空间</a:t>
            </a:r>
            <a:r>
              <a:rPr kumimoji="1" lang="zh-CN" altLang="en-US" sz="2400" b="1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kumimoji="1" lang="en-US" altLang="zh-CN" sz="2400" b="1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1" lang="en-US" altLang="zh-CN" sz="2400" b="1" i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虚拟地址的集合</a:t>
            </a:r>
            <a:endParaRPr kumimoji="1"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endParaRPr kumimoji="1" lang="zh-CN" altLang="en-US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r>
              <a:rPr kumimoji="1" lang="zh-CN" alt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存储器地址</a:t>
            </a:r>
            <a:r>
              <a:rPr kumimoji="1" lang="zh-CN" altLang="en-US" sz="2400" b="1" i="1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kumimoji="1" lang="en-US" altLang="zh-CN" sz="2400" b="1" i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物理存储器中的字地址</a:t>
            </a:r>
            <a:endParaRPr kumimoji="1"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r>
              <a:rPr kumimoji="1"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也称为“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物理地址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1"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500"/>
              </a:lnSpc>
              <a:spcBef>
                <a:spcPct val="0"/>
              </a:spcBef>
              <a:buSzTx/>
              <a:buFontTx/>
              <a:buNone/>
            </a:pPr>
            <a:r>
              <a:rPr kumimoji="1"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或“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实际地址</a:t>
            </a:r>
            <a:r>
              <a:rPr kumimoji="1"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kumimoji="1" lang="en-US" altLang="zh-CN" sz="24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 b="0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endParaRPr lang="zh-CN" altLang="en-US" sz="2000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162800" cy="6858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VM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怎样工作</a:t>
            </a:r>
            <a:endParaRPr lang="zh-CN" altLang="en-US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103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个存储器“空间”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63DE9"/>
                </a:solidFill>
                <a:ea typeface="宋体" panose="02010600030101010101" pitchFamily="2" charset="-122"/>
              </a:rPr>
              <a:t>虚拟存储器空间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-- 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程序员所“看见”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63DE9"/>
                </a:solidFill>
                <a:ea typeface="宋体" panose="02010600030101010101" pitchFamily="2" charset="-122"/>
              </a:rPr>
              <a:t>物理存储器空间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—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程序运行时所在（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RAM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的大小）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在程序启动时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OS 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将程序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复制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RAM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如果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没有足够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RAM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空间，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OS 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停止复制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，开始运行已经装入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RAM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的部分程序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当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程序需要运行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不在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RAM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中的那部分时，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OS 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将从磁盘复制这部分程序到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RAM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为了从磁盘复制部分程序到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RAM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OS 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必须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移走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已经在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RAM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中的部分程序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如果需要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移走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程序的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页是脏的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（被修改过），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OS 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则要复制有脏标志的页到磁盘</a:t>
            </a:r>
            <a:endParaRPr lang="zh-CN" altLang="en-US" sz="2400" b="1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虚拟存储器的存储层次参数</a:t>
            </a:r>
            <a:endParaRPr lang="zh-CN" altLang="en-US" sz="40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solidFill>
            <a:srgbClr val="FFFFCC"/>
          </a:solidFill>
        </p:spPr>
        <p:txBody>
          <a:bodyPr>
            <a:normAutofit/>
          </a:bodyPr>
          <a:lstStyle/>
          <a:p>
            <a:pPr>
              <a:lnSpc>
                <a:spcPts val="4300"/>
              </a:lnSpc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不同存储层次的术语有区别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块</a:t>
            </a:r>
            <a:r>
              <a:rPr lang="en-US" altLang="zh-CN" b="1" i="1" dirty="0" smtClean="0">
                <a:ea typeface="宋体" panose="02010600030101010101" pitchFamily="2" charset="-122"/>
              </a:rPr>
              <a:t> ——</a:t>
            </a:r>
            <a:r>
              <a:rPr lang="zh-CN" altLang="en-US" b="1" i="1" u="sng" dirty="0" smtClean="0">
                <a:solidFill>
                  <a:srgbClr val="0070C0"/>
                </a:solidFill>
                <a:ea typeface="宋体" panose="02010600030101010101" pitchFamily="2" charset="-122"/>
              </a:rPr>
              <a:t>页</a:t>
            </a:r>
            <a:r>
              <a:rPr lang="zh-CN" altLang="en-US" b="1" dirty="0" smtClean="0">
                <a:ea typeface="宋体" panose="02010600030101010101" pitchFamily="2" charset="-122"/>
              </a:rPr>
              <a:t>或</a:t>
            </a:r>
            <a:r>
              <a:rPr lang="zh-CN" altLang="en-US" b="1" i="1" u="sng" dirty="0" smtClean="0">
                <a:solidFill>
                  <a:srgbClr val="0070C0"/>
                </a:solidFill>
                <a:ea typeface="宋体" panose="02010600030101010101" pitchFamily="2" charset="-122"/>
              </a:rPr>
              <a:t>段</a:t>
            </a:r>
            <a:endParaRPr lang="en-US" altLang="zh-CN" b="1" i="1" u="sng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缺失</a:t>
            </a:r>
            <a:r>
              <a:rPr lang="en-US" altLang="zh-CN" b="1" dirty="0" smtClean="0">
                <a:ea typeface="宋体" panose="02010600030101010101" pitchFamily="2" charset="-122"/>
              </a:rPr>
              <a:t>——</a:t>
            </a:r>
            <a:r>
              <a:rPr lang="zh-CN" altLang="en-US" b="1" i="1" u="sng" dirty="0" smtClean="0">
                <a:solidFill>
                  <a:srgbClr val="0070C0"/>
                </a:solidFill>
                <a:ea typeface="宋体" panose="02010600030101010101" pitchFamily="2" charset="-122"/>
              </a:rPr>
              <a:t>页失效</a:t>
            </a:r>
            <a:r>
              <a:rPr lang="zh-CN" altLang="en-US" b="1" dirty="0" smtClean="0">
                <a:ea typeface="宋体" panose="02010600030101010101" pitchFamily="2" charset="-122"/>
              </a:rPr>
              <a:t>或</a:t>
            </a:r>
            <a:r>
              <a:rPr lang="zh-CN" altLang="en-US" b="1" i="1" u="sng" dirty="0" smtClean="0">
                <a:solidFill>
                  <a:srgbClr val="0070C0"/>
                </a:solidFill>
                <a:ea typeface="宋体" panose="02010600030101010101" pitchFamily="2" charset="-122"/>
              </a:rPr>
              <a:t>地址失效</a:t>
            </a:r>
            <a:endParaRPr lang="en-US" altLang="zh-CN" b="1" i="1" dirty="0" smtClean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lnSpc>
                <a:spcPts val="4300"/>
              </a:lnSpc>
            </a:pPr>
            <a:r>
              <a:rPr lang="zh-CN" altLang="en-US" b="1" i="1" dirty="0" smtClean="0">
                <a:ea typeface="宋体" panose="02010600030101010101" pitchFamily="2" charset="-122"/>
              </a:rPr>
              <a:t>存储器映射</a:t>
            </a:r>
            <a:r>
              <a:rPr lang="zh-CN" altLang="en-US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或</a:t>
            </a:r>
            <a:r>
              <a:rPr lang="zh-CN" altLang="en-US" b="1" i="1" dirty="0" smtClean="0">
                <a:ea typeface="宋体" panose="02010600030101010101" pitchFamily="2" charset="-122"/>
              </a:rPr>
              <a:t>地址转换</a:t>
            </a:r>
            <a:r>
              <a:rPr lang="en-US" altLang="zh-CN" b="1" dirty="0" smtClean="0">
                <a:ea typeface="宋体" panose="02010600030101010101" pitchFamily="2" charset="-122"/>
              </a:rPr>
              <a:t> ——</a:t>
            </a:r>
            <a:r>
              <a:rPr lang="zh-CN" altLang="en-US" b="1" dirty="0" smtClean="0">
                <a:ea typeface="宋体" panose="02010600030101010101" pitchFamily="2" charset="-122"/>
              </a:rPr>
              <a:t>对于虚拟存储器，</a:t>
            </a:r>
            <a:r>
              <a:rPr lang="en-US" altLang="zh-CN" b="1" dirty="0" smtClean="0">
                <a:ea typeface="宋体" panose="02010600030101010101" pitchFamily="2" charset="-122"/>
              </a:rPr>
              <a:t>  CPU </a:t>
            </a:r>
            <a:r>
              <a:rPr lang="zh-CN" altLang="en-US" b="1" dirty="0" smtClean="0">
                <a:ea typeface="宋体" panose="02010600030101010101" pitchFamily="2" charset="-122"/>
              </a:rPr>
              <a:t>用</a:t>
            </a:r>
            <a:r>
              <a:rPr lang="zh-CN" altLang="en-US" b="1" i="1" dirty="0">
                <a:solidFill>
                  <a:schemeClr val="hlink"/>
                </a:solidFill>
                <a:ea typeface="宋体" panose="02010600030101010101" pitchFamily="2" charset="-122"/>
              </a:rPr>
              <a:t>硬件和</a:t>
            </a: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软件</a:t>
            </a:r>
            <a:r>
              <a:rPr lang="zh-CN" altLang="en-US" b="1" dirty="0">
                <a:ea typeface="宋体" panose="02010600030101010101" pitchFamily="2" charset="-122"/>
              </a:rPr>
              <a:t>的</a:t>
            </a:r>
            <a:r>
              <a:rPr lang="zh-CN" altLang="en-US" b="1" dirty="0" smtClean="0">
                <a:ea typeface="宋体" panose="02010600030101010101" pitchFamily="2" charset="-122"/>
              </a:rPr>
              <a:t>组合将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虚拟地址</a:t>
            </a:r>
            <a:r>
              <a:rPr lang="zh-CN" altLang="en-US" b="1" dirty="0">
                <a:ea typeface="宋体" panose="02010600030101010101" pitchFamily="2" charset="-122"/>
              </a:rPr>
              <a:t>转换成</a:t>
            </a: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物理地址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en-US" altLang="zh-CN" b="1" dirty="0" smtClean="0">
                <a:ea typeface="宋体" panose="02010600030101010101" pitchFamily="2" charset="-122"/>
              </a:rPr>
              <a:t>—— </a:t>
            </a:r>
            <a:r>
              <a:rPr lang="zh-CN" altLang="en-US" b="1" dirty="0" smtClean="0">
                <a:ea typeface="宋体" panose="02010600030101010101" pitchFamily="2" charset="-122"/>
              </a:rPr>
              <a:t>操作系统转换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lnSpc>
                <a:spcPts val="4300"/>
              </a:lnSpc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虚拟存储器</a:t>
            </a:r>
            <a:r>
              <a:rPr lang="zh-CN" altLang="en-US" b="1" dirty="0" smtClean="0">
                <a:ea typeface="宋体" panose="02010600030101010101" pitchFamily="2" charset="-122"/>
              </a:rPr>
              <a:t>控制的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层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存储结构层次</a:t>
            </a:r>
            <a:r>
              <a:rPr lang="zh-CN" altLang="en-US" b="1" dirty="0" smtClean="0">
                <a:ea typeface="宋体" panose="02010600030101010101" pitchFamily="2" charset="-122"/>
              </a:rPr>
              <a:t>：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DRAMs </a:t>
            </a: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和</a:t>
            </a:r>
            <a:r>
              <a:rPr lang="zh-CN" altLang="en-US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磁盘</a:t>
            </a:r>
            <a:r>
              <a:rPr lang="zh-CN" altLang="en-US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。</a:t>
            </a:r>
            <a:endParaRPr lang="en-US" altLang="zh-CN" b="1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11430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虚拟存储器的存储层次参数</a:t>
            </a:r>
            <a:endParaRPr lang="zh-CN" altLang="en-US" sz="40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99738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72650"/>
            <a:ext cx="8991600" cy="374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9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181800" cy="1091208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页式虚拟存储器与</a:t>
            </a:r>
            <a:b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段式虚拟存储器</a:t>
            </a:r>
            <a:endParaRPr lang="zh-CN" altLang="en-US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4343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Times-Roman" charset="0"/>
                <a:ea typeface="宋体" panose="02010600030101010101" pitchFamily="2" charset="-122"/>
              </a:rPr>
              <a:t>虚拟存储器系统分为</a:t>
            </a:r>
            <a:r>
              <a:rPr lang="zh-CN" altLang="en-US" b="1" dirty="0">
                <a:solidFill>
                  <a:schemeClr val="hlink"/>
                </a:solidFill>
                <a:latin typeface="Times-Roman" charset="0"/>
                <a:ea typeface="宋体" panose="02010600030101010101" pitchFamily="2" charset="-122"/>
              </a:rPr>
              <a:t>两</a:t>
            </a:r>
            <a:r>
              <a:rPr lang="zh-CN" altLang="en-US" b="1" dirty="0" smtClean="0">
                <a:solidFill>
                  <a:schemeClr val="hlink"/>
                </a:solidFill>
                <a:latin typeface="Times-Roman" charset="0"/>
                <a:ea typeface="宋体" panose="02010600030101010101" pitchFamily="2" charset="-122"/>
              </a:rPr>
              <a:t>类：</a:t>
            </a:r>
            <a:endParaRPr lang="en-US" altLang="zh-CN" b="1" dirty="0" smtClean="0">
              <a:solidFill>
                <a:schemeClr val="hlink"/>
              </a:solidFill>
              <a:latin typeface="Times-Roman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b="1" i="1" dirty="0" smtClean="0">
                <a:solidFill>
                  <a:schemeClr val="hlink"/>
                </a:solidFill>
                <a:latin typeface="Times-Italic" charset="0"/>
                <a:ea typeface="宋体" panose="02010600030101010101" pitchFamily="2" charset="-122"/>
              </a:rPr>
              <a:t>页</a:t>
            </a:r>
            <a:r>
              <a:rPr lang="en-US" altLang="zh-CN" sz="2400" b="1" i="1" dirty="0" smtClean="0">
                <a:latin typeface="Times-Italic" charset="0"/>
                <a:ea typeface="宋体" panose="02010600030101010101" pitchFamily="2" charset="-122"/>
              </a:rPr>
              <a:t>----</a:t>
            </a:r>
            <a:r>
              <a:rPr lang="en-US" altLang="zh-CN" sz="2400" b="1" dirty="0" smtClean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-Roman" charset="0"/>
                <a:ea typeface="宋体" panose="02010600030101010101" pitchFamily="2" charset="-122"/>
              </a:rPr>
              <a:t>固定大小的块</a:t>
            </a:r>
            <a:endParaRPr lang="en-US" altLang="zh-CN" sz="2400" b="1" dirty="0">
              <a:latin typeface="Times-Roman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b="1" i="1" dirty="0" smtClean="0">
                <a:solidFill>
                  <a:schemeClr val="hlink"/>
                </a:solidFill>
                <a:latin typeface="Times-Italic" charset="0"/>
                <a:ea typeface="宋体" panose="02010600030101010101" pitchFamily="2" charset="-122"/>
              </a:rPr>
              <a:t>段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-Roman" charset="0"/>
                <a:ea typeface="宋体" panose="02010600030101010101" pitchFamily="2" charset="-122"/>
              </a:rPr>
              <a:t>-</a:t>
            </a:r>
            <a:r>
              <a:rPr lang="en-US" altLang="zh-CN" sz="2400" b="1" dirty="0" smtClean="0">
                <a:latin typeface="Times-Roman" charset="0"/>
                <a:ea typeface="宋体" panose="02010600030101010101" pitchFamily="2" charset="-122"/>
              </a:rPr>
              <a:t>--- </a:t>
            </a:r>
            <a:r>
              <a:rPr lang="zh-CN" altLang="en-US" sz="2400" b="1" dirty="0" smtClean="0">
                <a:latin typeface="Times-Roman" charset="0"/>
                <a:ea typeface="宋体" panose="02010600030101010101" pitchFamily="2" charset="-122"/>
              </a:rPr>
              <a:t>可变大小的块</a:t>
            </a:r>
            <a:endParaRPr lang="zh-CN" altLang="en-US" sz="2400" b="1" dirty="0" smtClean="0">
              <a:ea typeface="宋体" panose="02010600030101010101" pitchFamily="2" charset="-122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6858000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181800" cy="1091208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页式虚拟存储器与</a:t>
            </a:r>
            <a:b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段式虚拟存储器</a:t>
            </a:r>
            <a:endParaRPr lang="zh-CN" altLang="en-US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52600"/>
            <a:ext cx="8001000" cy="43434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Times-Roman" charset="0"/>
                <a:ea typeface="宋体" panose="02010600030101010101" pitchFamily="2" charset="-122"/>
              </a:rPr>
              <a:t>虚拟存储器系统分为</a:t>
            </a:r>
            <a:r>
              <a:rPr lang="zh-CN" altLang="en-US" b="1" dirty="0">
                <a:solidFill>
                  <a:schemeClr val="hlink"/>
                </a:solidFill>
                <a:latin typeface="Times-Roman" charset="0"/>
                <a:ea typeface="宋体" panose="02010600030101010101" pitchFamily="2" charset="-122"/>
              </a:rPr>
              <a:t>两</a:t>
            </a:r>
            <a:r>
              <a:rPr lang="zh-CN" altLang="en-US" b="1" dirty="0" smtClean="0">
                <a:solidFill>
                  <a:schemeClr val="hlink"/>
                </a:solidFill>
                <a:latin typeface="Times-Roman" charset="0"/>
                <a:ea typeface="宋体" panose="02010600030101010101" pitchFamily="2" charset="-122"/>
              </a:rPr>
              <a:t>类：</a:t>
            </a:r>
            <a:endParaRPr lang="en-US" altLang="zh-CN" b="1" dirty="0" smtClean="0">
              <a:solidFill>
                <a:schemeClr val="hlink"/>
              </a:solidFill>
              <a:latin typeface="Times-Roman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b="1" i="1" dirty="0" smtClean="0">
                <a:solidFill>
                  <a:schemeClr val="hlink"/>
                </a:solidFill>
                <a:latin typeface="Times-Italic" charset="0"/>
                <a:ea typeface="宋体" panose="02010600030101010101" pitchFamily="2" charset="-122"/>
              </a:rPr>
              <a:t>页</a:t>
            </a:r>
            <a:r>
              <a:rPr lang="en-US" altLang="zh-CN" sz="2400" b="1" i="1" dirty="0" smtClean="0">
                <a:latin typeface="Times-Italic" charset="0"/>
                <a:ea typeface="宋体" panose="02010600030101010101" pitchFamily="2" charset="-122"/>
              </a:rPr>
              <a:t>----</a:t>
            </a:r>
            <a:r>
              <a:rPr lang="en-US" altLang="zh-CN" sz="2400" b="1" dirty="0" smtClean="0">
                <a:latin typeface="Times-Roman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-Roman" charset="0"/>
                <a:ea typeface="宋体" panose="02010600030101010101" pitchFamily="2" charset="-122"/>
              </a:rPr>
              <a:t>固定大小的块</a:t>
            </a:r>
            <a:endParaRPr lang="en-US" altLang="zh-CN" sz="2400" b="1" dirty="0">
              <a:latin typeface="Times-Roman" charset="0"/>
              <a:ea typeface="宋体" panose="02010600030101010101" pitchFamily="2" charset="-122"/>
            </a:endParaRPr>
          </a:p>
          <a:p>
            <a:pPr lvl="1"/>
            <a:r>
              <a:rPr lang="zh-CN" altLang="en-US" sz="2400" b="1" i="1" dirty="0" smtClean="0">
                <a:solidFill>
                  <a:schemeClr val="hlink"/>
                </a:solidFill>
                <a:latin typeface="Times-Italic" charset="0"/>
                <a:ea typeface="宋体" panose="02010600030101010101" pitchFamily="2" charset="-122"/>
              </a:rPr>
              <a:t>段</a:t>
            </a:r>
            <a:r>
              <a:rPr lang="en-US" altLang="zh-CN" sz="2400" b="1" dirty="0" smtClean="0">
                <a:solidFill>
                  <a:schemeClr val="hlink"/>
                </a:solidFill>
                <a:latin typeface="Times-Roman" charset="0"/>
                <a:ea typeface="宋体" panose="02010600030101010101" pitchFamily="2" charset="-122"/>
              </a:rPr>
              <a:t>-</a:t>
            </a:r>
            <a:r>
              <a:rPr lang="en-US" altLang="zh-CN" sz="2400" b="1" dirty="0" smtClean="0">
                <a:latin typeface="Times-Roman" charset="0"/>
                <a:ea typeface="宋体" panose="02010600030101010101" pitchFamily="2" charset="-122"/>
              </a:rPr>
              <a:t>--- </a:t>
            </a:r>
            <a:r>
              <a:rPr lang="zh-CN" altLang="en-US" sz="2400" b="1" dirty="0" smtClean="0">
                <a:latin typeface="Times-Roman" charset="0"/>
                <a:ea typeface="宋体" panose="02010600030101010101" pitchFamily="2" charset="-122"/>
              </a:rPr>
              <a:t>可变大小的块</a:t>
            </a:r>
            <a:endParaRPr lang="zh-CN" altLang="en-US" sz="2400" b="1" dirty="0" smtClean="0">
              <a:ea typeface="宋体" panose="02010600030101010101" pitchFamily="2" charset="-122"/>
            </a:endParaRP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495165"/>
            <a:ext cx="6858000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144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253808" cy="10668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再来审视</a:t>
            </a:r>
            <a:b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存储层次结构的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个问题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41148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问题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：一块可以放在主存什么位置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?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高缺失代价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相当高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b="1" dirty="0" smtClean="0">
                <a:ea typeface="宋体" panose="02010600030101010101" pitchFamily="2" charset="-122"/>
              </a:rPr>
              <a:t>访问旋转的磁盘，延迟大，上百万时钟周期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ea typeface="宋体" panose="02010600030101010101" pitchFamily="2" charset="-122"/>
              </a:rPr>
              <a:t>必须有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更低的缺失率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选择一种更简单的放置算法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为了避免过高的缺失代价，操作系统设计者通常选择更低的缺失率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全相联策略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因此，</a:t>
            </a:r>
            <a:r>
              <a:rPr lang="en-US" altLang="zh-CN" sz="2400" b="1" dirty="0" smtClean="0">
                <a:ea typeface="宋体" panose="02010600030101010101" pitchFamily="2" charset="-122"/>
              </a:rPr>
              <a:t>OS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允许块放在主存的任意位置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endParaRPr lang="zh-CN" altLang="en-US" sz="2400" b="0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0668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：如何在主存中查找一个块？</a:t>
            </a:r>
            <a:endParaRPr lang="zh-CN" altLang="en-US" sz="32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7"/>
            <a:ext cx="7992888" cy="5385147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sz="2400" b="1" dirty="0" smtClean="0">
                <a:ea typeface="宋体" panose="02010600030101010101" pitchFamily="2" charset="-122"/>
              </a:rPr>
              <a:t>页式和段式都依赖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数据结构表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数据结构包含块的物理地址。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按页号或段号查找块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段式：</a:t>
            </a:r>
            <a:endParaRPr lang="en-US" altLang="zh-CN" sz="24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在段的物理地址上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加上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偏移地址就得到物理地址。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页式：</a:t>
            </a:r>
            <a:endParaRPr lang="en-US" altLang="zh-CN" sz="24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在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物理页地址后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简单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拼接偏移地址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就得到物理地址。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表的大小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虚拟地址空间里的页数。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假设：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32-bit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虚拟地址，</a:t>
            </a:r>
            <a:r>
              <a:rPr lang="en-US" altLang="zh-CN" sz="2400" b="1" dirty="0" smtClean="0">
                <a:ea typeface="宋体" panose="02010600030101010101" pitchFamily="2" charset="-122"/>
              </a:rPr>
              <a:t>4-KB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页，每页</a:t>
            </a:r>
            <a:r>
              <a:rPr lang="en-US" altLang="zh-CN" sz="2400" b="1" dirty="0" smtClean="0">
                <a:ea typeface="宋体" panose="02010600030101010101" pitchFamily="2" charset="-122"/>
              </a:rPr>
              <a:t>4 bytes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表项；页表的大小为：</a:t>
            </a:r>
            <a:endParaRPr lang="zh-CN" altLang="en-US" sz="2400" b="1" dirty="0" smtClean="0">
              <a:ea typeface="宋体" panose="02010600030101010101" pitchFamily="2" charset="-122"/>
            </a:endParaRPr>
          </a:p>
        </p:txBody>
      </p:sp>
      <p:grpSp>
        <p:nvGrpSpPr>
          <p:cNvPr id="25605" name="Group 9"/>
          <p:cNvGrpSpPr/>
          <p:nvPr/>
        </p:nvGrpSpPr>
        <p:grpSpPr bwMode="auto">
          <a:xfrm>
            <a:off x="3517350" y="5715000"/>
            <a:ext cx="3657600" cy="895350"/>
            <a:chOff x="1776" y="3600"/>
            <a:chExt cx="2304" cy="564"/>
          </a:xfrm>
        </p:grpSpPr>
        <p:sp>
          <p:nvSpPr>
            <p:cNvPr id="25608" name="Rectangle 4"/>
            <p:cNvSpPr>
              <a:spLocks noChangeArrowheads="1"/>
            </p:cNvSpPr>
            <p:nvPr/>
          </p:nvSpPr>
          <p:spPr bwMode="auto">
            <a:xfrm>
              <a:off x="1776" y="3600"/>
              <a:ext cx="40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600" b="0">
                  <a:ea typeface="宋体" panose="02010600030101010101" pitchFamily="2" charset="-122"/>
                </a:rPr>
                <a:t>2</a:t>
              </a:r>
              <a:r>
                <a:rPr lang="en-US" altLang="zh-CN" sz="2600" b="0" baseline="30000">
                  <a:ea typeface="宋体" panose="02010600030101010101" pitchFamily="2" charset="-122"/>
                </a:rPr>
                <a:t>32</a:t>
              </a:r>
              <a:endParaRPr lang="zh-CN" altLang="en-US" sz="2600" b="0" baseline="30000">
                <a:ea typeface="宋体" panose="02010600030101010101" pitchFamily="2" charset="-122"/>
              </a:endParaRPr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1787" y="3856"/>
              <a:ext cx="38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600" b="0">
                  <a:ea typeface="宋体" panose="02010600030101010101" pitchFamily="2" charset="-122"/>
                </a:rPr>
                <a:t>2</a:t>
              </a:r>
              <a:r>
                <a:rPr lang="en-US" altLang="zh-CN" sz="2600" b="0" baseline="30000">
                  <a:ea typeface="宋体" panose="02010600030101010101" pitchFamily="2" charset="-122"/>
                </a:rPr>
                <a:t>12</a:t>
              </a:r>
              <a:endParaRPr lang="zh-CN" altLang="en-US" sz="2600" b="0" baseline="30000">
                <a:ea typeface="宋体" panose="02010600030101010101" pitchFamily="2" charset="-122"/>
              </a:endParaRPr>
            </a:p>
          </p:txBody>
        </p:sp>
        <p:sp>
          <p:nvSpPr>
            <p:cNvPr id="25610" name="Line 6"/>
            <p:cNvSpPr>
              <a:spLocks noChangeShapeType="1"/>
            </p:cNvSpPr>
            <p:nvPr/>
          </p:nvSpPr>
          <p:spPr bwMode="auto">
            <a:xfrm>
              <a:off x="1789" y="3879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2120" y="3724"/>
              <a:ext cx="19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600" b="0" dirty="0">
                  <a:ea typeface="宋体" panose="02010600030101010101" pitchFamily="2" charset="-122"/>
                </a:rPr>
                <a:t>×</a:t>
              </a:r>
              <a:r>
                <a:rPr lang="zh-CN" altLang="en-US" sz="2600" b="0" dirty="0">
                  <a:ea typeface="宋体" panose="02010600030101010101" pitchFamily="2" charset="-122"/>
                </a:rPr>
                <a:t>2</a:t>
              </a:r>
              <a:r>
                <a:rPr lang="zh-CN" altLang="en-US" sz="2600" b="0" baseline="30000" dirty="0">
                  <a:ea typeface="宋体" panose="02010600030101010101" pitchFamily="2" charset="-122"/>
                </a:rPr>
                <a:t>2 </a:t>
              </a:r>
              <a:r>
                <a:rPr lang="en-US" altLang="zh-CN" sz="2600" b="0" dirty="0">
                  <a:ea typeface="宋体" panose="02010600030101010101" pitchFamily="2" charset="-122"/>
                </a:rPr>
                <a:t>＝</a:t>
              </a:r>
              <a:r>
                <a:rPr lang="zh-CN" altLang="en-US" sz="2600" b="0" dirty="0">
                  <a:ea typeface="宋体" panose="02010600030101010101" pitchFamily="2" charset="-122"/>
                </a:rPr>
                <a:t>2</a:t>
              </a:r>
              <a:r>
                <a:rPr lang="zh-CN" altLang="en-US" sz="2600" b="0" baseline="30000" dirty="0">
                  <a:ea typeface="宋体" panose="02010600030101010101" pitchFamily="2" charset="-122"/>
                </a:rPr>
                <a:t>22</a:t>
              </a:r>
              <a:r>
                <a:rPr lang="en-US" altLang="zh-CN" sz="2600" b="0" dirty="0">
                  <a:ea typeface="宋体" panose="02010600030101010101" pitchFamily="2" charset="-122"/>
                </a:rPr>
                <a:t>B＝4 MB</a:t>
              </a:r>
              <a:r>
                <a:rPr lang="zh-CN" altLang="en-US" sz="2600" b="0" baseline="30000" dirty="0">
                  <a:ea typeface="宋体" panose="02010600030101010101" pitchFamily="2" charset="-122"/>
                </a:rPr>
                <a:t> </a:t>
              </a:r>
              <a:endParaRPr lang="zh-CN" altLang="en-US" sz="2600" b="0" baseline="30000" dirty="0"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724400"/>
          </a:xfrm>
        </p:spPr>
        <p:txBody>
          <a:bodyPr>
            <a:noAutofit/>
          </a:bodyPr>
          <a:lstStyle/>
          <a:p>
            <a:pPr>
              <a:lnSpc>
                <a:spcPts val="3200"/>
              </a:lnSpc>
              <a:buFontTx/>
              <a:buNone/>
            </a:pPr>
            <a:r>
              <a:rPr lang="zh-CN" altLang="en-US" sz="2800" dirty="0" smtClean="0">
                <a:ea typeface="宋体" panose="02010600030101010101" pitchFamily="2" charset="-122"/>
              </a:rPr>
              <a:t>      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第</a:t>
            </a:r>
            <a:r>
              <a:rPr lang="en-US" altLang="zh-CN" sz="2800" b="1" dirty="0" smtClean="0"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ea typeface="宋体" panose="02010600030101010101" pitchFamily="2" charset="-122"/>
              </a:rPr>
              <a:t>级</a:t>
            </a:r>
            <a:r>
              <a:rPr lang="en-US" altLang="zh-CN" sz="28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ea typeface="宋体" panose="02010600030101010101" pitchFamily="2" charset="-122"/>
              </a:rPr>
              <a:t>通常用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个字</a:t>
            </a:r>
            <a:r>
              <a:rPr lang="zh-CN" altLang="en-US" sz="2800" b="1" dirty="0" smtClean="0">
                <a:ea typeface="宋体" panose="02010600030101010101" pitchFamily="2" charset="-122"/>
              </a:rPr>
              <a:t>的物理带宽组织，因为大多数</a:t>
            </a:r>
            <a:r>
              <a:rPr lang="en-US" altLang="zh-CN" sz="2800" b="1" dirty="0" smtClean="0">
                <a:ea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访问是以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字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为单位。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失效时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访问主存。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假设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  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800" b="1" dirty="0" smtClean="0">
                <a:ea typeface="宋体" panose="02010600030101010101" pitchFamily="2" charset="-122"/>
              </a:rPr>
              <a:t>		①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4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个时钟周期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发送地址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800" b="1" dirty="0" smtClean="0">
                <a:ea typeface="宋体" panose="02010600030101010101" pitchFamily="2" charset="-122"/>
              </a:rPr>
              <a:t>		②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访问每个字花费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56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时钟周期</a:t>
            </a:r>
            <a:endParaRPr lang="en-US" altLang="zh-CN" sz="28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800" b="1" dirty="0" smtClean="0">
                <a:ea typeface="宋体" panose="02010600030101010101" pitchFamily="2" charset="-122"/>
              </a:rPr>
              <a:t>		③ </a:t>
            </a:r>
            <a:r>
              <a:rPr lang="en-US" altLang="zh-CN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4 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个时钟周期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发送一个字数据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800" b="1" dirty="0" smtClean="0">
                <a:ea typeface="宋体" panose="02010600030101010101" pitchFamily="2" charset="-122"/>
              </a:rPr>
              <a:t>		Cache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块</a:t>
            </a:r>
            <a:r>
              <a:rPr lang="en-US" altLang="zh-CN" sz="2800" b="1" dirty="0" smtClean="0">
                <a:ea typeface="宋体" panose="02010600030101010101" pitchFamily="2" charset="-122"/>
              </a:rPr>
              <a:t>32B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4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个字（</a:t>
            </a:r>
            <a:r>
              <a:rPr lang="en-US" altLang="zh-CN" sz="2800" b="1" dirty="0" smtClean="0">
                <a:ea typeface="宋体" panose="02010600030101010101" pitchFamily="2" charset="-122"/>
              </a:rPr>
              <a:t>64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位，</a:t>
            </a:r>
            <a:r>
              <a:rPr lang="en-US" altLang="zh-CN" sz="2800" b="1" dirty="0" smtClean="0">
                <a:ea typeface="宋体" panose="02010600030101010101" pitchFamily="2" charset="-122"/>
              </a:rPr>
              <a:t>8B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）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缺失代价：</a:t>
            </a:r>
            <a:endParaRPr lang="en-US" altLang="zh-CN" sz="28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en-US" altLang="zh-CN" sz="2800" b="1" dirty="0" smtClean="0">
                <a:ea typeface="宋体" panose="02010600030101010101" pitchFamily="2" charset="-122"/>
              </a:rPr>
              <a:t>		4×(4+56+4)＝256 CLKs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带宽：</a:t>
            </a:r>
            <a:endParaRPr lang="en-US" altLang="zh-CN" sz="28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title"/>
          </p:nvPr>
        </p:nvSpPr>
        <p:spPr>
          <a:xfrm>
            <a:off x="377825" y="188640"/>
            <a:ext cx="8610600" cy="838200"/>
          </a:xfrm>
        </p:spPr>
        <p:txBody>
          <a:bodyPr>
            <a:normAutofit/>
          </a:bodyPr>
          <a:lstStyle/>
          <a:p>
            <a:r>
              <a:rPr lang="zh-CN" altLang="en-US" sz="3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基本主存组织的性能</a:t>
            </a:r>
            <a:endParaRPr lang="en-US" altLang="zh-CN" sz="3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3078" name="Group 12"/>
          <p:cNvGrpSpPr/>
          <p:nvPr/>
        </p:nvGrpSpPr>
        <p:grpSpPr bwMode="auto">
          <a:xfrm>
            <a:off x="3200400" y="5638800"/>
            <a:ext cx="1852613" cy="776288"/>
            <a:chOff x="1967" y="3120"/>
            <a:chExt cx="1167" cy="489"/>
          </a:xfrm>
        </p:grpSpPr>
        <p:sp>
          <p:nvSpPr>
            <p:cNvPr id="3079" name="Rectangle 5"/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4×8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080" name="Rectangle 6"/>
            <p:cNvSpPr>
              <a:spLocks noChangeArrowheads="1"/>
            </p:cNvSpPr>
            <p:nvPr/>
          </p:nvSpPr>
          <p:spPr bwMode="auto">
            <a:xfrm>
              <a:off x="2025" y="3321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256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081" name="Line 7"/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82" name="Rectangle 8"/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＝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083" name="Rectangle 9"/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084" name="Rectangle 10"/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3085" name="Line 11"/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79018" y="578673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B/CLK</a:t>
            </a:r>
            <a:endParaRPr lang="zh-CN" altLang="en-US" sz="2400" b="1" dirty="0"/>
          </a:p>
        </p:txBody>
      </p:sp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r="79564" b="10651"/>
          <a:stretch>
            <a:fillRect/>
          </a:stretch>
        </p:blipFill>
        <p:spPr bwMode="auto">
          <a:xfrm>
            <a:off x="7305939" y="2500313"/>
            <a:ext cx="160496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0668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：如何在主存中查找一个块？</a:t>
            </a:r>
            <a:endParaRPr lang="zh-CN" altLang="en-US" sz="32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7"/>
            <a:ext cx="7992888" cy="4248473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sz="2400" b="1" dirty="0" smtClean="0">
                <a:ea typeface="宋体" panose="02010600030101010101" pitchFamily="2" charset="-122"/>
              </a:rPr>
              <a:t>页式和段式都依赖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数据结构表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数据结构包含块的物理地址。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按页号或段号查找块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段式：</a:t>
            </a:r>
            <a:endParaRPr lang="en-US" altLang="zh-CN" sz="24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在段的物理地址上加上便宜地址就得到物理地址。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页式：</a:t>
            </a:r>
            <a:endParaRPr lang="en-US" altLang="zh-CN" sz="24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在物理页地址后简单拼接偏移地址就得到物理地址。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表的大小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虚拟地址空间里的页数。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假设：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32-bit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虚拟地址，</a:t>
            </a:r>
            <a:r>
              <a:rPr lang="en-US" altLang="zh-CN" sz="2400" b="1" dirty="0" smtClean="0">
                <a:ea typeface="宋体" panose="02010600030101010101" pitchFamily="2" charset="-122"/>
              </a:rPr>
              <a:t>4-KB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页，每页</a:t>
            </a:r>
            <a:r>
              <a:rPr lang="en-US" altLang="zh-CN" sz="2400" b="1" dirty="0" smtClean="0">
                <a:ea typeface="宋体" panose="02010600030101010101" pitchFamily="2" charset="-122"/>
              </a:rPr>
              <a:t>4 bytes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表项；页表的大小为：</a:t>
            </a:r>
            <a:endParaRPr lang="zh-CN" altLang="en-US" sz="2400" b="1" dirty="0" smtClean="0">
              <a:ea typeface="宋体" panose="02010600030101010101" pitchFamily="2" charset="-122"/>
            </a:endParaRPr>
          </a:p>
        </p:txBody>
      </p:sp>
      <p:grpSp>
        <p:nvGrpSpPr>
          <p:cNvPr id="25605" name="Group 9"/>
          <p:cNvGrpSpPr/>
          <p:nvPr/>
        </p:nvGrpSpPr>
        <p:grpSpPr bwMode="auto">
          <a:xfrm>
            <a:off x="3517350" y="5715000"/>
            <a:ext cx="3657600" cy="895350"/>
            <a:chOff x="1776" y="3600"/>
            <a:chExt cx="2304" cy="564"/>
          </a:xfrm>
        </p:grpSpPr>
        <p:sp>
          <p:nvSpPr>
            <p:cNvPr id="25608" name="Rectangle 4"/>
            <p:cNvSpPr>
              <a:spLocks noChangeArrowheads="1"/>
            </p:cNvSpPr>
            <p:nvPr/>
          </p:nvSpPr>
          <p:spPr bwMode="auto">
            <a:xfrm>
              <a:off x="1776" y="3600"/>
              <a:ext cx="40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600" b="0">
                  <a:ea typeface="宋体" panose="02010600030101010101" pitchFamily="2" charset="-122"/>
                </a:rPr>
                <a:t>2</a:t>
              </a:r>
              <a:r>
                <a:rPr lang="en-US" altLang="zh-CN" sz="2600" b="0" baseline="30000">
                  <a:ea typeface="宋体" panose="02010600030101010101" pitchFamily="2" charset="-122"/>
                </a:rPr>
                <a:t>32</a:t>
              </a:r>
              <a:endParaRPr lang="zh-CN" altLang="en-US" sz="2600" b="0" baseline="30000">
                <a:ea typeface="宋体" panose="02010600030101010101" pitchFamily="2" charset="-122"/>
              </a:endParaRPr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1787" y="3856"/>
              <a:ext cx="38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600" b="0">
                  <a:ea typeface="宋体" panose="02010600030101010101" pitchFamily="2" charset="-122"/>
                </a:rPr>
                <a:t>2</a:t>
              </a:r>
              <a:r>
                <a:rPr lang="en-US" altLang="zh-CN" sz="2600" b="0" baseline="30000">
                  <a:ea typeface="宋体" panose="02010600030101010101" pitchFamily="2" charset="-122"/>
                </a:rPr>
                <a:t>12</a:t>
              </a:r>
              <a:endParaRPr lang="zh-CN" altLang="en-US" sz="2600" b="0" baseline="30000">
                <a:ea typeface="宋体" panose="02010600030101010101" pitchFamily="2" charset="-122"/>
              </a:endParaRPr>
            </a:p>
          </p:txBody>
        </p:sp>
        <p:sp>
          <p:nvSpPr>
            <p:cNvPr id="25610" name="Line 6"/>
            <p:cNvSpPr>
              <a:spLocks noChangeShapeType="1"/>
            </p:cNvSpPr>
            <p:nvPr/>
          </p:nvSpPr>
          <p:spPr bwMode="auto">
            <a:xfrm>
              <a:off x="1789" y="3879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2120" y="3724"/>
              <a:ext cx="19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600" b="0" dirty="0">
                  <a:ea typeface="宋体" panose="02010600030101010101" pitchFamily="2" charset="-122"/>
                </a:rPr>
                <a:t>×</a:t>
              </a:r>
              <a:r>
                <a:rPr lang="zh-CN" altLang="en-US" sz="2600" b="0" dirty="0">
                  <a:ea typeface="宋体" panose="02010600030101010101" pitchFamily="2" charset="-122"/>
                </a:rPr>
                <a:t>2</a:t>
              </a:r>
              <a:r>
                <a:rPr lang="zh-CN" altLang="en-US" sz="2600" b="0" baseline="30000" dirty="0">
                  <a:ea typeface="宋体" panose="02010600030101010101" pitchFamily="2" charset="-122"/>
                </a:rPr>
                <a:t>2 </a:t>
              </a:r>
              <a:r>
                <a:rPr lang="en-US" altLang="zh-CN" sz="2600" b="0" dirty="0">
                  <a:ea typeface="宋体" panose="02010600030101010101" pitchFamily="2" charset="-122"/>
                </a:rPr>
                <a:t>＝</a:t>
              </a:r>
              <a:r>
                <a:rPr lang="zh-CN" altLang="en-US" sz="2600" b="0" dirty="0">
                  <a:ea typeface="宋体" panose="02010600030101010101" pitchFamily="2" charset="-122"/>
                </a:rPr>
                <a:t>2</a:t>
              </a:r>
              <a:r>
                <a:rPr lang="zh-CN" altLang="en-US" sz="2600" b="0" baseline="30000" dirty="0">
                  <a:ea typeface="宋体" panose="02010600030101010101" pitchFamily="2" charset="-122"/>
                </a:rPr>
                <a:t>22</a:t>
              </a:r>
              <a:r>
                <a:rPr lang="en-US" altLang="zh-CN" sz="2600" b="0" dirty="0">
                  <a:ea typeface="宋体" panose="02010600030101010101" pitchFamily="2" charset="-122"/>
                </a:rPr>
                <a:t>B＝4 MB</a:t>
              </a:r>
              <a:r>
                <a:rPr lang="zh-CN" altLang="en-US" sz="2600" b="0" baseline="30000" dirty="0">
                  <a:ea typeface="宋体" panose="02010600030101010101" pitchFamily="2" charset="-122"/>
                </a:rPr>
                <a:t> </a:t>
              </a:r>
              <a:endParaRPr lang="zh-CN" altLang="en-US" sz="2600" b="0" baseline="30000" dirty="0">
                <a:ea typeface="宋体" panose="02010600030101010101" pitchFamily="2" charset="-122"/>
              </a:endParaRPr>
            </a:p>
          </p:txBody>
        </p:sp>
      </p:grp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050"/>
            <a:ext cx="8280919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0668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：如何在主存中查找一个块？</a:t>
            </a:r>
            <a:endParaRPr lang="zh-CN" altLang="en-US" sz="32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7"/>
            <a:ext cx="7992888" cy="5385147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sz="2400" b="1" dirty="0" smtClean="0">
                <a:ea typeface="宋体" panose="02010600030101010101" pitchFamily="2" charset="-122"/>
              </a:rPr>
              <a:t>页式和段式都依赖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数据结构表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数据结构包含块的物理地址。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按页号或段号查找块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段式：</a:t>
            </a:r>
            <a:endParaRPr lang="en-US" altLang="zh-CN" sz="24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在段的物理地址上加上便宜地址就得到物理地址。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页式：</a:t>
            </a:r>
            <a:endParaRPr lang="en-US" altLang="zh-CN" sz="24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在物理页地址后简单拼接偏移地址就得到物理地址。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表的大小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虚拟地址空间里的页数。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假设：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32-bit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虚拟地址，</a:t>
            </a:r>
            <a:r>
              <a:rPr lang="en-US" altLang="zh-CN" sz="2400" b="1" dirty="0" smtClean="0">
                <a:ea typeface="宋体" panose="02010600030101010101" pitchFamily="2" charset="-122"/>
              </a:rPr>
              <a:t>4-KB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页，每页</a:t>
            </a:r>
            <a:r>
              <a:rPr lang="en-US" altLang="zh-CN" sz="2400" b="1" dirty="0" smtClean="0">
                <a:ea typeface="宋体" panose="02010600030101010101" pitchFamily="2" charset="-122"/>
              </a:rPr>
              <a:t>4 bytes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表项；页表的大小为：</a:t>
            </a:r>
            <a:endParaRPr lang="zh-CN" altLang="en-US" sz="2400" b="1" dirty="0" smtClean="0">
              <a:ea typeface="宋体" panose="02010600030101010101" pitchFamily="2" charset="-122"/>
            </a:endParaRPr>
          </a:p>
        </p:txBody>
      </p:sp>
      <p:grpSp>
        <p:nvGrpSpPr>
          <p:cNvPr id="25605" name="Group 9"/>
          <p:cNvGrpSpPr/>
          <p:nvPr/>
        </p:nvGrpSpPr>
        <p:grpSpPr bwMode="auto">
          <a:xfrm>
            <a:off x="3517350" y="5715000"/>
            <a:ext cx="3657600" cy="895350"/>
            <a:chOff x="1776" y="3600"/>
            <a:chExt cx="2304" cy="564"/>
          </a:xfrm>
        </p:grpSpPr>
        <p:sp>
          <p:nvSpPr>
            <p:cNvPr id="25608" name="Rectangle 4"/>
            <p:cNvSpPr>
              <a:spLocks noChangeArrowheads="1"/>
            </p:cNvSpPr>
            <p:nvPr/>
          </p:nvSpPr>
          <p:spPr bwMode="auto">
            <a:xfrm>
              <a:off x="1776" y="3600"/>
              <a:ext cx="40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600" b="0">
                  <a:ea typeface="宋体" panose="02010600030101010101" pitchFamily="2" charset="-122"/>
                </a:rPr>
                <a:t>2</a:t>
              </a:r>
              <a:r>
                <a:rPr lang="en-US" altLang="zh-CN" sz="2600" b="0" baseline="30000">
                  <a:ea typeface="宋体" panose="02010600030101010101" pitchFamily="2" charset="-122"/>
                </a:rPr>
                <a:t>32</a:t>
              </a:r>
              <a:endParaRPr lang="zh-CN" altLang="en-US" sz="2600" b="0" baseline="30000">
                <a:ea typeface="宋体" panose="02010600030101010101" pitchFamily="2" charset="-122"/>
              </a:endParaRPr>
            </a:p>
          </p:txBody>
        </p:sp>
        <p:sp>
          <p:nvSpPr>
            <p:cNvPr id="25609" name="Rectangle 5"/>
            <p:cNvSpPr>
              <a:spLocks noChangeArrowheads="1"/>
            </p:cNvSpPr>
            <p:nvPr/>
          </p:nvSpPr>
          <p:spPr bwMode="auto">
            <a:xfrm>
              <a:off x="1787" y="3856"/>
              <a:ext cx="387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600" b="0">
                  <a:ea typeface="宋体" panose="02010600030101010101" pitchFamily="2" charset="-122"/>
                </a:rPr>
                <a:t>2</a:t>
              </a:r>
              <a:r>
                <a:rPr lang="en-US" altLang="zh-CN" sz="2600" b="0" baseline="30000">
                  <a:ea typeface="宋体" panose="02010600030101010101" pitchFamily="2" charset="-122"/>
                </a:rPr>
                <a:t>12</a:t>
              </a:r>
              <a:endParaRPr lang="zh-CN" altLang="en-US" sz="2600" b="0" baseline="30000">
                <a:ea typeface="宋体" panose="02010600030101010101" pitchFamily="2" charset="-122"/>
              </a:endParaRPr>
            </a:p>
          </p:txBody>
        </p:sp>
        <p:sp>
          <p:nvSpPr>
            <p:cNvPr id="25610" name="Line 6"/>
            <p:cNvSpPr>
              <a:spLocks noChangeShapeType="1"/>
            </p:cNvSpPr>
            <p:nvPr/>
          </p:nvSpPr>
          <p:spPr bwMode="auto">
            <a:xfrm>
              <a:off x="1789" y="3879"/>
              <a:ext cx="3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1" name="Rectangle 7"/>
            <p:cNvSpPr>
              <a:spLocks noChangeArrowheads="1"/>
            </p:cNvSpPr>
            <p:nvPr/>
          </p:nvSpPr>
          <p:spPr bwMode="auto">
            <a:xfrm>
              <a:off x="2120" y="3724"/>
              <a:ext cx="196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600" b="0" dirty="0">
                  <a:ea typeface="宋体" panose="02010600030101010101" pitchFamily="2" charset="-122"/>
                </a:rPr>
                <a:t>×</a:t>
              </a:r>
              <a:r>
                <a:rPr lang="zh-CN" altLang="en-US" sz="2600" b="0" dirty="0">
                  <a:ea typeface="宋体" panose="02010600030101010101" pitchFamily="2" charset="-122"/>
                </a:rPr>
                <a:t>2</a:t>
              </a:r>
              <a:r>
                <a:rPr lang="zh-CN" altLang="en-US" sz="2600" b="0" baseline="30000" dirty="0">
                  <a:ea typeface="宋体" panose="02010600030101010101" pitchFamily="2" charset="-122"/>
                </a:rPr>
                <a:t>2 </a:t>
              </a:r>
              <a:r>
                <a:rPr lang="en-US" altLang="zh-CN" sz="2600" b="0" dirty="0">
                  <a:ea typeface="宋体" panose="02010600030101010101" pitchFamily="2" charset="-122"/>
                </a:rPr>
                <a:t>＝</a:t>
              </a:r>
              <a:r>
                <a:rPr lang="zh-CN" altLang="en-US" sz="2600" b="0" dirty="0">
                  <a:ea typeface="宋体" panose="02010600030101010101" pitchFamily="2" charset="-122"/>
                </a:rPr>
                <a:t>2</a:t>
              </a:r>
              <a:r>
                <a:rPr lang="zh-CN" altLang="en-US" sz="2600" b="0" baseline="30000" dirty="0">
                  <a:ea typeface="宋体" panose="02010600030101010101" pitchFamily="2" charset="-122"/>
                </a:rPr>
                <a:t>22</a:t>
              </a:r>
              <a:r>
                <a:rPr lang="en-US" altLang="zh-CN" sz="2600" b="0" dirty="0">
                  <a:ea typeface="宋体" panose="02010600030101010101" pitchFamily="2" charset="-122"/>
                </a:rPr>
                <a:t>B＝4 MB</a:t>
              </a:r>
              <a:r>
                <a:rPr lang="zh-CN" altLang="en-US" sz="2600" b="0" baseline="30000" dirty="0">
                  <a:ea typeface="宋体" panose="02010600030101010101" pitchFamily="2" charset="-122"/>
                </a:rPr>
                <a:t> </a:t>
              </a:r>
              <a:endParaRPr lang="zh-CN" altLang="en-US" sz="2600" b="0" baseline="30000" dirty="0">
                <a:ea typeface="宋体" panose="02010600030101010101" pitchFamily="2" charset="-122"/>
              </a:endParaRPr>
            </a:p>
          </p:txBody>
        </p:sp>
      </p:grp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08050"/>
            <a:ext cx="8280919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221295" y="1905000"/>
            <a:ext cx="6629400" cy="334245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a typeface="宋体" panose="02010600030101010101" pitchFamily="2" charset="-122"/>
              </a:rPr>
              <a:t>减小页表大小</a:t>
            </a:r>
            <a:endParaRPr lang="en-US" altLang="zh-CN" sz="24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-</a:t>
            </a:r>
            <a:r>
              <a:rPr lang="zh-CN" altLang="en-US" sz="2400" dirty="0" smtClean="0">
                <a:ea typeface="宋体" panose="02010600030101010101" pitchFamily="2" charset="-122"/>
              </a:rPr>
              <a:t>对虚拟地址应用一个散列函数。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-</a:t>
            </a:r>
            <a:r>
              <a:rPr lang="zh-CN" altLang="en-US" sz="2400" dirty="0" smtClean="0">
                <a:ea typeface="宋体" panose="02010600030101010101" pitchFamily="2" charset="-122"/>
              </a:rPr>
              <a:t>散列函数允许页表长度仅为主存中</a:t>
            </a:r>
            <a:r>
              <a:rPr lang="zh-CN" altLang="en-US" sz="2400" i="1" dirty="0">
                <a:solidFill>
                  <a:schemeClr val="hlink"/>
                </a:solidFill>
                <a:ea typeface="宋体" panose="02010600030101010101" pitchFamily="2" charset="-122"/>
              </a:rPr>
              <a:t>物理页</a:t>
            </a:r>
            <a:r>
              <a:rPr lang="zh-CN" altLang="en-US" sz="2400" dirty="0" smtClean="0">
                <a:ea typeface="宋体" panose="02010600030101010101" pitchFamily="2" charset="-122"/>
              </a:rPr>
              <a:t>的数目。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这种页表也称为</a:t>
            </a:r>
            <a:r>
              <a:rPr lang="zh-CN" altLang="en-US" sz="2400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反向页表</a:t>
            </a:r>
            <a:r>
              <a:rPr lang="zh-CN" altLang="en-US" sz="2400" dirty="0" smtClean="0">
                <a:ea typeface="宋体" panose="02010600030101010101" pitchFamily="2" charset="-122"/>
              </a:rPr>
              <a:t>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dirty="0" smtClean="0">
                <a:solidFill>
                  <a:schemeClr val="hlink"/>
                </a:solidFill>
                <a:ea typeface="宋体" panose="02010600030101010101" pitchFamily="2" charset="-122"/>
              </a:rPr>
              <a:t>减少地址转换时间</a:t>
            </a:r>
            <a:endParaRPr lang="en-US" altLang="zh-CN" sz="2400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spcBef>
                <a:spcPct val="200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-</a:t>
            </a:r>
            <a:r>
              <a:rPr lang="zh-CN" altLang="en-US" sz="2400" dirty="0" smtClean="0">
                <a:ea typeface="宋体" panose="02010600030101010101" pitchFamily="2" charset="-122"/>
              </a:rPr>
              <a:t>计算机使用一个 </a:t>
            </a:r>
            <a:r>
              <a:rPr lang="en-US" altLang="zh-CN" sz="2400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dirty="0" smtClean="0">
                <a:ea typeface="宋体" panose="02010600030101010101" pitchFamily="2" charset="-122"/>
              </a:rPr>
              <a:t>来进行虚</a:t>
            </a:r>
            <a:r>
              <a:rPr lang="en-US" altLang="zh-CN" sz="2400" dirty="0" smtClean="0">
                <a:ea typeface="宋体" panose="02010600030101010101" pitchFamily="2" charset="-122"/>
              </a:rPr>
              <a:t>-</a:t>
            </a:r>
            <a:r>
              <a:rPr lang="zh-CN" altLang="en-US" sz="2400" dirty="0" smtClean="0">
                <a:ea typeface="宋体" panose="02010600030101010101" pitchFamily="2" charset="-122"/>
              </a:rPr>
              <a:t>实地址转换，称为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变换旁路缓冲器</a:t>
            </a:r>
            <a:r>
              <a:rPr lang="en-US" altLang="zh-CN" sz="2400" dirty="0" smtClean="0">
                <a:ea typeface="宋体" panose="02010600030101010101" pitchFamily="2" charset="-122"/>
              </a:rPr>
              <a:t>TLB </a:t>
            </a:r>
            <a:r>
              <a:rPr lang="zh-CN" altLang="en-US" sz="2400" dirty="0" smtClean="0">
                <a:ea typeface="宋体" panose="02010600030101010101" pitchFamily="2" charset="-122"/>
              </a:rPr>
              <a:t>（</a:t>
            </a:r>
            <a:r>
              <a:rPr lang="en-US" altLang="zh-CN" sz="2400" dirty="0" smtClean="0">
                <a:ea typeface="宋体" panose="02010600030101010101" pitchFamily="2" charset="-122"/>
              </a:rPr>
              <a:t>translation look-aside buffer</a:t>
            </a:r>
            <a:r>
              <a:rPr lang="zh-CN" altLang="en-US" sz="2400" dirty="0" smtClean="0">
                <a:ea typeface="宋体" panose="02010600030101010101" pitchFamily="2" charset="-122"/>
              </a:rPr>
              <a:t>），或简称转换缓冲。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88640"/>
            <a:ext cx="7772400" cy="10668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：发生虚拟存储器缺失时</a:t>
            </a:r>
            <a:br>
              <a:rPr lang="en-US" altLang="zh-CN" sz="3200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</a:br>
            <a:r>
              <a:rPr lang="zh-CN" altLang="en-US" sz="3200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应该替换哪一块？</a:t>
            </a:r>
            <a:endParaRPr lang="zh-CN" altLang="en-US" sz="3200" b="1" dirty="0" smtClean="0">
              <a:solidFill>
                <a:srgbClr val="FF0000"/>
              </a:solidFill>
              <a:latin typeface="Helvetica-Bold" charset="0"/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924800" cy="5105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最小化页缺失率</a:t>
            </a:r>
            <a:endParaRPr lang="en-US" altLang="zh-CN" sz="30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几乎所有操作系统都替换最近最少使用（</a:t>
            </a:r>
            <a:r>
              <a:rPr lang="en-US" altLang="zh-CN" sz="2400" b="1" dirty="0">
                <a:ea typeface="宋体" panose="02010600030101010101" pitchFamily="2" charset="-122"/>
              </a:rPr>
              <a:t>LRU-least-recently used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）</a:t>
            </a:r>
            <a:r>
              <a:rPr lang="zh-CN" altLang="en-US" sz="2400" b="1" dirty="0">
                <a:ea typeface="宋体" panose="02010600030101010101" pitchFamily="2" charset="-122"/>
              </a:rPr>
              <a:t>的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块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按照局部性原则，被替换的块正是将来很少可能用到的块。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实现机制</a:t>
            </a:r>
            <a:endParaRPr lang="en-US" altLang="zh-CN" sz="30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ea typeface="宋体" panose="02010600030101010101" pitchFamily="2" charset="-122"/>
              </a:rPr>
              <a:t>很多处理器为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一页</a:t>
            </a:r>
            <a:r>
              <a:rPr lang="zh-CN" altLang="en-US" sz="2400" b="1" dirty="0">
                <a:ea typeface="宋体" panose="02010600030101010101" pitchFamily="2" charset="-122"/>
              </a:rPr>
              <a:t>提供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一位使用位</a:t>
            </a:r>
            <a:r>
              <a:rPr lang="zh-CN" altLang="en-US" sz="2400" b="1" dirty="0">
                <a:ea typeface="宋体" panose="02010600030101010101" pitchFamily="2" charset="-122"/>
              </a:rPr>
              <a:t>或参考位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2"/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ea typeface="宋体" panose="02010600030101010101" pitchFamily="2" charset="-122"/>
              </a:rPr>
              <a:t>逻辑上是只要一页被访问该位就置位。</a:t>
            </a:r>
            <a:endParaRPr lang="en-US" altLang="zh-CN" sz="2200" b="1" dirty="0" smtClean="0">
              <a:ea typeface="宋体" panose="02010600030101010101" pitchFamily="2" charset="-122"/>
            </a:endParaRPr>
          </a:p>
          <a:p>
            <a:pPr lvl="2"/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ea typeface="宋体" panose="02010600030101010101" pitchFamily="2" charset="-122"/>
              </a:rPr>
              <a:t>操作系统周期性清除使用位，随后记录它们。</a:t>
            </a:r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endParaRPr lang="en-US" altLang="zh-CN" sz="2200" b="1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2200" b="1" dirty="0" smtClean="0">
                <a:ea typeface="宋体" panose="02010600030101010101" pitchFamily="2" charset="-122"/>
              </a:rPr>
              <a:t>按照这种方式保持跟踪，操作系统可以选择出最近最少使用过的一页。</a:t>
            </a:r>
            <a:endParaRPr lang="en-US" altLang="zh-CN" sz="2200" b="1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772400" cy="10668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：写操作时会发生什么？</a:t>
            </a:r>
            <a:endParaRPr lang="zh-CN" altLang="en-US" sz="3200" b="1" dirty="0" smtClean="0">
              <a:solidFill>
                <a:srgbClr val="FF0000"/>
              </a:solidFill>
              <a:latin typeface="Helvetica-Bold" charset="0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267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写策略</a:t>
            </a:r>
            <a:endParaRPr lang="en-US" altLang="zh-CN" sz="30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ea typeface="宋体" panose="02010600030101010101" pitchFamily="2" charset="-122"/>
              </a:rPr>
              <a:t>在主存的下一级是旋转的磁盘，访问磁盘需要花费上百万个时钟周期时间。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因此，写策略采用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写回方式。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脏位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由于磁盘访问代价过高，仅仅只有块被修改后才能写回磁盘。</a:t>
            </a: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7724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快速地址转换技术</a:t>
            </a:r>
            <a:endParaRPr lang="zh-CN" altLang="en-US" b="1" dirty="0" smtClean="0">
              <a:solidFill>
                <a:srgbClr val="FF0000"/>
              </a:solidFill>
              <a:latin typeface="Helvetica-Bold" charset="0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354888" cy="47811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页表存放主存中：</a:t>
            </a:r>
            <a:endParaRPr lang="en-US" altLang="zh-CN" sz="30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页表很大，可能分页；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从主存取数据、存结果、取指令，至少需要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次</a:t>
            </a:r>
            <a:r>
              <a:rPr lang="zh-CN" altLang="en-US" sz="2400" b="1" dirty="0"/>
              <a:t>访问主存：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        </a:t>
            </a:r>
            <a:r>
              <a:rPr lang="zh-CN" altLang="en-US" sz="2400" b="1" dirty="0"/>
              <a:t>一</a:t>
            </a:r>
            <a:r>
              <a:rPr lang="zh-CN" altLang="en-US" sz="2400" b="1" dirty="0" smtClean="0"/>
              <a:t>次按虚拟地址访</a:t>
            </a:r>
            <a:r>
              <a:rPr lang="zh-CN" altLang="en-US" sz="2400" b="1" dirty="0"/>
              <a:t>存从页表获得物理地址，二次访存获得数据。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访存时间太长！减少虚拟地址转换为物理地址的时间。</a:t>
            </a:r>
            <a:endParaRPr lang="en-US" altLang="zh-CN" sz="24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解决方法：</a:t>
            </a:r>
            <a:endParaRPr lang="en-US" altLang="zh-CN" sz="30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ts val="3200"/>
              </a:lnSpc>
              <a:buNone/>
            </a:pPr>
            <a:r>
              <a:rPr lang="zh-CN" altLang="en-US" sz="2800" b="1" dirty="0" smtClean="0">
                <a:latin typeface="Comic Sans MS" panose="030F0702030302020204" pitchFamily="66" charset="0"/>
              </a:rPr>
              <a:t>使用</a:t>
            </a:r>
            <a:r>
              <a:rPr lang="zh-CN" altLang="en-US" sz="2800" b="1" dirty="0">
                <a:latin typeface="Comic Sans MS" panose="030F0702030302020204" pitchFamily="66" charset="0"/>
              </a:rPr>
              <a:t>一个特殊的</a:t>
            </a:r>
            <a:r>
              <a:rPr lang="en-US" altLang="zh-CN" sz="2800" b="1" dirty="0" smtClean="0">
                <a:latin typeface="Comic Sans MS" panose="030F0702030302020204" pitchFamily="66" charset="0"/>
              </a:rPr>
              <a:t>cache</a:t>
            </a:r>
            <a:r>
              <a:rPr lang="zh-CN" altLang="en-US" sz="2800" b="1" dirty="0" smtClean="0">
                <a:latin typeface="Comic Sans MS" panose="030F0702030302020204" pitchFamily="66" charset="0"/>
              </a:rPr>
              <a:t>，存放</a:t>
            </a:r>
            <a:r>
              <a:rPr lang="zh-CN" altLang="en-US" sz="2800" b="1" dirty="0">
                <a:latin typeface="Comic Sans MS" panose="030F0702030302020204" pitchFamily="66" charset="0"/>
              </a:rPr>
              <a:t>最近用过的页表项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。这个</a:t>
            </a:r>
            <a:r>
              <a:rPr lang="en-US" altLang="zh-CN" sz="28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就是</a:t>
            </a:r>
            <a:r>
              <a:rPr lang="en-US" altLang="zh-CN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TLB</a:t>
            </a:r>
            <a:r>
              <a:rPr lang="zh-CN" altLang="en-US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6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ea typeface="宋体" panose="02010600030101010101" pitchFamily="2" charset="-122"/>
              </a:rPr>
              <a:t>Translation Lookaside Buffer </a:t>
            </a:r>
            <a:r>
              <a:rPr lang="zh-CN" altLang="en-US" sz="2600" b="1" dirty="0">
                <a:solidFill>
                  <a:schemeClr val="hlink"/>
                </a:solidFill>
                <a:ea typeface="宋体" panose="02010600030101010101" pitchFamily="2" charset="-122"/>
              </a:rPr>
              <a:t>）变换旁路</a:t>
            </a:r>
            <a:r>
              <a:rPr lang="zh-CN" altLang="en-US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缓冲器。</a:t>
            </a:r>
            <a:endParaRPr lang="en-US" altLang="zh-CN" sz="2600" b="1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7724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快速地址转换技术</a:t>
            </a:r>
            <a:endParaRPr lang="zh-CN" altLang="en-US" b="1" dirty="0" smtClean="0">
              <a:solidFill>
                <a:srgbClr val="FF0000"/>
              </a:solidFill>
              <a:latin typeface="Helvetica-Bold" charset="0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84" y="1200692"/>
            <a:ext cx="8354888" cy="720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Opteron </a:t>
            </a:r>
            <a:r>
              <a:rPr lang="zh-CN" altLang="en-US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中数据</a:t>
            </a:r>
            <a:r>
              <a:rPr lang="en-US" altLang="zh-CN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TLB</a:t>
            </a:r>
            <a:r>
              <a:rPr lang="zh-CN" altLang="en-US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的地址转换操作过程：</a:t>
            </a:r>
            <a:endParaRPr lang="en-US" altLang="zh-CN" sz="2600" b="1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pic>
        <p:nvPicPr>
          <p:cNvPr id="5" name="图片 4" descr="D:\2014-8-PPT-计算机系统结构\2015-3-系统结构PPT\2015-6-14-存储层次结构\扫描\20151027104057916_0001.jp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9620" r="19666" b="68667"/>
          <a:stretch>
            <a:fillRect/>
          </a:stretch>
        </p:blipFill>
        <p:spPr bwMode="auto">
          <a:xfrm>
            <a:off x="153769" y="1912858"/>
            <a:ext cx="8810719" cy="43964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6256" y="1912858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40</a:t>
            </a:r>
            <a:r>
              <a:rPr lang="zh-CN" altLang="en-US" sz="2000" b="1" dirty="0" smtClean="0"/>
              <a:t>项；</a:t>
            </a:r>
            <a:endParaRPr lang="zh-CN" altLang="en-US" sz="2000" b="1" dirty="0"/>
          </a:p>
          <a:p>
            <a:r>
              <a:rPr lang="zh-CN" altLang="en-US" sz="2000" b="1" dirty="0" smtClean="0"/>
              <a:t>全相联映射；</a:t>
            </a:r>
            <a:endParaRPr lang="en-US" altLang="zh-CN" sz="2000" b="1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332656"/>
            <a:ext cx="7772400" cy="10668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Helvetica-Bold" charset="0"/>
                <a:ea typeface="宋体" panose="02010600030101010101" pitchFamily="2" charset="-122"/>
              </a:rPr>
              <a:t>快速地址转换技术</a:t>
            </a:r>
            <a:endParaRPr lang="zh-CN" altLang="en-US" b="1" dirty="0" smtClean="0">
              <a:solidFill>
                <a:srgbClr val="FF0000"/>
              </a:solidFill>
              <a:latin typeface="Helvetica-Bold" charset="0"/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684" y="1200692"/>
            <a:ext cx="8354888" cy="720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zh-CN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Opteron </a:t>
            </a:r>
            <a:r>
              <a:rPr lang="zh-CN" altLang="en-US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中数据</a:t>
            </a:r>
            <a:r>
              <a:rPr lang="en-US" altLang="zh-CN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TLB</a:t>
            </a:r>
            <a:r>
              <a:rPr lang="zh-CN" altLang="en-US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的地址转换操作过程：</a:t>
            </a:r>
            <a:endParaRPr lang="en-US" altLang="zh-CN" sz="2600" b="1" dirty="0" smtClean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en-US" altLang="zh-CN" sz="2400" b="1" dirty="0" smtClean="0">
              <a:ea typeface="宋体" panose="02010600030101010101" pitchFamily="2" charset="-122"/>
            </a:endParaRPr>
          </a:p>
        </p:txBody>
      </p:sp>
      <p:pic>
        <p:nvPicPr>
          <p:cNvPr id="5" name="图片 4" descr="D:\2014-8-PPT-计算机系统结构\2015-3-系统结构PPT\2015-6-14-存储层次结构\扫描\20151027104057916_0001.jpg"/>
          <p:cNvPicPr/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2" t="9620" r="19666" b="68667"/>
          <a:stretch>
            <a:fillRect/>
          </a:stretch>
        </p:blipFill>
        <p:spPr bwMode="auto">
          <a:xfrm>
            <a:off x="153769" y="1912858"/>
            <a:ext cx="8810719" cy="43964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876256" y="1912858"/>
            <a:ext cx="208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40</a:t>
            </a:r>
            <a:r>
              <a:rPr lang="zh-CN" altLang="en-US" sz="2000" b="1" dirty="0" smtClean="0"/>
              <a:t>项；</a:t>
            </a:r>
            <a:endParaRPr lang="zh-CN" altLang="en-US" sz="2000" b="1" dirty="0"/>
          </a:p>
          <a:p>
            <a:r>
              <a:rPr lang="zh-CN" altLang="en-US" sz="2000" b="1" dirty="0" smtClean="0"/>
              <a:t>全相联映射；</a:t>
            </a:r>
            <a:endParaRPr lang="en-US" altLang="zh-CN" sz="2000" b="1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23744"/>
            <a:ext cx="7696200" cy="620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ts val="3400"/>
              </a:lnSpc>
            </a:pP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4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4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改善主存储器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组织的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5.9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 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 	</a:t>
            </a:r>
            <a:endParaRPr lang="en-US" altLang="zh-CN" sz="26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ChangeArrowheads="1"/>
          </p:cNvSpPr>
          <p:nvPr/>
        </p:nvSpPr>
        <p:spPr bwMode="auto">
          <a:xfrm>
            <a:off x="359024" y="332656"/>
            <a:ext cx="8784976" cy="5650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>
              <a:defRPr/>
            </a:pPr>
            <a:r>
              <a:rPr lang="zh-CN" altLang="en-US" sz="4400" b="1" dirty="0">
                <a:latin typeface="+mn-ea"/>
              </a:rPr>
              <a:t>5</a:t>
            </a:r>
            <a:r>
              <a:rPr lang="zh-CN" altLang="en-US" sz="4400" b="1" dirty="0" smtClean="0">
                <a:latin typeface="+mn-ea"/>
              </a:rPr>
              <a:t>.</a:t>
            </a:r>
            <a:r>
              <a:rPr lang="en-US" altLang="zh-CN" sz="4400" b="1" dirty="0" smtClean="0">
                <a:latin typeface="+mn-ea"/>
              </a:rPr>
              <a:t>11  </a:t>
            </a:r>
            <a:r>
              <a:rPr lang="zh-CN" altLang="en-US" sz="4400" b="1" dirty="0" smtClean="0">
                <a:latin typeface="+mn-ea"/>
              </a:rPr>
              <a:t>虚拟存储器和</a:t>
            </a:r>
            <a:r>
              <a:rPr lang="en-US" altLang="zh-CN" sz="4400" b="1" dirty="0" smtClean="0">
                <a:latin typeface="+mn-ea"/>
              </a:rPr>
              <a:t>Cache</a:t>
            </a:r>
            <a:r>
              <a:rPr lang="zh-CN" altLang="en-US" sz="4400" b="1" dirty="0" smtClean="0">
                <a:latin typeface="+mn-ea"/>
              </a:rPr>
              <a:t>的综合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024" y="1412776"/>
            <a:ext cx="8677472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P434</a:t>
            </a:r>
            <a:r>
              <a:rPr lang="zh-CN" altLang="en-US" sz="2800" b="1" dirty="0" smtClean="0"/>
              <a:t>图</a:t>
            </a:r>
            <a:r>
              <a:rPr lang="en-US" altLang="zh-CN" sz="2800" b="1" dirty="0" smtClean="0"/>
              <a:t>B-10</a:t>
            </a:r>
            <a:r>
              <a:rPr lang="zh-CN" altLang="en-US" sz="2800" b="1" dirty="0" smtClean="0"/>
              <a:t>（见下页）</a:t>
            </a:r>
            <a:endParaRPr lang="en-US" altLang="zh-CN" sz="2800" b="1" dirty="0" smtClean="0"/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C00000"/>
                </a:solidFill>
              </a:rPr>
              <a:t>64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位虚拟地址</a:t>
            </a:r>
            <a:r>
              <a:rPr lang="zh-CN" altLang="en-US" sz="2800" b="1" dirty="0" smtClean="0"/>
              <a:t>            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40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位物理地址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页大小</a:t>
            </a:r>
            <a:r>
              <a:rPr lang="en-US" altLang="zh-CN" sz="2800" b="1" dirty="0" smtClean="0"/>
              <a:t>16KB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TLB</a:t>
            </a:r>
            <a:r>
              <a:rPr lang="zh-CN" altLang="en-US" sz="2800" b="1" dirty="0"/>
              <a:t>二路组相</a:t>
            </a:r>
            <a:r>
              <a:rPr lang="zh-CN" altLang="en-US" sz="2800" b="1" dirty="0" smtClean="0"/>
              <a:t>联，</a:t>
            </a:r>
            <a:r>
              <a:rPr lang="en-US" altLang="zh-CN" sz="2800" b="1" dirty="0"/>
              <a:t>256</a:t>
            </a:r>
            <a:r>
              <a:rPr lang="zh-CN" altLang="en-US" sz="2800" b="1" dirty="0"/>
              <a:t>项，</a:t>
            </a:r>
            <a:r>
              <a:rPr lang="en-US" altLang="zh-CN" sz="2800" b="1" dirty="0"/>
              <a:t>128</a:t>
            </a:r>
            <a:r>
              <a:rPr lang="zh-CN" altLang="en-US" sz="2800" b="1" dirty="0"/>
              <a:t>组，索引</a:t>
            </a:r>
            <a:r>
              <a:rPr lang="en-US" altLang="zh-CN" sz="2800" b="1" dirty="0"/>
              <a:t>7</a:t>
            </a:r>
            <a:r>
              <a:rPr lang="zh-CN" altLang="en-US" sz="2800" b="1" dirty="0" smtClean="0"/>
              <a:t>位。</a:t>
            </a:r>
            <a:endParaRPr lang="zh-CN" altLang="en-US" sz="2800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一级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采用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虚拟索引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物理标记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16KB</a:t>
            </a:r>
            <a:r>
              <a:rPr lang="zh-CN" altLang="en-US" sz="2800" b="1" dirty="0" smtClean="0"/>
              <a:t>直接映像，块</a:t>
            </a:r>
            <a:r>
              <a:rPr lang="en-US" altLang="zh-CN" sz="2800" b="1" dirty="0" smtClean="0"/>
              <a:t>64B</a:t>
            </a:r>
            <a:r>
              <a:rPr lang="zh-CN" altLang="en-US" sz="2800" b="1" dirty="0" smtClean="0"/>
              <a:t>，</a:t>
            </a:r>
            <a:r>
              <a:rPr lang="en-US" altLang="zh-CN" sz="2800" b="1" dirty="0" smtClean="0"/>
              <a:t>256</a:t>
            </a:r>
            <a:r>
              <a:rPr lang="zh-CN" altLang="en-US" sz="2800" b="1" dirty="0" smtClean="0"/>
              <a:t>块，</a:t>
            </a:r>
            <a:r>
              <a:rPr lang="en-US" altLang="zh-CN" sz="2800" b="1" dirty="0" smtClean="0"/>
              <a:t>8</a:t>
            </a:r>
            <a:r>
              <a:rPr lang="zh-CN" altLang="en-US" sz="2800" b="1" dirty="0" smtClean="0"/>
              <a:t>位索引。</a:t>
            </a:r>
            <a:endParaRPr lang="en-US" altLang="zh-CN" sz="2800" b="1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smtClean="0"/>
              <a:t>二级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大小</a:t>
            </a:r>
            <a:r>
              <a:rPr lang="en-US" altLang="zh-CN" sz="2800" b="1" dirty="0" smtClean="0"/>
              <a:t>4MB</a:t>
            </a:r>
            <a:r>
              <a:rPr lang="zh-CN" altLang="en-US" sz="2800" b="1" dirty="0" smtClean="0"/>
              <a:t>，块</a:t>
            </a:r>
            <a:r>
              <a:rPr lang="en-US" altLang="zh-CN" sz="2800" b="1" dirty="0" smtClean="0"/>
              <a:t>64B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512</a:t>
            </a:r>
            <a:r>
              <a:rPr lang="zh-CN" altLang="en-US" sz="2800" b="1" dirty="0" smtClean="0"/>
              <a:t>位），</a:t>
            </a:r>
            <a:r>
              <a:rPr lang="en-US" altLang="zh-CN" sz="2800" b="1" dirty="0" smtClean="0"/>
              <a:t>4</a:t>
            </a:r>
            <a:r>
              <a:rPr lang="zh-CN" altLang="en-US" sz="2800" b="1" dirty="0" smtClean="0"/>
              <a:t>路组相联，</a:t>
            </a:r>
            <a:r>
              <a:rPr lang="en-US" altLang="zh-CN" sz="2800" b="1" dirty="0" smtClean="0"/>
              <a:t>2</a:t>
            </a:r>
            <a:r>
              <a:rPr lang="en-US" altLang="zh-CN" sz="2800" b="1" baseline="30000" dirty="0" smtClean="0"/>
              <a:t>16</a:t>
            </a:r>
            <a:r>
              <a:rPr lang="zh-CN" altLang="en-US" sz="2800" b="1" dirty="0" smtClean="0"/>
              <a:t>个块，</a:t>
            </a:r>
            <a:r>
              <a:rPr lang="en-US" altLang="zh-CN" sz="2800" b="1" dirty="0" smtClean="0"/>
              <a:t>2</a:t>
            </a:r>
            <a:r>
              <a:rPr lang="en-US" altLang="zh-CN" sz="2800" b="1" baseline="30000" dirty="0" smtClean="0"/>
              <a:t>14</a:t>
            </a:r>
            <a:r>
              <a:rPr lang="en-US" altLang="zh-CN" sz="2800" b="1" dirty="0" smtClean="0"/>
              <a:t>=4098</a:t>
            </a:r>
            <a:r>
              <a:rPr lang="zh-CN" altLang="en-US" sz="2800" b="1" dirty="0" smtClean="0"/>
              <a:t>组，</a:t>
            </a:r>
            <a:r>
              <a:rPr lang="en-US" altLang="zh-CN" sz="2800" b="1" dirty="0" smtClean="0"/>
              <a:t>14</a:t>
            </a:r>
            <a:r>
              <a:rPr lang="zh-CN" altLang="en-US" sz="2800" b="1" dirty="0" smtClean="0"/>
              <a:t>位索引。</a:t>
            </a:r>
            <a:endParaRPr lang="en-US" altLang="zh-CN" sz="2800" b="1" dirty="0" smtClean="0"/>
          </a:p>
        </p:txBody>
      </p:sp>
      <p:sp>
        <p:nvSpPr>
          <p:cNvPr id="8" name="右箭头 7"/>
          <p:cNvSpPr/>
          <p:nvPr/>
        </p:nvSpPr>
        <p:spPr>
          <a:xfrm flipV="1">
            <a:off x="2836650" y="2409674"/>
            <a:ext cx="655230" cy="26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894589" y="3014980"/>
            <a:ext cx="4141470" cy="1262380"/>
            <a:chOff x="3100668" y="2142381"/>
            <a:chExt cx="3944867" cy="1434388"/>
          </a:xfrm>
          <a:solidFill>
            <a:schemeClr val="bg2"/>
          </a:solidFill>
        </p:grpSpPr>
        <p:sp>
          <p:nvSpPr>
            <p:cNvPr id="876552" name="Rectangle 8"/>
            <p:cNvSpPr>
              <a:spLocks noChangeArrowheads="1"/>
            </p:cNvSpPr>
            <p:nvPr/>
          </p:nvSpPr>
          <p:spPr bwMode="auto">
            <a:xfrm>
              <a:off x="3100668" y="2142381"/>
              <a:ext cx="3944867" cy="52310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2400" i="1" dirty="0" smtClean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zh-CN" sz="2400" b="1" i="1" dirty="0" smtClean="0">
                  <a:solidFill>
                    <a:schemeClr val="hlink"/>
                  </a:solidFill>
                  <a:latin typeface="Times" pitchFamily="18" charset="0"/>
                  <a:ea typeface="宋体" panose="02010600030101010101" pitchFamily="2" charset="-122"/>
                </a:rPr>
                <a:t>一级</a:t>
              </a:r>
              <a:r>
                <a:rPr lang="en-US" altLang="zh-CN" sz="2400" b="1" i="1" dirty="0" smtClean="0">
                  <a:solidFill>
                    <a:schemeClr val="hlink"/>
                  </a:solidFill>
                  <a:latin typeface="Times" pitchFamily="18" charset="0"/>
                  <a:ea typeface="宋体" panose="02010600030101010101" pitchFamily="2" charset="-122"/>
                </a:rPr>
                <a:t>Cache</a:t>
              </a:r>
              <a:r>
                <a:rPr lang="zh-CN" altLang="en-US" sz="2400" b="1" i="1" dirty="0" smtClean="0">
                  <a:solidFill>
                    <a:schemeClr val="hlink"/>
                  </a:solidFill>
                  <a:latin typeface="Times" pitchFamily="18" charset="0"/>
                  <a:ea typeface="宋体" panose="02010600030101010101" pitchFamily="2" charset="-122"/>
                </a:rPr>
                <a:t>大小与页大小相同</a:t>
              </a:r>
              <a:endParaRPr lang="zh-CN" altLang="en-US" sz="2400" b="1" i="1" dirty="0" smtClean="0">
                <a:solidFill>
                  <a:schemeClr val="hlink"/>
                </a:solidFill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6553" name="Line 9"/>
            <p:cNvSpPr>
              <a:spLocks noChangeShapeType="1"/>
            </p:cNvSpPr>
            <p:nvPr/>
          </p:nvSpPr>
          <p:spPr bwMode="auto">
            <a:xfrm flipH="1">
              <a:off x="5050117" y="2666207"/>
              <a:ext cx="1059102" cy="910562"/>
            </a:xfrm>
            <a:prstGeom prst="line">
              <a:avLst/>
            </a:prstGeom>
            <a:grp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b-17-97801238387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4800"/>
            <a:ext cx="8424936" cy="636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55" y="4052570"/>
            <a:ext cx="7271385" cy="19119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" y="4316095"/>
            <a:ext cx="7977505" cy="788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763000" cy="5181600"/>
          </a:xfrm>
        </p:spPr>
        <p:txBody>
          <a:bodyPr/>
          <a:lstStyle/>
          <a:p>
            <a:pPr>
              <a:lnSpc>
                <a:spcPts val="33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Amdahl’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提出的经验规律：主存容量应该与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速度增长成线性比例。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>
              <a:lnSpc>
                <a:spcPts val="33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回顾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300"/>
              </a:lnSpc>
            </a:pPr>
            <a:r>
              <a:rPr lang="zh-CN" altLang="en-US" sz="2400" b="1" dirty="0">
                <a:ea typeface="宋体" panose="02010600030101010101" pitchFamily="2" charset="-122"/>
              </a:rPr>
              <a:t>存储器容量增加：</a:t>
            </a:r>
            <a:r>
              <a:rPr lang="en-US" altLang="zh-CN" sz="2400" b="1" dirty="0" smtClean="0"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倍</a:t>
            </a:r>
            <a:r>
              <a:rPr lang="en-US" altLang="zh-CN" sz="2400" b="1" dirty="0" smtClean="0">
                <a:ea typeface="宋体" panose="02010600030101010101" pitchFamily="2" charset="-122"/>
              </a:rPr>
              <a:t>/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每</a:t>
            </a:r>
            <a:r>
              <a:rPr lang="en-US" altLang="zh-CN" sz="2400" b="1" dirty="0" smtClean="0"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年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3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但</a:t>
            </a:r>
            <a:r>
              <a:rPr lang="en-US" altLang="zh-CN" sz="2400" b="1" dirty="0" smtClean="0">
                <a:ea typeface="宋体" panose="02010600030101010101" pitchFamily="2" charset="-122"/>
              </a:rPr>
              <a:t>DRAM</a:t>
            </a:r>
            <a:r>
              <a:rPr lang="zh-CN" altLang="en-US" sz="2400" b="1" dirty="0">
                <a:ea typeface="宋体" panose="02010600030101010101" pitchFamily="2" charset="-122"/>
              </a:rPr>
              <a:t>性能改善：</a:t>
            </a:r>
            <a:r>
              <a:rPr lang="en-US" altLang="zh-CN" sz="2400" b="1" dirty="0">
                <a:ea typeface="宋体" panose="02010600030101010101" pitchFamily="2" charset="-122"/>
              </a:rPr>
              <a:t>7%/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每年，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CPU-DRAM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性能</a:t>
            </a:r>
            <a:r>
              <a:rPr lang="zh-CN" altLang="en-US" sz="2400" b="1" dirty="0">
                <a:solidFill>
                  <a:srgbClr val="FF0000"/>
                </a:solidFill>
                <a:ea typeface="宋体" panose="02010600030101010101" pitchFamily="2" charset="-122"/>
              </a:rPr>
              <a:t>差距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一直是一个问题。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3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现在，看看更具成本效益的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主存组织改进</a:t>
            </a:r>
            <a:r>
              <a:rPr lang="zh-CN" altLang="en-US" sz="2400" b="1" dirty="0" smtClean="0">
                <a:ea typeface="宋体" panose="02010600030101010101" pitchFamily="2" charset="-122"/>
              </a:rPr>
              <a:t>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3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增加主存带宽</a:t>
            </a:r>
            <a:endParaRPr lang="en-US" altLang="zh-CN" sz="28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3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双倍或四倍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与主存之间的带宽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300"/>
              </a:lnSpc>
            </a:pPr>
            <a:r>
              <a:rPr lang="zh-CN" altLang="en-US" sz="2400" b="1" dirty="0" smtClean="0">
                <a:ea typeface="宋体" panose="02010600030101010101" pitchFamily="2" charset="-122"/>
              </a:rPr>
              <a:t>主存带宽也将增加双倍或四倍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300"/>
              </a:lnSpc>
            </a:pPr>
            <a:endParaRPr lang="en-US" altLang="zh-CN" sz="2000" b="1" dirty="0" smtClean="0">
              <a:ea typeface="宋体" panose="02010600030101010101" pitchFamily="2" charset="-122"/>
            </a:endParaRPr>
          </a:p>
          <a:p>
            <a:endParaRPr lang="en-US" altLang="zh-CN" sz="2000" b="1" dirty="0" smtClean="0">
              <a:ea typeface="宋体" panose="0201060003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8610600" cy="797768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种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提高带宽的技术：</a:t>
            </a:r>
            <a:b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增加主存储器带宽</a:t>
            </a:r>
            <a:endParaRPr lang="en-US" altLang="zh-CN" sz="32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99592" y="620688"/>
            <a:ext cx="48734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+mn-ea"/>
              </a:rPr>
              <a:t>虚拟地址到物理地址的转化：</a:t>
            </a:r>
            <a:endParaRPr lang="en-US" altLang="zh-CN" sz="28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2981880"/>
            <a:ext cx="1422184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虚拟地址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6259" y="2248987"/>
            <a:ext cx="15776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 smtClean="0">
                <a:latin typeface="+mn-ea"/>
              </a:rPr>
              <a:t>虚拟页号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7282" y="3556852"/>
            <a:ext cx="56060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+mn-ea"/>
              </a:rPr>
              <a:t>页面偏移量高位    一级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获得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标记</a:t>
            </a:r>
            <a:endParaRPr lang="en-US" altLang="zh-CN" sz="2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1667268" y="2660055"/>
            <a:ext cx="292248" cy="1262125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08196" y="2631480"/>
            <a:ext cx="4774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785656" y="2248987"/>
            <a:ext cx="3591048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TLB </a:t>
            </a:r>
            <a:r>
              <a:rPr lang="zh-CN" altLang="en-US" sz="2400" b="1" dirty="0" smtClean="0">
                <a:latin typeface="+mn-ea"/>
              </a:rPr>
              <a:t>命中转换为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物理地址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427268" y="3885277"/>
            <a:ext cx="4032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4524965" y="3574598"/>
            <a:ext cx="340158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latin typeface="+mn-ea"/>
              </a:rPr>
              <a:t> 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20" name="右大括号 19"/>
          <p:cNvSpPr/>
          <p:nvPr/>
        </p:nvSpPr>
        <p:spPr>
          <a:xfrm>
            <a:off x="7608952" y="2592357"/>
            <a:ext cx="353732" cy="126212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970104" y="2503151"/>
            <a:ext cx="8275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比较相等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/>
              <a:t>一级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命中</a:t>
            </a:r>
            <a:endParaRPr lang="zh-CN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7544" y="4869160"/>
            <a:ext cx="8330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      如果一级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缺失，物理地址将继续用于二级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访问。</a:t>
            </a:r>
            <a:endParaRPr lang="zh-CN" altLang="en-US" sz="2800" b="1" dirty="0"/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 sz="26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852CF1C-FE01-4BDD-B38D-B27FEB22FAC7}" type="slidenum">
              <a:rPr lang="zh-CN" altLang="en-US" sz="1200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14722" name="Rectangle 2"/>
          <p:cNvSpPr>
            <a:spLocks noChangeArrowheads="1"/>
          </p:cNvSpPr>
          <p:nvPr/>
        </p:nvSpPr>
        <p:spPr bwMode="auto">
          <a:xfrm>
            <a:off x="3707904" y="542421"/>
            <a:ext cx="1399742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4000" b="1" dirty="0"/>
              <a:t>小结</a:t>
            </a:r>
            <a:r>
              <a:rPr lang="zh-CN" altLang="en-US" sz="3200" b="1" dirty="0"/>
              <a:t> </a:t>
            </a:r>
            <a:endParaRPr lang="zh-CN" altLang="en-US" sz="3200" b="1" dirty="0"/>
          </a:p>
        </p:txBody>
      </p:sp>
      <p:sp>
        <p:nvSpPr>
          <p:cNvPr id="414723" name="内容占位符 2"/>
          <p:cNvSpPr>
            <a:spLocks noChangeArrowheads="1"/>
          </p:cNvSpPr>
          <p:nvPr/>
        </p:nvSpPr>
        <p:spPr bwMode="auto">
          <a:xfrm>
            <a:off x="466725" y="1490157"/>
            <a:ext cx="7994650" cy="431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 sz="26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存储器层次结构概念，</a:t>
            </a: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CPU—Cache—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主存之间的信息访问单位</a:t>
            </a:r>
            <a:endParaRPr lang="en-US" altLang="zh-CN" sz="24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的映像</a:t>
            </a:r>
            <a:r>
              <a:rPr lang="zh-CN" altLang="en-US" sz="2400" b="1" smtClean="0">
                <a:latin typeface="Tahoma" panose="020B0604030504040204" pitchFamily="34" charset="0"/>
                <a:ea typeface="宋体" panose="02010600030101010101" pitchFamily="2" charset="-122"/>
              </a:rPr>
              <a:t>规则，块标识，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替换算法，写策略</a:t>
            </a:r>
            <a:endParaRPr lang="en-US" altLang="zh-CN" sz="24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性能优化的方法，减少缺失率</a:t>
            </a: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种，减少缺失代价</a:t>
            </a: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种，减少缺失率或缺失代价</a:t>
            </a: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种，减少命中时间</a:t>
            </a: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种</a:t>
            </a:r>
            <a:endParaRPr lang="en-US" altLang="zh-CN" sz="24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主存增加带宽（减少缺失代价）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：增加主存宽度，简单交叉存储器，</a:t>
            </a:r>
            <a:endParaRPr lang="en-US" altLang="zh-CN" sz="24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buClr>
                <a:schemeClr val="hlink"/>
              </a:buClr>
              <a:buSzPct val="65000"/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页式虚拟存储器，</a:t>
            </a: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TLB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原理及基本结构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，一级</a:t>
            </a: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采用虚拟索引的</a:t>
            </a: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VM</a:t>
            </a:r>
            <a:r>
              <a:rPr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如何实现虚拟地址转换为物理地址  </a:t>
            </a:r>
            <a:endParaRPr lang="zh-CN" altLang="en-US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2000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20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20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20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ldLvl="0" autoUpdateAnimBg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51520" y="1196752"/>
            <a:ext cx="8568952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n-ea"/>
              </a:rPr>
              <a:t> </a:t>
            </a:r>
            <a:r>
              <a:rPr lang="zh-CN" altLang="en-US" sz="2800" b="1" smtClean="0">
                <a:latin typeface="+mn-ea"/>
              </a:rPr>
              <a:t>作业  </a:t>
            </a:r>
            <a:r>
              <a:rPr lang="en-US" altLang="zh-CN" sz="2800" b="1" smtClean="0">
                <a:latin typeface="+mn-ea"/>
              </a:rPr>
              <a:t>5.4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 smtClean="0">
                <a:latin typeface="+mn-ea"/>
              </a:rPr>
              <a:t>如果</a:t>
            </a:r>
            <a:r>
              <a:rPr lang="en-US" altLang="zh-CN" sz="2800" b="1" dirty="0">
                <a:latin typeface="+mn-ea"/>
              </a:rPr>
              <a:t>Cache</a:t>
            </a:r>
            <a:r>
              <a:rPr lang="zh-CN" altLang="zh-CN" sz="2800" b="1" dirty="0">
                <a:latin typeface="+mn-ea"/>
              </a:rPr>
              <a:t>采用虚拟索引物理标识，假定页式虚拟地址</a:t>
            </a:r>
            <a:r>
              <a:rPr lang="en-US" altLang="zh-CN" sz="2800" b="1" dirty="0">
                <a:latin typeface="+mn-ea"/>
              </a:rPr>
              <a:t>42</a:t>
            </a:r>
            <a:r>
              <a:rPr lang="zh-CN" altLang="zh-CN" sz="2800" b="1" dirty="0">
                <a:latin typeface="+mn-ea"/>
              </a:rPr>
              <a:t>位，物理地址</a:t>
            </a:r>
            <a:r>
              <a:rPr lang="en-US" altLang="zh-CN" sz="2800" b="1" dirty="0">
                <a:latin typeface="+mn-ea"/>
              </a:rPr>
              <a:t>34</a:t>
            </a:r>
            <a:r>
              <a:rPr lang="zh-CN" altLang="zh-CN" sz="2800" b="1" dirty="0">
                <a:latin typeface="+mn-ea"/>
              </a:rPr>
              <a:t>位，每页</a:t>
            </a:r>
            <a:r>
              <a:rPr lang="zh-CN" altLang="zh-CN" sz="2800" b="1" dirty="0" smtClean="0">
                <a:latin typeface="+mn-ea"/>
              </a:rPr>
              <a:t>为</a:t>
            </a:r>
            <a:r>
              <a:rPr lang="en-US" altLang="zh-CN" sz="2800" b="1" dirty="0">
                <a:latin typeface="+mn-ea"/>
              </a:rPr>
              <a:t>8</a:t>
            </a:r>
            <a:r>
              <a:rPr lang="en-US" altLang="zh-CN" sz="2800" b="1" dirty="0" smtClean="0">
                <a:latin typeface="+mn-ea"/>
              </a:rPr>
              <a:t>KB</a:t>
            </a:r>
            <a:r>
              <a:rPr lang="zh-CN" altLang="zh-CN" sz="2800" b="1" dirty="0">
                <a:latin typeface="+mn-ea"/>
              </a:rPr>
              <a:t>，块大小</a:t>
            </a:r>
            <a:r>
              <a:rPr lang="en-US" altLang="zh-CN" sz="2800" b="1" dirty="0">
                <a:latin typeface="+mn-ea"/>
              </a:rPr>
              <a:t>64B</a:t>
            </a:r>
            <a:r>
              <a:rPr lang="zh-CN" altLang="zh-CN" sz="2800" b="1" dirty="0">
                <a:latin typeface="+mn-ea"/>
              </a:rPr>
              <a:t>，</a:t>
            </a:r>
            <a:r>
              <a:rPr lang="en-US" altLang="zh-CN" sz="2800" b="1" dirty="0">
                <a:latin typeface="+mn-ea"/>
              </a:rPr>
              <a:t>Cache</a:t>
            </a:r>
            <a:r>
              <a:rPr lang="zh-CN" altLang="zh-CN" sz="2800" b="1" dirty="0">
                <a:latin typeface="+mn-ea"/>
              </a:rPr>
              <a:t>大小同一页大小，</a:t>
            </a:r>
            <a:r>
              <a:rPr lang="en-US" altLang="zh-CN" sz="2800" b="1" dirty="0">
                <a:latin typeface="+mn-ea"/>
              </a:rPr>
              <a:t>TLB</a:t>
            </a:r>
            <a:r>
              <a:rPr lang="zh-CN" altLang="zh-CN" sz="2800" b="1" dirty="0">
                <a:latin typeface="+mn-ea"/>
              </a:rPr>
              <a:t>全相联，</a:t>
            </a:r>
            <a:r>
              <a:rPr lang="en-US" altLang="zh-CN" sz="2800" b="1" dirty="0">
                <a:latin typeface="+mn-ea"/>
              </a:rPr>
              <a:t>Cache</a:t>
            </a:r>
            <a:r>
              <a:rPr lang="zh-CN" altLang="zh-CN" sz="2800" b="1" dirty="0">
                <a:latin typeface="+mn-ea"/>
              </a:rPr>
              <a:t>直接映像。</a:t>
            </a:r>
            <a:endParaRPr lang="zh-CN" altLang="zh-CN" sz="28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C00000"/>
                </a:solidFill>
                <a:latin typeface="+mn-ea"/>
              </a:rPr>
              <a:t>试计算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TLB</a:t>
            </a:r>
            <a:r>
              <a:rPr lang="zh-CN" altLang="zh-CN" sz="2800" b="1" dirty="0">
                <a:solidFill>
                  <a:srgbClr val="C00000"/>
                </a:solidFill>
                <a:latin typeface="+mn-ea"/>
              </a:rPr>
              <a:t>中的标识</a:t>
            </a:r>
            <a:r>
              <a:rPr lang="zh-CN" altLang="zh-CN" sz="2800" b="1" dirty="0" smtClean="0">
                <a:solidFill>
                  <a:srgbClr val="C00000"/>
                </a:solidFill>
                <a:latin typeface="+mn-ea"/>
              </a:rPr>
              <a:t>位数</a:t>
            </a:r>
            <a:r>
              <a:rPr lang="zh-CN" altLang="en-US" sz="2800" b="1" dirty="0" smtClean="0">
                <a:solidFill>
                  <a:srgbClr val="C00000"/>
                </a:solidFill>
                <a:latin typeface="+mn-ea"/>
              </a:rPr>
              <a:t>和物理地址位数</a:t>
            </a:r>
            <a:r>
              <a:rPr lang="zh-CN" altLang="zh-CN" sz="2800" b="1" dirty="0" smtClean="0">
                <a:solidFill>
                  <a:srgbClr val="C00000"/>
                </a:solidFill>
                <a:latin typeface="+mn-ea"/>
              </a:rPr>
              <a:t>；</a:t>
            </a:r>
            <a:r>
              <a:rPr lang="zh-CN" altLang="zh-CN" sz="2800" b="1" dirty="0">
                <a:solidFill>
                  <a:srgbClr val="C00000"/>
                </a:solidFill>
                <a:latin typeface="+mn-ea"/>
              </a:rPr>
              <a:t>以及</a:t>
            </a:r>
            <a:r>
              <a:rPr lang="en-US" altLang="zh-CN" sz="2800" b="1" dirty="0">
                <a:solidFill>
                  <a:srgbClr val="C00000"/>
                </a:solidFill>
                <a:latin typeface="+mn-ea"/>
              </a:rPr>
              <a:t>Cache</a:t>
            </a:r>
            <a:r>
              <a:rPr lang="zh-CN" altLang="zh-CN" sz="2800" b="1" dirty="0">
                <a:solidFill>
                  <a:srgbClr val="C00000"/>
                </a:solidFill>
                <a:latin typeface="+mn-ea"/>
              </a:rPr>
              <a:t>的索引、块偏移、标识的位数。</a:t>
            </a:r>
            <a:endParaRPr lang="zh-CN" altLang="zh-CN" sz="28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610600" cy="8382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单体多字存储器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2209800" y="3581400"/>
            <a:ext cx="2057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1828800" y="2057400"/>
            <a:ext cx="3124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zh-CN" altLang="en-US" sz="2400" dirty="0" smtClean="0">
                <a:latin typeface="CG Omega" pitchFamily="34" charset="0"/>
                <a:ea typeface="宋体" panose="02010600030101010101" pitchFamily="2" charset="-122"/>
              </a:rPr>
              <a:t>加宽存储器：</a:t>
            </a:r>
            <a:endParaRPr lang="en-US" altLang="zh-CN" sz="2400" dirty="0">
              <a:latin typeface="CG Omeg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 smtClean="0">
                <a:latin typeface="CG Omega" pitchFamily="34" charset="0"/>
                <a:ea typeface="宋体" panose="02010600030101010101" pitchFamily="2" charset="-122"/>
              </a:rPr>
              <a:t>双倍</a:t>
            </a:r>
            <a:r>
              <a:rPr lang="en-US" altLang="zh-CN" sz="2400" dirty="0" smtClean="0">
                <a:latin typeface="CG Omega" pitchFamily="34" charset="0"/>
                <a:ea typeface="宋体" panose="02010600030101010101" pitchFamily="2" charset="-122"/>
              </a:rPr>
              <a:t>/</a:t>
            </a:r>
            <a:r>
              <a:rPr lang="zh-CN" altLang="en-US" sz="2400" dirty="0" smtClean="0">
                <a:latin typeface="CG Omega" pitchFamily="34" charset="0"/>
                <a:ea typeface="宋体" panose="02010600030101010101" pitchFamily="2" charset="-122"/>
              </a:rPr>
              <a:t>四倍</a:t>
            </a:r>
            <a:endParaRPr lang="en-US" altLang="zh-CN" sz="2400" dirty="0">
              <a:latin typeface="CG Omeg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en-US" sz="2400" dirty="0" smtClean="0">
                <a:latin typeface="CG Omega" pitchFamily="34" charset="0"/>
                <a:ea typeface="宋体" panose="02010600030101010101" pitchFamily="2" charset="-122"/>
              </a:rPr>
              <a:t>存储器和带宽</a:t>
            </a:r>
            <a:endParaRPr lang="en-US" altLang="zh-CN" sz="2400" dirty="0">
              <a:latin typeface="CG Omega" pitchFamily="34" charset="0"/>
              <a:ea typeface="宋体" panose="02010600030101010101" pitchFamily="2" charset="-122"/>
            </a:endParaRPr>
          </a:p>
        </p:txBody>
      </p:sp>
      <p:sp>
        <p:nvSpPr>
          <p:cNvPr id="5128" name="Text Box 13"/>
          <p:cNvSpPr txBox="1">
            <a:spLocks noChangeArrowheads="1"/>
          </p:cNvSpPr>
          <p:nvPr/>
        </p:nvSpPr>
        <p:spPr bwMode="auto">
          <a:xfrm>
            <a:off x="1676400" y="3733800"/>
            <a:ext cx="3352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 sz="2000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缺点：</a:t>
            </a:r>
            <a:r>
              <a:rPr lang="en-US" altLang="zh-CN" sz="2000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bus</a:t>
            </a:r>
            <a:endParaRPr lang="en-US" altLang="zh-CN" sz="2000" dirty="0">
              <a:solidFill>
                <a:schemeClr val="hlink"/>
              </a:solidFill>
              <a:latin typeface="CG Omega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CG Omega" pitchFamily="34" charset="0"/>
                <a:ea typeface="宋体" panose="02010600030101010101" pitchFamily="2" charset="-122"/>
              </a:rPr>
              <a:t>   为了提供字访问，关键路径需要</a:t>
            </a:r>
            <a:r>
              <a:rPr lang="zh-CN" altLang="en-US" sz="2000" dirty="0" smtClean="0">
                <a:solidFill>
                  <a:srgbClr val="FF0000"/>
                </a:solidFill>
                <a:latin typeface="CG Omega" pitchFamily="34" charset="0"/>
                <a:ea typeface="宋体" panose="02010600030101010101" pitchFamily="2" charset="-122"/>
              </a:rPr>
              <a:t>多路开关</a:t>
            </a:r>
            <a:r>
              <a:rPr lang="zh-CN" altLang="en-US" sz="2000" dirty="0" smtClean="0">
                <a:latin typeface="CG Omega" pitchFamily="34" charset="0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CG Omega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CG Omega" pitchFamily="34" charset="0"/>
                <a:ea typeface="宋体" panose="02010600030101010101" pitchFamily="2" charset="-122"/>
              </a:rPr>
              <a:t>    增加用户购买的</a:t>
            </a:r>
            <a:r>
              <a:rPr lang="zh-CN" altLang="en-US" sz="2000" dirty="0" smtClean="0">
                <a:solidFill>
                  <a:srgbClr val="FF0000"/>
                </a:solidFill>
                <a:latin typeface="CG Omega" pitchFamily="34" charset="0"/>
                <a:ea typeface="宋体" panose="02010600030101010101" pitchFamily="2" charset="-122"/>
              </a:rPr>
              <a:t>最小存储器容量</a:t>
            </a:r>
            <a:r>
              <a:rPr lang="zh-CN" altLang="en-US" sz="2000" dirty="0" smtClean="0">
                <a:latin typeface="CG Omega" pitchFamily="34" charset="0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CG Omega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CG Omega" pitchFamily="34" charset="0"/>
                <a:ea typeface="宋体" panose="02010600030101010101" pitchFamily="2" charset="-122"/>
              </a:rPr>
              <a:t>     复杂的纠错结构</a:t>
            </a:r>
            <a:endParaRPr lang="en-US" altLang="zh-CN" sz="2000" dirty="0">
              <a:latin typeface="CG Omega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6" t="3526" r="48636" b="10651"/>
          <a:stretch>
            <a:fillRect/>
          </a:stretch>
        </p:blipFill>
        <p:spPr bwMode="auto">
          <a:xfrm>
            <a:off x="5364088" y="1700808"/>
            <a:ext cx="2845520" cy="4626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r="79564" b="10651"/>
          <a:stretch>
            <a:fillRect/>
          </a:stretch>
        </p:blipFill>
        <p:spPr bwMode="auto">
          <a:xfrm>
            <a:off x="61369" y="1907422"/>
            <a:ext cx="160496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4557" y="908720"/>
            <a:ext cx="7239000" cy="559836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主存宽度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个字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个字</a:t>
            </a:r>
            <a:r>
              <a:rPr lang="en-US" altLang="zh-CN" b="1" dirty="0"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b="1" dirty="0">
                <a:ea typeface="宋体" panose="02010600030101010101" pitchFamily="2" charset="-122"/>
                <a:sym typeface="+mn-ea"/>
              </a:rPr>
              <a:t>块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chemeClr val="hlink"/>
                </a:solidFill>
                <a:ea typeface="宋体" panose="02010600030101010101" pitchFamily="2" charset="-122"/>
              </a:rPr>
              <a:t>缺失代价：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smtClean="0">
                <a:ea typeface="宋体" panose="02010600030101010101" pitchFamily="2" charset="-122"/>
              </a:rPr>
              <a:t>			2×(4+56+4)＝128 CLKs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带宽：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主存宽度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4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个字</a:t>
            </a:r>
            <a:endParaRPr lang="en-US" altLang="zh-CN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缺失代价：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	 </a:t>
            </a:r>
            <a:r>
              <a:rPr lang="en-US" altLang="zh-CN" b="1" dirty="0" smtClean="0">
                <a:ea typeface="宋体" panose="02010600030101010101" pitchFamily="2" charset="-122"/>
              </a:rPr>
              <a:t> 4</a:t>
            </a:r>
            <a:r>
              <a:rPr lang="zh-CN" altLang="en-US" b="1" dirty="0" smtClean="0">
                <a:ea typeface="宋体" panose="02010600030101010101" pitchFamily="2" charset="-122"/>
              </a:rPr>
              <a:t>个字</a:t>
            </a:r>
            <a:r>
              <a:rPr lang="en-US" altLang="zh-CN" b="1" dirty="0" smtClean="0">
                <a:ea typeface="宋体" panose="02010600030101010101" pitchFamily="2" charset="-122"/>
              </a:rPr>
              <a:t>/</a:t>
            </a:r>
            <a:r>
              <a:rPr lang="zh-CN" altLang="en-US" b="1" dirty="0" smtClean="0">
                <a:ea typeface="宋体" panose="02010600030101010101" pitchFamily="2" charset="-122"/>
              </a:rPr>
              <a:t>块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		1×(4+56+4)＝64 CLKs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  带宽：</a:t>
            </a:r>
            <a:endParaRPr lang="en-US" altLang="zh-CN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200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610600" cy="8382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ea typeface="宋体" panose="02010600030101010101" pitchFamily="2" charset="-122"/>
              </a:rPr>
              <a:t>单体多字</a:t>
            </a:r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存储器的性能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grpSp>
        <p:nvGrpSpPr>
          <p:cNvPr id="6149" name="Group 12"/>
          <p:cNvGrpSpPr/>
          <p:nvPr/>
        </p:nvGrpSpPr>
        <p:grpSpPr bwMode="auto">
          <a:xfrm>
            <a:off x="2971800" y="2819400"/>
            <a:ext cx="1852613" cy="776288"/>
            <a:chOff x="1967" y="3120"/>
            <a:chExt cx="1167" cy="489"/>
          </a:xfrm>
        </p:grpSpPr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4×8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026" y="3321"/>
              <a:ext cx="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128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60" name="Line 15"/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＝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64" name="Line 19"/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50" name="Group 20"/>
          <p:cNvGrpSpPr/>
          <p:nvPr/>
        </p:nvGrpSpPr>
        <p:grpSpPr bwMode="auto">
          <a:xfrm>
            <a:off x="3352800" y="5562600"/>
            <a:ext cx="1852613" cy="776288"/>
            <a:chOff x="1967" y="3120"/>
            <a:chExt cx="1167" cy="489"/>
          </a:xfrm>
        </p:grpSpPr>
        <p:sp>
          <p:nvSpPr>
            <p:cNvPr id="6151" name="Rectangle 21"/>
            <p:cNvSpPr>
              <a:spLocks noChangeArrowheads="1"/>
            </p:cNvSpPr>
            <p:nvPr/>
          </p:nvSpPr>
          <p:spPr bwMode="auto">
            <a:xfrm>
              <a:off x="1967" y="3120"/>
              <a:ext cx="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4×8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52" name="Rectangle 22"/>
            <p:cNvSpPr>
              <a:spLocks noChangeArrowheads="1"/>
            </p:cNvSpPr>
            <p:nvPr/>
          </p:nvSpPr>
          <p:spPr bwMode="auto">
            <a:xfrm>
              <a:off x="2085" y="3321"/>
              <a:ext cx="3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64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53" name="Line 23"/>
            <p:cNvSpPr>
              <a:spLocks noChangeShapeType="1"/>
            </p:cNvSpPr>
            <p:nvPr/>
          </p:nvSpPr>
          <p:spPr bwMode="auto">
            <a:xfrm>
              <a:off x="1968" y="3360"/>
              <a:ext cx="57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4" name="Rectangle 24"/>
            <p:cNvSpPr>
              <a:spLocks noChangeArrowheads="1"/>
            </p:cNvSpPr>
            <p:nvPr/>
          </p:nvSpPr>
          <p:spPr bwMode="auto">
            <a:xfrm>
              <a:off x="2544" y="321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＝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55" name="Rectangle 25"/>
            <p:cNvSpPr>
              <a:spLocks noChangeArrowheads="1"/>
            </p:cNvSpPr>
            <p:nvPr/>
          </p:nvSpPr>
          <p:spPr bwMode="auto">
            <a:xfrm>
              <a:off x="2896" y="312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1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56" name="Rectangle 26"/>
            <p:cNvSpPr>
              <a:spLocks noChangeArrowheads="1"/>
            </p:cNvSpPr>
            <p:nvPr/>
          </p:nvSpPr>
          <p:spPr bwMode="auto">
            <a:xfrm>
              <a:off x="2901" y="332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zh-CN" sz="2400">
                  <a:ea typeface="宋体" panose="02010600030101010101" pitchFamily="2" charset="-122"/>
                </a:rPr>
                <a:t>2</a:t>
              </a:r>
              <a:endParaRPr lang="zh-CN" altLang="en-US" sz="2400">
                <a:ea typeface="宋体" panose="02010600030101010101" pitchFamily="2" charset="-122"/>
              </a:endParaRPr>
            </a:p>
          </p:txBody>
        </p:sp>
        <p:sp>
          <p:nvSpPr>
            <p:cNvPr id="6157" name="Line 27"/>
            <p:cNvSpPr>
              <a:spLocks noChangeShapeType="1"/>
            </p:cNvSpPr>
            <p:nvPr/>
          </p:nvSpPr>
          <p:spPr bwMode="auto">
            <a:xfrm>
              <a:off x="2880" y="3360"/>
              <a:ext cx="24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364088" y="578673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B/CLK</a:t>
            </a:r>
            <a:endParaRPr lang="zh-CN" alt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66701" y="2967335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B/CLK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 sz="26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3E15A10-BD26-4979-9AF8-BAFA184CB45E}" type="slidenum">
              <a:rPr lang="zh-CN" altLang="en-US" sz="1200" smtClean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en-US" altLang="zh-CN" sz="1200" smtClean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矩形 4"/>
          <p:cNvSpPr>
            <a:spLocks noChangeArrowheads="1"/>
          </p:cNvSpPr>
          <p:nvPr/>
        </p:nvSpPr>
        <p:spPr bwMode="auto">
          <a:xfrm>
            <a:off x="467544" y="1340768"/>
            <a:ext cx="8496944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76225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"/>
              <a:defRPr sz="30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anose="020B0604030504040204" pitchFamily="34" charset="0"/>
              <a:buChar char="›"/>
              <a:defRPr sz="26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主存宽度为</a:t>
            </a:r>
            <a:r>
              <a:rPr lang="en-US" altLang="zh-CN" sz="2800" b="1" dirty="0" smtClean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个字</a:t>
            </a:r>
            <a:r>
              <a:rPr lang="zh-CN" altLang="en-US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的主存：</a:t>
            </a:r>
            <a:endParaRPr lang="en-US" altLang="zh-CN" sz="28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缺失代价 </a:t>
            </a:r>
            <a:r>
              <a:rPr lang="en-US" altLang="zh-CN" sz="2800" b="1" dirty="0" smtClean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256 CLKs </a:t>
            </a:r>
            <a:r>
              <a:rPr lang="zh-CN" altLang="en-US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，带宽  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1/8</a:t>
            </a:r>
            <a:r>
              <a:rPr lang="en-US" altLang="zh-CN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B/CLK</a:t>
            </a:r>
            <a:endParaRPr lang="en-US" altLang="zh-CN" sz="28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主存宽度为</a:t>
            </a:r>
            <a:r>
              <a:rPr lang="en-US" altLang="zh-CN" sz="2800" b="1" dirty="0" smtClean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字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的主存：</a:t>
            </a:r>
            <a:endParaRPr lang="en-US" altLang="zh-CN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         </a:t>
            </a:r>
            <a:r>
              <a:rPr lang="zh-CN" altLang="en-US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缺失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代价 </a:t>
            </a:r>
            <a:r>
              <a:rPr lang="en-US" altLang="zh-CN" sz="2800" b="1" dirty="0" smtClean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128 </a:t>
            </a:r>
            <a:r>
              <a:rPr lang="en-US" altLang="zh-CN" sz="2800" b="1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CLKs 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，带宽  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1/4</a:t>
            </a:r>
            <a:r>
              <a:rPr lang="en-US" altLang="zh-CN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B/CLK</a:t>
            </a:r>
            <a:endParaRPr lang="en-US" altLang="zh-CN" sz="2800" b="1" dirty="0" smtClean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主存宽度为</a:t>
            </a:r>
            <a:r>
              <a:rPr lang="en-US" altLang="zh-CN" sz="2800" b="1" dirty="0" smtClean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 smtClean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800" b="1" dirty="0">
                <a:solidFill>
                  <a:srgbClr val="C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字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的主存：</a:t>
            </a:r>
            <a:endParaRPr lang="en-US" altLang="zh-CN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           缺失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代价 </a:t>
            </a:r>
            <a:r>
              <a:rPr lang="en-US" altLang="zh-CN" sz="2800" b="1" dirty="0" smtClean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64CLKs</a:t>
            </a:r>
            <a:r>
              <a:rPr lang="en-US" altLang="zh-CN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，带宽  </a:t>
            </a:r>
            <a:r>
              <a:rPr lang="en-US" altLang="zh-CN" sz="2800" b="1" dirty="0" smtClean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1/2</a:t>
            </a:r>
            <a:r>
              <a:rPr lang="en-US" altLang="zh-CN" sz="28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  B/CLK</a:t>
            </a:r>
            <a:r>
              <a:rPr lang="zh-CN" altLang="en-US" sz="2800" dirty="0" smtClean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endParaRPr lang="zh-CN" altLang="en-US" sz="2800" b="1" dirty="0">
              <a:solidFill>
                <a:srgbClr val="FFFF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260648"/>
            <a:ext cx="8610600" cy="83820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单体存储器性能比较</a:t>
            </a:r>
            <a:endParaRPr lang="en-US" altLang="zh-CN" sz="4000" dirty="0" smtClean="0"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270" y="530120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</a:rPr>
              <a:t>       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单体多字存储器的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性能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随着主存宽度的增加而改善，缺失代价减少，带宽增加。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代价是增加硬件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。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504800" y="188640"/>
            <a:ext cx="8610600" cy="83820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种提高带宽的技术：</a:t>
            </a:r>
            <a:b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简单交叉存储器</a:t>
            </a:r>
            <a:endParaRPr lang="en-US" altLang="zh-CN" sz="32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176" name="Text Box 29"/>
          <p:cNvSpPr txBox="1">
            <a:spLocks noChangeArrowheads="1"/>
          </p:cNvSpPr>
          <p:nvPr/>
        </p:nvSpPr>
        <p:spPr bwMode="auto">
          <a:xfrm>
            <a:off x="1249363" y="3614738"/>
            <a:ext cx="3717032" cy="2910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存储器芯片按</a:t>
            </a:r>
            <a:r>
              <a:rPr lang="zh-CN" altLang="en-US" sz="20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多个体组织</a:t>
            </a:r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以便</a:t>
            </a:r>
            <a:r>
              <a:rPr lang="zh-CN" altLang="en-US" sz="20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同时读或写多个字</a:t>
            </a:r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每个体通常是</a:t>
            </a:r>
            <a:r>
              <a:rPr lang="en-US" altLang="zh-CN" sz="20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0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个字</a:t>
            </a:r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宽度，因此总线与</a:t>
            </a:r>
            <a:r>
              <a:rPr lang="en-US" altLang="zh-CN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宽度不需要改变。</a:t>
            </a:r>
            <a:endParaRPr lang="en-US" altLang="zh-CN" sz="20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但是，要</a:t>
            </a:r>
            <a:r>
              <a:rPr lang="zh-CN" altLang="en-US" sz="2000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分时发送地址</a:t>
            </a:r>
            <a:r>
              <a:rPr lang="zh-CN" altLang="en-US" sz="2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到多个体，使得它们几乎都同时读数据</a:t>
            </a:r>
            <a:r>
              <a:rPr lang="zh-CN" altLang="en-US" sz="2000" dirty="0">
                <a:solidFill>
                  <a:schemeClr val="hlink"/>
                </a:solidFill>
                <a:ea typeface="宋体" panose="02010600030101010101" pitchFamily="2" charset="-122"/>
              </a:rPr>
              <a:t>。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" r="79564" b="10651"/>
          <a:stretch>
            <a:fillRect/>
          </a:stretch>
        </p:blipFill>
        <p:spPr bwMode="auto">
          <a:xfrm>
            <a:off x="0" y="1916832"/>
            <a:ext cx="160496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3" y="1628800"/>
            <a:ext cx="3923928" cy="4074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27"/>
          <p:cNvSpPr>
            <a:spLocks noGrp="1" noChangeArrowheads="1"/>
          </p:cNvSpPr>
          <p:nvPr>
            <p:ph type="body" idx="1"/>
          </p:nvPr>
        </p:nvSpPr>
        <p:spPr>
          <a:xfrm>
            <a:off x="1524000" y="1268760"/>
            <a:ext cx="4572000" cy="1944216"/>
          </a:xfrm>
          <a:noFill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优点：</a:t>
            </a:r>
            <a:endParaRPr lang="en-US" altLang="zh-CN" sz="2400" b="1" dirty="0" smtClean="0">
              <a:solidFill>
                <a:schemeClr val="hlink"/>
              </a:solidFill>
              <a:latin typeface="CG Omega" pitchFamily="3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利用了存储系统中具有多个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DRAM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潜在的并行性。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这种主存组织对连续访问的写直达策略尤其重要。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4" name="Line 25"/>
          <p:cNvSpPr>
            <a:spLocks noChangeShapeType="1"/>
          </p:cNvSpPr>
          <p:nvPr/>
        </p:nvSpPr>
        <p:spPr bwMode="auto">
          <a:xfrm>
            <a:off x="1981200" y="3352800"/>
            <a:ext cx="4114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831430" y="228784"/>
            <a:ext cx="4078039" cy="72840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怎样访问存储体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8196" name="Group 3"/>
          <p:cNvGrpSpPr/>
          <p:nvPr/>
        </p:nvGrpSpPr>
        <p:grpSpPr bwMode="auto">
          <a:xfrm>
            <a:off x="539750" y="1758950"/>
            <a:ext cx="3340100" cy="139700"/>
            <a:chOff x="340" y="1108"/>
            <a:chExt cx="2104" cy="88"/>
          </a:xfrm>
        </p:grpSpPr>
        <p:sp>
          <p:nvSpPr>
            <p:cNvPr id="8254" name="Rectangle 4"/>
            <p:cNvSpPr>
              <a:spLocks noChangeArrowheads="1"/>
            </p:cNvSpPr>
            <p:nvPr/>
          </p:nvSpPr>
          <p:spPr bwMode="auto">
            <a:xfrm>
              <a:off x="340" y="1108"/>
              <a:ext cx="520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55" name="Rectangle 5"/>
            <p:cNvSpPr>
              <a:spLocks noChangeArrowheads="1"/>
            </p:cNvSpPr>
            <p:nvPr/>
          </p:nvSpPr>
          <p:spPr bwMode="auto">
            <a:xfrm>
              <a:off x="340" y="1108"/>
              <a:ext cx="2104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90513" y="968375"/>
            <a:ext cx="327653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没有交叉的访问模式：</a:t>
            </a:r>
            <a:endParaRPr kumimoji="1"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198" name="Group 7"/>
          <p:cNvGrpSpPr/>
          <p:nvPr/>
        </p:nvGrpSpPr>
        <p:grpSpPr bwMode="auto">
          <a:xfrm>
            <a:off x="3892550" y="1911350"/>
            <a:ext cx="3340100" cy="139700"/>
            <a:chOff x="2452" y="1204"/>
            <a:chExt cx="2104" cy="88"/>
          </a:xfrm>
        </p:grpSpPr>
        <p:sp>
          <p:nvSpPr>
            <p:cNvPr id="8252" name="Rectangle 8"/>
            <p:cNvSpPr>
              <a:spLocks noChangeArrowheads="1"/>
            </p:cNvSpPr>
            <p:nvPr/>
          </p:nvSpPr>
          <p:spPr bwMode="auto">
            <a:xfrm>
              <a:off x="2452" y="1204"/>
              <a:ext cx="520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53" name="Rectangle 9"/>
            <p:cNvSpPr>
              <a:spLocks noChangeArrowheads="1"/>
            </p:cNvSpPr>
            <p:nvPr/>
          </p:nvSpPr>
          <p:spPr bwMode="auto">
            <a:xfrm>
              <a:off x="2452" y="1204"/>
              <a:ext cx="2104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199" name="Line 10"/>
          <p:cNvSpPr>
            <a:spLocks noChangeShapeType="1"/>
          </p:cNvSpPr>
          <p:nvPr/>
        </p:nvSpPr>
        <p:spPr bwMode="auto">
          <a:xfrm>
            <a:off x="533400" y="19050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519113" y="2438400"/>
            <a:ext cx="1858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Start Access for D1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5956300" y="1079500"/>
            <a:ext cx="660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7404100" y="1079500"/>
            <a:ext cx="889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6005513" y="1143000"/>
            <a:ext cx="596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7377113" y="1143000"/>
            <a:ext cx="9271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5" name="Line 16"/>
          <p:cNvSpPr>
            <a:spLocks noChangeShapeType="1"/>
          </p:cNvSpPr>
          <p:nvPr/>
        </p:nvSpPr>
        <p:spPr bwMode="auto">
          <a:xfrm>
            <a:off x="6629400" y="1295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7"/>
          <p:cNvSpPr>
            <a:spLocks noChangeShapeType="1"/>
          </p:cNvSpPr>
          <p:nvPr/>
        </p:nvSpPr>
        <p:spPr bwMode="auto">
          <a:xfrm>
            <a:off x="3886200" y="2057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Rectangle 18"/>
          <p:cNvSpPr>
            <a:spLocks noChangeArrowheads="1"/>
          </p:cNvSpPr>
          <p:nvPr/>
        </p:nvSpPr>
        <p:spPr bwMode="auto">
          <a:xfrm>
            <a:off x="3643313" y="2438400"/>
            <a:ext cx="1858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Start Access for D2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08" name="Line 19"/>
          <p:cNvSpPr>
            <a:spLocks noChangeShapeType="1"/>
          </p:cNvSpPr>
          <p:nvPr/>
        </p:nvSpPr>
        <p:spPr bwMode="auto">
          <a:xfrm>
            <a:off x="1371600" y="1905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Rectangle 20"/>
          <p:cNvSpPr>
            <a:spLocks noChangeArrowheads="1"/>
          </p:cNvSpPr>
          <p:nvPr/>
        </p:nvSpPr>
        <p:spPr bwMode="auto">
          <a:xfrm>
            <a:off x="1357313" y="2133600"/>
            <a:ext cx="12604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D1 available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210" name="Group 21"/>
          <p:cNvGrpSpPr/>
          <p:nvPr/>
        </p:nvGrpSpPr>
        <p:grpSpPr bwMode="auto">
          <a:xfrm>
            <a:off x="692150" y="4121150"/>
            <a:ext cx="3340100" cy="139700"/>
            <a:chOff x="436" y="2596"/>
            <a:chExt cx="2104" cy="88"/>
          </a:xfrm>
        </p:grpSpPr>
        <p:sp>
          <p:nvSpPr>
            <p:cNvPr id="8250" name="Rectangle 22"/>
            <p:cNvSpPr>
              <a:spLocks noChangeArrowheads="1"/>
            </p:cNvSpPr>
            <p:nvPr/>
          </p:nvSpPr>
          <p:spPr bwMode="auto">
            <a:xfrm>
              <a:off x="436" y="2596"/>
              <a:ext cx="520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51" name="Rectangle 23"/>
            <p:cNvSpPr>
              <a:spLocks noChangeArrowheads="1"/>
            </p:cNvSpPr>
            <p:nvPr/>
          </p:nvSpPr>
          <p:spPr bwMode="auto">
            <a:xfrm>
              <a:off x="436" y="2596"/>
              <a:ext cx="2104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211" name="Rectangle 24"/>
          <p:cNvSpPr>
            <a:spLocks noChangeArrowheads="1"/>
          </p:cNvSpPr>
          <p:nvPr/>
        </p:nvSpPr>
        <p:spPr bwMode="auto">
          <a:xfrm>
            <a:off x="290513" y="3178175"/>
            <a:ext cx="2604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</a:t>
            </a:r>
            <a:r>
              <a:rPr kumimoji="1"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交叉访问模式：</a:t>
            </a:r>
            <a:endParaRPr kumimoji="1"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2" name="Line 25"/>
          <p:cNvSpPr>
            <a:spLocks noChangeShapeType="1"/>
          </p:cNvSpPr>
          <p:nvPr/>
        </p:nvSpPr>
        <p:spPr bwMode="auto">
          <a:xfrm>
            <a:off x="685800" y="42672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213" name="Group 26"/>
          <p:cNvGrpSpPr/>
          <p:nvPr/>
        </p:nvGrpSpPr>
        <p:grpSpPr bwMode="auto">
          <a:xfrm>
            <a:off x="1530350" y="4425950"/>
            <a:ext cx="3340100" cy="139700"/>
            <a:chOff x="964" y="2788"/>
            <a:chExt cx="2104" cy="88"/>
          </a:xfrm>
        </p:grpSpPr>
        <p:sp>
          <p:nvSpPr>
            <p:cNvPr id="8248" name="Rectangle 27"/>
            <p:cNvSpPr>
              <a:spLocks noChangeArrowheads="1"/>
            </p:cNvSpPr>
            <p:nvPr/>
          </p:nvSpPr>
          <p:spPr bwMode="auto">
            <a:xfrm>
              <a:off x="964" y="2788"/>
              <a:ext cx="520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49" name="Rectangle 28"/>
            <p:cNvSpPr>
              <a:spLocks noChangeArrowheads="1"/>
            </p:cNvSpPr>
            <p:nvPr/>
          </p:nvSpPr>
          <p:spPr bwMode="auto">
            <a:xfrm>
              <a:off x="964" y="2788"/>
              <a:ext cx="2104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8214" name="Group 29"/>
          <p:cNvGrpSpPr/>
          <p:nvPr/>
        </p:nvGrpSpPr>
        <p:grpSpPr bwMode="auto">
          <a:xfrm>
            <a:off x="2444750" y="4730750"/>
            <a:ext cx="3340100" cy="139700"/>
            <a:chOff x="1540" y="2980"/>
            <a:chExt cx="2104" cy="88"/>
          </a:xfrm>
        </p:grpSpPr>
        <p:sp>
          <p:nvSpPr>
            <p:cNvPr id="8246" name="Rectangle 30"/>
            <p:cNvSpPr>
              <a:spLocks noChangeArrowheads="1"/>
            </p:cNvSpPr>
            <p:nvPr/>
          </p:nvSpPr>
          <p:spPr bwMode="auto">
            <a:xfrm>
              <a:off x="1540" y="2980"/>
              <a:ext cx="520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47" name="Rectangle 31"/>
            <p:cNvSpPr>
              <a:spLocks noChangeArrowheads="1"/>
            </p:cNvSpPr>
            <p:nvPr/>
          </p:nvSpPr>
          <p:spPr bwMode="auto">
            <a:xfrm>
              <a:off x="1540" y="2980"/>
              <a:ext cx="2104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8215" name="Group 32"/>
          <p:cNvGrpSpPr/>
          <p:nvPr/>
        </p:nvGrpSpPr>
        <p:grpSpPr bwMode="auto">
          <a:xfrm>
            <a:off x="3282950" y="5035550"/>
            <a:ext cx="3340100" cy="139700"/>
            <a:chOff x="2068" y="3172"/>
            <a:chExt cx="2104" cy="88"/>
          </a:xfrm>
        </p:grpSpPr>
        <p:sp>
          <p:nvSpPr>
            <p:cNvPr id="8244" name="Rectangle 33"/>
            <p:cNvSpPr>
              <a:spLocks noChangeArrowheads="1"/>
            </p:cNvSpPr>
            <p:nvPr/>
          </p:nvSpPr>
          <p:spPr bwMode="auto">
            <a:xfrm>
              <a:off x="2068" y="3172"/>
              <a:ext cx="520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45" name="Rectangle 34"/>
            <p:cNvSpPr>
              <a:spLocks noChangeArrowheads="1"/>
            </p:cNvSpPr>
            <p:nvPr/>
          </p:nvSpPr>
          <p:spPr bwMode="auto">
            <a:xfrm>
              <a:off x="2068" y="3172"/>
              <a:ext cx="2104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8216" name="Group 35"/>
          <p:cNvGrpSpPr/>
          <p:nvPr/>
        </p:nvGrpSpPr>
        <p:grpSpPr bwMode="auto">
          <a:xfrm>
            <a:off x="4121150" y="5340350"/>
            <a:ext cx="3340100" cy="139700"/>
            <a:chOff x="2596" y="3364"/>
            <a:chExt cx="2104" cy="88"/>
          </a:xfrm>
        </p:grpSpPr>
        <p:sp>
          <p:nvSpPr>
            <p:cNvPr id="8242" name="Rectangle 36"/>
            <p:cNvSpPr>
              <a:spLocks noChangeArrowheads="1"/>
            </p:cNvSpPr>
            <p:nvPr/>
          </p:nvSpPr>
          <p:spPr bwMode="auto">
            <a:xfrm>
              <a:off x="2596" y="3364"/>
              <a:ext cx="520" cy="8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243" name="Rectangle 37"/>
            <p:cNvSpPr>
              <a:spLocks noChangeArrowheads="1"/>
            </p:cNvSpPr>
            <p:nvPr/>
          </p:nvSpPr>
          <p:spPr bwMode="auto">
            <a:xfrm>
              <a:off x="2596" y="3364"/>
              <a:ext cx="2104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217" name="Rectangle 38"/>
          <p:cNvSpPr>
            <a:spLocks noChangeArrowheads="1"/>
          </p:cNvSpPr>
          <p:nvPr/>
        </p:nvSpPr>
        <p:spPr bwMode="auto">
          <a:xfrm rot="-5400000">
            <a:off x="-96837" y="5414962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Access Bank 0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8" name="Line 39"/>
          <p:cNvSpPr>
            <a:spLocks noChangeShapeType="1"/>
          </p:cNvSpPr>
          <p:nvPr/>
        </p:nvSpPr>
        <p:spPr bwMode="auto">
          <a:xfrm>
            <a:off x="1539875" y="45720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Rectangle 40"/>
          <p:cNvSpPr>
            <a:spLocks noChangeArrowheads="1"/>
          </p:cNvSpPr>
          <p:nvPr/>
        </p:nvSpPr>
        <p:spPr bwMode="auto">
          <a:xfrm>
            <a:off x="839788" y="5257800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Access Bank 1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0" name="Line 41"/>
          <p:cNvSpPr>
            <a:spLocks noChangeShapeType="1"/>
          </p:cNvSpPr>
          <p:nvPr/>
        </p:nvSpPr>
        <p:spPr bwMode="auto">
          <a:xfrm>
            <a:off x="2454275" y="4876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1" name="Rectangle 42"/>
          <p:cNvSpPr>
            <a:spLocks noChangeArrowheads="1"/>
          </p:cNvSpPr>
          <p:nvPr/>
        </p:nvSpPr>
        <p:spPr bwMode="auto">
          <a:xfrm>
            <a:off x="1754188" y="5562600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Access Bank 2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2" name="Line 43"/>
          <p:cNvSpPr>
            <a:spLocks noChangeShapeType="1"/>
          </p:cNvSpPr>
          <p:nvPr/>
        </p:nvSpPr>
        <p:spPr bwMode="auto">
          <a:xfrm>
            <a:off x="3292475" y="51816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Rectangle 44"/>
          <p:cNvSpPr>
            <a:spLocks noChangeArrowheads="1"/>
          </p:cNvSpPr>
          <p:nvPr/>
        </p:nvSpPr>
        <p:spPr bwMode="auto">
          <a:xfrm>
            <a:off x="2668588" y="5867400"/>
            <a:ext cx="1422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Access Bank 3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4" name="Line 45"/>
          <p:cNvSpPr>
            <a:spLocks noChangeShapeType="1"/>
          </p:cNvSpPr>
          <p:nvPr/>
        </p:nvSpPr>
        <p:spPr bwMode="auto">
          <a:xfrm>
            <a:off x="4130675" y="5486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Rectangle 46"/>
          <p:cNvSpPr>
            <a:spLocks noChangeArrowheads="1"/>
          </p:cNvSpPr>
          <p:nvPr/>
        </p:nvSpPr>
        <p:spPr bwMode="auto">
          <a:xfrm>
            <a:off x="3506788" y="6172200"/>
            <a:ext cx="2647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We can Access Bank 0 again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6" name="Rectangle 47"/>
          <p:cNvSpPr>
            <a:spLocks noChangeArrowheads="1"/>
          </p:cNvSpPr>
          <p:nvPr/>
        </p:nvSpPr>
        <p:spPr bwMode="auto">
          <a:xfrm>
            <a:off x="5803900" y="3898900"/>
            <a:ext cx="6604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27" name="Rectangle 48"/>
          <p:cNvSpPr>
            <a:spLocks noChangeArrowheads="1"/>
          </p:cNvSpPr>
          <p:nvPr/>
        </p:nvSpPr>
        <p:spPr bwMode="auto">
          <a:xfrm>
            <a:off x="7708900" y="3594100"/>
            <a:ext cx="889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28" name="Rectangle 49"/>
          <p:cNvSpPr>
            <a:spLocks noChangeArrowheads="1"/>
          </p:cNvSpPr>
          <p:nvPr/>
        </p:nvSpPr>
        <p:spPr bwMode="auto">
          <a:xfrm>
            <a:off x="5853113" y="3962400"/>
            <a:ext cx="5969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29" name="Rectangle 50"/>
          <p:cNvSpPr>
            <a:spLocks noChangeArrowheads="1"/>
          </p:cNvSpPr>
          <p:nvPr/>
        </p:nvSpPr>
        <p:spPr bwMode="auto">
          <a:xfrm>
            <a:off x="7680325" y="3581400"/>
            <a:ext cx="927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kumimoji="1"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kumimoji="1"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Bank 1</a:t>
            </a:r>
            <a:endParaRPr kumimoji="1"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30" name="Rectangle 51"/>
          <p:cNvSpPr>
            <a:spLocks noChangeArrowheads="1"/>
          </p:cNvSpPr>
          <p:nvPr/>
        </p:nvSpPr>
        <p:spPr bwMode="auto">
          <a:xfrm>
            <a:off x="7708900" y="2984500"/>
            <a:ext cx="889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31" name="Rectangle 52"/>
          <p:cNvSpPr>
            <a:spLocks noChangeArrowheads="1"/>
          </p:cNvSpPr>
          <p:nvPr/>
        </p:nvSpPr>
        <p:spPr bwMode="auto">
          <a:xfrm>
            <a:off x="7680325" y="2971800"/>
            <a:ext cx="927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Bank 0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32" name="Rectangle 53"/>
          <p:cNvSpPr>
            <a:spLocks noChangeArrowheads="1"/>
          </p:cNvSpPr>
          <p:nvPr/>
        </p:nvSpPr>
        <p:spPr bwMode="auto">
          <a:xfrm>
            <a:off x="7708900" y="4813300"/>
            <a:ext cx="889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33" name="Rectangle 54"/>
          <p:cNvSpPr>
            <a:spLocks noChangeArrowheads="1"/>
          </p:cNvSpPr>
          <p:nvPr/>
        </p:nvSpPr>
        <p:spPr bwMode="auto">
          <a:xfrm>
            <a:off x="7680325" y="4800600"/>
            <a:ext cx="927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Bank 3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34" name="Rectangle 55"/>
          <p:cNvSpPr>
            <a:spLocks noChangeArrowheads="1"/>
          </p:cNvSpPr>
          <p:nvPr/>
        </p:nvSpPr>
        <p:spPr bwMode="auto">
          <a:xfrm>
            <a:off x="7708900" y="4203700"/>
            <a:ext cx="889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235" name="Rectangle 56"/>
          <p:cNvSpPr>
            <a:spLocks noChangeArrowheads="1"/>
          </p:cNvSpPr>
          <p:nvPr/>
        </p:nvSpPr>
        <p:spPr bwMode="auto">
          <a:xfrm>
            <a:off x="7680325" y="4191000"/>
            <a:ext cx="927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Memory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kumimoji="1"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Bank 2</a:t>
            </a:r>
            <a:endParaRPr kumimoji="1" lang="en-US" altLang="zh-CN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36" name="Line 57"/>
          <p:cNvSpPr>
            <a:spLocks noChangeShapeType="1"/>
          </p:cNvSpPr>
          <p:nvPr/>
        </p:nvSpPr>
        <p:spPr bwMode="auto">
          <a:xfrm>
            <a:off x="7239000" y="32766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7" name="Line 58"/>
          <p:cNvSpPr>
            <a:spLocks noChangeShapeType="1"/>
          </p:cNvSpPr>
          <p:nvPr/>
        </p:nvSpPr>
        <p:spPr bwMode="auto">
          <a:xfrm>
            <a:off x="7239000" y="38862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8" name="Line 59"/>
          <p:cNvSpPr>
            <a:spLocks noChangeShapeType="1"/>
          </p:cNvSpPr>
          <p:nvPr/>
        </p:nvSpPr>
        <p:spPr bwMode="auto">
          <a:xfrm>
            <a:off x="7239000" y="44958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9" name="Line 60"/>
          <p:cNvSpPr>
            <a:spLocks noChangeShapeType="1"/>
          </p:cNvSpPr>
          <p:nvPr/>
        </p:nvSpPr>
        <p:spPr bwMode="auto">
          <a:xfrm>
            <a:off x="7239000" y="51054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0" name="Line 61"/>
          <p:cNvSpPr>
            <a:spLocks noChangeShapeType="1"/>
          </p:cNvSpPr>
          <p:nvPr/>
        </p:nvSpPr>
        <p:spPr bwMode="auto">
          <a:xfrm flipV="1">
            <a:off x="7239000" y="3276600"/>
            <a:ext cx="0" cy="1828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1" name="Line 62"/>
          <p:cNvSpPr>
            <a:spLocks noChangeShapeType="1"/>
          </p:cNvSpPr>
          <p:nvPr/>
        </p:nvSpPr>
        <p:spPr bwMode="auto">
          <a:xfrm flipH="1">
            <a:off x="6477000" y="41910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7061</Words>
  <Application>WPS 演示</Application>
  <PresentationFormat>全屏显示(4:3)</PresentationFormat>
  <Paragraphs>661</Paragraphs>
  <Slides>42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68" baseType="lpstr">
      <vt:lpstr>Arial</vt:lpstr>
      <vt:lpstr>宋体</vt:lpstr>
      <vt:lpstr>Wingdings</vt:lpstr>
      <vt:lpstr>Comic Sans MS</vt:lpstr>
      <vt:lpstr>Monotype Sorts</vt:lpstr>
      <vt:lpstr>Wingdings</vt:lpstr>
      <vt:lpstr>Times New Roman</vt:lpstr>
      <vt:lpstr>CG Omega</vt:lpstr>
      <vt:lpstr>Segoe Print</vt:lpstr>
      <vt:lpstr>Wingdings 2</vt:lpstr>
      <vt:lpstr>Century Gothic</vt:lpstr>
      <vt:lpstr>幼圆</vt:lpstr>
      <vt:lpstr>Verdana</vt:lpstr>
      <vt:lpstr>Tahoma</vt:lpstr>
      <vt:lpstr>Calibri</vt:lpstr>
      <vt:lpstr>微软雅黑</vt:lpstr>
      <vt:lpstr>Arial Unicode MS</vt:lpstr>
      <vt:lpstr>Symbol</vt:lpstr>
      <vt:lpstr>Courier</vt:lpstr>
      <vt:lpstr>Courier New</vt:lpstr>
      <vt:lpstr>Times-Roman</vt:lpstr>
      <vt:lpstr>Times-Italic</vt:lpstr>
      <vt:lpstr>Helvetica-Bold</vt:lpstr>
      <vt:lpstr>Times</vt:lpstr>
      <vt:lpstr>Office 主题</vt:lpstr>
      <vt:lpstr>Paint.Picture</vt:lpstr>
      <vt:lpstr>PowerPoint 演示文稿</vt:lpstr>
      <vt:lpstr>5.8  改善主存储器组织的性能</vt:lpstr>
      <vt:lpstr>基本主存组织的性能</vt:lpstr>
      <vt:lpstr>第1种提高带宽的技术： 增加主存储器带宽</vt:lpstr>
      <vt:lpstr> 单体多字存储器</vt:lpstr>
      <vt:lpstr>单体多字存储器的性能</vt:lpstr>
      <vt:lpstr>单体存储器性能比较</vt:lpstr>
      <vt:lpstr>第2种提高带宽的技术： 简单交叉存储器</vt:lpstr>
      <vt:lpstr>怎样访问存储体</vt:lpstr>
      <vt:lpstr>交叉存储器的性能</vt:lpstr>
      <vt:lpstr>例15-1  交叉存储器</vt:lpstr>
      <vt:lpstr>例15-2   交叉存储器</vt:lpstr>
      <vt:lpstr>例15-3   交叉存储器</vt:lpstr>
      <vt:lpstr>例 16   避免存储体冲突 </vt:lpstr>
      <vt:lpstr>PowerPoint 演示文稿</vt:lpstr>
      <vt:lpstr>5.9   主存储器技术</vt:lpstr>
      <vt:lpstr>主存技术背景</vt:lpstr>
      <vt:lpstr>嵌入式处理器存储器技术： ROM 和 Flash</vt:lpstr>
      <vt:lpstr>PowerPoint 演示文稿</vt:lpstr>
      <vt:lpstr>PowerPoint 演示文稿</vt:lpstr>
      <vt:lpstr>5.10   虚拟存储器</vt:lpstr>
      <vt:lpstr>优点</vt:lpstr>
      <vt:lpstr>VM怎样工作</vt:lpstr>
      <vt:lpstr>虚拟存储器的存储层次参数</vt:lpstr>
      <vt:lpstr>虚拟存储器的存储层次参数</vt:lpstr>
      <vt:lpstr>页式虚拟存储器与 段式虚拟存储器</vt:lpstr>
      <vt:lpstr>页式虚拟存储器与 段式虚拟存储器</vt:lpstr>
      <vt:lpstr>再来审视 存储层次结构的4个问题</vt:lpstr>
      <vt:lpstr>问题2：如何在主存中查找一个块？</vt:lpstr>
      <vt:lpstr>问题2：如何在主存中查找一个块？</vt:lpstr>
      <vt:lpstr>问题2：如何在主存中查找一个块？</vt:lpstr>
      <vt:lpstr>问题3：发生虚拟存储器缺失时 应该替换哪一块？</vt:lpstr>
      <vt:lpstr>问题4：写操作时会发生什么？</vt:lpstr>
      <vt:lpstr>快速地址转换技术</vt:lpstr>
      <vt:lpstr>快速地址转换技术</vt:lpstr>
      <vt:lpstr>快速地址转换技术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5.8  性能优化的主存和组织</dc:title>
  <dc:creator>XJ</dc:creator>
  <cp:lastModifiedBy>yalanye</cp:lastModifiedBy>
  <cp:revision>124</cp:revision>
  <dcterms:created xsi:type="dcterms:W3CDTF">2015-10-08T08:52:00Z</dcterms:created>
  <dcterms:modified xsi:type="dcterms:W3CDTF">2020-05-18T05:24:55Z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2052-11.3.0.8775</vt:lpwstr>
  </property>
</Properties>
</file>