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59" r:id="rId5"/>
    <p:sldId id="261" r:id="rId6"/>
    <p:sldId id="262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2" d="100"/>
          <a:sy n="132" d="100"/>
        </p:scale>
        <p:origin x="26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b="1" dirty="0">
                <a:solidFill>
                  <a:schemeClr val="tx1"/>
                </a:solidFill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</a:rPr>
              <a:t>1</a:t>
            </a:r>
            <a:r>
              <a:rPr lang="zh-CN" altLang="en-US" sz="4000" b="1" dirty="0">
                <a:solidFill>
                  <a:schemeClr val="tx1"/>
                </a:solidFill>
              </a:rPr>
              <a:t>章  </a:t>
            </a:r>
            <a:r>
              <a:rPr lang="zh-CN" altLang="en-US" sz="3600" b="1" dirty="0">
                <a:solidFill>
                  <a:schemeClr val="tx1"/>
                </a:solidFill>
              </a:rPr>
              <a:t>概述</a:t>
            </a:r>
            <a:br>
              <a:rPr lang="zh-CN" altLang="en-US" sz="3600" b="1" dirty="0">
                <a:solidFill>
                  <a:srgbClr val="CCECFF"/>
                </a:solidFill>
              </a:rPr>
            </a:br>
            <a:endParaRPr lang="zh-CN" altLang="en-US" sz="3600" b="1" dirty="0">
              <a:solidFill>
                <a:srgbClr val="CCECFF"/>
              </a:solidFill>
            </a:endParaRPr>
          </a:p>
        </p:txBody>
      </p:sp>
      <p:sp>
        <p:nvSpPr>
          <p:cNvPr id="2051" name="TextBox 3"/>
          <p:cNvSpPr txBox="1"/>
          <p:nvPr/>
        </p:nvSpPr>
        <p:spPr>
          <a:xfrm>
            <a:off x="428625" y="1143000"/>
            <a:ext cx="8143875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分类：</a:t>
            </a:r>
            <a:r>
              <a:rPr lang="en-US" altLang="zh-CN" sz="2800" b="1" dirty="0"/>
              <a:t> Flynn’s </a:t>
            </a:r>
            <a:r>
              <a:rPr lang="zh-CN" altLang="en-US" sz="2800" b="1" dirty="0"/>
              <a:t>分类，市场分类</a:t>
            </a:r>
            <a:endParaRPr lang="en-US" altLang="zh-CN" sz="2800" b="1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系统结构的原始定义和现在的定义</a:t>
            </a:r>
            <a:endParaRPr lang="en-US" altLang="zh-CN" sz="2800" b="1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了解实现技术、功耗、成本的趋势，可靠性</a:t>
            </a:r>
            <a:endParaRPr lang="en-US" altLang="zh-CN" sz="2800" b="1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性能评价指标：响应时间、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时间、吞吐量</a:t>
            </a:r>
            <a:endParaRPr lang="en-US" altLang="zh-CN" sz="2800" b="1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性能评价方法：基准测试程序，</a:t>
            </a:r>
            <a:r>
              <a:rPr lang="en-US" altLang="zh-CN" sz="2800" b="1" dirty="0"/>
              <a:t>SPEC</a:t>
            </a:r>
            <a:r>
              <a:rPr lang="zh-CN" altLang="en-US" sz="2800" b="1" dirty="0"/>
              <a:t>测试程序集及指标（</a:t>
            </a:r>
            <a:r>
              <a:rPr lang="en-US" altLang="zh-CN" sz="2800" b="1" dirty="0">
                <a:solidFill>
                  <a:schemeClr val="hlink"/>
                </a:solidFill>
              </a:rPr>
              <a:t> SPEC Ratio</a:t>
            </a:r>
            <a:r>
              <a:rPr lang="zh-CN" altLang="en-US" sz="2800" b="1" dirty="0">
                <a:solidFill>
                  <a:schemeClr val="hlink"/>
                </a:solidFill>
              </a:rPr>
              <a:t>、</a:t>
            </a:r>
            <a:r>
              <a:rPr lang="en-US" altLang="zh-CN" sz="2800" b="1" dirty="0">
                <a:solidFill>
                  <a:schemeClr val="hlink"/>
                </a:solidFill>
              </a:rPr>
              <a:t> Spec mark 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量化：</a:t>
            </a:r>
            <a:r>
              <a:rPr lang="en-US" altLang="zh-CN" sz="2800" b="1" dirty="0"/>
              <a:t>Amdahl</a:t>
            </a:r>
            <a:r>
              <a:rPr lang="zh-CN" altLang="en-US" sz="2800" b="1" dirty="0"/>
              <a:t>定律，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时间计算</a:t>
            </a:r>
            <a:endParaRPr lang="en-US" altLang="zh-CN" sz="2800" b="1" dirty="0"/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了解性价比：桌面机，服务器</a:t>
            </a:r>
            <a:endParaRPr lang="zh-CN" altLang="en-US" sz="2800" b="1" dirty="0"/>
          </a:p>
        </p:txBody>
      </p:sp>
      <p:sp>
        <p:nvSpPr>
          <p:cNvPr id="205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b="1" dirty="0">
                <a:solidFill>
                  <a:schemeClr val="tx1"/>
                </a:solidFill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</a:rPr>
              <a:t>2</a:t>
            </a:r>
            <a:r>
              <a:rPr lang="zh-CN" altLang="en-US" sz="4000" b="1" dirty="0">
                <a:solidFill>
                  <a:schemeClr val="tx1"/>
                </a:solidFill>
              </a:rPr>
              <a:t>章   </a:t>
            </a:r>
            <a:r>
              <a:rPr lang="zh-CN" altLang="en-US" sz="4000" b="1" dirty="0">
                <a:latin typeface="Times New Roman" panose="02020603050405020304" pitchFamily="18" charset="0"/>
              </a:rPr>
              <a:t>指令系统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2296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指令集系统结构分类及特点：堆栈、累加器、通用寄存器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通用寄存器系统结构的分类及特点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存储器寻址：基本单位、小端与大端模式、对齐访问、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最常用寻址方式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常用操作数类型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常用指令操作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常用指令系统编码方式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MIPS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系统结构的指令格式、寻址方式特点。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4000" b="1" dirty="0">
                <a:solidFill>
                  <a:schemeClr val="tx1"/>
                </a:solidFill>
              </a:rPr>
              <a:t>第</a:t>
            </a:r>
            <a:r>
              <a:rPr lang="en-US" altLang="zh-CN" sz="4000" b="1" dirty="0">
                <a:solidFill>
                  <a:schemeClr val="tx1"/>
                </a:solidFill>
              </a:rPr>
              <a:t>3</a:t>
            </a:r>
            <a:r>
              <a:rPr lang="zh-CN" altLang="en-US" sz="4000" b="1" dirty="0">
                <a:solidFill>
                  <a:schemeClr val="tx1"/>
                </a:solidFill>
              </a:rPr>
              <a:t>章    </a:t>
            </a:r>
            <a:r>
              <a:rPr lang="zh-CN" altLang="en-US" sz="4000" b="1" dirty="0">
                <a:solidFill>
                  <a:schemeClr val="tx1"/>
                </a:solidFill>
                <a:latin typeface="方正楷体简体" pitchFamily="2" charset="-122"/>
                <a:ea typeface="方正楷体简体" pitchFamily="2" charset="-122"/>
              </a:rPr>
              <a:t>流水线技术</a:t>
            </a:r>
            <a:endParaRPr lang="zh-CN" altLang="en-US" sz="4000" b="1" dirty="0">
              <a:solidFill>
                <a:schemeClr val="tx1"/>
              </a:solidFill>
              <a:latin typeface="方正楷体简体" pitchFamily="2" charset="-122"/>
              <a:ea typeface="方正楷体简体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86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流水线定义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流水线的三种冒险及解决方法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流水线模型机指令系统、无相关流水线模型机多条指令执行过程，流水线模型机的控制信号的产生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流水线模型机中结构相关处理，数据前推、</a:t>
            </a:r>
            <a:r>
              <a:rPr lang="en-US" altLang="zh-CN" sz="2400" b="1" dirty="0"/>
              <a:t>load</a:t>
            </a:r>
            <a:r>
              <a:rPr lang="zh-CN" altLang="en-US" sz="2400" b="1" dirty="0"/>
              <a:t>前推实现，控制相关处理，指令执行的时序图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精确中断与非精确中断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/>
              <a:t>经典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段流水线扩展浮点流水线，涉及到的写冲突、相关及处理</a:t>
            </a:r>
            <a:endParaRPr lang="zh-CN" altLang="en-US" sz="2400" b="1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b="1" dirty="0">
                <a:solidFill>
                  <a:schemeClr val="tx1"/>
                </a:solidFill>
              </a:rPr>
              <a:t>第</a:t>
            </a:r>
            <a:r>
              <a:rPr lang="en-US" altLang="zh-CN" sz="3600" b="1" dirty="0">
                <a:solidFill>
                  <a:schemeClr val="tx1"/>
                </a:solidFill>
              </a:rPr>
              <a:t>5</a:t>
            </a:r>
            <a:r>
              <a:rPr lang="zh-CN" altLang="en-US" sz="3600" b="1" dirty="0">
                <a:solidFill>
                  <a:schemeClr val="tx1"/>
                </a:solidFill>
              </a:rPr>
              <a:t>章      </a:t>
            </a: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存储系统</a:t>
            </a:r>
            <a:endParaRPr lang="zh-CN" altLang="en-US" sz="36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381000" y="1143000"/>
            <a:ext cx="8610600" cy="5257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400" b="1" dirty="0"/>
              <a:t>Cache</a:t>
            </a:r>
            <a:r>
              <a:rPr lang="zh-CN" altLang="en-US" sz="2400" b="1" dirty="0"/>
              <a:t>存储器的三种映像方式（全相联、直接映像，组相联），物理地址与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地址的映射计算，</a:t>
            </a:r>
            <a:r>
              <a:rPr lang="en-US" altLang="zh-CN" sz="2400" b="1" dirty="0">
                <a:latin typeface="Tahoma" panose="020B0604030504040204" pitchFamily="34" charset="0"/>
              </a:rPr>
              <a:t>Cache</a:t>
            </a:r>
            <a:r>
              <a:rPr lang="zh-CN" altLang="en-US" sz="2400" b="1" dirty="0">
                <a:latin typeface="Tahoma" panose="020B0604030504040204" pitchFamily="34" charset="0"/>
              </a:rPr>
              <a:t>的映像规则，块标识，替换算法，写策略，性能计算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 eaLnBrk="1" hangingPunct="1"/>
            <a:r>
              <a:rPr lang="en-US" altLang="zh-CN" sz="2400" b="1" dirty="0">
                <a:latin typeface="Tahoma" panose="020B0604030504040204" pitchFamily="34" charset="0"/>
              </a:rPr>
              <a:t>Cache</a:t>
            </a:r>
            <a:r>
              <a:rPr lang="zh-CN" altLang="en-US" sz="2400" b="1" dirty="0">
                <a:latin typeface="Tahoma" panose="020B0604030504040204" pitchFamily="34" charset="0"/>
              </a:rPr>
              <a:t>性能优化的方法，减少缺失率</a:t>
            </a:r>
            <a:r>
              <a:rPr lang="en-US" altLang="zh-CN" sz="2400" b="1" dirty="0">
                <a:latin typeface="Tahoma" panose="020B0604030504040204" pitchFamily="34" charset="0"/>
              </a:rPr>
              <a:t>4</a:t>
            </a:r>
            <a:r>
              <a:rPr lang="zh-CN" altLang="en-US" sz="2400" b="1" dirty="0">
                <a:latin typeface="Tahoma" panose="020B0604030504040204" pitchFamily="34" charset="0"/>
              </a:rPr>
              <a:t>种，减少缺失代价</a:t>
            </a:r>
            <a:r>
              <a:rPr lang="en-US" altLang="zh-CN" sz="2400" b="1" dirty="0">
                <a:latin typeface="Tahoma" panose="020B0604030504040204" pitchFamily="34" charset="0"/>
              </a:rPr>
              <a:t>5</a:t>
            </a:r>
            <a:r>
              <a:rPr lang="zh-CN" altLang="en-US" sz="2400" b="1" dirty="0">
                <a:latin typeface="Tahoma" panose="020B0604030504040204" pitchFamily="34" charset="0"/>
              </a:rPr>
              <a:t>种，减少缺失率或缺失代价</a:t>
            </a:r>
            <a:r>
              <a:rPr lang="en-US" altLang="zh-CN" sz="2400" b="1" dirty="0">
                <a:latin typeface="Tahoma" panose="020B0604030504040204" pitchFamily="34" charset="0"/>
              </a:rPr>
              <a:t>3</a:t>
            </a:r>
            <a:r>
              <a:rPr lang="zh-CN" altLang="en-US" sz="2400" b="1" dirty="0">
                <a:latin typeface="Tahoma" panose="020B0604030504040204" pitchFamily="34" charset="0"/>
              </a:rPr>
              <a:t>种，减少命中时间</a:t>
            </a:r>
            <a:r>
              <a:rPr lang="en-US" altLang="zh-CN" sz="2400" b="1" dirty="0">
                <a:latin typeface="Tahoma" panose="020B0604030504040204" pitchFamily="34" charset="0"/>
              </a:rPr>
              <a:t>5</a:t>
            </a:r>
            <a:r>
              <a:rPr lang="zh-CN" altLang="en-US" sz="2400" b="1" dirty="0">
                <a:latin typeface="Tahoma" panose="020B0604030504040204" pitchFamily="34" charset="0"/>
              </a:rPr>
              <a:t>种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eaLnBrk="1" hangingPunct="1"/>
            <a:r>
              <a:rPr lang="en-US" altLang="zh-CN" sz="2400" b="1" dirty="0"/>
              <a:t>Cache </a:t>
            </a:r>
            <a:r>
              <a:rPr lang="zh-CN" altLang="en-US" sz="2400" b="1" dirty="0"/>
              <a:t>缺失</a:t>
            </a:r>
            <a:r>
              <a:rPr lang="en-US" altLang="zh-CN" sz="2400" b="1" dirty="0"/>
              <a:t>miss</a:t>
            </a:r>
            <a:r>
              <a:rPr lang="zh-CN" altLang="en-US" sz="2400" b="1" dirty="0"/>
              <a:t>次数的计算，</a:t>
            </a:r>
            <a:r>
              <a:rPr lang="en-US" altLang="zh-CN" sz="2400" b="1" dirty="0"/>
              <a:t>Cache </a:t>
            </a:r>
            <a:r>
              <a:rPr lang="zh-CN" altLang="en-US" sz="2400" b="1" dirty="0"/>
              <a:t>缺失率、平均访存时间、</a:t>
            </a:r>
            <a:r>
              <a:rPr lang="en-US" altLang="zh-CN" sz="2400" b="1" dirty="0"/>
              <a:t>CPU</a:t>
            </a:r>
            <a:r>
              <a:rPr lang="zh-CN" altLang="en-US" sz="2400" b="1"/>
              <a:t>执行时间之间的联系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主存储器优化性能的技术：增加带宽，交叉访问存储器</a:t>
            </a:r>
            <a:endParaRPr lang="zh-CN" altLang="en-US" sz="2400" b="1" dirty="0"/>
          </a:p>
          <a:p>
            <a:pPr eaLnBrk="1" hangingPunct="1"/>
            <a:r>
              <a:rPr lang="zh-CN" altLang="en-US" sz="2400" b="1" dirty="0"/>
              <a:t>虚拟存储器基本概念，页式虚拟存储器，映像规则，查找方法，替换算法，写策略，快表</a:t>
            </a:r>
            <a:r>
              <a:rPr lang="en-US" altLang="zh-CN" sz="2400" b="1" dirty="0"/>
              <a:t>TLB</a:t>
            </a:r>
            <a:r>
              <a:rPr lang="zh-CN" altLang="en-US" sz="2400" b="1" dirty="0"/>
              <a:t>的结构与作用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虚拟存储器与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综合的地址计算</a:t>
            </a:r>
            <a:endParaRPr lang="zh-CN" altLang="en-US" sz="2400" b="1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8195" name="Text Box 4"/>
          <p:cNvSpPr txBox="1"/>
          <p:nvPr/>
        </p:nvSpPr>
        <p:spPr>
          <a:xfrm>
            <a:off x="533400" y="2362200"/>
            <a:ext cx="8229600" cy="1169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8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/>
              <a:t>范围：以</a:t>
            </a:r>
            <a:r>
              <a:rPr lang="en-US" altLang="zh-CN" sz="2800" b="1" dirty="0"/>
              <a:t>PPT</a:t>
            </a:r>
            <a:r>
              <a:rPr lang="zh-CN" altLang="en-US" sz="2800" b="1" dirty="0"/>
              <a:t>课件为主，作业、课堂练习为辅</a:t>
            </a:r>
            <a:endParaRPr lang="en-US" altLang="zh-CN" sz="2000" b="1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bb69d3a2-89c6-483a-8269-89fe8055215e"/>
  <p:tag name="COMMONDATA" val="eyJoZGlkIjoiOGZiMmE4MzY3MTVjNmY3YmQwMTgxY2E1NTQ3MWU4ND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>全屏显示(4:3)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方正楷体简体</vt:lpstr>
      <vt:lpstr>楷体_GB2312</vt:lpstr>
      <vt:lpstr>新宋体</vt:lpstr>
      <vt:lpstr>Tahoma</vt:lpstr>
      <vt:lpstr>微软雅黑</vt:lpstr>
      <vt:lpstr>Arial Unicode MS</vt:lpstr>
      <vt:lpstr>默认设计模板</vt:lpstr>
      <vt:lpstr>第1章  概述 </vt:lpstr>
      <vt:lpstr>第2章   指令系统</vt:lpstr>
      <vt:lpstr>第3章    流水线技术</vt:lpstr>
      <vt:lpstr>第5章      存储系统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Shaoshuai Zhang</dc:creator>
  <cp:lastModifiedBy>leaf</cp:lastModifiedBy>
  <cp:revision>104</cp:revision>
  <dcterms:created xsi:type="dcterms:W3CDTF">2023-05-18T02:50:00Z</dcterms:created>
  <dcterms:modified xsi:type="dcterms:W3CDTF">2024-04-29T02:31:52Z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840B0FB6FC114E8AA4AB90A1E13DAA24_12</vt:lpwstr>
  </property>
  <property fmtid="{D5CDD505-2E9C-101B-9397-08002B2CF9AE}" pid="4" name="KSOProductBuildVer">
    <vt:lpwstr>2052-12.1.0.16417</vt:lpwstr>
  </property>
</Properties>
</file>