
<file path=[Content_Types].xml><?xml version="1.0" encoding="utf-8"?>
<Types xmlns="http://schemas.openxmlformats.org/package/2006/content-types">
  <Default Extension="jpeg" ContentType="image/jpeg"/>
  <Default Extension="vml" ContentType="application/vnd.openxmlformats-officedocument.vmlDrawing"/>
  <Default Extension="doc" ContentType="application/msword"/>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382" r:id="rId3"/>
    <p:sldId id="384" r:id="rId4"/>
    <p:sldId id="383" r:id="rId5"/>
    <p:sldId id="447" r:id="rId6"/>
    <p:sldId id="259" r:id="rId7"/>
    <p:sldId id="444" r:id="rId8"/>
    <p:sldId id="260" r:id="rId9"/>
    <p:sldId id="446" r:id="rId10"/>
    <p:sldId id="262" r:id="rId11"/>
    <p:sldId id="435" r:id="rId12"/>
    <p:sldId id="559" r:id="rId13"/>
    <p:sldId id="443" r:id="rId14"/>
    <p:sldId id="507" r:id="rId15"/>
    <p:sldId id="508" r:id="rId16"/>
    <p:sldId id="290" r:id="rId18"/>
    <p:sldId id="263" r:id="rId19"/>
    <p:sldId id="264" r:id="rId20"/>
    <p:sldId id="438" r:id="rId21"/>
    <p:sldId id="439" r:id="rId22"/>
    <p:sldId id="440" r:id="rId23"/>
    <p:sldId id="441" r:id="rId24"/>
    <p:sldId id="442" r:id="rId25"/>
    <p:sldId id="265" r:id="rId26"/>
    <p:sldId id="266" r:id="rId27"/>
    <p:sldId id="305" r:id="rId28"/>
    <p:sldId id="307" r:id="rId29"/>
    <p:sldId id="308" r:id="rId30"/>
    <p:sldId id="309" r:id="rId31"/>
    <p:sldId id="312" r:id="rId32"/>
    <p:sldId id="448" r:id="rId33"/>
    <p:sldId id="313" r:id="rId34"/>
    <p:sldId id="310" r:id="rId35"/>
    <p:sldId id="560" r:id="rId36"/>
    <p:sldId id="561" r:id="rId37"/>
    <p:sldId id="562" r:id="rId38"/>
    <p:sldId id="449" r:id="rId39"/>
    <p:sldId id="316" r:id="rId40"/>
    <p:sldId id="279" r:id="rId41"/>
    <p:sldId id="280" r:id="rId42"/>
    <p:sldId id="347" r:id="rId43"/>
    <p:sldId id="563" r:id="rId44"/>
    <p:sldId id="281" r:id="rId45"/>
    <p:sldId id="348" r:id="rId46"/>
    <p:sldId id="564" r:id="rId47"/>
    <p:sldId id="565" r:id="rId48"/>
    <p:sldId id="353" r:id="rId49"/>
    <p:sldId id="566" r:id="rId50"/>
    <p:sldId id="567" r:id="rId51"/>
    <p:sldId id="568" r:id="rId52"/>
    <p:sldId id="569" r:id="rId53"/>
    <p:sldId id="570" r:id="rId54"/>
    <p:sldId id="571" r:id="rId55"/>
    <p:sldId id="572" r:id="rId56"/>
    <p:sldId id="287" r:id="rId57"/>
    <p:sldId id="360" r:id="rId58"/>
    <p:sldId id="573" r:id="rId59"/>
    <p:sldId id="574" r:id="rId60"/>
    <p:sldId id="363" r:id="rId61"/>
    <p:sldId id="575" r:id="rId62"/>
    <p:sldId id="576" r:id="rId63"/>
    <p:sldId id="577" r:id="rId64"/>
    <p:sldId id="578" r:id="rId65"/>
    <p:sldId id="579" r:id="rId66"/>
    <p:sldId id="580" r:id="rId67"/>
    <p:sldId id="581" r:id="rId68"/>
    <p:sldId id="288" r:id="rId6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36" y="-114"/>
      </p:cViewPr>
      <p:guideLst>
        <p:guide orient="horz" pos="2160"/>
        <p:guide pos="2907"/>
      </p:guideLst>
    </p:cSldViewPr>
  </p:slideViewPr>
  <p:notesTextViewPr>
    <p:cViewPr>
      <p:scale>
        <a:sx n="100" d="100"/>
        <a:sy n="100" d="100"/>
      </p:scale>
      <p:origin x="0" y="0"/>
    </p:cViewPr>
  </p:notesTextViewPr>
  <p:sorterViewPr>
    <p:cViewPr>
      <p:scale>
        <a:sx n="66" d="100"/>
        <a:sy n="66" d="100"/>
      </p:scale>
      <p:origin x="0" y="159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3A660A-3546-4391-9BFD-24BB0EA6C45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C3576F-E376-4B22-B075-53713CCF9A9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5" name="Rectangle 2"/>
          <p:cNvSpPr>
            <a:spLocks noGrp="1"/>
          </p:cNvSpPr>
          <p:nvPr>
            <p:ph type="hdr" sz="quarter"/>
          </p:nvPr>
        </p:nvSpPr>
        <p:spPr>
          <a:xfrm>
            <a:off x="0" y="0"/>
            <a:ext cx="2971800" cy="457200"/>
          </a:xfrm>
          <a:prstGeom prst="rect">
            <a:avLst/>
          </a:prstGeom>
          <a:noFill/>
          <a:ln w="9525">
            <a:noFill/>
          </a:ln>
        </p:spPr>
        <p:txBody>
          <a:bodyPr wrap="square" lIns="91440" tIns="45720" rIns="91440" bIns="45720" anchor="t"/>
          <a:p>
            <a:pPr lvl="0" indent="0"/>
            <a:r>
              <a:rPr lang="en-AU" altLang="zh-CN" sz="1200" dirty="0"/>
              <a:t>Morgan Kaufmann Publishers</a:t>
            </a:r>
            <a:endParaRPr lang="en-AU" altLang="zh-CN" sz="1200" dirty="0"/>
          </a:p>
        </p:txBody>
      </p:sp>
      <p:sp>
        <p:nvSpPr>
          <p:cNvPr id="93186" name="Rectangle 3"/>
          <p:cNvSpPr txBox="1">
            <a:spLocks noGrp="1"/>
          </p:cNvSpPr>
          <p:nvPr>
            <p:ph type="dt" sz="half"/>
          </p:nvPr>
        </p:nvSpPr>
        <p:spPr>
          <a:xfrm>
            <a:off x="3884613" y="0"/>
            <a:ext cx="2971800" cy="457200"/>
          </a:xfrm>
          <a:prstGeom prst="rect">
            <a:avLst/>
          </a:prstGeom>
          <a:noFill/>
          <a:ln w="9525">
            <a:noFill/>
          </a:ln>
        </p:spPr>
        <p:txBody>
          <a:bodyPr wrap="square" lIns="91440" tIns="45720" rIns="91440" bIns="45720" anchor="t"/>
          <a:p>
            <a:pPr lvl="0" indent="0" algn="r"/>
            <a:fld id="{BB962C8B-B14F-4D97-AF65-F5344CB8AC3E}" type="datetime3">
              <a:rPr lang="en-AU" altLang="zh-CN" sz="1200" dirty="0"/>
            </a:fld>
            <a:endParaRPr lang="en-AU" altLang="zh-CN" sz="1200" dirty="0"/>
          </a:p>
        </p:txBody>
      </p:sp>
      <p:sp>
        <p:nvSpPr>
          <p:cNvPr id="93187" name="Rectangle 6"/>
          <p:cNvSpPr txBox="1">
            <a:spLocks noGrp="1"/>
          </p:cNvSpPr>
          <p:nvPr>
            <p:ph type="ftr" sz="quarter"/>
          </p:nvPr>
        </p:nvSpPr>
        <p:spPr>
          <a:xfrm>
            <a:off x="0" y="8685213"/>
            <a:ext cx="2971800" cy="457200"/>
          </a:xfrm>
          <a:prstGeom prst="rect">
            <a:avLst/>
          </a:prstGeom>
          <a:noFill/>
          <a:ln w="9525">
            <a:noFill/>
          </a:ln>
        </p:spPr>
        <p:txBody>
          <a:bodyPr wrap="square" lIns="91440" tIns="45720" rIns="91440" bIns="45720" anchor="b"/>
          <a:p>
            <a:pPr lvl="0" indent="0"/>
            <a:r>
              <a:rPr lang="en-AU" altLang="zh-CN" sz="1200" dirty="0"/>
              <a:t>Chapter 4 — The Processor</a:t>
            </a:r>
            <a:endParaRPr lang="en-AU" altLang="zh-CN" sz="1200" dirty="0"/>
          </a:p>
        </p:txBody>
      </p:sp>
      <p:sp>
        <p:nvSpPr>
          <p:cNvPr id="93188" name="Rectangle 7"/>
          <p:cNvSpPr txBox="1">
            <a:spLocks noGrp="1"/>
          </p:cNvSpPr>
          <p:nvPr>
            <p:ph type="sldNum" sz="quarter"/>
          </p:nvPr>
        </p:nvSpPr>
        <p:spPr>
          <a:xfrm>
            <a:off x="3884613" y="8685213"/>
            <a:ext cx="2971800" cy="457200"/>
          </a:xfrm>
          <a:prstGeom prst="rect">
            <a:avLst/>
          </a:prstGeom>
          <a:noFill/>
          <a:ln w="9525">
            <a:noFill/>
          </a:ln>
        </p:spPr>
        <p:txBody>
          <a:bodyPr wrap="square" lIns="91440" tIns="45720" rIns="91440" bIns="45720" anchor="b"/>
          <a:p>
            <a:pPr lvl="0" indent="0" algn="r"/>
            <a:fld id="{9A0DB2DC-4C9A-4742-B13C-FB6460FD3503}" type="slidenum">
              <a:rPr lang="en-AU" altLang="zh-CN" sz="1200" dirty="0"/>
            </a:fld>
            <a:endParaRPr lang="en-AU" altLang="zh-CN" sz="1200" dirty="0"/>
          </a:p>
        </p:txBody>
      </p:sp>
      <p:sp>
        <p:nvSpPr>
          <p:cNvPr id="93189" name="Rectangle 2"/>
          <p:cNvSpPr>
            <a:spLocks noRot="1" noTextEdit="1"/>
          </p:cNvSpPr>
          <p:nvPr>
            <p:ph type="sldImg"/>
          </p:nvPr>
        </p:nvSpPr>
        <p:spPr/>
      </p:sp>
      <p:sp>
        <p:nvSpPr>
          <p:cNvPr id="93190" name="Rectangle 3"/>
          <p:cNvSpPr>
            <a:spLocks noGrp="1"/>
          </p:cNvSpPr>
          <p:nvPr>
            <p:ph type="body"/>
          </p:nvPr>
        </p:nvSpPr>
        <p:spPr/>
        <p:txBody>
          <a:bodyPr wrap="square" lIns="91440" tIns="45720" rIns="91440" bIns="45720" anchor="t"/>
          <a:p>
            <a:pPr lvl="0"/>
            <a:endParaRPr lang="zh-CN"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8C3576F-E376-4B22-B075-53713CCF9A91}"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B2E2FEC-58F8-4A39-B84C-CD3D9BABFD27}"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6EB07C9-6FFC-4AA7-9CB3-003B17229A41}"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29D1C05-21EF-4241-96E8-02F153C18869}"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43000" y="228600"/>
            <a:ext cx="7696200" cy="990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04800" y="1447800"/>
            <a:ext cx="8534400" cy="23241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304800" y="3924300"/>
            <a:ext cx="8534400" cy="23241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839ED1B-1067-4DF2-B5E9-13752EDD2C28}"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0AA4F52-E180-4645-937B-FF9F920245B6}"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C3CADF7-7ECC-4EC5-80D5-4B67F13D4726}"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AF1F1F1-C18B-4334-A77F-19F11723B32D}"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82FF007-79D3-40EB-BAD3-DD2EE37FB234}"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38348D3-C985-47FB-B04A-B21C437A65B3}"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65DAF1F5-3DE3-476F-9DF5-62758DAE2926}"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C578B291-576D-4098-9868-E7BD0BD9627C}"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AA1C7B-8773-47CC-802A-32D4B6CC0974}"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wmf"/><Relationship Id="rId1" Type="http://schemas.openxmlformats.org/officeDocument/2006/relationships/oleObject" Target="../embeddings/Document1.doc"/></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12.wmf"/><Relationship Id="rId1" Type="http://schemas.openxmlformats.org/officeDocument/2006/relationships/oleObject" Target="../embeddings/Document2.doc"/></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14.wmf"/><Relationship Id="rId1" Type="http://schemas.openxmlformats.org/officeDocument/2006/relationships/oleObject" Target="../embeddings/Document3.doc"/></Relationships>
</file>

<file path=ppt/slides/_rels/slide45.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Document4.doc"/></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16.emf"/><Relationship Id="rId1" Type="http://schemas.openxmlformats.org/officeDocument/2006/relationships/oleObject" Target="../embeddings/Document5.doc"/></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5.wmf"/><Relationship Id="rId1" Type="http://schemas.openxmlformats.org/officeDocument/2006/relationships/oleObject" Target="../embeddings/Document6.doc"/></Relationships>
</file>

<file path=ppt/slides/_rels/slide53.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oleObject" Target="../embeddings/Document7.doc"/></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wmf"/></Relationships>
</file>

<file path=ppt/slides/_rels/slide5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9.emf"/><Relationship Id="rId1" Type="http://schemas.openxmlformats.org/officeDocument/2006/relationships/oleObject" Target="../embeddings/oleObject1.bin"/></Relationships>
</file>

<file path=ppt/slides/_rels/slide56.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20.emf"/><Relationship Id="rId1"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zh-CN"/>
              <a:t>第三章 流水线技术</a:t>
            </a:r>
            <a:endParaRPr lang="zh-CN" altLang="zh-CN"/>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defRPr/>
            </a:pPr>
            <a:r>
              <a:rPr lang="en-US" altLang="zh-CN" b="1" dirty="0" smtClean="0">
                <a:solidFill>
                  <a:srgbClr val="FF0000"/>
                </a:solidFill>
              </a:rPr>
              <a:t>MIPS</a:t>
            </a:r>
            <a:r>
              <a:rPr lang="zh-CN" altLang="en-US" b="1" dirty="0" smtClean="0">
                <a:solidFill>
                  <a:srgbClr val="FF0000"/>
                </a:solidFill>
              </a:rPr>
              <a:t>架构中的异常</a:t>
            </a:r>
            <a:endParaRPr lang="en-US" altLang="zh-CN" b="1" dirty="0">
              <a:solidFill>
                <a:srgbClr val="000000"/>
              </a:solidFill>
              <a:latin typeface="Arial" panose="020B0604020202020204" pitchFamily="34" charset="0"/>
            </a:endParaRPr>
          </a:p>
        </p:txBody>
      </p:sp>
      <p:sp>
        <p:nvSpPr>
          <p:cNvPr id="91139" name="Rectangle 3"/>
          <p:cNvSpPr>
            <a:spLocks noGrp="1" noChangeArrowheads="1"/>
          </p:cNvSpPr>
          <p:nvPr>
            <p:ph type="body" idx="1"/>
          </p:nvPr>
        </p:nvSpPr>
        <p:spPr>
          <a:xfrm>
            <a:off x="304800" y="1447800"/>
            <a:ext cx="8534400" cy="5029200"/>
          </a:xfrm>
        </p:spPr>
        <p:txBody>
          <a:bodyPr/>
          <a:lstStyle/>
          <a:p>
            <a:r>
              <a:rPr lang="zh-CN" altLang="en-US" sz="2800" b="1" dirty="0" smtClean="0">
                <a:solidFill>
                  <a:srgbClr val="000000"/>
                </a:solidFill>
                <a:latin typeface="Comic Sans MS" panose="030F0702030302020204" pitchFamily="66" charset="0"/>
              </a:rPr>
              <a:t>异常可能在流水线的哪些阶段中产生？</a:t>
            </a:r>
            <a:endParaRPr lang="en-US" altLang="zh-CN" sz="2800" b="1" dirty="0" smtClean="0">
              <a:solidFill>
                <a:srgbClr val="000000"/>
              </a:solidFill>
              <a:latin typeface="Comic Sans MS" panose="030F0702030302020204" pitchFamily="66" charset="0"/>
            </a:endParaRPr>
          </a:p>
          <a:p>
            <a:r>
              <a:rPr lang="zh-CN" altLang="en-US" sz="2800" b="1" u="sng" dirty="0" smtClean="0">
                <a:solidFill>
                  <a:srgbClr val="063DE9"/>
                </a:solidFill>
                <a:latin typeface="Comic Sans MS" panose="030F0702030302020204" pitchFamily="66" charset="0"/>
              </a:rPr>
              <a:t>阶段</a:t>
            </a:r>
            <a:r>
              <a:rPr lang="en-US" altLang="zh-CN" sz="2800" b="1" u="sng" dirty="0" smtClean="0">
                <a:solidFill>
                  <a:srgbClr val="063DE9"/>
                </a:solidFill>
                <a:latin typeface="Comic Sans MS" panose="030F0702030302020204" pitchFamily="66" charset="0"/>
              </a:rPr>
              <a:t>           </a:t>
            </a:r>
            <a:r>
              <a:rPr lang="zh-CN" altLang="en-US" sz="2800" b="1" u="sng" dirty="0" smtClean="0">
                <a:solidFill>
                  <a:srgbClr val="063DE9"/>
                </a:solidFill>
                <a:latin typeface="Comic Sans MS" panose="030F0702030302020204" pitchFamily="66" charset="0"/>
              </a:rPr>
              <a:t>可能产生的异常类型 </a:t>
            </a:r>
            <a:endParaRPr lang="en-US" altLang="zh-CN" sz="2800" b="1" u="sng" dirty="0" smtClean="0">
              <a:solidFill>
                <a:srgbClr val="063DE9"/>
              </a:solidFill>
              <a:latin typeface="Comic Sans MS" panose="030F0702030302020204" pitchFamily="66" charset="0"/>
            </a:endParaRPr>
          </a:p>
          <a:p>
            <a:pPr lvl="1">
              <a:buFontTx/>
              <a:buNone/>
            </a:pPr>
            <a:r>
              <a:rPr lang="en-US" altLang="zh-CN" sz="2400" b="1" dirty="0" smtClean="0">
                <a:solidFill>
                  <a:srgbClr val="000000"/>
                </a:solidFill>
                <a:latin typeface="Comic Sans MS" panose="030F0702030302020204" pitchFamily="66" charset="0"/>
              </a:rPr>
              <a:t>IF 		   </a:t>
            </a:r>
            <a:r>
              <a:rPr lang="zh-CN" altLang="en-US" sz="2400" b="1" dirty="0" smtClean="0">
                <a:solidFill>
                  <a:srgbClr val="000000"/>
                </a:solidFill>
                <a:latin typeface="Comic Sans MS" panose="030F0702030302020204" pitchFamily="66" charset="0"/>
              </a:rPr>
              <a:t>取指时发生缺页</a:t>
            </a:r>
            <a:r>
              <a:rPr lang="en-US" altLang="zh-CN" sz="2400" b="1" dirty="0" smtClean="0">
                <a:solidFill>
                  <a:srgbClr val="000000"/>
                </a:solidFill>
                <a:latin typeface="Comic Sans MS" panose="030F0702030302020204" pitchFamily="66" charset="0"/>
              </a:rPr>
              <a:t>; 	</a:t>
            </a:r>
            <a:endParaRPr lang="en-US" altLang="zh-CN" sz="2400" b="1" dirty="0" smtClean="0">
              <a:solidFill>
                <a:srgbClr val="000000"/>
              </a:solidFill>
              <a:latin typeface="Comic Sans MS" panose="030F0702030302020204" pitchFamily="66" charset="0"/>
            </a:endParaRPr>
          </a:p>
          <a:p>
            <a:pPr lvl="1">
              <a:buFontTx/>
              <a:buNone/>
            </a:pPr>
            <a:r>
              <a:rPr lang="en-US" altLang="zh-CN" sz="2400" b="1" dirty="0" smtClean="0">
                <a:solidFill>
                  <a:srgbClr val="000000"/>
                </a:solidFill>
                <a:latin typeface="Comic Sans MS" panose="030F0702030302020204" pitchFamily="66" charset="0"/>
              </a:rPr>
              <a:t>			   </a:t>
            </a:r>
            <a:r>
              <a:rPr lang="zh-CN" altLang="en-US" sz="2400" b="1" dirty="0" smtClean="0">
                <a:solidFill>
                  <a:srgbClr val="000000"/>
                </a:solidFill>
                <a:latin typeface="Comic Sans MS" panose="030F0702030302020204" pitchFamily="66" charset="0"/>
              </a:rPr>
              <a:t>存储器访问边界未对齐</a:t>
            </a:r>
            <a:r>
              <a:rPr lang="en-US" altLang="zh-CN" sz="2400" b="1" dirty="0" smtClean="0">
                <a:solidFill>
                  <a:srgbClr val="000000"/>
                </a:solidFill>
                <a:latin typeface="Comic Sans MS" panose="030F0702030302020204" pitchFamily="66" charset="0"/>
              </a:rPr>
              <a:t>;</a:t>
            </a:r>
            <a:endParaRPr lang="en-US" altLang="zh-CN" sz="2400" b="1" dirty="0" smtClean="0">
              <a:solidFill>
                <a:srgbClr val="000000"/>
              </a:solidFill>
              <a:latin typeface="Comic Sans MS" panose="030F0702030302020204" pitchFamily="66" charset="0"/>
            </a:endParaRPr>
          </a:p>
          <a:p>
            <a:pPr lvl="1">
              <a:buFontTx/>
              <a:buNone/>
            </a:pPr>
            <a:r>
              <a:rPr lang="en-US" altLang="zh-CN" sz="2400" b="1" dirty="0" smtClean="0">
                <a:solidFill>
                  <a:srgbClr val="000000"/>
                </a:solidFill>
                <a:latin typeface="Comic Sans MS" panose="030F0702030302020204" pitchFamily="66" charset="0"/>
              </a:rPr>
              <a:t>			   </a:t>
            </a:r>
            <a:r>
              <a:rPr lang="zh-CN" altLang="en-US" sz="2400" b="1" dirty="0" smtClean="0">
                <a:solidFill>
                  <a:srgbClr val="000000"/>
                </a:solidFill>
                <a:latin typeface="Comic Sans MS" panose="030F0702030302020204" pitchFamily="66" charset="0"/>
              </a:rPr>
              <a:t>违反了存储器访问权限</a:t>
            </a:r>
            <a:r>
              <a:rPr lang="en-US" altLang="zh-CN" sz="2400" b="1" dirty="0" smtClean="0">
                <a:solidFill>
                  <a:srgbClr val="000000"/>
                </a:solidFill>
                <a:latin typeface="Comic Sans MS" panose="030F0702030302020204" pitchFamily="66" charset="0"/>
              </a:rPr>
              <a:t>;</a:t>
            </a:r>
            <a:endParaRPr lang="en-US" altLang="zh-CN" sz="2400" b="1" dirty="0" smtClean="0">
              <a:solidFill>
                <a:srgbClr val="000000"/>
              </a:solidFill>
              <a:latin typeface="Comic Sans MS" panose="030F0702030302020204" pitchFamily="66" charset="0"/>
            </a:endParaRPr>
          </a:p>
          <a:p>
            <a:pPr lvl="1">
              <a:buFontTx/>
              <a:buNone/>
            </a:pPr>
            <a:r>
              <a:rPr lang="en-US" altLang="zh-CN" sz="2400" b="1" dirty="0" smtClean="0">
                <a:solidFill>
                  <a:schemeClr val="accent6">
                    <a:lumMod val="75000"/>
                  </a:schemeClr>
                </a:solidFill>
                <a:latin typeface="Comic Sans MS" panose="030F0702030302020204" pitchFamily="66" charset="0"/>
              </a:rPr>
              <a:t>ID 	   </a:t>
            </a:r>
            <a:r>
              <a:rPr lang="zh-CN" altLang="en-US" sz="2400" b="1" dirty="0" smtClean="0">
                <a:solidFill>
                  <a:schemeClr val="accent6">
                    <a:lumMod val="75000"/>
                  </a:schemeClr>
                </a:solidFill>
                <a:latin typeface="Comic Sans MS" panose="030F0702030302020204" pitchFamily="66" charset="0"/>
              </a:rPr>
              <a:t>未定义的或非法操作码</a:t>
            </a:r>
            <a:r>
              <a:rPr lang="en-US" altLang="zh-CN" sz="2400" b="1" dirty="0" smtClean="0">
                <a:solidFill>
                  <a:schemeClr val="accent6">
                    <a:lumMod val="75000"/>
                  </a:schemeClr>
                </a:solidFill>
                <a:latin typeface="Comic Sans MS" panose="030F0702030302020204" pitchFamily="66" charset="0"/>
              </a:rPr>
              <a:t>;</a:t>
            </a:r>
            <a:endParaRPr lang="en-US" altLang="zh-CN" sz="2400" b="1" dirty="0" smtClean="0">
              <a:solidFill>
                <a:schemeClr val="accent6">
                  <a:lumMod val="75000"/>
                </a:schemeClr>
              </a:solidFill>
              <a:latin typeface="Comic Sans MS" panose="030F0702030302020204" pitchFamily="66" charset="0"/>
            </a:endParaRPr>
          </a:p>
          <a:p>
            <a:pPr lvl="1">
              <a:buFontTx/>
              <a:buNone/>
            </a:pPr>
            <a:r>
              <a:rPr lang="en-US" altLang="zh-CN" sz="2400" b="1" dirty="0" smtClean="0">
                <a:solidFill>
                  <a:srgbClr val="000000"/>
                </a:solidFill>
                <a:latin typeface="Comic Sans MS" panose="030F0702030302020204" pitchFamily="66" charset="0"/>
              </a:rPr>
              <a:t>EX 	           </a:t>
            </a:r>
            <a:r>
              <a:rPr lang="zh-CN" altLang="en-US" sz="2400" b="1" dirty="0" smtClean="0">
                <a:solidFill>
                  <a:srgbClr val="000000"/>
                </a:solidFill>
                <a:latin typeface="Comic Sans MS" panose="030F0702030302020204" pitchFamily="66" charset="0"/>
              </a:rPr>
              <a:t>算术异常</a:t>
            </a:r>
            <a:r>
              <a:rPr lang="en-US" altLang="zh-CN" sz="2400" b="1" dirty="0" smtClean="0">
                <a:solidFill>
                  <a:srgbClr val="000000"/>
                </a:solidFill>
                <a:latin typeface="Comic Sans MS" panose="030F0702030302020204" pitchFamily="66" charset="0"/>
              </a:rPr>
              <a:t>;</a:t>
            </a:r>
            <a:endParaRPr lang="en-US" altLang="zh-CN" sz="2400" b="1" dirty="0" smtClean="0">
              <a:solidFill>
                <a:srgbClr val="000000"/>
              </a:solidFill>
              <a:latin typeface="Comic Sans MS" panose="030F0702030302020204" pitchFamily="66" charset="0"/>
            </a:endParaRPr>
          </a:p>
          <a:p>
            <a:pPr lvl="1">
              <a:buFontTx/>
              <a:buNone/>
            </a:pPr>
            <a:r>
              <a:rPr lang="en-US" altLang="zh-CN" sz="2400" b="1" dirty="0" smtClean="0">
                <a:solidFill>
                  <a:srgbClr val="0070C0"/>
                </a:solidFill>
                <a:latin typeface="Comic Sans MS" panose="030F0702030302020204" pitchFamily="66" charset="0"/>
              </a:rPr>
              <a:t>MEM 	    </a:t>
            </a:r>
            <a:r>
              <a:rPr lang="zh-CN" altLang="en-US" sz="2400" b="1" dirty="0" smtClean="0">
                <a:solidFill>
                  <a:srgbClr val="0070C0"/>
                </a:solidFill>
                <a:latin typeface="Comic Sans MS" panose="030F0702030302020204" pitchFamily="66" charset="0"/>
              </a:rPr>
              <a:t>存取数据时缺页</a:t>
            </a:r>
            <a:r>
              <a:rPr lang="en-US" altLang="zh-CN" sz="2400" b="1" dirty="0" smtClean="0">
                <a:solidFill>
                  <a:srgbClr val="0070C0"/>
                </a:solidFill>
                <a:latin typeface="Comic Sans MS" panose="030F0702030302020204" pitchFamily="66" charset="0"/>
              </a:rPr>
              <a:t>; </a:t>
            </a:r>
            <a:endParaRPr lang="en-US" altLang="zh-CN" sz="2400" b="1" dirty="0" smtClean="0">
              <a:solidFill>
                <a:srgbClr val="0070C0"/>
              </a:solidFill>
              <a:latin typeface="Comic Sans MS" panose="030F0702030302020204" pitchFamily="66" charset="0"/>
            </a:endParaRPr>
          </a:p>
          <a:p>
            <a:pPr lvl="1">
              <a:buFontTx/>
              <a:buNone/>
            </a:pPr>
            <a:r>
              <a:rPr lang="en-US" altLang="zh-CN" sz="2400" b="1" dirty="0" smtClean="0">
                <a:solidFill>
                  <a:srgbClr val="0070C0"/>
                </a:solidFill>
                <a:latin typeface="Comic Sans MS" panose="030F0702030302020204" pitchFamily="66" charset="0"/>
              </a:rPr>
              <a:t>			    </a:t>
            </a:r>
            <a:r>
              <a:rPr lang="zh-CN" altLang="en-US" sz="2400" b="1" dirty="0" smtClean="0">
                <a:solidFill>
                  <a:srgbClr val="0070C0"/>
                </a:solidFill>
                <a:latin typeface="Comic Sans MS" panose="030F0702030302020204" pitchFamily="66" charset="0"/>
              </a:rPr>
              <a:t>存储器访问边界未对齐</a:t>
            </a:r>
            <a:r>
              <a:rPr lang="en-US" altLang="zh-CN" sz="2400" b="1" dirty="0" smtClean="0">
                <a:solidFill>
                  <a:srgbClr val="0070C0"/>
                </a:solidFill>
                <a:latin typeface="Comic Sans MS" panose="030F0702030302020204" pitchFamily="66" charset="0"/>
              </a:rPr>
              <a:t>;</a:t>
            </a:r>
            <a:endParaRPr lang="en-US" altLang="zh-CN" sz="2400" b="1" dirty="0" smtClean="0">
              <a:solidFill>
                <a:srgbClr val="0070C0"/>
              </a:solidFill>
              <a:latin typeface="Comic Sans MS" panose="030F0702030302020204" pitchFamily="66" charset="0"/>
            </a:endParaRPr>
          </a:p>
          <a:p>
            <a:pPr lvl="1">
              <a:buFontTx/>
              <a:buNone/>
            </a:pPr>
            <a:r>
              <a:rPr lang="en-US" altLang="zh-CN" sz="2400" b="1" dirty="0" smtClean="0">
                <a:solidFill>
                  <a:srgbClr val="0070C0"/>
                </a:solidFill>
                <a:latin typeface="Comic Sans MS" panose="030F0702030302020204" pitchFamily="66" charset="0"/>
              </a:rPr>
              <a:t>			    </a:t>
            </a:r>
            <a:r>
              <a:rPr lang="zh-CN" altLang="en-US" sz="2400" b="1" dirty="0" smtClean="0">
                <a:solidFill>
                  <a:srgbClr val="0070C0"/>
                </a:solidFill>
                <a:latin typeface="Comic Sans MS" panose="030F0702030302020204" pitchFamily="66" charset="0"/>
              </a:rPr>
              <a:t>违反了存储器访问权限</a:t>
            </a:r>
            <a:r>
              <a:rPr lang="en-US" altLang="zh-CN" sz="2400" b="1" dirty="0" smtClean="0">
                <a:solidFill>
                  <a:srgbClr val="0070C0"/>
                </a:solidFill>
                <a:latin typeface="Comic Sans MS" panose="030F0702030302020204" pitchFamily="66" charset="0"/>
              </a:rPr>
              <a:t>;</a:t>
            </a:r>
            <a:endParaRPr lang="en-US" altLang="zh-CN" sz="2400" b="1" dirty="0" smtClean="0">
              <a:solidFill>
                <a:srgbClr val="0070C0"/>
              </a:solidFill>
              <a:latin typeface="Comic Sans MS" panose="030F0702030302020204" pitchFamily="66" charset="0"/>
            </a:endParaRPr>
          </a:p>
          <a:p>
            <a:pPr lvl="1">
              <a:buFontTx/>
              <a:buNone/>
            </a:pPr>
            <a:r>
              <a:rPr lang="en-US" altLang="zh-CN" sz="2400" b="1" dirty="0" smtClean="0">
                <a:solidFill>
                  <a:srgbClr val="000000"/>
                </a:solidFill>
                <a:latin typeface="Comic Sans MS" panose="030F0702030302020204" pitchFamily="66" charset="0"/>
              </a:rPr>
              <a:t>WB 	              </a:t>
            </a:r>
            <a:r>
              <a:rPr lang="zh-CN" altLang="en-US" sz="2400" b="1" dirty="0" smtClean="0">
                <a:solidFill>
                  <a:srgbClr val="000000"/>
                </a:solidFill>
                <a:latin typeface="Comic Sans MS" panose="030F0702030302020204" pitchFamily="66" charset="0"/>
              </a:rPr>
              <a:t>无</a:t>
            </a:r>
            <a:endParaRPr lang="en-US" altLang="zh-CN" sz="2400" b="1" dirty="0" smtClean="0">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457200" y="1600201"/>
            <a:ext cx="8229600" cy="3556991"/>
          </a:xfrm>
          <a:solidFill>
            <a:schemeClr val="accent3">
              <a:lumMod val="20000"/>
              <a:lumOff val="80000"/>
            </a:schemeClr>
          </a:solidFill>
        </p:spPr>
        <p:txBody>
          <a:bodyPr>
            <a:normAutofit fontScale="85000" lnSpcReduction="20000"/>
          </a:bodyPr>
          <a:lstStyle/>
          <a:p>
            <a:pPr>
              <a:lnSpc>
                <a:spcPct val="150000"/>
              </a:lnSpc>
            </a:pPr>
            <a:r>
              <a:rPr lang="zh-CN" altLang="en-US" b="1" dirty="0" smtClean="0">
                <a:solidFill>
                  <a:srgbClr val="FF0000"/>
                </a:solidFill>
              </a:rPr>
              <a:t>缺页（页面失效）时</a:t>
            </a:r>
            <a:r>
              <a:rPr lang="zh-CN" altLang="en-US" b="1" dirty="0"/>
              <a:t>，表示程序需要的页不在内存，因此需要</a:t>
            </a:r>
            <a:r>
              <a:rPr lang="zh-CN" altLang="en-US" b="1"/>
              <a:t>外部</a:t>
            </a:r>
            <a:r>
              <a:rPr lang="zh-CN" altLang="en-US" b="1" smtClean="0"/>
              <a:t>地址转换，再把磁盘上的页调入内存。 </a:t>
            </a:r>
            <a:endParaRPr lang="zh-CN" altLang="en-US" b="1" dirty="0" smtClean="0"/>
          </a:p>
          <a:p>
            <a:pPr>
              <a:lnSpc>
                <a:spcPct val="150000"/>
              </a:lnSpc>
            </a:pPr>
            <a:endParaRPr lang="zh-CN" altLang="en-US" b="1" dirty="0" smtClean="0"/>
          </a:p>
          <a:p>
            <a:pPr>
              <a:lnSpc>
                <a:spcPct val="150000"/>
              </a:lnSpc>
            </a:pPr>
            <a:r>
              <a:rPr lang="zh-CN" altLang="en-US" b="1" dirty="0" smtClean="0"/>
              <a:t> </a:t>
            </a:r>
            <a:r>
              <a:rPr lang="zh-CN" altLang="en-US" b="1" dirty="0"/>
              <a:t>在操作系统中，</a:t>
            </a:r>
            <a:r>
              <a:rPr lang="zh-CN" altLang="en-US" b="1" dirty="0" smtClean="0"/>
              <a:t>把</a:t>
            </a:r>
            <a:r>
              <a:rPr lang="zh-CN" altLang="en-US" b="1" dirty="0" smtClean="0">
                <a:solidFill>
                  <a:srgbClr val="FF0000"/>
                </a:solidFill>
              </a:rPr>
              <a:t>缺页</a:t>
            </a:r>
            <a:r>
              <a:rPr lang="zh-CN" altLang="en-US" b="1" dirty="0" smtClean="0"/>
              <a:t>当作</a:t>
            </a:r>
            <a:r>
              <a:rPr lang="zh-CN" altLang="en-US" b="1" dirty="0"/>
              <a:t>一种</a:t>
            </a:r>
            <a:r>
              <a:rPr lang="zh-CN" altLang="en-US" b="1" dirty="0">
                <a:solidFill>
                  <a:srgbClr val="FF0000"/>
                </a:solidFill>
              </a:rPr>
              <a:t>异常</a:t>
            </a:r>
            <a:r>
              <a:rPr lang="zh-CN" altLang="en-US" b="1" dirty="0"/>
              <a:t>故障来处理，它可能发生在</a:t>
            </a:r>
            <a:r>
              <a:rPr lang="zh-CN" altLang="en-US" b="1" dirty="0">
                <a:solidFill>
                  <a:srgbClr val="0070C0"/>
                </a:solidFill>
              </a:rPr>
              <a:t>一条指令的执行过程中</a:t>
            </a:r>
            <a:r>
              <a:rPr lang="zh-CN" altLang="en-US" b="1" dirty="0"/>
              <a:t>，如</a:t>
            </a:r>
            <a:r>
              <a:rPr lang="zh-CN" altLang="en-US" b="1" dirty="0">
                <a:solidFill>
                  <a:srgbClr val="FF0000"/>
                </a:solidFill>
              </a:rPr>
              <a:t>取指</a:t>
            </a:r>
            <a:r>
              <a:rPr lang="zh-CN" altLang="en-US" b="1" dirty="0"/>
              <a:t>、</a:t>
            </a:r>
            <a:r>
              <a:rPr lang="zh-CN" altLang="en-US" b="1" dirty="0">
                <a:solidFill>
                  <a:srgbClr val="FF0000"/>
                </a:solidFill>
              </a:rPr>
              <a:t>取</a:t>
            </a:r>
            <a:r>
              <a:rPr lang="zh-CN" altLang="en-US" b="1" dirty="0" smtClean="0">
                <a:solidFill>
                  <a:srgbClr val="FF0000"/>
                </a:solidFill>
              </a:rPr>
              <a:t>操作数、存结果</a:t>
            </a:r>
            <a:r>
              <a:rPr lang="zh-CN" altLang="en-US" b="1" dirty="0" smtClean="0"/>
              <a:t>。</a:t>
            </a:r>
            <a:endParaRPr lang="zh-CN" altLang="en-US" b="1" dirty="0"/>
          </a:p>
        </p:txBody>
      </p:sp>
      <p:sp>
        <p:nvSpPr>
          <p:cNvPr id="35844" name="Text Box 4"/>
          <p:cNvSpPr txBox="1">
            <a:spLocks noChangeArrowheads="1"/>
          </p:cNvSpPr>
          <p:nvPr/>
        </p:nvSpPr>
        <p:spPr bwMode="auto">
          <a:xfrm>
            <a:off x="1219200" y="457200"/>
            <a:ext cx="4953000" cy="641350"/>
          </a:xfrm>
          <a:prstGeom prst="rect">
            <a:avLst/>
          </a:prstGeom>
          <a:noFill/>
          <a:ln w="9525">
            <a:noFill/>
            <a:miter lim="800000"/>
          </a:ln>
          <a:effectLst/>
        </p:spPr>
        <p:txBody>
          <a:bodyPr>
            <a:spAutoFit/>
          </a:bodyPr>
          <a:lstStyle/>
          <a:p>
            <a:pPr>
              <a:spcBef>
                <a:spcPct val="50000"/>
              </a:spcBef>
            </a:pPr>
            <a:r>
              <a:rPr lang="zh-CN" altLang="en-US" sz="3600" b="1"/>
              <a:t>采用页式虚拟存储器：</a:t>
            </a:r>
            <a:endParaRPr lang="zh-CN" altLang="en-US" sz="3600" b="1"/>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93395" y="94298"/>
            <a:ext cx="8229600" cy="1143000"/>
          </a:xfrm>
        </p:spPr>
        <p:txBody>
          <a:bodyPr/>
          <a:p>
            <a:r>
              <a:rPr lang="zh-CN" altLang="en-US" sz="3600" dirty="0">
                <a:solidFill>
                  <a:srgbClr val="3333FF"/>
                </a:solidFill>
                <a:latin typeface="华文中宋" panose="02010600040101010101" pitchFamily="2" charset="-122"/>
                <a:ea typeface="华文中宋" panose="02010600040101010101" pitchFamily="2" charset="-122"/>
                <a:sym typeface="+mn-ea"/>
              </a:rPr>
              <a:t>回忆：非流水线处理机的异常处理</a:t>
            </a:r>
            <a:endParaRPr lang="zh-CN" altLang="en-US" sz="3600" dirty="0">
              <a:solidFill>
                <a:srgbClr val="3333FF"/>
              </a:solidFill>
              <a:latin typeface="华文中宋" panose="02010600040101010101" pitchFamily="2" charset="-122"/>
              <a:ea typeface="华文中宋" panose="02010600040101010101" pitchFamily="2" charset="-122"/>
              <a:sym typeface="+mn-ea"/>
            </a:endParaRPr>
          </a:p>
        </p:txBody>
      </p:sp>
      <p:sp>
        <p:nvSpPr>
          <p:cNvPr id="88065" name="Text Box 2"/>
          <p:cNvSpPr txBox="1"/>
          <p:nvPr/>
        </p:nvSpPr>
        <p:spPr>
          <a:xfrm>
            <a:off x="250825" y="1178560"/>
            <a:ext cx="8713788" cy="3162935"/>
          </a:xfrm>
          <a:prstGeom prst="rect">
            <a:avLst/>
          </a:prstGeom>
          <a:noFill/>
          <a:ln w="9525">
            <a:noFill/>
          </a:ln>
        </p:spPr>
        <p:txBody>
          <a:bodyPr anchor="t">
            <a:spAutoFit/>
          </a:bodyPr>
          <a:p>
            <a:pPr lvl="0" indent="0">
              <a:lnSpc>
                <a:spcPct val="120000"/>
              </a:lnSpc>
              <a:buClrTx/>
              <a:buFont typeface="Arial" panose="020B0604020202020204" pitchFamily="34" charset="0"/>
              <a:buNone/>
            </a:pPr>
            <a:r>
              <a:rPr lang="zh-CN" altLang="en-US" sz="2400" b="1" dirty="0">
                <a:solidFill>
                  <a:srgbClr val="CCFFFF"/>
                </a:solidFill>
                <a:latin typeface="华文中宋" panose="02010600040101010101" pitchFamily="2" charset="-122"/>
                <a:ea typeface="华文中宋" panose="02010600040101010101" pitchFamily="2" charset="-122"/>
              </a:rPr>
              <a:t>　  </a:t>
            </a:r>
            <a:r>
              <a:rPr lang="zh-CN" altLang="en-US" sz="2400" b="1" dirty="0">
                <a:solidFill>
                  <a:srgbClr val="C00000"/>
                </a:solidFill>
                <a:latin typeface="华文中宋" panose="02010600040101010101" pitchFamily="2" charset="-122"/>
                <a:ea typeface="华文中宋" panose="02010600040101010101" pitchFamily="2" charset="-122"/>
              </a:rPr>
              <a:t> </a:t>
            </a:r>
            <a:r>
              <a:rPr lang="zh-CN" altLang="en-US" sz="2400" dirty="0">
                <a:solidFill>
                  <a:srgbClr val="C00000"/>
                </a:solidFill>
                <a:latin typeface="华文中宋" panose="02010600040101010101" pitchFamily="2" charset="-122"/>
                <a:ea typeface="华文中宋" panose="02010600040101010101" pitchFamily="2" charset="-122"/>
              </a:rPr>
              <a:t>非流水线处理机（如单周期处理器）</a:t>
            </a:r>
            <a:r>
              <a:rPr lang="zh-CN" altLang="en-US" sz="2400" dirty="0">
                <a:latin typeface="华文中宋" panose="02010600040101010101" pitchFamily="2" charset="-122"/>
                <a:ea typeface="华文中宋" panose="02010600040101010101" pitchFamily="2" charset="-122"/>
              </a:rPr>
              <a:t>是在一条指令执行的过程中检测异常事件，当异常事件发生时处理机</a:t>
            </a:r>
            <a:r>
              <a:rPr lang="zh-CN" altLang="en-US" sz="2400" dirty="0">
                <a:solidFill>
                  <a:srgbClr val="FF0000"/>
                </a:solidFill>
                <a:latin typeface="华文中宋" panose="02010600040101010101" pitchFamily="2" charset="-122"/>
                <a:ea typeface="华文中宋" panose="02010600040101010101" pitchFamily="2" charset="-122"/>
              </a:rPr>
              <a:t>在该指令结束时转向异常事件处理程序</a:t>
            </a:r>
            <a:r>
              <a:rPr lang="zh-CN" altLang="en-US" sz="2400" dirty="0">
                <a:latin typeface="华文中宋" panose="02010600040101010101" pitchFamily="2" charset="-122"/>
                <a:ea typeface="华文中宋" panose="02010600040101010101" pitchFamily="2" charset="-122"/>
              </a:rPr>
              <a:t>，处理完毕后再返回到用户程序。</a:t>
            </a:r>
            <a:endParaRPr lang="zh-CN" altLang="en-US" sz="2400" dirty="0">
              <a:latin typeface="华文中宋" panose="02010600040101010101" pitchFamily="2" charset="-122"/>
              <a:ea typeface="华文中宋" panose="02010600040101010101" pitchFamily="2" charset="-122"/>
            </a:endParaRPr>
          </a:p>
          <a:p>
            <a:pPr lvl="0" indent="0">
              <a:lnSpc>
                <a:spcPct val="120000"/>
              </a:lnSpc>
              <a:buClrTx/>
              <a:buFont typeface="Arial" panose="020B0604020202020204" pitchFamily="34" charset="0"/>
              <a:buNone/>
            </a:pPr>
            <a:r>
              <a:rPr lang="zh-CN" altLang="en-US" sz="2400" dirty="0">
                <a:latin typeface="华文中宋" panose="02010600040101010101" pitchFamily="2" charset="-122"/>
                <a:ea typeface="华文中宋" panose="02010600040101010101" pitchFamily="2" charset="-122"/>
              </a:rPr>
              <a:t>　　当这些事件发生时，处理机应该适当地</a:t>
            </a:r>
            <a:r>
              <a:rPr lang="zh-CN" altLang="en-US" sz="2400" dirty="0">
                <a:solidFill>
                  <a:srgbClr val="FF0000"/>
                </a:solidFill>
                <a:latin typeface="华文中宋" panose="02010600040101010101" pitchFamily="2" charset="-122"/>
                <a:ea typeface="华文中宋" panose="02010600040101010101" pitchFamily="2" charset="-122"/>
              </a:rPr>
              <a:t>保存当前处理机的状态</a:t>
            </a:r>
            <a:r>
              <a:rPr lang="zh-CN" altLang="en-US" sz="2400" dirty="0">
                <a:latin typeface="华文中宋" panose="02010600040101010101" pitchFamily="2" charset="-122"/>
                <a:ea typeface="华文中宋" panose="02010600040101010101" pitchFamily="2" charset="-122"/>
              </a:rPr>
              <a:t>，比如当前程序计数器</a:t>
            </a:r>
            <a:r>
              <a:rPr lang="en-US" altLang="zh-CN" sz="2400" dirty="0">
                <a:latin typeface="华文中宋" panose="02010600040101010101" pitchFamily="2" charset="-122"/>
                <a:ea typeface="华文中宋" panose="02010600040101010101" pitchFamily="2" charset="-122"/>
              </a:rPr>
              <a:t>PC</a:t>
            </a:r>
            <a:r>
              <a:rPr lang="zh-CN" altLang="en-US" sz="2400" dirty="0">
                <a:latin typeface="华文中宋" panose="02010600040101010101" pitchFamily="2" charset="-122"/>
                <a:ea typeface="华文中宋" panose="02010600040101010101" pitchFamily="2" charset="-122"/>
              </a:rPr>
              <a:t>的内容，处理机状态寄存器的内容，等等。然后，处理机由硬件</a:t>
            </a:r>
            <a:r>
              <a:rPr lang="zh-CN" altLang="en-US" sz="2400" dirty="0">
                <a:solidFill>
                  <a:srgbClr val="FF0000"/>
                </a:solidFill>
                <a:latin typeface="华文中宋" panose="02010600040101010101" pitchFamily="2" charset="-122"/>
                <a:ea typeface="华文中宋" panose="02010600040101010101" pitchFamily="2" charset="-122"/>
              </a:rPr>
              <a:t>向</a:t>
            </a:r>
            <a:r>
              <a:rPr lang="en-US" altLang="zh-CN" sz="2400" dirty="0">
                <a:solidFill>
                  <a:srgbClr val="FF0000"/>
                </a:solidFill>
                <a:latin typeface="华文中宋" panose="02010600040101010101" pitchFamily="2" charset="-122"/>
                <a:ea typeface="华文中宋" panose="02010600040101010101" pitchFamily="2" charset="-122"/>
              </a:rPr>
              <a:t>PC</a:t>
            </a:r>
            <a:r>
              <a:rPr lang="zh-CN" altLang="en-US" sz="2400" dirty="0">
                <a:solidFill>
                  <a:srgbClr val="FF0000"/>
                </a:solidFill>
                <a:latin typeface="华文中宋" panose="02010600040101010101" pitchFamily="2" charset="-122"/>
                <a:ea typeface="华文中宋" panose="02010600040101010101" pitchFamily="2" charset="-122"/>
              </a:rPr>
              <a:t>写入特殊的值</a:t>
            </a:r>
            <a:r>
              <a:rPr lang="zh-CN" altLang="en-US" sz="2400" dirty="0">
                <a:latin typeface="华文中宋" panose="02010600040101010101" pitchFamily="2" charset="-122"/>
                <a:ea typeface="华文中宋" panose="02010600040101010101" pitchFamily="2" charset="-122"/>
              </a:rPr>
              <a:t>，即异常事件处理程序的入口地址，以实现程序的转移。</a:t>
            </a:r>
            <a:endParaRPr lang="zh-CN" altLang="en-US" sz="2400" dirty="0">
              <a:latin typeface="华文中宋" panose="02010600040101010101" pitchFamily="2" charset="-122"/>
              <a:ea typeface="华文中宋" panose="02010600040101010101" pitchFamily="2" charset="-122"/>
            </a:endParaRPr>
          </a:p>
        </p:txBody>
      </p:sp>
      <p:sp>
        <p:nvSpPr>
          <p:cNvPr id="88066" name="灯片编号占位符 1"/>
          <p:cNvSpPr>
            <a:spLocks noGrp="1"/>
          </p:cNvSpPr>
          <p:nvPr>
            <p:ph type="sldNum" sz="quarter" idx="12"/>
          </p:nvPr>
        </p:nvSpPr>
        <p:spPr>
          <a:noFill/>
          <a:ln>
            <a:noFill/>
          </a:ln>
        </p:spPr>
        <p:txBody>
          <a:bodyPr wrap="square" lIns="91440" tIns="45720" rIns="91440" bIns="45720" anchor="ctr"/>
          <a:p>
            <a:pPr indent="0">
              <a:buClrTx/>
            </a:pPr>
            <a:fld id="{9A0DB2DC-4C9A-4742-B13C-FB6460FD3503}" type="slidenum">
              <a:rPr lang="en-US" altLang="zh-CN" dirty="0">
                <a:solidFill>
                  <a:srgbClr val="FFFFFF"/>
                </a:solidFill>
                <a:latin typeface="Garamond" panose="02020404030301010803" pitchFamily="18" charset="0"/>
              </a:rPr>
            </a:fld>
            <a:endParaRPr lang="en-US" altLang="zh-CN" dirty="0">
              <a:solidFill>
                <a:srgbClr val="FFFFFF"/>
              </a:solidFill>
              <a:latin typeface="Garamond" panose="02020404030301010803" pitchFamily="18" charset="0"/>
            </a:endParaRPr>
          </a:p>
        </p:txBody>
      </p:sp>
      <p:pic>
        <p:nvPicPr>
          <p:cNvPr id="88067" name="图片 1"/>
          <p:cNvPicPr>
            <a:picLocks noChangeAspect="1"/>
          </p:cNvPicPr>
          <p:nvPr/>
        </p:nvPicPr>
        <p:blipFill>
          <a:blip r:embed="rId1"/>
          <a:stretch>
            <a:fillRect/>
          </a:stretch>
        </p:blipFill>
        <p:spPr>
          <a:xfrm>
            <a:off x="1046480" y="4462145"/>
            <a:ext cx="6827838" cy="2338388"/>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1"/>
          <p:cNvSpPr>
            <a:spLocks noGrp="1"/>
          </p:cNvSpPr>
          <p:nvPr>
            <p:ph type="title"/>
          </p:nvPr>
        </p:nvSpPr>
        <p:spPr/>
        <p:txBody>
          <a:bodyPr lIns="91440" tIns="45720" rIns="91440" bIns="45720" anchor="ctr"/>
          <a:p>
            <a:r>
              <a:rPr lang="zh-CN" altLang="en-US" sz="3200">
                <a:solidFill>
                  <a:srgbClr val="0000FF"/>
                </a:solidFill>
                <a:latin typeface="华文中宋" panose="02010600040101010101" pitchFamily="2" charset="-122"/>
                <a:ea typeface="华文中宋" panose="02010600040101010101" pitchFamily="2" charset="-122"/>
              </a:rPr>
              <a:t>异常在</a:t>
            </a:r>
            <a:r>
              <a:rPr lang="en-US" altLang="zh-CN" sz="3200">
                <a:solidFill>
                  <a:srgbClr val="0000FF"/>
                </a:solidFill>
                <a:latin typeface="华文中宋" panose="02010600040101010101" pitchFamily="2" charset="-122"/>
                <a:ea typeface="华文中宋" panose="02010600040101010101" pitchFamily="2" charset="-122"/>
              </a:rPr>
              <a:t>MIPS</a:t>
            </a:r>
            <a:r>
              <a:rPr lang="zh-CN" altLang="en-US" sz="3200">
                <a:solidFill>
                  <a:srgbClr val="0000FF"/>
                </a:solidFill>
                <a:latin typeface="华文中宋" panose="02010600040101010101" pitchFamily="2" charset="-122"/>
                <a:ea typeface="华文中宋" panose="02010600040101010101" pitchFamily="2" charset="-122"/>
              </a:rPr>
              <a:t>体系结构中的处理：</a:t>
            </a:r>
            <a:endParaRPr lang="zh-CN" altLang="en-US" sz="3200">
              <a:solidFill>
                <a:srgbClr val="0000FF"/>
              </a:solidFill>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a:xfrm>
            <a:off x="457200" y="1600200"/>
            <a:ext cx="8385175" cy="4876800"/>
          </a:xfrm>
        </p:spPr>
        <p:txBody>
          <a:bodyPr>
            <a:normAutofit fontScale="80000"/>
          </a:bodyPr>
          <a:p>
            <a:pPr fontAlgn="base">
              <a:buFont typeface="Wingdings" panose="05000000000000000000" charset="0"/>
              <a:buChar char="n"/>
            </a:pPr>
            <a:r>
              <a:rPr lang="en-US" altLang="zh-CN" strike="noStrike" noProof="1">
                <a:latin typeface="华文中宋" panose="02010600040101010101" pitchFamily="2" charset="-122"/>
                <a:ea typeface="华文中宋" panose="02010600040101010101" pitchFamily="2" charset="-122"/>
              </a:rPr>
              <a:t> </a:t>
            </a:r>
            <a:r>
              <a:rPr lang="zh-CN" altLang="en-US" sz="2800" strike="noStrike" noProof="1">
                <a:latin typeface="华文中宋" panose="02010600040101010101" pitchFamily="2" charset="-122"/>
                <a:ea typeface="华文中宋" panose="02010600040101010101" pitchFamily="2" charset="-122"/>
              </a:rPr>
              <a:t>异常发生时处理器必须进行的基本操作：</a:t>
            </a:r>
            <a:endParaRPr lang="zh-CN" altLang="en-US" sz="2800" strike="noStrike" noProof="1">
              <a:latin typeface="华文中宋" panose="02010600040101010101" pitchFamily="2" charset="-122"/>
              <a:ea typeface="华文中宋" panose="02010600040101010101" pitchFamily="2" charset="-122"/>
            </a:endParaRPr>
          </a:p>
          <a:p>
            <a:pPr marL="0" indent="0" fontAlgn="base">
              <a:buNone/>
            </a:pPr>
            <a:r>
              <a:rPr lang="zh-CN" altLang="en-US" sz="2800" strike="noStrike" noProof="1">
                <a:latin typeface="华文中宋" panose="02010600040101010101" pitchFamily="2" charset="-122"/>
                <a:ea typeface="华文中宋" panose="02010600040101010101" pitchFamily="2" charset="-122"/>
              </a:rPr>
              <a:t>      </a:t>
            </a:r>
            <a:r>
              <a:rPr lang="zh-CN" altLang="en-US" sz="2800" strike="noStrike" noProof="1">
                <a:solidFill>
                  <a:srgbClr val="C00000"/>
                </a:solidFill>
                <a:latin typeface="华文中宋" panose="02010600040101010101" pitchFamily="2" charset="-122"/>
                <a:ea typeface="华文中宋" panose="02010600040101010101" pitchFamily="2" charset="-122"/>
              </a:rPr>
              <a:t>在异常程序计数器（</a:t>
            </a:r>
            <a:r>
              <a:rPr lang="en-US" altLang="zh-CN" sz="2800" strike="noStrike" noProof="1">
                <a:solidFill>
                  <a:srgbClr val="C00000"/>
                </a:solidFill>
                <a:latin typeface="华文中宋" panose="02010600040101010101" pitchFamily="2" charset="-122"/>
                <a:ea typeface="华文中宋" panose="02010600040101010101" pitchFamily="2" charset="-122"/>
              </a:rPr>
              <a:t>EPC</a:t>
            </a:r>
            <a:r>
              <a:rPr lang="zh-CN" altLang="en-US" sz="2800" strike="noStrike" noProof="1">
                <a:solidFill>
                  <a:srgbClr val="C00000"/>
                </a:solidFill>
                <a:latin typeface="华文中宋" panose="02010600040101010101" pitchFamily="2" charset="-122"/>
                <a:ea typeface="华文中宋" panose="02010600040101010101" pitchFamily="2" charset="-122"/>
              </a:rPr>
              <a:t>）中保存出错指令的地址，并把控制权转交给操作系统的特定地址。</a:t>
            </a:r>
            <a:endParaRPr lang="zh-CN" altLang="en-US" sz="2800" strike="noStrike" noProof="1">
              <a:solidFill>
                <a:srgbClr val="C00000"/>
              </a:solidFill>
              <a:latin typeface="华文中宋" panose="02010600040101010101" pitchFamily="2" charset="-122"/>
              <a:ea typeface="华文中宋" panose="02010600040101010101" pitchFamily="2" charset="-122"/>
            </a:endParaRPr>
          </a:p>
          <a:p>
            <a:pPr marL="0" indent="0" fontAlgn="base">
              <a:buNone/>
            </a:pPr>
            <a:endParaRPr lang="zh-CN" altLang="en-US" sz="2400" strike="noStrike" noProof="1">
              <a:solidFill>
                <a:srgbClr val="C00000"/>
              </a:solidFill>
              <a:latin typeface="华文中宋" panose="02010600040101010101" pitchFamily="2" charset="-122"/>
              <a:ea typeface="华文中宋" panose="02010600040101010101" pitchFamily="2" charset="-122"/>
            </a:endParaRPr>
          </a:p>
          <a:p>
            <a:pPr fontAlgn="base">
              <a:buFont typeface="Wingdings" panose="05000000000000000000" charset="0"/>
              <a:buChar char="n"/>
            </a:pPr>
            <a:r>
              <a:rPr lang="zh-CN" altLang="en-US" sz="2800" strike="noStrike" noProof="1">
                <a:latin typeface="华文中宋" panose="02010600040101010101" pitchFamily="2" charset="-122"/>
                <a:ea typeface="华文中宋" panose="02010600040101010101" pitchFamily="2" charset="-122"/>
              </a:rPr>
              <a:t>在完成处理异常所需动作后，操作系统可以终止程序，也可以继续执行程序，此时由</a:t>
            </a:r>
            <a:r>
              <a:rPr lang="en-US" altLang="zh-CN" sz="2800" strike="noStrike" noProof="1">
                <a:latin typeface="华文中宋" panose="02010600040101010101" pitchFamily="2" charset="-122"/>
                <a:ea typeface="华文中宋" panose="02010600040101010101" pitchFamily="2" charset="-122"/>
              </a:rPr>
              <a:t>EPC</a:t>
            </a:r>
            <a:r>
              <a:rPr lang="zh-CN" altLang="en-US" sz="2800" strike="noStrike" noProof="1">
                <a:latin typeface="华文中宋" panose="02010600040101010101" pitchFamily="2" charset="-122"/>
                <a:ea typeface="华文中宋" panose="02010600040101010101" pitchFamily="2" charset="-122"/>
              </a:rPr>
              <a:t>决定重新开始执行的地方。</a:t>
            </a:r>
            <a:endParaRPr lang="zh-CN" altLang="en-US" sz="2800" strike="noStrike" noProof="1">
              <a:latin typeface="华文中宋" panose="02010600040101010101" pitchFamily="2" charset="-122"/>
              <a:ea typeface="华文中宋" panose="02010600040101010101" pitchFamily="2" charset="-122"/>
            </a:endParaRPr>
          </a:p>
          <a:p>
            <a:pPr fontAlgn="base">
              <a:buFont typeface="Wingdings" panose="05000000000000000000" charset="0"/>
              <a:buChar char="n"/>
            </a:pPr>
            <a:endParaRPr lang="zh-CN" altLang="en-US" sz="2400" strike="noStrike" noProof="1">
              <a:latin typeface="华文中宋" panose="02010600040101010101" pitchFamily="2" charset="-122"/>
              <a:ea typeface="华文中宋" panose="02010600040101010101" pitchFamily="2" charset="-122"/>
            </a:endParaRPr>
          </a:p>
          <a:p>
            <a:pPr fontAlgn="base">
              <a:buFont typeface="Wingdings" panose="05000000000000000000" charset="0"/>
              <a:buChar char="n"/>
            </a:pPr>
            <a:r>
              <a:rPr lang="zh-CN" altLang="en-US" sz="2800" strike="noStrike" noProof="1">
                <a:latin typeface="华文中宋" panose="02010600040101010101" pitchFamily="2" charset="-122"/>
                <a:ea typeface="华文中宋" panose="02010600040101010101" pitchFamily="2" charset="-122"/>
              </a:rPr>
              <a:t> 为了处理异常，</a:t>
            </a:r>
            <a:r>
              <a:rPr lang="en-US" altLang="zh-CN" sz="2800" strike="noStrike" noProof="1">
                <a:latin typeface="华文中宋" panose="02010600040101010101" pitchFamily="2" charset="-122"/>
                <a:ea typeface="华文中宋" panose="02010600040101010101" pitchFamily="2" charset="-122"/>
              </a:rPr>
              <a:t>OS</a:t>
            </a:r>
            <a:r>
              <a:rPr lang="zh-CN" altLang="en-US" sz="2800" strike="noStrike" noProof="1">
                <a:latin typeface="华文中宋" panose="02010600040101010101" pitchFamily="2" charset="-122"/>
                <a:ea typeface="华文中宋" panose="02010600040101010101" pitchFamily="2" charset="-122"/>
              </a:rPr>
              <a:t>除了要知道是哪条指令</a:t>
            </a:r>
            <a:r>
              <a:rPr lang="zh-CN" altLang="en-US" sz="2800" strike="noStrike" noProof="1">
                <a:latin typeface="华文中宋" panose="02010600040101010101" pitchFamily="2" charset="-122"/>
                <a:ea typeface="华文中宋" panose="02010600040101010101" pitchFamily="2" charset="-122"/>
              </a:rPr>
              <a:t>引起异常之外，还必须知道引起异常的原因。主要有两种方法用于表示产生异常的原因：</a:t>
            </a:r>
            <a:endParaRPr lang="zh-CN" altLang="en-US" sz="2800" strike="noStrike" noProof="1">
              <a:latin typeface="华文中宋" panose="02010600040101010101" pitchFamily="2" charset="-122"/>
              <a:ea typeface="华文中宋" panose="02010600040101010101" pitchFamily="2" charset="-122"/>
            </a:endParaRPr>
          </a:p>
          <a:p>
            <a:pPr marL="914400" lvl="1" indent="-457200" fontAlgn="base">
              <a:spcAft>
                <a:spcPts val="600"/>
              </a:spcAft>
              <a:buFont typeface="Wingdings" panose="05000000000000000000" charset="0"/>
              <a:buChar char="Ø"/>
            </a:pPr>
            <a:r>
              <a:rPr lang="en-US" sz="2400" strike="noStrike" noProof="1" dirty="0">
                <a:solidFill>
                  <a:srgbClr val="C00000"/>
                </a:solidFill>
                <a:latin typeface="华文中宋" panose="02010600040101010101" pitchFamily="2" charset="-122"/>
                <a:ea typeface="华文中宋" panose="02010600040101010101" pitchFamily="2" charset="-122"/>
              </a:rPr>
              <a:t>MIPS</a:t>
            </a:r>
            <a:r>
              <a:rPr lang="zh-CN" altLang="en-US" sz="2400" strike="noStrike" noProof="1" dirty="0">
                <a:solidFill>
                  <a:srgbClr val="C00000"/>
                </a:solidFill>
                <a:latin typeface="华文中宋" panose="02010600040101010101" pitchFamily="2" charset="-122"/>
                <a:ea typeface="华文中宋" panose="02010600040101010101" pitchFamily="2" charset="-122"/>
              </a:rPr>
              <a:t>是设置一个状态寄存器（</a:t>
            </a:r>
            <a:r>
              <a:rPr lang="en-US" altLang="zh-CN" sz="2400" strike="noStrike" noProof="1" dirty="0">
                <a:solidFill>
                  <a:srgbClr val="C00000"/>
                </a:solidFill>
                <a:latin typeface="华文中宋" panose="02010600040101010101" pitchFamily="2" charset="-122"/>
                <a:ea typeface="华文中宋" panose="02010600040101010101" pitchFamily="2" charset="-122"/>
              </a:rPr>
              <a:t>Cause</a:t>
            </a:r>
            <a:r>
              <a:rPr lang="zh-CN" altLang="en-US" sz="2400" strike="noStrike" noProof="1" dirty="0">
                <a:solidFill>
                  <a:srgbClr val="C00000"/>
                </a:solidFill>
                <a:latin typeface="华文中宋" panose="02010600040101010101" pitchFamily="2" charset="-122"/>
                <a:ea typeface="华文中宋" panose="02010600040101010101" pitchFamily="2" charset="-122"/>
              </a:rPr>
              <a:t>寄存器）</a:t>
            </a:r>
            <a:endParaRPr lang="zh-CN" altLang="en-US" sz="2400" strike="noStrike" noProof="1" dirty="0">
              <a:solidFill>
                <a:srgbClr val="C00000"/>
              </a:solidFill>
              <a:latin typeface="华文中宋" panose="02010600040101010101" pitchFamily="2" charset="-122"/>
              <a:ea typeface="华文中宋" panose="02010600040101010101" pitchFamily="2" charset="-122"/>
            </a:endParaRPr>
          </a:p>
          <a:p>
            <a:pPr marL="914400" lvl="1" indent="-457200" fontAlgn="base">
              <a:spcAft>
                <a:spcPts val="600"/>
              </a:spcAft>
              <a:buFont typeface="Wingdings" panose="05000000000000000000" charset="0"/>
              <a:buChar char="Ø"/>
            </a:pPr>
            <a:r>
              <a:rPr lang="zh-CN" altLang="en-US" sz="2400" strike="noStrike" noProof="1">
                <a:solidFill>
                  <a:srgbClr val="C00000"/>
                </a:solidFill>
                <a:latin typeface="华文中宋" panose="02010600040101010101" pitchFamily="2" charset="-122"/>
                <a:ea typeface="华文中宋" panose="02010600040101010101" pitchFamily="2" charset="-122"/>
              </a:rPr>
              <a:t>使用向量中断：控制权被转移到由异常原因决定的地址处（</a:t>
            </a:r>
            <a:r>
              <a:rPr lang="en-US" altLang="zh-CN" sz="2400" strike="noStrike" noProof="1">
                <a:solidFill>
                  <a:srgbClr val="C00000"/>
                </a:solidFill>
                <a:latin typeface="华文中宋" panose="02010600040101010101" pitchFamily="2" charset="-122"/>
                <a:ea typeface="华文中宋" panose="02010600040101010101" pitchFamily="2" charset="-122"/>
              </a:rPr>
              <a:t>OS</a:t>
            </a:r>
            <a:r>
              <a:rPr lang="zh-CN" altLang="en-US" sz="2400" strike="noStrike" noProof="1">
                <a:solidFill>
                  <a:srgbClr val="C00000"/>
                </a:solidFill>
                <a:latin typeface="华文中宋" panose="02010600040101010101" pitchFamily="2" charset="-122"/>
                <a:ea typeface="华文中宋" panose="02010600040101010101" pitchFamily="2" charset="-122"/>
              </a:rPr>
              <a:t>通过异常向量地址知道异常原因）</a:t>
            </a:r>
            <a:endParaRPr lang="zh-CN" altLang="en-US" sz="2400" strike="noStrike" noProof="1">
              <a:solidFill>
                <a:srgbClr val="C0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4658" name="Rectangle 2"/>
          <p:cNvSpPr>
            <a:spLocks noGrp="1" noChangeArrowheads="1"/>
          </p:cNvSpPr>
          <p:nvPr>
            <p:ph type="title"/>
          </p:nvPr>
        </p:nvSpPr>
        <p:spPr>
          <a:xfrm>
            <a:off x="457200" y="333375"/>
            <a:ext cx="8229600" cy="990600"/>
          </a:xfr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none" spc="-10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j-cs"/>
              </a:rPr>
              <a:t>停止和重新开始执行</a:t>
            </a:r>
            <a:endParaRPr kumimoji="0" lang="en-AU" altLang="zh-CN" sz="4000" b="0" i="0" u="none" strike="noStrike" kern="1200" cap="none" spc="-100" normalizeH="0" baseline="0" noProof="0" dirty="0">
              <a:ln>
                <a:noFill/>
              </a:ln>
              <a:solidFill>
                <a:schemeClr val="tx2"/>
              </a:solidFill>
              <a:effectLst/>
              <a:uLnTx/>
              <a:uFillTx/>
              <a:latin typeface="华文中宋" panose="02010600040101010101" pitchFamily="2" charset="-122"/>
              <a:ea typeface="华文中宋" panose="02010600040101010101" pitchFamily="2" charset="-122"/>
              <a:cs typeface="+mj-cs"/>
            </a:endParaRPr>
          </a:p>
        </p:txBody>
      </p:sp>
      <p:sp>
        <p:nvSpPr>
          <p:cNvPr id="454659" name="Rectangle 3"/>
          <p:cNvSpPr>
            <a:spLocks noGrp="1" noChangeArrowheads="1"/>
          </p:cNvSpPr>
          <p:nvPr>
            <p:ph idx="1"/>
          </p:nvPr>
        </p:nvSpPr>
        <p:spPr>
          <a:xfrm>
            <a:off x="237490" y="1412875"/>
            <a:ext cx="8959215" cy="4876800"/>
          </a:xfrm>
        </p:spPr>
        <p:txBody>
          <a:bodyPr vert="horz" wrap="square" lIns="91440" tIns="45720" rIns="91440" bIns="45720" numCol="1" anchor="t" anchorCtr="0" compatLnSpc="1">
            <a:normAutofit lnSpcReduction="20000"/>
          </a:bodyPr>
          <a:lstStyle/>
          <a:p>
            <a:pPr marL="0" marR="0" lvl="0" indent="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None/>
              <a:defRPr/>
            </a:pPr>
            <a:r>
              <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在</a:t>
            </a:r>
            <a:r>
              <a:rPr kumimoji="0" 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MIPS</a:t>
            </a:r>
            <a:r>
              <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rPr>
              <a:t>中：</a:t>
            </a:r>
            <a:endParaRPr kumimoji="0" lang="zh-CN" altLang="en-US" sz="2800" b="0" i="0" u="none" strike="noStrike" kern="1200" cap="none" spc="0" normalizeH="0" baseline="0" noProof="0" dirty="0" smtClean="0">
              <a:ln>
                <a:noFill/>
              </a:ln>
              <a:solidFill>
                <a:srgbClr val="0000FF"/>
              </a:solidFill>
              <a:effectLst/>
              <a:uLnTx/>
              <a:uFillTx/>
              <a:latin typeface="华文中宋" panose="02010600040101010101" pitchFamily="2" charset="-122"/>
              <a:ea typeface="华文中宋" panose="02010600040101010101" pitchFamily="2" charset="-122"/>
              <a:cs typeface="+mn-cs"/>
            </a:endParaRPr>
          </a:p>
          <a:p>
            <a:pPr marR="0" lvl="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n"/>
              <a:defRPr/>
            </a:pP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由</a:t>
            </a:r>
            <a:r>
              <a:rPr kumimoji="0" 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System </a:t>
            </a:r>
            <a:r>
              <a:rPr kumimoji="0" 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Control Coprocessor (CP0</a:t>
            </a:r>
            <a:r>
              <a:rPr kumimoji="0" 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a:t>
            </a: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进行异常管理</a:t>
            </a:r>
            <a:endParaRPr kumimoji="0" lang="en-US" sz="28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R="0" lvl="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n"/>
              <a:defRPr/>
            </a:pP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出错指令的地址保存在：</a:t>
            </a:r>
            <a:r>
              <a:rPr lang="en-US" strike="noStrike" noProof="0" dirty="0">
                <a:ln>
                  <a:noFill/>
                </a:ln>
                <a:effectLst/>
                <a:uLnTx/>
                <a:uFillTx/>
                <a:latin typeface="华文中宋" panose="02010600040101010101" pitchFamily="2" charset="-122"/>
                <a:ea typeface="华文中宋" panose="02010600040101010101" pitchFamily="2" charset="-122"/>
                <a:sym typeface="+mn-ea"/>
              </a:rPr>
              <a:t>EPC</a:t>
            </a:r>
            <a:r>
              <a:rPr lang="zh-CN" altLang="en-US" strike="noStrike" noProof="0" dirty="0">
                <a:ln>
                  <a:noFill/>
                </a:ln>
                <a:effectLst/>
                <a:uLnTx/>
                <a:uFillTx/>
                <a:latin typeface="华文中宋" panose="02010600040101010101" pitchFamily="2" charset="-122"/>
                <a:ea typeface="华文中宋" panose="02010600040101010101" pitchFamily="2" charset="-122"/>
                <a:sym typeface="+mn-ea"/>
              </a:rPr>
              <a:t>，</a:t>
            </a:r>
            <a:r>
              <a:rPr kumimoji="0" lang="en-US" sz="24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Exception </a:t>
            </a:r>
            <a:r>
              <a:rPr kumimoji="0" 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Program Counter</a:t>
            </a:r>
            <a:r>
              <a:rPr kumimoji="0"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（实际上，保存的是：出错指令的下一条指令地址）</a:t>
            </a:r>
            <a:endParaRPr kumimoji="0"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R="0" lvl="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n"/>
              <a:defRPr/>
            </a:pPr>
            <a:r>
              <a:rPr kumimoji="0" lang="zh-CN" altLang="en-US" sz="28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rPr>
              <a:t>出错原因保存在：</a:t>
            </a:r>
            <a:r>
              <a:rPr kumimoji="0" lang="en-US" sz="24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rPr>
              <a:t>Cause </a:t>
            </a:r>
            <a:r>
              <a:rPr kumimoji="0" lang="zh-CN" altLang="en-US" sz="24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rPr>
              <a:t>寄存器（状态寄存器）</a:t>
            </a:r>
            <a:endParaRPr kumimoji="0" lang="zh-CN" altLang="en-US" sz="2400" b="0" i="0" u="none" strike="noStrike" kern="1200" cap="none" spc="0" normalizeH="0" baseline="0" noProof="0" dirty="0" smtClean="0">
              <a:ln>
                <a:noFill/>
              </a:ln>
              <a:solidFill>
                <a:srgbClr val="C00000"/>
              </a:solidFill>
              <a:effectLst/>
              <a:uLnTx/>
              <a:uFillTx/>
              <a:latin typeface="华文中宋" panose="02010600040101010101" pitchFamily="2" charset="-122"/>
              <a:ea typeface="华文中宋" panose="02010600040101010101" pitchFamily="2" charset="-122"/>
              <a:cs typeface="+mn-cs"/>
            </a:endParaRPr>
          </a:p>
          <a:p>
            <a:pPr marL="457200" marR="0" lvl="1" indent="-182880" algn="l" defTabSz="914400" rtl="0" eaLnBrk="0" fontAlgn="base" latinLnBrk="0" hangingPunct="0">
              <a:lnSpc>
                <a:spcPct val="120000"/>
              </a:lnSpc>
              <a:spcBef>
                <a:spcPct val="20000"/>
              </a:spcBef>
              <a:spcAft>
                <a:spcPct val="0"/>
              </a:spcAft>
              <a:buClr>
                <a:schemeClr val="accent1"/>
              </a:buClr>
              <a:buSzPct val="85000"/>
              <a:buFont typeface="Arial" panose="020B0604020202020204" pitchFamily="34" charset="0"/>
              <a:buChar char="•"/>
              <a:defRPr/>
            </a:pPr>
            <a:r>
              <a:rPr kumimoji="0"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目前的实现中可能产生的两种异常（用</a:t>
            </a:r>
            <a:r>
              <a:rPr lang="en-US" sz="2400" strike="noStrike" noProof="0" dirty="0">
                <a:ln>
                  <a:noFill/>
                </a:ln>
                <a:effectLst/>
                <a:uLnTx/>
                <a:uFillTx/>
                <a:latin typeface="华文中宋" panose="02010600040101010101" pitchFamily="2" charset="-122"/>
                <a:ea typeface="华文中宋" panose="02010600040101010101" pitchFamily="2" charset="-122"/>
                <a:sym typeface="+mn-ea"/>
              </a:rPr>
              <a:t>1-bit</a:t>
            </a:r>
            <a:r>
              <a:rPr kumimoji="0" lang="zh-CN" alt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表示）：</a:t>
            </a:r>
            <a:endParaRPr kumimoji="0" lang="en-US" sz="24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L="547370" marR="0" lvl="2" indent="0" algn="l" defTabSz="914400" rtl="0" eaLnBrk="0" fontAlgn="base" latinLnBrk="0" hangingPunct="0">
              <a:lnSpc>
                <a:spcPct val="120000"/>
              </a:lnSpc>
              <a:spcBef>
                <a:spcPct val="20000"/>
              </a:spcBef>
              <a:spcAft>
                <a:spcPct val="0"/>
              </a:spcAft>
              <a:buClr>
                <a:schemeClr val="accent1"/>
              </a:buClr>
              <a:buSzPct val="90000"/>
              <a:buFont typeface="Arial" panose="020B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0 for </a:t>
            </a:r>
            <a:r>
              <a:rPr kumimoji="0" lang="zh-CN" altLang="en-US" sz="20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未定义的执行</a:t>
            </a:r>
            <a:r>
              <a:rPr kumimoji="0" lang="en-US" sz="20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 1 for </a:t>
            </a:r>
            <a:r>
              <a:rPr kumimoji="0" lang="zh-CN" altLang="en-US" sz="20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rPr>
              <a:t>算术溢出</a:t>
            </a:r>
            <a:endParaRPr kumimoji="0" lang="zh-CN" altLang="en-US" sz="2000" b="0" i="0" u="none" strike="noStrike" kern="1200" cap="none" spc="0" normalizeH="0" baseline="0" noProof="0" dirty="0">
              <a:ln>
                <a:noFill/>
              </a:ln>
              <a:solidFill>
                <a:schemeClr val="tx1"/>
              </a:solidFill>
              <a:effectLst/>
              <a:uLnTx/>
              <a:uFillTx/>
              <a:latin typeface="华文中宋" panose="02010600040101010101" pitchFamily="2" charset="-122"/>
              <a:ea typeface="华文中宋" panose="02010600040101010101" pitchFamily="2" charset="-122"/>
              <a:cs typeface="+mn-cs"/>
            </a:endParaRPr>
          </a:p>
          <a:p>
            <a:pPr marR="0" lvl="0" algn="l" defTabSz="914400" rtl="0" eaLnBrk="0" fontAlgn="base" latinLnBrk="0" hangingPunct="0">
              <a:lnSpc>
                <a:spcPct val="120000"/>
              </a:lnSpc>
              <a:spcBef>
                <a:spcPct val="20000"/>
              </a:spcBef>
              <a:spcAft>
                <a:spcPct val="0"/>
              </a:spcAft>
              <a:buClr>
                <a:schemeClr val="accent1"/>
              </a:buClr>
              <a:buSzPct val="85000"/>
              <a:buFont typeface="Wingdings" panose="05000000000000000000" charset="0"/>
              <a:buChar char="n"/>
              <a:defRPr/>
            </a:pP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统一异常向量入口地址：</a:t>
            </a:r>
            <a:r>
              <a:rPr kumimoji="0" 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8000 0180</a:t>
            </a:r>
            <a:r>
              <a:rPr kumimoji="0" lang="en-US" sz="2800" b="0" i="0" u="none" strike="noStrike" kern="1200" cap="none" spc="0" normalizeH="0" baseline="-2500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16</a:t>
            </a:r>
            <a:r>
              <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rPr>
              <a:t>（即发生异常时开始取指令的地址）</a:t>
            </a:r>
            <a:endParaRPr kumimoji="0" lang="zh-CN" altLang="en-US" sz="2800" b="0" i="0" u="none" strike="noStrike" kern="1200" cap="none" spc="0" normalizeH="0" baseline="0" noProof="0" dirty="0" smtClean="0">
              <a:ln>
                <a:noFill/>
              </a:ln>
              <a:solidFill>
                <a:schemeClr val="tx1"/>
              </a:solidFill>
              <a:effectLst/>
              <a:uLnTx/>
              <a:uFillTx/>
              <a:latin typeface="华文中宋" panose="02010600040101010101" pitchFamily="2" charset="-122"/>
              <a:ea typeface="华文中宋" panose="02010600040101010101" pitchFamily="2" charset="-122"/>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body" idx="1"/>
          </p:nvPr>
        </p:nvSpPr>
        <p:spPr>
          <a:xfrm>
            <a:off x="500034" y="1785926"/>
            <a:ext cx="8229600" cy="4071966"/>
          </a:xfrm>
        </p:spPr>
        <p:txBody>
          <a:bodyPr>
            <a:normAutofit/>
          </a:bodyPr>
          <a:lstStyle/>
          <a:p>
            <a:pPr>
              <a:lnSpc>
                <a:spcPct val="150000"/>
              </a:lnSpc>
            </a:pPr>
            <a:r>
              <a:rPr lang="zh-CN" altLang="en-US" sz="2800" b="1" dirty="0" smtClean="0">
                <a:solidFill>
                  <a:srgbClr val="000000"/>
                </a:solidFill>
                <a:latin typeface="Comic Sans MS" panose="030F0702030302020204" pitchFamily="66" charset="0"/>
              </a:rPr>
              <a:t>通常，异常发生在多条指令</a:t>
            </a:r>
            <a:r>
              <a:rPr lang="zh-CN" altLang="en-US" sz="2800" b="1" dirty="0" smtClean="0">
                <a:solidFill>
                  <a:srgbClr val="0070C0"/>
                </a:solidFill>
                <a:latin typeface="Comic Sans MS" panose="030F0702030302020204" pitchFamily="66" charset="0"/>
              </a:rPr>
              <a:t>重叠执行</a:t>
            </a:r>
            <a:r>
              <a:rPr lang="zh-CN" altLang="en-US" sz="2400" b="1" dirty="0" smtClean="0">
                <a:solidFill>
                  <a:srgbClr val="000000"/>
                </a:solidFill>
                <a:latin typeface="Comic Sans MS" panose="030F0702030302020204" pitchFamily="66" charset="0"/>
              </a:rPr>
              <a:t>时</a:t>
            </a:r>
            <a:endParaRPr lang="zh-CN" altLang="en-US" sz="2400" b="1" dirty="0" smtClean="0">
              <a:solidFill>
                <a:srgbClr val="000000"/>
              </a:solidFill>
              <a:latin typeface="Comic Sans MS" panose="030F0702030302020204" pitchFamily="66" charset="0"/>
            </a:endParaRPr>
          </a:p>
          <a:p>
            <a:pPr lvl="1">
              <a:lnSpc>
                <a:spcPct val="150000"/>
              </a:lnSpc>
            </a:pPr>
            <a:r>
              <a:rPr lang="zh-CN" altLang="en-US" sz="2400" b="1" dirty="0" smtClean="0">
                <a:solidFill>
                  <a:srgbClr val="000000"/>
                </a:solidFill>
                <a:latin typeface="Comic Sans MS" panose="030F0702030302020204" pitchFamily="66" charset="0"/>
              </a:rPr>
              <a:t>例如：</a:t>
            </a:r>
            <a:r>
              <a:rPr lang="en-US" altLang="zh-CN" sz="2400" b="1" dirty="0" smtClean="0">
                <a:solidFill>
                  <a:srgbClr val="C00000"/>
                </a:solidFill>
                <a:latin typeface="Comic Sans MS" panose="030F0702030302020204" pitchFamily="66" charset="0"/>
              </a:rPr>
              <a:t>load</a:t>
            </a:r>
            <a:r>
              <a:rPr lang="zh-CN" altLang="en-US" sz="2400" b="1" dirty="0" smtClean="0">
                <a:solidFill>
                  <a:srgbClr val="000000"/>
                </a:solidFill>
                <a:latin typeface="Comic Sans MS" panose="030F0702030302020204" pitchFamily="66" charset="0"/>
              </a:rPr>
              <a:t>指令在</a:t>
            </a:r>
            <a:r>
              <a:rPr lang="en-US" altLang="zh-CN" sz="2400" b="1" dirty="0" smtClean="0">
                <a:solidFill>
                  <a:srgbClr val="000000"/>
                </a:solidFill>
                <a:latin typeface="Comic Sans MS" panose="030F0702030302020204" pitchFamily="66" charset="0"/>
              </a:rPr>
              <a:t>MIPS</a:t>
            </a:r>
            <a:r>
              <a:rPr lang="zh-CN" altLang="en-US" sz="2400" b="1" dirty="0" smtClean="0">
                <a:solidFill>
                  <a:srgbClr val="000000"/>
                </a:solidFill>
                <a:latin typeface="Comic Sans MS" panose="030F0702030302020204" pitchFamily="66" charset="0"/>
              </a:rPr>
              <a:t>的</a:t>
            </a:r>
            <a:r>
              <a:rPr lang="en-US" altLang="zh-CN" sz="2400" b="1" dirty="0" smtClean="0">
                <a:solidFill>
                  <a:srgbClr val="000000"/>
                </a:solidFill>
                <a:latin typeface="Comic Sans MS" panose="030F0702030302020204" pitchFamily="66" charset="0"/>
              </a:rPr>
              <a:t>”</a:t>
            </a:r>
            <a:r>
              <a:rPr lang="en-US" altLang="zh-CN" sz="2400" b="1" dirty="0" smtClean="0">
                <a:solidFill>
                  <a:srgbClr val="C00000"/>
                </a:solidFill>
                <a:latin typeface="Comic Sans MS" panose="030F0702030302020204" pitchFamily="66" charset="0"/>
              </a:rPr>
              <a:t>MEM</a:t>
            </a:r>
            <a:r>
              <a:rPr lang="zh-CN" altLang="en-US" sz="2400" b="1" dirty="0" smtClean="0">
                <a:solidFill>
                  <a:srgbClr val="C00000"/>
                </a:solidFill>
                <a:latin typeface="Comic Sans MS" panose="030F0702030302020204" pitchFamily="66" charset="0"/>
              </a:rPr>
              <a:t>流水段</a:t>
            </a:r>
            <a:r>
              <a:rPr lang="en-US" altLang="zh-CN" sz="2400" b="1" dirty="0" smtClean="0">
                <a:solidFill>
                  <a:srgbClr val="000000"/>
                </a:solidFill>
                <a:latin typeface="Comic Sans MS" panose="030F0702030302020204" pitchFamily="66" charset="0"/>
              </a:rPr>
              <a:t>” </a:t>
            </a:r>
            <a:r>
              <a:rPr lang="zh-CN" altLang="en-US" sz="2400" b="1" dirty="0" smtClean="0">
                <a:solidFill>
                  <a:srgbClr val="000000"/>
                </a:solidFill>
                <a:latin typeface="Comic Sans MS" panose="030F0702030302020204" pitchFamily="66" charset="0"/>
              </a:rPr>
              <a:t>可能发生</a:t>
            </a:r>
            <a:r>
              <a:rPr lang="zh-CN" altLang="en-US" sz="2400" b="1" dirty="0" smtClean="0">
                <a:solidFill>
                  <a:srgbClr val="C00000"/>
                </a:solidFill>
                <a:latin typeface="Comic Sans MS" panose="030F0702030302020204" pitchFamily="66" charset="0"/>
              </a:rPr>
              <a:t>缺页</a:t>
            </a:r>
            <a:r>
              <a:rPr lang="zh-CN" altLang="en-US" sz="2000" b="1" dirty="0" smtClean="0">
                <a:solidFill>
                  <a:srgbClr val="000000"/>
                </a:solidFill>
                <a:latin typeface="Comic Sans MS" panose="030F0702030302020204" pitchFamily="66" charset="0"/>
              </a:rPr>
              <a:t>故障</a:t>
            </a:r>
            <a:endParaRPr lang="zh-CN" altLang="en-US" sz="2000" b="1" dirty="0" smtClean="0">
              <a:solidFill>
                <a:srgbClr val="000000"/>
              </a:solidFill>
              <a:latin typeface="Comic Sans MS" panose="030F0702030302020204" pitchFamily="66" charset="0"/>
            </a:endParaRPr>
          </a:p>
          <a:p>
            <a:pPr lvl="1">
              <a:lnSpc>
                <a:spcPct val="150000"/>
              </a:lnSpc>
            </a:pPr>
            <a:r>
              <a:rPr lang="zh-CN" altLang="en-US" sz="2400" b="1" dirty="0" smtClean="0">
                <a:latin typeface="Comic Sans MS" panose="030F0702030302020204" pitchFamily="66" charset="0"/>
              </a:rPr>
              <a:t>异常发生时，</a:t>
            </a:r>
            <a:r>
              <a:rPr lang="zh-CN" altLang="en-US" sz="2400" b="1" dirty="0" smtClean="0">
                <a:solidFill>
                  <a:srgbClr val="0000FF"/>
                </a:solidFill>
                <a:latin typeface="Comic Sans MS" panose="030F0702030302020204" pitchFamily="66" charset="0"/>
              </a:rPr>
              <a:t>流水线必须被安全关闭，</a:t>
            </a:r>
            <a:r>
              <a:rPr lang="zh-CN" altLang="en-US" sz="2400" b="1" dirty="0" smtClean="0">
                <a:solidFill>
                  <a:srgbClr val="C00000"/>
                </a:solidFill>
                <a:latin typeface="Comic Sans MS" panose="030F0702030302020204" pitchFamily="66" charset="0"/>
              </a:rPr>
              <a:t>异常处理完后，</a:t>
            </a:r>
            <a:r>
              <a:rPr lang="zh-CN" altLang="en-US" sz="2400" b="1" dirty="0" smtClean="0">
                <a:solidFill>
                  <a:srgbClr val="FF0000"/>
                </a:solidFill>
                <a:latin typeface="Comic Sans MS" panose="030F0702030302020204" pitchFamily="66" charset="0"/>
              </a:rPr>
              <a:t>然后重新启动引起异常的指令</a:t>
            </a:r>
            <a:endParaRPr lang="zh-CN" altLang="en-US" sz="2400" b="1" dirty="0" smtClean="0">
              <a:solidFill>
                <a:srgbClr val="FF0000"/>
              </a:solidFill>
              <a:latin typeface="Comic Sans MS" panose="030F0702030302020204" pitchFamily="66" charset="0"/>
            </a:endParaRPr>
          </a:p>
          <a:p>
            <a:endParaRPr lang="en-US" altLang="zh-CN"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6019" name="Text Box 2"/>
          <p:cNvSpPr txBox="1">
            <a:spLocks noChangeArrowheads="1"/>
          </p:cNvSpPr>
          <p:nvPr/>
        </p:nvSpPr>
        <p:spPr bwMode="auto">
          <a:xfrm>
            <a:off x="161290" y="742315"/>
            <a:ext cx="8534400" cy="749300"/>
          </a:xfrm>
          <a:prstGeom prst="rect">
            <a:avLst/>
          </a:prstGeom>
          <a:noFill/>
          <a:ln w="9525">
            <a:noFill/>
            <a:miter lim="800000"/>
          </a:ln>
          <a:effectLst/>
        </p:spPr>
        <p:txBody>
          <a:bodyPr>
            <a:spAutoFit/>
          </a:bodyPr>
          <a:p>
            <a:pPr>
              <a:lnSpc>
                <a:spcPct val="120000"/>
              </a:lnSpc>
            </a:pPr>
            <a:r>
              <a:rPr lang="zh-CN" altLang="en-US" sz="3000" b="1" dirty="0">
                <a:solidFill>
                  <a:srgbClr val="CCFFFF"/>
                </a:solidFill>
                <a:latin typeface="Comic Sans MS" panose="030F0702030302020204" pitchFamily="66" charset="0"/>
              </a:rPr>
              <a:t> </a:t>
            </a:r>
            <a:r>
              <a:rPr lang="zh-CN" altLang="en-US" sz="3600" b="1" dirty="0">
                <a:solidFill>
                  <a:srgbClr val="CCFFFF"/>
                </a:solidFill>
                <a:latin typeface="Comic Sans MS" panose="030F0702030302020204" pitchFamily="66" charset="0"/>
              </a:rPr>
              <a:t> </a:t>
            </a:r>
            <a:r>
              <a:rPr lang="zh-CN" altLang="en-US" sz="3600" b="1" dirty="0">
                <a:solidFill>
                  <a:srgbClr val="3333FF"/>
                </a:solidFill>
                <a:latin typeface="Comic Sans MS" panose="030F0702030302020204" pitchFamily="66" charset="0"/>
              </a:rPr>
              <a:t>在流水线上</a:t>
            </a:r>
            <a:r>
              <a:rPr lang="zh-CN" altLang="en-US" sz="3600" b="1" dirty="0" smtClean="0">
                <a:solidFill>
                  <a:srgbClr val="3333FF"/>
                </a:solidFill>
                <a:latin typeface="Comic Sans MS" panose="030F0702030302020204" pitchFamily="66" charset="0"/>
              </a:rPr>
              <a:t>出现了异常</a:t>
            </a:r>
            <a:r>
              <a:rPr lang="zh-CN" altLang="en-US" sz="3600" b="1" dirty="0">
                <a:solidFill>
                  <a:srgbClr val="3333FF"/>
                </a:solidFill>
                <a:latin typeface="Comic Sans MS" panose="030F0702030302020204" pitchFamily="66" charset="0"/>
              </a:rPr>
              <a:t>的情况该怎么做</a:t>
            </a:r>
            <a:r>
              <a:rPr lang="en-US" altLang="zh-CN" sz="3600" dirty="0">
                <a:solidFill>
                  <a:srgbClr val="3333FF"/>
                </a:solidFill>
                <a:latin typeface="Comic Sans MS" panose="030F0702030302020204" pitchFamily="66" charset="0"/>
              </a:rPr>
              <a:t>?</a:t>
            </a:r>
            <a:r>
              <a:rPr lang="en-US" altLang="zh-CN" sz="2800" dirty="0">
                <a:solidFill>
                  <a:srgbClr val="3333FF"/>
                </a:solidFill>
                <a:latin typeface="Comic Sans MS" panose="030F0702030302020204" pitchFamily="66" charset="0"/>
              </a:rPr>
              <a:t> </a:t>
            </a:r>
            <a:endParaRPr lang="en-US" altLang="zh-CN" sz="2800" dirty="0">
              <a:solidFill>
                <a:srgbClr val="3333FF"/>
              </a:solidFill>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1"/>
          <p:cNvSpPr>
            <a:spLocks noGrp="1"/>
          </p:cNvSpPr>
          <p:nvPr>
            <p:ph type="sldNum" sz="quarter" idx="12"/>
          </p:nvPr>
        </p:nvSpPr>
        <p:spPr bwMode="auto">
          <a:noFill/>
          <a:ln>
            <a:miter lim="800000"/>
          </a:ln>
        </p:spPr>
        <p:txBody>
          <a:bodyPr wrap="square" numCol="1" anchorCtr="0" compatLnSpc="1"/>
          <a:lstStyle/>
          <a:p>
            <a:fld id="{B98439A9-AB7B-4DAE-8985-8BDDCFDCEBDA}" type="slidenum">
              <a:rPr lang="en-US" altLang="zh-CN" smtClean="0"/>
            </a:fld>
            <a:endParaRPr lang="en-US" altLang="zh-CN" smtClean="0"/>
          </a:p>
        </p:txBody>
      </p:sp>
      <p:sp>
        <p:nvSpPr>
          <p:cNvPr id="86019" name="Text Box 2"/>
          <p:cNvSpPr txBox="1">
            <a:spLocks noChangeArrowheads="1"/>
          </p:cNvSpPr>
          <p:nvPr/>
        </p:nvSpPr>
        <p:spPr bwMode="auto">
          <a:xfrm>
            <a:off x="228600" y="508000"/>
            <a:ext cx="8534400" cy="640080"/>
          </a:xfrm>
          <a:prstGeom prst="rect">
            <a:avLst/>
          </a:prstGeom>
          <a:noFill/>
          <a:ln w="9525">
            <a:noFill/>
            <a:miter lim="800000"/>
          </a:ln>
          <a:effectLst/>
        </p:spPr>
        <p:txBody>
          <a:bodyPr>
            <a:spAutoFit/>
          </a:bodyPr>
          <a:lstStyle/>
          <a:p>
            <a:pPr>
              <a:lnSpc>
                <a:spcPct val="120000"/>
              </a:lnSpc>
            </a:pPr>
            <a:r>
              <a:rPr lang="zh-CN" altLang="en-US" sz="3000" b="1" dirty="0">
                <a:solidFill>
                  <a:srgbClr val="3333FF"/>
                </a:solidFill>
                <a:latin typeface="Comic Sans MS" panose="030F0702030302020204" pitchFamily="66" charset="0"/>
              </a:rPr>
              <a:t> 例如：</a:t>
            </a:r>
            <a:r>
              <a:rPr lang="zh-CN" altLang="en-US" sz="3000" b="1" dirty="0">
                <a:latin typeface="Comic Sans MS" panose="030F0702030302020204" pitchFamily="66" charset="0"/>
              </a:rPr>
              <a:t>在流水线上</a:t>
            </a:r>
            <a:r>
              <a:rPr lang="zh-CN" altLang="en-US" sz="3000" b="1" dirty="0" smtClean="0">
                <a:latin typeface="Comic Sans MS" panose="030F0702030302020204" pitchFamily="66" charset="0"/>
              </a:rPr>
              <a:t>出现了</a:t>
            </a:r>
            <a:r>
              <a:rPr lang="zh-CN" altLang="en-US" sz="3000" b="1" dirty="0" smtClean="0">
                <a:solidFill>
                  <a:srgbClr val="FF0000"/>
                </a:solidFill>
                <a:latin typeface="Comic Sans MS" panose="030F0702030302020204" pitchFamily="66" charset="0"/>
              </a:rPr>
              <a:t>异常</a:t>
            </a:r>
            <a:r>
              <a:rPr lang="zh-CN" altLang="en-US" sz="3000" b="1" dirty="0">
                <a:latin typeface="Comic Sans MS" panose="030F0702030302020204" pitchFamily="66" charset="0"/>
              </a:rPr>
              <a:t>的情况又是怎样的</a:t>
            </a:r>
            <a:r>
              <a:rPr lang="en-US" altLang="zh-CN" sz="2800" dirty="0">
                <a:latin typeface="Comic Sans MS" panose="030F0702030302020204" pitchFamily="66" charset="0"/>
              </a:rPr>
              <a:t>? </a:t>
            </a:r>
            <a:endParaRPr lang="zh-CN" altLang="en-US" sz="2800" dirty="0">
              <a:latin typeface="Comic Sans MS" panose="030F0702030302020204" pitchFamily="66" charset="0"/>
            </a:endParaRPr>
          </a:p>
        </p:txBody>
      </p:sp>
      <p:pic>
        <p:nvPicPr>
          <p:cNvPr id="86020" name="Picture 3"/>
          <p:cNvPicPr>
            <a:picLocks noChangeAspect="1" noChangeArrowheads="1"/>
          </p:cNvPicPr>
          <p:nvPr/>
        </p:nvPicPr>
        <p:blipFill>
          <a:blip r:embed="rId1"/>
          <a:srcRect/>
          <a:stretch>
            <a:fillRect/>
          </a:stretch>
        </p:blipFill>
        <p:spPr bwMode="auto">
          <a:xfrm>
            <a:off x="214282" y="1600200"/>
            <a:ext cx="8929718" cy="4467225"/>
          </a:xfrm>
          <a:prstGeom prst="rect">
            <a:avLst/>
          </a:prstGeom>
          <a:noFill/>
          <a:ln w="19050">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defRPr/>
            </a:pPr>
            <a:r>
              <a:rPr lang="zh-CN" altLang="en-US" sz="4000" b="1" dirty="0" smtClean="0">
                <a:solidFill>
                  <a:srgbClr val="FF0000"/>
                </a:solidFill>
              </a:rPr>
              <a:t>停止和重新开始执行（</a:t>
            </a:r>
            <a:r>
              <a:rPr lang="en-US" altLang="zh-CN" sz="4000" b="1" dirty="0" smtClean="0">
                <a:solidFill>
                  <a:srgbClr val="FF0000"/>
                </a:solidFill>
              </a:rPr>
              <a:t>MIPS</a:t>
            </a:r>
            <a:r>
              <a:rPr lang="zh-CN" altLang="en-US" sz="4000" b="1" dirty="0" smtClean="0">
                <a:solidFill>
                  <a:srgbClr val="FF0000"/>
                </a:solidFill>
              </a:rPr>
              <a:t>）</a:t>
            </a:r>
            <a:endParaRPr lang="zh-CN" altLang="en-US" sz="4000" b="1" dirty="0" smtClean="0">
              <a:solidFill>
                <a:srgbClr val="FF0000"/>
              </a:solidFill>
            </a:endParaRPr>
          </a:p>
        </p:txBody>
      </p:sp>
      <p:sp>
        <p:nvSpPr>
          <p:cNvPr id="87043" name="Rectangle 3"/>
          <p:cNvSpPr>
            <a:spLocks noGrp="1" noChangeArrowheads="1"/>
          </p:cNvSpPr>
          <p:nvPr>
            <p:ph type="body" idx="1"/>
          </p:nvPr>
        </p:nvSpPr>
        <p:spPr/>
        <p:txBody>
          <a:bodyPr>
            <a:normAutofit fontScale="85000" lnSpcReduction="10000"/>
          </a:bodyPr>
          <a:lstStyle/>
          <a:p>
            <a:pPr>
              <a:lnSpc>
                <a:spcPct val="120000"/>
              </a:lnSpc>
            </a:pPr>
            <a:r>
              <a:rPr lang="zh-CN" altLang="en-US" b="1" dirty="0" smtClean="0">
                <a:solidFill>
                  <a:schemeClr val="tx1"/>
                </a:solidFill>
                <a:latin typeface="Comic Sans MS" panose="030F0702030302020204" pitchFamily="66" charset="0"/>
              </a:rPr>
              <a:t>第一步：</a:t>
            </a:r>
            <a:r>
              <a:rPr lang="zh-CN" altLang="en-US" b="1" dirty="0" smtClean="0">
                <a:solidFill>
                  <a:srgbClr val="0000FF"/>
                </a:solidFill>
                <a:latin typeface="Comic Sans MS" panose="030F0702030302020204" pitchFamily="66" charset="0"/>
              </a:rPr>
              <a:t>强制一个</a:t>
            </a:r>
            <a:r>
              <a:rPr lang="en-US" altLang="zh-CN" b="1" dirty="0" smtClean="0">
                <a:solidFill>
                  <a:srgbClr val="0000FF"/>
                </a:solidFill>
                <a:latin typeface="Comic Sans MS" panose="030F0702030302020204" pitchFamily="66" charset="0"/>
              </a:rPr>
              <a:t>trap</a:t>
            </a:r>
            <a:r>
              <a:rPr lang="zh-CN" altLang="en-US" b="1" dirty="0" smtClean="0">
                <a:solidFill>
                  <a:srgbClr val="0000FF"/>
                </a:solidFill>
                <a:latin typeface="Comic Sans MS" panose="030F0702030302020204" pitchFamily="66" charset="0"/>
              </a:rPr>
              <a:t>指令进入流水线</a:t>
            </a:r>
            <a:endParaRPr lang="en-US" altLang="zh-CN" b="1" dirty="0" smtClean="0">
              <a:solidFill>
                <a:srgbClr val="000000"/>
              </a:solidFill>
              <a:latin typeface="Comic Sans MS" panose="030F0702030302020204" pitchFamily="66" charset="0"/>
            </a:endParaRPr>
          </a:p>
          <a:p>
            <a:pPr>
              <a:lnSpc>
                <a:spcPct val="120000"/>
              </a:lnSpc>
            </a:pPr>
            <a:r>
              <a:rPr lang="zh-CN" altLang="en-US" dirty="0">
                <a:latin typeface="华文中宋" panose="02010600040101010101" pitchFamily="2" charset="-122"/>
                <a:ea typeface="华文中宋" panose="02010600040101010101" pitchFamily="2" charset="-122"/>
                <a:sym typeface="+mn-ea"/>
              </a:rPr>
              <a:t>第二步：</a:t>
            </a:r>
            <a:r>
              <a:rPr lang="zh-CN" altLang="en-US" b="1" dirty="0" smtClean="0">
                <a:solidFill>
                  <a:srgbClr val="0000FF"/>
                </a:solidFill>
                <a:latin typeface="Comic Sans MS" panose="030F0702030302020204" pitchFamily="66" charset="0"/>
              </a:rPr>
              <a:t>禁止</a:t>
            </a:r>
            <a:r>
              <a:rPr lang="zh-CN" altLang="en-US" b="1" dirty="0" smtClean="0">
                <a:solidFill>
                  <a:srgbClr val="0000FF"/>
                </a:solidFill>
                <a:latin typeface="Comic Sans MS" panose="030F0702030302020204" pitchFamily="66" charset="0"/>
              </a:rPr>
              <a:t>异常指令及后面指令的所有写操作，</a:t>
            </a:r>
            <a:r>
              <a:rPr lang="zh-CN" altLang="en-US" b="1" dirty="0" smtClean="0">
                <a:solidFill>
                  <a:srgbClr val="000000"/>
                </a:solidFill>
                <a:latin typeface="Comic Sans MS" panose="030F0702030302020204" pitchFamily="66" charset="0"/>
              </a:rPr>
              <a:t>直到</a:t>
            </a:r>
            <a:r>
              <a:rPr lang="en-US" altLang="zh-CN" b="1" dirty="0" smtClean="0">
                <a:solidFill>
                  <a:srgbClr val="000000"/>
                </a:solidFill>
                <a:latin typeface="Comic Sans MS" panose="030F0702030302020204" pitchFamily="66" charset="0"/>
              </a:rPr>
              <a:t>trap</a:t>
            </a:r>
            <a:r>
              <a:rPr lang="zh-CN" altLang="en-US" b="1" dirty="0" smtClean="0">
                <a:solidFill>
                  <a:srgbClr val="000000"/>
                </a:solidFill>
                <a:latin typeface="Comic Sans MS" panose="030F0702030302020204" pitchFamily="66" charset="0"/>
              </a:rPr>
              <a:t>指令流出流水线</a:t>
            </a:r>
            <a:endParaRPr lang="en-US" altLang="zh-CN" b="1" dirty="0" smtClean="0">
              <a:solidFill>
                <a:srgbClr val="000000"/>
              </a:solidFill>
              <a:latin typeface="Comic Sans MS" panose="030F0702030302020204" pitchFamily="66" charset="0"/>
            </a:endParaRPr>
          </a:p>
          <a:p>
            <a:pPr lvl="1">
              <a:lnSpc>
                <a:spcPct val="120000"/>
              </a:lnSpc>
            </a:pPr>
            <a:r>
              <a:rPr lang="zh-CN" altLang="en-US" b="1" dirty="0" smtClean="0">
                <a:solidFill>
                  <a:srgbClr val="000000"/>
                </a:solidFill>
                <a:latin typeface="Comic Sans MS" panose="030F0702030302020204" pitchFamily="66" charset="0"/>
              </a:rPr>
              <a:t>目的：避免后续指令改变机器出错时的状态</a:t>
            </a:r>
            <a:endParaRPr lang="en-US" altLang="zh-CN" b="1" dirty="0" smtClean="0">
              <a:solidFill>
                <a:srgbClr val="000000"/>
              </a:solidFill>
              <a:latin typeface="Comic Sans MS" panose="030F0702030302020204" pitchFamily="66" charset="0"/>
            </a:endParaRPr>
          </a:p>
          <a:p>
            <a:pPr>
              <a:lnSpc>
                <a:spcPct val="120000"/>
              </a:lnSpc>
            </a:pPr>
            <a:r>
              <a:rPr lang="zh-CN" altLang="en-US" dirty="0">
                <a:solidFill>
                  <a:srgbClr val="000000"/>
                </a:solidFill>
                <a:latin typeface="华文中宋" panose="02010600040101010101" pitchFamily="2" charset="-122"/>
                <a:ea typeface="华文中宋" panose="02010600040101010101" pitchFamily="2" charset="-122"/>
                <a:sym typeface="+mn-ea"/>
              </a:rPr>
              <a:t>第三步：</a:t>
            </a:r>
            <a:r>
              <a:rPr lang="zh-CN" altLang="en-US" b="1" dirty="0" smtClean="0">
                <a:solidFill>
                  <a:srgbClr val="000000"/>
                </a:solidFill>
                <a:latin typeface="Comic Sans MS" panose="030F0702030302020204" pitchFamily="66" charset="0"/>
              </a:rPr>
              <a:t>当</a:t>
            </a:r>
            <a:r>
              <a:rPr lang="en-US" altLang="zh-CN" b="1" dirty="0" smtClean="0">
                <a:solidFill>
                  <a:srgbClr val="000000"/>
                </a:solidFill>
                <a:latin typeface="Comic Sans MS" panose="030F0702030302020204" pitchFamily="66" charset="0"/>
              </a:rPr>
              <a:t>trap</a:t>
            </a:r>
            <a:r>
              <a:rPr lang="zh-CN" altLang="en-US" b="1" dirty="0" smtClean="0">
                <a:solidFill>
                  <a:srgbClr val="000000"/>
                </a:solidFill>
                <a:latin typeface="Comic Sans MS" panose="030F0702030302020204" pitchFamily="66" charset="0"/>
              </a:rPr>
              <a:t>指令开始执行，</a:t>
            </a:r>
            <a:r>
              <a:rPr lang="zh-CN" altLang="en-US" b="1" dirty="0" smtClean="0">
                <a:solidFill>
                  <a:srgbClr val="0000FF"/>
                </a:solidFill>
                <a:latin typeface="Comic Sans MS" panose="030F0702030302020204" pitchFamily="66" charset="0"/>
              </a:rPr>
              <a:t>唤醒</a:t>
            </a:r>
            <a:r>
              <a:rPr lang="en-US" altLang="zh-CN" b="1" dirty="0" smtClean="0">
                <a:solidFill>
                  <a:srgbClr val="0000FF"/>
                </a:solidFill>
                <a:latin typeface="Comic Sans MS" panose="030F0702030302020204" pitchFamily="66" charset="0"/>
              </a:rPr>
              <a:t>OS</a:t>
            </a:r>
            <a:r>
              <a:rPr lang="zh-CN" altLang="en-US" b="1" dirty="0" smtClean="0">
                <a:solidFill>
                  <a:srgbClr val="000000"/>
                </a:solidFill>
                <a:latin typeface="Comic Sans MS" panose="030F0702030302020204" pitchFamily="66" charset="0"/>
              </a:rPr>
              <a:t> ，</a:t>
            </a:r>
            <a:r>
              <a:rPr lang="en-US" altLang="zh-CN" b="1" dirty="0" smtClean="0">
                <a:solidFill>
                  <a:srgbClr val="000000"/>
                </a:solidFill>
                <a:latin typeface="Comic Sans MS" panose="030F0702030302020204" pitchFamily="66" charset="0"/>
              </a:rPr>
              <a:t>OS</a:t>
            </a:r>
            <a:r>
              <a:rPr lang="zh-CN" altLang="en-US" b="1" dirty="0" smtClean="0">
                <a:solidFill>
                  <a:srgbClr val="000000"/>
                </a:solidFill>
                <a:latin typeface="Comic Sans MS" panose="030F0702030302020204" pitchFamily="66" charset="0"/>
              </a:rPr>
              <a:t>保存异常指令的</a:t>
            </a:r>
            <a:r>
              <a:rPr lang="en-US" altLang="zh-CN" b="1" dirty="0" smtClean="0">
                <a:solidFill>
                  <a:srgbClr val="000000"/>
                </a:solidFill>
                <a:latin typeface="Comic Sans MS" panose="030F0702030302020204" pitchFamily="66" charset="0"/>
              </a:rPr>
              <a:t>PC</a:t>
            </a:r>
            <a:r>
              <a:rPr lang="zh-CN" altLang="en-US" b="1" dirty="0" smtClean="0">
                <a:solidFill>
                  <a:srgbClr val="000000"/>
                </a:solidFill>
                <a:latin typeface="Comic Sans MS" panose="030F0702030302020204" pitchFamily="66" charset="0"/>
              </a:rPr>
              <a:t>值</a:t>
            </a:r>
            <a:endParaRPr lang="en-US" altLang="zh-CN" b="1" dirty="0" smtClean="0">
              <a:solidFill>
                <a:srgbClr val="000000"/>
              </a:solidFill>
              <a:latin typeface="Comic Sans MS" panose="030F0702030302020204" pitchFamily="66" charset="0"/>
            </a:endParaRPr>
          </a:p>
          <a:p>
            <a:pPr>
              <a:lnSpc>
                <a:spcPct val="120000"/>
              </a:lnSpc>
            </a:pPr>
            <a:r>
              <a:rPr lang="zh-CN" altLang="en-US" dirty="0">
                <a:solidFill>
                  <a:srgbClr val="000000"/>
                </a:solidFill>
                <a:latin typeface="华文中宋" panose="02010600040101010101" pitchFamily="2" charset="-122"/>
                <a:ea typeface="华文中宋" panose="02010600040101010101" pitchFamily="2" charset="-122"/>
                <a:sym typeface="+mn-ea"/>
              </a:rPr>
              <a:t>第四步：</a:t>
            </a:r>
            <a:r>
              <a:rPr lang="en-US" altLang="zh-CN" b="1" dirty="0" smtClean="0">
                <a:solidFill>
                  <a:srgbClr val="000000"/>
                </a:solidFill>
                <a:latin typeface="Comic Sans MS" panose="030F0702030302020204" pitchFamily="66" charset="0"/>
              </a:rPr>
              <a:t>OS</a:t>
            </a:r>
            <a:r>
              <a:rPr lang="zh-CN" altLang="en-US" b="1" dirty="0" smtClean="0">
                <a:solidFill>
                  <a:srgbClr val="000000"/>
                </a:solidFill>
                <a:latin typeface="Comic Sans MS" panose="030F0702030302020204" pitchFamily="66" charset="0"/>
              </a:rPr>
              <a:t>处理异常，然后</a:t>
            </a:r>
            <a:r>
              <a:rPr lang="zh-CN" altLang="en-US" b="1" dirty="0" smtClean="0">
                <a:solidFill>
                  <a:srgbClr val="0000FF"/>
                </a:solidFill>
                <a:latin typeface="Comic Sans MS" panose="030F0702030302020204" pitchFamily="66" charset="0"/>
              </a:rPr>
              <a:t>重新执行出错指令</a:t>
            </a:r>
            <a:endParaRPr lang="en-US" altLang="zh-CN" b="1" dirty="0" smtClean="0">
              <a:solidFill>
                <a:srgbClr val="000000"/>
              </a:solidFill>
              <a:latin typeface="Comic Sans MS" panose="030F0702030302020204" pitchFamily="66" charset="0"/>
            </a:endParaRPr>
          </a:p>
          <a:p>
            <a:pPr lvl="1">
              <a:lnSpc>
                <a:spcPct val="120000"/>
              </a:lnSpc>
            </a:pPr>
            <a:r>
              <a:rPr lang="en-US" altLang="zh-CN" b="1" dirty="0" smtClean="0">
                <a:solidFill>
                  <a:srgbClr val="000000"/>
                </a:solidFill>
                <a:latin typeface="宋体" panose="02010600030101010101" pitchFamily="2" charset="-122"/>
                <a:ea typeface="宋体" panose="02010600030101010101" pitchFamily="2" charset="-122"/>
              </a:rPr>
              <a:t>PC</a:t>
            </a:r>
            <a:r>
              <a:rPr lang="zh-CN" altLang="en-US" b="1" dirty="0" smtClean="0">
                <a:solidFill>
                  <a:srgbClr val="000000"/>
                </a:solidFill>
                <a:latin typeface="宋体" panose="02010600030101010101" pitchFamily="2" charset="-122"/>
                <a:ea typeface="宋体" panose="02010600030101010101" pitchFamily="2" charset="-122"/>
              </a:rPr>
              <a:t>←出错</a:t>
            </a:r>
            <a:r>
              <a:rPr lang="zh-CN" altLang="en-US" b="1" dirty="0" smtClean="0">
                <a:solidFill>
                  <a:srgbClr val="000000"/>
                </a:solidFill>
                <a:latin typeface="Comic Sans MS" panose="030F0702030302020204" pitchFamily="66" charset="0"/>
              </a:rPr>
              <a:t>指令的地址</a:t>
            </a:r>
            <a:endParaRPr lang="en-US" altLang="zh-CN" b="1" dirty="0" smtClean="0">
              <a:solidFill>
                <a:srgbClr val="000000"/>
              </a:solidFill>
              <a:latin typeface="Comic Sans MS" panose="030F0702030302020204" pitchFamily="66" charset="0"/>
            </a:endParaRPr>
          </a:p>
          <a:p>
            <a:pPr lvl="1">
              <a:lnSpc>
                <a:spcPct val="120000"/>
              </a:lnSpc>
            </a:pPr>
            <a:r>
              <a:rPr lang="zh-CN" altLang="en-US" b="1" dirty="0" smtClean="0">
                <a:solidFill>
                  <a:srgbClr val="000000"/>
                </a:solidFill>
                <a:latin typeface="Comic Sans MS" panose="030F0702030302020204" pitchFamily="66" charset="0"/>
              </a:rPr>
              <a:t>重新执行出错指令</a:t>
            </a:r>
            <a:endParaRPr lang="en-US" altLang="zh-CN" b="1" dirty="0" smtClean="0">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Text Box 2"/>
          <p:cNvSpPr txBox="1"/>
          <p:nvPr/>
        </p:nvSpPr>
        <p:spPr>
          <a:xfrm>
            <a:off x="323850" y="1052513"/>
            <a:ext cx="8569325" cy="4734560"/>
          </a:xfrm>
          <a:prstGeom prst="rect">
            <a:avLst/>
          </a:prstGeom>
          <a:noFill/>
          <a:ln w="9525">
            <a:noFill/>
          </a:ln>
        </p:spPr>
        <p:txBody>
          <a:bodyPr anchor="t">
            <a:spAutoFit/>
          </a:bodyPr>
          <a:p>
            <a:pPr lvl="0" indent="0">
              <a:lnSpc>
                <a:spcPct val="120000"/>
              </a:lnSpc>
            </a:pPr>
            <a:r>
              <a:rPr lang="zh-CN" altLang="en-US" sz="3000" b="1" dirty="0">
                <a:solidFill>
                  <a:srgbClr val="CCFFFF"/>
                </a:solidFill>
                <a:latin typeface="Arial" panose="020B0604020202020204" pitchFamily="34" charset="0"/>
                <a:ea typeface="宋体" panose="02010600030101010101" pitchFamily="2" charset="-122"/>
              </a:rPr>
              <a:t>　　</a:t>
            </a:r>
            <a:r>
              <a:rPr lang="zh-CN" altLang="en-US" sz="2800" b="1" dirty="0">
                <a:solidFill>
                  <a:schemeClr val="tx1"/>
                </a:solidFill>
                <a:latin typeface="Arial" panose="020B0604020202020204" pitchFamily="34" charset="0"/>
                <a:ea typeface="宋体" panose="02010600030101010101" pitchFamily="2" charset="-122"/>
              </a:rPr>
              <a:t>在</a:t>
            </a:r>
            <a:r>
              <a:rPr lang="zh-CN" altLang="en-US" sz="2800" b="1" dirty="0">
                <a:solidFill>
                  <a:srgbClr val="FF0000"/>
                </a:solidFill>
                <a:latin typeface="Arial" panose="020B0604020202020204" pitchFamily="34" charset="0"/>
                <a:ea typeface="宋体" panose="02010600030101010101" pitchFamily="2" charset="-122"/>
              </a:rPr>
              <a:t>流水线处理机</a:t>
            </a:r>
            <a:r>
              <a:rPr lang="zh-CN" altLang="en-US" sz="2800" b="1" dirty="0">
                <a:solidFill>
                  <a:schemeClr val="tx1"/>
                </a:solidFill>
                <a:latin typeface="Arial" panose="020B0604020202020204" pitchFamily="34" charset="0"/>
                <a:ea typeface="宋体" panose="02010600030101010101" pitchFamily="2" charset="-122"/>
              </a:rPr>
              <a:t>中，有多条指令同时在运行（在以下讨论中，使用</a:t>
            </a:r>
            <a:r>
              <a:rPr lang="en-US" altLang="zh-CN" sz="2800" b="1" dirty="0">
                <a:solidFill>
                  <a:schemeClr val="tx1"/>
                </a:solidFill>
                <a:latin typeface="Arial" panose="020B0604020202020204" pitchFamily="34" charset="0"/>
                <a:ea typeface="宋体" panose="02010600030101010101" pitchFamily="2" charset="-122"/>
              </a:rPr>
              <a:t>EPC</a:t>
            </a:r>
            <a:r>
              <a:rPr lang="zh-CN" altLang="en-US" sz="2800" b="1" dirty="0">
                <a:solidFill>
                  <a:schemeClr val="tx1"/>
                </a:solidFill>
                <a:latin typeface="Arial" panose="020B0604020202020204" pitchFamily="34" charset="0"/>
                <a:ea typeface="宋体" panose="02010600030101010101" pitchFamily="2" charset="-122"/>
              </a:rPr>
              <a:t>寄存器来保存</a:t>
            </a:r>
            <a:r>
              <a:rPr lang="en-US" altLang="zh-CN" sz="2800" b="1" dirty="0">
                <a:solidFill>
                  <a:schemeClr val="tx1"/>
                </a:solidFill>
                <a:latin typeface="Arial" panose="020B0604020202020204" pitchFamily="34" charset="0"/>
                <a:ea typeface="宋体" panose="02010600030101010101" pitchFamily="2" charset="-122"/>
              </a:rPr>
              <a:t>PC</a:t>
            </a:r>
            <a:r>
              <a:rPr lang="zh-CN" altLang="en-US" sz="2800" b="1" dirty="0">
                <a:solidFill>
                  <a:schemeClr val="tx1"/>
                </a:solidFill>
                <a:latin typeface="Arial" panose="020B0604020202020204" pitchFamily="34" charset="0"/>
                <a:ea typeface="宋体" panose="02010600030101010101" pitchFamily="2" charset="-122"/>
              </a:rPr>
              <a:t>）。</a:t>
            </a:r>
            <a:endParaRPr lang="zh-CN" altLang="en-US" sz="2800" b="1" dirty="0">
              <a:solidFill>
                <a:schemeClr val="tx1"/>
              </a:solidFill>
              <a:latin typeface="Arial" panose="020B0604020202020204" pitchFamily="34" charset="0"/>
              <a:ea typeface="宋体" panose="02010600030101010101" pitchFamily="2" charset="-122"/>
            </a:endParaRPr>
          </a:p>
          <a:p>
            <a:pPr lvl="0" indent="0">
              <a:lnSpc>
                <a:spcPct val="120000"/>
              </a:lnSpc>
            </a:pPr>
            <a:r>
              <a:rPr lang="zh-CN" altLang="en-US" sz="2800" b="1" dirty="0">
                <a:solidFill>
                  <a:schemeClr val="tx1"/>
                </a:solidFill>
                <a:latin typeface="Arial" panose="020B0604020202020204" pitchFamily="34" charset="0"/>
                <a:ea typeface="宋体" panose="02010600030101010101" pitchFamily="2" charset="-122"/>
              </a:rPr>
              <a:t>　　流水线处理机在每个周期都取来一条指令，假如当处在</a:t>
            </a:r>
            <a:r>
              <a:rPr lang="en-US" altLang="zh-CN" sz="2800" b="1" dirty="0">
                <a:solidFill>
                  <a:schemeClr val="tx1"/>
                </a:solidFill>
                <a:latin typeface="Arial" panose="020B0604020202020204" pitchFamily="34" charset="0"/>
                <a:ea typeface="宋体" panose="02010600030101010101" pitchFamily="2" charset="-122"/>
              </a:rPr>
              <a:t>EXE</a:t>
            </a:r>
            <a:r>
              <a:rPr lang="zh-CN" altLang="en-US" sz="2800" b="1" dirty="0">
                <a:solidFill>
                  <a:schemeClr val="tx1"/>
                </a:solidFill>
                <a:latin typeface="Arial" panose="020B0604020202020204" pitchFamily="34" charset="0"/>
                <a:ea typeface="宋体" panose="02010600030101010101" pitchFamily="2" charset="-122"/>
              </a:rPr>
              <a:t>级的指令（假设该指令的字地址为</a:t>
            </a:r>
            <a:r>
              <a:rPr lang="en-US" altLang="zh-CN" sz="2800" b="1" dirty="0">
                <a:solidFill>
                  <a:schemeClr val="tx1"/>
                </a:solidFill>
                <a:latin typeface="Arial" panose="020B0604020202020204" pitchFamily="34" charset="0"/>
                <a:ea typeface="宋体" panose="02010600030101010101" pitchFamily="2" charset="-122"/>
              </a:rPr>
              <a:t>n</a:t>
            </a:r>
            <a:r>
              <a:rPr lang="zh-CN" altLang="en-US" sz="2800" b="1" dirty="0">
                <a:solidFill>
                  <a:schemeClr val="tx1"/>
                </a:solidFill>
                <a:latin typeface="Arial" panose="020B0604020202020204" pitchFamily="34" charset="0"/>
                <a:ea typeface="宋体" panose="02010600030101010101" pitchFamily="2" charset="-122"/>
              </a:rPr>
              <a:t>）的操作结果上溢时，</a:t>
            </a:r>
            <a:r>
              <a:rPr lang="en-US" altLang="zh-CN" sz="2800" b="1" dirty="0">
                <a:solidFill>
                  <a:srgbClr val="C00000"/>
                </a:solidFill>
                <a:latin typeface="Arial" panose="020B0604020202020204" pitchFamily="34" charset="0"/>
                <a:ea typeface="宋体" panose="02010600030101010101" pitchFamily="2" charset="-122"/>
              </a:rPr>
              <a:t>PC</a:t>
            </a:r>
            <a:r>
              <a:rPr lang="zh-CN" altLang="en-US" sz="2800" b="1" dirty="0">
                <a:solidFill>
                  <a:srgbClr val="C00000"/>
                </a:solidFill>
                <a:latin typeface="Arial" panose="020B0604020202020204" pitchFamily="34" charset="0"/>
                <a:ea typeface="宋体" panose="02010600030101010101" pitchFamily="2" charset="-122"/>
              </a:rPr>
              <a:t>已经不再是</a:t>
            </a:r>
            <a:r>
              <a:rPr lang="en-US" altLang="zh-CN" sz="2800" b="1" dirty="0">
                <a:solidFill>
                  <a:srgbClr val="C00000"/>
                </a:solidFill>
                <a:latin typeface="Arial" panose="020B0604020202020204" pitchFamily="34" charset="0"/>
                <a:ea typeface="宋体" panose="02010600030101010101" pitchFamily="2" charset="-122"/>
              </a:rPr>
              <a:t>n</a:t>
            </a:r>
            <a:r>
              <a:rPr lang="zh-CN" altLang="en-US" sz="2800" b="1" dirty="0">
                <a:solidFill>
                  <a:srgbClr val="C00000"/>
                </a:solidFill>
                <a:latin typeface="Arial" panose="020B0604020202020204" pitchFamily="34" charset="0"/>
                <a:ea typeface="宋体" panose="02010600030101010101" pitchFamily="2" charset="-122"/>
              </a:rPr>
              <a:t>了</a:t>
            </a:r>
            <a:r>
              <a:rPr lang="zh-CN" altLang="en-US" sz="2800" b="1" dirty="0">
                <a:solidFill>
                  <a:schemeClr val="tx1"/>
                </a:solidFill>
                <a:latin typeface="Arial" panose="020B0604020202020204" pitchFamily="34" charset="0"/>
                <a:ea typeface="宋体" panose="02010600030101010101" pitchFamily="2" charset="-122"/>
              </a:rPr>
              <a:t>。</a:t>
            </a:r>
            <a:endParaRPr lang="zh-CN" altLang="en-US" sz="2800" b="1" dirty="0">
              <a:solidFill>
                <a:schemeClr val="tx1"/>
              </a:solidFill>
              <a:latin typeface="Arial" panose="020B0604020202020204" pitchFamily="34" charset="0"/>
              <a:ea typeface="宋体" panose="02010600030101010101" pitchFamily="2" charset="-122"/>
            </a:endParaRPr>
          </a:p>
          <a:p>
            <a:pPr lvl="0" indent="0">
              <a:lnSpc>
                <a:spcPct val="120000"/>
              </a:lnSpc>
            </a:pPr>
            <a:r>
              <a:rPr lang="zh-CN" altLang="en-US" sz="2800" b="1" dirty="0">
                <a:solidFill>
                  <a:schemeClr val="tx1"/>
                </a:solidFill>
                <a:latin typeface="Arial" panose="020B0604020202020204" pitchFamily="34" charset="0"/>
                <a:ea typeface="宋体" panose="02010600030101010101" pitchFamily="2" charset="-122"/>
              </a:rPr>
              <a:t>      假设后续指令均不是转移指令，由于指令</a:t>
            </a:r>
            <a:r>
              <a:rPr lang="en-US" altLang="zh-CN" sz="2800" b="1" dirty="0">
                <a:solidFill>
                  <a:schemeClr val="tx1"/>
                </a:solidFill>
                <a:latin typeface="Arial" panose="020B0604020202020204" pitchFamily="34" charset="0"/>
                <a:ea typeface="宋体" panose="02010600030101010101" pitchFamily="2" charset="-122"/>
              </a:rPr>
              <a:t>n</a:t>
            </a:r>
            <a:r>
              <a:rPr lang="zh-CN" altLang="en-US" sz="2800" b="1" dirty="0">
                <a:solidFill>
                  <a:schemeClr val="tx1"/>
                </a:solidFill>
                <a:latin typeface="Arial" panose="020B0604020202020204" pitchFamily="34" charset="0"/>
                <a:ea typeface="宋体" panose="02010600030101010101" pitchFamily="2" charset="-122"/>
              </a:rPr>
              <a:t>在</a:t>
            </a:r>
            <a:r>
              <a:rPr lang="en-US" altLang="zh-CN" sz="2800" b="1" dirty="0">
                <a:solidFill>
                  <a:schemeClr val="tx1"/>
                </a:solidFill>
                <a:latin typeface="Arial" panose="020B0604020202020204" pitchFamily="34" charset="0"/>
                <a:ea typeface="宋体" panose="02010600030101010101" pitchFamily="2" charset="-122"/>
              </a:rPr>
              <a:t>EXE</a:t>
            </a:r>
            <a:r>
              <a:rPr lang="zh-CN" altLang="en-US" sz="2800" b="1" dirty="0">
                <a:solidFill>
                  <a:schemeClr val="tx1"/>
                </a:solidFill>
                <a:latin typeface="Arial" panose="020B0604020202020204" pitchFamily="34" charset="0"/>
                <a:ea typeface="宋体" panose="02010600030101010101" pitchFamily="2" charset="-122"/>
              </a:rPr>
              <a:t>级发生上溢，要在下一级，即</a:t>
            </a:r>
            <a:r>
              <a:rPr lang="en-US" altLang="zh-CN" sz="2800" b="1" dirty="0">
                <a:solidFill>
                  <a:schemeClr val="tx1"/>
                </a:solidFill>
                <a:latin typeface="Arial" panose="020B0604020202020204" pitchFamily="34" charset="0"/>
                <a:ea typeface="宋体" panose="02010600030101010101" pitchFamily="2" charset="-122"/>
              </a:rPr>
              <a:t>MEM</a:t>
            </a:r>
            <a:r>
              <a:rPr lang="zh-CN" altLang="en-US" sz="2800" b="1" dirty="0">
                <a:solidFill>
                  <a:schemeClr val="tx1"/>
                </a:solidFill>
                <a:latin typeface="Arial" panose="020B0604020202020204" pitchFamily="34" charset="0"/>
                <a:ea typeface="宋体" panose="02010600030101010101" pitchFamily="2" charset="-122"/>
              </a:rPr>
              <a:t>级，对其进行处理，这时的</a:t>
            </a:r>
            <a:r>
              <a:rPr lang="en-US" altLang="zh-CN" sz="2800" b="1" dirty="0">
                <a:solidFill>
                  <a:schemeClr val="tx1"/>
                </a:solidFill>
                <a:latin typeface="Arial" panose="020B0604020202020204" pitchFamily="34" charset="0"/>
                <a:ea typeface="宋体" panose="02010600030101010101" pitchFamily="2" charset="-122"/>
              </a:rPr>
              <a:t>PC</a:t>
            </a:r>
            <a:r>
              <a:rPr lang="zh-CN" altLang="en-US" sz="2800" b="1" dirty="0">
                <a:solidFill>
                  <a:schemeClr val="tx1"/>
                </a:solidFill>
                <a:latin typeface="Arial" panose="020B0604020202020204" pitchFamily="34" charset="0"/>
                <a:ea typeface="宋体" panose="02010600030101010101" pitchFamily="2" charset="-122"/>
              </a:rPr>
              <a:t>应该是（</a:t>
            </a:r>
            <a:r>
              <a:rPr lang="en-US" altLang="zh-CN" sz="2800" b="1" dirty="0">
                <a:solidFill>
                  <a:schemeClr val="tx1"/>
                </a:solidFill>
                <a:latin typeface="Arial" panose="020B0604020202020204" pitchFamily="34" charset="0"/>
                <a:ea typeface="宋体" panose="02010600030101010101" pitchFamily="2" charset="-122"/>
              </a:rPr>
              <a:t>n+3</a:t>
            </a:r>
            <a:r>
              <a:rPr lang="zh-CN" altLang="en-US" sz="2800" b="1" dirty="0">
                <a:solidFill>
                  <a:schemeClr val="tx1"/>
                </a:solidFill>
                <a:latin typeface="Arial" panose="020B0604020202020204" pitchFamily="34" charset="0"/>
                <a:ea typeface="宋体" panose="02010600030101010101" pitchFamily="2" charset="-122"/>
              </a:rPr>
              <a:t>）（</a:t>
            </a:r>
            <a:r>
              <a:rPr lang="en-US" altLang="zh-CN" sz="2800" b="1" dirty="0">
                <a:solidFill>
                  <a:schemeClr val="tx1"/>
                </a:solidFill>
                <a:latin typeface="Arial" panose="020B0604020202020204" pitchFamily="34" charset="0"/>
                <a:ea typeface="宋体" panose="02010600030101010101" pitchFamily="2" charset="-122"/>
              </a:rPr>
              <a:t>EXE</a:t>
            </a:r>
            <a:r>
              <a:rPr lang="zh-CN" altLang="en-US" sz="2800" b="1" dirty="0">
                <a:solidFill>
                  <a:schemeClr val="tx1"/>
                </a:solidFill>
                <a:latin typeface="Arial" panose="020B0604020202020204" pitchFamily="34" charset="0"/>
                <a:ea typeface="宋体" panose="02010600030101010101" pitchFamily="2" charset="-122"/>
              </a:rPr>
              <a:t>：</a:t>
            </a:r>
            <a:r>
              <a:rPr lang="en-US" altLang="zh-CN" sz="2800" b="1" dirty="0">
                <a:solidFill>
                  <a:schemeClr val="tx1"/>
                </a:solidFill>
                <a:latin typeface="Arial" panose="020B0604020202020204" pitchFamily="34" charset="0"/>
                <a:ea typeface="宋体" panose="02010600030101010101" pitchFamily="2" charset="-122"/>
              </a:rPr>
              <a:t>n+1</a:t>
            </a:r>
            <a:r>
              <a:rPr lang="zh-CN" altLang="en-US" sz="2800" b="1" dirty="0">
                <a:solidFill>
                  <a:schemeClr val="tx1"/>
                </a:solidFill>
                <a:latin typeface="Arial" panose="020B0604020202020204" pitchFamily="34" charset="0"/>
                <a:ea typeface="宋体" panose="02010600030101010101" pitchFamily="2" charset="-122"/>
              </a:rPr>
              <a:t>；</a:t>
            </a:r>
            <a:r>
              <a:rPr lang="en-US" altLang="zh-CN" sz="2800" b="1" dirty="0">
                <a:solidFill>
                  <a:schemeClr val="tx1"/>
                </a:solidFill>
                <a:latin typeface="Arial" panose="020B0604020202020204" pitchFamily="34" charset="0"/>
                <a:ea typeface="宋体" panose="02010600030101010101" pitchFamily="2" charset="-122"/>
              </a:rPr>
              <a:t>ID</a:t>
            </a:r>
            <a:r>
              <a:rPr lang="zh-CN" altLang="en-US" sz="2800" b="1" dirty="0">
                <a:solidFill>
                  <a:schemeClr val="tx1"/>
                </a:solidFill>
                <a:latin typeface="Arial" panose="020B0604020202020204" pitchFamily="34" charset="0"/>
                <a:ea typeface="宋体" panose="02010600030101010101" pitchFamily="2" charset="-122"/>
              </a:rPr>
              <a:t>：</a:t>
            </a:r>
            <a:r>
              <a:rPr lang="en-US" altLang="zh-CN" sz="2800" b="1" dirty="0">
                <a:solidFill>
                  <a:schemeClr val="tx1"/>
                </a:solidFill>
                <a:latin typeface="Arial" panose="020B0604020202020204" pitchFamily="34" charset="0"/>
                <a:ea typeface="宋体" panose="02010600030101010101" pitchFamily="2" charset="-122"/>
              </a:rPr>
              <a:t>n+2</a:t>
            </a:r>
            <a:r>
              <a:rPr lang="zh-CN" altLang="en-US" sz="2800" b="1" dirty="0">
                <a:solidFill>
                  <a:schemeClr val="tx1"/>
                </a:solidFill>
                <a:latin typeface="Arial" panose="020B0604020202020204" pitchFamily="34" charset="0"/>
                <a:ea typeface="宋体" panose="02010600030101010101" pitchFamily="2" charset="-122"/>
              </a:rPr>
              <a:t>；</a:t>
            </a:r>
            <a:r>
              <a:rPr lang="en-US" altLang="zh-CN" sz="2800" b="1" dirty="0">
                <a:solidFill>
                  <a:schemeClr val="tx1"/>
                </a:solidFill>
                <a:latin typeface="Arial" panose="020B0604020202020204" pitchFamily="34" charset="0"/>
                <a:ea typeface="宋体" panose="02010600030101010101" pitchFamily="2" charset="-122"/>
              </a:rPr>
              <a:t>IF</a:t>
            </a:r>
            <a:r>
              <a:rPr lang="zh-CN" altLang="en-US" sz="2800" b="1" dirty="0">
                <a:solidFill>
                  <a:schemeClr val="tx1"/>
                </a:solidFill>
                <a:latin typeface="Arial" panose="020B0604020202020204" pitchFamily="34" charset="0"/>
                <a:ea typeface="宋体" panose="02010600030101010101" pitchFamily="2" charset="-122"/>
              </a:rPr>
              <a:t>：</a:t>
            </a:r>
            <a:r>
              <a:rPr lang="en-US" altLang="zh-CN" sz="2800" b="1" dirty="0">
                <a:solidFill>
                  <a:schemeClr val="tx1"/>
                </a:solidFill>
                <a:latin typeface="Arial" panose="020B0604020202020204" pitchFamily="34" charset="0"/>
                <a:ea typeface="宋体" panose="02010600030101010101" pitchFamily="2" charset="-122"/>
              </a:rPr>
              <a:t>n+3</a:t>
            </a:r>
            <a:r>
              <a:rPr lang="zh-CN" altLang="en-US" sz="2800" b="1" dirty="0">
                <a:solidFill>
                  <a:schemeClr val="tx1"/>
                </a:solidFill>
                <a:latin typeface="Arial" panose="020B0604020202020204" pitchFamily="34" charset="0"/>
                <a:ea typeface="宋体" panose="02010600030101010101" pitchFamily="2" charset="-122"/>
              </a:rPr>
              <a:t>），见后图。</a:t>
            </a:r>
            <a:endParaRPr lang="zh-CN" altLang="en-US" sz="2800" b="1" dirty="0">
              <a:solidFill>
                <a:schemeClr val="tx1"/>
              </a:solidFill>
              <a:latin typeface="Arial" panose="020B0604020202020204" pitchFamily="34" charset="0"/>
              <a:ea typeface="宋体" panose="02010600030101010101" pitchFamily="2" charset="-122"/>
            </a:endParaRPr>
          </a:p>
        </p:txBody>
      </p:sp>
      <p:sp>
        <p:nvSpPr>
          <p:cNvPr id="123906" name="灯片编号占位符 2"/>
          <p:cNvSpPr>
            <a:spLocks noGrp="1"/>
          </p:cNvSpPr>
          <p:nvPr>
            <p:ph type="sldNum" sz="quarter" idx="11"/>
          </p:nvPr>
        </p:nvSpPr>
        <p:spPr/>
        <p:txBody>
          <a:bodyPr wrap="square" lIns="91440" tIns="45720" rIns="91440" bIns="45720" anchor="b"/>
          <a:p>
            <a:pPr indent="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2" name="标题 1"/>
          <p:cNvSpPr>
            <a:spLocks noGrp="1"/>
          </p:cNvSpPr>
          <p:nvPr/>
        </p:nvSpPr>
        <p:spPr>
          <a:xfrm>
            <a:off x="493395" y="9429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zh-CN" altLang="en-US" sz="3600" dirty="0">
                <a:solidFill>
                  <a:srgbClr val="3333FF"/>
                </a:solidFill>
                <a:latin typeface="华文中宋" panose="02010600040101010101" pitchFamily="2" charset="-122"/>
                <a:ea typeface="华文中宋" panose="02010600040101010101" pitchFamily="2" charset="-122"/>
                <a:sym typeface="+mn-ea"/>
              </a:rPr>
              <a:t>流水线处理机的异常处理</a:t>
            </a:r>
            <a:endParaRPr lang="zh-CN" altLang="en-US" sz="3600" dirty="0">
              <a:solidFill>
                <a:srgbClr val="3333FF"/>
              </a:solidFill>
              <a:latin typeface="华文中宋" panose="02010600040101010101" pitchFamily="2" charset="-122"/>
              <a:ea typeface="华文中宋" panose="02010600040101010101" pitchFamily="2"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Text Box 2"/>
          <p:cNvSpPr txBox="1"/>
          <p:nvPr/>
        </p:nvSpPr>
        <p:spPr>
          <a:xfrm>
            <a:off x="228600" y="0"/>
            <a:ext cx="8736013" cy="2011363"/>
          </a:xfrm>
          <a:prstGeom prst="rect">
            <a:avLst/>
          </a:prstGeom>
          <a:noFill/>
          <a:ln w="9525">
            <a:noFill/>
          </a:ln>
        </p:spPr>
        <p:txBody>
          <a:bodyPr anchor="t">
            <a:spAutoFit/>
          </a:bodyPr>
          <a:p>
            <a:pPr lvl="0" indent="0"/>
            <a:r>
              <a:rPr lang="zh-CN" altLang="en-US" sz="3000" b="1" dirty="0">
                <a:solidFill>
                  <a:schemeClr val="tx1"/>
                </a:solidFill>
                <a:latin typeface="Arial" panose="020B0604020202020204" pitchFamily="34" charset="0"/>
                <a:ea typeface="宋体" panose="02010600030101010101" pitchFamily="2" charset="-122"/>
              </a:rPr>
              <a:t>　</a:t>
            </a:r>
            <a:r>
              <a:rPr lang="zh-CN" altLang="en-US" sz="2400" b="1" dirty="0">
                <a:solidFill>
                  <a:schemeClr val="tx1"/>
                </a:solidFill>
                <a:latin typeface="Arial" panose="020B0604020202020204" pitchFamily="34" charset="0"/>
                <a:ea typeface="宋体" panose="02010600030101010101" pitchFamily="2" charset="-122"/>
              </a:rPr>
              <a:t>这时，可以使用</a:t>
            </a:r>
            <a:r>
              <a:rPr lang="zh-CN" altLang="en-US" sz="2400" b="1" dirty="0">
                <a:solidFill>
                  <a:srgbClr val="FF0000"/>
                </a:solidFill>
                <a:latin typeface="Arial" panose="020B0604020202020204" pitchFamily="34" charset="0"/>
                <a:ea typeface="宋体" panose="02010600030101010101" pitchFamily="2" charset="-122"/>
              </a:rPr>
              <a:t>硬件电路</a:t>
            </a:r>
            <a:r>
              <a:rPr lang="zh-CN" altLang="en-US" sz="2400" b="1" dirty="0">
                <a:solidFill>
                  <a:schemeClr val="tx1"/>
                </a:solidFill>
                <a:latin typeface="Arial" panose="020B0604020202020204" pitchFamily="34" charset="0"/>
                <a:ea typeface="宋体" panose="02010600030101010101" pitchFamily="2" charset="-122"/>
              </a:rPr>
              <a:t>来</a:t>
            </a:r>
            <a:r>
              <a:rPr lang="zh-CN" altLang="en-US" sz="2400" b="1" dirty="0">
                <a:solidFill>
                  <a:srgbClr val="FF0000"/>
                </a:solidFill>
                <a:latin typeface="Arial" panose="020B0604020202020204" pitchFamily="34" charset="0"/>
                <a:ea typeface="宋体" panose="02010600030101010101" pitchFamily="2" charset="-122"/>
              </a:rPr>
              <a:t>废弃指令</a:t>
            </a:r>
            <a:r>
              <a:rPr lang="en-US" altLang="zh-CN" sz="2400" b="1" dirty="0">
                <a:solidFill>
                  <a:srgbClr val="FF0000"/>
                </a:solidFill>
                <a:latin typeface="Arial" panose="020B0604020202020204" pitchFamily="34" charset="0"/>
                <a:ea typeface="宋体" panose="02010600030101010101" pitchFamily="2" charset="-122"/>
              </a:rPr>
              <a:t>n</a:t>
            </a:r>
            <a:r>
              <a:rPr lang="zh-CN" altLang="en-US" sz="2400" b="1" dirty="0">
                <a:solidFill>
                  <a:srgbClr val="FF0000"/>
                </a:solidFill>
                <a:latin typeface="Arial" panose="020B0604020202020204" pitchFamily="34" charset="0"/>
                <a:ea typeface="宋体" panose="02010600030101010101" pitchFamily="2" charset="-122"/>
              </a:rPr>
              <a:t>的后续指令</a:t>
            </a:r>
            <a:r>
              <a:rPr lang="zh-CN" altLang="en-US" sz="2400" b="1" dirty="0">
                <a:solidFill>
                  <a:schemeClr val="tx1"/>
                </a:solidFill>
                <a:latin typeface="Arial" panose="020B0604020202020204" pitchFamily="34" charset="0"/>
                <a:ea typeface="宋体" panose="02010600030101010101" pitchFamily="2" charset="-122"/>
              </a:rPr>
              <a:t>，即不把它们的操作结果写入任何存储单元，包括存储器和寄存器。把（</a:t>
            </a:r>
            <a:r>
              <a:rPr lang="en-US" altLang="zh-CN" sz="2400" b="1" dirty="0">
                <a:solidFill>
                  <a:schemeClr val="tx1"/>
                </a:solidFill>
                <a:latin typeface="Arial" panose="020B0604020202020204" pitchFamily="34" charset="0"/>
                <a:ea typeface="宋体" panose="02010600030101010101" pitchFamily="2" charset="-122"/>
              </a:rPr>
              <a:t>n+3</a:t>
            </a:r>
            <a:r>
              <a:rPr lang="zh-CN" altLang="en-US" sz="2400" b="1" dirty="0">
                <a:solidFill>
                  <a:schemeClr val="tx1"/>
                </a:solidFill>
                <a:latin typeface="Arial" panose="020B0604020202020204" pitchFamily="34" charset="0"/>
                <a:ea typeface="宋体" panose="02010600030101010101" pitchFamily="2" charset="-122"/>
              </a:rPr>
              <a:t>）的值保存到</a:t>
            </a:r>
            <a:r>
              <a:rPr lang="en-US" altLang="zh-CN" sz="2400" b="1" dirty="0">
                <a:solidFill>
                  <a:schemeClr val="tx1"/>
                </a:solidFill>
                <a:latin typeface="Arial" panose="020B0604020202020204" pitchFamily="34" charset="0"/>
                <a:ea typeface="宋体" panose="02010600030101010101" pitchFamily="2" charset="-122"/>
              </a:rPr>
              <a:t>EPC</a:t>
            </a:r>
            <a:r>
              <a:rPr lang="zh-CN" altLang="en-US" sz="2400" b="1" dirty="0">
                <a:solidFill>
                  <a:schemeClr val="tx1"/>
                </a:solidFill>
                <a:latin typeface="Arial" panose="020B0604020202020204" pitchFamily="34" charset="0"/>
                <a:ea typeface="宋体" panose="02010600030101010101" pitchFamily="2" charset="-122"/>
              </a:rPr>
              <a:t>后，处理机可以转向异常事件处理程序了。处理完毕后，从</a:t>
            </a:r>
            <a:r>
              <a:rPr lang="en-US" altLang="zh-CN" sz="2400" b="1" dirty="0">
                <a:solidFill>
                  <a:schemeClr val="tx1"/>
                </a:solidFill>
                <a:latin typeface="Arial" panose="020B0604020202020204" pitchFamily="34" charset="0"/>
                <a:ea typeface="宋体" panose="02010600030101010101" pitchFamily="2" charset="-122"/>
              </a:rPr>
              <a:t>EPC</a:t>
            </a:r>
            <a:r>
              <a:rPr lang="zh-CN" altLang="en-US" sz="2400" b="1" dirty="0">
                <a:solidFill>
                  <a:schemeClr val="tx1"/>
                </a:solidFill>
                <a:latin typeface="Arial" panose="020B0604020202020204" pitchFamily="34" charset="0"/>
                <a:ea typeface="宋体" panose="02010600030101010101" pitchFamily="2" charset="-122"/>
              </a:rPr>
              <a:t>取出被保存的（</a:t>
            </a:r>
            <a:r>
              <a:rPr lang="en-US" altLang="zh-CN" sz="2400" b="1" dirty="0">
                <a:solidFill>
                  <a:schemeClr val="tx1"/>
                </a:solidFill>
                <a:latin typeface="Arial" panose="020B0604020202020204" pitchFamily="34" charset="0"/>
                <a:ea typeface="宋体" panose="02010600030101010101" pitchFamily="2" charset="-122"/>
              </a:rPr>
              <a:t>n+3</a:t>
            </a:r>
            <a:r>
              <a:rPr lang="zh-CN" altLang="en-US" sz="2400" b="1" dirty="0">
                <a:solidFill>
                  <a:schemeClr val="tx1"/>
                </a:solidFill>
                <a:latin typeface="Arial" panose="020B0604020202020204" pitchFamily="34" charset="0"/>
                <a:ea typeface="宋体" panose="02010600030101010101" pitchFamily="2" charset="-122"/>
              </a:rPr>
              <a:t>），减去</a:t>
            </a:r>
            <a:r>
              <a:rPr lang="en-US" altLang="zh-CN" sz="2400" b="1" dirty="0">
                <a:solidFill>
                  <a:schemeClr val="tx1"/>
                </a:solidFill>
                <a:latin typeface="Arial" panose="020B0604020202020204" pitchFamily="34" charset="0"/>
                <a:ea typeface="宋体" panose="02010600030101010101" pitchFamily="2" charset="-122"/>
              </a:rPr>
              <a:t>3</a:t>
            </a:r>
            <a:r>
              <a:rPr lang="zh-CN" altLang="en-US" sz="2400" b="1" dirty="0">
                <a:solidFill>
                  <a:schemeClr val="tx1"/>
                </a:solidFill>
                <a:latin typeface="Arial" panose="020B0604020202020204" pitchFamily="34" charset="0"/>
                <a:ea typeface="宋体" panose="02010600030101010101" pitchFamily="2" charset="-122"/>
              </a:rPr>
              <a:t>，再返回到指令</a:t>
            </a:r>
            <a:r>
              <a:rPr lang="en-US" altLang="zh-CN" sz="2400" b="1" dirty="0">
                <a:solidFill>
                  <a:schemeClr val="tx1"/>
                </a:solidFill>
                <a:latin typeface="Arial" panose="020B0604020202020204" pitchFamily="34" charset="0"/>
                <a:ea typeface="宋体" panose="02010600030101010101" pitchFamily="2" charset="-122"/>
              </a:rPr>
              <a:t>n</a:t>
            </a:r>
            <a:r>
              <a:rPr lang="zh-CN" altLang="en-US" sz="2400" b="1" dirty="0">
                <a:solidFill>
                  <a:schemeClr val="tx1"/>
                </a:solidFill>
                <a:latin typeface="Arial" panose="020B0604020202020204" pitchFamily="34" charset="0"/>
                <a:ea typeface="宋体" panose="02010600030101010101" pitchFamily="2" charset="-122"/>
              </a:rPr>
              <a:t>。</a:t>
            </a:r>
            <a:endParaRPr lang="zh-CN" altLang="en-US" sz="2400" b="1" dirty="0">
              <a:solidFill>
                <a:schemeClr val="tx1"/>
              </a:solidFill>
              <a:latin typeface="Arial" panose="020B0604020202020204" pitchFamily="34" charset="0"/>
              <a:ea typeface="宋体" panose="02010600030101010101" pitchFamily="2" charset="-122"/>
            </a:endParaRPr>
          </a:p>
        </p:txBody>
      </p:sp>
      <p:pic>
        <p:nvPicPr>
          <p:cNvPr id="124930" name="Picture 3" descr="50"/>
          <p:cNvPicPr>
            <a:picLocks noChangeAspect="1"/>
          </p:cNvPicPr>
          <p:nvPr/>
        </p:nvPicPr>
        <p:blipFill>
          <a:blip r:embed="rId1"/>
          <a:stretch>
            <a:fillRect/>
          </a:stretch>
        </p:blipFill>
        <p:spPr>
          <a:xfrm>
            <a:off x="152400" y="2514600"/>
            <a:ext cx="8839200" cy="4114800"/>
          </a:xfrm>
          <a:prstGeom prst="rect">
            <a:avLst/>
          </a:prstGeom>
          <a:noFill/>
          <a:ln w="9525">
            <a:noFill/>
          </a:ln>
        </p:spPr>
      </p:pic>
      <p:sp>
        <p:nvSpPr>
          <p:cNvPr id="124931" name="Text Box 4"/>
          <p:cNvSpPr txBox="1"/>
          <p:nvPr/>
        </p:nvSpPr>
        <p:spPr>
          <a:xfrm>
            <a:off x="1560195" y="6525895"/>
            <a:ext cx="6910388" cy="365760"/>
          </a:xfrm>
          <a:prstGeom prst="rect">
            <a:avLst/>
          </a:prstGeom>
          <a:noFill/>
          <a:ln w="9525">
            <a:noFill/>
          </a:ln>
        </p:spPr>
        <p:txBody>
          <a:bodyPr anchor="t">
            <a:spAutoFit/>
          </a:bodyPr>
          <a:p>
            <a:pPr lvl="0" indent="0"/>
            <a:r>
              <a:rPr lang="zh-CN" altLang="en-US" b="1" dirty="0">
                <a:solidFill>
                  <a:srgbClr val="0070C0"/>
                </a:solidFill>
                <a:latin typeface="Arial" panose="020B0604020202020204" pitchFamily="34" charset="0"/>
                <a:ea typeface="宋体" panose="02010600030101010101" pitchFamily="2" charset="-122"/>
              </a:rPr>
              <a:t>图  在</a:t>
            </a:r>
            <a:r>
              <a:rPr lang="en-US" altLang="zh-CN" b="1" dirty="0">
                <a:solidFill>
                  <a:srgbClr val="0070C0"/>
                </a:solidFill>
                <a:latin typeface="Arial" panose="020B0604020202020204" pitchFamily="34" charset="0"/>
                <a:ea typeface="宋体" panose="02010600030101010101" pitchFamily="2" charset="-122"/>
              </a:rPr>
              <a:t>MEM</a:t>
            </a:r>
            <a:r>
              <a:rPr lang="zh-CN" altLang="en-US" b="1" dirty="0">
                <a:solidFill>
                  <a:srgbClr val="0070C0"/>
                </a:solidFill>
                <a:latin typeface="Arial" panose="020B0604020202020204" pitchFamily="34" charset="0"/>
                <a:ea typeface="宋体" panose="02010600030101010101" pitchFamily="2" charset="-122"/>
              </a:rPr>
              <a:t>级处理指令</a:t>
            </a:r>
            <a:r>
              <a:rPr lang="en-US" altLang="zh-CN" b="1" dirty="0">
                <a:solidFill>
                  <a:srgbClr val="0070C0"/>
                </a:solidFill>
                <a:latin typeface="Arial" panose="020B0604020202020204" pitchFamily="34" charset="0"/>
                <a:ea typeface="宋体" panose="02010600030101010101" pitchFamily="2" charset="-122"/>
              </a:rPr>
              <a:t>n</a:t>
            </a:r>
            <a:r>
              <a:rPr lang="zh-CN" altLang="en-US" b="1" dirty="0">
                <a:solidFill>
                  <a:srgbClr val="0070C0"/>
                </a:solidFill>
                <a:latin typeface="Arial" panose="020B0604020202020204" pitchFamily="34" charset="0"/>
                <a:ea typeface="宋体" panose="02010600030101010101" pitchFamily="2" charset="-122"/>
              </a:rPr>
              <a:t>的异常事件时，</a:t>
            </a:r>
            <a:r>
              <a:rPr lang="en-US" altLang="zh-CN" b="1" dirty="0">
                <a:solidFill>
                  <a:srgbClr val="0070C0"/>
                </a:solidFill>
                <a:latin typeface="Arial" panose="020B0604020202020204" pitchFamily="34" charset="0"/>
                <a:ea typeface="宋体" panose="02010600030101010101" pitchFamily="2" charset="-122"/>
              </a:rPr>
              <a:t>PC</a:t>
            </a:r>
            <a:r>
              <a:rPr lang="zh-CN" altLang="en-US" b="1" dirty="0">
                <a:solidFill>
                  <a:srgbClr val="0070C0"/>
                </a:solidFill>
                <a:latin typeface="Arial" panose="020B0604020202020204" pitchFamily="34" charset="0"/>
                <a:ea typeface="宋体" panose="02010600030101010101" pitchFamily="2" charset="-122"/>
              </a:rPr>
              <a:t>已经是</a:t>
            </a:r>
            <a:r>
              <a:rPr lang="en-US" altLang="zh-CN" b="1" dirty="0">
                <a:solidFill>
                  <a:srgbClr val="0070C0"/>
                </a:solidFill>
                <a:latin typeface="Arial" panose="020B0604020202020204" pitchFamily="34" charset="0"/>
                <a:ea typeface="宋体" panose="02010600030101010101" pitchFamily="2" charset="-122"/>
              </a:rPr>
              <a:t>(n+3)</a:t>
            </a:r>
            <a:r>
              <a:rPr lang="zh-CN" altLang="en-US" b="1" dirty="0">
                <a:solidFill>
                  <a:srgbClr val="0070C0"/>
                </a:solidFill>
                <a:latin typeface="Arial" panose="020B0604020202020204" pitchFamily="34" charset="0"/>
                <a:ea typeface="宋体" panose="02010600030101010101" pitchFamily="2" charset="-122"/>
              </a:rPr>
              <a:t>了</a:t>
            </a:r>
            <a:endParaRPr lang="zh-CN" altLang="en-US" b="1" dirty="0">
              <a:solidFill>
                <a:srgbClr val="0070C0"/>
              </a:solidFill>
              <a:latin typeface="Arial" panose="020B0604020202020204" pitchFamily="34" charset="0"/>
              <a:ea typeface="宋体" panose="02010600030101010101" pitchFamily="2" charset="-122"/>
            </a:endParaRPr>
          </a:p>
        </p:txBody>
      </p:sp>
      <p:sp>
        <p:nvSpPr>
          <p:cNvPr id="124932" name="灯片编号占位符 4"/>
          <p:cNvSpPr>
            <a:spLocks noGrp="1"/>
          </p:cNvSpPr>
          <p:nvPr>
            <p:ph type="sldNum" sz="quarter" idx="11"/>
          </p:nvPr>
        </p:nvSpPr>
        <p:spPr/>
        <p:txBody>
          <a:bodyPr wrap="square" lIns="91440" tIns="45720" rIns="91440" bIns="45720" anchor="b"/>
          <a:p>
            <a:pPr indent="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
        <p:nvSpPr>
          <p:cNvPr id="2" name="Text Box 4"/>
          <p:cNvSpPr txBox="1"/>
          <p:nvPr/>
        </p:nvSpPr>
        <p:spPr>
          <a:xfrm>
            <a:off x="7114540" y="3670935"/>
            <a:ext cx="1572260" cy="457200"/>
          </a:xfrm>
          <a:prstGeom prst="rect">
            <a:avLst/>
          </a:prstGeom>
          <a:noFill/>
          <a:ln w="9525">
            <a:noFill/>
          </a:ln>
        </p:spPr>
        <p:txBody>
          <a:bodyPr wrap="square" anchor="t">
            <a:spAutoFit/>
          </a:bodyPr>
          <a:p>
            <a:pPr lvl="0" indent="0"/>
            <a:r>
              <a:rPr lang="zh-CN" altLang="en-US" sz="2400" b="1" dirty="0">
                <a:solidFill>
                  <a:srgbClr val="FF0000"/>
                </a:solidFill>
                <a:latin typeface="Arial" panose="020B0604020202020204" pitchFamily="34" charset="0"/>
                <a:ea typeface="宋体" panose="02010600030101010101" pitchFamily="2" charset="-122"/>
              </a:rPr>
              <a:t>对吗？</a:t>
            </a:r>
            <a:endParaRPr lang="zh-CN" altLang="en-US" sz="24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olidFill>
                  <a:srgbClr val="FF0000"/>
                </a:solidFill>
              </a:rPr>
              <a:t>第三章内容</a:t>
            </a:r>
            <a:endParaRPr lang="zh-CN" altLang="en-US">
              <a:solidFill>
                <a:srgbClr val="FF0000"/>
              </a:solidFill>
            </a:endParaRPr>
          </a:p>
        </p:txBody>
      </p:sp>
      <p:sp>
        <p:nvSpPr>
          <p:cNvPr id="6" name="内容占位符 5"/>
          <p:cNvSpPr>
            <a:spLocks noGrp="1"/>
          </p:cNvSpPr>
          <p:nvPr>
            <p:ph idx="1"/>
          </p:nvPr>
        </p:nvSpPr>
        <p:spPr>
          <a:xfrm>
            <a:off x="457200" y="1600200"/>
            <a:ext cx="8488680" cy="4526280"/>
          </a:xfrm>
        </p:spPr>
        <p:txBody>
          <a:bodyPr/>
          <a:p>
            <a:r>
              <a:rPr lang="zh-CN" altLang="en-US" b="1">
                <a:solidFill>
                  <a:schemeClr val="tx1"/>
                </a:solidFill>
              </a:rPr>
              <a:t>第一部分：附录A-</a:t>
            </a:r>
            <a:r>
              <a:rPr lang="zh-CN" altLang="en-US" b="1">
                <a:solidFill>
                  <a:schemeClr val="tx1"/>
                </a:solidFill>
                <a:sym typeface="+mn-ea"/>
              </a:rPr>
              <a:t>流水线技术</a:t>
            </a:r>
            <a:endParaRPr lang="zh-CN" altLang="en-US" b="1">
              <a:solidFill>
                <a:schemeClr val="tx1"/>
              </a:solidFill>
              <a:sym typeface="+mn-ea"/>
            </a:endParaRPr>
          </a:p>
          <a:p>
            <a:r>
              <a:rPr lang="zh-CN" altLang="en-US" b="1"/>
              <a:t>第二部分：</a:t>
            </a:r>
            <a:r>
              <a:rPr lang="zh-CN" altLang="en-US" b="1">
                <a:solidFill>
                  <a:schemeClr val="tx1"/>
                </a:solidFill>
              </a:rPr>
              <a:t>流水线处理机及其设计</a:t>
            </a:r>
            <a:r>
              <a:rPr lang="en-US" altLang="zh-CN" b="1">
                <a:solidFill>
                  <a:schemeClr val="tx1"/>
                </a:solidFill>
              </a:rPr>
              <a:t>-1</a:t>
            </a:r>
            <a:endParaRPr lang="en-US" altLang="zh-CN" b="1">
              <a:solidFill>
                <a:schemeClr val="tx1"/>
              </a:solidFill>
            </a:endParaRPr>
          </a:p>
          <a:p>
            <a:r>
              <a:rPr lang="zh-CN" altLang="en-US" b="1"/>
              <a:t>第三部分：</a:t>
            </a:r>
            <a:r>
              <a:rPr lang="en-US" altLang="zh-CN" b="1">
                <a:solidFill>
                  <a:schemeClr val="tx1"/>
                </a:solidFill>
              </a:rPr>
              <a:t>流水线处理机及其设计-2</a:t>
            </a:r>
            <a:endParaRPr lang="en-US" altLang="zh-CN" b="1">
              <a:solidFill>
                <a:schemeClr val="tx1"/>
              </a:solidFill>
            </a:endParaRPr>
          </a:p>
          <a:p>
            <a:r>
              <a:rPr lang="zh-CN" altLang="en-US" b="1">
                <a:solidFill>
                  <a:schemeClr val="tx1"/>
                </a:solidFill>
              </a:rPr>
              <a:t>第四部分：</a:t>
            </a:r>
            <a:r>
              <a:rPr lang="en-US" altLang="zh-CN" b="1">
                <a:solidFill>
                  <a:schemeClr val="tx1"/>
                </a:solidFill>
              </a:rPr>
              <a:t>附录A-流水线异常与浮点流水线</a:t>
            </a:r>
            <a:endParaRPr lang="en-US" altLang="zh-CN" b="1">
              <a:solidFill>
                <a:schemeClr val="tx1"/>
              </a:solidFill>
            </a:endParaRPr>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Text Box 2"/>
          <p:cNvSpPr txBox="1"/>
          <p:nvPr/>
        </p:nvSpPr>
        <p:spPr>
          <a:xfrm>
            <a:off x="152400" y="31750"/>
            <a:ext cx="8915400" cy="1645920"/>
          </a:xfrm>
          <a:prstGeom prst="rect">
            <a:avLst/>
          </a:prstGeom>
          <a:noFill/>
          <a:ln w="9525">
            <a:noFill/>
          </a:ln>
        </p:spPr>
        <p:txBody>
          <a:bodyPr anchor="t">
            <a:spAutoFit/>
          </a:bodyPr>
          <a:p>
            <a:pPr lvl="0" indent="0"/>
            <a:r>
              <a:rPr lang="zh-CN" altLang="en-US" sz="3000" b="1" dirty="0">
                <a:solidFill>
                  <a:srgbClr val="CCFFFF"/>
                </a:solidFill>
                <a:latin typeface="Arial" panose="020B0604020202020204" pitchFamily="34" charset="0"/>
                <a:ea typeface="宋体" panose="02010600030101010101" pitchFamily="2" charset="-122"/>
              </a:rPr>
              <a:t>　</a:t>
            </a:r>
            <a:r>
              <a:rPr lang="zh-CN" altLang="en-US" sz="2400" b="1" dirty="0">
                <a:solidFill>
                  <a:srgbClr val="FF0000"/>
                </a:solidFill>
                <a:latin typeface="Arial" panose="020B0604020202020204" pitchFamily="34" charset="0"/>
                <a:ea typeface="宋体" panose="02010600030101010101" pitchFamily="2" charset="-122"/>
              </a:rPr>
              <a:t>这样做初看起来似乎没有问题，但实际上是有问题的</a:t>
            </a:r>
            <a:r>
              <a:rPr lang="zh-CN" altLang="en-US" sz="2400" b="1" dirty="0">
                <a:solidFill>
                  <a:schemeClr val="tx1"/>
                </a:solidFill>
                <a:latin typeface="Arial" panose="020B0604020202020204" pitchFamily="34" charset="0"/>
                <a:ea typeface="宋体" panose="02010600030101010101" pitchFamily="2" charset="-122"/>
              </a:rPr>
              <a:t>。问题出现在</a:t>
            </a:r>
            <a:r>
              <a:rPr lang="zh-CN" altLang="en-US" sz="2400" b="1" dirty="0">
                <a:solidFill>
                  <a:srgbClr val="C00000"/>
                </a:solidFill>
                <a:latin typeface="Arial" panose="020B0604020202020204" pitchFamily="34" charset="0"/>
                <a:ea typeface="宋体" panose="02010600030101010101" pitchFamily="2" charset="-122"/>
              </a:rPr>
              <a:t>n的后续指令有可能是转移指令</a:t>
            </a:r>
            <a:r>
              <a:rPr lang="zh-CN" altLang="en-US" sz="2400" b="1" dirty="0">
                <a:solidFill>
                  <a:schemeClr val="tx1"/>
                </a:solidFill>
                <a:latin typeface="Arial" panose="020B0604020202020204" pitchFamily="34" charset="0"/>
                <a:ea typeface="宋体" panose="02010600030101010101" pitchFamily="2" charset="-122"/>
              </a:rPr>
              <a:t>，并且当指令n处在MEM级时，PC已经是转移目标模块的地址了。这时你便无法用从EPC减3的办法得到n，因为EPC的内容不是（n+3）</a:t>
            </a:r>
            <a:r>
              <a:rPr lang="en-US" altLang="x-none" sz="2400" b="1" dirty="0">
                <a:solidFill>
                  <a:schemeClr val="tx1"/>
                </a:solidFill>
                <a:latin typeface="Arial" panose="020B0604020202020204" pitchFamily="34" charset="0"/>
                <a:ea typeface="宋体" panose="02010600030101010101" pitchFamily="2" charset="-122"/>
              </a:rPr>
              <a:t>了，见</a:t>
            </a:r>
            <a:r>
              <a:rPr lang="zh-CN" altLang="en-US" sz="2400" b="1" dirty="0">
                <a:solidFill>
                  <a:schemeClr val="tx1"/>
                </a:solidFill>
                <a:latin typeface="Arial" panose="020B0604020202020204" pitchFamily="34" charset="0"/>
                <a:ea typeface="宋体" panose="02010600030101010101" pitchFamily="2" charset="-122"/>
              </a:rPr>
              <a:t>下</a:t>
            </a:r>
            <a:r>
              <a:rPr lang="en-US" altLang="x-none" sz="2400" b="1" dirty="0">
                <a:solidFill>
                  <a:schemeClr val="tx1"/>
                </a:solidFill>
                <a:latin typeface="Arial" panose="020B0604020202020204" pitchFamily="34" charset="0"/>
                <a:ea typeface="宋体" panose="02010600030101010101" pitchFamily="2" charset="-122"/>
              </a:rPr>
              <a:t>图</a:t>
            </a:r>
            <a:r>
              <a:rPr lang="zh-CN" altLang="en-US" sz="2400" b="1" dirty="0">
                <a:solidFill>
                  <a:schemeClr val="tx1"/>
                </a:solidFill>
                <a:latin typeface="Arial" panose="020B0604020202020204" pitchFamily="34" charset="0"/>
                <a:ea typeface="宋体" panose="02010600030101010101" pitchFamily="2" charset="-122"/>
              </a:rPr>
              <a:t>。</a:t>
            </a:r>
            <a:endParaRPr lang="zh-CN" altLang="en-US" sz="2400" b="1" dirty="0">
              <a:solidFill>
                <a:schemeClr val="tx1"/>
              </a:solidFill>
              <a:latin typeface="Arial" panose="020B0604020202020204" pitchFamily="34" charset="0"/>
              <a:ea typeface="宋体" panose="02010600030101010101" pitchFamily="2" charset="-122"/>
            </a:endParaRPr>
          </a:p>
        </p:txBody>
      </p:sp>
      <p:pic>
        <p:nvPicPr>
          <p:cNvPr id="125954" name="Picture 3" descr="51"/>
          <p:cNvPicPr>
            <a:picLocks noChangeAspect="1"/>
          </p:cNvPicPr>
          <p:nvPr/>
        </p:nvPicPr>
        <p:blipFill>
          <a:blip r:embed="rId1"/>
          <a:stretch>
            <a:fillRect/>
          </a:stretch>
        </p:blipFill>
        <p:spPr>
          <a:xfrm>
            <a:off x="228600" y="2375535"/>
            <a:ext cx="8763000" cy="4079875"/>
          </a:xfrm>
          <a:prstGeom prst="rect">
            <a:avLst/>
          </a:prstGeom>
          <a:noFill/>
          <a:ln w="9525">
            <a:noFill/>
          </a:ln>
        </p:spPr>
      </p:pic>
      <p:sp>
        <p:nvSpPr>
          <p:cNvPr id="125955" name="Text Box 4"/>
          <p:cNvSpPr txBox="1"/>
          <p:nvPr/>
        </p:nvSpPr>
        <p:spPr>
          <a:xfrm>
            <a:off x="1179195" y="6506210"/>
            <a:ext cx="7190105" cy="365760"/>
          </a:xfrm>
          <a:prstGeom prst="rect">
            <a:avLst/>
          </a:prstGeom>
          <a:noFill/>
          <a:ln w="9525">
            <a:noFill/>
          </a:ln>
        </p:spPr>
        <p:txBody>
          <a:bodyPr wrap="square" anchor="t">
            <a:spAutoFit/>
          </a:bodyPr>
          <a:p>
            <a:pPr lvl="0" indent="0"/>
            <a:r>
              <a:rPr lang="zh-CN" altLang="en-US" b="1" dirty="0">
                <a:solidFill>
                  <a:srgbClr val="3333FF"/>
                </a:solidFill>
                <a:latin typeface="Arial" panose="020B0604020202020204" pitchFamily="34" charset="0"/>
                <a:ea typeface="宋体" panose="02010600030101010101" pitchFamily="2" charset="-122"/>
              </a:rPr>
              <a:t>图 在</a:t>
            </a:r>
            <a:r>
              <a:rPr lang="en-US" altLang="zh-CN" b="1" dirty="0">
                <a:solidFill>
                  <a:srgbClr val="3333FF"/>
                </a:solidFill>
                <a:latin typeface="Arial" panose="020B0604020202020204" pitchFamily="34" charset="0"/>
                <a:ea typeface="宋体" panose="02010600030101010101" pitchFamily="2" charset="-122"/>
              </a:rPr>
              <a:t>MEM</a:t>
            </a:r>
            <a:r>
              <a:rPr lang="zh-CN" altLang="en-US" b="1" dirty="0">
                <a:solidFill>
                  <a:srgbClr val="3333FF"/>
                </a:solidFill>
                <a:latin typeface="Arial" panose="020B0604020202020204" pitchFamily="34" charset="0"/>
                <a:ea typeface="宋体" panose="02010600030101010101" pitchFamily="2" charset="-122"/>
              </a:rPr>
              <a:t>级处理指令</a:t>
            </a:r>
            <a:r>
              <a:rPr lang="en-US" altLang="zh-CN" b="1" dirty="0">
                <a:solidFill>
                  <a:srgbClr val="3333FF"/>
                </a:solidFill>
                <a:latin typeface="Arial" panose="020B0604020202020204" pitchFamily="34" charset="0"/>
                <a:ea typeface="宋体" panose="02010600030101010101" pitchFamily="2" charset="-122"/>
              </a:rPr>
              <a:t>n</a:t>
            </a:r>
            <a:r>
              <a:rPr lang="zh-CN" altLang="en-US" b="1" dirty="0">
                <a:solidFill>
                  <a:srgbClr val="3333FF"/>
                </a:solidFill>
                <a:latin typeface="Arial" panose="020B0604020202020204" pitchFamily="34" charset="0"/>
                <a:ea typeface="宋体" panose="02010600030101010101" pitchFamily="2" charset="-122"/>
              </a:rPr>
              <a:t>的异常事件时，由于转移指令，</a:t>
            </a:r>
            <a:r>
              <a:rPr lang="en-US" altLang="zh-CN" b="1" dirty="0">
                <a:solidFill>
                  <a:srgbClr val="3333FF"/>
                </a:solidFill>
                <a:latin typeface="Arial" panose="020B0604020202020204" pitchFamily="34" charset="0"/>
                <a:ea typeface="宋体" panose="02010600030101010101" pitchFamily="2" charset="-122"/>
              </a:rPr>
              <a:t>PC</a:t>
            </a:r>
            <a:r>
              <a:rPr lang="zh-CN" altLang="en-US" b="1" dirty="0">
                <a:solidFill>
                  <a:srgbClr val="3333FF"/>
                </a:solidFill>
                <a:latin typeface="Arial" panose="020B0604020202020204" pitchFamily="34" charset="0"/>
                <a:ea typeface="宋体" panose="02010600030101010101" pitchFamily="2" charset="-122"/>
              </a:rPr>
              <a:t>已经是</a:t>
            </a:r>
            <a:r>
              <a:rPr lang="en-US" altLang="zh-CN" b="1" dirty="0">
                <a:solidFill>
                  <a:srgbClr val="3333FF"/>
                </a:solidFill>
                <a:latin typeface="Arial" panose="020B0604020202020204" pitchFamily="34" charset="0"/>
                <a:ea typeface="宋体" panose="02010600030101010101" pitchFamily="2" charset="-122"/>
              </a:rPr>
              <a:t>m</a:t>
            </a:r>
            <a:endParaRPr lang="en-US" altLang="zh-CN" b="1" dirty="0">
              <a:solidFill>
                <a:srgbClr val="3333FF"/>
              </a:solidFill>
              <a:latin typeface="Arial" panose="020B0604020202020204" pitchFamily="34" charset="0"/>
              <a:ea typeface="宋体" panose="02010600030101010101" pitchFamily="2" charset="-122"/>
            </a:endParaRPr>
          </a:p>
        </p:txBody>
      </p:sp>
      <p:sp>
        <p:nvSpPr>
          <p:cNvPr id="125956" name="灯片编号占位符 4"/>
          <p:cNvSpPr>
            <a:spLocks noGrp="1"/>
          </p:cNvSpPr>
          <p:nvPr>
            <p:ph type="sldNum" sz="quarter" idx="11"/>
          </p:nvPr>
        </p:nvSpPr>
        <p:spPr/>
        <p:txBody>
          <a:bodyPr wrap="square" lIns="91440" tIns="45720" rIns="91440" bIns="45720" anchor="b"/>
          <a:p>
            <a:pPr indent="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Text Box 2"/>
          <p:cNvSpPr txBox="1"/>
          <p:nvPr/>
        </p:nvSpPr>
        <p:spPr>
          <a:xfrm>
            <a:off x="71755" y="188913"/>
            <a:ext cx="9013825" cy="2743200"/>
          </a:xfrm>
          <a:prstGeom prst="rect">
            <a:avLst/>
          </a:prstGeom>
          <a:noFill/>
          <a:ln w="9525">
            <a:noFill/>
          </a:ln>
        </p:spPr>
        <p:txBody>
          <a:bodyPr anchor="t">
            <a:spAutoFit/>
          </a:bodyPr>
          <a:p>
            <a:pPr lvl="0" indent="0"/>
            <a:r>
              <a:rPr lang="zh-CN" altLang="en-US" sz="3000" b="1" dirty="0">
                <a:solidFill>
                  <a:srgbClr val="CCFFFF"/>
                </a:solidFill>
                <a:latin typeface="Arial" panose="020B0604020202020204" pitchFamily="34" charset="0"/>
                <a:ea typeface="宋体" panose="02010600030101010101" pitchFamily="2" charset="-122"/>
              </a:rPr>
              <a:t>　</a:t>
            </a:r>
            <a:r>
              <a:rPr lang="zh-CN" altLang="en-US" sz="2400" b="1" dirty="0">
                <a:solidFill>
                  <a:schemeClr val="tx1"/>
                </a:solidFill>
                <a:latin typeface="Arial" panose="020B0604020202020204" pitchFamily="34" charset="0"/>
                <a:ea typeface="宋体" panose="02010600030101010101" pitchFamily="2" charset="-122"/>
              </a:rPr>
              <a:t>如何解决这个问题呢？</a:t>
            </a:r>
            <a:r>
              <a:rPr lang="en-US" altLang="x-none" sz="2400" b="1" dirty="0">
                <a:solidFill>
                  <a:schemeClr val="tx1"/>
                </a:solidFill>
                <a:latin typeface="Arial" panose="020B0604020202020204" pitchFamily="34" charset="0"/>
                <a:ea typeface="宋体" panose="02010600030101010101" pitchFamily="2" charset="-122"/>
              </a:rPr>
              <a:t>只要</a:t>
            </a:r>
            <a:r>
              <a:rPr lang="en-US" altLang="x-none" sz="2400" b="1" dirty="0">
                <a:solidFill>
                  <a:srgbClr val="FF0000"/>
                </a:solidFill>
                <a:latin typeface="Arial" panose="020B0604020202020204" pitchFamily="34" charset="0"/>
                <a:ea typeface="宋体" panose="02010600030101010101" pitchFamily="2" charset="-122"/>
              </a:rPr>
              <a:t>使用流水线寄存器，把</a:t>
            </a:r>
            <a:r>
              <a:rPr lang="zh-CN" altLang="en-US" sz="2400" b="1" dirty="0">
                <a:solidFill>
                  <a:srgbClr val="FF0000"/>
                </a:solidFill>
                <a:latin typeface="Arial" panose="020B0604020202020204" pitchFamily="34" charset="0"/>
                <a:ea typeface="宋体" panose="02010600030101010101" pitchFamily="2" charset="-122"/>
              </a:rPr>
              <a:t>PC逐级地保存下来</a:t>
            </a:r>
            <a:r>
              <a:rPr lang="zh-CN" altLang="en-US" sz="2400" b="1" dirty="0">
                <a:solidFill>
                  <a:schemeClr val="tx1"/>
                </a:solidFill>
                <a:latin typeface="Arial" panose="020B0604020202020204" pitchFamily="34" charset="0"/>
                <a:ea typeface="宋体" panose="02010600030101010101" pitchFamily="2" charset="-122"/>
              </a:rPr>
              <a:t>，即让指令的PC跟着指令一起往前走，也就不用担心后续指令是否是转移指令了。</a:t>
            </a:r>
            <a:endParaRPr lang="zh-CN" altLang="en-US" sz="2400" b="1" dirty="0">
              <a:solidFill>
                <a:schemeClr val="tx1"/>
              </a:solidFill>
              <a:latin typeface="Arial" panose="020B0604020202020204" pitchFamily="34" charset="0"/>
              <a:ea typeface="宋体" panose="02010600030101010101" pitchFamily="2" charset="-122"/>
            </a:endParaRPr>
          </a:p>
          <a:p>
            <a:pPr lvl="0" indent="0"/>
            <a:r>
              <a:rPr lang="zh-CN" altLang="en-US" sz="2400" b="1" dirty="0">
                <a:solidFill>
                  <a:schemeClr val="tx1"/>
                </a:solidFill>
                <a:latin typeface="Arial" panose="020B0604020202020204" pitchFamily="34" charset="0"/>
                <a:ea typeface="宋体" panose="02010600030101010101" pitchFamily="2" charset="-122"/>
              </a:rPr>
              <a:t>     见下图，使用如下的名字来命名流水线各级的PC，它们是IF</a:t>
            </a:r>
            <a:r>
              <a:rPr lang="en-US" altLang="zh-CN" sz="2400" b="1" dirty="0">
                <a:solidFill>
                  <a:schemeClr val="tx1"/>
                </a:solidFill>
                <a:latin typeface="Arial" panose="020B0604020202020204" pitchFamily="34" charset="0"/>
                <a:ea typeface="宋体" panose="02010600030101010101" pitchFamily="2" charset="-122"/>
              </a:rPr>
              <a:t>_</a:t>
            </a:r>
            <a:r>
              <a:rPr lang="zh-CN" altLang="en-US" sz="2400" b="1" dirty="0">
                <a:solidFill>
                  <a:schemeClr val="tx1"/>
                </a:solidFill>
                <a:latin typeface="Arial" panose="020B0604020202020204" pitchFamily="34" charset="0"/>
                <a:ea typeface="宋体" panose="02010600030101010101" pitchFamily="2" charset="-122"/>
              </a:rPr>
              <a:t>PC，ID</a:t>
            </a:r>
            <a:r>
              <a:rPr lang="en-US" altLang="zh-CN" sz="2400" b="1" dirty="0">
                <a:solidFill>
                  <a:schemeClr val="tx1"/>
                </a:solidFill>
                <a:latin typeface="Arial" panose="020B0604020202020204" pitchFamily="34" charset="0"/>
                <a:ea typeface="宋体" panose="02010600030101010101" pitchFamily="2" charset="-122"/>
              </a:rPr>
              <a:t>_</a:t>
            </a:r>
            <a:r>
              <a:rPr lang="zh-CN" altLang="en-US" sz="2400" b="1" dirty="0">
                <a:solidFill>
                  <a:schemeClr val="tx1"/>
                </a:solidFill>
                <a:latin typeface="Arial" panose="020B0604020202020204" pitchFamily="34" charset="0"/>
                <a:ea typeface="宋体" panose="02010600030101010101" pitchFamily="2" charset="-122"/>
              </a:rPr>
              <a:t>PC，EXE</a:t>
            </a:r>
            <a:r>
              <a:rPr lang="en-US" altLang="zh-CN" sz="2400" b="1" dirty="0">
                <a:solidFill>
                  <a:schemeClr val="tx1"/>
                </a:solidFill>
                <a:latin typeface="Arial" panose="020B0604020202020204" pitchFamily="34" charset="0"/>
                <a:ea typeface="宋体" panose="02010600030101010101" pitchFamily="2" charset="-122"/>
              </a:rPr>
              <a:t>_</a:t>
            </a:r>
            <a:r>
              <a:rPr lang="zh-CN" altLang="en-US" sz="2400" b="1" dirty="0">
                <a:solidFill>
                  <a:schemeClr val="tx1"/>
                </a:solidFill>
                <a:latin typeface="Arial" panose="020B0604020202020204" pitchFamily="34" charset="0"/>
                <a:ea typeface="宋体" panose="02010600030101010101" pitchFamily="2" charset="-122"/>
              </a:rPr>
              <a:t>PC，MEM</a:t>
            </a:r>
            <a:r>
              <a:rPr lang="en-US" altLang="zh-CN" sz="2400" b="1" dirty="0">
                <a:solidFill>
                  <a:schemeClr val="tx1"/>
                </a:solidFill>
                <a:latin typeface="Arial" panose="020B0604020202020204" pitchFamily="34" charset="0"/>
                <a:ea typeface="宋体" panose="02010600030101010101" pitchFamily="2" charset="-122"/>
              </a:rPr>
              <a:t>_</a:t>
            </a:r>
            <a:r>
              <a:rPr lang="zh-CN" altLang="en-US" sz="2400" b="1" dirty="0">
                <a:solidFill>
                  <a:schemeClr val="tx1"/>
                </a:solidFill>
                <a:latin typeface="Arial" panose="020B0604020202020204" pitchFamily="34" charset="0"/>
                <a:ea typeface="宋体" panose="02010600030101010101" pitchFamily="2" charset="-122"/>
              </a:rPr>
              <a:t>PC，WB</a:t>
            </a:r>
            <a:r>
              <a:rPr lang="en-US" altLang="zh-CN" sz="2400" b="1" dirty="0">
                <a:solidFill>
                  <a:schemeClr val="tx1"/>
                </a:solidFill>
                <a:latin typeface="Arial" panose="020B0604020202020204" pitchFamily="34" charset="0"/>
                <a:ea typeface="宋体" panose="02010600030101010101" pitchFamily="2" charset="-122"/>
              </a:rPr>
              <a:t>_</a:t>
            </a:r>
            <a:r>
              <a:rPr lang="zh-CN" altLang="en-US" sz="2400" b="1" dirty="0">
                <a:solidFill>
                  <a:schemeClr val="tx1"/>
                </a:solidFill>
                <a:latin typeface="Arial" panose="020B0604020202020204" pitchFamily="34" charset="0"/>
                <a:ea typeface="宋体" panose="02010600030101010101" pitchFamily="2" charset="-122"/>
              </a:rPr>
              <a:t>PC。I</a:t>
            </a:r>
            <a:r>
              <a:rPr lang="en-US" altLang="zh-CN" sz="2400" b="1" dirty="0">
                <a:solidFill>
                  <a:schemeClr val="tx1"/>
                </a:solidFill>
                <a:latin typeface="Arial" panose="020B0604020202020204" pitchFamily="34" charset="0"/>
                <a:ea typeface="宋体" panose="02010600030101010101" pitchFamily="2" charset="-122"/>
              </a:rPr>
              <a:t>F_</a:t>
            </a:r>
            <a:r>
              <a:rPr lang="zh-CN" altLang="en-US" sz="2400" b="1" dirty="0">
                <a:solidFill>
                  <a:schemeClr val="tx1"/>
                </a:solidFill>
                <a:latin typeface="Arial" panose="020B0604020202020204" pitchFamily="34" charset="0"/>
                <a:ea typeface="宋体" panose="02010600030101010101" pitchFamily="2" charset="-122"/>
              </a:rPr>
              <a:t>PC就是通常意义上的取指令（</a:t>
            </a:r>
            <a:r>
              <a:rPr lang="en-US" altLang="zh-CN" sz="2400" b="1" dirty="0">
                <a:solidFill>
                  <a:schemeClr val="tx1"/>
                </a:solidFill>
                <a:latin typeface="Arial" panose="020B0604020202020204" pitchFamily="34" charset="0"/>
                <a:ea typeface="宋体" panose="02010600030101010101" pitchFamily="2" charset="-122"/>
              </a:rPr>
              <a:t>IF</a:t>
            </a:r>
            <a:r>
              <a:rPr lang="zh-CN" altLang="en-US" sz="2400" b="1" dirty="0">
                <a:solidFill>
                  <a:schemeClr val="tx1"/>
                </a:solidFill>
                <a:latin typeface="Arial" panose="020B0604020202020204" pitchFamily="34" charset="0"/>
                <a:ea typeface="宋体" panose="02010600030101010101" pitchFamily="2" charset="-122"/>
              </a:rPr>
              <a:t>）</a:t>
            </a:r>
            <a:r>
              <a:rPr lang="en-US" altLang="x-none" sz="2400" b="1" dirty="0">
                <a:solidFill>
                  <a:schemeClr val="tx1"/>
                </a:solidFill>
                <a:latin typeface="Arial" panose="020B0604020202020204" pitchFamily="34" charset="0"/>
                <a:ea typeface="宋体" panose="02010600030101010101" pitchFamily="2" charset="-122"/>
              </a:rPr>
              <a:t>级的</a:t>
            </a:r>
            <a:r>
              <a:rPr lang="zh-CN" altLang="en-US" sz="2400" b="1" dirty="0">
                <a:solidFill>
                  <a:schemeClr val="tx1"/>
                </a:solidFill>
                <a:latin typeface="Arial" panose="020B0604020202020204" pitchFamily="34" charset="0"/>
                <a:ea typeface="宋体" panose="02010600030101010101" pitchFamily="2" charset="-122"/>
              </a:rPr>
              <a:t>PC，而WB</a:t>
            </a:r>
            <a:r>
              <a:rPr lang="en-US" altLang="zh-CN" sz="2400" b="1" dirty="0">
                <a:solidFill>
                  <a:schemeClr val="tx1"/>
                </a:solidFill>
                <a:latin typeface="Arial" panose="020B0604020202020204" pitchFamily="34" charset="0"/>
                <a:ea typeface="宋体" panose="02010600030101010101" pitchFamily="2" charset="-122"/>
              </a:rPr>
              <a:t>_</a:t>
            </a:r>
            <a:r>
              <a:rPr lang="zh-CN" altLang="en-US" sz="2400" b="1" dirty="0">
                <a:solidFill>
                  <a:schemeClr val="tx1"/>
                </a:solidFill>
                <a:latin typeface="Arial" panose="020B0604020202020204" pitchFamily="34" charset="0"/>
                <a:ea typeface="宋体" panose="02010600030101010101" pitchFamily="2" charset="-122"/>
              </a:rPr>
              <a:t>PC只是写在那里，实际当中我们并不需要它。</a:t>
            </a:r>
            <a:endParaRPr lang="zh-CN" altLang="en-US" sz="2400" b="1" dirty="0">
              <a:solidFill>
                <a:schemeClr val="tx1"/>
              </a:solidFill>
              <a:latin typeface="Arial" panose="020B0604020202020204" pitchFamily="34" charset="0"/>
              <a:ea typeface="宋体" panose="02010600030101010101" pitchFamily="2" charset="-122"/>
            </a:endParaRPr>
          </a:p>
        </p:txBody>
      </p:sp>
      <p:pic>
        <p:nvPicPr>
          <p:cNvPr id="126978" name="Picture 3" descr="52"/>
          <p:cNvPicPr>
            <a:picLocks noChangeAspect="1"/>
          </p:cNvPicPr>
          <p:nvPr/>
        </p:nvPicPr>
        <p:blipFill>
          <a:blip r:embed="rId1"/>
          <a:stretch>
            <a:fillRect/>
          </a:stretch>
        </p:blipFill>
        <p:spPr>
          <a:xfrm>
            <a:off x="152400" y="3657600"/>
            <a:ext cx="8991600" cy="2940050"/>
          </a:xfrm>
          <a:prstGeom prst="rect">
            <a:avLst/>
          </a:prstGeom>
          <a:noFill/>
          <a:ln w="9525">
            <a:noFill/>
          </a:ln>
        </p:spPr>
      </p:pic>
      <p:sp>
        <p:nvSpPr>
          <p:cNvPr id="126979" name="Text Box 4"/>
          <p:cNvSpPr txBox="1"/>
          <p:nvPr/>
        </p:nvSpPr>
        <p:spPr>
          <a:xfrm>
            <a:off x="1818005" y="6355715"/>
            <a:ext cx="5661025" cy="365760"/>
          </a:xfrm>
          <a:prstGeom prst="rect">
            <a:avLst/>
          </a:prstGeom>
          <a:noFill/>
          <a:ln w="9525">
            <a:noFill/>
          </a:ln>
        </p:spPr>
        <p:txBody>
          <a:bodyPr anchor="t">
            <a:spAutoFit/>
          </a:bodyPr>
          <a:p>
            <a:pPr lvl="0" indent="0"/>
            <a:r>
              <a:rPr lang="zh-CN" altLang="en-US" b="1" dirty="0">
                <a:solidFill>
                  <a:srgbClr val="3333FF"/>
                </a:solidFill>
                <a:latin typeface="Arial" panose="020B0604020202020204" pitchFamily="34" charset="0"/>
                <a:ea typeface="宋体" panose="02010600030101010101" pitchFamily="2" charset="-122"/>
              </a:rPr>
              <a:t>图</a:t>
            </a:r>
            <a:r>
              <a:rPr lang="en-US" altLang="zh-CN" b="1" dirty="0">
                <a:solidFill>
                  <a:srgbClr val="3333FF"/>
                </a:solidFill>
                <a:latin typeface="Arial" panose="020B0604020202020204" pitchFamily="34" charset="0"/>
                <a:ea typeface="宋体" panose="02010600030101010101" pitchFamily="2" charset="-122"/>
              </a:rPr>
              <a:t>  </a:t>
            </a:r>
            <a:r>
              <a:rPr lang="zh-CN" altLang="en-US" b="1" dirty="0">
                <a:solidFill>
                  <a:srgbClr val="3333FF"/>
                </a:solidFill>
                <a:latin typeface="Arial" panose="020B0604020202020204" pitchFamily="34" charset="0"/>
                <a:ea typeface="宋体" panose="02010600030101010101" pitchFamily="2" charset="-122"/>
              </a:rPr>
              <a:t>加</a:t>
            </a:r>
            <a:r>
              <a:rPr lang="en-US" altLang="zh-CN" b="1" dirty="0">
                <a:solidFill>
                  <a:srgbClr val="3333FF"/>
                </a:solidFill>
                <a:latin typeface="Arial" panose="020B0604020202020204" pitchFamily="34" charset="0"/>
                <a:ea typeface="宋体" panose="02010600030101010101" pitchFamily="2" charset="-122"/>
              </a:rPr>
              <a:t>PC</a:t>
            </a:r>
            <a:r>
              <a:rPr lang="zh-CN" altLang="en-US" b="1" dirty="0">
                <a:solidFill>
                  <a:srgbClr val="3333FF"/>
                </a:solidFill>
                <a:latin typeface="Arial" panose="020B0604020202020204" pitchFamily="34" charset="0"/>
                <a:ea typeface="宋体" panose="02010600030101010101" pitchFamily="2" charset="-122"/>
              </a:rPr>
              <a:t>流水线寄存器，保存每一条指令的</a:t>
            </a:r>
            <a:r>
              <a:rPr lang="en-US" altLang="zh-CN" b="1" dirty="0">
                <a:solidFill>
                  <a:srgbClr val="3333FF"/>
                </a:solidFill>
                <a:latin typeface="Arial" panose="020B0604020202020204" pitchFamily="34" charset="0"/>
                <a:ea typeface="宋体" panose="02010600030101010101" pitchFamily="2" charset="-122"/>
              </a:rPr>
              <a:t>PC</a:t>
            </a:r>
            <a:endParaRPr lang="en-US" altLang="zh-CN" b="1" dirty="0">
              <a:solidFill>
                <a:srgbClr val="3333FF"/>
              </a:solidFill>
              <a:latin typeface="Arial" panose="020B0604020202020204" pitchFamily="34" charset="0"/>
              <a:ea typeface="宋体" panose="02010600030101010101" pitchFamily="2" charset="-122"/>
            </a:endParaRPr>
          </a:p>
        </p:txBody>
      </p:sp>
      <p:sp>
        <p:nvSpPr>
          <p:cNvPr id="126980" name="灯片编号占位符 4"/>
          <p:cNvSpPr>
            <a:spLocks noGrp="1"/>
          </p:cNvSpPr>
          <p:nvPr>
            <p:ph type="sldNum" sz="quarter" idx="11"/>
          </p:nvPr>
        </p:nvSpPr>
        <p:spPr/>
        <p:txBody>
          <a:bodyPr wrap="square" lIns="91440" tIns="45720" rIns="91440" bIns="45720" anchor="b"/>
          <a:p>
            <a:pPr indent="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Text Box 2"/>
          <p:cNvSpPr txBox="1"/>
          <p:nvPr/>
        </p:nvSpPr>
        <p:spPr>
          <a:xfrm>
            <a:off x="250825" y="188913"/>
            <a:ext cx="8713788" cy="2011680"/>
          </a:xfrm>
          <a:prstGeom prst="rect">
            <a:avLst/>
          </a:prstGeom>
          <a:noFill/>
          <a:ln w="9525">
            <a:noFill/>
          </a:ln>
        </p:spPr>
        <p:txBody>
          <a:bodyPr anchor="t">
            <a:spAutoFit/>
          </a:bodyPr>
          <a:p>
            <a:pPr lvl="0" indent="0" algn="l"/>
            <a:r>
              <a:rPr lang="zh-CN" altLang="en-US" sz="3000" b="1" dirty="0">
                <a:solidFill>
                  <a:schemeClr val="tx1"/>
                </a:solidFill>
                <a:latin typeface="Arial" panose="020B0604020202020204" pitchFamily="34" charset="0"/>
                <a:ea typeface="宋体" panose="02010600030101010101" pitchFamily="2" charset="-122"/>
              </a:rPr>
              <a:t>　</a:t>
            </a:r>
            <a:r>
              <a:rPr lang="zh-CN" altLang="en-US" sz="2400" b="1" dirty="0">
                <a:solidFill>
                  <a:schemeClr val="tx1"/>
                </a:solidFill>
                <a:latin typeface="Arial" panose="020B0604020202020204" pitchFamily="34" charset="0"/>
                <a:ea typeface="宋体" panose="02010600030101010101" pitchFamily="2" charset="-122"/>
              </a:rPr>
              <a:t>在流水线处理机中，要把指令在EXE级引起的异常事件锁存在流水线寄存器中，以便在MEM级进行处理。</a:t>
            </a:r>
            <a:r>
              <a:rPr lang="zh-CN" altLang="en-US" sz="2400" b="1" dirty="0">
                <a:solidFill>
                  <a:srgbClr val="FF0000"/>
                </a:solidFill>
                <a:latin typeface="Arial" panose="020B0604020202020204" pitchFamily="34" charset="0"/>
                <a:ea typeface="宋体" panose="02010600030101010101" pitchFamily="2" charset="-122"/>
              </a:rPr>
              <a:t>处理的方法如下</a:t>
            </a:r>
            <a:r>
              <a:rPr lang="zh-CN" altLang="en-US" sz="2400" b="1" dirty="0">
                <a:solidFill>
                  <a:schemeClr val="tx1"/>
                </a:solidFill>
                <a:latin typeface="Arial" panose="020B0604020202020204" pitchFamily="34" charset="0"/>
                <a:ea typeface="宋体" panose="02010600030101010101" pitchFamily="2" charset="-122"/>
              </a:rPr>
              <a:t>：</a:t>
            </a:r>
            <a:r>
              <a:rPr lang="en-US" altLang="x-none" sz="2400" b="1" dirty="0">
                <a:solidFill>
                  <a:schemeClr val="tx1"/>
                </a:solidFill>
                <a:latin typeface="Arial" panose="020B0604020202020204" pitchFamily="34" charset="0"/>
                <a:ea typeface="宋体" panose="02010600030101010101" pitchFamily="2" charset="-122"/>
              </a:rPr>
              <a:t>首先产生废弃后续指令的信号</a:t>
            </a:r>
            <a:r>
              <a:rPr lang="zh-CN" altLang="en-US" sz="2400" b="1" dirty="0">
                <a:solidFill>
                  <a:schemeClr val="tx1"/>
                </a:solidFill>
                <a:latin typeface="Arial" panose="020B0604020202020204" pitchFamily="34" charset="0"/>
                <a:ea typeface="宋体" panose="02010600030101010101" pitchFamily="2" charset="-122"/>
              </a:rPr>
              <a:t>（见下</a:t>
            </a:r>
            <a:r>
              <a:rPr lang="en-US" altLang="x-none" sz="2400" b="1" dirty="0">
                <a:solidFill>
                  <a:schemeClr val="tx1"/>
                </a:solidFill>
                <a:latin typeface="Arial" panose="020B0604020202020204" pitchFamily="34" charset="0"/>
                <a:ea typeface="宋体" panose="02010600030101010101" pitchFamily="2" charset="-122"/>
              </a:rPr>
              <a:t>图</a:t>
            </a:r>
            <a:r>
              <a:rPr lang="zh-CN" altLang="en-US" sz="2400" b="1" dirty="0">
                <a:solidFill>
                  <a:schemeClr val="tx1"/>
                </a:solidFill>
                <a:latin typeface="Arial" panose="020B0604020202020204" pitchFamily="34" charset="0"/>
                <a:ea typeface="宋体" panose="02010600030101010101" pitchFamily="2" charset="-122"/>
              </a:rPr>
              <a:t>）</a:t>
            </a:r>
            <a:r>
              <a:rPr lang="en-US" altLang="x-none" sz="2400" b="1" dirty="0">
                <a:solidFill>
                  <a:schemeClr val="tx1"/>
                </a:solidFill>
                <a:latin typeface="Arial" panose="020B0604020202020204" pitchFamily="34" charset="0"/>
                <a:ea typeface="宋体" panose="02010600030101010101" pitchFamily="2" charset="-122"/>
              </a:rPr>
              <a:t>，然后在时钟上升沿到来时，把</a:t>
            </a:r>
            <a:r>
              <a:rPr lang="zh-CN" altLang="en-US" sz="2400" b="1" dirty="0">
                <a:solidFill>
                  <a:schemeClr val="tx1"/>
                </a:solidFill>
                <a:latin typeface="Arial" panose="020B0604020202020204" pitchFamily="34" charset="0"/>
                <a:ea typeface="宋体" panose="02010600030101010101" pitchFamily="2" charset="-122"/>
              </a:rPr>
              <a:t>MEM</a:t>
            </a:r>
            <a:r>
              <a:rPr lang="en-US" altLang="zh-CN" sz="2400" b="1" dirty="0">
                <a:solidFill>
                  <a:schemeClr val="tx1"/>
                </a:solidFill>
                <a:latin typeface="Arial" panose="020B0604020202020204" pitchFamily="34" charset="0"/>
                <a:ea typeface="宋体" panose="02010600030101010101" pitchFamily="2" charset="-122"/>
              </a:rPr>
              <a:t>_</a:t>
            </a:r>
            <a:r>
              <a:rPr lang="zh-CN" altLang="en-US" sz="2400" b="1" dirty="0">
                <a:solidFill>
                  <a:schemeClr val="tx1"/>
                </a:solidFill>
                <a:latin typeface="Arial" panose="020B0604020202020204" pitchFamily="34" charset="0"/>
                <a:ea typeface="宋体" panose="02010600030101010101" pitchFamily="2" charset="-122"/>
              </a:rPr>
              <a:t>PC的内容写入EPC，把异常事件的向量地址写入PC（</a:t>
            </a:r>
            <a:r>
              <a:rPr lang="en-US" altLang="zh-CN" sz="2400" b="1" dirty="0">
                <a:solidFill>
                  <a:schemeClr val="tx1"/>
                </a:solidFill>
                <a:latin typeface="Arial" panose="020B0604020202020204" pitchFamily="34" charset="0"/>
                <a:ea typeface="宋体" panose="02010600030101010101" pitchFamily="2" charset="-122"/>
              </a:rPr>
              <a:t>PC=EXCA</a:t>
            </a:r>
            <a:r>
              <a:rPr lang="zh-CN" altLang="en-US" sz="2400" b="1" dirty="0">
                <a:solidFill>
                  <a:schemeClr val="tx1"/>
                </a:solidFill>
                <a:latin typeface="Arial" panose="020B0604020202020204" pitchFamily="34" charset="0"/>
                <a:ea typeface="宋体" panose="02010600030101010101" pitchFamily="2" charset="-122"/>
              </a:rPr>
              <a:t>），实现向异常事件处理程序的转移。</a:t>
            </a:r>
            <a:endParaRPr lang="zh-CN" altLang="en-US" sz="2400" b="1" dirty="0">
              <a:solidFill>
                <a:schemeClr val="tx1"/>
              </a:solidFill>
              <a:latin typeface="Arial" panose="020B0604020202020204" pitchFamily="34" charset="0"/>
              <a:ea typeface="宋体" panose="02010600030101010101" pitchFamily="2" charset="-122"/>
            </a:endParaRPr>
          </a:p>
        </p:txBody>
      </p:sp>
      <p:pic>
        <p:nvPicPr>
          <p:cNvPr id="128002" name="Picture 3" descr="53"/>
          <p:cNvPicPr>
            <a:picLocks noChangeAspect="1"/>
          </p:cNvPicPr>
          <p:nvPr/>
        </p:nvPicPr>
        <p:blipFill>
          <a:blip r:embed="rId1"/>
          <a:stretch>
            <a:fillRect/>
          </a:stretch>
        </p:blipFill>
        <p:spPr>
          <a:xfrm>
            <a:off x="228600" y="2536825"/>
            <a:ext cx="8686800" cy="3810000"/>
          </a:xfrm>
          <a:prstGeom prst="rect">
            <a:avLst/>
          </a:prstGeom>
          <a:noFill/>
          <a:ln w="9525">
            <a:noFill/>
          </a:ln>
        </p:spPr>
      </p:pic>
      <p:sp>
        <p:nvSpPr>
          <p:cNvPr id="128003" name="Text Box 4"/>
          <p:cNvSpPr txBox="1"/>
          <p:nvPr/>
        </p:nvSpPr>
        <p:spPr>
          <a:xfrm>
            <a:off x="1655445" y="6378575"/>
            <a:ext cx="6119813" cy="365760"/>
          </a:xfrm>
          <a:prstGeom prst="rect">
            <a:avLst/>
          </a:prstGeom>
          <a:noFill/>
          <a:ln w="9525">
            <a:noFill/>
          </a:ln>
        </p:spPr>
        <p:txBody>
          <a:bodyPr anchor="t">
            <a:spAutoFit/>
          </a:bodyPr>
          <a:p>
            <a:pPr lvl="0" indent="0"/>
            <a:r>
              <a:rPr lang="zh-CN" altLang="en-US" b="1" dirty="0">
                <a:solidFill>
                  <a:srgbClr val="3333FF"/>
                </a:solidFill>
                <a:latin typeface="Arial" panose="020B0604020202020204" pitchFamily="34" charset="0"/>
                <a:ea typeface="宋体" panose="02010600030101010101" pitchFamily="2" charset="-122"/>
              </a:rPr>
              <a:t>图</a:t>
            </a:r>
            <a:r>
              <a:rPr lang="en-US" altLang="zh-CN" b="1" dirty="0">
                <a:solidFill>
                  <a:srgbClr val="3333FF"/>
                </a:solidFill>
                <a:latin typeface="Arial" panose="020B0604020202020204" pitchFamily="34" charset="0"/>
                <a:ea typeface="宋体" panose="02010600030101010101" pitchFamily="2" charset="-122"/>
              </a:rPr>
              <a:t>  </a:t>
            </a:r>
            <a:r>
              <a:rPr lang="zh-CN" altLang="en-US" b="1" dirty="0">
                <a:solidFill>
                  <a:srgbClr val="3333FF"/>
                </a:solidFill>
                <a:latin typeface="Arial" panose="020B0604020202020204" pitchFamily="34" charset="0"/>
                <a:ea typeface="宋体" panose="02010600030101010101" pitchFamily="2" charset="-122"/>
              </a:rPr>
              <a:t>在</a:t>
            </a:r>
            <a:r>
              <a:rPr lang="en-US" altLang="zh-CN" b="1" dirty="0">
                <a:solidFill>
                  <a:srgbClr val="3333FF"/>
                </a:solidFill>
                <a:latin typeface="Arial" panose="020B0604020202020204" pitchFamily="34" charset="0"/>
                <a:ea typeface="宋体" panose="02010600030101010101" pitchFamily="2" charset="-122"/>
              </a:rPr>
              <a:t>MEM</a:t>
            </a:r>
            <a:r>
              <a:rPr lang="zh-CN" altLang="en-US" b="1" dirty="0">
                <a:solidFill>
                  <a:srgbClr val="3333FF"/>
                </a:solidFill>
                <a:latin typeface="Arial" panose="020B0604020202020204" pitchFamily="34" charset="0"/>
                <a:ea typeface="宋体" panose="02010600030101010101" pitchFamily="2" charset="-122"/>
              </a:rPr>
              <a:t>级处理指令</a:t>
            </a:r>
            <a:r>
              <a:rPr lang="en-US" altLang="zh-CN" b="1" dirty="0">
                <a:solidFill>
                  <a:srgbClr val="3333FF"/>
                </a:solidFill>
                <a:latin typeface="Arial" panose="020B0604020202020204" pitchFamily="34" charset="0"/>
                <a:ea typeface="宋体" panose="02010600030101010101" pitchFamily="2" charset="-122"/>
              </a:rPr>
              <a:t>n</a:t>
            </a:r>
            <a:r>
              <a:rPr lang="zh-CN" altLang="en-US" b="1" dirty="0">
                <a:solidFill>
                  <a:srgbClr val="3333FF"/>
                </a:solidFill>
                <a:latin typeface="Arial" panose="020B0604020202020204" pitchFamily="34" charset="0"/>
                <a:ea typeface="宋体" panose="02010600030101010101" pitchFamily="2" charset="-122"/>
              </a:rPr>
              <a:t>的异常事件时废弃后续指令</a:t>
            </a:r>
            <a:endParaRPr lang="zh-CN" altLang="en-US" b="1" dirty="0">
              <a:solidFill>
                <a:srgbClr val="3333FF"/>
              </a:solidFill>
              <a:latin typeface="Arial" panose="020B0604020202020204" pitchFamily="34" charset="0"/>
              <a:ea typeface="宋体" panose="02010600030101010101" pitchFamily="2" charset="-122"/>
            </a:endParaRPr>
          </a:p>
        </p:txBody>
      </p:sp>
      <p:sp>
        <p:nvSpPr>
          <p:cNvPr id="128004" name="Text Box 5"/>
          <p:cNvSpPr txBox="1"/>
          <p:nvPr/>
        </p:nvSpPr>
        <p:spPr>
          <a:xfrm>
            <a:off x="6934200" y="3962400"/>
            <a:ext cx="2057400" cy="457200"/>
          </a:xfrm>
          <a:prstGeom prst="rect">
            <a:avLst/>
          </a:prstGeom>
          <a:noFill/>
          <a:ln w="9525">
            <a:noFill/>
          </a:ln>
        </p:spPr>
        <p:txBody>
          <a:bodyPr anchor="t">
            <a:spAutoFit/>
          </a:bodyPr>
          <a:p>
            <a:pPr lvl="0" indent="0">
              <a:spcBef>
                <a:spcPct val="50000"/>
              </a:spcBef>
            </a:pPr>
            <a:r>
              <a:rPr lang="zh-CN" altLang="en-US" sz="2400" b="1" dirty="0">
                <a:solidFill>
                  <a:srgbClr val="FF0000"/>
                </a:solidFill>
                <a:latin typeface="Garamond" panose="02020404030301010803" pitchFamily="18" charset="0"/>
                <a:ea typeface="宋体" panose="02010600030101010101" pitchFamily="2" charset="-122"/>
              </a:rPr>
              <a:t>如何废弃？</a:t>
            </a:r>
            <a:endParaRPr lang="zh-CN" altLang="en-US" sz="2400" b="1" dirty="0">
              <a:solidFill>
                <a:srgbClr val="FF0000"/>
              </a:solidFill>
              <a:latin typeface="Garamond" panose="02020404030301010803" pitchFamily="18" charset="0"/>
              <a:ea typeface="宋体" panose="02010600030101010101" pitchFamily="2" charset="-122"/>
            </a:endParaRPr>
          </a:p>
        </p:txBody>
      </p:sp>
      <p:sp>
        <p:nvSpPr>
          <p:cNvPr id="128005" name="灯片编号占位符 5"/>
          <p:cNvSpPr>
            <a:spLocks noGrp="1"/>
          </p:cNvSpPr>
          <p:nvPr>
            <p:ph type="sldNum" sz="quarter" idx="11"/>
          </p:nvPr>
        </p:nvSpPr>
        <p:spPr/>
        <p:txBody>
          <a:bodyPr wrap="square" lIns="91440" tIns="45720" rIns="91440" bIns="45720" anchor="b"/>
          <a:p>
            <a:pPr indent="0" algn="r"/>
            <a:fld id="{9A0DB2DC-4C9A-4742-B13C-FB6460FD3503}" type="slidenum">
              <a:rPr lang="en-US" altLang="zh-CN" sz="1200" dirty="0">
                <a:latin typeface="Arial" panose="020B0604020202020204" pitchFamily="34" charset="0"/>
              </a:rPr>
            </a:fld>
            <a:endParaRPr lang="en-US" altLang="zh-CN" sz="1200" dirty="0">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640398"/>
            <a:ext cx="8229600" cy="1143000"/>
          </a:xfrm>
        </p:spPr>
        <p:txBody>
          <a:bodyPr/>
          <a:lstStyle/>
          <a:p>
            <a:pPr algn="l">
              <a:defRPr/>
            </a:pPr>
            <a:r>
              <a:rPr lang="zh-CN" altLang="en-US" sz="3600" b="1" dirty="0" smtClean="0">
                <a:solidFill>
                  <a:srgbClr val="FF0000"/>
                </a:solidFill>
              </a:rPr>
              <a:t>精确异常 </a:t>
            </a:r>
            <a:r>
              <a:rPr lang="en-US" altLang="zh-CN" sz="2000" b="1" dirty="0" smtClean="0">
                <a:solidFill>
                  <a:srgbClr val="FF0000"/>
                </a:solidFill>
              </a:rPr>
              <a:t>(Precise Exceptions)</a:t>
            </a:r>
            <a:endParaRPr lang="en-US" altLang="zh-CN" sz="2000" b="1" dirty="0" smtClean="0">
              <a:solidFill>
                <a:srgbClr val="FF0000"/>
              </a:solidFill>
              <a:latin typeface="Arial" panose="020B0604020202020204" pitchFamily="34" charset="0"/>
            </a:endParaRPr>
          </a:p>
        </p:txBody>
      </p:sp>
      <p:sp>
        <p:nvSpPr>
          <p:cNvPr id="88067" name="Rectangle 3"/>
          <p:cNvSpPr>
            <a:spLocks noGrp="1" noChangeArrowheads="1"/>
          </p:cNvSpPr>
          <p:nvPr>
            <p:ph type="body" idx="1"/>
          </p:nvPr>
        </p:nvSpPr>
        <p:spPr>
          <a:xfrm>
            <a:off x="304800" y="1524000"/>
            <a:ext cx="8534400" cy="4800600"/>
          </a:xfrm>
        </p:spPr>
        <p:txBody>
          <a:bodyPr>
            <a:normAutofit fontScale="92500" lnSpcReduction="10000"/>
          </a:bodyPr>
          <a:lstStyle/>
          <a:p>
            <a:pPr>
              <a:lnSpc>
                <a:spcPct val="120000"/>
              </a:lnSpc>
            </a:pPr>
            <a:r>
              <a:rPr lang="zh-CN" altLang="en-US" b="1" dirty="0" smtClean="0">
                <a:solidFill>
                  <a:srgbClr val="000000"/>
                </a:solidFill>
                <a:latin typeface="Comic Sans MS" panose="030F0702030302020204" pitchFamily="66" charset="0"/>
              </a:rPr>
              <a:t>如果流水线可以停下来使异常指令</a:t>
            </a:r>
            <a:r>
              <a:rPr lang="zh-CN" altLang="en-US" b="1" dirty="0" smtClean="0">
                <a:solidFill>
                  <a:srgbClr val="3333FF"/>
                </a:solidFill>
                <a:latin typeface="Comic Sans MS" panose="030F0702030302020204" pitchFamily="66" charset="0"/>
              </a:rPr>
              <a:t>之前</a:t>
            </a:r>
            <a:r>
              <a:rPr lang="zh-CN" altLang="en-US" b="1" dirty="0" smtClean="0">
                <a:solidFill>
                  <a:srgbClr val="000000"/>
                </a:solidFill>
                <a:latin typeface="Comic Sans MS" panose="030F0702030302020204" pitchFamily="66" charset="0"/>
              </a:rPr>
              <a:t>的指令能正常结束，异常指令</a:t>
            </a:r>
            <a:r>
              <a:rPr lang="zh-CN" altLang="en-US" b="1" dirty="0" smtClean="0">
                <a:solidFill>
                  <a:schemeClr val="accent6">
                    <a:lumMod val="75000"/>
                  </a:schemeClr>
                </a:solidFill>
                <a:latin typeface="Comic Sans MS" panose="030F0702030302020204" pitchFamily="66" charset="0"/>
              </a:rPr>
              <a:t>之后</a:t>
            </a:r>
            <a:r>
              <a:rPr lang="zh-CN" altLang="en-US" b="1" dirty="0" smtClean="0">
                <a:solidFill>
                  <a:srgbClr val="000000"/>
                </a:solidFill>
                <a:latin typeface="Comic Sans MS" panose="030F0702030302020204" pitchFamily="66" charset="0"/>
              </a:rPr>
              <a:t>的指令能重新启动，则称该流水线是</a:t>
            </a:r>
            <a:r>
              <a:rPr lang="zh-CN" altLang="en-US" b="1" dirty="0" smtClean="0">
                <a:solidFill>
                  <a:srgbClr val="063DE9"/>
                </a:solidFill>
                <a:latin typeface="Comic Sans MS" panose="030F0702030302020204" pitchFamily="66" charset="0"/>
              </a:rPr>
              <a:t>精确异常</a:t>
            </a:r>
            <a:r>
              <a:rPr lang="zh-CN" altLang="en-US" b="1" dirty="0" smtClean="0">
                <a:solidFill>
                  <a:srgbClr val="000000"/>
                </a:solidFill>
                <a:latin typeface="Comic Sans MS" panose="030F0702030302020204" pitchFamily="66" charset="0"/>
              </a:rPr>
              <a:t>。意味着：</a:t>
            </a:r>
            <a:endParaRPr lang="en-US" altLang="zh-CN" b="1" dirty="0" smtClean="0">
              <a:solidFill>
                <a:srgbClr val="063DE9"/>
              </a:solidFill>
              <a:latin typeface="Comic Sans MS" panose="030F0702030302020204" pitchFamily="66" charset="0"/>
            </a:endParaRPr>
          </a:p>
          <a:p>
            <a:pPr lvl="1">
              <a:lnSpc>
                <a:spcPct val="120000"/>
              </a:lnSpc>
            </a:pPr>
            <a:r>
              <a:rPr lang="zh-CN" altLang="en-US" b="1" dirty="0" smtClean="0">
                <a:solidFill>
                  <a:srgbClr val="0000FF"/>
                </a:solidFill>
                <a:latin typeface="Comic Sans MS" panose="030F0702030302020204" pitchFamily="66" charset="0"/>
              </a:rPr>
              <a:t>异常指令之前的所有指令正常完成</a:t>
            </a:r>
            <a:r>
              <a:rPr lang="en-US" altLang="zh-CN" b="1" dirty="0" smtClean="0">
                <a:latin typeface="Comic Sans MS" panose="030F0702030302020204" pitchFamily="66" charset="0"/>
              </a:rPr>
              <a:t>  </a:t>
            </a:r>
            <a:endParaRPr lang="en-US" altLang="zh-CN" b="1" dirty="0" smtClean="0">
              <a:latin typeface="Comic Sans MS" panose="030F0702030302020204" pitchFamily="66" charset="0"/>
            </a:endParaRPr>
          </a:p>
          <a:p>
            <a:pPr lvl="1">
              <a:lnSpc>
                <a:spcPct val="120000"/>
              </a:lnSpc>
            </a:pPr>
            <a:r>
              <a:rPr lang="zh-CN" altLang="en-US" b="1" dirty="0" smtClean="0">
                <a:latin typeface="Comic Sans MS" panose="030F0702030302020204" pitchFamily="66" charset="0"/>
              </a:rPr>
              <a:t>异常指令及其后的指令</a:t>
            </a:r>
            <a:r>
              <a:rPr lang="zh-CN" altLang="en-US" b="1" dirty="0" smtClean="0">
                <a:solidFill>
                  <a:srgbClr val="0000FF"/>
                </a:solidFill>
                <a:latin typeface="Comic Sans MS" panose="030F0702030302020204" pitchFamily="66" charset="0"/>
              </a:rPr>
              <a:t>没有改变机器的状态。</a:t>
            </a:r>
            <a:endParaRPr lang="en-US" altLang="zh-CN" b="1" dirty="0" smtClean="0">
              <a:latin typeface="Comic Sans MS" panose="030F0702030302020204" pitchFamily="66" charset="0"/>
            </a:endParaRPr>
          </a:p>
          <a:p>
            <a:pPr>
              <a:lnSpc>
                <a:spcPct val="120000"/>
              </a:lnSpc>
            </a:pPr>
            <a:r>
              <a:rPr lang="zh-CN" altLang="en-US" b="1" dirty="0" smtClean="0">
                <a:latin typeface="Comic Sans MS" panose="030F0702030302020204" pitchFamily="66" charset="0"/>
              </a:rPr>
              <a:t>在这个模型下，重新执行就很简单了</a:t>
            </a:r>
            <a:r>
              <a:rPr lang="en-US" altLang="zh-CN" b="1" dirty="0" smtClean="0">
                <a:latin typeface="Comic Sans MS" panose="030F0702030302020204" pitchFamily="66" charset="0"/>
              </a:rPr>
              <a:t>: </a:t>
            </a:r>
            <a:endParaRPr lang="en-US" altLang="zh-CN" b="1" dirty="0" smtClean="0">
              <a:latin typeface="Comic Sans MS" panose="030F0702030302020204" pitchFamily="66" charset="0"/>
            </a:endParaRPr>
          </a:p>
          <a:p>
            <a:pPr lvl="1">
              <a:lnSpc>
                <a:spcPct val="120000"/>
              </a:lnSpc>
            </a:pPr>
            <a:r>
              <a:rPr lang="zh-CN" altLang="en-US" b="1" dirty="0" smtClean="0">
                <a:solidFill>
                  <a:srgbClr val="C00000"/>
                </a:solidFill>
                <a:latin typeface="Comic Sans MS" panose="030F0702030302020204" pitchFamily="66" charset="0"/>
              </a:rPr>
              <a:t>重新恢复执行异常指令</a:t>
            </a:r>
            <a:r>
              <a:rPr lang="en-US" altLang="zh-CN" b="1" dirty="0" smtClean="0">
                <a:latin typeface="Comic Sans MS" panose="030F0702030302020204" pitchFamily="66" charset="0"/>
              </a:rPr>
              <a:t> </a:t>
            </a:r>
            <a:endParaRPr lang="en-US" altLang="zh-CN" b="1" dirty="0" smtClean="0">
              <a:latin typeface="Comic Sans MS" panose="030F0702030302020204" pitchFamily="66" charset="0"/>
            </a:endParaRPr>
          </a:p>
          <a:p>
            <a:pPr lvl="1">
              <a:lnSpc>
                <a:spcPct val="120000"/>
              </a:lnSpc>
            </a:pPr>
            <a:r>
              <a:rPr lang="zh-CN" altLang="en-US" b="1" dirty="0" smtClean="0">
                <a:latin typeface="Comic Sans MS" panose="030F0702030302020204" pitchFamily="66" charset="0"/>
              </a:rPr>
              <a:t>如果它不是一个可恢复执行的指令，则执行下一条指令</a:t>
            </a:r>
            <a:r>
              <a:rPr lang="en-US" altLang="zh-CN" b="1" dirty="0" smtClean="0"/>
              <a:t> </a:t>
            </a:r>
            <a:endParaRPr lang="en-US" altLang="zh-CN" b="1"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Rectangle 2"/>
          <p:cNvSpPr txBox="1">
            <a:spLocks noChangeArrowheads="1"/>
          </p:cNvSpPr>
          <p:nvPr/>
        </p:nvSpPr>
        <p:spPr>
          <a:xfrm>
            <a:off x="180023" y="-98107"/>
            <a:ext cx="5114925" cy="990600"/>
          </a:xfrm>
          <a:prstGeom prst="rect">
            <a:avLst/>
          </a:prstGeom>
        </p:spPr>
        <p:txBody>
          <a:bodyPr anchor="ctr">
            <a:normAutofit/>
          </a:bodyPr>
          <a:lstStyle>
            <a:lvl1pPr algn="l" rtl="0" eaLnBrk="0" fontAlgn="base" hangingPunct="0">
              <a:spcBef>
                <a:spcPct val="0"/>
              </a:spcBef>
              <a:spcAft>
                <a:spcPct val="0"/>
              </a:spcAft>
              <a:defRPr sz="4000" kern="1200" spc="-1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Arial" panose="020B0604020202020204" pitchFamily="34" charset="0"/>
                <a:ea typeface="方正舒体" panose="02010601030101010101" pitchFamily="2" charset="-122"/>
              </a:defRPr>
            </a:lvl2pPr>
            <a:lvl3pPr algn="l" rtl="0" eaLnBrk="0" fontAlgn="base" hangingPunct="0">
              <a:spcBef>
                <a:spcPct val="0"/>
              </a:spcBef>
              <a:spcAft>
                <a:spcPct val="0"/>
              </a:spcAft>
              <a:defRPr sz="4000">
                <a:solidFill>
                  <a:schemeClr val="tx2"/>
                </a:solidFill>
                <a:latin typeface="Arial" panose="020B0604020202020204" pitchFamily="34" charset="0"/>
                <a:ea typeface="方正舒体" panose="02010601030101010101" pitchFamily="2" charset="-122"/>
              </a:defRPr>
            </a:lvl3pPr>
            <a:lvl4pPr algn="l" rtl="0" eaLnBrk="0" fontAlgn="base" hangingPunct="0">
              <a:spcBef>
                <a:spcPct val="0"/>
              </a:spcBef>
              <a:spcAft>
                <a:spcPct val="0"/>
              </a:spcAft>
              <a:defRPr sz="4000">
                <a:solidFill>
                  <a:schemeClr val="tx2"/>
                </a:solidFill>
                <a:latin typeface="Arial" panose="020B0604020202020204" pitchFamily="34" charset="0"/>
                <a:ea typeface="方正舒体" panose="02010601030101010101" pitchFamily="2" charset="-122"/>
              </a:defRPr>
            </a:lvl4pPr>
            <a:lvl5pPr algn="l" rtl="0" eaLnBrk="0" fontAlgn="base" hangingPunct="0">
              <a:spcBef>
                <a:spcPct val="0"/>
              </a:spcBef>
              <a:spcAft>
                <a:spcPct val="0"/>
              </a:spcAft>
              <a:defRPr sz="4000">
                <a:solidFill>
                  <a:schemeClr val="tx2"/>
                </a:solidFill>
                <a:latin typeface="Arial" panose="020B0604020202020204" pitchFamily="34" charset="0"/>
                <a:ea typeface="方正舒体" panose="02010601030101010101" pitchFamily="2" charset="-122"/>
              </a:defRPr>
            </a:lvl5pPr>
            <a:lvl6pPr marL="457200" algn="l" rtl="0" fontAlgn="base">
              <a:spcBef>
                <a:spcPct val="0"/>
              </a:spcBef>
              <a:spcAft>
                <a:spcPct val="0"/>
              </a:spcAft>
              <a:defRPr sz="4000">
                <a:solidFill>
                  <a:schemeClr val="tx2"/>
                </a:solidFill>
                <a:latin typeface="Arial" panose="020B0604020202020204" pitchFamily="34" charset="0"/>
                <a:ea typeface="方正舒体" panose="02010601030101010101" pitchFamily="2" charset="-122"/>
              </a:defRPr>
            </a:lvl6pPr>
            <a:lvl7pPr marL="914400" algn="l" rtl="0" fontAlgn="base">
              <a:spcBef>
                <a:spcPct val="0"/>
              </a:spcBef>
              <a:spcAft>
                <a:spcPct val="0"/>
              </a:spcAft>
              <a:defRPr sz="4000">
                <a:solidFill>
                  <a:schemeClr val="tx2"/>
                </a:solidFill>
                <a:latin typeface="Arial" panose="020B0604020202020204" pitchFamily="34" charset="0"/>
                <a:ea typeface="方正舒体" panose="02010601030101010101" pitchFamily="2" charset="-122"/>
              </a:defRPr>
            </a:lvl7pPr>
            <a:lvl8pPr marL="1371600" algn="l" rtl="0" fontAlgn="base">
              <a:spcBef>
                <a:spcPct val="0"/>
              </a:spcBef>
              <a:spcAft>
                <a:spcPct val="0"/>
              </a:spcAft>
              <a:defRPr sz="4000">
                <a:solidFill>
                  <a:schemeClr val="tx2"/>
                </a:solidFill>
                <a:latin typeface="Arial" panose="020B0604020202020204" pitchFamily="34" charset="0"/>
                <a:ea typeface="方正舒体" panose="02010601030101010101" pitchFamily="2" charset="-122"/>
              </a:defRPr>
            </a:lvl8pPr>
            <a:lvl9pPr marL="1828800" algn="l" rtl="0" fontAlgn="base">
              <a:spcBef>
                <a:spcPct val="0"/>
              </a:spcBef>
              <a:spcAft>
                <a:spcPct val="0"/>
              </a:spcAft>
              <a:defRPr sz="4000">
                <a:solidFill>
                  <a:schemeClr val="tx2"/>
                </a:solidFill>
                <a:latin typeface="Arial" panose="020B0604020202020204" pitchFamily="34" charset="0"/>
                <a:ea typeface="方正舒体" panose="02010601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3600" b="0" i="0" u="none" strike="noStrike" kern="1200" cap="none" spc="-100" normalizeH="0" baseline="0" noProof="0" dirty="0" smtClean="0">
                <a:ln>
                  <a:noFill/>
                </a:ln>
                <a:solidFill>
                  <a:srgbClr val="3333FF"/>
                </a:solidFill>
                <a:effectLst/>
                <a:uLnTx/>
                <a:uFillTx/>
                <a:latin typeface="华文中宋" panose="02010600040101010101" pitchFamily="2" charset="-122"/>
                <a:ea typeface="华文中宋" panose="02010600040101010101" pitchFamily="2" charset="-122"/>
                <a:cs typeface="+mj-cs"/>
              </a:rPr>
              <a:t>流水线异常的其他问题</a:t>
            </a:r>
            <a:endParaRPr kumimoji="0" lang="zh-CN" altLang="en-US" sz="3600" b="0" i="0" u="none" strike="noStrike" kern="1200" cap="none" spc="-100" normalizeH="0" baseline="0" noProof="0" dirty="0" smtClean="0">
              <a:ln>
                <a:noFill/>
              </a:ln>
              <a:solidFill>
                <a:srgbClr val="3333FF"/>
              </a:solidFill>
              <a:effectLst/>
              <a:uLnTx/>
              <a:uFillTx/>
              <a:latin typeface="华文中宋" panose="02010600040101010101" pitchFamily="2" charset="-122"/>
              <a:ea typeface="华文中宋" panose="02010600040101010101" pitchFamily="2" charset="-122"/>
              <a:cs typeface="+mj-cs"/>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a:defRPr/>
            </a:pPr>
            <a:r>
              <a:rPr lang="zh-CN" altLang="en-US" sz="4000" b="1" dirty="0" smtClean="0">
                <a:solidFill>
                  <a:srgbClr val="FF0000"/>
                </a:solidFill>
              </a:rPr>
              <a:t>非精确异常</a:t>
            </a:r>
            <a:endParaRPr lang="zh-CN" altLang="en-US" sz="4000" b="1" dirty="0" smtClean="0">
              <a:solidFill>
                <a:srgbClr val="FF0000"/>
              </a:solidFill>
            </a:endParaRPr>
          </a:p>
        </p:txBody>
      </p:sp>
      <p:sp>
        <p:nvSpPr>
          <p:cNvPr id="89091" name="Rectangle 3"/>
          <p:cNvSpPr>
            <a:spLocks noGrp="1" noChangeArrowheads="1"/>
          </p:cNvSpPr>
          <p:nvPr>
            <p:ph type="body" idx="1"/>
          </p:nvPr>
        </p:nvSpPr>
        <p:spPr>
          <a:xfrm>
            <a:off x="143510" y="1428736"/>
            <a:ext cx="8839200" cy="5105400"/>
          </a:xfrm>
        </p:spPr>
        <p:txBody>
          <a:bodyPr>
            <a:normAutofit lnSpcReduction="10000"/>
          </a:bodyPr>
          <a:lstStyle/>
          <a:p>
            <a:r>
              <a:rPr lang="zh-CN" altLang="en-US" sz="2800" b="1" dirty="0" smtClean="0">
                <a:solidFill>
                  <a:srgbClr val="000000"/>
                </a:solidFill>
                <a:latin typeface="Comic Sans MS" panose="030F0702030302020204" pitchFamily="66" charset="0"/>
              </a:rPr>
              <a:t>当不同指令执行需要的时钟周期数</a:t>
            </a:r>
            <a:r>
              <a:rPr lang="zh-CN" altLang="en-US" sz="2800" b="1" dirty="0" smtClean="0">
                <a:solidFill>
                  <a:schemeClr val="accent6">
                    <a:lumMod val="75000"/>
                  </a:schemeClr>
                </a:solidFill>
                <a:latin typeface="Comic Sans MS" panose="030F0702030302020204" pitchFamily="66" charset="0"/>
              </a:rPr>
              <a:t>有多种时</a:t>
            </a:r>
            <a:r>
              <a:rPr lang="zh-CN" altLang="en-US" sz="2800" b="1" dirty="0" smtClean="0">
                <a:solidFill>
                  <a:srgbClr val="000000"/>
                </a:solidFill>
                <a:latin typeface="Comic Sans MS" panose="030F0702030302020204" pitchFamily="66" charset="0"/>
              </a:rPr>
              <a:t>，难以实现精确异常。</a:t>
            </a:r>
            <a:endParaRPr lang="en-US" altLang="zh-CN" sz="2800" b="1" dirty="0" smtClean="0">
              <a:solidFill>
                <a:srgbClr val="000000"/>
              </a:solidFill>
              <a:latin typeface="Comic Sans MS" panose="030F0702030302020204" pitchFamily="66" charset="0"/>
            </a:endParaRPr>
          </a:p>
          <a:p>
            <a:pPr lvl="1"/>
            <a:r>
              <a:rPr lang="zh-CN" altLang="en-US" sz="2400" b="1" dirty="0" smtClean="0">
                <a:solidFill>
                  <a:srgbClr val="000000"/>
                </a:solidFill>
                <a:latin typeface="Comic Sans MS" panose="030F0702030302020204" pitchFamily="66" charset="0"/>
              </a:rPr>
              <a:t>在某条指令产生异常之前，后面的指令可能已经执行完毕</a:t>
            </a:r>
            <a:endParaRPr lang="en-US" altLang="zh-CN" sz="2400" b="1" dirty="0" smtClean="0">
              <a:solidFill>
                <a:srgbClr val="000000"/>
              </a:solidFill>
              <a:latin typeface="Comic Sans MS" panose="030F0702030302020204" pitchFamily="66" charset="0"/>
            </a:endParaRPr>
          </a:p>
          <a:p>
            <a:pPr lvl="1"/>
            <a:r>
              <a:rPr lang="zh-CN" altLang="en-US" sz="2400" b="1" dirty="0" smtClean="0">
                <a:solidFill>
                  <a:srgbClr val="000000"/>
                </a:solidFill>
                <a:latin typeface="Comic Sans MS" panose="030F0702030302020204" pitchFamily="66" charset="0"/>
              </a:rPr>
              <a:t>例如</a:t>
            </a:r>
            <a:endParaRPr lang="en-US" altLang="zh-CN" sz="2400" b="1" dirty="0" smtClean="0">
              <a:solidFill>
                <a:srgbClr val="000000"/>
              </a:solidFill>
              <a:latin typeface="Comic Sans MS" panose="030F0702030302020204" pitchFamily="66" charset="0"/>
            </a:endParaRPr>
          </a:p>
          <a:p>
            <a:pPr lvl="2">
              <a:buFont typeface="Symbol" panose="05050102010706020507" pitchFamily="18" charset="2"/>
              <a:buNone/>
            </a:pPr>
            <a:r>
              <a:rPr lang="en-US" altLang="zh-CN" sz="2000" b="1" dirty="0" smtClean="0">
                <a:solidFill>
                  <a:srgbClr val="063DE9"/>
                </a:solidFill>
                <a:latin typeface="Comic Sans MS" panose="030F0702030302020204" pitchFamily="66" charset="0"/>
              </a:rPr>
              <a:t>Multiply r1, r2, r3 ; </a:t>
            </a:r>
            <a:r>
              <a:rPr lang="zh-CN" altLang="en-US" sz="2000" b="1" dirty="0" smtClean="0">
                <a:solidFill>
                  <a:srgbClr val="063DE9"/>
                </a:solidFill>
                <a:latin typeface="Comic Sans MS" panose="030F0702030302020204" pitchFamily="66" charset="0"/>
              </a:rPr>
              <a:t>需</a:t>
            </a:r>
            <a:r>
              <a:rPr lang="en-US" altLang="zh-CN" sz="2000" b="1" dirty="0" smtClean="0">
                <a:solidFill>
                  <a:srgbClr val="063DE9"/>
                </a:solidFill>
                <a:latin typeface="Comic Sans MS" panose="030F0702030302020204" pitchFamily="66" charset="0"/>
              </a:rPr>
              <a:t> 10 cycles</a:t>
            </a:r>
            <a:endParaRPr lang="en-US" altLang="zh-CN" sz="2000" b="1" dirty="0" smtClean="0">
              <a:solidFill>
                <a:srgbClr val="063DE9"/>
              </a:solidFill>
              <a:latin typeface="Comic Sans MS" panose="030F0702030302020204" pitchFamily="66" charset="0"/>
            </a:endParaRPr>
          </a:p>
          <a:p>
            <a:pPr lvl="2">
              <a:buFont typeface="Symbol" panose="05050102010706020507" pitchFamily="18" charset="2"/>
              <a:buNone/>
            </a:pPr>
            <a:r>
              <a:rPr lang="en-US" altLang="zh-CN" sz="2000" b="1" dirty="0" smtClean="0">
                <a:solidFill>
                  <a:srgbClr val="063DE9"/>
                </a:solidFill>
                <a:latin typeface="Comic Sans MS" panose="030F0702030302020204" pitchFamily="66" charset="0"/>
              </a:rPr>
              <a:t>Add r10,r11,r12 ; </a:t>
            </a:r>
            <a:r>
              <a:rPr lang="zh-CN" altLang="en-US" sz="2000" b="1" dirty="0" smtClean="0">
                <a:solidFill>
                  <a:srgbClr val="063DE9"/>
                </a:solidFill>
                <a:latin typeface="Comic Sans MS" panose="030F0702030302020204" pitchFamily="66" charset="0"/>
              </a:rPr>
              <a:t>需</a:t>
            </a:r>
            <a:r>
              <a:rPr lang="en-US" altLang="zh-CN" sz="2000" b="1" dirty="0" smtClean="0">
                <a:solidFill>
                  <a:srgbClr val="063DE9"/>
                </a:solidFill>
                <a:latin typeface="Comic Sans MS" panose="030F0702030302020204" pitchFamily="66" charset="0"/>
              </a:rPr>
              <a:t> 5 cycles</a:t>
            </a:r>
            <a:endParaRPr lang="en-US" altLang="zh-CN" sz="2000" b="1" dirty="0" smtClean="0">
              <a:solidFill>
                <a:srgbClr val="063DE9"/>
              </a:solidFill>
              <a:latin typeface="Comic Sans MS" panose="030F0702030302020204" pitchFamily="66" charset="0"/>
            </a:endParaRPr>
          </a:p>
          <a:p>
            <a:pPr lvl="1"/>
            <a:r>
              <a:rPr lang="en-US" altLang="zh-CN" sz="2400" b="1" dirty="0" smtClean="0">
                <a:solidFill>
                  <a:srgbClr val="063DE9"/>
                </a:solidFill>
                <a:latin typeface="Comic Sans MS" panose="030F0702030302020204" pitchFamily="66" charset="0"/>
              </a:rPr>
              <a:t>Add</a:t>
            </a:r>
            <a:r>
              <a:rPr lang="zh-CN" altLang="en-US" sz="2400" b="1" dirty="0" smtClean="0">
                <a:solidFill>
                  <a:srgbClr val="000000"/>
                </a:solidFill>
                <a:latin typeface="Comic Sans MS" panose="030F0702030302020204" pitchFamily="66" charset="0"/>
              </a:rPr>
              <a:t>指令在</a:t>
            </a:r>
            <a:r>
              <a:rPr lang="en-US" altLang="zh-CN" sz="2400" b="1" dirty="0" smtClean="0">
                <a:solidFill>
                  <a:srgbClr val="063DE9"/>
                </a:solidFill>
                <a:latin typeface="Comic Sans MS" panose="030F0702030302020204" pitchFamily="66" charset="0"/>
              </a:rPr>
              <a:t>Multiply</a:t>
            </a:r>
            <a:r>
              <a:rPr lang="zh-CN" altLang="en-US" sz="2400" b="1" dirty="0" smtClean="0">
                <a:latin typeface="Comic Sans MS" panose="030F0702030302020204" pitchFamily="66" charset="0"/>
              </a:rPr>
              <a:t>指令前执行完成。</a:t>
            </a:r>
            <a:r>
              <a:rPr lang="en-US" altLang="zh-CN" sz="2400" b="1" dirty="0" smtClean="0">
                <a:latin typeface="Comic Sans MS" panose="030F0702030302020204" pitchFamily="66" charset="0"/>
              </a:rPr>
              <a:t> </a:t>
            </a:r>
            <a:r>
              <a:rPr lang="zh-CN" altLang="en-US" sz="2400" b="1" dirty="0" smtClean="0">
                <a:latin typeface="Comic Sans MS" panose="030F0702030302020204" pitchFamily="66" charset="0"/>
              </a:rPr>
              <a:t>如果</a:t>
            </a:r>
            <a:r>
              <a:rPr lang="en-US" altLang="zh-CN" sz="2400" b="1" dirty="0" smtClean="0">
                <a:solidFill>
                  <a:srgbClr val="00B0F0"/>
                </a:solidFill>
                <a:latin typeface="Comic Sans MS" panose="030F0702030302020204" pitchFamily="66" charset="0"/>
              </a:rPr>
              <a:t>Multiply</a:t>
            </a:r>
            <a:r>
              <a:rPr lang="zh-CN" altLang="en-US" sz="2400" b="1" dirty="0" smtClean="0">
                <a:solidFill>
                  <a:srgbClr val="00B0F0"/>
                </a:solidFill>
                <a:latin typeface="Comic Sans MS" panose="030F0702030302020204" pitchFamily="66" charset="0"/>
              </a:rPr>
              <a:t>溢出，</a:t>
            </a:r>
            <a:endParaRPr lang="en-US" altLang="zh-CN" sz="2400" b="1" dirty="0" smtClean="0">
              <a:solidFill>
                <a:srgbClr val="00B0F0"/>
              </a:solidFill>
              <a:latin typeface="Comic Sans MS" panose="030F0702030302020204" pitchFamily="66" charset="0"/>
            </a:endParaRPr>
          </a:p>
          <a:p>
            <a:pPr lvl="1"/>
            <a:r>
              <a:rPr lang="zh-CN" altLang="en-US" sz="2400" b="1" dirty="0" smtClean="0">
                <a:solidFill>
                  <a:srgbClr val="000000"/>
                </a:solidFill>
                <a:latin typeface="Comic Sans MS" panose="030F0702030302020204" pitchFamily="66" charset="0"/>
              </a:rPr>
              <a:t>一个</a:t>
            </a:r>
            <a:r>
              <a:rPr lang="zh-CN" altLang="en-US" sz="2400" b="1" dirty="0" smtClean="0">
                <a:solidFill>
                  <a:srgbClr val="FF0000"/>
                </a:solidFill>
                <a:latin typeface="Comic Sans MS" panose="030F0702030302020204" pitchFamily="66" charset="0"/>
              </a:rPr>
              <a:t>异常</a:t>
            </a:r>
            <a:r>
              <a:rPr lang="zh-CN" altLang="en-US" sz="2400" b="1" dirty="0" smtClean="0">
                <a:solidFill>
                  <a:srgbClr val="000000"/>
                </a:solidFill>
                <a:latin typeface="Comic Sans MS" panose="030F0702030302020204" pitchFamily="66" charset="0"/>
              </a:rPr>
              <a:t>将出现在</a:t>
            </a:r>
            <a:r>
              <a:rPr lang="en-US" altLang="zh-CN" sz="2400" b="1" dirty="0" smtClean="0">
                <a:solidFill>
                  <a:srgbClr val="FF9900"/>
                </a:solidFill>
                <a:latin typeface="Comic Sans MS" panose="030F0702030302020204" pitchFamily="66" charset="0"/>
              </a:rPr>
              <a:t>Add</a:t>
            </a:r>
            <a:r>
              <a:rPr lang="zh-CN" altLang="en-US" sz="2400" b="1" dirty="0" smtClean="0">
                <a:solidFill>
                  <a:srgbClr val="000000"/>
                </a:solidFill>
                <a:latin typeface="Comic Sans MS" panose="030F0702030302020204" pitchFamily="66" charset="0"/>
              </a:rPr>
              <a:t>指令已经</a:t>
            </a:r>
            <a:r>
              <a:rPr lang="zh-CN" altLang="en-US" sz="2400" b="1" dirty="0" smtClean="0">
                <a:solidFill>
                  <a:srgbClr val="FF9900"/>
                </a:solidFill>
                <a:latin typeface="Comic Sans MS" panose="030F0702030302020204" pitchFamily="66" charset="0"/>
              </a:rPr>
              <a:t>更新</a:t>
            </a:r>
            <a:r>
              <a:rPr lang="zh-CN" altLang="en-US" sz="2400" b="1" dirty="0" smtClean="0">
                <a:solidFill>
                  <a:srgbClr val="000000"/>
                </a:solidFill>
                <a:latin typeface="Comic Sans MS" panose="030F0702030302020204" pitchFamily="66" charset="0"/>
              </a:rPr>
              <a:t>了</a:t>
            </a:r>
            <a:r>
              <a:rPr lang="en-US" altLang="zh-CN" sz="2400" b="1" dirty="0" smtClean="0">
                <a:solidFill>
                  <a:srgbClr val="FF9900"/>
                </a:solidFill>
                <a:latin typeface="Comic Sans MS" panose="030F0702030302020204" pitchFamily="66" charset="0"/>
              </a:rPr>
              <a:t>R10</a:t>
            </a:r>
            <a:r>
              <a:rPr lang="zh-CN" altLang="en-US" sz="2400" b="1" dirty="0" smtClean="0">
                <a:latin typeface="Comic Sans MS" panose="030F0702030302020204" pitchFamily="66" charset="0"/>
              </a:rPr>
              <a:t>值</a:t>
            </a:r>
            <a:r>
              <a:rPr lang="zh-CN" altLang="en-US" sz="2400" b="1" dirty="0" smtClean="0">
                <a:solidFill>
                  <a:srgbClr val="FF9900"/>
                </a:solidFill>
                <a:latin typeface="Comic Sans MS" panose="030F0702030302020204" pitchFamily="66" charset="0"/>
              </a:rPr>
              <a:t>之后。</a:t>
            </a:r>
            <a:endParaRPr lang="en-US" altLang="zh-CN" sz="2400" b="1" dirty="0" smtClean="0">
              <a:solidFill>
                <a:srgbClr val="000000"/>
              </a:solidFill>
              <a:latin typeface="Comic Sans MS" panose="030F0702030302020204" pitchFamily="66" charset="0"/>
            </a:endParaRPr>
          </a:p>
          <a:p>
            <a:pPr lvl="1">
              <a:lnSpc>
                <a:spcPct val="125000"/>
              </a:lnSpc>
            </a:pPr>
            <a:r>
              <a:rPr lang="zh-CN" altLang="en-US" sz="2400" b="1" dirty="0" smtClean="0">
                <a:solidFill>
                  <a:srgbClr val="000000"/>
                </a:solidFill>
                <a:latin typeface="Comic Sans MS" panose="030F0702030302020204" pitchFamily="66" charset="0"/>
              </a:rPr>
              <a:t>这是由于指令的</a:t>
            </a:r>
            <a:r>
              <a:rPr lang="zh-CN" altLang="en-US" sz="2400" b="1" dirty="0" smtClean="0">
                <a:solidFill>
                  <a:srgbClr val="FF0000"/>
                </a:solidFill>
                <a:latin typeface="Comic Sans MS" panose="030F0702030302020204" pitchFamily="66" charset="0"/>
              </a:rPr>
              <a:t>乱序完成</a:t>
            </a:r>
            <a:r>
              <a:rPr lang="zh-CN" altLang="en-US" sz="2400" b="1" dirty="0" smtClean="0">
                <a:latin typeface="Comic Sans MS" panose="030F0702030302020204" pitchFamily="66" charset="0"/>
              </a:rPr>
              <a:t>造成的</a:t>
            </a:r>
            <a:r>
              <a:rPr lang="zh-CN" altLang="en-US" sz="2400" b="1" dirty="0" smtClean="0">
                <a:solidFill>
                  <a:srgbClr val="000000"/>
                </a:solidFill>
                <a:latin typeface="Comic Sans MS" panose="030F0702030302020204" pitchFamily="66" charset="0"/>
              </a:rPr>
              <a:t>，</a:t>
            </a:r>
            <a:r>
              <a:rPr lang="en-US" altLang="zh-CN" sz="2400" b="1" dirty="0" smtClean="0">
                <a:solidFill>
                  <a:srgbClr val="000000"/>
                </a:solidFill>
                <a:latin typeface="Comic Sans MS" panose="030F0702030302020204" pitchFamily="66" charset="0"/>
              </a:rPr>
              <a:t>Add</a:t>
            </a:r>
            <a:r>
              <a:rPr lang="zh-CN" altLang="en-US" sz="2400" b="1" dirty="0" smtClean="0">
                <a:solidFill>
                  <a:srgbClr val="000000"/>
                </a:solidFill>
                <a:latin typeface="Comic Sans MS" panose="030F0702030302020204" pitchFamily="66" charset="0"/>
              </a:rPr>
              <a:t>在</a:t>
            </a:r>
            <a:r>
              <a:rPr lang="en-US" altLang="zh-CN" sz="2400" b="1" dirty="0" smtClean="0">
                <a:solidFill>
                  <a:srgbClr val="000000"/>
                </a:solidFill>
                <a:latin typeface="Comic Sans MS" panose="030F0702030302020204" pitchFamily="66" charset="0"/>
              </a:rPr>
              <a:t>multiply</a:t>
            </a:r>
            <a:r>
              <a:rPr lang="zh-CN" altLang="en-US" sz="2400" b="1" dirty="0" smtClean="0">
                <a:solidFill>
                  <a:srgbClr val="000000"/>
                </a:solidFill>
                <a:latin typeface="Comic Sans MS" panose="030F0702030302020204" pitchFamily="66" charset="0"/>
              </a:rPr>
              <a:t>完成之前执行完毕。</a:t>
            </a:r>
            <a:endParaRPr lang="en-US" altLang="zh-CN" sz="2400" b="1" dirty="0" smtClean="0">
              <a:solidFill>
                <a:srgbClr val="000000"/>
              </a:solidFill>
              <a:latin typeface="Comic Sans MS" panose="030F0702030302020204" pitchFamily="66" charset="0"/>
            </a:endParaRPr>
          </a:p>
          <a:p>
            <a:pPr lvl="1"/>
            <a:r>
              <a:rPr lang="zh-CN" altLang="en-US" sz="2400" b="1" dirty="0" smtClean="0">
                <a:solidFill>
                  <a:srgbClr val="000000"/>
                </a:solidFill>
                <a:latin typeface="Comic Sans MS" panose="030F0702030302020204" pitchFamily="66" charset="0"/>
              </a:rPr>
              <a:t>异常发生后，要恢复</a:t>
            </a:r>
            <a:r>
              <a:rPr lang="en-US" altLang="zh-CN" sz="2400" b="1" dirty="0" smtClean="0">
                <a:solidFill>
                  <a:srgbClr val="000000"/>
                </a:solidFill>
                <a:latin typeface="Comic Sans MS" panose="030F0702030302020204" pitchFamily="66" charset="0"/>
              </a:rPr>
              <a:t>multiply</a:t>
            </a:r>
            <a:r>
              <a:rPr lang="zh-CN" altLang="en-US" sz="2400" b="1" dirty="0" smtClean="0">
                <a:solidFill>
                  <a:srgbClr val="000000"/>
                </a:solidFill>
                <a:latin typeface="Comic Sans MS" panose="030F0702030302020204" pitchFamily="66" charset="0"/>
              </a:rPr>
              <a:t>执行前状态很困难，这种情况为</a:t>
            </a:r>
            <a:r>
              <a:rPr lang="zh-CN" altLang="en-US" sz="2400" b="1" dirty="0" smtClean="0">
                <a:solidFill>
                  <a:srgbClr val="FF0000"/>
                </a:solidFill>
                <a:latin typeface="Comic Sans MS" panose="030F0702030302020204" pitchFamily="66" charset="0"/>
              </a:rPr>
              <a:t>非精确异常</a:t>
            </a:r>
            <a:endParaRPr lang="en-US" altLang="zh-CN" b="1" dirty="0" smtClean="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defRPr/>
            </a:pPr>
            <a:r>
              <a:rPr lang="zh-CN" altLang="en-US" b="1" dirty="0" smtClean="0">
                <a:solidFill>
                  <a:srgbClr val="FF0000"/>
                </a:solidFill>
              </a:rPr>
              <a:t>精确</a:t>
            </a:r>
            <a:r>
              <a:rPr lang="en-US" altLang="zh-CN" b="1" dirty="0" smtClean="0">
                <a:solidFill>
                  <a:srgbClr val="FF0000"/>
                </a:solidFill>
              </a:rPr>
              <a:t> vs </a:t>
            </a:r>
            <a:r>
              <a:rPr lang="zh-CN" altLang="en-US" b="1" dirty="0" smtClean="0">
                <a:solidFill>
                  <a:srgbClr val="FF0000"/>
                </a:solidFill>
              </a:rPr>
              <a:t>非精确异常</a:t>
            </a:r>
            <a:endParaRPr lang="en-US" altLang="zh-CN" b="1" dirty="0">
              <a:solidFill>
                <a:srgbClr val="000000"/>
              </a:solidFill>
              <a:latin typeface="Arial" panose="020B0604020202020204" pitchFamily="34" charset="0"/>
            </a:endParaRPr>
          </a:p>
        </p:txBody>
      </p:sp>
      <p:sp>
        <p:nvSpPr>
          <p:cNvPr id="90115" name="Rectangle 3"/>
          <p:cNvSpPr>
            <a:spLocks noGrp="1" noChangeArrowheads="1"/>
          </p:cNvSpPr>
          <p:nvPr>
            <p:ph type="body" idx="1"/>
          </p:nvPr>
        </p:nvSpPr>
        <p:spPr/>
        <p:txBody>
          <a:bodyPr/>
          <a:lstStyle/>
          <a:p>
            <a:pPr>
              <a:lnSpc>
                <a:spcPct val="150000"/>
              </a:lnSpc>
            </a:pPr>
            <a:r>
              <a:rPr lang="zh-CN" altLang="en-US" b="1" dirty="0" smtClean="0">
                <a:solidFill>
                  <a:srgbClr val="000000"/>
                </a:solidFill>
                <a:latin typeface="Comic Sans MS" panose="030F0702030302020204" pitchFamily="66" charset="0"/>
              </a:rPr>
              <a:t>某些流水线处理器实现了两种工作模式：</a:t>
            </a:r>
            <a:r>
              <a:rPr lang="zh-CN" altLang="en-US" b="1" dirty="0" smtClean="0">
                <a:solidFill>
                  <a:srgbClr val="C00000"/>
                </a:solidFill>
                <a:latin typeface="Comic Sans MS" panose="030F0702030302020204" pitchFamily="66" charset="0"/>
              </a:rPr>
              <a:t>精确异常</a:t>
            </a:r>
            <a:r>
              <a:rPr lang="zh-CN" altLang="en-US" b="1" dirty="0" smtClean="0">
                <a:solidFill>
                  <a:srgbClr val="000000"/>
                </a:solidFill>
                <a:latin typeface="Comic Sans MS" panose="030F0702030302020204" pitchFamily="66" charset="0"/>
              </a:rPr>
              <a:t>和</a:t>
            </a:r>
            <a:r>
              <a:rPr lang="zh-CN" altLang="en-US" b="1" dirty="0" smtClean="0">
                <a:solidFill>
                  <a:srgbClr val="3333FF"/>
                </a:solidFill>
                <a:latin typeface="Comic Sans MS" panose="030F0702030302020204" pitchFamily="66" charset="0"/>
              </a:rPr>
              <a:t>非精确异常</a:t>
            </a:r>
            <a:endParaRPr lang="en-US" altLang="zh-CN" b="1" dirty="0" smtClean="0">
              <a:solidFill>
                <a:srgbClr val="3333FF"/>
              </a:solidFill>
              <a:latin typeface="Comic Sans MS" panose="030F0702030302020204" pitchFamily="66" charset="0"/>
            </a:endParaRPr>
          </a:p>
          <a:p>
            <a:pPr lvl="1">
              <a:lnSpc>
                <a:spcPct val="150000"/>
              </a:lnSpc>
            </a:pPr>
            <a:r>
              <a:rPr lang="zh-CN" altLang="en-US" sz="2400" b="1" dirty="0" smtClean="0">
                <a:solidFill>
                  <a:srgbClr val="000000"/>
                </a:solidFill>
                <a:latin typeface="Comic Sans MS" panose="030F0702030302020204" pitchFamily="66" charset="0"/>
              </a:rPr>
              <a:t>特殊的软件指令保证精确异常</a:t>
            </a:r>
            <a:endParaRPr lang="en-US" altLang="zh-CN" sz="2400" b="1" dirty="0" smtClean="0">
              <a:solidFill>
                <a:srgbClr val="000000"/>
              </a:solidFill>
              <a:latin typeface="Comic Sans MS" panose="030F0702030302020204" pitchFamily="66" charset="0"/>
            </a:endParaRPr>
          </a:p>
          <a:p>
            <a:pPr lvl="1">
              <a:lnSpc>
                <a:spcPct val="150000"/>
              </a:lnSpc>
            </a:pPr>
            <a:r>
              <a:rPr lang="zh-CN" altLang="en-US" sz="2400" b="1" dirty="0" smtClean="0">
                <a:solidFill>
                  <a:srgbClr val="000000"/>
                </a:solidFill>
                <a:latin typeface="Comic Sans MS" panose="030F0702030302020204" pitchFamily="66" charset="0"/>
              </a:rPr>
              <a:t>处理器若工作在</a:t>
            </a:r>
            <a:r>
              <a:rPr lang="zh-CN" altLang="en-US" sz="2400" b="1" dirty="0" smtClean="0">
                <a:solidFill>
                  <a:schemeClr val="accent6">
                    <a:lumMod val="75000"/>
                  </a:schemeClr>
                </a:solidFill>
                <a:latin typeface="Comic Sans MS" panose="030F0702030302020204" pitchFamily="66" charset="0"/>
              </a:rPr>
              <a:t>精确异常</a:t>
            </a:r>
            <a:r>
              <a:rPr lang="zh-CN" altLang="en-US" sz="2400" b="1" dirty="0" smtClean="0">
                <a:solidFill>
                  <a:srgbClr val="000000"/>
                </a:solidFill>
                <a:latin typeface="Comic Sans MS" panose="030F0702030302020204" pitchFamily="66" charset="0"/>
              </a:rPr>
              <a:t>模式下，运行</a:t>
            </a:r>
            <a:r>
              <a:rPr lang="zh-CN" altLang="en-US" sz="2400" b="1" dirty="0" smtClean="0">
                <a:solidFill>
                  <a:schemeClr val="accent6">
                    <a:lumMod val="75000"/>
                  </a:schemeClr>
                </a:solidFill>
                <a:latin typeface="Comic Sans MS" panose="030F0702030302020204" pitchFamily="66" charset="0"/>
              </a:rPr>
              <a:t>速度更慢</a:t>
            </a:r>
            <a:r>
              <a:rPr lang="zh-CN" altLang="en-US" sz="2400" b="1" dirty="0" smtClean="0">
                <a:solidFill>
                  <a:srgbClr val="000000"/>
                </a:solidFill>
                <a:latin typeface="Comic Sans MS" panose="030F0702030302020204" pitchFamily="66" charset="0"/>
              </a:rPr>
              <a:t>。</a:t>
            </a:r>
            <a:endParaRPr lang="en-US" altLang="zh-CN" sz="2400" b="1" dirty="0" smtClean="0">
              <a:solidFill>
                <a:srgbClr val="000000"/>
              </a:solidFill>
              <a:latin typeface="Comic Sans MS" panose="030F0702030302020204" pitchFamily="66" charset="0"/>
            </a:endParaRPr>
          </a:p>
          <a:p>
            <a:pPr lvl="1">
              <a:lnSpc>
                <a:spcPct val="150000"/>
              </a:lnSpc>
            </a:pPr>
            <a:r>
              <a:rPr lang="zh-CN" altLang="en-US" sz="2400" b="1" dirty="0" smtClean="0">
                <a:solidFill>
                  <a:srgbClr val="FF0000"/>
                </a:solidFill>
                <a:latin typeface="Comic Sans MS" panose="030F0702030302020204" pitchFamily="66" charset="0"/>
              </a:rPr>
              <a:t>一般来说，整数操作异常是精确的，而</a:t>
            </a:r>
            <a:r>
              <a:rPr lang="zh-CN" altLang="en-US" sz="2400" b="1" dirty="0" smtClean="0">
                <a:solidFill>
                  <a:srgbClr val="0070C0"/>
                </a:solidFill>
                <a:latin typeface="Comic Sans MS" panose="030F0702030302020204" pitchFamily="66" charset="0"/>
              </a:rPr>
              <a:t>浮点异常一般不是精确的。</a:t>
            </a:r>
            <a:r>
              <a:rPr lang="en-US" altLang="zh-CN" sz="2400" b="1" dirty="0" smtClean="0">
                <a:solidFill>
                  <a:srgbClr val="0070C0"/>
                </a:solidFill>
              </a:rPr>
              <a:t> </a:t>
            </a:r>
            <a:endParaRPr lang="en-US" altLang="zh-CN" sz="2400" b="1" dirty="0" smtClean="0">
              <a:solidFill>
                <a:srgbClr val="0070C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228600"/>
            <a:ext cx="8229600" cy="990600"/>
          </a:xfrm>
        </p:spPr>
        <p:txBody>
          <a:bodyPr/>
          <a:lstStyle/>
          <a:p>
            <a:pPr>
              <a:defRPr/>
            </a:pPr>
            <a:r>
              <a:rPr lang="en-US" altLang="zh-CN" sz="3600" b="1" dirty="0" smtClean="0">
                <a:solidFill>
                  <a:srgbClr val="FF0000"/>
                </a:solidFill>
              </a:rPr>
              <a:t>MIPS</a:t>
            </a:r>
            <a:r>
              <a:rPr lang="zh-CN" altLang="en-US" sz="3600" b="1" dirty="0">
                <a:solidFill>
                  <a:srgbClr val="FF0000"/>
                </a:solidFill>
              </a:rPr>
              <a:t>一</a:t>
            </a:r>
            <a:r>
              <a:rPr lang="zh-CN" altLang="en-US" sz="3600" b="1" dirty="0" smtClean="0">
                <a:solidFill>
                  <a:srgbClr val="FF0000"/>
                </a:solidFill>
              </a:rPr>
              <a:t>个时钟周期中的多个异常</a:t>
            </a:r>
            <a:endParaRPr lang="zh-CN" altLang="en-US" sz="3600" b="1" dirty="0" smtClean="0">
              <a:solidFill>
                <a:srgbClr val="FF0000"/>
              </a:solidFill>
              <a:latin typeface="Arial" panose="020B0604020202020204" pitchFamily="34" charset="0"/>
            </a:endParaRPr>
          </a:p>
        </p:txBody>
      </p:sp>
      <p:sp>
        <p:nvSpPr>
          <p:cNvPr id="92163" name="Rectangle 3"/>
          <p:cNvSpPr>
            <a:spLocks noGrp="1" noChangeArrowheads="1"/>
          </p:cNvSpPr>
          <p:nvPr>
            <p:ph type="body" idx="1"/>
          </p:nvPr>
        </p:nvSpPr>
        <p:spPr>
          <a:xfrm>
            <a:off x="304800" y="1371600"/>
            <a:ext cx="8534400" cy="3276600"/>
          </a:xfrm>
        </p:spPr>
        <p:txBody>
          <a:bodyPr/>
          <a:lstStyle/>
          <a:p>
            <a:pPr>
              <a:lnSpc>
                <a:spcPct val="120000"/>
              </a:lnSpc>
            </a:pPr>
            <a:r>
              <a:rPr lang="zh-CN" altLang="en-US" sz="2400" b="1" dirty="0" smtClean="0">
                <a:solidFill>
                  <a:srgbClr val="000000"/>
                </a:solidFill>
                <a:latin typeface="Comic Sans MS" panose="030F0702030302020204" pitchFamily="66" charset="0"/>
              </a:rPr>
              <a:t>在</a:t>
            </a:r>
            <a:r>
              <a:rPr lang="en-US" altLang="zh-CN" sz="2400" b="1" dirty="0" smtClean="0">
                <a:solidFill>
                  <a:srgbClr val="000000"/>
                </a:solidFill>
                <a:latin typeface="Comic Sans MS" panose="030F0702030302020204" pitchFamily="66" charset="0"/>
              </a:rPr>
              <a:t>Clock Cycle 4, </a:t>
            </a:r>
            <a:r>
              <a:rPr lang="en-US" altLang="zh-CN" sz="2400" b="1" dirty="0" smtClean="0">
                <a:solidFill>
                  <a:srgbClr val="063DE9"/>
                </a:solidFill>
                <a:latin typeface="Comic Sans MS" panose="030F0702030302020204" pitchFamily="66" charset="0"/>
              </a:rPr>
              <a:t>LW</a:t>
            </a:r>
            <a:r>
              <a:rPr lang="zh-CN" altLang="en-US" sz="2400" b="1" dirty="0" smtClean="0">
                <a:solidFill>
                  <a:srgbClr val="063DE9"/>
                </a:solidFill>
                <a:latin typeface="Comic Sans MS" panose="030F0702030302020204" pitchFamily="66" charset="0"/>
              </a:rPr>
              <a:t>指令</a:t>
            </a:r>
            <a:r>
              <a:rPr lang="zh-CN" altLang="en-US" sz="2400" b="1" dirty="0" smtClean="0">
                <a:solidFill>
                  <a:srgbClr val="000000"/>
                </a:solidFill>
                <a:latin typeface="Comic Sans MS" panose="030F0702030302020204" pitchFamily="66" charset="0"/>
              </a:rPr>
              <a:t>可能出现数据缺页异常，且</a:t>
            </a:r>
            <a:r>
              <a:rPr lang="en-US" altLang="zh-CN" sz="2400" b="1" dirty="0" smtClean="0">
                <a:solidFill>
                  <a:srgbClr val="063DE9"/>
                </a:solidFill>
                <a:latin typeface="Comic Sans MS" panose="030F0702030302020204" pitchFamily="66" charset="0"/>
              </a:rPr>
              <a:t>ADD</a:t>
            </a:r>
            <a:r>
              <a:rPr lang="zh-CN" altLang="en-US" sz="2400" b="1" dirty="0" smtClean="0">
                <a:solidFill>
                  <a:srgbClr val="063DE9"/>
                </a:solidFill>
                <a:latin typeface="Comic Sans MS" panose="030F0702030302020204" pitchFamily="66" charset="0"/>
              </a:rPr>
              <a:t>指令</a:t>
            </a:r>
            <a:r>
              <a:rPr lang="zh-CN" altLang="en-US" sz="2400" b="1" dirty="0" smtClean="0">
                <a:solidFill>
                  <a:srgbClr val="000000"/>
                </a:solidFill>
                <a:latin typeface="Comic Sans MS" panose="030F0702030302020204" pitchFamily="66" charset="0"/>
              </a:rPr>
              <a:t>可能出现算术异常。</a:t>
            </a:r>
            <a:r>
              <a:rPr lang="en-US" altLang="zh-CN" sz="2400" b="1" dirty="0" smtClean="0">
                <a:solidFill>
                  <a:srgbClr val="C00000"/>
                </a:solidFill>
                <a:latin typeface="Comic Sans MS" panose="030F0702030302020204" pitchFamily="66" charset="0"/>
              </a:rPr>
              <a:t>CPU</a:t>
            </a:r>
            <a:r>
              <a:rPr lang="zh-CN" altLang="en-US" sz="2400" b="1" dirty="0" smtClean="0">
                <a:solidFill>
                  <a:srgbClr val="C00000"/>
                </a:solidFill>
                <a:latin typeface="Comic Sans MS" panose="030F0702030302020204" pitchFamily="66" charset="0"/>
              </a:rPr>
              <a:t>应该先响应哪个异常</a:t>
            </a:r>
            <a:r>
              <a:rPr lang="en-US" altLang="zh-CN" sz="2400" b="1" dirty="0" smtClean="0">
                <a:solidFill>
                  <a:srgbClr val="C00000"/>
                </a:solidFill>
                <a:latin typeface="Comic Sans MS" panose="030F0702030302020204" pitchFamily="66" charset="0"/>
              </a:rPr>
              <a:t>?</a:t>
            </a:r>
            <a:endParaRPr lang="en-US" altLang="zh-CN" sz="2400" b="1" dirty="0" smtClean="0">
              <a:solidFill>
                <a:srgbClr val="C00000"/>
              </a:solidFill>
              <a:latin typeface="Comic Sans MS" panose="030F0702030302020204" pitchFamily="66" charset="0"/>
            </a:endParaRPr>
          </a:p>
          <a:p>
            <a:pPr>
              <a:lnSpc>
                <a:spcPct val="120000"/>
              </a:lnSpc>
            </a:pPr>
            <a:r>
              <a:rPr lang="zh-CN" altLang="en-US" sz="2400" b="1" dirty="0" smtClean="0">
                <a:solidFill>
                  <a:srgbClr val="000000"/>
                </a:solidFill>
                <a:latin typeface="Comic Sans MS" panose="030F0702030302020204" pitchFamily="66" charset="0"/>
              </a:rPr>
              <a:t>应该先响应前一条指令，即</a:t>
            </a:r>
            <a:r>
              <a:rPr lang="en-US" altLang="zh-CN" sz="2400" b="1" dirty="0" smtClean="0">
                <a:solidFill>
                  <a:srgbClr val="000000"/>
                </a:solidFill>
                <a:latin typeface="Comic Sans MS" panose="030F0702030302020204" pitchFamily="66" charset="0"/>
              </a:rPr>
              <a:t>LW</a:t>
            </a:r>
            <a:r>
              <a:rPr lang="zh-CN" altLang="en-US" sz="2400" b="1" dirty="0" smtClean="0">
                <a:solidFill>
                  <a:srgbClr val="000000"/>
                </a:solidFill>
                <a:latin typeface="Comic Sans MS" panose="030F0702030302020204" pitchFamily="66" charset="0"/>
              </a:rPr>
              <a:t>指令的缺页异常，然后重新启动</a:t>
            </a:r>
            <a:r>
              <a:rPr lang="en-US" altLang="zh-CN" sz="2400" b="1" dirty="0" smtClean="0">
                <a:solidFill>
                  <a:srgbClr val="063DE9"/>
                </a:solidFill>
                <a:latin typeface="Comic Sans MS" panose="030F0702030302020204" pitchFamily="66" charset="0"/>
              </a:rPr>
              <a:t>LW</a:t>
            </a:r>
            <a:r>
              <a:rPr lang="zh-CN" altLang="en-US" sz="2400" b="1" dirty="0" smtClean="0">
                <a:latin typeface="Comic Sans MS" panose="030F0702030302020204" pitchFamily="66" charset="0"/>
              </a:rPr>
              <a:t>指令的执行。</a:t>
            </a:r>
            <a:endParaRPr lang="en-US" altLang="zh-CN" sz="2400" b="1" dirty="0" smtClean="0">
              <a:latin typeface="Comic Sans MS" panose="030F0702030302020204" pitchFamily="66" charset="0"/>
            </a:endParaRPr>
          </a:p>
          <a:p>
            <a:pPr>
              <a:lnSpc>
                <a:spcPct val="120000"/>
              </a:lnSpc>
            </a:pPr>
            <a:r>
              <a:rPr lang="zh-CN" altLang="en-US" sz="2400" b="1" dirty="0" smtClean="0">
                <a:solidFill>
                  <a:srgbClr val="000000"/>
                </a:solidFill>
                <a:latin typeface="Comic Sans MS" panose="030F0702030302020204" pitchFamily="66" charset="0"/>
              </a:rPr>
              <a:t>当</a:t>
            </a:r>
            <a:r>
              <a:rPr lang="en-US" altLang="zh-CN" sz="2400" b="1" dirty="0" smtClean="0">
                <a:solidFill>
                  <a:srgbClr val="063DE9"/>
                </a:solidFill>
                <a:latin typeface="Comic Sans MS" panose="030F0702030302020204" pitchFamily="66" charset="0"/>
              </a:rPr>
              <a:t>LW</a:t>
            </a:r>
            <a:r>
              <a:rPr lang="zh-CN" altLang="en-US" sz="2400" b="1" dirty="0" smtClean="0">
                <a:latin typeface="Comic Sans MS" panose="030F0702030302020204" pitchFamily="66" charset="0"/>
              </a:rPr>
              <a:t>指令执行完毕后，</a:t>
            </a:r>
            <a:r>
              <a:rPr lang="en-US" altLang="zh-CN" sz="2400" b="1" dirty="0" smtClean="0">
                <a:solidFill>
                  <a:srgbClr val="063DE9"/>
                </a:solidFill>
                <a:latin typeface="Comic Sans MS" panose="030F0702030302020204" pitchFamily="66" charset="0"/>
              </a:rPr>
              <a:t>ADD’s </a:t>
            </a:r>
            <a:r>
              <a:rPr lang="zh-CN" altLang="en-US" sz="2400" b="1" dirty="0" smtClean="0">
                <a:latin typeface="Comic Sans MS" panose="030F0702030302020204" pitchFamily="66" charset="0"/>
              </a:rPr>
              <a:t>算术异常会再次发生。</a:t>
            </a:r>
            <a:endParaRPr lang="zh-CN" altLang="en-US" sz="2400" b="1" dirty="0" smtClean="0">
              <a:latin typeface="Comic Sans MS" panose="030F0702030302020204" pitchFamily="66" charset="0"/>
            </a:endParaRPr>
          </a:p>
        </p:txBody>
      </p:sp>
      <p:pic>
        <p:nvPicPr>
          <p:cNvPr id="92164" name="Picture 4"/>
          <p:cNvPicPr>
            <a:picLocks noChangeAspect="1" noChangeArrowheads="1"/>
          </p:cNvPicPr>
          <p:nvPr/>
        </p:nvPicPr>
        <p:blipFill>
          <a:blip r:embed="rId1"/>
          <a:srcRect/>
          <a:stretch>
            <a:fillRect/>
          </a:stretch>
        </p:blipFill>
        <p:spPr bwMode="auto">
          <a:xfrm>
            <a:off x="571472" y="4286256"/>
            <a:ext cx="8172450" cy="2286000"/>
          </a:xfrm>
          <a:prstGeom prst="rect">
            <a:avLst/>
          </a:prstGeom>
          <a:noFill/>
          <a:ln w="19050">
            <a:noFill/>
            <a:miter lim="800000"/>
            <a:headEnd/>
            <a:tailEnd/>
          </a:ln>
          <a:effectLst/>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152400"/>
            <a:ext cx="7696200" cy="990600"/>
          </a:xfrm>
        </p:spPr>
        <p:txBody>
          <a:bodyPr/>
          <a:lstStyle/>
          <a:p>
            <a:pPr>
              <a:defRPr/>
            </a:pPr>
            <a:r>
              <a:rPr lang="zh-CN" altLang="en-US" b="1" dirty="0" smtClean="0">
                <a:solidFill>
                  <a:srgbClr val="FF0000"/>
                </a:solidFill>
              </a:rPr>
              <a:t>多个异常的乱序产生</a:t>
            </a:r>
            <a:r>
              <a:rPr lang="en-US" altLang="zh-CN" b="1" dirty="0" smtClean="0">
                <a:solidFill>
                  <a:srgbClr val="081D58"/>
                </a:solidFill>
                <a:latin typeface="Arial" panose="020B0604020202020204" pitchFamily="34" charset="0"/>
              </a:rPr>
              <a:t> </a:t>
            </a:r>
            <a:endParaRPr lang="en-US" altLang="zh-CN" b="1" dirty="0">
              <a:solidFill>
                <a:srgbClr val="000000"/>
              </a:solidFill>
              <a:latin typeface="Arial" panose="020B0604020202020204" pitchFamily="34" charset="0"/>
            </a:endParaRPr>
          </a:p>
        </p:txBody>
      </p:sp>
      <p:sp>
        <p:nvSpPr>
          <p:cNvPr id="93187" name="Rectangle 3"/>
          <p:cNvSpPr>
            <a:spLocks noGrp="1" noChangeArrowheads="1"/>
          </p:cNvSpPr>
          <p:nvPr>
            <p:ph type="body" sz="half" idx="1"/>
          </p:nvPr>
        </p:nvSpPr>
        <p:spPr>
          <a:xfrm>
            <a:off x="304800" y="1143000"/>
            <a:ext cx="8534400" cy="2500314"/>
          </a:xfrm>
        </p:spPr>
        <p:txBody>
          <a:bodyPr>
            <a:normAutofit fontScale="55000" lnSpcReduction="20000"/>
          </a:bodyPr>
          <a:lstStyle/>
          <a:p>
            <a:pPr>
              <a:lnSpc>
                <a:spcPct val="120000"/>
              </a:lnSpc>
              <a:defRPr/>
            </a:pPr>
            <a:r>
              <a:rPr lang="en-US" altLang="zh-CN" sz="5100" b="1" dirty="0" smtClean="0">
                <a:solidFill>
                  <a:srgbClr val="063DE9"/>
                </a:solidFill>
                <a:latin typeface="Comic Sans MS" panose="030F0702030302020204" pitchFamily="66" charset="0"/>
              </a:rPr>
              <a:t>ADD</a:t>
            </a:r>
            <a:r>
              <a:rPr lang="zh-CN" altLang="en-US" sz="5100" b="1" dirty="0" smtClean="0">
                <a:solidFill>
                  <a:srgbClr val="063DE9"/>
                </a:solidFill>
                <a:latin typeface="Comic Sans MS" panose="030F0702030302020204" pitchFamily="66" charset="0"/>
              </a:rPr>
              <a:t>指令</a:t>
            </a:r>
            <a:r>
              <a:rPr lang="zh-CN" altLang="en-US" sz="5100" b="1" dirty="0" smtClean="0">
                <a:latin typeface="Comic Sans MS" panose="030F0702030302020204" pitchFamily="66" charset="0"/>
              </a:rPr>
              <a:t>在取指阶段产生了一个异常，</a:t>
            </a:r>
            <a:r>
              <a:rPr lang="en-US" altLang="zh-CN" sz="5100" b="1" dirty="0" smtClean="0">
                <a:solidFill>
                  <a:srgbClr val="063DE9"/>
                </a:solidFill>
                <a:latin typeface="Comic Sans MS" panose="030F0702030302020204" pitchFamily="66" charset="0"/>
              </a:rPr>
              <a:t>LW</a:t>
            </a:r>
            <a:r>
              <a:rPr lang="zh-CN" altLang="en-US" sz="5100" b="1" dirty="0" smtClean="0">
                <a:solidFill>
                  <a:srgbClr val="063DE9"/>
                </a:solidFill>
                <a:latin typeface="Comic Sans MS" panose="030F0702030302020204" pitchFamily="66" charset="0"/>
              </a:rPr>
              <a:t>指令</a:t>
            </a:r>
            <a:r>
              <a:rPr lang="zh-CN" altLang="en-US" sz="5100" b="1" dirty="0" smtClean="0">
                <a:solidFill>
                  <a:srgbClr val="000000"/>
                </a:solidFill>
                <a:latin typeface="Comic Sans MS" panose="030F0702030302020204" pitchFamily="66" charset="0"/>
              </a:rPr>
              <a:t>在访存阶段产生了一个异常。</a:t>
            </a:r>
            <a:endParaRPr lang="en-US" altLang="zh-CN" sz="5100" b="1" dirty="0" smtClean="0">
              <a:solidFill>
                <a:srgbClr val="000000"/>
              </a:solidFill>
              <a:latin typeface="Comic Sans MS" panose="030F0702030302020204" pitchFamily="66" charset="0"/>
            </a:endParaRPr>
          </a:p>
          <a:p>
            <a:pPr>
              <a:lnSpc>
                <a:spcPct val="120000"/>
              </a:lnSpc>
              <a:defRPr/>
            </a:pPr>
            <a:r>
              <a:rPr lang="zh-CN" altLang="en-US" sz="5100" b="1" dirty="0" smtClean="0">
                <a:solidFill>
                  <a:srgbClr val="000000"/>
                </a:solidFill>
                <a:latin typeface="Comic Sans MS" panose="030F0702030302020204" pitchFamily="66" charset="0"/>
              </a:rPr>
              <a:t>如果我们要实现</a:t>
            </a:r>
            <a:r>
              <a:rPr lang="zh-CN" altLang="en-US" sz="5100" b="1" dirty="0" smtClean="0">
                <a:solidFill>
                  <a:schemeClr val="accent6">
                    <a:lumMod val="75000"/>
                  </a:schemeClr>
                </a:solidFill>
                <a:latin typeface="Comic Sans MS" panose="030F0702030302020204" pitchFamily="66" charset="0"/>
              </a:rPr>
              <a:t>精确异常</a:t>
            </a:r>
            <a:r>
              <a:rPr lang="zh-CN" altLang="en-US" sz="5100" b="1" dirty="0" smtClean="0">
                <a:solidFill>
                  <a:srgbClr val="000000"/>
                </a:solidFill>
                <a:latin typeface="Comic Sans MS" panose="030F0702030302020204" pitchFamily="66" charset="0"/>
              </a:rPr>
              <a:t>，</a:t>
            </a:r>
            <a:r>
              <a:rPr lang="en-US" altLang="zh-CN" sz="5100" b="1" dirty="0" smtClean="0">
                <a:solidFill>
                  <a:srgbClr val="063DE9"/>
                </a:solidFill>
                <a:latin typeface="Comic Sans MS" panose="030F0702030302020204" pitchFamily="66" charset="0"/>
              </a:rPr>
              <a:t>LW </a:t>
            </a:r>
            <a:r>
              <a:rPr lang="zh-CN" altLang="en-US" sz="5100" b="1" dirty="0" smtClean="0">
                <a:solidFill>
                  <a:srgbClr val="000000"/>
                </a:solidFill>
                <a:latin typeface="Comic Sans MS" panose="030F0702030302020204" pitchFamily="66" charset="0"/>
              </a:rPr>
              <a:t>异常必须先被处理</a:t>
            </a:r>
            <a:endParaRPr lang="en-US" altLang="zh-CN" sz="5100" b="1" dirty="0" smtClean="0">
              <a:solidFill>
                <a:srgbClr val="000000"/>
              </a:solidFill>
              <a:latin typeface="Comic Sans MS" panose="030F0702030302020204" pitchFamily="66" charset="0"/>
            </a:endParaRPr>
          </a:p>
          <a:p>
            <a:pPr>
              <a:lnSpc>
                <a:spcPct val="120000"/>
              </a:lnSpc>
              <a:defRPr/>
            </a:pPr>
            <a:r>
              <a:rPr lang="zh-CN" altLang="en-US" sz="5100" b="1" dirty="0" smtClean="0">
                <a:solidFill>
                  <a:srgbClr val="000000"/>
                </a:solidFill>
                <a:latin typeface="Comic Sans MS" panose="030F0702030302020204" pitchFamily="66" charset="0"/>
              </a:rPr>
              <a:t>实现精确异常：</a:t>
            </a:r>
            <a:r>
              <a:rPr lang="zh-CN" altLang="en-US" sz="5100" b="1" dirty="0" smtClean="0">
                <a:solidFill>
                  <a:srgbClr val="C00000"/>
                </a:solidFill>
                <a:latin typeface="Comic Sans MS" panose="030F0702030302020204" pitchFamily="66" charset="0"/>
              </a:rPr>
              <a:t>设置硬件</a:t>
            </a:r>
            <a:r>
              <a:rPr lang="zh-CN" altLang="en-US" sz="5100" b="1" dirty="0" smtClean="0">
                <a:latin typeface="Comic Sans MS" panose="030F0702030302020204" pitchFamily="66" charset="0"/>
              </a:rPr>
              <a:t>实现按</a:t>
            </a:r>
            <a:r>
              <a:rPr lang="zh-CN" altLang="en-US" sz="5100" b="1" dirty="0" smtClean="0">
                <a:solidFill>
                  <a:srgbClr val="FF0000"/>
                </a:solidFill>
                <a:latin typeface="Comic Sans MS" panose="030F0702030302020204" pitchFamily="66" charset="0"/>
              </a:rPr>
              <a:t>指令顺序</a:t>
            </a:r>
            <a:r>
              <a:rPr lang="zh-CN" altLang="en-US" sz="5100" b="1" dirty="0" smtClean="0">
                <a:latin typeface="Comic Sans MS" panose="030F0702030302020204" pitchFamily="66" charset="0"/>
              </a:rPr>
              <a:t>处理异常。</a:t>
            </a:r>
            <a:endParaRPr lang="en-US" altLang="zh-CN" sz="2800" dirty="0" smtClean="0"/>
          </a:p>
        </p:txBody>
      </p:sp>
      <p:pic>
        <p:nvPicPr>
          <p:cNvPr id="93188" name="Picture 4"/>
          <p:cNvPicPr>
            <a:picLocks noGrp="1" noChangeAspect="1" noChangeArrowheads="1"/>
          </p:cNvPicPr>
          <p:nvPr>
            <p:ph sz="half" idx="2"/>
          </p:nvPr>
        </p:nvPicPr>
        <p:blipFill>
          <a:blip r:embed="rId1"/>
          <a:srcRect/>
          <a:stretch>
            <a:fillRect/>
          </a:stretch>
        </p:blipFill>
        <p:spPr>
          <a:xfrm>
            <a:off x="304800" y="3657600"/>
            <a:ext cx="8534400" cy="2171700"/>
          </a:xfr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zh-CN" altLang="en-US" b="1" dirty="0" smtClean="0"/>
              <a:t>精确异常的</a:t>
            </a:r>
            <a:r>
              <a:rPr lang="zh-CN" altLang="en-US" b="1" dirty="0" smtClean="0">
                <a:solidFill>
                  <a:srgbClr val="FF0000"/>
                </a:solidFill>
              </a:rPr>
              <a:t>顺序</a:t>
            </a:r>
            <a:r>
              <a:rPr lang="en-US" altLang="zh-CN" b="1" dirty="0" smtClean="0"/>
              <a:t>---</a:t>
            </a:r>
            <a:r>
              <a:rPr lang="en-US" altLang="zh-CN" b="1" dirty="0" smtClean="0">
                <a:solidFill>
                  <a:srgbClr val="FF0000"/>
                </a:solidFill>
              </a:rPr>
              <a:t>MIPS</a:t>
            </a:r>
            <a:endParaRPr lang="en-US" altLang="zh-CN" b="1" dirty="0">
              <a:solidFill>
                <a:srgbClr val="FF0000"/>
              </a:solidFill>
            </a:endParaRPr>
          </a:p>
        </p:txBody>
      </p:sp>
      <p:sp>
        <p:nvSpPr>
          <p:cNvPr id="94211" name="Rectangle 3"/>
          <p:cNvSpPr>
            <a:spLocks noGrp="1" noChangeArrowheads="1"/>
          </p:cNvSpPr>
          <p:nvPr>
            <p:ph type="body" idx="1"/>
          </p:nvPr>
        </p:nvSpPr>
        <p:spPr/>
        <p:txBody>
          <a:bodyPr>
            <a:normAutofit lnSpcReduction="10000"/>
          </a:bodyPr>
          <a:lstStyle/>
          <a:p>
            <a:pPr>
              <a:lnSpc>
                <a:spcPct val="120000"/>
              </a:lnSpc>
            </a:pPr>
            <a:r>
              <a:rPr lang="zh-CN" altLang="en-US" b="1" dirty="0" smtClean="0">
                <a:latin typeface="Comic Sans MS" panose="030F0702030302020204" pitchFamily="66" charset="0"/>
              </a:rPr>
              <a:t>具体方法：为每条指令设置一个</a:t>
            </a:r>
            <a:r>
              <a:rPr lang="zh-CN" altLang="en-US" b="1" dirty="0" smtClean="0">
                <a:solidFill>
                  <a:srgbClr val="0000FF"/>
                </a:solidFill>
                <a:latin typeface="Comic Sans MS" panose="030F0702030302020204" pitchFamily="66" charset="0"/>
              </a:rPr>
              <a:t>异常状态向量</a:t>
            </a:r>
            <a:r>
              <a:rPr lang="en-US" altLang="zh-CN" b="1" dirty="0" smtClean="0">
                <a:latin typeface="Comic Sans MS" panose="030F0702030302020204" pitchFamily="66" charset="0"/>
              </a:rPr>
              <a:t> </a:t>
            </a:r>
            <a:endParaRPr lang="en-US" altLang="zh-CN" b="1" dirty="0" smtClean="0">
              <a:latin typeface="Comic Sans MS" panose="030F0702030302020204" pitchFamily="66" charset="0"/>
            </a:endParaRPr>
          </a:p>
          <a:p>
            <a:pPr lvl="1">
              <a:lnSpc>
                <a:spcPct val="120000"/>
              </a:lnSpc>
            </a:pPr>
            <a:r>
              <a:rPr lang="zh-CN" altLang="en-US" sz="2400" b="1" dirty="0" smtClean="0">
                <a:latin typeface="Comic Sans MS" panose="030F0702030302020204" pitchFamily="66" charset="0"/>
              </a:rPr>
              <a:t>如果</a:t>
            </a:r>
            <a:r>
              <a:rPr lang="zh-CN" altLang="en-US" sz="2400" b="1" dirty="0" smtClean="0">
                <a:solidFill>
                  <a:schemeClr val="accent6">
                    <a:lumMod val="75000"/>
                  </a:schemeClr>
                </a:solidFill>
                <a:latin typeface="Comic Sans MS" panose="030F0702030302020204" pitchFamily="66" charset="0"/>
              </a:rPr>
              <a:t>一个异常产生</a:t>
            </a:r>
            <a:r>
              <a:rPr lang="zh-CN" altLang="en-US" sz="2400" b="1" dirty="0" smtClean="0">
                <a:latin typeface="Comic Sans MS" panose="030F0702030302020204" pitchFamily="66" charset="0"/>
              </a:rPr>
              <a:t>，它就被</a:t>
            </a:r>
            <a:r>
              <a:rPr lang="zh-CN" altLang="en-US" sz="2400" b="1" dirty="0" smtClean="0">
                <a:solidFill>
                  <a:schemeClr val="accent6">
                    <a:lumMod val="75000"/>
                  </a:schemeClr>
                </a:solidFill>
                <a:latin typeface="Comic Sans MS" panose="030F0702030302020204" pitchFamily="66" charset="0"/>
              </a:rPr>
              <a:t>添加到对应的向量中</a:t>
            </a:r>
            <a:r>
              <a:rPr lang="zh-CN" altLang="en-US" sz="2400" b="1" dirty="0" smtClean="0">
                <a:latin typeface="Comic Sans MS" panose="030F0702030302020204" pitchFamily="66" charset="0"/>
              </a:rPr>
              <a:t>，并</a:t>
            </a:r>
            <a:r>
              <a:rPr lang="zh-CN" altLang="en-US" sz="2400" b="1" dirty="0" smtClean="0">
                <a:solidFill>
                  <a:srgbClr val="0070C0"/>
                </a:solidFill>
                <a:latin typeface="Comic Sans MS" panose="030F0702030302020204" pitchFamily="66" charset="0"/>
              </a:rPr>
              <a:t>禁止</a:t>
            </a:r>
            <a:r>
              <a:rPr lang="zh-CN" altLang="en-US" sz="2400" b="1" dirty="0" smtClean="0">
                <a:latin typeface="Comic Sans MS" panose="030F0702030302020204" pitchFamily="66" charset="0"/>
              </a:rPr>
              <a:t>所有影响系统状态的</a:t>
            </a:r>
            <a:r>
              <a:rPr lang="zh-CN" altLang="en-US" sz="2400" b="1" dirty="0" smtClean="0">
                <a:solidFill>
                  <a:srgbClr val="0070C0"/>
                </a:solidFill>
                <a:latin typeface="Comic Sans MS" panose="030F0702030302020204" pitchFamily="66" charset="0"/>
              </a:rPr>
              <a:t>写操作</a:t>
            </a:r>
            <a:r>
              <a:rPr lang="zh-CN" altLang="en-US" sz="2400" b="1" dirty="0" smtClean="0">
                <a:latin typeface="Comic Sans MS" panose="030F0702030302020204" pitchFamily="66" charset="0"/>
              </a:rPr>
              <a:t>。</a:t>
            </a:r>
            <a:endParaRPr lang="en-US" altLang="zh-CN" sz="2400" b="1" dirty="0" smtClean="0">
              <a:latin typeface="Comic Sans MS" panose="030F0702030302020204" pitchFamily="66" charset="0"/>
            </a:endParaRPr>
          </a:p>
          <a:p>
            <a:pPr>
              <a:lnSpc>
                <a:spcPct val="120000"/>
              </a:lnSpc>
            </a:pPr>
            <a:r>
              <a:rPr lang="zh-CN" altLang="en-US" b="1" dirty="0" smtClean="0">
                <a:latin typeface="Comic Sans MS" panose="030F0702030302020204" pitchFamily="66" charset="0"/>
              </a:rPr>
              <a:t>当一条指令即将离开流水线</a:t>
            </a:r>
            <a:r>
              <a:rPr lang="en-US" altLang="zh-CN" b="1" dirty="0" smtClean="0">
                <a:latin typeface="Comic Sans MS" panose="030F0702030302020204" pitchFamily="66" charset="0"/>
              </a:rPr>
              <a:t>(MEM/WB), </a:t>
            </a:r>
            <a:r>
              <a:rPr lang="zh-CN" altLang="en-US" b="1" dirty="0" smtClean="0">
                <a:latin typeface="Comic Sans MS" panose="030F0702030302020204" pitchFamily="66" charset="0"/>
              </a:rPr>
              <a:t>检查是否有</a:t>
            </a:r>
            <a:r>
              <a:rPr lang="zh-CN" altLang="en-US" b="1" dirty="0" smtClean="0">
                <a:solidFill>
                  <a:schemeClr val="accent6">
                    <a:lumMod val="75000"/>
                  </a:schemeClr>
                </a:solidFill>
                <a:latin typeface="Comic Sans MS" panose="030F0702030302020204" pitchFamily="66" charset="0"/>
              </a:rPr>
              <a:t>挂起未响应</a:t>
            </a:r>
            <a:r>
              <a:rPr lang="zh-CN" altLang="en-US" b="1" dirty="0" smtClean="0">
                <a:latin typeface="Comic Sans MS" panose="030F0702030302020204" pitchFamily="66" charset="0"/>
              </a:rPr>
              <a:t>的异常。</a:t>
            </a:r>
            <a:r>
              <a:rPr lang="en-US" altLang="zh-CN" b="1" dirty="0" smtClean="0">
                <a:latin typeface="Comic Sans MS" panose="030F0702030302020204" pitchFamily="66" charset="0"/>
              </a:rPr>
              <a:t> </a:t>
            </a:r>
            <a:endParaRPr lang="en-US" altLang="zh-CN" b="1" dirty="0" smtClean="0">
              <a:latin typeface="Comic Sans MS" panose="030F0702030302020204" pitchFamily="66" charset="0"/>
            </a:endParaRPr>
          </a:p>
          <a:p>
            <a:pPr>
              <a:lnSpc>
                <a:spcPct val="120000"/>
              </a:lnSpc>
            </a:pPr>
            <a:r>
              <a:rPr lang="zh-CN" altLang="en-US" b="1" dirty="0" smtClean="0">
                <a:latin typeface="Comic Sans MS" panose="030F0702030302020204" pitchFamily="66" charset="0"/>
              </a:rPr>
              <a:t>如果一条指令产生过了多个异常，应</a:t>
            </a:r>
            <a:r>
              <a:rPr lang="zh-CN" altLang="en-US" b="1" dirty="0" smtClean="0">
                <a:solidFill>
                  <a:schemeClr val="accent6">
                    <a:lumMod val="75000"/>
                  </a:schemeClr>
                </a:solidFill>
                <a:latin typeface="Comic Sans MS" panose="030F0702030302020204" pitchFamily="66" charset="0"/>
              </a:rPr>
              <a:t>先响应最早流水段</a:t>
            </a:r>
            <a:r>
              <a:rPr lang="zh-CN" altLang="en-US" b="1" dirty="0" smtClean="0">
                <a:latin typeface="Comic Sans MS" panose="030F0702030302020204" pitchFamily="66" charset="0"/>
              </a:rPr>
              <a:t>出现的异常。</a:t>
            </a:r>
            <a:r>
              <a:rPr lang="en-US" altLang="zh-CN" b="1" dirty="0" smtClean="0">
                <a:latin typeface="Comic Sans MS" panose="030F0702030302020204" pitchFamily="66" charset="0"/>
              </a:rPr>
              <a:t> </a:t>
            </a:r>
            <a:endParaRPr lang="en-US" altLang="zh-CN" b="1" dirty="0" smtClean="0">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b="1" dirty="0" smtClean="0">
                <a:solidFill>
                  <a:srgbClr val="FF0000"/>
                </a:solidFill>
              </a:rPr>
              <a:t>关于异常（总结）</a:t>
            </a:r>
            <a:endParaRPr lang="en-US" altLang="zh-CN" b="1" dirty="0">
              <a:solidFill>
                <a:srgbClr val="FF0000"/>
              </a:solidFill>
            </a:endParaRPr>
          </a:p>
        </p:txBody>
      </p:sp>
      <p:sp>
        <p:nvSpPr>
          <p:cNvPr id="21507" name="Rectangle 3"/>
          <p:cNvSpPr>
            <a:spLocks noGrp="1" noChangeArrowheads="1"/>
          </p:cNvSpPr>
          <p:nvPr>
            <p:ph type="body" idx="1"/>
          </p:nvPr>
        </p:nvSpPr>
        <p:spPr/>
        <p:txBody>
          <a:bodyPr>
            <a:normAutofit/>
          </a:bodyPr>
          <a:lstStyle/>
          <a:p>
            <a:pPr>
              <a:lnSpc>
                <a:spcPct val="90000"/>
              </a:lnSpc>
            </a:pPr>
            <a:r>
              <a:rPr lang="zh-CN" altLang="en-US" sz="2800" b="1" dirty="0" smtClean="0">
                <a:solidFill>
                  <a:srgbClr val="FF0000"/>
                </a:solidFill>
                <a:latin typeface="Comic Sans MS" panose="030F0702030302020204" pitchFamily="66" charset="0"/>
              </a:rPr>
              <a:t>异常</a:t>
            </a:r>
            <a:r>
              <a:rPr lang="zh-CN" altLang="en-US" sz="2800" b="1" dirty="0" smtClean="0">
                <a:solidFill>
                  <a:srgbClr val="000000"/>
                </a:solidFill>
                <a:latin typeface="Comic Sans MS" panose="030F0702030302020204" pitchFamily="66" charset="0"/>
              </a:rPr>
              <a:t>是设计一个现代</a:t>
            </a:r>
            <a:r>
              <a:rPr lang="en-US" altLang="zh-CN" sz="2800" b="1" dirty="0" smtClean="0">
                <a:solidFill>
                  <a:srgbClr val="000000"/>
                </a:solidFill>
                <a:latin typeface="Comic Sans MS" panose="030F0702030302020204" pitchFamily="66" charset="0"/>
              </a:rPr>
              <a:t>CPU</a:t>
            </a:r>
            <a:r>
              <a:rPr lang="zh-CN" altLang="en-US" sz="2800" b="1" dirty="0" smtClean="0">
                <a:solidFill>
                  <a:srgbClr val="000000"/>
                </a:solidFill>
                <a:latin typeface="Comic Sans MS" panose="030F0702030302020204" pitchFamily="66" charset="0"/>
              </a:rPr>
              <a:t>最难处理的问题之一</a:t>
            </a:r>
            <a:endParaRPr lang="en-US" altLang="zh-CN" sz="2800" b="1" dirty="0">
              <a:solidFill>
                <a:srgbClr val="000000"/>
              </a:solidFill>
              <a:latin typeface="Comic Sans MS" panose="030F0702030302020204" pitchFamily="66" charset="0"/>
            </a:endParaRPr>
          </a:p>
          <a:p>
            <a:pPr lvl="1">
              <a:lnSpc>
                <a:spcPct val="90000"/>
              </a:lnSpc>
            </a:pPr>
            <a:r>
              <a:rPr lang="zh-CN" altLang="en-US" sz="2400" b="1" dirty="0" smtClean="0">
                <a:solidFill>
                  <a:srgbClr val="000000"/>
                </a:solidFill>
                <a:latin typeface="Comic Sans MS" panose="030F0702030302020204" pitchFamily="66" charset="0"/>
              </a:rPr>
              <a:t>容易出错</a:t>
            </a:r>
            <a:endParaRPr lang="en-US" altLang="zh-CN" sz="2400" b="1" dirty="0">
              <a:solidFill>
                <a:srgbClr val="000000"/>
              </a:solidFill>
              <a:latin typeface="Comic Sans MS" panose="030F0702030302020204" pitchFamily="66" charset="0"/>
            </a:endParaRPr>
          </a:p>
          <a:p>
            <a:pPr lvl="1">
              <a:lnSpc>
                <a:spcPct val="90000"/>
              </a:lnSpc>
            </a:pPr>
            <a:r>
              <a:rPr lang="zh-CN" altLang="en-US" sz="2400" b="1" dirty="0" smtClean="0">
                <a:solidFill>
                  <a:srgbClr val="000000"/>
                </a:solidFill>
                <a:latin typeface="Comic Sans MS" panose="030F0702030302020204" pitchFamily="66" charset="0"/>
              </a:rPr>
              <a:t>实现需要大量的特殊逻辑电路</a:t>
            </a:r>
            <a:endParaRPr lang="en-US" altLang="zh-CN" sz="2400" b="1" dirty="0" smtClean="0">
              <a:solidFill>
                <a:srgbClr val="000000"/>
              </a:solidFill>
              <a:latin typeface="Comic Sans MS" panose="030F0702030302020204" pitchFamily="66" charset="0"/>
            </a:endParaRPr>
          </a:p>
          <a:p>
            <a:pPr lvl="1">
              <a:lnSpc>
                <a:spcPct val="90000"/>
              </a:lnSpc>
            </a:pPr>
            <a:endParaRPr lang="en-US" altLang="zh-CN" sz="2000" b="1" dirty="0">
              <a:solidFill>
                <a:srgbClr val="000000"/>
              </a:solidFill>
              <a:latin typeface="Comic Sans MS" panose="030F0702030302020204" pitchFamily="66" charset="0"/>
            </a:endParaRPr>
          </a:p>
          <a:p>
            <a:pPr>
              <a:lnSpc>
                <a:spcPct val="90000"/>
              </a:lnSpc>
            </a:pPr>
            <a:r>
              <a:rPr lang="zh-CN" altLang="en-US" sz="2800" b="1" dirty="0" smtClean="0">
                <a:solidFill>
                  <a:srgbClr val="000000"/>
                </a:solidFill>
                <a:latin typeface="Comic Sans MS" panose="030F0702030302020204" pitchFamily="66" charset="0"/>
              </a:rPr>
              <a:t>现代</a:t>
            </a:r>
            <a:r>
              <a:rPr lang="en-US" altLang="zh-CN" sz="2800" b="1" dirty="0" smtClean="0">
                <a:solidFill>
                  <a:srgbClr val="000000"/>
                </a:solidFill>
                <a:latin typeface="Comic Sans MS" panose="030F0702030302020204" pitchFamily="66" charset="0"/>
              </a:rPr>
              <a:t>CPU</a:t>
            </a:r>
            <a:r>
              <a:rPr lang="zh-CN" altLang="en-US" sz="2800" b="1" dirty="0" smtClean="0">
                <a:solidFill>
                  <a:srgbClr val="000000"/>
                </a:solidFill>
                <a:latin typeface="Comic Sans MS" panose="030F0702030302020204" pitchFamily="66" charset="0"/>
              </a:rPr>
              <a:t>机制中的复杂性使异常处理更困难</a:t>
            </a:r>
            <a:endParaRPr lang="en-US" altLang="zh-CN" sz="2800" b="1" dirty="0">
              <a:solidFill>
                <a:srgbClr val="000000"/>
              </a:solidFill>
              <a:latin typeface="Comic Sans MS" panose="030F0702030302020204" pitchFamily="66" charset="0"/>
            </a:endParaRPr>
          </a:p>
          <a:p>
            <a:pPr lvl="1">
              <a:lnSpc>
                <a:spcPct val="90000"/>
              </a:lnSpc>
            </a:pPr>
            <a:r>
              <a:rPr lang="zh-CN" altLang="en-US" sz="2400" b="1" dirty="0" smtClean="0">
                <a:solidFill>
                  <a:srgbClr val="000000"/>
                </a:solidFill>
                <a:latin typeface="Comic Sans MS" panose="030F0702030302020204" pitchFamily="66" charset="0"/>
              </a:rPr>
              <a:t>深度流水线</a:t>
            </a:r>
            <a:r>
              <a:rPr lang="en-US" altLang="zh-CN" sz="2400" b="1" dirty="0" smtClean="0">
                <a:solidFill>
                  <a:srgbClr val="000000"/>
                </a:solidFill>
                <a:latin typeface="Comic Sans MS" panose="030F0702030302020204" pitchFamily="66" charset="0"/>
              </a:rPr>
              <a:t>Deep </a:t>
            </a:r>
            <a:r>
              <a:rPr lang="en-US" altLang="zh-CN" sz="2400" b="1" dirty="0">
                <a:solidFill>
                  <a:srgbClr val="000000"/>
                </a:solidFill>
                <a:latin typeface="Comic Sans MS" panose="030F0702030302020204" pitchFamily="66" charset="0"/>
              </a:rPr>
              <a:t>pipes</a:t>
            </a:r>
            <a:endParaRPr lang="en-US" altLang="zh-CN" sz="2400" b="1" dirty="0">
              <a:solidFill>
                <a:srgbClr val="000000"/>
              </a:solidFill>
              <a:latin typeface="Comic Sans MS" panose="030F0702030302020204" pitchFamily="66" charset="0"/>
            </a:endParaRPr>
          </a:p>
          <a:p>
            <a:pPr lvl="1">
              <a:lnSpc>
                <a:spcPct val="90000"/>
              </a:lnSpc>
            </a:pPr>
            <a:r>
              <a:rPr lang="zh-CN" altLang="en-US" sz="2400" b="1" dirty="0" smtClean="0">
                <a:solidFill>
                  <a:srgbClr val="000000"/>
                </a:solidFill>
                <a:latin typeface="Comic Sans MS" panose="030F0702030302020204" pitchFamily="66" charset="0"/>
              </a:rPr>
              <a:t>超标量</a:t>
            </a:r>
            <a:r>
              <a:rPr lang="en-US" altLang="zh-CN" sz="2400" b="1" dirty="0" smtClean="0">
                <a:solidFill>
                  <a:srgbClr val="000000"/>
                </a:solidFill>
                <a:latin typeface="Comic Sans MS" panose="030F0702030302020204" pitchFamily="66" charset="0"/>
              </a:rPr>
              <a:t> --</a:t>
            </a:r>
            <a:r>
              <a:rPr lang="zh-CN" altLang="en-US" sz="2400" b="1" dirty="0" smtClean="0">
                <a:solidFill>
                  <a:srgbClr val="000000"/>
                </a:solidFill>
                <a:latin typeface="Comic Sans MS" panose="030F0702030302020204" pitchFamily="66" charset="0"/>
              </a:rPr>
              <a:t>大量并行执行的指令</a:t>
            </a:r>
            <a:endParaRPr lang="en-US" altLang="zh-CN" sz="2400" b="1" dirty="0">
              <a:solidFill>
                <a:srgbClr val="000000"/>
              </a:solidFill>
              <a:latin typeface="Comic Sans MS" panose="030F0702030302020204" pitchFamily="66" charset="0"/>
            </a:endParaRPr>
          </a:p>
          <a:p>
            <a:pPr lvl="1">
              <a:lnSpc>
                <a:spcPct val="90000"/>
              </a:lnSpc>
            </a:pPr>
            <a:r>
              <a:rPr lang="zh-CN" altLang="en-US" sz="2400" b="1" dirty="0" smtClean="0">
                <a:solidFill>
                  <a:srgbClr val="000000"/>
                </a:solidFill>
                <a:latin typeface="Comic Sans MS" panose="030F0702030302020204" pitchFamily="66" charset="0"/>
              </a:rPr>
              <a:t>乱序执行</a:t>
            </a:r>
            <a:r>
              <a:rPr lang="en-US" altLang="zh-CN" sz="2400" b="1" dirty="0" smtClean="0">
                <a:solidFill>
                  <a:srgbClr val="000000"/>
                </a:solidFill>
                <a:latin typeface="Comic Sans MS" panose="030F0702030302020204" pitchFamily="66" charset="0"/>
              </a:rPr>
              <a:t> </a:t>
            </a:r>
            <a:endParaRPr lang="en-US" altLang="zh-CN" sz="2400" b="1" dirty="0" smtClean="0">
              <a:solidFill>
                <a:srgbClr val="000000"/>
              </a:solidFill>
              <a:latin typeface="Comic Sans MS" panose="030F0702030302020204" pitchFamily="66" charset="0"/>
            </a:endParaRPr>
          </a:p>
          <a:p>
            <a:pPr lvl="2">
              <a:lnSpc>
                <a:spcPct val="90000"/>
              </a:lnSpc>
            </a:pPr>
            <a:r>
              <a:rPr lang="en-US" altLang="zh-CN" b="1" dirty="0" smtClean="0">
                <a:solidFill>
                  <a:srgbClr val="000000"/>
                </a:solidFill>
                <a:latin typeface="Comic Sans MS" panose="030F0702030302020204" pitchFamily="66" charset="0"/>
              </a:rPr>
              <a:t> </a:t>
            </a:r>
            <a:r>
              <a:rPr lang="zh-CN" altLang="en-US" b="1" dirty="0" smtClean="0">
                <a:solidFill>
                  <a:srgbClr val="000000"/>
                </a:solidFill>
                <a:latin typeface="Comic Sans MS" panose="030F0702030302020204" pitchFamily="66" charset="0"/>
              </a:rPr>
              <a:t>异常的时间顺序</a:t>
            </a:r>
            <a:r>
              <a:rPr lang="en-US" altLang="zh-CN" b="1" dirty="0" smtClean="0">
                <a:solidFill>
                  <a:srgbClr val="000000"/>
                </a:solidFill>
                <a:latin typeface="Comic Sans MS" panose="030F0702030302020204" pitchFamily="66" charset="0"/>
                <a:sym typeface="Symbol" panose="05050102010706020507" pitchFamily="18" charset="2"/>
              </a:rPr>
              <a:t></a:t>
            </a:r>
            <a:r>
              <a:rPr lang="en-US" altLang="zh-CN" b="1" dirty="0" smtClean="0">
                <a:solidFill>
                  <a:srgbClr val="000000"/>
                </a:solidFill>
                <a:latin typeface="Comic Sans MS" panose="030F0702030302020204" pitchFamily="66" charset="0"/>
              </a:rPr>
              <a:t> </a:t>
            </a:r>
            <a:r>
              <a:rPr lang="zh-CN" altLang="en-US" b="1" dirty="0" smtClean="0">
                <a:solidFill>
                  <a:srgbClr val="000000"/>
                </a:solidFill>
                <a:latin typeface="Comic Sans MS" panose="030F0702030302020204" pitchFamily="66" charset="0"/>
              </a:rPr>
              <a:t>异常发生指令所在的程序顺序</a:t>
            </a:r>
            <a:endParaRPr lang="en-US" altLang="zh-CN" b="1" dirty="0">
              <a:solidFill>
                <a:srgbClr val="000000"/>
              </a:solidFill>
              <a:latin typeface="Comic Sans MS" panose="030F0702030302020204" pitchFamily="66" charset="0"/>
            </a:endParaRPr>
          </a:p>
          <a:p>
            <a:pPr lvl="1">
              <a:lnSpc>
                <a:spcPct val="90000"/>
              </a:lnSpc>
            </a:pPr>
            <a:r>
              <a:rPr lang="zh-CN" altLang="en-US" sz="2400" b="1" dirty="0" smtClean="0">
                <a:solidFill>
                  <a:srgbClr val="000000"/>
                </a:solidFill>
                <a:latin typeface="Comic Sans MS" panose="030F0702030302020204" pitchFamily="66" charset="0"/>
              </a:rPr>
              <a:t>为了维持“顺序指令执行”的幻想，得到了真实的复杂性</a:t>
            </a:r>
            <a:endParaRPr lang="en-US" altLang="zh-CN" sz="2400" b="1" dirty="0">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olidFill>
                  <a:srgbClr val="FF0000"/>
                </a:solidFill>
              </a:rPr>
              <a:t>第三章内容</a:t>
            </a:r>
            <a:endParaRPr lang="zh-CN" altLang="en-US">
              <a:solidFill>
                <a:srgbClr val="FF0000"/>
              </a:solidFill>
            </a:endParaRPr>
          </a:p>
        </p:txBody>
      </p:sp>
      <p:sp>
        <p:nvSpPr>
          <p:cNvPr id="6" name="内容占位符 5"/>
          <p:cNvSpPr>
            <a:spLocks noGrp="1"/>
          </p:cNvSpPr>
          <p:nvPr>
            <p:ph idx="1"/>
          </p:nvPr>
        </p:nvSpPr>
        <p:spPr>
          <a:xfrm>
            <a:off x="457200" y="1600200"/>
            <a:ext cx="8515350" cy="4526280"/>
          </a:xfrm>
        </p:spPr>
        <p:txBody>
          <a:bodyPr/>
          <a:p>
            <a:r>
              <a:rPr lang="zh-CN" altLang="en-US" b="1">
                <a:solidFill>
                  <a:schemeClr val="tx1"/>
                </a:solidFill>
              </a:rPr>
              <a:t>第一部分：附录A-</a:t>
            </a:r>
            <a:r>
              <a:rPr lang="zh-CN" altLang="en-US" b="1">
                <a:solidFill>
                  <a:schemeClr val="tx1"/>
                </a:solidFill>
                <a:sym typeface="+mn-ea"/>
              </a:rPr>
              <a:t>流水线技术</a:t>
            </a:r>
            <a:endParaRPr lang="zh-CN" altLang="en-US" b="1">
              <a:solidFill>
                <a:schemeClr val="tx1"/>
              </a:solidFill>
              <a:sym typeface="+mn-ea"/>
            </a:endParaRPr>
          </a:p>
          <a:p>
            <a:r>
              <a:rPr lang="zh-CN" altLang="en-US" b="1"/>
              <a:t>第二部分：</a:t>
            </a:r>
            <a:r>
              <a:rPr lang="zh-CN" altLang="en-US" b="1">
                <a:solidFill>
                  <a:schemeClr val="tx1"/>
                </a:solidFill>
              </a:rPr>
              <a:t>流水线处理机及其设计</a:t>
            </a:r>
            <a:r>
              <a:rPr lang="en-US" altLang="zh-CN" b="1">
                <a:solidFill>
                  <a:schemeClr val="tx1"/>
                </a:solidFill>
              </a:rPr>
              <a:t>-1</a:t>
            </a:r>
            <a:endParaRPr lang="en-US" altLang="zh-CN" b="1">
              <a:solidFill>
                <a:schemeClr val="tx1"/>
              </a:solidFill>
            </a:endParaRPr>
          </a:p>
          <a:p>
            <a:r>
              <a:rPr lang="zh-CN" altLang="en-US" b="1"/>
              <a:t>第三部分：</a:t>
            </a:r>
            <a:r>
              <a:rPr lang="en-US" altLang="zh-CN" b="1">
                <a:solidFill>
                  <a:schemeClr val="tx1"/>
                </a:solidFill>
              </a:rPr>
              <a:t>流水线处理机及其设计-2</a:t>
            </a:r>
            <a:endParaRPr lang="en-US" altLang="zh-CN" b="1">
              <a:solidFill>
                <a:schemeClr val="tx1"/>
              </a:solidFill>
            </a:endParaRPr>
          </a:p>
          <a:p>
            <a:r>
              <a:rPr lang="zh-CN" altLang="en-US" b="1">
                <a:solidFill>
                  <a:srgbClr val="00B050"/>
                </a:solidFill>
              </a:rPr>
              <a:t>第四部分：</a:t>
            </a:r>
            <a:r>
              <a:rPr lang="en-US" altLang="zh-CN" b="1">
                <a:solidFill>
                  <a:srgbClr val="00B050"/>
                </a:solidFill>
              </a:rPr>
              <a:t>附录A-流水线异常与浮点流水线</a:t>
            </a:r>
            <a:endParaRPr lang="en-US" altLang="zh-CN" b="1">
              <a:solidFill>
                <a:srgbClr val="00B050"/>
              </a:solidFill>
            </a:endParaRPr>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3200" b="1">
                <a:solidFill>
                  <a:srgbClr val="00B050"/>
                </a:solidFill>
                <a:sym typeface="+mn-ea"/>
              </a:rPr>
              <a:t>第四部分：</a:t>
            </a:r>
            <a:r>
              <a:rPr lang="en-US" altLang="zh-CN" sz="3200" b="1">
                <a:solidFill>
                  <a:srgbClr val="00B050"/>
                </a:solidFill>
                <a:sym typeface="+mn-ea"/>
              </a:rPr>
              <a:t>附录A-流水线异常与浮点流水线</a:t>
            </a:r>
            <a:endParaRPr lang="en-US" altLang="zh-CN" sz="3200" b="1">
              <a:solidFill>
                <a:srgbClr val="00B050"/>
              </a:solidFill>
              <a:sym typeface="+mn-ea"/>
            </a:endParaRPr>
          </a:p>
        </p:txBody>
      </p:sp>
      <p:sp>
        <p:nvSpPr>
          <p:cNvPr id="3" name="内容占位符 2"/>
          <p:cNvSpPr>
            <a:spLocks noGrp="1"/>
          </p:cNvSpPr>
          <p:nvPr>
            <p:ph idx="1"/>
          </p:nvPr>
        </p:nvSpPr>
        <p:spPr/>
        <p:txBody>
          <a:bodyPr/>
          <a:p>
            <a:pPr marL="0" indent="0">
              <a:buNone/>
            </a:pPr>
            <a:r>
              <a:rPr lang="zh-CN" altLang="en-US" sz="2800">
                <a:latin typeface="宋体" panose="02010600030101010101" pitchFamily="2" charset="-122"/>
                <a:ea typeface="宋体" panose="02010600030101010101" pitchFamily="2" charset="-122"/>
              </a:rPr>
              <a:t>一、</a:t>
            </a:r>
            <a:r>
              <a:rPr lang="en-US" altLang="zh-CN" sz="2800" b="1" dirty="0" smtClean="0">
                <a:latin typeface="宋体" panose="02010600030101010101" pitchFamily="2" charset="-122"/>
                <a:ea typeface="宋体" panose="02010600030101010101" pitchFamily="2" charset="-122"/>
                <a:sym typeface="+mn-ea"/>
              </a:rPr>
              <a:t>A.4  </a:t>
            </a:r>
            <a:r>
              <a:rPr lang="zh-CN" altLang="en-US" sz="2800" b="1" dirty="0" smtClean="0">
                <a:latin typeface="宋体" panose="02010600030101010101" pitchFamily="2" charset="-122"/>
                <a:ea typeface="宋体" panose="02010600030101010101" pitchFamily="2" charset="-122"/>
                <a:sym typeface="+mn-ea"/>
              </a:rPr>
              <a:t>异常和中断</a:t>
            </a:r>
            <a:endParaRPr lang="zh-CN" altLang="en-US" sz="2800" b="1" dirty="0" smtClean="0">
              <a:latin typeface="宋体" panose="02010600030101010101" pitchFamily="2" charset="-122"/>
              <a:ea typeface="宋体" panose="02010600030101010101" pitchFamily="2" charset="-122"/>
              <a:sym typeface="+mn-ea"/>
            </a:endParaRPr>
          </a:p>
          <a:p>
            <a:pPr marL="0" indent="0">
              <a:buNone/>
            </a:pPr>
            <a:r>
              <a:rPr lang="zh-CN" altLang="en-US" sz="2800" b="1" dirty="0" smtClean="0">
                <a:latin typeface="宋体" panose="02010600030101010101" pitchFamily="2" charset="-122"/>
                <a:ea typeface="宋体" panose="02010600030101010101" pitchFamily="2" charset="-122"/>
                <a:sym typeface="+mn-ea"/>
              </a:rPr>
              <a:t>   </a:t>
            </a:r>
            <a:endParaRPr lang="zh-CN" altLang="en-US" sz="2400" b="1" dirty="0" smtClean="0">
              <a:latin typeface="宋体" panose="02010600030101010101" pitchFamily="2" charset="-122"/>
              <a:ea typeface="宋体" panose="02010600030101010101" pitchFamily="2" charset="-122"/>
              <a:sym typeface="+mn-ea"/>
            </a:endParaRPr>
          </a:p>
          <a:p>
            <a:pPr marL="0" indent="0">
              <a:buNone/>
            </a:pPr>
            <a:r>
              <a:rPr lang="zh-CN" altLang="en-US" sz="2800">
                <a:solidFill>
                  <a:srgbClr val="FF0000"/>
                </a:solidFill>
                <a:latin typeface="宋体" panose="02010600030101010101" pitchFamily="2" charset="-122"/>
                <a:ea typeface="宋体" panose="02010600030101010101" pitchFamily="2" charset="-122"/>
              </a:rPr>
              <a:t>二、</a:t>
            </a:r>
            <a:r>
              <a:rPr lang="zh-CN" altLang="en-US" sz="2800" b="1" dirty="0" smtClean="0">
                <a:solidFill>
                  <a:srgbClr val="FF0000"/>
                </a:solidFill>
                <a:latin typeface="宋体" panose="02010600030101010101" pitchFamily="2" charset="-122"/>
                <a:ea typeface="宋体" panose="02010600030101010101" pitchFamily="2" charset="-122"/>
                <a:sym typeface="+mn-ea"/>
              </a:rPr>
              <a:t>什么使得流水线难以实现？</a:t>
            </a:r>
            <a:endParaRPr lang="zh-CN" altLang="en-US" sz="2800" b="1" dirty="0" smtClean="0">
              <a:solidFill>
                <a:srgbClr val="FF0000"/>
              </a:solidFill>
              <a:latin typeface="宋体" panose="02010600030101010101" pitchFamily="2" charset="-122"/>
              <a:ea typeface="宋体" panose="02010600030101010101" pitchFamily="2" charset="-122"/>
              <a:sym typeface="+mn-ea"/>
            </a:endParaRPr>
          </a:p>
          <a:p>
            <a:pPr marL="0" indent="0">
              <a:buNone/>
            </a:pPr>
            <a:r>
              <a:rPr lang="zh-CN" altLang="en-US" sz="2800">
                <a:latin typeface="宋体" panose="02010600030101010101" pitchFamily="2" charset="-122"/>
                <a:ea typeface="宋体" panose="02010600030101010101" pitchFamily="2" charset="-122"/>
              </a:rPr>
              <a:t>三、</a:t>
            </a:r>
            <a:r>
              <a:rPr lang="en-US" altLang="zh-CN" sz="2800" b="1" dirty="0" smtClean="0">
                <a:latin typeface="宋体" panose="02010600030101010101" pitchFamily="2" charset="-122"/>
                <a:ea typeface="宋体" panose="02010600030101010101" pitchFamily="2" charset="-122"/>
                <a:cs typeface="Times New Roman" panose="02020603050405020304" pitchFamily="18" charset="0"/>
                <a:sym typeface="+mn-ea"/>
              </a:rPr>
              <a:t>A.5 </a:t>
            </a:r>
            <a:r>
              <a:rPr lang="en-US" altLang="zh-CN" sz="2800" dirty="0" smtClean="0">
                <a:latin typeface="宋体" panose="02010600030101010101" pitchFamily="2" charset="-122"/>
                <a:ea typeface="宋体" panose="02010600030101010101" pitchFamily="2" charset="-122"/>
                <a:cs typeface="Times New Roman" panose="02020603050405020304" pitchFamily="18" charset="0"/>
                <a:sym typeface="+mn-ea"/>
              </a:rPr>
              <a:t> </a:t>
            </a:r>
            <a:r>
              <a:rPr lang="zh-CN" altLang="en-US" sz="2800" b="1" dirty="0" smtClean="0">
                <a:latin typeface="宋体" panose="02010600030101010101" pitchFamily="2" charset="-122"/>
                <a:ea typeface="宋体" panose="02010600030101010101" pitchFamily="2" charset="-122"/>
                <a:cs typeface="Times New Roman" panose="02020603050405020304" pitchFamily="18" charset="0"/>
                <a:sym typeface="+mn-ea"/>
              </a:rPr>
              <a:t>扩展流水线到多执行周期操作</a:t>
            </a:r>
            <a:endParaRPr lang="zh-CN" altLang="en-US" sz="2800" b="1" dirty="0" smtClean="0">
              <a:latin typeface="宋体" panose="02010600030101010101" pitchFamily="2" charset="-122"/>
              <a:ea typeface="宋体" panose="02010600030101010101" pitchFamily="2" charset="-122"/>
              <a:cs typeface="Times New Roman" panose="02020603050405020304" pitchFamily="18" charset="0"/>
              <a:sym typeface="+mn-ea"/>
            </a:endParaRPr>
          </a:p>
          <a:p>
            <a:pPr marL="0" indent="0">
              <a:buNone/>
            </a:pPr>
            <a:r>
              <a:rPr lang="zh-CN" altLang="en-US" b="1" dirty="0" smtClean="0">
                <a:latin typeface="宋体" panose="02010600030101010101" pitchFamily="2" charset="-122"/>
                <a:ea typeface="宋体" panose="02010600030101010101" pitchFamily="2" charset="-122"/>
                <a:cs typeface="Times New Roman" panose="02020603050405020304" pitchFamily="18" charset="0"/>
                <a:sym typeface="+mn-ea"/>
              </a:rPr>
              <a:t>  </a:t>
            </a:r>
            <a:endParaRPr lang="zh-CN" altLang="en-US" sz="2800" b="1" dirty="0" smtClean="0">
              <a:latin typeface="宋体" panose="02010600030101010101" pitchFamily="2" charset="-122"/>
              <a:ea typeface="宋体" panose="02010600030101010101" pitchFamily="2" charset="-122"/>
              <a:cs typeface="Times New Roman" panose="02020603050405020304" pitchFamily="18" charset="0"/>
              <a:sym typeface="+mn-ea"/>
            </a:endParaRPr>
          </a:p>
          <a:p>
            <a:endParaRPr lang="zh-CN" altLang="en-US"/>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zh-CN" altLang="en-US" b="1" dirty="0" smtClean="0">
                <a:solidFill>
                  <a:srgbClr val="FF0000"/>
                </a:solidFill>
              </a:rPr>
              <a:t>什么使得流水线难以实现？</a:t>
            </a:r>
            <a:endParaRPr lang="en-US" altLang="zh-CN" b="1" dirty="0">
              <a:solidFill>
                <a:srgbClr val="000000"/>
              </a:solidFill>
              <a:latin typeface="Arial" panose="020B0604020202020204" pitchFamily="34" charset="0"/>
            </a:endParaRPr>
          </a:p>
        </p:txBody>
      </p:sp>
      <p:sp>
        <p:nvSpPr>
          <p:cNvPr id="76803" name="Rectangle 3"/>
          <p:cNvSpPr>
            <a:spLocks noGrp="1" noChangeArrowheads="1"/>
          </p:cNvSpPr>
          <p:nvPr>
            <p:ph type="body" idx="1"/>
          </p:nvPr>
        </p:nvSpPr>
        <p:spPr/>
        <p:txBody>
          <a:bodyPr/>
          <a:lstStyle/>
          <a:p>
            <a:r>
              <a:rPr lang="zh-CN" altLang="en-US" sz="2800" b="1" dirty="0" smtClean="0">
                <a:latin typeface="Comic Sans MS" panose="030F0702030302020204" pitchFamily="66" charset="0"/>
              </a:rPr>
              <a:t>检测和解决相关（冒险）</a:t>
            </a:r>
            <a:endParaRPr lang="en-US" altLang="zh-CN" sz="2800" b="1" dirty="0">
              <a:latin typeface="Comic Sans MS" panose="030F0702030302020204" pitchFamily="66" charset="0"/>
            </a:endParaRPr>
          </a:p>
          <a:p>
            <a:pPr lvl="1"/>
            <a:r>
              <a:rPr lang="en-US" altLang="zh-CN" sz="2400" b="1" dirty="0">
                <a:latin typeface="Comic Sans MS" panose="030F0702030302020204" pitchFamily="66" charset="0"/>
              </a:rPr>
              <a:t>OK. </a:t>
            </a:r>
            <a:r>
              <a:rPr lang="zh-CN" altLang="en-US" sz="2400" b="1" dirty="0" smtClean="0">
                <a:latin typeface="Comic Sans MS" panose="030F0702030302020204" pitchFamily="66" charset="0"/>
              </a:rPr>
              <a:t>已经解决这个问题</a:t>
            </a:r>
            <a:endParaRPr lang="en-US" altLang="zh-CN" sz="2400" b="1" dirty="0">
              <a:latin typeface="Comic Sans MS" panose="030F0702030302020204" pitchFamily="66" charset="0"/>
            </a:endParaRPr>
          </a:p>
          <a:p>
            <a:r>
              <a:rPr lang="zh-CN" altLang="en-US" sz="2800" b="1" dirty="0" smtClean="0">
                <a:latin typeface="Comic Sans MS" panose="030F0702030302020204" pitchFamily="66" charset="0"/>
              </a:rPr>
              <a:t>异常和中断</a:t>
            </a:r>
            <a:endParaRPr lang="en-US" altLang="zh-CN" sz="2800" b="1" dirty="0" smtClean="0">
              <a:latin typeface="Comic Sans MS" panose="030F0702030302020204" pitchFamily="66" charset="0"/>
            </a:endParaRPr>
          </a:p>
          <a:p>
            <a:r>
              <a:rPr lang="zh-CN" altLang="en-US" sz="2800" b="1" dirty="0" smtClean="0">
                <a:solidFill>
                  <a:srgbClr val="FF0000"/>
                </a:solidFill>
                <a:latin typeface="Comic Sans MS" panose="030F0702030302020204" pitchFamily="66" charset="0"/>
              </a:rPr>
              <a:t>指令集引起的复杂问题</a:t>
            </a:r>
            <a:endParaRPr lang="en-US" altLang="zh-CN" sz="2800" b="1" dirty="0">
              <a:latin typeface="Comic Sans MS" panose="030F0702030302020204" pitchFamily="66" charset="0"/>
            </a:endParaRPr>
          </a:p>
          <a:p>
            <a:pPr lvl="1"/>
            <a:r>
              <a:rPr lang="zh-CN" altLang="en-US" sz="2400" b="1" dirty="0" smtClean="0">
                <a:latin typeface="Comic Sans MS" panose="030F0702030302020204" pitchFamily="66" charset="0"/>
              </a:rPr>
              <a:t>很复杂的</a:t>
            </a:r>
            <a:r>
              <a:rPr lang="zh-CN" altLang="en-US" sz="2400" b="1" dirty="0" smtClean="0">
                <a:solidFill>
                  <a:srgbClr val="FF0000"/>
                </a:solidFill>
                <a:latin typeface="Comic Sans MS" panose="030F0702030302020204" pitchFamily="66" charset="0"/>
              </a:rPr>
              <a:t>多周期</a:t>
            </a:r>
            <a:r>
              <a:rPr lang="zh-CN" altLang="en-US" sz="2400" b="1" dirty="0" smtClean="0">
                <a:latin typeface="Comic Sans MS" panose="030F0702030302020204" pitchFamily="66" charset="0"/>
              </a:rPr>
              <a:t>指令是难以实现流水线操作的</a:t>
            </a:r>
            <a:endParaRPr lang="en-US" altLang="zh-CN" sz="2400" b="1" dirty="0">
              <a:latin typeface="Comic Sans MS" panose="030F0702030302020204" pitchFamily="66" charset="0"/>
            </a:endParaRPr>
          </a:p>
          <a:p>
            <a:pPr lvl="1"/>
            <a:r>
              <a:rPr lang="zh-CN" altLang="en-US" sz="2400" b="1" dirty="0" smtClean="0">
                <a:latin typeface="Comic Sans MS" panose="030F0702030302020204" pitchFamily="66" charset="0"/>
              </a:rPr>
              <a:t>例子</a:t>
            </a:r>
            <a:r>
              <a:rPr lang="en-US" altLang="zh-CN" sz="2400" b="1" dirty="0" smtClean="0">
                <a:latin typeface="Comic Sans MS" panose="030F0702030302020204" pitchFamily="66" charset="0"/>
              </a:rPr>
              <a:t>:</a:t>
            </a:r>
            <a:endParaRPr lang="en-US" altLang="zh-CN" sz="2400" b="1" dirty="0">
              <a:latin typeface="Comic Sans MS" panose="030F0702030302020204" pitchFamily="66" charset="0"/>
            </a:endParaRPr>
          </a:p>
          <a:p>
            <a:pPr lvl="1"/>
            <a:r>
              <a:rPr lang="en-US" altLang="zh-CN" sz="2400" b="1" dirty="0" err="1">
                <a:latin typeface="Comic Sans MS" panose="030F0702030302020204" pitchFamily="66" charset="0"/>
              </a:rPr>
              <a:t>stringMov</a:t>
            </a:r>
            <a:r>
              <a:rPr lang="en-US" altLang="zh-CN" sz="2400" b="1" dirty="0">
                <a:latin typeface="Comic Sans MS" panose="030F0702030302020204" pitchFamily="66" charset="0"/>
              </a:rPr>
              <a:t> from 0x1234, to 0x4000, 0x1000 bytes</a:t>
            </a:r>
            <a:endParaRPr lang="en-US" altLang="zh-CN" sz="2400" b="1" dirty="0">
              <a:latin typeface="Comic Sans MS" panose="030F0702030302020204" pitchFamily="66" charset="0"/>
            </a:endParaRPr>
          </a:p>
          <a:p>
            <a:pPr lvl="1">
              <a:buFontTx/>
              <a:buNone/>
            </a:pPr>
            <a:endParaRPr lang="en-US" altLang="zh-CN" sz="2400" dirty="0">
              <a:solidFill>
                <a:srgbClr val="FD0128"/>
              </a:solidFill>
              <a:latin typeface="Comic Sans MS" panose="030F0702030302020204" pitchFamily="66" charset="0"/>
            </a:endParaRPr>
          </a:p>
          <a:p>
            <a:pPr>
              <a:buFontTx/>
              <a:buNone/>
            </a:pPr>
            <a:endParaRPr lang="en-US" altLang="zh-CN" sz="2800" dirty="0">
              <a:solidFill>
                <a:srgbClr val="00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Autofit/>
          </a:bodyPr>
          <a:lstStyle/>
          <a:p>
            <a:pPr>
              <a:defRPr/>
            </a:pPr>
            <a:r>
              <a:rPr lang="zh-CN" altLang="en-US" sz="3200" b="1" dirty="0" smtClean="0">
                <a:solidFill>
                  <a:srgbClr val="FF0000"/>
                </a:solidFill>
                <a:sym typeface="+mn-ea"/>
              </a:rPr>
              <a:t>指令集引起的复杂问题（整型指令）</a:t>
            </a:r>
            <a:br>
              <a:rPr lang="en-US" altLang="zh-CN" sz="3200" b="1" dirty="0" smtClean="0">
                <a:solidFill>
                  <a:srgbClr val="FF0000"/>
                </a:solidFill>
                <a:sym typeface="+mn-ea"/>
              </a:rPr>
            </a:br>
            <a:r>
              <a:rPr lang="en-US" altLang="zh-CN" sz="3200" b="1" dirty="0" smtClean="0">
                <a:solidFill>
                  <a:srgbClr val="FF0000"/>
                </a:solidFill>
                <a:sym typeface="+mn-ea"/>
              </a:rPr>
              <a:t>——</a:t>
            </a:r>
            <a:r>
              <a:rPr lang="zh-CN" altLang="en-US" sz="3200" b="1" dirty="0" smtClean="0">
                <a:solidFill>
                  <a:srgbClr val="FF0000"/>
                </a:solidFill>
                <a:sym typeface="+mn-ea"/>
              </a:rPr>
              <a:t>定义</a:t>
            </a:r>
            <a:r>
              <a:rPr lang="zh-CN" altLang="en-US" sz="3200" b="1" dirty="0" smtClean="0">
                <a:sym typeface="+mn-ea"/>
              </a:rPr>
              <a:t>提交</a:t>
            </a:r>
            <a:r>
              <a:rPr lang="en-US" altLang="zh-CN" sz="3200" b="1" dirty="0" smtClean="0">
                <a:sym typeface="+mn-ea"/>
              </a:rPr>
              <a:t> </a:t>
            </a:r>
            <a:endParaRPr lang="en-US" altLang="zh-CN" sz="3200" b="1" dirty="0" smtClean="0">
              <a:solidFill>
                <a:srgbClr val="FF0000"/>
              </a:solidFill>
              <a:sym typeface="+mn-ea"/>
            </a:endParaRPr>
          </a:p>
        </p:txBody>
      </p:sp>
      <p:sp>
        <p:nvSpPr>
          <p:cNvPr id="95235" name="Rectangle 3"/>
          <p:cNvSpPr>
            <a:spLocks noGrp="1" noChangeArrowheads="1"/>
          </p:cNvSpPr>
          <p:nvPr>
            <p:ph type="body" idx="1"/>
          </p:nvPr>
        </p:nvSpPr>
        <p:spPr>
          <a:xfrm>
            <a:off x="457200" y="1600200"/>
            <a:ext cx="8305800" cy="4876800"/>
          </a:xfrm>
        </p:spPr>
        <p:txBody>
          <a:bodyPr/>
          <a:lstStyle/>
          <a:p>
            <a:pPr>
              <a:lnSpc>
                <a:spcPct val="120000"/>
              </a:lnSpc>
            </a:pPr>
            <a:r>
              <a:rPr lang="zh-CN" altLang="en-US" sz="2800" b="1" dirty="0" smtClean="0">
                <a:latin typeface="Comic Sans MS" panose="030F0702030302020204" pitchFamily="66" charset="0"/>
              </a:rPr>
              <a:t>当一条指令保证能够正常执行完成时，则称它为</a:t>
            </a:r>
            <a:r>
              <a:rPr lang="zh-CN" altLang="en-US" sz="2800" b="1" dirty="0" smtClean="0">
                <a:solidFill>
                  <a:srgbClr val="3333FF"/>
                </a:solidFill>
                <a:latin typeface="Comic Sans MS" panose="030F0702030302020204" pitchFamily="66" charset="0"/>
              </a:rPr>
              <a:t>已提交</a:t>
            </a:r>
            <a:r>
              <a:rPr lang="zh-CN" altLang="en-US" sz="2800" b="1" dirty="0" smtClean="0">
                <a:solidFill>
                  <a:srgbClr val="0000FF"/>
                </a:solidFill>
                <a:latin typeface="Comic Sans MS" panose="030F0702030302020204" pitchFamily="66" charset="0"/>
              </a:rPr>
              <a:t>。</a:t>
            </a:r>
            <a:r>
              <a:rPr lang="en-US" altLang="zh-CN" sz="2800" b="1" dirty="0" smtClean="0">
                <a:latin typeface="Comic Sans MS" panose="030F0702030302020204" pitchFamily="66" charset="0"/>
              </a:rPr>
              <a:t> </a:t>
            </a:r>
            <a:endParaRPr lang="en-US" altLang="zh-CN" sz="2800" b="1" dirty="0" smtClean="0">
              <a:latin typeface="Comic Sans MS" panose="030F0702030302020204" pitchFamily="66" charset="0"/>
            </a:endParaRPr>
          </a:p>
          <a:p>
            <a:pPr lvl="1">
              <a:lnSpc>
                <a:spcPct val="120000"/>
              </a:lnSpc>
            </a:pPr>
            <a:r>
              <a:rPr lang="zh-CN" altLang="en-US" sz="2400" b="1" dirty="0" smtClean="0">
                <a:latin typeface="Comic Sans MS" panose="030F0702030302020204" pitchFamily="66" charset="0"/>
              </a:rPr>
              <a:t>在</a:t>
            </a:r>
            <a:r>
              <a:rPr lang="en-US" altLang="zh-CN" sz="2400" b="1" dirty="0" smtClean="0">
                <a:solidFill>
                  <a:srgbClr val="FF0000"/>
                </a:solidFill>
                <a:latin typeface="Comic Sans MS" panose="030F0702030302020204" pitchFamily="66" charset="0"/>
              </a:rPr>
              <a:t>MIPS</a:t>
            </a:r>
            <a:r>
              <a:rPr lang="zh-CN" altLang="en-US" sz="2400" b="1" dirty="0" smtClean="0">
                <a:latin typeface="Comic Sans MS" panose="030F0702030302020204" pitchFamily="66" charset="0"/>
              </a:rPr>
              <a:t>中</a:t>
            </a:r>
            <a:r>
              <a:rPr lang="en-US" altLang="zh-CN" sz="2400" b="1" dirty="0" smtClean="0">
                <a:latin typeface="Comic Sans MS" panose="030F0702030302020204" pitchFamily="66" charset="0"/>
              </a:rPr>
              <a:t>, </a:t>
            </a:r>
            <a:r>
              <a:rPr lang="zh-CN" altLang="en-US" sz="2400" b="1" dirty="0" smtClean="0">
                <a:latin typeface="Comic Sans MS" panose="030F0702030302020204" pitchFamily="66" charset="0"/>
              </a:rPr>
              <a:t>所有指令在</a:t>
            </a:r>
            <a:r>
              <a:rPr lang="en-US" altLang="zh-CN" sz="2400" b="1" dirty="0" smtClean="0">
                <a:latin typeface="Comic Sans MS" panose="030F0702030302020204" pitchFamily="66" charset="0"/>
              </a:rPr>
              <a:t>MEM</a:t>
            </a:r>
            <a:r>
              <a:rPr lang="zh-CN" altLang="en-US" sz="2400" b="1" dirty="0" smtClean="0">
                <a:latin typeface="Comic Sans MS" panose="030F0702030302020204" pitchFamily="66" charset="0"/>
              </a:rPr>
              <a:t>阶段结束时都是</a:t>
            </a:r>
            <a:r>
              <a:rPr lang="zh-CN" altLang="en-US" sz="2400" b="1" dirty="0" smtClean="0">
                <a:solidFill>
                  <a:srgbClr val="FF0000"/>
                </a:solidFill>
                <a:latin typeface="Comic Sans MS" panose="030F0702030302020204" pitchFamily="66" charset="0"/>
              </a:rPr>
              <a:t>已提交</a:t>
            </a:r>
            <a:r>
              <a:rPr lang="zh-CN" altLang="en-US" sz="2400" b="1" dirty="0" smtClean="0">
                <a:latin typeface="Comic Sans MS" panose="030F0702030302020204" pitchFamily="66" charset="0"/>
              </a:rPr>
              <a:t>的。</a:t>
            </a:r>
            <a:r>
              <a:rPr lang="en-US" altLang="zh-CN" sz="2400" b="1" dirty="0" smtClean="0">
                <a:latin typeface="Comic Sans MS" panose="030F0702030302020204" pitchFamily="66" charset="0"/>
              </a:rPr>
              <a:t> </a:t>
            </a:r>
            <a:endParaRPr lang="en-US" altLang="zh-CN" sz="2400" b="1" dirty="0" smtClean="0">
              <a:latin typeface="Comic Sans MS" panose="030F0702030302020204" pitchFamily="66" charset="0"/>
            </a:endParaRPr>
          </a:p>
          <a:p>
            <a:pPr lvl="1">
              <a:lnSpc>
                <a:spcPct val="120000"/>
              </a:lnSpc>
            </a:pPr>
            <a:r>
              <a:rPr lang="zh-CN" altLang="en-US" sz="2400" b="1" dirty="0" smtClean="0">
                <a:solidFill>
                  <a:srgbClr val="3333FF"/>
                </a:solidFill>
                <a:latin typeface="Comic Sans MS" panose="030F0702030302020204" pitchFamily="66" charset="0"/>
              </a:rPr>
              <a:t>如果</a:t>
            </a:r>
            <a:r>
              <a:rPr lang="zh-CN" altLang="en-US" sz="2400" b="1" dirty="0" smtClean="0">
                <a:solidFill>
                  <a:srgbClr val="FF0000"/>
                </a:solidFill>
                <a:latin typeface="Comic Sans MS" panose="030F0702030302020204" pitchFamily="66" charset="0"/>
              </a:rPr>
              <a:t>在指令提交之前</a:t>
            </a:r>
            <a:r>
              <a:rPr lang="zh-CN" altLang="en-US" sz="2400" b="1" dirty="0" smtClean="0">
                <a:solidFill>
                  <a:srgbClr val="0000FF"/>
                </a:solidFill>
                <a:latin typeface="Comic Sans MS" panose="030F0702030302020204" pitchFamily="66" charset="0"/>
              </a:rPr>
              <a:t>不更新处理器的状态，则容易实现</a:t>
            </a:r>
            <a:r>
              <a:rPr lang="zh-CN" altLang="en-US" sz="2400" b="1" dirty="0" smtClean="0">
                <a:solidFill>
                  <a:srgbClr val="FF0000"/>
                </a:solidFill>
                <a:latin typeface="Comic Sans MS" panose="030F0702030302020204" pitchFamily="66" charset="0"/>
              </a:rPr>
              <a:t>精确异常处理</a:t>
            </a:r>
            <a:r>
              <a:rPr lang="zh-CN" altLang="en-US" sz="2400" b="1" dirty="0" smtClean="0">
                <a:solidFill>
                  <a:srgbClr val="0000FF"/>
                </a:solidFill>
                <a:latin typeface="Comic Sans MS" panose="030F0702030302020204" pitchFamily="66" charset="0"/>
              </a:rPr>
              <a:t>。</a:t>
            </a:r>
            <a:endParaRPr lang="en-US" altLang="zh-CN" sz="2400" b="1" dirty="0" smtClean="0">
              <a:solidFill>
                <a:srgbClr val="0000FF"/>
              </a:solidFill>
              <a:latin typeface="Comic Sans MS" panose="030F0702030302020204" pitchFamily="66" charset="0"/>
            </a:endParaRPr>
          </a:p>
          <a:p>
            <a:pPr lvl="1">
              <a:lnSpc>
                <a:spcPct val="120000"/>
              </a:lnSpc>
            </a:pPr>
            <a:r>
              <a:rPr lang="zh-CN" altLang="en-US" sz="2400" b="1" dirty="0" smtClean="0">
                <a:latin typeface="Comic Sans MS" panose="030F0702030302020204" pitchFamily="66" charset="0"/>
              </a:rPr>
              <a:t>在大多数</a:t>
            </a:r>
            <a:r>
              <a:rPr lang="en-US" altLang="zh-CN" sz="2400" b="1" dirty="0" smtClean="0">
                <a:latin typeface="Comic Sans MS" panose="030F0702030302020204" pitchFamily="66" charset="0"/>
              </a:rPr>
              <a:t>RISC</a:t>
            </a:r>
            <a:r>
              <a:rPr lang="zh-CN" altLang="en-US" sz="2400" b="1" dirty="0" smtClean="0">
                <a:latin typeface="Comic Sans MS" panose="030F0702030302020204" pitchFamily="66" charset="0"/>
              </a:rPr>
              <a:t>系统中，</a:t>
            </a:r>
            <a:r>
              <a:rPr lang="zh-CN" altLang="en-US" sz="2400" b="1" dirty="0" smtClean="0">
                <a:solidFill>
                  <a:srgbClr val="3333FF"/>
                </a:solidFill>
                <a:latin typeface="Comic Sans MS" panose="030F0702030302020204" pitchFamily="66" charset="0"/>
              </a:rPr>
              <a:t>每个指令</a:t>
            </a:r>
            <a:r>
              <a:rPr lang="zh-CN" altLang="en-US" sz="2400" b="1" dirty="0" smtClean="0">
                <a:solidFill>
                  <a:srgbClr val="FF0000"/>
                </a:solidFill>
                <a:latin typeface="Comic Sans MS" panose="030F0702030302020204" pitchFamily="66" charset="0"/>
              </a:rPr>
              <a:t>只写一次结果</a:t>
            </a:r>
            <a:r>
              <a:rPr lang="zh-CN" altLang="en-US" sz="2400" b="1" dirty="0" smtClean="0">
                <a:latin typeface="Comic Sans MS" panose="030F0702030302020204" pitchFamily="66" charset="0"/>
              </a:rPr>
              <a:t>。</a:t>
            </a:r>
            <a:r>
              <a:rPr lang="en-US" altLang="zh-CN" sz="2400" b="1" dirty="0" smtClean="0">
                <a:latin typeface="Comic Sans MS" panose="030F0702030302020204" pitchFamily="66" charset="0"/>
              </a:rPr>
              <a:t> </a:t>
            </a:r>
            <a:endParaRPr lang="en-US" altLang="zh-CN" sz="2400" b="1" dirty="0" smtClean="0">
              <a:latin typeface="Comic Sans MS" panose="030F0702030302020204" pitchFamily="66" charset="0"/>
            </a:endParaRPr>
          </a:p>
          <a:p>
            <a:pPr lvl="1">
              <a:lnSpc>
                <a:spcPct val="120000"/>
              </a:lnSpc>
            </a:pPr>
            <a:r>
              <a:rPr lang="zh-CN" altLang="en-US" sz="2400" b="1" dirty="0" smtClean="0">
                <a:latin typeface="Comic Sans MS" panose="030F0702030302020204" pitchFamily="66" charset="0"/>
              </a:rPr>
              <a:t>这意味着指令</a:t>
            </a:r>
            <a:r>
              <a:rPr lang="zh-CN" altLang="en-US" sz="2400" b="1" dirty="0" smtClean="0">
                <a:solidFill>
                  <a:srgbClr val="3333FF"/>
                </a:solidFill>
                <a:latin typeface="Comic Sans MS" panose="030F0702030302020204" pitchFamily="66" charset="0"/>
              </a:rPr>
              <a:t>在已提交之前</a:t>
            </a:r>
            <a:r>
              <a:rPr lang="zh-CN" altLang="en-US" sz="2400" b="1" dirty="0" smtClean="0">
                <a:solidFill>
                  <a:schemeClr val="accent6">
                    <a:lumMod val="75000"/>
                  </a:schemeClr>
                </a:solidFill>
                <a:latin typeface="Comic Sans MS" panose="030F0702030302020204" pitchFamily="66" charset="0"/>
              </a:rPr>
              <a:t>取消</a:t>
            </a:r>
            <a:r>
              <a:rPr lang="zh-CN" altLang="en-US" sz="2400" b="1" dirty="0" smtClean="0">
                <a:latin typeface="Comic Sans MS" panose="030F0702030302020204" pitchFamily="66" charset="0"/>
              </a:rPr>
              <a:t>，都</a:t>
            </a:r>
            <a:r>
              <a:rPr lang="zh-CN" altLang="en-US" sz="2400" b="1" dirty="0" smtClean="0">
                <a:solidFill>
                  <a:srgbClr val="3333FF"/>
                </a:solidFill>
                <a:latin typeface="Comic Sans MS" panose="030F0702030302020204" pitchFamily="66" charset="0"/>
              </a:rPr>
              <a:t>不会影响系统的状态。</a:t>
            </a:r>
            <a:r>
              <a:rPr lang="en-US" altLang="zh-CN" sz="2400" b="1" dirty="0" smtClean="0">
                <a:solidFill>
                  <a:srgbClr val="3333FF"/>
                </a:solidFill>
              </a:rPr>
              <a:t> </a:t>
            </a:r>
            <a:endParaRPr lang="en-US" altLang="zh-CN" sz="2400" b="1" dirty="0" smtClean="0">
              <a:solidFill>
                <a:srgbClr val="3333FF"/>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251520" y="260648"/>
            <a:ext cx="9371384" cy="1143000"/>
          </a:xfrm>
        </p:spPr>
        <p:txBody>
          <a:bodyPr/>
          <a:lstStyle/>
          <a:p>
            <a:pPr>
              <a:defRPr/>
            </a:pPr>
            <a:r>
              <a:rPr lang="zh-CN" altLang="en-US" sz="3600" b="1" dirty="0" smtClean="0">
                <a:solidFill>
                  <a:srgbClr val="FF0000"/>
                </a:solidFill>
              </a:rPr>
              <a:t>指令集引起的复杂</a:t>
            </a:r>
            <a:r>
              <a:rPr lang="zh-CN" altLang="en-US" sz="3600" b="1" dirty="0">
                <a:solidFill>
                  <a:srgbClr val="FF0000"/>
                </a:solidFill>
              </a:rPr>
              <a:t>问题</a:t>
            </a:r>
            <a:r>
              <a:rPr lang="zh-CN" altLang="en-US" sz="3200" b="1" dirty="0">
                <a:solidFill>
                  <a:srgbClr val="FF0000"/>
                </a:solidFill>
              </a:rPr>
              <a:t>（整型指令）</a:t>
            </a:r>
            <a:br>
              <a:rPr lang="en-US" altLang="zh-CN" sz="3200" b="1" dirty="0">
                <a:solidFill>
                  <a:srgbClr val="FF0000"/>
                </a:solidFill>
              </a:rPr>
            </a:br>
            <a:r>
              <a:rPr lang="en-US" altLang="zh-CN" sz="3200" b="1" dirty="0" smtClean="0">
                <a:solidFill>
                  <a:srgbClr val="FF0000"/>
                </a:solidFill>
              </a:rPr>
              <a:t>——CISC</a:t>
            </a:r>
            <a:endParaRPr lang="en-US" altLang="zh-CN" sz="3200" b="1" dirty="0" smtClean="0">
              <a:solidFill>
                <a:srgbClr val="FF0000"/>
              </a:solidFill>
            </a:endParaRPr>
          </a:p>
        </p:txBody>
      </p:sp>
      <p:sp>
        <p:nvSpPr>
          <p:cNvPr id="96259" name="Rectangle 3"/>
          <p:cNvSpPr>
            <a:spLocks noGrp="1" noChangeArrowheads="1"/>
          </p:cNvSpPr>
          <p:nvPr>
            <p:ph type="body" idx="1"/>
          </p:nvPr>
        </p:nvSpPr>
        <p:spPr/>
        <p:txBody>
          <a:bodyPr/>
          <a:lstStyle/>
          <a:p>
            <a:pPr>
              <a:lnSpc>
                <a:spcPct val="120000"/>
              </a:lnSpc>
            </a:pPr>
            <a:r>
              <a:rPr lang="zh-CN" altLang="en-US" sz="2800" b="1" dirty="0" smtClean="0">
                <a:latin typeface="Comic Sans MS" panose="030F0702030302020204" pitchFamily="66" charset="0"/>
              </a:rPr>
              <a:t>不过对于很多</a:t>
            </a:r>
            <a:r>
              <a:rPr lang="en-US" altLang="zh-CN" sz="2800" b="1" dirty="0" smtClean="0">
                <a:latin typeface="Comic Sans MS" panose="030F0702030302020204" pitchFamily="66" charset="0"/>
              </a:rPr>
              <a:t>CISC </a:t>
            </a:r>
            <a:r>
              <a:rPr lang="zh-CN" altLang="en-US" sz="2800" b="1" dirty="0" smtClean="0">
                <a:latin typeface="Comic Sans MS" panose="030F0702030302020204" pitchFamily="66" charset="0"/>
              </a:rPr>
              <a:t>处理器，并不是这样的情况，如</a:t>
            </a:r>
            <a:r>
              <a:rPr lang="en-US" altLang="zh-CN" sz="2800" b="1" dirty="0" smtClean="0">
                <a:latin typeface="Comic Sans MS" panose="030F0702030302020204" pitchFamily="66" charset="0"/>
              </a:rPr>
              <a:t> VAX </a:t>
            </a:r>
            <a:endParaRPr lang="en-US" altLang="zh-CN" sz="2800" b="1" dirty="0" smtClean="0">
              <a:latin typeface="Comic Sans MS" panose="030F0702030302020204" pitchFamily="66" charset="0"/>
            </a:endParaRPr>
          </a:p>
          <a:p>
            <a:pPr lvl="1">
              <a:lnSpc>
                <a:spcPct val="120000"/>
              </a:lnSpc>
            </a:pPr>
            <a:r>
              <a:rPr lang="zh-CN" altLang="en-US" sz="2400" b="1" dirty="0" smtClean="0">
                <a:latin typeface="Comic Sans MS" panose="030F0702030302020204" pitchFamily="66" charset="0"/>
              </a:rPr>
              <a:t>对于这些处理器，可以在该指令或前序指令</a:t>
            </a:r>
            <a:r>
              <a:rPr lang="zh-CN" altLang="en-US" sz="2400" b="1" dirty="0" smtClean="0">
                <a:solidFill>
                  <a:srgbClr val="0000FF"/>
                </a:solidFill>
                <a:latin typeface="Comic Sans MS" panose="030F0702030302020204" pitchFamily="66" charset="0"/>
              </a:rPr>
              <a:t>已提交前</a:t>
            </a:r>
            <a:r>
              <a:rPr lang="zh-CN" altLang="en-US" sz="2400" b="1" dirty="0" smtClean="0">
                <a:solidFill>
                  <a:srgbClr val="C00000"/>
                </a:solidFill>
                <a:latin typeface="Comic Sans MS" panose="030F0702030302020204" pitchFamily="66" charset="0"/>
              </a:rPr>
              <a:t>修改机器的状态。</a:t>
            </a:r>
            <a:r>
              <a:rPr lang="en-US" altLang="zh-CN" sz="2400" b="1" dirty="0" smtClean="0">
                <a:latin typeface="Comic Sans MS" panose="030F0702030302020204" pitchFamily="66" charset="0"/>
              </a:rPr>
              <a:t> </a:t>
            </a:r>
            <a:endParaRPr lang="en-US" altLang="zh-CN" sz="2400" b="1" dirty="0" smtClean="0">
              <a:latin typeface="Comic Sans MS" panose="030F0702030302020204" pitchFamily="66" charset="0"/>
            </a:endParaRPr>
          </a:p>
          <a:p>
            <a:pPr lvl="1">
              <a:lnSpc>
                <a:spcPct val="120000"/>
              </a:lnSpc>
            </a:pPr>
            <a:r>
              <a:rPr lang="en-US" altLang="zh-CN" sz="2400" b="1" dirty="0" smtClean="0">
                <a:latin typeface="Comic Sans MS" panose="030F0702030302020204" pitchFamily="66" charset="0"/>
              </a:rPr>
              <a:t> </a:t>
            </a:r>
            <a:r>
              <a:rPr lang="zh-CN" altLang="en-US" sz="2400" b="1" dirty="0" smtClean="0">
                <a:latin typeface="Comic Sans MS" panose="030F0702030302020204" pitchFamily="66" charset="0"/>
              </a:rPr>
              <a:t>例如，</a:t>
            </a:r>
            <a:r>
              <a:rPr lang="en-US" altLang="zh-CN" sz="2400" dirty="0"/>
              <a:t> </a:t>
            </a:r>
            <a:r>
              <a:rPr lang="zh-CN" altLang="en-US" sz="2400" dirty="0" smtClean="0"/>
              <a:t>“</a:t>
            </a:r>
            <a:r>
              <a:rPr lang="en-US" altLang="zh-CN" sz="2400" b="1" dirty="0">
                <a:latin typeface="Comic Sans MS" panose="030F0702030302020204" pitchFamily="66" charset="0"/>
              </a:rPr>
              <a:t>Add  R1</a:t>
            </a:r>
            <a:r>
              <a:rPr lang="zh-CN" altLang="en-US" sz="2400" b="1" dirty="0">
                <a:latin typeface="Comic Sans MS" panose="030F0702030302020204" pitchFamily="66" charset="0"/>
              </a:rPr>
              <a:t>，</a:t>
            </a:r>
            <a:r>
              <a:rPr lang="en-US" altLang="zh-CN" sz="2400" b="1" dirty="0">
                <a:latin typeface="Comic Sans MS" panose="030F0702030302020204" pitchFamily="66" charset="0"/>
              </a:rPr>
              <a:t>-(R2)</a:t>
            </a:r>
            <a:r>
              <a:rPr lang="zh-CN" altLang="en-US" sz="2400" dirty="0" smtClean="0"/>
              <a:t>”</a:t>
            </a:r>
            <a:r>
              <a:rPr lang="en-US" altLang="zh-CN" sz="2400" b="1" dirty="0" smtClean="0">
                <a:latin typeface="Comic Sans MS" panose="030F0702030302020204" pitchFamily="66" charset="0"/>
              </a:rPr>
              <a:t> </a:t>
            </a:r>
            <a:r>
              <a:rPr lang="zh-CN" altLang="en-US" sz="2400" b="1" dirty="0" smtClean="0">
                <a:latin typeface="Comic Sans MS" panose="030F0702030302020204" pitchFamily="66" charset="0"/>
              </a:rPr>
              <a:t>，指令使用</a:t>
            </a:r>
            <a:r>
              <a:rPr lang="zh-CN" altLang="en-US" sz="2400" b="1" dirty="0" smtClean="0">
                <a:solidFill>
                  <a:srgbClr val="C00000"/>
                </a:solidFill>
                <a:latin typeface="Comic Sans MS" panose="030F0702030302020204" pitchFamily="66" charset="0"/>
              </a:rPr>
              <a:t>自减寻址方式（修改寄存器）</a:t>
            </a:r>
            <a:r>
              <a:rPr lang="zh-CN" altLang="en-US" sz="2400" b="1" dirty="0" smtClean="0">
                <a:latin typeface="Comic Sans MS" panose="030F0702030302020204" pitchFamily="66" charset="0"/>
              </a:rPr>
              <a:t>由于</a:t>
            </a:r>
            <a:r>
              <a:rPr lang="zh-CN" altLang="en-US" sz="2400" b="1" dirty="0" smtClean="0">
                <a:solidFill>
                  <a:srgbClr val="FF0000"/>
                </a:solidFill>
                <a:latin typeface="Comic Sans MS" panose="030F0702030302020204" pitchFamily="66" charset="0"/>
              </a:rPr>
              <a:t>异常发生</a:t>
            </a:r>
            <a:r>
              <a:rPr lang="zh-CN" altLang="en-US" sz="2400" b="1" dirty="0" smtClean="0">
                <a:latin typeface="Comic Sans MS" panose="030F0702030302020204" pitchFamily="66" charset="0"/>
              </a:rPr>
              <a:t>而被中止，则处理器</a:t>
            </a:r>
            <a:r>
              <a:rPr lang="zh-CN" altLang="en-US" sz="2400" b="1" dirty="0" smtClean="0">
                <a:solidFill>
                  <a:srgbClr val="C00000"/>
                </a:solidFill>
                <a:latin typeface="Comic Sans MS" panose="030F0702030302020204" pitchFamily="66" charset="0"/>
              </a:rPr>
              <a:t>状态有可能被修改</a:t>
            </a:r>
            <a:r>
              <a:rPr lang="zh-CN" altLang="en-US" sz="2400" b="1" dirty="0" smtClean="0">
                <a:latin typeface="Comic Sans MS" panose="030F0702030302020204" pitchFamily="66" charset="0"/>
              </a:rPr>
              <a:t>。</a:t>
            </a:r>
            <a:r>
              <a:rPr lang="en-US" altLang="zh-CN" sz="2400" b="1" dirty="0" smtClean="0">
                <a:latin typeface="Comic Sans MS" panose="030F0702030302020204" pitchFamily="66" charset="0"/>
              </a:rPr>
              <a:t> </a:t>
            </a:r>
            <a:endParaRPr lang="en-US" altLang="zh-CN" sz="2400" b="1" dirty="0" smtClean="0">
              <a:latin typeface="Comic Sans MS" panose="030F0702030302020204" pitchFamily="66" charset="0"/>
            </a:endParaRPr>
          </a:p>
          <a:p>
            <a:pPr lvl="1">
              <a:lnSpc>
                <a:spcPct val="120000"/>
              </a:lnSpc>
            </a:pPr>
            <a:r>
              <a:rPr lang="zh-CN" altLang="en-US" sz="2400" b="1" dirty="0" smtClean="0">
                <a:latin typeface="Comic Sans MS" panose="030F0702030302020204" pitchFamily="66" charset="0"/>
              </a:rPr>
              <a:t>这就导致了一个</a:t>
            </a:r>
            <a:r>
              <a:rPr lang="zh-CN" altLang="en-US" sz="2400" b="1" dirty="0" smtClean="0">
                <a:solidFill>
                  <a:srgbClr val="FF0000"/>
                </a:solidFill>
                <a:latin typeface="Comic Sans MS" panose="030F0702030302020204" pitchFamily="66" charset="0"/>
              </a:rPr>
              <a:t>非精确异常</a:t>
            </a:r>
            <a:r>
              <a:rPr lang="zh-CN" altLang="en-US" sz="2400" b="1" dirty="0" smtClean="0">
                <a:latin typeface="Comic Sans MS" panose="030F0702030302020204" pitchFamily="66" charset="0"/>
              </a:rPr>
              <a:t>，使得难于恢复到异常发生之前的处理器状态来重新执行指令。</a:t>
            </a:r>
            <a:endParaRPr lang="en-US" altLang="zh-CN" sz="2400" b="1" dirty="0" smtClean="0">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11560" y="332656"/>
            <a:ext cx="8229600" cy="1143000"/>
          </a:xfrm>
        </p:spPr>
        <p:txBody>
          <a:bodyPr>
            <a:normAutofit fontScale="90000"/>
          </a:bodyPr>
          <a:lstStyle/>
          <a:p>
            <a:r>
              <a:rPr lang="zh-CN" altLang="en-US" b="1" dirty="0" smtClean="0">
                <a:solidFill>
                  <a:srgbClr val="FF0000"/>
                </a:solidFill>
              </a:rPr>
              <a:t>指令集引起的复杂</a:t>
            </a:r>
            <a:r>
              <a:rPr lang="zh-CN" altLang="en-US" b="1" dirty="0">
                <a:solidFill>
                  <a:srgbClr val="FF0000"/>
                </a:solidFill>
              </a:rPr>
              <a:t>问题</a:t>
            </a:r>
            <a:r>
              <a:rPr lang="zh-CN" altLang="en-US" sz="4000" b="1" dirty="0">
                <a:solidFill>
                  <a:srgbClr val="FF0000"/>
                </a:solidFill>
              </a:rPr>
              <a:t>（整型指令）</a:t>
            </a:r>
            <a:br>
              <a:rPr lang="en-US" altLang="zh-CN" sz="4000" b="1" dirty="0">
                <a:solidFill>
                  <a:srgbClr val="FF0000"/>
                </a:solidFill>
              </a:rPr>
            </a:br>
            <a:r>
              <a:rPr lang="en-US" altLang="zh-CN" sz="4000" b="1" dirty="0" smtClean="0">
                <a:solidFill>
                  <a:srgbClr val="FF0000"/>
                </a:solidFill>
              </a:rPr>
              <a:t>——CISC</a:t>
            </a:r>
            <a:endParaRPr lang="en-US" altLang="zh-CN" sz="4000" b="1" dirty="0" smtClean="0">
              <a:solidFill>
                <a:srgbClr val="FF0000"/>
              </a:solidFill>
            </a:endParaRPr>
          </a:p>
        </p:txBody>
      </p:sp>
      <p:sp>
        <p:nvSpPr>
          <p:cNvPr id="24579" name="Rectangle 3"/>
          <p:cNvSpPr>
            <a:spLocks noGrp="1" noChangeArrowheads="1"/>
          </p:cNvSpPr>
          <p:nvPr>
            <p:ph type="body" idx="1"/>
          </p:nvPr>
        </p:nvSpPr>
        <p:spPr/>
        <p:txBody>
          <a:bodyPr>
            <a:normAutofit/>
          </a:bodyPr>
          <a:lstStyle/>
          <a:p>
            <a:r>
              <a:rPr lang="zh-CN" altLang="en-US" b="1" dirty="0" smtClean="0">
                <a:latin typeface="Comic Sans MS" panose="030F0702030302020204" pitchFamily="66" charset="0"/>
              </a:rPr>
              <a:t>糟糕情况</a:t>
            </a:r>
            <a:r>
              <a:rPr lang="en-US" altLang="zh-CN" b="1" dirty="0" smtClean="0">
                <a:latin typeface="Comic Sans MS" panose="030F0702030302020204" pitchFamily="66" charset="0"/>
              </a:rPr>
              <a:t>---</a:t>
            </a:r>
            <a:r>
              <a:rPr lang="zh-CN" altLang="en-US" b="1" dirty="0" smtClean="0">
                <a:solidFill>
                  <a:srgbClr val="0000FF"/>
                </a:solidFill>
                <a:latin typeface="Comic Sans MS" panose="030F0702030302020204" pitchFamily="66" charset="0"/>
              </a:rPr>
              <a:t>在多个地方改写存储器的指令</a:t>
            </a:r>
            <a:endParaRPr lang="en-US" altLang="zh-CN" b="1" dirty="0" smtClean="0">
              <a:solidFill>
                <a:srgbClr val="0000FF"/>
              </a:solidFill>
              <a:latin typeface="Comic Sans MS" panose="030F0702030302020204" pitchFamily="66" charset="0"/>
            </a:endParaRPr>
          </a:p>
          <a:p>
            <a:pPr>
              <a:buNone/>
            </a:pPr>
            <a:r>
              <a:rPr lang="zh-CN" altLang="en-US" sz="2800" b="1" dirty="0" smtClean="0">
                <a:latin typeface="Comic Sans MS" panose="030F0702030302020204" pitchFamily="66" charset="0"/>
              </a:rPr>
              <a:t>（如</a:t>
            </a:r>
            <a:r>
              <a:rPr lang="en-US" altLang="zh-CN" sz="2800" b="1" dirty="0" smtClean="0">
                <a:latin typeface="Comic Sans MS" panose="030F0702030302020204" pitchFamily="66" charset="0"/>
              </a:rPr>
              <a:t>VAX</a:t>
            </a:r>
            <a:r>
              <a:rPr lang="zh-CN" altLang="en-US" sz="2800" b="1" dirty="0" smtClean="0">
                <a:latin typeface="Comic Sans MS" panose="030F0702030302020204" pitchFamily="66" charset="0"/>
              </a:rPr>
              <a:t>的</a:t>
            </a:r>
            <a:r>
              <a:rPr lang="zh-CN" altLang="en-US" sz="2800" b="1" dirty="0" smtClean="0">
                <a:solidFill>
                  <a:srgbClr val="FF0000"/>
                </a:solidFill>
                <a:latin typeface="Comic Sans MS" panose="030F0702030302020204" pitchFamily="66" charset="0"/>
              </a:rPr>
              <a:t>串复制指令</a:t>
            </a:r>
            <a:r>
              <a:rPr lang="en-US" altLang="zh-CN" sz="2800" b="1" dirty="0" smtClean="0">
                <a:solidFill>
                  <a:srgbClr val="FF0000"/>
                </a:solidFill>
                <a:latin typeface="Comic Sans MS" panose="030F0702030302020204" pitchFamily="66" charset="0"/>
              </a:rPr>
              <a:t> </a:t>
            </a:r>
            <a:r>
              <a:rPr lang="zh-CN" altLang="en-US" sz="2800" b="1" dirty="0" smtClean="0">
                <a:latin typeface="Comic Sans MS" panose="030F0702030302020204" pitchFamily="66" charset="0"/>
              </a:rPr>
              <a:t>）</a:t>
            </a:r>
            <a:r>
              <a:rPr lang="zh-CN" altLang="en-US" sz="2800" b="1" dirty="0" smtClean="0">
                <a:solidFill>
                  <a:srgbClr val="3333FF"/>
                </a:solidFill>
                <a:latin typeface="Comic Sans MS" panose="030F0702030302020204" pitchFamily="66" charset="0"/>
              </a:rPr>
              <a:t>发生异常</a:t>
            </a:r>
            <a:endParaRPr lang="en-US" altLang="zh-CN" sz="2800" b="1" dirty="0">
              <a:solidFill>
                <a:srgbClr val="3333FF"/>
              </a:solidFill>
              <a:latin typeface="Comic Sans MS" panose="030F0702030302020204" pitchFamily="66" charset="0"/>
            </a:endParaRPr>
          </a:p>
          <a:p>
            <a:pPr lvl="1"/>
            <a:r>
              <a:rPr lang="zh-CN" altLang="en-US" b="1" dirty="0" smtClean="0">
                <a:latin typeface="Comic Sans MS" panose="030F0702030302020204" pitchFamily="66" charset="0"/>
              </a:rPr>
              <a:t>这些指令在提交前可能已经</a:t>
            </a:r>
            <a:r>
              <a:rPr lang="zh-CN" altLang="en-US" b="1" dirty="0" smtClean="0">
                <a:solidFill>
                  <a:srgbClr val="C00000"/>
                </a:solidFill>
                <a:latin typeface="Comic Sans MS" panose="030F0702030302020204" pitchFamily="66" charset="0"/>
              </a:rPr>
              <a:t>改写多个存储单元</a:t>
            </a:r>
            <a:endParaRPr lang="en-US" altLang="zh-CN" b="1" dirty="0">
              <a:solidFill>
                <a:srgbClr val="C00000"/>
              </a:solidFill>
              <a:latin typeface="Comic Sans MS" panose="030F0702030302020204" pitchFamily="66" charset="0"/>
            </a:endParaRPr>
          </a:p>
          <a:p>
            <a:pPr lvl="1"/>
            <a:r>
              <a:rPr lang="zh-CN" altLang="en-US" b="1" dirty="0" smtClean="0">
                <a:latin typeface="Comic Sans MS" panose="030F0702030302020204" pitchFamily="66" charset="0"/>
              </a:rPr>
              <a:t>从指令的哪个位置重新恢复？改写的存储单元怎么处理？</a:t>
            </a:r>
            <a:endParaRPr lang="en-US" altLang="zh-CN" b="1" dirty="0">
              <a:latin typeface="Comic Sans MS" panose="030F0702030302020204" pitchFamily="66" charset="0"/>
            </a:endParaRPr>
          </a:p>
          <a:p>
            <a:pPr lvl="1"/>
            <a:r>
              <a:rPr lang="zh-CN" altLang="en-US" b="1" dirty="0" smtClean="0">
                <a:latin typeface="Comic Sans MS" panose="030F0702030302020204" pitchFamily="66" charset="0"/>
              </a:rPr>
              <a:t>解决方法：使用通用寄存器作为工作寄存器</a:t>
            </a:r>
            <a:r>
              <a:rPr lang="en-US" altLang="zh-CN" b="1" dirty="0" smtClean="0">
                <a:latin typeface="Comic Sans MS" panose="030F0702030302020204" pitchFamily="66" charset="0"/>
              </a:rPr>
              <a:t> </a:t>
            </a:r>
            <a:r>
              <a:rPr lang="en-US" altLang="zh-CN" sz="2400" b="1" dirty="0" smtClean="0">
                <a:latin typeface="Comic Sans MS" panose="030F0702030302020204" pitchFamily="66" charset="0"/>
              </a:rPr>
              <a:t>(</a:t>
            </a:r>
            <a:r>
              <a:rPr lang="zh-CN" altLang="en-US" sz="2400" b="1" dirty="0" smtClean="0">
                <a:latin typeface="Comic Sans MS" panose="030F0702030302020204" pitchFamily="66" charset="0"/>
              </a:rPr>
              <a:t>一旦指令改写了存储器，就用保存状态的寄存器在附加位记录，用于以后恢复机器状态</a:t>
            </a:r>
            <a:r>
              <a:rPr lang="en-US" altLang="zh-CN" sz="2400" b="1" dirty="0" smtClean="0">
                <a:latin typeface="Comic Sans MS" panose="030F0702030302020204" pitchFamily="66" charset="0"/>
              </a:rPr>
              <a:t>) </a:t>
            </a:r>
            <a:endParaRPr lang="en-US" altLang="zh-CN" sz="2400" b="1" dirty="0">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zh-CN" altLang="en-US" b="1" dirty="0" smtClean="0">
                <a:solidFill>
                  <a:srgbClr val="FF0000"/>
                </a:solidFill>
              </a:rPr>
              <a:t>指令集引起的复杂</a:t>
            </a:r>
            <a:r>
              <a:rPr lang="zh-CN" altLang="en-US" b="1" dirty="0">
                <a:solidFill>
                  <a:srgbClr val="FF0000"/>
                </a:solidFill>
              </a:rPr>
              <a:t>问题</a:t>
            </a:r>
            <a:r>
              <a:rPr lang="zh-CN" altLang="en-US" sz="4000" b="1" dirty="0">
                <a:solidFill>
                  <a:srgbClr val="FF0000"/>
                </a:solidFill>
              </a:rPr>
              <a:t>（整型指令）</a:t>
            </a:r>
            <a:br>
              <a:rPr lang="en-US" altLang="zh-CN" sz="4000" b="1" dirty="0">
                <a:solidFill>
                  <a:srgbClr val="FF0000"/>
                </a:solidFill>
              </a:rPr>
            </a:br>
            <a:r>
              <a:rPr lang="en-US" altLang="zh-CN" sz="4000" b="1" dirty="0" smtClean="0">
                <a:solidFill>
                  <a:srgbClr val="FF0000"/>
                </a:solidFill>
              </a:rPr>
              <a:t>——</a:t>
            </a:r>
            <a:r>
              <a:rPr lang="zh-CN" altLang="en-US" sz="4000" b="1" dirty="0" smtClean="0">
                <a:solidFill>
                  <a:srgbClr val="FF0000"/>
                </a:solidFill>
              </a:rPr>
              <a:t>状态位</a:t>
            </a:r>
            <a:endParaRPr lang="en-US" altLang="zh-CN" sz="4000" dirty="0"/>
          </a:p>
        </p:txBody>
      </p:sp>
      <p:sp>
        <p:nvSpPr>
          <p:cNvPr id="25603" name="Rectangle 3"/>
          <p:cNvSpPr>
            <a:spLocks noGrp="1" noChangeArrowheads="1"/>
          </p:cNvSpPr>
          <p:nvPr>
            <p:ph type="body" idx="1"/>
          </p:nvPr>
        </p:nvSpPr>
        <p:spPr>
          <a:xfrm>
            <a:off x="323528" y="1628800"/>
            <a:ext cx="8435280" cy="4349080"/>
          </a:xfrm>
        </p:spPr>
        <p:txBody>
          <a:bodyPr>
            <a:normAutofit/>
          </a:bodyPr>
          <a:lstStyle/>
          <a:p>
            <a:r>
              <a:rPr lang="zh-CN" altLang="en-US" b="1" dirty="0" smtClean="0">
                <a:solidFill>
                  <a:srgbClr val="0000FF"/>
                </a:solidFill>
                <a:latin typeface="Comic Sans MS" panose="030F0702030302020204" pitchFamily="66" charset="0"/>
              </a:rPr>
              <a:t>状态位：</a:t>
            </a:r>
            <a:r>
              <a:rPr lang="zh-CN" altLang="en-US" b="1" dirty="0" smtClean="0">
                <a:latin typeface="Comic Sans MS" panose="030F0702030302020204" pitchFamily="66" charset="0"/>
              </a:rPr>
              <a:t>可能引起额外的流水线相关或需要额外的硬件保存和恢复。</a:t>
            </a:r>
            <a:endParaRPr lang="en-US" altLang="zh-CN" b="1" dirty="0">
              <a:latin typeface="Comic Sans MS" panose="030F0702030302020204" pitchFamily="66" charset="0"/>
            </a:endParaRPr>
          </a:p>
          <a:p>
            <a:pPr lvl="1"/>
            <a:r>
              <a:rPr lang="zh-CN" altLang="en-US" b="1" dirty="0" smtClean="0">
                <a:latin typeface="Comic Sans MS" panose="030F0702030302020204" pitchFamily="66" charset="0"/>
              </a:rPr>
              <a:t>例子</a:t>
            </a:r>
            <a:r>
              <a:rPr lang="en-US" altLang="zh-CN" b="1" dirty="0" smtClean="0">
                <a:latin typeface="Comic Sans MS" panose="030F0702030302020204" pitchFamily="66" charset="0"/>
              </a:rPr>
              <a:t>:  </a:t>
            </a:r>
            <a:r>
              <a:rPr lang="zh-CN" altLang="en-US" b="1" dirty="0" smtClean="0">
                <a:latin typeface="Comic Sans MS" panose="030F0702030302020204" pitchFamily="66" charset="0"/>
              </a:rPr>
              <a:t>条件转移指令中的条件码</a:t>
            </a:r>
            <a:endParaRPr lang="en-US" altLang="zh-CN" b="1" dirty="0">
              <a:latin typeface="Comic Sans MS" panose="030F0702030302020204" pitchFamily="66" charset="0"/>
            </a:endParaRPr>
          </a:p>
          <a:p>
            <a:r>
              <a:rPr lang="zh-CN" altLang="en-US" b="1" dirty="0" smtClean="0">
                <a:solidFill>
                  <a:srgbClr val="0000FF"/>
                </a:solidFill>
                <a:latin typeface="Comic Sans MS" panose="030F0702030302020204" pitchFamily="66" charset="0"/>
              </a:rPr>
              <a:t>不同指令多种周期操作</a:t>
            </a:r>
            <a:endParaRPr lang="en-US" altLang="zh-CN" b="1" dirty="0">
              <a:latin typeface="Comic Sans MS" panose="030F0702030302020204" pitchFamily="66" charset="0"/>
            </a:endParaRPr>
          </a:p>
          <a:p>
            <a:pPr lvl="1"/>
            <a:r>
              <a:rPr lang="zh-CN" altLang="en-US" b="1" dirty="0" smtClean="0">
                <a:solidFill>
                  <a:srgbClr val="0000FF"/>
                </a:solidFill>
                <a:latin typeface="Comic Sans MS" panose="030F0702030302020204" pitchFamily="66" charset="0"/>
              </a:rPr>
              <a:t>复杂指令集机器</a:t>
            </a:r>
            <a:r>
              <a:rPr lang="zh-CN" altLang="en-US" b="1" dirty="0" smtClean="0">
                <a:latin typeface="Comic Sans MS" panose="030F0702030302020204" pitchFamily="66" charset="0"/>
              </a:rPr>
              <a:t>采用</a:t>
            </a:r>
            <a:r>
              <a:rPr lang="zh-CN" altLang="en-US" b="1" dirty="0" smtClean="0">
                <a:solidFill>
                  <a:srgbClr val="FF0000"/>
                </a:solidFill>
                <a:latin typeface="Comic Sans MS" panose="030F0702030302020204" pitchFamily="66" charset="0"/>
              </a:rPr>
              <a:t>微指令（</a:t>
            </a:r>
            <a:r>
              <a:rPr lang="en-US" altLang="zh-CN" sz="2400" b="1" dirty="0" smtClean="0">
                <a:solidFill>
                  <a:srgbClr val="FF0000"/>
                </a:solidFill>
                <a:latin typeface="Comic Sans MS" panose="030F0702030302020204" pitchFamily="66" charset="0"/>
              </a:rPr>
              <a:t>RISC</a:t>
            </a:r>
            <a:r>
              <a:rPr lang="zh-CN" altLang="en-US" b="1" dirty="0" smtClean="0">
                <a:solidFill>
                  <a:srgbClr val="FF0000"/>
                </a:solidFill>
                <a:latin typeface="Comic Sans MS" panose="030F0702030302020204" pitchFamily="66" charset="0"/>
              </a:rPr>
              <a:t>）流水线</a:t>
            </a:r>
            <a:endParaRPr lang="en-US" altLang="zh-CN" b="1" dirty="0" smtClean="0">
              <a:solidFill>
                <a:srgbClr val="FF0000"/>
              </a:solidFill>
              <a:latin typeface="Comic Sans MS" panose="030F0702030302020204" pitchFamily="66" charset="0"/>
            </a:endParaRPr>
          </a:p>
          <a:p>
            <a:pPr marL="457200" lvl="1" indent="0">
              <a:buNone/>
            </a:pPr>
            <a:r>
              <a:rPr lang="en-US" altLang="zh-CN" b="1" dirty="0">
                <a:solidFill>
                  <a:srgbClr val="FF0000"/>
                </a:solidFill>
                <a:latin typeface="Comic Sans MS" panose="030F0702030302020204" pitchFamily="66" charset="0"/>
              </a:rPr>
              <a:t> </a:t>
            </a:r>
            <a:r>
              <a:rPr lang="en-US" altLang="zh-CN" b="1" dirty="0" smtClean="0">
                <a:solidFill>
                  <a:srgbClr val="FF0000"/>
                </a:solidFill>
                <a:latin typeface="Comic Sans MS" panose="030F0702030302020204" pitchFamily="66" charset="0"/>
              </a:rPr>
              <a:t> </a:t>
            </a:r>
            <a:r>
              <a:rPr lang="zh-CN" altLang="en-US" b="1" dirty="0" smtClean="0">
                <a:latin typeface="Comic Sans MS" panose="030F0702030302020204" pitchFamily="66" charset="0"/>
              </a:rPr>
              <a:t>如，</a:t>
            </a:r>
            <a:r>
              <a:rPr lang="en-US" altLang="zh-CN" b="1" dirty="0" smtClean="0">
                <a:latin typeface="Comic Sans MS" panose="030F0702030302020204" pitchFamily="66" charset="0"/>
              </a:rPr>
              <a:t>VAX8800</a:t>
            </a:r>
            <a:endParaRPr lang="en-US" altLang="zh-CN" b="1" dirty="0">
              <a:latin typeface="Comic Sans MS" panose="030F0702030302020204" pitchFamily="66" charset="0"/>
            </a:endParaRPr>
          </a:p>
          <a:p>
            <a:pPr lvl="1"/>
            <a:r>
              <a:rPr lang="zh-CN" altLang="en-US" b="1" dirty="0" smtClean="0">
                <a:latin typeface="Comic Sans MS" panose="030F0702030302020204" pitchFamily="66" charset="0"/>
              </a:rPr>
              <a:t>在</a:t>
            </a:r>
            <a:r>
              <a:rPr lang="en-US" altLang="zh-CN" b="1" dirty="0" smtClean="0">
                <a:latin typeface="Comic Sans MS" panose="030F0702030302020204" pitchFamily="66" charset="0"/>
              </a:rPr>
              <a:t>1990s</a:t>
            </a:r>
            <a:r>
              <a:rPr lang="en-US" altLang="zh-CN" b="1" dirty="0">
                <a:latin typeface="Comic Sans MS" panose="030F0702030302020204" pitchFamily="66" charset="0"/>
              </a:rPr>
              <a:t>, </a:t>
            </a:r>
            <a:r>
              <a:rPr lang="zh-CN" altLang="en-US" b="1" dirty="0">
                <a:latin typeface="Comic Sans MS" panose="030F0702030302020204" pitchFamily="66" charset="0"/>
              </a:rPr>
              <a:t>几乎</a:t>
            </a:r>
            <a:r>
              <a:rPr lang="zh-CN" altLang="en-US" b="1" dirty="0" smtClean="0">
                <a:latin typeface="Comic Sans MS" panose="030F0702030302020204" pitchFamily="66" charset="0"/>
              </a:rPr>
              <a:t>所有公司都移到了更简单的</a:t>
            </a:r>
            <a:r>
              <a:rPr lang="en-US" altLang="zh-CN" b="1" dirty="0" smtClean="0">
                <a:solidFill>
                  <a:srgbClr val="FF0000"/>
                </a:solidFill>
                <a:latin typeface="Comic Sans MS" panose="030F0702030302020204" pitchFamily="66" charset="0"/>
              </a:rPr>
              <a:t>ISA</a:t>
            </a:r>
            <a:endParaRPr lang="en-US" altLang="zh-CN" b="1" dirty="0" smtClean="0">
              <a:solidFill>
                <a:srgbClr val="FF0000"/>
              </a:solidFill>
              <a:latin typeface="Comic Sans MS" panose="030F0702030302020204" pitchFamily="66" charset="0"/>
            </a:endParaRPr>
          </a:p>
          <a:p>
            <a:pPr marL="457200" lvl="1" indent="0">
              <a:buNone/>
            </a:pPr>
            <a:r>
              <a:rPr lang="en-US" altLang="zh-CN" b="1" dirty="0">
                <a:solidFill>
                  <a:srgbClr val="FF0000"/>
                </a:solidFill>
                <a:latin typeface="Comic Sans MS" panose="030F0702030302020204" pitchFamily="66" charset="0"/>
              </a:rPr>
              <a:t> </a:t>
            </a:r>
            <a:r>
              <a:rPr lang="en-US" altLang="zh-CN" b="1" dirty="0" smtClean="0">
                <a:solidFill>
                  <a:srgbClr val="FF0000"/>
                </a:solidFill>
                <a:latin typeface="Comic Sans MS" panose="030F0702030302020204" pitchFamily="66" charset="0"/>
              </a:rPr>
              <a:t>  </a:t>
            </a:r>
            <a:endParaRPr lang="en-US" altLang="zh-CN" b="1" dirty="0" smtClean="0">
              <a:solidFill>
                <a:srgbClr val="FF0000"/>
              </a:solidFill>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3200" b="1">
                <a:solidFill>
                  <a:srgbClr val="00B050"/>
                </a:solidFill>
                <a:sym typeface="+mn-ea"/>
              </a:rPr>
              <a:t>第四部分：</a:t>
            </a:r>
            <a:r>
              <a:rPr lang="en-US" altLang="zh-CN" sz="3200" b="1">
                <a:solidFill>
                  <a:srgbClr val="00B050"/>
                </a:solidFill>
                <a:sym typeface="+mn-ea"/>
              </a:rPr>
              <a:t>附录A-流水线异常与浮点流水线</a:t>
            </a:r>
            <a:endParaRPr lang="en-US" altLang="zh-CN" sz="3200" b="1">
              <a:solidFill>
                <a:srgbClr val="00B050"/>
              </a:solidFill>
              <a:sym typeface="+mn-ea"/>
            </a:endParaRPr>
          </a:p>
        </p:txBody>
      </p:sp>
      <p:sp>
        <p:nvSpPr>
          <p:cNvPr id="3" name="内容占位符 2"/>
          <p:cNvSpPr>
            <a:spLocks noGrp="1"/>
          </p:cNvSpPr>
          <p:nvPr>
            <p:ph idx="1"/>
          </p:nvPr>
        </p:nvSpPr>
        <p:spPr/>
        <p:txBody>
          <a:bodyPr/>
          <a:p>
            <a:pPr marL="0" indent="0">
              <a:buNone/>
            </a:pPr>
            <a:r>
              <a:rPr lang="zh-CN" altLang="en-US" sz="2800">
                <a:latin typeface="宋体" panose="02010600030101010101" pitchFamily="2" charset="-122"/>
                <a:ea typeface="宋体" panose="02010600030101010101" pitchFamily="2" charset="-122"/>
              </a:rPr>
              <a:t>一、</a:t>
            </a:r>
            <a:r>
              <a:rPr lang="en-US" altLang="zh-CN" sz="2800" b="1" dirty="0" smtClean="0">
                <a:latin typeface="宋体" panose="02010600030101010101" pitchFamily="2" charset="-122"/>
                <a:ea typeface="宋体" panose="02010600030101010101" pitchFamily="2" charset="-122"/>
                <a:sym typeface="+mn-ea"/>
              </a:rPr>
              <a:t>A.4  </a:t>
            </a:r>
            <a:r>
              <a:rPr lang="zh-CN" altLang="en-US" sz="2800" b="1" dirty="0" smtClean="0">
                <a:latin typeface="宋体" panose="02010600030101010101" pitchFamily="2" charset="-122"/>
                <a:ea typeface="宋体" panose="02010600030101010101" pitchFamily="2" charset="-122"/>
                <a:sym typeface="+mn-ea"/>
              </a:rPr>
              <a:t>异常和中断</a:t>
            </a:r>
            <a:endParaRPr lang="zh-CN" altLang="en-US" sz="2800" b="1" dirty="0" smtClean="0">
              <a:latin typeface="宋体" panose="02010600030101010101" pitchFamily="2" charset="-122"/>
              <a:ea typeface="宋体" panose="02010600030101010101" pitchFamily="2" charset="-122"/>
              <a:sym typeface="+mn-ea"/>
            </a:endParaRPr>
          </a:p>
          <a:p>
            <a:pPr marL="0" indent="0">
              <a:buNone/>
            </a:pPr>
            <a:r>
              <a:rPr lang="zh-CN" altLang="en-US" sz="2800" b="1" dirty="0" smtClean="0">
                <a:latin typeface="宋体" panose="02010600030101010101" pitchFamily="2" charset="-122"/>
                <a:ea typeface="宋体" panose="02010600030101010101" pitchFamily="2" charset="-122"/>
                <a:sym typeface="+mn-ea"/>
              </a:rPr>
              <a:t>   </a:t>
            </a:r>
            <a:endParaRPr lang="zh-CN" altLang="en-US" sz="2400" b="1" dirty="0" smtClean="0">
              <a:latin typeface="宋体" panose="02010600030101010101" pitchFamily="2" charset="-122"/>
              <a:ea typeface="宋体" panose="02010600030101010101" pitchFamily="2" charset="-122"/>
              <a:sym typeface="+mn-ea"/>
            </a:endParaRPr>
          </a:p>
          <a:p>
            <a:pPr marL="0" indent="0">
              <a:buNone/>
            </a:pPr>
            <a:r>
              <a:rPr lang="zh-CN" altLang="en-US" sz="2800">
                <a:solidFill>
                  <a:schemeClr val="tx1"/>
                </a:solidFill>
                <a:latin typeface="宋体" panose="02010600030101010101" pitchFamily="2" charset="-122"/>
                <a:ea typeface="宋体" panose="02010600030101010101" pitchFamily="2" charset="-122"/>
              </a:rPr>
              <a:t>二、</a:t>
            </a:r>
            <a:r>
              <a:rPr lang="zh-CN" altLang="en-US" sz="2800" b="1" dirty="0" smtClean="0">
                <a:solidFill>
                  <a:schemeClr val="tx1"/>
                </a:solidFill>
                <a:latin typeface="宋体" panose="02010600030101010101" pitchFamily="2" charset="-122"/>
                <a:ea typeface="宋体" panose="02010600030101010101" pitchFamily="2" charset="-122"/>
                <a:sym typeface="+mn-ea"/>
              </a:rPr>
              <a:t>什么使得流水线难以实现？</a:t>
            </a:r>
            <a:endParaRPr lang="zh-CN" altLang="en-US" sz="2400" b="1" dirty="0" smtClean="0">
              <a:solidFill>
                <a:schemeClr val="tx1"/>
              </a:solidFill>
              <a:latin typeface="宋体" panose="02010600030101010101" pitchFamily="2" charset="-122"/>
              <a:ea typeface="宋体" panose="02010600030101010101" pitchFamily="2" charset="-122"/>
              <a:sym typeface="+mn-ea"/>
            </a:endParaRPr>
          </a:p>
          <a:p>
            <a:pPr marL="0" indent="0">
              <a:buNone/>
            </a:pPr>
            <a:r>
              <a:rPr lang="zh-CN" altLang="en-US" sz="2800">
                <a:solidFill>
                  <a:srgbClr val="FF0000"/>
                </a:solidFill>
                <a:latin typeface="宋体" panose="02010600030101010101" pitchFamily="2" charset="-122"/>
                <a:ea typeface="宋体" panose="02010600030101010101" pitchFamily="2" charset="-122"/>
              </a:rPr>
              <a:t>三、</a:t>
            </a:r>
            <a:r>
              <a:rPr lang="en-US" altLang="zh-CN" sz="2800"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A.5 </a:t>
            </a:r>
            <a:r>
              <a:rPr lang="en-US" altLang="zh-CN" sz="2800"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 </a:t>
            </a:r>
            <a:r>
              <a:rPr lang="zh-CN" altLang="en-US" sz="2800"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扩展流水线到多执行周期操作</a:t>
            </a:r>
            <a:endParaRPr lang="zh-CN" altLang="en-US" sz="2800"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endParaRPr>
          </a:p>
          <a:p>
            <a:pPr marL="0" indent="0">
              <a:buNone/>
            </a:pPr>
            <a:r>
              <a:rPr lang="zh-CN" altLang="en-US"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rPr>
              <a:t> </a:t>
            </a:r>
            <a:endParaRPr lang="zh-CN" altLang="en-US" sz="2800" b="1" dirty="0" smtClean="0">
              <a:solidFill>
                <a:srgbClr val="FF0000"/>
              </a:solidFill>
              <a:latin typeface="宋体" panose="02010600030101010101" pitchFamily="2" charset="-122"/>
              <a:ea typeface="宋体" panose="02010600030101010101" pitchFamily="2" charset="-122"/>
              <a:cs typeface="Times New Roman" panose="02020603050405020304" pitchFamily="18" charset="0"/>
              <a:sym typeface="+mn-ea"/>
            </a:endParaRPr>
          </a:p>
          <a:p>
            <a:endParaRPr lang="zh-CN" altLang="en-US"/>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altLang="zh-CN" b="1" dirty="0" smtClean="0">
                <a:cs typeface="Times New Roman" panose="02020603050405020304" pitchFamily="18" charset="0"/>
              </a:rPr>
              <a:t>A.5 </a:t>
            </a:r>
            <a:r>
              <a:rPr lang="en-US" altLang="zh-CN" dirty="0" smtClean="0">
                <a:cs typeface="Times New Roman" panose="02020603050405020304" pitchFamily="18" charset="0"/>
              </a:rPr>
              <a:t> </a:t>
            </a:r>
            <a:r>
              <a:rPr lang="zh-CN" altLang="en-US" b="1" dirty="0" smtClean="0">
                <a:cs typeface="Times New Roman" panose="02020603050405020304" pitchFamily="18" charset="0"/>
              </a:rPr>
              <a:t>扩展流水线到多执行周期操作</a:t>
            </a:r>
            <a:br>
              <a:rPr lang="en-US" altLang="zh-CN" b="1" dirty="0" smtClean="0">
                <a:cs typeface="Times New Roman" panose="02020603050405020304" pitchFamily="18" charset="0"/>
              </a:rPr>
            </a:br>
            <a:r>
              <a:rPr lang="zh-CN" altLang="en-US" sz="2700" b="1" dirty="0" smtClean="0">
                <a:cs typeface="Times New Roman" panose="02020603050405020304" pitchFamily="18" charset="0"/>
              </a:rPr>
              <a:t>（参考教材</a:t>
            </a:r>
            <a:r>
              <a:rPr lang="en-US" altLang="zh-CN" sz="2700" b="1" dirty="0" smtClean="0">
                <a:cs typeface="Times New Roman" panose="02020603050405020304" pitchFamily="18" charset="0"/>
                <a:sym typeface="+mn-ea"/>
              </a:rPr>
              <a:t>P490-498</a:t>
            </a:r>
            <a:r>
              <a:rPr lang="zh-CN" altLang="en-US" sz="2700" b="1" dirty="0" smtClean="0">
                <a:cs typeface="Times New Roman" panose="02020603050405020304" pitchFamily="18" charset="0"/>
              </a:rPr>
              <a:t>）</a:t>
            </a:r>
            <a:endParaRPr lang="en-US" altLang="zh-CN" dirty="0">
              <a:cs typeface="Times New Roman" panose="02020603050405020304" pitchFamily="18" charset="0"/>
            </a:endParaRPr>
          </a:p>
        </p:txBody>
      </p:sp>
      <p:sp>
        <p:nvSpPr>
          <p:cNvPr id="26627" name="Rectangle 3"/>
          <p:cNvSpPr>
            <a:spLocks noGrp="1" noChangeArrowheads="1"/>
          </p:cNvSpPr>
          <p:nvPr>
            <p:ph type="body" idx="1"/>
          </p:nvPr>
        </p:nvSpPr>
        <p:spPr>
          <a:xfrm>
            <a:off x="457200" y="1600200"/>
            <a:ext cx="8472518" cy="4525963"/>
          </a:xfrm>
        </p:spPr>
        <p:txBody>
          <a:bodyPr>
            <a:normAutofit/>
          </a:bodyPr>
          <a:lstStyle/>
          <a:p>
            <a:r>
              <a:rPr lang="zh-CN" altLang="en-US" b="1" dirty="0" smtClean="0">
                <a:latin typeface="Comic Sans MS" panose="030F0702030302020204" pitchFamily="66" charset="0"/>
              </a:rPr>
              <a:t>处理浮点操作的解决方案</a:t>
            </a:r>
            <a:endParaRPr lang="en-US" altLang="zh-CN" b="1" dirty="0">
              <a:latin typeface="Comic Sans MS" panose="030F0702030302020204" pitchFamily="66" charset="0"/>
            </a:endParaRPr>
          </a:p>
          <a:p>
            <a:pPr lvl="1"/>
            <a:r>
              <a:rPr lang="zh-CN" altLang="en-US" b="1" dirty="0" smtClean="0">
                <a:solidFill>
                  <a:srgbClr val="C00000"/>
                </a:solidFill>
                <a:latin typeface="Comic Sans MS" panose="030F0702030302020204" pitchFamily="66" charset="0"/>
              </a:rPr>
              <a:t>在</a:t>
            </a:r>
            <a:r>
              <a:rPr lang="en-US" altLang="zh-CN" b="1" dirty="0" smtClean="0">
                <a:solidFill>
                  <a:srgbClr val="C00000"/>
                </a:solidFill>
                <a:latin typeface="Comic Sans MS" panose="030F0702030302020204" pitchFamily="66" charset="0"/>
              </a:rPr>
              <a:t>1</a:t>
            </a:r>
            <a:r>
              <a:rPr lang="zh-CN" altLang="en-US" b="1" dirty="0" smtClean="0">
                <a:solidFill>
                  <a:srgbClr val="C00000"/>
                </a:solidFill>
                <a:latin typeface="Comic Sans MS" panose="030F0702030302020204" pitchFamily="66" charset="0"/>
              </a:rPr>
              <a:t>或</a:t>
            </a:r>
            <a:r>
              <a:rPr lang="en-US" altLang="zh-CN" b="1" dirty="0" smtClean="0">
                <a:solidFill>
                  <a:srgbClr val="C00000"/>
                </a:solidFill>
                <a:latin typeface="Comic Sans MS" panose="030F0702030302020204" pitchFamily="66" charset="0"/>
              </a:rPr>
              <a:t>2</a:t>
            </a:r>
            <a:r>
              <a:rPr lang="zh-CN" altLang="en-US" b="1" dirty="0" smtClean="0">
                <a:solidFill>
                  <a:srgbClr val="C00000"/>
                </a:solidFill>
                <a:latin typeface="Comic Sans MS" panose="030F0702030302020204" pitchFamily="66" charset="0"/>
              </a:rPr>
              <a:t>个时钟周期完成浮点操作</a:t>
            </a:r>
            <a:endParaRPr lang="en-US" altLang="zh-CN" b="1" dirty="0">
              <a:solidFill>
                <a:srgbClr val="C00000"/>
              </a:solidFill>
              <a:latin typeface="Comic Sans MS" panose="030F0702030302020204" pitchFamily="66" charset="0"/>
            </a:endParaRPr>
          </a:p>
          <a:p>
            <a:pPr lvl="2"/>
            <a:r>
              <a:rPr lang="zh-CN" altLang="en-US" b="1" dirty="0" smtClean="0">
                <a:latin typeface="Comic Sans MS" panose="030F0702030302020204" pitchFamily="66" charset="0"/>
              </a:rPr>
              <a:t>这意味着使用一个慢的时钟</a:t>
            </a:r>
            <a:endParaRPr lang="en-US" altLang="zh-CN" b="1" dirty="0">
              <a:latin typeface="Comic Sans MS" panose="030F0702030302020204" pitchFamily="66" charset="0"/>
            </a:endParaRPr>
          </a:p>
          <a:p>
            <a:pPr lvl="2"/>
            <a:r>
              <a:rPr lang="zh-CN" altLang="en-US" b="1" dirty="0" smtClean="0">
                <a:latin typeface="Comic Sans MS" panose="030F0702030302020204" pitchFamily="66" charset="0"/>
              </a:rPr>
              <a:t>可能在</a:t>
            </a:r>
            <a:r>
              <a:rPr lang="en-US" altLang="zh-CN" b="1" dirty="0" smtClean="0">
                <a:latin typeface="Comic Sans MS" panose="030F0702030302020204" pitchFamily="66" charset="0"/>
              </a:rPr>
              <a:t>FP</a:t>
            </a:r>
            <a:r>
              <a:rPr lang="zh-CN" altLang="en-US" b="1" dirty="0" smtClean="0">
                <a:latin typeface="Comic Sans MS" panose="030F0702030302020204" pitchFamily="66" charset="0"/>
              </a:rPr>
              <a:t>部件中使用大量的逻辑电路</a:t>
            </a:r>
            <a:endParaRPr lang="en-US" altLang="zh-CN" b="1" dirty="0">
              <a:latin typeface="Comic Sans MS" panose="030F0702030302020204" pitchFamily="66" charset="0"/>
            </a:endParaRPr>
          </a:p>
          <a:p>
            <a:pPr lvl="1"/>
            <a:r>
              <a:rPr lang="zh-CN" altLang="en-US" b="1" dirty="0" smtClean="0">
                <a:solidFill>
                  <a:srgbClr val="0000FF"/>
                </a:solidFill>
                <a:latin typeface="Comic Sans MS" panose="030F0702030302020204" pitchFamily="66" charset="0"/>
              </a:rPr>
              <a:t>允许更长的操作时延</a:t>
            </a:r>
            <a:endParaRPr lang="en-US" altLang="zh-CN" b="1" dirty="0">
              <a:solidFill>
                <a:srgbClr val="0000FF"/>
              </a:solidFill>
              <a:latin typeface="Comic Sans MS" panose="030F0702030302020204" pitchFamily="66" charset="0"/>
            </a:endParaRPr>
          </a:p>
          <a:p>
            <a:pPr lvl="2"/>
            <a:r>
              <a:rPr lang="en-US" altLang="zh-CN" b="1" dirty="0" smtClean="0">
                <a:solidFill>
                  <a:srgbClr val="FF0000"/>
                </a:solidFill>
                <a:latin typeface="Comic Sans MS" panose="030F0702030302020204" pitchFamily="66" charset="0"/>
              </a:rPr>
              <a:t>EX</a:t>
            </a:r>
            <a:r>
              <a:rPr lang="en-US" altLang="zh-CN" b="1" dirty="0" smtClean="0">
                <a:latin typeface="Comic Sans MS" panose="030F0702030302020204" pitchFamily="66" charset="0"/>
              </a:rPr>
              <a:t> </a:t>
            </a:r>
            <a:r>
              <a:rPr lang="zh-CN" altLang="en-US" b="1" dirty="0" smtClean="0">
                <a:latin typeface="Comic Sans MS" panose="030F0702030302020204" pitchFamily="66" charset="0"/>
              </a:rPr>
              <a:t>级时钟周期可能需要</a:t>
            </a:r>
            <a:r>
              <a:rPr lang="zh-CN" altLang="en-US" b="1" dirty="0" smtClean="0">
                <a:solidFill>
                  <a:srgbClr val="FF0000"/>
                </a:solidFill>
                <a:latin typeface="Comic Sans MS" panose="030F0702030302020204" pitchFamily="66" charset="0"/>
              </a:rPr>
              <a:t>重复很多次</a:t>
            </a:r>
            <a:r>
              <a:rPr lang="zh-CN" altLang="en-US" b="1" dirty="0" smtClean="0">
                <a:latin typeface="Comic Sans MS" panose="030F0702030302020204" pitchFamily="66" charset="0"/>
              </a:rPr>
              <a:t>直到完成浮点操作</a:t>
            </a:r>
            <a:endParaRPr lang="en-US" altLang="zh-CN" b="1" dirty="0">
              <a:latin typeface="Comic Sans MS" panose="030F0702030302020204" pitchFamily="66" charset="0"/>
            </a:endParaRPr>
          </a:p>
          <a:p>
            <a:pPr lvl="2"/>
            <a:r>
              <a:rPr lang="zh-CN" altLang="en-US" b="1" dirty="0" smtClean="0">
                <a:latin typeface="Comic Sans MS" panose="030F0702030302020204" pitchFamily="66" charset="0"/>
              </a:rPr>
              <a:t>可能有多个</a:t>
            </a:r>
            <a:r>
              <a:rPr lang="en-US" altLang="zh-CN" b="1" dirty="0" smtClean="0">
                <a:latin typeface="Comic Sans MS" panose="030F0702030302020204" pitchFamily="66" charset="0"/>
              </a:rPr>
              <a:t>FP </a:t>
            </a:r>
            <a:r>
              <a:rPr lang="zh-CN" altLang="en-US" b="1" dirty="0" smtClean="0">
                <a:latin typeface="Comic Sans MS" panose="030F0702030302020204" pitchFamily="66" charset="0"/>
              </a:rPr>
              <a:t>部件</a:t>
            </a:r>
            <a:endParaRPr lang="en-US" altLang="zh-CN" b="1" dirty="0">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357158" y="285728"/>
            <a:ext cx="8281990" cy="1327153"/>
          </a:xfrm>
        </p:spPr>
        <p:txBody>
          <a:bodyPr>
            <a:normAutofit/>
          </a:bodyPr>
          <a:lstStyle/>
          <a:p>
            <a:pPr>
              <a:lnSpc>
                <a:spcPct val="120000"/>
              </a:lnSpc>
            </a:pPr>
            <a:r>
              <a:rPr lang="zh-CN" altLang="en-US" sz="2800" b="1" dirty="0" smtClean="0">
                <a:latin typeface="Comic Sans MS" panose="030F0702030302020204" pitchFamily="66" charset="0"/>
              </a:rPr>
              <a:t>如果要在</a:t>
            </a:r>
            <a:r>
              <a:rPr lang="zh-CN" altLang="en-US" sz="2800" b="1" dirty="0" smtClean="0">
                <a:solidFill>
                  <a:srgbClr val="C00000"/>
                </a:solidFill>
                <a:latin typeface="Comic Sans MS" panose="030F0702030302020204" pitchFamily="66" charset="0"/>
              </a:rPr>
              <a:t>整数流水线</a:t>
            </a:r>
            <a:r>
              <a:rPr lang="zh-CN" altLang="en-US" sz="2800" b="1" dirty="0" smtClean="0">
                <a:latin typeface="Comic Sans MS" panose="030F0702030302020204" pitchFamily="66" charset="0"/>
              </a:rPr>
              <a:t>中</a:t>
            </a:r>
            <a:r>
              <a:rPr lang="zh-CN" altLang="en-US" sz="2800" b="1" dirty="0" smtClean="0">
                <a:solidFill>
                  <a:srgbClr val="FF0000"/>
                </a:solidFill>
                <a:latin typeface="Comic Sans MS" panose="030F0702030302020204" pitchFamily="66" charset="0"/>
              </a:rPr>
              <a:t>增加处理浮点数</a:t>
            </a:r>
            <a:r>
              <a:rPr lang="zh-CN" altLang="en-US" sz="2800" b="1" dirty="0" smtClean="0">
                <a:latin typeface="Comic Sans MS" panose="030F0702030302020204" pitchFamily="66" charset="0"/>
              </a:rPr>
              <a:t>的功能，先考虑如下结构的流水线：</a:t>
            </a:r>
            <a:endParaRPr lang="en-US" altLang="zh-CN" sz="2800" b="1" dirty="0" smtClean="0">
              <a:latin typeface="Comic Sans MS" panose="030F0702030302020204" pitchFamily="66" charset="0"/>
            </a:endParaRPr>
          </a:p>
        </p:txBody>
      </p:sp>
      <p:pic>
        <p:nvPicPr>
          <p:cNvPr id="102404" name="Picture 3"/>
          <p:cNvPicPr>
            <a:picLocks noChangeAspect="1" noChangeArrowheads="1"/>
          </p:cNvPicPr>
          <p:nvPr/>
        </p:nvPicPr>
        <p:blipFill>
          <a:blip r:embed="rId1"/>
          <a:srcRect/>
          <a:stretch>
            <a:fillRect/>
          </a:stretch>
        </p:blipFill>
        <p:spPr bwMode="auto">
          <a:xfrm>
            <a:off x="785786" y="1928802"/>
            <a:ext cx="7620000" cy="4211637"/>
          </a:xfrm>
          <a:prstGeom prst="rect">
            <a:avLst/>
          </a:prstGeom>
          <a:noFill/>
          <a:ln w="9525">
            <a:noFill/>
            <a:miter lim="800000"/>
            <a:headEnd/>
            <a:tailEnd/>
          </a:ln>
          <a:effectLst/>
        </p:spPr>
      </p:pic>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533400" y="381000"/>
            <a:ext cx="7696200" cy="990600"/>
          </a:xfrm>
        </p:spPr>
        <p:txBody>
          <a:bodyPr/>
          <a:lstStyle/>
          <a:p>
            <a:pPr>
              <a:defRPr/>
            </a:pPr>
            <a:r>
              <a:rPr lang="zh-CN" altLang="en-US" b="1" dirty="0" smtClean="0"/>
              <a:t>某些</a:t>
            </a:r>
            <a:r>
              <a:rPr lang="en-US" altLang="zh-CN" b="1" dirty="0" smtClean="0"/>
              <a:t>FP</a:t>
            </a:r>
            <a:r>
              <a:rPr lang="zh-CN" altLang="en-US" b="1" dirty="0" smtClean="0"/>
              <a:t>部件流水化</a:t>
            </a:r>
            <a:endParaRPr lang="en-US" altLang="zh-CN" b="1" dirty="0"/>
          </a:p>
        </p:txBody>
      </p:sp>
      <p:sp>
        <p:nvSpPr>
          <p:cNvPr id="103427" name="Rectangle 3"/>
          <p:cNvSpPr>
            <a:spLocks noGrp="1" noChangeArrowheads="1"/>
          </p:cNvSpPr>
          <p:nvPr>
            <p:ph type="body" idx="1"/>
          </p:nvPr>
        </p:nvSpPr>
        <p:spPr/>
        <p:txBody>
          <a:bodyPr/>
          <a:lstStyle/>
          <a:p>
            <a:pPr>
              <a:lnSpc>
                <a:spcPct val="120000"/>
              </a:lnSpc>
            </a:pPr>
            <a:r>
              <a:rPr lang="zh-CN" altLang="en-US" b="1" dirty="0" smtClean="0">
                <a:latin typeface="Comic Sans MS" panose="030F0702030302020204" pitchFamily="66" charset="0"/>
              </a:rPr>
              <a:t>两个术语</a:t>
            </a:r>
            <a:endParaRPr lang="en-US" altLang="zh-CN" b="1" dirty="0" smtClean="0">
              <a:latin typeface="Comic Sans MS" panose="030F0702030302020204" pitchFamily="66" charset="0"/>
            </a:endParaRPr>
          </a:p>
          <a:p>
            <a:pPr lvl="1">
              <a:lnSpc>
                <a:spcPct val="120000"/>
              </a:lnSpc>
            </a:pPr>
            <a:r>
              <a:rPr lang="zh-CN" altLang="en-US" sz="2400" b="1" dirty="0" smtClean="0">
                <a:solidFill>
                  <a:srgbClr val="FF0000"/>
                </a:solidFill>
                <a:latin typeface="Comic Sans MS" panose="030F0702030302020204" pitchFamily="66" charset="0"/>
              </a:rPr>
              <a:t>延迟 </a:t>
            </a:r>
            <a:r>
              <a:rPr lang="en-US" altLang="zh-CN" sz="2400" b="1" dirty="0" smtClean="0">
                <a:solidFill>
                  <a:srgbClr val="FF0000"/>
                </a:solidFill>
                <a:latin typeface="Comic Sans MS" panose="030F0702030302020204" pitchFamily="66" charset="0"/>
              </a:rPr>
              <a:t>Latency</a:t>
            </a:r>
            <a:r>
              <a:rPr lang="en-US" altLang="zh-CN" sz="2400" b="1" dirty="0" smtClean="0">
                <a:latin typeface="Comic Sans MS" panose="030F0702030302020204" pitchFamily="66" charset="0"/>
              </a:rPr>
              <a:t>----</a:t>
            </a:r>
            <a:r>
              <a:rPr lang="zh-CN" altLang="en-US" sz="2400" b="1" dirty="0" smtClean="0">
                <a:latin typeface="Comic Sans MS" panose="030F0702030302020204" pitchFamily="66" charset="0"/>
              </a:rPr>
              <a:t>在上一条指令生成结果之后，下一条指令能正常使用该结果而需等待的周期数</a:t>
            </a:r>
            <a:endParaRPr lang="en-US" altLang="zh-CN" sz="2400" b="1" dirty="0" smtClean="0">
              <a:latin typeface="Comic Sans MS" panose="030F0702030302020204" pitchFamily="66" charset="0"/>
            </a:endParaRPr>
          </a:p>
          <a:p>
            <a:pPr lvl="1">
              <a:lnSpc>
                <a:spcPct val="120000"/>
              </a:lnSpc>
            </a:pPr>
            <a:r>
              <a:rPr lang="zh-CN" altLang="en-US" sz="2400" b="1" dirty="0" smtClean="0">
                <a:solidFill>
                  <a:srgbClr val="FF0000"/>
                </a:solidFill>
                <a:latin typeface="Comic Sans MS" panose="030F0702030302020204" pitchFamily="66" charset="0"/>
              </a:rPr>
              <a:t>初始间隔</a:t>
            </a:r>
            <a:r>
              <a:rPr lang="en-US" altLang="zh-CN" sz="2400" b="1" dirty="0" smtClean="0">
                <a:solidFill>
                  <a:srgbClr val="FF0000"/>
                </a:solidFill>
                <a:latin typeface="Comic Sans MS" panose="030F0702030302020204" pitchFamily="66" charset="0"/>
              </a:rPr>
              <a:t>Initiation interval</a:t>
            </a:r>
            <a:r>
              <a:rPr lang="en-US" altLang="zh-CN" sz="2400" b="1" dirty="0" smtClean="0">
                <a:latin typeface="Comic Sans MS" panose="030F0702030302020204" pitchFamily="66" charset="0"/>
              </a:rPr>
              <a:t>----</a:t>
            </a:r>
            <a:r>
              <a:rPr lang="zh-CN" altLang="en-US" sz="2400" b="1" dirty="0" smtClean="0">
                <a:latin typeface="Comic Sans MS" panose="030F0702030302020204" pitchFamily="66" charset="0"/>
              </a:rPr>
              <a:t>多条指令发射到同一个部件需要间隔的时钟周期数（避免结构冒险）</a:t>
            </a:r>
            <a:endParaRPr lang="en-US" altLang="zh-CN" sz="2400" b="1" dirty="0" smtClean="0"/>
          </a:p>
          <a:p>
            <a:pPr lvl="2">
              <a:lnSpc>
                <a:spcPct val="120000"/>
              </a:lnSpc>
            </a:pPr>
            <a:r>
              <a:rPr lang="zh-CN" altLang="en-US" b="1" dirty="0" smtClean="0">
                <a:latin typeface="Comic Sans MS" panose="030F0702030302020204" pitchFamily="66" charset="0"/>
              </a:rPr>
              <a:t>对于完全</a:t>
            </a:r>
            <a:r>
              <a:rPr lang="zh-CN" altLang="en-US" sz="2400" b="1" dirty="0" smtClean="0">
                <a:latin typeface="Comic Sans MS" panose="030F0702030302020204" pitchFamily="66" charset="0"/>
              </a:rPr>
              <a:t>流水化的部件来说，初始间隔为</a:t>
            </a:r>
            <a:r>
              <a:rPr lang="en-US" altLang="zh-CN" sz="2400" b="1" dirty="0" smtClean="0">
                <a:latin typeface="Comic Sans MS" panose="030F0702030302020204" pitchFamily="66" charset="0"/>
              </a:rPr>
              <a:t> 1</a:t>
            </a:r>
            <a:endParaRPr lang="en-US" altLang="zh-CN" sz="2400" b="1" dirty="0" smtClean="0">
              <a:latin typeface="Comic Sans MS" panose="030F0702030302020204" pitchFamily="66" charset="0"/>
            </a:endParaRPr>
          </a:p>
          <a:p>
            <a:pPr lvl="2">
              <a:lnSpc>
                <a:spcPct val="120000"/>
              </a:lnSpc>
            </a:pPr>
            <a:r>
              <a:rPr lang="zh-CN" altLang="en-US" sz="2400" b="1" dirty="0" smtClean="0">
                <a:latin typeface="Comic Sans MS" panose="030F0702030302020204" pitchFamily="66" charset="0"/>
              </a:rPr>
              <a:t>对非流水线单元，初始间隔总是：延迟</a:t>
            </a:r>
            <a:r>
              <a:rPr lang="en-US" altLang="zh-CN" sz="2400" b="1" dirty="0" smtClean="0">
                <a:latin typeface="Comic Sans MS" panose="030F0702030302020204" pitchFamily="66" charset="0"/>
              </a:rPr>
              <a:t>+1 </a:t>
            </a:r>
            <a:endParaRPr lang="en-US" altLang="zh-CN" sz="2400" b="1"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Autofit/>
          </a:bodyPr>
          <a:p>
            <a:r>
              <a:rPr lang="zh-CN" altLang="en-US" sz="3200" b="1">
                <a:solidFill>
                  <a:srgbClr val="00B050"/>
                </a:solidFill>
                <a:sym typeface="+mn-ea"/>
              </a:rPr>
              <a:t>第四部分：</a:t>
            </a:r>
            <a:r>
              <a:rPr lang="en-US" altLang="zh-CN" sz="3200" b="1">
                <a:solidFill>
                  <a:srgbClr val="00B050"/>
                </a:solidFill>
                <a:sym typeface="+mn-ea"/>
              </a:rPr>
              <a:t>附录A-流水线异常与浮点流水线</a:t>
            </a:r>
            <a:endParaRPr lang="en-US" altLang="zh-CN" sz="3200" b="1">
              <a:solidFill>
                <a:srgbClr val="00B050"/>
              </a:solidFill>
              <a:sym typeface="+mn-ea"/>
            </a:endParaRPr>
          </a:p>
        </p:txBody>
      </p:sp>
      <p:sp>
        <p:nvSpPr>
          <p:cNvPr id="3" name="内容占位符 2"/>
          <p:cNvSpPr>
            <a:spLocks noGrp="1"/>
          </p:cNvSpPr>
          <p:nvPr>
            <p:ph idx="1"/>
          </p:nvPr>
        </p:nvSpPr>
        <p:spPr>
          <a:xfrm>
            <a:off x="1236980" y="1600200"/>
            <a:ext cx="7449820" cy="4526280"/>
          </a:xfrm>
        </p:spPr>
        <p:txBody>
          <a:bodyPr/>
          <a:p>
            <a:pPr marL="0" indent="0">
              <a:buNone/>
            </a:pPr>
            <a:r>
              <a:rPr lang="zh-CN" altLang="en-US" sz="2800">
                <a:latin typeface="宋体" panose="02010600030101010101" pitchFamily="2" charset="-122"/>
                <a:ea typeface="宋体" panose="02010600030101010101" pitchFamily="2" charset="-122"/>
              </a:rPr>
              <a:t>一、</a:t>
            </a:r>
            <a:r>
              <a:rPr lang="en-US" altLang="zh-CN" sz="2800" b="1" dirty="0" smtClean="0">
                <a:latin typeface="宋体" panose="02010600030101010101" pitchFamily="2" charset="-122"/>
                <a:ea typeface="宋体" panose="02010600030101010101" pitchFamily="2" charset="-122"/>
                <a:sym typeface="+mn-ea"/>
              </a:rPr>
              <a:t>A.4  </a:t>
            </a:r>
            <a:r>
              <a:rPr lang="zh-CN" altLang="en-US" sz="2800" b="1" dirty="0" smtClean="0">
                <a:latin typeface="宋体" panose="02010600030101010101" pitchFamily="2" charset="-122"/>
                <a:ea typeface="宋体" panose="02010600030101010101" pitchFamily="2" charset="-122"/>
                <a:sym typeface="+mn-ea"/>
              </a:rPr>
              <a:t>异常和中断</a:t>
            </a:r>
            <a:endParaRPr lang="zh-CN" altLang="en-US" sz="2800" b="1" dirty="0" smtClean="0">
              <a:latin typeface="宋体" panose="02010600030101010101" pitchFamily="2" charset="-122"/>
              <a:ea typeface="宋体" panose="02010600030101010101" pitchFamily="2" charset="-122"/>
              <a:sym typeface="+mn-ea"/>
            </a:endParaRPr>
          </a:p>
          <a:p>
            <a:pPr marL="0" indent="0">
              <a:buNone/>
            </a:pPr>
            <a:r>
              <a:rPr lang="zh-CN" altLang="en-US" sz="2800" b="1" dirty="0" smtClean="0">
                <a:latin typeface="宋体" panose="02010600030101010101" pitchFamily="2" charset="-122"/>
                <a:ea typeface="宋体" panose="02010600030101010101" pitchFamily="2" charset="-122"/>
                <a:sym typeface="+mn-ea"/>
              </a:rPr>
              <a:t>   （参考教材</a:t>
            </a:r>
            <a:r>
              <a:rPr lang="en-US" altLang="zh-CN" sz="2800" b="1" dirty="0" smtClean="0">
                <a:latin typeface="宋体" panose="02010600030101010101" pitchFamily="2" charset="-122"/>
                <a:ea typeface="宋体" panose="02010600030101010101" pitchFamily="2" charset="-122"/>
                <a:sym typeface="+mn-ea"/>
              </a:rPr>
              <a:t>P325-329</a:t>
            </a:r>
            <a:r>
              <a:rPr lang="zh-CN" altLang="en-US" sz="2400" b="1" dirty="0" smtClean="0">
                <a:latin typeface="宋体" panose="02010600030101010101" pitchFamily="2" charset="-122"/>
                <a:ea typeface="宋体" panose="02010600030101010101" pitchFamily="2" charset="-122"/>
                <a:sym typeface="+mn-ea"/>
              </a:rPr>
              <a:t>）</a:t>
            </a:r>
            <a:endParaRPr lang="zh-CN" altLang="en-US" sz="2400" b="1" dirty="0" smtClean="0">
              <a:latin typeface="宋体" panose="02010600030101010101" pitchFamily="2" charset="-122"/>
              <a:ea typeface="宋体" panose="02010600030101010101" pitchFamily="2" charset="-122"/>
              <a:sym typeface="+mn-ea"/>
            </a:endParaRPr>
          </a:p>
          <a:p>
            <a:pPr marL="0" indent="0">
              <a:buNone/>
            </a:pPr>
            <a:endParaRPr lang="zh-CN" altLang="en-US" sz="2400" b="1" dirty="0" smtClean="0">
              <a:latin typeface="宋体" panose="02010600030101010101" pitchFamily="2" charset="-122"/>
              <a:ea typeface="宋体" panose="02010600030101010101" pitchFamily="2" charset="-122"/>
              <a:sym typeface="+mn-ea"/>
            </a:endParaRPr>
          </a:p>
          <a:p>
            <a:pPr marL="0" indent="0">
              <a:buNone/>
            </a:pPr>
            <a:r>
              <a:rPr lang="zh-CN" altLang="en-US" sz="2800">
                <a:solidFill>
                  <a:schemeClr val="tx1"/>
                </a:solidFill>
                <a:latin typeface="宋体" panose="02010600030101010101" pitchFamily="2" charset="-122"/>
                <a:ea typeface="宋体" panose="02010600030101010101" pitchFamily="2" charset="-122"/>
              </a:rPr>
              <a:t>二、</a:t>
            </a:r>
            <a:r>
              <a:rPr lang="zh-CN" altLang="en-US" sz="2800" b="1" dirty="0" smtClean="0">
                <a:solidFill>
                  <a:schemeClr val="tx1"/>
                </a:solidFill>
                <a:latin typeface="宋体" panose="02010600030101010101" pitchFamily="2" charset="-122"/>
                <a:ea typeface="宋体" panose="02010600030101010101" pitchFamily="2" charset="-122"/>
                <a:sym typeface="+mn-ea"/>
              </a:rPr>
              <a:t>什么使得流水线难以实现？</a:t>
            </a:r>
            <a:endParaRPr lang="zh-CN" altLang="en-US" sz="2800" b="1" dirty="0" smtClean="0">
              <a:solidFill>
                <a:schemeClr val="tx1"/>
              </a:solidFill>
              <a:latin typeface="宋体" panose="02010600030101010101" pitchFamily="2" charset="-122"/>
              <a:ea typeface="宋体" panose="02010600030101010101" pitchFamily="2" charset="-122"/>
              <a:sym typeface="+mn-ea"/>
            </a:endParaRPr>
          </a:p>
          <a:p>
            <a:pPr marL="0" indent="0">
              <a:buNone/>
            </a:pPr>
            <a:endParaRPr lang="zh-CN" altLang="en-US" sz="2400" b="1" dirty="0" smtClean="0">
              <a:solidFill>
                <a:schemeClr val="tx1"/>
              </a:solidFill>
              <a:latin typeface="宋体" panose="02010600030101010101" pitchFamily="2" charset="-122"/>
              <a:ea typeface="宋体" panose="02010600030101010101" pitchFamily="2" charset="-122"/>
              <a:sym typeface="+mn-ea"/>
            </a:endParaRPr>
          </a:p>
          <a:p>
            <a:pPr marL="0" indent="0">
              <a:buNone/>
            </a:pPr>
            <a:r>
              <a:rPr lang="zh-CN" altLang="en-US" sz="2800">
                <a:latin typeface="宋体" panose="02010600030101010101" pitchFamily="2" charset="-122"/>
                <a:ea typeface="宋体" panose="02010600030101010101" pitchFamily="2" charset="-122"/>
              </a:rPr>
              <a:t>三、</a:t>
            </a:r>
            <a:r>
              <a:rPr lang="en-US" altLang="zh-CN" sz="2800" b="1" dirty="0" smtClean="0">
                <a:latin typeface="宋体" panose="02010600030101010101" pitchFamily="2" charset="-122"/>
                <a:ea typeface="宋体" panose="02010600030101010101" pitchFamily="2" charset="-122"/>
                <a:cs typeface="Times New Roman" panose="02020603050405020304" pitchFamily="18" charset="0"/>
                <a:sym typeface="+mn-ea"/>
              </a:rPr>
              <a:t>A.5 </a:t>
            </a:r>
            <a:r>
              <a:rPr lang="en-US" altLang="zh-CN" sz="2800" dirty="0" smtClean="0">
                <a:latin typeface="宋体" panose="02010600030101010101" pitchFamily="2" charset="-122"/>
                <a:ea typeface="宋体" panose="02010600030101010101" pitchFamily="2" charset="-122"/>
                <a:cs typeface="Times New Roman" panose="02020603050405020304" pitchFamily="18" charset="0"/>
                <a:sym typeface="+mn-ea"/>
              </a:rPr>
              <a:t> </a:t>
            </a:r>
            <a:r>
              <a:rPr lang="zh-CN" altLang="en-US" sz="2800" b="1" dirty="0" smtClean="0">
                <a:latin typeface="宋体" panose="02010600030101010101" pitchFamily="2" charset="-122"/>
                <a:ea typeface="宋体" panose="02010600030101010101" pitchFamily="2" charset="-122"/>
                <a:cs typeface="Times New Roman" panose="02020603050405020304" pitchFamily="18" charset="0"/>
                <a:sym typeface="+mn-ea"/>
              </a:rPr>
              <a:t>扩展流水线到多执行周期操作</a:t>
            </a:r>
            <a:endParaRPr lang="zh-CN" altLang="en-US" sz="2800" b="1" dirty="0" smtClean="0">
              <a:latin typeface="宋体" panose="02010600030101010101" pitchFamily="2" charset="-122"/>
              <a:ea typeface="宋体" panose="02010600030101010101" pitchFamily="2" charset="-122"/>
              <a:cs typeface="Times New Roman" panose="02020603050405020304" pitchFamily="18" charset="0"/>
              <a:sym typeface="+mn-ea"/>
            </a:endParaRPr>
          </a:p>
          <a:p>
            <a:pPr marL="0" indent="0">
              <a:buNone/>
            </a:pPr>
            <a:r>
              <a:rPr lang="zh-CN" altLang="en-US" b="1" dirty="0" smtClean="0">
                <a:latin typeface="宋体" panose="02010600030101010101" pitchFamily="2" charset="-122"/>
                <a:ea typeface="宋体" panose="02010600030101010101" pitchFamily="2" charset="-122"/>
                <a:cs typeface="Times New Roman" panose="02020603050405020304" pitchFamily="18" charset="0"/>
                <a:sym typeface="+mn-ea"/>
              </a:rPr>
              <a:t>   </a:t>
            </a:r>
            <a:r>
              <a:rPr lang="zh-CN" altLang="en-US" sz="2800" b="1" dirty="0" smtClean="0">
                <a:latin typeface="宋体" panose="02010600030101010101" pitchFamily="2" charset="-122"/>
                <a:ea typeface="宋体" panose="02010600030101010101" pitchFamily="2" charset="-122"/>
                <a:cs typeface="Times New Roman" panose="02020603050405020304" pitchFamily="18" charset="0"/>
                <a:sym typeface="+mn-ea"/>
              </a:rPr>
              <a:t>（参考教材</a:t>
            </a:r>
            <a:r>
              <a:rPr lang="en-US" altLang="zh-CN" sz="2800" b="1" dirty="0" smtClean="0">
                <a:latin typeface="宋体" panose="02010600030101010101" pitchFamily="2" charset="-122"/>
                <a:ea typeface="宋体" panose="02010600030101010101" pitchFamily="2" charset="-122"/>
                <a:cs typeface="Times New Roman" panose="02020603050405020304" pitchFamily="18" charset="0"/>
                <a:sym typeface="+mn-ea"/>
              </a:rPr>
              <a:t>P329-336</a:t>
            </a:r>
            <a:r>
              <a:rPr lang="zh-CN" altLang="en-US" sz="2800" b="1" dirty="0" smtClean="0">
                <a:latin typeface="宋体" panose="02010600030101010101" pitchFamily="2" charset="-122"/>
                <a:ea typeface="宋体" panose="02010600030101010101" pitchFamily="2" charset="-122"/>
                <a:cs typeface="Times New Roman" panose="02020603050405020304" pitchFamily="18" charset="0"/>
                <a:sym typeface="+mn-ea"/>
              </a:rPr>
              <a:t>）</a:t>
            </a:r>
            <a:endParaRPr lang="zh-CN" altLang="en-US" sz="2800" b="1" dirty="0" smtClean="0">
              <a:latin typeface="宋体" panose="02010600030101010101" pitchFamily="2" charset="-122"/>
              <a:ea typeface="宋体" panose="02010600030101010101" pitchFamily="2" charset="-122"/>
              <a:cs typeface="Times New Roman" panose="02020603050405020304" pitchFamily="18" charset="0"/>
              <a:sym typeface="+mn-ea"/>
            </a:endParaRPr>
          </a:p>
          <a:p>
            <a:endParaRPr lang="zh-CN" altLang="en-US"/>
          </a:p>
        </p:txBody>
      </p:sp>
      <p:sp>
        <p:nvSpPr>
          <p:cNvPr id="4" name="灯片编号占位符 3"/>
          <p:cNvSpPr>
            <a:spLocks noGrp="1"/>
          </p:cNvSpPr>
          <p:nvPr>
            <p:ph type="sldNum" sz="quarter" idx="12"/>
          </p:nvPr>
        </p:nvSpPr>
        <p:spPr/>
        <p:txBody>
          <a:bodyPr/>
          <a:p>
            <a:fld id="{0C913308-F349-4B6D-A68A-DD1791B4A57B}" type="slidenum">
              <a:rPr lang="zh-CN" altLang="en-US" smtClean="0"/>
            </a:fld>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59373"/>
            <a:ext cx="8229600" cy="1143000"/>
          </a:xfrm>
        </p:spPr>
        <p:txBody>
          <a:bodyPr>
            <a:noAutofit/>
          </a:bodyPr>
          <a:lstStyle/>
          <a:p>
            <a:r>
              <a:rPr lang="zh-CN" altLang="en-US" sz="3200" b="1" dirty="0" smtClean="0">
                <a:solidFill>
                  <a:srgbClr val="FF0000"/>
                </a:solidFill>
              </a:rPr>
              <a:t>功能部件的</a:t>
            </a:r>
            <a:br>
              <a:rPr lang="en-US" altLang="zh-CN" sz="3200" b="1" dirty="0" smtClean="0">
                <a:solidFill>
                  <a:srgbClr val="FF0000"/>
                </a:solidFill>
              </a:rPr>
            </a:br>
            <a:r>
              <a:rPr lang="zh-CN" altLang="en-US" sz="3200" b="1" dirty="0" smtClean="0">
                <a:sym typeface="+mn-ea"/>
              </a:rPr>
              <a:t>延迟</a:t>
            </a:r>
            <a:r>
              <a:rPr lang="en-US" altLang="zh-CN" sz="3200" b="1" dirty="0" smtClean="0">
                <a:solidFill>
                  <a:srgbClr val="FF0000"/>
                </a:solidFill>
                <a:sym typeface="+mn-ea"/>
              </a:rPr>
              <a:t> </a:t>
            </a:r>
            <a:r>
              <a:rPr lang="zh-CN" altLang="en-US" sz="3200" b="1" dirty="0" smtClean="0">
                <a:solidFill>
                  <a:srgbClr val="FF0000"/>
                </a:solidFill>
                <a:sym typeface="+mn-ea"/>
              </a:rPr>
              <a:t>和</a:t>
            </a:r>
            <a:r>
              <a:rPr lang="zh-CN" altLang="en-US" sz="3200" b="1" dirty="0" smtClean="0">
                <a:sym typeface="+mn-ea"/>
              </a:rPr>
              <a:t>初始间隔（采用</a:t>
            </a:r>
            <a:r>
              <a:rPr lang="en-US" altLang="zh-CN" sz="3200" b="1" dirty="0" smtClean="0">
                <a:sym typeface="+mn-ea"/>
              </a:rPr>
              <a:t>forwarding</a:t>
            </a:r>
            <a:r>
              <a:rPr lang="zh-CN" altLang="en-US" sz="3200" b="1" dirty="0" smtClean="0">
                <a:sym typeface="+mn-ea"/>
              </a:rPr>
              <a:t>）</a:t>
            </a:r>
            <a:endParaRPr lang="zh-CN" altLang="en-US" sz="3200" b="1" dirty="0" smtClean="0">
              <a:solidFill>
                <a:srgbClr val="FF0000"/>
              </a:solidFill>
              <a:sym typeface="+mn-ea"/>
            </a:endParaRPr>
          </a:p>
        </p:txBody>
      </p:sp>
      <p:sp>
        <p:nvSpPr>
          <p:cNvPr id="29699" name="Rectangle 3"/>
          <p:cNvSpPr>
            <a:spLocks noGrp="1" noChangeArrowheads="1"/>
          </p:cNvSpPr>
          <p:nvPr>
            <p:ph type="body" idx="1"/>
          </p:nvPr>
        </p:nvSpPr>
        <p:spPr/>
        <p:txBody>
          <a:bodyPr/>
          <a:lstStyle/>
          <a:p>
            <a:endParaRPr lang="zh-CN" altLang="zh-CN"/>
          </a:p>
        </p:txBody>
      </p:sp>
      <p:graphicFrame>
        <p:nvGraphicFramePr>
          <p:cNvPr id="29700" name="Object 4"/>
          <p:cNvGraphicFramePr>
            <a:graphicFrameLocks noChangeAspect="1"/>
          </p:cNvGraphicFramePr>
          <p:nvPr/>
        </p:nvGraphicFramePr>
        <p:xfrm>
          <a:off x="457200" y="1165225"/>
          <a:ext cx="8172450" cy="4762500"/>
        </p:xfrm>
        <a:graphic>
          <a:graphicData uri="http://schemas.openxmlformats.org/presentationml/2006/ole">
            <mc:AlternateContent xmlns:mc="http://schemas.openxmlformats.org/markup-compatibility/2006">
              <mc:Choice xmlns:v="urn:schemas-microsoft-com:vml" Requires="v">
                <p:oleObj spid="_x0000_s1025" name="文档" r:id="rId1" imgW="90697050" imgH="56826150" progId="Word.Document.8">
                  <p:embed/>
                </p:oleObj>
              </mc:Choice>
              <mc:Fallback>
                <p:oleObj name="文档" r:id="rId1" imgW="90697050" imgH="56826150" progId="Word.Document.8">
                  <p:embed/>
                  <p:pic>
                    <p:nvPicPr>
                      <p:cNvPr id="0" name="图片 1024"/>
                      <p:cNvPicPr>
                        <a:picLocks noChangeAspect="1"/>
                      </p:cNvPicPr>
                      <p:nvPr/>
                    </p:nvPicPr>
                    <p:blipFill>
                      <a:blip r:embed="rId2"/>
                      <a:stretch>
                        <a:fillRect/>
                      </a:stretch>
                    </p:blipFill>
                    <p:spPr>
                      <a:xfrm>
                        <a:off x="457200" y="1165225"/>
                        <a:ext cx="8172450" cy="4762500"/>
                      </a:xfrm>
                      <a:prstGeom prst="rect">
                        <a:avLst/>
                      </a:prstGeom>
                      <a:solidFill>
                        <a:srgbClr val="EAEAEA"/>
                      </a:solidFill>
                      <a:ln w="9525">
                        <a:noFill/>
                        <a:miter/>
                      </a:ln>
                    </p:spPr>
                  </p:pic>
                </p:oleObj>
              </mc:Fallback>
            </mc:AlternateContent>
          </a:graphicData>
        </a:graphic>
      </p:graphicFrame>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2" name="文本框 1"/>
          <p:cNvSpPr txBox="1"/>
          <p:nvPr/>
        </p:nvSpPr>
        <p:spPr>
          <a:xfrm>
            <a:off x="-229870" y="5478780"/>
            <a:ext cx="8859520" cy="1407160"/>
          </a:xfrm>
          <a:prstGeom prst="rect">
            <a:avLst/>
          </a:prstGeom>
          <a:noFill/>
        </p:spPr>
        <p:txBody>
          <a:bodyPr wrap="square" rtlCol="0" anchor="t">
            <a:spAutoFit/>
          </a:bodyPr>
          <a:p>
            <a:pPr lvl="1">
              <a:lnSpc>
                <a:spcPct val="120000"/>
              </a:lnSpc>
            </a:pPr>
            <a:r>
              <a:rPr lang="zh-CN" altLang="en-US" b="1" dirty="0" smtClean="0">
                <a:solidFill>
                  <a:srgbClr val="FF0000"/>
                </a:solidFill>
                <a:latin typeface="Comic Sans MS" panose="030F0702030302020204" pitchFamily="66" charset="0"/>
                <a:sym typeface="+mn-ea"/>
              </a:rPr>
              <a:t>延迟 </a:t>
            </a:r>
            <a:r>
              <a:rPr lang="en-US" altLang="zh-CN" b="1" dirty="0" smtClean="0">
                <a:solidFill>
                  <a:srgbClr val="FF0000"/>
                </a:solidFill>
                <a:latin typeface="Comic Sans MS" panose="030F0702030302020204" pitchFamily="66" charset="0"/>
                <a:sym typeface="+mn-ea"/>
              </a:rPr>
              <a:t>Latency</a:t>
            </a:r>
            <a:r>
              <a:rPr lang="en-US" altLang="zh-CN" b="1" dirty="0" smtClean="0">
                <a:latin typeface="Comic Sans MS" panose="030F0702030302020204" pitchFamily="66" charset="0"/>
                <a:sym typeface="+mn-ea"/>
              </a:rPr>
              <a:t>----</a:t>
            </a:r>
            <a:r>
              <a:rPr lang="zh-CN" altLang="en-US" b="1" dirty="0" smtClean="0">
                <a:latin typeface="Comic Sans MS" panose="030F0702030302020204" pitchFamily="66" charset="0"/>
                <a:sym typeface="+mn-ea"/>
              </a:rPr>
              <a:t>在上一条指令生成结果之后，下一条指令能正常使用该结果而需等待的周期数</a:t>
            </a:r>
            <a:endParaRPr lang="en-US" altLang="zh-CN" b="1" dirty="0" smtClean="0">
              <a:latin typeface="Comic Sans MS" panose="030F0702030302020204" pitchFamily="66" charset="0"/>
            </a:endParaRPr>
          </a:p>
          <a:p>
            <a:pPr lvl="1">
              <a:lnSpc>
                <a:spcPct val="120000"/>
              </a:lnSpc>
            </a:pPr>
            <a:r>
              <a:rPr lang="zh-CN" altLang="en-US" b="1" dirty="0" smtClean="0">
                <a:solidFill>
                  <a:srgbClr val="FF0000"/>
                </a:solidFill>
                <a:latin typeface="Comic Sans MS" panose="030F0702030302020204" pitchFamily="66" charset="0"/>
                <a:sym typeface="+mn-ea"/>
              </a:rPr>
              <a:t>初始间隔</a:t>
            </a:r>
            <a:r>
              <a:rPr lang="en-US" altLang="zh-CN" b="1" dirty="0" smtClean="0">
                <a:solidFill>
                  <a:srgbClr val="FF0000"/>
                </a:solidFill>
                <a:latin typeface="Comic Sans MS" panose="030F0702030302020204" pitchFamily="66" charset="0"/>
                <a:sym typeface="+mn-ea"/>
              </a:rPr>
              <a:t>Initiation interval</a:t>
            </a:r>
            <a:r>
              <a:rPr lang="en-US" altLang="zh-CN" b="1" dirty="0" smtClean="0">
                <a:latin typeface="Comic Sans MS" panose="030F0702030302020204" pitchFamily="66" charset="0"/>
                <a:sym typeface="+mn-ea"/>
              </a:rPr>
              <a:t>----</a:t>
            </a:r>
            <a:r>
              <a:rPr lang="zh-CN" altLang="en-US" b="1" dirty="0" smtClean="0">
                <a:latin typeface="Comic Sans MS" panose="030F0702030302020204" pitchFamily="66" charset="0"/>
                <a:sym typeface="+mn-ea"/>
              </a:rPr>
              <a:t>多条指令发射到同一个部件需要间隔的时钟周期数（避免结构冒险）</a:t>
            </a:r>
            <a:endParaRPr lang="zh-CN"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zh-CN" altLang="en-US" b="1" dirty="0" smtClean="0"/>
              <a:t>有</a:t>
            </a:r>
            <a:r>
              <a:rPr lang="en-US" altLang="zh-CN" b="1" dirty="0" smtClean="0"/>
              <a:t>RAW hazards</a:t>
            </a:r>
            <a:r>
              <a:rPr lang="zh-CN" altLang="en-US" b="1" dirty="0" smtClean="0"/>
              <a:t>插入</a:t>
            </a:r>
            <a:r>
              <a:rPr lang="en-US" altLang="zh-CN" b="1" dirty="0" smtClean="0"/>
              <a:t>Stalls</a:t>
            </a:r>
            <a:br>
              <a:rPr lang="en-US" altLang="zh-CN" b="1" dirty="0" smtClean="0"/>
            </a:br>
            <a:r>
              <a:rPr lang="zh-CN" altLang="en-US" sz="3100" b="1" dirty="0" smtClean="0"/>
              <a:t>（采用了</a:t>
            </a:r>
            <a:r>
              <a:rPr lang="en-US" altLang="zh-CN" sz="3100" b="1" dirty="0" smtClean="0">
                <a:solidFill>
                  <a:srgbClr val="C00000"/>
                </a:solidFill>
              </a:rPr>
              <a:t>forwarding</a:t>
            </a:r>
            <a:r>
              <a:rPr lang="zh-CN" altLang="en-US" sz="3100" b="1" dirty="0" smtClean="0"/>
              <a:t>）</a:t>
            </a:r>
            <a:r>
              <a:rPr lang="en-US" altLang="zh-CN" sz="3100" b="1" dirty="0" smtClean="0"/>
              <a:t> </a:t>
            </a:r>
            <a:endParaRPr lang="en-US" altLang="zh-CN" sz="3100"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2" name="对象 1"/>
          <p:cNvGraphicFramePr>
            <a:graphicFrameLocks noChangeAspect="1"/>
          </p:cNvGraphicFramePr>
          <p:nvPr/>
        </p:nvGraphicFramePr>
        <p:xfrm>
          <a:off x="304800" y="1905000"/>
          <a:ext cx="8445500" cy="3311525"/>
        </p:xfrm>
        <a:graphic>
          <a:graphicData uri="http://schemas.openxmlformats.org/presentationml/2006/ole">
            <mc:AlternateContent xmlns:mc="http://schemas.openxmlformats.org/markup-compatibility/2006">
              <mc:Choice xmlns:v="urn:schemas-microsoft-com:vml" Requires="v">
                <p:oleObj spid="_x0000_s66571" name="文档" r:id="rId1" imgW="8449310" imgH="3314700" progId="Word.Document.8">
                  <p:embed/>
                </p:oleObj>
              </mc:Choice>
              <mc:Fallback>
                <p:oleObj name="文档" r:id="rId1" imgW="8449310" imgH="3314700" progId="Word.Document.8">
                  <p:embed/>
                  <p:pic>
                    <p:nvPicPr>
                      <p:cNvPr id="0" name="图片 6657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8445500" cy="3311525"/>
                      </a:xfrm>
                      <a:prstGeom prst="rect">
                        <a:avLst/>
                      </a:prstGeom>
                      <a:solidFill>
                        <a:srgbClr val="EAEAEA"/>
                      </a:solidFill>
                      <a:ln w="9525">
                        <a:solidFill>
                          <a:schemeClr val="tx1"/>
                        </a:solidFill>
                        <a:miter lim="800000"/>
                        <a:headEnd/>
                        <a:tailEnd/>
                      </a:ln>
                      <a:effectLst>
                        <a:outerShdw dist="71842" dir="2700000" algn="ctr" rotWithShape="0">
                          <a:schemeClr val="tx1"/>
                        </a:outerShdw>
                      </a:effec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04800" y="152400"/>
            <a:ext cx="8229600" cy="990600"/>
          </a:xfrm>
        </p:spPr>
        <p:txBody>
          <a:bodyPr/>
          <a:lstStyle/>
          <a:p>
            <a:pPr>
              <a:defRPr/>
            </a:pPr>
            <a:r>
              <a:rPr lang="zh-CN" altLang="en-US" b="1" dirty="0" smtClean="0"/>
              <a:t>支持典型浮点运算的流水线</a:t>
            </a:r>
            <a:endParaRPr lang="en-US" altLang="zh-CN" b="1" dirty="0"/>
          </a:p>
        </p:txBody>
      </p:sp>
      <p:pic>
        <p:nvPicPr>
          <p:cNvPr id="105476" name="Picture 4"/>
          <p:cNvPicPr>
            <a:picLocks noChangeAspect="1" noChangeArrowheads="1"/>
          </p:cNvPicPr>
          <p:nvPr/>
        </p:nvPicPr>
        <p:blipFill>
          <a:blip r:embed="rId1"/>
          <a:srcRect/>
          <a:stretch>
            <a:fillRect/>
          </a:stretch>
        </p:blipFill>
        <p:spPr bwMode="auto">
          <a:xfrm>
            <a:off x="214282" y="1214422"/>
            <a:ext cx="8643998" cy="4953000"/>
          </a:xfrm>
          <a:prstGeom prst="rect">
            <a:avLst/>
          </a:prstGeom>
          <a:noFill/>
          <a:ln w="9525">
            <a:noFill/>
            <a:miter lim="800000"/>
            <a:headEnd/>
            <a:tailEnd/>
          </a:ln>
          <a:effectLst/>
        </p:spPr>
      </p:pic>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500034" y="0"/>
            <a:ext cx="8229600" cy="1143000"/>
          </a:xfrm>
        </p:spPr>
        <p:txBody>
          <a:bodyPr/>
          <a:lstStyle/>
          <a:p>
            <a:r>
              <a:rPr lang="zh-CN" altLang="en-US" b="1" dirty="0" smtClean="0"/>
              <a:t>说明</a:t>
            </a:r>
            <a:r>
              <a:rPr lang="en-US" altLang="zh-CN" dirty="0" smtClean="0"/>
              <a:t> </a:t>
            </a:r>
            <a:endParaRPr lang="en-US" altLang="zh-CN" dirty="0"/>
          </a:p>
        </p:txBody>
      </p:sp>
      <p:sp>
        <p:nvSpPr>
          <p:cNvPr id="5" name="Rectangle 3"/>
          <p:cNvSpPr txBox="1">
            <a:spLocks noChangeArrowheads="1"/>
          </p:cNvSpPr>
          <p:nvPr/>
        </p:nvSpPr>
        <p:spPr>
          <a:xfrm>
            <a:off x="214282" y="857232"/>
            <a:ext cx="8572560" cy="5786478"/>
          </a:xfrm>
          <a:prstGeom prst="rect">
            <a:avLst/>
          </a:prstGeom>
        </p:spPr>
        <p:txBody>
          <a:bodyPr vert="horz" lIns="91440" tIns="45720" rIns="91440" bIns="45720" rtlCol="0">
            <a:noAutofit/>
          </a:bodyPr>
          <a:lstStyle/>
          <a:p>
            <a:pPr marL="342900" marR="0" lvl="0" indent="-342900" algn="l" defTabSz="914400" rtl="0" eaLnBrk="1" latinLnBrk="0" hangingPunct="1">
              <a:lnSpc>
                <a:spcPct val="90000"/>
              </a:lnSpc>
              <a:spcBef>
                <a:spcPct val="20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存储器带宽：</a:t>
            </a:r>
            <a:r>
              <a:rPr kumimoji="0" lang="en-US" altLang="zh-CN"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double words/one cycle</a:t>
            </a:r>
            <a:endParaRPr kumimoji="0" lang="en-US" altLang="zh-CN"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342900" marR="0" lvl="0" indent="-342900" algn="l" defTabSz="914400" rtl="0" eaLnBrk="1" latinLnBrk="0" hangingPunct="1">
              <a:lnSpc>
                <a:spcPct val="90000"/>
              </a:lnSpc>
              <a:spcBef>
                <a:spcPct val="20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需要新的流水线锁存器：</a:t>
            </a:r>
            <a:endParaRPr kumimoji="0" lang="en-US" altLang="zh-CN"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742950" marR="0" lvl="1" indent="-285750" algn="l" defTabSz="914400" rtl="0" eaLnBrk="1"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M1/M2, M2/M3, M3/M4, M4/M5, M5/M6, M6/M7</a:t>
            </a:r>
            <a:endParaRPr kumimoji="0" lang="en-US" altLang="zh-CN" sz="20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742950" marR="0" lvl="1" indent="-285750" algn="l" defTabSz="914400" rtl="0" eaLnBrk="1"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A1/A2, A2/A3, A3/A4</a:t>
            </a:r>
            <a:endParaRPr kumimoji="0" lang="en-US" altLang="zh-CN" sz="20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342900" marR="0" lvl="0" indent="-342900" algn="l" defTabSz="914400" rtl="0" eaLnBrk="1" latinLnBrk="0" hangingPunct="1">
              <a:lnSpc>
                <a:spcPct val="90000"/>
              </a:lnSpc>
              <a:spcBef>
                <a:spcPct val="20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需要新的连接寄存器：</a:t>
            </a:r>
            <a:endParaRPr kumimoji="0" lang="en-US" altLang="zh-CN"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742950" marR="0" lvl="1" indent="-285750" algn="l" defTabSz="914400" rtl="0" eaLnBrk="1"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ID/EX, ID/M1, ID/A1, ID/DIV</a:t>
            </a:r>
            <a:endParaRPr kumimoji="0" lang="en-US" altLang="zh-CN" sz="20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742950" marR="0" lvl="1" indent="-285750" algn="l" defTabSz="914400" rtl="0" eaLnBrk="1" latinLnBrk="0" hangingPunct="1">
              <a:lnSpc>
                <a:spcPct val="90000"/>
              </a:lnSpc>
              <a:spcBef>
                <a:spcPct val="20000"/>
              </a:spcBef>
              <a:spcAft>
                <a:spcPts val="0"/>
              </a:spcAft>
              <a:buClrTx/>
              <a:buSzTx/>
              <a:buFont typeface="Arial" panose="020B0604020202020204" pitchFamily="34" charset="0"/>
              <a:buChar char="–"/>
              <a:defRPr/>
            </a:pPr>
            <a:r>
              <a:rPr kumimoji="0" lang="en-US" altLang="zh-CN" sz="20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EX/MEM, M7/MEM, A4/MEM, DIV/MEM</a:t>
            </a:r>
            <a:endParaRPr kumimoji="0" lang="en-US" altLang="zh-CN" sz="20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342900" marR="0" lvl="0" indent="-342900" algn="l" defTabSz="914400" rtl="0" eaLnBrk="1" latinLnBrk="0" hangingPunct="1">
              <a:lnSpc>
                <a:spcPct val="90000"/>
              </a:lnSpc>
              <a:spcBef>
                <a:spcPct val="20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除法部件是非流水线的：</a:t>
            </a:r>
            <a:r>
              <a:rPr kumimoji="0" lang="en-US" altLang="zh-CN" sz="2400" b="1" i="0" u="none" strike="noStrike" kern="1200" cap="none" spc="0" normalizeH="0" baseline="0" noProof="0" dirty="0" smtClean="0">
                <a:ln>
                  <a:noFill/>
                </a:ln>
                <a:solidFill>
                  <a:srgbClr val="0000FF"/>
                </a:solidFill>
                <a:effectLst/>
                <a:uLnTx/>
                <a:uFillTx/>
                <a:latin typeface="Comic Sans MS" panose="030F0702030302020204" pitchFamily="66" charset="0"/>
                <a:ea typeface="+mn-ea"/>
                <a:cs typeface="+mn-cs"/>
              </a:rPr>
              <a:t>structural hazards</a:t>
            </a:r>
            <a:endParaRPr kumimoji="0" lang="en-US" altLang="zh-CN"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342900" marR="0" lvl="0" indent="-342900" algn="l" defTabSz="914400" rtl="0" eaLnBrk="1" latinLnBrk="0" hangingPunct="1">
              <a:lnSpc>
                <a:spcPct val="90000"/>
              </a:lnSpc>
              <a:spcBef>
                <a:spcPct val="20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由于有不同执行时间的指令，同一时钟周期写寄存器的操作数目可能大于</a:t>
            </a:r>
            <a:r>
              <a:rPr kumimoji="0" lang="en-US" altLang="zh-CN"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1</a:t>
            </a:r>
            <a:endParaRPr kumimoji="0" lang="en-US" altLang="zh-CN"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342900" marR="0" lvl="0" indent="-342900" algn="l" defTabSz="914400" rtl="0" eaLnBrk="1" latinLnBrk="0" hangingPunct="1">
              <a:lnSpc>
                <a:spcPct val="90000"/>
              </a:lnSpc>
              <a:spcBef>
                <a:spcPct val="20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smtClean="0">
                <a:ln>
                  <a:noFill/>
                </a:ln>
                <a:solidFill>
                  <a:srgbClr val="0000FF"/>
                </a:solidFill>
                <a:effectLst/>
                <a:uLnTx/>
                <a:uFillTx/>
                <a:latin typeface="Comic Sans MS" panose="030F0702030302020204" pitchFamily="66" charset="0"/>
                <a:ea typeface="+mn-ea"/>
                <a:cs typeface="+mn-cs"/>
              </a:rPr>
              <a:t>新的</a:t>
            </a:r>
            <a:r>
              <a:rPr kumimoji="0" lang="en-US" altLang="zh-CN" sz="2400" b="1" i="0" u="none" strike="noStrike" kern="1200" cap="none" spc="0" normalizeH="0" baseline="0" noProof="0" dirty="0" smtClean="0">
                <a:ln>
                  <a:noFill/>
                </a:ln>
                <a:solidFill>
                  <a:srgbClr val="0000FF"/>
                </a:solidFill>
                <a:effectLst/>
                <a:uLnTx/>
                <a:uFillTx/>
                <a:latin typeface="Comic Sans MS" panose="030F0702030302020204" pitchFamily="66" charset="0"/>
                <a:ea typeface="+mn-ea"/>
                <a:cs typeface="+mn-cs"/>
              </a:rPr>
              <a:t> data hazards: WAW</a:t>
            </a:r>
            <a:r>
              <a:rPr kumimoji="0" lang="zh-CN" altLang="en-US" sz="2400" b="1" i="0" u="none" strike="noStrike" kern="1200" cap="none" spc="0" normalizeH="0" baseline="0" noProof="0" dirty="0" smtClean="0">
                <a:ln>
                  <a:noFill/>
                </a:ln>
                <a:solidFill>
                  <a:srgbClr val="0000FF"/>
                </a:solidFill>
                <a:effectLst/>
                <a:uLnTx/>
                <a:uFillTx/>
                <a:latin typeface="Comic Sans MS" panose="030F0702030302020204" pitchFamily="66" charset="0"/>
                <a:ea typeface="+mn-ea"/>
                <a:cs typeface="+mn-cs"/>
              </a:rPr>
              <a:t>，</a:t>
            </a:r>
            <a:r>
              <a:rPr kumimoji="0" lang="zh-CN" altLang="en-US" sz="2400" b="1" i="0" u="none" strike="noStrike" kern="1200" cap="none" spc="0" normalizeH="0" baseline="0" noProof="0" dirty="0" smtClean="0">
                <a:ln>
                  <a:noFill/>
                </a:ln>
                <a:effectLst/>
                <a:uLnTx/>
                <a:uFillTx/>
                <a:latin typeface="Comic Sans MS" panose="030F0702030302020204" pitchFamily="66" charset="0"/>
                <a:ea typeface="+mn-ea"/>
                <a:cs typeface="+mn-cs"/>
              </a:rPr>
              <a:t>原因是乱序的 </a:t>
            </a:r>
            <a:r>
              <a:rPr kumimoji="0" lang="en-US" altLang="zh-CN"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WBs</a:t>
            </a:r>
            <a:endParaRPr kumimoji="0" lang="en-US" altLang="zh-CN"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342900" lvl="0" indent="-342900">
              <a:lnSpc>
                <a:spcPct val="90000"/>
              </a:lnSpc>
              <a:spcBef>
                <a:spcPct val="20000"/>
              </a:spcBef>
              <a:buFont typeface="Arial" panose="020B0604020202020204" pitchFamily="34" charset="0"/>
              <a:buChar char="•"/>
              <a:defRPr/>
            </a:pPr>
            <a:r>
              <a:rPr kumimoji="0"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由于更长的操作延迟</a:t>
            </a:r>
            <a:r>
              <a:rPr kumimoji="0" lang="zh-CN" altLang="en-US" sz="2400" b="1" i="0" u="none" strike="noStrike" kern="1200" cap="none" spc="0" normalizeH="0" baseline="0" noProof="0" dirty="0" smtClean="0">
                <a:ln>
                  <a:noFill/>
                </a:ln>
                <a:effectLst/>
                <a:uLnTx/>
                <a:uFillTx/>
                <a:latin typeface="Comic Sans MS" panose="030F0702030302020204" pitchFamily="66" charset="0"/>
                <a:ea typeface="+mn-ea"/>
                <a:cs typeface="+mn-cs"/>
              </a:rPr>
              <a:t>，</a:t>
            </a:r>
            <a:r>
              <a:rPr kumimoji="0" lang="en-US" altLang="zh-CN" sz="2400" b="1" i="0" u="none" strike="noStrike" kern="1200" cap="none" spc="0" normalizeH="0" baseline="0" noProof="0" dirty="0" smtClean="0">
                <a:ln>
                  <a:noFill/>
                </a:ln>
                <a:effectLst/>
                <a:uLnTx/>
                <a:uFillTx/>
                <a:latin typeface="Comic Sans MS" panose="030F0702030302020204" pitchFamily="66" charset="0"/>
                <a:ea typeface="+mn-ea"/>
                <a:cs typeface="+mn-cs"/>
              </a:rPr>
              <a:t> </a:t>
            </a:r>
            <a:r>
              <a:rPr kumimoji="0" lang="en-US" altLang="zh-CN" sz="2400" b="1" i="0" u="none" strike="noStrike" kern="1200" cap="none" spc="0" normalizeH="0" baseline="0" noProof="0" dirty="0" smtClean="0">
                <a:ln>
                  <a:noFill/>
                </a:ln>
                <a:solidFill>
                  <a:srgbClr val="0000FF"/>
                </a:solidFill>
                <a:effectLst/>
                <a:uLnTx/>
                <a:uFillTx/>
                <a:latin typeface="Comic Sans MS" panose="030F0702030302020204" pitchFamily="66" charset="0"/>
                <a:ea typeface="+mn-ea"/>
                <a:cs typeface="+mn-cs"/>
              </a:rPr>
              <a:t>RAW </a:t>
            </a:r>
            <a:r>
              <a:rPr lang="en-US" altLang="zh-CN" sz="2400" b="1" dirty="0" smtClean="0">
                <a:solidFill>
                  <a:srgbClr val="0000FF"/>
                </a:solidFill>
                <a:latin typeface="Comic Sans MS" panose="030F0702030302020204" pitchFamily="66" charset="0"/>
              </a:rPr>
              <a:t>hazards </a:t>
            </a:r>
            <a:r>
              <a:rPr lang="zh-CN" altLang="en-US" sz="2400" b="1" dirty="0" smtClean="0">
                <a:latin typeface="Comic Sans MS" panose="030F0702030302020204" pitchFamily="66" charset="0"/>
              </a:rPr>
              <a:t>导致</a:t>
            </a:r>
            <a:r>
              <a:rPr lang="en-US" altLang="zh-CN" sz="2400" b="1" dirty="0" smtClean="0">
                <a:solidFill>
                  <a:srgbClr val="0000FF"/>
                </a:solidFill>
                <a:latin typeface="Comic Sans MS" panose="030F0702030302020204" pitchFamily="66" charset="0"/>
              </a:rPr>
              <a:t>stalls</a:t>
            </a:r>
            <a:r>
              <a:rPr lang="zh-CN" altLang="en-US" sz="2400" b="1" dirty="0" smtClean="0">
                <a:latin typeface="Comic Sans MS" panose="030F0702030302020204" pitchFamily="66" charset="0"/>
              </a:rPr>
              <a:t>更</a:t>
            </a:r>
            <a:r>
              <a:rPr kumimoji="0" lang="zh-CN" altLang="en-US" sz="2400" b="1" i="0" u="none" strike="noStrike" kern="1200" cap="none" spc="0" normalizeH="0" baseline="0" noProof="0" dirty="0" smtClean="0">
                <a:ln>
                  <a:noFill/>
                </a:ln>
                <a:effectLst/>
                <a:uLnTx/>
                <a:uFillTx/>
                <a:latin typeface="Comic Sans MS" panose="030F0702030302020204" pitchFamily="66" charset="0"/>
                <a:ea typeface="+mn-ea"/>
                <a:cs typeface="+mn-cs"/>
              </a:rPr>
              <a:t>频繁</a:t>
            </a:r>
            <a:endParaRPr kumimoji="0" lang="en-US" altLang="zh-CN" sz="2400" b="1" i="0" u="none" strike="noStrike" kern="1200" cap="none" spc="0" normalizeH="0" baseline="0" noProof="0" dirty="0" smtClean="0">
              <a:ln>
                <a:noFill/>
              </a:ln>
              <a:effectLst/>
              <a:uLnTx/>
              <a:uFillTx/>
              <a:latin typeface="Comic Sans MS" panose="030F0702030302020204" pitchFamily="66" charset="0"/>
              <a:ea typeface="+mn-ea"/>
              <a:cs typeface="+mn-cs"/>
            </a:endParaRPr>
          </a:p>
          <a:p>
            <a:pPr marL="342900" marR="0" lvl="0" indent="-342900" algn="l" defTabSz="914400" rtl="0" eaLnBrk="1" latinLnBrk="0" hangingPunct="1">
              <a:lnSpc>
                <a:spcPct val="90000"/>
              </a:lnSpc>
              <a:spcBef>
                <a:spcPct val="20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乱序完成导致的</a:t>
            </a:r>
            <a:r>
              <a:rPr lang="zh-CN" altLang="en-US" sz="2400" b="1" dirty="0" smtClean="0">
                <a:solidFill>
                  <a:srgbClr val="0000FF"/>
                </a:solidFill>
                <a:latin typeface="Comic Sans MS" panose="030F0702030302020204" pitchFamily="66" charset="0"/>
              </a:rPr>
              <a:t>异常</a:t>
            </a:r>
            <a:r>
              <a:rPr lang="zh-CN" altLang="en-US" sz="2400" b="1" dirty="0" smtClean="0">
                <a:latin typeface="Comic Sans MS" panose="030F0702030302020204" pitchFamily="66" charset="0"/>
              </a:rPr>
              <a:t>问</a:t>
            </a:r>
            <a:r>
              <a:rPr kumimoji="0"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rPr>
              <a:t>题</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defRPr/>
            </a:pPr>
            <a:r>
              <a:rPr lang="en-US" altLang="zh-CN" b="1" dirty="0" smtClean="0">
                <a:solidFill>
                  <a:srgbClr val="FF0000"/>
                </a:solidFill>
              </a:rPr>
              <a:t>FP</a:t>
            </a:r>
            <a:r>
              <a:rPr lang="zh-CN" altLang="en-US" b="1" dirty="0" smtClean="0">
                <a:solidFill>
                  <a:srgbClr val="FF0000"/>
                </a:solidFill>
              </a:rPr>
              <a:t>寄存器写端口的结构冲突</a:t>
            </a:r>
            <a:endParaRPr lang="en-US" altLang="zh-CN" b="1" dirty="0">
              <a:solidFill>
                <a:srgbClr val="FF0000"/>
              </a:solidFill>
            </a:endParaRPr>
          </a:p>
        </p:txBody>
      </p:sp>
      <p:graphicFrame>
        <p:nvGraphicFramePr>
          <p:cNvPr id="107523" name="Object 3"/>
          <p:cNvGraphicFramePr>
            <a:graphicFrameLocks noChangeAspect="1"/>
          </p:cNvGraphicFramePr>
          <p:nvPr/>
        </p:nvGraphicFramePr>
        <p:xfrm>
          <a:off x="-9525" y="1612900"/>
          <a:ext cx="8997950" cy="4364038"/>
        </p:xfrm>
        <a:graphic>
          <a:graphicData uri="http://schemas.openxmlformats.org/presentationml/2006/ole">
            <mc:AlternateContent xmlns:mc="http://schemas.openxmlformats.org/markup-compatibility/2006">
              <mc:Choice xmlns:v="urn:schemas-microsoft-com:vml" Requires="v">
                <p:oleObj spid="_x0000_s65583" name="Document" r:id="rId1" imgW="26536650" imgH="13011150" progId="Word.Document.8">
                  <p:embed/>
                </p:oleObj>
              </mc:Choice>
              <mc:Fallback>
                <p:oleObj name="Document" r:id="rId1" imgW="26536650" imgH="13011150" progId="Word.Document.8">
                  <p:embed/>
                  <p:pic>
                    <p:nvPicPr>
                      <p:cNvPr id="0" name="图片 65582"/>
                      <p:cNvPicPr>
                        <a:picLocks noChangeAspect="1" noChangeArrowheads="1"/>
                      </p:cNvPicPr>
                      <p:nvPr/>
                    </p:nvPicPr>
                    <p:blipFill>
                      <a:blip r:embed="rId2"/>
                      <a:srcRect/>
                      <a:stretch>
                        <a:fillRect/>
                      </a:stretch>
                    </p:blipFill>
                    <p:spPr bwMode="auto">
                      <a:xfrm>
                        <a:off x="-9525" y="1612900"/>
                        <a:ext cx="8997950" cy="4364038"/>
                      </a:xfrm>
                      <a:prstGeom prst="rect">
                        <a:avLst/>
                      </a:prstGeom>
                      <a:solidFill>
                        <a:srgbClr val="EAEAEA"/>
                      </a:solidFill>
                      <a:ln w="9525">
                        <a:solidFill>
                          <a:schemeClr val="tx1"/>
                        </a:solidFill>
                        <a:miter lim="800000"/>
                        <a:headEnd/>
                        <a:tailEnd/>
                      </a:ln>
                      <a:effectLst>
                        <a:outerShdw dist="71842" dir="2700000" algn="ctr" rotWithShape="0">
                          <a:schemeClr val="tx1"/>
                        </a:outerShdw>
                      </a:effectLst>
                    </p:spPr>
                  </p:pic>
                </p:oleObj>
              </mc:Fallback>
            </mc:AlternateContent>
          </a:graphicData>
        </a:graphic>
      </p:graphicFrame>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defRPr/>
            </a:pPr>
            <a:r>
              <a:rPr lang="zh-CN" altLang="en-US" b="1" dirty="0" smtClean="0"/>
              <a:t>顺序发射</a:t>
            </a:r>
            <a:r>
              <a:rPr lang="zh-CN" altLang="en-US" b="1" dirty="0" smtClean="0">
                <a:solidFill>
                  <a:srgbClr val="C00000"/>
                </a:solidFill>
              </a:rPr>
              <a:t>乱序完成</a:t>
            </a:r>
            <a:r>
              <a:rPr lang="zh-CN" altLang="en-US" b="1" dirty="0" smtClean="0"/>
              <a:t>产生</a:t>
            </a:r>
            <a:r>
              <a:rPr lang="en-US" altLang="zh-CN" b="1" dirty="0" smtClean="0">
                <a:solidFill>
                  <a:srgbClr val="FF0000"/>
                </a:solidFill>
              </a:rPr>
              <a:t>WAW</a:t>
            </a:r>
            <a:r>
              <a:rPr lang="zh-CN" altLang="en-US" b="1" dirty="0" smtClean="0">
                <a:solidFill>
                  <a:srgbClr val="FF0000"/>
                </a:solidFill>
              </a:rPr>
              <a:t>冒险</a:t>
            </a:r>
            <a:endParaRPr lang="en-US" altLang="zh-CN" b="1" dirty="0">
              <a:solidFill>
                <a:srgbClr val="FF0000"/>
              </a:solidFill>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2" name="对象 1"/>
          <p:cNvGraphicFramePr>
            <a:graphicFrameLocks noChangeAspect="1"/>
          </p:cNvGraphicFramePr>
          <p:nvPr/>
        </p:nvGraphicFramePr>
        <p:xfrm>
          <a:off x="251520" y="1556792"/>
          <a:ext cx="8555038" cy="4249738"/>
        </p:xfrm>
        <a:graphic>
          <a:graphicData uri="http://schemas.openxmlformats.org/presentationml/2006/ole">
            <mc:AlternateContent xmlns:mc="http://schemas.openxmlformats.org/markup-compatibility/2006">
              <mc:Choice xmlns:v="urn:schemas-microsoft-com:vml" Requires="v">
                <p:oleObj spid="_x0000_s1131" name="文档" r:id="rId1" imgW="8562975" imgH="4248150" progId="Word.Document.8">
                  <p:embed/>
                </p:oleObj>
              </mc:Choice>
              <mc:Fallback>
                <p:oleObj name="文档" r:id="rId1" imgW="8562975" imgH="4248150" progId="Word.Document.8">
                  <p:embed/>
                  <p:pic>
                    <p:nvPicPr>
                      <p:cNvPr id="0" name="对象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556792"/>
                        <a:ext cx="8555038" cy="4249738"/>
                      </a:xfrm>
                      <a:prstGeom prst="rect">
                        <a:avLst/>
                      </a:prstGeom>
                      <a:solidFill>
                        <a:srgbClr val="EAEAEA"/>
                      </a:solidFill>
                      <a:ln w="9525">
                        <a:solidFill>
                          <a:schemeClr val="tx1"/>
                        </a:solidFill>
                        <a:miter lim="800000"/>
                        <a:headEnd/>
                        <a:tailEnd/>
                      </a:ln>
                      <a:effectLst>
                        <a:outerShdw dist="71842" dir="2700000" algn="ctr" rotWithShape="0">
                          <a:schemeClr val="tx1"/>
                        </a:outerShdw>
                      </a:effec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defRPr/>
            </a:pPr>
            <a:r>
              <a:rPr lang="zh-CN" altLang="en-US" b="1" dirty="0" smtClean="0">
                <a:solidFill>
                  <a:srgbClr val="FF0000"/>
                </a:solidFill>
              </a:rPr>
              <a:t>怎么解决写端口冲突？</a:t>
            </a:r>
            <a:endParaRPr lang="en-US" altLang="zh-CN" b="1" dirty="0">
              <a:solidFill>
                <a:srgbClr val="FF0000"/>
              </a:solidFill>
            </a:endParaRPr>
          </a:p>
        </p:txBody>
      </p:sp>
      <p:sp>
        <p:nvSpPr>
          <p:cNvPr id="108547" name="Text Box 3"/>
          <p:cNvSpPr>
            <a:spLocks noGrp="1" noChangeArrowheads="1"/>
          </p:cNvSpPr>
          <p:nvPr>
            <p:ph type="body" idx="1"/>
          </p:nvPr>
        </p:nvSpPr>
        <p:spPr>
          <a:xfrm>
            <a:off x="304800" y="1600200"/>
            <a:ext cx="8839200" cy="5029200"/>
          </a:xfrm>
        </p:spPr>
        <p:txBody>
          <a:bodyPr>
            <a:normAutofit lnSpcReduction="10000"/>
          </a:bodyPr>
          <a:lstStyle/>
          <a:p>
            <a:pPr>
              <a:lnSpc>
                <a:spcPct val="120000"/>
              </a:lnSpc>
              <a:spcBef>
                <a:spcPct val="0"/>
              </a:spcBef>
            </a:pPr>
            <a:r>
              <a:rPr lang="zh-CN" altLang="en-US" b="1" dirty="0" smtClean="0">
                <a:latin typeface="Comic Sans MS" panose="030F0702030302020204" pitchFamily="66" charset="0"/>
              </a:rPr>
              <a:t>增加写端口数（不采用）</a:t>
            </a:r>
            <a:endParaRPr lang="en-US" altLang="zh-CN" b="1" dirty="0" smtClean="0">
              <a:latin typeface="Comic Sans MS" panose="030F0702030302020204" pitchFamily="66" charset="0"/>
            </a:endParaRPr>
          </a:p>
          <a:p>
            <a:pPr lvl="1">
              <a:lnSpc>
                <a:spcPct val="120000"/>
              </a:lnSpc>
              <a:spcBef>
                <a:spcPct val="0"/>
              </a:spcBef>
            </a:pPr>
            <a:r>
              <a:rPr lang="zh-CN" altLang="en-US" sz="2400" b="1" dirty="0" smtClean="0">
                <a:latin typeface="Comic Sans MS" panose="030F0702030302020204" pitchFamily="66" charset="0"/>
              </a:rPr>
              <a:t>稳定状态一般是写一个寄存器</a:t>
            </a:r>
            <a:endParaRPr lang="en-US" altLang="zh-CN" sz="2400" b="1" dirty="0" smtClean="0">
              <a:latin typeface="Comic Sans MS" panose="030F0702030302020204" pitchFamily="66" charset="0"/>
            </a:endParaRPr>
          </a:p>
          <a:p>
            <a:pPr>
              <a:lnSpc>
                <a:spcPct val="120000"/>
              </a:lnSpc>
              <a:spcBef>
                <a:spcPct val="0"/>
              </a:spcBef>
            </a:pPr>
            <a:r>
              <a:rPr lang="zh-CN" altLang="en-US" b="1" dirty="0" smtClean="0">
                <a:latin typeface="Comic Sans MS" panose="030F0702030302020204" pitchFamily="66" charset="0"/>
              </a:rPr>
              <a:t>检测和插入空周期，使写操作串行化</a:t>
            </a:r>
            <a:endParaRPr lang="en-US" altLang="zh-CN" b="1" dirty="0" smtClean="0">
              <a:latin typeface="Comic Sans MS" panose="030F0702030302020204" pitchFamily="66" charset="0"/>
            </a:endParaRPr>
          </a:p>
          <a:p>
            <a:pPr lvl="1">
              <a:lnSpc>
                <a:spcPct val="120000"/>
              </a:lnSpc>
              <a:spcBef>
                <a:spcPct val="0"/>
              </a:spcBef>
            </a:pPr>
            <a:r>
              <a:rPr lang="zh-CN" altLang="en-US" sz="2400" b="1" dirty="0" smtClean="0">
                <a:solidFill>
                  <a:srgbClr val="0000FF"/>
                </a:solidFill>
                <a:latin typeface="Comic Sans MS" panose="030F0702030302020204" pitchFamily="66" charset="0"/>
              </a:rPr>
              <a:t>在</a:t>
            </a:r>
            <a:r>
              <a:rPr lang="en-US" altLang="zh-CN" sz="2400" b="1" dirty="0" smtClean="0">
                <a:solidFill>
                  <a:srgbClr val="0000FF"/>
                </a:solidFill>
                <a:latin typeface="Comic Sans MS" panose="030F0702030302020204" pitchFamily="66" charset="0"/>
              </a:rPr>
              <a:t>ID</a:t>
            </a:r>
            <a:r>
              <a:rPr lang="zh-CN" altLang="en-US" sz="2400" b="1" dirty="0" smtClean="0">
                <a:solidFill>
                  <a:srgbClr val="0000FF"/>
                </a:solidFill>
                <a:latin typeface="Comic Sans MS" panose="030F0702030302020204" pitchFamily="66" charset="0"/>
              </a:rPr>
              <a:t>阶段跟踪写端口的使用，如果检测到</a:t>
            </a:r>
            <a:r>
              <a:rPr lang="zh-CN" altLang="en-US" sz="2400" b="1" dirty="0" smtClean="0">
                <a:solidFill>
                  <a:srgbClr val="FF0000"/>
                </a:solidFill>
                <a:latin typeface="Comic Sans MS" panose="030F0702030302020204" pitchFamily="66" charset="0"/>
              </a:rPr>
              <a:t>写操作冲突</a:t>
            </a:r>
            <a:r>
              <a:rPr lang="zh-CN" altLang="en-US" sz="2400" b="1" dirty="0" smtClean="0">
                <a:solidFill>
                  <a:srgbClr val="0000FF"/>
                </a:solidFill>
                <a:latin typeface="Comic Sans MS" panose="030F0702030302020204" pitchFamily="66" charset="0"/>
              </a:rPr>
              <a:t>，则在</a:t>
            </a:r>
            <a:r>
              <a:rPr lang="en-US" altLang="zh-CN" sz="2400" b="1" dirty="0" smtClean="0">
                <a:solidFill>
                  <a:srgbClr val="0000FF"/>
                </a:solidFill>
                <a:latin typeface="Comic Sans MS" panose="030F0702030302020204" pitchFamily="66" charset="0"/>
              </a:rPr>
              <a:t>ID</a:t>
            </a:r>
            <a:r>
              <a:rPr lang="zh-CN" altLang="en-US" sz="2400" b="1" dirty="0" smtClean="0">
                <a:solidFill>
                  <a:srgbClr val="0000FF"/>
                </a:solidFill>
                <a:latin typeface="Comic Sans MS" panose="030F0702030302020204" pitchFamily="66" charset="0"/>
              </a:rPr>
              <a:t>阶段之后就</a:t>
            </a:r>
            <a:r>
              <a:rPr lang="zh-CN" altLang="en-US" sz="2400" b="1" dirty="0" smtClean="0">
                <a:solidFill>
                  <a:srgbClr val="FF0000"/>
                </a:solidFill>
                <a:latin typeface="Comic Sans MS" panose="030F0702030302020204" pitchFamily="66" charset="0"/>
              </a:rPr>
              <a:t>插入空周期</a:t>
            </a:r>
            <a:endParaRPr lang="en-US" altLang="zh-CN" sz="2400" b="1" dirty="0" smtClean="0">
              <a:solidFill>
                <a:srgbClr val="FF0000"/>
              </a:solidFill>
              <a:latin typeface="Comic Sans MS" panose="030F0702030302020204" pitchFamily="66" charset="0"/>
            </a:endParaRPr>
          </a:p>
          <a:p>
            <a:pPr lvl="2">
              <a:lnSpc>
                <a:spcPct val="120000"/>
              </a:lnSpc>
              <a:spcBef>
                <a:spcPct val="0"/>
              </a:spcBef>
            </a:pPr>
            <a:r>
              <a:rPr lang="zh-CN" altLang="en-US" sz="2400" b="1" dirty="0" smtClean="0">
                <a:latin typeface="Comic Sans MS" panose="030F0702030302020204" pitchFamily="66" charset="0"/>
              </a:rPr>
              <a:t>空周期的插入可能会</a:t>
            </a:r>
            <a:r>
              <a:rPr lang="zh-CN" altLang="en-US" sz="2400" b="1" dirty="0" smtClean="0">
                <a:solidFill>
                  <a:srgbClr val="FF0000"/>
                </a:solidFill>
                <a:latin typeface="Comic Sans MS" panose="030F0702030302020204" pitchFamily="66" charset="0"/>
              </a:rPr>
              <a:t>加重</a:t>
            </a:r>
            <a:r>
              <a:rPr lang="zh-CN" altLang="en-US" sz="2400" b="1" dirty="0" smtClean="0">
                <a:latin typeface="Comic Sans MS" panose="030F0702030302020204" pitchFamily="66" charset="0"/>
              </a:rPr>
              <a:t>数据冒险</a:t>
            </a:r>
            <a:endParaRPr lang="en-US" altLang="zh-CN" sz="2400" b="1" dirty="0" smtClean="0">
              <a:latin typeface="Comic Sans MS" panose="030F0702030302020204" pitchFamily="66" charset="0"/>
            </a:endParaRPr>
          </a:p>
          <a:p>
            <a:pPr lvl="2">
              <a:lnSpc>
                <a:spcPct val="120000"/>
              </a:lnSpc>
              <a:spcBef>
                <a:spcPct val="0"/>
              </a:spcBef>
            </a:pPr>
            <a:r>
              <a:rPr lang="zh-CN" altLang="en-US" sz="2400" b="1" dirty="0" smtClean="0">
                <a:latin typeface="Comic Sans MS" panose="030F0702030302020204" pitchFamily="66" charset="0"/>
              </a:rPr>
              <a:t>所有的检测功能和空周期插入操作都在</a:t>
            </a:r>
            <a:r>
              <a:rPr lang="en-US" altLang="zh-CN" sz="2400" b="1" dirty="0" smtClean="0">
                <a:latin typeface="Comic Sans MS" panose="030F0702030302020204" pitchFamily="66" charset="0"/>
              </a:rPr>
              <a:t>ID</a:t>
            </a:r>
            <a:r>
              <a:rPr lang="zh-CN" altLang="en-US" sz="2400" b="1" dirty="0" smtClean="0">
                <a:latin typeface="Comic Sans MS" panose="030F0702030302020204" pitchFamily="66" charset="0"/>
              </a:rPr>
              <a:t>级进行</a:t>
            </a:r>
            <a:endParaRPr lang="en-US" altLang="zh-CN" sz="2400" b="1" dirty="0" smtClean="0">
              <a:latin typeface="Comic Sans MS" panose="030F0702030302020204" pitchFamily="66" charset="0"/>
            </a:endParaRPr>
          </a:p>
          <a:p>
            <a:pPr lvl="1">
              <a:lnSpc>
                <a:spcPct val="120000"/>
              </a:lnSpc>
              <a:spcBef>
                <a:spcPct val="0"/>
              </a:spcBef>
            </a:pPr>
            <a:r>
              <a:rPr lang="zh-CN" altLang="en-US" sz="2400" b="1" dirty="0" smtClean="0">
                <a:solidFill>
                  <a:srgbClr val="0000FF"/>
                </a:solidFill>
                <a:latin typeface="Comic Sans MS" panose="030F0702030302020204" pitchFamily="66" charset="0"/>
              </a:rPr>
              <a:t>如果将检测的时机改为</a:t>
            </a:r>
            <a:r>
              <a:rPr lang="en-US" altLang="zh-CN" sz="2400" b="1" dirty="0" smtClean="0">
                <a:solidFill>
                  <a:srgbClr val="0000FF"/>
                </a:solidFill>
                <a:latin typeface="Comic Sans MS" panose="030F0702030302020204" pitchFamily="66" charset="0"/>
              </a:rPr>
              <a:t>MEM</a:t>
            </a:r>
            <a:r>
              <a:rPr lang="zh-CN" altLang="en-US" sz="2400" b="1" dirty="0" smtClean="0">
                <a:solidFill>
                  <a:srgbClr val="0000FF"/>
                </a:solidFill>
                <a:latin typeface="Comic Sans MS" panose="030F0702030302020204" pitchFamily="66" charset="0"/>
              </a:rPr>
              <a:t>阶段或</a:t>
            </a:r>
            <a:r>
              <a:rPr lang="en-US" altLang="zh-CN" sz="2400" b="1" dirty="0" smtClean="0">
                <a:solidFill>
                  <a:srgbClr val="0000FF"/>
                </a:solidFill>
                <a:latin typeface="Comic Sans MS" panose="030F0702030302020204" pitchFamily="66" charset="0"/>
              </a:rPr>
              <a:t>WB</a:t>
            </a:r>
            <a:r>
              <a:rPr lang="zh-CN" altLang="en-US" sz="2400" b="1" dirty="0" smtClean="0">
                <a:solidFill>
                  <a:srgbClr val="0000FF"/>
                </a:solidFill>
                <a:latin typeface="Comic Sans MS" panose="030F0702030302020204" pitchFamily="66" charset="0"/>
              </a:rPr>
              <a:t>阶段？</a:t>
            </a:r>
            <a:endParaRPr lang="en-US" altLang="zh-CN" sz="2400" b="1" dirty="0" smtClean="0">
              <a:solidFill>
                <a:srgbClr val="0000FF"/>
              </a:solidFill>
              <a:latin typeface="Comic Sans MS" panose="030F0702030302020204" pitchFamily="66" charset="0"/>
            </a:endParaRPr>
          </a:p>
          <a:p>
            <a:pPr lvl="2">
              <a:lnSpc>
                <a:spcPct val="120000"/>
              </a:lnSpc>
              <a:spcBef>
                <a:spcPct val="0"/>
              </a:spcBef>
            </a:pPr>
            <a:r>
              <a:rPr lang="zh-CN" altLang="en-US" sz="2400" b="1" dirty="0" smtClean="0">
                <a:latin typeface="Comic Sans MS" panose="030F0702030302020204" pitchFamily="66" charset="0"/>
              </a:rPr>
              <a:t>容易实现冲突检测</a:t>
            </a:r>
            <a:r>
              <a:rPr lang="en-US" altLang="zh-CN" sz="2400" b="1" dirty="0" smtClean="0">
                <a:latin typeface="Comic Sans MS" panose="030F0702030302020204" pitchFamily="66" charset="0"/>
              </a:rPr>
              <a:t> </a:t>
            </a:r>
            <a:endParaRPr lang="en-US" altLang="zh-CN" sz="2400" b="1" dirty="0" smtClean="0">
              <a:latin typeface="Comic Sans MS" panose="030F0702030302020204" pitchFamily="66" charset="0"/>
            </a:endParaRPr>
          </a:p>
          <a:p>
            <a:pPr lvl="2">
              <a:lnSpc>
                <a:spcPct val="120000"/>
              </a:lnSpc>
              <a:spcBef>
                <a:spcPct val="0"/>
              </a:spcBef>
            </a:pPr>
            <a:r>
              <a:rPr lang="zh-CN" altLang="en-US" sz="2400" b="1" dirty="0" smtClean="0">
                <a:latin typeface="Comic Sans MS" panose="030F0702030302020204" pitchFamily="66" charset="0"/>
              </a:rPr>
              <a:t>复杂化了流水线的控制，因为插入空周期可能发生在两处</a:t>
            </a:r>
            <a:r>
              <a:rPr lang="en-US" altLang="zh-CN" sz="2400" b="1" dirty="0" smtClean="0">
                <a:latin typeface="Comic Sans MS" panose="030F0702030302020204" pitchFamily="66" charset="0"/>
              </a:rPr>
              <a:t> </a:t>
            </a:r>
            <a:endParaRPr lang="en-US" altLang="zh-CN" sz="2400" b="1" dirty="0" smtClean="0">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8" name="Rectangle 2"/>
          <p:cNvSpPr>
            <a:spLocks noGrp="1" noChangeArrowheads="1"/>
          </p:cNvSpPr>
          <p:nvPr>
            <p:ph type="title"/>
          </p:nvPr>
        </p:nvSpPr>
        <p:spPr>
          <a:xfrm>
            <a:off x="0" y="404664"/>
            <a:ext cx="9443392" cy="1143000"/>
          </a:xfrm>
        </p:spPr>
        <p:txBody>
          <a:bodyPr>
            <a:normAutofit/>
          </a:bodyPr>
          <a:lstStyle/>
          <a:p>
            <a:pPr>
              <a:defRPr/>
            </a:pPr>
            <a:r>
              <a:rPr lang="zh-CN" altLang="en-US" sz="4000" b="1" dirty="0" smtClean="0">
                <a:solidFill>
                  <a:srgbClr val="FF0000"/>
                </a:solidFill>
              </a:rPr>
              <a:t>在</a:t>
            </a:r>
            <a:r>
              <a:rPr lang="zh-CN" altLang="en-US" sz="4000" b="1" dirty="0" smtClean="0"/>
              <a:t>进入</a:t>
            </a:r>
            <a:r>
              <a:rPr lang="en-US" altLang="zh-CN" sz="4000" b="1" dirty="0" smtClean="0"/>
              <a:t>MEM</a:t>
            </a:r>
            <a:r>
              <a:rPr lang="zh-CN" altLang="en-US" sz="4000" b="1" dirty="0" smtClean="0">
                <a:solidFill>
                  <a:srgbClr val="FF0000"/>
                </a:solidFill>
              </a:rPr>
              <a:t>检测写端口的结构冲突</a:t>
            </a:r>
            <a:endParaRPr lang="en-US" altLang="zh-CN" sz="4000" b="1" dirty="0">
              <a:solidFill>
                <a:srgbClr val="FF0000"/>
              </a:solidFill>
            </a:endParaRPr>
          </a:p>
        </p:txBody>
      </p:sp>
      <p:graphicFrame>
        <p:nvGraphicFramePr>
          <p:cNvPr id="2" name="对象 1"/>
          <p:cNvGraphicFramePr>
            <a:graphicFrameLocks noChangeAspect="1"/>
          </p:cNvGraphicFramePr>
          <p:nvPr/>
        </p:nvGraphicFramePr>
        <p:xfrm>
          <a:off x="311150" y="1682750"/>
          <a:ext cx="8431213" cy="4187825"/>
        </p:xfrm>
        <a:graphic>
          <a:graphicData uri="http://schemas.openxmlformats.org/presentationml/2006/ole">
            <mc:AlternateContent xmlns:mc="http://schemas.openxmlformats.org/markup-compatibility/2006">
              <mc:Choice xmlns:v="urn:schemas-microsoft-com:vml" Requires="v">
                <p:oleObj spid="_x0000_s60518" name="Document" r:id="rId1" imgW="8584565" imgH="4284345" progId="Word.Document.8">
                  <p:embed/>
                </p:oleObj>
              </mc:Choice>
              <mc:Fallback>
                <p:oleObj name="Document" r:id="rId1" imgW="8584565" imgH="4284345" progId="Word.Document.8">
                  <p:embed/>
                  <p:pic>
                    <p:nvPicPr>
                      <p:cNvPr id="0" name="Object 3"/>
                      <p:cNvPicPr>
                        <a:picLocks noChangeAspect="1" noChangeArrowheads="1"/>
                      </p:cNvPicPr>
                      <p:nvPr/>
                    </p:nvPicPr>
                    <p:blipFill>
                      <a:blip r:embed="rId2"/>
                      <a:srcRect/>
                      <a:stretch>
                        <a:fillRect/>
                      </a:stretch>
                    </p:blipFill>
                    <p:spPr bwMode="auto">
                      <a:xfrm>
                        <a:off x="311150" y="1682750"/>
                        <a:ext cx="8431213" cy="4187825"/>
                      </a:xfrm>
                      <a:prstGeom prst="rect">
                        <a:avLst/>
                      </a:prstGeom>
                      <a:solidFill>
                        <a:srgbClr val="EAEAEA"/>
                      </a:solidFill>
                      <a:ln w="9525">
                        <a:solidFill>
                          <a:schemeClr val="tx1"/>
                        </a:solidFill>
                        <a:miter lim="800000"/>
                        <a:headEnd/>
                        <a:tailEnd/>
                      </a:ln>
                      <a:effectLst>
                        <a:outerShdw dist="71842" dir="2700000" algn="ctr" rotWithShape="0">
                          <a:schemeClr val="tx1"/>
                        </a:outerShdw>
                      </a:effectLst>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b="1" dirty="0" smtClean="0">
                <a:solidFill>
                  <a:srgbClr val="FF0000"/>
                </a:solidFill>
              </a:rPr>
              <a:t>data </a:t>
            </a:r>
            <a:r>
              <a:rPr lang="en-US" altLang="zh-CN" b="1" dirty="0">
                <a:solidFill>
                  <a:srgbClr val="FF0000"/>
                </a:solidFill>
              </a:rPr>
              <a:t>hazards </a:t>
            </a:r>
            <a:r>
              <a:rPr lang="zh-CN" altLang="en-US" b="1" dirty="0" smtClean="0">
                <a:solidFill>
                  <a:srgbClr val="FF0000"/>
                </a:solidFill>
              </a:rPr>
              <a:t>的分类</a:t>
            </a:r>
            <a:endParaRPr lang="en-US" altLang="zh-CN" b="1" dirty="0">
              <a:solidFill>
                <a:srgbClr val="FF0000"/>
              </a:solidFill>
            </a:endParaRPr>
          </a:p>
        </p:txBody>
      </p:sp>
      <p:sp>
        <p:nvSpPr>
          <p:cNvPr id="35843" name="Rectangle 3"/>
          <p:cNvSpPr>
            <a:spLocks noGrp="1" noChangeArrowheads="1"/>
          </p:cNvSpPr>
          <p:nvPr>
            <p:ph type="body" idx="1"/>
          </p:nvPr>
        </p:nvSpPr>
        <p:spPr>
          <a:xfrm>
            <a:off x="214282" y="1268760"/>
            <a:ext cx="8686800" cy="5472608"/>
          </a:xfrm>
        </p:spPr>
        <p:txBody>
          <a:bodyPr>
            <a:normAutofit/>
          </a:bodyPr>
          <a:lstStyle/>
          <a:p>
            <a:pPr>
              <a:lnSpc>
                <a:spcPct val="90000"/>
              </a:lnSpc>
            </a:pPr>
            <a:r>
              <a:rPr lang="zh-CN" altLang="en-US" sz="2400" b="1" dirty="0" smtClean="0">
                <a:solidFill>
                  <a:srgbClr val="000000"/>
                </a:solidFill>
                <a:latin typeface="Comic Sans MS" panose="030F0702030302020204" pitchFamily="66" charset="0"/>
              </a:rPr>
              <a:t>考虑两条指令</a:t>
            </a:r>
            <a:r>
              <a:rPr lang="en-US" altLang="zh-CN" sz="2400" b="1" dirty="0" smtClean="0">
                <a:solidFill>
                  <a:srgbClr val="000000"/>
                </a:solidFill>
                <a:latin typeface="Comic Sans MS" panose="030F0702030302020204" pitchFamily="66" charset="0"/>
              </a:rPr>
              <a:t>, </a:t>
            </a:r>
            <a:r>
              <a:rPr lang="en-US" altLang="zh-CN" sz="2400" b="1" dirty="0">
                <a:solidFill>
                  <a:srgbClr val="000000"/>
                </a:solidFill>
                <a:latin typeface="Comic Sans MS" panose="030F0702030302020204" pitchFamily="66" charset="0"/>
              </a:rPr>
              <a:t>A </a:t>
            </a:r>
            <a:r>
              <a:rPr lang="zh-CN" altLang="en-US" sz="2400" b="1" dirty="0" smtClean="0">
                <a:solidFill>
                  <a:srgbClr val="000000"/>
                </a:solidFill>
                <a:latin typeface="Comic Sans MS" panose="030F0702030302020204" pitchFamily="66" charset="0"/>
              </a:rPr>
              <a:t>和</a:t>
            </a:r>
            <a:r>
              <a:rPr lang="en-US" altLang="zh-CN" sz="2400" b="1" dirty="0" smtClean="0">
                <a:solidFill>
                  <a:srgbClr val="000000"/>
                </a:solidFill>
                <a:latin typeface="Comic Sans MS" panose="030F0702030302020204" pitchFamily="66" charset="0"/>
              </a:rPr>
              <a:t> B</a:t>
            </a:r>
            <a:r>
              <a:rPr lang="zh-CN" altLang="en-US" sz="2400" b="1" dirty="0" smtClean="0">
                <a:solidFill>
                  <a:srgbClr val="000000"/>
                </a:solidFill>
                <a:latin typeface="Comic Sans MS" panose="030F0702030302020204" pitchFamily="66" charset="0"/>
              </a:rPr>
              <a:t>。</a:t>
            </a:r>
            <a:r>
              <a:rPr lang="en-US" altLang="zh-CN" sz="2400" b="1" dirty="0" smtClean="0">
                <a:solidFill>
                  <a:srgbClr val="000000"/>
                </a:solidFill>
                <a:latin typeface="Comic Sans MS" panose="030F0702030302020204" pitchFamily="66" charset="0"/>
              </a:rPr>
              <a:t>A </a:t>
            </a:r>
            <a:r>
              <a:rPr lang="zh-CN" altLang="en-US" sz="2400" b="1" dirty="0" smtClean="0">
                <a:solidFill>
                  <a:srgbClr val="000000"/>
                </a:solidFill>
                <a:latin typeface="Comic Sans MS" panose="030F0702030302020204" pitchFamily="66" charset="0"/>
              </a:rPr>
              <a:t>在</a:t>
            </a:r>
            <a:r>
              <a:rPr lang="en-US" altLang="zh-CN" sz="2400" b="1" dirty="0" smtClean="0">
                <a:solidFill>
                  <a:srgbClr val="000000"/>
                </a:solidFill>
                <a:latin typeface="Comic Sans MS" panose="030F0702030302020204" pitchFamily="66" charset="0"/>
              </a:rPr>
              <a:t>B</a:t>
            </a:r>
            <a:r>
              <a:rPr lang="zh-CN" altLang="en-US" sz="2400" b="1" dirty="0" smtClean="0">
                <a:solidFill>
                  <a:srgbClr val="000000"/>
                </a:solidFill>
                <a:latin typeface="Comic Sans MS" panose="030F0702030302020204" pitchFamily="66" charset="0"/>
              </a:rPr>
              <a:t>之前</a:t>
            </a:r>
            <a:endParaRPr lang="en-US" altLang="zh-CN" sz="2400" b="1" dirty="0">
              <a:solidFill>
                <a:srgbClr val="0000FF"/>
              </a:solidFill>
              <a:latin typeface="Comic Sans MS" panose="030F0702030302020204" pitchFamily="66" charset="0"/>
            </a:endParaRPr>
          </a:p>
          <a:p>
            <a:pPr>
              <a:lnSpc>
                <a:spcPct val="90000"/>
              </a:lnSpc>
            </a:pPr>
            <a:endParaRPr lang="en-US" altLang="zh-CN" sz="2400" b="1" dirty="0">
              <a:solidFill>
                <a:srgbClr val="0000FF"/>
              </a:solidFill>
              <a:latin typeface="Comic Sans MS" panose="030F0702030302020204" pitchFamily="66" charset="0"/>
            </a:endParaRPr>
          </a:p>
          <a:p>
            <a:pPr>
              <a:lnSpc>
                <a:spcPct val="90000"/>
              </a:lnSpc>
            </a:pPr>
            <a:endParaRPr lang="en-US" altLang="zh-CN" sz="2400" b="1" dirty="0">
              <a:solidFill>
                <a:srgbClr val="0000FF"/>
              </a:solidFill>
              <a:latin typeface="Comic Sans MS" panose="030F0702030302020204" pitchFamily="66" charset="0"/>
            </a:endParaRPr>
          </a:p>
          <a:p>
            <a:pPr>
              <a:lnSpc>
                <a:spcPct val="90000"/>
              </a:lnSpc>
            </a:pPr>
            <a:endParaRPr lang="en-US" altLang="zh-CN" sz="2400" b="1" dirty="0">
              <a:solidFill>
                <a:srgbClr val="0000FF"/>
              </a:solidFill>
              <a:latin typeface="Comic Sans MS" panose="030F0702030302020204" pitchFamily="66" charset="0"/>
            </a:endParaRPr>
          </a:p>
          <a:p>
            <a:pPr>
              <a:lnSpc>
                <a:spcPct val="90000"/>
              </a:lnSpc>
            </a:pPr>
            <a:endParaRPr lang="en-US" altLang="zh-CN" sz="2400" b="1" dirty="0">
              <a:solidFill>
                <a:srgbClr val="0000FF"/>
              </a:solidFill>
              <a:latin typeface="Comic Sans MS" panose="030F0702030302020204" pitchFamily="66" charset="0"/>
            </a:endParaRPr>
          </a:p>
          <a:p>
            <a:pPr>
              <a:lnSpc>
                <a:spcPts val="2700"/>
              </a:lnSpc>
            </a:pPr>
            <a:r>
              <a:rPr lang="en-US" altLang="zh-CN" sz="2400" b="1" dirty="0">
                <a:solidFill>
                  <a:srgbClr val="0000FF"/>
                </a:solidFill>
                <a:latin typeface="Comic Sans MS" panose="030F0702030302020204" pitchFamily="66" charset="0"/>
              </a:rPr>
              <a:t>RAW( Read after write)  </a:t>
            </a:r>
            <a:r>
              <a:rPr lang="zh-CN" altLang="en-US" sz="2400" b="1" dirty="0" smtClean="0">
                <a:solidFill>
                  <a:srgbClr val="0000FF"/>
                </a:solidFill>
                <a:latin typeface="Comic Sans MS" panose="030F0702030302020204" pitchFamily="66" charset="0"/>
              </a:rPr>
              <a:t>真相关 </a:t>
            </a:r>
            <a:r>
              <a:rPr lang="en-US" altLang="zh-CN" sz="2400" b="1" dirty="0" smtClean="0">
                <a:solidFill>
                  <a:srgbClr val="0000FF"/>
                </a:solidFill>
                <a:latin typeface="Comic Sans MS" panose="030F0702030302020204" pitchFamily="66" charset="0"/>
              </a:rPr>
              <a:t>true </a:t>
            </a:r>
            <a:r>
              <a:rPr lang="en-US" altLang="zh-CN" sz="2400" b="1" dirty="0">
                <a:solidFill>
                  <a:srgbClr val="0000FF"/>
                </a:solidFill>
                <a:latin typeface="Comic Sans MS" panose="030F0702030302020204" pitchFamily="66" charset="0"/>
              </a:rPr>
              <a:t>dependence</a:t>
            </a:r>
            <a:endParaRPr lang="en-US" altLang="zh-CN" sz="2400" b="1" dirty="0">
              <a:solidFill>
                <a:srgbClr val="0000FF"/>
              </a:solidFill>
              <a:latin typeface="Comic Sans MS" panose="030F0702030302020204" pitchFamily="66" charset="0"/>
            </a:endParaRPr>
          </a:p>
          <a:p>
            <a:pPr lvl="1">
              <a:lnSpc>
                <a:spcPts val="2700"/>
              </a:lnSpc>
            </a:pPr>
            <a:r>
              <a:rPr lang="zh-CN" altLang="en-US" sz="2000" b="1" dirty="0" smtClean="0"/>
              <a:t>指令</a:t>
            </a:r>
            <a:r>
              <a:rPr lang="en-US" altLang="zh-CN" sz="2000" b="1" dirty="0" smtClean="0"/>
              <a:t> </a:t>
            </a:r>
            <a:r>
              <a:rPr lang="en-US" altLang="zh-CN" sz="2000" b="1" dirty="0"/>
              <a:t>A </a:t>
            </a:r>
            <a:r>
              <a:rPr lang="zh-CN" altLang="en-US" sz="2000" b="1" dirty="0" smtClean="0"/>
              <a:t>写</a:t>
            </a:r>
            <a:r>
              <a:rPr lang="en-US" altLang="zh-CN" sz="2000" b="1" dirty="0" smtClean="0">
                <a:solidFill>
                  <a:srgbClr val="FF0000"/>
                </a:solidFill>
              </a:rPr>
              <a:t>Rx</a:t>
            </a:r>
            <a:r>
              <a:rPr lang="zh-CN" altLang="en-US" sz="2000" b="1" dirty="0" smtClean="0"/>
              <a:t>，指令</a:t>
            </a:r>
            <a:r>
              <a:rPr lang="en-US" altLang="zh-CN" sz="2000" b="1" dirty="0" smtClean="0"/>
              <a:t> </a:t>
            </a:r>
            <a:r>
              <a:rPr lang="en-US" altLang="zh-CN" sz="2000" b="1" dirty="0"/>
              <a:t>B </a:t>
            </a:r>
            <a:r>
              <a:rPr lang="zh-CN" altLang="en-US" sz="2000" b="1" dirty="0" smtClean="0"/>
              <a:t>读</a:t>
            </a:r>
            <a:r>
              <a:rPr lang="en-US" altLang="zh-CN" sz="2000" b="1" dirty="0" smtClean="0"/>
              <a:t> </a:t>
            </a:r>
            <a:r>
              <a:rPr lang="en-US" altLang="zh-CN" sz="2000" b="1" dirty="0">
                <a:solidFill>
                  <a:srgbClr val="FF0000"/>
                </a:solidFill>
              </a:rPr>
              <a:t>Rx</a:t>
            </a:r>
            <a:endParaRPr lang="en-US" altLang="zh-CN" sz="1800" b="1" dirty="0">
              <a:solidFill>
                <a:srgbClr val="FF0000"/>
              </a:solidFill>
              <a:latin typeface="Comic Sans MS" panose="030F0702030302020204" pitchFamily="66" charset="0"/>
            </a:endParaRPr>
          </a:p>
          <a:p>
            <a:pPr>
              <a:lnSpc>
                <a:spcPts val="2700"/>
              </a:lnSpc>
            </a:pPr>
            <a:r>
              <a:rPr lang="en-US" altLang="zh-CN" sz="2400" b="1" dirty="0">
                <a:solidFill>
                  <a:srgbClr val="0000FF"/>
                </a:solidFill>
                <a:latin typeface="Comic Sans MS" panose="030F0702030302020204" pitchFamily="66" charset="0"/>
              </a:rPr>
              <a:t>WAW(Write after write) </a:t>
            </a:r>
            <a:r>
              <a:rPr lang="zh-CN" altLang="en-US" sz="2400" b="1" dirty="0" smtClean="0">
                <a:solidFill>
                  <a:srgbClr val="0000FF"/>
                </a:solidFill>
                <a:latin typeface="Comic Sans MS" panose="030F0702030302020204" pitchFamily="66" charset="0"/>
              </a:rPr>
              <a:t>输出相关 </a:t>
            </a:r>
            <a:r>
              <a:rPr lang="en-US" altLang="zh-CN" sz="2400" b="1" dirty="0" smtClean="0">
                <a:solidFill>
                  <a:srgbClr val="0000FF"/>
                </a:solidFill>
                <a:latin typeface="Comic Sans MS" panose="030F0702030302020204" pitchFamily="66" charset="0"/>
              </a:rPr>
              <a:t>output </a:t>
            </a:r>
            <a:r>
              <a:rPr lang="en-US" altLang="zh-CN" sz="2400" b="1" dirty="0">
                <a:solidFill>
                  <a:srgbClr val="0000FF"/>
                </a:solidFill>
                <a:latin typeface="Comic Sans MS" panose="030F0702030302020204" pitchFamily="66" charset="0"/>
              </a:rPr>
              <a:t>dependence</a:t>
            </a:r>
            <a:endParaRPr lang="en-US" altLang="zh-CN" sz="2400" b="1" dirty="0">
              <a:solidFill>
                <a:srgbClr val="0000FF"/>
              </a:solidFill>
              <a:latin typeface="Comic Sans MS" panose="030F0702030302020204" pitchFamily="66" charset="0"/>
            </a:endParaRPr>
          </a:p>
          <a:p>
            <a:pPr lvl="1">
              <a:lnSpc>
                <a:spcPts val="2700"/>
              </a:lnSpc>
            </a:pPr>
            <a:r>
              <a:rPr lang="zh-CN" altLang="en-US" sz="2000" b="1" dirty="0" smtClean="0"/>
              <a:t>指令</a:t>
            </a:r>
            <a:r>
              <a:rPr lang="en-US" altLang="zh-CN" sz="2000" b="1" dirty="0" smtClean="0"/>
              <a:t> </a:t>
            </a:r>
            <a:r>
              <a:rPr lang="en-US" altLang="zh-CN" sz="2000" b="1" dirty="0"/>
              <a:t>A </a:t>
            </a:r>
            <a:r>
              <a:rPr lang="zh-CN" altLang="en-US" sz="2000" b="1" dirty="0" smtClean="0"/>
              <a:t>写</a:t>
            </a:r>
            <a:r>
              <a:rPr lang="en-US" altLang="zh-CN" sz="2000" b="1" dirty="0" smtClean="0">
                <a:solidFill>
                  <a:srgbClr val="FF0000"/>
                </a:solidFill>
              </a:rPr>
              <a:t>Rx</a:t>
            </a:r>
            <a:r>
              <a:rPr lang="zh-CN" altLang="en-US" sz="2000" b="1" dirty="0" smtClean="0"/>
              <a:t>，指令</a:t>
            </a:r>
            <a:r>
              <a:rPr lang="en-US" altLang="zh-CN" sz="2000" b="1" dirty="0" smtClean="0"/>
              <a:t> </a:t>
            </a:r>
            <a:r>
              <a:rPr lang="en-US" altLang="zh-CN" sz="2000" b="1" dirty="0"/>
              <a:t>B </a:t>
            </a:r>
            <a:r>
              <a:rPr lang="zh-CN" altLang="en-US" sz="2000" b="1" dirty="0" smtClean="0"/>
              <a:t>写</a:t>
            </a:r>
            <a:r>
              <a:rPr lang="en-US" altLang="zh-CN" sz="2000" b="1" dirty="0" smtClean="0"/>
              <a:t> </a:t>
            </a:r>
            <a:r>
              <a:rPr lang="en-US" altLang="zh-CN" sz="2000" b="1" dirty="0">
                <a:solidFill>
                  <a:srgbClr val="FF0000"/>
                </a:solidFill>
              </a:rPr>
              <a:t>Rx</a:t>
            </a:r>
            <a:endParaRPr lang="en-US" altLang="zh-CN" sz="2000" b="1" dirty="0">
              <a:solidFill>
                <a:srgbClr val="FF0000"/>
              </a:solidFill>
              <a:latin typeface="Comic Sans MS" panose="030F0702030302020204" pitchFamily="66" charset="0"/>
            </a:endParaRPr>
          </a:p>
          <a:p>
            <a:pPr>
              <a:lnSpc>
                <a:spcPts val="2700"/>
              </a:lnSpc>
            </a:pPr>
            <a:r>
              <a:rPr lang="en-US" altLang="zh-CN" sz="2400" b="1" dirty="0">
                <a:solidFill>
                  <a:srgbClr val="0000FF"/>
                </a:solidFill>
                <a:latin typeface="Comic Sans MS" panose="030F0702030302020204" pitchFamily="66" charset="0"/>
              </a:rPr>
              <a:t>WAR( Write after read) </a:t>
            </a:r>
            <a:r>
              <a:rPr lang="zh-CN" altLang="en-US" sz="2400" b="1" dirty="0" smtClean="0">
                <a:solidFill>
                  <a:srgbClr val="0000FF"/>
                </a:solidFill>
                <a:latin typeface="Comic Sans MS" panose="030F0702030302020204" pitchFamily="66" charset="0"/>
              </a:rPr>
              <a:t>反相关 </a:t>
            </a:r>
            <a:r>
              <a:rPr lang="en-US" altLang="zh-CN" sz="2400" b="1" dirty="0" smtClean="0">
                <a:solidFill>
                  <a:srgbClr val="0000FF"/>
                </a:solidFill>
                <a:latin typeface="Comic Sans MS" panose="030F0702030302020204" pitchFamily="66" charset="0"/>
              </a:rPr>
              <a:t>anti-</a:t>
            </a:r>
            <a:r>
              <a:rPr lang="en-US" altLang="zh-CN" sz="2400" b="1" dirty="0" err="1" smtClean="0">
                <a:solidFill>
                  <a:srgbClr val="0000FF"/>
                </a:solidFill>
                <a:latin typeface="Comic Sans MS" panose="030F0702030302020204" pitchFamily="66" charset="0"/>
              </a:rPr>
              <a:t>denpendence</a:t>
            </a:r>
            <a:endParaRPr lang="en-US" altLang="zh-CN" sz="2400" b="1" dirty="0">
              <a:solidFill>
                <a:srgbClr val="0000FF"/>
              </a:solidFill>
              <a:latin typeface="Comic Sans MS" panose="030F0702030302020204" pitchFamily="66" charset="0"/>
            </a:endParaRPr>
          </a:p>
          <a:p>
            <a:pPr lvl="1">
              <a:lnSpc>
                <a:spcPts val="2700"/>
              </a:lnSpc>
            </a:pPr>
            <a:r>
              <a:rPr lang="zh-CN" altLang="en-US" sz="2000" b="1" dirty="0" smtClean="0"/>
              <a:t>指令</a:t>
            </a:r>
            <a:r>
              <a:rPr lang="en-US" altLang="zh-CN" sz="2000" b="1" dirty="0" smtClean="0"/>
              <a:t> </a:t>
            </a:r>
            <a:r>
              <a:rPr lang="en-US" altLang="zh-CN" sz="2000" b="1" dirty="0"/>
              <a:t>A </a:t>
            </a:r>
            <a:r>
              <a:rPr lang="zh-CN" altLang="en-US" sz="2000" b="1" dirty="0" smtClean="0"/>
              <a:t>读</a:t>
            </a:r>
            <a:r>
              <a:rPr lang="en-US" altLang="zh-CN" sz="2000" b="1" dirty="0" smtClean="0">
                <a:solidFill>
                  <a:srgbClr val="FF0000"/>
                </a:solidFill>
              </a:rPr>
              <a:t>Rx</a:t>
            </a:r>
            <a:r>
              <a:rPr lang="zh-CN" altLang="en-US" sz="2000" b="1" dirty="0" smtClean="0"/>
              <a:t>，指令</a:t>
            </a:r>
            <a:r>
              <a:rPr lang="en-US" altLang="zh-CN" sz="2000" b="1" dirty="0" smtClean="0"/>
              <a:t>B </a:t>
            </a:r>
            <a:r>
              <a:rPr lang="zh-CN" altLang="en-US" sz="2000" b="1" dirty="0" smtClean="0"/>
              <a:t>写</a:t>
            </a:r>
            <a:r>
              <a:rPr lang="en-US" altLang="zh-CN" sz="2000" b="1" dirty="0" smtClean="0"/>
              <a:t> </a:t>
            </a:r>
            <a:r>
              <a:rPr lang="en-US" altLang="zh-CN" sz="2000" b="1" dirty="0">
                <a:solidFill>
                  <a:srgbClr val="FF0000"/>
                </a:solidFill>
              </a:rPr>
              <a:t>Rx</a:t>
            </a:r>
            <a:endParaRPr lang="en-US" altLang="zh-CN" sz="2000" b="1" dirty="0">
              <a:solidFill>
                <a:srgbClr val="FF0000"/>
              </a:solidFill>
              <a:latin typeface="Comic Sans MS" panose="030F0702030302020204" pitchFamily="66" charset="0"/>
            </a:endParaRPr>
          </a:p>
          <a:p>
            <a:pPr>
              <a:lnSpc>
                <a:spcPts val="2700"/>
              </a:lnSpc>
            </a:pPr>
            <a:r>
              <a:rPr lang="zh-CN" altLang="en-US" sz="2400" b="1" dirty="0" smtClean="0">
                <a:solidFill>
                  <a:srgbClr val="000000"/>
                </a:solidFill>
                <a:latin typeface="Comic Sans MS" panose="030F0702030302020204" pitchFamily="66" charset="0"/>
              </a:rPr>
              <a:t>以上冒险的</a:t>
            </a:r>
            <a:r>
              <a:rPr lang="zh-CN" altLang="en-US" sz="2400" b="1" dirty="0" smtClean="0">
                <a:solidFill>
                  <a:srgbClr val="3333FF"/>
                </a:solidFill>
                <a:latin typeface="Comic Sans MS" panose="030F0702030302020204" pitchFamily="66" charset="0"/>
              </a:rPr>
              <a:t>命名依据</a:t>
            </a:r>
            <a:r>
              <a:rPr lang="zh-CN" altLang="en-US" sz="2400" b="1" dirty="0" smtClean="0">
                <a:solidFill>
                  <a:srgbClr val="000000"/>
                </a:solidFill>
                <a:latin typeface="Comic Sans MS" panose="030F0702030302020204" pitchFamily="66" charset="0"/>
              </a:rPr>
              <a:t>是</a:t>
            </a:r>
            <a:r>
              <a:rPr lang="zh-CN" altLang="en-US" sz="2400" b="1" dirty="0" smtClean="0">
                <a:solidFill>
                  <a:srgbClr val="3333FF"/>
                </a:solidFill>
                <a:latin typeface="Comic Sans MS" panose="030F0702030302020204" pitchFamily="66" charset="0"/>
              </a:rPr>
              <a:t>数据操作</a:t>
            </a:r>
            <a:r>
              <a:rPr lang="zh-CN" altLang="en-US" sz="2400" b="1" dirty="0" smtClean="0">
                <a:solidFill>
                  <a:srgbClr val="FF0000"/>
                </a:solidFill>
                <a:latin typeface="Comic Sans MS" panose="030F0702030302020204" pitchFamily="66" charset="0"/>
              </a:rPr>
              <a:t>必须</a:t>
            </a:r>
            <a:r>
              <a:rPr lang="zh-CN" altLang="en-US" sz="2400" b="1" dirty="0" smtClean="0">
                <a:solidFill>
                  <a:srgbClr val="000000"/>
                </a:solidFill>
                <a:latin typeface="Comic Sans MS" panose="030F0702030302020204" pitchFamily="66" charset="0"/>
              </a:rPr>
              <a:t>在流水线上保持的</a:t>
            </a:r>
            <a:r>
              <a:rPr lang="zh-CN" altLang="en-US" sz="2400" b="1" dirty="0" smtClean="0">
                <a:solidFill>
                  <a:srgbClr val="3333FF"/>
                </a:solidFill>
                <a:latin typeface="Comic Sans MS" panose="030F0702030302020204" pitchFamily="66" charset="0"/>
              </a:rPr>
              <a:t>顺序</a:t>
            </a:r>
            <a:endParaRPr lang="en-US" altLang="zh-CN" sz="2400" b="1" dirty="0">
              <a:solidFill>
                <a:srgbClr val="3333FF"/>
              </a:solidFill>
              <a:latin typeface="Comic Sans MS" panose="030F0702030302020204" pitchFamily="66" charset="0"/>
            </a:endParaRPr>
          </a:p>
        </p:txBody>
      </p:sp>
      <p:pic>
        <p:nvPicPr>
          <p:cNvPr id="35844" name="Picture 4" descr="chap3_3-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23194" y="1700808"/>
            <a:ext cx="7239000" cy="1600200"/>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a:solidFill>
                  <a:srgbClr val="FF0000"/>
                </a:solidFill>
              </a:rPr>
              <a:t>RAW dependence</a:t>
            </a:r>
            <a:endParaRPr lang="en-US" altLang="zh-CN">
              <a:solidFill>
                <a:srgbClr val="FF0000"/>
              </a:solidFill>
            </a:endParaRPr>
          </a:p>
        </p:txBody>
      </p:sp>
      <p:sp>
        <p:nvSpPr>
          <p:cNvPr id="36867" name="Rectangle 3"/>
          <p:cNvSpPr>
            <a:spLocks noGrp="1" noChangeArrowheads="1"/>
          </p:cNvSpPr>
          <p:nvPr>
            <p:ph type="body" idx="1"/>
          </p:nvPr>
        </p:nvSpPr>
        <p:spPr/>
        <p:txBody>
          <a:bodyPr/>
          <a:lstStyle/>
          <a:p>
            <a:r>
              <a:rPr lang="en-US" altLang="zh-CN" sz="2800" b="1" dirty="0">
                <a:solidFill>
                  <a:srgbClr val="000000"/>
                </a:solidFill>
                <a:latin typeface="Comic Sans MS" panose="030F0702030302020204" pitchFamily="66" charset="0"/>
              </a:rPr>
              <a:t>B </a:t>
            </a:r>
            <a:r>
              <a:rPr lang="zh-CN" altLang="en-US" sz="2800" b="1" dirty="0" smtClean="0">
                <a:solidFill>
                  <a:srgbClr val="000000"/>
                </a:solidFill>
                <a:latin typeface="Comic Sans MS" panose="030F0702030302020204" pitchFamily="66" charset="0"/>
              </a:rPr>
              <a:t>试图</a:t>
            </a:r>
            <a:r>
              <a:rPr lang="zh-CN" altLang="en-US" sz="2800" b="1" dirty="0" smtClean="0">
                <a:solidFill>
                  <a:srgbClr val="C00000"/>
                </a:solidFill>
                <a:latin typeface="Comic Sans MS" panose="030F0702030302020204" pitchFamily="66" charset="0"/>
              </a:rPr>
              <a:t>在</a:t>
            </a:r>
            <a:r>
              <a:rPr lang="en-US" altLang="zh-CN" sz="2800" b="1" dirty="0" smtClean="0">
                <a:solidFill>
                  <a:srgbClr val="C00000"/>
                </a:solidFill>
                <a:latin typeface="Comic Sans MS" panose="030F0702030302020204" pitchFamily="66" charset="0"/>
              </a:rPr>
              <a:t>A</a:t>
            </a:r>
            <a:r>
              <a:rPr lang="zh-CN" altLang="en-US" sz="2800" b="1" dirty="0" smtClean="0">
                <a:solidFill>
                  <a:srgbClr val="C00000"/>
                </a:solidFill>
                <a:latin typeface="Comic Sans MS" panose="030F0702030302020204" pitchFamily="66" charset="0"/>
              </a:rPr>
              <a:t>写一个寄存器之前</a:t>
            </a:r>
            <a:r>
              <a:rPr lang="zh-CN" altLang="en-US" sz="2800" b="1" dirty="0" smtClean="0">
                <a:solidFill>
                  <a:srgbClr val="000000"/>
                </a:solidFill>
                <a:latin typeface="Comic Sans MS" panose="030F0702030302020204" pitchFamily="66" charset="0"/>
              </a:rPr>
              <a:t>读它，得到旧的值。</a:t>
            </a:r>
            <a:r>
              <a:rPr lang="en-US" altLang="zh-CN" sz="2800" b="1" dirty="0" smtClean="0">
                <a:solidFill>
                  <a:srgbClr val="000000"/>
                </a:solidFill>
                <a:latin typeface="Comic Sans MS" panose="030F0702030302020204" pitchFamily="66" charset="0"/>
              </a:rPr>
              <a:t> </a:t>
            </a:r>
            <a:endParaRPr lang="en-US" altLang="zh-CN" sz="2800" b="1" dirty="0">
              <a:latin typeface="Comic Sans MS" panose="030F0702030302020204" pitchFamily="66" charset="0"/>
            </a:endParaRPr>
          </a:p>
          <a:p>
            <a:r>
              <a:rPr lang="zh-CN" altLang="en-US" sz="2800" b="1" dirty="0" smtClean="0">
                <a:solidFill>
                  <a:srgbClr val="000000"/>
                </a:solidFill>
                <a:latin typeface="Comic Sans MS" panose="030F0702030302020204" pitchFamily="66" charset="0"/>
              </a:rPr>
              <a:t>经常发生，</a:t>
            </a:r>
            <a:r>
              <a:rPr lang="en-US" altLang="zh-CN" sz="2800" b="1" dirty="0" smtClean="0">
                <a:solidFill>
                  <a:srgbClr val="000000"/>
                </a:solidFill>
                <a:latin typeface="Comic Sans MS" panose="030F0702030302020204" pitchFamily="66" charset="0"/>
              </a:rPr>
              <a:t>forwarding </a:t>
            </a:r>
            <a:r>
              <a:rPr lang="zh-CN" altLang="en-US" sz="2800" b="1" dirty="0" smtClean="0">
                <a:solidFill>
                  <a:srgbClr val="000000"/>
                </a:solidFill>
                <a:latin typeface="Comic Sans MS" panose="030F0702030302020204" pitchFamily="66" charset="0"/>
              </a:rPr>
              <a:t>可以帮助解决</a:t>
            </a:r>
            <a:r>
              <a:rPr lang="en-US" altLang="zh-CN" sz="2800" b="1" dirty="0" smtClean="0">
                <a:solidFill>
                  <a:srgbClr val="000000"/>
                </a:solidFill>
                <a:latin typeface="Comic Sans MS" panose="030F0702030302020204" pitchFamily="66" charset="0"/>
              </a:rPr>
              <a:t>RAW</a:t>
            </a:r>
            <a:endParaRPr lang="en-US" altLang="zh-CN" b="1" dirty="0"/>
          </a:p>
        </p:txBody>
      </p:sp>
      <p:sp>
        <p:nvSpPr>
          <p:cNvPr id="36869" name="Oval 5"/>
          <p:cNvSpPr>
            <a:spLocks noChangeArrowheads="1"/>
          </p:cNvSpPr>
          <p:nvPr/>
        </p:nvSpPr>
        <p:spPr bwMode="auto">
          <a:xfrm>
            <a:off x="1285852" y="3357562"/>
            <a:ext cx="714380" cy="571504"/>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a:latin typeface="Times New Roman" panose="02020603050405020304" pitchFamily="18" charset="0"/>
              </a:rPr>
              <a:t>S(</a:t>
            </a:r>
            <a:r>
              <a:rPr lang="en-US" altLang="zh-CN" sz="2200" b="1">
                <a:solidFill>
                  <a:srgbClr val="0066FF"/>
                </a:solidFill>
                <a:latin typeface="Times New Roman" panose="02020603050405020304" pitchFamily="18" charset="0"/>
              </a:rPr>
              <a:t>A</a:t>
            </a:r>
            <a:r>
              <a:rPr lang="en-US" altLang="zh-CN" sz="2200" b="1">
                <a:latin typeface="Times New Roman" panose="02020603050405020304" pitchFamily="18" charset="0"/>
              </a:rPr>
              <a:t>)</a:t>
            </a:r>
            <a:endParaRPr lang="en-US" altLang="zh-CN" sz="2200" b="1">
              <a:latin typeface="Times New Roman" panose="02020603050405020304" pitchFamily="18" charset="0"/>
            </a:endParaRPr>
          </a:p>
        </p:txBody>
      </p:sp>
      <p:sp>
        <p:nvSpPr>
          <p:cNvPr id="36870" name="Line 6"/>
          <p:cNvSpPr>
            <a:spLocks noChangeShapeType="1"/>
          </p:cNvSpPr>
          <p:nvPr/>
        </p:nvSpPr>
        <p:spPr bwMode="auto">
          <a:xfrm>
            <a:off x="2033588" y="3657600"/>
            <a:ext cx="782638"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1" name="Oval 7"/>
          <p:cNvSpPr>
            <a:spLocks noChangeArrowheads="1"/>
          </p:cNvSpPr>
          <p:nvPr/>
        </p:nvSpPr>
        <p:spPr bwMode="auto">
          <a:xfrm>
            <a:off x="2786050" y="3357562"/>
            <a:ext cx="857256" cy="609600"/>
          </a:xfrm>
          <a:prstGeom prst="ellips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dirty="0">
                <a:latin typeface="Times New Roman" panose="02020603050405020304" pitchFamily="18" charset="0"/>
              </a:rPr>
              <a:t>D(</a:t>
            </a:r>
            <a:r>
              <a:rPr lang="en-US" altLang="zh-CN" sz="2200" b="1" dirty="0">
                <a:solidFill>
                  <a:srgbClr val="0066FF"/>
                </a:solidFill>
                <a:latin typeface="Times New Roman" panose="02020603050405020304" pitchFamily="18" charset="0"/>
              </a:rPr>
              <a:t>A</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p:txBody>
      </p:sp>
      <p:sp>
        <p:nvSpPr>
          <p:cNvPr id="36872" name="Oval 8"/>
          <p:cNvSpPr>
            <a:spLocks noChangeArrowheads="1"/>
          </p:cNvSpPr>
          <p:nvPr/>
        </p:nvSpPr>
        <p:spPr bwMode="auto">
          <a:xfrm>
            <a:off x="3786182" y="3357562"/>
            <a:ext cx="695324" cy="609600"/>
          </a:xfrm>
          <a:prstGeom prst="ellips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a:latin typeface="Times New Roman" panose="02020603050405020304" pitchFamily="18" charset="0"/>
              </a:rPr>
              <a:t>S(</a:t>
            </a:r>
            <a:r>
              <a:rPr lang="en-US" altLang="zh-CN" sz="2200" b="1">
                <a:solidFill>
                  <a:srgbClr val="0066FF"/>
                </a:solidFill>
                <a:latin typeface="Times New Roman" panose="02020603050405020304" pitchFamily="18" charset="0"/>
              </a:rPr>
              <a:t>B</a:t>
            </a:r>
            <a:r>
              <a:rPr lang="en-US" altLang="zh-CN" sz="2200" b="1">
                <a:latin typeface="Times New Roman" panose="02020603050405020304" pitchFamily="18" charset="0"/>
              </a:rPr>
              <a:t>)</a:t>
            </a:r>
            <a:endParaRPr lang="en-US" altLang="zh-CN" sz="2200" b="1">
              <a:latin typeface="Times New Roman" panose="02020603050405020304" pitchFamily="18" charset="0"/>
            </a:endParaRPr>
          </a:p>
        </p:txBody>
      </p:sp>
      <p:sp>
        <p:nvSpPr>
          <p:cNvPr id="36873" name="Line 9"/>
          <p:cNvSpPr>
            <a:spLocks noChangeShapeType="1"/>
          </p:cNvSpPr>
          <p:nvPr/>
        </p:nvSpPr>
        <p:spPr bwMode="auto">
          <a:xfrm>
            <a:off x="4500562" y="3714752"/>
            <a:ext cx="782638"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74" name="Oval 10"/>
          <p:cNvSpPr>
            <a:spLocks noChangeArrowheads="1"/>
          </p:cNvSpPr>
          <p:nvPr/>
        </p:nvSpPr>
        <p:spPr bwMode="auto">
          <a:xfrm>
            <a:off x="5214942" y="3357562"/>
            <a:ext cx="785818"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a:latin typeface="Times New Roman" panose="02020603050405020304" pitchFamily="18" charset="0"/>
              </a:rPr>
              <a:t>D(</a:t>
            </a:r>
            <a:r>
              <a:rPr lang="en-US" altLang="zh-CN" sz="2200" b="1">
                <a:solidFill>
                  <a:srgbClr val="0066FF"/>
                </a:solidFill>
                <a:latin typeface="Times New Roman" panose="02020603050405020304" pitchFamily="18" charset="0"/>
              </a:rPr>
              <a:t>B</a:t>
            </a:r>
            <a:r>
              <a:rPr lang="en-US" altLang="zh-CN" sz="2200" b="1">
                <a:latin typeface="Times New Roman" panose="02020603050405020304" pitchFamily="18" charset="0"/>
              </a:rPr>
              <a:t>)</a:t>
            </a:r>
            <a:endParaRPr lang="en-US" altLang="zh-CN" sz="2200" b="1">
              <a:latin typeface="Times New Roman" panose="02020603050405020304" pitchFamily="18" charset="0"/>
            </a:endParaRPr>
          </a:p>
        </p:txBody>
      </p:sp>
      <p:sp>
        <p:nvSpPr>
          <p:cNvPr id="36875" name="Line 11"/>
          <p:cNvSpPr>
            <a:spLocks noChangeShapeType="1"/>
          </p:cNvSpPr>
          <p:nvPr/>
        </p:nvSpPr>
        <p:spPr bwMode="auto">
          <a:xfrm>
            <a:off x="1143000" y="3276600"/>
            <a:ext cx="4953000" cy="0"/>
          </a:xfrm>
          <a:prstGeom prst="line">
            <a:avLst/>
          </a:prstGeom>
          <a:noFill/>
          <a:ln w="190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876" name="Text Box 12"/>
          <p:cNvSpPr txBox="1">
            <a:spLocks noChangeArrowheads="1"/>
          </p:cNvSpPr>
          <p:nvPr/>
        </p:nvSpPr>
        <p:spPr bwMode="auto">
          <a:xfrm>
            <a:off x="6172200" y="3048000"/>
            <a:ext cx="765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0000FF"/>
                </a:solidFill>
              </a:rPr>
              <a:t>Time</a:t>
            </a:r>
            <a:endParaRPr lang="en-US" altLang="zh-CN" sz="2000">
              <a:solidFill>
                <a:srgbClr val="0000FF"/>
              </a:solidFill>
            </a:endParaRPr>
          </a:p>
        </p:txBody>
      </p:sp>
      <p:sp>
        <p:nvSpPr>
          <p:cNvPr id="36877" name="Text Box 13"/>
          <p:cNvSpPr txBox="1">
            <a:spLocks noChangeArrowheads="1"/>
          </p:cNvSpPr>
          <p:nvPr/>
        </p:nvSpPr>
        <p:spPr bwMode="auto">
          <a:xfrm>
            <a:off x="6172200" y="3429000"/>
            <a:ext cx="1411288" cy="396875"/>
          </a:xfrm>
          <a:prstGeom prst="rect">
            <a:avLst/>
          </a:prstGeom>
          <a:solidFill>
            <a:srgbClr val="FFFF00"/>
          </a:solidFill>
          <a:ln w="19050">
            <a:solidFill>
              <a:srgbClr val="FF0000"/>
            </a:solidFill>
            <a:miter lim="800000"/>
          </a:ln>
          <a:effectLst/>
        </p:spPr>
        <p:txBody>
          <a:bodyPr wrap="none">
            <a:spAutoFit/>
          </a:bodyPr>
          <a:lstStyle/>
          <a:p>
            <a:r>
              <a:rPr lang="en-US" altLang="zh-CN" sz="2000" dirty="0">
                <a:solidFill>
                  <a:srgbClr val="0000FF"/>
                </a:solidFill>
              </a:rPr>
              <a:t>No hazard</a:t>
            </a:r>
            <a:endParaRPr lang="en-US" altLang="zh-CN" sz="2000" dirty="0">
              <a:solidFill>
                <a:srgbClr val="0000FF"/>
              </a:solidFill>
            </a:endParaRPr>
          </a:p>
        </p:txBody>
      </p:sp>
      <p:sp>
        <p:nvSpPr>
          <p:cNvPr id="36879" name="Oval 15"/>
          <p:cNvSpPr>
            <a:spLocks noChangeArrowheads="1"/>
          </p:cNvSpPr>
          <p:nvPr/>
        </p:nvSpPr>
        <p:spPr bwMode="auto">
          <a:xfrm>
            <a:off x="1357290" y="4429132"/>
            <a:ext cx="71438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a:latin typeface="Times New Roman" panose="02020603050405020304" pitchFamily="18" charset="0"/>
              </a:rPr>
              <a:t>S(</a:t>
            </a:r>
            <a:r>
              <a:rPr lang="en-US" altLang="zh-CN" sz="2200" b="1">
                <a:solidFill>
                  <a:srgbClr val="0066FF"/>
                </a:solidFill>
                <a:latin typeface="Times New Roman" panose="02020603050405020304" pitchFamily="18" charset="0"/>
              </a:rPr>
              <a:t>A</a:t>
            </a:r>
            <a:r>
              <a:rPr lang="en-US" altLang="zh-CN" sz="2200" b="1">
                <a:latin typeface="Times New Roman" panose="02020603050405020304" pitchFamily="18" charset="0"/>
              </a:rPr>
              <a:t>)</a:t>
            </a:r>
            <a:endParaRPr lang="en-US" altLang="zh-CN" sz="2200" b="1">
              <a:latin typeface="Times New Roman" panose="02020603050405020304" pitchFamily="18" charset="0"/>
            </a:endParaRPr>
          </a:p>
        </p:txBody>
      </p:sp>
      <p:sp>
        <p:nvSpPr>
          <p:cNvPr id="36880" name="Line 16"/>
          <p:cNvSpPr>
            <a:spLocks noChangeShapeType="1"/>
          </p:cNvSpPr>
          <p:nvPr/>
        </p:nvSpPr>
        <p:spPr bwMode="auto">
          <a:xfrm>
            <a:off x="2157392" y="4733932"/>
            <a:ext cx="782638"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1" name="Oval 17"/>
          <p:cNvSpPr>
            <a:spLocks noChangeArrowheads="1"/>
          </p:cNvSpPr>
          <p:nvPr/>
        </p:nvSpPr>
        <p:spPr bwMode="auto">
          <a:xfrm>
            <a:off x="2940029" y="4429132"/>
            <a:ext cx="846153" cy="609600"/>
          </a:xfrm>
          <a:prstGeom prst="ellips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a:latin typeface="Times New Roman" panose="02020603050405020304" pitchFamily="18" charset="0"/>
              </a:rPr>
              <a:t>D(</a:t>
            </a:r>
            <a:r>
              <a:rPr lang="en-US" altLang="zh-CN" sz="2200" b="1">
                <a:solidFill>
                  <a:srgbClr val="0066FF"/>
                </a:solidFill>
                <a:latin typeface="Times New Roman" panose="02020603050405020304" pitchFamily="18" charset="0"/>
              </a:rPr>
              <a:t>A</a:t>
            </a:r>
            <a:r>
              <a:rPr lang="en-US" altLang="zh-CN" sz="2200" b="1">
                <a:latin typeface="Times New Roman" panose="02020603050405020304" pitchFamily="18" charset="0"/>
              </a:rPr>
              <a:t>)</a:t>
            </a:r>
            <a:endParaRPr lang="en-US" altLang="zh-CN" sz="2200" b="1">
              <a:latin typeface="Times New Roman" panose="02020603050405020304" pitchFamily="18" charset="0"/>
            </a:endParaRPr>
          </a:p>
        </p:txBody>
      </p:sp>
      <p:sp>
        <p:nvSpPr>
          <p:cNvPr id="36883" name="Oval 19"/>
          <p:cNvSpPr>
            <a:spLocks noChangeArrowheads="1"/>
          </p:cNvSpPr>
          <p:nvPr/>
        </p:nvSpPr>
        <p:spPr bwMode="auto">
          <a:xfrm>
            <a:off x="2357422" y="4857760"/>
            <a:ext cx="714380" cy="609600"/>
          </a:xfrm>
          <a:prstGeom prst="ellipse">
            <a:avLst/>
          </a:prstGeom>
          <a:noFill/>
          <a:ln w="28575" cap="sq">
            <a:solidFill>
              <a:srgbClr val="00008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a:latin typeface="Times New Roman" panose="02020603050405020304" pitchFamily="18" charset="0"/>
              </a:rPr>
              <a:t>S(</a:t>
            </a:r>
            <a:r>
              <a:rPr lang="en-US" altLang="zh-CN" sz="2200" b="1">
                <a:solidFill>
                  <a:srgbClr val="0066FF"/>
                </a:solidFill>
                <a:latin typeface="Times New Roman" panose="02020603050405020304" pitchFamily="18" charset="0"/>
              </a:rPr>
              <a:t>B</a:t>
            </a:r>
            <a:r>
              <a:rPr lang="en-US" altLang="zh-CN" sz="2200" b="1">
                <a:latin typeface="Times New Roman" panose="02020603050405020304" pitchFamily="18" charset="0"/>
              </a:rPr>
              <a:t>)</a:t>
            </a:r>
            <a:endParaRPr lang="en-US" altLang="zh-CN" sz="2200" b="1">
              <a:latin typeface="Times New Roman" panose="02020603050405020304" pitchFamily="18" charset="0"/>
            </a:endParaRPr>
          </a:p>
        </p:txBody>
      </p:sp>
      <p:sp>
        <p:nvSpPr>
          <p:cNvPr id="36884" name="Line 20"/>
          <p:cNvSpPr>
            <a:spLocks noChangeShapeType="1"/>
          </p:cNvSpPr>
          <p:nvPr/>
        </p:nvSpPr>
        <p:spPr bwMode="auto">
          <a:xfrm>
            <a:off x="3100388" y="5181600"/>
            <a:ext cx="782638"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885" name="Oval 21"/>
          <p:cNvSpPr>
            <a:spLocks noChangeArrowheads="1"/>
          </p:cNvSpPr>
          <p:nvPr/>
        </p:nvSpPr>
        <p:spPr bwMode="auto">
          <a:xfrm>
            <a:off x="3883025" y="4876800"/>
            <a:ext cx="831851"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a:latin typeface="Times New Roman" panose="02020603050405020304" pitchFamily="18" charset="0"/>
              </a:rPr>
              <a:t>D(</a:t>
            </a:r>
            <a:r>
              <a:rPr lang="en-US" altLang="zh-CN" sz="2200" b="1">
                <a:solidFill>
                  <a:srgbClr val="0066FF"/>
                </a:solidFill>
                <a:latin typeface="Times New Roman" panose="02020603050405020304" pitchFamily="18" charset="0"/>
              </a:rPr>
              <a:t>B</a:t>
            </a:r>
            <a:r>
              <a:rPr lang="en-US" altLang="zh-CN" sz="2200" b="1">
                <a:latin typeface="Times New Roman" panose="02020603050405020304" pitchFamily="18" charset="0"/>
              </a:rPr>
              <a:t>)</a:t>
            </a:r>
            <a:endParaRPr lang="en-US" altLang="zh-CN" sz="2200" b="1">
              <a:latin typeface="Times New Roman" panose="02020603050405020304" pitchFamily="18" charset="0"/>
            </a:endParaRPr>
          </a:p>
        </p:txBody>
      </p:sp>
      <p:sp>
        <p:nvSpPr>
          <p:cNvPr id="36886" name="Text Box 22"/>
          <p:cNvSpPr txBox="1">
            <a:spLocks noChangeArrowheads="1"/>
          </p:cNvSpPr>
          <p:nvPr/>
        </p:nvSpPr>
        <p:spPr bwMode="auto">
          <a:xfrm>
            <a:off x="4953000" y="4648200"/>
            <a:ext cx="3496983" cy="461665"/>
          </a:xfrm>
          <a:prstGeom prst="rect">
            <a:avLst/>
          </a:prstGeom>
          <a:solidFill>
            <a:schemeClr val="accent5">
              <a:lumMod val="20000"/>
              <a:lumOff val="80000"/>
            </a:schemeClr>
          </a:solidFill>
          <a:ln w="19050">
            <a:solidFill>
              <a:srgbClr val="FF0000"/>
            </a:solidFill>
            <a:miter lim="800000"/>
          </a:ln>
          <a:effectLst/>
        </p:spPr>
        <p:txBody>
          <a:bodyPr wrap="none">
            <a:spAutoFit/>
          </a:bodyPr>
          <a:lstStyle/>
          <a:p>
            <a:r>
              <a:rPr lang="en-US" altLang="zh-CN" sz="2400" b="1" dirty="0">
                <a:solidFill>
                  <a:srgbClr val="FF0000"/>
                </a:solidFill>
              </a:rPr>
              <a:t>If D(A)=S(B), hazard occur.</a:t>
            </a:r>
            <a:endParaRPr lang="en-US" altLang="zh-CN" sz="2400" b="1" dirty="0">
              <a:solidFill>
                <a:srgbClr val="FF0000"/>
              </a:solidFill>
            </a:endParaRPr>
          </a:p>
        </p:txBody>
      </p:sp>
      <p:sp>
        <p:nvSpPr>
          <p:cNvPr id="2" name="TextBox 1"/>
          <p:cNvSpPr txBox="1"/>
          <p:nvPr/>
        </p:nvSpPr>
        <p:spPr>
          <a:xfrm>
            <a:off x="1068900" y="6021287"/>
            <a:ext cx="7252288" cy="584775"/>
          </a:xfrm>
          <a:prstGeom prst="rect">
            <a:avLst/>
          </a:prstGeom>
          <a:noFill/>
        </p:spPr>
        <p:txBody>
          <a:bodyPr wrap="square" rtlCol="0">
            <a:spAutoFit/>
          </a:bodyPr>
          <a:lstStyle/>
          <a:p>
            <a:r>
              <a:rPr lang="en-US" altLang="zh-CN" sz="3200" b="1" dirty="0" smtClean="0"/>
              <a:t>S</a:t>
            </a:r>
            <a:r>
              <a:rPr lang="zh-CN" altLang="en-US" sz="3200" b="1" dirty="0" smtClean="0"/>
              <a:t>表示源操作数；</a:t>
            </a:r>
            <a:r>
              <a:rPr lang="en-US" altLang="zh-CN" sz="3200" b="1" dirty="0" smtClean="0"/>
              <a:t>D</a:t>
            </a:r>
            <a:r>
              <a:rPr lang="zh-CN" altLang="en-US" sz="3200" b="1" dirty="0" smtClean="0"/>
              <a:t>表示目的寄存器</a:t>
            </a:r>
            <a:endParaRPr lang="zh-CN" altLang="en-US" sz="32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ext Box 2"/>
          <p:cNvSpPr txBox="1">
            <a:spLocks noChangeArrowheads="1"/>
          </p:cNvSpPr>
          <p:nvPr/>
        </p:nvSpPr>
        <p:spPr bwMode="auto">
          <a:xfrm>
            <a:off x="500034" y="2285992"/>
            <a:ext cx="8429684" cy="1506855"/>
          </a:xfrm>
          <a:prstGeom prst="rect">
            <a:avLst/>
          </a:prstGeom>
          <a:noFill/>
          <a:ln w="9525">
            <a:noFill/>
            <a:miter lim="800000"/>
          </a:ln>
          <a:effectLst/>
        </p:spPr>
        <p:txBody>
          <a:bodyPr wrap="square">
            <a:spAutoFit/>
          </a:bodyPr>
          <a:lstStyle/>
          <a:p>
            <a:pPr algn="ctr"/>
            <a:r>
              <a:rPr lang="zh-CN" altLang="en-US" sz="4400" dirty="0" smtClean="0">
                <a:latin typeface="+mj-ea"/>
                <a:ea typeface="+mj-ea"/>
              </a:rPr>
              <a:t>  </a:t>
            </a:r>
            <a:r>
              <a:rPr lang="en-US" altLang="zh-CN" sz="4400" b="1" dirty="0" smtClean="0">
                <a:latin typeface="+mj-ea"/>
                <a:ea typeface="+mj-ea"/>
              </a:rPr>
              <a:t>A.4  </a:t>
            </a:r>
            <a:r>
              <a:rPr lang="zh-CN" altLang="en-US" sz="4400" b="1" dirty="0" smtClean="0">
                <a:latin typeface="+mj-ea"/>
                <a:ea typeface="+mj-ea"/>
              </a:rPr>
              <a:t>异常和中断</a:t>
            </a:r>
            <a:endParaRPr lang="en-US" altLang="zh-CN" sz="4400" b="1" dirty="0" smtClean="0">
              <a:latin typeface="+mj-ea"/>
              <a:ea typeface="+mj-ea"/>
            </a:endParaRPr>
          </a:p>
          <a:p>
            <a:pPr algn="ctr"/>
            <a:endParaRPr lang="en-US" altLang="zh-CN" sz="2400" b="1" dirty="0" smtClean="0">
              <a:latin typeface="华文新魏" panose="02010800040101010101" pitchFamily="2" charset="-122"/>
              <a:ea typeface="华文新魏" panose="02010800040101010101" pitchFamily="2" charset="-122"/>
            </a:endParaRPr>
          </a:p>
          <a:p>
            <a:pPr algn="ctr"/>
            <a:r>
              <a:rPr lang="zh-CN" altLang="en-US" sz="2400" b="1" dirty="0" smtClean="0">
                <a:latin typeface="华文新魏" panose="02010800040101010101" pitchFamily="2" charset="-122"/>
                <a:ea typeface="华文新魏" panose="02010800040101010101" pitchFamily="2" charset="-122"/>
              </a:rPr>
              <a:t>（</a:t>
            </a:r>
            <a:r>
              <a:rPr lang="zh-CN" altLang="en-US" sz="2400" b="1" dirty="0" smtClean="0">
                <a:latin typeface="华文新魏" panose="02010800040101010101" pitchFamily="2" charset="-122"/>
                <a:ea typeface="华文新魏" panose="02010800040101010101" pitchFamily="2" charset="-122"/>
                <a:sym typeface="+mn-ea"/>
              </a:rPr>
              <a:t>参考教材</a:t>
            </a:r>
            <a:r>
              <a:rPr lang="en-US" altLang="zh-CN" sz="2400" b="1" dirty="0" smtClean="0">
                <a:latin typeface="华文新魏" panose="02010800040101010101" pitchFamily="2" charset="-122"/>
                <a:ea typeface="华文新魏" panose="02010800040101010101" pitchFamily="2" charset="-122"/>
                <a:sym typeface="+mn-ea"/>
              </a:rPr>
              <a:t>P485-490</a:t>
            </a:r>
            <a:r>
              <a:rPr lang="zh-CN" altLang="en-US" sz="2400" b="1" dirty="0" smtClean="0">
                <a:latin typeface="华文新魏" panose="02010800040101010101" pitchFamily="2" charset="-122"/>
                <a:ea typeface="华文新魏" panose="02010800040101010101" pitchFamily="2" charset="-122"/>
              </a:rPr>
              <a:t>）</a:t>
            </a:r>
            <a:endParaRPr lang="zh-CN" altLang="en-US" sz="2400" b="1" dirty="0">
              <a:latin typeface="华文新魏" panose="02010800040101010101" pitchFamily="2" charset="-122"/>
              <a:ea typeface="华文新魏" panose="02010800040101010101" pitchFamily="2" charset="-122"/>
            </a:endParaRPr>
          </a:p>
        </p:txBody>
      </p:sp>
      <p:sp>
        <p:nvSpPr>
          <p:cNvPr id="81924" name="灯片编号占位符 1"/>
          <p:cNvSpPr>
            <a:spLocks noGrp="1"/>
          </p:cNvSpPr>
          <p:nvPr>
            <p:ph type="sldNum" sz="quarter" idx="12"/>
          </p:nvPr>
        </p:nvSpPr>
        <p:spPr bwMode="auto">
          <a:noFill/>
          <a:ln>
            <a:miter lim="800000"/>
          </a:ln>
        </p:spPr>
        <p:txBody>
          <a:bodyPr wrap="square" numCol="1" anchorCtr="0" compatLnSpc="1"/>
          <a:lstStyle/>
          <a:p>
            <a:fld id="{65678D40-D863-4CDA-82E9-D8461F4AFC5B}" type="slidenum">
              <a:rPr lang="en-US" altLang="zh-CN" smtClean="0"/>
            </a:fld>
            <a:endParaRPr lang="en-US" altLang="zh-CN"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a:solidFill>
                  <a:srgbClr val="FF0000"/>
                </a:solidFill>
              </a:rPr>
              <a:t>WAW dependence</a:t>
            </a:r>
            <a:endParaRPr lang="en-US" altLang="zh-CN">
              <a:solidFill>
                <a:srgbClr val="FF0000"/>
              </a:solidFill>
            </a:endParaRPr>
          </a:p>
        </p:txBody>
      </p:sp>
      <p:sp>
        <p:nvSpPr>
          <p:cNvPr id="37891" name="Rectangle 3"/>
          <p:cNvSpPr>
            <a:spLocks noGrp="1" noChangeArrowheads="1"/>
          </p:cNvSpPr>
          <p:nvPr>
            <p:ph type="body" idx="1"/>
          </p:nvPr>
        </p:nvSpPr>
        <p:spPr>
          <a:xfrm>
            <a:off x="0" y="1214422"/>
            <a:ext cx="8839200" cy="2409828"/>
          </a:xfrm>
        </p:spPr>
        <p:txBody>
          <a:bodyPr>
            <a:normAutofit lnSpcReduction="10000"/>
          </a:bodyPr>
          <a:lstStyle/>
          <a:p>
            <a:pPr>
              <a:lnSpc>
                <a:spcPct val="150000"/>
              </a:lnSpc>
            </a:pPr>
            <a:r>
              <a:rPr lang="en-US" altLang="zh-CN" sz="2400" b="1" dirty="0">
                <a:solidFill>
                  <a:srgbClr val="000000"/>
                </a:solidFill>
                <a:latin typeface="Comic Sans MS" panose="030F0702030302020204" pitchFamily="66" charset="0"/>
              </a:rPr>
              <a:t>B </a:t>
            </a:r>
            <a:r>
              <a:rPr lang="zh-CN" altLang="en-US" sz="2400" b="1" dirty="0" smtClean="0">
                <a:solidFill>
                  <a:srgbClr val="000000"/>
                </a:solidFill>
                <a:latin typeface="Comic Sans MS" panose="030F0702030302020204" pitchFamily="66" charset="0"/>
              </a:rPr>
              <a:t>试图</a:t>
            </a:r>
            <a:r>
              <a:rPr lang="zh-CN" altLang="en-US" sz="2400" b="1" dirty="0" smtClean="0">
                <a:solidFill>
                  <a:srgbClr val="C00000"/>
                </a:solidFill>
                <a:latin typeface="Comic Sans MS" panose="030F0702030302020204" pitchFamily="66" charset="0"/>
              </a:rPr>
              <a:t>在</a:t>
            </a:r>
            <a:r>
              <a:rPr lang="en-US" altLang="zh-CN" sz="2400" b="1" dirty="0" smtClean="0">
                <a:solidFill>
                  <a:srgbClr val="C00000"/>
                </a:solidFill>
                <a:latin typeface="Comic Sans MS" panose="030F0702030302020204" pitchFamily="66" charset="0"/>
              </a:rPr>
              <a:t>A</a:t>
            </a:r>
            <a:r>
              <a:rPr lang="zh-CN" altLang="en-US" sz="2400" b="1" dirty="0" smtClean="0">
                <a:solidFill>
                  <a:srgbClr val="C00000"/>
                </a:solidFill>
                <a:latin typeface="Comic Sans MS" panose="030F0702030302020204" pitchFamily="66" charset="0"/>
              </a:rPr>
              <a:t>写一个操作数之前</a:t>
            </a:r>
            <a:r>
              <a:rPr lang="zh-CN" altLang="en-US" sz="2400" b="1" dirty="0" smtClean="0">
                <a:solidFill>
                  <a:srgbClr val="000000"/>
                </a:solidFill>
                <a:latin typeface="Comic Sans MS" panose="030F0702030302020204" pitchFamily="66" charset="0"/>
              </a:rPr>
              <a:t>写它。</a:t>
            </a:r>
            <a:endParaRPr lang="en-US" altLang="zh-CN" sz="2400" b="1" dirty="0">
              <a:latin typeface="Comic Sans MS" panose="030F0702030302020204" pitchFamily="66" charset="0"/>
            </a:endParaRPr>
          </a:p>
          <a:p>
            <a:pPr>
              <a:lnSpc>
                <a:spcPct val="150000"/>
              </a:lnSpc>
            </a:pPr>
            <a:r>
              <a:rPr lang="zh-CN" altLang="en-US" sz="2400" b="1" dirty="0" smtClean="0">
                <a:solidFill>
                  <a:srgbClr val="000000"/>
                </a:solidFill>
                <a:latin typeface="Comic Sans MS" panose="030F0702030302020204" pitchFamily="66" charset="0"/>
              </a:rPr>
              <a:t>在</a:t>
            </a:r>
            <a:r>
              <a:rPr lang="en-US" altLang="zh-CN" sz="2400" b="1" dirty="0" smtClean="0">
                <a:solidFill>
                  <a:srgbClr val="000000"/>
                </a:solidFill>
                <a:latin typeface="Comic Sans MS" panose="030F0702030302020204" pitchFamily="66" charset="0"/>
              </a:rPr>
              <a:t>B</a:t>
            </a:r>
            <a:r>
              <a:rPr lang="zh-CN" altLang="en-US" sz="2400" b="1" dirty="0" smtClean="0">
                <a:solidFill>
                  <a:srgbClr val="000000"/>
                </a:solidFill>
                <a:latin typeface="Comic Sans MS" panose="030F0702030302020204" pitchFamily="66" charset="0"/>
              </a:rPr>
              <a:t>执行后，寄存器应该是</a:t>
            </a:r>
            <a:r>
              <a:rPr lang="en-US" altLang="zh-CN" sz="2400" b="1" dirty="0" smtClean="0">
                <a:solidFill>
                  <a:srgbClr val="000000"/>
                </a:solidFill>
                <a:latin typeface="Comic Sans MS" panose="030F0702030302020204" pitchFamily="66" charset="0"/>
              </a:rPr>
              <a:t>B</a:t>
            </a:r>
            <a:r>
              <a:rPr lang="zh-CN" altLang="en-US" sz="2400" b="1" dirty="0" smtClean="0">
                <a:solidFill>
                  <a:srgbClr val="000000"/>
                </a:solidFill>
                <a:latin typeface="Comic Sans MS" panose="030F0702030302020204" pitchFamily="66" charset="0"/>
              </a:rPr>
              <a:t>的结果，但是</a:t>
            </a:r>
            <a:r>
              <a:rPr lang="en-US" altLang="zh-CN" sz="2400" b="1" dirty="0" smtClean="0">
                <a:solidFill>
                  <a:srgbClr val="000000"/>
                </a:solidFill>
                <a:latin typeface="Comic Sans MS" panose="030F0702030302020204" pitchFamily="66" charset="0"/>
              </a:rPr>
              <a:t>A</a:t>
            </a:r>
            <a:r>
              <a:rPr lang="zh-CN" altLang="en-US" sz="2400" b="1" dirty="0" smtClean="0">
                <a:solidFill>
                  <a:srgbClr val="000000"/>
                </a:solidFill>
                <a:latin typeface="Comic Sans MS" panose="030F0702030302020204" pitchFamily="66" charset="0"/>
              </a:rPr>
              <a:t>的结果取代了</a:t>
            </a:r>
            <a:r>
              <a:rPr lang="en-US" altLang="zh-CN" sz="2400" b="1" dirty="0" smtClean="0">
                <a:solidFill>
                  <a:srgbClr val="000000"/>
                </a:solidFill>
                <a:latin typeface="Comic Sans MS" panose="030F0702030302020204" pitchFamily="66" charset="0"/>
              </a:rPr>
              <a:t>B</a:t>
            </a:r>
            <a:r>
              <a:rPr lang="zh-CN" altLang="en-US" sz="2400" b="1" dirty="0" smtClean="0">
                <a:solidFill>
                  <a:srgbClr val="000000"/>
                </a:solidFill>
                <a:latin typeface="Comic Sans MS" panose="030F0702030302020204" pitchFamily="66" charset="0"/>
              </a:rPr>
              <a:t>的。</a:t>
            </a:r>
            <a:r>
              <a:rPr lang="en-US" altLang="zh-CN" sz="2800" b="1" i="1" dirty="0" smtClean="0">
                <a:solidFill>
                  <a:srgbClr val="000000"/>
                </a:solidFill>
                <a:latin typeface="Palatino" pitchFamily="18" charset="0"/>
              </a:rPr>
              <a:t> </a:t>
            </a:r>
            <a:endParaRPr lang="en-US" altLang="zh-CN" sz="2800" b="1" i="1" dirty="0">
              <a:solidFill>
                <a:srgbClr val="000000"/>
              </a:solidFill>
              <a:latin typeface="Palatino" pitchFamily="18" charset="0"/>
            </a:endParaRPr>
          </a:p>
          <a:p>
            <a:pPr>
              <a:lnSpc>
                <a:spcPct val="150000"/>
              </a:lnSpc>
            </a:pPr>
            <a:r>
              <a:rPr lang="zh-CN" altLang="en-US" sz="2400" b="1" dirty="0" smtClean="0">
                <a:solidFill>
                  <a:srgbClr val="000000"/>
                </a:solidFill>
                <a:latin typeface="Comic Sans MS" panose="030F0702030302020204" pitchFamily="66" charset="0"/>
              </a:rPr>
              <a:t>这种情况只发生在</a:t>
            </a:r>
            <a:r>
              <a:rPr lang="zh-CN" altLang="en-US" sz="2400" b="1" dirty="0" smtClean="0">
                <a:solidFill>
                  <a:srgbClr val="C00000"/>
                </a:solidFill>
                <a:latin typeface="Comic Sans MS" panose="030F0702030302020204" pitchFamily="66" charset="0"/>
              </a:rPr>
              <a:t>多于一个流水段写值</a:t>
            </a:r>
            <a:r>
              <a:rPr lang="zh-CN" altLang="en-US" sz="2400" b="1" dirty="0" smtClean="0">
                <a:solidFill>
                  <a:srgbClr val="000000"/>
                </a:solidFill>
                <a:latin typeface="Comic Sans MS" panose="030F0702030302020204" pitchFamily="66" charset="0"/>
              </a:rPr>
              <a:t>的流水线，或</a:t>
            </a:r>
            <a:r>
              <a:rPr lang="zh-CN" altLang="en-US" sz="2400" b="1" dirty="0" smtClean="0">
                <a:solidFill>
                  <a:srgbClr val="C00000"/>
                </a:solidFill>
                <a:latin typeface="Comic Sans MS" panose="030F0702030302020204" pitchFamily="66" charset="0"/>
              </a:rPr>
              <a:t>长度可变</a:t>
            </a:r>
            <a:r>
              <a:rPr lang="zh-CN" altLang="en-US" sz="2400" b="1" dirty="0" smtClean="0">
                <a:solidFill>
                  <a:srgbClr val="000000"/>
                </a:solidFill>
                <a:latin typeface="Comic Sans MS" panose="030F0702030302020204" pitchFamily="66" charset="0"/>
              </a:rPr>
              <a:t>的流水线如</a:t>
            </a:r>
            <a:r>
              <a:rPr lang="en-US" altLang="zh-CN" sz="2400" b="1" dirty="0" smtClean="0">
                <a:solidFill>
                  <a:srgbClr val="000000"/>
                </a:solidFill>
                <a:latin typeface="Comic Sans MS" panose="030F0702030302020204" pitchFamily="66" charset="0"/>
              </a:rPr>
              <a:t>FP</a:t>
            </a:r>
            <a:r>
              <a:rPr lang="zh-CN" altLang="en-US" sz="2400" b="1" dirty="0" smtClean="0">
                <a:solidFill>
                  <a:srgbClr val="000000"/>
                </a:solidFill>
                <a:latin typeface="Comic Sans MS" panose="030F0702030302020204" pitchFamily="66" charset="0"/>
              </a:rPr>
              <a:t>流水线。</a:t>
            </a:r>
            <a:endParaRPr lang="en-US" altLang="zh-CN" sz="2800" b="1" dirty="0"/>
          </a:p>
          <a:p>
            <a:pPr>
              <a:lnSpc>
                <a:spcPct val="90000"/>
              </a:lnSpc>
            </a:pPr>
            <a:endParaRPr lang="en-US" altLang="zh-CN" sz="2800" dirty="0"/>
          </a:p>
        </p:txBody>
      </p:sp>
      <p:sp>
        <p:nvSpPr>
          <p:cNvPr id="37894" name="Oval 6"/>
          <p:cNvSpPr>
            <a:spLocks noChangeArrowheads="1"/>
          </p:cNvSpPr>
          <p:nvPr/>
        </p:nvSpPr>
        <p:spPr bwMode="auto">
          <a:xfrm>
            <a:off x="1428728" y="4265037"/>
            <a:ext cx="714380" cy="609600"/>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dirty="0">
                <a:latin typeface="Times New Roman" panose="02020603050405020304" pitchFamily="18" charset="0"/>
              </a:rPr>
              <a:t>S(</a:t>
            </a:r>
            <a:r>
              <a:rPr lang="en-US" altLang="zh-CN" sz="2200" b="1" dirty="0">
                <a:solidFill>
                  <a:srgbClr val="0066FF"/>
                </a:solidFill>
                <a:latin typeface="Times New Roman" panose="02020603050405020304" pitchFamily="18" charset="0"/>
              </a:rPr>
              <a:t>A</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p:txBody>
      </p:sp>
      <p:sp>
        <p:nvSpPr>
          <p:cNvPr id="37895" name="Line 7"/>
          <p:cNvSpPr>
            <a:spLocks noChangeShapeType="1"/>
          </p:cNvSpPr>
          <p:nvPr/>
        </p:nvSpPr>
        <p:spPr bwMode="auto">
          <a:xfrm>
            <a:off x="2085978" y="4555559"/>
            <a:ext cx="782638"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896" name="Oval 8"/>
          <p:cNvSpPr>
            <a:spLocks noChangeArrowheads="1"/>
          </p:cNvSpPr>
          <p:nvPr/>
        </p:nvSpPr>
        <p:spPr bwMode="auto">
          <a:xfrm>
            <a:off x="2857488" y="4265037"/>
            <a:ext cx="703253" cy="609600"/>
          </a:xfrm>
          <a:prstGeom prst="ellips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a:latin typeface="Times New Roman" panose="02020603050405020304" pitchFamily="18" charset="0"/>
              </a:rPr>
              <a:t>D(</a:t>
            </a:r>
            <a:r>
              <a:rPr lang="en-US" altLang="zh-CN" sz="2200" b="1">
                <a:solidFill>
                  <a:srgbClr val="0066FF"/>
                </a:solidFill>
                <a:latin typeface="Times New Roman" panose="02020603050405020304" pitchFamily="18" charset="0"/>
              </a:rPr>
              <a:t>A</a:t>
            </a:r>
            <a:r>
              <a:rPr lang="en-US" altLang="zh-CN" sz="2200" b="1">
                <a:latin typeface="Times New Roman" panose="02020603050405020304" pitchFamily="18" charset="0"/>
              </a:rPr>
              <a:t>)</a:t>
            </a:r>
            <a:endParaRPr lang="en-US" altLang="zh-CN" sz="2200" b="1">
              <a:latin typeface="Times New Roman" panose="02020603050405020304" pitchFamily="18" charset="0"/>
            </a:endParaRPr>
          </a:p>
        </p:txBody>
      </p:sp>
      <p:sp>
        <p:nvSpPr>
          <p:cNvPr id="37898" name="Oval 10"/>
          <p:cNvSpPr>
            <a:spLocks noChangeArrowheads="1"/>
          </p:cNvSpPr>
          <p:nvPr/>
        </p:nvSpPr>
        <p:spPr bwMode="auto">
          <a:xfrm>
            <a:off x="3643306" y="4265037"/>
            <a:ext cx="642934" cy="609600"/>
          </a:xfrm>
          <a:prstGeom prst="ellipse">
            <a:avLst/>
          </a:prstGeom>
          <a:noFill/>
          <a:ln w="952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a:latin typeface="Times New Roman" panose="02020603050405020304" pitchFamily="18" charset="0"/>
              </a:rPr>
              <a:t>S(</a:t>
            </a:r>
            <a:r>
              <a:rPr lang="en-US" altLang="zh-CN" sz="2200" b="1">
                <a:solidFill>
                  <a:srgbClr val="0066FF"/>
                </a:solidFill>
                <a:latin typeface="Times New Roman" panose="02020603050405020304" pitchFamily="18" charset="0"/>
              </a:rPr>
              <a:t>B</a:t>
            </a:r>
            <a:r>
              <a:rPr lang="en-US" altLang="zh-CN" sz="2200" b="1">
                <a:latin typeface="Times New Roman" panose="02020603050405020304" pitchFamily="18" charset="0"/>
              </a:rPr>
              <a:t>)</a:t>
            </a:r>
            <a:endParaRPr lang="en-US" altLang="zh-CN" sz="2200" b="1">
              <a:latin typeface="Times New Roman" panose="02020603050405020304" pitchFamily="18" charset="0"/>
            </a:endParaRPr>
          </a:p>
        </p:txBody>
      </p:sp>
      <p:sp>
        <p:nvSpPr>
          <p:cNvPr id="37899" name="Line 11"/>
          <p:cNvSpPr>
            <a:spLocks noChangeShapeType="1"/>
          </p:cNvSpPr>
          <p:nvPr/>
        </p:nvSpPr>
        <p:spPr bwMode="auto">
          <a:xfrm>
            <a:off x="4371978" y="4555559"/>
            <a:ext cx="782638"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0" name="Oval 12"/>
          <p:cNvSpPr>
            <a:spLocks noChangeArrowheads="1"/>
          </p:cNvSpPr>
          <p:nvPr/>
        </p:nvSpPr>
        <p:spPr bwMode="auto">
          <a:xfrm>
            <a:off x="5154615" y="4250759"/>
            <a:ext cx="846145" cy="609600"/>
          </a:xfrm>
          <a:prstGeom prst="ellips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dirty="0">
                <a:latin typeface="Times New Roman" panose="02020603050405020304" pitchFamily="18" charset="0"/>
              </a:rPr>
              <a:t>D(</a:t>
            </a:r>
            <a:r>
              <a:rPr lang="en-US" altLang="zh-CN" sz="2200" b="1" dirty="0">
                <a:solidFill>
                  <a:srgbClr val="0066FF"/>
                </a:solidFill>
                <a:latin typeface="Times New Roman" panose="02020603050405020304" pitchFamily="18" charset="0"/>
              </a:rPr>
              <a:t>B</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p:txBody>
      </p:sp>
      <p:sp>
        <p:nvSpPr>
          <p:cNvPr id="37901" name="Line 13"/>
          <p:cNvSpPr>
            <a:spLocks noChangeShapeType="1"/>
          </p:cNvSpPr>
          <p:nvPr/>
        </p:nvSpPr>
        <p:spPr bwMode="auto">
          <a:xfrm>
            <a:off x="1195390" y="4174559"/>
            <a:ext cx="4953000" cy="0"/>
          </a:xfrm>
          <a:prstGeom prst="line">
            <a:avLst/>
          </a:prstGeom>
          <a:noFill/>
          <a:ln w="190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902" name="Text Box 14"/>
          <p:cNvSpPr txBox="1">
            <a:spLocks noChangeArrowheads="1"/>
          </p:cNvSpPr>
          <p:nvPr/>
        </p:nvSpPr>
        <p:spPr bwMode="auto">
          <a:xfrm>
            <a:off x="6224590" y="3945959"/>
            <a:ext cx="765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0000FF"/>
                </a:solidFill>
              </a:rPr>
              <a:t>Time</a:t>
            </a:r>
            <a:endParaRPr lang="en-US" altLang="zh-CN" sz="2000">
              <a:solidFill>
                <a:srgbClr val="0000FF"/>
              </a:solidFill>
            </a:endParaRPr>
          </a:p>
        </p:txBody>
      </p:sp>
      <p:sp>
        <p:nvSpPr>
          <p:cNvPr id="37903" name="Text Box 15"/>
          <p:cNvSpPr txBox="1">
            <a:spLocks noChangeArrowheads="1"/>
          </p:cNvSpPr>
          <p:nvPr/>
        </p:nvSpPr>
        <p:spPr bwMode="auto">
          <a:xfrm>
            <a:off x="6224590" y="4326959"/>
            <a:ext cx="1411288" cy="396875"/>
          </a:xfrm>
          <a:prstGeom prst="rect">
            <a:avLst/>
          </a:prstGeom>
          <a:solidFill>
            <a:srgbClr val="FFFF00"/>
          </a:solidFill>
          <a:ln>
            <a:solidFill>
              <a:srgbClr val="C00000"/>
            </a:solidFill>
          </a:ln>
          <a:effectLst/>
        </p:spPr>
        <p:txBody>
          <a:bodyPr wrap="none">
            <a:spAutoFit/>
          </a:bodyPr>
          <a:lstStyle/>
          <a:p>
            <a:r>
              <a:rPr lang="en-US" altLang="zh-CN" sz="2000" dirty="0">
                <a:solidFill>
                  <a:srgbClr val="0000FF"/>
                </a:solidFill>
              </a:rPr>
              <a:t>No hazard</a:t>
            </a:r>
            <a:endParaRPr lang="en-US" altLang="zh-CN" sz="2000" dirty="0">
              <a:solidFill>
                <a:srgbClr val="0000FF"/>
              </a:solidFill>
            </a:endParaRPr>
          </a:p>
        </p:txBody>
      </p:sp>
      <p:sp>
        <p:nvSpPr>
          <p:cNvPr id="37905" name="Oval 17"/>
          <p:cNvSpPr>
            <a:spLocks noChangeArrowheads="1"/>
          </p:cNvSpPr>
          <p:nvPr/>
        </p:nvSpPr>
        <p:spPr bwMode="auto">
          <a:xfrm>
            <a:off x="1357290" y="5193731"/>
            <a:ext cx="785818" cy="642942"/>
          </a:xfrm>
          <a:prstGeom prst="ellipse">
            <a:avLst/>
          </a:prstGeom>
          <a:noFill/>
          <a:ln w="12700"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a:latin typeface="Times New Roman" panose="02020603050405020304" pitchFamily="18" charset="0"/>
              </a:rPr>
              <a:t>S(</a:t>
            </a:r>
            <a:r>
              <a:rPr lang="en-US" altLang="zh-CN" sz="2200" b="1">
                <a:solidFill>
                  <a:srgbClr val="0066FF"/>
                </a:solidFill>
                <a:latin typeface="Times New Roman" panose="02020603050405020304" pitchFamily="18" charset="0"/>
              </a:rPr>
              <a:t>A</a:t>
            </a:r>
            <a:r>
              <a:rPr lang="en-US" altLang="zh-CN" sz="2200" b="1">
                <a:latin typeface="Times New Roman" panose="02020603050405020304" pitchFamily="18" charset="0"/>
              </a:rPr>
              <a:t>)</a:t>
            </a:r>
            <a:endParaRPr lang="en-US" altLang="zh-CN" sz="2200" b="1">
              <a:latin typeface="Times New Roman" panose="02020603050405020304" pitchFamily="18" charset="0"/>
            </a:endParaRPr>
          </a:p>
        </p:txBody>
      </p:sp>
      <p:sp>
        <p:nvSpPr>
          <p:cNvPr id="37906" name="Line 18"/>
          <p:cNvSpPr>
            <a:spLocks noChangeShapeType="1"/>
          </p:cNvSpPr>
          <p:nvPr/>
        </p:nvSpPr>
        <p:spPr bwMode="auto">
          <a:xfrm>
            <a:off x="2033590" y="5546159"/>
            <a:ext cx="1597025"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07" name="Oval 19"/>
          <p:cNvSpPr>
            <a:spLocks noChangeArrowheads="1"/>
          </p:cNvSpPr>
          <p:nvPr/>
        </p:nvSpPr>
        <p:spPr bwMode="auto">
          <a:xfrm>
            <a:off x="3630615" y="5241359"/>
            <a:ext cx="869947" cy="609600"/>
          </a:xfrm>
          <a:prstGeom prst="ellips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dirty="0">
                <a:latin typeface="Times New Roman" panose="02020603050405020304" pitchFamily="18" charset="0"/>
              </a:rPr>
              <a:t>D(</a:t>
            </a:r>
            <a:r>
              <a:rPr lang="en-US" altLang="zh-CN" sz="2200" b="1" dirty="0">
                <a:solidFill>
                  <a:srgbClr val="0066FF"/>
                </a:solidFill>
                <a:latin typeface="Times New Roman" panose="02020603050405020304" pitchFamily="18" charset="0"/>
              </a:rPr>
              <a:t>A</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p:txBody>
      </p:sp>
      <p:sp>
        <p:nvSpPr>
          <p:cNvPr id="37908" name="Oval 20"/>
          <p:cNvSpPr>
            <a:spLocks noChangeArrowheads="1"/>
          </p:cNvSpPr>
          <p:nvPr/>
        </p:nvSpPr>
        <p:spPr bwMode="auto">
          <a:xfrm>
            <a:off x="1879571" y="5831911"/>
            <a:ext cx="785818" cy="609600"/>
          </a:xfrm>
          <a:prstGeom prst="ellipse">
            <a:avLst/>
          </a:prstGeom>
          <a:noFill/>
          <a:ln w="952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dirty="0">
                <a:latin typeface="Times New Roman" panose="02020603050405020304" pitchFamily="18" charset="0"/>
              </a:rPr>
              <a:t>S(</a:t>
            </a:r>
            <a:r>
              <a:rPr lang="en-US" altLang="zh-CN" sz="2200" b="1" dirty="0">
                <a:solidFill>
                  <a:srgbClr val="0066FF"/>
                </a:solidFill>
                <a:latin typeface="Times New Roman" panose="02020603050405020304" pitchFamily="18" charset="0"/>
              </a:rPr>
              <a:t>B</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p:txBody>
      </p:sp>
      <p:sp>
        <p:nvSpPr>
          <p:cNvPr id="37909" name="Line 21"/>
          <p:cNvSpPr>
            <a:spLocks noChangeShapeType="1"/>
          </p:cNvSpPr>
          <p:nvPr/>
        </p:nvSpPr>
        <p:spPr bwMode="auto">
          <a:xfrm>
            <a:off x="2674929" y="6141473"/>
            <a:ext cx="682625"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910" name="Oval 22"/>
          <p:cNvSpPr>
            <a:spLocks noChangeArrowheads="1"/>
          </p:cNvSpPr>
          <p:nvPr/>
        </p:nvSpPr>
        <p:spPr bwMode="auto">
          <a:xfrm>
            <a:off x="3357554" y="5836673"/>
            <a:ext cx="785818" cy="609600"/>
          </a:xfrm>
          <a:prstGeom prst="ellipse">
            <a:avLst/>
          </a:prstGeom>
          <a:noFill/>
          <a:ln w="28575" cap="sq">
            <a:solidFill>
              <a:srgbClr val="00008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dirty="0">
                <a:latin typeface="Times New Roman" panose="02020603050405020304" pitchFamily="18" charset="0"/>
              </a:rPr>
              <a:t>D(</a:t>
            </a:r>
            <a:r>
              <a:rPr lang="en-US" altLang="zh-CN" sz="2200" b="1" dirty="0">
                <a:solidFill>
                  <a:srgbClr val="0066FF"/>
                </a:solidFill>
                <a:latin typeface="Times New Roman" panose="02020603050405020304" pitchFamily="18" charset="0"/>
              </a:rPr>
              <a:t>B</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p:txBody>
      </p:sp>
      <p:sp>
        <p:nvSpPr>
          <p:cNvPr id="37911" name="Text Box 23"/>
          <p:cNvSpPr txBox="1">
            <a:spLocks noChangeArrowheads="1"/>
          </p:cNvSpPr>
          <p:nvPr/>
        </p:nvSpPr>
        <p:spPr bwMode="auto">
          <a:xfrm>
            <a:off x="4929190" y="5622359"/>
            <a:ext cx="3545073" cy="461665"/>
          </a:xfrm>
          <a:prstGeom prst="rect">
            <a:avLst/>
          </a:prstGeom>
          <a:solidFill>
            <a:schemeClr val="accent5">
              <a:lumMod val="20000"/>
              <a:lumOff val="80000"/>
            </a:schemeClr>
          </a:solidFill>
          <a:ln w="19050">
            <a:solidFill>
              <a:srgbClr val="FF0000"/>
            </a:solidFill>
            <a:miter lim="800000"/>
          </a:ln>
          <a:effectLst/>
        </p:spPr>
        <p:txBody>
          <a:bodyPr wrap="none">
            <a:spAutoFit/>
          </a:bodyPr>
          <a:lstStyle/>
          <a:p>
            <a:r>
              <a:rPr lang="en-US" altLang="zh-CN" sz="2400" b="1">
                <a:solidFill>
                  <a:srgbClr val="FF0000"/>
                </a:solidFill>
              </a:rPr>
              <a:t>If D(A)=D(B), hazard occur.</a:t>
            </a:r>
            <a:endParaRPr lang="en-US" altLang="zh-CN" sz="2400" b="1">
              <a:solidFill>
                <a:srgbClr val="FF0000"/>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solidFill>
                  <a:srgbClr val="FF0000"/>
                </a:solidFill>
              </a:rPr>
              <a:t>WAR dependence</a:t>
            </a:r>
            <a:endParaRPr lang="en-US" altLang="zh-CN">
              <a:solidFill>
                <a:srgbClr val="FF0000"/>
              </a:solidFill>
            </a:endParaRPr>
          </a:p>
        </p:txBody>
      </p:sp>
      <p:sp>
        <p:nvSpPr>
          <p:cNvPr id="38915" name="Rectangle 3"/>
          <p:cNvSpPr>
            <a:spLocks noGrp="1" noChangeArrowheads="1"/>
          </p:cNvSpPr>
          <p:nvPr>
            <p:ph type="body" idx="1"/>
          </p:nvPr>
        </p:nvSpPr>
        <p:spPr>
          <a:xfrm>
            <a:off x="357158" y="1214422"/>
            <a:ext cx="8534400" cy="2409828"/>
          </a:xfrm>
        </p:spPr>
        <p:txBody>
          <a:bodyPr>
            <a:normAutofit lnSpcReduction="10000"/>
          </a:bodyPr>
          <a:lstStyle/>
          <a:p>
            <a:pPr>
              <a:lnSpc>
                <a:spcPct val="150000"/>
              </a:lnSpc>
            </a:pPr>
            <a:r>
              <a:rPr lang="en-US" altLang="zh-CN" sz="2400" b="1" dirty="0">
                <a:solidFill>
                  <a:srgbClr val="000000"/>
                </a:solidFill>
                <a:latin typeface="Comic Sans MS" panose="030F0702030302020204" pitchFamily="66" charset="0"/>
              </a:rPr>
              <a:t>B </a:t>
            </a:r>
            <a:r>
              <a:rPr lang="zh-CN" altLang="en-US" sz="2400" b="1" dirty="0" smtClean="0">
                <a:solidFill>
                  <a:srgbClr val="000000"/>
                </a:solidFill>
                <a:latin typeface="Comic Sans MS" panose="030F0702030302020204" pitchFamily="66" charset="0"/>
              </a:rPr>
              <a:t>试图</a:t>
            </a:r>
            <a:r>
              <a:rPr lang="zh-CN" altLang="en-US" sz="2400" b="1" dirty="0" smtClean="0">
                <a:solidFill>
                  <a:srgbClr val="C00000"/>
                </a:solidFill>
                <a:latin typeface="Comic Sans MS" panose="030F0702030302020204" pitchFamily="66" charset="0"/>
              </a:rPr>
              <a:t>在</a:t>
            </a:r>
            <a:r>
              <a:rPr lang="en-US" altLang="zh-CN" sz="2400" b="1" dirty="0" smtClean="0">
                <a:solidFill>
                  <a:srgbClr val="C00000"/>
                </a:solidFill>
                <a:latin typeface="Comic Sans MS" panose="030F0702030302020204" pitchFamily="66" charset="0"/>
              </a:rPr>
              <a:t>A</a:t>
            </a:r>
            <a:r>
              <a:rPr lang="zh-CN" altLang="en-US" sz="2400" b="1" dirty="0" smtClean="0">
                <a:solidFill>
                  <a:srgbClr val="C00000"/>
                </a:solidFill>
                <a:latin typeface="Comic Sans MS" panose="030F0702030302020204" pitchFamily="66" charset="0"/>
              </a:rPr>
              <a:t>读一个寄存器之前</a:t>
            </a:r>
            <a:r>
              <a:rPr lang="zh-CN" altLang="en-US" sz="2400" b="1" dirty="0" smtClean="0">
                <a:solidFill>
                  <a:srgbClr val="000000"/>
                </a:solidFill>
                <a:latin typeface="Comic Sans MS" panose="030F0702030302020204" pitchFamily="66" charset="0"/>
              </a:rPr>
              <a:t>写它。</a:t>
            </a:r>
            <a:endParaRPr lang="en-US" altLang="zh-CN" sz="2400" b="1" dirty="0">
              <a:latin typeface="Comic Sans MS" panose="030F0702030302020204" pitchFamily="66" charset="0"/>
            </a:endParaRPr>
          </a:p>
          <a:p>
            <a:pPr>
              <a:lnSpc>
                <a:spcPct val="150000"/>
              </a:lnSpc>
            </a:pPr>
            <a:r>
              <a:rPr lang="zh-CN" altLang="en-US" sz="2400" b="1" dirty="0" smtClean="0">
                <a:solidFill>
                  <a:srgbClr val="000000"/>
                </a:solidFill>
                <a:latin typeface="Comic Sans MS" panose="030F0702030302020204" pitchFamily="66" charset="0"/>
              </a:rPr>
              <a:t>这种情况，</a:t>
            </a:r>
            <a:r>
              <a:rPr lang="en-US" altLang="zh-CN" sz="2400" b="1" dirty="0" smtClean="0">
                <a:solidFill>
                  <a:srgbClr val="000000"/>
                </a:solidFill>
                <a:latin typeface="Comic Sans MS" panose="030F0702030302020204" pitchFamily="66" charset="0"/>
              </a:rPr>
              <a:t>A</a:t>
            </a:r>
            <a:r>
              <a:rPr lang="zh-CN" altLang="en-US" sz="2400" b="1" dirty="0" smtClean="0">
                <a:solidFill>
                  <a:srgbClr val="000000"/>
                </a:solidFill>
                <a:latin typeface="Comic Sans MS" panose="030F0702030302020204" pitchFamily="66" charset="0"/>
              </a:rPr>
              <a:t>使用新（错误）的值。</a:t>
            </a:r>
            <a:endParaRPr lang="en-US" altLang="zh-CN" sz="2400" b="1" dirty="0">
              <a:latin typeface="Comic Sans MS" panose="030F0702030302020204" pitchFamily="66" charset="0"/>
            </a:endParaRPr>
          </a:p>
          <a:p>
            <a:pPr>
              <a:lnSpc>
                <a:spcPct val="150000"/>
              </a:lnSpc>
            </a:pPr>
            <a:r>
              <a:rPr lang="zh-CN" altLang="en-US" sz="2400" b="1" dirty="0" smtClean="0">
                <a:solidFill>
                  <a:srgbClr val="000000"/>
                </a:solidFill>
                <a:latin typeface="Comic Sans MS" panose="030F0702030302020204" pitchFamily="66" charset="0"/>
              </a:rPr>
              <a:t>很少发生，因为大多数流水线读值在前写值在后。</a:t>
            </a:r>
            <a:endParaRPr lang="en-US" altLang="zh-CN" sz="2400" b="1" dirty="0">
              <a:latin typeface="Comic Sans MS" panose="030F0702030302020204" pitchFamily="66" charset="0"/>
            </a:endParaRPr>
          </a:p>
          <a:p>
            <a:pPr>
              <a:lnSpc>
                <a:spcPct val="150000"/>
              </a:lnSpc>
            </a:pPr>
            <a:r>
              <a:rPr lang="zh-CN" altLang="en-US" sz="2400" b="1" dirty="0" smtClean="0">
                <a:solidFill>
                  <a:srgbClr val="000000"/>
                </a:solidFill>
                <a:latin typeface="Comic Sans MS" panose="030F0702030302020204" pitchFamily="66" charset="0"/>
              </a:rPr>
              <a:t>然而，可能发生在有复杂寻址方式的</a:t>
            </a:r>
            <a:r>
              <a:rPr lang="en-US" altLang="zh-CN" sz="2400" b="1" dirty="0" smtClean="0">
                <a:solidFill>
                  <a:srgbClr val="000000"/>
                </a:solidFill>
                <a:latin typeface="Comic Sans MS" panose="030F0702030302020204" pitchFamily="66" charset="0"/>
              </a:rPr>
              <a:t>CPU</a:t>
            </a:r>
            <a:r>
              <a:rPr lang="zh-CN" altLang="en-US" sz="2400" b="1" dirty="0" smtClean="0">
                <a:solidFill>
                  <a:srgbClr val="000000"/>
                </a:solidFill>
                <a:latin typeface="Comic Sans MS" panose="030F0702030302020204" pitchFamily="66" charset="0"/>
              </a:rPr>
              <a:t>中，如自增寻址。</a:t>
            </a:r>
            <a:endParaRPr lang="en-US" altLang="zh-CN" sz="2400" b="1" dirty="0">
              <a:latin typeface="Comic Sans MS" panose="030F0702030302020204" pitchFamily="66" charset="0"/>
            </a:endParaRPr>
          </a:p>
          <a:p>
            <a:pPr>
              <a:lnSpc>
                <a:spcPct val="90000"/>
              </a:lnSpc>
            </a:pPr>
            <a:endParaRPr lang="en-US" altLang="zh-CN" dirty="0"/>
          </a:p>
        </p:txBody>
      </p:sp>
      <p:sp>
        <p:nvSpPr>
          <p:cNvPr id="38918" name="Oval 6"/>
          <p:cNvSpPr>
            <a:spLocks noChangeArrowheads="1"/>
          </p:cNvSpPr>
          <p:nvPr/>
        </p:nvSpPr>
        <p:spPr bwMode="auto">
          <a:xfrm>
            <a:off x="1214414" y="4286256"/>
            <a:ext cx="714380" cy="609600"/>
          </a:xfrm>
          <a:prstGeom prst="ellips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a:latin typeface="Times New Roman" panose="02020603050405020304" pitchFamily="18" charset="0"/>
              </a:rPr>
              <a:t>S(</a:t>
            </a:r>
            <a:r>
              <a:rPr lang="en-US" altLang="zh-CN" sz="2200" b="1">
                <a:solidFill>
                  <a:srgbClr val="0066FF"/>
                </a:solidFill>
                <a:latin typeface="Times New Roman" panose="02020603050405020304" pitchFamily="18" charset="0"/>
              </a:rPr>
              <a:t>A</a:t>
            </a:r>
            <a:r>
              <a:rPr lang="en-US" altLang="zh-CN" sz="2200" b="1">
                <a:latin typeface="Times New Roman" panose="02020603050405020304" pitchFamily="18" charset="0"/>
              </a:rPr>
              <a:t>)</a:t>
            </a:r>
            <a:endParaRPr lang="en-US" altLang="zh-CN" sz="2200" b="1">
              <a:latin typeface="Times New Roman" panose="02020603050405020304" pitchFamily="18" charset="0"/>
            </a:endParaRPr>
          </a:p>
        </p:txBody>
      </p:sp>
      <p:sp>
        <p:nvSpPr>
          <p:cNvPr id="38919" name="Line 7"/>
          <p:cNvSpPr>
            <a:spLocks noChangeShapeType="1"/>
          </p:cNvSpPr>
          <p:nvPr/>
        </p:nvSpPr>
        <p:spPr bwMode="auto">
          <a:xfrm>
            <a:off x="2071670" y="4572008"/>
            <a:ext cx="782638"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0" name="Oval 8"/>
          <p:cNvSpPr>
            <a:spLocks noChangeArrowheads="1"/>
          </p:cNvSpPr>
          <p:nvPr/>
        </p:nvSpPr>
        <p:spPr bwMode="auto">
          <a:xfrm>
            <a:off x="2816225" y="4267200"/>
            <a:ext cx="684205" cy="609600"/>
          </a:xfrm>
          <a:prstGeom prst="ellipse">
            <a:avLst/>
          </a:prstGeom>
          <a:noFill/>
          <a:ln w="952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a:latin typeface="Times New Roman" panose="02020603050405020304" pitchFamily="18" charset="0"/>
              </a:rPr>
              <a:t>D(</a:t>
            </a:r>
            <a:r>
              <a:rPr lang="en-US" altLang="zh-CN" sz="2200" b="1">
                <a:solidFill>
                  <a:srgbClr val="0066FF"/>
                </a:solidFill>
                <a:latin typeface="Times New Roman" panose="02020603050405020304" pitchFamily="18" charset="0"/>
              </a:rPr>
              <a:t>A</a:t>
            </a:r>
            <a:r>
              <a:rPr lang="en-US" altLang="zh-CN" sz="2200" b="1">
                <a:latin typeface="Times New Roman" panose="02020603050405020304" pitchFamily="18" charset="0"/>
              </a:rPr>
              <a:t>)</a:t>
            </a:r>
            <a:endParaRPr lang="en-US" altLang="zh-CN" sz="2200" b="1">
              <a:latin typeface="Times New Roman" panose="02020603050405020304" pitchFamily="18" charset="0"/>
            </a:endParaRPr>
          </a:p>
        </p:txBody>
      </p:sp>
      <p:sp>
        <p:nvSpPr>
          <p:cNvPr id="38922" name="Oval 10"/>
          <p:cNvSpPr>
            <a:spLocks noChangeArrowheads="1"/>
          </p:cNvSpPr>
          <p:nvPr/>
        </p:nvSpPr>
        <p:spPr bwMode="auto">
          <a:xfrm>
            <a:off x="3643306" y="4286256"/>
            <a:ext cx="714380" cy="609600"/>
          </a:xfrm>
          <a:prstGeom prst="ellipse">
            <a:avLst/>
          </a:prstGeom>
          <a:noFill/>
          <a:ln w="952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dirty="0">
                <a:latin typeface="Times New Roman" panose="02020603050405020304" pitchFamily="18" charset="0"/>
              </a:rPr>
              <a:t>S(</a:t>
            </a:r>
            <a:r>
              <a:rPr lang="en-US" altLang="zh-CN" sz="2200" b="1" dirty="0">
                <a:solidFill>
                  <a:srgbClr val="0066FF"/>
                </a:solidFill>
                <a:latin typeface="Times New Roman" panose="02020603050405020304" pitchFamily="18" charset="0"/>
              </a:rPr>
              <a:t>B</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p:txBody>
      </p:sp>
      <p:sp>
        <p:nvSpPr>
          <p:cNvPr id="38923" name="Line 11"/>
          <p:cNvSpPr>
            <a:spLocks noChangeShapeType="1"/>
          </p:cNvSpPr>
          <p:nvPr/>
        </p:nvSpPr>
        <p:spPr bwMode="auto">
          <a:xfrm>
            <a:off x="4319588" y="4572000"/>
            <a:ext cx="782638"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24" name="Oval 12"/>
          <p:cNvSpPr>
            <a:spLocks noChangeArrowheads="1"/>
          </p:cNvSpPr>
          <p:nvPr/>
        </p:nvSpPr>
        <p:spPr bwMode="auto">
          <a:xfrm>
            <a:off x="5102225" y="4267200"/>
            <a:ext cx="827097" cy="609600"/>
          </a:xfrm>
          <a:prstGeom prst="ellips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a:latin typeface="Times New Roman" panose="02020603050405020304" pitchFamily="18" charset="0"/>
              </a:rPr>
              <a:t>D(</a:t>
            </a:r>
            <a:r>
              <a:rPr lang="en-US" altLang="zh-CN" sz="2200" b="1">
                <a:solidFill>
                  <a:srgbClr val="0066FF"/>
                </a:solidFill>
                <a:latin typeface="Times New Roman" panose="02020603050405020304" pitchFamily="18" charset="0"/>
              </a:rPr>
              <a:t>B</a:t>
            </a:r>
            <a:r>
              <a:rPr lang="en-US" altLang="zh-CN" sz="2200" b="1">
                <a:latin typeface="Times New Roman" panose="02020603050405020304" pitchFamily="18" charset="0"/>
              </a:rPr>
              <a:t>)</a:t>
            </a:r>
            <a:endParaRPr lang="en-US" altLang="zh-CN" sz="2200" b="1">
              <a:latin typeface="Times New Roman" panose="02020603050405020304" pitchFamily="18" charset="0"/>
            </a:endParaRPr>
          </a:p>
        </p:txBody>
      </p:sp>
      <p:sp>
        <p:nvSpPr>
          <p:cNvPr id="38925" name="Line 13"/>
          <p:cNvSpPr>
            <a:spLocks noChangeShapeType="1"/>
          </p:cNvSpPr>
          <p:nvPr/>
        </p:nvSpPr>
        <p:spPr bwMode="auto">
          <a:xfrm>
            <a:off x="1143000" y="4191000"/>
            <a:ext cx="4953000" cy="0"/>
          </a:xfrm>
          <a:prstGeom prst="line">
            <a:avLst/>
          </a:prstGeom>
          <a:noFill/>
          <a:ln w="19050">
            <a:solidFill>
              <a:srgbClr val="0000FF"/>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926" name="Text Box 14"/>
          <p:cNvSpPr txBox="1">
            <a:spLocks noChangeArrowheads="1"/>
          </p:cNvSpPr>
          <p:nvPr/>
        </p:nvSpPr>
        <p:spPr bwMode="auto">
          <a:xfrm>
            <a:off x="6172200" y="3962400"/>
            <a:ext cx="765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solidFill>
                  <a:srgbClr val="0000FF"/>
                </a:solidFill>
              </a:rPr>
              <a:t>Time</a:t>
            </a:r>
            <a:endParaRPr lang="en-US" altLang="zh-CN" sz="2000">
              <a:solidFill>
                <a:srgbClr val="0000FF"/>
              </a:solidFill>
            </a:endParaRPr>
          </a:p>
        </p:txBody>
      </p:sp>
      <p:sp>
        <p:nvSpPr>
          <p:cNvPr id="38927" name="Text Box 15"/>
          <p:cNvSpPr txBox="1">
            <a:spLocks noChangeArrowheads="1"/>
          </p:cNvSpPr>
          <p:nvPr/>
        </p:nvSpPr>
        <p:spPr bwMode="auto">
          <a:xfrm>
            <a:off x="6172200" y="4343400"/>
            <a:ext cx="1411288" cy="396875"/>
          </a:xfrm>
          <a:prstGeom prst="rect">
            <a:avLst/>
          </a:prstGeom>
          <a:solidFill>
            <a:srgbClr val="FFFF00"/>
          </a:solidFill>
          <a:ln>
            <a:solidFill>
              <a:srgbClr val="C00000"/>
            </a:solidFill>
          </a:ln>
          <a:effectLst/>
        </p:spPr>
        <p:txBody>
          <a:bodyPr wrap="none">
            <a:spAutoFit/>
          </a:bodyPr>
          <a:lstStyle/>
          <a:p>
            <a:r>
              <a:rPr lang="en-US" altLang="zh-CN" sz="2000" dirty="0">
                <a:solidFill>
                  <a:srgbClr val="0000FF"/>
                </a:solidFill>
              </a:rPr>
              <a:t>No hazard</a:t>
            </a:r>
            <a:endParaRPr lang="en-US" altLang="zh-CN" sz="2000" dirty="0">
              <a:solidFill>
                <a:srgbClr val="0000FF"/>
              </a:solidFill>
            </a:endParaRPr>
          </a:p>
        </p:txBody>
      </p:sp>
      <p:sp>
        <p:nvSpPr>
          <p:cNvPr id="38930" name="Oval 18"/>
          <p:cNvSpPr>
            <a:spLocks noChangeArrowheads="1"/>
          </p:cNvSpPr>
          <p:nvPr/>
        </p:nvSpPr>
        <p:spPr bwMode="auto">
          <a:xfrm>
            <a:off x="1038204" y="5695968"/>
            <a:ext cx="714380" cy="609600"/>
          </a:xfrm>
          <a:prstGeom prst="ellipse">
            <a:avLst/>
          </a:prstGeom>
          <a:noFill/>
          <a:ln w="952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a:latin typeface="Times New Roman" panose="02020603050405020304" pitchFamily="18" charset="0"/>
              </a:rPr>
              <a:t>S(</a:t>
            </a:r>
            <a:r>
              <a:rPr lang="en-US" altLang="zh-CN" sz="2200" b="1">
                <a:solidFill>
                  <a:srgbClr val="0066FF"/>
                </a:solidFill>
                <a:latin typeface="Times New Roman" panose="02020603050405020304" pitchFamily="18" charset="0"/>
              </a:rPr>
              <a:t>B</a:t>
            </a:r>
            <a:r>
              <a:rPr lang="en-US" altLang="zh-CN" sz="2200" b="1">
                <a:latin typeface="Times New Roman" panose="02020603050405020304" pitchFamily="18" charset="0"/>
              </a:rPr>
              <a:t>)</a:t>
            </a:r>
            <a:endParaRPr lang="en-US" altLang="zh-CN" sz="2200" b="1">
              <a:latin typeface="Times New Roman" panose="02020603050405020304" pitchFamily="18" charset="0"/>
            </a:endParaRPr>
          </a:p>
        </p:txBody>
      </p:sp>
      <p:sp>
        <p:nvSpPr>
          <p:cNvPr id="38931" name="Line 19"/>
          <p:cNvSpPr>
            <a:spLocks noChangeShapeType="1"/>
          </p:cNvSpPr>
          <p:nvPr/>
        </p:nvSpPr>
        <p:spPr bwMode="auto">
          <a:xfrm>
            <a:off x="1643042" y="6000768"/>
            <a:ext cx="682625"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2" name="Oval 20"/>
          <p:cNvSpPr>
            <a:spLocks noChangeArrowheads="1"/>
          </p:cNvSpPr>
          <p:nvPr/>
        </p:nvSpPr>
        <p:spPr bwMode="auto">
          <a:xfrm>
            <a:off x="2325667" y="5695968"/>
            <a:ext cx="784239" cy="609600"/>
          </a:xfrm>
          <a:prstGeom prst="ellipse">
            <a:avLst/>
          </a:prstGeom>
          <a:noFill/>
          <a:ln w="28575" cap="sq">
            <a:solidFill>
              <a:srgbClr val="00008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a:latin typeface="Times New Roman" panose="02020603050405020304" pitchFamily="18" charset="0"/>
              </a:rPr>
              <a:t>D(</a:t>
            </a:r>
            <a:r>
              <a:rPr lang="en-US" altLang="zh-CN" sz="2200" b="1">
                <a:solidFill>
                  <a:srgbClr val="0066FF"/>
                </a:solidFill>
                <a:latin typeface="Times New Roman" panose="02020603050405020304" pitchFamily="18" charset="0"/>
              </a:rPr>
              <a:t>B</a:t>
            </a:r>
            <a:r>
              <a:rPr lang="en-US" altLang="zh-CN" sz="2200" b="1">
                <a:latin typeface="Times New Roman" panose="02020603050405020304" pitchFamily="18" charset="0"/>
              </a:rPr>
              <a:t>)</a:t>
            </a:r>
            <a:endParaRPr lang="en-US" altLang="zh-CN" sz="2200" b="1">
              <a:latin typeface="Times New Roman" panose="02020603050405020304" pitchFamily="18" charset="0"/>
            </a:endParaRPr>
          </a:p>
        </p:txBody>
      </p:sp>
      <p:sp>
        <p:nvSpPr>
          <p:cNvPr id="38933" name="Text Box 21"/>
          <p:cNvSpPr txBox="1">
            <a:spLocks noChangeArrowheads="1"/>
          </p:cNvSpPr>
          <p:nvPr/>
        </p:nvSpPr>
        <p:spPr bwMode="auto">
          <a:xfrm>
            <a:off x="4879975" y="5715000"/>
            <a:ext cx="3496983" cy="461665"/>
          </a:xfrm>
          <a:prstGeom prst="rect">
            <a:avLst/>
          </a:prstGeom>
          <a:solidFill>
            <a:schemeClr val="accent5">
              <a:lumMod val="20000"/>
              <a:lumOff val="80000"/>
            </a:schemeClr>
          </a:solidFill>
          <a:ln w="19050">
            <a:solidFill>
              <a:srgbClr val="FF0000"/>
            </a:solidFill>
            <a:miter lim="800000"/>
          </a:ln>
          <a:effectLst/>
        </p:spPr>
        <p:txBody>
          <a:bodyPr wrap="none">
            <a:spAutoFit/>
          </a:bodyPr>
          <a:lstStyle/>
          <a:p>
            <a:r>
              <a:rPr lang="en-US" altLang="zh-CN" sz="2400" b="1">
                <a:solidFill>
                  <a:srgbClr val="FF0000"/>
                </a:solidFill>
              </a:rPr>
              <a:t>If S(A)=D(B), hazard occur.</a:t>
            </a:r>
            <a:endParaRPr lang="en-US" altLang="zh-CN" sz="2400" b="1">
              <a:solidFill>
                <a:srgbClr val="FF0000"/>
              </a:solidFill>
            </a:endParaRPr>
          </a:p>
        </p:txBody>
      </p:sp>
      <p:sp>
        <p:nvSpPr>
          <p:cNvPr id="38935" name="Oval 23"/>
          <p:cNvSpPr>
            <a:spLocks noChangeArrowheads="1"/>
          </p:cNvSpPr>
          <p:nvPr/>
        </p:nvSpPr>
        <p:spPr bwMode="auto">
          <a:xfrm>
            <a:off x="2643174" y="5143512"/>
            <a:ext cx="714380" cy="609600"/>
          </a:xfrm>
          <a:prstGeom prst="ellipse">
            <a:avLst/>
          </a:prstGeom>
          <a:noFill/>
          <a:ln w="28575" cap="sq">
            <a:solidFill>
              <a:srgbClr val="FF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dirty="0">
                <a:latin typeface="Times New Roman" panose="02020603050405020304" pitchFamily="18" charset="0"/>
              </a:rPr>
              <a:t>S(</a:t>
            </a:r>
            <a:r>
              <a:rPr lang="en-US" altLang="zh-CN" sz="2200" b="1" dirty="0">
                <a:solidFill>
                  <a:srgbClr val="0066FF"/>
                </a:solidFill>
                <a:latin typeface="Times New Roman" panose="02020603050405020304" pitchFamily="18" charset="0"/>
              </a:rPr>
              <a:t>A</a:t>
            </a:r>
            <a:r>
              <a:rPr lang="en-US" altLang="zh-CN" sz="2200" b="1" dirty="0">
                <a:latin typeface="Times New Roman" panose="02020603050405020304" pitchFamily="18" charset="0"/>
              </a:rPr>
              <a:t>)</a:t>
            </a:r>
            <a:endParaRPr lang="en-US" altLang="zh-CN" sz="2200" b="1" dirty="0">
              <a:latin typeface="Times New Roman" panose="02020603050405020304" pitchFamily="18" charset="0"/>
            </a:endParaRPr>
          </a:p>
        </p:txBody>
      </p:sp>
      <p:sp>
        <p:nvSpPr>
          <p:cNvPr id="38936" name="Line 24"/>
          <p:cNvSpPr>
            <a:spLocks noChangeShapeType="1"/>
          </p:cNvSpPr>
          <p:nvPr/>
        </p:nvSpPr>
        <p:spPr bwMode="auto">
          <a:xfrm>
            <a:off x="3328988" y="5486400"/>
            <a:ext cx="782638" cy="0"/>
          </a:xfrm>
          <a:prstGeom prst="line">
            <a:avLst/>
          </a:prstGeom>
          <a:noFill/>
          <a:ln w="381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937" name="Oval 25"/>
          <p:cNvSpPr>
            <a:spLocks noChangeArrowheads="1"/>
          </p:cNvSpPr>
          <p:nvPr/>
        </p:nvSpPr>
        <p:spPr bwMode="auto">
          <a:xfrm>
            <a:off x="4111625" y="5181600"/>
            <a:ext cx="746127" cy="609600"/>
          </a:xfrm>
          <a:prstGeom prst="ellipse">
            <a:avLst/>
          </a:prstGeom>
          <a:noFill/>
          <a:ln w="9525" cap="sq">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200" b="1">
                <a:latin typeface="Times New Roman" panose="02020603050405020304" pitchFamily="18" charset="0"/>
              </a:rPr>
              <a:t>D(</a:t>
            </a:r>
            <a:r>
              <a:rPr lang="en-US" altLang="zh-CN" sz="2200" b="1">
                <a:solidFill>
                  <a:srgbClr val="0066FF"/>
                </a:solidFill>
                <a:latin typeface="Times New Roman" panose="02020603050405020304" pitchFamily="18" charset="0"/>
              </a:rPr>
              <a:t>A</a:t>
            </a:r>
            <a:r>
              <a:rPr lang="en-US" altLang="zh-CN" sz="2200" b="1">
                <a:latin typeface="Times New Roman" panose="02020603050405020304" pitchFamily="18" charset="0"/>
              </a:rPr>
              <a:t>)</a:t>
            </a:r>
            <a:endParaRPr lang="en-US" altLang="zh-CN" sz="2200" b="1">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0"/>
            <a:ext cx="8229600" cy="1143000"/>
          </a:xfrm>
        </p:spPr>
        <p:txBody>
          <a:bodyPr/>
          <a:lstStyle/>
          <a:p>
            <a:r>
              <a:rPr lang="en-US" altLang="zh-CN" b="1" dirty="0" smtClean="0"/>
              <a:t>WAW hazards</a:t>
            </a:r>
            <a:endParaRPr lang="en-US" altLang="zh-CN" b="1" dirty="0"/>
          </a:p>
        </p:txBody>
      </p:sp>
      <p:graphicFrame>
        <p:nvGraphicFramePr>
          <p:cNvPr id="2" name="对象 1"/>
          <p:cNvGraphicFramePr>
            <a:graphicFrameLocks noChangeAspect="1"/>
          </p:cNvGraphicFramePr>
          <p:nvPr/>
        </p:nvGraphicFramePr>
        <p:xfrm>
          <a:off x="206663" y="1196752"/>
          <a:ext cx="8555038" cy="4249738"/>
        </p:xfrm>
        <a:graphic>
          <a:graphicData uri="http://schemas.openxmlformats.org/presentationml/2006/ole">
            <mc:AlternateContent xmlns:mc="http://schemas.openxmlformats.org/markup-compatibility/2006">
              <mc:Choice xmlns:v="urn:schemas-microsoft-com:vml" Requires="v">
                <p:oleObj spid="_x0000_s57451" name="文档" r:id="rId1" imgW="8562975" imgH="4248150" progId="Word.Document.8">
                  <p:embed/>
                </p:oleObj>
              </mc:Choice>
              <mc:Fallback>
                <p:oleObj name="文档" r:id="rId1" imgW="8562975" imgH="4248150" progId="Word.Document.8">
                  <p:embed/>
                  <p:pic>
                    <p:nvPicPr>
                      <p:cNvPr id="0" name="对象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663" y="1196752"/>
                        <a:ext cx="8555038" cy="4249738"/>
                      </a:xfrm>
                      <a:prstGeom prst="rect">
                        <a:avLst/>
                      </a:prstGeom>
                      <a:solidFill>
                        <a:srgbClr val="EAEAEA"/>
                      </a:solidFill>
                      <a:ln w="9525">
                        <a:solidFill>
                          <a:schemeClr val="tx1"/>
                        </a:solidFill>
                        <a:miter lim="800000"/>
                        <a:headEnd/>
                        <a:tailEnd/>
                      </a:ln>
                      <a:effectLst>
                        <a:outerShdw dist="71842" dir="2700000" algn="ctr" rotWithShape="0">
                          <a:schemeClr val="tx1"/>
                        </a:outerShdw>
                      </a:effectLst>
                    </p:spPr>
                  </p:pic>
                </p:oleObj>
              </mc:Fallback>
            </mc:AlternateContent>
          </a:graphicData>
        </a:graphic>
      </p:graphicFrame>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nvGraphicFramePr>
        <p:xfrm>
          <a:off x="225425" y="1124744"/>
          <a:ext cx="8613775" cy="4168775"/>
        </p:xfrm>
        <a:graphic>
          <a:graphicData uri="http://schemas.openxmlformats.org/presentationml/2006/ole">
            <mc:AlternateContent xmlns:mc="http://schemas.openxmlformats.org/markup-compatibility/2006">
              <mc:Choice xmlns:v="urn:schemas-microsoft-com:vml" Requires="v">
                <p:oleObj spid="_x0000_s64583" name="Document" r:id="rId1" imgW="8773795" imgH="4272280" progId="Word.Document.8">
                  <p:embed/>
                </p:oleObj>
              </mc:Choice>
              <mc:Fallback>
                <p:oleObj name="Document" r:id="rId1" imgW="8773795" imgH="4272280" progId="Word.Document.8">
                  <p:embed/>
                  <p:pic>
                    <p:nvPicPr>
                      <p:cNvPr id="0" name="Object 3"/>
                      <p:cNvPicPr>
                        <a:picLocks noChangeAspect="1" noChangeArrowheads="1"/>
                      </p:cNvPicPr>
                      <p:nvPr/>
                    </p:nvPicPr>
                    <p:blipFill>
                      <a:blip r:embed="rId2"/>
                      <a:srcRect/>
                      <a:stretch>
                        <a:fillRect/>
                      </a:stretch>
                    </p:blipFill>
                    <p:spPr bwMode="auto">
                      <a:xfrm>
                        <a:off x="225425" y="1124744"/>
                        <a:ext cx="8613775" cy="4168775"/>
                      </a:xfrm>
                      <a:prstGeom prst="rect">
                        <a:avLst/>
                      </a:prstGeom>
                      <a:solidFill>
                        <a:srgbClr val="EAEAEA"/>
                      </a:solidFill>
                      <a:ln w="9525">
                        <a:solidFill>
                          <a:schemeClr val="tx1"/>
                        </a:solidFill>
                        <a:miter lim="800000"/>
                        <a:headEnd/>
                        <a:tailEnd/>
                      </a:ln>
                      <a:effectLst>
                        <a:outerShdw dist="71842" dir="2700000" algn="ctr" rotWithShape="0">
                          <a:schemeClr val="tx1"/>
                        </a:outerShdw>
                      </a:effectLst>
                    </p:spPr>
                  </p:pic>
                </p:oleObj>
              </mc:Fallback>
            </mc:AlternateContent>
          </a:graphicData>
        </a:graphic>
      </p:graphicFrame>
      <p:sp>
        <p:nvSpPr>
          <p:cNvPr id="6" name="Rectangle 2"/>
          <p:cNvSpPr>
            <a:spLocks noGrp="1" noChangeArrowheads="1"/>
          </p:cNvSpPr>
          <p:nvPr>
            <p:ph type="title"/>
          </p:nvPr>
        </p:nvSpPr>
        <p:spPr>
          <a:xfrm>
            <a:off x="457200" y="0"/>
            <a:ext cx="8229600" cy="1143000"/>
          </a:xfrm>
        </p:spPr>
        <p:txBody>
          <a:bodyPr/>
          <a:lstStyle/>
          <a:p>
            <a:r>
              <a:rPr lang="en-US" altLang="zh-CN" b="1" dirty="0" smtClean="0"/>
              <a:t>WAW hazards</a:t>
            </a:r>
            <a:r>
              <a:rPr lang="zh-CN" altLang="en-US" b="1" dirty="0" smtClean="0"/>
              <a:t>处理</a:t>
            </a:r>
            <a:endParaRPr lang="en-US" altLang="zh-CN" b="1" dirty="0"/>
          </a:p>
        </p:txBody>
      </p:sp>
      <p:sp>
        <p:nvSpPr>
          <p:cNvPr id="7" name="Rectangle 4"/>
          <p:cNvSpPr txBox="1">
            <a:spLocks noChangeArrowheads="1"/>
          </p:cNvSpPr>
          <p:nvPr/>
        </p:nvSpPr>
        <p:spPr bwMode="auto">
          <a:xfrm>
            <a:off x="375022" y="5784742"/>
            <a:ext cx="8964488" cy="1219200"/>
          </a:xfrm>
          <a:prstGeom prst="rect">
            <a:avLst/>
          </a:prstGeom>
          <a:noFill/>
          <a:ln w="9525">
            <a:noFill/>
            <a:miter lim="800000"/>
          </a:ln>
        </p:spPr>
        <p:txBody>
          <a:bodyPr/>
          <a:lstStyle/>
          <a:p>
            <a:pPr marL="182880" indent="-182880" eaLnBrk="0" hangingPunct="0">
              <a:spcBef>
                <a:spcPct val="20000"/>
              </a:spcBef>
              <a:buClr>
                <a:schemeClr val="accent1"/>
              </a:buClr>
              <a:buSzPct val="85000"/>
              <a:buFont typeface="Arial" panose="020B0604020202020204" pitchFamily="34" charset="0"/>
              <a:buChar char="•"/>
            </a:pPr>
            <a:r>
              <a:rPr lang="en-US" altLang="zh-CN" sz="2400" b="1" dirty="0" smtClean="0">
                <a:latin typeface="Comic Sans MS" panose="030F0702030302020204" pitchFamily="66" charset="0"/>
              </a:rPr>
              <a:t>WAW</a:t>
            </a:r>
            <a:r>
              <a:rPr lang="zh-CN" altLang="en-US" sz="2400" b="1" dirty="0" smtClean="0">
                <a:latin typeface="Comic Sans MS" panose="030F0702030302020204" pitchFamily="66" charset="0"/>
              </a:rPr>
              <a:t>的</a:t>
            </a:r>
            <a:r>
              <a:rPr lang="zh-CN" altLang="en-US" sz="2400" b="1" dirty="0">
                <a:latin typeface="Comic Sans MS" panose="030F0702030302020204" pitchFamily="66" charset="0"/>
              </a:rPr>
              <a:t>另一种</a:t>
            </a:r>
            <a:r>
              <a:rPr lang="zh-CN" altLang="en-US" sz="2400" b="1" dirty="0" smtClean="0">
                <a:latin typeface="Comic Sans MS" panose="030F0702030302020204" pitchFamily="66" charset="0"/>
              </a:rPr>
              <a:t>处理</a:t>
            </a:r>
            <a:r>
              <a:rPr lang="zh-CN" altLang="en-US" sz="2400" b="1" dirty="0">
                <a:latin typeface="Comic Sans MS" panose="030F0702030302020204" pitchFamily="66" charset="0"/>
              </a:rPr>
              <a:t>方法是在</a:t>
            </a:r>
            <a:r>
              <a:rPr lang="en-US" altLang="zh-CN" sz="2400" b="1" dirty="0">
                <a:latin typeface="Comic Sans MS" panose="030F0702030302020204" pitchFamily="66" charset="0"/>
              </a:rPr>
              <a:t>ID</a:t>
            </a:r>
            <a:r>
              <a:rPr lang="zh-CN" altLang="en-US" sz="2400" b="1" dirty="0" smtClean="0">
                <a:latin typeface="Comic Sans MS" panose="030F0702030302020204" pitchFamily="66" charset="0"/>
              </a:rPr>
              <a:t>级</a:t>
            </a:r>
            <a:r>
              <a:rPr lang="en-US" altLang="zh-CN" sz="2400" b="1" dirty="0" smtClean="0">
                <a:latin typeface="Comic Sans MS" panose="030F0702030302020204" pitchFamily="66" charset="0"/>
              </a:rPr>
              <a:t>,</a:t>
            </a:r>
            <a:r>
              <a:rPr lang="zh-CN" altLang="en-US" sz="2400" b="1" dirty="0" smtClean="0">
                <a:latin typeface="Comic Sans MS" panose="030F0702030302020204" pitchFamily="66" charset="0"/>
              </a:rPr>
              <a:t>判断</a:t>
            </a:r>
            <a:r>
              <a:rPr lang="zh-CN" altLang="en-US" sz="2400" b="1" dirty="0">
                <a:latin typeface="Comic Sans MS" panose="030F0702030302020204" pitchFamily="66" charset="0"/>
              </a:rPr>
              <a:t>该指令要写的寄存器是否与前面已经发射了的指令相同，若相同，则插入空周期。</a:t>
            </a:r>
            <a:endParaRPr lang="en-US" altLang="zh-CN" sz="2800" b="1" dirty="0">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571604" y="0"/>
            <a:ext cx="4786346" cy="990600"/>
          </a:xfrm>
        </p:spPr>
        <p:txBody>
          <a:bodyPr>
            <a:normAutofit/>
          </a:bodyPr>
          <a:lstStyle/>
          <a:p>
            <a:pPr algn="l">
              <a:defRPr/>
            </a:pPr>
            <a:r>
              <a:rPr lang="en-US" altLang="zh-CN" sz="4000" b="1" dirty="0" smtClean="0"/>
              <a:t>ID</a:t>
            </a:r>
            <a:r>
              <a:rPr lang="zh-CN" altLang="en-US" sz="4000" b="1" dirty="0" smtClean="0"/>
              <a:t>级</a:t>
            </a:r>
            <a:r>
              <a:rPr lang="en-US" altLang="zh-CN" sz="4000" b="1" dirty="0" smtClean="0"/>
              <a:t> </a:t>
            </a:r>
            <a:r>
              <a:rPr lang="zh-CN" altLang="en-US" sz="4000" b="1" dirty="0" smtClean="0"/>
              <a:t>进行相关检测</a:t>
            </a:r>
            <a:endParaRPr lang="en-US" altLang="zh-CN" sz="4000" b="1" dirty="0"/>
          </a:p>
        </p:txBody>
      </p:sp>
      <p:sp>
        <p:nvSpPr>
          <p:cNvPr id="111619" name="Rectangle 3"/>
          <p:cNvSpPr>
            <a:spLocks noGrp="1" noChangeArrowheads="1"/>
          </p:cNvSpPr>
          <p:nvPr>
            <p:ph type="body" idx="1"/>
          </p:nvPr>
        </p:nvSpPr>
        <p:spPr>
          <a:xfrm>
            <a:off x="152400" y="1828800"/>
            <a:ext cx="8777318" cy="4029092"/>
          </a:xfrm>
        </p:spPr>
        <p:txBody>
          <a:bodyPr>
            <a:normAutofit lnSpcReduction="10000"/>
          </a:bodyPr>
          <a:lstStyle/>
          <a:p>
            <a:pPr>
              <a:lnSpc>
                <a:spcPct val="120000"/>
              </a:lnSpc>
            </a:pPr>
            <a:r>
              <a:rPr lang="zh-CN" altLang="en-US" sz="2800" b="1" dirty="0" smtClean="0">
                <a:latin typeface="Comic Sans MS" panose="030F0702030302020204" pitchFamily="66" charset="0"/>
              </a:rPr>
              <a:t>检测</a:t>
            </a:r>
            <a:r>
              <a:rPr lang="zh-CN" altLang="en-US" sz="2800" b="1" dirty="0" smtClean="0">
                <a:solidFill>
                  <a:srgbClr val="FF0000"/>
                </a:solidFill>
                <a:latin typeface="Comic Sans MS" panose="030F0702030302020204" pitchFamily="66" charset="0"/>
              </a:rPr>
              <a:t>结构相关</a:t>
            </a:r>
            <a:endParaRPr lang="en-US" altLang="zh-CN" sz="2800" b="1" dirty="0" smtClean="0">
              <a:latin typeface="Comic Sans MS" panose="030F0702030302020204" pitchFamily="66" charset="0"/>
            </a:endParaRPr>
          </a:p>
          <a:p>
            <a:pPr lvl="1">
              <a:lnSpc>
                <a:spcPct val="120000"/>
              </a:lnSpc>
            </a:pPr>
            <a:r>
              <a:rPr lang="zh-CN" altLang="en-US" sz="2400" b="1" dirty="0" smtClean="0">
                <a:latin typeface="Comic Sans MS" panose="030F0702030302020204" pitchFamily="66" charset="0"/>
              </a:rPr>
              <a:t>除法部件</a:t>
            </a:r>
            <a:r>
              <a:rPr lang="zh-CN" altLang="en-US" sz="2400" b="1" dirty="0" smtClean="0">
                <a:solidFill>
                  <a:srgbClr val="3333FF"/>
                </a:solidFill>
                <a:latin typeface="Comic Sans MS" panose="030F0702030302020204" pitchFamily="66" charset="0"/>
              </a:rPr>
              <a:t>和</a:t>
            </a:r>
            <a:r>
              <a:rPr lang="zh-CN" altLang="en-US" sz="2400" b="1" dirty="0" smtClean="0">
                <a:latin typeface="Comic Sans MS" panose="030F0702030302020204" pitchFamily="66" charset="0"/>
              </a:rPr>
              <a:t>寄存器写端口</a:t>
            </a:r>
            <a:r>
              <a:rPr lang="en-US" altLang="zh-CN" sz="2400" b="1" dirty="0" smtClean="0">
                <a:latin typeface="Comic Sans MS" panose="030F0702030302020204" pitchFamily="66" charset="0"/>
              </a:rPr>
              <a:t> </a:t>
            </a:r>
            <a:endParaRPr lang="en-US" altLang="zh-CN" sz="2400" b="1" dirty="0" smtClean="0">
              <a:latin typeface="Comic Sans MS" panose="030F0702030302020204" pitchFamily="66" charset="0"/>
            </a:endParaRPr>
          </a:p>
          <a:p>
            <a:pPr>
              <a:lnSpc>
                <a:spcPct val="120000"/>
              </a:lnSpc>
            </a:pPr>
            <a:r>
              <a:rPr lang="zh-CN" altLang="en-US" sz="2800" b="1" dirty="0" smtClean="0">
                <a:latin typeface="Comic Sans MS" panose="030F0702030302020204" pitchFamily="66" charset="0"/>
              </a:rPr>
              <a:t>检测</a:t>
            </a:r>
            <a:r>
              <a:rPr lang="en-US" altLang="zh-CN" sz="2800" dirty="0" smtClean="0">
                <a:solidFill>
                  <a:srgbClr val="FF0000"/>
                </a:solidFill>
                <a:latin typeface="Comic Sans MS" panose="030F0702030302020204" pitchFamily="66" charset="0"/>
              </a:rPr>
              <a:t>RAW hazards</a:t>
            </a:r>
            <a:endParaRPr lang="en-US" altLang="zh-CN" sz="2800" dirty="0" smtClean="0">
              <a:solidFill>
                <a:srgbClr val="FF0000"/>
              </a:solidFill>
              <a:latin typeface="Comic Sans MS" panose="030F0702030302020204" pitchFamily="66" charset="0"/>
            </a:endParaRPr>
          </a:p>
          <a:p>
            <a:pPr>
              <a:lnSpc>
                <a:spcPct val="120000"/>
              </a:lnSpc>
              <a:buNone/>
            </a:pPr>
            <a:r>
              <a:rPr lang="en-US" altLang="zh-CN" sz="2400" b="1" dirty="0" smtClean="0">
                <a:latin typeface="Comic Sans MS" panose="030F0702030302020204" pitchFamily="66" charset="0"/>
              </a:rPr>
              <a:t> - </a:t>
            </a:r>
            <a:r>
              <a:rPr lang="zh-CN" altLang="en-US" sz="1900" b="1" dirty="0" smtClean="0">
                <a:latin typeface="Comic Sans MS" panose="030F0702030302020204" pitchFamily="66" charset="0"/>
              </a:rPr>
              <a:t>该指令的源寄存器是否列为</a:t>
            </a:r>
            <a:r>
              <a:rPr lang="en-US" altLang="zh-CN" sz="1900" b="1" dirty="0" smtClean="0">
                <a:latin typeface="Comic Sans MS" panose="030F0702030302020204" pitchFamily="66" charset="0"/>
              </a:rPr>
              <a:t>EXE/M/A/DIV</a:t>
            </a:r>
            <a:r>
              <a:rPr lang="zh-CN" altLang="en-US" sz="1900" b="1" dirty="0" smtClean="0">
                <a:latin typeface="Comic Sans MS" panose="030F0702030302020204" pitchFamily="66" charset="0"/>
              </a:rPr>
              <a:t>各级流水线寄存器的目的寄存器</a:t>
            </a:r>
            <a:endParaRPr lang="en-US" altLang="zh-CN" sz="1900" b="1" dirty="0" smtClean="0">
              <a:latin typeface="Comic Sans MS" panose="030F0702030302020204" pitchFamily="66" charset="0"/>
            </a:endParaRPr>
          </a:p>
          <a:p>
            <a:pPr>
              <a:lnSpc>
                <a:spcPct val="120000"/>
              </a:lnSpc>
              <a:buNone/>
            </a:pPr>
            <a:r>
              <a:rPr lang="en-US" altLang="zh-CN" sz="1900" b="1" dirty="0" smtClean="0">
                <a:latin typeface="Comic Sans MS" panose="030F0702030302020204" pitchFamily="66" charset="0"/>
              </a:rPr>
              <a:t>  - </a:t>
            </a:r>
            <a:r>
              <a:rPr lang="zh-CN" altLang="en-US" sz="1900" b="1" dirty="0" smtClean="0">
                <a:latin typeface="Comic Sans MS" panose="030F0702030302020204" pitchFamily="66" charset="0"/>
              </a:rPr>
              <a:t>该指令的源寄存器是否列为</a:t>
            </a:r>
            <a:r>
              <a:rPr lang="en-US" altLang="zh-CN" sz="1900" b="1" dirty="0" smtClean="0">
                <a:latin typeface="Comic Sans MS" panose="030F0702030302020204" pitchFamily="66" charset="0"/>
              </a:rPr>
              <a:t>LOAD</a:t>
            </a:r>
            <a:r>
              <a:rPr lang="zh-CN" altLang="en-US" sz="1900" b="1" dirty="0" smtClean="0">
                <a:latin typeface="Comic Sans MS" panose="030F0702030302020204" pitchFamily="66" charset="0"/>
              </a:rPr>
              <a:t>在</a:t>
            </a:r>
            <a:r>
              <a:rPr lang="en-US" altLang="zh-CN" sz="1900" b="1" dirty="0" smtClean="0">
                <a:latin typeface="Comic Sans MS" panose="030F0702030302020204" pitchFamily="66" charset="0"/>
              </a:rPr>
              <a:t>EX/MEM</a:t>
            </a:r>
            <a:r>
              <a:rPr lang="zh-CN" altLang="en-US" sz="1900" b="1" dirty="0" smtClean="0">
                <a:latin typeface="Comic Sans MS" panose="030F0702030302020204" pitchFamily="66" charset="0"/>
              </a:rPr>
              <a:t>流水线寄存器的目的寄存器</a:t>
            </a:r>
            <a:endParaRPr lang="en-US" altLang="zh-CN" sz="1900" b="1" dirty="0" smtClean="0">
              <a:latin typeface="Comic Sans MS" panose="030F0702030302020204" pitchFamily="66" charset="0"/>
            </a:endParaRPr>
          </a:p>
          <a:p>
            <a:pPr>
              <a:lnSpc>
                <a:spcPct val="120000"/>
              </a:lnSpc>
            </a:pPr>
            <a:r>
              <a:rPr lang="zh-CN" altLang="en-US" sz="2800" b="1" dirty="0" smtClean="0">
                <a:latin typeface="Comic Sans MS" panose="030F0702030302020204" pitchFamily="66" charset="0"/>
              </a:rPr>
              <a:t>检测</a:t>
            </a:r>
            <a:r>
              <a:rPr lang="en-US" altLang="zh-CN" sz="2800" dirty="0" smtClean="0">
                <a:solidFill>
                  <a:srgbClr val="FF0000"/>
                </a:solidFill>
                <a:latin typeface="Comic Sans MS" panose="030F0702030302020204" pitchFamily="66" charset="0"/>
              </a:rPr>
              <a:t>WAW hazards</a:t>
            </a:r>
            <a:r>
              <a:rPr lang="en-US" altLang="zh-CN" sz="2800" dirty="0" smtClean="0">
                <a:latin typeface="Comic Sans MS" panose="030F0702030302020204" pitchFamily="66" charset="0"/>
              </a:rPr>
              <a:t> </a:t>
            </a:r>
            <a:endParaRPr lang="en-US" altLang="zh-CN" sz="2800" b="1" dirty="0" smtClean="0">
              <a:latin typeface="Comic Sans MS" panose="030F0702030302020204" pitchFamily="66" charset="0"/>
            </a:endParaRPr>
          </a:p>
          <a:p>
            <a:pPr lvl="1">
              <a:lnSpc>
                <a:spcPct val="120000"/>
              </a:lnSpc>
            </a:pPr>
            <a:r>
              <a:rPr lang="zh-CN" altLang="en-US" sz="2400" b="1" dirty="0" smtClean="0">
                <a:latin typeface="Comic Sans MS" panose="030F0702030302020204" pitchFamily="66" charset="0"/>
              </a:rPr>
              <a:t>判断该指令要写的寄存器，是否与前面已发射指令在</a:t>
            </a:r>
            <a:r>
              <a:rPr lang="en-US" altLang="zh-CN" sz="2400" dirty="0" smtClean="0">
                <a:latin typeface="Comic Sans MS" panose="030F0702030302020204" pitchFamily="66" charset="0"/>
              </a:rPr>
              <a:t>A1, ..., A4, Divide, or M1, ...,M7</a:t>
            </a:r>
            <a:r>
              <a:rPr lang="zh-CN" altLang="en-US" sz="2400" b="1" dirty="0" smtClean="0">
                <a:latin typeface="Comic Sans MS" panose="030F0702030302020204" pitchFamily="66" charset="0"/>
              </a:rPr>
              <a:t>流水线寄存器中的目的地址相同</a:t>
            </a:r>
            <a:endParaRPr lang="en-US" altLang="zh-CN" sz="2400" b="1" dirty="0" smtClean="0">
              <a:latin typeface="Comic Sans MS" panose="030F0702030302020204" pitchFamily="66" charset="0"/>
            </a:endParaRPr>
          </a:p>
        </p:txBody>
      </p:sp>
      <p:pic>
        <p:nvPicPr>
          <p:cNvPr id="111620" name="Picture 4"/>
          <p:cNvPicPr>
            <a:picLocks noChangeAspect="1" noChangeArrowheads="1"/>
          </p:cNvPicPr>
          <p:nvPr/>
        </p:nvPicPr>
        <p:blipFill>
          <a:blip r:embed="rId1"/>
          <a:srcRect/>
          <a:stretch>
            <a:fillRect/>
          </a:stretch>
        </p:blipFill>
        <p:spPr bwMode="auto">
          <a:xfrm>
            <a:off x="4006850" y="500042"/>
            <a:ext cx="5137150" cy="2971800"/>
          </a:xfrm>
          <a:prstGeom prst="rect">
            <a:avLst/>
          </a:prstGeom>
          <a:noFill/>
          <a:ln w="9525">
            <a:noFill/>
            <a:miter lim="800000"/>
            <a:headEnd/>
            <a:tailEnd/>
          </a:ln>
          <a:effectLst/>
        </p:spPr>
      </p:pic>
      <p:sp>
        <p:nvSpPr>
          <p:cNvPr id="5" name="矩形 4"/>
          <p:cNvSpPr/>
          <p:nvPr/>
        </p:nvSpPr>
        <p:spPr>
          <a:xfrm>
            <a:off x="-500130" y="5857892"/>
            <a:ext cx="9644130" cy="683264"/>
          </a:xfrm>
          <a:prstGeom prst="rect">
            <a:avLst/>
          </a:prstGeom>
        </p:spPr>
        <p:txBody>
          <a:bodyPr wrap="square">
            <a:spAutoFit/>
          </a:bodyPr>
          <a:lstStyle/>
          <a:p>
            <a:pPr lvl="1">
              <a:lnSpc>
                <a:spcPct val="120000"/>
              </a:lnSpc>
              <a:buNone/>
            </a:pPr>
            <a:r>
              <a:rPr lang="zh-CN" altLang="en-US" sz="3200" b="1" dirty="0" smtClean="0">
                <a:latin typeface="Comic Sans MS" panose="030F0702030302020204" pitchFamily="66" charset="0"/>
              </a:rPr>
              <a:t>如果</a:t>
            </a:r>
            <a:r>
              <a:rPr lang="zh-CN" altLang="en-US" sz="3200" b="1" dirty="0" smtClean="0">
                <a:solidFill>
                  <a:srgbClr val="FF0000"/>
                </a:solidFill>
                <a:latin typeface="Comic Sans MS" panose="030F0702030302020204" pitchFamily="66" charset="0"/>
              </a:rPr>
              <a:t>检测到以上相关</a:t>
            </a:r>
            <a:r>
              <a:rPr lang="zh-CN" altLang="en-US" sz="3200" b="1" dirty="0" smtClean="0">
                <a:latin typeface="Comic Sans MS" panose="030F0702030302020204" pitchFamily="66" charset="0"/>
              </a:rPr>
              <a:t>，就在</a:t>
            </a:r>
            <a:r>
              <a:rPr lang="en-US" altLang="zh-CN" sz="3200" b="1" dirty="0" smtClean="0">
                <a:latin typeface="Comic Sans MS" panose="030F0702030302020204" pitchFamily="66" charset="0"/>
              </a:rPr>
              <a:t>ID</a:t>
            </a:r>
            <a:r>
              <a:rPr lang="zh-CN" altLang="en-US" sz="3200" b="1" dirty="0" smtClean="0">
                <a:latin typeface="Comic Sans MS" panose="030F0702030302020204" pitchFamily="66" charset="0"/>
              </a:rPr>
              <a:t>级后</a:t>
            </a:r>
            <a:r>
              <a:rPr lang="zh-CN" altLang="en-US" sz="3200" b="1" dirty="0" smtClean="0">
                <a:solidFill>
                  <a:srgbClr val="FF0000"/>
                </a:solidFill>
                <a:latin typeface="Comic Sans MS" panose="030F0702030302020204" pitchFamily="66" charset="0"/>
              </a:rPr>
              <a:t>插入</a:t>
            </a:r>
            <a:r>
              <a:rPr lang="en-US" altLang="zh-CN" sz="3200" b="1" dirty="0" smtClean="0">
                <a:solidFill>
                  <a:srgbClr val="FF0000"/>
                </a:solidFill>
                <a:latin typeface="Comic Sans MS" panose="030F0702030302020204" pitchFamily="66" charset="0"/>
              </a:rPr>
              <a:t>stall</a:t>
            </a:r>
            <a:r>
              <a:rPr lang="zh-CN" altLang="en-US" sz="3200" b="1" dirty="0" smtClean="0">
                <a:latin typeface="Comic Sans MS" panose="030F0702030302020204" pitchFamily="66" charset="0"/>
              </a:rPr>
              <a:t>周期</a:t>
            </a:r>
            <a:endParaRPr lang="en-US" altLang="zh-CN" sz="3200" b="1" dirty="0" smtClean="0">
              <a:latin typeface="Comic Sans MS" panose="030F0702030302020204" pitchFamily="66" charset="0"/>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US" altLang="zh-CN" b="1" dirty="0" smtClean="0"/>
              <a:t>MIPS FP</a:t>
            </a:r>
            <a:r>
              <a:rPr lang="zh-CN" altLang="en-US" b="1" dirty="0" smtClean="0"/>
              <a:t>流水线的性能</a:t>
            </a:r>
            <a:br>
              <a:rPr lang="en-US" altLang="zh-CN" b="1" dirty="0" smtClean="0"/>
            </a:br>
            <a:r>
              <a:rPr lang="zh-CN" altLang="en-US" sz="3100" b="1" dirty="0" smtClean="0"/>
              <a:t>（浮点操作）</a:t>
            </a:r>
            <a:endParaRPr lang="en-US" altLang="zh-CN" sz="3100" b="1" dirty="0"/>
          </a:p>
        </p:txBody>
      </p:sp>
      <p:graphicFrame>
        <p:nvGraphicFramePr>
          <p:cNvPr id="45059" name="Object 3"/>
          <p:cNvGraphicFramePr>
            <a:graphicFrameLocks noGrp="1" noChangeAspect="1"/>
          </p:cNvGraphicFramePr>
          <p:nvPr>
            <p:ph type="body" idx="1"/>
          </p:nvPr>
        </p:nvGraphicFramePr>
        <p:xfrm>
          <a:off x="304800" y="1878013"/>
          <a:ext cx="8534400" cy="3937000"/>
        </p:xfrm>
        <a:graphic>
          <a:graphicData uri="http://schemas.openxmlformats.org/presentationml/2006/ole">
            <mc:AlternateContent xmlns:mc="http://schemas.openxmlformats.org/markup-compatibility/2006">
              <mc:Choice xmlns:v="urn:schemas-microsoft-com:vml" Requires="v">
                <p:oleObj spid="_x0000_s6145" name="Chart" r:id="rId1" imgW="10883900" imgH="5029200" progId="MSGraph.Chart.8">
                  <p:embed followColorScheme="full"/>
                </p:oleObj>
              </mc:Choice>
              <mc:Fallback>
                <p:oleObj name="Chart" r:id="rId1" imgW="10883900" imgH="5029200" progId="MSGraph.Chart.8">
                  <p:embed followColorScheme="full"/>
                  <p:pic>
                    <p:nvPicPr>
                      <p:cNvPr id="0" name="图片 6144"/>
                      <p:cNvPicPr>
                        <a:picLocks noGrp="1" noChangeAspect="1"/>
                      </p:cNvPicPr>
                      <p:nvPr/>
                    </p:nvPicPr>
                    <p:blipFill>
                      <a:blip r:embed="rId2"/>
                      <a:stretch>
                        <a:fillRect/>
                      </a:stretch>
                    </p:blipFill>
                    <p:spPr>
                      <a:xfrm>
                        <a:off x="304800" y="1878013"/>
                        <a:ext cx="8534400" cy="3937000"/>
                      </a:xfrm>
                      <a:prstGeom prst="rect">
                        <a:avLst/>
                      </a:prstGeom>
                      <a:solidFill>
                        <a:srgbClr val="F3F3F3"/>
                      </a:solidFill>
                      <a:ln w="9525">
                        <a:noFill/>
                        <a:miter/>
                      </a:ln>
                      <a:effectLst/>
                    </p:spPr>
                  </p:pic>
                </p:oleObj>
              </mc:Fallback>
            </mc:AlternateContent>
          </a:graphicData>
        </a:graphic>
      </p:graphicFrame>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95536" y="188640"/>
            <a:ext cx="8219256" cy="1570186"/>
          </a:xfrm>
        </p:spPr>
        <p:txBody>
          <a:bodyPr>
            <a:normAutofit fontScale="90000"/>
          </a:bodyPr>
          <a:lstStyle/>
          <a:p>
            <a:r>
              <a:rPr lang="en-US" altLang="zh-CN" b="1" dirty="0" smtClean="0"/>
              <a:t>MIPS FP</a:t>
            </a:r>
            <a:r>
              <a:rPr lang="zh-CN" altLang="en-US" b="1" dirty="0" smtClean="0"/>
              <a:t>流水线的性能</a:t>
            </a:r>
            <a:br>
              <a:rPr lang="en-US" altLang="zh-CN" b="1" dirty="0" smtClean="0"/>
            </a:br>
            <a:r>
              <a:rPr lang="zh-CN" altLang="en-US" sz="3600" b="1" dirty="0" smtClean="0"/>
              <a:t>（测试</a:t>
            </a:r>
            <a:r>
              <a:rPr lang="zh-CN" altLang="en-US" sz="3600" b="1" dirty="0"/>
              <a:t>程序平均每</a:t>
            </a:r>
            <a:r>
              <a:rPr lang="zh-CN" altLang="en-US" sz="3600" b="1" dirty="0" smtClean="0"/>
              <a:t>条指令的停顿周期数：</a:t>
            </a:r>
            <a:br>
              <a:rPr lang="en-US" altLang="zh-CN" sz="3600" b="1" dirty="0" smtClean="0"/>
            </a:br>
            <a:r>
              <a:rPr lang="en-US" altLang="zh-CN" sz="3600" b="1" dirty="0" smtClean="0"/>
              <a:t>su2cor 0.65-doduc 1.21</a:t>
            </a:r>
            <a:r>
              <a:rPr lang="zh-CN" altLang="en-US" sz="3600" b="1" dirty="0" smtClean="0"/>
              <a:t>，平均</a:t>
            </a:r>
            <a:r>
              <a:rPr lang="en-US" altLang="zh-CN" sz="3600" b="1" dirty="0" smtClean="0"/>
              <a:t>0.87</a:t>
            </a:r>
            <a:r>
              <a:rPr lang="zh-CN" altLang="en-US" sz="3600" b="1" dirty="0" smtClean="0"/>
              <a:t>）</a:t>
            </a:r>
            <a:endParaRPr lang="en-US" altLang="zh-CN" sz="3600" b="1" dirty="0"/>
          </a:p>
        </p:txBody>
      </p:sp>
      <p:graphicFrame>
        <p:nvGraphicFramePr>
          <p:cNvPr id="46083" name="Object 3"/>
          <p:cNvGraphicFramePr>
            <a:graphicFrameLocks noGrp="1" noChangeAspect="1"/>
          </p:cNvGraphicFramePr>
          <p:nvPr>
            <p:ph type="body" idx="1"/>
          </p:nvPr>
        </p:nvGraphicFramePr>
        <p:xfrm>
          <a:off x="0" y="1844824"/>
          <a:ext cx="9001944" cy="4608512"/>
        </p:xfrm>
        <a:graphic>
          <a:graphicData uri="http://schemas.openxmlformats.org/presentationml/2006/ole">
            <mc:AlternateContent xmlns:mc="http://schemas.openxmlformats.org/markup-compatibility/2006">
              <mc:Choice xmlns:v="urn:schemas-microsoft-com:vml" Requires="v">
                <p:oleObj spid="_x0000_s59497" name="Chart" r:id="rId1" imgW="10896600" imgH="5092700" progId="MSGraph.Chart.8">
                  <p:embed followColorScheme="full"/>
                </p:oleObj>
              </mc:Choice>
              <mc:Fallback>
                <p:oleObj name="Chart" r:id="rId1" imgW="10896600" imgH="5092700" progId="MSGraph.Chart.8">
                  <p:embed followColorScheme="full"/>
                  <p:pic>
                    <p:nvPicPr>
                      <p:cNvPr id="0" name="Picture 2"/>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44824"/>
                        <a:ext cx="9001944" cy="4608512"/>
                      </a:xfrm>
                      <a:prstGeom prst="rect">
                        <a:avLst/>
                      </a:prstGeom>
                      <a:solidFill>
                        <a:srgbClr val="F3F3F3"/>
                      </a:solidFill>
                      <a:ln>
                        <a:noFill/>
                      </a:ln>
                      <a:effectLst>
                        <a:outerShdw dist="63500" dir="2212194" algn="ctr" rotWithShape="0">
                          <a:schemeClr val="tx1"/>
                        </a:outerShdw>
                      </a:effectLst>
                    </p:spPr>
                  </p:pic>
                </p:oleObj>
              </mc:Fallback>
            </mc:AlternateContent>
          </a:graphicData>
        </a:graphic>
      </p:graphicFrame>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TextBox 4"/>
          <p:cNvSpPr txBox="1"/>
          <p:nvPr/>
        </p:nvSpPr>
        <p:spPr>
          <a:xfrm>
            <a:off x="4211960" y="2204864"/>
            <a:ext cx="3168352" cy="369332"/>
          </a:xfrm>
          <a:prstGeom prst="rect">
            <a:avLst/>
          </a:prstGeom>
          <a:solidFill>
            <a:schemeClr val="bg2"/>
          </a:solidFill>
        </p:spPr>
        <p:txBody>
          <a:bodyPr wrap="square" rtlCol="0">
            <a:spAutoFit/>
          </a:bodyPr>
          <a:lstStyle/>
          <a:p>
            <a:endParaRPr lang="zh-CN" altLang="en-US"/>
          </a:p>
        </p:txBody>
      </p:sp>
      <p:sp>
        <p:nvSpPr>
          <p:cNvPr id="3" name="TextBox 2"/>
          <p:cNvSpPr txBox="1"/>
          <p:nvPr/>
        </p:nvSpPr>
        <p:spPr>
          <a:xfrm>
            <a:off x="827584" y="5837202"/>
            <a:ext cx="3528392" cy="400110"/>
          </a:xfrm>
          <a:prstGeom prst="rect">
            <a:avLst/>
          </a:prstGeom>
          <a:solidFill>
            <a:schemeClr val="accent4">
              <a:lumMod val="20000"/>
              <a:lumOff val="80000"/>
            </a:schemeClr>
          </a:solidFill>
        </p:spPr>
        <p:txBody>
          <a:bodyPr wrap="square" rtlCol="0">
            <a:spAutoFit/>
          </a:bodyPr>
          <a:lstStyle/>
          <a:p>
            <a:r>
              <a:rPr lang="en-US" altLang="zh-CN" sz="2000" dirty="0" smtClean="0"/>
              <a:t>Branch/Load stalls  </a:t>
            </a:r>
            <a:endParaRPr lang="zh-CN" altLang="en-US" sz="20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57158" y="0"/>
            <a:ext cx="8229600" cy="1143000"/>
          </a:xfrm>
        </p:spPr>
        <p:txBody>
          <a:bodyPr/>
          <a:lstStyle/>
          <a:p>
            <a:r>
              <a:rPr lang="zh-CN" altLang="en-US" b="1" dirty="0" smtClean="0"/>
              <a:t>维护精确异常处理</a:t>
            </a:r>
            <a:endParaRPr lang="en-US" altLang="zh-CN" b="1" dirty="0"/>
          </a:p>
        </p:txBody>
      </p:sp>
      <p:sp>
        <p:nvSpPr>
          <p:cNvPr id="47107" name="Rectangle 3"/>
          <p:cNvSpPr>
            <a:spLocks noGrp="1" noChangeArrowheads="1"/>
          </p:cNvSpPr>
          <p:nvPr>
            <p:ph type="body" idx="1"/>
          </p:nvPr>
        </p:nvSpPr>
        <p:spPr>
          <a:xfrm>
            <a:off x="285720" y="1285860"/>
            <a:ext cx="8229600" cy="5043510"/>
          </a:xfrm>
        </p:spPr>
        <p:txBody>
          <a:bodyPr>
            <a:normAutofit/>
          </a:bodyPr>
          <a:lstStyle/>
          <a:p>
            <a:pPr>
              <a:lnSpc>
                <a:spcPts val="3300"/>
              </a:lnSpc>
            </a:pPr>
            <a:r>
              <a:rPr lang="zh-CN" altLang="en-US" b="1" dirty="0" smtClean="0">
                <a:latin typeface="Comic Sans MS" panose="030F0702030302020204" pitchFamily="66" charset="0"/>
              </a:rPr>
              <a:t>由于乱序完成，维护精确异常很困难</a:t>
            </a:r>
            <a:r>
              <a:rPr lang="en-US" altLang="zh-CN" b="1" dirty="0" smtClean="0">
                <a:latin typeface="Comic Sans MS" panose="030F0702030302020204" pitchFamily="66" charset="0"/>
              </a:rPr>
              <a:t> </a:t>
            </a:r>
            <a:endParaRPr lang="en-US" altLang="zh-CN" b="1" dirty="0">
              <a:latin typeface="Comic Sans MS" panose="030F0702030302020204" pitchFamily="66" charset="0"/>
            </a:endParaRPr>
          </a:p>
          <a:p>
            <a:pPr>
              <a:lnSpc>
                <a:spcPts val="3300"/>
              </a:lnSpc>
            </a:pPr>
            <a:r>
              <a:rPr lang="en-US" altLang="zh-CN" sz="2800" b="1" dirty="0">
                <a:latin typeface="Comic Sans MS" panose="030F0702030302020204" pitchFamily="66" charset="0"/>
              </a:rPr>
              <a:t>Example   </a:t>
            </a:r>
            <a:r>
              <a:rPr lang="en-US" altLang="zh-CN" sz="2800" b="1" dirty="0" smtClean="0">
                <a:latin typeface="Comic Sans MS" panose="030F0702030302020204" pitchFamily="66" charset="0"/>
              </a:rPr>
              <a:t>    </a:t>
            </a:r>
            <a:r>
              <a:rPr lang="en-US" altLang="zh-CN" sz="2800" b="1" dirty="0" smtClean="0">
                <a:solidFill>
                  <a:srgbClr val="0000FF"/>
                </a:solidFill>
                <a:latin typeface="Comic Sans MS" panose="030F0702030302020204" pitchFamily="66" charset="0"/>
              </a:rPr>
              <a:t>DIVF     </a:t>
            </a:r>
            <a:r>
              <a:rPr lang="en-US" altLang="zh-CN" sz="2800" b="1" dirty="0">
                <a:solidFill>
                  <a:srgbClr val="0000FF"/>
                </a:solidFill>
                <a:latin typeface="Comic Sans MS" panose="030F0702030302020204" pitchFamily="66" charset="0"/>
              </a:rPr>
              <a:t>	F0, F2, F4</a:t>
            </a:r>
            <a:endParaRPr lang="en-US" altLang="zh-CN" sz="2800" b="1" dirty="0">
              <a:solidFill>
                <a:srgbClr val="0000FF"/>
              </a:solidFill>
              <a:latin typeface="Comic Sans MS" panose="030F0702030302020204" pitchFamily="66" charset="0"/>
            </a:endParaRPr>
          </a:p>
          <a:p>
            <a:pPr lvl="1">
              <a:lnSpc>
                <a:spcPts val="3300"/>
              </a:lnSpc>
              <a:buFontTx/>
              <a:buNone/>
            </a:pPr>
            <a:r>
              <a:rPr lang="en-US" altLang="zh-CN" sz="2400" b="1" dirty="0">
                <a:solidFill>
                  <a:srgbClr val="0000FF"/>
                </a:solidFill>
                <a:latin typeface="Comic Sans MS" panose="030F0702030302020204" pitchFamily="66" charset="0"/>
              </a:rPr>
              <a:t>                 </a:t>
            </a:r>
            <a:r>
              <a:rPr lang="en-US" altLang="zh-CN" sz="2400" b="1" dirty="0" smtClean="0">
                <a:solidFill>
                  <a:srgbClr val="0000FF"/>
                </a:solidFill>
                <a:latin typeface="Comic Sans MS" panose="030F0702030302020204" pitchFamily="66" charset="0"/>
              </a:rPr>
              <a:t> ADDF   </a:t>
            </a:r>
            <a:r>
              <a:rPr lang="en-US" altLang="zh-CN" sz="2400" b="1" dirty="0">
                <a:solidFill>
                  <a:srgbClr val="0000FF"/>
                </a:solidFill>
                <a:latin typeface="Comic Sans MS" panose="030F0702030302020204" pitchFamily="66" charset="0"/>
              </a:rPr>
              <a:t>	F10, F10, F8</a:t>
            </a:r>
            <a:endParaRPr lang="en-US" altLang="zh-CN" sz="2400" b="1" dirty="0">
              <a:solidFill>
                <a:srgbClr val="0000FF"/>
              </a:solidFill>
              <a:latin typeface="Comic Sans MS" panose="030F0702030302020204" pitchFamily="66" charset="0"/>
            </a:endParaRPr>
          </a:p>
          <a:p>
            <a:pPr lvl="1">
              <a:lnSpc>
                <a:spcPts val="3300"/>
              </a:lnSpc>
              <a:buFontTx/>
              <a:buNone/>
            </a:pPr>
            <a:r>
              <a:rPr lang="en-US" altLang="zh-CN" sz="2400" b="1" dirty="0">
                <a:solidFill>
                  <a:srgbClr val="0000FF"/>
                </a:solidFill>
                <a:latin typeface="Comic Sans MS" panose="030F0702030302020204" pitchFamily="66" charset="0"/>
              </a:rPr>
              <a:t>                  SUBF     	F12, F12, F14</a:t>
            </a:r>
            <a:endParaRPr lang="en-US" altLang="zh-CN" sz="2400" b="1" dirty="0">
              <a:latin typeface="Comic Sans MS" panose="030F0702030302020204" pitchFamily="66" charset="0"/>
            </a:endParaRPr>
          </a:p>
          <a:p>
            <a:pPr lvl="1">
              <a:lnSpc>
                <a:spcPts val="3300"/>
              </a:lnSpc>
            </a:pPr>
            <a:r>
              <a:rPr lang="en-US" altLang="zh-CN" sz="2400" b="1" dirty="0">
                <a:solidFill>
                  <a:srgbClr val="C00000"/>
                </a:solidFill>
                <a:latin typeface="Comic Sans MS" panose="030F0702030302020204" pitchFamily="66" charset="0"/>
              </a:rPr>
              <a:t>ADDF </a:t>
            </a:r>
            <a:r>
              <a:rPr lang="zh-CN" altLang="en-US" sz="2400" b="1" dirty="0" smtClean="0">
                <a:solidFill>
                  <a:srgbClr val="C00000"/>
                </a:solidFill>
                <a:latin typeface="Comic Sans MS" panose="030F0702030302020204" pitchFamily="66" charset="0"/>
              </a:rPr>
              <a:t>、</a:t>
            </a:r>
            <a:r>
              <a:rPr lang="en-US" altLang="zh-CN" sz="2400" b="1" dirty="0" smtClean="0">
                <a:solidFill>
                  <a:srgbClr val="C00000"/>
                </a:solidFill>
                <a:latin typeface="Comic Sans MS" panose="030F0702030302020204" pitchFamily="66" charset="0"/>
              </a:rPr>
              <a:t>SUBF </a:t>
            </a:r>
            <a:r>
              <a:rPr lang="zh-CN" altLang="en-US" sz="2400" b="1" dirty="0" smtClean="0">
                <a:latin typeface="Comic Sans MS" panose="030F0702030302020204" pitchFamily="66" charset="0"/>
              </a:rPr>
              <a:t>应该在</a:t>
            </a:r>
            <a:r>
              <a:rPr lang="en-US" altLang="zh-CN" sz="2400" b="1" dirty="0" smtClean="0">
                <a:solidFill>
                  <a:srgbClr val="C00000"/>
                </a:solidFill>
                <a:latin typeface="Comic Sans MS" panose="030F0702030302020204" pitchFamily="66" charset="0"/>
              </a:rPr>
              <a:t>DIVF</a:t>
            </a:r>
            <a:r>
              <a:rPr lang="zh-CN" altLang="en-US" sz="2400" b="1" dirty="0" smtClean="0">
                <a:solidFill>
                  <a:srgbClr val="C00000"/>
                </a:solidFill>
                <a:latin typeface="Comic Sans MS" panose="030F0702030302020204" pitchFamily="66" charset="0"/>
              </a:rPr>
              <a:t>之前完成</a:t>
            </a:r>
            <a:r>
              <a:rPr lang="en-US" altLang="zh-CN" sz="2400" b="1" dirty="0" smtClean="0">
                <a:latin typeface="Comic Sans MS" panose="030F0702030302020204" pitchFamily="66" charset="0"/>
              </a:rPr>
              <a:t>---</a:t>
            </a:r>
            <a:r>
              <a:rPr lang="zh-CN" altLang="en-US" sz="2400" b="1" dirty="0" smtClean="0">
                <a:latin typeface="Comic Sans MS" panose="030F0702030302020204" pitchFamily="66" charset="0"/>
              </a:rPr>
              <a:t>乱序完成</a:t>
            </a:r>
            <a:r>
              <a:rPr lang="en-US" altLang="zh-CN" b="1" dirty="0" smtClean="0">
                <a:latin typeface="Comic Sans MS" panose="030F0702030302020204" pitchFamily="66" charset="0"/>
              </a:rPr>
              <a:t> </a:t>
            </a:r>
            <a:endParaRPr lang="en-US" altLang="zh-CN" b="1" dirty="0">
              <a:latin typeface="Comic Sans MS" panose="030F0702030302020204" pitchFamily="66" charset="0"/>
            </a:endParaRPr>
          </a:p>
          <a:p>
            <a:pPr lvl="1">
              <a:lnSpc>
                <a:spcPts val="3300"/>
              </a:lnSpc>
            </a:pPr>
            <a:r>
              <a:rPr lang="zh-CN" altLang="en-US" sz="2400" b="1" dirty="0" smtClean="0">
                <a:latin typeface="Comic Sans MS" panose="030F0702030302020204" pitchFamily="66" charset="0"/>
              </a:rPr>
              <a:t>假定</a:t>
            </a:r>
            <a:r>
              <a:rPr lang="en-US" altLang="zh-CN" sz="2400" b="1" dirty="0" smtClean="0">
                <a:solidFill>
                  <a:schemeClr val="accent6">
                    <a:lumMod val="75000"/>
                  </a:schemeClr>
                </a:solidFill>
                <a:latin typeface="Comic Sans MS" panose="030F0702030302020204" pitchFamily="66" charset="0"/>
              </a:rPr>
              <a:t>SUBF</a:t>
            </a:r>
            <a:r>
              <a:rPr lang="en-US" altLang="zh-CN" sz="2400" b="1" dirty="0" smtClean="0">
                <a:latin typeface="Comic Sans MS" panose="030F0702030302020204" pitchFamily="66" charset="0"/>
              </a:rPr>
              <a:t> </a:t>
            </a:r>
            <a:r>
              <a:rPr lang="zh-CN" altLang="en-US" sz="2400" b="1" dirty="0" smtClean="0">
                <a:latin typeface="Comic Sans MS" panose="030F0702030302020204" pitchFamily="66" charset="0"/>
              </a:rPr>
              <a:t>产生一个</a:t>
            </a:r>
            <a:r>
              <a:rPr lang="zh-CN" altLang="en-US" sz="2400" b="1" dirty="0" smtClean="0">
                <a:solidFill>
                  <a:srgbClr val="C00000"/>
                </a:solidFill>
                <a:latin typeface="Comic Sans MS" panose="030F0702030302020204" pitchFamily="66" charset="0"/>
              </a:rPr>
              <a:t>运算异常</a:t>
            </a:r>
            <a:r>
              <a:rPr lang="zh-CN" altLang="en-US" sz="2400" b="1" dirty="0" smtClean="0">
                <a:latin typeface="Comic Sans MS" panose="030F0702030302020204" pitchFamily="66" charset="0"/>
              </a:rPr>
              <a:t>时，</a:t>
            </a:r>
            <a:r>
              <a:rPr lang="en-US" altLang="zh-CN" sz="2400" b="1" dirty="0" smtClean="0">
                <a:solidFill>
                  <a:srgbClr val="3333FF"/>
                </a:solidFill>
                <a:latin typeface="Comic Sans MS" panose="030F0702030302020204" pitchFamily="66" charset="0"/>
              </a:rPr>
              <a:t>ADDF</a:t>
            </a:r>
            <a:r>
              <a:rPr lang="zh-CN" altLang="en-US" sz="2400" b="1" dirty="0" smtClean="0">
                <a:latin typeface="Comic Sans MS" panose="030F0702030302020204" pitchFamily="66" charset="0"/>
              </a:rPr>
              <a:t>已经</a:t>
            </a:r>
            <a:r>
              <a:rPr lang="zh-CN" altLang="en-US" sz="2400" b="1" dirty="0" smtClean="0">
                <a:solidFill>
                  <a:srgbClr val="3333FF"/>
                </a:solidFill>
                <a:latin typeface="Comic Sans MS" panose="030F0702030302020204" pitchFamily="66" charset="0"/>
              </a:rPr>
              <a:t>完成</a:t>
            </a:r>
            <a:r>
              <a:rPr lang="zh-CN" altLang="en-US" sz="2400" b="1" dirty="0" smtClean="0">
                <a:latin typeface="Comic Sans MS" panose="030F0702030302020204" pitchFamily="66" charset="0"/>
              </a:rPr>
              <a:t>，</a:t>
            </a:r>
            <a:r>
              <a:rPr lang="en-US" altLang="zh-CN" sz="2400" b="1" dirty="0" smtClean="0">
                <a:latin typeface="Comic Sans MS" panose="030F0702030302020204" pitchFamily="66" charset="0"/>
              </a:rPr>
              <a:t> </a:t>
            </a:r>
            <a:r>
              <a:rPr lang="zh-CN" altLang="en-US" sz="2400" b="1" dirty="0" smtClean="0">
                <a:latin typeface="Comic Sans MS" panose="030F0702030302020204" pitchFamily="66" charset="0"/>
              </a:rPr>
              <a:t>但是</a:t>
            </a:r>
            <a:r>
              <a:rPr lang="en-US" altLang="zh-CN" sz="2400" b="1" dirty="0" smtClean="0">
                <a:solidFill>
                  <a:srgbClr val="3333FF"/>
                </a:solidFill>
                <a:latin typeface="Comic Sans MS" panose="030F0702030302020204" pitchFamily="66" charset="0"/>
              </a:rPr>
              <a:t>DIVF </a:t>
            </a:r>
            <a:r>
              <a:rPr lang="zh-CN" altLang="en-US" sz="2400" b="1" dirty="0" smtClean="0">
                <a:solidFill>
                  <a:srgbClr val="3333FF"/>
                </a:solidFill>
                <a:latin typeface="Comic Sans MS" panose="030F0702030302020204" pitchFamily="66" charset="0"/>
              </a:rPr>
              <a:t>还没有完成</a:t>
            </a:r>
            <a:r>
              <a:rPr lang="zh-CN" altLang="en-US" sz="2400" b="1" dirty="0" smtClean="0">
                <a:latin typeface="Comic Sans MS" panose="030F0702030302020204" pitchFamily="66" charset="0"/>
              </a:rPr>
              <a:t>。</a:t>
            </a:r>
            <a:endParaRPr lang="en-US" altLang="zh-CN" sz="2400" b="1" dirty="0">
              <a:latin typeface="Comic Sans MS" panose="030F0702030302020204" pitchFamily="66" charset="0"/>
            </a:endParaRPr>
          </a:p>
          <a:p>
            <a:pPr lvl="1">
              <a:lnSpc>
                <a:spcPts val="3300"/>
              </a:lnSpc>
            </a:pPr>
            <a:r>
              <a:rPr lang="zh-CN" altLang="en-US" sz="2400" b="1" dirty="0" smtClean="0">
                <a:latin typeface="Comic Sans MS" panose="030F0702030302020204" pitchFamily="66" charset="0"/>
              </a:rPr>
              <a:t>结果是一个不精确的异常</a:t>
            </a:r>
            <a:r>
              <a:rPr lang="zh-CN" altLang="en-US" sz="2400" b="1" dirty="0">
                <a:latin typeface="Comic Sans MS" panose="030F0702030302020204" pitchFamily="66" charset="0"/>
              </a:rPr>
              <a:t>。这时的处理是让流水线排空（即等待</a:t>
            </a:r>
            <a:r>
              <a:rPr lang="en-US" altLang="zh-CN" sz="2400" b="1" dirty="0">
                <a:latin typeface="Comic Sans MS" panose="030F0702030302020204" pitchFamily="66" charset="0"/>
              </a:rPr>
              <a:t>DIVF</a:t>
            </a:r>
            <a:r>
              <a:rPr lang="zh-CN" altLang="en-US" sz="2400" b="1" dirty="0">
                <a:latin typeface="Comic Sans MS" panose="030F0702030302020204" pitchFamily="66" charset="0"/>
              </a:rPr>
              <a:t>完成，再处理异常）。</a:t>
            </a:r>
            <a:endParaRPr lang="en-US" altLang="zh-CN" sz="2400" b="1" dirty="0">
              <a:latin typeface="Comic Sans MS" panose="030F0702030302020204" pitchFamily="66" charset="0"/>
            </a:endParaRPr>
          </a:p>
          <a:p>
            <a:pPr lvl="1">
              <a:lnSpc>
                <a:spcPts val="3300"/>
              </a:lnSpc>
            </a:pPr>
            <a:endParaRPr lang="en-US" altLang="zh-CN" sz="2400" b="1" dirty="0">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zh-CN" altLang="en-US" b="1" dirty="0" smtClean="0"/>
              <a:t>更糟糕的情况</a:t>
            </a:r>
            <a:endParaRPr lang="en-US" altLang="zh-CN" b="1" dirty="0"/>
          </a:p>
        </p:txBody>
      </p:sp>
      <p:sp>
        <p:nvSpPr>
          <p:cNvPr id="48131" name="Rectangle 3"/>
          <p:cNvSpPr>
            <a:spLocks noGrp="1" noChangeArrowheads="1"/>
          </p:cNvSpPr>
          <p:nvPr>
            <p:ph type="body" idx="1"/>
          </p:nvPr>
        </p:nvSpPr>
        <p:spPr/>
        <p:txBody>
          <a:bodyPr/>
          <a:lstStyle/>
          <a:p>
            <a:r>
              <a:rPr lang="zh-CN" altLang="en-US" b="1" dirty="0" smtClean="0">
                <a:latin typeface="Comic Sans MS" panose="030F0702030302020204" pitchFamily="66" charset="0"/>
              </a:rPr>
              <a:t>假定</a:t>
            </a:r>
            <a:r>
              <a:rPr lang="en-US" altLang="zh-CN" b="1" dirty="0" smtClean="0">
                <a:latin typeface="Comic Sans MS" panose="030F0702030302020204" pitchFamily="66" charset="0"/>
              </a:rPr>
              <a:t>DIVF </a:t>
            </a:r>
            <a:r>
              <a:rPr lang="zh-CN" altLang="en-US" b="1" dirty="0" smtClean="0">
                <a:latin typeface="Comic Sans MS" panose="030F0702030302020204" pitchFamily="66" charset="0"/>
              </a:rPr>
              <a:t>在</a:t>
            </a:r>
            <a:r>
              <a:rPr lang="en-US" altLang="zh-CN" b="1" dirty="0" smtClean="0">
                <a:latin typeface="Comic Sans MS" panose="030F0702030302020204" pitchFamily="66" charset="0"/>
              </a:rPr>
              <a:t>ADDF </a:t>
            </a:r>
            <a:r>
              <a:rPr lang="zh-CN" altLang="en-US" b="1" dirty="0" smtClean="0">
                <a:latin typeface="Comic Sans MS" panose="030F0702030302020204" pitchFamily="66" charset="0"/>
              </a:rPr>
              <a:t>完成后产生一个异常</a:t>
            </a:r>
            <a:endParaRPr lang="en-US" altLang="zh-CN" b="1" dirty="0">
              <a:latin typeface="Comic Sans MS" panose="030F0702030302020204" pitchFamily="66" charset="0"/>
            </a:endParaRPr>
          </a:p>
          <a:p>
            <a:pPr lvl="1"/>
            <a:r>
              <a:rPr lang="zh-CN" altLang="en-US" b="1" dirty="0" smtClean="0">
                <a:latin typeface="Comic Sans MS" panose="030F0702030302020204" pitchFamily="66" charset="0"/>
              </a:rPr>
              <a:t>因为</a:t>
            </a:r>
            <a:r>
              <a:rPr lang="en-US" altLang="zh-CN" b="1" dirty="0" smtClean="0">
                <a:latin typeface="Comic Sans MS" panose="030F0702030302020204" pitchFamily="66" charset="0"/>
              </a:rPr>
              <a:t> </a:t>
            </a:r>
            <a:r>
              <a:rPr lang="en-US" altLang="zh-CN" b="1" dirty="0" smtClean="0">
                <a:solidFill>
                  <a:srgbClr val="FF0000"/>
                </a:solidFill>
                <a:latin typeface="Comic Sans MS" panose="030F0702030302020204" pitchFamily="66" charset="0"/>
              </a:rPr>
              <a:t>ADDF</a:t>
            </a:r>
            <a:r>
              <a:rPr lang="zh-CN" altLang="en-US" b="1" dirty="0" smtClean="0">
                <a:solidFill>
                  <a:srgbClr val="FF0000"/>
                </a:solidFill>
                <a:latin typeface="Comic Sans MS" panose="030F0702030302020204" pitchFamily="66" charset="0"/>
              </a:rPr>
              <a:t>完成破坏了它的一个操作数</a:t>
            </a:r>
            <a:r>
              <a:rPr lang="zh-CN" altLang="en-US" b="1" dirty="0" smtClean="0">
                <a:latin typeface="Comic Sans MS" panose="030F0702030302020204" pitchFamily="66" charset="0"/>
              </a:rPr>
              <a:t>，我们不能恢复到</a:t>
            </a:r>
            <a:r>
              <a:rPr lang="en-US" altLang="zh-CN" b="1" dirty="0" smtClean="0">
                <a:latin typeface="Comic Sans MS" panose="030F0702030302020204" pitchFamily="66" charset="0"/>
              </a:rPr>
              <a:t>DIVF</a:t>
            </a:r>
            <a:r>
              <a:rPr lang="zh-CN" altLang="en-US" b="1" dirty="0" smtClean="0">
                <a:latin typeface="Comic Sans MS" panose="030F0702030302020204" pitchFamily="66" charset="0"/>
              </a:rPr>
              <a:t>指令之前的状态，即使用软件帮助也不行！</a:t>
            </a:r>
            <a:endParaRPr lang="en-US" altLang="zh-CN" b="1" dirty="0" smtClean="0">
              <a:latin typeface="Comic Sans MS" panose="030F0702030302020204" pitchFamily="66" charset="0"/>
            </a:endParaRPr>
          </a:p>
          <a:p>
            <a:pPr>
              <a:lnSpc>
                <a:spcPct val="90000"/>
              </a:lnSpc>
              <a:buNone/>
            </a:pPr>
            <a:endParaRPr lang="en-US" altLang="zh-CN" sz="2800" b="1" dirty="0" smtClean="0">
              <a:solidFill>
                <a:srgbClr val="0000FF"/>
              </a:solidFill>
              <a:latin typeface="Comic Sans MS" panose="030F0702030302020204" pitchFamily="66" charset="0"/>
            </a:endParaRPr>
          </a:p>
          <a:p>
            <a:pPr>
              <a:lnSpc>
                <a:spcPct val="90000"/>
              </a:lnSpc>
              <a:buNone/>
            </a:pPr>
            <a:r>
              <a:rPr lang="en-US" altLang="zh-CN" sz="2800" b="1" dirty="0" smtClean="0">
                <a:solidFill>
                  <a:srgbClr val="0000FF"/>
                </a:solidFill>
                <a:latin typeface="Comic Sans MS" panose="030F0702030302020204" pitchFamily="66" charset="0"/>
              </a:rPr>
              <a:t>                  DIVF     	F0, F2, F4</a:t>
            </a:r>
            <a:endParaRPr lang="en-US" altLang="zh-CN" sz="2800" b="1" dirty="0" smtClean="0">
              <a:solidFill>
                <a:srgbClr val="0000FF"/>
              </a:solidFill>
              <a:latin typeface="Comic Sans MS" panose="030F0702030302020204" pitchFamily="66" charset="0"/>
            </a:endParaRPr>
          </a:p>
          <a:p>
            <a:pPr lvl="1">
              <a:lnSpc>
                <a:spcPct val="90000"/>
              </a:lnSpc>
              <a:buFontTx/>
              <a:buNone/>
            </a:pPr>
            <a:r>
              <a:rPr lang="en-US" altLang="zh-CN" sz="2400" b="1" dirty="0" smtClean="0">
                <a:solidFill>
                  <a:srgbClr val="0000FF"/>
                </a:solidFill>
                <a:latin typeface="Comic Sans MS" panose="030F0702030302020204" pitchFamily="66" charset="0"/>
              </a:rPr>
              <a:t>                  ADDF   	</a:t>
            </a:r>
            <a:r>
              <a:rPr lang="en-US" altLang="zh-CN" sz="2400" b="1" dirty="0" smtClean="0">
                <a:solidFill>
                  <a:srgbClr val="FF0000"/>
                </a:solidFill>
                <a:latin typeface="Comic Sans MS" panose="030F0702030302020204" pitchFamily="66" charset="0"/>
              </a:rPr>
              <a:t>F10, F10</a:t>
            </a:r>
            <a:r>
              <a:rPr lang="en-US" altLang="zh-CN" sz="2400" b="1" dirty="0" smtClean="0">
                <a:solidFill>
                  <a:srgbClr val="0000FF"/>
                </a:solidFill>
                <a:latin typeface="Comic Sans MS" panose="030F0702030302020204" pitchFamily="66" charset="0"/>
              </a:rPr>
              <a:t>, F8</a:t>
            </a:r>
            <a:endParaRPr lang="en-US" altLang="zh-CN" sz="2400" b="1" dirty="0" smtClean="0">
              <a:solidFill>
                <a:srgbClr val="0000FF"/>
              </a:solidFill>
              <a:latin typeface="Comic Sans MS" panose="030F0702030302020204" pitchFamily="66" charset="0"/>
            </a:endParaRPr>
          </a:p>
          <a:p>
            <a:pPr lvl="1">
              <a:lnSpc>
                <a:spcPct val="90000"/>
              </a:lnSpc>
              <a:buFontTx/>
              <a:buNone/>
            </a:pPr>
            <a:r>
              <a:rPr lang="en-US" altLang="zh-CN" sz="2400" b="1" dirty="0" smtClean="0">
                <a:solidFill>
                  <a:srgbClr val="0000FF"/>
                </a:solidFill>
                <a:latin typeface="Comic Sans MS" panose="030F0702030302020204" pitchFamily="66" charset="0"/>
              </a:rPr>
              <a:t>                  SUBF     	F12, F12, F14</a:t>
            </a:r>
            <a:endParaRPr lang="en-US" altLang="zh-CN" sz="2400" b="1" dirty="0" smtClean="0">
              <a:latin typeface="Comic Sans MS" panose="030F0702030302020204" pitchFamily="66" charset="0"/>
            </a:endParaRPr>
          </a:p>
          <a:p>
            <a:pPr lvl="1"/>
            <a:endParaRPr lang="en-US" altLang="zh-CN"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a:bodyPr>
          <a:lstStyle/>
          <a:p>
            <a:r>
              <a:rPr lang="zh-CN" altLang="en-US" b="1" dirty="0" smtClean="0"/>
              <a:t>处理异常</a:t>
            </a:r>
            <a:r>
              <a:rPr lang="en-US" altLang="zh-CN" dirty="0" smtClean="0"/>
              <a:t>-- </a:t>
            </a:r>
            <a:r>
              <a:rPr lang="zh-CN" altLang="en-US" sz="3600" b="1" dirty="0" smtClean="0">
                <a:solidFill>
                  <a:srgbClr val="C00000"/>
                </a:solidFill>
              </a:rPr>
              <a:t>第一种方案</a:t>
            </a:r>
            <a:endParaRPr lang="en-US" altLang="zh-CN" sz="3600" b="1" dirty="0">
              <a:solidFill>
                <a:srgbClr val="C00000"/>
              </a:solidFill>
            </a:endParaRPr>
          </a:p>
        </p:txBody>
      </p:sp>
      <p:sp>
        <p:nvSpPr>
          <p:cNvPr id="49155" name="Rectangle 3"/>
          <p:cNvSpPr>
            <a:spLocks noGrp="1" noChangeArrowheads="1"/>
          </p:cNvSpPr>
          <p:nvPr>
            <p:ph type="body" idx="1"/>
          </p:nvPr>
        </p:nvSpPr>
        <p:spPr>
          <a:xfrm>
            <a:off x="304800" y="1524000"/>
            <a:ext cx="8534400" cy="4724400"/>
          </a:xfrm>
        </p:spPr>
        <p:txBody>
          <a:bodyPr/>
          <a:lstStyle/>
          <a:p>
            <a:pPr>
              <a:lnSpc>
                <a:spcPct val="150000"/>
              </a:lnSpc>
            </a:pPr>
            <a:r>
              <a:rPr lang="zh-CN" altLang="en-US" sz="2800" b="1" dirty="0" smtClean="0">
                <a:solidFill>
                  <a:srgbClr val="0000FF"/>
                </a:solidFill>
                <a:latin typeface="Comic Sans MS" panose="030F0702030302020204" pitchFamily="66" charset="0"/>
              </a:rPr>
              <a:t>忽略这个问题</a:t>
            </a:r>
            <a:r>
              <a:rPr lang="en-US" altLang="zh-CN" sz="2800" b="1" dirty="0" smtClean="0">
                <a:solidFill>
                  <a:srgbClr val="0000FF"/>
                </a:solidFill>
                <a:latin typeface="Comic Sans MS" panose="030F0702030302020204" pitchFamily="66" charset="0"/>
              </a:rPr>
              <a:t> (</a:t>
            </a:r>
            <a:r>
              <a:rPr lang="en-US" altLang="zh-CN" sz="2800" b="1" dirty="0">
                <a:solidFill>
                  <a:srgbClr val="0000FF"/>
                </a:solidFill>
                <a:latin typeface="Comic Sans MS" panose="030F0702030302020204" pitchFamily="66" charset="0"/>
              </a:rPr>
              <a:t>imprecise exceptions): </a:t>
            </a:r>
            <a:endParaRPr lang="en-US" altLang="zh-CN" sz="2800" b="1" dirty="0">
              <a:solidFill>
                <a:srgbClr val="0000FF"/>
              </a:solidFill>
              <a:latin typeface="Comic Sans MS" panose="030F0702030302020204" pitchFamily="66" charset="0"/>
            </a:endParaRPr>
          </a:p>
          <a:p>
            <a:pPr lvl="1">
              <a:lnSpc>
                <a:spcPct val="150000"/>
              </a:lnSpc>
            </a:pPr>
            <a:r>
              <a:rPr lang="zh-CN" altLang="en-US" sz="2400" b="1" dirty="0" smtClean="0">
                <a:solidFill>
                  <a:srgbClr val="FF0000"/>
                </a:solidFill>
                <a:latin typeface="Comic Sans MS" panose="030F0702030302020204" pitchFamily="66" charset="0"/>
              </a:rPr>
              <a:t>快和容易</a:t>
            </a:r>
            <a:r>
              <a:rPr lang="zh-CN" altLang="en-US" sz="2400" b="1" dirty="0" smtClean="0">
                <a:latin typeface="Comic Sans MS" panose="030F0702030302020204" pitchFamily="66" charset="0"/>
              </a:rPr>
              <a:t>，但是没有精确异常难以调试程序</a:t>
            </a:r>
            <a:endParaRPr lang="en-US" altLang="zh-CN" sz="2400" b="1" dirty="0">
              <a:latin typeface="Comic Sans MS" panose="030F0702030302020204" pitchFamily="66" charset="0"/>
            </a:endParaRPr>
          </a:p>
          <a:p>
            <a:pPr lvl="1">
              <a:lnSpc>
                <a:spcPct val="150000"/>
              </a:lnSpc>
            </a:pPr>
            <a:r>
              <a:rPr lang="zh-CN" altLang="en-US" sz="2400" b="1" dirty="0" smtClean="0">
                <a:latin typeface="Comic Sans MS" panose="030F0702030302020204" pitchFamily="66" charset="0"/>
              </a:rPr>
              <a:t>现代</a:t>
            </a:r>
            <a:r>
              <a:rPr lang="en-US" altLang="zh-CN" sz="2400" b="1" dirty="0" smtClean="0">
                <a:latin typeface="Comic Sans MS" panose="030F0702030302020204" pitchFamily="66" charset="0"/>
              </a:rPr>
              <a:t>CPUs</a:t>
            </a:r>
            <a:r>
              <a:rPr lang="en-US" altLang="zh-CN" sz="2400" b="1" dirty="0">
                <a:latin typeface="Comic Sans MS" panose="030F0702030302020204" pitchFamily="66" charset="0"/>
              </a:rPr>
              <a:t>, i.e. DEC Alpha </a:t>
            </a:r>
            <a:r>
              <a:rPr lang="en-US" altLang="zh-CN" sz="2400" b="1" dirty="0" smtClean="0">
                <a:latin typeface="Comic Sans MS" panose="030F0702030302020204" pitchFamily="66" charset="0"/>
              </a:rPr>
              <a:t>21064,</a:t>
            </a:r>
            <a:r>
              <a:rPr lang="zh-CN" altLang="en-US" sz="2400" b="1" dirty="0" smtClean="0">
                <a:latin typeface="Comic Sans MS" panose="030F0702030302020204" pitchFamily="66" charset="0"/>
              </a:rPr>
              <a:t>、</a:t>
            </a:r>
            <a:r>
              <a:rPr lang="en-US" altLang="zh-CN" sz="2400" b="1" dirty="0" smtClean="0">
                <a:latin typeface="Comic Sans MS" panose="030F0702030302020204" pitchFamily="66" charset="0"/>
              </a:rPr>
              <a:t>IBM </a:t>
            </a:r>
            <a:r>
              <a:rPr lang="en-US" altLang="zh-CN" sz="2400" b="1" dirty="0">
                <a:latin typeface="Comic Sans MS" panose="030F0702030302020204" pitchFamily="66" charset="0"/>
              </a:rPr>
              <a:t>Power-1 </a:t>
            </a:r>
            <a:r>
              <a:rPr lang="zh-CN" altLang="en-US" sz="2400" b="1" dirty="0">
                <a:latin typeface="Comic Sans MS" panose="030F0702030302020204" pitchFamily="66" charset="0"/>
              </a:rPr>
              <a:t>、</a:t>
            </a:r>
            <a:r>
              <a:rPr lang="en-US" altLang="zh-CN" sz="2400" b="1" dirty="0" smtClean="0">
                <a:latin typeface="Comic Sans MS" panose="030F0702030302020204" pitchFamily="66" charset="0"/>
              </a:rPr>
              <a:t> </a:t>
            </a:r>
            <a:r>
              <a:rPr lang="en-US" altLang="zh-CN" sz="2400" b="1" dirty="0">
                <a:latin typeface="Comic Sans MS" panose="030F0702030302020204" pitchFamily="66" charset="0"/>
              </a:rPr>
              <a:t>MIPS </a:t>
            </a:r>
            <a:r>
              <a:rPr lang="en-US" altLang="zh-CN" sz="2400" b="1" dirty="0" smtClean="0">
                <a:latin typeface="Comic Sans MS" panose="030F0702030302020204" pitchFamily="66" charset="0"/>
              </a:rPr>
              <a:t>R800</a:t>
            </a:r>
            <a:r>
              <a:rPr lang="zh-CN" altLang="en-US" sz="2400" b="1" dirty="0" smtClean="0">
                <a:latin typeface="Comic Sans MS" panose="030F0702030302020204" pitchFamily="66" charset="0"/>
              </a:rPr>
              <a:t>，提供了</a:t>
            </a:r>
            <a:r>
              <a:rPr lang="zh-CN" altLang="en-US" sz="2400" b="1" dirty="0" smtClean="0">
                <a:solidFill>
                  <a:srgbClr val="C00000"/>
                </a:solidFill>
                <a:latin typeface="Comic Sans MS" panose="030F0702030302020204" pitchFamily="66" charset="0"/>
              </a:rPr>
              <a:t>两种模式</a:t>
            </a:r>
            <a:r>
              <a:rPr lang="zh-CN" altLang="en-US" sz="2400" b="1" dirty="0" smtClean="0">
                <a:latin typeface="Comic Sans MS" panose="030F0702030302020204" pitchFamily="66" charset="0"/>
              </a:rPr>
              <a:t>：</a:t>
            </a:r>
            <a:endParaRPr lang="en-US" altLang="zh-CN" sz="2400" b="1" dirty="0" smtClean="0">
              <a:latin typeface="Comic Sans MS" panose="030F0702030302020204" pitchFamily="66" charset="0"/>
            </a:endParaRPr>
          </a:p>
          <a:p>
            <a:pPr marL="457200" lvl="1" indent="0">
              <a:lnSpc>
                <a:spcPct val="150000"/>
              </a:lnSpc>
              <a:buNone/>
            </a:pPr>
            <a:r>
              <a:rPr lang="zh-CN" altLang="en-US" sz="2400" b="1" dirty="0">
                <a:latin typeface="Comic Sans MS" panose="030F0702030302020204" pitchFamily="66" charset="0"/>
              </a:rPr>
              <a:t> </a:t>
            </a:r>
            <a:r>
              <a:rPr lang="zh-CN" altLang="en-US" sz="2400" b="1" dirty="0" smtClean="0">
                <a:latin typeface="Comic Sans MS" panose="030F0702030302020204" pitchFamily="66" charset="0"/>
              </a:rPr>
              <a:t>     * 一种是快速但可能不精确；</a:t>
            </a:r>
            <a:endParaRPr lang="en-US" altLang="zh-CN" sz="2400" b="1" dirty="0" smtClean="0">
              <a:latin typeface="Comic Sans MS" panose="030F0702030302020204" pitchFamily="66" charset="0"/>
            </a:endParaRPr>
          </a:p>
          <a:p>
            <a:pPr marL="457200" lvl="1" indent="0">
              <a:lnSpc>
                <a:spcPct val="150000"/>
              </a:lnSpc>
              <a:buNone/>
            </a:pPr>
            <a:r>
              <a:rPr lang="en-US" altLang="zh-CN" sz="2400" b="1" dirty="0">
                <a:latin typeface="Comic Sans MS" panose="030F0702030302020204" pitchFamily="66" charset="0"/>
              </a:rPr>
              <a:t> </a:t>
            </a:r>
            <a:r>
              <a:rPr lang="en-US" altLang="zh-CN" sz="2400" b="1" dirty="0" smtClean="0">
                <a:latin typeface="Comic Sans MS" panose="030F0702030302020204" pitchFamily="66" charset="0"/>
              </a:rPr>
              <a:t>     </a:t>
            </a:r>
            <a:r>
              <a:rPr lang="zh-CN" altLang="en-US" sz="2400" b="1" dirty="0" smtClean="0">
                <a:latin typeface="Comic Sans MS" panose="030F0702030302020204" pitchFamily="66" charset="0"/>
              </a:rPr>
              <a:t>* 另一种是慢速精确模式，某一时刻只允许一条浮点指令是活动的。</a:t>
            </a:r>
            <a:endParaRPr lang="en-US" altLang="zh-CN"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Text Box 3"/>
          <p:cNvSpPr txBox="1"/>
          <p:nvPr/>
        </p:nvSpPr>
        <p:spPr>
          <a:xfrm>
            <a:off x="236538" y="1646238"/>
            <a:ext cx="8588375" cy="4043362"/>
          </a:xfrm>
          <a:prstGeom prst="rect">
            <a:avLst/>
          </a:prstGeom>
          <a:noFill/>
          <a:ln w="9525">
            <a:noFill/>
          </a:ln>
        </p:spPr>
        <p:txBody>
          <a:bodyPr anchor="t">
            <a:spAutoFit/>
          </a:bodyPr>
          <a:p>
            <a:pPr lvl="0" indent="0">
              <a:lnSpc>
                <a:spcPct val="120000"/>
              </a:lnSpc>
              <a:spcAft>
                <a:spcPts val="600"/>
              </a:spcAft>
              <a:buClrTx/>
              <a:buFont typeface="Arial" panose="020B0604020202020204" pitchFamily="34" charset="0"/>
              <a:buNone/>
            </a:pPr>
            <a:r>
              <a:rPr lang="zh-CN" altLang="en-US" sz="2600" b="1" dirty="0">
                <a:solidFill>
                  <a:srgbClr val="CCFFFF"/>
                </a:solidFill>
                <a:latin typeface="华文中宋" panose="02010600040101010101" pitchFamily="2" charset="-122"/>
                <a:ea typeface="华文中宋" panose="02010600040101010101" pitchFamily="2" charset="-122"/>
              </a:rPr>
              <a:t>　　</a:t>
            </a:r>
            <a:r>
              <a:rPr lang="zh-CN" altLang="en-US" sz="2600" b="1" dirty="0">
                <a:solidFill>
                  <a:srgbClr val="C00000"/>
                </a:solidFill>
                <a:latin typeface="华文中宋" panose="02010600040101010101" pitchFamily="2" charset="-122"/>
                <a:ea typeface="华文中宋" panose="02010600040101010101" pitchFamily="2" charset="-122"/>
              </a:rPr>
              <a:t>另外一种控制冒险：异常</a:t>
            </a:r>
            <a:endParaRPr lang="zh-CN" altLang="en-US" sz="2600" b="1" dirty="0">
              <a:solidFill>
                <a:srgbClr val="C00000"/>
              </a:solidFill>
              <a:latin typeface="华文中宋" panose="02010600040101010101" pitchFamily="2" charset="-122"/>
              <a:ea typeface="华文中宋" panose="02010600040101010101" pitchFamily="2" charset="-122"/>
            </a:endParaRPr>
          </a:p>
          <a:p>
            <a:pPr lvl="0" indent="0">
              <a:lnSpc>
                <a:spcPct val="120000"/>
              </a:lnSpc>
              <a:spcAft>
                <a:spcPts val="600"/>
              </a:spcAft>
              <a:buClrTx/>
              <a:buFont typeface="Arial" panose="020B0604020202020204" pitchFamily="34" charset="0"/>
              <a:buNone/>
            </a:pPr>
            <a:r>
              <a:rPr lang="zh-CN" altLang="en-US" sz="2600" b="1" dirty="0">
                <a:solidFill>
                  <a:srgbClr val="CCFFFF"/>
                </a:solidFill>
                <a:latin typeface="华文中宋" panose="02010600040101010101" pitchFamily="2" charset="-122"/>
                <a:ea typeface="华文中宋" panose="02010600040101010101" pitchFamily="2" charset="-122"/>
              </a:rPr>
              <a:t>      </a:t>
            </a:r>
            <a:r>
              <a:rPr lang="zh-CN" altLang="en-US" sz="2600" dirty="0">
                <a:solidFill>
                  <a:srgbClr val="0000FF"/>
                </a:solidFill>
                <a:latin typeface="华文中宋" panose="02010600040101010101" pitchFamily="2" charset="-122"/>
                <a:ea typeface="华文中宋" panose="02010600040101010101" pitchFamily="2" charset="-122"/>
              </a:rPr>
              <a:t>异常</a:t>
            </a:r>
            <a:r>
              <a:rPr lang="zh-CN" altLang="en-US" sz="2600" dirty="0">
                <a:latin typeface="华文中宋" panose="02010600040101010101" pitchFamily="2" charset="-122"/>
                <a:ea typeface="华文中宋" panose="02010600040101010101" pitchFamily="2" charset="-122"/>
              </a:rPr>
              <a:t>（</a:t>
            </a:r>
            <a:r>
              <a:rPr lang="en-US" altLang="zh-CN" sz="2600" dirty="0">
                <a:latin typeface="华文中宋" panose="02010600040101010101" pitchFamily="2" charset="-122"/>
                <a:ea typeface="华文中宋" panose="02010600040101010101" pitchFamily="2" charset="-122"/>
              </a:rPr>
              <a:t>Exception</a:t>
            </a:r>
            <a:r>
              <a:rPr lang="zh-CN" altLang="en-US" sz="2600" dirty="0">
                <a:latin typeface="华文中宋" panose="02010600040101010101" pitchFamily="2" charset="-122"/>
                <a:ea typeface="华文中宋" panose="02010600040101010101" pitchFamily="2" charset="-122"/>
              </a:rPr>
              <a:t>）事件是指在程序执行过程中，由于操作非法，例如除数为</a:t>
            </a:r>
            <a:r>
              <a:rPr lang="en-US" altLang="zh-CN" sz="2600" dirty="0">
                <a:latin typeface="华文中宋" panose="02010600040101010101" pitchFamily="2" charset="-122"/>
                <a:ea typeface="华文中宋" panose="02010600040101010101" pitchFamily="2" charset="-122"/>
              </a:rPr>
              <a:t>0</a:t>
            </a:r>
            <a:r>
              <a:rPr lang="zh-CN" altLang="en-US" sz="2600" dirty="0">
                <a:latin typeface="华文中宋" panose="02010600040101010101" pitchFamily="2" charset="-122"/>
                <a:ea typeface="华文中宋" panose="02010600040101010101" pitchFamily="2" charset="-122"/>
              </a:rPr>
              <a:t>，结果上溢等，或者用户程序试图执行去处理异特权指令等。这时处理机应该转向特定的程序常事件。</a:t>
            </a:r>
            <a:endParaRPr lang="zh-CN" altLang="en-US" sz="2600" dirty="0">
              <a:latin typeface="华文中宋" panose="02010600040101010101" pitchFamily="2" charset="-122"/>
              <a:ea typeface="华文中宋" panose="02010600040101010101" pitchFamily="2" charset="-122"/>
            </a:endParaRPr>
          </a:p>
          <a:p>
            <a:pPr lvl="0" indent="0">
              <a:lnSpc>
                <a:spcPct val="120000"/>
              </a:lnSpc>
              <a:buClrTx/>
              <a:buFont typeface="Arial" panose="020B0604020202020204" pitchFamily="34" charset="0"/>
              <a:buNone/>
            </a:pPr>
            <a:r>
              <a:rPr lang="zh-CN" altLang="en-US" sz="2600" dirty="0">
                <a:latin typeface="华文中宋" panose="02010600040101010101" pitchFamily="2" charset="-122"/>
                <a:ea typeface="华文中宋" panose="02010600040101010101" pitchFamily="2" charset="-122"/>
              </a:rPr>
              <a:t>      </a:t>
            </a:r>
            <a:r>
              <a:rPr lang="zh-CN" altLang="en-US" sz="2600" dirty="0">
                <a:solidFill>
                  <a:srgbClr val="0000FF"/>
                </a:solidFill>
                <a:latin typeface="华文中宋" panose="02010600040101010101" pitchFamily="2" charset="-122"/>
                <a:ea typeface="华文中宋" panose="02010600040101010101" pitchFamily="2" charset="-122"/>
              </a:rPr>
              <a:t>处理的方法</a:t>
            </a:r>
            <a:r>
              <a:rPr lang="zh-CN" altLang="en-US" sz="2600" dirty="0">
                <a:latin typeface="华文中宋" panose="02010600040101010101" pitchFamily="2" charset="-122"/>
                <a:ea typeface="华文中宋" panose="02010600040101010101" pitchFamily="2" charset="-122"/>
              </a:rPr>
              <a:t>一般是先向用户报告哪条指令引起了异常事件以及引起了何种异常事件，然后继续用户程序的执行，或者结束用户程序的执行，返回到操作系统。</a:t>
            </a:r>
            <a:endParaRPr lang="zh-CN" altLang="en-US" sz="2600" dirty="0">
              <a:latin typeface="华文中宋" panose="02010600040101010101" pitchFamily="2" charset="-122"/>
              <a:ea typeface="华文中宋" panose="02010600040101010101" pitchFamily="2" charset="-122"/>
            </a:endParaRPr>
          </a:p>
        </p:txBody>
      </p:sp>
      <p:sp>
        <p:nvSpPr>
          <p:cNvPr id="83970" name="灯片编号占位符 1"/>
          <p:cNvSpPr>
            <a:spLocks noGrp="1"/>
          </p:cNvSpPr>
          <p:nvPr>
            <p:ph type="sldNum" sz="quarter" idx="12"/>
          </p:nvPr>
        </p:nvSpPr>
        <p:spPr>
          <a:noFill/>
          <a:ln>
            <a:noFill/>
          </a:ln>
        </p:spPr>
        <p:txBody>
          <a:bodyPr wrap="square" lIns="91440" tIns="45720" rIns="91440" bIns="45720" anchor="ctr"/>
          <a:p>
            <a:pPr indent="0">
              <a:buClrTx/>
            </a:pPr>
            <a:fld id="{9A0DB2DC-4C9A-4742-B13C-FB6460FD3503}" type="slidenum">
              <a:rPr lang="en-US" altLang="zh-CN" dirty="0">
                <a:solidFill>
                  <a:srgbClr val="FFFFFF"/>
                </a:solidFill>
                <a:latin typeface="Garamond" panose="02020404030301010803" pitchFamily="18" charset="0"/>
              </a:rPr>
            </a:fld>
            <a:endParaRPr lang="en-US" altLang="zh-CN" dirty="0">
              <a:solidFill>
                <a:srgbClr val="FFFFFF"/>
              </a:solidFill>
              <a:latin typeface="Garamond" panose="02020404030301010803"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normAutofit/>
          </a:bodyPr>
          <a:lstStyle/>
          <a:p>
            <a:r>
              <a:rPr lang="zh-CN" altLang="en-US" b="1" dirty="0" smtClean="0"/>
              <a:t>处理异常</a:t>
            </a:r>
            <a:r>
              <a:rPr lang="en-US" altLang="zh-CN" dirty="0" smtClean="0"/>
              <a:t>-- </a:t>
            </a:r>
            <a:r>
              <a:rPr lang="zh-CN" altLang="en-US" sz="3600" b="1" dirty="0" smtClean="0">
                <a:solidFill>
                  <a:srgbClr val="C00000"/>
                </a:solidFill>
              </a:rPr>
              <a:t>第二种方案</a:t>
            </a:r>
            <a:endParaRPr lang="en-US" altLang="zh-CN" sz="3600" dirty="0"/>
          </a:p>
        </p:txBody>
      </p:sp>
      <p:sp>
        <p:nvSpPr>
          <p:cNvPr id="50179" name="Rectangle 3"/>
          <p:cNvSpPr>
            <a:spLocks noGrp="1" noChangeArrowheads="1"/>
          </p:cNvSpPr>
          <p:nvPr>
            <p:ph type="body" idx="1"/>
          </p:nvPr>
        </p:nvSpPr>
        <p:spPr>
          <a:xfrm>
            <a:off x="0" y="1340768"/>
            <a:ext cx="8892480" cy="4925144"/>
          </a:xfrm>
        </p:spPr>
        <p:txBody>
          <a:bodyPr>
            <a:normAutofit/>
          </a:bodyPr>
          <a:lstStyle/>
          <a:p>
            <a:pPr>
              <a:lnSpc>
                <a:spcPct val="150000"/>
              </a:lnSpc>
            </a:pPr>
            <a:r>
              <a:rPr lang="zh-CN" altLang="en-US" b="1" dirty="0" smtClean="0">
                <a:solidFill>
                  <a:srgbClr val="FF0000"/>
                </a:solidFill>
              </a:rPr>
              <a:t>缓存结果和</a:t>
            </a:r>
            <a:r>
              <a:rPr lang="zh-CN" altLang="en-US" b="1" dirty="0" smtClean="0">
                <a:solidFill>
                  <a:srgbClr val="C00000"/>
                </a:solidFill>
              </a:rPr>
              <a:t>延迟提交</a:t>
            </a:r>
            <a:endParaRPr lang="en-US" altLang="zh-CN" b="1" dirty="0">
              <a:solidFill>
                <a:srgbClr val="0000FF"/>
              </a:solidFill>
            </a:endParaRPr>
          </a:p>
          <a:p>
            <a:pPr lvl="1">
              <a:lnSpc>
                <a:spcPct val="150000"/>
              </a:lnSpc>
            </a:pPr>
            <a:r>
              <a:rPr lang="zh-CN" altLang="en-US" b="1" dirty="0" smtClean="0">
                <a:latin typeface="Comic Sans MS" panose="030F0702030302020204" pitchFamily="66" charset="0"/>
              </a:rPr>
              <a:t>保证指令完成之前，</a:t>
            </a:r>
            <a:r>
              <a:rPr lang="en-US" altLang="zh-CN" b="1" dirty="0" smtClean="0">
                <a:latin typeface="Comic Sans MS" panose="030F0702030302020204" pitchFamily="66" charset="0"/>
              </a:rPr>
              <a:t>CPU</a:t>
            </a:r>
            <a:r>
              <a:rPr lang="zh-CN" altLang="en-US" b="1" dirty="0" smtClean="0">
                <a:latin typeface="Comic Sans MS" panose="030F0702030302020204" pitchFamily="66" charset="0"/>
              </a:rPr>
              <a:t>不改变任何状态（写寄存器或存储器）</a:t>
            </a:r>
            <a:r>
              <a:rPr lang="en-US" altLang="zh-CN" b="1" dirty="0" smtClean="0">
                <a:latin typeface="Comic Sans MS" panose="030F0702030302020204" pitchFamily="66" charset="0"/>
              </a:rPr>
              <a:t> </a:t>
            </a:r>
            <a:endParaRPr lang="en-US" altLang="zh-CN" b="1" dirty="0" smtClean="0">
              <a:latin typeface="Comic Sans MS" panose="030F0702030302020204" pitchFamily="66" charset="0"/>
            </a:endParaRPr>
          </a:p>
          <a:p>
            <a:pPr lvl="1">
              <a:lnSpc>
                <a:spcPct val="150000"/>
              </a:lnSpc>
            </a:pPr>
            <a:r>
              <a:rPr lang="zh-CN" altLang="en-US" b="1" dirty="0" smtClean="0">
                <a:latin typeface="Comic Sans MS" panose="030F0702030302020204" pitchFamily="66" charset="0"/>
              </a:rPr>
              <a:t>大量中间结果必须缓存（如果需要，还需缓冲</a:t>
            </a:r>
            <a:r>
              <a:rPr lang="en-US" altLang="zh-CN" b="1" dirty="0" smtClean="0">
                <a:latin typeface="Comic Sans MS" panose="030F0702030302020204" pitchFamily="66" charset="0"/>
              </a:rPr>
              <a:t>forwarding</a:t>
            </a:r>
            <a:r>
              <a:rPr lang="zh-CN" altLang="en-US" b="1" dirty="0" smtClean="0">
                <a:latin typeface="Comic Sans MS" panose="030F0702030302020204" pitchFamily="66" charset="0"/>
              </a:rPr>
              <a:t>的流水线寄存器）</a:t>
            </a:r>
            <a:endParaRPr lang="en-US" altLang="zh-CN" b="1" dirty="0" smtClean="0">
              <a:latin typeface="Comic Sans MS" panose="030F0702030302020204" pitchFamily="66" charset="0"/>
            </a:endParaRPr>
          </a:p>
          <a:p>
            <a:pPr lvl="1">
              <a:lnSpc>
                <a:spcPct val="150000"/>
              </a:lnSpc>
            </a:pPr>
            <a:r>
              <a:rPr lang="zh-CN" altLang="en-US" b="1" dirty="0" smtClean="0">
                <a:latin typeface="Comic Sans MS" panose="030F0702030302020204" pitchFamily="66" charset="0"/>
              </a:rPr>
              <a:t>对于</a:t>
            </a:r>
            <a:r>
              <a:rPr lang="zh-CN" altLang="en-US" b="1" dirty="0">
                <a:solidFill>
                  <a:srgbClr val="C00000"/>
                </a:solidFill>
                <a:latin typeface="Comic Sans MS" panose="030F0702030302020204" pitchFamily="66" charset="0"/>
              </a:rPr>
              <a:t>不同指令执行时间差异大</a:t>
            </a:r>
            <a:r>
              <a:rPr lang="zh-CN" altLang="en-US" b="1" dirty="0">
                <a:latin typeface="Comic Sans MS" panose="030F0702030302020204" pitchFamily="66" charset="0"/>
              </a:rPr>
              <a:t>的情况，实现很困难。</a:t>
            </a:r>
            <a:endParaRPr lang="en-US" altLang="zh-CN" b="1" dirty="0">
              <a:latin typeface="Comic Sans MS" panose="030F0702030302020204" pitchFamily="66" charset="0"/>
            </a:endParaRPr>
          </a:p>
          <a:p>
            <a:pPr lvl="1">
              <a:lnSpc>
                <a:spcPct val="150000"/>
              </a:lnSpc>
            </a:pPr>
            <a:endParaRPr lang="en-US" altLang="zh-CN"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a:bodyPr>
          <a:lstStyle/>
          <a:p>
            <a:r>
              <a:rPr lang="zh-CN" altLang="en-US" b="1" dirty="0" smtClean="0"/>
              <a:t>第二种方案的变种</a:t>
            </a:r>
            <a:r>
              <a:rPr lang="en-US" altLang="zh-CN" b="1" dirty="0" smtClean="0"/>
              <a:t>--1</a:t>
            </a:r>
            <a:endParaRPr lang="en-US" altLang="zh-CN" b="1" dirty="0"/>
          </a:p>
        </p:txBody>
      </p:sp>
      <p:sp>
        <p:nvSpPr>
          <p:cNvPr id="51203" name="Rectangle 3"/>
          <p:cNvSpPr>
            <a:spLocks noGrp="1" noChangeArrowheads="1"/>
          </p:cNvSpPr>
          <p:nvPr>
            <p:ph type="body" idx="1"/>
          </p:nvPr>
        </p:nvSpPr>
        <p:spPr/>
        <p:txBody>
          <a:bodyPr>
            <a:normAutofit/>
          </a:bodyPr>
          <a:lstStyle/>
          <a:p>
            <a:pPr>
              <a:lnSpc>
                <a:spcPct val="150000"/>
              </a:lnSpc>
            </a:pPr>
            <a:r>
              <a:rPr lang="zh-CN" altLang="en-US" b="1" dirty="0" smtClean="0">
                <a:solidFill>
                  <a:srgbClr val="0000FF"/>
                </a:solidFill>
                <a:latin typeface="Comic Sans MS" panose="030F0702030302020204" pitchFamily="66" charset="0"/>
              </a:rPr>
              <a:t>历史文件：</a:t>
            </a:r>
            <a:endParaRPr lang="en-US" altLang="zh-CN" b="1" dirty="0" smtClean="0">
              <a:latin typeface="Comic Sans MS" panose="030F0702030302020204" pitchFamily="66" charset="0"/>
            </a:endParaRPr>
          </a:p>
          <a:p>
            <a:pPr lvl="1">
              <a:lnSpc>
                <a:spcPct val="150000"/>
              </a:lnSpc>
            </a:pPr>
            <a:r>
              <a:rPr lang="zh-CN" altLang="en-US" sz="2400" b="1" dirty="0">
                <a:latin typeface="Comic Sans MS" panose="030F0702030302020204" pitchFamily="66" charset="0"/>
              </a:rPr>
              <a:t>缓存</a:t>
            </a:r>
            <a:r>
              <a:rPr lang="zh-CN" altLang="en-US" sz="2400" b="1" dirty="0" smtClean="0">
                <a:solidFill>
                  <a:srgbClr val="FF0000"/>
                </a:solidFill>
                <a:latin typeface="Comic Sans MS" panose="030F0702030302020204" pitchFamily="66" charset="0"/>
              </a:rPr>
              <a:t>最近已经改写的</a:t>
            </a:r>
            <a:r>
              <a:rPr lang="zh-CN" altLang="en-US" sz="2400" b="1" dirty="0" smtClean="0">
                <a:solidFill>
                  <a:srgbClr val="3333FF"/>
                </a:solidFill>
                <a:latin typeface="Comic Sans MS" panose="030F0702030302020204" pitchFamily="66" charset="0"/>
              </a:rPr>
              <a:t>寄存器</a:t>
            </a:r>
            <a:r>
              <a:rPr lang="en-US" altLang="zh-CN" sz="2400" b="1" dirty="0" smtClean="0">
                <a:solidFill>
                  <a:srgbClr val="3333FF"/>
                </a:solidFill>
                <a:latin typeface="Comic Sans MS" panose="030F0702030302020204" pitchFamily="66" charset="0"/>
              </a:rPr>
              <a:t>/</a:t>
            </a:r>
            <a:r>
              <a:rPr lang="zh-CN" altLang="en-US" sz="2400" b="1" dirty="0" smtClean="0">
                <a:solidFill>
                  <a:srgbClr val="3333FF"/>
                </a:solidFill>
                <a:latin typeface="Comic Sans MS" panose="030F0702030302020204" pitchFamily="66" charset="0"/>
              </a:rPr>
              <a:t>存储器的原始值</a:t>
            </a:r>
            <a:endParaRPr lang="en-US" altLang="zh-CN" sz="2400" b="1" dirty="0">
              <a:latin typeface="Comic Sans MS" panose="030F0702030302020204" pitchFamily="66" charset="0"/>
            </a:endParaRPr>
          </a:p>
          <a:p>
            <a:pPr lvl="1">
              <a:lnSpc>
                <a:spcPct val="150000"/>
              </a:lnSpc>
            </a:pPr>
            <a:r>
              <a:rPr lang="zh-CN" altLang="en-US" sz="2400" b="1" dirty="0" smtClean="0">
                <a:latin typeface="Comic Sans MS" panose="030F0702030302020204" pitchFamily="66" charset="0"/>
              </a:rPr>
              <a:t>如果</a:t>
            </a:r>
            <a:r>
              <a:rPr lang="zh-CN" altLang="en-US" sz="2400" b="1" dirty="0" smtClean="0">
                <a:solidFill>
                  <a:srgbClr val="FF0000"/>
                </a:solidFill>
                <a:latin typeface="Comic Sans MS" panose="030F0702030302020204" pitchFamily="66" charset="0"/>
              </a:rPr>
              <a:t>异常发生</a:t>
            </a:r>
            <a:r>
              <a:rPr lang="zh-CN" altLang="en-US" sz="2400" b="1" dirty="0" smtClean="0">
                <a:latin typeface="Comic Sans MS" panose="030F0702030302020204" pitchFamily="66" charset="0"/>
              </a:rPr>
              <a:t>，可以从这个缓存恢复寄存器</a:t>
            </a:r>
            <a:r>
              <a:rPr lang="en-US" altLang="zh-CN" sz="2400" b="1" dirty="0" smtClean="0">
                <a:latin typeface="Comic Sans MS" panose="030F0702030302020204" pitchFamily="66" charset="0"/>
              </a:rPr>
              <a:t>/</a:t>
            </a:r>
            <a:r>
              <a:rPr lang="zh-CN" altLang="en-US" sz="2400" b="1" smtClean="0">
                <a:latin typeface="Comic Sans MS" panose="030F0702030302020204" pitchFamily="66" charset="0"/>
              </a:rPr>
              <a:t>存储器的</a:t>
            </a:r>
            <a:r>
              <a:rPr lang="zh-CN" altLang="en-US" sz="2400" b="1" dirty="0" smtClean="0">
                <a:latin typeface="Comic Sans MS" panose="030F0702030302020204" pitchFamily="66" charset="0"/>
              </a:rPr>
              <a:t>原始值</a:t>
            </a:r>
            <a:r>
              <a:rPr lang="en-US" altLang="zh-CN" sz="2400" b="1" dirty="0" smtClean="0">
                <a:latin typeface="Comic Sans MS" panose="030F0702030302020204" pitchFamily="66" charset="0"/>
              </a:rPr>
              <a:t> </a:t>
            </a:r>
            <a:endParaRPr lang="en-US" altLang="zh-CN" sz="2400" b="1" dirty="0">
              <a:latin typeface="Comic Sans MS" panose="030F0702030302020204" pitchFamily="66" charset="0"/>
            </a:endParaRPr>
          </a:p>
          <a:p>
            <a:pPr lvl="1">
              <a:lnSpc>
                <a:spcPct val="150000"/>
              </a:lnSpc>
            </a:pPr>
            <a:r>
              <a:rPr lang="zh-CN" altLang="en-US" sz="2400" b="1" dirty="0" smtClean="0">
                <a:latin typeface="Comic Sans MS" panose="030F0702030302020204" pitchFamily="66" charset="0"/>
              </a:rPr>
              <a:t>对于最长执行时间的指令，这个文件必须有足够的项存放每个时钟周期已修改的寄存器</a:t>
            </a:r>
            <a:endParaRPr lang="en-US" altLang="zh-CN" sz="2400" b="1" dirty="0">
              <a:latin typeface="Comic Sans MS" panose="030F0702030302020204" pitchFamily="66" charset="0"/>
            </a:endParaRPr>
          </a:p>
          <a:p>
            <a:pPr lvl="1">
              <a:lnSpc>
                <a:spcPct val="150000"/>
              </a:lnSpc>
            </a:pPr>
            <a:r>
              <a:rPr lang="zh-CN" altLang="en-US" sz="2400" b="1" dirty="0" smtClean="0">
                <a:latin typeface="Comic Sans MS" panose="030F0702030302020204" pitchFamily="66" charset="0"/>
              </a:rPr>
              <a:t>类似的方法用在</a:t>
            </a:r>
            <a:r>
              <a:rPr lang="en-US" altLang="zh-CN" sz="2400" b="1" dirty="0" smtClean="0">
                <a:latin typeface="Comic Sans MS" panose="030F0702030302020204" pitchFamily="66" charset="0"/>
              </a:rPr>
              <a:t>VAX </a:t>
            </a:r>
            <a:r>
              <a:rPr lang="zh-CN" altLang="en-US" sz="2400" b="1" dirty="0" smtClean="0">
                <a:latin typeface="Comic Sans MS" panose="030F0702030302020204" pitchFamily="66" charset="0"/>
              </a:rPr>
              <a:t>的自增和自减寻址方式上</a:t>
            </a:r>
            <a:r>
              <a:rPr lang="en-US" altLang="zh-CN" b="1" dirty="0" smtClean="0"/>
              <a:t>  </a:t>
            </a:r>
            <a:endParaRPr lang="en-US" altLang="zh-CN" b="1" dirty="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p:txBody>
          <a:bodyPr/>
          <a:lstStyle/>
          <a:p>
            <a:pPr>
              <a:lnSpc>
                <a:spcPct val="150000"/>
              </a:lnSpc>
            </a:pPr>
            <a:r>
              <a:rPr lang="zh-CN" altLang="en-US" b="1" dirty="0" smtClean="0">
                <a:solidFill>
                  <a:srgbClr val="0000FF"/>
                </a:solidFill>
              </a:rPr>
              <a:t>未来文件</a:t>
            </a:r>
            <a:r>
              <a:rPr lang="en-US" altLang="zh-CN" b="1" dirty="0" smtClean="0">
                <a:solidFill>
                  <a:srgbClr val="0000FF"/>
                </a:solidFill>
              </a:rPr>
              <a:t>:</a:t>
            </a:r>
            <a:r>
              <a:rPr lang="en-US" altLang="zh-CN" b="1" dirty="0" smtClean="0"/>
              <a:t> </a:t>
            </a:r>
            <a:endParaRPr lang="en-US" altLang="zh-CN" b="1" dirty="0"/>
          </a:p>
          <a:p>
            <a:pPr lvl="1">
              <a:lnSpc>
                <a:spcPct val="150000"/>
              </a:lnSpc>
            </a:pPr>
            <a:r>
              <a:rPr lang="zh-CN" altLang="en-US" b="1" dirty="0"/>
              <a:t>缓存</a:t>
            </a:r>
            <a:r>
              <a:rPr lang="zh-CN" altLang="en-US" b="1" dirty="0" smtClean="0"/>
              <a:t>寄存器或存储器的新值</a:t>
            </a:r>
            <a:endParaRPr lang="en-US" altLang="zh-CN" b="1" dirty="0"/>
          </a:p>
          <a:p>
            <a:pPr lvl="1">
              <a:lnSpc>
                <a:spcPct val="150000"/>
              </a:lnSpc>
            </a:pPr>
            <a:r>
              <a:rPr lang="zh-CN" altLang="en-US" b="1" dirty="0" smtClean="0"/>
              <a:t>发生异常之前的</a:t>
            </a:r>
            <a:r>
              <a:rPr lang="zh-CN" altLang="en-US" b="1" dirty="0" smtClean="0">
                <a:solidFill>
                  <a:srgbClr val="C00000"/>
                </a:solidFill>
              </a:rPr>
              <a:t>指令如果</a:t>
            </a:r>
            <a:r>
              <a:rPr lang="zh-CN" altLang="en-US" b="1" dirty="0" smtClean="0"/>
              <a:t>已经</a:t>
            </a:r>
            <a:r>
              <a:rPr lang="zh-CN" altLang="en-US" b="1" dirty="0" smtClean="0">
                <a:solidFill>
                  <a:srgbClr val="C00000"/>
                </a:solidFill>
              </a:rPr>
              <a:t>完成</a:t>
            </a:r>
            <a:r>
              <a:rPr lang="zh-CN" altLang="en-US" b="1" dirty="0" smtClean="0"/>
              <a:t>，就用</a:t>
            </a:r>
            <a:r>
              <a:rPr lang="zh-CN" altLang="en-US" b="1" dirty="0" smtClean="0">
                <a:solidFill>
                  <a:srgbClr val="3333FF"/>
                </a:solidFill>
              </a:rPr>
              <a:t>未来文件</a:t>
            </a:r>
            <a:r>
              <a:rPr lang="zh-CN" altLang="en-US" b="1" dirty="0" smtClean="0"/>
              <a:t>的内容</a:t>
            </a:r>
            <a:r>
              <a:rPr lang="zh-CN" altLang="en-US" b="1" dirty="0" smtClean="0">
                <a:solidFill>
                  <a:srgbClr val="3333FF"/>
                </a:solidFill>
              </a:rPr>
              <a:t>更新主寄存器堆或存储器</a:t>
            </a:r>
            <a:r>
              <a:rPr lang="en-US" altLang="zh-CN" b="1" dirty="0" smtClean="0">
                <a:solidFill>
                  <a:srgbClr val="3333FF"/>
                </a:solidFill>
              </a:rPr>
              <a:t> </a:t>
            </a:r>
            <a:endParaRPr lang="en-US" altLang="zh-CN" b="1" dirty="0">
              <a:solidFill>
                <a:srgbClr val="3333FF"/>
              </a:solidFill>
            </a:endParaRPr>
          </a:p>
          <a:p>
            <a:pPr lvl="1">
              <a:lnSpc>
                <a:spcPct val="150000"/>
              </a:lnSpc>
            </a:pPr>
            <a:r>
              <a:rPr lang="zh-CN" altLang="en-US" b="1" dirty="0" smtClean="0"/>
              <a:t>出现异常时，主寄存器堆或存储器有被中断的精确值</a:t>
            </a:r>
            <a:endParaRPr lang="en-US" altLang="zh-CN" b="1" dirty="0"/>
          </a:p>
        </p:txBody>
      </p:sp>
      <p:sp>
        <p:nvSpPr>
          <p:cNvPr id="6" name="Rectangle 2"/>
          <p:cNvSpPr>
            <a:spLocks noGrp="1" noChangeArrowheads="1"/>
          </p:cNvSpPr>
          <p:nvPr>
            <p:ph type="title"/>
          </p:nvPr>
        </p:nvSpPr>
        <p:spPr>
          <a:xfrm>
            <a:off x="457200" y="274638"/>
            <a:ext cx="8229600" cy="1143000"/>
          </a:xfrm>
        </p:spPr>
        <p:txBody>
          <a:bodyPr>
            <a:normAutofit/>
          </a:bodyPr>
          <a:lstStyle/>
          <a:p>
            <a:r>
              <a:rPr lang="zh-CN" altLang="en-US" b="1" dirty="0" smtClean="0"/>
              <a:t>第二种方案的变种</a:t>
            </a:r>
            <a:r>
              <a:rPr lang="en-US" altLang="zh-CN" b="1" dirty="0" smtClean="0"/>
              <a:t>--2</a:t>
            </a:r>
            <a:endParaRPr lang="en-US" altLang="zh-CN" b="1" dirty="0"/>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2" name="TextBox 1"/>
          <p:cNvSpPr txBox="1"/>
          <p:nvPr/>
        </p:nvSpPr>
        <p:spPr>
          <a:xfrm>
            <a:off x="1115616" y="5949278"/>
            <a:ext cx="6264696" cy="523220"/>
          </a:xfrm>
          <a:prstGeom prst="rect">
            <a:avLst/>
          </a:prstGeom>
          <a:noFill/>
        </p:spPr>
        <p:txBody>
          <a:bodyPr wrap="square" rtlCol="0">
            <a:spAutoFit/>
          </a:bodyPr>
          <a:lstStyle/>
          <a:p>
            <a:r>
              <a:rPr lang="zh-CN" altLang="en-US" sz="2800" b="1" dirty="0" smtClean="0">
                <a:solidFill>
                  <a:srgbClr val="C00000"/>
                </a:solidFill>
              </a:rPr>
              <a:t>如，第</a:t>
            </a:r>
            <a:r>
              <a:rPr lang="en-US" altLang="zh-CN" sz="2800" b="1" dirty="0" smtClean="0">
                <a:solidFill>
                  <a:srgbClr val="C00000"/>
                </a:solidFill>
              </a:rPr>
              <a:t>4</a:t>
            </a:r>
            <a:r>
              <a:rPr lang="zh-CN" altLang="en-US" sz="2800" b="1" dirty="0" smtClean="0">
                <a:solidFill>
                  <a:srgbClr val="C00000"/>
                </a:solidFill>
              </a:rPr>
              <a:t>章中的前瞻执行（</a:t>
            </a:r>
            <a:r>
              <a:rPr lang="zh-CN" altLang="en-US" sz="2800" b="1" dirty="0">
                <a:solidFill>
                  <a:srgbClr val="C00000"/>
                </a:solidFill>
              </a:rPr>
              <a:t>推测</a:t>
            </a:r>
            <a:r>
              <a:rPr lang="zh-CN" altLang="en-US" sz="2800" b="1" dirty="0" smtClean="0">
                <a:solidFill>
                  <a:srgbClr val="C00000"/>
                </a:solidFill>
              </a:rPr>
              <a:t>执行）</a:t>
            </a:r>
            <a:endParaRPr lang="zh-CN" altLang="en-US" sz="2800" b="1" dirty="0">
              <a:solidFill>
                <a:srgbClr val="C00000"/>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857224" y="214290"/>
            <a:ext cx="7696200" cy="990600"/>
          </a:xfrm>
        </p:spPr>
        <p:txBody>
          <a:bodyPr>
            <a:normAutofit/>
          </a:bodyPr>
          <a:lstStyle/>
          <a:p>
            <a:r>
              <a:rPr lang="zh-CN" altLang="en-US" b="1" dirty="0" smtClean="0"/>
              <a:t>处理异常</a:t>
            </a:r>
            <a:r>
              <a:rPr lang="en-US" altLang="zh-CN" b="1" dirty="0" smtClean="0"/>
              <a:t>—</a:t>
            </a:r>
            <a:r>
              <a:rPr lang="zh-CN" altLang="en-US" sz="3600" b="1" dirty="0" smtClean="0">
                <a:solidFill>
                  <a:srgbClr val="C00000"/>
                </a:solidFill>
              </a:rPr>
              <a:t>第三种方案</a:t>
            </a:r>
            <a:endParaRPr lang="en-US" altLang="zh-CN" sz="3600" b="1" dirty="0">
              <a:solidFill>
                <a:srgbClr val="C00000"/>
              </a:solidFill>
            </a:endParaRPr>
          </a:p>
        </p:txBody>
      </p:sp>
      <p:sp>
        <p:nvSpPr>
          <p:cNvPr id="53251" name="Rectangle 3"/>
          <p:cNvSpPr>
            <a:spLocks noGrp="1" noChangeArrowheads="1"/>
          </p:cNvSpPr>
          <p:nvPr>
            <p:ph type="body" sz="half" idx="1"/>
          </p:nvPr>
        </p:nvSpPr>
        <p:spPr>
          <a:xfrm>
            <a:off x="304800" y="1285860"/>
            <a:ext cx="8839200" cy="5143536"/>
          </a:xfrm>
        </p:spPr>
        <p:txBody>
          <a:bodyPr>
            <a:normAutofit fontScale="85000" lnSpcReduction="20000"/>
          </a:bodyPr>
          <a:lstStyle/>
          <a:p>
            <a:pPr>
              <a:lnSpc>
                <a:spcPct val="160000"/>
              </a:lnSpc>
            </a:pPr>
            <a:r>
              <a:rPr lang="zh-CN" altLang="en-US" sz="2400" b="1" dirty="0" smtClean="0">
                <a:solidFill>
                  <a:srgbClr val="0000FF"/>
                </a:solidFill>
                <a:latin typeface="Comic Sans MS" panose="030F0702030302020204" pitchFamily="66" charset="0"/>
              </a:rPr>
              <a:t>保持足够的信息，由</a:t>
            </a:r>
            <a:r>
              <a:rPr lang="zh-CN" altLang="en-US" sz="2400" b="1" dirty="0" smtClean="0">
                <a:solidFill>
                  <a:srgbClr val="FF0000"/>
                </a:solidFill>
                <a:latin typeface="Comic Sans MS" panose="030F0702030302020204" pitchFamily="66" charset="0"/>
              </a:rPr>
              <a:t>陷阱处理程序</a:t>
            </a:r>
            <a:r>
              <a:rPr lang="zh-CN" altLang="en-US" sz="2400" b="1" dirty="0" smtClean="0">
                <a:solidFill>
                  <a:srgbClr val="0000FF"/>
                </a:solidFill>
                <a:latin typeface="Comic Sans MS" panose="030F0702030302020204" pitchFamily="66" charset="0"/>
              </a:rPr>
              <a:t>为异常创建一个精确的序列：</a:t>
            </a:r>
            <a:r>
              <a:rPr lang="en-US" altLang="zh-CN" sz="2400" b="1" dirty="0" smtClean="0">
                <a:latin typeface="Comic Sans MS" panose="030F0702030302020204" pitchFamily="66" charset="0"/>
              </a:rPr>
              <a:t> </a:t>
            </a:r>
            <a:endParaRPr lang="en-US" altLang="zh-CN" sz="2400" b="1" dirty="0">
              <a:latin typeface="Comic Sans MS" panose="030F0702030302020204" pitchFamily="66" charset="0"/>
            </a:endParaRPr>
          </a:p>
          <a:p>
            <a:pPr lvl="1">
              <a:lnSpc>
                <a:spcPct val="160000"/>
              </a:lnSpc>
            </a:pPr>
            <a:r>
              <a:rPr lang="zh-CN" altLang="en-US" sz="2400" b="1" dirty="0" smtClean="0">
                <a:latin typeface="Comic Sans MS" panose="030F0702030302020204" pitchFamily="66" charset="0"/>
              </a:rPr>
              <a:t>流水线上的指令和对应的</a:t>
            </a:r>
            <a:r>
              <a:rPr lang="en-US" altLang="zh-CN" sz="2400" b="1" dirty="0" smtClean="0">
                <a:latin typeface="Comic Sans MS" panose="030F0702030302020204" pitchFamily="66" charset="0"/>
              </a:rPr>
              <a:t>PCs</a:t>
            </a:r>
            <a:r>
              <a:rPr lang="zh-CN" altLang="en-US" sz="2400" b="1" dirty="0" smtClean="0">
                <a:latin typeface="Comic Sans MS" panose="030F0702030302020204" pitchFamily="66" charset="0"/>
              </a:rPr>
              <a:t>必须被保存</a:t>
            </a:r>
            <a:endParaRPr lang="en-US" altLang="zh-CN" sz="2400" b="1" dirty="0">
              <a:latin typeface="Comic Sans MS" panose="030F0702030302020204" pitchFamily="66" charset="0"/>
            </a:endParaRPr>
          </a:p>
          <a:p>
            <a:pPr lvl="1">
              <a:lnSpc>
                <a:spcPct val="160000"/>
              </a:lnSpc>
            </a:pPr>
            <a:r>
              <a:rPr lang="en-US" altLang="zh-CN" sz="2400" b="1" dirty="0">
                <a:latin typeface="Comic Sans MS" panose="030F0702030302020204" pitchFamily="66" charset="0"/>
              </a:rPr>
              <a:t> </a:t>
            </a:r>
            <a:r>
              <a:rPr lang="zh-CN" altLang="en-US" sz="2400" b="1" dirty="0" smtClean="0">
                <a:latin typeface="Comic Sans MS" panose="030F0702030302020204" pitchFamily="66" charset="0"/>
              </a:rPr>
              <a:t>在异常发生后，由软件完成执行，最后已执行完成指令</a:t>
            </a:r>
            <a:r>
              <a:rPr lang="zh-CN" altLang="en-US" sz="2400" b="1" dirty="0" smtClean="0">
                <a:solidFill>
                  <a:srgbClr val="C00000"/>
                </a:solidFill>
                <a:latin typeface="Comic Sans MS" panose="030F0702030302020204" pitchFamily="66" charset="0"/>
              </a:rPr>
              <a:t>之前未完成的所有指令</a:t>
            </a:r>
            <a:endParaRPr lang="en-US" altLang="zh-CN" sz="2000" b="1" dirty="0">
              <a:latin typeface="Comic Sans MS" panose="030F0702030302020204" pitchFamily="66" charset="0"/>
            </a:endParaRPr>
          </a:p>
          <a:p>
            <a:pPr lvl="1">
              <a:lnSpc>
                <a:spcPct val="160000"/>
              </a:lnSpc>
            </a:pPr>
            <a:endParaRPr lang="en-US" altLang="zh-CN" sz="2000" b="1" dirty="0">
              <a:latin typeface="Comic Sans MS" panose="030F0702030302020204" pitchFamily="66" charset="0"/>
            </a:endParaRPr>
          </a:p>
          <a:p>
            <a:pPr lvl="1">
              <a:lnSpc>
                <a:spcPct val="160000"/>
              </a:lnSpc>
            </a:pPr>
            <a:endParaRPr lang="en-US" altLang="zh-CN" sz="2000" b="1" dirty="0">
              <a:latin typeface="Comic Sans MS" panose="030F0702030302020204" pitchFamily="66" charset="0"/>
            </a:endParaRPr>
          </a:p>
          <a:p>
            <a:pPr lvl="1">
              <a:lnSpc>
                <a:spcPct val="160000"/>
              </a:lnSpc>
            </a:pPr>
            <a:endParaRPr lang="en-US" altLang="zh-CN" sz="2000" b="1" dirty="0">
              <a:latin typeface="Comic Sans MS" panose="030F0702030302020204" pitchFamily="66" charset="0"/>
            </a:endParaRPr>
          </a:p>
          <a:p>
            <a:pPr lvl="1">
              <a:lnSpc>
                <a:spcPct val="160000"/>
              </a:lnSpc>
            </a:pPr>
            <a:endParaRPr lang="en-US" altLang="zh-CN" sz="2000" b="1" dirty="0">
              <a:latin typeface="Comic Sans MS" panose="030F0702030302020204" pitchFamily="66" charset="0"/>
            </a:endParaRPr>
          </a:p>
          <a:p>
            <a:pPr lvl="1">
              <a:lnSpc>
                <a:spcPct val="160000"/>
              </a:lnSpc>
            </a:pPr>
            <a:endParaRPr lang="en-US" altLang="zh-CN" sz="2400" b="1" dirty="0"/>
          </a:p>
          <a:p>
            <a:pPr lvl="1">
              <a:lnSpc>
                <a:spcPct val="160000"/>
              </a:lnSpc>
            </a:pPr>
            <a:endParaRPr lang="en-US" altLang="zh-CN" sz="2400" b="1" dirty="0"/>
          </a:p>
          <a:p>
            <a:pPr lvl="1">
              <a:lnSpc>
                <a:spcPct val="160000"/>
              </a:lnSpc>
            </a:pPr>
            <a:r>
              <a:rPr lang="zh-CN" altLang="en-US" sz="2400" b="1" dirty="0" smtClean="0"/>
              <a:t>这种方案用在</a:t>
            </a:r>
            <a:r>
              <a:rPr lang="en-US" altLang="zh-CN" sz="2400" b="1" dirty="0" smtClean="0"/>
              <a:t>SPARC </a:t>
            </a:r>
            <a:r>
              <a:rPr lang="en-US" altLang="zh-CN" sz="2400" b="1" dirty="0"/>
              <a:t>architecture.</a:t>
            </a:r>
            <a:r>
              <a:rPr lang="en-US" altLang="zh-CN" sz="2000" b="1" dirty="0">
                <a:latin typeface="Comic Sans MS" panose="030F0702030302020204" pitchFamily="66" charset="0"/>
              </a:rPr>
              <a:t> </a:t>
            </a:r>
            <a:endParaRPr lang="en-US" altLang="zh-CN" sz="2000" b="1" dirty="0">
              <a:latin typeface="Comic Sans MS" panose="030F0702030302020204" pitchFamily="66" charset="0"/>
            </a:endParaRPr>
          </a:p>
        </p:txBody>
      </p:sp>
      <p:pic>
        <p:nvPicPr>
          <p:cNvPr id="53252" name="Picture 4" descr="chap3_7-2"/>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395536" y="3501008"/>
            <a:ext cx="8534400" cy="1905000"/>
          </a:xfr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p:cNvSpPr>
            <a:spLocks noGrp="1" noChangeArrowheads="1"/>
          </p:cNvSpPr>
          <p:nvPr>
            <p:ph type="body" idx="1"/>
          </p:nvPr>
        </p:nvSpPr>
        <p:spPr/>
        <p:txBody>
          <a:bodyPr>
            <a:normAutofit/>
          </a:bodyPr>
          <a:lstStyle/>
          <a:p>
            <a:pPr>
              <a:lnSpc>
                <a:spcPct val="150000"/>
              </a:lnSpc>
            </a:pPr>
            <a:r>
              <a:rPr lang="zh-CN" altLang="en-US" sz="2800" b="1" dirty="0" smtClean="0">
                <a:solidFill>
                  <a:srgbClr val="0000FF"/>
                </a:solidFill>
                <a:latin typeface="Comic Sans MS" panose="030F0702030302020204" pitchFamily="66" charset="0"/>
              </a:rPr>
              <a:t>在确认</a:t>
            </a:r>
            <a:r>
              <a:rPr lang="zh-CN" altLang="en-US" sz="2800" b="1" dirty="0" smtClean="0">
                <a:solidFill>
                  <a:srgbClr val="C00000"/>
                </a:solidFill>
                <a:latin typeface="Comic Sans MS" panose="030F0702030302020204" pitchFamily="66" charset="0"/>
              </a:rPr>
              <a:t>以前完成的指令</a:t>
            </a:r>
            <a:r>
              <a:rPr lang="zh-CN" altLang="en-US" sz="2800" b="1" dirty="0" smtClean="0">
                <a:solidFill>
                  <a:srgbClr val="FF0000"/>
                </a:solidFill>
                <a:latin typeface="Comic Sans MS" panose="030F0702030302020204" pitchFamily="66" charset="0"/>
              </a:rPr>
              <a:t>没有引起异常</a:t>
            </a:r>
            <a:r>
              <a:rPr lang="zh-CN" altLang="en-US" sz="2800" b="1" dirty="0" smtClean="0">
                <a:solidFill>
                  <a:srgbClr val="0000FF"/>
                </a:solidFill>
                <a:latin typeface="Comic Sans MS" panose="030F0702030302020204" pitchFamily="66" charset="0"/>
              </a:rPr>
              <a:t>后，才允许流水线上指令继续</a:t>
            </a:r>
            <a:endParaRPr lang="en-US" altLang="zh-CN" sz="2800" b="1" dirty="0">
              <a:solidFill>
                <a:srgbClr val="0000FF"/>
              </a:solidFill>
              <a:latin typeface="Comic Sans MS" panose="030F0702030302020204" pitchFamily="66" charset="0"/>
            </a:endParaRPr>
          </a:p>
          <a:p>
            <a:pPr lvl="1">
              <a:lnSpc>
                <a:spcPct val="150000"/>
              </a:lnSpc>
            </a:pPr>
            <a:r>
              <a:rPr lang="zh-CN" altLang="en-US" sz="2400" b="1" dirty="0" smtClean="0">
                <a:latin typeface="Comic Sans MS" panose="030F0702030302020204" pitchFamily="66" charset="0"/>
              </a:rPr>
              <a:t>在</a:t>
            </a:r>
            <a:r>
              <a:rPr lang="en-US" altLang="zh-CN" sz="2400" b="1" dirty="0" smtClean="0">
                <a:latin typeface="Comic Sans MS" panose="030F0702030302020204" pitchFamily="66" charset="0"/>
              </a:rPr>
              <a:t>EXE</a:t>
            </a:r>
            <a:r>
              <a:rPr lang="zh-CN" altLang="en-US" sz="2400" b="1" dirty="0" smtClean="0">
                <a:latin typeface="Comic Sans MS" panose="030F0702030302020204" pitchFamily="66" charset="0"/>
              </a:rPr>
              <a:t>级的前期，浮点部件必须检测是否发生异常</a:t>
            </a:r>
            <a:endParaRPr lang="en-US" altLang="zh-CN" sz="2400" b="1" dirty="0">
              <a:latin typeface="Comic Sans MS" panose="030F0702030302020204" pitchFamily="66" charset="0"/>
            </a:endParaRPr>
          </a:p>
          <a:p>
            <a:pPr lvl="1">
              <a:lnSpc>
                <a:spcPct val="150000"/>
              </a:lnSpc>
            </a:pPr>
            <a:r>
              <a:rPr lang="zh-CN" altLang="en-US" sz="2400" b="1" dirty="0" smtClean="0">
                <a:latin typeface="Comic Sans MS" panose="030F0702030302020204" pitchFamily="66" charset="0"/>
              </a:rPr>
              <a:t>如果发生异常，</a:t>
            </a:r>
            <a:r>
              <a:rPr lang="zh-CN" altLang="en-US" sz="2400" b="1" dirty="0" smtClean="0">
                <a:solidFill>
                  <a:srgbClr val="FF0000"/>
                </a:solidFill>
                <a:latin typeface="Comic Sans MS" panose="030F0702030302020204" pitchFamily="66" charset="0"/>
              </a:rPr>
              <a:t>暂停</a:t>
            </a:r>
            <a:r>
              <a:rPr lang="zh-CN" altLang="en-US" sz="2400" b="1" dirty="0" smtClean="0">
                <a:latin typeface="Comic Sans MS" panose="030F0702030302020204" pitchFamily="66" charset="0"/>
              </a:rPr>
              <a:t>流水线以防止其后的指令完成</a:t>
            </a:r>
            <a:r>
              <a:rPr lang="en-US" altLang="zh-CN" sz="2400" b="1" dirty="0" smtClean="0">
                <a:latin typeface="Comic Sans MS" panose="030F0702030302020204" pitchFamily="66" charset="0"/>
              </a:rPr>
              <a:t> </a:t>
            </a:r>
            <a:r>
              <a:rPr lang="zh-CN" altLang="en-US" sz="2400" b="1" dirty="0" smtClean="0">
                <a:latin typeface="Comic Sans MS" panose="030F0702030302020204" pitchFamily="66" charset="0"/>
              </a:rPr>
              <a:t>，以维护精确中断</a:t>
            </a:r>
            <a:endParaRPr lang="en-US" altLang="zh-CN" sz="2400" b="1" dirty="0">
              <a:latin typeface="Comic Sans MS" panose="030F0702030302020204" pitchFamily="66" charset="0"/>
            </a:endParaRPr>
          </a:p>
          <a:p>
            <a:pPr lvl="1">
              <a:lnSpc>
                <a:spcPct val="150000"/>
              </a:lnSpc>
            </a:pPr>
            <a:r>
              <a:rPr lang="zh-CN" altLang="en-US" sz="2400" b="1" dirty="0" smtClean="0">
                <a:latin typeface="Comic Sans MS" panose="030F0702030302020204" pitchFamily="66" charset="0"/>
              </a:rPr>
              <a:t>这是</a:t>
            </a:r>
            <a:r>
              <a:rPr lang="en-US" altLang="zh-CN" sz="2400" b="1" dirty="0" smtClean="0">
                <a:latin typeface="Comic Sans MS" panose="030F0702030302020204" pitchFamily="66" charset="0"/>
              </a:rPr>
              <a:t> </a:t>
            </a:r>
            <a:r>
              <a:rPr lang="en-US" altLang="zh-CN" sz="2400" b="1" dirty="0">
                <a:latin typeface="Comic Sans MS" panose="030F0702030302020204" pitchFamily="66" charset="0"/>
              </a:rPr>
              <a:t>R4000 </a:t>
            </a:r>
            <a:r>
              <a:rPr lang="zh-CN" altLang="en-US" sz="2400" b="1" dirty="0" smtClean="0">
                <a:latin typeface="Comic Sans MS" panose="030F0702030302020204" pitchFamily="66" charset="0"/>
              </a:rPr>
              <a:t>和</a:t>
            </a:r>
            <a:r>
              <a:rPr lang="en-US" altLang="zh-CN" sz="2400" b="1" dirty="0" smtClean="0">
                <a:latin typeface="Comic Sans MS" panose="030F0702030302020204" pitchFamily="66" charset="0"/>
              </a:rPr>
              <a:t> </a:t>
            </a:r>
            <a:r>
              <a:rPr lang="en-US" altLang="zh-CN" sz="2400" b="1" dirty="0">
                <a:latin typeface="Comic Sans MS" panose="030F0702030302020204" pitchFamily="66" charset="0"/>
              </a:rPr>
              <a:t>Pentium </a:t>
            </a:r>
            <a:r>
              <a:rPr lang="zh-CN" altLang="en-US" sz="2400" b="1" dirty="0" smtClean="0">
                <a:latin typeface="Comic Sans MS" panose="030F0702030302020204" pitchFamily="66" charset="0"/>
              </a:rPr>
              <a:t>的解决方案</a:t>
            </a:r>
            <a:r>
              <a:rPr lang="en-US" altLang="zh-CN" sz="2400" b="1" dirty="0" smtClean="0">
                <a:latin typeface="Comic Sans MS" panose="030F0702030302020204" pitchFamily="66" charset="0"/>
              </a:rPr>
              <a:t> </a:t>
            </a:r>
            <a:endParaRPr lang="en-US" altLang="zh-CN" sz="2400" b="1" dirty="0">
              <a:latin typeface="Comic Sans MS" panose="030F0702030302020204" pitchFamily="66" charset="0"/>
            </a:endParaRPr>
          </a:p>
        </p:txBody>
      </p:sp>
      <p:sp>
        <p:nvSpPr>
          <p:cNvPr id="5" name="Rectangle 2"/>
          <p:cNvSpPr>
            <a:spLocks noGrp="1" noChangeArrowheads="1"/>
          </p:cNvSpPr>
          <p:nvPr>
            <p:ph type="title"/>
          </p:nvPr>
        </p:nvSpPr>
        <p:spPr>
          <a:xfrm>
            <a:off x="642910" y="428604"/>
            <a:ext cx="7696200" cy="990600"/>
          </a:xfrm>
        </p:spPr>
        <p:txBody>
          <a:bodyPr>
            <a:normAutofit/>
          </a:bodyPr>
          <a:lstStyle/>
          <a:p>
            <a:r>
              <a:rPr lang="zh-CN" altLang="en-US" b="1" dirty="0" smtClean="0"/>
              <a:t>处理异常</a:t>
            </a:r>
            <a:r>
              <a:rPr lang="en-US" altLang="zh-CN" b="1" dirty="0" smtClean="0"/>
              <a:t>—</a:t>
            </a:r>
            <a:r>
              <a:rPr lang="zh-CN" altLang="en-US" sz="3600" b="1" dirty="0" smtClean="0">
                <a:solidFill>
                  <a:srgbClr val="C00000"/>
                </a:solidFill>
              </a:rPr>
              <a:t>第四种方案</a:t>
            </a:r>
            <a:endParaRPr lang="en-US" altLang="zh-CN" sz="3600" b="1" dirty="0">
              <a:solidFill>
                <a:srgbClr val="C00000"/>
              </a:solidFill>
            </a:endParaRPr>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zh-CN" altLang="en-US" b="1" dirty="0" smtClean="0"/>
              <a:t>为</a:t>
            </a:r>
            <a:r>
              <a:rPr lang="zh-CN" altLang="en-US" b="1" dirty="0" smtClean="0">
                <a:solidFill>
                  <a:srgbClr val="FF0000"/>
                </a:solidFill>
              </a:rPr>
              <a:t>流水线</a:t>
            </a:r>
            <a:r>
              <a:rPr lang="zh-CN" altLang="en-US" b="1" dirty="0" smtClean="0"/>
              <a:t>设计</a:t>
            </a:r>
            <a:r>
              <a:rPr lang="zh-CN" altLang="en-US" b="1" dirty="0" smtClean="0">
                <a:solidFill>
                  <a:srgbClr val="FF0000"/>
                </a:solidFill>
              </a:rPr>
              <a:t>指令系统</a:t>
            </a:r>
            <a:r>
              <a:rPr lang="zh-CN" altLang="en-US" b="1" dirty="0" smtClean="0"/>
              <a:t>的</a:t>
            </a:r>
            <a:r>
              <a:rPr lang="zh-CN" altLang="en-US" b="1" dirty="0" smtClean="0">
                <a:solidFill>
                  <a:srgbClr val="FF0000"/>
                </a:solidFill>
              </a:rPr>
              <a:t>提示</a:t>
            </a:r>
            <a:endParaRPr lang="en-US" altLang="zh-CN" b="1" dirty="0">
              <a:solidFill>
                <a:srgbClr val="FF0000"/>
              </a:solidFill>
            </a:endParaRPr>
          </a:p>
        </p:txBody>
      </p:sp>
      <p:sp>
        <p:nvSpPr>
          <p:cNvPr id="55299" name="Rectangle 3"/>
          <p:cNvSpPr>
            <a:spLocks noGrp="1" noChangeArrowheads="1"/>
          </p:cNvSpPr>
          <p:nvPr>
            <p:ph type="body" idx="1"/>
          </p:nvPr>
        </p:nvSpPr>
        <p:spPr>
          <a:xfrm>
            <a:off x="457200" y="1600201"/>
            <a:ext cx="8229600" cy="1185858"/>
          </a:xfrm>
        </p:spPr>
        <p:txBody>
          <a:bodyPr>
            <a:normAutofit/>
          </a:bodyPr>
          <a:lstStyle/>
          <a:p>
            <a:r>
              <a:rPr lang="zh-CN" altLang="en-US" sz="2800" b="1" dirty="0" smtClean="0">
                <a:solidFill>
                  <a:srgbClr val="0000FF"/>
                </a:solidFill>
                <a:latin typeface="Comic Sans MS" panose="030F0702030302020204" pitchFamily="66" charset="0"/>
              </a:rPr>
              <a:t>避免可变长指令和指令执行时间差异过大</a:t>
            </a:r>
            <a:endParaRPr lang="en-US" altLang="zh-CN" sz="2800" b="1" dirty="0">
              <a:latin typeface="Comic Sans MS" panose="030F0702030302020204" pitchFamily="66" charset="0"/>
            </a:endParaRPr>
          </a:p>
          <a:p>
            <a:pPr lvl="1"/>
            <a:r>
              <a:rPr lang="zh-CN" altLang="en-US" sz="2400" b="1" dirty="0" smtClean="0">
                <a:latin typeface="Comic Sans MS" panose="030F0702030302020204" pitchFamily="66" charset="0"/>
              </a:rPr>
              <a:t>复杂化冒险检测和精确异常处理</a:t>
            </a:r>
            <a:endParaRPr lang="en-US" altLang="zh-CN" sz="2400" b="1" dirty="0">
              <a:latin typeface="Comic Sans MS" panose="030F0702030302020204" pitchFamily="66" charset="0"/>
            </a:endParaRPr>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5" name="Rectangle 3"/>
          <p:cNvSpPr txBox="1">
            <a:spLocks noChangeArrowheads="1"/>
          </p:cNvSpPr>
          <p:nvPr/>
        </p:nvSpPr>
        <p:spPr>
          <a:xfrm>
            <a:off x="500034" y="2571744"/>
            <a:ext cx="8824494" cy="1185858"/>
          </a:xfrm>
          <a:prstGeom prst="rect">
            <a:avLst/>
          </a:prstGeom>
        </p:spPr>
        <p:txBody>
          <a:bodyPr vert="horz" lIns="91440" tIns="45720" rIns="91440" bIns="45720" rtlCol="0">
            <a:normAutofit fontScale="9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3000" b="1" i="0" u="none" strike="noStrike" kern="1200" cap="none" spc="0" normalizeH="0" baseline="0" noProof="0" dirty="0" smtClean="0">
                <a:ln>
                  <a:noFill/>
                </a:ln>
                <a:solidFill>
                  <a:srgbClr val="0000FF"/>
                </a:solidFill>
                <a:effectLst/>
                <a:uLnTx/>
                <a:uFillTx/>
                <a:latin typeface="Comic Sans MS" panose="030F0702030302020204" pitchFamily="66" charset="0"/>
                <a:ea typeface="+mn-ea"/>
                <a:cs typeface="+mn-cs"/>
              </a:rPr>
              <a:t>避免复杂的寻址方式：</a:t>
            </a:r>
            <a:r>
              <a:rPr kumimoji="0" lang="zh-CN" altLang="en-US" sz="2600" b="1" i="0" u="none" strike="noStrike" kern="1200" cap="none" spc="0" normalizeH="0" baseline="0" noProof="0" dirty="0" smtClean="0">
                <a:ln>
                  <a:noFill/>
                </a:ln>
                <a:solidFill>
                  <a:schemeClr val="tx2"/>
                </a:solidFill>
                <a:effectLst/>
                <a:uLnTx/>
                <a:uFillTx/>
                <a:latin typeface="Comic Sans MS" panose="030F0702030302020204" pitchFamily="66" charset="0"/>
                <a:ea typeface="+mn-ea"/>
                <a:cs typeface="+mn-cs"/>
              </a:rPr>
              <a:t>如自增</a:t>
            </a:r>
            <a:r>
              <a:rPr kumimoji="0" lang="en-US" altLang="zh-CN" sz="2600" b="1" i="0" u="none" strike="noStrike" kern="1200" cap="none" spc="0" normalizeH="0" baseline="0" noProof="0" dirty="0" smtClean="0">
                <a:ln>
                  <a:noFill/>
                </a:ln>
                <a:solidFill>
                  <a:schemeClr val="tx2"/>
                </a:solidFill>
                <a:effectLst/>
                <a:uLnTx/>
                <a:uFillTx/>
                <a:latin typeface="Comic Sans MS" panose="030F0702030302020204" pitchFamily="66" charset="0"/>
                <a:ea typeface="+mn-ea"/>
                <a:cs typeface="+mn-cs"/>
              </a:rPr>
              <a:t>/</a:t>
            </a:r>
            <a:r>
              <a:rPr kumimoji="0" lang="zh-CN" altLang="en-US" sz="2600" b="1" i="0" u="none" strike="noStrike" kern="1200" cap="none" spc="0" normalizeH="0" baseline="0" noProof="0" dirty="0" smtClean="0">
                <a:ln>
                  <a:noFill/>
                </a:ln>
                <a:solidFill>
                  <a:schemeClr val="tx2"/>
                </a:solidFill>
                <a:effectLst/>
                <a:uLnTx/>
                <a:uFillTx/>
                <a:latin typeface="Comic Sans MS" panose="030F0702030302020204" pitchFamily="66" charset="0"/>
                <a:ea typeface="+mn-ea"/>
                <a:cs typeface="+mn-cs"/>
              </a:rPr>
              <a:t>减寻址会中间更新寄存器</a:t>
            </a:r>
            <a:endParaRPr kumimoji="0" lang="en-US" altLang="zh-CN" sz="2600" b="1" i="0" u="none" strike="noStrike" kern="1200" cap="none" spc="0" normalizeH="0" baseline="0" noProof="0" dirty="0" smtClean="0">
              <a:ln>
                <a:noFill/>
              </a:ln>
              <a:solidFill>
                <a:schemeClr val="tx2"/>
              </a:solidFill>
              <a:effectLst/>
              <a:uLnTx/>
              <a:uFillTx/>
              <a:latin typeface="Comic Sans MS" panose="030F0702030302020204" pitchFamily="66" charset="0"/>
              <a:ea typeface="+mn-ea"/>
              <a:cs typeface="+mn-cs"/>
            </a:endParaRPr>
          </a:p>
          <a:p>
            <a:pPr marL="742950" lvl="1" indent="-285750">
              <a:spcBef>
                <a:spcPct val="20000"/>
              </a:spcBef>
              <a:buFont typeface="Arial" panose="020B0604020202020204" pitchFamily="34" charset="0"/>
              <a:buChar char="–"/>
            </a:pPr>
            <a:r>
              <a:rPr kumimoji="0" lang="zh-CN" altLang="en-US" sz="2600" b="1" i="0" u="none" strike="noStrike" kern="1200" cap="none" spc="0" normalizeH="0" baseline="0" noProof="0" dirty="0" smtClean="0">
                <a:ln>
                  <a:noFill/>
                </a:ln>
                <a:solidFill>
                  <a:schemeClr val="tx1"/>
                </a:solidFill>
                <a:effectLst/>
                <a:uLnTx/>
                <a:uFillTx/>
                <a:latin typeface="Comic Sans MS" panose="030F0702030302020204" pitchFamily="66" charset="0"/>
              </a:rPr>
              <a:t>复杂化</a:t>
            </a:r>
            <a:r>
              <a:rPr lang="zh-CN" altLang="en-US" sz="2600" b="1" dirty="0">
                <a:latin typeface="Comic Sans MS" panose="030F0702030302020204" pitchFamily="66" charset="0"/>
              </a:rPr>
              <a:t>冒险</a:t>
            </a:r>
            <a:r>
              <a:rPr lang="zh-CN" altLang="en-US" sz="2600" b="1" smtClean="0">
                <a:latin typeface="Comic Sans MS" panose="030F0702030302020204" pitchFamily="66" charset="0"/>
              </a:rPr>
              <a:t>检测和</a:t>
            </a:r>
            <a:r>
              <a:rPr kumimoji="0" lang="zh-CN" altLang="en-US" sz="2600" b="1" i="0" u="none" strike="noStrike" kern="1200" cap="none" spc="0" normalizeH="0" baseline="0" noProof="0" smtClean="0">
                <a:ln>
                  <a:noFill/>
                </a:ln>
                <a:solidFill>
                  <a:schemeClr val="tx1"/>
                </a:solidFill>
                <a:effectLst/>
                <a:uLnTx/>
                <a:uFillTx/>
                <a:latin typeface="Comic Sans MS" panose="030F0702030302020204" pitchFamily="66" charset="0"/>
              </a:rPr>
              <a:t>精确</a:t>
            </a:r>
            <a:r>
              <a:rPr lang="zh-CN" altLang="en-US" sz="2600" b="1" dirty="0" smtClean="0">
                <a:latin typeface="Comic Sans MS" panose="030F0702030302020204" pitchFamily="66" charset="0"/>
              </a:rPr>
              <a:t>异常处理</a:t>
            </a:r>
            <a:endParaRPr kumimoji="0" lang="en-US" altLang="zh-CN" sz="2600" b="1" i="0" u="none" strike="noStrike" kern="1200" cap="none" spc="0" normalizeH="0" baseline="0" noProof="0" dirty="0">
              <a:ln>
                <a:noFill/>
              </a:ln>
              <a:solidFill>
                <a:schemeClr val="tx1"/>
              </a:solidFill>
              <a:effectLst/>
              <a:uLnTx/>
              <a:uFillTx/>
              <a:latin typeface="Comic Sans MS" panose="030F0702030302020204" pitchFamily="66" charset="0"/>
            </a:endParaRPr>
          </a:p>
        </p:txBody>
      </p:sp>
      <p:sp>
        <p:nvSpPr>
          <p:cNvPr id="7" name="Rectangle 3"/>
          <p:cNvSpPr txBox="1">
            <a:spLocks noChangeArrowheads="1"/>
          </p:cNvSpPr>
          <p:nvPr/>
        </p:nvSpPr>
        <p:spPr>
          <a:xfrm>
            <a:off x="500034" y="3571876"/>
            <a:ext cx="8464454" cy="1513308"/>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800" b="1" i="0" u="none" strike="noStrike" kern="1200" cap="none" spc="0" normalizeH="0" baseline="0" noProof="0" dirty="0" smtClean="0">
                <a:ln>
                  <a:noFill/>
                </a:ln>
                <a:solidFill>
                  <a:srgbClr val="0000FF"/>
                </a:solidFill>
                <a:effectLst/>
                <a:uLnTx/>
                <a:uFillTx/>
                <a:latin typeface="Comic Sans MS" panose="030F0702030302020204" pitchFamily="66" charset="0"/>
                <a:ea typeface="+mn-ea"/>
                <a:cs typeface="+mn-cs"/>
              </a:rPr>
              <a:t>避免隐含地设置条件码</a:t>
            </a:r>
            <a:endParaRPr kumimoji="0" lang="en-US" altLang="zh-CN" sz="2800" b="1" i="0" u="none" strike="noStrike" kern="1200" cap="none" spc="0" normalizeH="0" baseline="0" noProof="0" dirty="0" smtClean="0">
              <a:ln>
                <a:noFill/>
              </a:ln>
              <a:solidFill>
                <a:schemeClr val="tx1"/>
              </a:solidFill>
              <a:effectLst/>
              <a:uLnTx/>
              <a:uFillTx/>
              <a:latin typeface="Comic Sans MS" panose="030F0702030302020204" pitchFamily="66" charset="0"/>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kumimoji="0" lang="zh-CN" altLang="en-US" sz="2400" b="1" i="0" u="none" strike="noStrike" kern="1200" cap="none" spc="0" normalizeH="0" baseline="0" noProof="0" dirty="0" smtClean="0">
                <a:ln>
                  <a:noFill/>
                </a:ln>
                <a:solidFill>
                  <a:schemeClr val="tx1"/>
                </a:solidFill>
                <a:effectLst/>
                <a:uLnTx/>
                <a:uFillTx/>
                <a:latin typeface="Comic Sans MS" panose="030F0702030302020204" pitchFamily="66" charset="0"/>
              </a:rPr>
              <a:t>处理控制冒险时，显示设置条件码有利于指令重新调度</a:t>
            </a:r>
            <a:endParaRPr kumimoji="0" lang="en-US" altLang="zh-CN" sz="2400" b="1" i="0" u="none" strike="noStrike" kern="1200" cap="none" spc="0" normalizeH="0" baseline="0" noProof="0" dirty="0" smtClean="0">
              <a:ln>
                <a:noFill/>
              </a:ln>
              <a:solidFill>
                <a:schemeClr val="tx1"/>
              </a:solidFill>
              <a:effectLst/>
              <a:uLnTx/>
              <a:uFillTx/>
              <a:latin typeface="Comic Sans MS" panose="030F0702030302020204" pitchFamily="66" charset="0"/>
            </a:endParaRPr>
          </a:p>
          <a:p>
            <a:pPr marL="742950" marR="0" lvl="1" indent="-28575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r>
              <a:rPr lang="zh-CN" altLang="en-US" sz="2400" b="1" dirty="0" smtClean="0">
                <a:latin typeface="Comic Sans MS" panose="030F0702030302020204" pitchFamily="66" charset="0"/>
              </a:rPr>
              <a:t>复杂化精确异常处理</a:t>
            </a:r>
            <a:endParaRPr kumimoji="0" lang="en-US" altLang="zh-CN" sz="2400" b="1" i="0" u="none" strike="noStrike" kern="1200" cap="none" spc="0" normalizeH="0" baseline="0" noProof="0" dirty="0">
              <a:ln>
                <a:noFill/>
              </a:ln>
              <a:solidFill>
                <a:schemeClr val="tx1"/>
              </a:solidFill>
              <a:effectLst/>
              <a:uLnTx/>
              <a:uFillTx/>
              <a:latin typeface="Comic Sans MS" panose="030F0702030302020204" pitchFamily="66"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p:txBody>
          <a:bodyPr/>
          <a:lstStyle/>
          <a:p>
            <a:pPr eaLnBrk="1" hangingPunct="1">
              <a:spcAft>
                <a:spcPts val="0"/>
              </a:spcAft>
              <a:defRPr/>
            </a:pPr>
            <a:r>
              <a:rPr lang="zh-CN" altLang="en-US" smtClean="0"/>
              <a:t>小结</a:t>
            </a:r>
            <a:endParaRPr lang="zh-CN" altLang="en-US" smtClean="0"/>
          </a:p>
        </p:txBody>
      </p:sp>
      <p:sp>
        <p:nvSpPr>
          <p:cNvPr id="112643" name="Rectangle 3"/>
          <p:cNvSpPr>
            <a:spLocks noGrp="1" noChangeArrowheads="1"/>
          </p:cNvSpPr>
          <p:nvPr>
            <p:ph idx="1"/>
          </p:nvPr>
        </p:nvSpPr>
        <p:spPr/>
        <p:txBody>
          <a:bodyPr>
            <a:normAutofit lnSpcReduction="10000"/>
          </a:bodyPr>
          <a:lstStyle/>
          <a:p>
            <a:r>
              <a:rPr lang="zh-CN" altLang="en-US" dirty="0" smtClean="0"/>
              <a:t>流水线的相关概念</a:t>
            </a:r>
            <a:endParaRPr lang="zh-CN" altLang="en-US" dirty="0" smtClean="0"/>
          </a:p>
          <a:p>
            <a:pPr eaLnBrk="1" hangingPunct="1"/>
            <a:r>
              <a:rPr lang="zh-CN" altLang="en-US" dirty="0" smtClean="0"/>
              <a:t>流水线定义、</a:t>
            </a:r>
            <a:r>
              <a:rPr lang="zh-CN" altLang="en-US" b="1" dirty="0" smtClean="0">
                <a:sym typeface="+mn-ea"/>
              </a:rPr>
              <a:t>流水线冒险及处理</a:t>
            </a:r>
            <a:endParaRPr lang="zh-CN" altLang="en-US" b="1" dirty="0" smtClean="0">
              <a:sym typeface="+mn-ea"/>
            </a:endParaRPr>
          </a:p>
          <a:p>
            <a:pPr eaLnBrk="1" hangingPunct="1"/>
            <a:r>
              <a:rPr lang="zh-CN" altLang="en-US" sz="2000" dirty="0" smtClean="0">
                <a:solidFill>
                  <a:schemeClr val="accent1">
                    <a:lumMod val="40000"/>
                    <a:lumOff val="60000"/>
                  </a:schemeClr>
                </a:solidFill>
                <a:sym typeface="+mn-ea"/>
              </a:rPr>
              <a:t>流水线</a:t>
            </a:r>
            <a:r>
              <a:rPr lang="zh-CN" altLang="en-US" sz="2000" dirty="0" smtClean="0">
                <a:solidFill>
                  <a:schemeClr val="accent1">
                    <a:lumMod val="40000"/>
                    <a:lumOff val="60000"/>
                  </a:schemeClr>
                </a:solidFill>
              </a:rPr>
              <a:t>分类、时空图与性能分析计算</a:t>
            </a:r>
            <a:endParaRPr lang="zh-CN" altLang="en-US" dirty="0" smtClean="0"/>
          </a:p>
          <a:p>
            <a:pPr eaLnBrk="1" hangingPunct="1"/>
            <a:r>
              <a:rPr lang="zh-CN" altLang="en-US" dirty="0" smtClean="0"/>
              <a:t>流水线模型机指令系统、无相关流水线模型机的设计与实现</a:t>
            </a:r>
            <a:endParaRPr lang="zh-CN" altLang="en-US" dirty="0" smtClean="0"/>
          </a:p>
          <a:p>
            <a:pPr eaLnBrk="1" hangingPunct="1"/>
            <a:r>
              <a:rPr lang="zh-CN" altLang="en-US" dirty="0" smtClean="0"/>
              <a:t>流水线模型机中的相关处理</a:t>
            </a:r>
            <a:endParaRPr lang="en-US" altLang="zh-CN" dirty="0" smtClean="0"/>
          </a:p>
          <a:p>
            <a:pPr eaLnBrk="1" hangingPunct="1"/>
            <a:r>
              <a:rPr lang="zh-CN" altLang="en-US" dirty="0" smtClean="0"/>
              <a:t>精确异常、非精确异常</a:t>
            </a:r>
            <a:endParaRPr lang="en-US" altLang="zh-CN" dirty="0" smtClean="0"/>
          </a:p>
          <a:p>
            <a:pPr eaLnBrk="1" hangingPunct="1"/>
            <a:r>
              <a:rPr lang="zh-CN" altLang="en-US" dirty="0" smtClean="0"/>
              <a:t>浮点流水线的结构、相关问题及处理</a:t>
            </a:r>
            <a:endParaRPr lang="zh-CN" altLang="en-US" dirty="0" smtClean="0"/>
          </a:p>
        </p:txBody>
      </p:sp>
      <p:sp>
        <p:nvSpPr>
          <p:cNvPr id="112644" name="灯片编号占位符 1"/>
          <p:cNvSpPr>
            <a:spLocks noGrp="1"/>
          </p:cNvSpPr>
          <p:nvPr>
            <p:ph type="sldNum" sz="quarter" idx="12"/>
          </p:nvPr>
        </p:nvSpPr>
        <p:spPr bwMode="auto">
          <a:noFill/>
          <a:ln>
            <a:miter lim="800000"/>
          </a:ln>
        </p:spPr>
        <p:txBody>
          <a:bodyPr wrap="square" numCol="1" anchorCtr="0" compatLnSpc="1"/>
          <a:lstStyle/>
          <a:p>
            <a:fld id="{25B06972-FABB-48B4-8380-58D0BEB1267D}" type="slidenum">
              <a:rPr lang="en-US" altLang="zh-CN" smtClean="0"/>
            </a:fld>
            <a:endParaRPr lang="en-US" altLang="zh-C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defRPr/>
            </a:pPr>
            <a:r>
              <a:rPr lang="zh-CN" altLang="en-US" b="1" dirty="0" smtClean="0">
                <a:solidFill>
                  <a:srgbClr val="FF0000"/>
                </a:solidFill>
              </a:rPr>
              <a:t>异常产生的原因</a:t>
            </a:r>
            <a:r>
              <a:rPr lang="en-US" altLang="zh-CN" b="1" dirty="0" smtClean="0">
                <a:solidFill>
                  <a:srgbClr val="FF0000"/>
                </a:solidFill>
              </a:rPr>
              <a:t> </a:t>
            </a:r>
            <a:endParaRPr lang="en-US" altLang="zh-CN" b="1" dirty="0" smtClean="0">
              <a:solidFill>
                <a:srgbClr val="FF0000"/>
              </a:solidFill>
            </a:endParaRPr>
          </a:p>
        </p:txBody>
      </p:sp>
      <p:sp>
        <p:nvSpPr>
          <p:cNvPr id="82947" name="Rectangle 3"/>
          <p:cNvSpPr>
            <a:spLocks noGrp="1" noChangeArrowheads="1"/>
          </p:cNvSpPr>
          <p:nvPr>
            <p:ph type="body" idx="1"/>
          </p:nvPr>
        </p:nvSpPr>
        <p:spPr/>
        <p:txBody>
          <a:bodyPr>
            <a:normAutofit fontScale="85000" lnSpcReduction="20000"/>
          </a:bodyPr>
          <a:lstStyle/>
          <a:p>
            <a:r>
              <a:rPr lang="en-US" altLang="zh-CN" b="1" dirty="0" smtClean="0">
                <a:latin typeface="Comic Sans MS" panose="030F0702030302020204" pitchFamily="66" charset="0"/>
              </a:rPr>
              <a:t>I/O </a:t>
            </a:r>
            <a:r>
              <a:rPr lang="zh-CN" altLang="en-US" b="1" dirty="0" smtClean="0">
                <a:latin typeface="Comic Sans MS" panose="030F0702030302020204" pitchFamily="66" charset="0"/>
              </a:rPr>
              <a:t>外设请求</a:t>
            </a:r>
            <a:r>
              <a:rPr lang="en-US" altLang="zh-CN" b="1" dirty="0" smtClean="0">
                <a:latin typeface="Comic Sans MS" panose="030F0702030302020204" pitchFamily="66" charset="0"/>
              </a:rPr>
              <a:t> </a:t>
            </a:r>
            <a:endParaRPr lang="en-US" altLang="zh-CN" b="1" dirty="0" smtClean="0">
              <a:latin typeface="Comic Sans MS" panose="030F0702030302020204" pitchFamily="66" charset="0"/>
            </a:endParaRPr>
          </a:p>
          <a:p>
            <a:r>
              <a:rPr lang="zh-CN" altLang="en-US" b="1" dirty="0" smtClean="0">
                <a:latin typeface="Comic Sans MS" panose="030F0702030302020204" pitchFamily="66" charset="0"/>
              </a:rPr>
              <a:t>用户</a:t>
            </a:r>
            <a:r>
              <a:rPr lang="en-US" altLang="zh-CN" b="1" dirty="0" smtClean="0">
                <a:latin typeface="Comic Sans MS" panose="030F0702030302020204" pitchFamily="66" charset="0"/>
              </a:rPr>
              <a:t> OS </a:t>
            </a:r>
            <a:r>
              <a:rPr lang="zh-CN" altLang="en-US" b="1" dirty="0" smtClean="0">
                <a:latin typeface="Comic Sans MS" panose="030F0702030302020204" pitchFamily="66" charset="0"/>
              </a:rPr>
              <a:t>服务请求</a:t>
            </a:r>
            <a:r>
              <a:rPr lang="en-US" altLang="zh-CN" b="1" dirty="0" smtClean="0">
                <a:latin typeface="Comic Sans MS" panose="030F0702030302020204" pitchFamily="66" charset="0"/>
              </a:rPr>
              <a:t> </a:t>
            </a:r>
            <a:endParaRPr lang="en-US" altLang="zh-CN" b="1" dirty="0" smtClean="0">
              <a:latin typeface="Comic Sans MS" panose="030F0702030302020204" pitchFamily="66" charset="0"/>
            </a:endParaRPr>
          </a:p>
          <a:p>
            <a:r>
              <a:rPr lang="zh-CN" altLang="en-US" b="1" dirty="0" smtClean="0">
                <a:latin typeface="Comic Sans MS" panose="030F0702030302020204" pitchFamily="66" charset="0"/>
              </a:rPr>
              <a:t>断点</a:t>
            </a:r>
            <a:r>
              <a:rPr lang="en-US" altLang="zh-CN" b="1" dirty="0" smtClean="0">
                <a:latin typeface="Comic Sans MS" panose="030F0702030302020204" pitchFamily="66" charset="0"/>
              </a:rPr>
              <a:t> </a:t>
            </a:r>
            <a:endParaRPr lang="en-US" altLang="zh-CN" b="1" dirty="0" smtClean="0">
              <a:latin typeface="Comic Sans MS" panose="030F0702030302020204" pitchFamily="66" charset="0"/>
            </a:endParaRPr>
          </a:p>
          <a:p>
            <a:r>
              <a:rPr lang="zh-CN" altLang="en-US" b="1" dirty="0" smtClean="0">
                <a:latin typeface="Comic Sans MS" panose="030F0702030302020204" pitchFamily="66" charset="0"/>
              </a:rPr>
              <a:t>整数算术运算溢出</a:t>
            </a:r>
            <a:r>
              <a:rPr lang="en-US" altLang="zh-CN" b="1" dirty="0" smtClean="0">
                <a:latin typeface="Comic Sans MS" panose="030F0702030302020204" pitchFamily="66" charset="0"/>
              </a:rPr>
              <a:t> </a:t>
            </a:r>
            <a:endParaRPr lang="en-US" altLang="zh-CN" b="1" dirty="0" smtClean="0">
              <a:latin typeface="Comic Sans MS" panose="030F0702030302020204" pitchFamily="66" charset="0"/>
            </a:endParaRPr>
          </a:p>
          <a:p>
            <a:r>
              <a:rPr lang="zh-CN" altLang="en-US" b="1" dirty="0" smtClean="0">
                <a:latin typeface="Comic Sans MS" panose="030F0702030302020204" pitchFamily="66" charset="0"/>
              </a:rPr>
              <a:t>浮点算术异常</a:t>
            </a:r>
            <a:r>
              <a:rPr lang="en-US" altLang="zh-CN" b="1" dirty="0" smtClean="0">
                <a:latin typeface="Comic Sans MS" panose="030F0702030302020204" pitchFamily="66" charset="0"/>
              </a:rPr>
              <a:t> </a:t>
            </a:r>
            <a:endParaRPr lang="en-US" altLang="zh-CN" b="1" dirty="0" smtClean="0">
              <a:latin typeface="Comic Sans MS" panose="030F0702030302020204" pitchFamily="66" charset="0"/>
            </a:endParaRPr>
          </a:p>
          <a:p>
            <a:r>
              <a:rPr lang="zh-CN" altLang="en-US" b="1" dirty="0" smtClean="0">
                <a:latin typeface="Comic Sans MS" panose="030F0702030302020204" pitchFamily="66" charset="0"/>
              </a:rPr>
              <a:t>缺页</a:t>
            </a:r>
            <a:r>
              <a:rPr lang="en-US" altLang="zh-CN" b="1" dirty="0" smtClean="0">
                <a:latin typeface="Comic Sans MS" panose="030F0702030302020204" pitchFamily="66" charset="0"/>
              </a:rPr>
              <a:t> </a:t>
            </a:r>
            <a:endParaRPr lang="en-US" altLang="zh-CN" b="1" dirty="0" smtClean="0">
              <a:latin typeface="Comic Sans MS" panose="030F0702030302020204" pitchFamily="66" charset="0"/>
            </a:endParaRPr>
          </a:p>
          <a:p>
            <a:r>
              <a:rPr lang="zh-CN" altLang="en-US" b="1" dirty="0" smtClean="0">
                <a:latin typeface="Comic Sans MS" panose="030F0702030302020204" pitchFamily="66" charset="0"/>
              </a:rPr>
              <a:t>未对齐的存储器访问</a:t>
            </a:r>
            <a:r>
              <a:rPr lang="en-US" altLang="zh-CN" b="1" dirty="0" smtClean="0">
                <a:latin typeface="Comic Sans MS" panose="030F0702030302020204" pitchFamily="66" charset="0"/>
              </a:rPr>
              <a:t> </a:t>
            </a:r>
            <a:endParaRPr lang="en-US" altLang="zh-CN" b="1" dirty="0" smtClean="0">
              <a:latin typeface="Comic Sans MS" panose="030F0702030302020204" pitchFamily="66" charset="0"/>
            </a:endParaRPr>
          </a:p>
          <a:p>
            <a:r>
              <a:rPr lang="zh-CN" altLang="en-US" b="1" dirty="0" smtClean="0">
                <a:latin typeface="Comic Sans MS" panose="030F0702030302020204" pitchFamily="66" charset="0"/>
              </a:rPr>
              <a:t>违反了存储器保护权限</a:t>
            </a:r>
            <a:r>
              <a:rPr lang="en-US" altLang="zh-CN" b="1" dirty="0" smtClean="0">
                <a:latin typeface="Comic Sans MS" panose="030F0702030302020204" pitchFamily="66" charset="0"/>
              </a:rPr>
              <a:t> </a:t>
            </a:r>
            <a:endParaRPr lang="en-US" altLang="zh-CN" b="1" dirty="0" smtClean="0">
              <a:latin typeface="Comic Sans MS" panose="030F0702030302020204" pitchFamily="66" charset="0"/>
            </a:endParaRPr>
          </a:p>
          <a:p>
            <a:r>
              <a:rPr lang="zh-CN" altLang="en-US" b="1" dirty="0" smtClean="0">
                <a:latin typeface="Comic Sans MS" panose="030F0702030302020204" pitchFamily="66" charset="0"/>
              </a:rPr>
              <a:t>硬件故障</a:t>
            </a:r>
            <a:endParaRPr lang="en-US" altLang="zh-CN" b="1" dirty="0" smtClean="0">
              <a:latin typeface="Comic Sans MS" panose="030F0702030302020204" pitchFamily="66" charset="0"/>
            </a:endParaRPr>
          </a:p>
          <a:p>
            <a:r>
              <a:rPr lang="zh-CN" altLang="en-US" b="1" dirty="0" smtClean="0">
                <a:latin typeface="Comic Sans MS" panose="030F0702030302020204" pitchFamily="66" charset="0"/>
              </a:rPr>
              <a:t>未定义指令</a:t>
            </a:r>
            <a:r>
              <a:rPr lang="en-US" altLang="zh-CN" b="1" dirty="0" smtClean="0"/>
              <a:t> </a:t>
            </a:r>
            <a:endParaRPr lang="en-US" altLang="zh-CN" b="1" dirty="0" smtClean="0"/>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ChangeArrowheads="1"/>
          </p:cNvSpPr>
          <p:nvPr>
            <p:ph type="title"/>
          </p:nvPr>
        </p:nvSpPr>
        <p:spPr>
          <a:xfrm>
            <a:off x="457200" y="404813"/>
            <a:ext cx="8229600" cy="990600"/>
          </a:xfrm>
        </p:spPr>
        <p:txBody>
          <a:bodyPr vert="horz" lIns="91440" tIns="45720" rIns="91440" bIns="45720" rtlCol="0" anchor="ctr">
            <a:norm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000" b="0" i="0" u="none" strike="noStrike" kern="1200" cap="none" spc="-100" normalizeH="0" baseline="0" noProof="0" dirty="0" smtClean="0">
                <a:ln>
                  <a:noFill/>
                </a:ln>
                <a:solidFill>
                  <a:srgbClr val="FF0000"/>
                </a:solidFill>
                <a:effectLst/>
                <a:uLnTx/>
                <a:uFillTx/>
                <a:latin typeface="华文中宋" panose="02010600040101010101" pitchFamily="2" charset="-122"/>
                <a:ea typeface="华文中宋" panose="02010600040101010101" pitchFamily="2" charset="-122"/>
                <a:cs typeface="+mj-cs"/>
              </a:rPr>
              <a:t>异常和中断</a:t>
            </a:r>
            <a:endParaRPr kumimoji="0" lang="en-US" altLang="zh-CN" sz="4000" b="0" i="0" u="none" strike="noStrike" kern="1200" cap="none" spc="-100" normalizeH="0" baseline="0" noProof="0" dirty="0">
              <a:ln>
                <a:noFill/>
              </a:ln>
              <a:solidFill>
                <a:srgbClr val="FF0000"/>
              </a:solidFill>
              <a:effectLst/>
              <a:uLnTx/>
              <a:uFillTx/>
              <a:latin typeface="华文中宋" panose="02010600040101010101" pitchFamily="2" charset="-122"/>
              <a:ea typeface="华文中宋" panose="02010600040101010101" pitchFamily="2" charset="-122"/>
              <a:cs typeface="+mj-cs"/>
            </a:endParaRPr>
          </a:p>
        </p:txBody>
      </p:sp>
      <p:sp>
        <p:nvSpPr>
          <p:cNvPr id="86018" name="Rectangle 3"/>
          <p:cNvSpPr>
            <a:spLocks noGrp="1"/>
          </p:cNvSpPr>
          <p:nvPr>
            <p:ph idx="1"/>
          </p:nvPr>
        </p:nvSpPr>
        <p:spPr>
          <a:xfrm>
            <a:off x="304800" y="1508125"/>
            <a:ext cx="8839200" cy="4800600"/>
          </a:xfrm>
        </p:spPr>
        <p:txBody>
          <a:bodyPr wrap="square" lIns="91440" tIns="45720" rIns="91440" bIns="45720" anchor="t"/>
          <a:p>
            <a:pPr>
              <a:lnSpc>
                <a:spcPct val="90000"/>
              </a:lnSpc>
            </a:pPr>
            <a:r>
              <a:rPr lang="zh-CN" altLang="en-US" sz="2800" b="1" dirty="0" smtClean="0">
                <a:solidFill>
                  <a:srgbClr val="000000"/>
                </a:solidFill>
                <a:latin typeface="Comic Sans MS" panose="030F0702030302020204" pitchFamily="66" charset="0"/>
                <a:sym typeface="+mn-ea"/>
              </a:rPr>
              <a:t>异常就是</a:t>
            </a:r>
            <a:r>
              <a:rPr lang="zh-CN" altLang="en-US" sz="2800" b="1" i="1" dirty="0" smtClean="0">
                <a:solidFill>
                  <a:srgbClr val="FF0000"/>
                </a:solidFill>
                <a:latin typeface="Comic Sans MS" panose="030F0702030302020204" pitchFamily="66" charset="0"/>
                <a:sym typeface="+mn-ea"/>
              </a:rPr>
              <a:t>中断</a:t>
            </a:r>
            <a:r>
              <a:rPr lang="zh-CN" altLang="en-US" sz="2800" b="1" dirty="0" smtClean="0">
                <a:solidFill>
                  <a:srgbClr val="000000"/>
                </a:solidFill>
                <a:latin typeface="Comic Sans MS" panose="030F0702030302020204" pitchFamily="66" charset="0"/>
                <a:sym typeface="+mn-ea"/>
              </a:rPr>
              <a:t>正常程序执行的</a:t>
            </a:r>
            <a:r>
              <a:rPr lang="zh-CN" altLang="en-US" sz="2800" b="1" i="1" dirty="0" smtClean="0">
                <a:solidFill>
                  <a:srgbClr val="FF0000"/>
                </a:solidFill>
                <a:latin typeface="Comic Sans MS" panose="030F0702030302020204" pitchFamily="66" charset="0"/>
                <a:sym typeface="+mn-ea"/>
              </a:rPr>
              <a:t>异常</a:t>
            </a:r>
            <a:r>
              <a:rPr lang="zh-CN" altLang="en-US" sz="2800" b="1" dirty="0" smtClean="0">
                <a:solidFill>
                  <a:srgbClr val="000000"/>
                </a:solidFill>
                <a:latin typeface="Comic Sans MS" panose="030F0702030302020204" pitchFamily="66" charset="0"/>
                <a:sym typeface="+mn-ea"/>
              </a:rPr>
              <a:t>事件</a:t>
            </a:r>
            <a:endParaRPr lang="zh-CN" altLang="en-US" sz="2800" b="1" dirty="0" smtClean="0">
              <a:solidFill>
                <a:srgbClr val="000000"/>
              </a:solidFill>
              <a:latin typeface="Comic Sans MS" panose="030F0702030302020204" pitchFamily="66" charset="0"/>
              <a:sym typeface="+mn-ea"/>
            </a:endParaRPr>
          </a:p>
          <a:p>
            <a:pPr>
              <a:lnSpc>
                <a:spcPct val="90000"/>
              </a:lnSpc>
            </a:pPr>
            <a:r>
              <a:rPr lang="zh-CN" altLang="en-US" sz="2800" b="1" dirty="0" smtClean="0">
                <a:solidFill>
                  <a:srgbClr val="000000"/>
                </a:solidFill>
                <a:latin typeface="Comic Sans MS" panose="030F0702030302020204" pitchFamily="66" charset="0"/>
                <a:sym typeface="+mn-ea"/>
              </a:rPr>
              <a:t>不同机器对异常的描述有差别，一般称为</a:t>
            </a:r>
            <a:r>
              <a:rPr lang="zh-CN" altLang="en-US" sz="2800" b="1" dirty="0" smtClean="0">
                <a:solidFill>
                  <a:srgbClr val="FF0000"/>
                </a:solidFill>
                <a:latin typeface="Comic Sans MS" panose="030F0702030302020204" pitchFamily="66" charset="0"/>
                <a:sym typeface="+mn-ea"/>
              </a:rPr>
              <a:t>中断</a:t>
            </a:r>
            <a:r>
              <a:rPr lang="zh-CN" altLang="en-US" sz="2800" b="1" dirty="0" smtClean="0">
                <a:solidFill>
                  <a:srgbClr val="000000"/>
                </a:solidFill>
                <a:latin typeface="Comic Sans MS" panose="030F0702030302020204" pitchFamily="66" charset="0"/>
                <a:sym typeface="+mn-ea"/>
              </a:rPr>
              <a:t>和</a:t>
            </a:r>
            <a:r>
              <a:rPr lang="zh-CN" altLang="en-US" sz="2800" b="1" dirty="0" smtClean="0">
                <a:solidFill>
                  <a:srgbClr val="FF0000"/>
                </a:solidFill>
                <a:latin typeface="Comic Sans MS" panose="030F0702030302020204" pitchFamily="66" charset="0"/>
                <a:sym typeface="+mn-ea"/>
              </a:rPr>
              <a:t>异常</a:t>
            </a:r>
            <a:endParaRPr lang="en-US" altLang="zh-CN" sz="2800" dirty="0">
              <a:solidFill>
                <a:srgbClr val="000000"/>
              </a:solidFill>
              <a:latin typeface="华文中宋" panose="02010600040101010101" pitchFamily="2" charset="-122"/>
              <a:ea typeface="华文中宋" panose="02010600040101010101" pitchFamily="2" charset="-122"/>
            </a:endParaRPr>
          </a:p>
          <a:p>
            <a:pPr>
              <a:lnSpc>
                <a:spcPct val="90000"/>
              </a:lnSpc>
            </a:pPr>
            <a:r>
              <a:rPr lang="zh-CN" altLang="en-US" sz="2800" dirty="0">
                <a:solidFill>
                  <a:srgbClr val="000000"/>
                </a:solidFill>
                <a:latin typeface="华文中宋" panose="02010600040101010101" pitchFamily="2" charset="-122"/>
                <a:ea typeface="华文中宋" panose="02010600040101010101" pitchFamily="2" charset="-122"/>
              </a:rPr>
              <a:t>本节所指的异常是</a:t>
            </a:r>
            <a:r>
              <a:rPr lang="zh-CN" altLang="en-US" sz="2800" dirty="0">
                <a:solidFill>
                  <a:srgbClr val="3333FF"/>
                </a:solidFill>
                <a:latin typeface="华文中宋" panose="02010600040101010101" pitchFamily="2" charset="-122"/>
                <a:ea typeface="华文中宋" panose="02010600040101010101" pitchFamily="2" charset="-122"/>
              </a:rPr>
              <a:t>广义异常</a:t>
            </a:r>
            <a:r>
              <a:rPr lang="zh-CN" altLang="en-US" sz="2800" dirty="0">
                <a:solidFill>
                  <a:srgbClr val="000000"/>
                </a:solidFill>
                <a:latin typeface="华文中宋" panose="02010600040101010101" pitchFamily="2" charset="-122"/>
                <a:ea typeface="华文中宋" panose="02010600040101010101" pitchFamily="2" charset="-122"/>
              </a:rPr>
              <a:t>，包括了</a:t>
            </a:r>
            <a:r>
              <a:rPr lang="zh-CN" altLang="en-US" sz="2800" dirty="0">
                <a:solidFill>
                  <a:srgbClr val="3333FF"/>
                </a:solidFill>
                <a:latin typeface="华文中宋" panose="02010600040101010101" pitchFamily="2" charset="-122"/>
                <a:ea typeface="华文中宋" panose="02010600040101010101" pitchFamily="2" charset="-122"/>
              </a:rPr>
              <a:t>中断</a:t>
            </a:r>
            <a:r>
              <a:rPr lang="zh-CN" altLang="en-US" sz="2800" dirty="0">
                <a:solidFill>
                  <a:srgbClr val="000000"/>
                </a:solidFill>
                <a:latin typeface="华文中宋" panose="02010600040101010101" pitchFamily="2" charset="-122"/>
                <a:ea typeface="华文中宋" panose="02010600040101010101" pitchFamily="2" charset="-122"/>
              </a:rPr>
              <a:t>和</a:t>
            </a:r>
            <a:r>
              <a:rPr lang="zh-CN" altLang="en-US" sz="2800" dirty="0">
                <a:solidFill>
                  <a:srgbClr val="3333FF"/>
                </a:solidFill>
                <a:latin typeface="华文中宋" panose="02010600040101010101" pitchFamily="2" charset="-122"/>
                <a:ea typeface="华文中宋" panose="02010600040101010101" pitchFamily="2" charset="-122"/>
              </a:rPr>
              <a:t>狭义上的异常</a:t>
            </a:r>
            <a:r>
              <a:rPr lang="zh-CN" altLang="en-US" sz="2800" dirty="0">
                <a:solidFill>
                  <a:srgbClr val="000000"/>
                </a:solidFill>
                <a:latin typeface="华文中宋" panose="02010600040101010101" pitchFamily="2" charset="-122"/>
                <a:ea typeface="华文中宋" panose="02010600040101010101" pitchFamily="2" charset="-122"/>
              </a:rPr>
              <a:t>。</a:t>
            </a:r>
            <a:endParaRPr lang="en-US" altLang="zh-CN" sz="2800" dirty="0">
              <a:solidFill>
                <a:srgbClr val="000000"/>
              </a:solidFill>
              <a:latin typeface="华文中宋" panose="02010600040101010101" pitchFamily="2" charset="-122"/>
              <a:ea typeface="华文中宋" panose="02010600040101010101" pitchFamily="2" charset="-122"/>
            </a:endParaRPr>
          </a:p>
          <a:p>
            <a:pPr>
              <a:lnSpc>
                <a:spcPct val="90000"/>
              </a:lnSpc>
            </a:pPr>
            <a:r>
              <a:rPr lang="zh-CN" altLang="en-US" sz="2800" dirty="0">
                <a:solidFill>
                  <a:srgbClr val="FF0000"/>
                </a:solidFill>
                <a:latin typeface="华文中宋" panose="02010600040101010101" pitchFamily="2" charset="-122"/>
                <a:ea typeface="华文中宋" panose="02010600040101010101" pitchFamily="2" charset="-122"/>
              </a:rPr>
              <a:t>中断</a:t>
            </a:r>
            <a:r>
              <a:rPr lang="zh-CN" altLang="en-US" sz="2800" dirty="0">
                <a:solidFill>
                  <a:srgbClr val="000000"/>
                </a:solidFill>
                <a:latin typeface="华文中宋" panose="02010600040101010101" pitchFamily="2" charset="-122"/>
                <a:ea typeface="华文中宋" panose="02010600040101010101" pitchFamily="2" charset="-122"/>
              </a:rPr>
              <a:t>例子</a:t>
            </a:r>
            <a:endParaRPr lang="en-US" altLang="zh-CN" sz="2800" dirty="0">
              <a:solidFill>
                <a:srgbClr val="063DE9"/>
              </a:solidFill>
              <a:latin typeface="华文中宋" panose="02010600040101010101" pitchFamily="2" charset="-122"/>
              <a:ea typeface="华文中宋" panose="02010600040101010101" pitchFamily="2" charset="-122"/>
            </a:endParaRPr>
          </a:p>
          <a:p>
            <a:pPr lvl="1" indent="-182245">
              <a:lnSpc>
                <a:spcPct val="90000"/>
              </a:lnSpc>
            </a:pPr>
            <a:r>
              <a:rPr lang="zh-CN" altLang="en-US" sz="2400" dirty="0">
                <a:solidFill>
                  <a:srgbClr val="000000"/>
                </a:solidFill>
                <a:latin typeface="华文中宋" panose="02010600040101010101" pitchFamily="2" charset="-122"/>
                <a:ea typeface="华文中宋" panose="02010600040101010101" pitchFamily="2" charset="-122"/>
              </a:rPr>
              <a:t>用户敲击键盘</a:t>
            </a:r>
            <a:endParaRPr lang="en-US" altLang="zh-CN" sz="2400" dirty="0">
              <a:solidFill>
                <a:srgbClr val="000000"/>
              </a:solidFill>
              <a:latin typeface="华文中宋" panose="02010600040101010101" pitchFamily="2" charset="-122"/>
              <a:ea typeface="华文中宋" panose="02010600040101010101" pitchFamily="2" charset="-122"/>
            </a:endParaRPr>
          </a:p>
          <a:p>
            <a:pPr lvl="1" indent="-182245">
              <a:lnSpc>
                <a:spcPct val="90000"/>
              </a:lnSpc>
            </a:pPr>
            <a:r>
              <a:rPr lang="zh-CN" altLang="en-US" sz="2400" dirty="0">
                <a:solidFill>
                  <a:srgbClr val="000000"/>
                </a:solidFill>
                <a:latin typeface="华文中宋" panose="02010600040101010101" pitchFamily="2" charset="-122"/>
                <a:ea typeface="华文中宋" panose="02010600040101010101" pitchFamily="2" charset="-122"/>
              </a:rPr>
              <a:t>网络包到达</a:t>
            </a:r>
            <a:endParaRPr lang="en-US" altLang="zh-CN" sz="2400" dirty="0">
              <a:solidFill>
                <a:srgbClr val="000000"/>
              </a:solidFill>
              <a:latin typeface="华文中宋" panose="02010600040101010101" pitchFamily="2" charset="-122"/>
              <a:ea typeface="华文中宋" panose="02010600040101010101" pitchFamily="2" charset="-122"/>
            </a:endParaRPr>
          </a:p>
          <a:p>
            <a:pPr>
              <a:lnSpc>
                <a:spcPct val="90000"/>
              </a:lnSpc>
            </a:pPr>
            <a:r>
              <a:rPr lang="zh-CN" altLang="en-US" sz="2800" dirty="0">
                <a:solidFill>
                  <a:srgbClr val="FF0000"/>
                </a:solidFill>
                <a:latin typeface="华文中宋" panose="02010600040101010101" pitchFamily="2" charset="-122"/>
                <a:ea typeface="华文中宋" panose="02010600040101010101" pitchFamily="2" charset="-122"/>
              </a:rPr>
              <a:t>异常</a:t>
            </a:r>
            <a:r>
              <a:rPr lang="zh-CN" altLang="en-US" sz="2800" dirty="0">
                <a:solidFill>
                  <a:srgbClr val="000000"/>
                </a:solidFill>
                <a:latin typeface="华文中宋" panose="02010600040101010101" pitchFamily="2" charset="-122"/>
                <a:ea typeface="华文中宋" panose="02010600040101010101" pitchFamily="2" charset="-122"/>
              </a:rPr>
              <a:t>例子</a:t>
            </a:r>
            <a:endParaRPr lang="en-US" altLang="zh-CN" sz="2800" dirty="0">
              <a:solidFill>
                <a:srgbClr val="063DE9"/>
              </a:solidFill>
              <a:latin typeface="华文中宋" panose="02010600040101010101" pitchFamily="2" charset="-122"/>
              <a:ea typeface="华文中宋" panose="02010600040101010101" pitchFamily="2" charset="-122"/>
            </a:endParaRPr>
          </a:p>
          <a:p>
            <a:pPr lvl="1" indent="-182245">
              <a:lnSpc>
                <a:spcPct val="90000"/>
              </a:lnSpc>
            </a:pPr>
            <a:r>
              <a:rPr lang="zh-CN" altLang="en-US" sz="2400" dirty="0">
                <a:solidFill>
                  <a:srgbClr val="000000"/>
                </a:solidFill>
                <a:latin typeface="华文中宋" panose="02010600040101010101" pitchFamily="2" charset="-122"/>
                <a:ea typeface="华文中宋" panose="02010600040101010101" pitchFamily="2" charset="-122"/>
              </a:rPr>
              <a:t>除</a:t>
            </a:r>
            <a:r>
              <a:rPr lang="en-US" altLang="zh-CN" sz="2400" dirty="0">
                <a:solidFill>
                  <a:srgbClr val="000000"/>
                </a:solidFill>
                <a:latin typeface="华文中宋" panose="02010600040101010101" pitchFamily="2" charset="-122"/>
                <a:ea typeface="华文中宋" panose="02010600040101010101" pitchFamily="2" charset="-122"/>
              </a:rPr>
              <a:t>0</a:t>
            </a:r>
            <a:endParaRPr lang="en-US" altLang="zh-CN" sz="2400" dirty="0">
              <a:solidFill>
                <a:srgbClr val="000000"/>
              </a:solidFill>
              <a:latin typeface="华文中宋" panose="02010600040101010101" pitchFamily="2" charset="-122"/>
              <a:ea typeface="华文中宋" panose="02010600040101010101" pitchFamily="2" charset="-122"/>
            </a:endParaRPr>
          </a:p>
          <a:p>
            <a:pPr lvl="1" indent="-182245">
              <a:lnSpc>
                <a:spcPct val="90000"/>
              </a:lnSpc>
            </a:pPr>
            <a:r>
              <a:rPr lang="zh-CN" altLang="en-US" sz="2400" dirty="0">
                <a:solidFill>
                  <a:srgbClr val="000000"/>
                </a:solidFill>
                <a:latin typeface="华文中宋" panose="02010600040101010101" pitchFamily="2" charset="-122"/>
                <a:ea typeface="华文中宋" panose="02010600040101010101" pitchFamily="2" charset="-122"/>
              </a:rPr>
              <a:t>溢出</a:t>
            </a:r>
            <a:endParaRPr lang="en-US" altLang="zh-CN" sz="2400" dirty="0">
              <a:solidFill>
                <a:srgbClr val="000000"/>
              </a:solidFill>
              <a:latin typeface="华文中宋" panose="02010600040101010101" pitchFamily="2" charset="-122"/>
              <a:ea typeface="华文中宋" panose="02010600040101010101" pitchFamily="2" charset="-122"/>
            </a:endParaRPr>
          </a:p>
          <a:p>
            <a:pPr lvl="1" indent="-182245">
              <a:lnSpc>
                <a:spcPct val="90000"/>
              </a:lnSpc>
            </a:pPr>
            <a:r>
              <a:rPr lang="zh-CN" altLang="en-US" sz="2400" dirty="0">
                <a:solidFill>
                  <a:srgbClr val="000000"/>
                </a:solidFill>
                <a:latin typeface="华文中宋" panose="02010600040101010101" pitchFamily="2" charset="-122"/>
                <a:ea typeface="华文中宋" panose="02010600040101010101" pitchFamily="2" charset="-122"/>
              </a:rPr>
              <a:t>缺页</a:t>
            </a:r>
            <a:endParaRPr lang="en-US" altLang="zh-CN" sz="2400" dirty="0">
              <a:solidFill>
                <a:srgbClr val="00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灯片编号占位符 1"/>
          <p:cNvSpPr>
            <a:spLocks noGrp="1"/>
          </p:cNvSpPr>
          <p:nvPr>
            <p:ph type="sldNum" sz="quarter" idx="12"/>
          </p:nvPr>
        </p:nvSpPr>
        <p:spPr bwMode="auto">
          <a:noFill/>
          <a:ln>
            <a:miter lim="800000"/>
          </a:ln>
        </p:spPr>
        <p:txBody>
          <a:bodyPr wrap="square" numCol="1" anchorCtr="0" compatLnSpc="1"/>
          <a:lstStyle/>
          <a:p>
            <a:fld id="{316C8785-0F20-4CE8-9145-A0CD7B65A634}" type="slidenum">
              <a:rPr lang="en-US" altLang="zh-CN" smtClean="0"/>
            </a:fld>
            <a:endParaRPr lang="en-US" altLang="zh-CN" smtClean="0"/>
          </a:p>
        </p:txBody>
      </p:sp>
      <p:sp>
        <p:nvSpPr>
          <p:cNvPr id="4" name="Rectangle 3"/>
          <p:cNvSpPr>
            <a:spLocks noChangeArrowheads="1"/>
          </p:cNvSpPr>
          <p:nvPr/>
        </p:nvSpPr>
        <p:spPr bwMode="auto">
          <a:xfrm>
            <a:off x="304800" y="1447800"/>
            <a:ext cx="8534400" cy="4800600"/>
          </a:xfrm>
          <a:prstGeom prst="rect">
            <a:avLst/>
          </a:prstGeom>
          <a:noFill/>
          <a:ln w="9525">
            <a:noFill/>
            <a:miter lim="800000"/>
          </a:ln>
        </p:spPr>
        <p:txBody>
          <a:bodyPr/>
          <a:lstStyle/>
          <a:p>
            <a:pPr marL="342900" indent="-342900">
              <a:spcBef>
                <a:spcPct val="20000"/>
              </a:spcBef>
              <a:buFontTx/>
              <a:buChar char="•"/>
            </a:pPr>
            <a:r>
              <a:rPr lang="zh-CN" altLang="en-US" sz="3200" b="1" dirty="0" smtClean="0">
                <a:latin typeface="Comic Sans MS" panose="030F0702030302020204" pitchFamily="66" charset="0"/>
              </a:rPr>
              <a:t>当异常（或中断）发生时，控制会传递给</a:t>
            </a:r>
            <a:r>
              <a:rPr lang="en-US" altLang="zh-CN" sz="3200" b="1" dirty="0" smtClean="0">
                <a:latin typeface="Comic Sans MS" panose="030F0702030302020204" pitchFamily="66" charset="0"/>
              </a:rPr>
              <a:t>OS</a:t>
            </a:r>
            <a:endParaRPr lang="en-US" altLang="zh-CN" sz="3200" b="1" dirty="0"/>
          </a:p>
          <a:p>
            <a:pPr marL="342900" indent="-342900">
              <a:spcBef>
                <a:spcPct val="20000"/>
              </a:spcBef>
              <a:buFontTx/>
              <a:buChar char="•"/>
            </a:pPr>
            <a:endParaRPr lang="en-US" altLang="zh-CN" sz="3200" dirty="0"/>
          </a:p>
        </p:txBody>
      </p:sp>
      <p:pic>
        <p:nvPicPr>
          <p:cNvPr id="5" name="Picture 4"/>
          <p:cNvPicPr>
            <a:picLocks noChangeAspect="1" noChangeArrowheads="1"/>
          </p:cNvPicPr>
          <p:nvPr/>
        </p:nvPicPr>
        <p:blipFill>
          <a:blip r:embed="rId1"/>
          <a:srcRect/>
          <a:stretch>
            <a:fillRect/>
          </a:stretch>
        </p:blipFill>
        <p:spPr bwMode="auto">
          <a:xfrm>
            <a:off x="928662" y="2428868"/>
            <a:ext cx="7429552" cy="36433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8526</Words>
  <Application>WPS 演示</Application>
  <PresentationFormat>全屏显示(4:3)</PresentationFormat>
  <Paragraphs>678</Paragraphs>
  <Slides>66</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9</vt:i4>
      </vt:variant>
      <vt:variant>
        <vt:lpstr>幻灯片标题</vt:lpstr>
      </vt:variant>
      <vt:variant>
        <vt:i4>66</vt:i4>
      </vt:variant>
    </vt:vector>
  </HeadingPairs>
  <TitlesOfParts>
    <vt:vector size="93" baseType="lpstr">
      <vt:lpstr>Arial</vt:lpstr>
      <vt:lpstr>宋体</vt:lpstr>
      <vt:lpstr>Wingdings</vt:lpstr>
      <vt:lpstr>Times New Roman</vt:lpstr>
      <vt:lpstr>华文新魏</vt:lpstr>
      <vt:lpstr>华文中宋</vt:lpstr>
      <vt:lpstr>Garamond</vt:lpstr>
      <vt:lpstr>Comic Sans MS</vt:lpstr>
      <vt:lpstr>Calibri</vt:lpstr>
      <vt:lpstr>微软雅黑</vt:lpstr>
      <vt:lpstr>Arial Unicode MS</vt:lpstr>
      <vt:lpstr>Wingdings</vt:lpstr>
      <vt:lpstr>方正舒体</vt:lpstr>
      <vt:lpstr>Symbol</vt:lpstr>
      <vt:lpstr>Palatino</vt:lpstr>
      <vt:lpstr>Palatino Linotype</vt:lpstr>
      <vt:lpstr>Symbol</vt:lpstr>
      <vt:lpstr>Office 主题</vt:lpstr>
      <vt:lpstr>Word.Document.8</vt:lpstr>
      <vt:lpstr>Word.Document.8</vt:lpstr>
      <vt:lpstr>Word.Document.8</vt:lpstr>
      <vt:lpstr>Word.Document.8</vt:lpstr>
      <vt:lpstr>Word.Document.8</vt:lpstr>
      <vt:lpstr>Word.Document.8</vt:lpstr>
      <vt:lpstr>Word.Document.8</vt:lpstr>
      <vt:lpstr>MSGraph.Chart.8</vt:lpstr>
      <vt:lpstr>MSGraph.Chart.8</vt:lpstr>
      <vt:lpstr>第三章 流水线技术</vt:lpstr>
      <vt:lpstr>第三章内容</vt:lpstr>
      <vt:lpstr>第三章内容</vt:lpstr>
      <vt:lpstr>第四部分：附录A-流水线异常与浮点流水线</vt:lpstr>
      <vt:lpstr>PowerPoint 演示文稿</vt:lpstr>
      <vt:lpstr>PowerPoint 演示文稿</vt:lpstr>
      <vt:lpstr>异常产生的原因 </vt:lpstr>
      <vt:lpstr>异常和中断</vt:lpstr>
      <vt:lpstr>PowerPoint 演示文稿</vt:lpstr>
      <vt:lpstr>MIPS架构中的异常</vt:lpstr>
      <vt:lpstr>PowerPoint 演示文稿</vt:lpstr>
      <vt:lpstr>回忆：非流水线处理机的异常处理</vt:lpstr>
      <vt:lpstr>异常在MIPS体系结构中的处理：</vt:lpstr>
      <vt:lpstr>停止和重新开始执行</vt:lpstr>
      <vt:lpstr>PowerPoint 演示文稿</vt:lpstr>
      <vt:lpstr>PowerPoint 演示文稿</vt:lpstr>
      <vt:lpstr>停止和重新开始执行（MIPS）</vt:lpstr>
      <vt:lpstr>PowerPoint 演示文稿</vt:lpstr>
      <vt:lpstr>PowerPoint 演示文稿</vt:lpstr>
      <vt:lpstr>PowerPoint 演示文稿</vt:lpstr>
      <vt:lpstr>PowerPoint 演示文稿</vt:lpstr>
      <vt:lpstr>PowerPoint 演示文稿</vt:lpstr>
      <vt:lpstr>精确异常 (Precise Exceptions)</vt:lpstr>
      <vt:lpstr>非精确异常</vt:lpstr>
      <vt:lpstr>精确 vs 非精确异常</vt:lpstr>
      <vt:lpstr>MIPS一个时钟周期中的多个异常</vt:lpstr>
      <vt:lpstr>多个异常的乱序产生 </vt:lpstr>
      <vt:lpstr>精确异常的顺序---MIPS</vt:lpstr>
      <vt:lpstr>关于异常（总结）</vt:lpstr>
      <vt:lpstr>第四部分：附录A-流水线异常与浮点流水线</vt:lpstr>
      <vt:lpstr>什么使得流水线难以实现？</vt:lpstr>
      <vt:lpstr>指令集引起的复杂问题（整型指令） ——定义提交 </vt:lpstr>
      <vt:lpstr>指令集引起的复杂问题（整型指令） ——CISC</vt:lpstr>
      <vt:lpstr>指令集引起的复杂问题（整型指令） ——CISC</vt:lpstr>
      <vt:lpstr>指令集引起的复杂问题（整型指令） ——状态位</vt:lpstr>
      <vt:lpstr>第四部分：附录A-流水线异常与浮点流水线</vt:lpstr>
      <vt:lpstr>A.5  扩展流水线到多执行周期操作 （参考教材P490-498）</vt:lpstr>
      <vt:lpstr>PowerPoint 演示文稿</vt:lpstr>
      <vt:lpstr>某些FP部件流水化</vt:lpstr>
      <vt:lpstr>功能部件的 延迟 和初始间隔（采用forwarding）</vt:lpstr>
      <vt:lpstr>有RAW hazards插入Stalls （采用了forwarding） </vt:lpstr>
      <vt:lpstr>支持典型浮点运算的流水线</vt:lpstr>
      <vt:lpstr>说明 </vt:lpstr>
      <vt:lpstr>FP寄存器写端口的结构冲突</vt:lpstr>
      <vt:lpstr>顺序发射乱序完成产生WAW冒险</vt:lpstr>
      <vt:lpstr>怎么解决写端口冲突？</vt:lpstr>
      <vt:lpstr>在进入MEM检测写端口的结构冲突</vt:lpstr>
      <vt:lpstr>data hazards 的分类</vt:lpstr>
      <vt:lpstr>RAW dependence</vt:lpstr>
      <vt:lpstr>WAW dependence</vt:lpstr>
      <vt:lpstr>WAR dependence</vt:lpstr>
      <vt:lpstr>WAW hazards</vt:lpstr>
      <vt:lpstr>WAW hazards处理</vt:lpstr>
      <vt:lpstr>ID级 进行相关检测</vt:lpstr>
      <vt:lpstr>MIPS FP流水线的性能 （浮点操作）</vt:lpstr>
      <vt:lpstr>MIPS FP流水线的性能 （测试程序平均每条指令的停顿周期数： su2cor 0.65-doduc 1.21，平均0.87）</vt:lpstr>
      <vt:lpstr>维护精确异常处理</vt:lpstr>
      <vt:lpstr>更糟糕的情况</vt:lpstr>
      <vt:lpstr>处理异常-- 第一种方案</vt:lpstr>
      <vt:lpstr>处理异常-- 第二种方案</vt:lpstr>
      <vt:lpstr>第二种方案的变种--1</vt:lpstr>
      <vt:lpstr>第二种方案的变种--2</vt:lpstr>
      <vt:lpstr>处理异常—第三种方案</vt:lpstr>
      <vt:lpstr>处理异常—第四种方案</vt:lpstr>
      <vt:lpstr>为流水线设计指令系统的提示</vt:lpstr>
      <vt:lpstr>小结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leaf</cp:lastModifiedBy>
  <cp:revision>122</cp:revision>
  <dcterms:created xsi:type="dcterms:W3CDTF">2015-04-08T05:08:00Z</dcterms:created>
  <dcterms:modified xsi:type="dcterms:W3CDTF">2021-05-08T06:17:51Z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