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8" r:id="rId2"/>
    <p:sldId id="355" r:id="rId3"/>
    <p:sldId id="371" r:id="rId4"/>
    <p:sldId id="372" r:id="rId5"/>
    <p:sldId id="363" r:id="rId6"/>
    <p:sldId id="309" r:id="rId7"/>
    <p:sldId id="310" r:id="rId8"/>
    <p:sldId id="311" r:id="rId9"/>
    <p:sldId id="312" r:id="rId10"/>
    <p:sldId id="313" r:id="rId11"/>
    <p:sldId id="315" r:id="rId12"/>
    <p:sldId id="317" r:id="rId13"/>
    <p:sldId id="319" r:id="rId14"/>
    <p:sldId id="373" r:id="rId15"/>
    <p:sldId id="364" r:id="rId16"/>
    <p:sldId id="381" r:id="rId17"/>
    <p:sldId id="374" r:id="rId18"/>
    <p:sldId id="378" r:id="rId19"/>
    <p:sldId id="382" r:id="rId20"/>
    <p:sldId id="376" r:id="rId21"/>
    <p:sldId id="377" r:id="rId22"/>
    <p:sldId id="27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355"/>
            <p14:sldId id="371"/>
            <p14:sldId id="372"/>
            <p14:sldId id="363"/>
            <p14:sldId id="309"/>
            <p14:sldId id="310"/>
            <p14:sldId id="311"/>
            <p14:sldId id="312"/>
            <p14:sldId id="313"/>
            <p14:sldId id="315"/>
            <p14:sldId id="317"/>
            <p14:sldId id="319"/>
            <p14:sldId id="373"/>
            <p14:sldId id="364"/>
            <p14:sldId id="381"/>
            <p14:sldId id="374"/>
            <p14:sldId id="378"/>
            <p14:sldId id="382"/>
            <p14:sldId id="376"/>
            <p14:sldId id="37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825" autoAdjust="0"/>
  </p:normalViewPr>
  <p:slideViewPr>
    <p:cSldViewPr>
      <p:cViewPr varScale="1">
        <p:scale>
          <a:sx n="131" d="100"/>
          <a:sy n="131" d="100"/>
        </p:scale>
        <p:origin x="-114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2016/11/18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14</a:t>
            </a:fld>
            <a:endParaRPr 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19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971550"/>
            <a:ext cx="5105400" cy="1062202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086100"/>
            <a:ext cx="7315200" cy="6858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媒体(带标题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 eaLnBrk="1" latinLnBrk="0" hangingPunct="1">
              <a:buNone/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单击图标添加媒体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311150"/>
            <a:ext cx="5029200" cy="3429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zh-CN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    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2016/11/18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494265"/>
            <a:ext cx="5867400" cy="1477535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3829051"/>
            <a:ext cx="8229601" cy="281840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2014/7/1</a:t>
            </a:r>
            <a:endParaRPr kumimoji="0" 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7068015" cy="62865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1818564"/>
            <a:ext cx="8694000" cy="47982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12573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498585"/>
            <a:ext cx="4191000" cy="28575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bg1"/>
                </a:solidFill>
              </a:defRPr>
            </a:lvl1pPr>
            <a:lvl2pPr eaLnBrk="1" latinLnBrk="0" hangingPunct="1">
              <a:defRPr kumimoji="0" lang="zh-CN" sz="2800">
                <a:solidFill>
                  <a:schemeClr val="bg1"/>
                </a:solidFill>
              </a:defRPr>
            </a:lvl2pPr>
            <a:lvl3pPr eaLnBrk="1" latinLnBrk="0" hangingPunct="1">
              <a:defRPr kumimoji="0" lang="zh-CN" sz="2400">
                <a:solidFill>
                  <a:schemeClr val="bg1"/>
                </a:solidFill>
              </a:defRPr>
            </a:lvl3pPr>
            <a:lvl4pPr eaLnBrk="1" latinLnBrk="0" hangingPunct="1">
              <a:defRPr kumimoji="0" lang="zh-CN" sz="2000">
                <a:solidFill>
                  <a:schemeClr val="bg1"/>
                </a:solidFill>
              </a:defRPr>
            </a:lvl4pPr>
            <a:lvl5pPr eaLnBrk="1" latinLnBrk="0" hangingPunct="1">
              <a:defRPr kumimoji="0" lang="zh-CN" sz="2000">
                <a:solidFill>
                  <a:schemeClr val="bg1"/>
                </a:solidFill>
              </a:defRPr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2867024"/>
          </a:xfrm>
        </p:spPr>
        <p:txBody>
          <a:bodyPr/>
          <a:lstStyle>
            <a:lvl1pPr marL="0" indent="0" eaLnBrk="1" latinLnBrk="0" hangingPunct="1">
              <a:buNone/>
              <a:defRPr kumimoji="0" lang="zh-CN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2016/11/18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43.png"/><Relationship Id="rId9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455" y="584634"/>
            <a:ext cx="7924800" cy="530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计算机组成与系统结构</a:t>
            </a:r>
            <a:endParaRPr lang="zh-CN" sz="36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840" y="3435846"/>
            <a:ext cx="3817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MIPS CPU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的设计</a:t>
            </a:r>
            <a:endParaRPr lang="zh-CN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511" y="1491631"/>
            <a:ext cx="754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Computer Organization And Systems Architecture</a:t>
            </a:r>
            <a:endParaRPr lang="zh-CN" sz="2800" b="1" i="1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</p:txBody>
      </p:sp>
      <p:pic>
        <p:nvPicPr>
          <p:cNvPr id="15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5" y="2642968"/>
            <a:ext cx="1728192" cy="1043396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90323" y="2242139"/>
            <a:ext cx="1694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实  验</a:t>
            </a:r>
            <a:endParaRPr lang="zh-CN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1659" y="928881"/>
            <a:ext cx="6764451" cy="1640453"/>
            <a:chOff x="1267234" y="2341547"/>
            <a:chExt cx="6764451" cy="1640453"/>
          </a:xfrm>
        </p:grpSpPr>
        <p:sp>
          <p:nvSpPr>
            <p:cNvPr id="40" name="流程图: 延期 39"/>
            <p:cNvSpPr/>
            <p:nvPr/>
          </p:nvSpPr>
          <p:spPr>
            <a:xfrm>
              <a:off x="4503024" y="2552920"/>
              <a:ext cx="572977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056784" y="3395034"/>
              <a:ext cx="263847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072382" y="3660043"/>
              <a:ext cx="262287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738456" y="3092981"/>
              <a:ext cx="0" cy="56706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738456" y="3092981"/>
              <a:ext cx="1332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流程图: 摘录 44"/>
            <p:cNvSpPr/>
            <p:nvPr/>
          </p:nvSpPr>
          <p:spPr>
            <a:xfrm rot="5400000">
              <a:off x="3229383" y="2894958"/>
              <a:ext cx="351038" cy="396044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070976" y="2919525"/>
              <a:ext cx="0" cy="17345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070976" y="2919525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056784" y="2660934"/>
              <a:ext cx="243551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流程图: 延期 48"/>
            <p:cNvSpPr/>
            <p:nvPr/>
          </p:nvSpPr>
          <p:spPr>
            <a:xfrm>
              <a:off x="4522161" y="3309004"/>
              <a:ext cx="553840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520417" y="3047595"/>
              <a:ext cx="38603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076001" y="2779702"/>
              <a:ext cx="86855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076001" y="3525028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520417" y="3047595"/>
              <a:ext cx="0" cy="48367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337626" y="2890857"/>
              <a:ext cx="92091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流程图: 离页连接符 54"/>
            <p:cNvSpPr/>
            <p:nvPr/>
          </p:nvSpPr>
          <p:spPr>
            <a:xfrm rot="16200000">
              <a:off x="7392602" y="2727036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267234" y="3156541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234" y="3156541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𝐬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𝐜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2482850" y="2341547"/>
              <a:ext cx="4424817" cy="1640453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新月形 60"/>
            <p:cNvSpPr/>
            <p:nvPr/>
          </p:nvSpPr>
          <p:spPr>
            <a:xfrm flipH="1">
              <a:off x="5845154" y="2660934"/>
              <a:ext cx="482449" cy="459847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离页连接符 61"/>
            <p:cNvSpPr/>
            <p:nvPr/>
          </p:nvSpPr>
          <p:spPr>
            <a:xfrm rot="16200000">
              <a:off x="1907398" y="2497113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离页连接符 62"/>
            <p:cNvSpPr/>
            <p:nvPr/>
          </p:nvSpPr>
          <p:spPr>
            <a:xfrm rot="16200000">
              <a:off x="1872937" y="3212691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离页连接符 63"/>
            <p:cNvSpPr/>
            <p:nvPr/>
          </p:nvSpPr>
          <p:spPr>
            <a:xfrm rot="16200000">
              <a:off x="1907398" y="3496222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565173" y="3050040"/>
              <a:ext cx="85883" cy="85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45481" y="1404279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𝐋𝟎</m:t>
                      </m:r>
                    </m:oMath>
                  </m:oMathPara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81" y="1404279"/>
                <a:ext cx="497433" cy="2881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010428" y="1078889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𝐋𝟏</m:t>
                      </m:r>
                    </m:oMath>
                  </m:oMathPara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28" y="1078889"/>
                <a:ext cx="497433" cy="2881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870426" y="1830633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𝐋𝟐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26" y="1830633"/>
                <a:ext cx="497433" cy="2881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8" y="2995577"/>
            <a:ext cx="326481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46" y="3003798"/>
            <a:ext cx="2979820" cy="138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38463" y="1707539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𝐔𝟎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63" y="1707539"/>
                <a:ext cx="497433" cy="28814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294882" y="1205911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𝐔𝟏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882" y="1205911"/>
                <a:ext cx="497433" cy="28814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319532" y="1982368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𝐔𝟐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32" y="1982368"/>
                <a:ext cx="497433" cy="28814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653691" y="1347499"/>
                <a:ext cx="497433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𝐔𝟑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91" y="1347499"/>
                <a:ext cx="497433" cy="288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4" y="2715766"/>
            <a:ext cx="6624736" cy="213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61659" y="928881"/>
            <a:ext cx="6764451" cy="1640453"/>
            <a:chOff x="1267234" y="2341547"/>
            <a:chExt cx="6764451" cy="1640453"/>
          </a:xfrm>
        </p:grpSpPr>
        <p:sp>
          <p:nvSpPr>
            <p:cNvPr id="6" name="流程图: 延期 5"/>
            <p:cNvSpPr/>
            <p:nvPr/>
          </p:nvSpPr>
          <p:spPr>
            <a:xfrm>
              <a:off x="4503024" y="2552920"/>
              <a:ext cx="572977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056784" y="3395034"/>
              <a:ext cx="263847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72382" y="3660043"/>
              <a:ext cx="262287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38456" y="3092981"/>
              <a:ext cx="0" cy="56706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38456" y="3092981"/>
              <a:ext cx="1332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流程图: 摘录 10"/>
            <p:cNvSpPr/>
            <p:nvPr/>
          </p:nvSpPr>
          <p:spPr>
            <a:xfrm rot="5400000">
              <a:off x="3229383" y="2894958"/>
              <a:ext cx="351038" cy="396044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070976" y="2919525"/>
              <a:ext cx="0" cy="17345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070976" y="2919525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056784" y="2660934"/>
              <a:ext cx="243551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4522161" y="3309004"/>
              <a:ext cx="553840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520417" y="3047595"/>
              <a:ext cx="38603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076001" y="2779702"/>
              <a:ext cx="86855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6001" y="3525028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520417" y="3047595"/>
              <a:ext cx="0" cy="48367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337626" y="2890857"/>
              <a:ext cx="92091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流程图: 离页连接符 20"/>
            <p:cNvSpPr/>
            <p:nvPr/>
          </p:nvSpPr>
          <p:spPr>
            <a:xfrm rot="16200000">
              <a:off x="7392602" y="2727036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67234" y="3156541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234" y="3156541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𝐬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𝐜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2482850" y="2341547"/>
              <a:ext cx="4424817" cy="1640453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新月形 26"/>
            <p:cNvSpPr/>
            <p:nvPr/>
          </p:nvSpPr>
          <p:spPr>
            <a:xfrm flipH="1">
              <a:off x="5845154" y="2660934"/>
              <a:ext cx="482449" cy="459847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离页连接符 27"/>
            <p:cNvSpPr/>
            <p:nvPr/>
          </p:nvSpPr>
          <p:spPr>
            <a:xfrm rot="16200000">
              <a:off x="1907398" y="2497113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离页连接符 28"/>
            <p:cNvSpPr/>
            <p:nvPr/>
          </p:nvSpPr>
          <p:spPr>
            <a:xfrm rot="16200000">
              <a:off x="1872937" y="3212691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离页连接符 29"/>
            <p:cNvSpPr/>
            <p:nvPr/>
          </p:nvSpPr>
          <p:spPr>
            <a:xfrm rot="16200000">
              <a:off x="1907398" y="3496222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565173" y="3050040"/>
              <a:ext cx="85883" cy="85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5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数据流风格设计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assign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8" y="2715766"/>
            <a:ext cx="4217537" cy="141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63231"/>
            <a:ext cx="3780245" cy="16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3"/>
              <p:cNvSpPr txBox="1">
                <a:spLocks noChangeArrowheads="1"/>
              </p:cNvSpPr>
              <p:nvPr/>
            </p:nvSpPr>
            <p:spPr>
              <a:xfrm>
                <a:off x="4283968" y="1177081"/>
                <a:ext cx="4124447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0" lang="zh-CN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0" lang="zh-CN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0" lang="zh-CN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spcBef>
                    <a:spcPct val="0"/>
                  </a:spcBef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华文中宋" pitchFamily="2" charset="-122"/>
                    <a:ea typeface="华文中宋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/>
                        <a:ea typeface="华文中宋" pitchFamily="2" charset="-122"/>
                      </a:rPr>
                      <m:t>𝐚𝐬𝐬𝐢𝐠𝐧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华文中宋" pitchFamily="2" charset="-122"/>
                    <a:ea typeface="华文中宋" pitchFamily="2" charset="-122"/>
                  </a:rPr>
                  <a:t>体语句进行赋值。</a:t>
                </a:r>
                <a:endParaRPr lang="en-US" altLang="zh-CN" sz="2400" b="1" dirty="0" smtClean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 xmlns="">
          <p:sp>
            <p:nvSpPr>
              <p:cNvPr id="7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177081"/>
                <a:ext cx="412444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367" t="-10526" r="-961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ine 39"/>
          <p:cNvSpPr>
            <a:spLocks noChangeShapeType="1"/>
          </p:cNvSpPr>
          <p:nvPr/>
        </p:nvSpPr>
        <p:spPr bwMode="auto">
          <a:xfrm flipH="1">
            <a:off x="1000123" y="115931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583456" y="1015111"/>
            <a:ext cx="432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0" name="Rectangle 44"/>
          <p:cNvSpPr>
            <a:spLocks noChangeArrowheads="1"/>
          </p:cNvSpPr>
          <p:nvPr/>
        </p:nvSpPr>
        <p:spPr bwMode="auto">
          <a:xfrm>
            <a:off x="630408" y="1427283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</p:txBody>
      </p:sp>
      <p:sp>
        <p:nvSpPr>
          <p:cNvPr id="91" name="Rectangle 47"/>
          <p:cNvSpPr>
            <a:spLocks noChangeArrowheads="1"/>
          </p:cNvSpPr>
          <p:nvPr/>
        </p:nvSpPr>
        <p:spPr bwMode="auto">
          <a:xfrm>
            <a:off x="3499094" y="1196451"/>
            <a:ext cx="41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" name="Rectangle 56"/>
          <p:cNvSpPr>
            <a:spLocks noChangeArrowheads="1"/>
          </p:cNvSpPr>
          <p:nvPr/>
        </p:nvSpPr>
        <p:spPr bwMode="auto">
          <a:xfrm>
            <a:off x="1635124" y="963987"/>
            <a:ext cx="1228971" cy="817820"/>
          </a:xfrm>
          <a:prstGeom prst="rect">
            <a:avLst/>
          </a:prstGeom>
          <a:noFill/>
          <a:ln w="38100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MUX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 flipH="1">
            <a:off x="1000123" y="156578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 flipH="1">
            <a:off x="2864094" y="1372896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5" name="Rectangle 44"/>
          <p:cNvSpPr>
            <a:spLocks noChangeArrowheads="1"/>
          </p:cNvSpPr>
          <p:nvPr/>
        </p:nvSpPr>
        <p:spPr bwMode="auto">
          <a:xfrm>
            <a:off x="613192" y="1893899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s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96" name="直接连接符 3"/>
          <p:cNvCxnSpPr>
            <a:stCxn id="95" idx="3"/>
            <a:endCxn id="92" idx="2"/>
          </p:cNvCxnSpPr>
          <p:nvPr/>
        </p:nvCxnSpPr>
        <p:spPr>
          <a:xfrm flipV="1">
            <a:off x="968778" y="1781807"/>
            <a:ext cx="1280832" cy="296758"/>
          </a:xfrm>
          <a:prstGeom prst="bentConnector2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2340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功能</a:t>
            </a:r>
            <a:r>
              <a:rPr lang="zh-CN" altLang="en-US" sz="3200" b="1" dirty="0">
                <a:solidFill>
                  <a:srgbClr val="0000FF"/>
                </a:solidFill>
              </a:rPr>
              <a:t>描述（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行为级）风格设计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15111"/>
            <a:ext cx="3450639" cy="348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39"/>
          <p:cNvSpPr>
            <a:spLocks noChangeShapeType="1"/>
          </p:cNvSpPr>
          <p:nvPr/>
        </p:nvSpPr>
        <p:spPr bwMode="auto">
          <a:xfrm flipH="1">
            <a:off x="1000123" y="115931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583456" y="1015111"/>
            <a:ext cx="432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30408" y="1427283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499094" y="1196451"/>
            <a:ext cx="41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1635124" y="963987"/>
            <a:ext cx="1228971" cy="817820"/>
          </a:xfrm>
          <a:prstGeom prst="rect">
            <a:avLst/>
          </a:prstGeom>
          <a:noFill/>
          <a:ln w="38100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MUX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H="1">
            <a:off x="1000123" y="156578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 flipH="1">
            <a:off x="2864094" y="1372896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cxnSp>
        <p:nvCxnSpPr>
          <p:cNvPr id="13" name="直接连接符 3"/>
          <p:cNvCxnSpPr>
            <a:endCxn id="10" idx="2"/>
          </p:cNvCxnSpPr>
          <p:nvPr/>
        </p:nvCxnSpPr>
        <p:spPr>
          <a:xfrm flipV="1">
            <a:off x="968778" y="1781807"/>
            <a:ext cx="1280832" cy="296758"/>
          </a:xfrm>
          <a:prstGeom prst="bentConnector2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</p:cxn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613192" y="1893899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s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56" y="2679507"/>
            <a:ext cx="4430634" cy="169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067694"/>
            <a:ext cx="7924800" cy="690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基本逻辑电路（器件）设计</a:t>
            </a:r>
            <a:endParaRPr lang="zh-CN" sz="36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436180" y="57150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32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加法器的设计</a:t>
            </a:r>
            <a:endParaRPr lang="zh-CN" altLang="en-US" sz="28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767320" y="1380005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[</m:t>
                      </m:r>
                      <m:r>
                        <a:rPr lang="en-US" altLang="zh-CN" b="1" i="1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1" smtClean="0">
                          <a:latin typeface="Cambria Math"/>
                        </a:rPr>
                        <m:t>: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20" y="1380005"/>
                <a:ext cx="106311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67320" y="2122909"/>
                <a:ext cx="1077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[</m:t>
                      </m:r>
                      <m:r>
                        <a:rPr lang="en-US" altLang="zh-CN" b="1" i="1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1" smtClean="0">
                          <a:latin typeface="Cambria Math"/>
                        </a:rPr>
                        <m:t>: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20" y="2122909"/>
                <a:ext cx="107753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39471" y="1299463"/>
            <a:ext cx="1633246" cy="1237636"/>
            <a:chOff x="4499992" y="2931790"/>
            <a:chExt cx="1633246" cy="1237636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4499992" y="3196997"/>
              <a:ext cx="1009721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组合 162"/>
            <p:cNvGrpSpPr/>
            <p:nvPr/>
          </p:nvGrpSpPr>
          <p:grpSpPr>
            <a:xfrm>
              <a:off x="5509713" y="2931790"/>
              <a:ext cx="623525" cy="1237636"/>
              <a:chOff x="2265848" y="4132511"/>
              <a:chExt cx="703855" cy="1108932"/>
            </a:xfrm>
          </p:grpSpPr>
          <p:sp>
            <p:nvSpPr>
              <p:cNvPr id="165" name="Line 28"/>
              <p:cNvSpPr>
                <a:spLocks noChangeShapeType="1"/>
              </p:cNvSpPr>
              <p:nvPr/>
            </p:nvSpPr>
            <p:spPr bwMode="auto">
              <a:xfrm>
                <a:off x="2265848" y="4132511"/>
                <a:ext cx="0" cy="4752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6" name="Line 29"/>
              <p:cNvSpPr>
                <a:spLocks noChangeShapeType="1"/>
              </p:cNvSpPr>
              <p:nvPr/>
            </p:nvSpPr>
            <p:spPr bwMode="auto">
              <a:xfrm>
                <a:off x="2265848" y="4607768"/>
                <a:ext cx="117309" cy="79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7" name="Line 30"/>
              <p:cNvSpPr>
                <a:spLocks noChangeShapeType="1"/>
              </p:cNvSpPr>
              <p:nvPr/>
            </p:nvSpPr>
            <p:spPr bwMode="auto">
              <a:xfrm flipH="1">
                <a:off x="2265848" y="4686977"/>
                <a:ext cx="117309" cy="79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0" name="Line 31"/>
              <p:cNvSpPr>
                <a:spLocks noChangeShapeType="1"/>
              </p:cNvSpPr>
              <p:nvPr/>
            </p:nvSpPr>
            <p:spPr bwMode="auto">
              <a:xfrm>
                <a:off x="2265848" y="4766186"/>
                <a:ext cx="0" cy="4752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1" name="Line 32"/>
              <p:cNvSpPr>
                <a:spLocks noChangeShapeType="1"/>
              </p:cNvSpPr>
              <p:nvPr/>
            </p:nvSpPr>
            <p:spPr bwMode="auto">
              <a:xfrm>
                <a:off x="2265848" y="4132511"/>
                <a:ext cx="703855" cy="2376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5" name="Line 33"/>
              <p:cNvSpPr>
                <a:spLocks noChangeShapeType="1"/>
              </p:cNvSpPr>
              <p:nvPr/>
            </p:nvSpPr>
            <p:spPr bwMode="auto">
              <a:xfrm flipV="1">
                <a:off x="2265848" y="5003815"/>
                <a:ext cx="703855" cy="2376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6" name="Line 34"/>
              <p:cNvSpPr>
                <a:spLocks noChangeShapeType="1"/>
              </p:cNvSpPr>
              <p:nvPr/>
            </p:nvSpPr>
            <p:spPr bwMode="auto">
              <a:xfrm>
                <a:off x="2969703" y="4370139"/>
                <a:ext cx="0" cy="6336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77" name="Rectangle 5"/>
            <p:cNvSpPr>
              <a:spLocks noChangeArrowheads="1"/>
            </p:cNvSpPr>
            <p:nvPr/>
          </p:nvSpPr>
          <p:spPr bwMode="auto">
            <a:xfrm>
              <a:off x="5617764" y="3227024"/>
              <a:ext cx="386888" cy="607307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</p:spPr>
          <p:txBody>
            <a:bodyPr vert="vert270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</a:rPr>
                <a:t>ADD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4499992" y="3939902"/>
              <a:ext cx="1009721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直接连接符 181"/>
          <p:cNvCxnSpPr/>
          <p:nvPr/>
        </p:nvCxnSpPr>
        <p:spPr>
          <a:xfrm>
            <a:off x="3472717" y="1918281"/>
            <a:ext cx="100972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4482438" y="1733615"/>
                <a:ext cx="1077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𝑪</m:t>
                      </m:r>
                      <m:r>
                        <a:rPr lang="en-US" altLang="zh-CN" b="1" i="1" smtClean="0">
                          <a:latin typeface="Cambria Math"/>
                        </a:rPr>
                        <m:t>[</m:t>
                      </m:r>
                      <m:r>
                        <a:rPr lang="en-US" altLang="zh-CN" b="1" i="1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1" smtClean="0">
                          <a:latin typeface="Cambria Math"/>
                        </a:rPr>
                        <m:t>: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38" y="1733615"/>
                <a:ext cx="10775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1299"/>
            <a:ext cx="2555757" cy="182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8" y="3057981"/>
            <a:ext cx="5690791" cy="149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436180" y="57150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32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加法器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减法器的设计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39181" y="1359782"/>
                <a:ext cx="970906" cy="33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𝐀</m:t>
                      </m:r>
                      <m:r>
                        <a:rPr lang="en-US" altLang="zh-CN" b="1" i="0" smtClean="0">
                          <a:latin typeface="Cambria Math"/>
                        </a:rPr>
                        <m:t>[</m:t>
                      </m:r>
                      <m:r>
                        <a:rPr lang="en-US" altLang="zh-CN" b="1" i="0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0" smtClean="0">
                          <a:latin typeface="Cambria Math"/>
                        </a:rPr>
                        <m:t>: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1" y="1359782"/>
                <a:ext cx="970906" cy="339399"/>
              </a:xfrm>
              <a:prstGeom prst="rect">
                <a:avLst/>
              </a:prstGeom>
              <a:blipFill rotWithShape="1">
                <a:blip r:embed="rId3"/>
                <a:stretch>
                  <a:fillRect r="-566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30926" y="2417586"/>
                <a:ext cx="984081" cy="33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𝐁</m:t>
                      </m:r>
                      <m:r>
                        <a:rPr lang="en-US" altLang="zh-CN" b="1" i="0" smtClean="0">
                          <a:latin typeface="Cambria Math"/>
                        </a:rPr>
                        <m:t>[</m:t>
                      </m:r>
                      <m:r>
                        <a:rPr lang="en-US" altLang="zh-CN" b="1" i="0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0" smtClean="0">
                          <a:latin typeface="Cambria Math"/>
                        </a:rPr>
                        <m:t>: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" y="2417586"/>
                <a:ext cx="984081" cy="339399"/>
              </a:xfrm>
              <a:prstGeom prst="rect">
                <a:avLst/>
              </a:prstGeom>
              <a:blipFill rotWithShape="1">
                <a:blip r:embed="rId4"/>
                <a:stretch>
                  <a:fillRect r="-43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接连接符 122"/>
          <p:cNvCxnSpPr/>
          <p:nvPr/>
        </p:nvCxnSpPr>
        <p:spPr>
          <a:xfrm>
            <a:off x="1318342" y="1529481"/>
            <a:ext cx="922146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2240488" y="1285767"/>
            <a:ext cx="718472" cy="1566206"/>
            <a:chOff x="2265848" y="4132511"/>
            <a:chExt cx="703855" cy="1108932"/>
          </a:xfrm>
        </p:grpSpPr>
        <p:sp>
          <p:nvSpPr>
            <p:cNvPr id="165" name="Line 28"/>
            <p:cNvSpPr>
              <a:spLocks noChangeShapeType="1"/>
            </p:cNvSpPr>
            <p:nvPr/>
          </p:nvSpPr>
          <p:spPr bwMode="auto">
            <a:xfrm>
              <a:off x="2265848" y="4132511"/>
              <a:ext cx="0" cy="475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>
              <a:off x="2265848" y="4607768"/>
              <a:ext cx="117309" cy="79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7" name="Line 30"/>
            <p:cNvSpPr>
              <a:spLocks noChangeShapeType="1"/>
            </p:cNvSpPr>
            <p:nvPr/>
          </p:nvSpPr>
          <p:spPr bwMode="auto">
            <a:xfrm flipH="1">
              <a:off x="2265848" y="4686977"/>
              <a:ext cx="117309" cy="79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0" name="Line 31"/>
            <p:cNvSpPr>
              <a:spLocks noChangeShapeType="1"/>
            </p:cNvSpPr>
            <p:nvPr/>
          </p:nvSpPr>
          <p:spPr bwMode="auto">
            <a:xfrm>
              <a:off x="2265848" y="4766186"/>
              <a:ext cx="0" cy="475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1" name="Line 32"/>
            <p:cNvSpPr>
              <a:spLocks noChangeShapeType="1"/>
            </p:cNvSpPr>
            <p:nvPr/>
          </p:nvSpPr>
          <p:spPr bwMode="auto">
            <a:xfrm>
              <a:off x="2265848" y="4132511"/>
              <a:ext cx="703855" cy="2376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5" name="Line 33"/>
            <p:cNvSpPr>
              <a:spLocks noChangeShapeType="1"/>
            </p:cNvSpPr>
            <p:nvPr/>
          </p:nvSpPr>
          <p:spPr bwMode="auto">
            <a:xfrm flipV="1">
              <a:off x="2265848" y="5003815"/>
              <a:ext cx="703855" cy="2376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6" name="Line 34"/>
            <p:cNvSpPr>
              <a:spLocks noChangeShapeType="1"/>
            </p:cNvSpPr>
            <p:nvPr/>
          </p:nvSpPr>
          <p:spPr bwMode="auto">
            <a:xfrm>
              <a:off x="2969703" y="4370139"/>
              <a:ext cx="0" cy="633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7" name="Rectangle 5"/>
          <p:cNvSpPr>
            <a:spLocks noChangeArrowheads="1"/>
          </p:cNvSpPr>
          <p:nvPr/>
        </p:nvSpPr>
        <p:spPr bwMode="auto">
          <a:xfrm>
            <a:off x="2418458" y="1589227"/>
            <a:ext cx="353333" cy="959284"/>
          </a:xfrm>
          <a:prstGeom prst="rect">
            <a:avLst/>
          </a:prstGeom>
          <a:noFill/>
          <a:ln w="3810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ADDSUB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1310087" y="2587286"/>
            <a:ext cx="922146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2969604" y="2372117"/>
            <a:ext cx="922146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891748" y="220241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𝐑</m:t>
                      </m:r>
                      <m:r>
                        <a:rPr lang="en-US" altLang="zh-CN" b="1" i="1" smtClean="0">
                          <a:latin typeface="Cambria Math"/>
                        </a:rPr>
                        <m:t> </m:t>
                      </m:r>
                      <m:r>
                        <a:rPr lang="en-US" altLang="zh-CN" b="1" i="0" smtClean="0">
                          <a:latin typeface="Cambria Math"/>
                        </a:rPr>
                        <m:t>[</m:t>
                      </m:r>
                      <m:r>
                        <a:rPr lang="en-US" altLang="zh-CN" b="1" i="0" smtClean="0">
                          <a:latin typeface="Cambria Math"/>
                        </a:rPr>
                        <m:t>𝟑𝟏</m:t>
                      </m:r>
                      <m:r>
                        <a:rPr lang="en-US" altLang="zh-CN" b="1" i="0" smtClean="0">
                          <a:latin typeface="Cambria Math"/>
                        </a:rPr>
                        <m:t>: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48" y="2202418"/>
                <a:ext cx="11192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endCxn id="22" idx="2"/>
          </p:cNvCxnSpPr>
          <p:nvPr/>
        </p:nvCxnSpPr>
        <p:spPr>
          <a:xfrm flipV="1">
            <a:off x="2958960" y="1436637"/>
            <a:ext cx="461073" cy="313074"/>
          </a:xfrm>
          <a:prstGeom prst="bentConnector2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90043" y="1097238"/>
                <a:ext cx="459980" cy="33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𝐂𝐅</m:t>
                      </m:r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43" y="1097238"/>
                <a:ext cx="459980" cy="339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endCxn id="31" idx="2"/>
          </p:cNvCxnSpPr>
          <p:nvPr/>
        </p:nvCxnSpPr>
        <p:spPr>
          <a:xfrm flipV="1">
            <a:off x="2973426" y="1466570"/>
            <a:ext cx="1618896" cy="652403"/>
          </a:xfrm>
          <a:prstGeom prst="bentConnector2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100" y="1097238"/>
                <a:ext cx="484868" cy="33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𝐎𝐅</m:t>
                      </m:r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100" y="1097238"/>
                <a:ext cx="484868" cy="3393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9353" y="781439"/>
                <a:ext cx="584418" cy="33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𝐒𝐮𝐛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3" y="781439"/>
                <a:ext cx="584418" cy="339399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>
            <a:stCxn id="25" idx="3"/>
          </p:cNvCxnSpPr>
          <p:nvPr/>
        </p:nvCxnSpPr>
        <p:spPr>
          <a:xfrm>
            <a:off x="1233771" y="951139"/>
            <a:ext cx="1399497" cy="502788"/>
          </a:xfrm>
          <a:prstGeom prst="bentConnector3">
            <a:avLst>
              <a:gd name="adj1" fmla="val 10019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64088" y="1017572"/>
            <a:ext cx="3645431" cy="1435110"/>
            <a:chOff x="5364088" y="1017572"/>
            <a:chExt cx="3645431" cy="1435110"/>
          </a:xfrm>
        </p:grpSpPr>
        <p:sp>
          <p:nvSpPr>
            <p:cNvPr id="12" name="矩形 11"/>
            <p:cNvSpPr/>
            <p:nvPr/>
          </p:nvSpPr>
          <p:spPr>
            <a:xfrm>
              <a:off x="5364088" y="1017572"/>
              <a:ext cx="3456384" cy="1435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82378" y="1521628"/>
                  <a:ext cx="3427141" cy="9310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9092" tIns="49545" rIns="99092" bIns="49545">
                  <a:spAutoFit/>
                </a:bodyPr>
                <a:lstStyle>
                  <a:defPPr>
                    <a:defRPr lang="zh-CN"/>
                  </a:defPPr>
                  <a:lvl1pPr algn="ctr" latinLnBrk="1">
                    <a:defRPr sz="2800" b="1">
                      <a:ea typeface="华文中宋" panose="02010600040101010101" pitchFamily="2" charset="-122"/>
                    </a:defRPr>
                  </a:lvl1pPr>
                  <a:lvl2pPr marL="742950" indent="-285750">
                    <a:defRPr sz="2600" b="1"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marL="285750" indent="-285750" algn="l"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zh-CN" altLang="en-US" sz="1800" b="0" dirty="0" smtClean="0"/>
                    <a:t>当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/>
                        </a:rPr>
                        <m:t>Sub</m:t>
                      </m:r>
                      <m:r>
                        <a:rPr lang="en-US" altLang="zh-CN" sz="1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0" smtClean="0">
                          <a:latin typeface="Cambria Math"/>
                        </a:rPr>
                        <m:t>0</m:t>
                      </m:r>
                    </m:oMath>
                  </a14:m>
                  <a:r>
                    <a:rPr lang="zh-CN" altLang="en-US" sz="1800" b="0" dirty="0" smtClean="0"/>
                    <a:t>时，</a:t>
                  </a:r>
                  <a:r>
                    <a:rPr lang="en-US" altLang="zh-CN" sz="1800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/>
                        </a:rPr>
                        <m:t>R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/>
                        </a:rPr>
                        <m:t>A</m:t>
                      </m:r>
                      <m:r>
                        <a:rPr lang="en-US" altLang="zh-CN" sz="18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/>
                        </a:rPr>
                        <m:t>B</m:t>
                      </m:r>
                    </m:oMath>
                  </a14:m>
                  <a:r>
                    <a:rPr lang="zh-CN" altLang="en-US" sz="1800" b="0" dirty="0" smtClean="0"/>
                    <a:t>；</a:t>
                  </a:r>
                  <a:endParaRPr lang="en-US" altLang="zh-CN" sz="1800" b="0" dirty="0" smtClean="0"/>
                </a:p>
                <a:p>
                  <a:pPr marL="285750" indent="-285750" algn="l"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zh-CN" altLang="en-US" sz="1800" b="0" dirty="0"/>
                    <a:t>当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>
                          <a:latin typeface="Cambria Math"/>
                        </a:rPr>
                        <m:t>Sub</m:t>
                      </m:r>
                      <m:r>
                        <a:rPr lang="en-US" altLang="zh-CN" sz="1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0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zh-CN" altLang="en-US" sz="1800" b="0" dirty="0"/>
                    <a:t>时，</a:t>
                  </a:r>
                  <a:r>
                    <a:rPr lang="en-US" altLang="zh-CN" sz="1800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>
                          <a:latin typeface="Cambria Math"/>
                        </a:rPr>
                        <m:t>R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>
                          <a:latin typeface="Cambria Math"/>
                        </a:rPr>
                        <m:t>A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b="0">
                          <a:latin typeface="Cambria Math"/>
                        </a:rPr>
                        <m:t>B</m:t>
                      </m:r>
                    </m:oMath>
                  </a14:m>
                  <a:r>
                    <a:rPr lang="zh-CN" altLang="en-US" sz="1800" b="0" dirty="0" smtClean="0"/>
                    <a:t>。</a:t>
                  </a:r>
                  <a:endParaRPr lang="en-US" altLang="zh-CN" sz="1800" b="0" dirty="0"/>
                </a:p>
              </p:txBody>
            </p:sp>
          </mc:Choice>
          <mc:Fallback xmlns="">
            <p:sp>
              <p:nvSpPr>
                <p:cNvPr id="3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2378" y="1521628"/>
                  <a:ext cx="3427141" cy="9310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90" b="-3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494557" y="1097238"/>
              <a:ext cx="1368152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1800" dirty="0" smtClean="0"/>
                <a:t>功能说明：</a:t>
              </a:r>
              <a:endParaRPr lang="en-US" altLang="zh-CN" sz="1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41291" y="1097238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𝐙𝐅</m:t>
                      </m:r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91" y="1097238"/>
                <a:ext cx="50206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>
            <a:endCxn id="24" idx="2"/>
          </p:cNvCxnSpPr>
          <p:nvPr/>
        </p:nvCxnSpPr>
        <p:spPr>
          <a:xfrm flipV="1">
            <a:off x="2958960" y="1436637"/>
            <a:ext cx="1082574" cy="520362"/>
          </a:xfrm>
          <a:prstGeom prst="bentConnector2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71008" y="2851973"/>
            <a:ext cx="7777456" cy="1968803"/>
            <a:chOff x="971008" y="2851973"/>
            <a:chExt cx="7777456" cy="1968803"/>
          </a:xfrm>
        </p:grpSpPr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971008" y="3795886"/>
              <a:ext cx="1179384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 dirty="0" smtClean="0"/>
                <a:t>仅供参考</a:t>
              </a:r>
              <a:endParaRPr lang="en-US" altLang="zh-CN" sz="1800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2418458" y="3830694"/>
              <a:ext cx="608724" cy="3074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141" y="2851973"/>
              <a:ext cx="5355323" cy="196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67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32001"/>
            <a:ext cx="4277700" cy="379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539552" y="123478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PC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程序计数器的设计</a:t>
            </a:r>
            <a:endParaRPr lang="zh-CN" altLang="en-US" sz="28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64837" y="910313"/>
                <a:ext cx="14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/>
                        </a:rPr>
                        <m:t>𝒏𝒆𝒙𝒕</m:t>
                      </m:r>
                      <m:r>
                        <a:rPr lang="en-US" altLang="zh-CN" sz="1400">
                          <a:latin typeface="Cambria Math"/>
                        </a:rPr>
                        <m:t>_</m:t>
                      </m:r>
                      <m:r>
                        <a:rPr lang="en-US" altLang="zh-CN" sz="1400">
                          <a:latin typeface="Cambria Math"/>
                        </a:rPr>
                        <m:t>𝒑𝒄</m:t>
                      </m:r>
                      <m:r>
                        <a:rPr lang="en-US" altLang="zh-CN" sz="1400">
                          <a:latin typeface="Cambria Math"/>
                        </a:rPr>
                        <m:t>[</m:t>
                      </m:r>
                      <m:r>
                        <a:rPr lang="en-US" altLang="zh-CN" sz="1400">
                          <a:latin typeface="Cambria Math"/>
                        </a:rPr>
                        <m:t>𝟑𝟏</m:t>
                      </m:r>
                      <m:r>
                        <a:rPr lang="en-US" altLang="zh-CN" sz="1400">
                          <a:latin typeface="Cambria Math"/>
                        </a:rPr>
                        <m:t>:</m:t>
                      </m:r>
                      <m:r>
                        <a:rPr lang="en-US" altLang="zh-CN" sz="1400">
                          <a:latin typeface="Cambria Math"/>
                        </a:rPr>
                        <m:t>𝟎</m:t>
                      </m:r>
                      <m:r>
                        <a:rPr lang="en-US" altLang="zh-CN" sz="1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37" y="910313"/>
                <a:ext cx="1413657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04749" y="1330200"/>
                <a:ext cx="1187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/>
                        </a:rPr>
                        <m:t>𝒂𝒅𝒅𝒓</m:t>
                      </m:r>
                      <m:r>
                        <a:rPr lang="en-US" altLang="zh-CN" sz="1400">
                          <a:latin typeface="Cambria Math"/>
                        </a:rPr>
                        <m:t>[</m:t>
                      </m:r>
                      <m:r>
                        <a:rPr lang="en-US" altLang="zh-CN" sz="1400">
                          <a:latin typeface="Cambria Math"/>
                        </a:rPr>
                        <m:t>𝟑𝟏</m:t>
                      </m:r>
                      <m:r>
                        <a:rPr lang="en-US" altLang="zh-CN" sz="1400">
                          <a:latin typeface="Cambria Math"/>
                        </a:rPr>
                        <m:t>:</m:t>
                      </m:r>
                      <m:r>
                        <a:rPr lang="en-US" altLang="zh-CN" sz="1400">
                          <a:latin typeface="Cambria Math"/>
                        </a:rPr>
                        <m:t>𝟎</m:t>
                      </m:r>
                      <m:r>
                        <a:rPr lang="en-US" altLang="zh-CN" sz="14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49" y="1330200"/>
                <a:ext cx="1187633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>
            <a:stCxn id="36" idx="3"/>
            <a:endCxn id="41" idx="3"/>
          </p:cNvCxnSpPr>
          <p:nvPr/>
        </p:nvCxnSpPr>
        <p:spPr>
          <a:xfrm>
            <a:off x="1234952" y="1727916"/>
            <a:ext cx="44012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6105" y="1574027"/>
                <a:ext cx="708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𝑪𝒍𝒐𝒄𝒌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5" y="1574027"/>
                <a:ext cx="70884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16"/>
          <p:cNvCxnSpPr>
            <a:endCxn id="39" idx="2"/>
          </p:cNvCxnSpPr>
          <p:nvPr/>
        </p:nvCxnSpPr>
        <p:spPr>
          <a:xfrm flipV="1">
            <a:off x="1252587" y="1947803"/>
            <a:ext cx="1180818" cy="36341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675071" y="1462476"/>
            <a:ext cx="1516667" cy="48532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 rot="5400000">
            <a:off x="1647483" y="1643954"/>
            <a:ext cx="223102" cy="16792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</a:endParaRPr>
          </a:p>
        </p:txBody>
      </p:sp>
      <p:cxnSp>
        <p:nvCxnSpPr>
          <p:cNvPr id="42" name="直接连接符 16"/>
          <p:cNvCxnSpPr>
            <a:endCxn id="39" idx="0"/>
          </p:cNvCxnSpPr>
          <p:nvPr/>
        </p:nvCxnSpPr>
        <p:spPr>
          <a:xfrm rot="10800000" flipV="1">
            <a:off x="2433405" y="1064202"/>
            <a:ext cx="731432" cy="39827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3191738" y="1705139"/>
            <a:ext cx="1236246" cy="1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0252" y="2140055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𝑹𝒆𝒔𝒆𝒕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52" y="2140055"/>
                <a:ext cx="71365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8" y="2829068"/>
            <a:ext cx="4029120" cy="164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5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39552" y="123478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寄存器堆的设计（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Register File Design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9968" y="1376176"/>
            <a:ext cx="1991319" cy="2368748"/>
            <a:chOff x="857215" y="2103388"/>
            <a:chExt cx="1991319" cy="2368748"/>
          </a:xfrm>
        </p:grpSpPr>
        <p:grpSp>
          <p:nvGrpSpPr>
            <p:cNvPr id="2" name="组合 1"/>
            <p:cNvGrpSpPr/>
            <p:nvPr/>
          </p:nvGrpSpPr>
          <p:grpSpPr>
            <a:xfrm>
              <a:off x="1331640" y="2600534"/>
              <a:ext cx="1029356" cy="1386206"/>
              <a:chOff x="1331640" y="2600534"/>
              <a:chExt cx="1029356" cy="138620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344984" y="2600534"/>
                <a:ext cx="1013262" cy="1386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338489" y="2600535"/>
                    <a:ext cx="423659" cy="288147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Ra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489" y="2600535"/>
                    <a:ext cx="423659" cy="28814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44985" y="2858881"/>
                    <a:ext cx="423659" cy="288147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Rb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4985" y="2858881"/>
                    <a:ext cx="423659" cy="28814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331640" y="3464515"/>
                    <a:ext cx="423659" cy="288147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Rw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640" y="3464515"/>
                    <a:ext cx="423659" cy="2881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967480" y="2729220"/>
                    <a:ext cx="390767" cy="31892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480" y="2729220"/>
                    <a:ext cx="390767" cy="31892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970229" y="3518944"/>
                    <a:ext cx="390767" cy="31892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0229" y="3518944"/>
                    <a:ext cx="390767" cy="31892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338489" y="3693795"/>
                    <a:ext cx="369778" cy="288147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489" y="3693795"/>
                    <a:ext cx="369778" cy="28814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等腰三角形 22"/>
              <p:cNvSpPr/>
              <p:nvPr/>
            </p:nvSpPr>
            <p:spPr>
              <a:xfrm>
                <a:off x="1750978" y="3857945"/>
                <a:ext cx="192633" cy="1279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52900" y="3134175"/>
                    <a:ext cx="905347" cy="31892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𝐑𝐞𝐠𝐅𝐢𝐥𝐞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900" y="3134175"/>
                    <a:ext cx="905347" cy="31892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671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62148" y="2600535"/>
                    <a:ext cx="423659" cy="288147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Rw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48" y="2600535"/>
                    <a:ext cx="423659" cy="28814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直接连接符 26"/>
            <p:cNvCxnSpPr/>
            <p:nvPr/>
          </p:nvCxnSpPr>
          <p:spPr>
            <a:xfrm>
              <a:off x="857215" y="2744608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70560" y="3002953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7215" y="3602739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64064" y="3832019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374109" y="2897348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358247" y="3678405"/>
              <a:ext cx="474425" cy="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1736765" y="2340600"/>
              <a:ext cx="474425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 flipV="1">
              <a:off x="1614403" y="4234923"/>
              <a:ext cx="474425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038771" y="1387725"/>
            <a:ext cx="3535580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个输出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solidFill>
                  <a:srgbClr val="C00000"/>
                </a:solidFill>
              </a:rPr>
              <a:t>组合逻辑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12"/>
              <p:cNvSpPr txBox="1">
                <a:spLocks noChangeArrowheads="1"/>
              </p:cNvSpPr>
              <p:nvPr/>
            </p:nvSpPr>
            <p:spPr bwMode="auto">
              <a:xfrm>
                <a:off x="3484001" y="1768815"/>
                <a:ext cx="4235292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268288" indent="-268288" algn="l">
                  <a:buFont typeface="Arial" panose="020B0604020202020204" pitchFamily="34" charset="0"/>
                  <a:buChar char="•"/>
                </a:pPr>
                <a:r>
                  <a:rPr lang="en-US" altLang="zh-CN" sz="1800" b="0" dirty="0" smtClean="0"/>
                  <a:t>A</a:t>
                </a:r>
                <a:r>
                  <a:rPr lang="zh-CN" altLang="en-US" sz="1800" b="0" dirty="0" smtClean="0"/>
                  <a:t>输出由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𝑅𝑎</m:t>
                    </m:r>
                  </m:oMath>
                </a14:m>
                <a:r>
                  <a:rPr lang="zh-CN" altLang="en-US" sz="1800" b="0" dirty="0" smtClean="0"/>
                  <a:t>指定的寄存器内容；</a:t>
                </a:r>
                <a:endParaRPr lang="zh-CN" altLang="en-US" sz="1800" b="0" dirty="0"/>
              </a:p>
            </p:txBody>
          </p:sp>
        </mc:Choice>
        <mc:Fallback xmlns="">
          <p:sp>
            <p:nvSpPr>
              <p:cNvPr id="4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4001" y="1768815"/>
                <a:ext cx="4235292" cy="377057"/>
              </a:xfrm>
              <a:prstGeom prst="rect">
                <a:avLst/>
              </a:prstGeom>
              <a:blipFill rotWithShape="1">
                <a:blip r:embed="rId11"/>
                <a:stretch>
                  <a:fillRect l="-865" t="-8065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3471550" y="2176649"/>
                <a:ext cx="4247742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268288" indent="-268288" algn="l">
                  <a:buFont typeface="Arial" panose="020B0604020202020204" pitchFamily="34" charset="0"/>
                  <a:buChar char="•"/>
                </a:pPr>
                <a:r>
                  <a:rPr lang="en-US" altLang="zh-CN" sz="1800" b="0" dirty="0" smtClean="0"/>
                  <a:t>B</a:t>
                </a:r>
                <a:r>
                  <a:rPr lang="zh-CN" altLang="en-US" sz="1800" b="0" dirty="0" smtClean="0"/>
                  <a:t>输出由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 smtClean="0"/>
                  <a:t>指定的寄存器内容；</a:t>
                </a:r>
                <a:endParaRPr lang="zh-CN" altLang="en-US" sz="1800" b="0" dirty="0"/>
              </a:p>
            </p:txBody>
          </p:sp>
        </mc:Choice>
        <mc:Fallback xmlns="">
          <p:sp>
            <p:nvSpPr>
              <p:cNvPr id="4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1550" y="2176649"/>
                <a:ext cx="4247742" cy="377057"/>
              </a:xfrm>
              <a:prstGeom prst="rect">
                <a:avLst/>
              </a:prstGeom>
              <a:blipFill rotWithShape="1">
                <a:blip r:embed="rId12"/>
                <a:stretch>
                  <a:fillRect l="-717" t="-8065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038771" y="2715949"/>
            <a:ext cx="549567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个写端口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solidFill>
                  <a:srgbClr val="C00000"/>
                </a:solidFill>
              </a:rPr>
              <a:t>时序逻辑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12"/>
              <p:cNvSpPr txBox="1">
                <a:spLocks noChangeArrowheads="1"/>
              </p:cNvSpPr>
              <p:nvPr/>
            </p:nvSpPr>
            <p:spPr bwMode="auto">
              <a:xfrm>
                <a:off x="2671890" y="3111342"/>
                <a:ext cx="6340985" cy="93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indent="355600" algn="l">
                  <a:lnSpc>
                    <a:spcPct val="150000"/>
                  </a:lnSpc>
                </a:pPr>
                <a:r>
                  <a:rPr lang="zh-CN" altLang="en-US" sz="1800" b="0" dirty="0" smtClean="0"/>
                  <a:t>当写使能信号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/>
                      </a:rPr>
                      <m:t>𝑤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b="0" dirty="0" smtClean="0"/>
                  <a:t>时，在时钟上升沿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=0→1</m:t>
                    </m:r>
                  </m:oMath>
                </a14:m>
                <a:r>
                  <a:rPr lang="zh-CN" altLang="en-US" sz="1800" b="0" dirty="0" smtClean="0"/>
                  <a:t>时刻，将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sz="1800" b="0" dirty="0" smtClean="0"/>
                  <a:t>端口</a:t>
                </a:r>
                <a:r>
                  <a:rPr lang="zh-CN" altLang="en-US" sz="1800" b="0" dirty="0"/>
                  <a:t>端口送来的数据</a:t>
                </a:r>
                <a:r>
                  <a:rPr lang="zh-CN" altLang="en-US" sz="1800" b="0" dirty="0" smtClean="0"/>
                  <a:t>写入由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1800" b="0" dirty="0" smtClean="0"/>
                  <a:t>指定的寄存器。</a:t>
                </a:r>
                <a:endParaRPr lang="zh-CN" altLang="en-US" sz="1800" b="0" dirty="0"/>
              </a:p>
            </p:txBody>
          </p:sp>
        </mc:Choice>
        <mc:Fallback xmlns="">
          <p:sp>
            <p:nvSpPr>
              <p:cNvPr id="4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1890" y="3111342"/>
                <a:ext cx="6340985" cy="931054"/>
              </a:xfrm>
              <a:prstGeom prst="rect">
                <a:avLst/>
              </a:prstGeom>
              <a:blipFill rotWithShape="1">
                <a:blip r:embed="rId13"/>
                <a:stretch>
                  <a:fillRect l="-673" r="-4327" b="-3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97654" y="771550"/>
            <a:ext cx="747916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通用寄存器组：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32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个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32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位寄存器</a:t>
            </a:r>
            <a:endParaRPr lang="zh-CN" altLang="en-US" sz="2400" b="0" dirty="0">
              <a:solidFill>
                <a:srgbClr val="C00000"/>
              </a:solidFill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642203" y="4227934"/>
            <a:ext cx="5176059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注：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号寄存器的内容固定为</a:t>
            </a:r>
            <a:r>
              <a:rPr lang="en-US" altLang="zh-CN" sz="2000" dirty="0" smtClean="0"/>
              <a:t>0)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97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39552" y="123478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寄存器堆的设计（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Register File Design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7574"/>
            <a:ext cx="4824536" cy="402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1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16807" y="771550"/>
            <a:ext cx="7669459" cy="0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1723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实验目标：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078" name="Picture 6" descr="D:\教学\Computer Organization And Design\Picture\dd6bf5517704a4bc20d34249a0b6343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2304" y="3359125"/>
            <a:ext cx="1114910" cy="9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3325120" y="3262779"/>
            <a:ext cx="5168971" cy="1026114"/>
          </a:xfrm>
          <a:prstGeom prst="wedgeEllipseCallout">
            <a:avLst>
              <a:gd name="adj1" fmla="val -66442"/>
              <a:gd name="adj2" fmla="val -143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oper Black" panose="0208090404030B020404" pitchFamily="18" charset="0"/>
              </a:rPr>
              <a:t> Yes, I can do it!</a:t>
            </a:r>
            <a:endParaRPr lang="zh-CN" altLang="en-US" sz="3200" dirty="0">
              <a:latin typeface="Cooper Black" panose="0208090404030B0204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6053"/>
            <a:ext cx="3878374" cy="173372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7" y="1333699"/>
            <a:ext cx="2075605" cy="11881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818299" y="172349"/>
            <a:ext cx="36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C00000"/>
                </a:solidFill>
                <a:ea typeface="华文中宋" panose="02010600040101010101" pitchFamily="2" charset="-122"/>
              </a:rPr>
              <a:t>单周期</a:t>
            </a:r>
            <a:r>
              <a:rPr lang="en-US" altLang="zh-CN" sz="2800" b="1" dirty="0" smtClean="0">
                <a:solidFill>
                  <a:srgbClr val="C00000"/>
                </a:solidFill>
                <a:ea typeface="华文中宋" panose="0201060004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C00000"/>
                </a:solidFill>
                <a:ea typeface="华文中宋" panose="02010600040101010101" pitchFamily="2" charset="-122"/>
              </a:rPr>
              <a:t>的设计</a:t>
            </a:r>
            <a:endParaRPr lang="zh-CN" sz="2800" b="1" dirty="0">
              <a:solidFill>
                <a:srgbClr val="C00000"/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3109095" y="1779662"/>
            <a:ext cx="1048374" cy="2962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39552" y="123478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取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指电路的设计（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Fetch circuit design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7431460" cy="377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835696" y="1635646"/>
                <a:ext cx="5616624" cy="2600635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𝑭𝒆𝒕𝒄𝒉</m:t>
                      </m:r>
                      <m:r>
                        <a:rPr lang="en-US" altLang="zh-CN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𝑪𝒊𝒓𝒄𝒖𝒊𝒕</m:t>
                      </m:r>
                    </m:oMath>
                  </m:oMathPara>
                </a14:m>
                <a:endParaRPr lang="zh-CN" alt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35646"/>
                <a:ext cx="5616624" cy="2600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444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4067946" y="1275606"/>
            <a:ext cx="0" cy="917964"/>
          </a:xfrm>
          <a:prstGeom prst="line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17461" y="978515"/>
                <a:ext cx="190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𝑫𝒊𝒔𝒑</m:t>
                      </m:r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_</m:t>
                      </m:r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𝑷𝑪𝒂𝒅𝒅𝒓</m:t>
                      </m:r>
                      <m:r>
                        <a:rPr lang="en-US" altLang="zh-CN" sz="1400">
                          <a:solidFill>
                            <a:srgbClr val="0000FF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1400">
                          <a:solidFill>
                            <a:srgbClr val="0000FF"/>
                          </a:solidFill>
                          <a:latin typeface="Cambria Math"/>
                        </a:rPr>
                        <m:t>𝟑𝟏</m:t>
                      </m:r>
                      <m:r>
                        <a:rPr lang="en-US" altLang="zh-CN" sz="1400">
                          <a:solidFill>
                            <a:srgbClr val="0000FF"/>
                          </a:solidFill>
                          <a:latin typeface="Cambria Math"/>
                        </a:rPr>
                        <m:t>:</m:t>
                      </m:r>
                      <m:r>
                        <a:rPr lang="en-US" altLang="zh-CN" sz="1400">
                          <a:solidFill>
                            <a:srgbClr val="0000FF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1400">
                          <a:solidFill>
                            <a:srgbClr val="0000FF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61" y="978515"/>
                <a:ext cx="190096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39552" y="123478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取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指电路的设计（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Fetch_Circuit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550"/>
            <a:ext cx="5506368" cy="396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9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2777778"/>
            <a:ext cx="7315200" cy="99412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 lang="zh-CN"/>
            </a:pPr>
            <a:r>
              <a:rPr lang="zh-CN" sz="4400">
                <a:solidFill>
                  <a:srgbClr val="92D050"/>
                </a:solidFill>
              </a:rPr>
              <a:t/>
            </a:r>
            <a:br>
              <a:rPr lang="zh-CN" sz="4400">
                <a:solidFill>
                  <a:srgbClr val="92D050"/>
                </a:solidFill>
              </a:rPr>
            </a:br>
            <a:r>
              <a:rPr lang="zh-CN" sz="5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您的消息是什么?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817363"/>
            <a:ext cx="9144000" cy="1326137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2743201"/>
            <a:ext cx="7315200" cy="9941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zh-CN" sz="5600"/>
              <a:t/>
            </a:r>
            <a:br>
              <a:rPr lang="zh-CN" sz="5600"/>
            </a:br>
            <a:r>
              <a:rPr lang="zh-CN" sz="5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2010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要实现的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27027"/>
              </p:ext>
            </p:extLst>
          </p:nvPr>
        </p:nvGraphicFramePr>
        <p:xfrm>
          <a:off x="755576" y="771550"/>
          <a:ext cx="7704856" cy="3888000"/>
        </p:xfrm>
        <a:graphic>
          <a:graphicData uri="http://schemas.openxmlformats.org/drawingml/2006/table">
            <a:tbl>
              <a:tblPr firstRow="1" bandRow="1"/>
              <a:tblGrid>
                <a:gridCol w="1185837"/>
                <a:gridCol w="753789"/>
                <a:gridCol w="973350"/>
                <a:gridCol w="898478"/>
                <a:gridCol w="973350"/>
                <a:gridCol w="898478"/>
                <a:gridCol w="973350"/>
                <a:gridCol w="1048224"/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指令类型</a:t>
                      </a:r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指令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n-lt"/>
                          <a:ea typeface="+mj-ea"/>
                        </a:rPr>
                        <a:t>[31:26]</a:t>
                      </a:r>
                      <a:endParaRPr lang="zh-CN" altLang="en-US" sz="1600" b="0" dirty="0">
                        <a:ln>
                          <a:solidFill>
                            <a:sysClr val="windowText" lastClr="000000"/>
                          </a:solidFill>
                        </a:ln>
                        <a:latin typeface="+mn-lt"/>
                        <a:ea typeface="+mj-ea"/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[25:21]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[20:16]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[15:11]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[10:6]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[5:0]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R-</a:t>
                      </a:r>
                      <a:r>
                        <a:rPr lang="zh-CN" altLang="en-US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型</a:t>
                      </a:r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000000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rd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00000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100000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sub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100010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subu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100011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slt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101010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sltu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101011</a:t>
                      </a:r>
                      <a:endParaRPr lang="zh-CN" altLang="en-US" sz="16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I-</a:t>
                      </a:r>
                      <a:r>
                        <a:rPr lang="zh-CN" altLang="en-US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型</a:t>
                      </a:r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ori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001101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5"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rowSpan="5"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addiu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001001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100011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101011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000100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J-</a:t>
                      </a:r>
                      <a:r>
                        <a:rPr lang="zh-CN" altLang="en-US" sz="16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型</a:t>
                      </a:r>
                    </a:p>
                  </a:txBody>
                  <a:tcPr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j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000010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address</a:t>
                      </a:r>
                      <a:endParaRPr lang="zh-CN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T="34290" marB="3429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7649063" y="4112990"/>
            <a:ext cx="240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436180" y="57150"/>
            <a:ext cx="8312284" cy="5143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单周期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CPU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总体电路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985" y="1254525"/>
            <a:ext cx="1539725" cy="38120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Control Unit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77" y="1246352"/>
            <a:ext cx="1485332" cy="397547"/>
          </a:xfrm>
          <a:prstGeom prst="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Fetch Circuit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9523" y="4481244"/>
                <a:ext cx="6412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𝐂𝐥𝐨𝐜𝐤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3" y="4481244"/>
                <a:ext cx="641284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13" y="1286841"/>
                <a:ext cx="594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𝐑𝐞𝐬𝐞𝐭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3" y="1286841"/>
                <a:ext cx="59459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流程图: 终止 20"/>
          <p:cNvSpPr/>
          <p:nvPr/>
        </p:nvSpPr>
        <p:spPr>
          <a:xfrm rot="16200000" flipH="1">
            <a:off x="2267220" y="3489585"/>
            <a:ext cx="507776" cy="23800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endCxn id="73" idx="0"/>
          </p:cNvCxnSpPr>
          <p:nvPr/>
        </p:nvCxnSpPr>
        <p:spPr>
          <a:xfrm rot="16200000" flipH="1">
            <a:off x="436604" y="2962281"/>
            <a:ext cx="2034892" cy="447305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127648" y="3476310"/>
            <a:ext cx="27445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2"/>
            <a:endCxn id="26" idx="1"/>
          </p:cNvCxnSpPr>
          <p:nvPr/>
        </p:nvCxnSpPr>
        <p:spPr>
          <a:xfrm>
            <a:off x="2640112" y="3608589"/>
            <a:ext cx="51589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7648" y="3013799"/>
            <a:ext cx="0" cy="462513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9" idx="3"/>
            <a:endCxn id="7" idx="1"/>
          </p:cNvCxnSpPr>
          <p:nvPr/>
        </p:nvCxnSpPr>
        <p:spPr>
          <a:xfrm>
            <a:off x="2705709" y="1445126"/>
            <a:ext cx="1371276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5547989" y="2723601"/>
            <a:ext cx="623525" cy="1237636"/>
            <a:chOff x="2265848" y="4132511"/>
            <a:chExt cx="703855" cy="1108932"/>
          </a:xfrm>
        </p:grpSpPr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2265848" y="4132511"/>
              <a:ext cx="0" cy="475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2265848" y="4607768"/>
              <a:ext cx="117309" cy="79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 flipH="1">
              <a:off x="2265848" y="4686977"/>
              <a:ext cx="117309" cy="79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2265848" y="4766186"/>
              <a:ext cx="0" cy="475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2265848" y="4132511"/>
              <a:ext cx="703855" cy="2376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V="1">
              <a:off x="2265848" y="5003815"/>
              <a:ext cx="703855" cy="2376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2969703" y="4370139"/>
              <a:ext cx="0" cy="633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656040" y="3018835"/>
            <a:ext cx="386888" cy="607307"/>
          </a:xfrm>
          <a:prstGeom prst="rect">
            <a:avLst/>
          </a:prstGeom>
          <a:noFill/>
          <a:ln w="3810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</a:rPr>
              <a:t>ALU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7878375" y="3591425"/>
            <a:ext cx="28480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6200000">
            <a:off x="1626533" y="4068053"/>
            <a:ext cx="372993" cy="27065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3600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6792306" y="3342418"/>
            <a:ext cx="0" cy="39871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484176" y="3741609"/>
            <a:ext cx="1164887" cy="822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4405491" y="3674676"/>
            <a:ext cx="0" cy="723468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163581" y="3343266"/>
            <a:ext cx="200526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491323" y="3746021"/>
                <a:ext cx="5644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addr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323" y="3746021"/>
                <a:ext cx="564413" cy="215444"/>
              </a:xfrm>
              <a:prstGeom prst="rect">
                <a:avLst/>
              </a:prstGeom>
              <a:blipFill rotWithShape="1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491323" y="4274649"/>
                <a:ext cx="4283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din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323" y="4274649"/>
                <a:ext cx="428336" cy="215444"/>
              </a:xfrm>
              <a:prstGeom prst="rect">
                <a:avLst/>
              </a:prstGeom>
              <a:blipFill rotWithShape="1"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186263" y="4005268"/>
                <a:ext cx="4628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dout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263" y="4005268"/>
                <a:ext cx="462800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2632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连接符 130"/>
          <p:cNvCxnSpPr/>
          <p:nvPr/>
        </p:nvCxnSpPr>
        <p:spPr>
          <a:xfrm>
            <a:off x="7878375" y="3591425"/>
            <a:ext cx="0" cy="521565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855410" y="3828633"/>
            <a:ext cx="300278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73" idx="2"/>
          </p:cNvCxnSpPr>
          <p:nvPr/>
        </p:nvCxnSpPr>
        <p:spPr>
          <a:xfrm>
            <a:off x="1948357" y="4203380"/>
            <a:ext cx="269957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405492" y="1635726"/>
            <a:ext cx="0" cy="684728"/>
          </a:xfrm>
          <a:prstGeom prst="line">
            <a:avLst/>
          </a:prstGeom>
          <a:ln w="317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87489" y="1445126"/>
            <a:ext cx="516245" cy="0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182614" y="2888682"/>
            <a:ext cx="136537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256678" y="2013768"/>
            <a:ext cx="1448813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163581" y="3052829"/>
            <a:ext cx="54191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256678" y="1635726"/>
            <a:ext cx="0" cy="378042"/>
          </a:xfrm>
          <a:prstGeom prst="line">
            <a:avLst/>
          </a:prstGeom>
          <a:ln w="158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156176" y="2730566"/>
                <a:ext cx="590702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𝐙𝐞𝐫𝐨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30566"/>
                <a:ext cx="590702" cy="2881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960113" y="771435"/>
                <a:ext cx="889665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𝐏𝐂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𝐒𝐞𝐥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13" y="771435"/>
                <a:ext cx="889665" cy="2881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263552" y="3447352"/>
                <a:ext cx="259307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𝐫𝐝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52" y="3447352"/>
                <a:ext cx="259307" cy="288147"/>
              </a:xfrm>
              <a:prstGeom prst="rect">
                <a:avLst/>
              </a:prstGeom>
              <a:blipFill rotWithShape="1">
                <a:blip r:embed="rId10"/>
                <a:stretch>
                  <a:fillRect l="-9302" r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263552" y="2749957"/>
                <a:ext cx="344520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𝐫𝐭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52" y="2749957"/>
                <a:ext cx="344520" cy="28814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3495800" y="1451763"/>
                <a:ext cx="504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 b="0" i="0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>
                          <a:latin typeface="Cambria Math"/>
                        </a:rPr>
                        <m:t>𝐟𝐮𝐧𝐜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00" y="1451763"/>
                <a:ext cx="504356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/>
          <p:cNvCxnSpPr/>
          <p:nvPr/>
        </p:nvCxnSpPr>
        <p:spPr>
          <a:xfrm>
            <a:off x="5170823" y="3790798"/>
            <a:ext cx="37716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3564035" y="1137349"/>
                <a:ext cx="377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 b="0" i="0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>
                          <a:latin typeface="Cambria Math"/>
                        </a:rPr>
                        <m:t>𝐎𝐩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35" y="1137349"/>
                <a:ext cx="377280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8065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830348" y="2356163"/>
                <a:ext cx="605660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𝐑𝐞𝐠𝐖𝐫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348" y="2356163"/>
                <a:ext cx="605660" cy="257369"/>
              </a:xfrm>
              <a:prstGeom prst="rect">
                <a:avLst/>
              </a:prstGeom>
              <a:blipFill rotWithShape="1">
                <a:blip r:embed="rId14"/>
                <a:stretch>
                  <a:fillRect l="-1000" r="-200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5931417" y="2356163"/>
                <a:ext cx="658077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𝐀𝐋𝐔𝐜𝐭𝐫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17" y="2356163"/>
                <a:ext cx="658077" cy="25736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7277106" y="2356163"/>
                <a:ext cx="612672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𝐌𝐞𝐦𝐖𝐫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6" y="2356163"/>
                <a:ext cx="612672" cy="257369"/>
              </a:xfrm>
              <a:prstGeom prst="rect">
                <a:avLst/>
              </a:prstGeom>
              <a:blipFill rotWithShape="1">
                <a:blip r:embed="rId16"/>
                <a:stretch>
                  <a:fillRect l="-3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7395497" y="2744608"/>
                <a:ext cx="881441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𝐌𝐞𝐦𝐭𝐨𝐑𝐞𝐠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97" y="2744608"/>
                <a:ext cx="881441" cy="257369"/>
              </a:xfrm>
              <a:prstGeom prst="rect">
                <a:avLst/>
              </a:prstGeom>
              <a:blipFill rotWithShape="1">
                <a:blip r:embed="rId17"/>
                <a:stretch>
                  <a:fillRect l="-1379" r="-206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1176505" y="4184710"/>
                <a:ext cx="518614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𝐢𝐦𝐦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05" y="4184710"/>
                <a:ext cx="518614" cy="28814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541468" y="2356163"/>
                <a:ext cx="627885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𝐑𝐞𝐠𝐃𝐬𝐭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468" y="2356163"/>
                <a:ext cx="627885" cy="257369"/>
              </a:xfrm>
              <a:prstGeom prst="rect">
                <a:avLst/>
              </a:prstGeom>
              <a:blipFill rotWithShape="1">
                <a:blip r:embed="rId19"/>
                <a:stretch>
                  <a:fillRect l="-1942" r="-194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839617" y="2356163"/>
                <a:ext cx="648071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𝐄𝐱𝐭𝐎𝐩𝐭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17" y="2356163"/>
                <a:ext cx="648071" cy="257369"/>
              </a:xfrm>
              <a:prstGeom prst="rect">
                <a:avLst/>
              </a:prstGeom>
              <a:blipFill rotWithShape="1"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048557" y="2356163"/>
                <a:ext cx="676841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𝐀𝐋𝐔𝐬𝐫𝐜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57" y="2356163"/>
                <a:ext cx="676841" cy="2573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直接连接符 229"/>
          <p:cNvCxnSpPr>
            <a:endCxn id="9" idx="2"/>
          </p:cNvCxnSpPr>
          <p:nvPr/>
        </p:nvCxnSpPr>
        <p:spPr>
          <a:xfrm rot="5400000" flipH="1" flipV="1">
            <a:off x="-9994" y="2662099"/>
            <a:ext cx="2991236" cy="954837"/>
          </a:xfrm>
          <a:prstGeom prst="bentConnector3">
            <a:avLst>
              <a:gd name="adj1" fmla="val 89740"/>
            </a:avLst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6260454" y="1137349"/>
            <a:ext cx="2237673" cy="4531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36000" tIns="72000" rIns="36000" bIns="7200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 码 管 显 示</a:t>
            </a:r>
            <a:endParaRPr lang="zh-CN" altLang="en-US" sz="20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244" name="直接连接符 243"/>
          <p:cNvCxnSpPr/>
          <p:nvPr/>
        </p:nvCxnSpPr>
        <p:spPr>
          <a:xfrm>
            <a:off x="1230398" y="2168486"/>
            <a:ext cx="206895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757629" y="1175968"/>
                <a:ext cx="540358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𝐢𝐧𝐬𝐭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29" y="1175968"/>
                <a:ext cx="540358" cy="31892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接连接符 139"/>
          <p:cNvCxnSpPr/>
          <p:nvPr/>
        </p:nvCxnSpPr>
        <p:spPr>
          <a:xfrm>
            <a:off x="3291635" y="1445126"/>
            <a:ext cx="0" cy="72336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1229528" y="3737571"/>
            <a:ext cx="1172576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9352" y="2600534"/>
            <a:ext cx="1013262" cy="1386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62857" y="2600535"/>
                <a:ext cx="423659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Ra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7" y="2600535"/>
                <a:ext cx="423659" cy="28814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69353" y="2858881"/>
                <a:ext cx="423659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Rb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53" y="2858881"/>
                <a:ext cx="423659" cy="2881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56008" y="3464515"/>
                <a:ext cx="423659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Rw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08" y="3464515"/>
                <a:ext cx="423659" cy="28814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91848" y="2729220"/>
                <a:ext cx="390767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48" y="2729220"/>
                <a:ext cx="390767" cy="31892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794597" y="3518944"/>
                <a:ext cx="390767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597" y="3518944"/>
                <a:ext cx="390767" cy="31892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3162857" y="3693795"/>
                <a:ext cx="369778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7" y="3693795"/>
                <a:ext cx="369778" cy="28814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等腰三角形 148"/>
          <p:cNvSpPr/>
          <p:nvPr/>
        </p:nvSpPr>
        <p:spPr>
          <a:xfrm>
            <a:off x="3575346" y="3857945"/>
            <a:ext cx="192633" cy="1279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277268" y="3134175"/>
                <a:ext cx="905347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𝐑𝐞𝐠𝐅𝐢𝐥𝐞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68" y="3134175"/>
                <a:ext cx="905347" cy="318924"/>
              </a:xfrm>
              <a:prstGeom prst="rect">
                <a:avLst/>
              </a:prstGeom>
              <a:blipFill rotWithShape="1">
                <a:blip r:embed="rId29"/>
                <a:stretch>
                  <a:fillRect r="-67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586516" y="2600535"/>
                <a:ext cx="423659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Rw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16" y="2600535"/>
                <a:ext cx="423659" cy="28814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接连接符 162"/>
          <p:cNvCxnSpPr/>
          <p:nvPr/>
        </p:nvCxnSpPr>
        <p:spPr>
          <a:xfrm>
            <a:off x="2524860" y="2320452"/>
            <a:ext cx="0" cy="1039618"/>
          </a:xfrm>
          <a:prstGeom prst="line">
            <a:avLst/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1839616" y="2320452"/>
            <a:ext cx="0" cy="1728396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230398" y="2744608"/>
            <a:ext cx="192561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229528" y="3013799"/>
            <a:ext cx="192648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1263552" y="2441073"/>
                <a:ext cx="344520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𝐫𝐬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52" y="2441073"/>
                <a:ext cx="344520" cy="28814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连接符 176"/>
          <p:cNvCxnSpPr/>
          <p:nvPr/>
        </p:nvCxnSpPr>
        <p:spPr>
          <a:xfrm>
            <a:off x="1839616" y="2320452"/>
            <a:ext cx="6439179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798345" y="2320452"/>
            <a:ext cx="0" cy="280082"/>
          </a:xfrm>
          <a:prstGeom prst="line">
            <a:avLst/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流程图: 终止 186"/>
          <p:cNvSpPr/>
          <p:nvPr/>
        </p:nvSpPr>
        <p:spPr>
          <a:xfrm rot="16200000" flipH="1">
            <a:off x="4783254" y="3671523"/>
            <a:ext cx="507776" cy="23800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9" name="直接连接符 188"/>
          <p:cNvCxnSpPr/>
          <p:nvPr/>
        </p:nvCxnSpPr>
        <p:spPr>
          <a:xfrm>
            <a:off x="4647928" y="3928085"/>
            <a:ext cx="0" cy="275295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4182614" y="3674676"/>
            <a:ext cx="73552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4647928" y="3928085"/>
            <a:ext cx="27021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5912141" y="2320452"/>
            <a:ext cx="0" cy="554188"/>
          </a:xfrm>
          <a:prstGeom prst="line">
            <a:avLst/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5037142" y="2320452"/>
            <a:ext cx="0" cy="1206868"/>
          </a:xfrm>
          <a:prstGeom prst="line">
            <a:avLst/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6921806" y="4203380"/>
                <a:ext cx="695113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𝐌𝐞𝐦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806" y="4203380"/>
                <a:ext cx="695113" cy="318924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直接连接符 217"/>
          <p:cNvCxnSpPr/>
          <p:nvPr/>
        </p:nvCxnSpPr>
        <p:spPr>
          <a:xfrm>
            <a:off x="4405491" y="4398144"/>
            <a:ext cx="207868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7017029" y="3746021"/>
                <a:ext cx="5644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Wmem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29" y="3746021"/>
                <a:ext cx="564413" cy="215444"/>
              </a:xfrm>
              <a:prstGeom prst="rect">
                <a:avLst/>
              </a:prstGeom>
              <a:blipFill rotWithShape="1">
                <a:blip r:embed="rId33"/>
                <a:stretch>
                  <a:fillRect l="-8602" r="-8602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接连接符 256"/>
          <p:cNvCxnSpPr/>
          <p:nvPr/>
        </p:nvCxnSpPr>
        <p:spPr>
          <a:xfrm>
            <a:off x="7263873" y="2320452"/>
            <a:ext cx="0" cy="1420682"/>
          </a:xfrm>
          <a:prstGeom prst="line">
            <a:avLst/>
          </a:prstGeom>
          <a:ln w="158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流程图: 终止 257"/>
          <p:cNvSpPr/>
          <p:nvPr/>
        </p:nvSpPr>
        <p:spPr>
          <a:xfrm rot="16200000" flipH="1">
            <a:off x="8033957" y="3364679"/>
            <a:ext cx="507776" cy="23800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9" name="直接连接符 258"/>
          <p:cNvCxnSpPr/>
          <p:nvPr/>
        </p:nvCxnSpPr>
        <p:spPr>
          <a:xfrm>
            <a:off x="8278795" y="2335712"/>
            <a:ext cx="0" cy="909343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8411328" y="3476310"/>
            <a:ext cx="240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8641443" y="3480100"/>
            <a:ext cx="0" cy="126928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2855410" y="4749382"/>
            <a:ext cx="57825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2855410" y="3826874"/>
            <a:ext cx="0" cy="922508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6705491" y="2013770"/>
            <a:ext cx="0" cy="1039059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10" idx="3"/>
            <a:endCxn id="16" idx="2"/>
          </p:cNvCxnSpPr>
          <p:nvPr/>
        </p:nvCxnSpPr>
        <p:spPr>
          <a:xfrm flipV="1">
            <a:off x="790807" y="3986740"/>
            <a:ext cx="2885176" cy="64839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7" idx="0"/>
            <a:endCxn id="9" idx="0"/>
          </p:cNvCxnSpPr>
          <p:nvPr/>
        </p:nvCxnSpPr>
        <p:spPr>
          <a:xfrm rot="16200000" flipV="1">
            <a:off x="3400860" y="-191464"/>
            <a:ext cx="8173" cy="2883805"/>
          </a:xfrm>
          <a:prstGeom prst="bentConnector3">
            <a:avLst>
              <a:gd name="adj1" fmla="val 289701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/>
              <p:cNvSpPr txBox="1"/>
              <p:nvPr/>
            </p:nvSpPr>
            <p:spPr>
              <a:xfrm>
                <a:off x="7463460" y="1864917"/>
                <a:ext cx="852636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𝐎𝐯𝐞𝐫𝐟𝐥𝐨𝐰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60" y="1864917"/>
                <a:ext cx="852636" cy="288147"/>
              </a:xfrm>
              <a:prstGeom prst="rect">
                <a:avLst/>
              </a:prstGeom>
              <a:blipFill rotWithShape="1">
                <a:blip r:embed="rId34"/>
                <a:stretch>
                  <a:fillRect l="-2857" r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直接连接符 302"/>
          <p:cNvCxnSpPr/>
          <p:nvPr/>
        </p:nvCxnSpPr>
        <p:spPr>
          <a:xfrm>
            <a:off x="6174837" y="3205276"/>
            <a:ext cx="842192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7017029" y="2013770"/>
            <a:ext cx="0" cy="1178353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1"/>
          </p:cNvCxnSpPr>
          <p:nvPr/>
        </p:nvCxnSpPr>
        <p:spPr>
          <a:xfrm flipH="1">
            <a:off x="7018377" y="2008991"/>
            <a:ext cx="445083" cy="4777"/>
          </a:xfrm>
          <a:prstGeom prst="line">
            <a:avLst/>
          </a:prstGeom>
          <a:ln w="158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87474"/>
            <a:ext cx="8036982" cy="51435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Verilog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设计硬件电路的基本方法</a:t>
            </a:r>
            <a:endParaRPr lang="zh-CN" sz="2800" b="1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941" y="830773"/>
            <a:ext cx="7967110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创建工程</a:t>
            </a:r>
            <a:r>
              <a:rPr lang="en-US" altLang="zh-CN" sz="2400" b="1" dirty="0" smtClean="0">
                <a:ea typeface="华文中宋" panose="02010600040101010101" pitchFamily="2" charset="-122"/>
              </a:rPr>
              <a:t>(Project)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模块</a:t>
            </a:r>
            <a:r>
              <a:rPr lang="en-US" altLang="zh-CN" sz="2400" b="1" dirty="0" smtClean="0">
                <a:ea typeface="华文中宋" panose="02010600040101010101" pitchFamily="2" charset="-122"/>
              </a:rPr>
              <a:t>(Module)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的创建</a:t>
            </a:r>
            <a:endParaRPr lang="en-US" altLang="zh-CN" sz="2400" b="1" dirty="0" smtClean="0">
              <a:ea typeface="华文中宋" panose="02010600040101010101" pitchFamily="2" charset="-122"/>
            </a:endParaRPr>
          </a:p>
          <a:p>
            <a:pPr marL="457200" indent="82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ea typeface="华文中宋" panose="02010600040101010101" pitchFamily="2" charset="-122"/>
              </a:rPr>
              <a:t>  </a:t>
            </a:r>
            <a:r>
              <a:rPr lang="zh-CN" altLang="en-US" sz="2400" dirty="0" smtClean="0">
                <a:ea typeface="华文中宋" panose="02010600040101010101" pitchFamily="2" charset="-122"/>
              </a:rPr>
              <a:t>输入代码</a:t>
            </a:r>
            <a:endParaRPr lang="en-US" altLang="zh-CN" sz="2400" dirty="0" smtClean="0">
              <a:ea typeface="华文中宋" panose="02010600040101010101" pitchFamily="2" charset="-122"/>
            </a:endParaRPr>
          </a:p>
          <a:p>
            <a:pPr marL="457200" indent="82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ea typeface="华文中宋" panose="02010600040101010101" pitchFamily="2" charset="-122"/>
              </a:rPr>
              <a:t>语法检查（</a:t>
            </a:r>
            <a:r>
              <a:rPr lang="en-US" altLang="zh-CN" sz="2400" dirty="0"/>
              <a:t>Synthesize – XST</a:t>
            </a:r>
            <a:r>
              <a:rPr lang="zh-CN" altLang="zh-CN" sz="2400" dirty="0"/>
              <a:t>→</a:t>
            </a:r>
            <a:r>
              <a:rPr lang="en-US" altLang="zh-CN" sz="2400" dirty="0"/>
              <a:t>Check Syntax</a:t>
            </a:r>
            <a:r>
              <a:rPr lang="zh-CN" altLang="en-US" sz="2400" dirty="0" smtClean="0">
                <a:ea typeface="华文中宋" panose="02010600040101010101" pitchFamily="2" charset="-122"/>
              </a:rPr>
              <a:t>）</a:t>
            </a:r>
            <a:endParaRPr lang="en-US" altLang="zh-CN" sz="2400" dirty="0" smtClean="0">
              <a:ea typeface="华文中宋" panose="02010600040101010101" pitchFamily="2" charset="-122"/>
            </a:endParaRPr>
          </a:p>
          <a:p>
            <a:pPr marL="457200" indent="82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ea typeface="华文中宋" panose="02010600040101010101" pitchFamily="2" charset="-122"/>
              </a:rPr>
              <a:t>  </a:t>
            </a:r>
            <a:r>
              <a:rPr lang="zh-CN" altLang="en-US" sz="2400" dirty="0" smtClean="0">
                <a:ea typeface="华文中宋" panose="02010600040101010101" pitchFamily="2" charset="-122"/>
              </a:rPr>
              <a:t>综合（</a:t>
            </a:r>
            <a:r>
              <a:rPr lang="en-US" altLang="zh-CN" sz="2400" dirty="0"/>
              <a:t>Synthesize</a:t>
            </a:r>
            <a:r>
              <a:rPr lang="zh-CN" altLang="en-US" sz="2400" dirty="0" smtClean="0">
                <a:ea typeface="华文中宋" panose="02010600040101010101" pitchFamily="2" charset="-122"/>
              </a:rPr>
              <a:t>）</a:t>
            </a:r>
            <a:endParaRPr lang="en-US" altLang="zh-CN" sz="2400" dirty="0" smtClean="0">
              <a:ea typeface="华文中宋" panose="02010600040101010101" pitchFamily="2" charset="-122"/>
            </a:endParaRPr>
          </a:p>
          <a:p>
            <a:pPr marL="457200" indent="82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ea typeface="华文中宋" panose="02010600040101010101" pitchFamily="2" charset="-122"/>
              </a:rPr>
              <a:t>  </a:t>
            </a:r>
            <a:r>
              <a:rPr lang="zh-CN" altLang="en-US" sz="2400" dirty="0" smtClean="0">
                <a:ea typeface="华文中宋" panose="02010600040101010101" pitchFamily="2" charset="-122"/>
              </a:rPr>
              <a:t>仿真（</a:t>
            </a:r>
            <a:r>
              <a:rPr lang="en-US" altLang="zh-CN" sz="2400" dirty="0"/>
              <a:t>Simulation</a:t>
            </a:r>
            <a:r>
              <a:rPr lang="zh-CN" altLang="en-US" sz="2400" dirty="0" smtClean="0">
                <a:ea typeface="华文中宋" panose="02010600040101010101" pitchFamily="2" charset="-122"/>
              </a:rPr>
              <a:t>）</a:t>
            </a:r>
            <a:endParaRPr lang="en-US" altLang="zh-CN" sz="2400" dirty="0">
              <a:ea typeface="华文中宋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b="1" dirty="0" smtClean="0">
                <a:ea typeface="华文中宋" panose="02010600040101010101" pitchFamily="2" charset="-122"/>
              </a:rPr>
              <a:t>创建约束文件（</a:t>
            </a:r>
            <a:r>
              <a:rPr lang="en-US" altLang="zh-CN" sz="2400" b="1" dirty="0" smtClean="0">
                <a:ea typeface="华文中宋" panose="02010600040101010101" pitchFamily="2" charset="-122"/>
              </a:rPr>
              <a:t>UCF</a:t>
            </a:r>
            <a:r>
              <a:rPr lang="zh-CN" altLang="en-US" sz="2400" b="1" dirty="0" smtClean="0"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zh-CN" altLang="en-US" sz="2800" b="1" dirty="0" smtClean="0">
                <a:solidFill>
                  <a:srgbClr val="0000FF"/>
                </a:solidFill>
              </a:rPr>
              <a:t>组合电路的设计方法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5501" y="843558"/>
            <a:ext cx="8424936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一位二选一多路器的设计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flipH="1">
            <a:off x="1198094" y="174134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781427" y="1597141"/>
            <a:ext cx="432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828379" y="2009313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3702362" y="1816427"/>
            <a:ext cx="41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833095" y="1546017"/>
            <a:ext cx="1228971" cy="817820"/>
          </a:xfrm>
          <a:prstGeom prst="rect">
            <a:avLst/>
          </a:prstGeom>
          <a:noFill/>
          <a:ln w="38100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MUX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H="1">
            <a:off x="1198094" y="214781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 flipH="1">
            <a:off x="3062065" y="1954926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860032" y="1851670"/>
            <a:ext cx="3233396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+mn-ea"/>
              </a:rPr>
              <a:t>1. </a:t>
            </a:r>
            <a:r>
              <a:rPr lang="zh-CN" altLang="en-US" sz="2400" b="1" dirty="0" smtClean="0">
                <a:solidFill>
                  <a:srgbClr val="000066"/>
                </a:solidFill>
                <a:latin typeface="+mn-ea"/>
              </a:rPr>
              <a:t>画出真值表；</a:t>
            </a:r>
            <a:endParaRPr lang="en-US" altLang="zh-CN" sz="24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15543" y="2992860"/>
            <a:ext cx="5319836" cy="1313744"/>
            <a:chOff x="1924243" y="3505632"/>
            <a:chExt cx="5319836" cy="1751658"/>
          </a:xfrm>
        </p:grpSpPr>
        <p:sp>
          <p:nvSpPr>
            <p:cNvPr id="64" name="矩形 63"/>
            <p:cNvSpPr/>
            <p:nvPr/>
          </p:nvSpPr>
          <p:spPr>
            <a:xfrm>
              <a:off x="1924243" y="3505632"/>
              <a:ext cx="1063967" cy="743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endParaRPr lang="en-US" altLang="zh-CN" sz="24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ts val="2500"/>
                </a:lnSpc>
              </a:pP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924243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943683" y="3745304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s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1936084" y="3505632"/>
              <a:ext cx="1052126" cy="74372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423250" y="3505632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err="1" smtClean="0">
                  <a:solidFill>
                    <a:schemeClr val="tx1"/>
                  </a:solidFill>
                  <a:latin typeface="+mn-ea"/>
                </a:rPr>
                <a:t>ab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924243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988211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00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052178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10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116145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11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180112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</a:rPr>
                <a:t>01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9882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882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052180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052180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116148" y="4252489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116148" y="4753416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801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1801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828379" y="2403356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s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4" name="直接连接符 3"/>
          <p:cNvCxnSpPr>
            <a:stCxn id="32" idx="3"/>
            <a:endCxn id="12" idx="2"/>
          </p:cNvCxnSpPr>
          <p:nvPr/>
        </p:nvCxnSpPr>
        <p:spPr>
          <a:xfrm flipV="1">
            <a:off x="1183965" y="2363837"/>
            <a:ext cx="1263616" cy="224185"/>
          </a:xfrm>
          <a:prstGeom prst="bentConnector2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682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组合电路的设计方法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90102" y="843559"/>
            <a:ext cx="6934226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2. 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化简，得到输出信号的逻辑表达式；</a:t>
            </a:r>
            <a:endParaRPr lang="en-US" altLang="zh-CN" sz="2400" b="1" dirty="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587316" y="4011910"/>
                <a:ext cx="3825349" cy="5232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𝒔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𝒔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16" y="4011910"/>
                <a:ext cx="382534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971600" y="3363838"/>
            <a:ext cx="424847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二选一多路器的逻辑表达式：</a:t>
            </a:r>
            <a:endParaRPr lang="en-US" altLang="zh-CN" sz="20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41959"/>
                  </p:ext>
                </p:extLst>
              </p:nvPr>
            </p:nvGraphicFramePr>
            <p:xfrm>
              <a:off x="1403648" y="1713049"/>
              <a:ext cx="5080000" cy="1245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50405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41959"/>
                  </p:ext>
                </p:extLst>
              </p:nvPr>
            </p:nvGraphicFramePr>
            <p:xfrm>
              <a:off x="1403648" y="1713049"/>
              <a:ext cx="5080000" cy="1245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50405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599" t="-1205" r="-299401" b="-146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1807" t="-1205" r="-201205" b="-146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1205" r="-100000" b="-146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0000" t="-1205" b="-1469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9" t="-140000" r="-3994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599" t="-140000" r="-2994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1807" t="-140000" r="-20120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140000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0000" t="-140000" b="-1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9" t="-236066" r="-39940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599" t="-236066" r="-29940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1807" t="-236066" r="-20120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236066" r="-1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0000" t="-23606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55032" y="1713049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𝐚𝐛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32" y="1713049"/>
                <a:ext cx="5036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449309" y="1897715"/>
                <a:ext cx="346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𝐬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09" y="1897715"/>
                <a:ext cx="34656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716016" y="1563638"/>
            <a:ext cx="3161828" cy="1010821"/>
            <a:chOff x="4716016" y="1563638"/>
            <a:chExt cx="3161828" cy="1010821"/>
          </a:xfrm>
        </p:grpSpPr>
        <p:sp>
          <p:nvSpPr>
            <p:cNvPr id="9" name="椭圆 8"/>
            <p:cNvSpPr/>
            <p:nvPr/>
          </p:nvSpPr>
          <p:spPr>
            <a:xfrm>
              <a:off x="4716016" y="2214419"/>
              <a:ext cx="1584176" cy="36004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4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70407" y="1563638"/>
                  <a:ext cx="7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𝒔</m:t>
                            </m:r>
                          </m:e>
                        </m:acc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407" y="1563638"/>
                  <a:ext cx="70743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肘形连接符 10"/>
            <p:cNvCxnSpPr>
              <a:stCxn id="9" idx="6"/>
              <a:endCxn id="64" idx="2"/>
            </p:cNvCxnSpPr>
            <p:nvPr/>
          </p:nvCxnSpPr>
          <p:spPr>
            <a:xfrm flipV="1">
              <a:off x="6300192" y="1963748"/>
              <a:ext cx="1223934" cy="43069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707904" y="2574459"/>
            <a:ext cx="4169939" cy="1318140"/>
            <a:chOff x="3707904" y="2574459"/>
            <a:chExt cx="4169939" cy="1318140"/>
          </a:xfrm>
        </p:grpSpPr>
        <p:sp>
          <p:nvSpPr>
            <p:cNvPr id="66" name="椭圆 65"/>
            <p:cNvSpPr/>
            <p:nvPr/>
          </p:nvSpPr>
          <p:spPr>
            <a:xfrm>
              <a:off x="3707904" y="2574459"/>
              <a:ext cx="1584176" cy="36004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4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70406" y="3492489"/>
                  <a:ext cx="7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406" y="3492489"/>
                  <a:ext cx="70743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肘形连接符 69"/>
            <p:cNvCxnSpPr>
              <a:stCxn id="66" idx="4"/>
              <a:endCxn id="68" idx="0"/>
            </p:cNvCxnSpPr>
            <p:nvPr/>
          </p:nvCxnSpPr>
          <p:spPr>
            <a:xfrm rot="16200000" flipH="1">
              <a:off x="5733063" y="1701427"/>
              <a:ext cx="557990" cy="30241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8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sz="3200" b="1" dirty="0" smtClean="0">
                <a:solidFill>
                  <a:srgbClr val="0000FF"/>
                </a:solidFill>
              </a:rPr>
              <a:t>组合电路的设计方法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09610" y="771550"/>
            <a:ext cx="6934226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+mn-ea"/>
              </a:rPr>
              <a:t>3. </a:t>
            </a:r>
            <a:r>
              <a:rPr lang="zh-CN" altLang="en-US" sz="2400" b="1" dirty="0" smtClean="0">
                <a:solidFill>
                  <a:srgbClr val="000066"/>
                </a:solidFill>
                <a:latin typeface="+mn-ea"/>
              </a:rPr>
              <a:t>根据逻辑表达式画出电路图；</a:t>
            </a:r>
            <a:endParaRPr lang="en-US" altLang="zh-CN" sz="24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13032" y="2448272"/>
            <a:ext cx="6764451" cy="1640453"/>
            <a:chOff x="1267234" y="2341547"/>
            <a:chExt cx="6764451" cy="1640453"/>
          </a:xfrm>
        </p:grpSpPr>
        <p:sp>
          <p:nvSpPr>
            <p:cNvPr id="6" name="流程图: 延期 5"/>
            <p:cNvSpPr/>
            <p:nvPr/>
          </p:nvSpPr>
          <p:spPr>
            <a:xfrm>
              <a:off x="4503024" y="2552920"/>
              <a:ext cx="572977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056784" y="3395034"/>
              <a:ext cx="263847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072382" y="3660043"/>
              <a:ext cx="262287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38456" y="3092981"/>
              <a:ext cx="0" cy="56706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38456" y="3092981"/>
              <a:ext cx="1332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流程图: 摘录 13"/>
            <p:cNvSpPr/>
            <p:nvPr/>
          </p:nvSpPr>
          <p:spPr>
            <a:xfrm rot="5400000">
              <a:off x="3229383" y="2894958"/>
              <a:ext cx="351038" cy="396044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4070976" y="2919525"/>
              <a:ext cx="0" cy="17345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070976" y="2919525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056784" y="2660934"/>
              <a:ext cx="243551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流程图: 延期 63"/>
            <p:cNvSpPr/>
            <p:nvPr/>
          </p:nvSpPr>
          <p:spPr>
            <a:xfrm>
              <a:off x="4522161" y="3309004"/>
              <a:ext cx="553840" cy="4320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520417" y="3047595"/>
              <a:ext cx="38603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076001" y="2779702"/>
              <a:ext cx="86855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076001" y="3525028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520417" y="3047595"/>
              <a:ext cx="0" cy="48367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337626" y="2890857"/>
              <a:ext cx="92091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流程图: 离页连接符 90"/>
            <p:cNvSpPr/>
            <p:nvPr/>
          </p:nvSpPr>
          <p:spPr>
            <a:xfrm rot="16200000">
              <a:off x="7392602" y="2727036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𝐚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65" y="2487809"/>
                  <a:ext cx="42351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267234" y="3145678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234" y="3145678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𝐬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8" y="3486918"/>
                  <a:ext cx="40748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/>
                          </a:rPr>
                          <m:t>𝐜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599" y="2631317"/>
                  <a:ext cx="40908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矩形 96"/>
            <p:cNvSpPr/>
            <p:nvPr/>
          </p:nvSpPr>
          <p:spPr>
            <a:xfrm>
              <a:off x="2482850" y="2341547"/>
              <a:ext cx="4424817" cy="1640453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新月形 2"/>
            <p:cNvSpPr/>
            <p:nvPr/>
          </p:nvSpPr>
          <p:spPr>
            <a:xfrm flipH="1">
              <a:off x="5845154" y="2660934"/>
              <a:ext cx="482449" cy="459847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离页连接符 46"/>
            <p:cNvSpPr/>
            <p:nvPr/>
          </p:nvSpPr>
          <p:spPr>
            <a:xfrm rot="16200000">
              <a:off x="1907398" y="2497113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离页连接符 47"/>
            <p:cNvSpPr/>
            <p:nvPr/>
          </p:nvSpPr>
          <p:spPr>
            <a:xfrm rot="16200000">
              <a:off x="1872937" y="3212691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离页连接符 48"/>
            <p:cNvSpPr/>
            <p:nvPr/>
          </p:nvSpPr>
          <p:spPr>
            <a:xfrm rot="16200000">
              <a:off x="1907398" y="3496222"/>
              <a:ext cx="84711" cy="327641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65173" y="3050040"/>
              <a:ext cx="85883" cy="85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09485" y="1419622"/>
                <a:ext cx="3825349" cy="5232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𝒔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𝒔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85" y="1419622"/>
                <a:ext cx="38253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1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sz="3200" b="1" dirty="0" smtClean="0">
                <a:solidFill>
                  <a:srgbClr val="0000FF"/>
                </a:solidFill>
              </a:rPr>
              <a:t>Verilog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不同层次的电路设计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03377" y="955306"/>
            <a:ext cx="8073079" cy="30469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晶体管开关级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Switch Level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；</a:t>
            </a:r>
            <a:endParaRPr lang="en-US" altLang="zh-CN" sz="2400" b="1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marL="514350" lvl="1" indent="-5143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逻辑门级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Gate Level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或结构风格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Structural Style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sz="2400" b="1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pPr marL="514350" lvl="1" indent="-5143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寄存器传输级</a:t>
            </a:r>
            <a:r>
              <a:rPr lang="en-US" altLang="zh-CN" sz="24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RTL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或数据流风格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Dataflow Style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  <a:p>
            <a:pPr marL="514350" lvl="1" indent="-5143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功能</a:t>
            </a:r>
            <a:r>
              <a:rPr lang="en-US" altLang="zh-CN" sz="24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行为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描述风格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Behavioral Style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679</Words>
  <Application>Microsoft Office PowerPoint</Application>
  <PresentationFormat>全屏显示(16:9)</PresentationFormat>
  <Paragraphs>255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PowerPoint 2010 简介</vt:lpstr>
      <vt:lpstr>PowerPoint 演示文稿</vt:lpstr>
      <vt:lpstr>PowerPoint 演示文稿</vt:lpstr>
      <vt:lpstr>要实现的MIPS指令</vt:lpstr>
      <vt:lpstr>PowerPoint 演示文稿</vt:lpstr>
      <vt:lpstr>Verilog设计硬件电路的基本方法</vt:lpstr>
      <vt:lpstr>组合电路的设计方法</vt:lpstr>
      <vt:lpstr>组合电路的设计方法</vt:lpstr>
      <vt:lpstr>组合电路的设计方法</vt:lpstr>
      <vt:lpstr>Verilog不同层次的电路设计</vt:lpstr>
      <vt:lpstr>逻辑门级设计</vt:lpstr>
      <vt:lpstr>逻辑门级设计</vt:lpstr>
      <vt:lpstr>数据流风格设计(assign)</vt:lpstr>
      <vt:lpstr>功能描述（行为级）风格设计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2023-05-19T16:05:46Z</dcterms:modified>
</cp:coreProperties>
</file>