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>
  <p:sldMasterIdLst>
    <p:sldMasterId id="2147483648" r:id="rId1"/>
    <p:sldMasterId id="2147483651" r:id="rId3"/>
  </p:sldMasterIdLst>
  <p:notesMasterIdLst>
    <p:notesMasterId r:id="rId5"/>
  </p:notesMasterIdLst>
  <p:handoutMasterIdLst>
    <p:handoutMasterId r:id="rId66"/>
  </p:handoutMasterIdLst>
  <p:sldIdLst>
    <p:sldId id="631" r:id="rId4"/>
    <p:sldId id="259" r:id="rId6"/>
    <p:sldId id="565" r:id="rId7"/>
    <p:sldId id="638" r:id="rId8"/>
    <p:sldId id="566" r:id="rId9"/>
    <p:sldId id="639" r:id="rId10"/>
    <p:sldId id="640" r:id="rId11"/>
    <p:sldId id="574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  <p:sldId id="585" r:id="rId21"/>
    <p:sldId id="586" r:id="rId22"/>
    <p:sldId id="587" r:id="rId23"/>
    <p:sldId id="588" r:id="rId24"/>
    <p:sldId id="589" r:id="rId25"/>
    <p:sldId id="590" r:id="rId26"/>
    <p:sldId id="633" r:id="rId27"/>
    <p:sldId id="645" r:id="rId28"/>
    <p:sldId id="398" r:id="rId29"/>
    <p:sldId id="646" r:id="rId30"/>
    <p:sldId id="437" r:id="rId31"/>
    <p:sldId id="438" r:id="rId32"/>
    <p:sldId id="439" r:id="rId33"/>
    <p:sldId id="443" r:id="rId34"/>
    <p:sldId id="444" r:id="rId35"/>
    <p:sldId id="445" r:id="rId36"/>
    <p:sldId id="618" r:id="rId37"/>
    <p:sldId id="619" r:id="rId38"/>
    <p:sldId id="447" r:id="rId39"/>
    <p:sldId id="635" r:id="rId40"/>
    <p:sldId id="630" r:id="rId41"/>
    <p:sldId id="622" r:id="rId42"/>
    <p:sldId id="623" r:id="rId43"/>
    <p:sldId id="624" r:id="rId44"/>
    <p:sldId id="659" r:id="rId45"/>
    <p:sldId id="660" r:id="rId46"/>
    <p:sldId id="647" r:id="rId47"/>
    <p:sldId id="648" r:id="rId48"/>
    <p:sldId id="649" r:id="rId49"/>
    <p:sldId id="661" r:id="rId50"/>
    <p:sldId id="650" r:id="rId51"/>
    <p:sldId id="651" r:id="rId52"/>
    <p:sldId id="652" r:id="rId53"/>
    <p:sldId id="654" r:id="rId54"/>
    <p:sldId id="662" r:id="rId55"/>
    <p:sldId id="663" r:id="rId56"/>
    <p:sldId id="664" r:id="rId57"/>
    <p:sldId id="665" r:id="rId58"/>
    <p:sldId id="666" r:id="rId59"/>
    <p:sldId id="667" r:id="rId60"/>
    <p:sldId id="653" r:id="rId61"/>
    <p:sldId id="656" r:id="rId62"/>
    <p:sldId id="657" r:id="rId63"/>
    <p:sldId id="658" r:id="rId64"/>
    <p:sldId id="655" r:id="rId65"/>
  </p:sldIdLst>
  <p:sldSz cx="9144000" cy="6858000" type="screen4x3"/>
  <p:notesSz cx="9979025" cy="6833870"/>
  <p:custDataLst>
    <p:tags r:id="rId7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8000"/>
    <a:srgbClr val="FF3300"/>
    <a:srgbClr val="0066FF"/>
    <a:srgbClr val="FF00FF"/>
    <a:srgbClr val="FFFF00"/>
    <a:srgbClr val="006600"/>
    <a:srgbClr val="00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4" autoAdjust="0"/>
  </p:normalViewPr>
  <p:slideViewPr>
    <p:cSldViewPr showGuides="1">
      <p:cViewPr varScale="1">
        <p:scale>
          <a:sx n="87" d="100"/>
          <a:sy n="87" d="100"/>
        </p:scale>
        <p:origin x="-1358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2580" y="-84"/>
      </p:cViewPr>
      <p:guideLst>
        <p:guide orient="horz" pos="2153"/>
        <p:guide pos="314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0" Type="http://schemas.openxmlformats.org/officeDocument/2006/relationships/tags" Target="tags/tag1.xml"/><Relationship Id="rId7" Type="http://schemas.openxmlformats.org/officeDocument/2006/relationships/slide" Target="slides/slide3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handoutMaster" Target="handoutMasters/handoutMaster1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2435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53088" y="0"/>
            <a:ext cx="4324350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C73531A-2398-4A22-BA91-13C84C15A88F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91288"/>
            <a:ext cx="4324350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53088" y="6491288"/>
            <a:ext cx="4324350" cy="3413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6704C71-1DB4-4448-A4A9-02DA9FB0D6E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53088" y="0"/>
            <a:ext cx="4324350" cy="341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1363" y="512763"/>
            <a:ext cx="3416300" cy="25622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8538" y="3246438"/>
            <a:ext cx="7981950" cy="30749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53088" y="6491288"/>
            <a:ext cx="4324350" cy="3413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A685FB1-578F-498C-8179-3DA92185189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331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DC49EC6-BA10-449D-B471-19BE4A1AF3BA}" type="slidenum">
              <a:rPr lang="en-US" altLang="zh-CN" sz="1200" smtClean="0">
                <a:latin typeface="Arial" panose="020B0604020202020204" pitchFamily="34" charset="0"/>
              </a:rPr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988165D-4AC6-46B9-8001-C31AE516B762}" type="slidenum">
              <a:rPr lang="zh-CN" altLang="en-US" sz="1200" smtClean="0"/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FEC9A45-C644-4925-A42A-EFD290468979}" type="slidenum">
              <a:rPr lang="zh-CN" altLang="en-US" sz="1200" smtClean="0"/>
            </a:fld>
            <a:endParaRPr lang="en-US" altLang="zh-CN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C7B74EE-3122-4876-BBF9-B0C0CCD4BAA3}" type="slidenum">
              <a:rPr lang="zh-CN" altLang="en-US" sz="1200" smtClean="0"/>
            </a:fld>
            <a:endParaRPr lang="en-US" altLang="zh-CN" sz="120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5964743-9AFA-4A6E-9979-98772B0CEF02}" type="slidenum">
              <a:rPr lang="zh-CN" altLang="en-US" sz="1200" smtClean="0"/>
            </a:fld>
            <a:endParaRPr lang="en-US" altLang="zh-CN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DCE8F93-910F-4542-8BC6-027459ECD3F7}" type="slidenum">
              <a:rPr lang="zh-CN" altLang="en-US" sz="1200" smtClean="0"/>
            </a:fld>
            <a:endParaRPr lang="en-US" altLang="zh-CN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AE74054-3954-4FD5-A10B-C66C2B946FDB}" type="slidenum">
              <a:rPr lang="zh-CN" altLang="en-US" sz="1200" smtClean="0"/>
            </a:fld>
            <a:endParaRPr lang="en-US" altLang="zh-CN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D89592F-F168-425E-BD1C-E2DA1FA44E8A}" type="slidenum">
              <a:rPr lang="zh-CN" altLang="en-US" sz="1200" smtClean="0"/>
            </a:fld>
            <a:endParaRPr lang="en-US" altLang="zh-CN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48A875D-EBEE-4692-B0E6-1E9B4EA97038}" type="slidenum">
              <a:rPr lang="zh-CN" altLang="en-US" sz="1200" smtClean="0"/>
            </a:fld>
            <a:endParaRPr lang="en-US" altLang="zh-CN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A8DF577-3990-40CA-93E6-D89C46C424DD}" type="slidenum">
              <a:rPr lang="zh-CN" altLang="en-US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3E0CB49-81A1-4280-8226-9CE21008AF04}" type="slidenum">
              <a:rPr lang="zh-CN" altLang="en-US" sz="1200" smtClean="0"/>
            </a:fld>
            <a:endParaRPr lang="en-US" altLang="zh-CN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368360F-B699-4E66-A399-427A25A84D43}" type="slidenum">
              <a:rPr lang="zh-CN" altLang="en-US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44B1D13-CEC7-4F26-93C8-E89C505993EC}" type="slidenum">
              <a:rPr lang="zh-CN" altLang="en-US" sz="1200" smtClean="0"/>
            </a:fld>
            <a:endParaRPr lang="en-US" altLang="zh-CN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45E9DEE-EBCA-47CD-B5D9-3370F5FEBC62}" type="slidenum">
              <a:rPr lang="zh-CN" altLang="en-US" sz="1200" smtClean="0"/>
            </a:fld>
            <a:endParaRPr lang="en-US" altLang="zh-CN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1971324-0916-4941-BC7B-E763416F4878}" type="slidenum">
              <a:rPr lang="zh-CN" altLang="en-US" sz="1200" smtClean="0"/>
            </a:fld>
            <a:endParaRPr lang="en-US" altLang="zh-CN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771B7A8-4D17-42E1-8C65-053FAE95F3FE}" type="slidenum">
              <a:rPr lang="zh-CN" altLang="en-US" sz="1200" smtClean="0"/>
            </a:fld>
            <a:endParaRPr lang="en-US" altLang="zh-CN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8736D75-F25F-4D62-B212-B7E1C584E085}" type="slidenum">
              <a:rPr lang="zh-CN" altLang="en-US" sz="1200" smtClean="0"/>
            </a:fld>
            <a:endParaRPr lang="en-US" altLang="zh-CN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A606B7C-AC62-403E-9A0D-05409351A2FD}" type="slidenum">
              <a:rPr lang="zh-CN" altLang="en-US" sz="1200" smtClean="0"/>
            </a:fld>
            <a:endParaRPr lang="en-US" altLang="zh-CN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8EF088E-9E22-4E90-90F3-7BA6FBEFF7BB}" type="slidenum">
              <a:rPr lang="zh-CN" altLang="en-US" sz="1200" smtClean="0"/>
            </a:fld>
            <a:endParaRPr lang="en-US" altLang="zh-CN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B0F81E8-8B8F-4AB1-9D63-DD6D9D3916D6}" type="slidenum">
              <a:rPr lang="zh-CN" altLang="en-US" sz="1200" smtClean="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F74CA59-99BC-4832-BB32-7570D8525172}" type="slidenum">
              <a:rPr lang="zh-CN" altLang="en-US" sz="1200" smtClean="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BD057AD-AB45-4D5E-BC15-0E973F4584F4}" type="slidenum">
              <a:rPr lang="zh-CN" altLang="en-US" sz="1200" smtClean="0">
                <a:solidFill>
                  <a:srgbClr val="000000"/>
                </a:solidFill>
              </a:rPr>
            </a:fld>
            <a:endParaRPr lang="en-US" altLang="zh-CN" sz="120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A8DF577-3990-40CA-93E6-D89C46C424DD}" type="slidenum">
              <a:rPr lang="zh-CN" altLang="en-US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6A7C7E-5067-42AA-891B-B5D63FC5BAD3}" type="slidenum">
              <a:rPr lang="zh-CN" altLang="en-US" sz="1200" smtClean="0"/>
            </a:fld>
            <a:endParaRPr lang="en-US" altLang="zh-CN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9C3CAE0-4BB1-4EC4-BEE2-8BD996540CA1}" type="slidenum">
              <a:rPr lang="zh-CN" altLang="en-US" sz="1200" smtClean="0"/>
            </a:fld>
            <a:endParaRPr lang="en-US" altLang="zh-CN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2A48DC0-F840-4E35-9A2F-0B812AE639DA}" type="slidenum">
              <a:rPr lang="zh-CN" altLang="en-US" sz="1200" smtClean="0"/>
            </a:fld>
            <a:endParaRPr lang="en-US" altLang="zh-CN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2DC420B-4C72-46C6-B9DD-D86C6B16BC25}" type="slidenum">
              <a:rPr lang="zh-CN" altLang="en-US" sz="1200" smtClean="0"/>
            </a:fld>
            <a:endParaRPr lang="en-US" altLang="zh-CN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54A066C-1871-466B-A29E-130DF90F32D5}" type="slidenum">
              <a:rPr lang="zh-CN" altLang="en-US" sz="1200" smtClean="0"/>
            </a:fld>
            <a:endParaRPr lang="en-US" altLang="zh-CN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8BA0A85-EE41-439E-ABB4-442C930AA98F}" type="slidenum">
              <a:rPr lang="zh-CN" altLang="en-US" sz="1200" smtClean="0"/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989513" y="1793875"/>
            <a:ext cx="0" cy="0"/>
          </a:xfrm>
          <a:solidFill>
            <a:srgbClr val="FFFFFF"/>
          </a:solidFill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0325" y="4679950"/>
            <a:ext cx="2041525" cy="2063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altLang="zh-CN"/>
              <a:t>a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441325" y="407988"/>
            <a:ext cx="7845425" cy="608012"/>
          </a:xfrm>
          <a:prstGeom prst="parallelogram">
            <a:avLst>
              <a:gd name="adj" fmla="val 0"/>
            </a:avLst>
          </a:prstGeom>
          <a:pattFill prst="dkHorz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华文中宋" panose="0201060004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8086725" y="407988"/>
            <a:ext cx="395288" cy="5969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华文中宋" panose="020106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41325" y="5988050"/>
            <a:ext cx="7845425" cy="1905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387350"/>
            <a:ext cx="6127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037" y="1390651"/>
            <a:ext cx="7772400" cy="1780381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038" y="3190876"/>
            <a:ext cx="7779418" cy="7905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52450" y="6356350"/>
            <a:ext cx="20574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8FB0046-701B-4ECA-949D-D97D9E2D36A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81750" y="6356350"/>
            <a:ext cx="20574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936875" y="6356350"/>
            <a:ext cx="3270250" cy="365125"/>
          </a:xfrm>
        </p:spPr>
        <p:txBody>
          <a:bodyPr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7538" y="407988"/>
            <a:ext cx="314325" cy="655637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华文中宋" panose="0201060004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98550" y="1033463"/>
            <a:ext cx="67786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20700" y="6249988"/>
            <a:ext cx="80835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948" y="365126"/>
            <a:ext cx="6778228" cy="668337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935" y="1466056"/>
            <a:ext cx="7886700" cy="4579144"/>
          </a:xfrm>
        </p:spPr>
        <p:txBody>
          <a:bodyPr/>
          <a:lstStyle>
            <a:lvl1pPr>
              <a:defRPr sz="2800" b="1" baseline="0"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>
              <a:defRPr sz="2000" b="1" baseline="0">
                <a:latin typeface="Times New Roman" panose="02020603050405020304" pitchFamily="18" charset="0"/>
              </a:defRPr>
            </a:lvl3pPr>
            <a:lvl4pPr>
              <a:defRPr sz="1800" b="1" baseline="0">
                <a:latin typeface="Times New Roman" panose="02020603050405020304" pitchFamily="18" charset="0"/>
              </a:defRPr>
            </a:lvl4pPr>
            <a:lvl5pPr>
              <a:defRPr sz="1800" b="1"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52450" y="6356350"/>
            <a:ext cx="20574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B6E3B039-2E99-4B78-8435-A918FA1EAB0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81750" y="6356350"/>
            <a:ext cx="20574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441325" y="407988"/>
            <a:ext cx="7845425" cy="608012"/>
          </a:xfrm>
          <a:prstGeom prst="parallelogram">
            <a:avLst>
              <a:gd name="adj" fmla="val 0"/>
            </a:avLst>
          </a:prstGeom>
          <a:pattFill prst="dkHorz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8086725" y="407988"/>
            <a:ext cx="395288" cy="5969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41325" y="5988050"/>
            <a:ext cx="7845425" cy="1905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387350"/>
            <a:ext cx="6127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037" y="1390651"/>
            <a:ext cx="7772400" cy="1780381"/>
          </a:xfrm>
        </p:spPr>
        <p:txBody>
          <a:bodyPr>
            <a:normAutofit/>
          </a:bodyPr>
          <a:lstStyle>
            <a:lvl1pPr algn="ctr">
              <a:defRPr sz="4800" b="1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8038" y="3190876"/>
            <a:ext cx="7779418" cy="7905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latin typeface="仿宋" panose="02010609060101010101" pitchFamily="49" charset="-122"/>
                <a:ea typeface="仿宋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52450" y="6356350"/>
            <a:ext cx="20574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AB5A961-7409-4948-892B-2CE66B3DB77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81750" y="6356350"/>
            <a:ext cx="2057400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936875" y="6356350"/>
            <a:ext cx="3270250" cy="365125"/>
          </a:xfrm>
        </p:spPr>
        <p:txBody>
          <a:bodyPr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7538" y="407988"/>
            <a:ext cx="314325" cy="655637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1098550" y="1033463"/>
            <a:ext cx="67786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20700" y="6249988"/>
            <a:ext cx="80835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948" y="365126"/>
            <a:ext cx="6778228" cy="668337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accent1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935" y="1466056"/>
            <a:ext cx="7886700" cy="4579144"/>
          </a:xfrm>
        </p:spPr>
        <p:txBody>
          <a:bodyPr/>
          <a:lstStyle>
            <a:lvl1pPr>
              <a:defRPr sz="2800" b="1" baseline="0">
                <a:latin typeface="Times New Roman" panose="02020603050405020304" pitchFamily="18" charset="0"/>
                <a:ea typeface="仿宋" panose="02010609060101010101" pitchFamily="49" charset="-122"/>
              </a:defRPr>
            </a:lvl1pPr>
            <a:lvl2pPr>
              <a:defRPr sz="2400" b="1" baseline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2pPr>
            <a:lvl3pPr>
              <a:defRPr sz="2000" b="1" baseline="0">
                <a:latin typeface="Times New Roman" panose="02020603050405020304" pitchFamily="18" charset="0"/>
              </a:defRPr>
            </a:lvl3pPr>
            <a:lvl4pPr>
              <a:defRPr sz="1800" b="1" baseline="0">
                <a:latin typeface="Times New Roman" panose="02020603050405020304" pitchFamily="18" charset="0"/>
              </a:defRPr>
            </a:lvl4pPr>
            <a:lvl5pPr>
              <a:defRPr sz="1800" b="1"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524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04F38052-A90A-4854-8DAA-7DC7CC040FA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3817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68FB7EBA-1FEB-4017-AF5A-37D68E279DF5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2936875" y="6356350"/>
            <a:ext cx="327025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8A8DEB12-7025-48EC-BDFD-BF780FC8066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875" y="6356350"/>
            <a:ext cx="3270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+mn-lt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D3D7CEF7-43E1-4325-A6A4-0E214C33B38D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pic>
        <p:nvPicPr>
          <p:cNvPr id="2055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387350"/>
            <a:ext cx="6127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华文中宋" panose="02010600040101010101" pitchFamily="2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  <a:ea typeface="华文中宋" panose="0201060004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  <a:ea typeface="华文中宋" panose="0201060004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  <a:ea typeface="华文中宋" panose="0201060004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  <a:ea typeface="华文中宋" panose="0201060004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仿宋" panose="02010609060101010101" pitchFamily="49" charset="-122"/>
              </a:defRPr>
            </a:lvl1pPr>
          </a:lstStyle>
          <a:p>
            <a:pPr>
              <a:defRPr/>
            </a:pPr>
            <a:fld id="{D7F049EC-AEF6-4970-860D-06A6B91A572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875" y="6356350"/>
            <a:ext cx="32702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+mn-lt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A54C44A2-98AF-42A3-8A3E-33F059BC970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pic>
        <p:nvPicPr>
          <p:cNvPr id="307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387350"/>
            <a:ext cx="6127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j-lt"/>
          <a:ea typeface="仿宋" panose="02010609060101010101" pitchFamily="49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  <a:ea typeface="仿宋" panose="02010609060101010101" pitchFamily="49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  <a:ea typeface="仿宋" panose="02010609060101010101" pitchFamily="49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  <a:ea typeface="仿宋" panose="02010609060101010101" pitchFamily="49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libri Light" panose="020F0302020204030204" pitchFamily="34" charset="0"/>
          <a:ea typeface="仿宋" panose="02010609060101010101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Times New Roman" panose="02020603050405020304" pitchFamily="18" charset="0"/>
          <a:ea typeface="仿宋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2.bin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77838" y="1390650"/>
            <a:ext cx="7772400" cy="1781175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0"/>
              <a:t>密码学</a:t>
            </a:r>
            <a:endParaRPr lang="zh-CN" altLang="en-US" b="0" dirty="0"/>
          </a:p>
        </p:txBody>
      </p:sp>
      <p:sp>
        <p:nvSpPr>
          <p:cNvPr id="12291" name="副标题 2"/>
          <p:cNvSpPr>
            <a:spLocks noGrp="1"/>
          </p:cNvSpPr>
          <p:nvPr>
            <p:ph type="subTitle" idx="1"/>
          </p:nvPr>
        </p:nvSpPr>
        <p:spPr>
          <a:xfrm>
            <a:off x="685800" y="3048000"/>
            <a:ext cx="7358063" cy="790575"/>
          </a:xfrm>
        </p:spPr>
        <p:txBody>
          <a:bodyPr/>
          <a:lstStyle/>
          <a:p>
            <a:pPr eaLnBrk="1" hangingPunct="1"/>
            <a:r>
              <a:rPr lang="zh-CN" altLang="en-US" sz="3600" b="0"/>
              <a:t>第三章 流密码</a:t>
            </a:r>
            <a:endParaRPr lang="zh-CN" altLang="en-US" sz="3600" b="0"/>
          </a:p>
        </p:txBody>
      </p:sp>
      <p:sp>
        <p:nvSpPr>
          <p:cNvPr id="8196" name="副标题 2"/>
          <p:cNvSpPr txBox="1"/>
          <p:nvPr/>
        </p:nvSpPr>
        <p:spPr bwMode="auto">
          <a:xfrm>
            <a:off x="649288" y="4572000"/>
            <a:ext cx="7772400" cy="107156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800" b="0" dirty="0" smtClean="0">
                <a:solidFill>
                  <a:srgbClr val="000000"/>
                </a:solidFill>
                <a:latin typeface="+mn-lt"/>
                <a:ea typeface="华文中宋" panose="02010600040101010101" pitchFamily="2" charset="-122"/>
              </a:rPr>
              <a:t>汪小芬</a:t>
            </a:r>
            <a:endParaRPr lang="en-US" altLang="zh-CN" sz="2800" b="0" dirty="0" smtClean="0">
              <a:solidFill>
                <a:srgbClr val="000000"/>
              </a:solidFill>
              <a:latin typeface="+mn-lt"/>
              <a:ea typeface="华文中宋" panose="02010600040101010101" pitchFamily="2" charset="-122"/>
            </a:endParaRP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zh-CN" altLang="en-US" sz="2800" b="0" dirty="0" smtClean="0">
                <a:solidFill>
                  <a:srgbClr val="000000"/>
                </a:solidFill>
                <a:latin typeface="+mn-lt"/>
                <a:ea typeface="华文中宋" panose="02010600040101010101" pitchFamily="2" charset="-122"/>
              </a:rPr>
              <a:t>计算机科学</a:t>
            </a:r>
            <a:r>
              <a:rPr lang="zh-CN" altLang="en-US" sz="2800" b="0" dirty="0">
                <a:solidFill>
                  <a:srgbClr val="000000"/>
                </a:solidFill>
                <a:latin typeface="+mn-lt"/>
                <a:ea typeface="华文中宋" panose="02010600040101010101" pitchFamily="2" charset="-122"/>
              </a:rPr>
              <a:t>与工程学院</a:t>
            </a:r>
            <a:endParaRPr lang="en-US" altLang="zh-CN" sz="2800" b="0" dirty="0">
              <a:solidFill>
                <a:srgbClr val="000000"/>
              </a:solidFill>
              <a:latin typeface="+mn-lt"/>
              <a:ea typeface="华文中宋" panose="02010600040101010101" pitchFamily="2" charset="-122"/>
            </a:endParaRPr>
          </a:p>
          <a:p>
            <a:pPr algn="ctr">
              <a:buFont typeface="Arial" panose="020B0604020202020204" pitchFamily="34" charset="0"/>
              <a:buNone/>
              <a:defRPr/>
            </a:pPr>
            <a:r>
              <a:rPr lang="en-US" altLang="zh-CN" sz="2800" b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xfwang</a:t>
            </a:r>
            <a:r>
              <a:rPr lang="en-US" altLang="zh-CN" sz="2800" b="0" smtClean="0">
                <a:solidFill>
                  <a:srgbClr val="000000"/>
                </a:solidFill>
                <a:latin typeface="+mn-lt"/>
                <a:ea typeface="楷体" panose="02010609060101010101" pitchFamily="49" charset="-122"/>
              </a:rPr>
              <a:t>@uestc.edu.cn</a:t>
            </a:r>
            <a:endParaRPr lang="zh-CN" altLang="en-US" sz="2400" b="0" dirty="0">
              <a:solidFill>
                <a:srgbClr val="000000"/>
              </a:solidFill>
              <a:latin typeface="+mn-lt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8550" y="384398"/>
            <a:ext cx="6778625" cy="668338"/>
          </a:xfrm>
        </p:spPr>
        <p:txBody>
          <a:bodyPr/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.1.1 同步流密码体制模型</a:t>
            </a:r>
            <a:endParaRPr lang="zh-CN" altLang="en-US" b="0" dirty="0">
              <a:latin typeface="+mn-lt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indent="-6350" algn="ctr" eaLnBrk="1" hangingPunct="1">
              <a:buFontTx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indent="-6350" algn="ctr" eaLnBrk="1" hangingPunct="1">
              <a:buFontTx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indent="-6350" algn="ctr" eaLnBrk="1" hangingPunct="1">
              <a:buFontTx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indent="-6350" algn="ctr" eaLnBrk="1" hangingPunct="1">
              <a:buFontTx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indent="-6350" algn="ctr" eaLnBrk="1" hangingPunct="1">
              <a:buFontTx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indent="-6350" algn="ctr" eaLnBrk="1" hangingPunct="1">
              <a:buFontTx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indent="-6350" algn="ctr" eaLnBrk="1" hangingPunct="1">
              <a:buFontTx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indent="-6350" algn="ctr" eaLnBrk="1" hangingPunct="1">
              <a:buFontTx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indent="-6350" algn="ctr" eaLnBrk="1" hangingPunct="1">
              <a:buFontTx/>
              <a:buNone/>
            </a:pPr>
            <a:endParaRPr lang="zh-CN" altLang="en-US">
              <a:latin typeface="宋体" panose="02010600030101010101" pitchFamily="2" charset="-122"/>
            </a:endParaRPr>
          </a:p>
          <a:p>
            <a:pPr indent="-6350" algn="ctr" eaLnBrk="1" hangingPunct="1">
              <a:buFontTx/>
              <a:buNone/>
            </a:pPr>
            <a:endParaRPr lang="zh-CN" altLang="en-US">
              <a:latin typeface="宋体" panose="02010600030101010101" pitchFamily="2" charset="-122"/>
            </a:endParaRPr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/>
        </p:nvGraphicFramePr>
        <p:xfrm>
          <a:off x="239713" y="1555750"/>
          <a:ext cx="8496300" cy="410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8" name="" r:id="rId1" imgW="4446905" imgH="1539240" progId="Visio.Drawing.4">
                  <p:embed/>
                </p:oleObj>
              </mc:Choice>
              <mc:Fallback>
                <p:oleObj name="" r:id="rId1" imgW="4446905" imgH="1539240" progId="Visio.Drawing.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1555750"/>
                        <a:ext cx="8496300" cy="410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B293F3-29C6-4C62-B1F2-D3CB6C5F961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</a:rPr>
              <a:t>二元加法流密码</a:t>
            </a:r>
            <a:r>
              <a:rPr lang="zh-CN" altLang="en-US" b="0" dirty="0">
                <a:latin typeface="宋体" panose="02010600030101010101" pitchFamily="2" charset="-122"/>
              </a:rPr>
              <a:t>是目前最为常用的流密码体制</a:t>
            </a:r>
            <a:r>
              <a:rPr lang="en-US" altLang="zh-CN" b="0" dirty="0">
                <a:latin typeface="+mn-lt"/>
              </a:rPr>
              <a:t>,</a:t>
            </a:r>
            <a:r>
              <a:rPr lang="en-US" altLang="zh-CN" b="0" dirty="0">
                <a:latin typeface="宋体" panose="02010600030101010101" pitchFamily="2" charset="-122"/>
              </a:rPr>
              <a:t> </a:t>
            </a:r>
            <a:r>
              <a:rPr lang="zh-CN" altLang="en-US" b="0" dirty="0">
                <a:latin typeface="宋体" panose="02010600030101010101" pitchFamily="2" charset="-122"/>
              </a:rPr>
              <a:t>其加密变换可表示为 </a:t>
            </a:r>
            <a:r>
              <a:rPr lang="en-US" altLang="zh-CN" i="1" dirty="0" err="1">
                <a:latin typeface="Euclid" panose="02020503060505020303" pitchFamily="18" charset="0"/>
              </a:rPr>
              <a:t>y</a:t>
            </a:r>
            <a:r>
              <a:rPr lang="en-US" altLang="zh-CN" i="1" baseline="-25000" dirty="0" err="1">
                <a:latin typeface="Euclid" panose="02020503060505020303" pitchFamily="18" charset="0"/>
              </a:rPr>
              <a:t>i</a:t>
            </a:r>
            <a:r>
              <a:rPr lang="en-US" altLang="zh-CN" baseline="-25000" dirty="0">
                <a:latin typeface="Euclid" panose="02020503060505020303" pitchFamily="18" charset="0"/>
              </a:rPr>
              <a:t> </a:t>
            </a:r>
            <a:r>
              <a:rPr lang="en-US" altLang="zh-CN" dirty="0">
                <a:latin typeface="Euclid" panose="02020503060505020303" pitchFamily="18" charset="0"/>
              </a:rPr>
              <a:t>= </a:t>
            </a:r>
            <a:r>
              <a:rPr lang="en-US" altLang="zh-CN" i="1" dirty="0" err="1">
                <a:latin typeface="Euclid" panose="02020503060505020303" pitchFamily="18" charset="0"/>
              </a:rPr>
              <a:t>z</a:t>
            </a:r>
            <a:r>
              <a:rPr lang="en-US" altLang="zh-CN" i="1" baseline="-25000" dirty="0" err="1">
                <a:latin typeface="Euclid" panose="02020503060505020303" pitchFamily="18" charset="0"/>
              </a:rPr>
              <a:t>i</a:t>
            </a:r>
            <a:r>
              <a:rPr kumimoji="1" lang="en-US" altLang="zh-CN" dirty="0" err="1">
                <a:latin typeface="Euclid" panose="02020503060505020303" pitchFamily="18" charset="0"/>
                <a:ea typeface="宋体" panose="02010600030101010101" pitchFamily="2" charset="-122"/>
              </a:rPr>
              <a:t>⊕</a:t>
            </a:r>
            <a:r>
              <a:rPr kumimoji="1" lang="en-US" altLang="zh-CN" i="1" dirty="0" err="1">
                <a:latin typeface="Euclid" panose="02020503060505020303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i="1" baseline="-25000" dirty="0" err="1">
                <a:latin typeface="Euclid" panose="02020503060505020303" pitchFamily="18" charset="0"/>
                <a:ea typeface="宋体" panose="02010600030101010101" pitchFamily="2" charset="-122"/>
              </a:rPr>
              <a:t>i</a:t>
            </a:r>
            <a:r>
              <a:rPr lang="en-US" altLang="zh-CN" dirty="0">
                <a:latin typeface="Euclid" panose="02020503060505020303" pitchFamily="18" charset="0"/>
              </a:rPr>
              <a:t>。 </a:t>
            </a:r>
            <a:endParaRPr lang="en-US" altLang="zh-CN" dirty="0">
              <a:latin typeface="Euclid" panose="02020503060505020303" pitchFamily="18" charset="0"/>
            </a:endParaRPr>
          </a:p>
          <a:p>
            <a:pPr eaLnBrk="1" hangingPunct="1">
              <a:defRPr/>
            </a:pPr>
            <a:endParaRPr lang="zh-CN" altLang="en-US" dirty="0"/>
          </a:p>
        </p:txBody>
      </p:sp>
      <p:pic>
        <p:nvPicPr>
          <p:cNvPr id="24579" name="Picture 3" descr="XD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8" y="2874963"/>
            <a:ext cx="8229600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8550" y="384175"/>
            <a:ext cx="6778625" cy="6683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0" dirty="0">
                <a:latin typeface="+mn-lt"/>
              </a:rPr>
              <a:t>3.1.1</a:t>
            </a:r>
            <a:r>
              <a:rPr lang="en-US" altLang="zh-CN" b="0" dirty="0">
                <a:latin typeface="宋体" panose="02010600030101010101" pitchFamily="2" charset="-122"/>
              </a:rPr>
              <a:t> </a:t>
            </a:r>
            <a:r>
              <a:rPr lang="zh-CN" altLang="en-US" b="0" dirty="0">
                <a:latin typeface="宋体" panose="02010600030101010101" pitchFamily="2" charset="-122"/>
              </a:rPr>
              <a:t>加法流密码体制模型</a:t>
            </a:r>
            <a:endParaRPr lang="zh-CN" altLang="en-US" b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E0CD23-E8C7-42F8-BF9E-9A5D8FAF4EF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idx="1"/>
          </p:nvPr>
        </p:nvSpPr>
        <p:spPr>
          <a:xfrm>
            <a:off x="617538" y="1268761"/>
            <a:ext cx="7886700" cy="4776440"/>
          </a:xfrm>
        </p:spPr>
        <p:txBody>
          <a:bodyPr/>
          <a:lstStyle/>
          <a:p>
            <a:pPr marL="230505" indent="-230505" eaLnBrk="1" hangingPunct="1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</a:rPr>
              <a:t>一次一密密码</a:t>
            </a:r>
            <a:r>
              <a:rPr lang="zh-CN" altLang="en-US" b="0" dirty="0">
                <a:latin typeface="宋体" panose="02010600030101010101" pitchFamily="2" charset="-122"/>
              </a:rPr>
              <a:t>是</a:t>
            </a: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</a:rPr>
              <a:t>加法流密码</a:t>
            </a:r>
            <a:r>
              <a:rPr lang="zh-CN" altLang="en-US" b="0" dirty="0">
                <a:latin typeface="宋体" panose="02010600030101010101" pitchFamily="2" charset="-122"/>
              </a:rPr>
              <a:t>的</a:t>
            </a:r>
            <a:r>
              <a:rPr lang="zh-CN" altLang="en-US" b="0" dirty="0">
                <a:solidFill>
                  <a:srgbClr val="FF0000"/>
                </a:solidFill>
                <a:latin typeface="宋体" panose="02010600030101010101" pitchFamily="2" charset="-122"/>
              </a:rPr>
              <a:t>原型</a:t>
            </a:r>
            <a:endParaRPr lang="en-US" altLang="zh-CN" b="0" dirty="0">
              <a:latin typeface="宋体" panose="02010600030101010101" pitchFamily="2" charset="-122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  <a:defRPr/>
            </a:pPr>
            <a:r>
              <a:rPr lang="zh-CN" altLang="en-US" sz="2800" b="0" dirty="0">
                <a:solidFill>
                  <a:schemeClr val="tx1"/>
                </a:solidFill>
              </a:rPr>
              <a:t>如果密钥用作滚动密钥流</a:t>
            </a:r>
            <a:r>
              <a:rPr lang="en-US" altLang="zh-CN" sz="2800" b="0" dirty="0">
                <a:solidFill>
                  <a:schemeClr val="tx1"/>
                </a:solidFill>
              </a:rPr>
              <a:t>, </a:t>
            </a:r>
            <a:r>
              <a:rPr lang="zh-CN" altLang="en-US" sz="2800" b="0" dirty="0">
                <a:solidFill>
                  <a:schemeClr val="tx1"/>
                </a:solidFill>
              </a:rPr>
              <a:t>则加法流密码就退化成一次一密密码。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marL="228600" lvl="1" algn="just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800" b="0" dirty="0">
                <a:solidFill>
                  <a:schemeClr val="tx1"/>
                </a:solidFill>
              </a:rPr>
              <a:t>实际使用中</a:t>
            </a:r>
            <a:r>
              <a:rPr lang="en-US" altLang="zh-CN" sz="2800" b="0" dirty="0">
                <a:solidFill>
                  <a:schemeClr val="tx1"/>
                </a:solidFill>
              </a:rPr>
              <a:t>, </a:t>
            </a:r>
            <a:r>
              <a:rPr lang="zh-CN" altLang="en-US" sz="2800" b="0" dirty="0">
                <a:solidFill>
                  <a:schemeClr val="tx1"/>
                </a:solidFill>
              </a:rPr>
              <a:t>密码设计者的最大愿望是设计出一个滚动密钥生成器</a:t>
            </a:r>
            <a:r>
              <a:rPr lang="en-US" altLang="zh-CN" sz="2800" b="0" dirty="0">
                <a:solidFill>
                  <a:schemeClr val="tx1"/>
                </a:solidFill>
              </a:rPr>
              <a:t>, </a:t>
            </a:r>
            <a:r>
              <a:rPr lang="zh-CN" altLang="en-US" sz="2800" b="0" dirty="0">
                <a:solidFill>
                  <a:schemeClr val="tx1"/>
                </a:solidFill>
              </a:rPr>
              <a:t>使得密钥经其扩展成的密钥流序列具有如下性质</a:t>
            </a:r>
            <a:r>
              <a:rPr lang="en-US" altLang="zh-CN" sz="2800" b="0" dirty="0">
                <a:solidFill>
                  <a:schemeClr val="tx1"/>
                </a:solidFill>
              </a:rPr>
              <a:t>:</a:t>
            </a:r>
            <a:r>
              <a:rPr lang="zh-CN" altLang="en-US" sz="2800" b="0" dirty="0">
                <a:solidFill>
                  <a:schemeClr val="tx1"/>
                </a:solidFill>
              </a:rPr>
              <a:t> 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  <a:defRPr/>
            </a:pPr>
            <a:r>
              <a:rPr lang="zh-CN" altLang="en-US" sz="2800" b="0" dirty="0">
                <a:solidFill>
                  <a:srgbClr val="FF0000"/>
                </a:solidFill>
              </a:rPr>
              <a:t>极大的周期</a:t>
            </a:r>
            <a:endParaRPr lang="en-US" altLang="zh-CN" sz="2800" b="0" dirty="0">
              <a:solidFill>
                <a:srgbClr val="FF0000"/>
              </a:solidFill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  <a:defRPr/>
            </a:pPr>
            <a:r>
              <a:rPr lang="zh-CN" altLang="en-US" sz="2800" b="0" dirty="0">
                <a:solidFill>
                  <a:srgbClr val="FF0000"/>
                </a:solidFill>
              </a:rPr>
              <a:t>良好的统计特性</a:t>
            </a:r>
            <a:endParaRPr lang="en-US" altLang="zh-CN" sz="2800" b="0" dirty="0">
              <a:solidFill>
                <a:srgbClr val="FF0000"/>
              </a:solidFill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  <a:defRPr/>
            </a:pPr>
            <a:r>
              <a:rPr lang="zh-CN" altLang="en-US" sz="2800" b="0" dirty="0">
                <a:solidFill>
                  <a:srgbClr val="FF0000"/>
                </a:solidFill>
              </a:rPr>
              <a:t>抗线性分析 </a:t>
            </a:r>
            <a:endParaRPr lang="zh-CN" altLang="en-US" sz="2800" b="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1098550" y="260648"/>
            <a:ext cx="6778625" cy="668338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CN" b="0" dirty="0">
                <a:latin typeface="+mn-lt"/>
              </a:rPr>
              <a:t>3.1</a:t>
            </a:r>
            <a:r>
              <a:rPr lang="en-US" altLang="zh-CN" b="0" dirty="0"/>
              <a:t> </a:t>
            </a:r>
            <a:r>
              <a:rPr lang="zh-CN" altLang="en-US" b="0" dirty="0"/>
              <a:t>流密码的基本概念</a:t>
            </a:r>
            <a:endParaRPr lang="zh-CN" altLang="en-US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AF9CC6-6AE6-4B50-AC19-1E164FB0827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.1.2</a:t>
            </a:r>
            <a:r>
              <a:rPr lang="zh-CN" altLang="en-US" b="0" dirty="0"/>
              <a:t> 有限状态自动机</a:t>
            </a:r>
            <a:endParaRPr lang="zh-CN" altLang="en-US" b="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idx="1"/>
          </p:nvPr>
        </p:nvSpPr>
        <p:spPr>
          <a:xfrm>
            <a:off x="544513" y="1341438"/>
            <a:ext cx="7886700" cy="4795837"/>
          </a:xfrm>
        </p:spPr>
        <p:txBody>
          <a:bodyPr/>
          <a:lstStyle/>
          <a:p>
            <a:pPr indent="-6350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b="0" dirty="0">
                <a:solidFill>
                  <a:srgbClr val="FF0000"/>
                </a:solidFill>
              </a:rPr>
              <a:t>        有限状态自动机</a:t>
            </a:r>
            <a:r>
              <a:rPr lang="zh-CN" altLang="en-US" b="0" dirty="0"/>
              <a:t>是具有离散输入和输出 </a:t>
            </a:r>
            <a:r>
              <a:rPr lang="en-US" altLang="zh-CN" b="0" dirty="0"/>
              <a:t>(</a:t>
            </a:r>
            <a:r>
              <a:rPr lang="zh-CN" altLang="en-US" b="0" dirty="0"/>
              <a:t>输入集和输出集均有限</a:t>
            </a:r>
            <a:r>
              <a:rPr lang="en-US" altLang="zh-CN" b="0" dirty="0"/>
              <a:t>) </a:t>
            </a:r>
            <a:r>
              <a:rPr lang="zh-CN" altLang="en-US" b="0" dirty="0"/>
              <a:t>的一种数学模型</a:t>
            </a:r>
            <a:r>
              <a:rPr lang="en-US" altLang="zh-CN" b="0" dirty="0"/>
              <a:t>, </a:t>
            </a:r>
            <a:r>
              <a:rPr lang="zh-CN" altLang="en-US" b="0" dirty="0"/>
              <a:t>由以下3部分组成</a:t>
            </a:r>
            <a:r>
              <a:rPr lang="en-US" altLang="zh-CN" b="0" dirty="0">
                <a:latin typeface="+mn-lt"/>
              </a:rPr>
              <a:t>:</a:t>
            </a:r>
            <a:r>
              <a:rPr lang="zh-CN" altLang="en-US" b="0" dirty="0">
                <a:latin typeface="+mn-lt"/>
              </a:rPr>
              <a:t> </a:t>
            </a:r>
            <a:endParaRPr lang="zh-CN" altLang="en-US" b="0" dirty="0">
              <a:latin typeface="+mn-lt"/>
            </a:endParaRPr>
          </a:p>
          <a:p>
            <a:pPr marL="687705" indent="-230505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‒"/>
              <a:defRPr/>
            </a:pPr>
            <a:r>
              <a:rPr lang="zh-CN" altLang="en-US" b="0" dirty="0">
                <a:solidFill>
                  <a:srgbClr val="FF0000"/>
                </a:solidFill>
              </a:rPr>
              <a:t>有限状态集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/>
              </a:rPr>
              <a:t>S</a:t>
            </a:r>
            <a:r>
              <a:rPr lang="en-US" altLang="zh-CN" dirty="0">
                <a:latin typeface="Euclid" panose="02020503060505020303"/>
              </a:rPr>
              <a:t>={</a:t>
            </a:r>
            <a:r>
              <a:rPr lang="en-US" altLang="zh-CN" i="1" dirty="0" err="1">
                <a:latin typeface="Euclid" panose="02020503060505020303"/>
              </a:rPr>
              <a:t>s</a:t>
            </a:r>
            <a:r>
              <a:rPr lang="en-US" altLang="zh-CN" i="1" baseline="-25000" dirty="0" err="1">
                <a:latin typeface="Euclid" panose="02020503060505020303"/>
              </a:rPr>
              <a:t>i</a:t>
            </a:r>
            <a:r>
              <a:rPr lang="en-US" altLang="zh-CN" dirty="0" err="1">
                <a:latin typeface="Euclid" panose="02020503060505020303"/>
              </a:rPr>
              <a:t>|</a:t>
            </a:r>
            <a:r>
              <a:rPr lang="en-US" altLang="zh-CN" i="1" dirty="0" err="1">
                <a:latin typeface="Euclid" panose="02020503060505020303"/>
              </a:rPr>
              <a:t>i</a:t>
            </a:r>
            <a:r>
              <a:rPr lang="en-US" altLang="zh-CN" dirty="0">
                <a:latin typeface="Euclid" panose="02020503060505020303"/>
              </a:rPr>
              <a:t>=1</a:t>
            </a:r>
            <a:r>
              <a:rPr lang="en-US" altLang="zh-CN" b="0" dirty="0">
                <a:latin typeface="+mn-lt"/>
              </a:rPr>
              <a:t>, </a:t>
            </a:r>
            <a:r>
              <a:rPr lang="en-US" altLang="zh-CN" dirty="0">
                <a:latin typeface="Euclid" panose="02020503060505020303"/>
              </a:rPr>
              <a:t>2</a:t>
            </a:r>
            <a:r>
              <a:rPr lang="en-US" altLang="zh-CN" b="0" dirty="0">
                <a:latin typeface="+mn-lt"/>
              </a:rPr>
              <a:t>, </a:t>
            </a:r>
            <a:r>
              <a:rPr lang="en-US" altLang="zh-CN" dirty="0">
                <a:latin typeface="Euclid" panose="02020503060505020303"/>
              </a:rPr>
              <a:t>···</a:t>
            </a:r>
            <a:r>
              <a:rPr lang="en-US" altLang="zh-CN" b="0" dirty="0">
                <a:latin typeface="+mn-lt"/>
              </a:rPr>
              <a:t>, </a:t>
            </a:r>
            <a:r>
              <a:rPr lang="en-US" altLang="zh-CN" i="1" dirty="0">
                <a:latin typeface="Euclid" panose="02020503060505020303"/>
              </a:rPr>
              <a:t>l</a:t>
            </a:r>
            <a:r>
              <a:rPr lang="en-US" altLang="zh-CN" dirty="0">
                <a:latin typeface="Euclid" panose="02020503060505020303"/>
              </a:rPr>
              <a:t>}</a:t>
            </a:r>
            <a:endParaRPr lang="en-US" altLang="zh-CN" dirty="0">
              <a:latin typeface="Euclid" panose="02020503060505020303"/>
            </a:endParaRPr>
          </a:p>
          <a:p>
            <a:pPr marL="687705" indent="-230505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‒"/>
              <a:defRPr/>
            </a:pPr>
            <a:r>
              <a:rPr lang="zh-CN" altLang="en-US" b="0" dirty="0">
                <a:solidFill>
                  <a:srgbClr val="FF0000"/>
                </a:solidFill>
              </a:rPr>
              <a:t>有限输入字符集 </a:t>
            </a:r>
            <a:r>
              <a:rPr lang="en-US" altLang="zh-CN" i="1" dirty="0">
                <a:latin typeface="Euclid" panose="02020503060505020303"/>
              </a:rPr>
              <a:t>A</a:t>
            </a:r>
            <a:r>
              <a:rPr lang="en-US" altLang="zh-CN" baseline="-25000" dirty="0">
                <a:latin typeface="Euclid" panose="02020503060505020303"/>
              </a:rPr>
              <a:t>1</a:t>
            </a:r>
            <a:r>
              <a:rPr lang="en-US" altLang="zh-CN" dirty="0">
                <a:latin typeface="Euclid" panose="02020503060505020303"/>
              </a:rPr>
              <a:t>={</a:t>
            </a:r>
            <a:r>
              <a:rPr lang="en-US" altLang="zh-CN" i="1" dirty="0" err="1">
                <a:latin typeface="Euclid" panose="02020503060505020303"/>
              </a:rPr>
              <a:t>A</a:t>
            </a:r>
            <a:r>
              <a:rPr lang="en-US" altLang="zh-CN" i="1" baseline="-25000" dirty="0" err="1">
                <a:latin typeface="Euclid" panose="02020503060505020303"/>
              </a:rPr>
              <a:t>j</a:t>
            </a:r>
            <a:r>
              <a:rPr lang="en-US" altLang="zh-CN" baseline="30000" dirty="0">
                <a:latin typeface="Euclid" panose="02020503060505020303"/>
              </a:rPr>
              <a:t>(1)</a:t>
            </a:r>
            <a:r>
              <a:rPr lang="en-US" altLang="zh-CN" dirty="0">
                <a:latin typeface="Euclid" panose="02020503060505020303"/>
              </a:rPr>
              <a:t>|</a:t>
            </a:r>
            <a:r>
              <a:rPr lang="en-US" altLang="zh-CN" i="1" dirty="0">
                <a:latin typeface="Euclid" panose="02020503060505020303"/>
              </a:rPr>
              <a:t>j</a:t>
            </a:r>
            <a:r>
              <a:rPr lang="en-US" altLang="zh-CN" dirty="0">
                <a:latin typeface="Euclid" panose="02020503060505020303"/>
              </a:rPr>
              <a:t>=1</a:t>
            </a:r>
            <a:r>
              <a:rPr lang="en-US" altLang="zh-CN" b="0" dirty="0">
                <a:latin typeface="+mn-lt"/>
              </a:rPr>
              <a:t>, </a:t>
            </a:r>
            <a:r>
              <a:rPr lang="en-US" altLang="zh-CN" dirty="0">
                <a:latin typeface="Euclid" panose="02020503060505020303"/>
              </a:rPr>
              <a:t>2</a:t>
            </a:r>
            <a:r>
              <a:rPr lang="en-US" altLang="zh-CN" b="0" dirty="0">
                <a:latin typeface="+mn-lt"/>
              </a:rPr>
              <a:t>, </a:t>
            </a:r>
            <a:r>
              <a:rPr lang="en-US" altLang="zh-CN" dirty="0">
                <a:latin typeface="Euclid" panose="02020503060505020303"/>
              </a:rPr>
              <a:t>···</a:t>
            </a:r>
            <a:r>
              <a:rPr lang="en-US" altLang="zh-CN" b="0" dirty="0">
                <a:latin typeface="+mn-lt"/>
              </a:rPr>
              <a:t>, </a:t>
            </a:r>
            <a:r>
              <a:rPr lang="en-US" altLang="zh-CN" i="1" dirty="0">
                <a:latin typeface="Euclid" panose="02020503060505020303"/>
              </a:rPr>
              <a:t>m</a:t>
            </a:r>
            <a:r>
              <a:rPr lang="en-US" altLang="zh-CN" dirty="0">
                <a:latin typeface="Euclid" panose="02020503060505020303"/>
              </a:rPr>
              <a:t>}</a:t>
            </a:r>
            <a:endParaRPr lang="en-US" altLang="zh-CN" dirty="0">
              <a:latin typeface="+mn-lt"/>
            </a:endParaRPr>
          </a:p>
          <a:p>
            <a:pPr marL="687705" indent="0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b="0" dirty="0">
                <a:solidFill>
                  <a:srgbClr val="FF0000"/>
                </a:solidFill>
              </a:rPr>
              <a:t>有限输出字符集 </a:t>
            </a:r>
            <a:r>
              <a:rPr lang="en-US" altLang="zh-CN" i="1" dirty="0">
                <a:latin typeface="Euclid" panose="02020503060505020303"/>
              </a:rPr>
              <a:t>A</a:t>
            </a:r>
            <a:r>
              <a:rPr lang="en-US" altLang="zh-CN" baseline="-25000" dirty="0">
                <a:latin typeface="Euclid" panose="02020503060505020303"/>
              </a:rPr>
              <a:t>2</a:t>
            </a:r>
            <a:r>
              <a:rPr lang="en-US" altLang="zh-CN" dirty="0">
                <a:latin typeface="Euclid" panose="02020503060505020303"/>
              </a:rPr>
              <a:t>={</a:t>
            </a:r>
            <a:r>
              <a:rPr lang="en-US" altLang="zh-CN" i="1" dirty="0">
                <a:latin typeface="Euclid" panose="02020503060505020303"/>
              </a:rPr>
              <a:t>A</a:t>
            </a:r>
            <a:r>
              <a:rPr lang="en-US" altLang="zh-CN" i="1" baseline="-25000" dirty="0">
                <a:latin typeface="Euclid" panose="02020503060505020303"/>
              </a:rPr>
              <a:t>k</a:t>
            </a:r>
            <a:r>
              <a:rPr lang="en-US" altLang="zh-CN" baseline="30000" dirty="0">
                <a:latin typeface="Euclid" panose="02020503060505020303"/>
              </a:rPr>
              <a:t>(2)</a:t>
            </a:r>
            <a:r>
              <a:rPr lang="en-US" altLang="zh-CN" dirty="0">
                <a:latin typeface="Euclid" panose="02020503060505020303"/>
              </a:rPr>
              <a:t>|</a:t>
            </a:r>
            <a:r>
              <a:rPr lang="en-US" altLang="zh-CN" i="1" dirty="0">
                <a:latin typeface="Euclid" panose="02020503060505020303"/>
              </a:rPr>
              <a:t>k</a:t>
            </a:r>
            <a:r>
              <a:rPr lang="en-US" altLang="zh-CN" dirty="0">
                <a:latin typeface="Euclid" panose="02020503060505020303"/>
              </a:rPr>
              <a:t>=1</a:t>
            </a:r>
            <a:r>
              <a:rPr lang="en-US" altLang="zh-CN" b="0" dirty="0">
                <a:latin typeface="+mn-lt"/>
              </a:rPr>
              <a:t>, </a:t>
            </a:r>
            <a:r>
              <a:rPr lang="en-US" altLang="zh-CN" dirty="0">
                <a:latin typeface="Euclid" panose="02020503060505020303"/>
              </a:rPr>
              <a:t>2</a:t>
            </a:r>
            <a:r>
              <a:rPr lang="en-US" altLang="zh-CN" b="0" dirty="0">
                <a:latin typeface="+mn-lt"/>
              </a:rPr>
              <a:t>, </a:t>
            </a:r>
            <a:r>
              <a:rPr lang="en-US" altLang="zh-CN" dirty="0">
                <a:latin typeface="Euclid" panose="02020503060505020303"/>
              </a:rPr>
              <a:t>···</a:t>
            </a:r>
            <a:r>
              <a:rPr lang="en-US" altLang="zh-CN" b="0" dirty="0">
                <a:latin typeface="+mn-lt"/>
              </a:rPr>
              <a:t>, </a:t>
            </a:r>
            <a:r>
              <a:rPr lang="en-US" altLang="zh-CN" i="1" dirty="0">
                <a:latin typeface="Euclid" panose="02020503060505020303"/>
              </a:rPr>
              <a:t>n</a:t>
            </a:r>
            <a:r>
              <a:rPr lang="en-US" altLang="zh-CN" dirty="0">
                <a:latin typeface="Euclid" panose="02020503060505020303"/>
              </a:rPr>
              <a:t>}</a:t>
            </a:r>
            <a:endParaRPr lang="en-US" altLang="zh-CN" dirty="0">
              <a:latin typeface="Euclid" panose="02020503060505020303"/>
            </a:endParaRPr>
          </a:p>
          <a:p>
            <a:pPr marL="687705" indent="-230505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‒"/>
              <a:defRPr/>
            </a:pPr>
            <a:r>
              <a:rPr lang="zh-CN" altLang="en-US" b="0" dirty="0">
                <a:solidFill>
                  <a:srgbClr val="FF0000"/>
                </a:solidFill>
              </a:rPr>
              <a:t>转移函数</a:t>
            </a:r>
            <a:r>
              <a:rPr lang="zh-CN" altLang="en-US" dirty="0"/>
              <a:t> </a:t>
            </a:r>
            <a:r>
              <a:rPr lang="en-US" altLang="zh-CN" i="1" dirty="0">
                <a:latin typeface="Euclid" panose="02020503060505020303"/>
              </a:rPr>
              <a:t>A</a:t>
            </a:r>
            <a:r>
              <a:rPr lang="en-US" altLang="zh-CN" i="1" baseline="-25000" dirty="0">
                <a:latin typeface="Euclid" panose="02020503060505020303"/>
              </a:rPr>
              <a:t>k</a:t>
            </a:r>
            <a:r>
              <a:rPr lang="en-US" altLang="zh-CN" baseline="30000" dirty="0">
                <a:latin typeface="Euclid" panose="02020503060505020303"/>
              </a:rPr>
              <a:t>(2)</a:t>
            </a:r>
            <a:r>
              <a:rPr lang="en-US" altLang="zh-CN" dirty="0">
                <a:latin typeface="Euclid" panose="02020503060505020303"/>
              </a:rPr>
              <a:t>=</a:t>
            </a:r>
            <a:r>
              <a:rPr lang="en-US" altLang="zh-CN" i="1" dirty="0">
                <a:latin typeface="Euclid" panose="02020503060505020303"/>
              </a:rPr>
              <a:t>f</a:t>
            </a:r>
            <a:r>
              <a:rPr lang="en-US" altLang="zh-CN" baseline="-25000" dirty="0">
                <a:latin typeface="Euclid" panose="02020503060505020303"/>
              </a:rPr>
              <a:t>1</a:t>
            </a:r>
            <a:r>
              <a:rPr lang="en-US" altLang="zh-CN" dirty="0">
                <a:latin typeface="Euclid" panose="02020503060505020303"/>
              </a:rPr>
              <a:t>(</a:t>
            </a:r>
            <a:r>
              <a:rPr lang="en-US" altLang="zh-CN" i="1" dirty="0" err="1">
                <a:latin typeface="Euclid" panose="02020503060505020303"/>
              </a:rPr>
              <a:t>s</a:t>
            </a:r>
            <a:r>
              <a:rPr lang="en-US" altLang="zh-CN" i="1" baseline="-25000" dirty="0" err="1">
                <a:latin typeface="Euclid" panose="02020503060505020303"/>
              </a:rPr>
              <a:t>i</a:t>
            </a:r>
            <a:r>
              <a:rPr lang="en-US" altLang="zh-CN" b="0" dirty="0">
                <a:latin typeface="+mn-lt"/>
              </a:rPr>
              <a:t>, </a:t>
            </a:r>
            <a:r>
              <a:rPr lang="en-US" altLang="zh-CN" i="1" dirty="0" err="1">
                <a:latin typeface="Euclid" panose="02020503060505020303"/>
              </a:rPr>
              <a:t>A</a:t>
            </a:r>
            <a:r>
              <a:rPr lang="en-US" altLang="zh-CN" i="1" baseline="-25000" dirty="0" err="1">
                <a:latin typeface="Euclid" panose="02020503060505020303"/>
              </a:rPr>
              <a:t>j</a:t>
            </a:r>
            <a:r>
              <a:rPr lang="en-US" altLang="zh-CN" baseline="30000" dirty="0">
                <a:latin typeface="Euclid" panose="02020503060505020303"/>
              </a:rPr>
              <a:t>(1)</a:t>
            </a:r>
            <a:r>
              <a:rPr lang="en-US" altLang="zh-CN" dirty="0">
                <a:latin typeface="Euclid" panose="02020503060505020303"/>
              </a:rPr>
              <a:t>)</a:t>
            </a:r>
            <a:r>
              <a:rPr lang="en-US" altLang="zh-CN" b="0" dirty="0">
                <a:latin typeface="+mn-lt"/>
              </a:rPr>
              <a:t>, </a:t>
            </a:r>
            <a:r>
              <a:rPr lang="en-US" altLang="zh-CN" i="1" dirty="0" err="1">
                <a:latin typeface="Euclid" panose="02020503060505020303"/>
              </a:rPr>
              <a:t>s</a:t>
            </a:r>
            <a:r>
              <a:rPr lang="en-US" altLang="zh-CN" i="1" baseline="-25000" dirty="0" err="1">
                <a:latin typeface="Euclid" panose="02020503060505020303"/>
              </a:rPr>
              <a:t>h</a:t>
            </a:r>
            <a:r>
              <a:rPr lang="en-US" altLang="zh-CN" dirty="0">
                <a:latin typeface="Euclid" panose="02020503060505020303"/>
              </a:rPr>
              <a:t>=</a:t>
            </a:r>
            <a:r>
              <a:rPr lang="en-US" altLang="zh-CN" i="1" dirty="0">
                <a:latin typeface="Euclid" panose="02020503060505020303"/>
              </a:rPr>
              <a:t>f</a:t>
            </a:r>
            <a:r>
              <a:rPr lang="en-US" altLang="zh-CN" baseline="-25000" dirty="0">
                <a:latin typeface="Euclid" panose="02020503060505020303"/>
              </a:rPr>
              <a:t>2</a:t>
            </a:r>
            <a:r>
              <a:rPr lang="en-US" altLang="zh-CN" dirty="0">
                <a:latin typeface="Euclid" panose="02020503060505020303"/>
              </a:rPr>
              <a:t>(</a:t>
            </a:r>
            <a:r>
              <a:rPr lang="en-US" altLang="zh-CN" i="1" dirty="0" err="1">
                <a:latin typeface="Euclid" panose="02020503060505020303"/>
              </a:rPr>
              <a:t>s</a:t>
            </a:r>
            <a:r>
              <a:rPr lang="en-US" altLang="zh-CN" i="1" baseline="-25000" dirty="0" err="1">
                <a:latin typeface="Euclid" panose="02020503060505020303"/>
              </a:rPr>
              <a:t>i</a:t>
            </a:r>
            <a:r>
              <a:rPr lang="en-US" altLang="zh-CN" b="0" dirty="0">
                <a:latin typeface="+mn-lt"/>
              </a:rPr>
              <a:t>, </a:t>
            </a:r>
            <a:r>
              <a:rPr lang="en-US" altLang="zh-CN" i="1" dirty="0" err="1">
                <a:latin typeface="Euclid" panose="02020503060505020303"/>
              </a:rPr>
              <a:t>A</a:t>
            </a:r>
            <a:r>
              <a:rPr lang="en-US" altLang="zh-CN" i="1" baseline="-25000" dirty="0" err="1">
                <a:latin typeface="Euclid" panose="02020503060505020303"/>
              </a:rPr>
              <a:t>j</a:t>
            </a:r>
            <a:r>
              <a:rPr lang="en-US" altLang="zh-CN" baseline="30000" dirty="0">
                <a:latin typeface="Euclid" panose="02020503060505020303"/>
              </a:rPr>
              <a:t>(1)</a:t>
            </a:r>
            <a:r>
              <a:rPr lang="en-US" altLang="zh-CN" dirty="0">
                <a:latin typeface="Euclid" panose="02020503060505020303"/>
              </a:rPr>
              <a:t>)</a:t>
            </a:r>
            <a:r>
              <a:rPr lang="zh-CN" altLang="en-US" dirty="0">
                <a:latin typeface="Euclid" panose="02020503060505020303"/>
              </a:rPr>
              <a:t>   </a:t>
            </a:r>
            <a:endParaRPr lang="en-US" altLang="zh-CN" dirty="0">
              <a:latin typeface="Euclid" panose="02020503060505020303"/>
            </a:endParaRPr>
          </a:p>
          <a:p>
            <a:pPr marL="687705" indent="0" eaLnBrk="1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zh-CN" altLang="en-US" b="0" dirty="0"/>
              <a:t>即在状态为 </a:t>
            </a:r>
            <a:r>
              <a:rPr lang="en-US" altLang="zh-CN" i="1" dirty="0" err="1">
                <a:latin typeface="Euclid" panose="02020503060505020303"/>
              </a:rPr>
              <a:t>s</a:t>
            </a:r>
            <a:r>
              <a:rPr lang="en-US" altLang="zh-CN" i="1" baseline="-25000" dirty="0" err="1">
                <a:latin typeface="Euclid" panose="02020503060505020303"/>
              </a:rPr>
              <a:t>i</a:t>
            </a:r>
            <a:r>
              <a:rPr lang="en-US" altLang="zh-CN" b="0" dirty="0"/>
              <a:t>, </a:t>
            </a:r>
            <a:r>
              <a:rPr lang="zh-CN" altLang="en-US" b="0" dirty="0"/>
              <a:t>输入为</a:t>
            </a:r>
            <a:r>
              <a:rPr lang="zh-CN" altLang="en-US" dirty="0"/>
              <a:t> </a:t>
            </a:r>
            <a:r>
              <a:rPr lang="en-US" altLang="zh-CN" i="1" dirty="0" err="1">
                <a:latin typeface="Euclid" panose="02020503060505020303"/>
              </a:rPr>
              <a:t>A</a:t>
            </a:r>
            <a:r>
              <a:rPr lang="en-US" altLang="zh-CN" i="1" baseline="-25000" dirty="0" err="1">
                <a:latin typeface="Euclid" panose="02020503060505020303"/>
              </a:rPr>
              <a:t>j</a:t>
            </a:r>
            <a:r>
              <a:rPr lang="en-US" altLang="zh-CN" baseline="30000" dirty="0">
                <a:latin typeface="Euclid" panose="02020503060505020303"/>
              </a:rPr>
              <a:t>(1)</a:t>
            </a:r>
            <a:r>
              <a:rPr lang="zh-CN" altLang="en-US" dirty="0"/>
              <a:t> </a:t>
            </a:r>
            <a:r>
              <a:rPr lang="zh-CN" altLang="en-US" b="0" dirty="0"/>
              <a:t>时</a:t>
            </a:r>
            <a:r>
              <a:rPr lang="en-US" altLang="zh-CN" b="0" dirty="0"/>
              <a:t>, </a:t>
            </a:r>
            <a:r>
              <a:rPr lang="zh-CN" altLang="en-US" b="0" dirty="0"/>
              <a:t>输出为 </a:t>
            </a:r>
            <a:r>
              <a:rPr lang="en-US" altLang="zh-CN" i="1" dirty="0">
                <a:latin typeface="Euclid" panose="02020503060505020303"/>
              </a:rPr>
              <a:t>A</a:t>
            </a:r>
            <a:r>
              <a:rPr lang="en-US" altLang="zh-CN" i="1" baseline="-25000" dirty="0">
                <a:latin typeface="Euclid" panose="02020503060505020303"/>
              </a:rPr>
              <a:t>k</a:t>
            </a:r>
            <a:r>
              <a:rPr lang="en-US" altLang="zh-CN" baseline="30000" dirty="0">
                <a:latin typeface="Euclid" panose="02020503060505020303"/>
              </a:rPr>
              <a:t>(2)</a:t>
            </a:r>
            <a:r>
              <a:rPr lang="en-US" altLang="zh-CN" b="0" dirty="0"/>
              <a:t>, </a:t>
            </a:r>
            <a:r>
              <a:rPr lang="zh-CN" altLang="en-US" b="0" dirty="0"/>
              <a:t>而状态转移为 </a:t>
            </a:r>
            <a:r>
              <a:rPr lang="en-US" altLang="zh-CN" i="1" dirty="0" err="1">
                <a:latin typeface="Euclid" panose="02020503060505020303"/>
              </a:rPr>
              <a:t>s</a:t>
            </a:r>
            <a:r>
              <a:rPr lang="en-US" altLang="zh-CN" i="1" baseline="-25000" dirty="0" err="1">
                <a:latin typeface="Euclid" panose="02020503060505020303"/>
              </a:rPr>
              <a:t>h</a:t>
            </a:r>
            <a:r>
              <a:rPr lang="en-US" altLang="zh-CN" dirty="0"/>
              <a:t>。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50977D-1921-4367-97A0-ED9557670F2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indent="-6350"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sz="3200" dirty="0"/>
              <a:t>		</a:t>
            </a:r>
            <a:r>
              <a:rPr lang="zh-CN" altLang="en-US" b="0" dirty="0">
                <a:solidFill>
                  <a:srgbClr val="FF0000"/>
                </a:solidFill>
              </a:rPr>
              <a:t>有限状态自动机</a:t>
            </a:r>
            <a:r>
              <a:rPr lang="zh-CN" altLang="en-US" b="0" dirty="0"/>
              <a:t>可用有向图表示</a:t>
            </a:r>
            <a:r>
              <a:rPr lang="en-US" altLang="zh-CN" b="0" dirty="0"/>
              <a:t>, </a:t>
            </a:r>
            <a:r>
              <a:rPr lang="zh-CN" altLang="en-US" b="0" dirty="0"/>
              <a:t>称为</a:t>
            </a:r>
            <a:r>
              <a:rPr lang="zh-CN" altLang="en-US" b="0" dirty="0">
                <a:solidFill>
                  <a:srgbClr val="FF0000"/>
                </a:solidFill>
              </a:rPr>
              <a:t>转移图</a:t>
            </a:r>
            <a:r>
              <a:rPr lang="zh-CN" altLang="en-US" b="0" dirty="0"/>
              <a:t>。</a:t>
            </a:r>
            <a:endParaRPr lang="zh-CN" altLang="en-US" b="0" dirty="0"/>
          </a:p>
          <a:p>
            <a:pPr indent="-6350" algn="just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b="0" dirty="0"/>
              <a:t>		转移图的顶点对应于自动机的状态</a:t>
            </a:r>
            <a:r>
              <a:rPr lang="en-US" altLang="zh-CN" b="0" dirty="0"/>
              <a:t>, </a:t>
            </a:r>
            <a:r>
              <a:rPr lang="zh-CN" altLang="en-US" b="0" dirty="0"/>
              <a:t>若状态</a:t>
            </a:r>
            <a:r>
              <a:rPr lang="en-US" altLang="zh-CN" i="1" dirty="0"/>
              <a:t> </a:t>
            </a:r>
            <a:r>
              <a:rPr lang="en-US" altLang="zh-CN" i="1" dirty="0" err="1">
                <a:latin typeface="Euclid" panose="02020503060505020303" pitchFamily="18" charset="0"/>
              </a:rPr>
              <a:t>s</a:t>
            </a:r>
            <a:r>
              <a:rPr lang="en-US" altLang="zh-CN" i="1" baseline="-25000" dirty="0" err="1">
                <a:latin typeface="Euclid" panose="02020503060505020303" pitchFamily="18" charset="0"/>
              </a:rPr>
              <a:t>i</a:t>
            </a:r>
            <a:r>
              <a:rPr lang="en-US" altLang="zh-CN" i="1" baseline="-25000" dirty="0">
                <a:latin typeface="Euclid" panose="02020503060505020303" pitchFamily="18" charset="0"/>
              </a:rPr>
              <a:t> </a:t>
            </a:r>
            <a:r>
              <a:rPr lang="zh-CN" altLang="en-US" b="0" dirty="0"/>
              <a:t>在输入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latin typeface="Euclid" panose="02020503060505020303" pitchFamily="18" charset="0"/>
              </a:rPr>
              <a:t>i</a:t>
            </a:r>
            <a:r>
              <a:rPr lang="en-US" altLang="zh-CN" baseline="30000" dirty="0">
                <a:latin typeface="Euclid" panose="02020503060505020303" pitchFamily="18" charset="0"/>
              </a:rPr>
              <a:t>(1)</a:t>
            </a:r>
            <a:r>
              <a:rPr lang="en-US" altLang="zh-CN" i="1" dirty="0">
                <a:latin typeface="Euclid" panose="02020503060505020303" pitchFamily="18" charset="0"/>
              </a:rPr>
              <a:t> </a:t>
            </a:r>
            <a:r>
              <a:rPr lang="zh-CN" altLang="en-US" b="0" dirty="0"/>
              <a:t>时转为状态</a:t>
            </a:r>
            <a:r>
              <a:rPr lang="en-US" altLang="zh-CN" b="0" i="1" dirty="0"/>
              <a:t> </a:t>
            </a:r>
            <a:r>
              <a:rPr lang="en-US" altLang="zh-CN" i="1" dirty="0" err="1">
                <a:latin typeface="Euclid" panose="02020503060505020303" pitchFamily="18" charset="0"/>
              </a:rPr>
              <a:t>s</a:t>
            </a:r>
            <a:r>
              <a:rPr lang="en-US" altLang="zh-CN" i="1" baseline="-25000" dirty="0" err="1">
                <a:latin typeface="Euclid" panose="02020503060505020303" pitchFamily="18" charset="0"/>
              </a:rPr>
              <a:t>j</a:t>
            </a:r>
            <a:r>
              <a:rPr lang="en-US" altLang="zh-CN" b="0" dirty="0"/>
              <a:t>, </a:t>
            </a:r>
            <a:r>
              <a:rPr lang="zh-CN" altLang="en-US" b="0" dirty="0"/>
              <a:t>且输出一字符</a:t>
            </a:r>
            <a:r>
              <a:rPr lang="en-US" altLang="zh-CN" i="1" dirty="0" err="1">
                <a:latin typeface="Euclid" panose="02020503060505020303" pitchFamily="18" charset="0"/>
              </a:rPr>
              <a:t>A</a:t>
            </a:r>
            <a:r>
              <a:rPr lang="en-US" altLang="zh-CN" i="1" baseline="-25000" dirty="0" err="1">
                <a:latin typeface="Euclid" panose="02020503060505020303" pitchFamily="18" charset="0"/>
              </a:rPr>
              <a:t>j</a:t>
            </a:r>
            <a:r>
              <a:rPr lang="en-US" altLang="zh-CN" baseline="30000" dirty="0"/>
              <a:t>(2)</a:t>
            </a:r>
            <a:r>
              <a:rPr lang="en-US" altLang="zh-CN" b="0" dirty="0"/>
              <a:t>,</a:t>
            </a:r>
            <a:r>
              <a:rPr lang="en-US" altLang="zh-CN" dirty="0"/>
              <a:t> </a:t>
            </a:r>
            <a:r>
              <a:rPr lang="zh-CN" altLang="en-US" b="0" dirty="0"/>
              <a:t>则在转移图中</a:t>
            </a:r>
            <a:r>
              <a:rPr lang="en-US" altLang="zh-CN" b="0" dirty="0"/>
              <a:t>, </a:t>
            </a:r>
            <a:r>
              <a:rPr lang="zh-CN" altLang="en-US" b="0" dirty="0"/>
              <a:t>从状态 </a:t>
            </a:r>
            <a:r>
              <a:rPr lang="en-US" altLang="zh-CN" i="1" dirty="0" err="1">
                <a:latin typeface="Euclid" panose="02020503060505020303" pitchFamily="18" charset="0"/>
              </a:rPr>
              <a:t>s</a:t>
            </a:r>
            <a:r>
              <a:rPr lang="en-US" altLang="zh-CN" i="1" baseline="-25000" dirty="0" err="1">
                <a:latin typeface="Euclid" panose="02020503060505020303" pitchFamily="18" charset="0"/>
              </a:rPr>
              <a:t>i</a:t>
            </a:r>
            <a:r>
              <a:rPr lang="zh-CN" altLang="en-US" i="1" baseline="-25000" dirty="0">
                <a:latin typeface="Euclid" panose="02020503060505020303" pitchFamily="18" charset="0"/>
              </a:rPr>
              <a:t> </a:t>
            </a:r>
            <a:r>
              <a:rPr lang="zh-CN" altLang="en-US" b="0" dirty="0"/>
              <a:t>到状态</a:t>
            </a:r>
            <a:r>
              <a:rPr lang="en-US" altLang="zh-CN" b="0" i="1" dirty="0"/>
              <a:t> </a:t>
            </a:r>
            <a:r>
              <a:rPr lang="en-US" altLang="zh-CN" i="1" dirty="0" err="1">
                <a:latin typeface="Euclid" panose="02020503060505020303" pitchFamily="18" charset="0"/>
              </a:rPr>
              <a:t>s</a:t>
            </a:r>
            <a:r>
              <a:rPr lang="en-US" altLang="zh-CN" i="1" baseline="-25000" dirty="0" err="1">
                <a:latin typeface="Euclid" panose="02020503060505020303" pitchFamily="18" charset="0"/>
              </a:rPr>
              <a:t>j</a:t>
            </a:r>
            <a:r>
              <a:rPr lang="en-US" altLang="zh-CN" i="1" dirty="0"/>
              <a:t> </a:t>
            </a:r>
            <a:r>
              <a:rPr lang="zh-CN" altLang="en-US" b="0" dirty="0"/>
              <a:t>有一条标有</a:t>
            </a:r>
            <a:r>
              <a:rPr lang="zh-CN" altLang="en-US" dirty="0"/>
              <a:t> </a:t>
            </a:r>
            <a:r>
              <a:rPr lang="en-US" altLang="zh-CN" dirty="0">
                <a:latin typeface="Euclid" panose="02020503060505020303" pitchFamily="18" charset="0"/>
              </a:rPr>
              <a:t>(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latin typeface="Euclid" panose="02020503060505020303" pitchFamily="18" charset="0"/>
              </a:rPr>
              <a:t>i</a:t>
            </a:r>
            <a:r>
              <a:rPr lang="en-US" altLang="zh-CN" baseline="30000" dirty="0">
                <a:latin typeface="Euclid" panose="02020503060505020303" pitchFamily="18" charset="0"/>
              </a:rPr>
              <a:t>(1)</a:t>
            </a:r>
            <a:r>
              <a:rPr lang="en-US" altLang="zh-CN" b="0" dirty="0">
                <a:latin typeface="+mn-lt"/>
              </a:rPr>
              <a:t>, </a:t>
            </a:r>
            <a:r>
              <a:rPr lang="en-US" altLang="zh-CN" i="1" dirty="0" err="1">
                <a:latin typeface="Euclid" panose="02020503060505020303" pitchFamily="18" charset="0"/>
              </a:rPr>
              <a:t>A</a:t>
            </a:r>
            <a:r>
              <a:rPr lang="en-US" altLang="zh-CN" i="1" baseline="-25000" dirty="0" err="1">
                <a:latin typeface="Euclid" panose="02020503060505020303" pitchFamily="18" charset="0"/>
              </a:rPr>
              <a:t>j</a:t>
            </a:r>
            <a:r>
              <a:rPr lang="en-US" altLang="zh-CN" baseline="30000" dirty="0">
                <a:latin typeface="Euclid" panose="02020503060505020303" pitchFamily="18" charset="0"/>
              </a:rPr>
              <a:t>(2)</a:t>
            </a:r>
            <a:r>
              <a:rPr lang="en-US" altLang="zh-CN" dirty="0">
                <a:latin typeface="Euclid" panose="02020503060505020303" pitchFamily="18" charset="0"/>
              </a:rPr>
              <a:t>) </a:t>
            </a:r>
            <a:r>
              <a:rPr lang="zh-CN" altLang="en-US" b="0" dirty="0"/>
              <a:t>的弧线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.1.2 有限状态自动机</a:t>
            </a:r>
            <a:endParaRPr lang="zh-CN" altLang="en-US" b="0" dirty="0">
              <a:latin typeface="+mn-lt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919DD-F985-41F4-BF5E-62B2E983EE4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0" dirty="0">
                <a:latin typeface="+mn-lt"/>
              </a:rPr>
              <a:t>例题</a:t>
            </a:r>
            <a:endParaRPr lang="zh-CN" altLang="en-US" b="0" dirty="0">
              <a:latin typeface="+mn-lt"/>
            </a:endParaRPr>
          </a:p>
        </p:txBody>
      </p:sp>
      <p:sp>
        <p:nvSpPr>
          <p:cNvPr id="32771" name="内容占位符 2"/>
          <p:cNvSpPr>
            <a:spLocks noGrp="1"/>
          </p:cNvSpPr>
          <p:nvPr>
            <p:ph idx="1"/>
          </p:nvPr>
        </p:nvSpPr>
        <p:spPr>
          <a:xfrm>
            <a:off x="889000" y="1052736"/>
            <a:ext cx="7197725" cy="1087214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en-US" altLang="zh-CN" i="1" dirty="0">
                <a:latin typeface="Euclid" panose="02020503060505020303" pitchFamily="18" charset="0"/>
              </a:rPr>
              <a:t>S</a:t>
            </a:r>
            <a:r>
              <a:rPr lang="en-US" altLang="zh-CN" dirty="0">
                <a:latin typeface="Euclid" panose="02020503060505020303" pitchFamily="18" charset="0"/>
              </a:rPr>
              <a:t> = {</a:t>
            </a:r>
            <a:r>
              <a:rPr lang="en-US" altLang="zh-CN" i="1" dirty="0">
                <a:latin typeface="Euclid" panose="02020503060505020303" pitchFamily="18" charset="0"/>
              </a:rPr>
              <a:t>s</a:t>
            </a:r>
            <a:r>
              <a:rPr lang="en-US" altLang="zh-CN" baseline="-25000" dirty="0">
                <a:latin typeface="Euclid" panose="02020503060505020303" pitchFamily="18" charset="0"/>
              </a:rPr>
              <a:t>1</a:t>
            </a:r>
            <a:r>
              <a:rPr lang="en-US" altLang="zh-CN" b="0" dirty="0">
                <a:latin typeface="+mn-lt"/>
              </a:rPr>
              <a:t>, </a:t>
            </a:r>
            <a:r>
              <a:rPr lang="en-US" altLang="zh-CN" i="1" dirty="0">
                <a:latin typeface="Euclid" panose="02020503060505020303" pitchFamily="18" charset="0"/>
              </a:rPr>
              <a:t>s</a:t>
            </a:r>
            <a:r>
              <a:rPr lang="en-US" altLang="zh-CN" baseline="-25000" dirty="0">
                <a:latin typeface="Euclid" panose="02020503060505020303" pitchFamily="18" charset="0"/>
              </a:rPr>
              <a:t>2</a:t>
            </a:r>
            <a:r>
              <a:rPr lang="en-US" altLang="zh-CN" b="0" dirty="0">
                <a:latin typeface="+mn-lt"/>
              </a:rPr>
              <a:t>, </a:t>
            </a:r>
            <a:r>
              <a:rPr lang="en-US" altLang="zh-CN" i="1" dirty="0">
                <a:latin typeface="Euclid" panose="02020503060505020303" pitchFamily="18" charset="0"/>
              </a:rPr>
              <a:t>s</a:t>
            </a:r>
            <a:r>
              <a:rPr lang="en-US" altLang="zh-CN" baseline="-25000" dirty="0">
                <a:latin typeface="Euclid" panose="02020503060505020303" pitchFamily="18" charset="0"/>
              </a:rPr>
              <a:t>3</a:t>
            </a:r>
            <a:r>
              <a:rPr lang="en-US" altLang="zh-CN" dirty="0">
                <a:latin typeface="Euclid" panose="02020503060505020303" pitchFamily="18" charset="0"/>
              </a:rPr>
              <a:t>}</a:t>
            </a:r>
            <a:r>
              <a:rPr lang="en-US" altLang="zh-CN" b="0" dirty="0">
                <a:latin typeface="+mn-lt"/>
              </a:rPr>
              <a:t>, 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1</a:t>
            </a:r>
            <a:r>
              <a:rPr lang="en-US" altLang="zh-CN" dirty="0">
                <a:latin typeface="Euclid" panose="02020503060505020303" pitchFamily="18" charset="0"/>
              </a:rPr>
              <a:t> = {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1</a:t>
            </a:r>
            <a:r>
              <a:rPr lang="en-US" altLang="zh-CN" baseline="30000" dirty="0">
                <a:latin typeface="Euclid" panose="02020503060505020303" pitchFamily="18" charset="0"/>
              </a:rPr>
              <a:t>(1)</a:t>
            </a:r>
            <a:r>
              <a:rPr lang="en-US" altLang="zh-CN" b="0" dirty="0">
                <a:latin typeface="+mn-lt"/>
              </a:rPr>
              <a:t>, 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2</a:t>
            </a:r>
            <a:r>
              <a:rPr lang="en-US" altLang="zh-CN" baseline="30000" dirty="0">
                <a:latin typeface="Euclid" panose="02020503060505020303" pitchFamily="18" charset="0"/>
              </a:rPr>
              <a:t>(1)</a:t>
            </a:r>
            <a:r>
              <a:rPr lang="en-US" altLang="zh-CN" b="0" dirty="0">
                <a:latin typeface="+mn-lt"/>
              </a:rPr>
              <a:t>, 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3</a:t>
            </a:r>
            <a:r>
              <a:rPr lang="en-US" altLang="zh-CN" baseline="30000" dirty="0">
                <a:latin typeface="Euclid" panose="02020503060505020303" pitchFamily="18" charset="0"/>
              </a:rPr>
              <a:t>(1)</a:t>
            </a:r>
            <a:r>
              <a:rPr lang="en-US" altLang="zh-CN" dirty="0">
                <a:latin typeface="Euclid" panose="02020503060505020303" pitchFamily="18" charset="0"/>
              </a:rPr>
              <a:t>}</a:t>
            </a:r>
            <a:r>
              <a:rPr lang="en-US" altLang="zh-CN" b="0" dirty="0">
                <a:latin typeface="+mn-lt"/>
              </a:rPr>
              <a:t>, 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2</a:t>
            </a:r>
            <a:r>
              <a:rPr lang="en-US" altLang="zh-CN" dirty="0">
                <a:latin typeface="Euclid" panose="02020503060505020303" pitchFamily="18" charset="0"/>
              </a:rPr>
              <a:t> =</a:t>
            </a:r>
            <a:r>
              <a:rPr lang="en-US" altLang="zh-CN" dirty="0"/>
              <a:t> </a:t>
            </a:r>
            <a:r>
              <a:rPr lang="en-US" altLang="zh-CN" dirty="0">
                <a:latin typeface="Euclid" panose="02020503060505020303" pitchFamily="18" charset="0"/>
              </a:rPr>
              <a:t>{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1</a:t>
            </a:r>
            <a:r>
              <a:rPr lang="en-US" altLang="zh-CN" baseline="30000" dirty="0">
                <a:latin typeface="Euclid" panose="02020503060505020303" pitchFamily="18" charset="0"/>
              </a:rPr>
              <a:t>(2)</a:t>
            </a:r>
            <a:r>
              <a:rPr lang="en-US" altLang="zh-CN" b="0" dirty="0">
                <a:latin typeface="+mn-lt"/>
              </a:rPr>
              <a:t>, 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2</a:t>
            </a:r>
            <a:r>
              <a:rPr lang="en-US" altLang="zh-CN" baseline="30000" dirty="0">
                <a:latin typeface="Euclid" panose="02020503060505020303" pitchFamily="18" charset="0"/>
              </a:rPr>
              <a:t>(2)</a:t>
            </a:r>
            <a:r>
              <a:rPr lang="en-US" altLang="zh-CN" b="0" dirty="0">
                <a:latin typeface="+mn-lt"/>
              </a:rPr>
              <a:t>, 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3</a:t>
            </a:r>
            <a:r>
              <a:rPr lang="en-US" altLang="zh-CN" baseline="30000" dirty="0">
                <a:latin typeface="Euclid" panose="02020503060505020303" pitchFamily="18" charset="0"/>
              </a:rPr>
              <a:t>(2)</a:t>
            </a:r>
            <a:r>
              <a:rPr lang="en-US" altLang="zh-CN" dirty="0">
                <a:latin typeface="Euclid" panose="02020503060505020303" pitchFamily="18" charset="0"/>
              </a:rPr>
              <a:t>}</a:t>
            </a:r>
            <a:r>
              <a:rPr lang="en-US" altLang="zh-CN" b="0" dirty="0">
                <a:latin typeface="+mn-lt"/>
              </a:rPr>
              <a:t>, </a:t>
            </a:r>
            <a:r>
              <a:rPr lang="zh-CN" altLang="en-US" b="0" dirty="0"/>
              <a:t>转移函数由下表给出</a:t>
            </a:r>
            <a:endParaRPr lang="zh-CN" altLang="en-US" b="0" dirty="0"/>
          </a:p>
        </p:txBody>
      </p:sp>
      <p:sp>
        <p:nvSpPr>
          <p:cNvPr id="32772" name="文本框 7"/>
          <p:cNvSpPr txBox="1">
            <a:spLocks noChangeArrowheads="1"/>
          </p:cNvSpPr>
          <p:nvPr/>
        </p:nvSpPr>
        <p:spPr bwMode="auto">
          <a:xfrm>
            <a:off x="3454532" y="2110665"/>
            <a:ext cx="24064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0" dirty="0">
                <a:latin typeface="华文中宋" panose="02010600040101010101" pitchFamily="2" charset="-122"/>
              </a:rPr>
              <a:t>转移函数</a:t>
            </a:r>
            <a:r>
              <a:rPr lang="zh-CN" altLang="en-US" sz="2400" b="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Euclid" panose="02020503060505020303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zh-CN" altLang="en-US" sz="2400" b="0" dirty="0">
                <a:latin typeface="华文中宋" panose="02010600040101010101" pitchFamily="2" charset="-122"/>
              </a:rPr>
              <a:t>和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r>
              <a:rPr lang="en-US" altLang="zh-CN" sz="2400" i="1" dirty="0">
                <a:latin typeface="Euclid" panose="02020503060505020303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ea typeface="宋体" panose="02010600030101010101" pitchFamily="2" charset="-122"/>
              </a:rPr>
              <a:t> 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5D5750-3E18-4EEA-B5B0-9173C2E55F7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09746" y="2564904"/>
          <a:ext cx="60960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444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0000"/>
                          </a:solidFill>
                          <a:latin typeface="Euclid" panose="02020503060505020303" pitchFamily="18" charset="0"/>
                        </a:rPr>
                        <a:t>f</a:t>
                      </a:r>
                      <a:r>
                        <a:rPr lang="en-US" altLang="zh-CN" sz="2400" b="1" baseline="-25000" dirty="0">
                          <a:solidFill>
                            <a:srgbClr val="FF0000"/>
                          </a:solidFill>
                          <a:latin typeface="Euclid" panose="02020503060505020303" pitchFamily="18" charset="0"/>
                        </a:rPr>
                        <a:t>1</a:t>
                      </a:r>
                      <a:endParaRPr lang="zh-CN" altLang="en-US" sz="2400" b="1" baseline="-25000" dirty="0">
                        <a:solidFill>
                          <a:srgbClr val="FF0000"/>
                        </a:solidFill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1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(1)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2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(1)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3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(1)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</a:tr>
              <a:tr h="444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1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1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(2)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3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(2)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2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(2)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</a:tr>
              <a:tr h="444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2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2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(2)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1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(2)</a:t>
                      </a:r>
                      <a:endParaRPr lang="en-US" altLang="zh-CN" sz="2400" b="1" baseline="30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3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(2)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</a:tr>
              <a:tr h="444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3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3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(2)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2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(2)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1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(2)</a:t>
                      </a:r>
                      <a:endParaRPr lang="en-US" altLang="zh-CN" sz="2400" b="1" baseline="30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</a:tr>
              <a:tr h="444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0000"/>
                          </a:solidFill>
                          <a:latin typeface="Euclid" panose="02020503060505020303" pitchFamily="18" charset="0"/>
                        </a:rPr>
                        <a:t>f</a:t>
                      </a:r>
                      <a:r>
                        <a:rPr lang="en-US" altLang="zh-CN" sz="2400" b="1" baseline="-25000" dirty="0">
                          <a:solidFill>
                            <a:srgbClr val="FF0000"/>
                          </a:solidFill>
                          <a:latin typeface="Euclid" panose="02020503060505020303" pitchFamily="18" charset="0"/>
                        </a:rPr>
                        <a:t>2</a:t>
                      </a:r>
                      <a:endParaRPr lang="zh-CN" altLang="en-US" sz="2400" b="1" baseline="-25000" dirty="0">
                        <a:solidFill>
                          <a:srgbClr val="FF0000"/>
                        </a:solidFill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1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(1)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2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(1)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3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(1)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</a:tr>
              <a:tr h="444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1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2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1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3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</a:tr>
              <a:tr h="444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2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3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2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1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</a:tr>
              <a:tr h="444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3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1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3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2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0" dirty="0">
                <a:latin typeface="+mn-lt"/>
              </a:rPr>
              <a:t>例题 </a:t>
            </a:r>
            <a:r>
              <a:rPr lang="en-US" altLang="zh-CN" b="0" dirty="0">
                <a:latin typeface="+mn-lt"/>
              </a:rPr>
              <a:t>(</a:t>
            </a:r>
            <a:r>
              <a:rPr lang="zh-CN" altLang="en-US" b="0" dirty="0">
                <a:latin typeface="+mn-lt"/>
              </a:rPr>
              <a:t>续</a:t>
            </a:r>
            <a:r>
              <a:rPr lang="en-US" altLang="zh-CN" b="0" dirty="0">
                <a:latin typeface="+mn-lt"/>
              </a:rPr>
              <a:t>)</a:t>
            </a:r>
            <a:endParaRPr lang="zh-CN" altLang="en-US" b="0" dirty="0">
              <a:latin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3A6D09-3FC7-42EC-97E9-56DCEF6EE61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35496" y="1787624"/>
          <a:ext cx="3672408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771"/>
                <a:gridCol w="936104"/>
                <a:gridCol w="1080120"/>
                <a:gridCol w="941413"/>
              </a:tblGrid>
              <a:tr h="444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0000"/>
                          </a:solidFill>
                          <a:latin typeface="Euclid" panose="02020503060505020303" pitchFamily="18" charset="0"/>
                        </a:rPr>
                        <a:t>f</a:t>
                      </a:r>
                      <a:r>
                        <a:rPr lang="en-US" altLang="zh-CN" sz="2400" b="1" baseline="-25000" dirty="0">
                          <a:solidFill>
                            <a:srgbClr val="FF0000"/>
                          </a:solidFill>
                          <a:latin typeface="Euclid" panose="02020503060505020303" pitchFamily="18" charset="0"/>
                        </a:rPr>
                        <a:t>1</a:t>
                      </a:r>
                      <a:endParaRPr lang="zh-CN" altLang="en-US" sz="2400" b="1" baseline="-25000" dirty="0">
                        <a:solidFill>
                          <a:srgbClr val="FF0000"/>
                        </a:solidFill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1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(1)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2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(1)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3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(1)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</a:tr>
              <a:tr h="444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1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1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(2)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3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(2)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2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(2)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</a:tr>
              <a:tr h="4448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2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2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(2)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1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(2)</a:t>
                      </a:r>
                      <a:endParaRPr lang="en-US" altLang="zh-CN" sz="2400" b="1" baseline="30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3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(2)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</a:tr>
              <a:tr h="444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3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3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(2)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2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(2)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1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(2)</a:t>
                      </a:r>
                      <a:endParaRPr lang="en-US" altLang="zh-CN" sz="2400" b="1" baseline="30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</a:tr>
              <a:tr h="444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solidFill>
                            <a:srgbClr val="FF0000"/>
                          </a:solidFill>
                          <a:latin typeface="Euclid" panose="02020503060505020303" pitchFamily="18" charset="0"/>
                        </a:rPr>
                        <a:t>f</a:t>
                      </a:r>
                      <a:r>
                        <a:rPr lang="en-US" altLang="zh-CN" sz="2400" b="1" baseline="-25000" dirty="0">
                          <a:solidFill>
                            <a:srgbClr val="FF0000"/>
                          </a:solidFill>
                          <a:latin typeface="Euclid" panose="02020503060505020303" pitchFamily="18" charset="0"/>
                        </a:rPr>
                        <a:t>2</a:t>
                      </a:r>
                      <a:endParaRPr lang="zh-CN" altLang="en-US" sz="2400" b="1" baseline="-25000" dirty="0">
                        <a:solidFill>
                          <a:srgbClr val="FF0000"/>
                        </a:solidFill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1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(1)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2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(1)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A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3</a:t>
                      </a:r>
                      <a:r>
                        <a:rPr lang="en-US" altLang="zh-CN" sz="2400" b="1" baseline="30000" dirty="0">
                          <a:latin typeface="Euclid" panose="02020503060505020303" pitchFamily="18" charset="0"/>
                        </a:rPr>
                        <a:t>(1)</a:t>
                      </a:r>
                      <a:endParaRPr lang="zh-CN" altLang="en-US" sz="2400" b="1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</a:tr>
              <a:tr h="444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1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2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1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3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</a:tr>
              <a:tr h="444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2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3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2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1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</a:tr>
              <a:tr h="44481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3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1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3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>
                          <a:latin typeface="Euclid" panose="02020503060505020303" pitchFamily="18" charset="0"/>
                        </a:rPr>
                        <a:t>s</a:t>
                      </a:r>
                      <a:r>
                        <a:rPr lang="en-US" altLang="zh-CN" sz="2400" b="1" baseline="-25000" dirty="0">
                          <a:latin typeface="Euclid" panose="02020503060505020303" pitchFamily="18" charset="0"/>
                        </a:rPr>
                        <a:t>2</a:t>
                      </a:r>
                      <a:endParaRPr lang="zh-CN" altLang="en-US" sz="2400" b="1" baseline="-25000" dirty="0">
                        <a:latin typeface="Euclid" panose="02020503060505020303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779912" y="1944588"/>
            <a:ext cx="5256584" cy="3428627"/>
            <a:chOff x="3779912" y="1148403"/>
            <a:chExt cx="5256584" cy="3785622"/>
          </a:xfrm>
        </p:grpSpPr>
        <p:pic>
          <p:nvPicPr>
            <p:cNvPr id="33796" name="Picture 3" descr="XD9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9912" y="1148403"/>
              <a:ext cx="5256584" cy="3312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文本框 11"/>
            <p:cNvSpPr txBox="1"/>
            <p:nvPr/>
          </p:nvSpPr>
          <p:spPr>
            <a:xfrm>
              <a:off x="4487862" y="4472360"/>
              <a:ext cx="37565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有限状态自动机的转移图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0" dirty="0">
                <a:latin typeface="+mn-lt"/>
              </a:rPr>
              <a:t>例题 </a:t>
            </a:r>
            <a:r>
              <a:rPr lang="en-US" altLang="zh-CN" b="0" dirty="0">
                <a:latin typeface="+mn-lt"/>
              </a:rPr>
              <a:t>(</a:t>
            </a:r>
            <a:r>
              <a:rPr lang="zh-CN" altLang="en-US" b="0" dirty="0">
                <a:latin typeface="+mn-lt"/>
              </a:rPr>
              <a:t>续</a:t>
            </a:r>
            <a:r>
              <a:rPr lang="en-US" altLang="zh-CN" b="0" dirty="0">
                <a:latin typeface="+mn-lt"/>
              </a:rPr>
              <a:t>)</a:t>
            </a:r>
            <a:endParaRPr lang="zh-CN" altLang="en-US" b="0" dirty="0">
              <a:latin typeface="+mn-lt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idx="1"/>
          </p:nvPr>
        </p:nvSpPr>
        <p:spPr>
          <a:xfrm>
            <a:off x="617538" y="1124745"/>
            <a:ext cx="7886700" cy="4920456"/>
          </a:xfrm>
        </p:spPr>
        <p:txBody>
          <a:bodyPr/>
          <a:lstStyle/>
          <a:p>
            <a:pPr marL="687705" indent="-230505" algn="just" eaLnBrk="1" hangingPunct="1">
              <a:lnSpc>
                <a:spcPct val="100000"/>
              </a:lnSpc>
              <a:buFont typeface="Times New Roman" panose="02020603050405020304" pitchFamily="18" charset="0"/>
              <a:buChar char="‒"/>
              <a:defRPr/>
            </a:pPr>
            <a:r>
              <a:rPr lang="zh-CN" altLang="en-US" b="0" dirty="0"/>
              <a:t>若输入序列为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1</a:t>
            </a:r>
            <a:r>
              <a:rPr lang="en-US" altLang="zh-CN" baseline="30000" dirty="0">
                <a:latin typeface="Euclid" panose="02020503060505020303" pitchFamily="18" charset="0"/>
              </a:rPr>
              <a:t>(1)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2</a:t>
            </a:r>
            <a:r>
              <a:rPr lang="en-US" altLang="zh-CN" baseline="30000" dirty="0">
                <a:latin typeface="Euclid" panose="02020503060505020303" pitchFamily="18" charset="0"/>
              </a:rPr>
              <a:t>(1)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1</a:t>
            </a:r>
            <a:r>
              <a:rPr lang="en-US" altLang="zh-CN" baseline="30000" dirty="0">
                <a:latin typeface="Euclid" panose="02020503060505020303" pitchFamily="18" charset="0"/>
              </a:rPr>
              <a:t>(1)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3</a:t>
            </a:r>
            <a:r>
              <a:rPr lang="en-US" altLang="zh-CN" baseline="30000" dirty="0">
                <a:latin typeface="Euclid" panose="02020503060505020303" pitchFamily="18" charset="0"/>
              </a:rPr>
              <a:t>(1)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3</a:t>
            </a:r>
            <a:r>
              <a:rPr lang="en-US" altLang="zh-CN" baseline="30000" dirty="0">
                <a:latin typeface="Euclid" panose="02020503060505020303" pitchFamily="18" charset="0"/>
              </a:rPr>
              <a:t>(1)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1</a:t>
            </a:r>
            <a:r>
              <a:rPr lang="en-US" altLang="zh-CN" baseline="30000" dirty="0">
                <a:latin typeface="Euclid" panose="02020503060505020303" pitchFamily="18" charset="0"/>
              </a:rPr>
              <a:t>(1)</a:t>
            </a:r>
            <a:r>
              <a:rPr lang="en-US" altLang="zh-CN" b="0" dirty="0">
                <a:latin typeface="+mn-lt"/>
              </a:rPr>
              <a:t>, </a:t>
            </a:r>
            <a:r>
              <a:rPr lang="zh-CN" altLang="en-US" b="0" dirty="0"/>
              <a:t>初始状态为</a:t>
            </a:r>
            <a:r>
              <a:rPr lang="en-US" altLang="zh-CN" i="1" dirty="0">
                <a:latin typeface="Euclid" panose="02020503060505020303" pitchFamily="18" charset="0"/>
              </a:rPr>
              <a:t>s</a:t>
            </a:r>
            <a:r>
              <a:rPr lang="en-US" altLang="zh-CN" baseline="-25000" dirty="0">
                <a:latin typeface="Euclid" panose="02020503060505020303" pitchFamily="18" charset="0"/>
              </a:rPr>
              <a:t>1</a:t>
            </a:r>
            <a:r>
              <a:rPr lang="en-US" altLang="zh-CN" b="0" dirty="0"/>
              <a:t>, </a:t>
            </a:r>
            <a:endParaRPr lang="en-US" altLang="zh-CN" b="0" dirty="0"/>
          </a:p>
          <a:p>
            <a:pPr marL="687705" indent="-230505" eaLnBrk="1" hangingPunct="1">
              <a:buFont typeface="Times New Roman" panose="02020603050405020304" pitchFamily="18" charset="0"/>
              <a:buChar char="‒"/>
              <a:defRPr/>
            </a:pPr>
            <a:r>
              <a:rPr lang="zh-CN" altLang="en-US" b="0" dirty="0"/>
              <a:t>则得到状态序列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3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s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endParaRPr lang="en-US" altLang="zh-CN" baseline="-25000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marL="687705" indent="-230505" eaLnBrk="1" hangingPunct="1">
              <a:buFont typeface="Times New Roman" panose="02020603050405020304" pitchFamily="18" charset="0"/>
              <a:buChar char="‒"/>
              <a:defRPr/>
            </a:pPr>
            <a:r>
              <a:rPr lang="zh-CN" altLang="en-US" b="0" dirty="0"/>
              <a:t>输出字符序列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(2)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(2)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(2)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(2)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3</a:t>
            </a:r>
            <a:r>
              <a:rPr lang="en-US" altLang="zh-CN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(2)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(2)</a:t>
            </a:r>
            <a:endParaRPr lang="zh-CN" altLang="en-US" dirty="0">
              <a:solidFill>
                <a:srgbClr val="FF0000"/>
              </a:solidFill>
              <a:latin typeface="Euclid" panose="02020503060505020303" pitchFamily="18" charset="0"/>
            </a:endParaRPr>
          </a:p>
        </p:txBody>
      </p:sp>
      <p:pic>
        <p:nvPicPr>
          <p:cNvPr id="4" name="Picture 3" descr="XD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068960"/>
            <a:ext cx="5328592" cy="3150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129CE1-1932-4353-8C16-4654D735320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>
                <a:latin typeface="+mn-lt"/>
              </a:rPr>
              <a:t>3.1.3  </a:t>
            </a:r>
            <a:r>
              <a:rPr lang="zh-CN" altLang="en-US" b="0" dirty="0">
                <a:latin typeface="+mn-lt"/>
              </a:rPr>
              <a:t>密钥流产生器</a:t>
            </a:r>
            <a:endParaRPr lang="zh-CN" altLang="en-US" b="0" dirty="0">
              <a:latin typeface="+mn-lt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marL="67945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0" dirty="0"/>
              <a:t>密钥流产生器</a:t>
            </a:r>
            <a:endParaRPr lang="en-US" altLang="zh-CN" b="0" dirty="0"/>
          </a:p>
          <a:p>
            <a:pPr marL="687705" indent="-230505" eaLnBrk="1" hangingPunct="1">
              <a:lnSpc>
                <a:spcPct val="125000"/>
              </a:lnSpc>
              <a:buFont typeface="Times New Roman" panose="02020603050405020304" pitchFamily="18" charset="0"/>
              <a:buChar char="‒"/>
            </a:pPr>
            <a:r>
              <a:rPr lang="zh-CN" altLang="en-US" sz="2400" b="0" dirty="0"/>
              <a:t>参数为 </a:t>
            </a:r>
            <a:r>
              <a:rPr lang="en-US" altLang="zh-CN" sz="2400" i="1" dirty="0">
                <a:latin typeface="Euclid" panose="02020503060505020303" pitchFamily="18" charset="0"/>
              </a:rPr>
              <a:t>k </a:t>
            </a:r>
            <a:r>
              <a:rPr lang="zh-CN" altLang="en-US" sz="2400" b="0" dirty="0"/>
              <a:t>的有限状态自动机</a:t>
            </a:r>
            <a:r>
              <a:rPr lang="en-US" altLang="zh-CN" sz="2400" b="0" dirty="0"/>
              <a:t>, </a:t>
            </a:r>
            <a:r>
              <a:rPr lang="zh-CN" altLang="en-US" sz="2400" b="0" dirty="0"/>
              <a:t>一个</a:t>
            </a:r>
            <a:r>
              <a:rPr lang="zh-CN" altLang="en-US" sz="2400" b="0" dirty="0">
                <a:solidFill>
                  <a:srgbClr val="FF0000"/>
                </a:solidFill>
              </a:rPr>
              <a:t>输出符号集 </a:t>
            </a:r>
            <a:r>
              <a:rPr lang="en-US" altLang="zh-CN" sz="2400" i="1" dirty="0">
                <a:solidFill>
                  <a:srgbClr val="FF0000"/>
                </a:solidFill>
                <a:latin typeface="Euclid" panose="02020503060505020303" pitchFamily="18" charset="0"/>
              </a:rPr>
              <a:t>Z</a:t>
            </a:r>
            <a:r>
              <a:rPr lang="en-US" altLang="zh-CN" sz="2400" dirty="0">
                <a:latin typeface="Euclid" panose="02020503060505020303" pitchFamily="18" charset="0"/>
              </a:rPr>
              <a:t>, </a:t>
            </a:r>
            <a:r>
              <a:rPr lang="zh-CN" altLang="en-US" sz="2400" b="0" dirty="0"/>
              <a:t>一个</a:t>
            </a:r>
            <a:r>
              <a:rPr lang="zh-CN" altLang="en-US" sz="2400" b="0" dirty="0">
                <a:solidFill>
                  <a:srgbClr val="FF0000"/>
                </a:solidFill>
              </a:rPr>
              <a:t>状态集 </a:t>
            </a:r>
            <a:r>
              <a:rPr lang="zh-CN" altLang="en-US" sz="2400" dirty="0">
                <a:solidFill>
                  <a:srgbClr val="FF0000"/>
                </a:solidFill>
                <a:latin typeface="Euclid" panose="02020503060505020303" pitchFamily="18" charset="0"/>
              </a:rPr>
              <a:t>∑</a:t>
            </a:r>
            <a:r>
              <a:rPr lang="en-US" altLang="zh-CN" sz="2400" dirty="0">
                <a:latin typeface="Euclid" panose="02020503060505020303" pitchFamily="18" charset="0"/>
              </a:rPr>
              <a:t>, </a:t>
            </a:r>
            <a:r>
              <a:rPr lang="zh-CN" altLang="en-US" sz="2400" b="0" dirty="0">
                <a:solidFill>
                  <a:srgbClr val="FF0000"/>
                </a:solidFill>
              </a:rPr>
              <a:t>两个函数 </a:t>
            </a:r>
            <a:r>
              <a:rPr lang="en-US" altLang="zh-CN" sz="2400" i="1" dirty="0">
                <a:solidFill>
                  <a:srgbClr val="FF0000"/>
                </a:solidFill>
                <a:latin typeface="Euclid" panose="02020503060505020303" pitchFamily="18" charset="0"/>
              </a:rPr>
              <a:t>φ </a:t>
            </a:r>
            <a:r>
              <a:rPr lang="zh-CN" altLang="en-US" sz="2400" b="0" dirty="0">
                <a:solidFill>
                  <a:srgbClr val="FF0000"/>
                </a:solidFill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Euclid" panose="02020503060505020303" pitchFamily="18" charset="0"/>
              </a:rPr>
              <a:t>ψ </a:t>
            </a:r>
            <a:r>
              <a:rPr lang="zh-CN" altLang="en-US" sz="2400" b="0" dirty="0"/>
              <a:t>以及一个</a:t>
            </a:r>
            <a:r>
              <a:rPr lang="zh-CN" altLang="en-US" sz="2400" b="0" dirty="0">
                <a:solidFill>
                  <a:srgbClr val="FF0000"/>
                </a:solidFill>
              </a:rPr>
              <a:t>初始状态 </a:t>
            </a:r>
            <a:r>
              <a:rPr lang="en-US" altLang="zh-CN" sz="2400" i="1" dirty="0">
                <a:solidFill>
                  <a:srgbClr val="FF0000"/>
                </a:solidFill>
                <a:latin typeface="Euclid" panose="02020503060505020303" pitchFamily="18" charset="0"/>
              </a:rPr>
              <a:t>σ</a:t>
            </a:r>
            <a:r>
              <a:rPr lang="en-US" altLang="zh-CN" sz="2400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0</a:t>
            </a:r>
            <a:r>
              <a:rPr lang="en-US" altLang="zh-CN" sz="2400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zh-CN" altLang="en-US" sz="2400" b="0" dirty="0"/>
              <a:t>组成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67945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rgbClr val="FF0000"/>
                </a:solidFill>
              </a:rPr>
              <a:t>状态转移函数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φ</a:t>
            </a:r>
            <a:endParaRPr lang="en-US" altLang="zh-CN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marL="687705" lvl="1" indent="-230505" eaLnBrk="1" hangingPunct="1">
              <a:lnSpc>
                <a:spcPct val="125000"/>
              </a:lnSpc>
              <a:buFont typeface="Times New Roman" panose="02020603050405020304" pitchFamily="18" charset="0"/>
              <a:buChar char="‒"/>
            </a:pPr>
            <a:r>
              <a:rPr lang="en-US" altLang="zh-CN" i="1" dirty="0">
                <a:solidFill>
                  <a:schemeClr val="tx1"/>
                </a:solidFill>
                <a:latin typeface="Euclid" panose="02020503060505020303" pitchFamily="18" charset="0"/>
              </a:rPr>
              <a:t>σ</a:t>
            </a:r>
            <a:r>
              <a:rPr lang="en-US" altLang="zh-CN" i="1" baseline="-25000" dirty="0">
                <a:solidFill>
                  <a:schemeClr val="tx1"/>
                </a:solidFill>
                <a:latin typeface="Euclid" panose="02020503060505020303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Euclid" panose="02020503060505020303" pitchFamily="18" charset="0"/>
              </a:rPr>
              <a:t>→</a:t>
            </a:r>
            <a:r>
              <a:rPr lang="en-US" altLang="zh-CN" i="1" dirty="0">
                <a:solidFill>
                  <a:schemeClr val="tx1"/>
                </a:solidFill>
                <a:latin typeface="Euclid" panose="02020503060505020303" pitchFamily="18" charset="0"/>
              </a:rPr>
              <a:t>σ</a:t>
            </a:r>
            <a:r>
              <a:rPr lang="en-US" altLang="zh-CN" i="1" baseline="-25000" dirty="0">
                <a:solidFill>
                  <a:schemeClr val="tx1"/>
                </a:solidFill>
                <a:latin typeface="Euclid" panose="02020503060505020303" pitchFamily="18" charset="0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latin typeface="Euclid" panose="02020503060505020303" pitchFamily="18" charset="0"/>
              </a:rPr>
              <a:t>+1</a:t>
            </a:r>
            <a:r>
              <a:rPr lang="en-US" altLang="zh-CN" b="0" dirty="0">
                <a:solidFill>
                  <a:schemeClr val="tx1"/>
                </a:solidFill>
              </a:rPr>
              <a:t>,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b="0" dirty="0">
                <a:solidFill>
                  <a:schemeClr val="tx1"/>
                </a:solidFill>
              </a:rPr>
              <a:t>将当前状态 </a:t>
            </a:r>
            <a:r>
              <a:rPr lang="en-US" altLang="zh-CN" i="1" dirty="0" err="1">
                <a:solidFill>
                  <a:schemeClr val="tx1"/>
                </a:solidFill>
                <a:latin typeface="Euclid" panose="02020503060505020303" pitchFamily="18" charset="0"/>
              </a:rPr>
              <a:t>σ</a:t>
            </a:r>
            <a:r>
              <a:rPr lang="en-US" altLang="zh-CN" i="1" baseline="-25000" dirty="0" err="1">
                <a:latin typeface="Euclid" panose="02020503060505020303" pitchFamily="18" charset="0"/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b="0" dirty="0">
                <a:solidFill>
                  <a:schemeClr val="tx1"/>
                </a:solidFill>
              </a:rPr>
              <a:t>变为一个新状态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Euclid" panose="02020503060505020303" pitchFamily="18" charset="0"/>
              </a:rPr>
              <a:t>σ</a:t>
            </a:r>
            <a:r>
              <a:rPr lang="en-US" altLang="zh-CN" i="1" baseline="-25000" dirty="0">
                <a:solidFill>
                  <a:schemeClr val="tx1"/>
                </a:solidFill>
                <a:latin typeface="Euclid" panose="02020503060505020303" pitchFamily="18" charset="0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latin typeface="Euclid" panose="02020503060505020303" pitchFamily="18" charset="0"/>
              </a:rPr>
              <a:t>+1</a:t>
            </a:r>
            <a:r>
              <a:rPr lang="zh-CN" altLang="en-US" b="0" dirty="0">
                <a:solidFill>
                  <a:schemeClr val="tx1"/>
                </a:solidFill>
                <a:latin typeface="Euclid" panose="02020503060505020303" pitchFamily="18" charset="0"/>
              </a:rPr>
              <a:t>。</a:t>
            </a:r>
            <a:endParaRPr lang="en-US" altLang="zh-CN" b="0" dirty="0">
              <a:solidFill>
                <a:schemeClr val="tx1"/>
              </a:solidFill>
              <a:latin typeface="Euclid" panose="02020503060505020303" pitchFamily="18" charset="0"/>
            </a:endParaRPr>
          </a:p>
          <a:p>
            <a:pPr marL="679450" indent="-457200" eaLnBrk="1" hangingPunct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b="0" dirty="0">
                <a:solidFill>
                  <a:srgbClr val="FF0000"/>
                </a:solidFill>
              </a:rPr>
              <a:t>输出函数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ψ</a:t>
            </a:r>
            <a:endParaRPr lang="en-US" altLang="zh-CN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marL="687705" indent="-230505" eaLnBrk="1" hangingPunct="1">
              <a:lnSpc>
                <a:spcPct val="125000"/>
              </a:lnSpc>
              <a:buFont typeface="Times New Roman" panose="02020603050405020304" pitchFamily="18" charset="0"/>
              <a:buChar char="‒"/>
            </a:pPr>
            <a:r>
              <a:rPr lang="en-US" altLang="zh-CN" sz="2400" i="1" dirty="0" err="1">
                <a:latin typeface="Euclid" panose="02020503060505020303" pitchFamily="18" charset="0"/>
              </a:rPr>
              <a:t>σ</a:t>
            </a:r>
            <a:r>
              <a:rPr lang="en-US" altLang="zh-CN" sz="2400" i="1" baseline="-25000" dirty="0" err="1">
                <a:latin typeface="Euclid" panose="02020503060505020303" pitchFamily="18" charset="0"/>
              </a:rPr>
              <a:t>i</a:t>
            </a:r>
            <a:r>
              <a:rPr lang="en-US" altLang="zh-CN" sz="2400" dirty="0" err="1">
                <a:latin typeface="Euclid" panose="02020503060505020303" pitchFamily="18" charset="0"/>
              </a:rPr>
              <a:t>→</a:t>
            </a:r>
            <a:r>
              <a:rPr lang="en-US" altLang="zh-CN" sz="2400" i="1" dirty="0" err="1">
                <a:latin typeface="Euclid" panose="02020503060505020303" pitchFamily="18" charset="0"/>
              </a:rPr>
              <a:t>z</a:t>
            </a:r>
            <a:r>
              <a:rPr lang="en-US" altLang="zh-CN" sz="2400" i="1" baseline="-25000" dirty="0" err="1">
                <a:latin typeface="Euclid" panose="02020503060505020303" pitchFamily="18" charset="0"/>
              </a:rPr>
              <a:t>i</a:t>
            </a:r>
            <a:r>
              <a:rPr lang="en-US" altLang="zh-CN" sz="2400" b="0" dirty="0"/>
              <a:t>, </a:t>
            </a:r>
            <a:r>
              <a:rPr lang="zh-CN" altLang="en-US" sz="2400" b="0" dirty="0"/>
              <a:t>当前状态 </a:t>
            </a:r>
            <a:r>
              <a:rPr lang="en-US" altLang="zh-CN" sz="2400" i="1" dirty="0" err="1">
                <a:latin typeface="Euclid" panose="02020503060505020303" pitchFamily="18" charset="0"/>
              </a:rPr>
              <a:t>σ</a:t>
            </a:r>
            <a:r>
              <a:rPr lang="en-US" altLang="zh-CN" sz="2400" i="1" baseline="-25000" dirty="0" err="1">
                <a:latin typeface="Euclid" panose="02020503060505020303" pitchFamily="18" charset="0"/>
              </a:rPr>
              <a:t>i</a:t>
            </a:r>
            <a:r>
              <a:rPr lang="zh-CN" altLang="en-US" sz="2400" dirty="0"/>
              <a:t> </a:t>
            </a:r>
            <a:r>
              <a:rPr lang="zh-CN" altLang="en-US" sz="2400" b="0" dirty="0"/>
              <a:t>变为输出符号集中的一个元素</a:t>
            </a:r>
            <a:r>
              <a:rPr lang="zh-CN" altLang="en-US" sz="2400" dirty="0"/>
              <a:t> </a:t>
            </a:r>
            <a:r>
              <a:rPr lang="en-US" altLang="zh-CN" sz="2400" i="1" dirty="0" err="1">
                <a:latin typeface="Euclid" panose="02020503060505020303" pitchFamily="18" charset="0"/>
              </a:rPr>
              <a:t>z</a:t>
            </a:r>
            <a:r>
              <a:rPr lang="en-US" altLang="zh-CN" sz="2400" i="1" baseline="-25000" dirty="0" err="1">
                <a:latin typeface="Euclid" panose="02020503060505020303" pitchFamily="18" charset="0"/>
              </a:rPr>
              <a:t>i</a:t>
            </a:r>
            <a:r>
              <a:rPr lang="en-US" altLang="zh-CN" sz="2400" dirty="0"/>
              <a:t>。</a:t>
            </a:r>
            <a:endParaRPr lang="en-US" altLang="zh-CN" sz="24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DC06D0-A027-421A-9EC6-E3A9DDD4AB0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indent="-6350" algn="ctr" eaLnBrk="1" hangingPunct="1">
              <a:buFontTx/>
              <a:buNone/>
            </a:pPr>
            <a:endParaRPr lang="zh-CN" altLang="en-US" dirty="0"/>
          </a:p>
          <a:p>
            <a:pPr indent="-6350" algn="ctr" eaLnBrk="1" hangingPunct="1">
              <a:buFontTx/>
              <a:buNone/>
            </a:pPr>
            <a:endParaRPr lang="zh-CN" altLang="en-US" dirty="0"/>
          </a:p>
          <a:p>
            <a:pPr indent="-6350" algn="ctr" eaLnBrk="1" hangingPunct="1">
              <a:buFontTx/>
              <a:buNone/>
            </a:pPr>
            <a:endParaRPr lang="zh-CN" altLang="en-US" dirty="0"/>
          </a:p>
          <a:p>
            <a:pPr indent="-6350" algn="ctr" eaLnBrk="1" hangingPunct="1">
              <a:buFontTx/>
              <a:buNone/>
            </a:pPr>
            <a:endParaRPr lang="zh-CN" altLang="en-US" dirty="0"/>
          </a:p>
          <a:p>
            <a:pPr indent="-6350" algn="ctr" eaLnBrk="1" hangingPunct="1">
              <a:buFontTx/>
              <a:buNone/>
            </a:pPr>
            <a:endParaRPr lang="zh-CN" altLang="en-US" dirty="0"/>
          </a:p>
          <a:p>
            <a:pPr indent="-6350" algn="ctr" eaLnBrk="1" hangingPunct="1">
              <a:buFontTx/>
              <a:buNone/>
            </a:pPr>
            <a:endParaRPr lang="zh-CN" altLang="en-US" dirty="0"/>
          </a:p>
          <a:p>
            <a:pPr indent="-6350" algn="ctr" eaLnBrk="1" hangingPunct="1">
              <a:buFontTx/>
              <a:buNone/>
            </a:pPr>
            <a:endParaRPr lang="zh-CN" altLang="en-US" dirty="0"/>
          </a:p>
          <a:p>
            <a:pPr indent="-6350" algn="ctr" eaLnBrk="1" hangingPunct="1">
              <a:buFontTx/>
              <a:buNone/>
            </a:pPr>
            <a:endParaRPr lang="zh-CN" altLang="en-US" dirty="0"/>
          </a:p>
          <a:p>
            <a:pPr indent="-6350" algn="ctr" eaLnBrk="1" hangingPunct="1">
              <a:buFontTx/>
              <a:buNone/>
            </a:pPr>
            <a:r>
              <a:rPr lang="zh-CN" altLang="en-US" b="0" dirty="0"/>
              <a:t>作为有限状态自动机的密钥流生成器</a:t>
            </a:r>
            <a:endParaRPr lang="zh-CN" altLang="en-US" b="0" dirty="0"/>
          </a:p>
        </p:txBody>
      </p:sp>
      <p:pic>
        <p:nvPicPr>
          <p:cNvPr id="39939" name="Picture 3" descr="xd10a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1465263"/>
            <a:ext cx="6553200" cy="349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>
                <a:latin typeface="+mn-lt"/>
              </a:rPr>
              <a:t>3.1.3  </a:t>
            </a:r>
            <a:r>
              <a:rPr lang="zh-CN" altLang="en-US" b="0" dirty="0">
                <a:latin typeface="+mn-lt"/>
              </a:rPr>
              <a:t>密钥流产生器</a:t>
            </a:r>
            <a:endParaRPr lang="zh-CN" altLang="en-US" b="0" dirty="0">
              <a:latin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147586-8B4E-4809-A67D-0150F754EBE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83994" y="2279650"/>
          <a:ext cx="6813550" cy="22986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13550"/>
              </a:tblGrid>
              <a:tr h="7662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800" b="0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7" marR="91437" marT="45729" marB="45729"/>
                </a:tc>
              </a:tr>
              <a:tr h="7662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0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7" marR="91437" marT="45729" marB="45729"/>
                </a:tc>
              </a:tr>
              <a:tr h="7662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800" b="0" dirty="0"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marL="91437" marR="91437" marT="45729" marB="45729"/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第三章 流密码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8929D4-68AA-47B1-8F7B-E915701CDBF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98550" y="2401724"/>
            <a:ext cx="6569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华文中宋" panose="02010600040101010101" pitchFamily="2" charset="-122"/>
              </a:rPr>
              <a:t>3.1  </a:t>
            </a:r>
            <a:r>
              <a:rPr lang="zh-CN" altLang="en-US" sz="2800" dirty="0">
                <a:ea typeface="华文中宋" panose="02010600040101010101" pitchFamily="2" charset="-122"/>
              </a:rPr>
              <a:t>流密码的基本概念</a:t>
            </a:r>
            <a:endParaRPr lang="en-US" altLang="zh-CN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077090" y="3167389"/>
            <a:ext cx="681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ea typeface="华文中宋" panose="02010600040101010101" pitchFamily="2" charset="-122"/>
              </a:rPr>
              <a:t>3.2  </a:t>
            </a:r>
            <a:r>
              <a:rPr lang="zh-CN" altLang="en-US" sz="2800" dirty="0">
                <a:ea typeface="华文中宋" panose="02010600040101010101" pitchFamily="2" charset="-122"/>
              </a:rPr>
              <a:t>线性反馈移位寄存器</a:t>
            </a:r>
            <a:endParaRPr lang="zh-CN" altLang="en-US" sz="28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098550" y="3913892"/>
            <a:ext cx="6569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ea typeface="华文中宋" panose="02010600040101010101" pitchFamily="2" charset="-122"/>
              </a:rPr>
              <a:t>3.3  RC4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idx="1"/>
          </p:nvPr>
        </p:nvSpPr>
        <p:spPr>
          <a:xfrm>
            <a:off x="617538" y="1082675"/>
            <a:ext cx="7886700" cy="5226050"/>
          </a:xfrm>
        </p:spPr>
        <p:txBody>
          <a:bodyPr/>
          <a:lstStyle/>
          <a:p>
            <a:pPr indent="-6350" eaLnBrk="1" hangingPunct="1">
              <a:buFontTx/>
              <a:buNone/>
            </a:pPr>
            <a:r>
              <a:rPr lang="zh-CN" altLang="en-US" dirty="0"/>
              <a:t>		</a:t>
            </a:r>
            <a:r>
              <a:rPr lang="zh-CN" altLang="en-US" b="0" dirty="0">
                <a:solidFill>
                  <a:srgbClr val="FF0000"/>
                </a:solidFill>
              </a:rPr>
              <a:t>关键</a:t>
            </a:r>
            <a:r>
              <a:rPr lang="en-US" altLang="zh-CN" b="0" dirty="0"/>
              <a:t>: </a:t>
            </a:r>
            <a:r>
              <a:rPr lang="en-US" altLang="zh-CN" i="1" dirty="0">
                <a:latin typeface="Euclid" panose="02020503060505020303" pitchFamily="18" charset="0"/>
              </a:rPr>
              <a:t>φ</a:t>
            </a:r>
            <a:r>
              <a:rPr lang="zh-CN" altLang="en-US" b="0" dirty="0"/>
              <a:t>和</a:t>
            </a:r>
            <a:r>
              <a:rPr lang="en-US" altLang="zh-CN" i="1" dirty="0">
                <a:latin typeface="Euclid" panose="02020503060505020303" pitchFamily="18" charset="0"/>
              </a:rPr>
              <a:t>ψ</a:t>
            </a:r>
            <a:r>
              <a:rPr lang="en-US" altLang="zh-CN" b="0" dirty="0"/>
              <a:t>, </a:t>
            </a:r>
            <a:r>
              <a:rPr lang="zh-CN" altLang="en-US" b="0" dirty="0"/>
              <a:t>使得输出序列</a:t>
            </a:r>
            <a:r>
              <a:rPr lang="en-US" altLang="zh-CN" i="1" dirty="0">
                <a:latin typeface="Euclid" panose="02020503060505020303" pitchFamily="18" charset="0"/>
              </a:rPr>
              <a:t>z</a:t>
            </a:r>
            <a:r>
              <a:rPr lang="zh-CN" altLang="en-US" b="0" dirty="0"/>
              <a:t>满足密钥流序列</a:t>
            </a:r>
            <a:r>
              <a:rPr lang="en-US" altLang="zh-CN" i="1" dirty="0">
                <a:latin typeface="Euclid" panose="02020503060505020303" pitchFamily="18" charset="0"/>
              </a:rPr>
              <a:t>z</a:t>
            </a:r>
            <a:r>
              <a:rPr lang="zh-CN" altLang="en-US" b="0" dirty="0"/>
              <a:t>应满足的几个条件</a:t>
            </a:r>
            <a:r>
              <a:rPr lang="en-US" altLang="zh-CN" b="0" dirty="0"/>
              <a:t>, </a:t>
            </a:r>
            <a:r>
              <a:rPr lang="zh-CN" altLang="en-US" b="0" dirty="0"/>
              <a:t>并且要求在设备上是节省的和容易实现的。为了实现这一目标</a:t>
            </a:r>
            <a:r>
              <a:rPr lang="en-US" altLang="zh-CN" b="0" dirty="0"/>
              <a:t>, </a:t>
            </a:r>
            <a:r>
              <a:rPr lang="zh-CN" altLang="en-US" b="0" dirty="0"/>
              <a:t>必须采用非线性函数。</a:t>
            </a:r>
            <a:endParaRPr lang="zh-CN" altLang="en-US" b="0" dirty="0"/>
          </a:p>
          <a:p>
            <a:pPr indent="-6350" eaLnBrk="1" hangingPunct="1">
              <a:buFontTx/>
              <a:buNone/>
            </a:pPr>
            <a:r>
              <a:rPr lang="zh-CN" altLang="en-US" b="0" dirty="0"/>
              <a:t>		采用线性的</a:t>
            </a:r>
            <a:r>
              <a:rPr lang="en-US" altLang="zh-CN" i="1" dirty="0">
                <a:latin typeface="Euclid" panose="02020503060505020303" pitchFamily="18" charset="0"/>
              </a:rPr>
              <a:t>φ</a:t>
            </a:r>
            <a:r>
              <a:rPr lang="zh-CN" altLang="en-US" b="0" dirty="0"/>
              <a:t>和非线性的</a:t>
            </a:r>
            <a:r>
              <a:rPr lang="en-US" altLang="zh-CN" i="1" dirty="0">
                <a:latin typeface="Euclid" panose="02020503060505020303" pitchFamily="18" charset="0"/>
              </a:rPr>
              <a:t>ψ</a:t>
            </a:r>
            <a:r>
              <a:rPr lang="zh-CN" altLang="en-US" b="0" dirty="0"/>
              <a:t>时</a:t>
            </a:r>
            <a:r>
              <a:rPr lang="en-US" altLang="zh-CN" b="0" dirty="0"/>
              <a:t>, </a:t>
            </a:r>
            <a:r>
              <a:rPr lang="zh-CN" altLang="en-US" b="0" dirty="0"/>
              <a:t>将能够进行深入的分析并可以得到好的生成器。</a:t>
            </a:r>
            <a:endParaRPr lang="zh-CN" altLang="en-US" b="0" dirty="0"/>
          </a:p>
          <a:p>
            <a:pPr indent="-6350" eaLnBrk="1" hangingPunct="1">
              <a:buFontTx/>
              <a:buNone/>
            </a:pPr>
            <a:r>
              <a:rPr lang="zh-CN" altLang="en-US" b="0" dirty="0"/>
              <a:t>		可将这类生成器分成</a:t>
            </a:r>
            <a:r>
              <a:rPr lang="zh-CN" altLang="en-US" b="0" dirty="0">
                <a:solidFill>
                  <a:srgbClr val="FF0000"/>
                </a:solidFill>
              </a:rPr>
              <a:t>驱动部分</a:t>
            </a:r>
            <a:r>
              <a:rPr lang="zh-CN" altLang="en-US" b="0" dirty="0"/>
              <a:t>和</a:t>
            </a:r>
            <a:r>
              <a:rPr lang="zh-CN" altLang="en-US" b="0" dirty="0">
                <a:solidFill>
                  <a:srgbClr val="FF0000"/>
                </a:solidFill>
              </a:rPr>
              <a:t>非线性组合部分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pPr indent="-6350" eaLnBrk="1" hangingPunct="1">
              <a:buFontTx/>
              <a:buNone/>
            </a:pPr>
            <a:r>
              <a:rPr lang="zh-CN" altLang="en-US" b="0" dirty="0"/>
              <a:t>		驱动部分控制生成器的状态转移</a:t>
            </a:r>
            <a:r>
              <a:rPr lang="en-US" altLang="zh-CN" b="0" dirty="0"/>
              <a:t>, </a:t>
            </a:r>
            <a:r>
              <a:rPr lang="zh-CN" altLang="en-US" b="0" dirty="0"/>
              <a:t>并为非线性组合部分提供统计性能好的序列；</a:t>
            </a:r>
            <a:endParaRPr lang="zh-CN" altLang="en-US" b="0" dirty="0"/>
          </a:p>
          <a:p>
            <a:pPr indent="-6350" eaLnBrk="1" hangingPunct="1">
              <a:buFontTx/>
              <a:buNone/>
            </a:pPr>
            <a:r>
              <a:rPr lang="zh-CN" altLang="en-US" b="0" dirty="0"/>
              <a:t>		非线性组合部分要利用这些序列组合出满足要求的密钥流序列。</a:t>
            </a:r>
            <a:endParaRPr lang="zh-CN" altLang="en-US" b="0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>
                <a:latin typeface="+mn-lt"/>
              </a:rPr>
              <a:t>3.1.3  </a:t>
            </a:r>
            <a:r>
              <a:rPr lang="zh-CN" altLang="en-US" b="0" dirty="0">
                <a:latin typeface="+mn-lt"/>
              </a:rPr>
              <a:t>密钥流产生器</a:t>
            </a:r>
            <a:endParaRPr lang="zh-CN" altLang="en-US" b="0" dirty="0">
              <a:latin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C9DFFF7-423C-4F9A-993C-DC059B0C718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indent="-6350" algn="ctr" eaLnBrk="1" hangingPunct="1">
              <a:buFontTx/>
              <a:buNone/>
            </a:pPr>
            <a:endParaRPr lang="zh-CN" altLang="en-US"/>
          </a:p>
          <a:p>
            <a:pPr indent="-6350" algn="ctr" eaLnBrk="1" hangingPunct="1">
              <a:buFontTx/>
              <a:buNone/>
            </a:pPr>
            <a:endParaRPr lang="zh-CN" altLang="en-US"/>
          </a:p>
          <a:p>
            <a:pPr indent="-6350" algn="ctr" eaLnBrk="1" hangingPunct="1">
              <a:buFontTx/>
              <a:buNone/>
            </a:pPr>
            <a:endParaRPr lang="zh-CN" altLang="en-US"/>
          </a:p>
          <a:p>
            <a:pPr indent="-6350" algn="ctr" eaLnBrk="1" hangingPunct="1">
              <a:buFontTx/>
              <a:buNone/>
            </a:pPr>
            <a:endParaRPr lang="zh-CN" altLang="en-US"/>
          </a:p>
          <a:p>
            <a:pPr indent="-6350" algn="ctr" eaLnBrk="1" hangingPunct="1">
              <a:buFontTx/>
              <a:buNone/>
            </a:pPr>
            <a:endParaRPr lang="zh-CN" altLang="en-US"/>
          </a:p>
          <a:p>
            <a:pPr indent="-6350" algn="ctr" eaLnBrk="1" hangingPunct="1">
              <a:buFontTx/>
              <a:buNone/>
            </a:pPr>
            <a:endParaRPr lang="zh-CN" altLang="en-US"/>
          </a:p>
          <a:p>
            <a:pPr indent="-6350" algn="ctr" eaLnBrk="1" hangingPunct="1">
              <a:buFontTx/>
              <a:buNone/>
            </a:pPr>
            <a:endParaRPr lang="en-US" altLang="zh-CN"/>
          </a:p>
          <a:p>
            <a:pPr indent="-6350" algn="ctr" eaLnBrk="1" hangingPunct="1">
              <a:buFontTx/>
              <a:buNone/>
            </a:pPr>
            <a:r>
              <a:rPr lang="zh-CN" altLang="en-US" b="0"/>
              <a:t>图</a:t>
            </a:r>
            <a:r>
              <a:rPr lang="en-US" altLang="zh-CN" b="0"/>
              <a:t>3.1.3 </a:t>
            </a:r>
            <a:r>
              <a:rPr lang="zh-CN" altLang="en-US" b="0"/>
              <a:t>密钥流生成器的分解</a:t>
            </a:r>
            <a:endParaRPr lang="zh-CN" altLang="en-US" b="0"/>
          </a:p>
        </p:txBody>
      </p:sp>
      <p:pic>
        <p:nvPicPr>
          <p:cNvPr id="44035" name="Picture 3" descr="xd10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465263"/>
            <a:ext cx="6697663" cy="318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>
                <a:latin typeface="+mn-lt"/>
              </a:rPr>
              <a:t>3.1.3  </a:t>
            </a:r>
            <a:r>
              <a:rPr lang="zh-CN" altLang="en-US" b="0" dirty="0">
                <a:latin typeface="+mn-lt"/>
              </a:rPr>
              <a:t>密钥流产生器</a:t>
            </a:r>
            <a:endParaRPr lang="zh-CN" altLang="en-US" b="0" dirty="0">
              <a:latin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4DF457-4759-45BC-A325-9AE6496C546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idx="1"/>
          </p:nvPr>
        </p:nvSpPr>
        <p:spPr>
          <a:xfrm>
            <a:off x="617538" y="1268413"/>
            <a:ext cx="7886700" cy="4579937"/>
          </a:xfrm>
        </p:spPr>
        <p:txBody>
          <a:bodyPr/>
          <a:lstStyle/>
          <a:p>
            <a:pPr indent="-6350" algn="ctr" eaLnBrk="1" hangingPunct="1">
              <a:buFontTx/>
              <a:buNone/>
            </a:pPr>
            <a:endParaRPr lang="zh-CN" altLang="en-US"/>
          </a:p>
          <a:p>
            <a:pPr indent="-6350" algn="ctr" eaLnBrk="1" hangingPunct="1">
              <a:buFontTx/>
              <a:buNone/>
            </a:pPr>
            <a:endParaRPr lang="zh-CN" altLang="en-US"/>
          </a:p>
          <a:p>
            <a:pPr indent="-6350" algn="ctr" eaLnBrk="1" hangingPunct="1">
              <a:buFontTx/>
              <a:buNone/>
            </a:pPr>
            <a:endParaRPr lang="zh-CN" altLang="en-US"/>
          </a:p>
          <a:p>
            <a:pPr indent="-6350" algn="ctr" eaLnBrk="1" hangingPunct="1">
              <a:buFontTx/>
              <a:buNone/>
            </a:pPr>
            <a:endParaRPr lang="zh-CN" altLang="en-US"/>
          </a:p>
          <a:p>
            <a:pPr indent="-6350" algn="ctr" eaLnBrk="1" hangingPunct="1">
              <a:buFontTx/>
              <a:buNone/>
            </a:pPr>
            <a:endParaRPr lang="zh-CN" altLang="en-US"/>
          </a:p>
          <a:p>
            <a:pPr indent="-6350" algn="ctr" eaLnBrk="1" hangingPunct="1">
              <a:buFontTx/>
              <a:buNone/>
            </a:pPr>
            <a:endParaRPr lang="zh-CN" altLang="en-US"/>
          </a:p>
          <a:p>
            <a:pPr indent="-6350" algn="ctr" eaLnBrk="1" hangingPunct="1">
              <a:buFontTx/>
              <a:buNone/>
            </a:pPr>
            <a:endParaRPr lang="en-US" altLang="zh-CN"/>
          </a:p>
          <a:p>
            <a:pPr indent="-6350" algn="ctr" eaLnBrk="1" hangingPunct="1">
              <a:buFontTx/>
              <a:buNone/>
            </a:pPr>
            <a:endParaRPr lang="zh-CN" altLang="en-US"/>
          </a:p>
          <a:p>
            <a:pPr indent="-6350" algn="ctr" eaLnBrk="1" hangingPunct="1">
              <a:buFontTx/>
              <a:buNone/>
            </a:pPr>
            <a:r>
              <a:rPr lang="zh-CN" altLang="en-US" b="0"/>
              <a:t>图</a:t>
            </a:r>
            <a:r>
              <a:rPr lang="en-US" altLang="zh-CN" b="0"/>
              <a:t>3.1.4 </a:t>
            </a:r>
            <a:r>
              <a:rPr lang="zh-CN" altLang="en-US" b="0"/>
              <a:t>常见的两种密钥流产生器</a:t>
            </a:r>
            <a:endParaRPr lang="zh-CN" altLang="en-US" b="0"/>
          </a:p>
        </p:txBody>
      </p:sp>
      <p:pic>
        <p:nvPicPr>
          <p:cNvPr id="46083" name="Picture 3" descr="xd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63" y="1485900"/>
            <a:ext cx="7848600" cy="350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0" dirty="0">
                <a:latin typeface="+mn-lt"/>
              </a:rPr>
              <a:t>3.1.3  </a:t>
            </a:r>
            <a:r>
              <a:rPr lang="zh-CN" altLang="en-US" b="0" dirty="0">
                <a:latin typeface="+mn-lt"/>
              </a:rPr>
              <a:t>密钥流产生器</a:t>
            </a:r>
            <a:endParaRPr lang="zh-CN" altLang="en-US" b="0" dirty="0">
              <a:latin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B8A399-6B7E-4753-B606-57531CC713B3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98550" y="2060848"/>
          <a:ext cx="6813550" cy="22986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13550"/>
              </a:tblGrid>
              <a:tr h="7662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dirty="0">
                          <a:latin typeface="+mn-lt"/>
                          <a:ea typeface="华文中宋" panose="02010600040101010101" pitchFamily="2" charset="-122"/>
                        </a:rPr>
                        <a:t>3.1</a:t>
                      </a:r>
                      <a:r>
                        <a:rPr lang="en-US" altLang="zh-CN" sz="2800" b="1" dirty="0">
                          <a:latin typeface="+mn-lt"/>
                          <a:ea typeface="华文中宋" panose="02010600040101010101" pitchFamily="2" charset="-122"/>
                        </a:rPr>
                        <a:t>  </a:t>
                      </a:r>
                      <a:r>
                        <a:rPr lang="zh-CN" altLang="en-US" sz="2800" b="0" dirty="0">
                          <a:latin typeface="+mn-lt"/>
                          <a:ea typeface="华文中宋" panose="02010600040101010101" pitchFamily="2" charset="-122"/>
                        </a:rPr>
                        <a:t>流密码的基本概念</a:t>
                      </a:r>
                      <a:endParaRPr lang="en-US" altLang="zh-CN" sz="2800" b="0" dirty="0">
                        <a:latin typeface="+mn-lt"/>
                        <a:ea typeface="华文中宋" panose="02010600040101010101" pitchFamily="2" charset="-122"/>
                      </a:endParaRPr>
                    </a:p>
                  </a:txBody>
                  <a:tcPr marL="91437" marR="91437" marT="45729" marB="45729"/>
                </a:tc>
              </a:tr>
              <a:tr h="7662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dirty="0">
                          <a:latin typeface="+mn-lt"/>
                          <a:ea typeface="华文中宋" panose="02010600040101010101" pitchFamily="2" charset="-122"/>
                        </a:rPr>
                        <a:t>3.2</a:t>
                      </a:r>
                      <a:r>
                        <a:rPr lang="en-US" altLang="zh-CN" sz="2800" b="1" dirty="0">
                          <a:latin typeface="+mn-lt"/>
                          <a:ea typeface="华文中宋" panose="02010600040101010101" pitchFamily="2" charset="-122"/>
                        </a:rPr>
                        <a:t>  </a:t>
                      </a:r>
                      <a:r>
                        <a:rPr lang="zh-CN" altLang="en-US" sz="2800" b="0" dirty="0">
                          <a:latin typeface="+mn-lt"/>
                          <a:ea typeface="华文中宋" panose="02010600040101010101" pitchFamily="2" charset="-122"/>
                        </a:rPr>
                        <a:t>线性反馈移位寄存器</a:t>
                      </a:r>
                      <a:endParaRPr lang="zh-CN" altLang="en-US" sz="2800" b="0" dirty="0">
                        <a:latin typeface="+mn-lt"/>
                        <a:ea typeface="华文中宋" panose="02010600040101010101" pitchFamily="2" charset="-122"/>
                      </a:endParaRPr>
                    </a:p>
                  </a:txBody>
                  <a:tcPr marL="91437" marR="91437" marT="45729" marB="45729"/>
                </a:tc>
              </a:tr>
              <a:tr h="7662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dirty="0">
                          <a:latin typeface="+mn-lt"/>
                          <a:ea typeface="华文中宋" panose="02010600040101010101" pitchFamily="2" charset="-122"/>
                        </a:rPr>
                        <a:t>3.3</a:t>
                      </a:r>
                      <a:r>
                        <a:rPr lang="en-US" altLang="zh-CN" sz="2800" b="1" dirty="0">
                          <a:latin typeface="+mn-lt"/>
                          <a:ea typeface="华文中宋" panose="02010600040101010101" pitchFamily="2" charset="-122"/>
                        </a:rPr>
                        <a:t>  </a:t>
                      </a:r>
                      <a:r>
                        <a:rPr lang="en-US" altLang="zh-CN" sz="2800" b="0" dirty="0">
                          <a:latin typeface="+mn-lt"/>
                          <a:ea typeface="华文中宋" panose="02010600040101010101" pitchFamily="2" charset="-122"/>
                        </a:rPr>
                        <a:t>RC4</a:t>
                      </a:r>
                      <a:endParaRPr lang="zh-CN" altLang="en-US" sz="2800" b="0" dirty="0">
                        <a:latin typeface="+mn-lt"/>
                        <a:ea typeface="华文中宋" panose="02010600040101010101" pitchFamily="2" charset="-122"/>
                      </a:endParaRPr>
                    </a:p>
                  </a:txBody>
                  <a:tcPr marL="91437" marR="91437" marT="45729" marB="45729"/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/>
              <a:t>第三章 流密码</a:t>
            </a:r>
            <a:endParaRPr lang="zh-CN" altLang="en-US" b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F7ADA7-F565-423F-BA76-28C43F29779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.2  线性反馈移位寄存器</a:t>
            </a:r>
            <a:endParaRPr lang="zh-CN" altLang="en-US" dirty="0">
              <a:latin typeface="+mn-lt"/>
            </a:endParaRPr>
          </a:p>
        </p:txBody>
      </p:sp>
      <p:grpSp>
        <p:nvGrpSpPr>
          <p:cNvPr id="4" name="组合 6"/>
          <p:cNvGrpSpPr/>
          <p:nvPr/>
        </p:nvGrpSpPr>
        <p:grpSpPr bwMode="auto">
          <a:xfrm>
            <a:off x="251520" y="1600200"/>
            <a:ext cx="6705600" cy="1133475"/>
            <a:chOff x="1981200" y="2677180"/>
            <a:chExt cx="6705600" cy="1132820"/>
          </a:xfrm>
        </p:grpSpPr>
        <p:grpSp>
          <p:nvGrpSpPr>
            <p:cNvPr id="5" name="组合 3"/>
            <p:cNvGrpSpPr/>
            <p:nvPr/>
          </p:nvGrpSpPr>
          <p:grpSpPr bwMode="auto">
            <a:xfrm>
              <a:off x="1981200" y="2895600"/>
              <a:ext cx="1828800" cy="914400"/>
              <a:chOff x="2971800" y="2895600"/>
              <a:chExt cx="1828800" cy="914400"/>
            </a:xfrm>
          </p:grpSpPr>
          <p:sp>
            <p:nvSpPr>
              <p:cNvPr id="11" name="矩形: 圆角 10"/>
              <p:cNvSpPr/>
              <p:nvPr/>
            </p:nvSpPr>
            <p:spPr>
              <a:xfrm>
                <a:off x="2971800" y="2896129"/>
                <a:ext cx="1828800" cy="9138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3276600" y="3048441"/>
                <a:ext cx="1371600" cy="52357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流密码</a:t>
                </a:r>
                <a:endParaRPr lang="zh-CN" altLang="en-US" sz="2800" dirty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  <p:sp>
          <p:nvSpPr>
            <p:cNvPr id="6" name="箭头: 右 5"/>
            <p:cNvSpPr/>
            <p:nvPr/>
          </p:nvSpPr>
          <p:spPr>
            <a:xfrm>
              <a:off x="4038600" y="3200752"/>
              <a:ext cx="1447800" cy="2284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343400" y="2677180"/>
              <a:ext cx="914400" cy="52357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800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核心</a:t>
              </a:r>
              <a:endParaRPr lang="zh-CN" altLang="en-US" sz="2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8" name="组合 8"/>
            <p:cNvGrpSpPr/>
            <p:nvPr/>
          </p:nvGrpSpPr>
          <p:grpSpPr bwMode="auto">
            <a:xfrm>
              <a:off x="5715000" y="2895600"/>
              <a:ext cx="2971800" cy="914400"/>
              <a:chOff x="2971800" y="2895600"/>
              <a:chExt cx="1658679" cy="914400"/>
            </a:xfrm>
          </p:grpSpPr>
          <p:sp>
            <p:nvSpPr>
              <p:cNvPr id="9" name="矩形: 圆角 8"/>
              <p:cNvSpPr/>
              <p:nvPr/>
            </p:nvSpPr>
            <p:spPr>
              <a:xfrm>
                <a:off x="2971800" y="2896129"/>
                <a:ext cx="1658679" cy="91387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3141921" y="3048441"/>
                <a:ext cx="1360967" cy="52357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800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密钥流生成器</a:t>
                </a:r>
                <a:endParaRPr lang="zh-CN" altLang="en-US" sz="2800" dirty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p:grpSp>
      </p:grpSp>
      <p:sp>
        <p:nvSpPr>
          <p:cNvPr id="13" name="文本框 12"/>
          <p:cNvSpPr txBox="1"/>
          <p:nvPr/>
        </p:nvSpPr>
        <p:spPr>
          <a:xfrm>
            <a:off x="5917308" y="3200400"/>
            <a:ext cx="3097212" cy="26161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dirty="0">
                <a:latin typeface="+mn-lt"/>
                <a:ea typeface="华文中宋" panose="02010600040101010101" pitchFamily="2" charset="-122"/>
              </a:rPr>
              <a:t>利用一个短的种子密钥来产生一个很长的密钥序列</a:t>
            </a:r>
            <a:r>
              <a:rPr lang="en-US" altLang="zh-CN" sz="2800" dirty="0">
                <a:latin typeface="+mn-lt"/>
                <a:ea typeface="华文中宋" panose="02010600040101010101" pitchFamily="2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+mn-lt"/>
                <a:ea typeface="华文中宋" panose="02010600040101010101" pitchFamily="2" charset="-122"/>
              </a:rPr>
              <a:t>不是真随机的</a:t>
            </a:r>
            <a:r>
              <a:rPr lang="en-US" altLang="zh-CN" sz="2800" dirty="0">
                <a:solidFill>
                  <a:srgbClr val="FF0000"/>
                </a:solidFill>
                <a:latin typeface="+mn-lt"/>
                <a:ea typeface="华文中宋" panose="02010600040101010101" pitchFamily="2" charset="-122"/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  <a:latin typeface="+mn-lt"/>
                <a:ea typeface="华文中宋" panose="02010600040101010101" pitchFamily="2" charset="-122"/>
              </a:rPr>
              <a:t>而是伪随机序列</a:t>
            </a:r>
            <a:r>
              <a:rPr lang="en-US" altLang="zh-CN" sz="2800" dirty="0">
                <a:latin typeface="+mn-lt"/>
                <a:ea typeface="华文中宋" panose="02010600040101010101" pitchFamily="2" charset="-122"/>
              </a:rPr>
              <a:t>)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defRPr/>
            </a:pP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4" name="弧形 13"/>
          <p:cNvSpPr/>
          <p:nvPr/>
        </p:nvSpPr>
        <p:spPr>
          <a:xfrm>
            <a:off x="5737920" y="2478088"/>
            <a:ext cx="2667000" cy="133191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15" name="组合 13"/>
          <p:cNvGrpSpPr/>
          <p:nvPr/>
        </p:nvGrpSpPr>
        <p:grpSpPr bwMode="auto">
          <a:xfrm>
            <a:off x="1165920" y="4419600"/>
            <a:ext cx="3581400" cy="914400"/>
            <a:chOff x="2895600" y="4419600"/>
            <a:chExt cx="3581400" cy="914400"/>
          </a:xfrm>
        </p:grpSpPr>
        <p:sp>
          <p:nvSpPr>
            <p:cNvPr id="16" name="矩形: 圆角 15"/>
            <p:cNvSpPr/>
            <p:nvPr/>
          </p:nvSpPr>
          <p:spPr>
            <a:xfrm>
              <a:off x="2895600" y="4419600"/>
              <a:ext cx="35814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971800" y="4581525"/>
              <a:ext cx="3505200" cy="52387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800" dirty="0">
                  <a:solidFill>
                    <a:schemeClr val="bg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反馈移位寄存器</a:t>
              </a:r>
              <a:endParaRPr lang="zh-CN" altLang="en-US" sz="28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18" name="弧形 17"/>
          <p:cNvSpPr/>
          <p:nvPr/>
        </p:nvSpPr>
        <p:spPr>
          <a:xfrm rot="9062382">
            <a:off x="3831331" y="3612887"/>
            <a:ext cx="3813175" cy="19272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D5669C-8C55-49AC-B783-D49820DA061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.2  线性反馈移位寄存器</a:t>
            </a:r>
            <a:endParaRPr lang="zh-CN" altLang="en-US" b="0" dirty="0">
              <a:latin typeface="+mn-lt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idx="1"/>
          </p:nvPr>
        </p:nvSpPr>
        <p:spPr>
          <a:xfrm>
            <a:off x="467544" y="1033463"/>
            <a:ext cx="8496944" cy="501173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Tx/>
              <a:buNone/>
              <a:defRPr/>
            </a:pPr>
            <a:r>
              <a:rPr lang="zh-CN" altLang="en-US" b="0" dirty="0">
                <a:solidFill>
                  <a:srgbClr val="FF0000"/>
                </a:solidFill>
              </a:rPr>
              <a:t>反馈移位寄存器</a:t>
            </a:r>
            <a:r>
              <a:rPr lang="zh-CN" altLang="en-US" b="0" dirty="0"/>
              <a:t>是流密码产生密钥流的一个主要组成部分。</a:t>
            </a:r>
            <a:r>
              <a:rPr lang="en-US" altLang="zh-CN" i="1" dirty="0">
                <a:latin typeface="Euclid" panose="02020503060505020303"/>
              </a:rPr>
              <a:t>GF</a:t>
            </a:r>
            <a:r>
              <a:rPr lang="en-US" altLang="zh-CN" dirty="0">
                <a:latin typeface="Euclid" panose="02020503060505020303"/>
              </a:rPr>
              <a:t>(2)</a:t>
            </a:r>
            <a:r>
              <a:rPr lang="zh-CN" altLang="en-US" b="0" dirty="0"/>
              <a:t>上一个</a:t>
            </a:r>
            <a:r>
              <a:rPr lang="en-US" altLang="zh-CN" b="0" i="1" dirty="0"/>
              <a:t> </a:t>
            </a:r>
            <a:r>
              <a:rPr lang="en-US" altLang="zh-CN" i="1" dirty="0">
                <a:latin typeface="Euclid" panose="02020503060505020303"/>
              </a:rPr>
              <a:t>n</a:t>
            </a:r>
            <a:r>
              <a:rPr lang="en-US" altLang="zh-CN" b="0" i="1" dirty="0"/>
              <a:t> </a:t>
            </a:r>
            <a:r>
              <a:rPr lang="zh-CN" altLang="en-US" b="0" dirty="0"/>
              <a:t>级反馈移位寄存器由</a:t>
            </a:r>
            <a:r>
              <a:rPr lang="en-US" altLang="zh-CN" b="0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/>
              </a:rPr>
              <a:t>n</a:t>
            </a:r>
            <a:r>
              <a:rPr lang="zh-CN" altLang="en-US" b="0" dirty="0">
                <a:solidFill>
                  <a:srgbClr val="FF0000"/>
                </a:solidFill>
              </a:rPr>
              <a:t>个二元存储器</a:t>
            </a:r>
            <a:r>
              <a:rPr lang="zh-CN" altLang="en-US" b="0" dirty="0"/>
              <a:t>与一个</a:t>
            </a:r>
            <a:r>
              <a:rPr lang="zh-CN" altLang="en-US" b="0" dirty="0">
                <a:solidFill>
                  <a:srgbClr val="FF0000"/>
                </a:solidFill>
              </a:rPr>
              <a:t>反馈函数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/>
              </a:rPr>
              <a:t>1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/>
              </a:rPr>
              <a:t>···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/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/>
              </a:rPr>
              <a:t> </a:t>
            </a:r>
            <a:r>
              <a:rPr lang="zh-CN" altLang="en-US" b="0" dirty="0"/>
              <a:t>组成</a:t>
            </a:r>
            <a:r>
              <a:rPr lang="en-US" altLang="zh-CN" b="0" dirty="0"/>
              <a:t>, </a:t>
            </a:r>
            <a:r>
              <a:rPr lang="en-US" altLang="zh-CN" i="1" kern="100" dirty="0">
                <a:latin typeface="Euclid" panose="02020503060505020303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kern="100" baseline="-25000" dirty="0">
                <a:latin typeface="Euclid" panose="02020503060505020303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kern="100" dirty="0">
                <a:latin typeface="Euclid" panose="02020503060505020303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kern="100" dirty="0">
                <a:latin typeface="Euclid" panose="02020503060505020303" pitchFamily="18" charset="0"/>
                <a:cs typeface="Times New Roman" panose="02020603050405020304" pitchFamily="18" charset="0"/>
              </a:rPr>
              <a:t>{0,1} </a:t>
            </a:r>
            <a:r>
              <a:rPr lang="zh-CN" altLang="en-US" b="0" dirty="0"/>
              <a:t>。</a:t>
            </a:r>
            <a:endParaRPr lang="zh-CN" altLang="en-US" b="0" dirty="0"/>
          </a:p>
        </p:txBody>
      </p:sp>
      <p:grpSp>
        <p:nvGrpSpPr>
          <p:cNvPr id="2" name="组合 1"/>
          <p:cNvGrpSpPr/>
          <p:nvPr/>
        </p:nvGrpSpPr>
        <p:grpSpPr>
          <a:xfrm>
            <a:off x="606420" y="3377355"/>
            <a:ext cx="6658396" cy="2571925"/>
            <a:chOff x="606420" y="3377355"/>
            <a:chExt cx="6658396" cy="2571925"/>
          </a:xfrm>
        </p:grpSpPr>
        <p:pic>
          <p:nvPicPr>
            <p:cNvPr id="5" name="Picture 1027" descr="xd12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420" y="3902238"/>
              <a:ext cx="6658396" cy="20470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6" name="组合 2"/>
            <p:cNvGrpSpPr/>
            <p:nvPr/>
          </p:nvGrpSpPr>
          <p:grpSpPr bwMode="auto">
            <a:xfrm>
              <a:off x="882874" y="3377355"/>
              <a:ext cx="5506043" cy="483692"/>
              <a:chOff x="882078" y="1372585"/>
              <a:chExt cx="5506439" cy="484687"/>
            </a:xfrm>
          </p:grpSpPr>
          <p:sp>
            <p:nvSpPr>
              <p:cNvPr id="7" name="Text Box 1033"/>
              <p:cNvSpPr txBox="1">
                <a:spLocks noChangeArrowheads="1"/>
              </p:cNvSpPr>
              <p:nvPr/>
            </p:nvSpPr>
            <p:spPr bwMode="auto">
              <a:xfrm>
                <a:off x="882078" y="1394658"/>
                <a:ext cx="1312956" cy="462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0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寄存器</a:t>
                </a:r>
                <a:endParaRPr lang="zh-CN" altLang="en-US" sz="2400" b="0" dirty="0">
                  <a:solidFill>
                    <a:srgbClr val="FF0000"/>
                  </a:solidFill>
                  <a:latin typeface="华文中宋" panose="02010600040101010101" pitchFamily="2" charset="-122"/>
                </a:endParaRPr>
              </a:p>
            </p:txBody>
          </p:sp>
          <p:sp>
            <p:nvSpPr>
              <p:cNvPr id="8" name="Text Box 1033"/>
              <p:cNvSpPr txBox="1">
                <a:spLocks noChangeArrowheads="1"/>
              </p:cNvSpPr>
              <p:nvPr/>
            </p:nvSpPr>
            <p:spPr bwMode="auto">
              <a:xfrm>
                <a:off x="2051008" y="1372585"/>
                <a:ext cx="1312956" cy="462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0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寄存器</a:t>
                </a:r>
                <a:endParaRPr lang="zh-CN" altLang="en-US" sz="2400" b="0" dirty="0">
                  <a:solidFill>
                    <a:srgbClr val="FF0000"/>
                  </a:solidFill>
                  <a:latin typeface="华文中宋" panose="02010600040101010101" pitchFamily="2" charset="-122"/>
                </a:endParaRPr>
              </a:p>
            </p:txBody>
          </p:sp>
          <p:sp>
            <p:nvSpPr>
              <p:cNvPr id="9" name="Text Box 1033"/>
              <p:cNvSpPr txBox="1">
                <a:spLocks noChangeArrowheads="1"/>
              </p:cNvSpPr>
              <p:nvPr/>
            </p:nvSpPr>
            <p:spPr bwMode="auto">
              <a:xfrm>
                <a:off x="3995364" y="1394658"/>
                <a:ext cx="1312957" cy="462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0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寄存器</a:t>
                </a:r>
                <a:endParaRPr lang="zh-CN" altLang="en-US" sz="2400" b="0" dirty="0">
                  <a:solidFill>
                    <a:srgbClr val="FF0000"/>
                  </a:solidFill>
                  <a:latin typeface="华文中宋" panose="02010600040101010101" pitchFamily="2" charset="-122"/>
                </a:endParaRPr>
              </a:p>
            </p:txBody>
          </p:sp>
          <p:sp>
            <p:nvSpPr>
              <p:cNvPr id="10" name="Text Box 1033"/>
              <p:cNvSpPr txBox="1">
                <a:spLocks noChangeArrowheads="1"/>
              </p:cNvSpPr>
              <p:nvPr/>
            </p:nvSpPr>
            <p:spPr bwMode="auto">
              <a:xfrm>
                <a:off x="5075561" y="1394658"/>
                <a:ext cx="1312956" cy="4626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zh-CN" altLang="en-US" sz="2400" b="0" dirty="0">
                    <a:solidFill>
                      <a:srgbClr val="FF0000"/>
                    </a:solidFill>
                    <a:latin typeface="华文中宋" panose="02010600040101010101" pitchFamily="2" charset="-122"/>
                  </a:rPr>
                  <a:t>寄存器</a:t>
                </a:r>
                <a:endParaRPr lang="zh-CN" altLang="en-US" sz="2400" b="0" dirty="0">
                  <a:solidFill>
                    <a:srgbClr val="FF0000"/>
                  </a:solidFill>
                  <a:latin typeface="华文中宋" panose="02010600040101010101" pitchFamily="2" charset="-122"/>
                </a:endParaRPr>
              </a:p>
            </p:txBody>
          </p:sp>
        </p:grpSp>
      </p:grp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6F3549-8861-42BF-A908-C5B3954FE1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.2  线性反馈移位寄存器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081559"/>
            <a:ext cx="8526066" cy="5011737"/>
          </a:xfrm>
        </p:spPr>
        <p:txBody>
          <a:bodyPr/>
          <a:lstStyle/>
          <a:p>
            <a:pPr marL="230505" lvl="1" indent="-230505" eaLnBrk="1" hangingPunct="1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Euclid" panose="02020503060505020303"/>
              </a:rPr>
              <a:t>工作原理</a:t>
            </a:r>
            <a:endParaRPr lang="en-US" altLang="zh-CN" sz="2800" b="0" dirty="0">
              <a:solidFill>
                <a:schemeClr val="tx1"/>
              </a:solidFill>
              <a:latin typeface="Euclid" panose="02020503060505020303"/>
            </a:endParaRPr>
          </a:p>
          <a:p>
            <a:pPr marL="575945"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b="0" dirty="0">
                <a:solidFill>
                  <a:schemeClr val="tx1"/>
                </a:solidFill>
              </a:rPr>
              <a:t>初始状态：由用户确定。</a:t>
            </a:r>
            <a:endParaRPr lang="en-US" altLang="zh-CN" b="0" dirty="0">
              <a:solidFill>
                <a:schemeClr val="tx1"/>
              </a:solidFill>
            </a:endParaRPr>
          </a:p>
          <a:p>
            <a:pPr marL="575945"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b="0" dirty="0">
                <a:solidFill>
                  <a:schemeClr val="tx1"/>
                </a:solidFill>
              </a:rPr>
              <a:t>当一个时钟脉冲来临时</a:t>
            </a:r>
            <a:r>
              <a:rPr lang="en-US" altLang="zh-CN" b="0" dirty="0">
                <a:solidFill>
                  <a:schemeClr val="tx1"/>
                </a:solidFill>
              </a:rPr>
              <a:t>, </a:t>
            </a:r>
            <a:r>
              <a:rPr lang="zh-CN" altLang="en-US" b="0" dirty="0">
                <a:solidFill>
                  <a:schemeClr val="tx1"/>
                </a:solidFill>
              </a:rPr>
              <a:t>将</a:t>
            </a:r>
            <a:r>
              <a:rPr lang="zh-CN" altLang="en-US" b="0" dirty="0">
                <a:solidFill>
                  <a:srgbClr val="FF0000"/>
                </a:solidFill>
              </a:rPr>
              <a:t>第</a:t>
            </a:r>
            <a:r>
              <a:rPr lang="en-US" altLang="zh-CN" i="1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zh-CN" altLang="en-US" b="0" dirty="0">
                <a:solidFill>
                  <a:srgbClr val="FF0000"/>
                </a:solidFill>
              </a:rPr>
              <a:t>级</a:t>
            </a:r>
            <a:r>
              <a:rPr lang="zh-CN" altLang="en-US" b="0" dirty="0">
                <a:solidFill>
                  <a:schemeClr val="tx1"/>
                </a:solidFill>
              </a:rPr>
              <a:t>寄存器的内容传递给</a:t>
            </a:r>
            <a:r>
              <a:rPr lang="zh-CN" altLang="en-US" b="0" dirty="0">
                <a:solidFill>
                  <a:srgbClr val="FF0000"/>
                </a:solidFill>
              </a:rPr>
              <a:t>第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-1</a:t>
            </a:r>
            <a:r>
              <a:rPr lang="zh-CN" altLang="en-US" b="0" dirty="0">
                <a:solidFill>
                  <a:srgbClr val="FF0000"/>
                </a:solidFill>
              </a:rPr>
              <a:t>级</a:t>
            </a:r>
            <a:r>
              <a:rPr lang="zh-CN" altLang="en-US" b="0" dirty="0">
                <a:solidFill>
                  <a:schemeClr val="tx1"/>
                </a:solidFill>
              </a:rPr>
              <a:t>寄存器</a:t>
            </a:r>
            <a:r>
              <a:rPr lang="en-US" altLang="zh-CN" b="0" dirty="0">
                <a:solidFill>
                  <a:schemeClr val="tx1"/>
                </a:solidFill>
              </a:rPr>
              <a:t>, </a:t>
            </a:r>
            <a:r>
              <a:rPr lang="en-US" altLang="zh-CN" i="1" dirty="0" err="1">
                <a:solidFill>
                  <a:schemeClr val="tx1"/>
                </a:solidFill>
                <a:latin typeface="Euclid" panose="02020503060505020303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Euclid" panose="02020503060505020303" pitchFamily="18" charset="0"/>
              </a:rPr>
              <a:t>=2,3,…,</a:t>
            </a:r>
            <a:r>
              <a:rPr lang="en-US" altLang="zh-CN" i="1" dirty="0">
                <a:solidFill>
                  <a:schemeClr val="tx1"/>
                </a:solidFill>
                <a:latin typeface="Euclid" panose="02020503060505020303" pitchFamily="18" charset="0"/>
              </a:rPr>
              <a:t>n</a:t>
            </a:r>
            <a:r>
              <a:rPr lang="zh-CN" altLang="en-US" b="0" dirty="0">
                <a:solidFill>
                  <a:schemeClr val="tx1"/>
                </a:solidFill>
              </a:rPr>
              <a:t>。</a:t>
            </a:r>
            <a:endParaRPr lang="en-US" altLang="zh-CN" b="0" dirty="0">
              <a:solidFill>
                <a:schemeClr val="tx1"/>
              </a:solidFill>
            </a:endParaRPr>
          </a:p>
          <a:p>
            <a:pPr marL="575945"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b="0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zh-CN" altLang="en-US" b="0" dirty="0">
                <a:solidFill>
                  <a:srgbClr val="FF0000"/>
                </a:solidFill>
              </a:rPr>
              <a:t>级</a:t>
            </a:r>
            <a:r>
              <a:rPr lang="zh-CN" altLang="en-US" b="0" dirty="0">
                <a:solidFill>
                  <a:schemeClr val="tx1"/>
                </a:solidFill>
              </a:rPr>
              <a:t>寄存器的内容作为反馈移位寄存器的</a:t>
            </a:r>
            <a:r>
              <a:rPr lang="zh-CN" altLang="en-US" b="0" dirty="0">
                <a:solidFill>
                  <a:srgbClr val="FF0000"/>
                </a:solidFill>
              </a:rPr>
              <a:t>输出</a:t>
            </a:r>
            <a:r>
              <a:rPr lang="en-US" altLang="zh-CN" b="0" dirty="0">
                <a:solidFill>
                  <a:schemeClr val="tx1"/>
                </a:solidFill>
              </a:rPr>
              <a:t>, </a:t>
            </a:r>
            <a:r>
              <a:rPr lang="zh-CN" altLang="en-US" b="0" dirty="0">
                <a:solidFill>
                  <a:srgbClr val="FF0000"/>
                </a:solidFill>
              </a:rPr>
              <a:t>反馈函数计算的值传递给第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zh-CN" altLang="en-US" b="0" dirty="0">
                <a:solidFill>
                  <a:srgbClr val="FF0000"/>
                </a:solidFill>
              </a:rPr>
              <a:t>级寄存器</a:t>
            </a:r>
            <a:r>
              <a:rPr lang="zh-CN" altLang="en-US" b="0" dirty="0">
                <a:solidFill>
                  <a:schemeClr val="tx1"/>
                </a:solidFill>
              </a:rPr>
              <a:t>。</a:t>
            </a:r>
            <a:endParaRPr lang="en-US" altLang="zh-CN" b="0" dirty="0">
              <a:solidFill>
                <a:schemeClr val="tx1"/>
              </a:solidFill>
            </a:endParaRPr>
          </a:p>
          <a:p>
            <a:pPr marL="575945"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endParaRPr lang="en-US" altLang="zh-CN" b="0" dirty="0">
              <a:solidFill>
                <a:schemeClr val="tx1"/>
              </a:solidFill>
            </a:endParaRPr>
          </a:p>
          <a:p>
            <a:pPr marL="575945"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endParaRPr lang="en-US" altLang="zh-CN" b="0" dirty="0">
              <a:solidFill>
                <a:schemeClr val="tx1"/>
              </a:solidFill>
            </a:endParaRPr>
          </a:p>
          <a:p>
            <a:pPr marL="575945" lvl="1" algn="just">
              <a:lnSpc>
                <a:spcPct val="125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b="0" dirty="0">
                <a:solidFill>
                  <a:schemeClr val="tx1"/>
                </a:solidFill>
              </a:rPr>
              <a:t>其中</a:t>
            </a:r>
            <a:r>
              <a:rPr lang="en-US" altLang="zh-CN" i="1" dirty="0" err="1">
                <a:solidFill>
                  <a:schemeClr val="tx1"/>
                </a:solidFill>
                <a:latin typeface="Euclid" panose="02020503060505020303" pitchFamily="18" charset="0"/>
              </a:rPr>
              <a:t>a</a:t>
            </a:r>
            <a:r>
              <a:rPr lang="en-US" altLang="zh-CN" i="1" baseline="-25000" dirty="0" err="1">
                <a:solidFill>
                  <a:schemeClr val="tx1"/>
                </a:solidFill>
                <a:latin typeface="Euclid" panose="02020503060505020303" pitchFamily="18" charset="0"/>
              </a:rPr>
              <a:t>t</a:t>
            </a:r>
            <a:r>
              <a:rPr lang="en-US" altLang="zh-CN" baseline="-25000" dirty="0" err="1">
                <a:solidFill>
                  <a:schemeClr val="tx1"/>
                </a:solidFill>
                <a:latin typeface="Euclid" panose="02020503060505020303" pitchFamily="18" charset="0"/>
              </a:rPr>
              <a:t>+</a:t>
            </a:r>
            <a:r>
              <a:rPr lang="en-US" altLang="zh-CN" i="1" baseline="-25000" dirty="0" err="1">
                <a:solidFill>
                  <a:schemeClr val="tx1"/>
                </a:solidFill>
                <a:latin typeface="Euclid" panose="02020503060505020303" pitchFamily="18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Euclid" panose="02020503060505020303" pitchFamily="18" charset="0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Euclid" panose="02020503060505020303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solidFill>
                  <a:schemeClr val="tx1"/>
                </a:solidFill>
                <a:latin typeface="Euclid" panose="02020503060505020303" pitchFamily="18" charset="0"/>
              </a:rPr>
              <a:t>t</a:t>
            </a:r>
            <a:r>
              <a:rPr lang="en-US" altLang="zh-CN" dirty="0">
                <a:solidFill>
                  <a:schemeClr val="tx1"/>
                </a:solidFill>
                <a:latin typeface="Euclid" panose="02020503060505020303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solidFill>
                  <a:schemeClr val="tx1"/>
                </a:solidFill>
                <a:latin typeface="Euclid" panose="02020503060505020303" pitchFamily="18" charset="0"/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  <a:latin typeface="Euclid" panose="02020503060505020303" pitchFamily="18" charset="0"/>
              </a:rPr>
              <a:t>+1</a:t>
            </a:r>
            <a:r>
              <a:rPr lang="en-US" altLang="zh-CN" dirty="0">
                <a:solidFill>
                  <a:schemeClr val="tx1"/>
                </a:solidFill>
                <a:latin typeface="Euclid" panose="02020503060505020303" pitchFamily="18" charset="0"/>
              </a:rPr>
              <a:t>,…,</a:t>
            </a:r>
            <a:r>
              <a:rPr lang="en-US" altLang="zh-CN" i="1" dirty="0">
                <a:solidFill>
                  <a:schemeClr val="tx1"/>
                </a:solidFill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solidFill>
                  <a:schemeClr val="tx1"/>
                </a:solidFill>
                <a:latin typeface="Euclid" panose="02020503060505020303" pitchFamily="18" charset="0"/>
              </a:rPr>
              <a:t>t</a:t>
            </a:r>
            <a:r>
              <a:rPr lang="en-US" altLang="zh-CN" baseline="-25000" dirty="0">
                <a:solidFill>
                  <a:schemeClr val="tx1"/>
                </a:solidFill>
                <a:latin typeface="Euclid" panose="02020503060505020303" pitchFamily="18" charset="0"/>
              </a:rPr>
              <a:t>+</a:t>
            </a:r>
            <a:r>
              <a:rPr lang="en-US" altLang="zh-CN" i="1" baseline="-25000" dirty="0">
                <a:solidFill>
                  <a:schemeClr val="tx1"/>
                </a:solidFill>
                <a:latin typeface="Euclid" panose="02020503060505020303" pitchFamily="18" charset="0"/>
              </a:rPr>
              <a:t>n</a:t>
            </a:r>
            <a:r>
              <a:rPr lang="en-US" altLang="zh-CN" baseline="-25000" dirty="0">
                <a:solidFill>
                  <a:schemeClr val="tx1"/>
                </a:solidFill>
                <a:latin typeface="Euclid" panose="02020503060505020303" pitchFamily="18" charset="0"/>
              </a:rPr>
              <a:t>-1</a:t>
            </a:r>
            <a:r>
              <a:rPr lang="en-US" altLang="zh-CN" dirty="0">
                <a:solidFill>
                  <a:schemeClr val="tx1"/>
                </a:solidFill>
                <a:latin typeface="Euclid" panose="02020503060505020303" pitchFamily="18" charset="0"/>
              </a:rPr>
              <a:t>),</a:t>
            </a:r>
            <a:r>
              <a:rPr lang="zh-CN" altLang="en-US" b="0" dirty="0">
                <a:solidFill>
                  <a:schemeClr val="tx1"/>
                </a:solidFill>
                <a:latin typeface="+mn-ea"/>
              </a:rPr>
              <a:t>而反馈移位寄存器的输出为</a:t>
            </a:r>
            <a:r>
              <a:rPr lang="en-US" altLang="zh-CN" i="1" dirty="0">
                <a:solidFill>
                  <a:schemeClr val="tx1"/>
                </a:solidFill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solidFill>
                  <a:schemeClr val="tx1"/>
                </a:solidFill>
                <a:latin typeface="Euclid" panose="02020503060505020303" pitchFamily="18" charset="0"/>
              </a:rPr>
              <a:t>t</a:t>
            </a:r>
            <a:endParaRPr lang="en-US" altLang="zh-CN" i="1" baseline="-25000" dirty="0">
              <a:solidFill>
                <a:schemeClr val="tx1"/>
              </a:solidFill>
              <a:latin typeface="Euclid" panose="02020503060505020303" pitchFamily="18" charset="0"/>
            </a:endParaRPr>
          </a:p>
          <a:p>
            <a:pPr marL="575945"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b="0" dirty="0">
                <a:solidFill>
                  <a:schemeClr val="tx1"/>
                </a:solidFill>
              </a:rPr>
              <a:t>得到</a:t>
            </a:r>
            <a:r>
              <a:rPr lang="zh-CN" altLang="en-US" b="0" dirty="0">
                <a:solidFill>
                  <a:schemeClr val="tx1"/>
                </a:solidFill>
                <a:latin typeface="+mn-ea"/>
              </a:rPr>
              <a:t>一个反馈移位寄存器序列</a:t>
            </a:r>
            <a:r>
              <a:rPr lang="en-US" altLang="zh-CN" i="1" dirty="0">
                <a:solidFill>
                  <a:schemeClr val="tx1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  <a:latin typeface="Euclid" panose="02020503060505020303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Euclid" panose="02020503060505020303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chemeClr val="tx1"/>
                </a:solidFill>
                <a:latin typeface="Euclid" panose="02020503060505020303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Euclid" panose="02020503060505020303" pitchFamily="18" charset="0"/>
              </a:rPr>
              <a:t>,…,</a:t>
            </a:r>
            <a:r>
              <a:rPr lang="en-US" altLang="zh-CN" i="1" dirty="0">
                <a:solidFill>
                  <a:schemeClr val="tx1"/>
                </a:solidFill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solidFill>
                  <a:schemeClr val="tx1"/>
                </a:solidFill>
                <a:latin typeface="Euclid" panose="02020503060505020303" pitchFamily="18" charset="0"/>
              </a:rPr>
              <a:t>t</a:t>
            </a:r>
            <a:r>
              <a:rPr lang="en-US" altLang="zh-CN" dirty="0">
                <a:solidFill>
                  <a:schemeClr val="tx1"/>
                </a:solidFill>
                <a:latin typeface="Euclid" panose="02020503060505020303" pitchFamily="18" charset="0"/>
              </a:rPr>
              <a:t>,…</a:t>
            </a:r>
            <a:endParaRPr lang="zh-CN" altLang="en-US" dirty="0">
              <a:solidFill>
                <a:schemeClr val="tx1"/>
              </a:solidFill>
              <a:latin typeface="Euclid" panose="02020503060505020303" pitchFamily="18" charset="0"/>
            </a:endParaRPr>
          </a:p>
          <a:p>
            <a:pPr marL="1080135" lvl="1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en-US" altLang="zh-CN" sz="2800" dirty="0"/>
          </a:p>
          <a:p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812923" y="3967207"/>
            <a:ext cx="8295581" cy="973961"/>
            <a:chOff x="179512" y="3841194"/>
            <a:chExt cx="8295581" cy="973961"/>
          </a:xfrm>
        </p:grpSpPr>
        <p:sp>
          <p:nvSpPr>
            <p:cNvPr id="8" name="矩形: 圆角 7"/>
            <p:cNvSpPr/>
            <p:nvPr/>
          </p:nvSpPr>
          <p:spPr bwMode="auto">
            <a:xfrm>
              <a:off x="4542278" y="3861048"/>
              <a:ext cx="3786552" cy="9144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79512" y="3841194"/>
              <a:ext cx="8295581" cy="973961"/>
              <a:chOff x="827583" y="3841194"/>
              <a:chExt cx="8295581" cy="973961"/>
            </a:xfrm>
          </p:grpSpPr>
          <p:sp>
            <p:nvSpPr>
              <p:cNvPr id="9" name="文本框 8"/>
              <p:cNvSpPr txBox="1"/>
              <p:nvPr/>
            </p:nvSpPr>
            <p:spPr bwMode="auto">
              <a:xfrm>
                <a:off x="5063815" y="3841194"/>
                <a:ext cx="4059349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zh-CN" sz="2800" b="1" i="1" dirty="0">
                    <a:latin typeface="Euclid" panose="02020503060505020303" pitchFamily="18" charset="0"/>
                    <a:ea typeface="华文中宋" panose="02010600040101010101" pitchFamily="2" charset="-122"/>
                  </a:rPr>
                  <a:t>t</a:t>
                </a:r>
                <a:r>
                  <a:rPr lang="en-US" altLang="zh-CN" sz="2800" b="1" dirty="0">
                    <a:latin typeface="Euclid" panose="02020503060505020303" pitchFamily="18" charset="0"/>
                    <a:ea typeface="华文中宋" panose="02010600040101010101" pitchFamily="2" charset="-122"/>
                  </a:rPr>
                  <a:t>+1</a:t>
                </a:r>
                <a:r>
                  <a:rPr lang="zh-CN" altLang="en-US" sz="2800" dirty="0">
                    <a:latin typeface="Euclid" panose="02020503060505020303" pitchFamily="18" charset="0"/>
                    <a:ea typeface="华文中宋" panose="02010600040101010101" pitchFamily="2" charset="-122"/>
                  </a:rPr>
                  <a:t>时刻的状态</a:t>
                </a:r>
                <a:r>
                  <a:rPr lang="en-US" altLang="zh-CN" sz="2800" b="1" i="1" dirty="0">
                    <a:latin typeface="Euclid" panose="02020503060505020303" pitchFamily="18" charset="0"/>
                    <a:ea typeface="华文中宋" panose="02010600040101010101" pitchFamily="2" charset="-122"/>
                  </a:rPr>
                  <a:t>s</a:t>
                </a:r>
                <a:r>
                  <a:rPr lang="en-US" altLang="zh-CN" sz="2800" b="1" i="1" baseline="-25000" dirty="0">
                    <a:latin typeface="Euclid" panose="02020503060505020303" pitchFamily="18" charset="0"/>
                    <a:ea typeface="华文中宋" panose="02010600040101010101" pitchFamily="2" charset="-122"/>
                  </a:rPr>
                  <a:t>t</a:t>
                </a:r>
                <a:r>
                  <a:rPr lang="en-US" altLang="zh-CN" sz="2800" b="1" baseline="-25000" dirty="0">
                    <a:latin typeface="Euclid" panose="02020503060505020303" pitchFamily="18" charset="0"/>
                    <a:ea typeface="华文中宋" panose="02010600040101010101" pitchFamily="2" charset="-122"/>
                  </a:rPr>
                  <a:t>+1</a:t>
                </a:r>
                <a:r>
                  <a:rPr lang="en-US" altLang="zh-CN" sz="2800" b="1" dirty="0">
                    <a:latin typeface="Euclid" panose="02020503060505020303" pitchFamily="18" charset="0"/>
                    <a:ea typeface="华文中宋" panose="02010600040101010101" pitchFamily="2" charset="-122"/>
                  </a:rPr>
                  <a:t>=(</a:t>
                </a:r>
                <a:r>
                  <a:rPr lang="en-US" altLang="zh-CN" sz="2800" b="1" i="1" dirty="0">
                    <a:latin typeface="Euclid" panose="02020503060505020303" pitchFamily="18" charset="0"/>
                    <a:ea typeface="华文中宋" panose="02010600040101010101" pitchFamily="2" charset="-122"/>
                  </a:rPr>
                  <a:t>a</a:t>
                </a:r>
                <a:r>
                  <a:rPr lang="en-US" altLang="zh-CN" sz="2800" b="1" i="1" baseline="-25000" dirty="0">
                    <a:latin typeface="Euclid" panose="02020503060505020303" pitchFamily="18" charset="0"/>
                    <a:ea typeface="华文中宋" panose="02010600040101010101" pitchFamily="2" charset="-122"/>
                  </a:rPr>
                  <a:t>t</a:t>
                </a:r>
                <a:r>
                  <a:rPr lang="en-US" altLang="zh-CN" sz="2800" b="1" baseline="-25000" dirty="0">
                    <a:latin typeface="Euclid" panose="02020503060505020303" pitchFamily="18" charset="0"/>
                    <a:ea typeface="华文中宋" panose="02010600040101010101" pitchFamily="2" charset="-122"/>
                  </a:rPr>
                  <a:t>+1</a:t>
                </a:r>
                <a:r>
                  <a:rPr lang="en-US" altLang="zh-CN" sz="2800" b="1" dirty="0">
                    <a:latin typeface="Euclid" panose="02020503060505020303" pitchFamily="18" charset="0"/>
                    <a:ea typeface="华文中宋" panose="02010600040101010101" pitchFamily="2" charset="-122"/>
                  </a:rPr>
                  <a:t>,</a:t>
                </a:r>
                <a:r>
                  <a:rPr lang="en-US" altLang="zh-CN" sz="2800" b="1" i="1" dirty="0">
                    <a:latin typeface="Euclid" panose="02020503060505020303" pitchFamily="18" charset="0"/>
                    <a:ea typeface="华文中宋" panose="02010600040101010101" pitchFamily="2" charset="-122"/>
                  </a:rPr>
                  <a:t>a</a:t>
                </a:r>
                <a:r>
                  <a:rPr lang="en-US" altLang="zh-CN" sz="2800" b="1" i="1" baseline="-25000" dirty="0">
                    <a:latin typeface="Euclid" panose="02020503060505020303" pitchFamily="18" charset="0"/>
                    <a:ea typeface="华文中宋" panose="02010600040101010101" pitchFamily="2" charset="-122"/>
                  </a:rPr>
                  <a:t>t</a:t>
                </a:r>
                <a:r>
                  <a:rPr lang="en-US" altLang="zh-CN" sz="2800" b="1" baseline="-25000" dirty="0">
                    <a:latin typeface="Euclid" panose="02020503060505020303" pitchFamily="18" charset="0"/>
                    <a:ea typeface="华文中宋" panose="02010600040101010101" pitchFamily="2" charset="-122"/>
                  </a:rPr>
                  <a:t>+2</a:t>
                </a:r>
                <a:r>
                  <a:rPr lang="en-US" altLang="zh-CN" sz="2800" b="1" dirty="0">
                    <a:latin typeface="Euclid" panose="02020503060505020303" pitchFamily="18" charset="0"/>
                    <a:ea typeface="华文中宋" panose="02010600040101010101" pitchFamily="2" charset="-122"/>
                  </a:rPr>
                  <a:t>,…,</a:t>
                </a:r>
                <a:r>
                  <a:rPr lang="en-US" altLang="zh-CN" sz="2800" b="1" i="1" dirty="0" err="1">
                    <a:latin typeface="Euclid" panose="02020503060505020303" pitchFamily="18" charset="0"/>
                    <a:ea typeface="华文中宋" panose="02010600040101010101" pitchFamily="2" charset="-122"/>
                  </a:rPr>
                  <a:t>a</a:t>
                </a:r>
                <a:r>
                  <a:rPr lang="en-US" altLang="zh-CN" sz="2800" b="1" i="1" baseline="-25000" dirty="0" err="1">
                    <a:latin typeface="Euclid" panose="02020503060505020303" pitchFamily="18" charset="0"/>
                    <a:ea typeface="华文中宋" panose="02010600040101010101" pitchFamily="2" charset="-122"/>
                  </a:rPr>
                  <a:t>t</a:t>
                </a:r>
                <a:r>
                  <a:rPr lang="en-US" altLang="zh-CN" sz="2800" b="1" baseline="-25000" dirty="0" err="1">
                    <a:latin typeface="Euclid" panose="02020503060505020303" pitchFamily="18" charset="0"/>
                    <a:ea typeface="华文中宋" panose="02010600040101010101" pitchFamily="2" charset="-122"/>
                  </a:rPr>
                  <a:t>+</a:t>
                </a:r>
                <a:r>
                  <a:rPr lang="en-US" altLang="zh-CN" sz="2800" b="1" i="1" baseline="-25000" dirty="0" err="1">
                    <a:latin typeface="Euclid" panose="02020503060505020303" pitchFamily="18" charset="0"/>
                    <a:ea typeface="华文中宋" panose="02010600040101010101" pitchFamily="2" charset="-122"/>
                  </a:rPr>
                  <a:t>n</a:t>
                </a:r>
                <a:r>
                  <a:rPr lang="en-US" altLang="zh-CN" sz="2800" b="1" dirty="0">
                    <a:latin typeface="Euclid" panose="02020503060505020303" pitchFamily="18" charset="0"/>
                    <a:ea typeface="华文中宋" panose="02010600040101010101" pitchFamily="2" charset="-122"/>
                  </a:rPr>
                  <a:t>)</a:t>
                </a:r>
                <a:endParaRPr lang="zh-CN" altLang="en-US" sz="2800" b="1" dirty="0">
                  <a:latin typeface="Euclid" panose="02020503060505020303" pitchFamily="18" charset="0"/>
                  <a:ea typeface="华文中宋" panose="02010600040101010101" pitchFamily="2" charset="-122"/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827583" y="3861048"/>
                <a:ext cx="4362766" cy="954107"/>
                <a:chOff x="827583" y="3861048"/>
                <a:chExt cx="4362766" cy="954107"/>
              </a:xfrm>
            </p:grpSpPr>
            <p:grpSp>
              <p:nvGrpSpPr>
                <p:cNvPr id="5" name="组合 10"/>
                <p:cNvGrpSpPr/>
                <p:nvPr/>
              </p:nvGrpSpPr>
              <p:grpSpPr bwMode="auto">
                <a:xfrm>
                  <a:off x="827583" y="3861048"/>
                  <a:ext cx="3786552" cy="954107"/>
                  <a:chOff x="2895600" y="4419600"/>
                  <a:chExt cx="3581400" cy="954107"/>
                </a:xfrm>
              </p:grpSpPr>
              <p:sp>
                <p:nvSpPr>
                  <p:cNvPr id="10" name="矩形: 圆角 9"/>
                  <p:cNvSpPr/>
                  <p:nvPr/>
                </p:nvSpPr>
                <p:spPr>
                  <a:xfrm>
                    <a:off x="2895600" y="4419600"/>
                    <a:ext cx="3581400" cy="914400"/>
                  </a:xfrm>
                  <a:prstGeom prst="roundRect">
                    <a:avLst/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2971835" y="4419600"/>
                    <a:ext cx="3505165" cy="954107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/>
                  <a:p>
                    <a:pPr algn="ctr">
                      <a:defRPr/>
                    </a:pPr>
                    <a:r>
                      <a:rPr lang="en-US" altLang="zh-CN" sz="2800" b="1" i="1" dirty="0">
                        <a:latin typeface="Euclid" panose="02020503060505020303" pitchFamily="18" charset="0"/>
                        <a:ea typeface="华文中宋" panose="02010600040101010101" pitchFamily="2" charset="-122"/>
                      </a:rPr>
                      <a:t>t</a:t>
                    </a:r>
                    <a:r>
                      <a:rPr lang="zh-CN" altLang="en-US" sz="2800" dirty="0">
                        <a:latin typeface="Euclid" panose="02020503060505020303" pitchFamily="18" charset="0"/>
                        <a:ea typeface="华文中宋" panose="02010600040101010101" pitchFamily="2" charset="-122"/>
                      </a:rPr>
                      <a:t>时刻的状态</a:t>
                    </a:r>
                    <a:endParaRPr lang="en-US" altLang="zh-CN" sz="2800" dirty="0">
                      <a:latin typeface="Euclid" panose="02020503060505020303" pitchFamily="18" charset="0"/>
                      <a:ea typeface="华文中宋" panose="02010600040101010101" pitchFamily="2" charset="-122"/>
                    </a:endParaRPr>
                  </a:p>
                  <a:p>
                    <a:pPr algn="ctr">
                      <a:defRPr/>
                    </a:pPr>
                    <a:r>
                      <a:rPr lang="en-US" altLang="zh-CN" sz="2800" b="1" i="1" dirty="0" err="1">
                        <a:latin typeface="Euclid" panose="02020503060505020303" pitchFamily="18" charset="0"/>
                        <a:ea typeface="华文中宋" panose="02010600040101010101" pitchFamily="2" charset="-122"/>
                      </a:rPr>
                      <a:t>s</a:t>
                    </a:r>
                    <a:r>
                      <a:rPr lang="en-US" altLang="zh-CN" sz="2800" b="1" i="1" baseline="-25000" dirty="0" err="1">
                        <a:latin typeface="Euclid" panose="02020503060505020303" pitchFamily="18" charset="0"/>
                        <a:ea typeface="华文中宋" panose="02010600040101010101" pitchFamily="2" charset="-122"/>
                      </a:rPr>
                      <a:t>t</a:t>
                    </a:r>
                    <a:r>
                      <a:rPr lang="en-US" altLang="zh-CN" sz="2800" b="1" dirty="0">
                        <a:latin typeface="Euclid" panose="02020503060505020303" pitchFamily="18" charset="0"/>
                        <a:ea typeface="华文中宋" panose="02010600040101010101" pitchFamily="2" charset="-122"/>
                      </a:rPr>
                      <a:t>=(</a:t>
                    </a:r>
                    <a:r>
                      <a:rPr lang="en-US" altLang="zh-CN" sz="2800" b="1" i="1" dirty="0">
                        <a:latin typeface="Euclid" panose="02020503060505020303" pitchFamily="18" charset="0"/>
                        <a:ea typeface="华文中宋" panose="02010600040101010101" pitchFamily="2" charset="-122"/>
                      </a:rPr>
                      <a:t>a</a:t>
                    </a:r>
                    <a:r>
                      <a:rPr lang="en-US" altLang="zh-CN" sz="2800" b="1" i="1" baseline="-25000" dirty="0">
                        <a:latin typeface="Euclid" panose="02020503060505020303" pitchFamily="18" charset="0"/>
                        <a:ea typeface="华文中宋" panose="02010600040101010101" pitchFamily="2" charset="-122"/>
                      </a:rPr>
                      <a:t>t</a:t>
                    </a:r>
                    <a:r>
                      <a:rPr lang="en-US" altLang="zh-CN" sz="2800" b="1" dirty="0">
                        <a:latin typeface="Euclid" panose="02020503060505020303" pitchFamily="18" charset="0"/>
                        <a:ea typeface="华文中宋" panose="02010600040101010101" pitchFamily="2" charset="-122"/>
                      </a:rPr>
                      <a:t>,</a:t>
                    </a:r>
                    <a:r>
                      <a:rPr lang="en-US" altLang="zh-CN" sz="2800" b="1" i="1" dirty="0">
                        <a:latin typeface="Euclid" panose="02020503060505020303" pitchFamily="18" charset="0"/>
                        <a:ea typeface="华文中宋" panose="02010600040101010101" pitchFamily="2" charset="-122"/>
                      </a:rPr>
                      <a:t>a</a:t>
                    </a:r>
                    <a:r>
                      <a:rPr lang="en-US" altLang="zh-CN" sz="2800" b="1" i="1" baseline="-25000" dirty="0">
                        <a:latin typeface="Euclid" panose="02020503060505020303" pitchFamily="18" charset="0"/>
                        <a:ea typeface="华文中宋" panose="02010600040101010101" pitchFamily="2" charset="-122"/>
                      </a:rPr>
                      <a:t>t</a:t>
                    </a:r>
                    <a:r>
                      <a:rPr lang="en-US" altLang="zh-CN" sz="2800" b="1" baseline="-25000" dirty="0">
                        <a:latin typeface="Euclid" panose="02020503060505020303" pitchFamily="18" charset="0"/>
                        <a:ea typeface="华文中宋" panose="02010600040101010101" pitchFamily="2" charset="-122"/>
                      </a:rPr>
                      <a:t>+1</a:t>
                    </a:r>
                    <a:r>
                      <a:rPr lang="en-US" altLang="zh-CN" sz="2800" b="1" dirty="0">
                        <a:latin typeface="Euclid" panose="02020503060505020303" pitchFamily="18" charset="0"/>
                        <a:ea typeface="华文中宋" panose="02010600040101010101" pitchFamily="2" charset="-122"/>
                      </a:rPr>
                      <a:t>,…,</a:t>
                    </a:r>
                    <a:r>
                      <a:rPr lang="en-US" altLang="zh-CN" sz="2800" b="1" i="1" dirty="0">
                        <a:latin typeface="Euclid" panose="02020503060505020303" pitchFamily="18" charset="0"/>
                        <a:ea typeface="华文中宋" panose="02010600040101010101" pitchFamily="2" charset="-122"/>
                      </a:rPr>
                      <a:t>a</a:t>
                    </a:r>
                    <a:r>
                      <a:rPr lang="en-US" altLang="zh-CN" sz="2800" b="1" i="1" baseline="-25000" dirty="0">
                        <a:latin typeface="Euclid" panose="02020503060505020303" pitchFamily="18" charset="0"/>
                        <a:ea typeface="华文中宋" panose="02010600040101010101" pitchFamily="2" charset="-122"/>
                      </a:rPr>
                      <a:t>t</a:t>
                    </a:r>
                    <a:r>
                      <a:rPr lang="en-US" altLang="zh-CN" sz="2800" b="1" baseline="-25000" dirty="0">
                        <a:latin typeface="Euclid" panose="02020503060505020303" pitchFamily="18" charset="0"/>
                        <a:ea typeface="华文中宋" panose="02010600040101010101" pitchFamily="2" charset="-122"/>
                      </a:rPr>
                      <a:t>+</a:t>
                    </a:r>
                    <a:r>
                      <a:rPr lang="en-US" altLang="zh-CN" sz="2800" b="1" i="1" baseline="-25000" dirty="0">
                        <a:latin typeface="Euclid" panose="02020503060505020303" pitchFamily="18" charset="0"/>
                        <a:ea typeface="华文中宋" panose="02010600040101010101" pitchFamily="2" charset="-122"/>
                      </a:rPr>
                      <a:t>n</a:t>
                    </a:r>
                    <a:r>
                      <a:rPr lang="en-US" altLang="zh-CN" sz="2800" b="1" baseline="-25000" dirty="0">
                        <a:latin typeface="Euclid" panose="02020503060505020303" pitchFamily="18" charset="0"/>
                        <a:ea typeface="华文中宋" panose="02010600040101010101" pitchFamily="2" charset="-122"/>
                      </a:rPr>
                      <a:t>-1</a:t>
                    </a:r>
                    <a:r>
                      <a:rPr lang="en-US" altLang="zh-CN" sz="2800" b="1" dirty="0">
                        <a:latin typeface="Euclid" panose="02020503060505020303" pitchFamily="18" charset="0"/>
                        <a:ea typeface="华文中宋" panose="02010600040101010101" pitchFamily="2" charset="-122"/>
                      </a:rPr>
                      <a:t>)</a:t>
                    </a:r>
                    <a:endParaRPr lang="zh-CN" altLang="en-US" sz="2800" b="1" dirty="0">
                      <a:latin typeface="Euclid" panose="02020503060505020303" pitchFamily="18" charset="0"/>
                      <a:ea typeface="华文中宋" panose="02010600040101010101" pitchFamily="2" charset="-122"/>
                    </a:endParaRPr>
                  </a:p>
                </p:txBody>
              </p:sp>
            </p:grpSp>
            <p:sp>
              <p:nvSpPr>
                <p:cNvPr id="7" name="箭头: 右 6"/>
                <p:cNvSpPr/>
                <p:nvPr/>
              </p:nvSpPr>
              <p:spPr>
                <a:xfrm>
                  <a:off x="4614135" y="4165848"/>
                  <a:ext cx="576214" cy="228600"/>
                </a:xfrm>
                <a:prstGeom prst="rightArrow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zh-CN" altLang="en-US"/>
                </a:p>
              </p:txBody>
            </p:sp>
          </p:grpSp>
        </p:grpSp>
      </p:grp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CC017F-0710-4C5C-BED2-52190576374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idx="1"/>
          </p:nvPr>
        </p:nvSpPr>
        <p:spPr>
          <a:xfrm>
            <a:off x="617538" y="1196753"/>
            <a:ext cx="7886700" cy="4848448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b="0" dirty="0"/>
              <a:t>在任一时刻</a:t>
            </a:r>
            <a:r>
              <a:rPr lang="en-US" altLang="zh-CN" b="0" dirty="0"/>
              <a:t>, </a:t>
            </a:r>
            <a:r>
              <a:rPr lang="zh-CN" altLang="en-US" b="0" dirty="0"/>
              <a:t>这些寄存器的内容构成该反馈移位寄存器的状态</a:t>
            </a:r>
            <a:r>
              <a:rPr lang="en-US" altLang="zh-CN" b="0" dirty="0"/>
              <a:t>, </a:t>
            </a:r>
            <a:r>
              <a:rPr lang="zh-CN" altLang="en-US" b="0" dirty="0"/>
              <a:t>每一状态对应于</a:t>
            </a:r>
            <a:r>
              <a:rPr lang="en-US" altLang="zh-CN" i="1" dirty="0">
                <a:latin typeface="Euclid" panose="02020503060505020303" pitchFamily="18" charset="0"/>
              </a:rPr>
              <a:t>GF</a:t>
            </a:r>
            <a:r>
              <a:rPr lang="en-US" altLang="zh-CN" dirty="0">
                <a:latin typeface="Euclid" panose="02020503060505020303" pitchFamily="18" charset="0"/>
              </a:rPr>
              <a:t>(2)</a:t>
            </a:r>
            <a:r>
              <a:rPr lang="zh-CN" altLang="en-US" b="0" dirty="0"/>
              <a:t>上的一个</a:t>
            </a:r>
            <a:r>
              <a:rPr lang="en-US" altLang="zh-CN" i="1" dirty="0">
                <a:latin typeface="Euclid" panose="02020503060505020303" pitchFamily="18" charset="0"/>
              </a:rPr>
              <a:t>n</a:t>
            </a:r>
            <a:r>
              <a:rPr lang="zh-CN" altLang="en-US" b="0" dirty="0"/>
              <a:t>维向量</a:t>
            </a:r>
            <a:r>
              <a:rPr lang="en-US" altLang="zh-CN" b="0" dirty="0"/>
              <a:t>, </a:t>
            </a:r>
            <a:r>
              <a:rPr lang="zh-CN" altLang="en-US" b="0" dirty="0"/>
              <a:t>共有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i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zh-CN" altLang="en-US" b="0" dirty="0"/>
              <a:t>种可能的状态。</a:t>
            </a:r>
            <a:endParaRPr lang="en-US" altLang="zh-CN" b="0" dirty="0"/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endParaRPr lang="en-US" altLang="zh-CN" b="0" dirty="0"/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endParaRPr lang="zh-CN" altLang="en-US" b="0" dirty="0"/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endParaRPr lang="zh-CN" altLang="en-US" dirty="0"/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endParaRPr lang="en-US" altLang="zh-CN" dirty="0"/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b="0" dirty="0"/>
              <a:t>每一时刻的状态可用  </a:t>
            </a:r>
            <a:r>
              <a:rPr lang="en-US" altLang="zh-CN" i="1" dirty="0">
                <a:latin typeface="Euclid" panose="02020503060505020303" pitchFamily="18" charset="0"/>
              </a:rPr>
              <a:t>n</a:t>
            </a:r>
            <a:r>
              <a:rPr lang="zh-CN" altLang="en-US" b="0" i="1" dirty="0">
                <a:latin typeface="Euclid" panose="02020503060505020303" pitchFamily="18" charset="0"/>
              </a:rPr>
              <a:t> </a:t>
            </a:r>
            <a:r>
              <a:rPr lang="zh-CN" altLang="en-US" b="0" dirty="0"/>
              <a:t>维向量</a:t>
            </a:r>
            <a:r>
              <a:rPr lang="en-US" altLang="zh-CN" b="0" i="1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···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zh-CN" altLang="en-US" b="0" dirty="0"/>
              <a:t>表示</a:t>
            </a:r>
            <a:r>
              <a:rPr lang="en-US" altLang="zh-CN" b="0" dirty="0"/>
              <a:t>, </a:t>
            </a:r>
            <a:r>
              <a:rPr lang="zh-CN" altLang="en-US" b="0" dirty="0"/>
              <a:t>其中</a:t>
            </a:r>
            <a:r>
              <a:rPr lang="en-US" altLang="zh-CN" b="0" dirty="0"/>
              <a:t> 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latin typeface="Euclid" panose="02020503060505020303" pitchFamily="18" charset="0"/>
              </a:rPr>
              <a:t>i </a:t>
            </a:r>
            <a:r>
              <a:rPr lang="zh-CN" altLang="en-US" b="0" dirty="0"/>
              <a:t>是第</a:t>
            </a:r>
            <a:r>
              <a:rPr lang="zh-CN" altLang="en-US" dirty="0">
                <a:latin typeface="Euclid" panose="02020503060505020303" pitchFamily="18" charset="0"/>
              </a:rPr>
              <a:t> </a:t>
            </a:r>
            <a:r>
              <a:rPr lang="en-US" altLang="zh-CN" i="1" dirty="0" err="1">
                <a:latin typeface="Euclid" panose="02020503060505020303" pitchFamily="18" charset="0"/>
              </a:rPr>
              <a:t>i</a:t>
            </a:r>
            <a:r>
              <a:rPr lang="en-US" altLang="zh-CN" b="0" dirty="0"/>
              <a:t> </a:t>
            </a:r>
            <a:r>
              <a:rPr lang="zh-CN" altLang="en-US" b="0" dirty="0"/>
              <a:t>级存储器的内容。</a:t>
            </a:r>
            <a:endParaRPr lang="zh-CN" altLang="en-US" b="0" dirty="0"/>
          </a:p>
        </p:txBody>
      </p:sp>
      <p:pic>
        <p:nvPicPr>
          <p:cNvPr id="64515" name="Picture 3" descr="xd1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2924944"/>
            <a:ext cx="6552728" cy="1951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.2  线性反馈移位寄存器</a:t>
            </a:r>
            <a:endParaRPr lang="zh-CN" altLang="en-US" b="0" dirty="0">
              <a:latin typeface="+mn-lt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AEDCBD-0724-4B86-B6CE-268CBB711E7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026"/>
          <p:cNvSpPr>
            <a:spLocks noGrp="1"/>
          </p:cNvSpPr>
          <p:nvPr>
            <p:ph idx="1"/>
          </p:nvPr>
        </p:nvSpPr>
        <p:spPr>
          <a:xfrm>
            <a:off x="484188" y="3387725"/>
            <a:ext cx="7886700" cy="2849563"/>
          </a:xfrm>
        </p:spPr>
        <p:txBody>
          <a:bodyPr/>
          <a:lstStyle/>
          <a:p>
            <a:pPr indent="-6350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b="0" dirty="0">
                <a:solidFill>
                  <a:srgbClr val="FF0000"/>
                </a:solidFill>
              </a:rPr>
              <a:t>初始状态</a:t>
            </a:r>
            <a:r>
              <a:rPr lang="zh-CN" altLang="en-US" b="0" dirty="0"/>
              <a:t>由用户确定。</a:t>
            </a:r>
            <a:endParaRPr lang="zh-CN" altLang="en-US" b="0" dirty="0"/>
          </a:p>
          <a:p>
            <a:pPr indent="-6350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b="0" dirty="0">
                <a:solidFill>
                  <a:srgbClr val="FF0000"/>
                </a:solidFill>
              </a:rPr>
              <a:t>反馈函数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···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zh-CN" altLang="en-US" i="1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zh-CN" altLang="en-US" b="0" dirty="0"/>
              <a:t>是</a:t>
            </a:r>
            <a:r>
              <a:rPr lang="en-US" altLang="zh-CN" b="0" dirty="0"/>
              <a:t> </a:t>
            </a:r>
            <a:r>
              <a:rPr lang="en-US" altLang="zh-CN" i="1" dirty="0">
                <a:latin typeface="Euclid" panose="02020503060505020303" pitchFamily="18" charset="0"/>
              </a:rPr>
              <a:t>n</a:t>
            </a:r>
            <a:r>
              <a:rPr lang="zh-CN" altLang="en-US" b="0" dirty="0"/>
              <a:t>元布尔函数</a:t>
            </a:r>
            <a:r>
              <a:rPr lang="en-US" altLang="zh-CN" b="0" dirty="0"/>
              <a:t>, </a:t>
            </a:r>
            <a:r>
              <a:rPr lang="zh-CN" altLang="en-US" b="0" dirty="0"/>
              <a:t>即函数的自变量和因变量只取</a:t>
            </a:r>
            <a:r>
              <a:rPr lang="zh-CN" altLang="en-US" dirty="0">
                <a:latin typeface="Euclid" panose="02020503060505020303" pitchFamily="18" charset="0"/>
              </a:rPr>
              <a:t>0</a:t>
            </a:r>
            <a:r>
              <a:rPr lang="zh-CN" altLang="en-US" b="0" dirty="0"/>
              <a:t>和</a:t>
            </a:r>
            <a:r>
              <a:rPr lang="zh-CN" altLang="en-US" dirty="0">
                <a:latin typeface="Euclid" panose="02020503060505020303" pitchFamily="18" charset="0"/>
              </a:rPr>
              <a:t>1</a:t>
            </a:r>
            <a:r>
              <a:rPr lang="zh-CN" altLang="en-US" b="0" dirty="0"/>
              <a:t>这两个可能的值。</a:t>
            </a:r>
            <a:endParaRPr lang="zh-CN" altLang="en-US" b="0" dirty="0"/>
          </a:p>
          <a:p>
            <a:pPr indent="-6350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b="0" dirty="0"/>
              <a:t>函数中的运算有</a:t>
            </a:r>
            <a:r>
              <a:rPr lang="zh-CN" altLang="en-US" b="0" dirty="0">
                <a:solidFill>
                  <a:srgbClr val="FF0000"/>
                </a:solidFill>
              </a:rPr>
              <a:t>逻辑与、逻辑或、逻辑补等</a:t>
            </a:r>
            <a:r>
              <a:rPr lang="zh-CN" altLang="en-US" b="0" dirty="0"/>
              <a:t>运算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pic>
        <p:nvPicPr>
          <p:cNvPr id="66563" name="Picture 1027" descr="xd1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1268760"/>
            <a:ext cx="6689551" cy="2028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.2  线性反馈移位寄存器</a:t>
            </a:r>
            <a:endParaRPr lang="zh-CN" altLang="en-US" b="0" dirty="0">
              <a:latin typeface="+mn-lt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8BD055-0BCE-4A32-9B1F-79A956AF842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/>
              <a:t>例题</a:t>
            </a:r>
            <a:endParaRPr lang="zh-CN" altLang="en-US" b="0" dirty="0"/>
          </a:p>
        </p:txBody>
      </p:sp>
      <p:sp>
        <p:nvSpPr>
          <p:cNvPr id="64515" name="Rectangle 2"/>
          <p:cNvSpPr>
            <a:spLocks noGrp="1"/>
          </p:cNvSpPr>
          <p:nvPr>
            <p:ph idx="1"/>
          </p:nvPr>
        </p:nvSpPr>
        <p:spPr>
          <a:xfrm>
            <a:off x="617538" y="1143001"/>
            <a:ext cx="8145462" cy="1062037"/>
          </a:xfrm>
        </p:spPr>
        <p:txBody>
          <a:bodyPr/>
          <a:lstStyle/>
          <a:p>
            <a:pPr indent="-6350" eaLnBrk="1" hangingPunct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b="0" dirty="0"/>
              <a:t>如图是一个3级反馈移位寄存器</a:t>
            </a:r>
            <a:r>
              <a:rPr lang="en-US" altLang="zh-CN" b="0" dirty="0"/>
              <a:t>, </a:t>
            </a:r>
            <a:r>
              <a:rPr lang="zh-CN" altLang="en-US" b="0" dirty="0"/>
              <a:t>其</a:t>
            </a:r>
            <a:r>
              <a:rPr lang="zh-CN" altLang="en-US" b="0" dirty="0">
                <a:solidFill>
                  <a:srgbClr val="FF0000"/>
                </a:solidFill>
              </a:rPr>
              <a:t>初始状态为 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/>
              </a:rPr>
              <a:t>1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/>
              </a:rPr>
              <a:t>)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/>
              </a:rPr>
              <a:t>= (1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/>
              </a:rPr>
              <a:t>0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/>
              </a:rPr>
              <a:t>1)</a:t>
            </a:r>
            <a:r>
              <a:rPr lang="en-US" altLang="zh-CN" b="0" dirty="0"/>
              <a:t>, </a:t>
            </a:r>
            <a:r>
              <a:rPr lang="zh-CN" altLang="en-US" b="0" dirty="0"/>
              <a:t>输出可由下表</a:t>
            </a:r>
            <a:r>
              <a:rPr lang="zh-CN" altLang="en-US" b="0" dirty="0">
                <a:latin typeface="华文中宋" panose="02010600040101010101" pitchFamily="2" charset="-122"/>
              </a:rPr>
              <a:t>求</a:t>
            </a:r>
            <a:r>
              <a:rPr lang="zh-CN" altLang="en-US" b="0" dirty="0"/>
              <a:t>出。</a:t>
            </a:r>
            <a:endParaRPr lang="zh-CN" altLang="en-US" b="0" dirty="0"/>
          </a:p>
        </p:txBody>
      </p:sp>
      <p:grpSp>
        <p:nvGrpSpPr>
          <p:cNvPr id="4" name="组合 3"/>
          <p:cNvGrpSpPr/>
          <p:nvPr/>
        </p:nvGrpSpPr>
        <p:grpSpPr>
          <a:xfrm>
            <a:off x="29199" y="2359379"/>
            <a:ext cx="5203824" cy="2822221"/>
            <a:chOff x="29199" y="2359379"/>
            <a:chExt cx="5203824" cy="2822221"/>
          </a:xfrm>
        </p:grpSpPr>
        <p:pic>
          <p:nvPicPr>
            <p:cNvPr id="68612" name="Picture 3" descr="xd13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99" y="2359379"/>
              <a:ext cx="5203824" cy="1912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613" name="Rectangle 4"/>
            <p:cNvSpPr>
              <a:spLocks noChangeArrowheads="1"/>
            </p:cNvSpPr>
            <p:nvPr/>
          </p:nvSpPr>
          <p:spPr bwMode="auto">
            <a:xfrm>
              <a:off x="228600" y="4572000"/>
              <a:ext cx="4572000" cy="60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20000"/>
                </a:spcBef>
                <a:buFontTx/>
                <a:buNone/>
              </a:pPr>
              <a:r>
                <a:rPr lang="zh-CN" altLang="en-US" sz="2400" b="0" dirty="0">
                  <a:latin typeface="华文中宋" panose="02010600040101010101" pitchFamily="2" charset="-122"/>
                </a:rPr>
                <a:t>一个</a:t>
              </a:r>
              <a:r>
                <a:rPr lang="zh-CN" altLang="en-US" sz="2400" dirty="0">
                  <a:ea typeface="宋体" panose="02010600030101010101" pitchFamily="2" charset="-122"/>
                </a:rPr>
                <a:t>3</a:t>
              </a:r>
              <a:r>
                <a:rPr lang="zh-CN" altLang="en-US" sz="2400" b="0" dirty="0">
                  <a:latin typeface="华文中宋" panose="02010600040101010101" pitchFamily="2" charset="-122"/>
                </a:rPr>
                <a:t>级反馈移位寄存器</a:t>
              </a:r>
              <a:endParaRPr lang="zh-CN" altLang="en-US" sz="2400" b="0" dirty="0">
                <a:latin typeface="华文中宋" panose="02010600040101010101" pitchFamily="2" charset="-122"/>
              </a:endParaRPr>
            </a:p>
          </p:txBody>
        </p:sp>
      </p:grpSp>
      <p:sp>
        <p:nvSpPr>
          <p:cNvPr id="68615" name="Text Box 22"/>
          <p:cNvSpPr txBox="1">
            <a:spLocks noChangeArrowheads="1"/>
          </p:cNvSpPr>
          <p:nvPr/>
        </p:nvSpPr>
        <p:spPr bwMode="auto">
          <a:xfrm>
            <a:off x="250825" y="5291138"/>
            <a:ext cx="4826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0" dirty="0">
                <a:solidFill>
                  <a:srgbClr val="FF0000"/>
                </a:solidFill>
                <a:latin typeface="华文中宋" panose="02010600040101010101" pitchFamily="2" charset="-122"/>
              </a:rPr>
              <a:t>即输出序列为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  <a:ea typeface="宋体" panose="02010600030101010101" pitchFamily="2" charset="-122"/>
              </a:rPr>
              <a:t>101110111011…</a:t>
            </a:r>
            <a:r>
              <a:rPr lang="en-US" altLang="zh-CN" sz="2800" b="0" dirty="0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en-US" altLang="zh-CN" sz="2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b="0" dirty="0">
                <a:solidFill>
                  <a:srgbClr val="FF0000"/>
                </a:solidFill>
                <a:latin typeface="华文中宋" panose="02010600040101010101" pitchFamily="2" charset="-122"/>
              </a:rPr>
              <a:t>周期为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。</a:t>
            </a:r>
            <a:endParaRPr lang="zh-CN" altLang="en-US" sz="28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311775" y="2205038"/>
            <a:ext cx="3679825" cy="3979862"/>
            <a:chOff x="5311775" y="2205038"/>
            <a:chExt cx="3679825" cy="3979862"/>
          </a:xfrm>
        </p:grpSpPr>
        <p:grpSp>
          <p:nvGrpSpPr>
            <p:cNvPr id="68614" name="Group 21"/>
            <p:cNvGrpSpPr/>
            <p:nvPr/>
          </p:nvGrpSpPr>
          <p:grpSpPr bwMode="auto">
            <a:xfrm>
              <a:off x="5311775" y="2205038"/>
              <a:ext cx="3679825" cy="3979862"/>
              <a:chOff x="3346" y="1152"/>
              <a:chExt cx="2318" cy="2880"/>
            </a:xfrm>
          </p:grpSpPr>
          <p:grpSp>
            <p:nvGrpSpPr>
              <p:cNvPr id="68617" name="Group 6"/>
              <p:cNvGrpSpPr/>
              <p:nvPr/>
            </p:nvGrpSpPr>
            <p:grpSpPr bwMode="auto">
              <a:xfrm>
                <a:off x="3369" y="1734"/>
                <a:ext cx="2295" cy="2292"/>
                <a:chOff x="0" y="0"/>
                <a:chExt cx="684" cy="1112"/>
              </a:xfrm>
            </p:grpSpPr>
            <p:grpSp>
              <p:nvGrpSpPr>
                <p:cNvPr id="68620" name="Group 7"/>
                <p:cNvGrpSpPr/>
                <p:nvPr/>
              </p:nvGrpSpPr>
              <p:grpSpPr bwMode="auto">
                <a:xfrm>
                  <a:off x="0" y="0"/>
                  <a:ext cx="370" cy="355"/>
                  <a:chOff x="0" y="0"/>
                  <a:chExt cx="370" cy="355"/>
                </a:xfrm>
              </p:grpSpPr>
              <p:sp>
                <p:nvSpPr>
                  <p:cNvPr id="68630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84" cy="3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800" dirty="0">
                        <a:latin typeface="华文中宋" panose="02010600040101010101" pitchFamily="2" charset="-122"/>
                      </a:rPr>
                      <a:t>状态</a:t>
                    </a:r>
                    <a:endParaRPr lang="en-US" altLang="zh-CN" sz="2800" dirty="0">
                      <a:latin typeface="华文中宋" panose="02010600040101010101" pitchFamily="2" charset="-122"/>
                    </a:endParaRPr>
                  </a:p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en-US" altLang="zh-CN" sz="2400" b="0" dirty="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863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70" cy="355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8621" name="Group 10"/>
                <p:cNvGrpSpPr/>
                <p:nvPr/>
              </p:nvGrpSpPr>
              <p:grpSpPr bwMode="auto">
                <a:xfrm>
                  <a:off x="370" y="0"/>
                  <a:ext cx="314" cy="355"/>
                  <a:chOff x="370" y="0"/>
                  <a:chExt cx="314" cy="355"/>
                </a:xfrm>
              </p:grpSpPr>
              <p:sp>
                <p:nvSpPr>
                  <p:cNvPr id="68628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13" y="0"/>
                    <a:ext cx="228" cy="35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800">
                        <a:latin typeface="华文中宋" panose="02010600040101010101" pitchFamily="2" charset="-122"/>
                      </a:rPr>
                      <a:t>输出</a:t>
                    </a:r>
                    <a:endParaRPr lang="zh-CN" altLang="en-US" sz="2800" b="0">
                      <a:latin typeface="华文中宋" panose="02010600040101010101" pitchFamily="2" charset="-122"/>
                    </a:endParaRPr>
                  </a:p>
                </p:txBody>
              </p:sp>
              <p:sp>
                <p:nvSpPr>
                  <p:cNvPr id="68629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70" y="0"/>
                    <a:ext cx="314" cy="355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8622" name="Group 13"/>
                <p:cNvGrpSpPr/>
                <p:nvPr/>
              </p:nvGrpSpPr>
              <p:grpSpPr bwMode="auto">
                <a:xfrm>
                  <a:off x="0" y="355"/>
                  <a:ext cx="370" cy="757"/>
                  <a:chOff x="0" y="355"/>
                  <a:chExt cx="370" cy="757"/>
                </a:xfrm>
              </p:grpSpPr>
              <p:sp>
                <p:nvSpPr>
                  <p:cNvPr id="68626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355"/>
                    <a:ext cx="284" cy="7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400" dirty="0">
                        <a:latin typeface="Euclid" panose="02020503060505020303" pitchFamily="18" charset="0"/>
                        <a:ea typeface="宋体" panose="02010600030101010101" pitchFamily="2" charset="-122"/>
                      </a:rPr>
                      <a:t>1   0   1</a:t>
                    </a:r>
                    <a:endParaRPr lang="zh-CN" altLang="en-US" sz="2400" dirty="0">
                      <a:latin typeface="Euclid" panose="02020503060505020303" pitchFamily="18" charset="0"/>
                      <a:ea typeface="宋体" panose="02010600030101010101" pitchFamily="2" charset="-122"/>
                    </a:endParaRPr>
                  </a:p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400" dirty="0">
                        <a:latin typeface="Euclid" panose="02020503060505020303" pitchFamily="18" charset="0"/>
                        <a:ea typeface="宋体" panose="02010600030101010101" pitchFamily="2" charset="-122"/>
                      </a:rPr>
                      <a:t>1   1   0</a:t>
                    </a:r>
                    <a:endParaRPr lang="zh-CN" altLang="en-US" sz="2400" dirty="0">
                      <a:latin typeface="Euclid" panose="02020503060505020303" pitchFamily="18" charset="0"/>
                      <a:ea typeface="宋体" panose="02010600030101010101" pitchFamily="2" charset="-122"/>
                    </a:endParaRPr>
                  </a:p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400" dirty="0">
                        <a:latin typeface="Euclid" panose="02020503060505020303" pitchFamily="18" charset="0"/>
                        <a:ea typeface="宋体" panose="02010600030101010101" pitchFamily="2" charset="-122"/>
                      </a:rPr>
                      <a:t>1   1   1</a:t>
                    </a:r>
                    <a:endParaRPr lang="zh-CN" altLang="en-US" sz="2400" dirty="0">
                      <a:latin typeface="Euclid" panose="02020503060505020303" pitchFamily="18" charset="0"/>
                      <a:ea typeface="宋体" panose="02010600030101010101" pitchFamily="2" charset="-122"/>
                    </a:endParaRPr>
                  </a:p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400" dirty="0">
                        <a:latin typeface="Euclid" panose="02020503060505020303" pitchFamily="18" charset="0"/>
                        <a:ea typeface="宋体" panose="02010600030101010101" pitchFamily="2" charset="-122"/>
                      </a:rPr>
                      <a:t>0   1   1</a:t>
                    </a:r>
                    <a:endParaRPr lang="zh-CN" altLang="en-US" sz="2400" dirty="0">
                      <a:latin typeface="Euclid" panose="02020503060505020303" pitchFamily="18" charset="0"/>
                      <a:ea typeface="宋体" panose="02010600030101010101" pitchFamily="2" charset="-122"/>
                    </a:endParaRPr>
                  </a:p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400" dirty="0">
                        <a:latin typeface="Euclid" panose="02020503060505020303" pitchFamily="18" charset="0"/>
                        <a:ea typeface="宋体" panose="02010600030101010101" pitchFamily="2" charset="-122"/>
                      </a:rPr>
                      <a:t>1   0   1</a:t>
                    </a:r>
                    <a:endParaRPr lang="zh-CN" altLang="en-US" sz="2400" dirty="0">
                      <a:latin typeface="Euclid" panose="02020503060505020303" pitchFamily="18" charset="0"/>
                      <a:ea typeface="宋体" panose="02010600030101010101" pitchFamily="2" charset="-122"/>
                    </a:endParaRPr>
                  </a:p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400" dirty="0">
                        <a:latin typeface="Euclid" panose="02020503060505020303" pitchFamily="18" charset="0"/>
                        <a:ea typeface="宋体" panose="02010600030101010101" pitchFamily="2" charset="-122"/>
                      </a:rPr>
                      <a:t>1   1   0    </a:t>
                    </a:r>
                    <a:endParaRPr lang="zh-CN" altLang="en-US" sz="2400" dirty="0">
                      <a:latin typeface="Euclid" panose="02020503060505020303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8627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355"/>
                    <a:ext cx="370" cy="75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8623" name="Group 16"/>
                <p:cNvGrpSpPr/>
                <p:nvPr/>
              </p:nvGrpSpPr>
              <p:grpSpPr bwMode="auto">
                <a:xfrm>
                  <a:off x="370" y="355"/>
                  <a:ext cx="314" cy="757"/>
                  <a:chOff x="370" y="355"/>
                  <a:chExt cx="314" cy="757"/>
                </a:xfrm>
              </p:grpSpPr>
              <p:sp>
                <p:nvSpPr>
                  <p:cNvPr id="68624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13" y="355"/>
                    <a:ext cx="228" cy="75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400" dirty="0">
                        <a:solidFill>
                          <a:srgbClr val="FF0000"/>
                        </a:solidFill>
                        <a:latin typeface="Euclid" panose="02020503060505020303" pitchFamily="18" charset="0"/>
                        <a:ea typeface="宋体" panose="02010600030101010101" pitchFamily="2" charset="-122"/>
                      </a:rPr>
                      <a:t>1</a:t>
                    </a:r>
                    <a:endParaRPr lang="zh-CN" altLang="en-US" sz="2400" dirty="0">
                      <a:solidFill>
                        <a:srgbClr val="FF0000"/>
                      </a:solidFill>
                      <a:latin typeface="Euclid" panose="02020503060505020303" pitchFamily="18" charset="0"/>
                      <a:ea typeface="宋体" panose="02010600030101010101" pitchFamily="2" charset="-122"/>
                    </a:endParaRPr>
                  </a:p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400" dirty="0">
                        <a:solidFill>
                          <a:srgbClr val="FF0000"/>
                        </a:solidFill>
                        <a:latin typeface="Euclid" panose="02020503060505020303" pitchFamily="18" charset="0"/>
                        <a:ea typeface="宋体" panose="02010600030101010101" pitchFamily="2" charset="-122"/>
                      </a:rPr>
                      <a:t>0</a:t>
                    </a:r>
                    <a:endParaRPr lang="zh-CN" altLang="en-US" sz="2400" dirty="0">
                      <a:solidFill>
                        <a:srgbClr val="FF0000"/>
                      </a:solidFill>
                      <a:latin typeface="Euclid" panose="02020503060505020303" pitchFamily="18" charset="0"/>
                      <a:ea typeface="宋体" panose="02010600030101010101" pitchFamily="2" charset="-122"/>
                    </a:endParaRPr>
                  </a:p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400" dirty="0">
                        <a:solidFill>
                          <a:srgbClr val="FF0000"/>
                        </a:solidFill>
                        <a:latin typeface="Euclid" panose="02020503060505020303" pitchFamily="18" charset="0"/>
                        <a:ea typeface="宋体" panose="02010600030101010101" pitchFamily="2" charset="-122"/>
                      </a:rPr>
                      <a:t>1</a:t>
                    </a:r>
                    <a:endParaRPr lang="zh-CN" altLang="en-US" sz="2400" dirty="0">
                      <a:solidFill>
                        <a:srgbClr val="FF0000"/>
                      </a:solidFill>
                      <a:latin typeface="Euclid" panose="02020503060505020303" pitchFamily="18" charset="0"/>
                      <a:ea typeface="宋体" panose="02010600030101010101" pitchFamily="2" charset="-122"/>
                    </a:endParaRPr>
                  </a:p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400" dirty="0">
                        <a:solidFill>
                          <a:srgbClr val="FF0000"/>
                        </a:solidFill>
                        <a:latin typeface="Euclid" panose="02020503060505020303" pitchFamily="18" charset="0"/>
                        <a:ea typeface="宋体" panose="02010600030101010101" pitchFamily="2" charset="-122"/>
                      </a:rPr>
                      <a:t>1</a:t>
                    </a:r>
                    <a:endParaRPr lang="zh-CN" altLang="en-US" sz="2400" dirty="0">
                      <a:solidFill>
                        <a:srgbClr val="FF0000"/>
                      </a:solidFill>
                      <a:latin typeface="Euclid" panose="02020503060505020303" pitchFamily="18" charset="0"/>
                      <a:ea typeface="宋体" panose="02010600030101010101" pitchFamily="2" charset="-122"/>
                    </a:endParaRPr>
                  </a:p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400" dirty="0">
                        <a:solidFill>
                          <a:srgbClr val="FF0000"/>
                        </a:solidFill>
                        <a:latin typeface="Euclid" panose="02020503060505020303" pitchFamily="18" charset="0"/>
                        <a:ea typeface="宋体" panose="02010600030101010101" pitchFamily="2" charset="-122"/>
                      </a:rPr>
                      <a:t>1</a:t>
                    </a:r>
                    <a:endParaRPr lang="zh-CN" altLang="en-US" sz="2400" dirty="0">
                      <a:solidFill>
                        <a:srgbClr val="FF0000"/>
                      </a:solidFill>
                      <a:latin typeface="Euclid" panose="02020503060505020303" pitchFamily="18" charset="0"/>
                      <a:ea typeface="宋体" panose="02010600030101010101" pitchFamily="2" charset="-122"/>
                    </a:endParaRPr>
                  </a:p>
                  <a:p>
                    <a:pPr algn="ctr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400" dirty="0">
                        <a:solidFill>
                          <a:srgbClr val="FF0000"/>
                        </a:solidFill>
                        <a:latin typeface="Euclid" panose="02020503060505020303" pitchFamily="18" charset="0"/>
                        <a:ea typeface="宋体" panose="02010600030101010101" pitchFamily="2" charset="-122"/>
                      </a:rPr>
                      <a:t>0</a:t>
                    </a:r>
                    <a:endParaRPr lang="zh-CN" altLang="en-US" sz="2400" dirty="0">
                      <a:solidFill>
                        <a:srgbClr val="FF0000"/>
                      </a:solidFill>
                      <a:latin typeface="Euclid" panose="02020503060505020303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8625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70" y="355"/>
                    <a:ext cx="314" cy="757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32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1pPr>
                    <a:lvl2pPr marL="742950" indent="-28575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8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2pPr>
                    <a:lvl3pPr marL="11430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3pPr>
                    <a:lvl4pPr marL="16002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4pPr>
                    <a:lvl5pPr marL="2057400" indent="-228600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5pPr>
                    <a:lvl6pPr marL="25146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6pPr>
                    <a:lvl7pPr marL="29718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7pPr>
                    <a:lvl8pPr marL="34290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8pPr>
                    <a:lvl9pPr marL="3886200" indent="-228600" eaLnBrk="0" fontAlgn="base" hangingPunct="0">
                      <a:lnSpc>
                        <a:spcPct val="90000"/>
                      </a:lnSpc>
                      <a:spcBef>
                        <a:spcPts val="5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中宋" panose="02010600040101010101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 b="0">
                      <a:ea typeface="宋体" panose="02010600030101010101" pitchFamily="2" charset="-122"/>
                    </a:endParaRPr>
                  </a:p>
                </p:txBody>
              </p:sp>
            </p:grpSp>
          </p:grpSp>
          <p:sp>
            <p:nvSpPr>
              <p:cNvPr id="68618" name="Rectangle 19"/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2304" cy="2304"/>
              </a:xfrm>
              <a:prstGeom prst="rect">
                <a:avLst/>
              </a:prstGeom>
              <a:noFill/>
              <a:ln w="9525">
                <a:solidFill>
                  <a:srgbClr val="A0A0A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68619" name="Rectangle 20"/>
              <p:cNvSpPr>
                <a:spLocks noChangeArrowheads="1"/>
              </p:cNvSpPr>
              <p:nvPr/>
            </p:nvSpPr>
            <p:spPr bwMode="auto">
              <a:xfrm>
                <a:off x="3346" y="1152"/>
                <a:ext cx="2256" cy="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287655" indent="-635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20000"/>
                  </a:spcBef>
                  <a:buFontTx/>
                  <a:buNone/>
                </a:pPr>
                <a:r>
                  <a:rPr lang="zh-CN" altLang="en-US" sz="2400" b="0" dirty="0">
                    <a:latin typeface="华文中宋" panose="02010600040101010101" pitchFamily="2" charset="-122"/>
                  </a:rPr>
                  <a:t>表 </a:t>
                </a:r>
                <a:r>
                  <a:rPr lang="zh-CN" altLang="en-US" sz="2400" dirty="0">
                    <a:ea typeface="宋体" panose="02010600030101010101" pitchFamily="2" charset="-122"/>
                  </a:rPr>
                  <a:t> </a:t>
                </a:r>
                <a:r>
                  <a:rPr lang="zh-CN" altLang="en-US" sz="2400" b="0" dirty="0">
                    <a:latin typeface="华文中宋" panose="02010600040101010101" pitchFamily="2" charset="-122"/>
                  </a:rPr>
                  <a:t>一个</a:t>
                </a:r>
                <a:r>
                  <a:rPr lang="zh-CN" altLang="en-US" sz="2400" dirty="0">
                    <a:ea typeface="宋体" panose="02010600030101010101" pitchFamily="2" charset="-122"/>
                  </a:rPr>
                  <a:t>3</a:t>
                </a:r>
                <a:r>
                  <a:rPr lang="zh-CN" altLang="en-US" sz="2400" b="0" dirty="0">
                    <a:latin typeface="华文中宋" panose="02010600040101010101" pitchFamily="2" charset="-122"/>
                  </a:rPr>
                  <a:t>级反馈移位寄存器的状态和输出</a:t>
                </a:r>
                <a:endParaRPr lang="zh-CN" altLang="en-US" sz="2400" b="0" dirty="0">
                  <a:latin typeface="华文中宋" panose="02010600040101010101" pitchFamily="2" charset="-122"/>
                </a:endParaRPr>
              </a:p>
            </p:txBody>
          </p:sp>
        </p:grpSp>
        <p:graphicFrame>
          <p:nvGraphicFramePr>
            <p:cNvPr id="68616" name="对象 3"/>
            <p:cNvGraphicFramePr>
              <a:graphicFrameLocks noChangeAspect="1"/>
            </p:cNvGraphicFramePr>
            <p:nvPr/>
          </p:nvGraphicFramePr>
          <p:xfrm>
            <a:off x="5656263" y="3508375"/>
            <a:ext cx="1508125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11" name="Formula" r:id="rId2" imgW="760730" imgH="177800" progId="Equation.Ribbit">
                    <p:embed/>
                  </p:oleObj>
                </mc:Choice>
                <mc:Fallback>
                  <p:oleObj name="Formula" r:id="rId2" imgW="760730" imgH="177800" progId="Equation.Ribbit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6263" y="3508375"/>
                          <a:ext cx="1508125" cy="352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5F6AD9-3203-49B2-B4E3-40A63F04FC9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kern="0" dirty="0">
                <a:solidFill>
                  <a:srgbClr val="002060"/>
                </a:solidFill>
              </a:rPr>
              <a:t>一次一密密码 </a:t>
            </a:r>
            <a:endParaRPr lang="zh-CN" altLang="en-US" b="0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algn="just" eaLnBrk="1" hangingPunct="1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0" kern="0" dirty="0"/>
              <a:t>一种理想的加密方案</a:t>
            </a:r>
            <a:r>
              <a:rPr lang="en-US" altLang="zh-CN" b="0" kern="0" dirty="0"/>
              <a:t>, </a:t>
            </a:r>
            <a:r>
              <a:rPr lang="zh-CN" altLang="en-US" b="0" kern="0" dirty="0"/>
              <a:t>叫做</a:t>
            </a:r>
            <a:r>
              <a:rPr lang="zh-CN" altLang="en-US" b="0" kern="0" dirty="0">
                <a:solidFill>
                  <a:srgbClr val="FF0000"/>
                </a:solidFill>
              </a:rPr>
              <a:t>一次一密密码</a:t>
            </a:r>
            <a:r>
              <a:rPr lang="en-US" altLang="zh-CN" b="0" kern="0" dirty="0"/>
              <a:t>(one-time pad), </a:t>
            </a:r>
            <a:r>
              <a:rPr lang="zh-CN" altLang="en-US" b="0" kern="0" dirty="0"/>
              <a:t>由</a:t>
            </a:r>
            <a:r>
              <a:rPr lang="en-US" altLang="zh-CN" b="0" kern="0" dirty="0"/>
              <a:t>Major Joseph Mauborgne</a:t>
            </a:r>
            <a:r>
              <a:rPr lang="zh-CN" altLang="en-US" b="0" kern="0" dirty="0"/>
              <a:t>和</a:t>
            </a:r>
            <a:r>
              <a:rPr lang="en-US" altLang="zh-CN" b="0" kern="0" dirty="0"/>
              <a:t>AT&amp;T</a:t>
            </a:r>
            <a:r>
              <a:rPr lang="zh-CN" altLang="en-US" b="0" kern="0" dirty="0"/>
              <a:t>公司的</a:t>
            </a:r>
            <a:r>
              <a:rPr lang="en-US" altLang="zh-CN" b="0" kern="0" dirty="0"/>
              <a:t>Gilbert Vernam1917</a:t>
            </a:r>
            <a:r>
              <a:rPr lang="zh-CN" altLang="en-US" b="0" kern="0" dirty="0"/>
              <a:t>年发明的。</a:t>
            </a:r>
            <a:endParaRPr lang="zh-CN" altLang="en-US" b="0" kern="0" dirty="0"/>
          </a:p>
          <a:p>
            <a:pPr algn="just" eaLnBrk="1" hangingPunct="1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0" kern="0" dirty="0">
                <a:solidFill>
                  <a:srgbClr val="FF0000"/>
                </a:solidFill>
              </a:rPr>
              <a:t>一次一密乱码本</a:t>
            </a:r>
            <a:r>
              <a:rPr lang="zh-CN" altLang="en-US" b="0" kern="0" dirty="0"/>
              <a:t>是一个大的不重复的</a:t>
            </a:r>
            <a:r>
              <a:rPr lang="zh-CN" altLang="en-US" b="0" kern="0" dirty="0">
                <a:solidFill>
                  <a:srgbClr val="FF0000"/>
                </a:solidFill>
              </a:rPr>
              <a:t>真随机</a:t>
            </a:r>
            <a:r>
              <a:rPr lang="zh-CN" altLang="en-US" b="0" kern="0" dirty="0"/>
              <a:t>密钥字母集</a:t>
            </a:r>
            <a:r>
              <a:rPr lang="en-US" altLang="zh-CN" b="0" kern="0" dirty="0"/>
              <a:t>, </a:t>
            </a:r>
            <a:r>
              <a:rPr lang="zh-CN" altLang="en-US" b="0" kern="0" dirty="0"/>
              <a:t>密钥字母集被写在几张纸上</a:t>
            </a:r>
            <a:r>
              <a:rPr lang="en-US" altLang="zh-CN" b="0" kern="0" dirty="0"/>
              <a:t>, </a:t>
            </a:r>
            <a:r>
              <a:rPr lang="zh-CN" altLang="en-US" b="0" kern="0" dirty="0"/>
              <a:t>并一起粘成一个乱码本。发方用乱码本中的每一密钥字母准确地加密一个明文字符。加密是明文字符和一次一密乱码本密钥字符的模</a:t>
            </a:r>
            <a:r>
              <a:rPr lang="en-US" altLang="zh-CN" kern="0" dirty="0">
                <a:latin typeface="Euclid" panose="02020503060505020303" pitchFamily="18" charset="0"/>
              </a:rPr>
              <a:t>26</a:t>
            </a:r>
            <a:r>
              <a:rPr lang="zh-CN" altLang="en-US" b="0" kern="0" dirty="0"/>
              <a:t>加法。</a:t>
            </a:r>
            <a:endParaRPr lang="zh-CN" altLang="en-US" b="0" kern="0" dirty="0"/>
          </a:p>
          <a:p>
            <a:pPr eaLnBrk="1" hangingPunct="1">
              <a:defRPr/>
            </a:pPr>
            <a:endParaRPr lang="zh-CN" altLang="en-US" b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B00226-C00B-4158-B078-8758F1E89C2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9612" y="1152501"/>
            <a:ext cx="8182867" cy="2132483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zh-CN" altLang="en-US" b="0" dirty="0"/>
              <a:t>线性反馈移位寄存器 </a:t>
            </a:r>
            <a:r>
              <a:rPr lang="en-US" altLang="zh-CN" b="0" dirty="0"/>
              <a:t>(</a:t>
            </a:r>
            <a:r>
              <a:rPr lang="en-US" altLang="zh-CN" dirty="0">
                <a:solidFill>
                  <a:srgbClr val="FF3300"/>
                </a:solidFill>
                <a:latin typeface="Euclid" panose="02020503060505020303" pitchFamily="18" charset="0"/>
              </a:rPr>
              <a:t>LFSR</a:t>
            </a:r>
            <a:r>
              <a:rPr lang="en-US" altLang="zh-CN" b="0" dirty="0"/>
              <a:t>): </a:t>
            </a:r>
            <a:r>
              <a:rPr lang="zh-CN" altLang="zh-CN" b="0" kern="100" dirty="0">
                <a:latin typeface="Euclid" panose="02020503060505020303" pitchFamily="18" charset="0"/>
                <a:cs typeface="Times New Roman" panose="02020603050405020304" pitchFamily="18" charset="0"/>
              </a:rPr>
              <a:t>反馈函数</a:t>
            </a:r>
            <a:r>
              <a:rPr lang="en-US" altLang="zh-CN" i="1" kern="100" dirty="0">
                <a:latin typeface="Euclid" panose="02020503060505020303" pitchFamily="18" charset="0"/>
              </a:rPr>
              <a:t>f</a:t>
            </a:r>
            <a:r>
              <a:rPr lang="en-US" altLang="zh-CN" kern="100" dirty="0">
                <a:latin typeface="Euclid" panose="02020503060505020303" pitchFamily="18" charset="0"/>
              </a:rPr>
              <a:t>(</a:t>
            </a:r>
            <a:r>
              <a:rPr lang="en-US" altLang="zh-CN" i="1" kern="100" dirty="0">
                <a:latin typeface="Euclid" panose="02020503060505020303" pitchFamily="18" charset="0"/>
              </a:rPr>
              <a:t>a</a:t>
            </a:r>
            <a:r>
              <a:rPr lang="en-US" altLang="zh-CN" kern="100" baseline="-25000" dirty="0">
                <a:latin typeface="Euclid" panose="02020503060505020303" pitchFamily="18" charset="0"/>
              </a:rPr>
              <a:t>1</a:t>
            </a:r>
            <a:r>
              <a:rPr lang="en-US" altLang="zh-CN" kern="100" dirty="0">
                <a:latin typeface="Euclid" panose="02020503060505020303" pitchFamily="18" charset="0"/>
              </a:rPr>
              <a:t>,</a:t>
            </a:r>
            <a:r>
              <a:rPr lang="en-US" altLang="zh-CN" i="1" kern="100" dirty="0">
                <a:latin typeface="Euclid" panose="02020503060505020303" pitchFamily="18" charset="0"/>
              </a:rPr>
              <a:t>a</a:t>
            </a:r>
            <a:r>
              <a:rPr lang="en-US" altLang="zh-CN" kern="100" baseline="-25000" dirty="0">
                <a:latin typeface="Euclid" panose="02020503060505020303" pitchFamily="18" charset="0"/>
              </a:rPr>
              <a:t>2</a:t>
            </a:r>
            <a:r>
              <a:rPr lang="en-US" altLang="zh-CN" kern="100" dirty="0">
                <a:latin typeface="Euclid" panose="02020503060505020303" pitchFamily="18" charset="0"/>
              </a:rPr>
              <a:t>,…,</a:t>
            </a:r>
            <a:r>
              <a:rPr lang="en-US" altLang="zh-CN" i="1" kern="100" dirty="0">
                <a:latin typeface="Euclid" panose="02020503060505020303" pitchFamily="18" charset="0"/>
              </a:rPr>
              <a:t>a</a:t>
            </a:r>
            <a:r>
              <a:rPr lang="en-US" altLang="zh-CN" i="1" kern="100" baseline="-25000" dirty="0">
                <a:latin typeface="Euclid" panose="02020503060505020303" pitchFamily="18" charset="0"/>
              </a:rPr>
              <a:t>n</a:t>
            </a:r>
            <a:r>
              <a:rPr lang="en-US" altLang="zh-CN" kern="100" dirty="0">
                <a:latin typeface="Euclid" panose="02020503060505020303" pitchFamily="18" charset="0"/>
              </a:rPr>
              <a:t>)</a:t>
            </a:r>
            <a:r>
              <a:rPr lang="zh-CN" altLang="zh-CN" b="0" kern="100" dirty="0">
                <a:latin typeface="Euclid" panose="02020503060505020303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i="1" kern="100" dirty="0">
                <a:latin typeface="Euclid" panose="02020503060505020303" pitchFamily="18" charset="0"/>
              </a:rPr>
              <a:t>a</a:t>
            </a:r>
            <a:r>
              <a:rPr lang="en-US" altLang="zh-CN" kern="100" baseline="-25000" dirty="0">
                <a:latin typeface="Euclid" panose="02020503060505020303" pitchFamily="18" charset="0"/>
              </a:rPr>
              <a:t>1</a:t>
            </a:r>
            <a:r>
              <a:rPr lang="en-US" altLang="zh-CN" kern="100" dirty="0">
                <a:latin typeface="Euclid" panose="02020503060505020303" pitchFamily="18" charset="0"/>
              </a:rPr>
              <a:t>,</a:t>
            </a:r>
            <a:r>
              <a:rPr lang="en-US" altLang="zh-CN" i="1" kern="100" dirty="0">
                <a:latin typeface="Euclid" panose="02020503060505020303" pitchFamily="18" charset="0"/>
              </a:rPr>
              <a:t>a</a:t>
            </a:r>
            <a:r>
              <a:rPr lang="en-US" altLang="zh-CN" kern="100" baseline="-25000" dirty="0">
                <a:latin typeface="Euclid" panose="02020503060505020303" pitchFamily="18" charset="0"/>
              </a:rPr>
              <a:t>2</a:t>
            </a:r>
            <a:r>
              <a:rPr lang="en-US" altLang="zh-CN" kern="100" dirty="0">
                <a:latin typeface="Euclid" panose="02020503060505020303" pitchFamily="18" charset="0"/>
              </a:rPr>
              <a:t>,…,</a:t>
            </a:r>
            <a:r>
              <a:rPr lang="en-US" altLang="zh-CN" i="1" kern="100" dirty="0">
                <a:latin typeface="Euclid" panose="02020503060505020303" pitchFamily="18" charset="0"/>
              </a:rPr>
              <a:t>a</a:t>
            </a:r>
            <a:r>
              <a:rPr lang="en-US" altLang="zh-CN" i="1" kern="100" baseline="-25000" dirty="0">
                <a:latin typeface="Euclid" panose="02020503060505020303" pitchFamily="18" charset="0"/>
              </a:rPr>
              <a:t>n</a:t>
            </a:r>
            <a:r>
              <a:rPr lang="zh-CN" altLang="zh-CN" b="0" kern="100" dirty="0">
                <a:latin typeface="Euclid" panose="02020503060505020303" pitchFamily="18" charset="0"/>
                <a:cs typeface="Times New Roman" panose="02020603050405020304" pitchFamily="18" charset="0"/>
              </a:rPr>
              <a:t>的线性函数</a:t>
            </a:r>
            <a:endParaRPr lang="en-US" altLang="zh-CN" b="0" kern="100" dirty="0">
              <a:latin typeface="Euclid" panose="02020503060505020303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 ∙∙∙,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) =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⊕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-1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⊕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∙∙∙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⊕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endParaRPr lang="en-US" altLang="zh-CN" i="1" baseline="-25000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marL="0" indent="0" eaLnBrk="1" hangingPunct="1">
              <a:lnSpc>
                <a:spcPct val="100000"/>
              </a:lnSpc>
              <a:buNone/>
              <a:defRPr/>
            </a:pP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 = 0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1, 1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≤</a:t>
            </a:r>
            <a:r>
              <a:rPr lang="en-US" altLang="zh-CN" i="1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 ≤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endParaRPr lang="zh-CN" altLang="en-US" i="1" dirty="0">
              <a:solidFill>
                <a:srgbClr val="FF0000"/>
              </a:solidFill>
              <a:latin typeface="Euclid" panose="02020503060505020303" pitchFamily="18" charset="0"/>
            </a:endParaRPr>
          </a:p>
        </p:txBody>
      </p:sp>
      <p:pic>
        <p:nvPicPr>
          <p:cNvPr id="70661" name="Picture 3" descr="xd1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4" y="3153557"/>
            <a:ext cx="7427912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026"/>
          <p:cNvSpPr txBox="1">
            <a:spLocks noChangeArrowheads="1"/>
          </p:cNvSpPr>
          <p:nvPr/>
        </p:nvSpPr>
        <p:spPr bwMode="auto">
          <a:xfrm>
            <a:off x="498980" y="5811862"/>
            <a:ext cx="7886700" cy="4254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6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buFontTx/>
              <a:buNone/>
              <a:defRPr/>
            </a:pPr>
            <a:r>
              <a:rPr lang="en-US" altLang="zh-CN" sz="2800" i="1" dirty="0">
                <a:latin typeface="Euclid" panose="02020503060505020303" pitchFamily="18" charset="0"/>
              </a:rPr>
              <a:t>GF</a:t>
            </a:r>
            <a:r>
              <a:rPr lang="en-US" altLang="zh-CN" sz="2800" dirty="0">
                <a:latin typeface="Euclid" panose="02020503060505020303" pitchFamily="18" charset="0"/>
              </a:rPr>
              <a:t>(2)</a:t>
            </a:r>
            <a:r>
              <a:rPr lang="zh-CN" altLang="en-US" sz="2800" b="0" dirty="0"/>
              <a:t>上的 </a:t>
            </a:r>
            <a:r>
              <a:rPr lang="en-US" altLang="zh-CN" sz="2800" i="1" dirty="0">
                <a:latin typeface="Euclid" panose="02020503060505020303" pitchFamily="18" charset="0"/>
              </a:rPr>
              <a:t>n</a:t>
            </a:r>
            <a:r>
              <a:rPr lang="en-US" altLang="zh-CN" sz="2800" b="0" dirty="0"/>
              <a:t> </a:t>
            </a:r>
            <a:r>
              <a:rPr lang="zh-CN" altLang="en-US" sz="2800" b="0" dirty="0"/>
              <a:t>级反馈移位寄存器</a:t>
            </a:r>
            <a:endParaRPr lang="zh-CN" altLang="en-US" sz="2800" b="0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AE3313-96BE-4173-B0A9-BD95B0DAE50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.2  线性反馈移位寄存器</a:t>
            </a:r>
            <a:endParaRPr lang="zh-CN" altLang="en-US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048054"/>
            <a:ext cx="5832822" cy="194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Text Box 9"/>
          <p:cNvSpPr txBox="1">
            <a:spLocks noChangeArrowheads="1"/>
          </p:cNvSpPr>
          <p:nvPr/>
        </p:nvSpPr>
        <p:spPr bwMode="auto">
          <a:xfrm>
            <a:off x="190500" y="5278438"/>
            <a:ext cx="87630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zh-CN" altLang="en-US" sz="2800" b="0" dirty="0">
                <a:solidFill>
                  <a:srgbClr val="0000FF"/>
                </a:solidFill>
                <a:latin typeface="华文中宋" panose="02010600040101010101" pitchFamily="2" charset="-122"/>
              </a:rPr>
              <a:t>线性反馈移位寄存器</a:t>
            </a:r>
            <a:r>
              <a:rPr lang="zh-CN" altLang="en-US" sz="2800" b="0" dirty="0">
                <a:solidFill>
                  <a:srgbClr val="000066"/>
                </a:solidFill>
                <a:latin typeface="华文中宋" panose="02010600040101010101" pitchFamily="2" charset="-122"/>
              </a:rPr>
              <a:t>：</a:t>
            </a:r>
            <a:r>
              <a:rPr lang="zh-CN" altLang="en-US" sz="2800" b="0" dirty="0">
                <a:latin typeface="华文中宋" panose="02010600040101010101" pitchFamily="2" charset="-122"/>
              </a:rPr>
              <a:t>实现简单、速度快、有较为成熟的理论</a:t>
            </a:r>
            <a:r>
              <a:rPr lang="en-US" altLang="zh-CN" sz="2800" b="0" dirty="0">
                <a:latin typeface="华文中宋" panose="02010600040101010101" pitchFamily="2" charset="-122"/>
              </a:rPr>
              <a:t>, </a:t>
            </a:r>
            <a:r>
              <a:rPr lang="zh-CN" altLang="en-US" sz="2800" b="0" dirty="0">
                <a:latin typeface="华文中宋" panose="02010600040101010101" pitchFamily="2" charset="-122"/>
              </a:rPr>
              <a:t>成为构造</a:t>
            </a:r>
            <a:r>
              <a:rPr lang="zh-CN" altLang="en-US" sz="2800" b="0" dirty="0">
                <a:solidFill>
                  <a:srgbClr val="FF0000"/>
                </a:solidFill>
                <a:latin typeface="华文中宋" panose="02010600040101010101" pitchFamily="2" charset="-122"/>
              </a:rPr>
              <a:t>密钥流生成器的最重要的部件之一</a:t>
            </a:r>
            <a:r>
              <a:rPr lang="zh-CN" altLang="en-US" sz="2800" b="0" dirty="0">
                <a:latin typeface="华文中宋" panose="02010600040101010101" pitchFamily="2" charset="-122"/>
              </a:rPr>
              <a:t>。</a:t>
            </a:r>
            <a:endParaRPr lang="zh-CN" altLang="en-US" sz="2800" b="0" dirty="0">
              <a:latin typeface="华文中宋" panose="02010600040101010101" pitchFamily="2" charset="-122"/>
            </a:endParaRPr>
          </a:p>
        </p:txBody>
      </p:sp>
      <p:sp>
        <p:nvSpPr>
          <p:cNvPr id="72710" name="Text Box 9"/>
          <p:cNvSpPr txBox="1">
            <a:spLocks noChangeArrowheads="1"/>
          </p:cNvSpPr>
          <p:nvPr/>
        </p:nvSpPr>
        <p:spPr bwMode="auto">
          <a:xfrm>
            <a:off x="201488" y="2852936"/>
            <a:ext cx="8763000" cy="248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63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0" dirty="0"/>
              <a:t>输出序列</a:t>
            </a:r>
            <a:r>
              <a:rPr lang="en-US" altLang="zh-CN" sz="2800" dirty="0">
                <a:latin typeface="Euclid" panose="02020503060505020303" pitchFamily="18" charset="0"/>
              </a:rPr>
              <a:t>{</a:t>
            </a:r>
            <a:r>
              <a:rPr lang="en-US" altLang="zh-CN" sz="2800" i="1" dirty="0">
                <a:latin typeface="Euclid" panose="02020503060505020303" pitchFamily="18" charset="0"/>
              </a:rPr>
              <a:t>a</a:t>
            </a:r>
            <a:r>
              <a:rPr lang="en-US" altLang="zh-CN" sz="2800" i="1" baseline="-25000" dirty="0">
                <a:latin typeface="Euclid" panose="02020503060505020303" pitchFamily="18" charset="0"/>
              </a:rPr>
              <a:t>t</a:t>
            </a:r>
            <a:r>
              <a:rPr lang="en-US" altLang="zh-CN" sz="2800" dirty="0">
                <a:latin typeface="Euclid" panose="02020503060505020303" pitchFamily="18" charset="0"/>
              </a:rPr>
              <a:t>}</a:t>
            </a:r>
            <a:r>
              <a:rPr lang="zh-CN" altLang="en-US" sz="2800" b="0" dirty="0"/>
              <a:t>满足：</a:t>
            </a:r>
            <a:endParaRPr lang="zh-CN" altLang="en-US" sz="2800" b="0" dirty="0"/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="0" dirty="0">
                <a:latin typeface="华文中宋" panose="02010600040101010101" pitchFamily="2" charset="-122"/>
              </a:rPr>
              <a:t> </a:t>
            </a:r>
            <a:r>
              <a:rPr lang="en-US" altLang="zh-CN" sz="2800" i="1" dirty="0">
                <a:latin typeface="Euclid" panose="02020503060505020303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+1</a:t>
            </a:r>
            <a:r>
              <a:rPr lang="en-US" altLang="zh-CN" sz="2800" dirty="0">
                <a:latin typeface="Euclid" panose="02020503060505020303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i="1" dirty="0">
                <a:latin typeface="Euclid" panose="02020503060505020303" pitchFamily="18" charset="0"/>
                <a:ea typeface="宋体" panose="02010600030101010101" pitchFamily="2" charset="-122"/>
              </a:rPr>
              <a:t> c</a:t>
            </a:r>
            <a:r>
              <a:rPr lang="en-US" altLang="zh-CN" sz="2800" i="1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i="1" dirty="0">
                <a:latin typeface="Euclid" panose="02020503060505020303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dirty="0">
                <a:latin typeface="Euclid" panose="02020503060505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en-US" altLang="zh-CN" sz="2800" i="1" dirty="0">
                <a:latin typeface="Euclid" panose="02020503060505020303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i="1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i="1" dirty="0">
                <a:latin typeface="Euclid" panose="02020503060505020303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Euclid" panose="02020503060505020303" pitchFamily="18" charset="0"/>
                <a:ea typeface="宋体" panose="02010600030101010101" pitchFamily="2" charset="-122"/>
              </a:rPr>
              <a:t>⊕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∙∙∙</a:t>
            </a:r>
            <a:r>
              <a:rPr lang="en-US" altLang="zh-CN" sz="2800" dirty="0">
                <a:latin typeface="Euclid" panose="02020503060505020303" pitchFamily="18" charset="0"/>
                <a:ea typeface="宋体" panose="02010600030101010101" pitchFamily="2" charset="-122"/>
              </a:rPr>
              <a:t>⊕</a:t>
            </a:r>
            <a:r>
              <a:rPr lang="en-US" altLang="zh-CN" sz="2800" i="1" dirty="0">
                <a:latin typeface="Euclid" panose="02020503060505020303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latin typeface="Euclid" panose="02020503060505020303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n</a:t>
            </a:r>
            <a:endParaRPr lang="en-US" altLang="zh-CN" sz="2800" dirty="0">
              <a:latin typeface="Euclid" panose="02020503060505020303" pitchFamily="18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>
                <a:latin typeface="Euclid" panose="02020503060505020303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+2</a:t>
            </a:r>
            <a:r>
              <a:rPr lang="en-US" altLang="zh-CN" sz="2800" dirty="0">
                <a:latin typeface="Euclid" panose="02020503060505020303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i="1" dirty="0">
                <a:latin typeface="Euclid" panose="02020503060505020303" pitchFamily="18" charset="0"/>
                <a:ea typeface="宋体" panose="02010600030101010101" pitchFamily="2" charset="-122"/>
              </a:rPr>
              <a:t> c</a:t>
            </a:r>
            <a:r>
              <a:rPr lang="en-US" altLang="zh-CN" sz="2800" i="1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i="1" dirty="0">
                <a:latin typeface="Euclid" panose="02020503060505020303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dirty="0">
                <a:latin typeface="Euclid" panose="02020503060505020303" pitchFamily="18" charset="0"/>
                <a:ea typeface="宋体" panose="02010600030101010101" pitchFamily="2" charset="-122"/>
              </a:rPr>
              <a:t>⊕</a:t>
            </a:r>
            <a:r>
              <a:rPr lang="en-US" altLang="zh-CN" sz="2800" i="1" dirty="0">
                <a:latin typeface="Euclid" panose="02020503060505020303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i="1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n-</a:t>
            </a:r>
            <a:r>
              <a:rPr lang="en-US" altLang="zh-CN" sz="2800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latin typeface="Euclid" panose="02020503060505020303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dirty="0">
                <a:latin typeface="Euclid" panose="02020503060505020303" pitchFamily="18" charset="0"/>
                <a:ea typeface="宋体" panose="02010600030101010101" pitchFamily="2" charset="-122"/>
              </a:rPr>
              <a:t>⊕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∙∙∙</a:t>
            </a:r>
            <a:r>
              <a:rPr lang="en-US" altLang="zh-CN" sz="2800" dirty="0">
                <a:latin typeface="Euclid" panose="02020503060505020303" pitchFamily="18" charset="0"/>
                <a:ea typeface="宋体" panose="02010600030101010101" pitchFamily="2" charset="-122"/>
              </a:rPr>
              <a:t>⊕</a:t>
            </a:r>
            <a:r>
              <a:rPr lang="en-US" altLang="zh-CN" sz="2800" i="1" dirty="0">
                <a:latin typeface="Euclid" panose="02020503060505020303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latin typeface="Euclid" panose="02020503060505020303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+1</a:t>
            </a:r>
            <a:endParaRPr lang="en-US" altLang="zh-CN" sz="2800" baseline="-25000" dirty="0">
              <a:latin typeface="Euclid" panose="02020503060505020303" pitchFamily="18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·············</a:t>
            </a:r>
            <a:endParaRPr lang="en-US" altLang="zh-CN" sz="2800" baseline="-25000" dirty="0">
              <a:latin typeface="Euclid" panose="02020503060505020303" pitchFamily="18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b="0" dirty="0">
                <a:latin typeface="华文中宋" panose="02010600040101010101" pitchFamily="2" charset="-122"/>
              </a:rPr>
              <a:t> </a:t>
            </a:r>
            <a:r>
              <a:rPr lang="en-US" altLang="zh-CN" sz="2800" i="1" dirty="0" err="1">
                <a:latin typeface="Euclid" panose="02020503060505020303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 err="1">
                <a:latin typeface="Euclid" panose="02020503060505020303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 err="1">
                <a:latin typeface="Euclid" panose="02020503060505020303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i="1" baseline="-25000" dirty="0" err="1">
                <a:latin typeface="Euclid" panose="02020503060505020303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latin typeface="Euclid" panose="02020503060505020303" pitchFamily="18" charset="0"/>
                <a:ea typeface="宋体" panose="02010600030101010101" pitchFamily="2" charset="-122"/>
              </a:rPr>
              <a:t>=</a:t>
            </a:r>
            <a:r>
              <a:rPr lang="en-US" altLang="zh-CN" sz="2800" i="1" dirty="0">
                <a:latin typeface="Euclid" panose="02020503060505020303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i="1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i="1" dirty="0">
                <a:latin typeface="Euclid" panose="02020503060505020303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dirty="0">
                <a:latin typeface="Euclid" panose="02020503060505020303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⊕</a:t>
            </a:r>
            <a:r>
              <a:rPr lang="en-US" altLang="zh-CN" sz="2800" i="1" dirty="0">
                <a:latin typeface="Euclid" panose="02020503060505020303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i="1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i="1" dirty="0">
                <a:latin typeface="Euclid" panose="02020503060505020303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+1</a:t>
            </a:r>
            <a:r>
              <a:rPr lang="en-US" altLang="zh-CN" sz="2800" dirty="0">
                <a:latin typeface="Euclid" panose="02020503060505020303" pitchFamily="18" charset="0"/>
                <a:ea typeface="宋体" panose="02010600030101010101" pitchFamily="2" charset="-122"/>
              </a:rPr>
              <a:t>⊕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∙∙∙</a:t>
            </a:r>
            <a:r>
              <a:rPr lang="en-US" altLang="zh-CN" sz="2800" dirty="0">
                <a:latin typeface="Euclid" panose="02020503060505020303" pitchFamily="18" charset="0"/>
                <a:ea typeface="宋体" panose="02010600030101010101" pitchFamily="2" charset="-122"/>
              </a:rPr>
              <a:t>⊕</a:t>
            </a:r>
            <a:r>
              <a:rPr lang="en-US" altLang="zh-CN" sz="2800" i="1" dirty="0">
                <a:latin typeface="Euclid" panose="02020503060505020303" pitchFamily="18" charset="0"/>
                <a:ea typeface="宋体" panose="02010600030101010101" pitchFamily="2" charset="-122"/>
              </a:rPr>
              <a:t>c</a:t>
            </a:r>
            <a:r>
              <a:rPr lang="en-US" altLang="zh-CN" sz="2800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i="1" dirty="0">
                <a:latin typeface="Euclid" panose="02020503060505020303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i="1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i="1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aseline="-25000" dirty="0">
                <a:latin typeface="Euclid" panose="02020503060505020303" pitchFamily="18" charset="0"/>
                <a:ea typeface="宋体" panose="02010600030101010101" pitchFamily="2" charset="-122"/>
              </a:rPr>
              <a:t>-1</a:t>
            </a:r>
            <a:r>
              <a:rPr lang="en-US" altLang="zh-CN" sz="2800" dirty="0">
                <a:latin typeface="Euclid" panose="02020503060505020303" pitchFamily="18" charset="0"/>
                <a:ea typeface="宋体" panose="02010600030101010101" pitchFamily="2" charset="-122"/>
              </a:rPr>
              <a:t>,</a:t>
            </a:r>
            <a:r>
              <a:rPr lang="en-US" altLang="zh-CN" sz="2800" i="1" dirty="0">
                <a:latin typeface="Euclid" panose="02020503060505020303" pitchFamily="18" charset="0"/>
                <a:ea typeface="宋体" panose="02010600030101010101" pitchFamily="2" charset="-122"/>
              </a:rPr>
              <a:t> t </a:t>
            </a:r>
            <a:r>
              <a:rPr lang="en-US" altLang="zh-CN" sz="2800" dirty="0">
                <a:latin typeface="Euclid" panose="02020503060505020303" pitchFamily="18" charset="0"/>
                <a:ea typeface="宋体" panose="02010600030101010101" pitchFamily="2" charset="-122"/>
              </a:rPr>
              <a:t>= 1, 2, ···</a:t>
            </a:r>
            <a:endParaRPr lang="en-US" altLang="zh-CN" sz="2800" i="1" baseline="-25000" dirty="0">
              <a:latin typeface="Euclid" panose="02020503060505020303" pitchFamily="18" charset="0"/>
              <a:ea typeface="宋体" panose="02010600030101010101" pitchFamily="2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F77CF-8B3C-4649-9C2B-DD53811B153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.2  线性反馈移位寄存器</a:t>
            </a:r>
            <a:endParaRPr lang="zh-CN" altLang="en-US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idx="1"/>
          </p:nvPr>
        </p:nvSpPr>
        <p:spPr>
          <a:xfrm>
            <a:off x="617538" y="1268413"/>
            <a:ext cx="7886700" cy="4752975"/>
          </a:xfrm>
        </p:spPr>
        <p:txBody>
          <a:bodyPr/>
          <a:lstStyle/>
          <a:p>
            <a:pPr indent="-6350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b="0" dirty="0"/>
              <a:t>下图是一个</a:t>
            </a:r>
            <a:r>
              <a:rPr lang="zh-CN" altLang="en-US" dirty="0">
                <a:latin typeface="Euclid" panose="02020503060505020303"/>
              </a:rPr>
              <a:t>5</a:t>
            </a:r>
            <a:r>
              <a:rPr lang="zh-CN" altLang="en-US" b="0" dirty="0"/>
              <a:t>级线性反馈移位寄存器</a:t>
            </a:r>
            <a:r>
              <a:rPr lang="en-US" altLang="zh-CN" b="0" dirty="0"/>
              <a:t>, </a:t>
            </a:r>
            <a:r>
              <a:rPr lang="zh-CN" altLang="en-US" b="0" dirty="0"/>
              <a:t>其初始状态为</a:t>
            </a:r>
            <a:r>
              <a:rPr lang="en-US" altLang="zh-CN" dirty="0">
                <a:latin typeface="Euclid" panose="02020503060505020303"/>
              </a:rPr>
              <a:t>(</a:t>
            </a:r>
            <a:r>
              <a:rPr lang="en-US" altLang="zh-CN" i="1" dirty="0">
                <a:latin typeface="Euclid" panose="02020503060505020303"/>
              </a:rPr>
              <a:t>a</a:t>
            </a:r>
            <a:r>
              <a:rPr lang="en-US" altLang="zh-CN" baseline="-25000" dirty="0">
                <a:latin typeface="Euclid" panose="02020503060505020303"/>
              </a:rPr>
              <a:t>1</a:t>
            </a:r>
            <a:r>
              <a:rPr lang="en-US" altLang="zh-CN" b="0" dirty="0">
                <a:latin typeface="+mn-lt"/>
              </a:rPr>
              <a:t>,</a:t>
            </a:r>
            <a:r>
              <a:rPr lang="en-US" altLang="zh-CN" i="1" dirty="0">
                <a:latin typeface="Euclid" panose="02020503060505020303"/>
              </a:rPr>
              <a:t>a</a:t>
            </a:r>
            <a:r>
              <a:rPr lang="en-US" altLang="zh-CN" baseline="-25000" dirty="0">
                <a:latin typeface="Euclid" panose="02020503060505020303"/>
              </a:rPr>
              <a:t>2</a:t>
            </a:r>
            <a:r>
              <a:rPr lang="en-US" altLang="zh-CN" b="0" dirty="0">
                <a:latin typeface="+mn-lt"/>
              </a:rPr>
              <a:t>,</a:t>
            </a:r>
            <a:r>
              <a:rPr lang="en-US" altLang="zh-CN" i="1" dirty="0">
                <a:latin typeface="Euclid" panose="02020503060505020303"/>
              </a:rPr>
              <a:t>a</a:t>
            </a:r>
            <a:r>
              <a:rPr lang="en-US" altLang="zh-CN" baseline="-25000" dirty="0">
                <a:latin typeface="Euclid" panose="02020503060505020303"/>
              </a:rPr>
              <a:t>3</a:t>
            </a:r>
            <a:r>
              <a:rPr lang="en-US" altLang="zh-CN" b="0" dirty="0">
                <a:latin typeface="+mn-lt"/>
              </a:rPr>
              <a:t>,</a:t>
            </a:r>
            <a:r>
              <a:rPr lang="en-US" altLang="zh-CN" i="1" dirty="0">
                <a:latin typeface="Euclid" panose="02020503060505020303"/>
              </a:rPr>
              <a:t>a</a:t>
            </a:r>
            <a:r>
              <a:rPr lang="en-US" altLang="zh-CN" baseline="-25000" dirty="0">
                <a:latin typeface="Euclid" panose="02020503060505020303"/>
              </a:rPr>
              <a:t>4</a:t>
            </a:r>
            <a:r>
              <a:rPr lang="en-US" altLang="zh-CN" b="0" dirty="0">
                <a:latin typeface="+mn-lt"/>
              </a:rPr>
              <a:t>,</a:t>
            </a:r>
            <a:r>
              <a:rPr lang="en-US" altLang="zh-CN" i="1" dirty="0">
                <a:latin typeface="Euclid" panose="02020503060505020303"/>
              </a:rPr>
              <a:t>a</a:t>
            </a:r>
            <a:r>
              <a:rPr lang="en-US" altLang="zh-CN" baseline="-25000" dirty="0">
                <a:latin typeface="Euclid" panose="02020503060505020303"/>
              </a:rPr>
              <a:t>5</a:t>
            </a:r>
            <a:r>
              <a:rPr lang="en-US" altLang="zh-CN" dirty="0">
                <a:latin typeface="Euclid" panose="02020503060505020303"/>
              </a:rPr>
              <a:t>)</a:t>
            </a:r>
            <a:r>
              <a:rPr lang="en-US" altLang="zh-CN" i="1" dirty="0">
                <a:latin typeface="Euclid" panose="02020503060505020303"/>
              </a:rPr>
              <a:t> </a:t>
            </a:r>
            <a:r>
              <a:rPr lang="en-US" altLang="zh-CN" dirty="0">
                <a:latin typeface="Euclid" panose="02020503060505020303"/>
              </a:rPr>
              <a:t>= (1</a:t>
            </a:r>
            <a:r>
              <a:rPr lang="en-US" altLang="zh-CN" b="0" dirty="0">
                <a:latin typeface="+mn-lt"/>
              </a:rPr>
              <a:t>,</a:t>
            </a:r>
            <a:r>
              <a:rPr lang="en-US" altLang="zh-CN" dirty="0">
                <a:latin typeface="Euclid" panose="02020503060505020303"/>
              </a:rPr>
              <a:t>0</a:t>
            </a:r>
            <a:r>
              <a:rPr lang="en-US" altLang="zh-CN" b="0" dirty="0">
                <a:latin typeface="+mn-lt"/>
              </a:rPr>
              <a:t>,</a:t>
            </a:r>
            <a:r>
              <a:rPr lang="en-US" altLang="zh-CN" dirty="0">
                <a:latin typeface="Euclid" panose="02020503060505020303"/>
              </a:rPr>
              <a:t>0</a:t>
            </a:r>
            <a:r>
              <a:rPr lang="en-US" altLang="zh-CN" b="0" dirty="0">
                <a:latin typeface="+mn-lt"/>
              </a:rPr>
              <a:t>,</a:t>
            </a:r>
            <a:r>
              <a:rPr lang="en-US" altLang="zh-CN" dirty="0">
                <a:latin typeface="Euclid" panose="02020503060505020303"/>
              </a:rPr>
              <a:t>1</a:t>
            </a:r>
            <a:r>
              <a:rPr lang="en-US" altLang="zh-CN" b="0" dirty="0">
                <a:latin typeface="+mn-lt"/>
              </a:rPr>
              <a:t>,</a:t>
            </a:r>
            <a:r>
              <a:rPr lang="en-US" altLang="zh-CN" dirty="0">
                <a:latin typeface="Euclid" panose="02020503060505020303"/>
              </a:rPr>
              <a:t>1)</a:t>
            </a:r>
            <a:r>
              <a:rPr lang="zh-CN" altLang="en-US" dirty="0">
                <a:latin typeface="Euclid" panose="02020503060505020303"/>
              </a:rPr>
              <a:t> </a:t>
            </a:r>
            <a:endParaRPr lang="en-US" altLang="zh-CN" dirty="0">
              <a:latin typeface="Euclid" panose="02020503060505020303"/>
            </a:endParaRPr>
          </a:p>
          <a:p>
            <a:pPr indent="-6350" eaLnBrk="1" hangingPunct="1">
              <a:lnSpc>
                <a:spcPct val="100000"/>
              </a:lnSpc>
              <a:buFontTx/>
              <a:buNone/>
              <a:defRPr/>
            </a:pPr>
            <a:endParaRPr lang="en-US" altLang="zh-CN" dirty="0"/>
          </a:p>
          <a:p>
            <a:pPr indent="-6350" eaLnBrk="1" hangingPunct="1">
              <a:lnSpc>
                <a:spcPct val="100000"/>
              </a:lnSpc>
              <a:buFontTx/>
              <a:buNone/>
              <a:defRPr/>
            </a:pPr>
            <a:endParaRPr lang="en-US" altLang="zh-CN" dirty="0"/>
          </a:p>
          <a:p>
            <a:pPr indent="-6350" eaLnBrk="1" hangingPunct="1">
              <a:lnSpc>
                <a:spcPct val="100000"/>
              </a:lnSpc>
              <a:buFontTx/>
              <a:buNone/>
              <a:defRPr/>
            </a:pPr>
            <a:endParaRPr lang="en-US" altLang="zh-CN" dirty="0"/>
          </a:p>
          <a:p>
            <a:pPr indent="-6350" eaLnBrk="1" hangingPunct="1">
              <a:lnSpc>
                <a:spcPct val="100000"/>
              </a:lnSpc>
              <a:buFontTx/>
              <a:buNone/>
              <a:defRPr/>
            </a:pPr>
            <a:endParaRPr lang="en-US" altLang="zh-CN" dirty="0"/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/>
              <a:t>  </a:t>
            </a:r>
            <a:r>
              <a:rPr lang="zh-CN" altLang="en-US" b="0" dirty="0"/>
              <a:t>可求出输出序列为</a:t>
            </a:r>
            <a:endParaRPr lang="zh-CN" altLang="en-US" b="0" dirty="0"/>
          </a:p>
          <a:p>
            <a:pPr marL="0" indent="0" algn="ctr" eaLnBrk="1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zh-CN" altLang="en-US" u="sng" dirty="0">
                <a:solidFill>
                  <a:srgbClr val="FF0000"/>
                </a:solidFill>
                <a:latin typeface="Euclid" panose="02020503060505020303" pitchFamily="18" charset="0"/>
              </a:rPr>
              <a:t>1001101001000010101110110001111</a:t>
            </a:r>
            <a:r>
              <a:rPr lang="zh-CN" altLang="en-US" dirty="0">
                <a:latin typeface="Euclid" panose="02020503060505020303" pitchFamily="18" charset="0"/>
              </a:rPr>
              <a:t>100110…</a:t>
            </a:r>
            <a:endParaRPr lang="zh-CN" altLang="en-US" dirty="0">
              <a:latin typeface="Euclid" panose="02020503060505020303" pitchFamily="18" charset="0"/>
            </a:endParaRPr>
          </a:p>
          <a:p>
            <a:pPr marL="0" indent="0" eaLnBrk="1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zh-CN" altLang="en-US" b="0" dirty="0"/>
              <a:t>  周期为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31</a:t>
            </a:r>
            <a:r>
              <a:rPr lang="zh-CN" altLang="en-US" b="0" dirty="0"/>
              <a:t>。</a:t>
            </a:r>
            <a:endParaRPr lang="zh-CN" altLang="en-US" b="0" dirty="0"/>
          </a:p>
          <a:p>
            <a:pPr indent="-6350" eaLnBrk="1" hangingPunct="1">
              <a:buFontTx/>
              <a:buNone/>
              <a:defRPr/>
            </a:pPr>
            <a:endParaRPr lang="zh-CN" altLang="en-US" dirty="0"/>
          </a:p>
        </p:txBody>
      </p:sp>
      <p:pic>
        <p:nvPicPr>
          <p:cNvPr id="74754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88" y="2119830"/>
            <a:ext cx="5777706" cy="1861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8550" y="323562"/>
            <a:ext cx="6778625" cy="668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/>
              <a:t>例题</a:t>
            </a:r>
            <a:endParaRPr lang="zh-CN" altLang="en-US" b="0" dirty="0"/>
          </a:p>
        </p:txBody>
      </p:sp>
      <p:sp>
        <p:nvSpPr>
          <p:cNvPr id="3" name="文本框 2"/>
          <p:cNvSpPr txBox="1"/>
          <p:nvPr/>
        </p:nvSpPr>
        <p:spPr>
          <a:xfrm>
            <a:off x="5004048" y="3050703"/>
            <a:ext cx="40324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反馈函数</a:t>
            </a:r>
            <a:endParaRPr lang="en-US" altLang="zh-CN" sz="2800" dirty="0">
              <a:latin typeface="Euclid" panose="02020503060505020303" pitchFamily="18" charset="0"/>
              <a:ea typeface="华文中宋" panose="02010600040101010101" pitchFamily="2" charset="-122"/>
            </a:endParaRPr>
          </a:p>
          <a:p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+5</a:t>
            </a:r>
            <a:endParaRPr lang="en-US" altLang="zh-CN" sz="2800" b="1" dirty="0">
              <a:solidFill>
                <a:srgbClr val="FF0000"/>
              </a:solidFill>
              <a:latin typeface="Euclid" panose="02020503060505020303" pitchFamily="18" charset="0"/>
              <a:ea typeface="华文中宋" panose="02010600040101010101" pitchFamily="2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f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,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+1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,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+2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,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+3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,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+4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)</a:t>
            </a:r>
            <a:endParaRPr lang="en-US" altLang="zh-CN" sz="2800" b="1" dirty="0">
              <a:solidFill>
                <a:srgbClr val="FF0000"/>
              </a:solidFill>
              <a:latin typeface="Euclid" panose="02020503060505020303" pitchFamily="18" charset="0"/>
              <a:ea typeface="华文中宋" panose="02010600040101010101" pitchFamily="2" charset="-122"/>
            </a:endParaRPr>
          </a:p>
          <a:p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+3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⊕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=1,2,</a:t>
            </a:r>
            <a:r>
              <a:rPr lang="en-US" altLang="zh-CN" sz="2800" b="1" dirty="0">
                <a:solidFill>
                  <a:srgbClr val="FF0000"/>
                </a:solidFill>
                <a:ea typeface="华文中宋" panose="02010600040101010101" pitchFamily="2" charset="-122"/>
                <a:cs typeface="Times New Roman" panose="02020603050405020304" pitchFamily="18" charset="0"/>
              </a:rPr>
              <a:t>∙∙∙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F25CED-A86D-4269-9C3A-C311FE5BD0C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内容占位符 1"/>
          <p:cNvSpPr>
            <a:spLocks noGrp="1"/>
          </p:cNvSpPr>
          <p:nvPr>
            <p:ph idx="1"/>
          </p:nvPr>
        </p:nvSpPr>
        <p:spPr>
          <a:xfrm>
            <a:off x="617538" y="1465263"/>
            <a:ext cx="8131175" cy="4579937"/>
          </a:xfrm>
        </p:spPr>
        <p:txBody>
          <a:bodyPr/>
          <a:lstStyle/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zh-CN" altLang="en-US" b="0" dirty="0"/>
              <a:t>定义  设有</a:t>
            </a:r>
            <a:r>
              <a:rPr lang="en-US" altLang="zh-CN" i="1" dirty="0">
                <a:latin typeface="Euclid" panose="02020503060505020303" pitchFamily="18" charset="0"/>
              </a:rPr>
              <a:t>GF</a:t>
            </a:r>
            <a:r>
              <a:rPr lang="en-US" altLang="zh-CN" baseline="-25000" dirty="0">
                <a:latin typeface="Euclid" panose="02020503060505020303" pitchFamily="18" charset="0"/>
              </a:rPr>
              <a:t>2</a:t>
            </a:r>
            <a:r>
              <a:rPr lang="zh-CN" altLang="en-US" b="0" dirty="0"/>
              <a:t>上的一个无限序列 </a:t>
            </a:r>
            <a:r>
              <a:rPr lang="en-US" altLang="zh-CN" b="0" dirty="0"/>
              <a:t>(</a:t>
            </a:r>
            <a:r>
              <a:rPr lang="zh-CN" altLang="en-US" b="0" dirty="0"/>
              <a:t>简称二元序列</a:t>
            </a:r>
            <a:r>
              <a:rPr lang="en-US" altLang="zh-CN" b="0" dirty="0"/>
              <a:t>)</a:t>
            </a:r>
            <a:endParaRPr lang="en-US" altLang="zh-CN" b="0" dirty="0"/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/>
              <a:t>                  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dirty="0">
                <a:latin typeface="Euclid" panose="02020503060505020303" pitchFamily="18" charset="0"/>
              </a:rPr>
              <a:t> = (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0</a:t>
            </a:r>
            <a:r>
              <a:rPr lang="en-US" altLang="zh-CN" b="0" dirty="0">
                <a:latin typeface="+mn-lt"/>
              </a:rPr>
              <a:t>,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1</a:t>
            </a:r>
            <a:r>
              <a:rPr lang="en-US" altLang="zh-CN" b="0" dirty="0">
                <a:latin typeface="+mn-lt"/>
              </a:rPr>
              <a:t>,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2</a:t>
            </a:r>
            <a:r>
              <a:rPr lang="en-US" altLang="zh-CN" b="0" dirty="0">
                <a:latin typeface="+mn-lt"/>
              </a:rPr>
              <a:t>,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3</a:t>
            </a:r>
            <a:r>
              <a:rPr lang="en-US" altLang="zh-CN" b="0" dirty="0">
                <a:latin typeface="+mn-lt"/>
              </a:rPr>
              <a:t>,</a:t>
            </a:r>
            <a:r>
              <a:rPr lang="en-US" altLang="zh-CN" dirty="0">
                <a:latin typeface="Euclid" panose="02020503060505020303" pitchFamily="18" charset="0"/>
              </a:rPr>
              <a:t>···)   </a:t>
            </a:r>
            <a:endParaRPr lang="en-US" altLang="zh-CN" dirty="0">
              <a:latin typeface="Euclid" panose="02020503060505020303" pitchFamily="18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zh-CN" altLang="en-US" b="0" dirty="0"/>
              <a:t>我们说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 </a:t>
            </a:r>
            <a:r>
              <a:rPr lang="zh-CN" altLang="en-US" b="0" dirty="0">
                <a:solidFill>
                  <a:srgbClr val="FF0000"/>
                </a:solidFill>
              </a:rPr>
              <a:t>是周期的</a:t>
            </a:r>
            <a:r>
              <a:rPr lang="en-US" altLang="zh-CN" b="0" dirty="0"/>
              <a:t>, </a:t>
            </a:r>
            <a:r>
              <a:rPr lang="zh-CN" altLang="en-US" b="0" dirty="0"/>
              <a:t>如果</a:t>
            </a:r>
            <a:r>
              <a:rPr lang="zh-CN" altLang="en-US" b="0" dirty="0">
                <a:solidFill>
                  <a:srgbClr val="FF0000"/>
                </a:solidFill>
              </a:rPr>
              <a:t>存在正整数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l</a:t>
            </a:r>
            <a:r>
              <a:rPr lang="en-US" altLang="zh-CN" b="0" dirty="0"/>
              <a:t>,</a:t>
            </a:r>
            <a:r>
              <a:rPr lang="en-US" altLang="zh-CN" dirty="0"/>
              <a:t> </a:t>
            </a:r>
            <a:r>
              <a:rPr lang="zh-CN" altLang="en-US" b="0" dirty="0"/>
              <a:t>使得对一切非负整数 </a:t>
            </a:r>
            <a:r>
              <a:rPr lang="en-US" altLang="zh-CN" i="1" dirty="0">
                <a:latin typeface="Euclid" panose="02020503060505020303" pitchFamily="18" charset="0"/>
              </a:rPr>
              <a:t>k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zh-CN" altLang="en-US" dirty="0">
                <a:latin typeface="Euclid" panose="02020503060505020303" pitchFamily="18" charset="0"/>
              </a:rPr>
              <a:t>有</a:t>
            </a:r>
            <a:endParaRPr lang="en-US" altLang="zh-CN" b="0" dirty="0"/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i="1" dirty="0">
                <a:latin typeface="Euclid" panose="02020503060505020303" pitchFamily="18" charset="0"/>
              </a:rPr>
              <a:t>                 </a:t>
            </a:r>
            <a:r>
              <a:rPr lang="en-US" altLang="zh-CN" i="1" dirty="0" err="1">
                <a:latin typeface="Euclid" panose="02020503060505020303" pitchFamily="18" charset="0"/>
              </a:rPr>
              <a:t>a</a:t>
            </a:r>
            <a:r>
              <a:rPr lang="en-US" altLang="zh-CN" i="1" baseline="-25000" dirty="0" err="1">
                <a:latin typeface="Euclid" panose="02020503060505020303" pitchFamily="18" charset="0"/>
              </a:rPr>
              <a:t>k</a:t>
            </a:r>
            <a:r>
              <a:rPr lang="en-US" altLang="zh-CN" dirty="0">
                <a:latin typeface="Euclid" panose="02020503060505020303" pitchFamily="18" charset="0"/>
              </a:rPr>
              <a:t> = </a:t>
            </a:r>
            <a:r>
              <a:rPr lang="en-US" altLang="zh-CN" i="1" dirty="0" err="1">
                <a:latin typeface="Euclid" panose="02020503060505020303" pitchFamily="18" charset="0"/>
              </a:rPr>
              <a:t>a</a:t>
            </a:r>
            <a:r>
              <a:rPr lang="en-US" altLang="zh-CN" i="1" baseline="-25000" dirty="0" err="1">
                <a:latin typeface="Euclid" panose="02020503060505020303" pitchFamily="18" charset="0"/>
              </a:rPr>
              <a:t>k</a:t>
            </a:r>
            <a:r>
              <a:rPr lang="en-US" altLang="zh-CN" baseline="-25000" dirty="0" err="1">
                <a:latin typeface="Euclid" panose="02020503060505020303" pitchFamily="18" charset="0"/>
              </a:rPr>
              <a:t>+</a:t>
            </a:r>
            <a:r>
              <a:rPr lang="en-US" altLang="zh-CN" i="1" baseline="-25000" dirty="0" err="1">
                <a:latin typeface="Euclid" panose="02020503060505020303" pitchFamily="18" charset="0"/>
              </a:rPr>
              <a:t>l</a:t>
            </a:r>
            <a:r>
              <a:rPr lang="en-US" altLang="zh-CN" i="1" dirty="0">
                <a:latin typeface="Euclid" panose="02020503060505020303" pitchFamily="18" charset="0"/>
              </a:rPr>
              <a:t>       </a:t>
            </a:r>
            <a:endParaRPr lang="en-US" altLang="zh-CN" dirty="0">
              <a:latin typeface="Euclid" panose="02020503060505020303" pitchFamily="18" charset="0"/>
            </a:endParaRPr>
          </a:p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  <a:defRPr/>
            </a:pPr>
            <a:r>
              <a:rPr lang="zh-CN" altLang="en-US" b="0" dirty="0"/>
              <a:t>而满足上述条件的</a:t>
            </a:r>
            <a:r>
              <a:rPr lang="zh-CN" altLang="en-US" b="0" dirty="0">
                <a:solidFill>
                  <a:srgbClr val="FF0000"/>
                </a:solidFill>
              </a:rPr>
              <a:t>最小的正整数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l </a:t>
            </a:r>
            <a:r>
              <a:rPr lang="zh-CN" altLang="en-US" b="0" dirty="0"/>
              <a:t>称为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zh-CN" altLang="en-US" b="0" dirty="0"/>
              <a:t>的周期</a:t>
            </a:r>
            <a:r>
              <a:rPr lang="en-US" altLang="zh-CN" b="0" dirty="0"/>
              <a:t>, </a:t>
            </a:r>
            <a:r>
              <a:rPr lang="zh-CN" altLang="en-US" b="0" dirty="0"/>
              <a:t>记作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zh-CN" altLang="en-US" dirty="0"/>
              <a:t>。</a:t>
            </a:r>
            <a:r>
              <a:rPr lang="zh-CN" altLang="en-US" b="0" dirty="0"/>
              <a:t>如果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zh-CN" altLang="en-US" b="0" dirty="0"/>
              <a:t>是一个周期为</a:t>
            </a:r>
            <a:r>
              <a:rPr lang="en-US" altLang="zh-CN" i="1" dirty="0">
                <a:latin typeface="Euclid" panose="02020503060505020303" pitchFamily="18" charset="0"/>
              </a:rPr>
              <a:t>p</a:t>
            </a:r>
            <a:r>
              <a:rPr lang="en-US" altLang="zh-CN" dirty="0">
                <a:latin typeface="Euclid" panose="02020503060505020303" pitchFamily="18" charset="0"/>
              </a:rPr>
              <a:t>(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dirty="0">
                <a:latin typeface="Euclid" panose="02020503060505020303" pitchFamily="18" charset="0"/>
              </a:rPr>
              <a:t>)</a:t>
            </a:r>
            <a:r>
              <a:rPr lang="zh-CN" altLang="en-US" b="0" dirty="0"/>
              <a:t>的序列</a:t>
            </a:r>
            <a:r>
              <a:rPr lang="en-US" altLang="zh-CN" b="0" dirty="0"/>
              <a:t>, </a:t>
            </a:r>
            <a:r>
              <a:rPr lang="en-US" altLang="zh-CN" dirty="0">
                <a:latin typeface="Euclid" panose="02020503060505020303" pitchFamily="18" charset="0"/>
              </a:rPr>
              <a:t>(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0</a:t>
            </a:r>
            <a:r>
              <a:rPr lang="en-US" altLang="zh-CN" b="0" dirty="0">
                <a:latin typeface="+mn-lt"/>
              </a:rPr>
              <a:t>,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1 </a:t>
            </a:r>
            <a:r>
              <a:rPr lang="en-US" altLang="zh-CN" dirty="0">
                <a:latin typeface="Euclid" panose="02020503060505020303" pitchFamily="18" charset="0"/>
              </a:rPr>
              <a:t>···</a:t>
            </a:r>
            <a:r>
              <a:rPr lang="en-US" altLang="zh-CN" b="0" dirty="0">
                <a:latin typeface="+mn-lt"/>
              </a:rPr>
              <a:t>,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latin typeface="Euclid" panose="02020503060505020303" pitchFamily="18" charset="0"/>
              </a:rPr>
              <a:t>p</a:t>
            </a:r>
            <a:r>
              <a:rPr lang="en-US" altLang="zh-CN" baseline="-25000" dirty="0">
                <a:latin typeface="Euclid" panose="02020503060505020303" pitchFamily="18" charset="0"/>
              </a:rPr>
              <a:t>(</a:t>
            </a:r>
            <a:r>
              <a:rPr lang="en-US" altLang="zh-CN" i="1" baseline="-25000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)</a:t>
            </a:r>
            <a:r>
              <a:rPr lang="en-US" altLang="zh-CN" dirty="0">
                <a:latin typeface="Euclid" panose="02020503060505020303" pitchFamily="18" charset="0"/>
              </a:rPr>
              <a:t>)</a:t>
            </a:r>
            <a:r>
              <a:rPr lang="zh-CN" altLang="en-US" i="1" dirty="0">
                <a:latin typeface="Euclid" panose="02020503060505020303" pitchFamily="18" charset="0"/>
              </a:rPr>
              <a:t> </a:t>
            </a:r>
            <a:r>
              <a:rPr lang="zh-CN" altLang="en-US" b="0" dirty="0"/>
              <a:t>就叫做 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dirty="0"/>
              <a:t> </a:t>
            </a:r>
            <a:r>
              <a:rPr lang="zh-CN" altLang="en-US" b="0" dirty="0"/>
              <a:t>的一个周期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1FC3546-55EE-48C3-AF00-B9242E326EA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.2  线性反馈移位寄存器</a:t>
            </a:r>
            <a:endParaRPr lang="zh-CN" altLang="en-US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b="0" dirty="0"/>
              <a:t>设</a:t>
            </a:r>
            <a:r>
              <a:rPr lang="en-US" altLang="zh-CN" dirty="0">
                <a:latin typeface="Euclid" panose="02020503060505020303" pitchFamily="18" charset="0"/>
              </a:rPr>
              <a:t>{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latin typeface="Euclid" panose="02020503060505020303" pitchFamily="18" charset="0"/>
              </a:rPr>
              <a:t>i</a:t>
            </a:r>
            <a:r>
              <a:rPr lang="en-US" altLang="zh-CN" dirty="0">
                <a:latin typeface="Euclid" panose="02020503060505020303" pitchFamily="18" charset="0"/>
              </a:rPr>
              <a:t>}=(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1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2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latin typeface="Euclid" panose="02020503060505020303" pitchFamily="18" charset="0"/>
              </a:rPr>
              <a:t>3</a:t>
            </a:r>
            <a:r>
              <a:rPr lang="en-US" altLang="zh-CN" dirty="0">
                <a:latin typeface="Euclid" panose="02020503060505020303" pitchFamily="18" charset="0"/>
              </a:rPr>
              <a:t>…)</a:t>
            </a:r>
            <a:r>
              <a:rPr lang="zh-CN" altLang="en-US" b="0" dirty="0"/>
              <a:t>是周期为</a:t>
            </a:r>
            <a:r>
              <a:rPr lang="en-US" altLang="zh-CN" i="1" dirty="0">
                <a:latin typeface="Euclid" panose="02020503060505020303" pitchFamily="18" charset="0"/>
              </a:rPr>
              <a:t>p</a:t>
            </a:r>
            <a:r>
              <a:rPr lang="en-US" altLang="zh-CN" dirty="0">
                <a:latin typeface="Euclid" panose="02020503060505020303" pitchFamily="18" charset="0"/>
              </a:rPr>
              <a:t>(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dirty="0">
                <a:latin typeface="Euclid" panose="02020503060505020303" pitchFamily="18" charset="0"/>
              </a:rPr>
              <a:t>)</a:t>
            </a:r>
            <a:r>
              <a:rPr lang="zh-CN" altLang="en-US" b="0" dirty="0"/>
              <a:t>的二元序列</a:t>
            </a:r>
            <a:r>
              <a:rPr lang="en-US" altLang="zh-CN" b="0" dirty="0"/>
              <a:t>, </a:t>
            </a:r>
            <a:r>
              <a:rPr lang="zh-CN" altLang="en-US" b="0" dirty="0"/>
              <a:t>并设正整数 </a:t>
            </a:r>
            <a:r>
              <a:rPr lang="en-US" altLang="zh-CN" i="1" dirty="0">
                <a:latin typeface="Euclid" panose="02020503060505020303" pitchFamily="18" charset="0"/>
              </a:rPr>
              <a:t>l </a:t>
            </a:r>
            <a:r>
              <a:rPr lang="zh-CN" altLang="en-US" b="0" dirty="0"/>
              <a:t>对任何的非负整数 </a:t>
            </a:r>
            <a:r>
              <a:rPr lang="en-US" altLang="zh-CN" i="1" dirty="0">
                <a:latin typeface="Euclid" panose="02020503060505020303" pitchFamily="18" charset="0"/>
              </a:rPr>
              <a:t>k</a:t>
            </a:r>
            <a:r>
              <a:rPr lang="en-US" altLang="zh-CN" b="0" dirty="0">
                <a:latin typeface="+mn-lt"/>
              </a:rPr>
              <a:t>,</a:t>
            </a:r>
            <a:r>
              <a:rPr lang="zh-CN" altLang="en-US" b="0" dirty="0">
                <a:latin typeface="+mn-lt"/>
              </a:rPr>
              <a:t> </a:t>
            </a:r>
            <a:r>
              <a:rPr lang="en-US" altLang="zh-CN" i="1" dirty="0" err="1">
                <a:latin typeface="Euclid" panose="02020503060505020303" pitchFamily="18" charset="0"/>
              </a:rPr>
              <a:t>a</a:t>
            </a:r>
            <a:r>
              <a:rPr lang="en-US" altLang="zh-CN" i="1" baseline="-25000" dirty="0" err="1">
                <a:latin typeface="Euclid" panose="02020503060505020303" pitchFamily="18" charset="0"/>
              </a:rPr>
              <a:t>k</a:t>
            </a:r>
            <a:r>
              <a:rPr lang="en-US" altLang="zh-CN" dirty="0">
                <a:latin typeface="Euclid" panose="02020503060505020303" pitchFamily="18" charset="0"/>
              </a:rPr>
              <a:t>=</a:t>
            </a:r>
            <a:r>
              <a:rPr lang="en-US" altLang="zh-CN" i="1" dirty="0" err="1">
                <a:latin typeface="Euclid" panose="02020503060505020303" pitchFamily="18" charset="0"/>
              </a:rPr>
              <a:t>a</a:t>
            </a:r>
            <a:r>
              <a:rPr lang="en-US" altLang="zh-CN" i="1" baseline="-25000" dirty="0" err="1">
                <a:latin typeface="Euclid" panose="02020503060505020303" pitchFamily="18" charset="0"/>
              </a:rPr>
              <a:t>k</a:t>
            </a:r>
            <a:r>
              <a:rPr lang="en-US" altLang="zh-CN" baseline="-25000" dirty="0" err="1">
                <a:latin typeface="Euclid" panose="02020503060505020303" pitchFamily="18" charset="0"/>
              </a:rPr>
              <a:t>+</a:t>
            </a:r>
            <a:r>
              <a:rPr lang="en-US" altLang="zh-CN" i="1" baseline="-25000" dirty="0" err="1">
                <a:latin typeface="Euclid" panose="02020503060505020303" pitchFamily="18" charset="0"/>
              </a:rPr>
              <a:t>l</a:t>
            </a:r>
            <a:r>
              <a:rPr lang="en-US" altLang="zh-CN" dirty="0">
                <a:latin typeface="Euclid" panose="02020503060505020303" pitchFamily="18" charset="0"/>
              </a:rPr>
              <a:t> </a:t>
            </a:r>
            <a:r>
              <a:rPr lang="en-US" altLang="zh-CN" b="0" dirty="0">
                <a:latin typeface="+mn-lt"/>
              </a:rPr>
              <a:t>, </a:t>
            </a:r>
            <a:r>
              <a:rPr lang="zh-CN" altLang="en-US" b="0" dirty="0"/>
              <a:t>则一定有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)|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l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698C61-2C22-4F2C-9766-211D0A9F304E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.2  线性反馈移位寄存器</a:t>
            </a:r>
            <a:endParaRPr lang="zh-CN" altLang="en-US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.2  线性反馈移位寄存器</a:t>
            </a:r>
            <a:endParaRPr lang="zh-CN" altLang="en-US" b="0" dirty="0">
              <a:latin typeface="+mn-lt"/>
            </a:endParaRPr>
          </a:p>
        </p:txBody>
      </p:sp>
      <p:sp>
        <p:nvSpPr>
          <p:cNvPr id="77827" name="副标题 2"/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b="0" dirty="0"/>
              <a:t>总是</a:t>
            </a:r>
            <a:r>
              <a:rPr lang="zh-CN" altLang="en-US" b="0" dirty="0">
                <a:solidFill>
                  <a:srgbClr val="FF0000"/>
                </a:solidFill>
              </a:rPr>
              <a:t>假定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···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i="1" dirty="0" err="1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zh-CN" altLang="en-US" b="0" dirty="0">
                <a:solidFill>
                  <a:srgbClr val="FF0000"/>
                </a:solidFill>
              </a:rPr>
              <a:t>中至少有一个</a:t>
            </a:r>
            <a:r>
              <a:rPr lang="zh-CN" altLang="en-US" b="0" dirty="0">
                <a:solidFill>
                  <a:srgbClr val="FF0000"/>
                </a:solidFill>
                <a:sym typeface="Symbol" panose="05050102010706020507" pitchFamily="18" charset="2"/>
              </a:rPr>
              <a:t>不等于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  <a:sym typeface="Symbol" panose="05050102010706020507" pitchFamily="18" charset="2"/>
              </a:rPr>
              <a:t>0</a:t>
            </a:r>
            <a:r>
              <a:rPr lang="en-US" altLang="zh-CN" b="0" dirty="0">
                <a:solidFill>
                  <a:srgbClr val="FF0000"/>
                </a:solidFill>
              </a:rPr>
              <a:t>, </a:t>
            </a:r>
            <a:r>
              <a:rPr lang="zh-CN" altLang="en-US" b="0" dirty="0">
                <a:solidFill>
                  <a:srgbClr val="FF0000"/>
                </a:solidFill>
              </a:rPr>
              <a:t>否则  </a:t>
            </a:r>
            <a:endParaRPr lang="en-US" altLang="zh-CN" b="0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b="0" i="1" dirty="0">
                <a:solidFill>
                  <a:srgbClr val="FF0000"/>
                </a:solidFill>
              </a:rPr>
              <a:t>  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3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4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5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) ≡ 0</a:t>
            </a:r>
            <a:r>
              <a:rPr lang="en-US" altLang="zh-CN" b="0" dirty="0">
                <a:solidFill>
                  <a:srgbClr val="FF0000"/>
                </a:solidFill>
              </a:rPr>
              <a:t>。</a:t>
            </a:r>
            <a:endParaRPr lang="en-US" altLang="zh-CN" b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b="0" dirty="0">
                <a:solidFill>
                  <a:srgbClr val="FF0000"/>
                </a:solidFill>
              </a:rPr>
              <a:t>LFSR</a:t>
            </a:r>
            <a:r>
              <a:rPr lang="zh-CN" altLang="en-US" b="0" dirty="0">
                <a:solidFill>
                  <a:srgbClr val="FF0000"/>
                </a:solidFill>
              </a:rPr>
              <a:t>输出序列的性质</a:t>
            </a:r>
            <a:r>
              <a:rPr lang="en-US" altLang="zh-CN" b="0" dirty="0">
                <a:solidFill>
                  <a:srgbClr val="FF0000"/>
                </a:solidFill>
              </a:rPr>
              <a:t>: </a:t>
            </a:r>
            <a:r>
              <a:rPr lang="zh-CN" altLang="en-US" b="0" dirty="0"/>
              <a:t>完全由其反馈函数决定。</a:t>
            </a:r>
            <a:endParaRPr lang="en-US" altLang="zh-CN" b="0" dirty="0"/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zh-CN" altLang="en-US" b="0" dirty="0">
                <a:solidFill>
                  <a:srgbClr val="FF0000"/>
                </a:solidFill>
              </a:rPr>
              <a:t>级</a:t>
            </a:r>
            <a:r>
              <a:rPr lang="en-US" altLang="zh-CN" b="0" dirty="0">
                <a:solidFill>
                  <a:srgbClr val="FF0000"/>
                </a:solidFill>
              </a:rPr>
              <a:t>LFSR</a:t>
            </a:r>
            <a:r>
              <a:rPr lang="zh-CN" altLang="en-US" b="0" dirty="0">
                <a:solidFill>
                  <a:srgbClr val="FF0000"/>
                </a:solidFill>
              </a:rPr>
              <a:t>状态数</a:t>
            </a:r>
            <a:r>
              <a:rPr lang="en-US" altLang="zh-CN" b="0" dirty="0">
                <a:solidFill>
                  <a:srgbClr val="FF0000"/>
                </a:solidFill>
              </a:rPr>
              <a:t>: </a:t>
            </a:r>
            <a:r>
              <a:rPr lang="zh-CN" altLang="en-US" b="0" dirty="0"/>
              <a:t>最多有</a:t>
            </a:r>
            <a:r>
              <a:rPr lang="en-US" altLang="zh-CN" dirty="0">
                <a:latin typeface="Euclid" panose="02020503060505020303" pitchFamily="18" charset="0"/>
              </a:rPr>
              <a:t>2</a:t>
            </a:r>
            <a:r>
              <a:rPr lang="en-US" altLang="zh-CN" i="1" baseline="30000" dirty="0">
                <a:latin typeface="Euclid" panose="02020503060505020303" pitchFamily="18" charset="0"/>
              </a:rPr>
              <a:t>n</a:t>
            </a:r>
            <a:r>
              <a:rPr lang="zh-CN" altLang="en-US" b="0" dirty="0"/>
              <a:t>个。</a:t>
            </a:r>
            <a:endParaRPr lang="en-US" altLang="zh-CN" b="0" dirty="0"/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zh-CN" altLang="en-US" b="0" dirty="0">
                <a:solidFill>
                  <a:srgbClr val="FF0000"/>
                </a:solidFill>
              </a:rPr>
              <a:t>级</a:t>
            </a:r>
            <a:r>
              <a:rPr lang="en-US" altLang="zh-CN" b="0" dirty="0">
                <a:solidFill>
                  <a:srgbClr val="FF0000"/>
                </a:solidFill>
              </a:rPr>
              <a:t>LFSR</a:t>
            </a:r>
            <a:r>
              <a:rPr lang="zh-CN" altLang="en-US" b="0" dirty="0">
                <a:solidFill>
                  <a:srgbClr val="FF0000"/>
                </a:solidFill>
              </a:rPr>
              <a:t>的状态周期</a:t>
            </a:r>
            <a:r>
              <a:rPr lang="en-US" altLang="zh-CN" b="0" dirty="0">
                <a:solidFill>
                  <a:srgbClr val="FF0000"/>
                </a:solidFill>
              </a:rPr>
              <a:t>: </a:t>
            </a:r>
            <a:r>
              <a:rPr lang="zh-CN" altLang="en-US" dirty="0">
                <a:latin typeface="Euclid" panose="02020503060505020303" pitchFamily="18" charset="0"/>
              </a:rPr>
              <a:t>≤</a:t>
            </a:r>
            <a:r>
              <a:rPr lang="en-US" altLang="zh-CN" dirty="0">
                <a:latin typeface="Euclid" panose="02020503060505020303" pitchFamily="18" charset="0"/>
              </a:rPr>
              <a:t>2</a:t>
            </a:r>
            <a:r>
              <a:rPr lang="en-US" altLang="zh-CN" i="1" baseline="30000" dirty="0">
                <a:latin typeface="Euclid" panose="02020503060505020303" pitchFamily="18" charset="0"/>
              </a:rPr>
              <a:t>n</a:t>
            </a:r>
            <a:r>
              <a:rPr lang="en-US" altLang="zh-CN" dirty="0">
                <a:latin typeface="Euclid" panose="02020503060505020303" pitchFamily="18" charset="0"/>
              </a:rPr>
              <a:t>-1</a:t>
            </a:r>
            <a:r>
              <a:rPr lang="en-US" altLang="zh-CN" b="0" dirty="0"/>
              <a:t>。</a:t>
            </a:r>
            <a:endParaRPr lang="en-US" altLang="zh-CN" b="0" dirty="0"/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0" dirty="0">
                <a:solidFill>
                  <a:srgbClr val="FF0000"/>
                </a:solidFill>
              </a:rPr>
              <a:t>输出序列的周期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=</a:t>
            </a:r>
            <a:r>
              <a:rPr lang="zh-CN" altLang="en-US" b="0" dirty="0">
                <a:solidFill>
                  <a:srgbClr val="FF0000"/>
                </a:solidFill>
              </a:rPr>
              <a:t>状态周期</a:t>
            </a:r>
            <a:r>
              <a:rPr lang="en-US" altLang="zh-CN" b="0" dirty="0"/>
              <a:t>, </a:t>
            </a:r>
            <a:r>
              <a:rPr lang="zh-CN" altLang="en-US" dirty="0">
                <a:latin typeface="Euclid" panose="02020503060505020303" pitchFamily="18" charset="0"/>
              </a:rPr>
              <a:t>≤</a:t>
            </a:r>
            <a:r>
              <a:rPr lang="en-US" altLang="zh-CN" dirty="0">
                <a:latin typeface="Euclid" panose="02020503060505020303" pitchFamily="18" charset="0"/>
              </a:rPr>
              <a:t>2</a:t>
            </a:r>
            <a:r>
              <a:rPr lang="en-US" altLang="zh-CN" i="1" baseline="30000" dirty="0">
                <a:latin typeface="Euclid" panose="02020503060505020303" pitchFamily="18" charset="0"/>
              </a:rPr>
              <a:t>n</a:t>
            </a:r>
            <a:r>
              <a:rPr lang="en-US" altLang="zh-CN" dirty="0">
                <a:latin typeface="Euclid" panose="02020503060505020303" pitchFamily="18" charset="0"/>
              </a:rPr>
              <a:t>-1</a:t>
            </a:r>
            <a:r>
              <a:rPr lang="en-US" altLang="zh-CN" b="0" dirty="0"/>
              <a:t>。</a:t>
            </a:r>
            <a:endParaRPr lang="en-US" altLang="zh-CN" b="0" dirty="0"/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0" dirty="0"/>
              <a:t>选择合适的反馈函数可使序列的周期达到最大值</a:t>
            </a:r>
            <a:r>
              <a:rPr lang="en-US" altLang="zh-CN" b="0" dirty="0"/>
              <a:t> </a:t>
            </a:r>
            <a:r>
              <a:rPr lang="en-US" altLang="zh-CN" dirty="0">
                <a:latin typeface="Euclid" panose="02020503060505020303" pitchFamily="18" charset="0"/>
              </a:rPr>
              <a:t>2</a:t>
            </a:r>
            <a:r>
              <a:rPr lang="en-US" altLang="zh-CN" i="1" baseline="30000" dirty="0">
                <a:latin typeface="Euclid" panose="02020503060505020303" pitchFamily="18" charset="0"/>
              </a:rPr>
              <a:t>n</a:t>
            </a:r>
            <a:r>
              <a:rPr lang="en-US" altLang="zh-CN" dirty="0">
                <a:latin typeface="Euclid" panose="02020503060505020303" pitchFamily="18" charset="0"/>
              </a:rPr>
              <a:t>-1</a:t>
            </a:r>
            <a:r>
              <a:rPr lang="en-US" altLang="zh-CN" b="0" dirty="0"/>
              <a:t>, </a:t>
            </a:r>
            <a:r>
              <a:rPr lang="zh-CN" altLang="en-US" b="0" dirty="0">
                <a:solidFill>
                  <a:srgbClr val="FF0000"/>
                </a:solidFill>
              </a:rPr>
              <a:t>周期达到最大值的序列称为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m </a:t>
            </a:r>
            <a:r>
              <a:rPr lang="zh-CN" altLang="en-US" b="0" dirty="0">
                <a:solidFill>
                  <a:srgbClr val="FF0000"/>
                </a:solidFill>
              </a:rPr>
              <a:t>序列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6907DA4-BE09-4E41-A5BA-1D5AD462664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2"/>
          <p:cNvSpPr>
            <a:spLocks noGrp="1"/>
          </p:cNvSpPr>
          <p:nvPr>
            <p:ph idx="1"/>
          </p:nvPr>
        </p:nvSpPr>
        <p:spPr>
          <a:xfrm>
            <a:off x="628650" y="1268413"/>
            <a:ext cx="7886700" cy="5040312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0" dirty="0">
                <a:latin typeface="华文中宋" panose="02010600040101010101" pitchFamily="2" charset="-122"/>
              </a:rPr>
              <a:t>定义  设</a:t>
            </a:r>
            <a:r>
              <a:rPr lang="zh-CN" altLang="en-US" dirty="0">
                <a:latin typeface="华文中宋" panose="02010600040101010101" pitchFamily="2" charset="-122"/>
              </a:rPr>
              <a:t> </a:t>
            </a:r>
            <a:r>
              <a:rPr lang="en-US" altLang="zh-CN" i="1" dirty="0">
                <a:latin typeface="Euclid" panose="02020503060505020303"/>
              </a:rPr>
              <a:t>a </a:t>
            </a:r>
            <a:r>
              <a:rPr lang="zh-CN" altLang="en-US" b="0" dirty="0">
                <a:latin typeface="华文中宋" panose="02010600040101010101" pitchFamily="2" charset="-122"/>
              </a:rPr>
              <a:t>是</a:t>
            </a:r>
            <a:r>
              <a:rPr lang="en-US" altLang="zh-CN" i="1" dirty="0">
                <a:latin typeface="Euclid" panose="02020503060505020303" pitchFamily="18" charset="0"/>
              </a:rPr>
              <a:t>G</a:t>
            </a:r>
            <a:r>
              <a:rPr lang="en-US" altLang="zh-CN" i="1" dirty="0">
                <a:latin typeface="Euclid" panose="02020503060505020303"/>
              </a:rPr>
              <a:t>F</a:t>
            </a:r>
            <a:r>
              <a:rPr lang="en-US" altLang="zh-CN" dirty="0">
                <a:latin typeface="Euclid" panose="02020503060505020303"/>
              </a:rPr>
              <a:t>(2)</a:t>
            </a:r>
            <a:r>
              <a:rPr lang="zh-CN" altLang="en-US" b="0" dirty="0">
                <a:latin typeface="华文中宋" panose="02010600040101010101" pitchFamily="2" charset="-122"/>
              </a:rPr>
              <a:t>上周期为 </a:t>
            </a:r>
            <a:r>
              <a:rPr lang="en-US" altLang="zh-CN" i="1" dirty="0">
                <a:latin typeface="Euclid" panose="02020503060505020303"/>
              </a:rPr>
              <a:t>v </a:t>
            </a:r>
            <a:r>
              <a:rPr lang="zh-CN" altLang="en-US" b="0" dirty="0">
                <a:latin typeface="华文中宋" panose="02010600040101010101" pitchFamily="2" charset="-122"/>
              </a:rPr>
              <a:t>的周期序列。将</a:t>
            </a:r>
            <a:r>
              <a:rPr lang="en-US" altLang="zh-CN" i="1" dirty="0">
                <a:latin typeface="Euclid" panose="02020503060505020303"/>
              </a:rPr>
              <a:t>a</a:t>
            </a:r>
            <a:r>
              <a:rPr lang="zh-CN" altLang="en-US" b="0" dirty="0">
                <a:latin typeface="华文中宋" panose="02010600040101010101" pitchFamily="2" charset="-122"/>
              </a:rPr>
              <a:t>的一个周期</a:t>
            </a:r>
            <a:endParaRPr lang="en-US" altLang="zh-CN" b="0" i="1" dirty="0">
              <a:latin typeface="华文中宋" panose="02010600040101010101" pitchFamily="2" charset="-122"/>
            </a:endParaRP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latin typeface="Euclid" panose="02020503060505020303"/>
              </a:rPr>
              <a:t>(</a:t>
            </a:r>
            <a:r>
              <a:rPr lang="en-US" altLang="zh-CN" i="1" dirty="0">
                <a:latin typeface="Euclid" panose="02020503060505020303"/>
              </a:rPr>
              <a:t>a</a:t>
            </a:r>
            <a:r>
              <a:rPr lang="en-US" altLang="zh-CN" baseline="-25000" dirty="0">
                <a:latin typeface="Euclid" panose="02020503060505020303"/>
              </a:rPr>
              <a:t>0</a:t>
            </a:r>
            <a:r>
              <a:rPr lang="en-US" altLang="zh-CN" b="0" dirty="0">
                <a:latin typeface="+mn-lt"/>
              </a:rPr>
              <a:t>,</a:t>
            </a:r>
            <a:r>
              <a:rPr lang="en-US" altLang="zh-CN" i="1" dirty="0">
                <a:latin typeface="Euclid" panose="02020503060505020303"/>
              </a:rPr>
              <a:t>a</a:t>
            </a:r>
            <a:r>
              <a:rPr lang="en-US" altLang="zh-CN" baseline="-25000" dirty="0">
                <a:latin typeface="Euclid" panose="02020503060505020303"/>
              </a:rPr>
              <a:t>1</a:t>
            </a:r>
            <a:r>
              <a:rPr lang="en-US" altLang="zh-CN" b="0" dirty="0">
                <a:latin typeface="+mn-lt"/>
              </a:rPr>
              <a:t>,</a:t>
            </a:r>
            <a:r>
              <a:rPr lang="en-US" altLang="zh-CN" i="1" dirty="0">
                <a:latin typeface="Euclid" panose="02020503060505020303"/>
              </a:rPr>
              <a:t>···</a:t>
            </a:r>
            <a:r>
              <a:rPr lang="en-US" altLang="zh-CN" b="0" dirty="0">
                <a:latin typeface="+mn-lt"/>
              </a:rPr>
              <a:t>,</a:t>
            </a:r>
            <a:r>
              <a:rPr lang="en-US" altLang="zh-CN" i="1" dirty="0">
                <a:latin typeface="Euclid" panose="02020503060505020303"/>
              </a:rPr>
              <a:t>a</a:t>
            </a:r>
            <a:r>
              <a:rPr lang="en-US" altLang="zh-CN" i="1" baseline="-25000" dirty="0">
                <a:latin typeface="Euclid" panose="02020503060505020303"/>
              </a:rPr>
              <a:t>v</a:t>
            </a:r>
            <a:r>
              <a:rPr lang="en-US" altLang="zh-CN" baseline="-25000" dirty="0">
                <a:latin typeface="Euclid" panose="02020503060505020303"/>
              </a:rPr>
              <a:t>-1</a:t>
            </a:r>
            <a:r>
              <a:rPr lang="en-US" altLang="zh-CN" dirty="0">
                <a:latin typeface="Euclid" panose="02020503060505020303"/>
              </a:rPr>
              <a:t>)</a:t>
            </a:r>
            <a:r>
              <a:rPr lang="zh-CN" altLang="en-US" dirty="0">
                <a:latin typeface="Euclid" panose="02020503060505020303"/>
              </a:rPr>
              <a:t> </a:t>
            </a:r>
            <a:endParaRPr lang="en-US" altLang="zh-CN" dirty="0">
              <a:latin typeface="Euclid" panose="02020503060505020303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华文中宋" panose="02010600040101010101" pitchFamily="2" charset="-122"/>
              </a:rPr>
              <a:t> </a:t>
            </a:r>
            <a:r>
              <a:rPr lang="zh-CN" altLang="en-US" b="0" dirty="0">
                <a:latin typeface="华文中宋" panose="02010600040101010101" pitchFamily="2" charset="-122"/>
              </a:rPr>
              <a:t>依次排列</a:t>
            </a:r>
            <a:r>
              <a:rPr lang="en-US" altLang="zh-CN" b="0" dirty="0">
                <a:latin typeface="+mn-lt"/>
              </a:rPr>
              <a:t>, </a:t>
            </a:r>
            <a:r>
              <a:rPr lang="zh-CN" altLang="en-US" b="0" dirty="0">
                <a:latin typeface="华文中宋" panose="02010600040101010101" pitchFamily="2" charset="-122"/>
              </a:rPr>
              <a:t>我们把序列上形如</a:t>
            </a:r>
            <a:endParaRPr lang="en-US" altLang="zh-CN" b="0" dirty="0">
              <a:latin typeface="华文中宋" panose="0201060004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i="1" dirty="0">
                <a:latin typeface="华文中宋" panose="02010600040101010101" pitchFamily="2" charset="-122"/>
              </a:rPr>
              <a:t>                       </a:t>
            </a:r>
            <a:endParaRPr lang="en-US" altLang="zh-CN" i="1" dirty="0">
              <a:latin typeface="华文中宋" panose="0201060004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华文中宋" panose="02010600040101010101" pitchFamily="2" charset="-122"/>
              </a:rPr>
              <a:t> </a:t>
            </a:r>
            <a:endParaRPr lang="en-US" altLang="zh-CN" dirty="0">
              <a:latin typeface="华文中宋" panose="02010600040101010101" pitchFamily="2" charset="-122"/>
            </a:endParaRP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latin typeface="华文中宋" panose="02010600040101010101" pitchFamily="2" charset="-122"/>
              </a:rPr>
              <a:t>的连续</a:t>
            </a:r>
            <a:r>
              <a:rPr lang="en-US" altLang="zh-CN" dirty="0">
                <a:latin typeface="Euclid" panose="02020503060505020303" pitchFamily="18" charset="0"/>
              </a:rPr>
              <a:t>1</a:t>
            </a:r>
            <a:r>
              <a:rPr lang="zh-CN" altLang="en-US" b="0" dirty="0">
                <a:latin typeface="Euclid" panose="02020503060505020303" pitchFamily="18" charset="0"/>
              </a:rPr>
              <a:t>或者连续</a:t>
            </a:r>
            <a:r>
              <a:rPr lang="en-US" altLang="zh-CN" dirty="0">
                <a:latin typeface="Euclid" panose="02020503060505020303" pitchFamily="18" charset="0"/>
              </a:rPr>
              <a:t>0</a:t>
            </a:r>
            <a:r>
              <a:rPr lang="zh-CN" altLang="en-US" b="0" dirty="0">
                <a:latin typeface="华文中宋" panose="02010600040101010101" pitchFamily="2" charset="-122"/>
              </a:rPr>
              <a:t>分别叫做</a:t>
            </a:r>
            <a:r>
              <a:rPr lang="en-US" altLang="zh-CN" i="1" dirty="0">
                <a:latin typeface="Euclid" panose="02020503060505020303"/>
              </a:rPr>
              <a:t>a</a:t>
            </a:r>
            <a:r>
              <a:rPr lang="zh-CN" altLang="en-US" b="0" dirty="0">
                <a:latin typeface="华文中宋" panose="02010600040101010101" pitchFamily="2" charset="-122"/>
              </a:rPr>
              <a:t>的一个周期中一个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/>
              </a:rPr>
              <a:t>1</a:t>
            </a:r>
            <a:r>
              <a:rPr lang="zh-CN" altLang="en-US" b="0" dirty="0">
                <a:solidFill>
                  <a:srgbClr val="FF0000"/>
                </a:solidFill>
                <a:latin typeface="华文中宋" panose="02010600040101010101" pitchFamily="2" charset="-122"/>
              </a:rPr>
              <a:t>游程</a:t>
            </a:r>
            <a:r>
              <a:rPr lang="zh-CN" altLang="en-US" b="0" dirty="0">
                <a:latin typeface="华文中宋" panose="02010600040101010101" pitchFamily="2" charset="-122"/>
              </a:rPr>
              <a:t>或一个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/>
              </a:rPr>
              <a:t>0</a:t>
            </a:r>
            <a:r>
              <a:rPr lang="zh-CN" altLang="en-US" b="0" dirty="0">
                <a:solidFill>
                  <a:srgbClr val="FF0000"/>
                </a:solidFill>
                <a:latin typeface="华文中宋" panose="02010600040101010101" pitchFamily="2" charset="-122"/>
              </a:rPr>
              <a:t>游程</a:t>
            </a:r>
            <a:r>
              <a:rPr lang="en-US" altLang="zh-CN" dirty="0">
                <a:latin typeface="+mn-lt"/>
              </a:rPr>
              <a:t>, </a:t>
            </a:r>
            <a:r>
              <a:rPr lang="zh-CN" altLang="en-US" b="0" dirty="0">
                <a:latin typeface="华文中宋" panose="02010600040101010101" pitchFamily="2" charset="-122"/>
              </a:rPr>
              <a:t>而</a:t>
            </a:r>
            <a:r>
              <a:rPr lang="en-US" altLang="zh-CN" dirty="0">
                <a:latin typeface="Euclid" panose="02020503060505020303"/>
              </a:rPr>
              <a:t>1</a:t>
            </a:r>
            <a:r>
              <a:rPr lang="zh-CN" altLang="en-US" b="0" dirty="0">
                <a:latin typeface="华文中宋" panose="02010600040101010101" pitchFamily="2" charset="-122"/>
              </a:rPr>
              <a:t>游程中</a:t>
            </a:r>
            <a:r>
              <a:rPr lang="en-US" altLang="zh-CN" dirty="0">
                <a:latin typeface="Euclid" panose="02020503060505020303"/>
              </a:rPr>
              <a:t>1</a:t>
            </a:r>
            <a:r>
              <a:rPr lang="zh-CN" altLang="en-US" b="0" dirty="0">
                <a:latin typeface="华文中宋" panose="02010600040101010101" pitchFamily="2" charset="-122"/>
              </a:rPr>
              <a:t>的个数或</a:t>
            </a:r>
            <a:r>
              <a:rPr lang="en-US" altLang="zh-CN" dirty="0">
                <a:latin typeface="Euclid" panose="02020503060505020303"/>
              </a:rPr>
              <a:t>0</a:t>
            </a:r>
            <a:r>
              <a:rPr lang="zh-CN" altLang="en-US" b="0" dirty="0">
                <a:latin typeface="华文中宋" panose="02010600040101010101" pitchFamily="2" charset="-122"/>
              </a:rPr>
              <a:t>游程中</a:t>
            </a:r>
            <a:r>
              <a:rPr lang="en-US" altLang="zh-CN" dirty="0">
                <a:latin typeface="Euclid" panose="02020503060505020303"/>
              </a:rPr>
              <a:t>0</a:t>
            </a:r>
            <a:r>
              <a:rPr lang="zh-CN" altLang="en-US" b="0" dirty="0">
                <a:latin typeface="华文中宋" panose="02010600040101010101" pitchFamily="2" charset="-122"/>
              </a:rPr>
              <a:t>的个数叫做游程的长度。</a:t>
            </a:r>
            <a:endParaRPr lang="zh-CN" altLang="en-US" b="0" dirty="0">
              <a:latin typeface="华文中宋" panose="0201060004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1740" y="3506371"/>
            <a:ext cx="4680520" cy="858733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C4CA93-47F2-4CAB-93C2-EF31AC02D52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11" name="Rectangle 3"/>
          <p:cNvSpPr>
            <a:spLocks noGrp="1" noChangeArrowheads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.2  线性反馈移位寄存器</a:t>
            </a:r>
            <a:endParaRPr lang="zh-CN" altLang="en-US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Rectangle 13"/>
          <p:cNvSpPr>
            <a:spLocks noGrp="1" noChangeArrowheads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b="0" dirty="0">
                <a:latin typeface="Euclid" panose="02020503060505020303" pitchFamily="18" charset="0"/>
              </a:rPr>
              <a:t>例子</a:t>
            </a:r>
            <a:endParaRPr lang="zh-CN" altLang="en-US" b="0" dirty="0">
              <a:latin typeface="Euclid" panose="02020503060505020303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43446" y="1358982"/>
            <a:ext cx="7488831" cy="4374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505" lvl="1" indent="-230505" eaLnBrk="1" hangingPunct="1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latin typeface="Euclid" panose="02020503060505020303"/>
                <a:ea typeface="华文中宋" panose="02010600040101010101" pitchFamily="2" charset="-122"/>
              </a:rPr>
              <a:t>比如周期为</a:t>
            </a:r>
            <a:r>
              <a:rPr lang="en-US" altLang="zh-CN" sz="2800" b="1" dirty="0">
                <a:latin typeface="Euclid" panose="02020503060505020303"/>
                <a:ea typeface="华文中宋" panose="02010600040101010101" pitchFamily="2" charset="-122"/>
              </a:rPr>
              <a:t>15</a:t>
            </a:r>
            <a:r>
              <a:rPr lang="zh-CN" altLang="en-US" sz="2800" dirty="0">
                <a:latin typeface="Euclid" panose="02020503060505020303"/>
                <a:ea typeface="华文中宋" panose="02010600040101010101" pitchFamily="2" charset="-122"/>
              </a:rPr>
              <a:t>的二元序列</a:t>
            </a:r>
            <a:r>
              <a:rPr lang="en-US" altLang="zh-CN" sz="2800" b="1" dirty="0">
                <a:latin typeface="Euclid" panose="02020503060505020303"/>
                <a:ea typeface="华文中宋" panose="02010600040101010101" pitchFamily="2" charset="-122"/>
              </a:rPr>
              <a:t>100010011010111</a:t>
            </a:r>
            <a:r>
              <a:rPr lang="zh-CN" altLang="en-US" sz="2800" dirty="0">
                <a:latin typeface="Euclid" panose="02020503060505020303"/>
                <a:ea typeface="华文中宋" panose="02010600040101010101" pitchFamily="2" charset="-122"/>
              </a:rPr>
              <a:t>中</a:t>
            </a:r>
            <a:r>
              <a:rPr lang="en-US" altLang="zh-CN" sz="2800" dirty="0">
                <a:latin typeface="Euclid" panose="02020503060505020303"/>
                <a:ea typeface="华文中宋" panose="02010600040101010101" pitchFamily="2" charset="-122"/>
              </a:rPr>
              <a:t>,</a:t>
            </a:r>
            <a:r>
              <a:rPr lang="zh-CN" altLang="en-US" sz="2800" dirty="0">
                <a:latin typeface="Euclid" panose="02020503060505020303"/>
                <a:ea typeface="华文中宋" panose="02010600040101010101" pitchFamily="2" charset="-122"/>
              </a:rPr>
              <a:t>包含了</a:t>
            </a:r>
            <a:r>
              <a:rPr lang="en-US" altLang="zh-CN" sz="2800" b="1" dirty="0">
                <a:latin typeface="Euclid" panose="02020503060505020303"/>
                <a:ea typeface="华文中宋" panose="02010600040101010101" pitchFamily="2" charset="-122"/>
              </a:rPr>
              <a:t>9</a:t>
            </a:r>
            <a:r>
              <a:rPr lang="zh-CN" altLang="en-US" sz="2800" dirty="0">
                <a:latin typeface="Euclid" panose="02020503060505020303"/>
                <a:ea typeface="华文中宋" panose="02010600040101010101" pitchFamily="2" charset="-122"/>
              </a:rPr>
              <a:t>个游程</a:t>
            </a:r>
            <a:r>
              <a:rPr lang="en-US" altLang="zh-CN" sz="2800" dirty="0">
                <a:latin typeface="Euclid" panose="02020503060505020303"/>
                <a:ea typeface="华文中宋" panose="02010600040101010101" pitchFamily="2" charset="-122"/>
              </a:rPr>
              <a:t>, </a:t>
            </a:r>
            <a:r>
              <a:rPr lang="zh-CN" altLang="en-US" sz="2800" dirty="0">
                <a:latin typeface="Euclid" panose="02020503060505020303"/>
                <a:ea typeface="华文中宋" panose="02010600040101010101" pitchFamily="2" charset="-122"/>
              </a:rPr>
              <a:t>其中</a:t>
            </a:r>
            <a:r>
              <a:rPr lang="en-US" altLang="zh-CN" sz="2800" dirty="0">
                <a:latin typeface="Euclid" panose="02020503060505020303"/>
                <a:ea typeface="华文中宋" panose="02010600040101010101" pitchFamily="2" charset="-122"/>
              </a:rPr>
              <a:t>:</a:t>
            </a:r>
            <a:endParaRPr lang="en-US" altLang="zh-CN" sz="2800" dirty="0">
              <a:latin typeface="Euclid" panose="02020503060505020303"/>
              <a:ea typeface="华文中宋" panose="02010600040101010101" pitchFamily="2" charset="-122"/>
            </a:endParaRPr>
          </a:p>
          <a:p>
            <a:pPr marL="687705" indent="-230505">
              <a:lnSpc>
                <a:spcPct val="125000"/>
              </a:lnSpc>
              <a:buFont typeface="Times New Roman" panose="02020603050405020304" pitchFamily="18" charset="0"/>
              <a:buChar char="‒"/>
              <a:defRPr/>
            </a:pP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3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个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的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游程</a:t>
            </a:r>
            <a:r>
              <a:rPr lang="en-US" altLang="zh-CN" sz="2800" dirty="0">
                <a:latin typeface="Euclid" panose="02020503060505020303" pitchFamily="18" charset="0"/>
                <a:ea typeface="华文中宋" panose="02010600040101010101" pitchFamily="2" charset="-122"/>
              </a:rPr>
              <a:t>: 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000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00110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0111</a:t>
            </a:r>
            <a:endParaRPr lang="en-US" altLang="zh-CN" sz="2800" b="1" dirty="0">
              <a:latin typeface="Euclid" panose="02020503060505020303" pitchFamily="18" charset="0"/>
              <a:ea typeface="华文中宋" panose="02010600040101010101" pitchFamily="2" charset="-122"/>
            </a:endParaRPr>
          </a:p>
          <a:p>
            <a:pPr marL="687705" indent="-230505">
              <a:lnSpc>
                <a:spcPct val="125000"/>
              </a:lnSpc>
              <a:buFont typeface="Times New Roman" panose="02020603050405020304" pitchFamily="18" charset="0"/>
              <a:buChar char="‒"/>
              <a:defRPr/>
            </a:pP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个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0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的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3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游程</a:t>
            </a:r>
            <a:r>
              <a:rPr lang="en-US" altLang="zh-CN" sz="2800" dirty="0">
                <a:latin typeface="Euclid" panose="02020503060505020303" pitchFamily="18" charset="0"/>
                <a:ea typeface="华文中宋" panose="02010600040101010101" pitchFamily="2" charset="-122"/>
              </a:rPr>
              <a:t>: 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000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10011010111</a:t>
            </a:r>
            <a:endParaRPr lang="en-US" altLang="zh-CN" sz="2800" b="1" dirty="0">
              <a:latin typeface="Euclid" panose="02020503060505020303" pitchFamily="18" charset="0"/>
              <a:ea typeface="华文中宋" panose="02010600040101010101" pitchFamily="2" charset="-122"/>
            </a:endParaRPr>
          </a:p>
          <a:p>
            <a:pPr marL="687705" indent="-230505">
              <a:lnSpc>
                <a:spcPct val="125000"/>
              </a:lnSpc>
              <a:buFont typeface="Times New Roman" panose="02020603050405020304" pitchFamily="18" charset="0"/>
              <a:buChar char="‒"/>
              <a:defRPr/>
            </a:pP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个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0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的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2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游程</a:t>
            </a:r>
            <a:r>
              <a:rPr lang="en-US" altLang="zh-CN" sz="2800" dirty="0">
                <a:latin typeface="Euclid" panose="02020503060505020303" pitchFamily="18" charset="0"/>
                <a:ea typeface="华文中宋" panose="02010600040101010101" pitchFamily="2" charset="-122"/>
              </a:rPr>
              <a:t>: 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10001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00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11010111</a:t>
            </a:r>
            <a:endParaRPr lang="en-US" altLang="zh-CN" sz="2800" b="1" dirty="0">
              <a:latin typeface="Euclid" panose="02020503060505020303" pitchFamily="18" charset="0"/>
              <a:ea typeface="华文中宋" panose="02010600040101010101" pitchFamily="2" charset="-122"/>
            </a:endParaRPr>
          </a:p>
          <a:p>
            <a:pPr marL="687705" indent="-230505">
              <a:lnSpc>
                <a:spcPct val="125000"/>
              </a:lnSpc>
              <a:buFont typeface="Times New Roman" panose="02020603050405020304" pitchFamily="18" charset="0"/>
              <a:buChar char="‒"/>
              <a:defRPr/>
            </a:pP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个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的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2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游程</a:t>
            </a:r>
            <a:r>
              <a:rPr lang="en-US" altLang="zh-CN" sz="2800" dirty="0">
                <a:latin typeface="Euclid" panose="02020503060505020303" pitchFamily="18" charset="0"/>
                <a:ea typeface="华文中宋" panose="02010600040101010101" pitchFamily="2" charset="-122"/>
              </a:rPr>
              <a:t>: 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1000100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11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010111</a:t>
            </a:r>
            <a:endParaRPr lang="en-US" altLang="zh-CN" sz="2800" b="1" dirty="0">
              <a:latin typeface="Euclid" panose="02020503060505020303" pitchFamily="18" charset="0"/>
              <a:ea typeface="华文中宋" panose="02010600040101010101" pitchFamily="2" charset="-122"/>
            </a:endParaRPr>
          </a:p>
          <a:p>
            <a:pPr marL="687705" indent="-230505">
              <a:lnSpc>
                <a:spcPct val="125000"/>
              </a:lnSpc>
              <a:buFont typeface="Times New Roman" panose="02020603050405020304" pitchFamily="18" charset="0"/>
              <a:buChar char="‒"/>
              <a:defRPr/>
            </a:pP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2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个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0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的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游程</a:t>
            </a:r>
            <a:r>
              <a:rPr lang="en-US" altLang="zh-CN" sz="2800" dirty="0">
                <a:latin typeface="Euclid" panose="02020503060505020303" pitchFamily="18" charset="0"/>
                <a:ea typeface="华文中宋" panose="02010600040101010101" pitchFamily="2" charset="-122"/>
              </a:rPr>
              <a:t>: 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100010011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0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0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111</a:t>
            </a:r>
            <a:endParaRPr lang="en-US" altLang="zh-CN" sz="2800" b="1" dirty="0">
              <a:latin typeface="Euclid" panose="02020503060505020303" pitchFamily="18" charset="0"/>
              <a:ea typeface="华文中宋" panose="02010600040101010101" pitchFamily="2" charset="-122"/>
            </a:endParaRPr>
          </a:p>
          <a:p>
            <a:pPr marL="687705" indent="-230505">
              <a:lnSpc>
                <a:spcPct val="125000"/>
              </a:lnSpc>
              <a:buFont typeface="Times New Roman" panose="02020603050405020304" pitchFamily="18" charset="0"/>
              <a:buChar char="‒"/>
              <a:defRPr/>
            </a:pP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个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1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的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3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游程</a:t>
            </a:r>
            <a:r>
              <a:rPr lang="en-US" altLang="zh-CN" sz="2800" dirty="0">
                <a:latin typeface="Euclid" panose="02020503060505020303" pitchFamily="18" charset="0"/>
                <a:ea typeface="华文中宋" panose="02010600040101010101" pitchFamily="2" charset="-122"/>
              </a:rPr>
              <a:t>: 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100010011010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111</a:t>
            </a:r>
            <a:endParaRPr lang="en-US" altLang="zh-CN" sz="2800" b="1" dirty="0">
              <a:solidFill>
                <a:srgbClr val="FF0000"/>
              </a:solidFill>
              <a:latin typeface="Euclid" panose="02020503060505020303" pitchFamily="18" charset="0"/>
              <a:ea typeface="华文中宋" panose="02010600040101010101" pitchFamily="2" charset="-122"/>
            </a:endParaRPr>
          </a:p>
        </p:txBody>
      </p:sp>
      <p:sp>
        <p:nvSpPr>
          <p:cNvPr id="37" name="日期占位符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0A29B4-E976-420F-B352-22831370986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38" name="页脚占位符 3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/>
          </p:cNvSpPr>
          <p:nvPr>
            <p:ph idx="1"/>
          </p:nvPr>
        </p:nvSpPr>
        <p:spPr>
          <a:xfrm>
            <a:off x="617538" y="1465262"/>
            <a:ext cx="7886700" cy="4556025"/>
          </a:xfrm>
        </p:spPr>
        <p:txBody>
          <a:bodyPr/>
          <a:lstStyle/>
          <a:p>
            <a:pPr indent="-6350" eaLnBrk="1" hangingPunct="1">
              <a:lnSpc>
                <a:spcPct val="100000"/>
              </a:lnSpc>
              <a:buFontTx/>
              <a:buNone/>
              <a:defRPr/>
            </a:pPr>
            <a:r>
              <a:rPr lang="zh-CN" altLang="en-US" b="0" dirty="0">
                <a:latin typeface="宋体" panose="02010600030101010101" pitchFamily="2" charset="-122"/>
              </a:rPr>
              <a:t>定义</a:t>
            </a:r>
            <a:r>
              <a:rPr lang="en-US" altLang="zh-CN" b="0" dirty="0">
                <a:latin typeface="+mn-lt"/>
              </a:rPr>
              <a:t>: </a:t>
            </a:r>
            <a:r>
              <a:rPr lang="en-US" altLang="zh-CN" i="1" dirty="0">
                <a:latin typeface="Euclid" panose="02020503060505020303" pitchFamily="18" charset="0"/>
              </a:rPr>
              <a:t>GF</a:t>
            </a:r>
            <a:r>
              <a:rPr lang="en-US" altLang="zh-CN" dirty="0">
                <a:latin typeface="Euclid" panose="02020503060505020303" pitchFamily="18" charset="0"/>
              </a:rPr>
              <a:t>(2)</a:t>
            </a:r>
            <a:r>
              <a:rPr lang="zh-CN" altLang="en-US" b="0" dirty="0"/>
              <a:t>上</a:t>
            </a:r>
            <a:r>
              <a:rPr lang="zh-CN" altLang="en-US" b="0" dirty="0">
                <a:solidFill>
                  <a:srgbClr val="FF0000"/>
                </a:solidFill>
              </a:rPr>
              <a:t>周期为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T </a:t>
            </a:r>
            <a:r>
              <a:rPr lang="zh-CN" altLang="en-US" b="0" dirty="0"/>
              <a:t>的序列</a:t>
            </a:r>
            <a:r>
              <a:rPr lang="en-US" altLang="zh-CN" dirty="0">
                <a:latin typeface="Euclid" panose="02020503060505020303" pitchFamily="18" charset="0"/>
              </a:rPr>
              <a:t>{</a:t>
            </a:r>
            <a:r>
              <a:rPr lang="en-US" altLang="zh-CN" i="1" dirty="0"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latin typeface="Euclid" panose="02020503060505020303" pitchFamily="18" charset="0"/>
              </a:rPr>
              <a:t>i</a:t>
            </a:r>
            <a:r>
              <a:rPr lang="en-US" altLang="zh-CN" dirty="0">
                <a:latin typeface="Euclid" panose="02020503060505020303" pitchFamily="18" charset="0"/>
              </a:rPr>
              <a:t>}</a:t>
            </a:r>
            <a:r>
              <a:rPr lang="zh-CN" altLang="en-US" b="0" dirty="0"/>
              <a:t>的</a:t>
            </a:r>
            <a:r>
              <a:rPr lang="zh-CN" altLang="en-US" b="0" dirty="0">
                <a:solidFill>
                  <a:srgbClr val="FF0000"/>
                </a:solidFill>
              </a:rPr>
              <a:t>自相关函数</a:t>
            </a:r>
            <a:r>
              <a:rPr lang="zh-CN" altLang="en-US" b="0" dirty="0"/>
              <a:t>定义为</a:t>
            </a:r>
            <a:endParaRPr lang="en-US" altLang="zh-CN" b="0" dirty="0"/>
          </a:p>
          <a:p>
            <a:pPr indent="-6350" eaLnBrk="1" hangingPunct="1">
              <a:lnSpc>
                <a:spcPct val="100000"/>
              </a:lnSpc>
              <a:spcBef>
                <a:spcPts val="3600"/>
              </a:spcBef>
              <a:buFontTx/>
              <a:buNone/>
              <a:defRPr/>
            </a:pP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l-GR" altLang="zh-CN" i="1" dirty="0">
                <a:latin typeface="Euclid" panose="02020503060505020303" pitchFamily="18" charset="0"/>
              </a:rPr>
              <a:t>τ</a:t>
            </a:r>
            <a:r>
              <a:rPr lang="en-US" altLang="zh-CN" dirty="0"/>
              <a:t>) =</a:t>
            </a:r>
            <a:endParaRPr lang="en-US" altLang="zh-CN" dirty="0"/>
          </a:p>
          <a:p>
            <a:pPr indent="-6350" eaLnBrk="1" hangingPunct="1">
              <a:lnSpc>
                <a:spcPct val="100000"/>
              </a:lnSpc>
              <a:buFontTx/>
              <a:buNone/>
              <a:defRPr/>
            </a:pPr>
            <a:endParaRPr lang="en-US" altLang="zh-CN" dirty="0">
              <a:solidFill>
                <a:schemeClr val="tx2"/>
              </a:solidFill>
            </a:endParaRPr>
          </a:p>
          <a:p>
            <a:pPr indent="-635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b="0" dirty="0">
                <a:solidFill>
                  <a:srgbClr val="000000"/>
                </a:solidFill>
              </a:rPr>
              <a:t>当 </a:t>
            </a:r>
            <a:r>
              <a:rPr lang="el-GR" altLang="zh-CN" i="1" dirty="0">
                <a:solidFill>
                  <a:srgbClr val="000000"/>
                </a:solidFill>
                <a:latin typeface="Euclid" panose="02020503060505020303" pitchFamily="18" charset="0"/>
              </a:rPr>
              <a:t>τ</a:t>
            </a:r>
            <a:r>
              <a:rPr lang="en-US" altLang="zh-CN" dirty="0">
                <a:solidFill>
                  <a:srgbClr val="000000"/>
                </a:solidFill>
                <a:latin typeface="Euclid" panose="02020503060505020303" pitchFamily="18" charset="0"/>
              </a:rPr>
              <a:t> = 0 </a:t>
            </a:r>
            <a:r>
              <a:rPr lang="zh-CN" altLang="en-US" b="0" dirty="0">
                <a:solidFill>
                  <a:srgbClr val="000000"/>
                </a:solidFill>
              </a:rPr>
              <a:t>时</a:t>
            </a:r>
            <a:r>
              <a:rPr lang="en-US" altLang="zh-CN" b="0" dirty="0">
                <a:solidFill>
                  <a:srgbClr val="000000"/>
                </a:solidFill>
              </a:rPr>
              <a:t>,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Euclid" panose="02020503060505020303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Euclid" panose="02020503060505020303" pitchFamily="18" charset="0"/>
              </a:rPr>
              <a:t>(</a:t>
            </a:r>
            <a:r>
              <a:rPr lang="el-GR" altLang="zh-CN" i="1" dirty="0">
                <a:solidFill>
                  <a:srgbClr val="000000"/>
                </a:solidFill>
                <a:latin typeface="Euclid" panose="02020503060505020303" pitchFamily="18" charset="0"/>
              </a:rPr>
              <a:t>τ</a:t>
            </a:r>
            <a:r>
              <a:rPr lang="en-US" altLang="zh-CN" dirty="0">
                <a:solidFill>
                  <a:srgbClr val="000000"/>
                </a:solidFill>
                <a:latin typeface="Euclid" panose="02020503060505020303" pitchFamily="18" charset="0"/>
              </a:rPr>
              <a:t>) = 1</a:t>
            </a:r>
            <a:r>
              <a:rPr lang="en-US" altLang="zh-CN" b="0" dirty="0">
                <a:solidFill>
                  <a:srgbClr val="000000"/>
                </a:solidFill>
                <a:latin typeface="+mn-lt"/>
              </a:rPr>
              <a:t>; </a:t>
            </a:r>
            <a:r>
              <a:rPr lang="zh-CN" altLang="en-US" b="0" dirty="0">
                <a:solidFill>
                  <a:srgbClr val="000000"/>
                </a:solidFill>
              </a:rPr>
              <a:t>当</a:t>
            </a:r>
            <a:r>
              <a:rPr lang="el-GR" altLang="zh-CN" i="1" dirty="0">
                <a:solidFill>
                  <a:srgbClr val="000000"/>
                </a:solidFill>
                <a:latin typeface="Euclid" panose="02020503060505020303" pitchFamily="18" charset="0"/>
              </a:rPr>
              <a:t>τ</a:t>
            </a:r>
            <a:r>
              <a:rPr lang="en-US" altLang="zh-CN" dirty="0">
                <a:solidFill>
                  <a:srgbClr val="000000"/>
                </a:solidFill>
                <a:latin typeface="Euclid" panose="02020503060505020303" pitchFamily="18" charset="0"/>
              </a:rPr>
              <a:t> ≠ 0</a:t>
            </a:r>
            <a:r>
              <a:rPr lang="zh-CN" altLang="en-US" b="0" dirty="0">
                <a:solidFill>
                  <a:srgbClr val="000000"/>
                </a:solidFill>
              </a:rPr>
              <a:t>时</a:t>
            </a:r>
            <a:r>
              <a:rPr lang="en-US" altLang="zh-CN" b="0" dirty="0">
                <a:solidFill>
                  <a:srgbClr val="000000"/>
                </a:solidFill>
              </a:rPr>
              <a:t>, </a:t>
            </a:r>
            <a:r>
              <a:rPr lang="zh-CN" altLang="en-US" b="0" dirty="0">
                <a:solidFill>
                  <a:srgbClr val="000000"/>
                </a:solidFill>
              </a:rPr>
              <a:t>称</a:t>
            </a:r>
            <a:r>
              <a:rPr lang="en-US" altLang="zh-CN" i="1" dirty="0">
                <a:solidFill>
                  <a:srgbClr val="000000"/>
                </a:solidFill>
                <a:latin typeface="Euclid" panose="02020503060505020303" pitchFamily="18" charset="0"/>
              </a:rPr>
              <a:t>R</a:t>
            </a:r>
            <a:r>
              <a:rPr lang="en-US" altLang="zh-CN" dirty="0">
                <a:solidFill>
                  <a:srgbClr val="000000"/>
                </a:solidFill>
                <a:latin typeface="Euclid" panose="02020503060505020303" pitchFamily="18" charset="0"/>
              </a:rPr>
              <a:t>(</a:t>
            </a:r>
            <a:r>
              <a:rPr lang="el-GR" altLang="zh-CN" i="1" dirty="0">
                <a:solidFill>
                  <a:srgbClr val="000000"/>
                </a:solidFill>
                <a:latin typeface="Euclid" panose="02020503060505020303" pitchFamily="18" charset="0"/>
              </a:rPr>
              <a:t>τ</a:t>
            </a:r>
            <a:r>
              <a:rPr lang="en-US" altLang="zh-CN" dirty="0">
                <a:solidFill>
                  <a:srgbClr val="000000"/>
                </a:solidFill>
                <a:latin typeface="Euclid" panose="02020503060505020303" pitchFamily="18" charset="0"/>
              </a:rPr>
              <a:t>)</a:t>
            </a:r>
            <a:r>
              <a:rPr lang="zh-CN" altLang="en-US" b="0" dirty="0">
                <a:solidFill>
                  <a:srgbClr val="000000"/>
                </a:solidFill>
              </a:rPr>
              <a:t>为</a:t>
            </a:r>
            <a:r>
              <a:rPr lang="zh-CN" altLang="en-US" b="0" dirty="0">
                <a:solidFill>
                  <a:srgbClr val="FF0000"/>
                </a:solidFill>
              </a:rPr>
              <a:t>异相自相关函数</a:t>
            </a:r>
            <a:r>
              <a:rPr lang="zh-CN" altLang="en-US" b="0" dirty="0">
                <a:solidFill>
                  <a:srgbClr val="000000"/>
                </a:solidFill>
              </a:rPr>
              <a:t>。</a:t>
            </a:r>
            <a:endParaRPr lang="en-US" altLang="zh-CN" b="0" dirty="0">
              <a:solidFill>
                <a:srgbClr val="000000"/>
              </a:solidFill>
            </a:endParaRPr>
          </a:p>
          <a:p>
            <a:pPr indent="-6350" eaLnBrk="1" hangingPunct="1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sz="2400" b="0" dirty="0">
                <a:solidFill>
                  <a:srgbClr val="000000"/>
                </a:solidFill>
              </a:rPr>
              <a:t>定义中的和式表示序列</a:t>
            </a:r>
            <a:r>
              <a:rPr lang="en-US" altLang="zh-CN" sz="2400" dirty="0">
                <a:solidFill>
                  <a:srgbClr val="FF0000"/>
                </a:solidFill>
                <a:latin typeface="Euclid" panose="02020503060505020303" pitchFamily="18" charset="0"/>
              </a:rPr>
              <a:t>{</a:t>
            </a:r>
            <a:r>
              <a:rPr lang="en-US" altLang="zh-CN" sz="2400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Euclid" panose="02020503060505020303" pitchFamily="18" charset="0"/>
              </a:rPr>
              <a:t>}</a:t>
            </a:r>
            <a:r>
              <a:rPr lang="zh-CN" altLang="en-US" sz="2400" b="0" dirty="0">
                <a:solidFill>
                  <a:srgbClr val="000000"/>
                </a:solidFill>
                <a:latin typeface="Euclid" panose="02020503060505020303" pitchFamily="18" charset="0"/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  <a:latin typeface="Euclid" panose="02020503060505020303" pitchFamily="18" charset="0"/>
              </a:rPr>
              <a:t>{</a:t>
            </a:r>
            <a:r>
              <a:rPr lang="en-US" altLang="zh-CN" sz="2400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sz="2400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l-GR" altLang="zh-CN" sz="2400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τ</a:t>
            </a:r>
            <a:r>
              <a:rPr lang="en-US" altLang="zh-CN" sz="2400" dirty="0">
                <a:solidFill>
                  <a:srgbClr val="FF0000"/>
                </a:solidFill>
                <a:latin typeface="Euclid" panose="02020503060505020303" pitchFamily="18" charset="0"/>
              </a:rPr>
              <a:t>}</a:t>
            </a:r>
            <a:r>
              <a:rPr lang="en-US" altLang="zh-CN" sz="2400" dirty="0">
                <a:solidFill>
                  <a:srgbClr val="000000"/>
                </a:solidFill>
                <a:latin typeface="Euclid" panose="02020503060505020303" pitchFamily="18" charset="0"/>
              </a:rPr>
              <a:t>(</a:t>
            </a:r>
            <a:r>
              <a:rPr lang="zh-CN" altLang="en-US" sz="2400" b="0" dirty="0">
                <a:solidFill>
                  <a:srgbClr val="000000"/>
                </a:solidFill>
                <a:latin typeface="Euclid" panose="02020503060505020303" pitchFamily="18" charset="0"/>
              </a:rPr>
              <a:t>序列</a:t>
            </a:r>
            <a:r>
              <a:rPr lang="en-US" altLang="zh-CN" sz="2400" dirty="0">
                <a:solidFill>
                  <a:srgbClr val="000000"/>
                </a:solidFill>
                <a:latin typeface="Euclid" panose="02020503060505020303" pitchFamily="18" charset="0"/>
              </a:rPr>
              <a:t>{</a:t>
            </a:r>
            <a:r>
              <a:rPr lang="en-US" altLang="zh-CN" sz="2400" i="1" dirty="0">
                <a:solidFill>
                  <a:srgbClr val="00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sz="2400" i="1" baseline="-25000" dirty="0">
                <a:solidFill>
                  <a:srgbClr val="00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sz="2400" dirty="0">
                <a:solidFill>
                  <a:srgbClr val="000000"/>
                </a:solidFill>
                <a:latin typeface="Euclid" panose="02020503060505020303" pitchFamily="18" charset="0"/>
              </a:rPr>
              <a:t>}</a:t>
            </a:r>
            <a:r>
              <a:rPr lang="zh-CN" altLang="en-US" sz="2400" b="0" dirty="0">
                <a:solidFill>
                  <a:srgbClr val="000000"/>
                </a:solidFill>
              </a:rPr>
              <a:t>向后平移</a:t>
            </a:r>
            <a:r>
              <a:rPr lang="el-GR" altLang="zh-CN" sz="2400" i="1" dirty="0">
                <a:solidFill>
                  <a:srgbClr val="000000"/>
                </a:solidFill>
                <a:latin typeface="Euclid" panose="02020503060505020303" pitchFamily="18" charset="0"/>
              </a:rPr>
              <a:t>τ</a:t>
            </a:r>
            <a:r>
              <a:rPr lang="zh-CN" altLang="en-US" sz="2400" dirty="0">
                <a:solidFill>
                  <a:srgbClr val="000000"/>
                </a:solidFill>
                <a:latin typeface="Euclid" panose="02020503060505020303" pitchFamily="18" charset="0"/>
              </a:rPr>
              <a:t>位</a:t>
            </a:r>
            <a:r>
              <a:rPr lang="en-US" altLang="zh-CN" sz="2400" dirty="0">
                <a:solidFill>
                  <a:srgbClr val="000000"/>
                </a:solidFill>
                <a:latin typeface="Euclid" panose="02020503060505020303" pitchFamily="18" charset="0"/>
              </a:rPr>
              <a:t>)</a:t>
            </a:r>
            <a:r>
              <a:rPr lang="zh-CN" altLang="en-US" sz="2400" b="0" dirty="0">
                <a:solidFill>
                  <a:srgbClr val="000000"/>
                </a:solidFill>
              </a:rPr>
              <a:t>在一个周期内相同的位数与对应位不同的位数之差。同为</a:t>
            </a:r>
            <a:r>
              <a:rPr lang="en-US" altLang="zh-CN" sz="2400" dirty="0">
                <a:solidFill>
                  <a:srgbClr val="000000"/>
                </a:solidFill>
                <a:latin typeface="Euclid" panose="02020503060505020303" pitchFamily="18" charset="0"/>
              </a:rPr>
              <a:t>0</a:t>
            </a:r>
            <a:r>
              <a:rPr lang="zh-CN" altLang="en-US" sz="2400" b="0" dirty="0">
                <a:solidFill>
                  <a:srgbClr val="000000"/>
                </a:solidFill>
                <a:latin typeface="Euclid" panose="02020503060505020303" pitchFamily="18" charset="0"/>
              </a:rPr>
              <a:t>或</a:t>
            </a:r>
            <a:r>
              <a:rPr lang="en-US" altLang="zh-CN" sz="2400" dirty="0">
                <a:solidFill>
                  <a:srgbClr val="000000"/>
                </a:solidFill>
                <a:latin typeface="Euclid" panose="02020503060505020303" pitchFamily="18" charset="0"/>
              </a:rPr>
              <a:t>1</a:t>
            </a:r>
            <a:r>
              <a:rPr lang="zh-CN" altLang="en-US" sz="2400" b="0" dirty="0">
                <a:solidFill>
                  <a:srgbClr val="000000"/>
                </a:solidFill>
                <a:latin typeface="Euclid" panose="02020503060505020303" pitchFamily="18" charset="0"/>
              </a:rPr>
              <a:t>时取</a:t>
            </a:r>
            <a:r>
              <a:rPr lang="en-US" altLang="zh-CN" sz="2400" dirty="0">
                <a:solidFill>
                  <a:srgbClr val="00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Euclid" panose="02020503060505020303" pitchFamily="18" charset="0"/>
              </a:rPr>
              <a:t>, </a:t>
            </a:r>
            <a:r>
              <a:rPr lang="zh-CN" altLang="en-US" sz="2400" b="0" dirty="0">
                <a:solidFill>
                  <a:srgbClr val="000000"/>
                </a:solidFill>
                <a:latin typeface="Euclid" panose="02020503060505020303" pitchFamily="18" charset="0"/>
              </a:rPr>
              <a:t>不同时取</a:t>
            </a:r>
            <a:r>
              <a:rPr lang="en-US" altLang="zh-CN" sz="2400" dirty="0">
                <a:solidFill>
                  <a:srgbClr val="000000"/>
                </a:solidFill>
                <a:latin typeface="Euclid" panose="02020503060505020303" pitchFamily="18" charset="0"/>
              </a:rPr>
              <a:t>-1</a:t>
            </a:r>
            <a:r>
              <a:rPr lang="zh-CN" altLang="en-US" sz="2400" b="0" dirty="0">
                <a:solidFill>
                  <a:srgbClr val="000000"/>
                </a:solidFill>
                <a:latin typeface="Euclid" panose="02020503060505020303" pitchFamily="18" charset="0"/>
              </a:rPr>
              <a:t>。</a:t>
            </a:r>
            <a:endParaRPr lang="zh-CN" altLang="en-US" sz="2400" b="0" dirty="0">
              <a:solidFill>
                <a:srgbClr val="000000"/>
              </a:solidFill>
              <a:latin typeface="Euclid" panose="02020503060505020303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2731574A-868C-484F-8626-0DBEC9C82DC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712" y="2655648"/>
            <a:ext cx="6120680" cy="773352"/>
          </a:xfrm>
          <a:prstGeom prst="rect">
            <a:avLst/>
          </a:prstGeom>
        </p:spPr>
      </p:pic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.2  线性反馈移位寄存器</a:t>
            </a:r>
            <a:endParaRPr lang="zh-CN" altLang="en-US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1026"/>
          <p:cNvSpPr>
            <a:spLocks noGrp="1" noChangeArrowheads="1"/>
          </p:cNvSpPr>
          <p:nvPr>
            <p:ph idx="1"/>
          </p:nvPr>
        </p:nvSpPr>
        <p:spPr>
          <a:xfrm>
            <a:off x="617538" y="1393255"/>
            <a:ext cx="8058918" cy="4844057"/>
          </a:xfrm>
        </p:spPr>
        <p:txBody>
          <a:bodyPr/>
          <a:lstStyle/>
          <a:p>
            <a:pPr indent="-6350" eaLnBrk="1" hangingPunct="1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dirty="0" err="1">
                <a:latin typeface="Euclid" panose="02020503060505020303" pitchFamily="18" charset="0"/>
              </a:rPr>
              <a:t>Golomb</a:t>
            </a:r>
            <a:r>
              <a:rPr lang="zh-CN" altLang="en-US" b="0" dirty="0"/>
              <a:t>对伪随机周期序列提出了应满足的如下</a:t>
            </a:r>
            <a:r>
              <a:rPr lang="zh-CN" altLang="en-US" dirty="0">
                <a:latin typeface="Euclid" panose="02020503060505020303"/>
              </a:rPr>
              <a:t>3</a:t>
            </a:r>
            <a:r>
              <a:rPr lang="zh-CN" altLang="en-US" b="0" dirty="0"/>
              <a:t>个</a:t>
            </a:r>
            <a:r>
              <a:rPr lang="zh-CN" altLang="en-US" b="0" dirty="0">
                <a:solidFill>
                  <a:srgbClr val="FF0000"/>
                </a:solidFill>
              </a:rPr>
              <a:t>随机性公设</a:t>
            </a:r>
            <a:r>
              <a:rPr lang="en-US" altLang="zh-CN" b="0" dirty="0"/>
              <a:t>: </a:t>
            </a:r>
            <a:r>
              <a:rPr lang="zh-CN" altLang="en-US" b="0" dirty="0"/>
              <a:t> </a:t>
            </a:r>
            <a:endParaRPr lang="zh-CN" altLang="en-US" b="0" dirty="0"/>
          </a:p>
          <a:p>
            <a:pPr marL="679450" indent="-45720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0" dirty="0">
                <a:solidFill>
                  <a:srgbClr val="FF0000"/>
                </a:solidFill>
              </a:rPr>
              <a:t>在序列的一个周期内</a:t>
            </a:r>
            <a:r>
              <a:rPr lang="en-US" altLang="zh-CN" b="0" dirty="0">
                <a:solidFill>
                  <a:srgbClr val="FF0000"/>
                </a:solidFill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/>
              </a:rPr>
              <a:t>0</a:t>
            </a:r>
            <a:r>
              <a:rPr lang="zh-CN" altLang="en-US" b="0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/>
              </a:rPr>
              <a:t>1</a:t>
            </a:r>
            <a:r>
              <a:rPr lang="zh-CN" altLang="en-US" b="0" dirty="0">
                <a:solidFill>
                  <a:srgbClr val="FF0000"/>
                </a:solidFill>
              </a:rPr>
              <a:t>的个数相差至多为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zh-CN" altLang="en-US" b="0" dirty="0">
                <a:solidFill>
                  <a:srgbClr val="FF0000"/>
                </a:solidFill>
              </a:rPr>
              <a:t>。</a:t>
            </a:r>
            <a:endParaRPr lang="en-US" altLang="zh-CN" b="0" dirty="0">
              <a:solidFill>
                <a:srgbClr val="FF0000"/>
              </a:solidFill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  <a:defRPr/>
            </a:pPr>
            <a:r>
              <a:rPr lang="zh-CN" altLang="en-US" b="0" dirty="0">
                <a:solidFill>
                  <a:schemeClr val="tx1"/>
                </a:solidFill>
              </a:rPr>
              <a:t>说明 </a:t>
            </a:r>
            <a:r>
              <a:rPr lang="en-US" altLang="zh-CN" dirty="0">
                <a:solidFill>
                  <a:schemeClr val="tx1"/>
                </a:solidFill>
                <a:latin typeface="Euclid" panose="02020503060505020303" pitchFamily="18" charset="0"/>
              </a:rPr>
              <a:t>{</a:t>
            </a:r>
            <a:r>
              <a:rPr lang="en-US" altLang="zh-CN" i="1" dirty="0">
                <a:solidFill>
                  <a:schemeClr val="tx1"/>
                </a:solidFill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solidFill>
                  <a:schemeClr val="tx1"/>
                </a:solidFill>
                <a:latin typeface="Euclid" panose="02020503060505020303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Euclid" panose="02020503060505020303" pitchFamily="18" charset="0"/>
              </a:rPr>
              <a:t>}</a:t>
            </a:r>
            <a:r>
              <a:rPr lang="zh-CN" altLang="en-US" dirty="0">
                <a:solidFill>
                  <a:schemeClr val="tx1"/>
                </a:solidFill>
                <a:latin typeface="Euclid" panose="02020503060505020303" pitchFamily="18" charset="0"/>
              </a:rPr>
              <a:t> </a:t>
            </a:r>
            <a:r>
              <a:rPr lang="zh-CN" altLang="en-US" b="0" dirty="0">
                <a:solidFill>
                  <a:schemeClr val="tx1"/>
                </a:solidFill>
              </a:rPr>
              <a:t>中</a:t>
            </a:r>
            <a:r>
              <a:rPr lang="zh-CN" altLang="en-US" dirty="0">
                <a:solidFill>
                  <a:schemeClr val="tx1"/>
                </a:solidFill>
                <a:latin typeface="Euclid" panose="02020503060505020303" pitchFamily="18" charset="0"/>
              </a:rPr>
              <a:t>0</a:t>
            </a:r>
            <a:r>
              <a:rPr lang="zh-CN" altLang="en-US" b="0" dirty="0">
                <a:solidFill>
                  <a:schemeClr val="tx1"/>
                </a:solidFill>
              </a:rPr>
              <a:t>与</a:t>
            </a:r>
            <a:r>
              <a:rPr lang="zh-CN" altLang="en-US" dirty="0">
                <a:solidFill>
                  <a:schemeClr val="tx1"/>
                </a:solidFill>
                <a:latin typeface="Euclid" panose="02020503060505020303" pitchFamily="18" charset="0"/>
              </a:rPr>
              <a:t>1</a:t>
            </a:r>
            <a:r>
              <a:rPr lang="zh-CN" altLang="en-US" b="0" dirty="0">
                <a:solidFill>
                  <a:schemeClr val="tx1"/>
                </a:solidFill>
              </a:rPr>
              <a:t>出现的概率基本上相同</a:t>
            </a:r>
            <a:endParaRPr lang="en-US" altLang="zh-CN" b="0" dirty="0">
              <a:solidFill>
                <a:schemeClr val="tx1"/>
              </a:solidFill>
            </a:endParaRPr>
          </a:p>
          <a:p>
            <a:pPr marL="679450" indent="-45720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0" dirty="0">
                <a:solidFill>
                  <a:srgbClr val="FF0000"/>
                </a:solidFill>
              </a:rPr>
              <a:t>在序列的一个周期内</a:t>
            </a:r>
            <a:r>
              <a:rPr lang="en-US" altLang="zh-CN" b="0" dirty="0">
                <a:solidFill>
                  <a:srgbClr val="FF0000"/>
                </a:solidFill>
              </a:rPr>
              <a:t>, </a:t>
            </a:r>
            <a:r>
              <a:rPr lang="zh-CN" altLang="en-US" b="0" dirty="0">
                <a:solidFill>
                  <a:srgbClr val="FF0000"/>
                </a:solidFill>
              </a:rPr>
              <a:t>长为</a:t>
            </a:r>
            <a:r>
              <a:rPr lang="en-US" altLang="zh-CN" i="1" dirty="0" err="1">
                <a:solidFill>
                  <a:srgbClr val="FF0000"/>
                </a:solidFill>
                <a:latin typeface="Euclid" panose="02020503060505020303"/>
              </a:rPr>
              <a:t>i</a:t>
            </a:r>
            <a:r>
              <a:rPr lang="zh-CN" altLang="en-US" b="0" dirty="0">
                <a:solidFill>
                  <a:srgbClr val="FF0000"/>
                </a:solidFill>
              </a:rPr>
              <a:t>的游程占游程总数的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1/2</a:t>
            </a:r>
            <a:r>
              <a:rPr lang="en-US" altLang="zh-CN" i="1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i 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i="1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 = 1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b="0" dirty="0">
                <a:solidFill>
                  <a:srgbClr val="FF0000"/>
                </a:solidFill>
                <a:latin typeface="+mn-lt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···)</a:t>
            </a:r>
            <a:r>
              <a:rPr lang="en-US" altLang="zh-CN" b="0" dirty="0">
                <a:solidFill>
                  <a:srgbClr val="FF0000"/>
                </a:solidFill>
              </a:rPr>
              <a:t>, </a:t>
            </a:r>
            <a:r>
              <a:rPr lang="zh-CN" altLang="en-US" b="0" dirty="0">
                <a:solidFill>
                  <a:srgbClr val="FF0000"/>
                </a:solidFill>
              </a:rPr>
              <a:t>且在等长的游程中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/>
              </a:rPr>
              <a:t>0</a:t>
            </a:r>
            <a:r>
              <a:rPr lang="zh-CN" altLang="en-US" b="0" dirty="0">
                <a:solidFill>
                  <a:srgbClr val="FF0000"/>
                </a:solidFill>
              </a:rPr>
              <a:t>的游程个数和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/>
              </a:rPr>
              <a:t>1</a:t>
            </a:r>
            <a:r>
              <a:rPr lang="zh-CN" altLang="en-US" b="0" dirty="0">
                <a:solidFill>
                  <a:srgbClr val="FF0000"/>
                </a:solidFill>
              </a:rPr>
              <a:t>的游程个数相等。</a:t>
            </a:r>
            <a:endParaRPr lang="en-US" altLang="zh-CN" b="0" dirty="0">
              <a:solidFill>
                <a:srgbClr val="FF0000"/>
              </a:solidFill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  <a:defRPr/>
            </a:pPr>
            <a:r>
              <a:rPr lang="zh-CN" altLang="en-US" b="0" dirty="0">
                <a:solidFill>
                  <a:schemeClr val="tx1"/>
                </a:solidFill>
              </a:rPr>
              <a:t>说明0与1在序列中每一位置上出现的概率相同</a:t>
            </a:r>
            <a:endParaRPr lang="en-US" altLang="zh-CN" b="0" dirty="0">
              <a:solidFill>
                <a:schemeClr val="tx1"/>
              </a:solidFill>
            </a:endParaRPr>
          </a:p>
          <a:p>
            <a:pPr marL="679450" indent="-45720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0" dirty="0">
                <a:solidFill>
                  <a:srgbClr val="FF0000"/>
                </a:solidFill>
              </a:rPr>
              <a:t>异相自相关函数是一个常数。</a:t>
            </a:r>
            <a:endParaRPr lang="en-US" altLang="zh-CN" b="0" dirty="0">
              <a:solidFill>
                <a:srgbClr val="FF0000"/>
              </a:solidFill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  <a:defRPr/>
            </a:pPr>
            <a:r>
              <a:rPr lang="zh-CN" altLang="en-US" b="0" dirty="0">
                <a:solidFill>
                  <a:schemeClr val="tx1"/>
                </a:solidFill>
              </a:rPr>
              <a:t>意味着通过对序列与其平移后的序列做比较</a:t>
            </a:r>
            <a:r>
              <a:rPr lang="en-US" altLang="zh-CN" b="0" dirty="0">
                <a:solidFill>
                  <a:schemeClr val="tx1"/>
                </a:solidFill>
              </a:rPr>
              <a:t>, </a:t>
            </a:r>
            <a:r>
              <a:rPr lang="zh-CN" altLang="en-US" b="0" dirty="0">
                <a:solidFill>
                  <a:schemeClr val="tx1"/>
                </a:solidFill>
              </a:rPr>
              <a:t>不能给出其他任何信息。</a:t>
            </a:r>
            <a:endParaRPr lang="zh-CN" altLang="en-US" b="0" dirty="0">
              <a:solidFill>
                <a:schemeClr val="tx1"/>
              </a:solidFill>
            </a:endParaRPr>
          </a:p>
          <a:p>
            <a:pPr marL="679450" indent="-457200" eaLnBrk="1" hangingPunct="1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zh-CN" altLang="en-US" b="0" dirty="0"/>
          </a:p>
          <a:p>
            <a:pPr indent="-6350" eaLnBrk="1" hangingPunct="1">
              <a:buFontTx/>
              <a:buNone/>
              <a:defRPr/>
            </a:pPr>
            <a:endParaRPr lang="zh-CN" altLang="en-US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27A0B1D1-5A3F-4F25-A0C8-8910BA1B3CD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.2  线性反馈移位寄存器</a:t>
            </a:r>
            <a:endParaRPr lang="zh-CN" altLang="en-US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kern="0" dirty="0">
                <a:solidFill>
                  <a:srgbClr val="002060"/>
                </a:solidFill>
              </a:rPr>
              <a:t>一次一密密码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ts val="38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0" kern="0" dirty="0">
                <a:solidFill>
                  <a:srgbClr val="000000"/>
                </a:solidFill>
                <a:latin typeface="Euclid" panose="02020503060505020303" pitchFamily="18" charset="0"/>
              </a:rPr>
              <a:t>明文：</a:t>
            </a:r>
            <a:r>
              <a:rPr lang="en-US" altLang="zh-CN" i="1" dirty="0">
                <a:latin typeface="Euclid" panose="02020503060505020303" pitchFamily="18" charset="0"/>
              </a:rPr>
              <a:t>x </a:t>
            </a:r>
            <a:r>
              <a:rPr lang="en-US" altLang="zh-CN" dirty="0">
                <a:latin typeface="Euclid" panose="02020503060505020303" pitchFamily="18" charset="0"/>
              </a:rPr>
              <a:t>= </a:t>
            </a:r>
            <a:r>
              <a:rPr lang="en-US" altLang="zh-CN" i="1" dirty="0">
                <a:latin typeface="Euclid" panose="02020503060505020303" pitchFamily="18" charset="0"/>
              </a:rPr>
              <a:t>x</a:t>
            </a:r>
            <a:r>
              <a:rPr lang="en-US" altLang="zh-CN" baseline="-25000" dirty="0">
                <a:latin typeface="Euclid" panose="02020503060505020303" pitchFamily="18" charset="0"/>
              </a:rPr>
              <a:t>0</a:t>
            </a:r>
            <a:r>
              <a:rPr lang="en-US" altLang="zh-CN" i="1" dirty="0">
                <a:latin typeface="Euclid" panose="02020503060505020303" pitchFamily="18" charset="0"/>
              </a:rPr>
              <a:t>x</a:t>
            </a:r>
            <a:r>
              <a:rPr lang="en-US" altLang="zh-CN" baseline="-25000" dirty="0">
                <a:latin typeface="Euclid" panose="02020503060505020303" pitchFamily="18" charset="0"/>
              </a:rPr>
              <a:t>1</a:t>
            </a:r>
            <a:r>
              <a:rPr lang="en-US" altLang="zh-CN" i="1" dirty="0">
                <a:latin typeface="Euclid" panose="02020503060505020303" pitchFamily="18" charset="0"/>
              </a:rPr>
              <a:t>x</a:t>
            </a:r>
            <a:r>
              <a:rPr lang="en-US" altLang="zh-CN" baseline="-25000" dirty="0">
                <a:latin typeface="Euclid" panose="02020503060505020303" pitchFamily="18" charset="0"/>
              </a:rPr>
              <a:t>2</a:t>
            </a:r>
            <a:r>
              <a:rPr lang="en-US" altLang="zh-CN" dirty="0">
                <a:latin typeface="Euclid" panose="02020503060505020303" pitchFamily="18" charset="0"/>
              </a:rPr>
              <a:t>…</a:t>
            </a:r>
            <a:endParaRPr lang="en-US" altLang="zh-CN" dirty="0">
              <a:latin typeface="Euclid" panose="02020503060505020303" pitchFamily="18" charset="0"/>
            </a:endParaRPr>
          </a:p>
          <a:p>
            <a:pPr eaLnBrk="1" hangingPunct="1">
              <a:lnSpc>
                <a:spcPts val="38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0" dirty="0">
                <a:latin typeface="Euclid" panose="02020503060505020303" pitchFamily="18" charset="0"/>
              </a:rPr>
              <a:t>密钥：</a:t>
            </a:r>
            <a:r>
              <a:rPr lang="en-US" altLang="zh-CN" i="1" dirty="0">
                <a:latin typeface="Euclid" panose="02020503060505020303" pitchFamily="18" charset="0"/>
              </a:rPr>
              <a:t>k </a:t>
            </a:r>
            <a:r>
              <a:rPr lang="en-US" altLang="zh-CN" dirty="0">
                <a:latin typeface="Euclid" panose="02020503060505020303" pitchFamily="18" charset="0"/>
              </a:rPr>
              <a:t>= </a:t>
            </a:r>
            <a:r>
              <a:rPr lang="en-US" altLang="zh-CN" i="1" dirty="0">
                <a:latin typeface="Euclid" panose="02020503060505020303" pitchFamily="18" charset="0"/>
              </a:rPr>
              <a:t>k</a:t>
            </a:r>
            <a:r>
              <a:rPr lang="en-US" altLang="zh-CN" baseline="-25000" dirty="0">
                <a:latin typeface="Euclid" panose="02020503060505020303" pitchFamily="18" charset="0"/>
              </a:rPr>
              <a:t>0</a:t>
            </a:r>
            <a:r>
              <a:rPr lang="en-US" altLang="zh-CN" i="1" dirty="0">
                <a:latin typeface="Euclid" panose="02020503060505020303" pitchFamily="18" charset="0"/>
              </a:rPr>
              <a:t>k</a:t>
            </a:r>
            <a:r>
              <a:rPr lang="en-US" altLang="zh-CN" baseline="-25000" dirty="0">
                <a:latin typeface="Euclid" panose="02020503060505020303" pitchFamily="18" charset="0"/>
              </a:rPr>
              <a:t>1</a:t>
            </a:r>
            <a:r>
              <a:rPr lang="en-US" altLang="zh-CN" i="1" dirty="0">
                <a:latin typeface="Euclid" panose="02020503060505020303" pitchFamily="18" charset="0"/>
              </a:rPr>
              <a:t>k</a:t>
            </a:r>
            <a:r>
              <a:rPr lang="en-US" altLang="zh-CN" baseline="-25000" dirty="0">
                <a:latin typeface="Euclid" panose="02020503060505020303" pitchFamily="18" charset="0"/>
              </a:rPr>
              <a:t>2</a:t>
            </a:r>
            <a:r>
              <a:rPr lang="en-US" altLang="zh-CN" dirty="0">
                <a:latin typeface="Euclid" panose="02020503060505020303" pitchFamily="18" charset="0"/>
              </a:rPr>
              <a:t> …</a:t>
            </a:r>
            <a:endParaRPr lang="en-US" altLang="zh-CN" dirty="0">
              <a:latin typeface="Euclid" panose="02020503060505020303" pitchFamily="18" charset="0"/>
            </a:endParaRPr>
          </a:p>
          <a:p>
            <a:pPr eaLnBrk="1" hangingPunct="1">
              <a:lnSpc>
                <a:spcPts val="38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0" dirty="0">
                <a:latin typeface="Euclid" panose="02020503060505020303" pitchFamily="18" charset="0"/>
              </a:rPr>
              <a:t>密文：</a:t>
            </a:r>
            <a:r>
              <a:rPr lang="en-US" altLang="zh-CN" i="1" dirty="0">
                <a:latin typeface="Euclid" panose="02020503060505020303" pitchFamily="18" charset="0"/>
              </a:rPr>
              <a:t>y</a:t>
            </a:r>
            <a:r>
              <a:rPr lang="en-US" altLang="zh-CN" dirty="0">
                <a:latin typeface="Euclid" panose="02020503060505020303" pitchFamily="18" charset="0"/>
              </a:rPr>
              <a:t> = </a:t>
            </a:r>
            <a:r>
              <a:rPr lang="en-US" altLang="zh-CN" i="1" dirty="0">
                <a:latin typeface="Euclid" panose="02020503060505020303" pitchFamily="18" charset="0"/>
              </a:rPr>
              <a:t>y</a:t>
            </a:r>
            <a:r>
              <a:rPr lang="en-US" altLang="zh-CN" baseline="-25000" dirty="0">
                <a:latin typeface="Euclid" panose="02020503060505020303" pitchFamily="18" charset="0"/>
              </a:rPr>
              <a:t>0</a:t>
            </a:r>
            <a:r>
              <a:rPr lang="en-US" altLang="zh-CN" i="1" dirty="0">
                <a:latin typeface="Euclid" panose="02020503060505020303" pitchFamily="18" charset="0"/>
              </a:rPr>
              <a:t>y</a:t>
            </a:r>
            <a:r>
              <a:rPr lang="en-US" altLang="zh-CN" baseline="-25000" dirty="0">
                <a:latin typeface="Euclid" panose="02020503060505020303" pitchFamily="18" charset="0"/>
              </a:rPr>
              <a:t>1</a:t>
            </a:r>
            <a:r>
              <a:rPr lang="en-US" altLang="zh-CN" i="1" dirty="0">
                <a:latin typeface="Euclid" panose="02020503060505020303" pitchFamily="18" charset="0"/>
              </a:rPr>
              <a:t>y</a:t>
            </a:r>
            <a:r>
              <a:rPr lang="en-US" altLang="zh-CN" baseline="-25000" dirty="0">
                <a:latin typeface="Euclid" panose="02020503060505020303" pitchFamily="18" charset="0"/>
              </a:rPr>
              <a:t>2</a:t>
            </a:r>
            <a:r>
              <a:rPr lang="en-US" altLang="zh-CN" dirty="0">
                <a:latin typeface="Euclid" panose="02020503060505020303" pitchFamily="18" charset="0"/>
              </a:rPr>
              <a:t> …</a:t>
            </a:r>
            <a:endParaRPr lang="en-US" altLang="zh-CN" dirty="0">
              <a:latin typeface="Euclid" panose="02020503060505020303" pitchFamily="18" charset="0"/>
            </a:endParaRPr>
          </a:p>
          <a:p>
            <a:pPr eaLnBrk="1" hangingPunct="1">
              <a:lnSpc>
                <a:spcPts val="38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0" dirty="0">
                <a:latin typeface="Euclid" panose="02020503060505020303" pitchFamily="18" charset="0"/>
              </a:rPr>
              <a:t>加密函数：</a:t>
            </a:r>
            <a:r>
              <a:rPr lang="en-US" altLang="zh-CN" i="1" dirty="0" err="1">
                <a:latin typeface="Euclid" panose="02020503060505020303" pitchFamily="18" charset="0"/>
              </a:rPr>
              <a:t>y</a:t>
            </a:r>
            <a:r>
              <a:rPr lang="en-US" altLang="zh-CN" i="1" baseline="-25000" dirty="0" err="1">
                <a:latin typeface="Euclid" panose="02020503060505020303" pitchFamily="18" charset="0"/>
              </a:rPr>
              <a:t>i</a:t>
            </a:r>
            <a:r>
              <a:rPr lang="en-US" altLang="zh-CN" dirty="0">
                <a:latin typeface="Euclid" panose="02020503060505020303" pitchFamily="18" charset="0"/>
              </a:rPr>
              <a:t>=</a:t>
            </a:r>
            <a:r>
              <a:rPr lang="en-US" altLang="zh-CN" i="1" dirty="0" err="1">
                <a:latin typeface="Euclid" panose="02020503060505020303" pitchFamily="18" charset="0"/>
              </a:rPr>
              <a:t>x</a:t>
            </a:r>
            <a:r>
              <a:rPr lang="en-US" altLang="zh-CN" i="1" baseline="-25000" dirty="0" err="1">
                <a:latin typeface="Euclid" panose="02020503060505020303" pitchFamily="18" charset="0"/>
              </a:rPr>
              <a:t>i</a:t>
            </a:r>
            <a:r>
              <a:rPr lang="en-US" altLang="zh-CN" dirty="0" err="1">
                <a:latin typeface="Euclid" panose="02020503060505020303" pitchFamily="18" charset="0"/>
              </a:rPr>
              <a:t>+</a:t>
            </a:r>
            <a:r>
              <a:rPr lang="en-US" altLang="zh-CN" i="1" dirty="0" err="1">
                <a:latin typeface="Euclid" panose="02020503060505020303" pitchFamily="18" charset="0"/>
              </a:rPr>
              <a:t>k</a:t>
            </a:r>
            <a:r>
              <a:rPr lang="en-US" altLang="zh-CN" i="1" baseline="-25000" dirty="0" err="1">
                <a:latin typeface="Euclid" panose="02020503060505020303" pitchFamily="18" charset="0"/>
              </a:rPr>
              <a:t>i</a:t>
            </a:r>
            <a:r>
              <a:rPr lang="en-US" altLang="zh-CN" dirty="0">
                <a:latin typeface="Euclid" panose="02020503060505020303" pitchFamily="18" charset="0"/>
              </a:rPr>
              <a:t> (mod 26)</a:t>
            </a:r>
            <a:endParaRPr lang="en-US" altLang="zh-CN" dirty="0">
              <a:latin typeface="Euclid" panose="02020503060505020303" pitchFamily="18" charset="0"/>
            </a:endParaRPr>
          </a:p>
          <a:p>
            <a:pPr eaLnBrk="1" hangingPunct="1">
              <a:lnSpc>
                <a:spcPts val="38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0" dirty="0">
                <a:latin typeface="Euclid" panose="02020503060505020303" pitchFamily="18" charset="0"/>
              </a:rPr>
              <a:t>解密函数：</a:t>
            </a:r>
            <a:r>
              <a:rPr lang="en-US" altLang="zh-CN" i="1" dirty="0">
                <a:latin typeface="Euclid" panose="02020503060505020303" pitchFamily="18" charset="0"/>
              </a:rPr>
              <a:t>x</a:t>
            </a:r>
            <a:r>
              <a:rPr lang="en-US" altLang="zh-CN" i="1" baseline="-25000" dirty="0">
                <a:latin typeface="Euclid" panose="02020503060505020303" pitchFamily="18" charset="0"/>
              </a:rPr>
              <a:t>i</a:t>
            </a:r>
            <a:r>
              <a:rPr lang="en-US" altLang="zh-CN" dirty="0">
                <a:latin typeface="Euclid" panose="02020503060505020303" pitchFamily="18" charset="0"/>
              </a:rPr>
              <a:t>=</a:t>
            </a:r>
            <a:r>
              <a:rPr lang="en-US" altLang="zh-CN" i="1" dirty="0" err="1">
                <a:latin typeface="Euclid" panose="02020503060505020303" pitchFamily="18" charset="0"/>
              </a:rPr>
              <a:t>y</a:t>
            </a:r>
            <a:r>
              <a:rPr lang="en-US" altLang="zh-CN" i="1" baseline="-25000" dirty="0" err="1">
                <a:latin typeface="Euclid" panose="02020503060505020303" pitchFamily="18" charset="0"/>
              </a:rPr>
              <a:t>i</a:t>
            </a:r>
            <a:r>
              <a:rPr lang="zh-CN" altLang="en-US" b="0" dirty="0"/>
              <a:t>−</a:t>
            </a:r>
            <a:r>
              <a:rPr lang="en-US" altLang="zh-CN" i="1" dirty="0" err="1">
                <a:latin typeface="Euclid" panose="02020503060505020303" pitchFamily="18" charset="0"/>
              </a:rPr>
              <a:t>k</a:t>
            </a:r>
            <a:r>
              <a:rPr lang="en-US" altLang="zh-CN" i="1" baseline="-25000" dirty="0" err="1">
                <a:latin typeface="Euclid" panose="02020503060505020303" pitchFamily="18" charset="0"/>
              </a:rPr>
              <a:t>i</a:t>
            </a:r>
            <a:r>
              <a:rPr lang="en-US" altLang="zh-CN" i="1" baseline="-25000" dirty="0">
                <a:latin typeface="Euclid" panose="02020503060505020303" pitchFamily="18" charset="0"/>
              </a:rPr>
              <a:t> </a:t>
            </a:r>
            <a:r>
              <a:rPr lang="en-US" altLang="zh-CN" dirty="0">
                <a:latin typeface="Euclid" panose="02020503060505020303" pitchFamily="18" charset="0"/>
              </a:rPr>
              <a:t>(mod 26)</a:t>
            </a:r>
            <a:endParaRPr lang="en-US" altLang="zh-CN" dirty="0">
              <a:latin typeface="Euclid" panose="02020503060505020303" pitchFamily="18" charset="0"/>
            </a:endParaRPr>
          </a:p>
          <a:p>
            <a:pPr eaLnBrk="1" hangingPunct="1">
              <a:lnSpc>
                <a:spcPts val="38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0" dirty="0">
                <a:solidFill>
                  <a:srgbClr val="FF0000"/>
                </a:solidFill>
                <a:latin typeface="Euclid" panose="02020503060505020303" pitchFamily="18" charset="0"/>
              </a:rPr>
              <a:t>注：密钥为随机产生的</a:t>
            </a:r>
            <a:r>
              <a:rPr lang="en-US" altLang="zh-CN" b="0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zh-CN" altLang="en-US" b="0" dirty="0">
                <a:solidFill>
                  <a:srgbClr val="FF0000"/>
                </a:solidFill>
                <a:latin typeface="Euclid" panose="02020503060505020303" pitchFamily="18" charset="0"/>
              </a:rPr>
              <a:t>而且只使用一次</a:t>
            </a:r>
            <a:endParaRPr lang="en-US" altLang="zh-CN" b="0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eaLnBrk="1" hangingPunct="1">
              <a:lnSpc>
                <a:spcPts val="3800"/>
              </a:lnSpc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en-US" altLang="zh-CN" b="0" dirty="0">
              <a:latin typeface="Euclid" panose="02020503060505020303" pitchFamily="18" charset="0"/>
            </a:endParaRPr>
          </a:p>
          <a:p>
            <a:endParaRPr lang="zh-CN" altLang="en-US" b="0" dirty="0">
              <a:latin typeface="Euclid" panose="02020503060505020303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B603E0-E04B-4FD4-BB73-AC0DE98707A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indent="-6350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zh-CN" altLang="en-US" b="0" dirty="0"/>
              <a:t>从</a:t>
            </a:r>
            <a:r>
              <a:rPr lang="zh-CN" altLang="en-US" b="0" dirty="0">
                <a:solidFill>
                  <a:srgbClr val="FF0000"/>
                </a:solidFill>
              </a:rPr>
              <a:t>密码系统</a:t>
            </a:r>
            <a:r>
              <a:rPr lang="zh-CN" altLang="en-US" b="0" dirty="0"/>
              <a:t>的角度看</a:t>
            </a:r>
            <a:r>
              <a:rPr lang="en-US" altLang="zh-CN" b="0" dirty="0"/>
              <a:t>, </a:t>
            </a:r>
            <a:r>
              <a:rPr lang="zh-CN" altLang="en-US" b="0" dirty="0"/>
              <a:t>一个伪随机序列还应满足下面的条件</a:t>
            </a:r>
            <a:r>
              <a:rPr lang="en-US" altLang="zh-CN" b="0" dirty="0"/>
              <a:t>:</a:t>
            </a:r>
            <a:endParaRPr lang="zh-CN" altLang="en-US" b="0" dirty="0"/>
          </a:p>
          <a:p>
            <a:pPr marL="679450" indent="-4572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Euclid" panose="02020503060505020303"/>
              </a:rPr>
              <a:t>{</a:t>
            </a:r>
            <a:r>
              <a:rPr lang="en-US" altLang="zh-CN" i="1" dirty="0">
                <a:latin typeface="Euclid" panose="02020503060505020303"/>
              </a:rPr>
              <a:t>a</a:t>
            </a:r>
            <a:r>
              <a:rPr lang="en-US" altLang="zh-CN" i="1" baseline="-25000" dirty="0">
                <a:latin typeface="Euclid" panose="02020503060505020303"/>
              </a:rPr>
              <a:t>i</a:t>
            </a:r>
            <a:r>
              <a:rPr lang="en-US" altLang="zh-CN" dirty="0">
                <a:latin typeface="Euclid" panose="02020503060505020303"/>
              </a:rPr>
              <a:t>}</a:t>
            </a:r>
            <a:r>
              <a:rPr lang="zh-CN" altLang="en-US" dirty="0">
                <a:latin typeface="Euclid" panose="02020503060505020303"/>
              </a:rPr>
              <a:t> </a:t>
            </a:r>
            <a:r>
              <a:rPr lang="zh-CN" altLang="en-US" b="0" dirty="0"/>
              <a:t>的周期相当大。</a:t>
            </a:r>
            <a:endParaRPr lang="en-US" altLang="zh-CN" b="0" dirty="0"/>
          </a:p>
          <a:p>
            <a:pPr marL="679450" indent="-4572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Euclid" panose="02020503060505020303"/>
              </a:rPr>
              <a:t>{</a:t>
            </a:r>
            <a:r>
              <a:rPr lang="en-US" altLang="zh-CN" i="1" dirty="0">
                <a:latin typeface="Euclid" panose="02020503060505020303"/>
              </a:rPr>
              <a:t>a</a:t>
            </a:r>
            <a:r>
              <a:rPr lang="en-US" altLang="zh-CN" i="1" baseline="-25000" dirty="0">
                <a:latin typeface="Euclid" panose="02020503060505020303"/>
              </a:rPr>
              <a:t>i</a:t>
            </a:r>
            <a:r>
              <a:rPr lang="en-US" altLang="zh-CN" dirty="0">
                <a:latin typeface="Euclid" panose="02020503060505020303"/>
              </a:rPr>
              <a:t>}</a:t>
            </a:r>
            <a:r>
              <a:rPr lang="en-US" altLang="zh-CN" i="1" dirty="0">
                <a:latin typeface="Euclid" panose="02020503060505020303"/>
              </a:rPr>
              <a:t> </a:t>
            </a:r>
            <a:r>
              <a:rPr lang="zh-CN" altLang="en-US" b="0" dirty="0"/>
              <a:t>的确定在计算上是容易的。</a:t>
            </a:r>
            <a:endParaRPr lang="en-US" altLang="zh-CN" b="0" dirty="0"/>
          </a:p>
          <a:p>
            <a:pPr marL="679450" indent="-4572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0" dirty="0"/>
              <a:t>由密文及相应的明文的部分信息</a:t>
            </a:r>
            <a:r>
              <a:rPr lang="en-US" altLang="zh-CN" b="0" dirty="0"/>
              <a:t>, </a:t>
            </a:r>
            <a:r>
              <a:rPr lang="zh-CN" altLang="en-US" b="0" dirty="0"/>
              <a:t>不能确定整个 </a:t>
            </a:r>
            <a:r>
              <a:rPr lang="en-US" altLang="zh-CN" dirty="0">
                <a:latin typeface="Euclid" panose="02020503060505020303"/>
              </a:rPr>
              <a:t>{</a:t>
            </a:r>
            <a:r>
              <a:rPr lang="en-US" altLang="zh-CN" i="1" dirty="0">
                <a:latin typeface="Euclid" panose="02020503060505020303"/>
              </a:rPr>
              <a:t>a</a:t>
            </a:r>
            <a:r>
              <a:rPr lang="en-US" altLang="zh-CN" i="1" baseline="-25000" dirty="0">
                <a:latin typeface="Euclid" panose="02020503060505020303"/>
              </a:rPr>
              <a:t>i</a:t>
            </a:r>
            <a:r>
              <a:rPr lang="en-US" altLang="zh-CN" dirty="0">
                <a:latin typeface="Euclid" panose="02020503060505020303"/>
              </a:rPr>
              <a:t>}</a:t>
            </a:r>
            <a:r>
              <a:rPr lang="zh-CN" altLang="en-US" dirty="0">
                <a:latin typeface="Euclid" panose="02020503060505020303"/>
              </a:rPr>
              <a:t> </a:t>
            </a:r>
            <a:r>
              <a:rPr lang="en-US" altLang="zh-CN" b="0" dirty="0"/>
              <a:t>。</a:t>
            </a:r>
            <a:endParaRPr lang="zh-CN" altLang="en-US" b="0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717DBFC7-5AC9-4B16-8F26-110E956DBBB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.2  线性反馈移位寄存器</a:t>
            </a:r>
            <a:endParaRPr lang="zh-CN" altLang="en-US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17935" y="1268760"/>
                <a:ext cx="7886700" cy="4968552"/>
              </a:xfrm>
            </p:spPr>
            <p:txBody>
              <a:bodyPr/>
              <a:lstStyle/>
              <a:p>
                <a:pPr marL="565150" indent="-342900" eaLnBrk="1" hangingPunct="1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i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m</a:t>
                </a:r>
                <a:r>
                  <a:rPr lang="zh-CN" altLang="en-US" sz="2400" b="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序列满足</a:t>
                </a:r>
                <a:r>
                  <a:rPr lang="en-US" altLang="zh-CN" sz="2400" dirty="0" err="1">
                    <a:solidFill>
                      <a:srgbClr val="FF0000"/>
                    </a:solidFill>
                    <a:latin typeface="Euclid" panose="02020503060505020303" pitchFamily="18" charset="0"/>
                  </a:rPr>
                  <a:t>Golomb</a:t>
                </a:r>
                <a:r>
                  <a:rPr lang="zh-CN" altLang="en-US" sz="2400" b="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3</a:t>
                </a:r>
                <a:r>
                  <a:rPr lang="zh-CN" altLang="en-US" sz="2400" b="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个随机性公设</a:t>
                </a:r>
                <a:r>
                  <a:rPr lang="zh-CN" altLang="en-US" sz="2400" b="0" dirty="0">
                    <a:latin typeface="Euclid" panose="02020503060505020303" pitchFamily="18" charset="0"/>
                  </a:rPr>
                  <a:t>。</a:t>
                </a:r>
                <a:endParaRPr lang="zh-CN" altLang="en-US" sz="2400" b="0" dirty="0">
                  <a:latin typeface="Euclid" panose="02020503060505020303" pitchFamily="18" charset="0"/>
                </a:endParaRPr>
              </a:p>
              <a:p>
                <a:pPr marL="565150" indent="-342900" eaLnBrk="1" hangingPunct="1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400" i="1" dirty="0">
                    <a:latin typeface="Euclid" panose="02020503060505020303" pitchFamily="18" charset="0"/>
                  </a:rPr>
                  <a:t>GF</a:t>
                </a:r>
                <a:r>
                  <a:rPr lang="en-US" altLang="zh-CN" sz="2400" dirty="0">
                    <a:latin typeface="Euclid" panose="02020503060505020303" pitchFamily="18" charset="0"/>
                  </a:rPr>
                  <a:t>(2)</a:t>
                </a:r>
                <a:r>
                  <a:rPr lang="zh-CN" altLang="en-US" sz="2400" b="0" dirty="0">
                    <a:latin typeface="Euclid" panose="02020503060505020303" pitchFamily="18" charset="0"/>
                  </a:rPr>
                  <a:t>上的</a:t>
                </a:r>
                <a:r>
                  <a:rPr lang="en-US" altLang="zh-CN" sz="2400" i="1" dirty="0">
                    <a:latin typeface="Euclid" panose="02020503060505020303" pitchFamily="18" charset="0"/>
                  </a:rPr>
                  <a:t>n</a:t>
                </a:r>
                <a:r>
                  <a:rPr lang="zh-CN" altLang="en-US" sz="2400" b="0" dirty="0">
                    <a:latin typeface="Euclid" panose="02020503060505020303" pitchFamily="18" charset="0"/>
                  </a:rPr>
                  <a:t>长</a:t>
                </a:r>
                <a:r>
                  <a:rPr lang="en-US" altLang="zh-CN" sz="2400" i="1" dirty="0">
                    <a:latin typeface="Euclid" panose="02020503060505020303" pitchFamily="18" charset="0"/>
                  </a:rPr>
                  <a:t>m</a:t>
                </a:r>
                <a:r>
                  <a:rPr lang="zh-CN" altLang="en-US" sz="2400" b="0" dirty="0">
                    <a:latin typeface="Euclid" panose="02020503060505020303" pitchFamily="18" charset="0"/>
                  </a:rPr>
                  <a:t>序列</a:t>
                </a:r>
                <a:r>
                  <a:rPr lang="zh-CN" altLang="en-US" sz="2400" dirty="0">
                    <a:latin typeface="Euclid" panose="02020503060505020303" pitchFamily="18" charset="0"/>
                  </a:rPr>
                  <a:t>{</a:t>
                </a:r>
                <a:r>
                  <a:rPr lang="en-US" altLang="zh-CN" sz="2400" i="1" dirty="0">
                    <a:latin typeface="Euclid" panose="02020503060505020303" pitchFamily="18" charset="0"/>
                  </a:rPr>
                  <a:t>a</a:t>
                </a:r>
                <a:r>
                  <a:rPr lang="en-US" altLang="zh-CN" sz="2400" i="1" baseline="-25000" dirty="0">
                    <a:latin typeface="Euclid" panose="02020503060505020303" pitchFamily="18" charset="0"/>
                  </a:rPr>
                  <a:t>i</a:t>
                </a:r>
                <a:r>
                  <a:rPr lang="en-US" altLang="zh-CN" sz="2400" dirty="0">
                    <a:latin typeface="Euclid" panose="02020503060505020303" pitchFamily="18" charset="0"/>
                  </a:rPr>
                  <a:t>}</a:t>
                </a:r>
                <a:r>
                  <a:rPr lang="zh-CN" altLang="en-US" sz="2400" b="0" dirty="0">
                    <a:latin typeface="Euclid" panose="02020503060505020303" pitchFamily="18" charset="0"/>
                  </a:rPr>
                  <a:t>具有如下性质： </a:t>
                </a:r>
                <a:endParaRPr lang="zh-CN" altLang="en-US" sz="2400" b="0" dirty="0">
                  <a:latin typeface="Euclid" panose="02020503060505020303" pitchFamily="18" charset="0"/>
                </a:endParaRPr>
              </a:p>
              <a:p>
                <a:pPr marL="687705" indent="-230505" eaLnBrk="1" hangingPunct="1">
                  <a:lnSpc>
                    <a:spcPct val="120000"/>
                  </a:lnSpc>
                  <a:buFont typeface="Times New Roman" panose="02020603050405020304" pitchFamily="18" charset="0"/>
                  <a:buChar char="‒"/>
                </a:pPr>
                <a:r>
                  <a:rPr lang="zh-CN" altLang="en-US" sz="2400" b="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在一个周期内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, 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0、1</a:t>
                </a:r>
                <a:r>
                  <a:rPr lang="zh-CN" altLang="en-US" sz="2400" b="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出现的次数分别为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2</a:t>
                </a:r>
                <a:r>
                  <a:rPr lang="en-US" altLang="zh-CN" sz="2400" i="1" baseline="300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n</a:t>
                </a:r>
                <a:r>
                  <a:rPr lang="en-US" altLang="zh-CN" sz="2400" baseline="300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-1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-1</a:t>
                </a:r>
                <a:r>
                  <a:rPr lang="zh-CN" altLang="en-US" sz="2400" b="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和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2</a:t>
                </a:r>
                <a:r>
                  <a:rPr lang="en-US" altLang="zh-CN" sz="2400" i="1" baseline="300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n</a:t>
                </a:r>
                <a:r>
                  <a:rPr lang="en-US" altLang="zh-CN" sz="2400" baseline="300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-1</a:t>
                </a:r>
                <a:r>
                  <a:rPr lang="en-US" altLang="zh-CN" sz="2400" b="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。</a:t>
                </a:r>
                <a:endParaRPr lang="en-US" altLang="zh-CN" sz="2400" b="0" dirty="0">
                  <a:solidFill>
                    <a:srgbClr val="1C1C1C"/>
                  </a:solidFill>
                  <a:latin typeface="Euclid" panose="02020503060505020303" pitchFamily="18" charset="0"/>
                </a:endParaRPr>
              </a:p>
              <a:p>
                <a:pPr marL="687705" indent="-230505" eaLnBrk="1" hangingPunct="1">
                  <a:lnSpc>
                    <a:spcPct val="120000"/>
                  </a:lnSpc>
                  <a:buFont typeface="Times New Roman" panose="02020603050405020304" pitchFamily="18" charset="0"/>
                  <a:buChar char="‒"/>
                </a:pPr>
                <a:r>
                  <a:rPr lang="zh-CN" altLang="en-US" sz="2400" b="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在一个周期内</a:t>
                </a:r>
                <a:r>
                  <a:rPr lang="en-US" altLang="zh-CN" sz="2400" b="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, </a:t>
                </a:r>
                <a:r>
                  <a:rPr lang="zh-CN" altLang="en-US" sz="2400" b="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总游程数为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2</a:t>
                </a:r>
                <a:r>
                  <a:rPr lang="en-US" altLang="zh-CN" sz="2400" i="1" baseline="300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n</a:t>
                </a:r>
                <a:r>
                  <a:rPr lang="en-US" altLang="zh-CN" sz="2400" baseline="300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-1</a:t>
                </a:r>
                <a:r>
                  <a:rPr lang="en-US" altLang="zh-CN" sz="2400" b="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; </a:t>
                </a:r>
                <a:r>
                  <a:rPr lang="zh-CN" altLang="en-US" sz="2400" b="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对</a:t>
                </a:r>
                <a:r>
                  <a:rPr lang="zh-CN" altLang="en-US" sz="240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1≤</a:t>
                </a:r>
                <a:r>
                  <a:rPr lang="en-US" altLang="zh-CN" sz="2400" i="1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≤</a:t>
                </a:r>
                <a:r>
                  <a:rPr lang="en-US" altLang="zh-CN" sz="2400" i="1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n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-2</a:t>
                </a:r>
                <a:r>
                  <a:rPr lang="en-US" altLang="zh-CN" sz="2400" b="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,</a:t>
                </a:r>
                <a:r>
                  <a:rPr lang="zh-CN" altLang="en-US" sz="2400" b="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长为</a:t>
                </a:r>
                <a:r>
                  <a:rPr lang="en-US" altLang="zh-CN" sz="2400" i="1" dirty="0" err="1">
                    <a:solidFill>
                      <a:srgbClr val="FF0000"/>
                    </a:solidFill>
                    <a:latin typeface="Euclid" panose="02020503060505020303" pitchFamily="18" charset="0"/>
                  </a:rPr>
                  <a:t>i</a:t>
                </a:r>
                <a:r>
                  <a:rPr lang="zh-CN" altLang="en-US" sz="2400" b="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的游程有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2</a:t>
                </a:r>
                <a:r>
                  <a:rPr lang="en-US" altLang="zh-CN" sz="2400" i="1" baseline="300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n</a:t>
                </a:r>
                <a:r>
                  <a:rPr lang="en-US" altLang="zh-CN" sz="2400" baseline="300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-</a:t>
                </a:r>
                <a:r>
                  <a:rPr lang="en-US" altLang="zh-CN" sz="2400" i="1" baseline="300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i</a:t>
                </a:r>
                <a:r>
                  <a:rPr lang="en-US" altLang="zh-CN" sz="2400" baseline="300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-1</a:t>
                </a:r>
                <a:r>
                  <a:rPr lang="zh-CN" altLang="en-US" sz="2400" b="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个</a:t>
                </a:r>
                <a:r>
                  <a:rPr lang="en-US" altLang="zh-CN" sz="2400" b="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, </a:t>
                </a:r>
                <a:r>
                  <a:rPr lang="zh-CN" altLang="en-US" sz="2400" b="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且</a:t>
                </a:r>
                <a:r>
                  <a:rPr lang="zh-CN" altLang="en-US" sz="240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0、1</a:t>
                </a:r>
                <a:r>
                  <a:rPr lang="zh-CN" altLang="en-US" sz="2400" b="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游程各半</a:t>
                </a:r>
                <a:r>
                  <a:rPr lang="en-US" altLang="zh-CN" sz="2400" b="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; </a:t>
                </a:r>
                <a:r>
                  <a:rPr lang="zh-CN" altLang="en-US" sz="2400" b="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长为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n</a:t>
                </a:r>
                <a:r>
                  <a:rPr lang="en-US" altLang="zh-CN" sz="24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-1</a:t>
                </a:r>
                <a:r>
                  <a:rPr lang="zh-CN" altLang="en-US" sz="2400" b="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0</a:t>
                </a:r>
                <a:r>
                  <a:rPr lang="zh-CN" altLang="en-US" sz="2400" b="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游程一个</a:t>
                </a:r>
                <a:r>
                  <a:rPr lang="en-US" altLang="zh-CN" sz="2400" b="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, </a:t>
                </a:r>
                <a:r>
                  <a:rPr lang="zh-CN" altLang="en-US" sz="2400" b="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长为</a:t>
                </a:r>
                <a:r>
                  <a:rPr lang="en-US" altLang="zh-CN" sz="2400" i="1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n</a:t>
                </a:r>
                <a:r>
                  <a:rPr lang="zh-CN" altLang="en-US" sz="2400" b="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的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1</a:t>
                </a:r>
                <a:r>
                  <a:rPr lang="zh-CN" altLang="en-US" sz="2400" b="0" dirty="0">
                    <a:solidFill>
                      <a:srgbClr val="FF0000"/>
                    </a:solidFill>
                    <a:latin typeface="Euclid" panose="02020503060505020303" pitchFamily="18" charset="0"/>
                  </a:rPr>
                  <a:t>游程一个</a:t>
                </a:r>
                <a:r>
                  <a:rPr lang="zh-CN" altLang="en-US" sz="2400" b="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。</a:t>
                </a:r>
                <a:endParaRPr lang="en-US" altLang="zh-CN" sz="2400" b="0" dirty="0">
                  <a:solidFill>
                    <a:srgbClr val="1C1C1C"/>
                  </a:solidFill>
                  <a:latin typeface="Euclid" panose="02020503060505020303" pitchFamily="18" charset="0"/>
                </a:endParaRPr>
              </a:p>
              <a:p>
                <a:pPr marL="687705" indent="-230505" eaLnBrk="1" hangingPunct="1">
                  <a:lnSpc>
                    <a:spcPct val="120000"/>
                  </a:lnSpc>
                  <a:buFont typeface="Times New Roman" panose="02020603050405020304" pitchFamily="18" charset="0"/>
                  <a:buChar char="‒"/>
                </a:pPr>
                <a:r>
                  <a:rPr lang="zh-CN" altLang="en-US" sz="240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{</a:t>
                </a:r>
                <a:r>
                  <a:rPr lang="en-US" altLang="zh-CN" sz="2400" i="1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a</a:t>
                </a:r>
                <a:r>
                  <a:rPr lang="en-US" altLang="zh-CN" sz="2400" i="1" baseline="-2500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}</a:t>
                </a:r>
                <a:r>
                  <a:rPr lang="zh-CN" altLang="en-US" sz="2400" b="0" dirty="0">
                    <a:solidFill>
                      <a:srgbClr val="1C1C1C"/>
                    </a:solidFill>
                    <a:latin typeface="Euclid" panose="02020503060505020303" pitchFamily="18" charset="0"/>
                  </a:rPr>
                  <a:t>的自相关函数为</a:t>
                </a:r>
                <a:endParaRPr lang="zh-CN" altLang="en-US" sz="2400" b="0" dirty="0">
                  <a:solidFill>
                    <a:srgbClr val="1C1C1C"/>
                  </a:solidFill>
                  <a:latin typeface="Euclid" panose="020205030605050203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/>
                            </a:rPr>
                          </m:ctrlPr>
                        </m:dPr>
                        <m:e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0" i="1" smtClean="0">
                              <a:latin typeface="Cambria Math" panose="02040503050406030204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0" i="1" smtClean="0">
                                  <a:latin typeface="Cambria Math" panose="02040503050406030204"/>
                                </a:rPr>
                              </m:ctrlPr>
                            </m:eqArr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b="0" i="1" smtClean="0">
                                      <a:latin typeface="Cambria Math" panose="02040503050406030204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zh-CN" sz="2400" b="0" i="1" smtClean="0">
                                          <a:latin typeface="Cambria Math" panose="02040503050406030204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0" dirty="0"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935" y="1268760"/>
                <a:ext cx="7886700" cy="4968552"/>
              </a:xfrm>
              <a:blipFill rotWithShape="1">
                <a:blip r:embed="rId1"/>
                <a:stretch>
                  <a:fillRect l="-1" t="-1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C21E836A-B896-4318-B29E-72363F7D1B0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.2  线性反馈移位寄存器</a:t>
            </a:r>
            <a:endParaRPr lang="zh-CN" altLang="en-US" b="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.2  线性反馈移位寄存器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934" y="1124744"/>
            <a:ext cx="8058521" cy="3744416"/>
          </a:xfrm>
        </p:spPr>
        <p:txBody>
          <a:bodyPr/>
          <a:lstStyle/>
          <a:p>
            <a:pPr marL="679450" indent="-4572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0" dirty="0">
                <a:latin typeface="Euclid" panose="02020503060505020303"/>
              </a:rPr>
              <a:t>验证长为</a:t>
            </a:r>
            <a:r>
              <a:rPr lang="en-US" altLang="zh-CN" dirty="0">
                <a:latin typeface="Euclid" panose="02020503060505020303"/>
              </a:rPr>
              <a:t>4</a:t>
            </a:r>
            <a:r>
              <a:rPr lang="zh-CN" altLang="en-US" b="0" dirty="0">
                <a:latin typeface="Euclid" panose="02020503060505020303"/>
              </a:rPr>
              <a:t>的</a:t>
            </a:r>
            <a:r>
              <a:rPr lang="en-US" altLang="zh-CN" i="1" dirty="0">
                <a:latin typeface="Euclid" panose="02020503060505020303"/>
              </a:rPr>
              <a:t>m</a:t>
            </a:r>
            <a:r>
              <a:rPr lang="zh-CN" altLang="en-US" b="0" dirty="0">
                <a:latin typeface="Euclid" panose="02020503060505020303"/>
              </a:rPr>
              <a:t>序列</a:t>
            </a:r>
            <a:r>
              <a:rPr lang="en-US" altLang="zh-CN" dirty="0">
                <a:solidFill>
                  <a:srgbClr val="FF3300"/>
                </a:solidFill>
                <a:latin typeface="Euclid" panose="02020503060505020303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Euclid" panose="02020503060505020303"/>
              </a:rPr>
              <a:t>000</a:t>
            </a:r>
            <a:r>
              <a:rPr lang="en-US" altLang="zh-CN" dirty="0">
                <a:solidFill>
                  <a:srgbClr val="FF3300"/>
                </a:solidFill>
                <a:latin typeface="Euclid" panose="02020503060505020303"/>
              </a:rPr>
              <a:t>1111</a:t>
            </a:r>
            <a:r>
              <a:rPr lang="en-US" altLang="zh-CN" dirty="0">
                <a:solidFill>
                  <a:srgbClr val="0000FF"/>
                </a:solidFill>
                <a:latin typeface="Euclid" panose="02020503060505020303"/>
              </a:rPr>
              <a:t>0</a:t>
            </a:r>
            <a:r>
              <a:rPr lang="en-US" altLang="zh-CN" dirty="0">
                <a:solidFill>
                  <a:srgbClr val="FF3300"/>
                </a:solidFill>
                <a:latin typeface="Euclid" panose="02020503060505020303"/>
              </a:rPr>
              <a:t>1</a:t>
            </a:r>
            <a:r>
              <a:rPr lang="en-US" altLang="zh-CN" dirty="0">
                <a:solidFill>
                  <a:srgbClr val="0000FF"/>
                </a:solidFill>
                <a:latin typeface="Euclid" panose="02020503060505020303"/>
              </a:rPr>
              <a:t>0</a:t>
            </a:r>
            <a:r>
              <a:rPr lang="en-US" altLang="zh-CN" dirty="0">
                <a:solidFill>
                  <a:srgbClr val="FF3300"/>
                </a:solidFill>
                <a:latin typeface="Euclid" panose="02020503060505020303"/>
              </a:rPr>
              <a:t>11</a:t>
            </a:r>
            <a:r>
              <a:rPr lang="en-US" altLang="zh-CN" dirty="0">
                <a:solidFill>
                  <a:srgbClr val="0000FF"/>
                </a:solidFill>
                <a:latin typeface="Euclid" panose="02020503060505020303"/>
              </a:rPr>
              <a:t>00</a:t>
            </a:r>
            <a:r>
              <a:rPr lang="zh-CN" altLang="en-US" b="0" dirty="0">
                <a:latin typeface="Euclid" panose="02020503060505020303"/>
              </a:rPr>
              <a:t>的随机性</a:t>
            </a:r>
            <a:endParaRPr lang="en-US" altLang="zh-CN" b="0" dirty="0">
              <a:latin typeface="Euclid" panose="02020503060505020303"/>
            </a:endParaRPr>
          </a:p>
          <a:p>
            <a:pPr marL="687705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</a:pPr>
            <a:r>
              <a:rPr lang="en-US" altLang="zh-CN" sz="2400" dirty="0">
                <a:solidFill>
                  <a:srgbClr val="0000FF"/>
                </a:solidFill>
                <a:latin typeface="Euclid" panose="02020503060505020303" pitchFamily="18" charset="0"/>
              </a:rPr>
              <a:t>0</a:t>
            </a:r>
            <a:r>
              <a:rPr lang="zh-CN" altLang="en-US" sz="2400" b="0" dirty="0">
                <a:latin typeface="Euclid" panose="02020503060505020303" pitchFamily="18" charset="0"/>
              </a:rPr>
              <a:t>出现</a:t>
            </a:r>
            <a:r>
              <a:rPr lang="en-US" altLang="zh-CN" sz="2400" dirty="0">
                <a:latin typeface="Euclid" panose="02020503060505020303" pitchFamily="18" charset="0"/>
              </a:rPr>
              <a:t>7</a:t>
            </a:r>
            <a:r>
              <a:rPr lang="zh-CN" altLang="en-US" sz="2400" b="0" dirty="0">
                <a:latin typeface="Euclid" panose="02020503060505020303" pitchFamily="18" charset="0"/>
              </a:rPr>
              <a:t>次</a:t>
            </a:r>
            <a:r>
              <a:rPr lang="en-US" altLang="zh-CN" sz="2400" b="0" dirty="0">
                <a:latin typeface="Euclid" panose="02020503060505020303" pitchFamily="18" charset="0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zh-CN" altLang="en-US" sz="2400" b="0" dirty="0">
                <a:latin typeface="Euclid" panose="02020503060505020303" pitchFamily="18" charset="0"/>
              </a:rPr>
              <a:t>出现</a:t>
            </a:r>
            <a:r>
              <a:rPr lang="en-US" altLang="zh-CN" sz="2400" dirty="0">
                <a:latin typeface="Euclid" panose="02020503060505020303" pitchFamily="18" charset="0"/>
              </a:rPr>
              <a:t>8</a:t>
            </a:r>
            <a:r>
              <a:rPr lang="zh-CN" altLang="en-US" sz="2400" b="0" dirty="0">
                <a:latin typeface="Euclid" panose="02020503060505020303" pitchFamily="18" charset="0"/>
              </a:rPr>
              <a:t>次</a:t>
            </a:r>
            <a:endParaRPr lang="en-US" altLang="zh-CN" sz="2400" b="0" dirty="0">
              <a:latin typeface="Euclid" panose="02020503060505020303" pitchFamily="18" charset="0"/>
            </a:endParaRPr>
          </a:p>
          <a:p>
            <a:pPr marL="687705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</a:pPr>
            <a:r>
              <a:rPr lang="zh-CN" altLang="en-US" sz="2400" b="0" dirty="0">
                <a:latin typeface="Euclid" panose="02020503060505020303" pitchFamily="18" charset="0"/>
              </a:rPr>
              <a:t>总游程为</a:t>
            </a:r>
            <a:r>
              <a:rPr lang="en-US" altLang="zh-CN" sz="2400" dirty="0">
                <a:latin typeface="Euclid" panose="02020503060505020303" pitchFamily="18" charset="0"/>
              </a:rPr>
              <a:t>2</a:t>
            </a:r>
            <a:r>
              <a:rPr lang="en-US" altLang="zh-CN" sz="2400" baseline="30000" dirty="0">
                <a:latin typeface="Euclid" panose="02020503060505020303" pitchFamily="18" charset="0"/>
              </a:rPr>
              <a:t>3</a:t>
            </a:r>
            <a:r>
              <a:rPr lang="en-US" altLang="zh-CN" sz="2400" dirty="0">
                <a:latin typeface="Euclid" panose="02020503060505020303" pitchFamily="18" charset="0"/>
              </a:rPr>
              <a:t>=8</a:t>
            </a:r>
            <a:r>
              <a:rPr lang="zh-CN" altLang="en-US" sz="2400" b="0" dirty="0">
                <a:latin typeface="Euclid" panose="02020503060505020303" pitchFamily="18" charset="0"/>
              </a:rPr>
              <a:t>个</a:t>
            </a:r>
            <a:endParaRPr lang="en-US" altLang="zh-CN" sz="2400" b="0" dirty="0">
              <a:latin typeface="Euclid" panose="02020503060505020303" pitchFamily="18" charset="0"/>
            </a:endParaRPr>
          </a:p>
          <a:p>
            <a:pPr marL="687705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</a:pPr>
            <a:r>
              <a:rPr lang="zh-CN" altLang="en-US" sz="2400" b="0" dirty="0">
                <a:latin typeface="Euclid" panose="02020503060505020303" pitchFamily="18" charset="0"/>
              </a:rPr>
              <a:t>长度为</a:t>
            </a:r>
            <a:r>
              <a:rPr lang="en-US" altLang="zh-CN" sz="2400" dirty="0">
                <a:latin typeface="Euclid" panose="02020503060505020303" pitchFamily="18" charset="0"/>
              </a:rPr>
              <a:t>1</a:t>
            </a:r>
            <a:r>
              <a:rPr lang="zh-CN" altLang="en-US" sz="2400" b="0" dirty="0">
                <a:latin typeface="Euclid" panose="02020503060505020303" pitchFamily="18" charset="0"/>
              </a:rPr>
              <a:t>的游程有</a:t>
            </a:r>
            <a:r>
              <a:rPr lang="en-US" altLang="zh-CN" sz="2400" dirty="0">
                <a:latin typeface="Euclid" panose="02020503060505020303" pitchFamily="18" charset="0"/>
              </a:rPr>
              <a:t>4</a:t>
            </a:r>
            <a:r>
              <a:rPr lang="zh-CN" altLang="en-US" sz="2400" b="0" dirty="0">
                <a:latin typeface="Euclid" panose="02020503060505020303" pitchFamily="18" charset="0"/>
              </a:rPr>
              <a:t>个</a:t>
            </a:r>
            <a:r>
              <a:rPr lang="en-US" altLang="zh-CN" sz="2400" b="0" dirty="0">
                <a:latin typeface="Euclid" panose="02020503060505020303" pitchFamily="18" charset="0"/>
              </a:rPr>
              <a:t>, </a:t>
            </a:r>
            <a:r>
              <a:rPr lang="zh-CN" altLang="en-US" sz="2400" b="0" dirty="0">
                <a:latin typeface="Euclid" panose="02020503060505020303" pitchFamily="18" charset="0"/>
              </a:rPr>
              <a:t>占总游程的</a:t>
            </a:r>
            <a:r>
              <a:rPr lang="en-US" altLang="zh-CN" sz="2400" dirty="0">
                <a:solidFill>
                  <a:srgbClr val="008000"/>
                </a:solidFill>
                <a:latin typeface="Euclid" panose="02020503060505020303" pitchFamily="18" charset="0"/>
              </a:rPr>
              <a:t>1/2</a:t>
            </a:r>
            <a:r>
              <a:rPr lang="zh-CN" altLang="en-US" sz="2400" b="0" dirty="0">
                <a:latin typeface="Euclid" panose="02020503060505020303" pitchFamily="18" charset="0"/>
              </a:rPr>
              <a:t>。</a:t>
            </a:r>
            <a:br>
              <a:rPr lang="zh-CN" altLang="en-US" sz="2400" dirty="0">
                <a:latin typeface="Euclid" panose="02020503060505020303" pitchFamily="18" charset="0"/>
              </a:rPr>
            </a:br>
            <a:r>
              <a:rPr lang="zh-CN" altLang="en-US" sz="2400" b="0" dirty="0">
                <a:latin typeface="Euclid" panose="02020503060505020303" pitchFamily="18" charset="0"/>
              </a:rPr>
              <a:t>长度为</a:t>
            </a:r>
            <a:r>
              <a:rPr lang="en-US" altLang="zh-CN" sz="2400" dirty="0">
                <a:latin typeface="Euclid" panose="02020503060505020303" pitchFamily="18" charset="0"/>
              </a:rPr>
              <a:t>2</a:t>
            </a:r>
            <a:r>
              <a:rPr lang="zh-CN" altLang="en-US" sz="2400" b="0" dirty="0">
                <a:latin typeface="Euclid" panose="02020503060505020303" pitchFamily="18" charset="0"/>
              </a:rPr>
              <a:t>的游程有</a:t>
            </a:r>
            <a:r>
              <a:rPr lang="en-US" altLang="zh-CN" sz="2400" dirty="0">
                <a:latin typeface="Euclid" panose="02020503060505020303" pitchFamily="18" charset="0"/>
              </a:rPr>
              <a:t>2</a:t>
            </a:r>
            <a:r>
              <a:rPr lang="zh-CN" altLang="en-US" sz="2400" b="0" dirty="0">
                <a:latin typeface="Euclid" panose="02020503060505020303" pitchFamily="18" charset="0"/>
              </a:rPr>
              <a:t>个</a:t>
            </a:r>
            <a:r>
              <a:rPr lang="en-US" altLang="zh-CN" sz="2400" b="0" dirty="0">
                <a:latin typeface="Euclid" panose="02020503060505020303" pitchFamily="18" charset="0"/>
              </a:rPr>
              <a:t>,</a:t>
            </a:r>
            <a:r>
              <a:rPr lang="zh-CN" altLang="en-US" sz="2400" b="0" dirty="0">
                <a:latin typeface="Euclid" panose="02020503060505020303" pitchFamily="18" charset="0"/>
              </a:rPr>
              <a:t>占总游程的</a:t>
            </a:r>
            <a:r>
              <a:rPr lang="en-US" altLang="zh-CN" sz="2400" dirty="0">
                <a:solidFill>
                  <a:srgbClr val="008000"/>
                </a:solidFill>
                <a:latin typeface="Euclid" panose="02020503060505020303" pitchFamily="18" charset="0"/>
              </a:rPr>
              <a:t>1/4</a:t>
            </a:r>
            <a:r>
              <a:rPr lang="zh-CN" altLang="en-US" sz="2400" b="0" dirty="0">
                <a:latin typeface="Euclid" panose="02020503060505020303" pitchFamily="18" charset="0"/>
              </a:rPr>
              <a:t>。</a:t>
            </a:r>
            <a:br>
              <a:rPr lang="zh-CN" altLang="en-US" sz="2400" dirty="0">
                <a:latin typeface="Euclid" panose="02020503060505020303" pitchFamily="18" charset="0"/>
              </a:rPr>
            </a:br>
            <a:r>
              <a:rPr lang="zh-CN" altLang="en-US" sz="2400" b="0" dirty="0">
                <a:latin typeface="Euclid" panose="02020503060505020303" pitchFamily="18" charset="0"/>
              </a:rPr>
              <a:t>长度为</a:t>
            </a:r>
            <a:r>
              <a:rPr lang="en-US" altLang="zh-CN" sz="2400" dirty="0">
                <a:latin typeface="Euclid" panose="02020503060505020303" pitchFamily="18" charset="0"/>
              </a:rPr>
              <a:t>3</a:t>
            </a:r>
            <a:r>
              <a:rPr lang="zh-CN" altLang="en-US" sz="2400" b="0" dirty="0">
                <a:latin typeface="Euclid" panose="02020503060505020303" pitchFamily="18" charset="0"/>
              </a:rPr>
              <a:t>的</a:t>
            </a:r>
            <a:r>
              <a:rPr lang="en-US" altLang="zh-CN" sz="2400" dirty="0">
                <a:solidFill>
                  <a:srgbClr val="0000FF"/>
                </a:solidFill>
                <a:latin typeface="Euclid" panose="02020503060505020303" pitchFamily="18" charset="0"/>
              </a:rPr>
              <a:t>0</a:t>
            </a:r>
            <a:r>
              <a:rPr lang="zh-CN" altLang="en-US" sz="2400" b="0" dirty="0">
                <a:latin typeface="Euclid" panose="02020503060505020303" pitchFamily="18" charset="0"/>
              </a:rPr>
              <a:t>游程有</a:t>
            </a:r>
            <a:r>
              <a:rPr lang="en-US" altLang="zh-CN" sz="2400" dirty="0">
                <a:latin typeface="Euclid" panose="02020503060505020303" pitchFamily="18" charset="0"/>
              </a:rPr>
              <a:t>1</a:t>
            </a:r>
            <a:r>
              <a:rPr lang="zh-CN" altLang="en-US" sz="2400" b="0" dirty="0">
                <a:latin typeface="Euclid" panose="02020503060505020303" pitchFamily="18" charset="0"/>
              </a:rPr>
              <a:t>个</a:t>
            </a:r>
            <a:r>
              <a:rPr lang="en-US" altLang="zh-CN" sz="2400" b="0" dirty="0">
                <a:latin typeface="Euclid" panose="02020503060505020303" pitchFamily="18" charset="0"/>
              </a:rPr>
              <a:t>,</a:t>
            </a:r>
            <a:r>
              <a:rPr lang="zh-CN" altLang="en-US" sz="2400" b="0" dirty="0">
                <a:latin typeface="Euclid" panose="02020503060505020303" pitchFamily="18" charset="0"/>
              </a:rPr>
              <a:t>占总游程的</a:t>
            </a:r>
            <a:r>
              <a:rPr lang="en-US" altLang="zh-CN" sz="2400" dirty="0">
                <a:solidFill>
                  <a:srgbClr val="008000"/>
                </a:solidFill>
                <a:latin typeface="Euclid" panose="02020503060505020303" pitchFamily="18" charset="0"/>
              </a:rPr>
              <a:t>1/8</a:t>
            </a:r>
            <a:r>
              <a:rPr lang="zh-CN" altLang="en-US" sz="2400" b="0" dirty="0">
                <a:latin typeface="Euclid" panose="02020503060505020303" pitchFamily="18" charset="0"/>
              </a:rPr>
              <a:t>。</a:t>
            </a:r>
            <a:br>
              <a:rPr lang="zh-CN" altLang="en-US" sz="2400" dirty="0">
                <a:latin typeface="Euclid" panose="02020503060505020303" pitchFamily="18" charset="0"/>
              </a:rPr>
            </a:br>
            <a:r>
              <a:rPr lang="zh-CN" altLang="en-US" sz="2400" b="0" dirty="0">
                <a:latin typeface="Euclid" panose="02020503060505020303" pitchFamily="18" charset="0"/>
              </a:rPr>
              <a:t>长度为</a:t>
            </a:r>
            <a:r>
              <a:rPr lang="en-US" altLang="zh-CN" sz="2400" dirty="0">
                <a:latin typeface="Euclid" panose="02020503060505020303" pitchFamily="18" charset="0"/>
              </a:rPr>
              <a:t>4</a:t>
            </a:r>
            <a:r>
              <a:rPr lang="zh-CN" altLang="en-US" sz="2400" b="0" dirty="0">
                <a:latin typeface="Euclid" panose="02020503060505020303" pitchFamily="18" charset="0"/>
              </a:rPr>
              <a:t>的</a:t>
            </a:r>
            <a:r>
              <a:rPr lang="en-US" altLang="zh-CN" sz="24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zh-CN" altLang="en-US" sz="2400" b="0" dirty="0">
                <a:latin typeface="Euclid" panose="02020503060505020303" pitchFamily="18" charset="0"/>
              </a:rPr>
              <a:t>游程共有</a:t>
            </a:r>
            <a:r>
              <a:rPr lang="en-US" altLang="zh-CN" sz="2400" dirty="0">
                <a:latin typeface="Euclid" panose="02020503060505020303" pitchFamily="18" charset="0"/>
              </a:rPr>
              <a:t>1</a:t>
            </a:r>
            <a:r>
              <a:rPr lang="zh-CN" altLang="en-US" sz="2400" b="0" dirty="0">
                <a:latin typeface="Euclid" panose="02020503060505020303" pitchFamily="18" charset="0"/>
              </a:rPr>
              <a:t>个</a:t>
            </a:r>
            <a:r>
              <a:rPr lang="en-US" altLang="zh-CN" sz="2400" b="0" dirty="0">
                <a:latin typeface="Euclid" panose="02020503060505020303" pitchFamily="18" charset="0"/>
              </a:rPr>
              <a:t>,</a:t>
            </a:r>
            <a:r>
              <a:rPr lang="zh-CN" altLang="en-US" sz="2400" b="0" dirty="0">
                <a:latin typeface="Euclid" panose="02020503060505020303" pitchFamily="18" charset="0"/>
              </a:rPr>
              <a:t>占总游程的</a:t>
            </a:r>
            <a:r>
              <a:rPr lang="en-US" altLang="zh-CN" sz="2400" dirty="0">
                <a:solidFill>
                  <a:srgbClr val="008000"/>
                </a:solidFill>
                <a:latin typeface="Euclid" panose="02020503060505020303" pitchFamily="18" charset="0"/>
              </a:rPr>
              <a:t>1/8</a:t>
            </a:r>
            <a:r>
              <a:rPr lang="zh-CN" altLang="en-US" sz="2400" b="0" dirty="0">
                <a:latin typeface="Euclid" panose="02020503060505020303" pitchFamily="18" charset="0"/>
              </a:rPr>
              <a:t>。</a:t>
            </a:r>
            <a:endParaRPr lang="en-US" altLang="zh-CN" sz="2400" b="0" dirty="0">
              <a:latin typeface="Euclid" panose="02020503060505020303" pitchFamily="18" charset="0"/>
            </a:endParaRPr>
          </a:p>
          <a:p>
            <a:pPr marL="687705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</a:pPr>
            <a:r>
              <a:rPr lang="zh-CN" altLang="en-US" sz="2400" b="0" dirty="0">
                <a:latin typeface="Euclid" panose="02020503060505020303" pitchFamily="18" charset="0"/>
              </a:rPr>
              <a:t>可验证其自相关函数</a:t>
            </a:r>
            <a:r>
              <a:rPr lang="en-US" altLang="zh-CN" sz="2400" i="1" dirty="0">
                <a:latin typeface="Euclid" panose="02020503060505020303" pitchFamily="18" charset="0"/>
              </a:rPr>
              <a:t>R</a:t>
            </a:r>
            <a:r>
              <a:rPr lang="en-US" altLang="zh-CN" sz="2400" dirty="0">
                <a:latin typeface="Euclid" panose="02020503060505020303" pitchFamily="18" charset="0"/>
              </a:rPr>
              <a:t>(</a:t>
            </a:r>
            <a:r>
              <a:rPr lang="el-GR" altLang="zh-CN" i="1" dirty="0"/>
              <a:t>τ</a:t>
            </a:r>
            <a:r>
              <a:rPr lang="en-US" altLang="zh-CN" sz="2400" dirty="0">
                <a:latin typeface="Euclid" panose="02020503060505020303" pitchFamily="18" charset="0"/>
              </a:rPr>
              <a:t>)=1(</a:t>
            </a:r>
            <a:r>
              <a:rPr lang="el-GR" altLang="zh-CN" sz="2400" i="1" dirty="0"/>
              <a:t>τ</a:t>
            </a:r>
            <a:r>
              <a:rPr lang="en-US" altLang="zh-CN" sz="2400" i="1" dirty="0"/>
              <a:t> </a:t>
            </a:r>
            <a:r>
              <a:rPr lang="en-US" altLang="zh-CN" sz="2400" dirty="0"/>
              <a:t>= 0</a:t>
            </a:r>
            <a:r>
              <a:rPr lang="en-US" altLang="zh-CN" sz="2400" dirty="0">
                <a:latin typeface="Euclid" panose="02020503060505020303" pitchFamily="18" charset="0"/>
              </a:rPr>
              <a:t>), </a:t>
            </a:r>
            <a:r>
              <a:rPr lang="en-US" altLang="zh-CN" sz="2400" i="1" dirty="0">
                <a:solidFill>
                  <a:srgbClr val="FF0000"/>
                </a:solidFill>
                <a:latin typeface="Euclid" panose="02020503060505020303" pitchFamily="18" charset="0"/>
              </a:rPr>
              <a:t>R</a:t>
            </a:r>
            <a:r>
              <a:rPr lang="en-US" altLang="zh-CN" sz="2400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l-GR" altLang="zh-CN" sz="2400" i="1" dirty="0">
                <a:solidFill>
                  <a:srgbClr val="FF0000"/>
                </a:solidFill>
              </a:rPr>
              <a:t>τ</a:t>
            </a:r>
            <a:r>
              <a:rPr lang="en-US" altLang="zh-CN" sz="2400" dirty="0">
                <a:solidFill>
                  <a:srgbClr val="FF0000"/>
                </a:solidFill>
                <a:latin typeface="Euclid" panose="02020503060505020303" pitchFamily="18" charset="0"/>
              </a:rPr>
              <a:t>)=-1/15 </a:t>
            </a:r>
            <a:r>
              <a:rPr lang="en-US" altLang="zh-CN" sz="2400" dirty="0">
                <a:latin typeface="Euclid" panose="02020503060505020303" pitchFamily="18" charset="0"/>
              </a:rPr>
              <a:t>(1</a:t>
            </a:r>
            <a:r>
              <a:rPr lang="zh-CN" altLang="en-US" b="0" dirty="0"/>
              <a:t>≤ </a:t>
            </a:r>
            <a:r>
              <a:rPr lang="el-GR" altLang="zh-CN" sz="2400" i="1" dirty="0"/>
              <a:t>τ</a:t>
            </a:r>
            <a:r>
              <a:rPr lang="en-US" altLang="zh-CN" sz="2400" dirty="0"/>
              <a:t> </a:t>
            </a:r>
            <a:r>
              <a:rPr lang="zh-CN" altLang="en-US" sz="2400" b="0" dirty="0"/>
              <a:t>≤ </a:t>
            </a:r>
            <a:r>
              <a:rPr lang="en-US" altLang="zh-CN" sz="2400" dirty="0">
                <a:latin typeface="Euclid" panose="02020503060505020303" pitchFamily="18" charset="0"/>
              </a:rPr>
              <a:t>14)</a:t>
            </a:r>
            <a:endParaRPr lang="en-US" altLang="zh-CN" sz="2400" dirty="0">
              <a:latin typeface="Euclid" panose="02020503060505020303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8E55A992-AF4E-4652-BD35-E3ADD4F31767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363355" y="5293657"/>
            <a:ext cx="29049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如</a:t>
            </a:r>
            <a:r>
              <a:rPr lang="zh-CN" altLang="en-US" b="1" dirty="0">
                <a:solidFill>
                  <a:srgbClr val="FF0000"/>
                </a:solidFill>
                <a:latin typeface="Euclid" panose="02020503060505020303"/>
              </a:rPr>
              <a:t> </a:t>
            </a:r>
            <a:r>
              <a:rPr lang="en-US" altLang="zh-CN" b="1" dirty="0">
                <a:latin typeface="Euclid" panose="02020503060505020303"/>
              </a:rPr>
              <a:t>100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/>
              </a:rPr>
              <a:t>0</a:t>
            </a:r>
            <a:r>
              <a:rPr lang="en-US" altLang="zh-CN" b="1" dirty="0">
                <a:latin typeface="Euclid" panose="02020503060505020303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/>
              </a:rPr>
              <a:t>1</a:t>
            </a:r>
            <a:r>
              <a:rPr lang="en-US" altLang="zh-CN" b="1" dirty="0">
                <a:latin typeface="Euclid" panose="02020503060505020303"/>
              </a:rPr>
              <a:t>11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/>
              </a:rPr>
              <a:t>01</a:t>
            </a:r>
            <a:r>
              <a:rPr lang="en-US" altLang="zh-CN" b="1" dirty="0">
                <a:latin typeface="Euclid" panose="02020503060505020303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/>
              </a:rPr>
              <a:t>110</a:t>
            </a:r>
            <a:r>
              <a:rPr lang="en-US" altLang="zh-CN" b="1" dirty="0">
                <a:latin typeface="Euclid" panose="02020503060505020303"/>
              </a:rPr>
              <a:t>0</a:t>
            </a:r>
            <a:endParaRPr lang="en-US" altLang="zh-CN" b="1" dirty="0">
              <a:latin typeface="Euclid" panose="02020503060505020303"/>
            </a:endParaRPr>
          </a:p>
          <a:p>
            <a:pPr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b="1" dirty="0">
                <a:latin typeface="Euclid" panose="02020503060505020303"/>
              </a:rPr>
              <a:t>    011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/>
              </a:rPr>
              <a:t>0</a:t>
            </a:r>
            <a:r>
              <a:rPr lang="en-US" altLang="zh-CN" b="1" dirty="0">
                <a:latin typeface="Euclid" panose="02020503060505020303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/>
              </a:rPr>
              <a:t>1</a:t>
            </a:r>
            <a:r>
              <a:rPr lang="en-US" altLang="zh-CN" b="1" dirty="0">
                <a:latin typeface="Euclid" panose="02020503060505020303"/>
              </a:rPr>
              <a:t>00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/>
              </a:rPr>
              <a:t>01</a:t>
            </a:r>
            <a:r>
              <a:rPr lang="en-US" altLang="zh-CN" b="1" dirty="0">
                <a:latin typeface="Euclid" panose="02020503060505020303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/>
              </a:rPr>
              <a:t>110</a:t>
            </a:r>
            <a:r>
              <a:rPr lang="en-US" altLang="zh-CN" b="1" dirty="0">
                <a:latin typeface="Euclid" panose="02020503060505020303"/>
              </a:rPr>
              <a:t>1</a:t>
            </a:r>
            <a:endParaRPr lang="zh-CN" altLang="en-US" b="1" dirty="0">
              <a:latin typeface="Euclid" panose="02020503060505020303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01170" y="5415607"/>
            <a:ext cx="373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R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(5) = 1/15*(7-8)=-1/15 </a:t>
            </a:r>
            <a:endParaRPr lang="zh-CN" altLang="en-US" b="1" dirty="0">
              <a:solidFill>
                <a:srgbClr val="FF0000"/>
              </a:solidFill>
              <a:latin typeface="Euclid" panose="020205030605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.2  线性反馈移位寄存器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79450" lvl="1" indent="-457200" eaLnBrk="1" hangingPunct="1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Euclid" panose="02020503060505020303"/>
              </a:rPr>
              <a:t>流密码的已知明文攻击</a:t>
            </a:r>
            <a:endParaRPr lang="en-US" altLang="zh-CN" sz="2800" b="0" dirty="0">
              <a:solidFill>
                <a:schemeClr val="tx1"/>
              </a:solidFill>
              <a:latin typeface="Euclid" panose="02020503060505020303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b="0" dirty="0">
                <a:solidFill>
                  <a:schemeClr val="tx1"/>
                </a:solidFill>
              </a:rPr>
              <a:t>由于线性反馈移位寄存器固有的线性性</a:t>
            </a:r>
            <a:r>
              <a:rPr lang="en-US" altLang="zh-CN" sz="2800" b="0" dirty="0">
                <a:solidFill>
                  <a:schemeClr val="tx1"/>
                </a:solidFill>
              </a:rPr>
              <a:t>, </a:t>
            </a:r>
            <a:r>
              <a:rPr lang="zh-CN" altLang="en-US" sz="2800" b="0" dirty="0">
                <a:solidFill>
                  <a:srgbClr val="FF0000"/>
                </a:solidFill>
              </a:rPr>
              <a:t>基于它的流密码算法在已知明文攻击下是比较容易破译的。</a:t>
            </a:r>
            <a:endParaRPr lang="en-US" altLang="zh-CN" sz="2800" b="0" dirty="0">
              <a:solidFill>
                <a:srgbClr val="FF0000"/>
              </a:solidFill>
            </a:endParaRPr>
          </a:p>
          <a:p>
            <a:pPr marL="679450" lvl="1" indent="-457200" eaLnBrk="1" hangingPunct="1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Euclid" panose="02020503060505020303"/>
              </a:rPr>
              <a:t>步骤：</a:t>
            </a:r>
            <a:endParaRPr lang="en-US" altLang="zh-CN" sz="2800" b="0" dirty="0">
              <a:solidFill>
                <a:schemeClr val="tx1"/>
              </a:solidFill>
              <a:latin typeface="Euclid" panose="02020503060505020303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b="0" dirty="0">
                <a:solidFill>
                  <a:schemeClr val="tx1"/>
                </a:solidFill>
              </a:rPr>
              <a:t>由明文、密文序列得到密钥序列</a:t>
            </a:r>
            <a:r>
              <a:rPr lang="en-US" altLang="zh-CN" sz="2800" b="0" dirty="0">
                <a:solidFill>
                  <a:schemeClr val="tx1"/>
                </a:solidFill>
              </a:rPr>
              <a:t>;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b="0" dirty="0">
                <a:solidFill>
                  <a:schemeClr val="tx1"/>
                </a:solidFill>
              </a:rPr>
              <a:t>根据得到的密钥序列求解线性反馈寄存器的反馈函数。</a:t>
            </a:r>
            <a:endParaRPr lang="zh-CN" altLang="en-US" sz="2800" b="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8A773F69-6E94-4FBA-B5D0-2A60A64FB930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.2  线性反馈移位寄存器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934" y="1124744"/>
            <a:ext cx="8130529" cy="5040560"/>
          </a:xfrm>
        </p:spPr>
        <p:txBody>
          <a:bodyPr/>
          <a:lstStyle/>
          <a:p>
            <a:pPr marL="679450" lvl="1" indent="-457200" eaLnBrk="1" hangingPunct="1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Euclid" panose="02020503060505020303"/>
              </a:rPr>
              <a:t>攻击的实例</a:t>
            </a:r>
            <a:endParaRPr lang="en-US" altLang="zh-CN" sz="2800" b="0" dirty="0">
              <a:solidFill>
                <a:schemeClr val="tx1"/>
              </a:solidFill>
              <a:latin typeface="Euclid" panose="02020503060505020303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b="0" dirty="0">
                <a:solidFill>
                  <a:schemeClr val="tx1"/>
                </a:solidFill>
              </a:rPr>
              <a:t>设一个流密码算法使用了一个</a:t>
            </a:r>
            <a:r>
              <a:rPr lang="en-US" altLang="zh-CN" i="1" dirty="0">
                <a:solidFill>
                  <a:schemeClr val="tx1"/>
                </a:solidFill>
                <a:latin typeface="Euclid" panose="02020503060505020303" pitchFamily="18" charset="0"/>
              </a:rPr>
              <a:t>GF</a:t>
            </a:r>
            <a:r>
              <a:rPr lang="en-US" altLang="zh-CN" dirty="0">
                <a:solidFill>
                  <a:schemeClr val="tx1"/>
                </a:solidFill>
                <a:latin typeface="Euclid" panose="02020503060505020303" pitchFamily="18" charset="0"/>
              </a:rPr>
              <a:t>(2)</a:t>
            </a:r>
            <a:r>
              <a:rPr lang="zh-CN" altLang="en-US" b="0" dirty="0">
                <a:solidFill>
                  <a:schemeClr val="tx1"/>
                </a:solidFill>
              </a:rPr>
              <a:t>上的</a:t>
            </a:r>
            <a:r>
              <a:rPr lang="en-US" altLang="zh-CN" dirty="0">
                <a:solidFill>
                  <a:schemeClr val="tx1"/>
                </a:solidFill>
                <a:latin typeface="Euclid" panose="02020503060505020303" pitchFamily="18" charset="0"/>
              </a:rPr>
              <a:t>3</a:t>
            </a:r>
            <a:r>
              <a:rPr lang="zh-CN" altLang="en-US" b="0" dirty="0">
                <a:solidFill>
                  <a:schemeClr val="tx1"/>
                </a:solidFill>
              </a:rPr>
              <a:t>级线性反馈移位寄存器作为密钥流生成器</a:t>
            </a:r>
            <a:r>
              <a:rPr lang="en-US" altLang="zh-CN" b="0" dirty="0">
                <a:solidFill>
                  <a:schemeClr val="tx1"/>
                </a:solidFill>
              </a:rPr>
              <a:t>, </a:t>
            </a:r>
            <a:r>
              <a:rPr lang="zh-CN" altLang="en-US" b="0" dirty="0">
                <a:solidFill>
                  <a:schemeClr val="tx1"/>
                </a:solidFill>
              </a:rPr>
              <a:t>已知</a:t>
            </a:r>
            <a:r>
              <a:rPr lang="zh-CN" altLang="en-US" b="0" dirty="0">
                <a:solidFill>
                  <a:srgbClr val="FF0000"/>
                </a:solidFill>
              </a:rPr>
              <a:t>明文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0100010001</a:t>
            </a:r>
            <a:r>
              <a:rPr lang="zh-CN" altLang="en-US" b="0" dirty="0">
                <a:solidFill>
                  <a:schemeClr val="tx1"/>
                </a:solidFill>
              </a:rPr>
              <a:t>的</a:t>
            </a:r>
            <a:r>
              <a:rPr lang="zh-CN" altLang="en-US" b="0" dirty="0">
                <a:solidFill>
                  <a:srgbClr val="FF0000"/>
                </a:solidFill>
              </a:rPr>
              <a:t>密文为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1010110110</a:t>
            </a:r>
            <a:r>
              <a:rPr lang="en-US" altLang="zh-CN" b="0" dirty="0">
                <a:solidFill>
                  <a:schemeClr val="tx1"/>
                </a:solidFill>
              </a:rPr>
              <a:t>, </a:t>
            </a:r>
            <a:r>
              <a:rPr lang="zh-CN" altLang="en-US" b="0" dirty="0">
                <a:solidFill>
                  <a:schemeClr val="tx1"/>
                </a:solidFill>
              </a:rPr>
              <a:t>试破译该密码算法。</a:t>
            </a:r>
            <a:endParaRPr lang="en-US" altLang="zh-CN" b="0" dirty="0">
              <a:solidFill>
                <a:schemeClr val="tx1"/>
              </a:solidFill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(1)</a:t>
            </a:r>
            <a:r>
              <a:rPr lang="zh-CN" altLang="en-US" b="0" dirty="0">
                <a:solidFill>
                  <a:schemeClr val="tx1"/>
                </a:solidFill>
              </a:rPr>
              <a:t>明文为</a:t>
            </a:r>
            <a:r>
              <a:rPr lang="en-US" altLang="zh-CN" dirty="0">
                <a:solidFill>
                  <a:schemeClr val="tx1"/>
                </a:solidFill>
                <a:latin typeface="Euclid" panose="02020503060505020303" pitchFamily="18" charset="0"/>
              </a:rPr>
              <a:t>0100010001</a:t>
            </a:r>
            <a:r>
              <a:rPr lang="en-US" altLang="zh-CN" b="0" dirty="0">
                <a:solidFill>
                  <a:schemeClr val="tx1"/>
                </a:solidFill>
              </a:rPr>
              <a:t>,</a:t>
            </a:r>
            <a:r>
              <a:rPr lang="zh-CN" altLang="en-US" b="0" dirty="0">
                <a:solidFill>
                  <a:schemeClr val="tx1"/>
                </a:solidFill>
              </a:rPr>
              <a:t> 密文为</a:t>
            </a:r>
            <a:r>
              <a:rPr lang="en-US" altLang="zh-CN" dirty="0">
                <a:solidFill>
                  <a:schemeClr val="tx1"/>
                </a:solidFill>
                <a:latin typeface="Euclid" panose="02020503060505020303" pitchFamily="18" charset="0"/>
              </a:rPr>
              <a:t>1010110110</a:t>
            </a:r>
            <a:r>
              <a:rPr lang="en-US" altLang="zh-CN" b="0" dirty="0">
                <a:solidFill>
                  <a:schemeClr val="tx1"/>
                </a:solidFill>
              </a:rPr>
              <a:t>, </a:t>
            </a:r>
            <a:r>
              <a:rPr lang="zh-CN" altLang="en-US" b="0" dirty="0">
                <a:solidFill>
                  <a:schemeClr val="tx1"/>
                </a:solidFill>
              </a:rPr>
              <a:t>可以得出密钥序列</a:t>
            </a:r>
            <a:endParaRPr lang="zh-CN" altLang="en-US" b="0" dirty="0">
              <a:solidFill>
                <a:schemeClr val="tx1"/>
              </a:solidFill>
            </a:endParaRPr>
          </a:p>
          <a:p>
            <a:pPr marL="457200" lvl="1" indent="0" algn="ctr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None/>
              <a:defRPr/>
            </a:pP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0100010001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⊕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1010110110=1110100111</a:t>
            </a:r>
            <a:endParaRPr lang="zh-CN" altLang="en-US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marL="457200" lvl="1" indent="0" algn="ctr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None/>
              <a:defRPr/>
            </a:pP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=1,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=1,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=1,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4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=0,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5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=1,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6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=0</a:t>
            </a:r>
            <a:endParaRPr lang="en-US" altLang="zh-CN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altLang="zh-CN" b="0" dirty="0">
                <a:solidFill>
                  <a:schemeClr val="tx1"/>
                </a:solidFill>
              </a:rPr>
              <a:t>(2)</a:t>
            </a:r>
            <a:r>
              <a:rPr lang="zh-CN" altLang="en-US" b="0" dirty="0">
                <a:solidFill>
                  <a:schemeClr val="tx1"/>
                </a:solidFill>
              </a:rPr>
              <a:t>设反馈函数为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t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+3 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=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t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t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+1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t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+2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)=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3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t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t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+1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+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t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+2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 mod 2</a:t>
            </a:r>
            <a:r>
              <a:rPr lang="en-US" altLang="zh-CN" dirty="0">
                <a:latin typeface="Euclid" panose="02020503060505020303" pitchFamily="18" charset="0"/>
              </a:rPr>
              <a:t>, </a:t>
            </a:r>
            <a:r>
              <a:rPr lang="en-US" altLang="zh-CN" i="1" dirty="0">
                <a:latin typeface="Euclid" panose="02020503060505020303" pitchFamily="18" charset="0"/>
              </a:rPr>
              <a:t>t</a:t>
            </a:r>
            <a:r>
              <a:rPr lang="zh-CN" altLang="en-US" b="0" dirty="0"/>
              <a:t> </a:t>
            </a:r>
            <a:r>
              <a:rPr lang="zh-CN" altLang="en-US" dirty="0">
                <a:latin typeface="Euclid" panose="02020503060505020303" pitchFamily="18" charset="0"/>
              </a:rPr>
              <a:t>≥</a:t>
            </a:r>
            <a:r>
              <a:rPr lang="en-US" altLang="zh-CN" dirty="0">
                <a:latin typeface="Euclid" panose="02020503060505020303" pitchFamily="18" charset="0"/>
              </a:rPr>
              <a:t>1</a:t>
            </a:r>
            <a:r>
              <a:rPr lang="en-US" altLang="zh-CN" b="0" dirty="0"/>
              <a:t>, </a:t>
            </a:r>
            <a:r>
              <a:rPr lang="zh-CN" altLang="en-US" dirty="0">
                <a:latin typeface="Euclid" panose="02020503060505020303" pitchFamily="18" charset="0"/>
              </a:rPr>
              <a:t>有</a:t>
            </a:r>
            <a:endParaRPr lang="zh-CN" altLang="en-US" baseline="-25000" dirty="0">
              <a:solidFill>
                <a:schemeClr val="tx1"/>
              </a:solidFill>
              <a:latin typeface="Euclid" panose="02020503060505020303" pitchFamily="18" charset="0"/>
            </a:endParaRPr>
          </a:p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B5D0A9C7-D68D-456E-9243-9F46FC38CCF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.2  线性反馈移位寄存器</a:t>
            </a:r>
            <a:endParaRPr lang="zh-CN" alt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/>
              <p:cNvSpPr txBox="1"/>
              <p:nvPr/>
            </p:nvSpPr>
            <p:spPr bwMode="auto">
              <a:xfrm>
                <a:off x="749097" y="1188549"/>
                <a:ext cx="4110935" cy="144254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≡(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-25000" smtClean="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nor/>
                                    </m:rPr>
                                    <a:rPr lang="zh-CN" altLang="en-US" b="1" i="0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zh-CN" altLang="en-US" b="1" i="0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2</m:t>
                                  </m:r>
                                </m:e>
                              </m:func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≡(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nor/>
                                    </m:rPr>
                                    <a:rPr lang="zh-CN" altLang="en-US" b="1" i="0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zh-CN" altLang="en-US" b="1" i="0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2</m:t>
                                  </m:r>
                                </m:e>
                              </m:func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0" baseline="-25000" smtClean="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6</m:t>
                              </m:r>
                              <m:r>
                                <m:rPr>
                                  <m:nor/>
                                </m:rP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≡(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4</m:t>
                              </m:r>
                              <m:r>
                                <m:rPr>
                                  <m:nor/>
                                </m:rP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c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b="1" i="0" baseline="-25000" smtClean="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zh-CN" altLang="en-US" b="1" i="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zh-CN" alt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nor/>
                                    </m:rPr>
                                    <a:rPr lang="zh-CN" altLang="en-US" b="1" i="0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mod</m:t>
                                  </m:r>
                                </m:fName>
                                <m:e>
                                  <m:r>
                                    <m:rPr>
                                      <m:nor/>
                                    </m:rPr>
                                    <a:rPr lang="zh-CN" altLang="en-US" b="1" i="0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2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>
                  <a:latin typeface="Euclid" panose="02020503060505020303" pitchFamily="18" charset="0"/>
                </a:endParaRPr>
              </a:p>
            </p:txBody>
          </p:sp>
        </mc:Choice>
        <mc:Fallback>
          <p:sp>
            <p:nvSpPr>
              <p:cNvPr id="4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97" y="1188549"/>
                <a:ext cx="4110935" cy="1442549"/>
              </a:xfrm>
              <a:prstGeom prst="rect">
                <a:avLst/>
              </a:prstGeom>
              <a:blipFill rotWithShape="1">
                <a:blip r:embed="rId1"/>
                <a:stretch>
                  <a:fillRect l="-11" t="-32" r="-4501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CC654832-5BB5-4AF2-B179-1F3824563244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076055" y="1340768"/>
                <a:ext cx="3960441" cy="1075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 smtClean="0">
                                <a:latin typeface="Cambria Math" panose="02040503050406030204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solidFill>
                                  <a:srgbClr val="000000"/>
                                </a:solidFill>
                                <a:latin typeface="Cambria Math" panose="02040503050406030204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  <m:brk m:alnAt="7"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zh-CN" b="1" i="1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a</m:t>
                              </m:r>
                              <m:r>
                                <m:rPr>
                                  <m:nor/>
                                </m:rPr>
                                <a:rPr lang="en-US" altLang="zh-CN" b="1" baseline="-25000">
                                  <a:solidFill>
                                    <a:srgbClr val="000000"/>
                                  </a:solidFill>
                                  <a:latin typeface="Euclid" panose="02020503060505020303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>
                            <a:latin typeface="Cambria Math" panose="0204050305040603020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5" y="1340768"/>
                <a:ext cx="3960441" cy="1075103"/>
              </a:xfrm>
              <a:prstGeom prst="rect">
                <a:avLst/>
              </a:prstGeom>
              <a:blipFill rotWithShape="1">
                <a:blip r:embed="rId2"/>
                <a:stretch>
                  <a:fillRect l="-13" t="-26" r="11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83568" y="2631098"/>
                <a:ext cx="7755582" cy="11513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latin typeface="Cambria Math" panose="0204050305040603020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 smtClean="0">
                                <a:latin typeface="Cambria Math" panose="02040503050406030204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1" i="1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brk m:alnAt="7"/>
                                    </m:r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  <m:brk m:alnAt="7"/>
                                    </m:rPr>
                                    <a:rPr lang="en-US" altLang="zh-CN" b="1" baseline="-25000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b="1" baseline="-25000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b="1" baseline="-25000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b="1" baseline="-25000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b="1" baseline="-25000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b="1" baseline="-25000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4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b="1" baseline="-25000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b="1" baseline="-25000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zh-CN" b="1" i="1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b="1" baseline="-25000">
                                      <a:solidFill>
                                        <a:srgbClr val="000000"/>
                                      </a:solidFill>
                                      <a:latin typeface="Euclid" panose="02020503060505020303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b="1" i="1">
                            <a:latin typeface="Cambria Math" panose="0204050305040603020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latin typeface="Cambria Math" panose="02040503050406030204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1" i="1">
                                <a:latin typeface="Cambria Math" panose="02040503050406030204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plcHide m:val="on"/>
                                <m:ctrlP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zh-CN" alt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d>
                      <m:dPr>
                        <m:ctrlPr>
                          <a:rPr lang="en-US" altLang="zh-CN" b="1" i="1">
                            <a:latin typeface="Cambria Math" panose="02040503050406030204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1" i="1">
                                <a:latin typeface="Cambria Math" panose="02040503050406030204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b="1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631098"/>
                <a:ext cx="7755582" cy="1151341"/>
              </a:xfrm>
              <a:prstGeom prst="rect">
                <a:avLst/>
              </a:prstGeom>
              <a:blipFill rotWithShape="1">
                <a:blip r:embed="rId3"/>
                <a:stretch>
                  <a:fillRect l="-4" t="-25" b="-13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755576" y="4005064"/>
                <a:ext cx="3816424" cy="1098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plcHide m:val="on"/>
                              <m:ctrlPr>
                                <a:rPr lang="zh-CN" alt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lang="zh-CN" altLang="en-US" b="1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zh-CN" b="1" i="1">
                              <a:latin typeface="Cambria Math" panose="0204050305040603020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>
                                  <a:latin typeface="Cambria Math" panose="02040503050406030204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1" i="1">
                                  <a:latin typeface="Cambria Math" panose="02040503050406030204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005064"/>
                <a:ext cx="3816424" cy="1098442"/>
              </a:xfrm>
              <a:prstGeom prst="rect">
                <a:avLst/>
              </a:prstGeom>
              <a:blipFill rotWithShape="1">
                <a:blip r:embed="rId4"/>
                <a:stretch>
                  <a:fillRect l="-15" t="-1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827584" y="5083150"/>
            <a:ext cx="67687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所以</a:t>
            </a:r>
            <a:r>
              <a:rPr lang="en-US" altLang="zh-CN" sz="2800" dirty="0">
                <a:latin typeface="Euclid" panose="02020503060505020303" pitchFamily="18" charset="0"/>
                <a:ea typeface="华文中宋" panose="02010600040101010101" pitchFamily="2" charset="-122"/>
              </a:rPr>
              <a:t>, 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该密码系统的反馈函数为</a:t>
            </a:r>
            <a:endParaRPr lang="en-US" altLang="zh-CN" sz="2800" dirty="0">
              <a:latin typeface="Euclid" panose="02020503060505020303" pitchFamily="18" charset="0"/>
              <a:ea typeface="华文中宋" panose="0201060004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+3 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=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f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(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+1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+2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) =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+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t</a:t>
            </a:r>
            <a:r>
              <a:rPr lang="en-US" altLang="zh-CN" sz="2800" b="1" baseline="-25000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+2 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</a:rPr>
              <a:t>mod 2</a:t>
            </a:r>
            <a:endParaRPr lang="zh-CN" altLang="en-US" sz="2800" b="1" dirty="0">
              <a:solidFill>
                <a:srgbClr val="FF0000"/>
              </a:solidFill>
              <a:latin typeface="Euclid" panose="02020503060505020303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6" grpId="0"/>
      <p:bldP spid="9" grpId="0"/>
      <p:bldP spid="1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.2  线性反馈移位寄存器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1124744"/>
            <a:ext cx="8124006" cy="5040560"/>
          </a:xfrm>
        </p:spPr>
        <p:txBody>
          <a:bodyPr/>
          <a:lstStyle/>
          <a:p>
            <a:pPr marL="679450" lvl="1" indent="-457200" eaLnBrk="1" hangingPunct="1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b="0" dirty="0">
                <a:latin typeface="Euclid" panose="02020503060505020303"/>
              </a:rPr>
              <a:t>一般地</a:t>
            </a:r>
            <a:r>
              <a:rPr lang="en-US" altLang="zh-CN" b="0" dirty="0">
                <a:latin typeface="Euclid" panose="02020503060505020303"/>
              </a:rPr>
              <a:t>, </a:t>
            </a:r>
            <a:r>
              <a:rPr lang="zh-CN" altLang="en-US" b="0" dirty="0">
                <a:latin typeface="Euclid" panose="02020503060505020303"/>
              </a:rPr>
              <a:t>对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/>
              </a:rPr>
              <a:t>m</a:t>
            </a:r>
            <a:r>
              <a:rPr lang="zh-CN" altLang="en-US" b="0" dirty="0">
                <a:latin typeface="Euclid" panose="02020503060505020303"/>
              </a:rPr>
              <a:t>级</a:t>
            </a:r>
            <a:r>
              <a:rPr lang="en-US" altLang="zh-CN" dirty="0">
                <a:latin typeface="Euclid" panose="02020503060505020303"/>
              </a:rPr>
              <a:t>LFSR</a:t>
            </a:r>
            <a:r>
              <a:rPr lang="en-US" altLang="zh-CN" b="0" dirty="0">
                <a:latin typeface="Euclid" panose="02020503060505020303"/>
              </a:rPr>
              <a:t>, </a:t>
            </a:r>
            <a:r>
              <a:rPr lang="zh-CN" altLang="en-US" b="0" dirty="0">
                <a:latin typeface="Euclid" panose="02020503060505020303"/>
              </a:rPr>
              <a:t>若敌手知道</a:t>
            </a:r>
            <a:r>
              <a:rPr lang="en-US" altLang="zh-CN" i="1" dirty="0">
                <a:latin typeface="Euclid" panose="02020503060505020303"/>
              </a:rPr>
              <a:t>m</a:t>
            </a:r>
            <a:r>
              <a:rPr lang="en-US" altLang="zh-CN" b="0" dirty="0">
                <a:latin typeface="Euclid" panose="02020503060505020303"/>
              </a:rPr>
              <a:t>,</a:t>
            </a:r>
            <a:r>
              <a:rPr lang="zh-CN" altLang="en-US" b="0" dirty="0">
                <a:latin typeface="Euclid" panose="02020503060505020303"/>
              </a:rPr>
              <a:t> 且知道明文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/>
              </a:rPr>
              <a:t>0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/>
              </a:rPr>
              <a:t>, ∙∙∙,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/>
              </a:rPr>
              <a:t>2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/>
              </a:rPr>
              <a:t>m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/>
              </a:rPr>
              <a:t>−1</a:t>
            </a:r>
            <a:r>
              <a:rPr lang="zh-CN" altLang="en-US" b="0" dirty="0">
                <a:solidFill>
                  <a:srgbClr val="FF0000"/>
                </a:solidFill>
                <a:latin typeface="Euclid" panose="02020503060505020303"/>
              </a:rPr>
              <a:t>及对应的密文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/>
              </a:rPr>
              <a:t>y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/>
              </a:rPr>
              <a:t>0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/>
              </a:rPr>
              <a:t>y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/>
              </a:rPr>
              <a:t>, ∙∙∙,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/>
              </a:rPr>
              <a:t>y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/>
              </a:rPr>
              <a:t>2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/>
              </a:rPr>
              <a:t>m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/>
              </a:rPr>
              <a:t>−1</a:t>
            </a:r>
            <a:r>
              <a:rPr lang="en-US" altLang="zh-CN" b="0" dirty="0">
                <a:latin typeface="Euclid" panose="02020503060505020303"/>
              </a:rPr>
              <a:t>, </a:t>
            </a:r>
            <a:r>
              <a:rPr lang="zh-CN" altLang="en-US" b="0" dirty="0">
                <a:latin typeface="Euclid" panose="02020503060505020303"/>
              </a:rPr>
              <a:t>则敌手可以通过如下方式求解反馈系数破解该流密码</a:t>
            </a:r>
            <a:r>
              <a:rPr lang="en-US" altLang="zh-CN" b="0" dirty="0">
                <a:latin typeface="Euclid" panose="02020503060505020303"/>
              </a:rPr>
              <a:t>.</a:t>
            </a:r>
            <a:endParaRPr lang="en-US" altLang="zh-CN" b="0" dirty="0">
              <a:latin typeface="Euclid" panose="02020503060505020303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b="0" dirty="0">
                <a:latin typeface="Euclid" panose="02020503060505020303"/>
              </a:rPr>
              <a:t>计算密钥流</a:t>
            </a:r>
            <a:r>
              <a:rPr lang="en-US" altLang="zh-CN" i="1" dirty="0" err="1">
                <a:solidFill>
                  <a:srgbClr val="FF0000"/>
                </a:solidFill>
                <a:latin typeface="Euclid" panose="02020503060505020303"/>
              </a:rPr>
              <a:t>k</a:t>
            </a:r>
            <a:r>
              <a:rPr lang="en-US" altLang="zh-CN" i="1" baseline="-25000" dirty="0" err="1">
                <a:solidFill>
                  <a:srgbClr val="FF0000"/>
                </a:solidFill>
                <a:latin typeface="Euclid" panose="02020503060505020303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/>
              </a:rPr>
              <a:t>=</a:t>
            </a:r>
            <a:r>
              <a:rPr lang="en-US" altLang="zh-CN" i="1" dirty="0" err="1">
                <a:solidFill>
                  <a:srgbClr val="FF0000"/>
                </a:solidFill>
                <a:latin typeface="Euclid" panose="02020503060505020303"/>
              </a:rPr>
              <a:t>x</a:t>
            </a:r>
            <a:r>
              <a:rPr lang="en-US" altLang="zh-CN" i="1" baseline="-25000" dirty="0" err="1">
                <a:solidFill>
                  <a:srgbClr val="FF0000"/>
                </a:solidFill>
                <a:latin typeface="Euclid" panose="02020503060505020303"/>
              </a:rPr>
              <a:t>i</a:t>
            </a:r>
            <a:r>
              <a:rPr lang="en-US" altLang="zh-CN" dirty="0" err="1">
                <a:solidFill>
                  <a:srgbClr val="FF0000"/>
                </a:solidFill>
                <a:latin typeface="Euclid" panose="02020503060505020303"/>
              </a:rPr>
              <a:t>+</a:t>
            </a:r>
            <a:r>
              <a:rPr lang="en-US" altLang="zh-CN" i="1" dirty="0" err="1">
                <a:solidFill>
                  <a:srgbClr val="FF0000"/>
                </a:solidFill>
                <a:latin typeface="Euclid" panose="02020503060505020303"/>
              </a:rPr>
              <a:t>y</a:t>
            </a:r>
            <a:r>
              <a:rPr lang="en-US" altLang="zh-CN" i="1" baseline="-25000" dirty="0" err="1">
                <a:solidFill>
                  <a:srgbClr val="FF0000"/>
                </a:solidFill>
                <a:latin typeface="Euclid" panose="02020503060505020303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/>
              </a:rPr>
              <a:t> mod 2, </a:t>
            </a:r>
            <a:r>
              <a:rPr lang="en-US" altLang="zh-CN" i="1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= 0, 1, 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/>
              </a:rPr>
              <a:t>∙∙∙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 2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−1</a:t>
            </a:r>
            <a:endParaRPr lang="en-US" altLang="zh-CN" dirty="0"/>
          </a:p>
          <a:p>
            <a:pPr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altLang="zh-CN" i="1" dirty="0" err="1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=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+1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/>
              </a:rPr>
              <a:t>∙∙∙,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-1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)=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-1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-2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+1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/>
              </a:rPr>
              <a:t>∙∙∙+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0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-1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 mod 2, </a:t>
            </a:r>
            <a:r>
              <a:rPr lang="en-US" altLang="zh-CN" i="1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=0, 1, 2,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∙∙∙</a:t>
            </a:r>
            <a:endParaRPr lang="en-US" altLang="zh-CN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endParaRPr lang="en-US" altLang="zh-CN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endParaRPr lang="en-US" altLang="zh-CN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endParaRPr lang="en-US" altLang="zh-CN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endParaRPr lang="en-US" altLang="zh-CN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b="0" dirty="0">
                <a:latin typeface="Euclid" panose="02020503060505020303" pitchFamily="18" charset="0"/>
              </a:rPr>
              <a:t>敌手可以通过解</a:t>
            </a:r>
            <a:r>
              <a:rPr lang="en-US" altLang="zh-CN" i="1" dirty="0">
                <a:latin typeface="Euclid" panose="02020503060505020303" pitchFamily="18" charset="0"/>
              </a:rPr>
              <a:t>m</a:t>
            </a:r>
            <a:r>
              <a:rPr lang="zh-CN" altLang="en-US" b="0" dirty="0">
                <a:latin typeface="Euclid" panose="02020503060505020303" pitchFamily="18" charset="0"/>
              </a:rPr>
              <a:t>个线性方程组得到系数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0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/>
              </a:rPr>
              <a:t>∙∙∙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-1</a:t>
            </a:r>
            <a:endParaRPr lang="zh-CN" alt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endParaRPr lang="en-US" altLang="zh-CN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endParaRPr lang="en-US" altLang="zh-CN" b="0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endParaRPr lang="en-US" altLang="zh-CN" b="0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endParaRPr lang="en-US" altLang="zh-CN" b="0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endParaRPr lang="en-US" altLang="zh-CN" b="0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endParaRPr lang="en-US" altLang="zh-CN" b="0" dirty="0">
              <a:solidFill>
                <a:srgbClr val="FF0000"/>
              </a:solidFill>
            </a:endParaRPr>
          </a:p>
          <a:p>
            <a:endParaRPr lang="zh-CN" altLang="en-US" b="0" baseline="-25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E2149A-AC41-478D-B10A-7CB54B7B804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259632" y="3958605"/>
            <a:ext cx="756084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latin typeface="Euclid" panose="02020503060505020303" pitchFamily="18" charset="0"/>
              </a:rPr>
              <a:t>有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=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 c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-1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-2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/>
              </a:rPr>
              <a:t>∙∙∙+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0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-1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mod 2</a:t>
            </a:r>
            <a:endParaRPr lang="en-US" altLang="zh-CN" b="1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+1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=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-1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-2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/>
              </a:rPr>
              <a:t>∙∙∙+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0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mod 2</a:t>
            </a:r>
            <a:endParaRPr lang="en-US" altLang="zh-CN" b="1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...</a:t>
            </a:r>
            <a:endParaRPr lang="en-US" altLang="zh-CN" b="1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−1 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= 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-1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-1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-2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+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/>
              </a:rPr>
              <a:t>∙∙∙+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0</a:t>
            </a:r>
            <a:r>
              <a:rPr lang="en-US" altLang="zh-CN" b="1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b="1" i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m</a:t>
            </a:r>
            <a:r>
              <a:rPr lang="en-US" altLang="zh-CN" b="1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-1</a:t>
            </a:r>
            <a:r>
              <a:rPr lang="en-US" altLang="zh-CN" b="1" dirty="0">
                <a:solidFill>
                  <a:srgbClr val="FF0000"/>
                </a:solidFill>
                <a:latin typeface="Euclid" panose="02020503060505020303" pitchFamily="18" charset="0"/>
              </a:rPr>
              <a:t> mod 2</a:t>
            </a:r>
            <a:endParaRPr lang="en-US" altLang="zh-CN" b="1" dirty="0">
              <a:solidFill>
                <a:srgbClr val="FF0000"/>
              </a:solidFill>
              <a:latin typeface="Euclid" panose="020205030605050203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7944" y="3400700"/>
            <a:ext cx="4113871" cy="283661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.2  线性反馈移位寄存器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934" y="1152501"/>
            <a:ext cx="8058521" cy="4892699"/>
          </a:xfrm>
        </p:spPr>
        <p:txBody>
          <a:bodyPr/>
          <a:lstStyle/>
          <a:p>
            <a:pPr marL="679450" lvl="1" indent="-457200" eaLnBrk="1" hangingPunct="1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b="0" dirty="0">
                <a:solidFill>
                  <a:schemeClr val="tx1"/>
                </a:solidFill>
                <a:latin typeface="Euclid" panose="02020503060505020303"/>
              </a:rPr>
              <a:t>使用多个线性反馈寄存器以获得更好的安全性</a:t>
            </a:r>
            <a:endParaRPr lang="en-US" altLang="zh-CN" sz="2800" b="0" dirty="0">
              <a:solidFill>
                <a:schemeClr val="tx1"/>
              </a:solidFill>
              <a:latin typeface="Euclid" panose="02020503060505020303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b="0" dirty="0">
                <a:solidFill>
                  <a:schemeClr val="tx1"/>
                </a:solidFill>
              </a:rPr>
              <a:t>每个线性反馈移位寄存器都产生一个不同的序列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i="1" baseline="30000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 x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i="1" baseline="30000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∙∙∙,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i="1" baseline="30000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zh-CN" altLang="en-US" b="0" dirty="0">
                <a:solidFill>
                  <a:schemeClr val="tx1"/>
                </a:solidFill>
                <a:latin typeface="Euclid" panose="02020503060505020303" pitchFamily="18" charset="0"/>
              </a:rPr>
              <a:t>。</a:t>
            </a:r>
            <a:endParaRPr lang="en-US" altLang="zh-CN" b="0" dirty="0">
              <a:solidFill>
                <a:schemeClr val="tx1"/>
              </a:solidFill>
              <a:latin typeface="Euclid" panose="02020503060505020303" pitchFamily="18" charset="0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b="0" dirty="0">
                <a:latin typeface="Euclid" panose="02020503060505020303" pitchFamily="18" charset="0"/>
              </a:rPr>
              <a:t>利用非线性组合函数</a:t>
            </a:r>
            <a:r>
              <a:rPr lang="en-US" altLang="zh-CN" i="1" dirty="0" err="1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=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f</a:t>
            </a:r>
            <a:r>
              <a:rPr lang="en-US" altLang="zh-CN" b="0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i="1" baseline="30000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i="1" baseline="30000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∙∙∙,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  <a:latin typeface="Euclid" panose="02020503060505020303" pitchFamily="18" charset="0"/>
              </a:rPr>
              <a:t>x</a:t>
            </a:r>
            <a:r>
              <a:rPr lang="en-US" altLang="zh-CN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n</a:t>
            </a:r>
            <a:r>
              <a:rPr lang="en-US" altLang="zh-CN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i="1" baseline="30000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baseline="30000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en-US" altLang="zh-CN" b="0" dirty="0">
                <a:solidFill>
                  <a:srgbClr val="FF0000"/>
                </a:solidFill>
              </a:rPr>
              <a:t>)</a:t>
            </a:r>
            <a:r>
              <a:rPr lang="zh-CN" altLang="en-US" b="0" dirty="0"/>
              <a:t>输出密钥密钥序列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=(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en-US" altLang="zh-CN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, 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∙∙∙, </a:t>
            </a:r>
            <a:r>
              <a:rPr lang="en-US" altLang="zh-CN" i="1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25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,∙∙∙</a:t>
            </a:r>
            <a:r>
              <a:rPr lang="en-US" altLang="zh-CN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endParaRPr lang="en-US" altLang="zh-CN" b="0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32944" y="4398203"/>
            <a:ext cx="2690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kern="100" dirty="0">
                <a:latin typeface="华文中宋" panose="02010600040101010101" pitchFamily="2" charset="-122"/>
                <a:ea typeface="华文中宋" panose="02010600040101010101" pitchFamily="2" charset="-122"/>
              </a:rPr>
              <a:t>线性反馈移位寄存器的非线性组合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C5BD8C85-CA74-48D4-A33B-2FF6988A1AD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17934" y="1466056"/>
                <a:ext cx="8130529" cy="4579144"/>
              </a:xfrm>
            </p:spPr>
            <p:txBody>
              <a:bodyPr/>
              <a:lstStyle/>
              <a:p>
                <a:pPr marL="679450" lvl="1" indent="-457200" eaLnBrk="1" hangingPunct="1">
                  <a:lnSpc>
                    <a:spcPct val="125000"/>
                  </a:lnSpc>
                  <a:spcBef>
                    <a:spcPts val="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lang="zh-CN" altLang="en-US" sz="2800" b="0" dirty="0">
                    <a:solidFill>
                      <a:schemeClr val="tx1"/>
                    </a:solidFill>
                    <a:latin typeface="Euclid" panose="02020503060505020303"/>
                  </a:rPr>
                  <a:t>实例</a:t>
                </a:r>
                <a:endParaRPr lang="en-US" altLang="zh-CN" sz="2800" b="0" dirty="0">
                  <a:solidFill>
                    <a:schemeClr val="tx1"/>
                  </a:solidFill>
                  <a:latin typeface="Euclid" panose="02020503060505020303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‒"/>
                  <a:defRPr/>
                </a:pPr>
                <a:r>
                  <a:rPr lang="zh-CN" altLang="en-US" sz="2800" b="0" dirty="0">
                    <a:solidFill>
                      <a:schemeClr val="tx1"/>
                    </a:solidFill>
                  </a:rPr>
                  <a:t>设有</a:t>
                </a:r>
                <a:r>
                  <a:rPr lang="en-US" altLang="zh-CN" sz="2800" b="0" dirty="0">
                    <a:solidFill>
                      <a:schemeClr val="tx1"/>
                    </a:solidFill>
                  </a:rPr>
                  <a:t>3</a:t>
                </a:r>
                <a:r>
                  <a:rPr lang="zh-CN" altLang="en-US" sz="2800" b="0" dirty="0">
                    <a:solidFill>
                      <a:schemeClr val="tx1"/>
                    </a:solidFill>
                  </a:rPr>
                  <a:t>个线性反馈移位寄存器</a:t>
                </a:r>
                <a:r>
                  <a:rPr lang="en-US" altLang="zh-CN" sz="2800" b="0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sz="2800" b="0" dirty="0">
                    <a:solidFill>
                      <a:schemeClr val="tx1"/>
                    </a:solidFill>
                  </a:rPr>
                  <a:t>组合函数 </a:t>
                </a:r>
                <a:r>
                  <a:rPr lang="en-US" altLang="zh-CN" sz="2800" i="1" dirty="0">
                    <a:solidFill>
                      <a:schemeClr val="tx1"/>
                    </a:solidFill>
                  </a:rPr>
                  <a:t>f </a:t>
                </a:r>
                <a:r>
                  <a:rPr lang="zh-CN" altLang="en-US" sz="2800" b="0" dirty="0">
                    <a:solidFill>
                      <a:schemeClr val="tx1"/>
                    </a:solidFill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</m:ctrlPr>
                          </m:sSubSupPr>
                          <m:e>
                            <m:r>
                              <a:rPr lang="en-US" altLang="zh-CN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</m:ctrlPr>
                          </m:sSubSupPr>
                          <m:e>
                            <m:r>
                              <a:rPr lang="en-US" altLang="zh-CN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altLang="zh-CN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</m:ctrlPr>
                          </m:sSubSupPr>
                          <m:e>
                            <m:r>
                              <a:rPr lang="en-US" altLang="zh-CN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  <m:sup>
                            <m:r>
                              <a:rPr lang="en-US" altLang="zh-CN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e>
                    </m:d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</m:ctrlPr>
                          </m:dPr>
                          <m:e>
                            <m:r>
                              <a:rPr lang="en-US" altLang="zh-CN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</m:ctrlPr>
                          </m:dPr>
                          <m:e>
                            <m:r>
                              <a:rPr lang="en-US" altLang="zh-CN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</m:ctrlPr>
                          </m:dPr>
                          <m:e>
                            <m:r>
                              <a:rPr lang="en-US" altLang="zh-CN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d>
                      </m:sup>
                    </m:sSubSup>
                  </m:oMath>
                </a14:m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‒"/>
                  <a:defRPr/>
                </a:pPr>
                <a:r>
                  <a:rPr lang="zh-CN" altLang="en-US" b="0" dirty="0">
                    <a:solidFill>
                      <a:schemeClr val="tx1"/>
                    </a:solidFill>
                  </a:rPr>
                  <a:t>当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0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0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；</a:t>
                </a:r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‒"/>
                  <a:defRPr/>
                </a:pPr>
                <a:r>
                  <a:rPr lang="zh-CN" altLang="en-US" b="0" dirty="0">
                    <a:solidFill>
                      <a:schemeClr val="tx1"/>
                    </a:solidFill>
                  </a:rPr>
                  <a:t>当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；</a:t>
                </a:r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‒"/>
                  <a:defRPr/>
                </a:pPr>
                <a:r>
                  <a:rPr lang="zh-CN" altLang="en-US" b="0" dirty="0">
                    <a:solidFill>
                      <a:schemeClr val="tx1"/>
                    </a:solidFill>
                  </a:rPr>
                  <a:t>当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</m:ctrlPr>
                          </m:dPr>
                          <m:e>
                            <m:r>
                              <a:rPr lang="en-US" altLang="zh-CN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sup>
                    </m:sSubSup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0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；</a:t>
                </a:r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‒"/>
                  <a:defRPr/>
                </a:pPr>
                <a:r>
                  <a:rPr lang="zh-CN" altLang="en-US" b="0" dirty="0">
                    <a:solidFill>
                      <a:schemeClr val="tx1"/>
                    </a:solidFill>
                  </a:rPr>
                  <a:t>当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时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d>
                          <m:dPr>
                            <m:ctrlPr>
                              <a:rPr lang="en-US" altLang="zh-CN" b="0" i="1">
                                <a:solidFill>
                                  <a:schemeClr val="tx1"/>
                                </a:solidFill>
                                <a:latin typeface="Cambria Math" panose="02040503050406030204"/>
                              </a:rPr>
                            </m:ctrlPr>
                          </m:dPr>
                          <m:e>
                            <m:r>
                              <a:rPr lang="en-US" altLang="zh-CN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</m:sup>
                    </m:sSubSup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>
                    <a:solidFill>
                      <a:schemeClr val="tx1"/>
                    </a:solidFill>
                  </a:rPr>
                  <a:t>0.</a:t>
                </a:r>
                <a:endParaRPr lang="en-US" altLang="zh-CN" b="0" dirty="0">
                  <a:solidFill>
                    <a:schemeClr val="tx1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934" y="1466056"/>
                <a:ext cx="8130529" cy="4579144"/>
              </a:xfrm>
              <a:blipFill rotWithShape="1">
                <a:blip r:embed="rId1"/>
                <a:stretch>
                  <a:fillRect l="-1" t="-10" r="1" b="-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1098948" y="365126"/>
            <a:ext cx="6778228" cy="668337"/>
          </a:xfrm>
        </p:spPr>
        <p:txBody>
          <a:bodyPr/>
          <a:lstStyle/>
          <a:p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.2  线性反馈移位寄存器</a:t>
            </a:r>
            <a:endParaRPr lang="zh-CN" altLang="en-US" dirty="0">
              <a:latin typeface="+mn-lt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A1130771-F0AE-46C6-88C5-DAD27B331AF6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17934" y="1196752"/>
                <a:ext cx="8130529" cy="4848448"/>
              </a:xfrm>
            </p:spPr>
            <p:txBody>
              <a:bodyPr/>
              <a:lstStyle/>
              <a:p>
                <a:pPr marL="679450" lvl="1" indent="-457200" eaLnBrk="1" hangingPunct="1">
                  <a:lnSpc>
                    <a:spcPct val="125000"/>
                  </a:lnSpc>
                  <a:spcBef>
                    <a:spcPts val="0"/>
                  </a:spcBef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lang="zh-CN" altLang="en-US" sz="2800" b="0" dirty="0">
                    <a:solidFill>
                      <a:schemeClr val="tx1"/>
                    </a:solidFill>
                    <a:latin typeface="Euclid" panose="02020503060505020303"/>
                  </a:rPr>
                  <a:t>实例</a:t>
                </a:r>
                <a:endParaRPr lang="en-US" altLang="zh-CN" sz="2800" b="0" dirty="0">
                  <a:solidFill>
                    <a:schemeClr val="tx1"/>
                  </a:solidFill>
                  <a:latin typeface="Euclid" panose="02020503060505020303"/>
                </a:endParaRPr>
              </a:p>
              <a:p>
                <a:pPr lvl="1" algn="just">
                  <a:lnSpc>
                    <a:spcPct val="125000"/>
                  </a:lnSpc>
                  <a:spcBef>
                    <a:spcPts val="0"/>
                  </a:spcBef>
                  <a:buClr>
                    <a:schemeClr val="tx1"/>
                  </a:buClr>
                  <a:buSzPct val="100000"/>
                  <a:buFont typeface="Times New Roman" panose="02020603050405020304" pitchFamily="18" charset="0"/>
                  <a:buChar char="‒"/>
                  <a:defRPr/>
                </a:pPr>
                <a:r>
                  <a:rPr lang="zh-CN" altLang="en-US" b="0" dirty="0">
                    <a:solidFill>
                      <a:schemeClr val="tx1"/>
                    </a:solidFill>
                  </a:rPr>
                  <a:t>下表给出了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0" i="1">
                            <a:solidFill>
                              <a:schemeClr val="tx1"/>
                            </a:solidFill>
                            <a:latin typeface="Cambria Math" panose="02040503050406030204"/>
                          </a:rPr>
                        </m:ctrlPr>
                      </m:sSubSupPr>
                      <m:e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  <m:sup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zh-CN" altLang="en-US" b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</a:rPr>
                  <a:t>各种取值情况下</a:t>
                </a:r>
                <a:r>
                  <a:rPr lang="en-US" altLang="zh-CN" b="0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组合函数 </a:t>
                </a:r>
                <a:r>
                  <a:rPr lang="en-US" altLang="zh-CN" i="1" dirty="0">
                    <a:solidFill>
                      <a:schemeClr val="tx1"/>
                    </a:solidFill>
                  </a:rPr>
                  <a:t>f</a:t>
                </a:r>
                <a:r>
                  <a:rPr lang="zh-CN" altLang="en-US" b="0" dirty="0">
                    <a:solidFill>
                      <a:schemeClr val="tx1"/>
                    </a:solidFill>
                  </a:rPr>
                  <a:t>的输出</a:t>
                </a:r>
                <a:endParaRPr lang="zh-CN" altLang="en-US" b="0" dirty="0">
                  <a:solidFill>
                    <a:schemeClr val="tx1"/>
                  </a:solidFill>
                </a:endParaRPr>
              </a:p>
              <a:p>
                <a:pPr marL="851535" lvl="1" indent="0" eaLnBrk="1" hangingPunct="1">
                  <a:lnSpc>
                    <a:spcPct val="120000"/>
                  </a:lnSpc>
                  <a:spcBef>
                    <a:spcPct val="0"/>
                  </a:spcBef>
                  <a:buClr>
                    <a:schemeClr val="accent1"/>
                  </a:buClr>
                  <a:buSzPct val="55000"/>
                  <a:buNone/>
                  <a:defRPr/>
                </a:pP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934" y="1196752"/>
                <a:ext cx="8130529" cy="4848448"/>
              </a:xfrm>
              <a:blipFill rotWithShape="1">
                <a:blip r:embed="rId1"/>
                <a:stretch>
                  <a:fillRect l="-1" t="-8" r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5" y="2420887"/>
            <a:ext cx="6166567" cy="3787601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098948" y="365126"/>
            <a:ext cx="6778228" cy="668337"/>
          </a:xfrm>
        </p:spPr>
        <p:txBody>
          <a:bodyPr/>
          <a:lstStyle/>
          <a:p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.2  线性反馈移位寄存器</a:t>
            </a:r>
            <a:endParaRPr lang="zh-CN" altLang="en-US" dirty="0">
              <a:latin typeface="+mn-lt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7CC1F1F7-9E17-4BEC-A703-A396A741BD7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675385" y="1930940"/>
            <a:ext cx="3860716" cy="842546"/>
          </a:xfrm>
          <a:prstGeom prst="rect">
            <a:avLst/>
          </a:prstGeom>
          <a:solidFill>
            <a:srgbClr val="FFFF9D"/>
          </a:solidFill>
          <a:ln w="12700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36000" rIns="3600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de-DE" sz="24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de-DE" altLang="zh-CN" sz="2400" i="1">
                <a:latin typeface="Euclid" panose="02020503060505020303" pitchFamily="18" charset="0"/>
                <a:ea typeface="宋体" panose="02010600030101010101" pitchFamily="2" charset="-122"/>
              </a:rPr>
              <a:t>m</a:t>
            </a:r>
            <a:endParaRPr lang="de-DE" altLang="zh-CN" sz="2400" i="1">
              <a:latin typeface="Euclid" panose="02020503060505020303" pitchFamily="18" charset="0"/>
              <a:ea typeface="宋体" panose="02010600030101010101" pitchFamily="2" charset="-122"/>
            </a:endParaRPr>
          </a:p>
        </p:txBody>
      </p:sp>
      <p:grpSp>
        <p:nvGrpSpPr>
          <p:cNvPr id="17413" name="Group 4"/>
          <p:cNvGrpSpPr/>
          <p:nvPr/>
        </p:nvGrpSpPr>
        <p:grpSpPr bwMode="auto">
          <a:xfrm>
            <a:off x="4533994" y="1930940"/>
            <a:ext cx="4142950" cy="842546"/>
            <a:chOff x="2544" y="2016"/>
            <a:chExt cx="1967" cy="432"/>
          </a:xfrm>
        </p:grpSpPr>
        <p:grpSp>
          <p:nvGrpSpPr>
            <p:cNvPr id="17428" name="Group 5"/>
            <p:cNvGrpSpPr/>
            <p:nvPr/>
          </p:nvGrpSpPr>
          <p:grpSpPr bwMode="auto">
            <a:xfrm>
              <a:off x="2928" y="2160"/>
              <a:ext cx="192" cy="192"/>
              <a:chOff x="2544" y="2208"/>
              <a:chExt cx="192" cy="192"/>
            </a:xfrm>
          </p:grpSpPr>
          <p:sp>
            <p:nvSpPr>
              <p:cNvPr id="17432" name="Oval 6"/>
              <p:cNvSpPr>
                <a:spLocks noChangeArrowheads="1"/>
              </p:cNvSpPr>
              <p:nvPr/>
            </p:nvSpPr>
            <p:spPr bwMode="auto">
              <a:xfrm>
                <a:off x="2544" y="2208"/>
                <a:ext cx="192" cy="192"/>
              </a:xfrm>
              <a:prstGeom prst="ellipse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round/>
              </a:ln>
            </p:spPr>
            <p:txBody>
              <a:bodyPr anchor="ctr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endParaRPr lang="zh-CN" altLang="en-US" sz="2400" b="0">
                  <a:ea typeface="宋体" panose="02010600030101010101" pitchFamily="2" charset="-122"/>
                </a:endParaRPr>
              </a:p>
            </p:txBody>
          </p:sp>
          <p:sp>
            <p:nvSpPr>
              <p:cNvPr id="17433" name="Line 7"/>
              <p:cNvSpPr>
                <a:spLocks noChangeShapeType="1"/>
              </p:cNvSpPr>
              <p:nvPr/>
            </p:nvSpPr>
            <p:spPr bwMode="auto">
              <a:xfrm>
                <a:off x="2640" y="2208"/>
                <a:ext cx="0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34" name="Line 8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19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7429" name="Line 9"/>
            <p:cNvSpPr>
              <a:spLocks noChangeShapeType="1"/>
            </p:cNvSpPr>
            <p:nvPr/>
          </p:nvSpPr>
          <p:spPr bwMode="auto">
            <a:xfrm flipH="1" flipV="1">
              <a:off x="2544" y="225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0" name="Rectangle 10"/>
            <p:cNvSpPr>
              <a:spLocks noChangeArrowheads="1"/>
            </p:cNvSpPr>
            <p:nvPr/>
          </p:nvSpPr>
          <p:spPr bwMode="auto">
            <a:xfrm>
              <a:off x="3408" y="2016"/>
              <a:ext cx="1103" cy="432"/>
            </a:xfrm>
            <a:prstGeom prst="rect">
              <a:avLst/>
            </a:prstGeom>
            <a:solidFill>
              <a:srgbClr val="FFFF9D"/>
            </a:solidFill>
            <a:ln w="12700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lIns="36000" rIns="3600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de-DE" sz="2400" b="0">
                  <a:latin typeface="华文中宋" panose="02010600040101010101" pitchFamily="2" charset="-122"/>
                </a:rPr>
                <a:t>密文</a:t>
              </a:r>
              <a:r>
                <a:rPr lang="zh-CN" altLang="de-DE" sz="2400" b="0">
                  <a:latin typeface="Arial" panose="020B0604020202020204" pitchFamily="34" charset="0"/>
                  <a:ea typeface="宋体" panose="02010600030101010101" pitchFamily="2" charset="-122"/>
                </a:rPr>
                <a:t>  </a:t>
              </a:r>
              <a:r>
                <a:rPr lang="de-DE" altLang="zh-CN" sz="2000" i="1">
                  <a:latin typeface="Euclid" panose="02020503060505020303" pitchFamily="18" charset="0"/>
                  <a:ea typeface="宋体" panose="02010600030101010101" pitchFamily="2" charset="-122"/>
                </a:rPr>
                <a:t>C</a:t>
              </a:r>
              <a:endParaRPr lang="de-DE" altLang="zh-CN" sz="2000" i="1">
                <a:latin typeface="Euclid" panose="02020503060505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1" name="Line 11"/>
            <p:cNvSpPr>
              <a:spLocks noChangeShapeType="1"/>
            </p:cNvSpPr>
            <p:nvPr/>
          </p:nvSpPr>
          <p:spPr bwMode="auto">
            <a:xfrm flipH="1" flipV="1">
              <a:off x="3120" y="225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7414" name="Group 12"/>
          <p:cNvGrpSpPr/>
          <p:nvPr/>
        </p:nvGrpSpPr>
        <p:grpSpPr bwMode="auto">
          <a:xfrm>
            <a:off x="388938" y="3147951"/>
            <a:ext cx="4145056" cy="2342355"/>
            <a:chOff x="576" y="2640"/>
            <a:chExt cx="1968" cy="1201"/>
          </a:xfrm>
        </p:grpSpPr>
        <p:sp>
          <p:nvSpPr>
            <p:cNvPr id="13327" name="Rectangle 13"/>
            <p:cNvSpPr>
              <a:spLocks noChangeArrowheads="1"/>
            </p:cNvSpPr>
            <p:nvPr/>
          </p:nvSpPr>
          <p:spPr bwMode="auto">
            <a:xfrm>
              <a:off x="576" y="2640"/>
              <a:ext cx="1968" cy="1201"/>
            </a:xfrm>
            <a:prstGeom prst="rect">
              <a:avLst/>
            </a:prstGeom>
            <a:solidFill>
              <a:srgbClr val="A3FBB8"/>
            </a:solidFill>
            <a:ln w="12700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de-DE" altLang="zh-CN" sz="2400" b="0" dirty="0">
                  <a:latin typeface="+mn-lt"/>
                  <a:ea typeface="宋体" panose="02010600030101010101" pitchFamily="2" charset="-122"/>
                </a:rPr>
                <a:t>One-Time Pad</a:t>
              </a:r>
              <a:endParaRPr lang="de-DE" altLang="zh-CN" sz="2400" b="0" dirty="0">
                <a:latin typeface="+mn-lt"/>
                <a:ea typeface="宋体" panose="02010600030101010101" pitchFamily="2" charset="-122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r>
                <a:rPr lang="de-DE" altLang="zh-CN" sz="2400" b="0" dirty="0">
                  <a:latin typeface="+mn-lt"/>
                  <a:ea typeface="宋体" panose="02010600030101010101" pitchFamily="2" charset="-122"/>
                </a:rPr>
                <a:t>k bits of random key </a:t>
              </a:r>
              <a:r>
                <a:rPr lang="en-US" altLang="zh-CN" sz="2400" i="1" dirty="0">
                  <a:solidFill>
                    <a:srgbClr val="FF3300"/>
                  </a:solidFill>
                  <a:latin typeface="Euclid" panose="02020503060505020303" pitchFamily="18" charset="0"/>
                  <a:ea typeface="宋体" panose="02010600030101010101" pitchFamily="2" charset="-122"/>
                </a:rPr>
                <a:t>k</a:t>
              </a:r>
              <a:endParaRPr lang="de-DE" altLang="zh-CN" sz="2400" i="1" dirty="0">
                <a:solidFill>
                  <a:srgbClr val="FF3300"/>
                </a:solidFill>
                <a:latin typeface="Euclid" panose="02020503060505020303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de-DE" altLang="zh-CN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de-DE" altLang="zh-CN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de-DE" altLang="zh-CN" sz="2400" b="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  <a:defRPr/>
              </a:pPr>
              <a:endParaRPr lang="zh-CN" altLang="de-DE" sz="2400" b="0" dirty="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7424" name="Text Box 14"/>
            <p:cNvSpPr txBox="1">
              <a:spLocks noChangeArrowheads="1"/>
            </p:cNvSpPr>
            <p:nvPr/>
          </p:nvSpPr>
          <p:spPr bwMode="auto">
            <a:xfrm>
              <a:off x="672" y="3309"/>
              <a:ext cx="177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1 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0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1 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1 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0 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1 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0 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0</a:t>
              </a:r>
              <a:endParaRPr lang="zh-CN" altLang="de-DE" sz="2400" b="0" dirty="0">
                <a:latin typeface="Euclid" panose="02020503060505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5" name="Text Box 15"/>
            <p:cNvSpPr txBox="1">
              <a:spLocks noChangeArrowheads="1"/>
            </p:cNvSpPr>
            <p:nvPr/>
          </p:nvSpPr>
          <p:spPr bwMode="auto">
            <a:xfrm>
              <a:off x="672" y="3069"/>
              <a:ext cx="177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0 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1 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1 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0 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1 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1 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0 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1 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1</a:t>
              </a:r>
              <a:endParaRPr lang="zh-CN" altLang="de-DE" sz="2400" b="0" dirty="0">
                <a:latin typeface="Euclid" panose="02020503060505020303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6" name="Line 16"/>
            <p:cNvSpPr>
              <a:spLocks noChangeShapeType="1"/>
            </p:cNvSpPr>
            <p:nvPr/>
          </p:nvSpPr>
          <p:spPr bwMode="auto">
            <a:xfrm>
              <a:off x="672" y="3186"/>
              <a:ext cx="177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7" name="Text Box 17"/>
            <p:cNvSpPr txBox="1">
              <a:spLocks noChangeArrowheads="1"/>
            </p:cNvSpPr>
            <p:nvPr/>
          </p:nvSpPr>
          <p:spPr bwMode="auto">
            <a:xfrm>
              <a:off x="672" y="3549"/>
              <a:ext cx="1776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1 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0 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1 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0 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0 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0 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1 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1 </a:t>
              </a:r>
              <a:r>
                <a:rPr lang="zh-CN" altLang="en-US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 </a:t>
              </a:r>
              <a:r>
                <a:rPr lang="zh-CN" altLang="de-DE" sz="2400" b="0" dirty="0">
                  <a:latin typeface="Euclid" panose="02020503060505020303" pitchFamily="18" charset="0"/>
                  <a:ea typeface="宋体" panose="02010600030101010101" pitchFamily="2" charset="-122"/>
                </a:rPr>
                <a:t>1</a:t>
              </a:r>
              <a:endParaRPr lang="zh-CN" altLang="de-DE" sz="2400" b="0" dirty="0">
                <a:latin typeface="Euclid" panose="02020503060505020303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19" name="Rectangle 19"/>
          <p:cNvSpPr>
            <a:spLocks noChangeArrowheads="1"/>
          </p:cNvSpPr>
          <p:nvPr/>
        </p:nvSpPr>
        <p:spPr bwMode="auto">
          <a:xfrm>
            <a:off x="591136" y="4458578"/>
            <a:ext cx="3740661" cy="43687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2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20" name="Line 20"/>
          <p:cNvSpPr>
            <a:spLocks noChangeShapeType="1"/>
          </p:cNvSpPr>
          <p:nvPr/>
        </p:nvSpPr>
        <p:spPr bwMode="auto">
          <a:xfrm>
            <a:off x="4331797" y="4645811"/>
            <a:ext cx="121318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7421" name="Line 21"/>
          <p:cNvSpPr>
            <a:spLocks noChangeShapeType="1"/>
          </p:cNvSpPr>
          <p:nvPr/>
        </p:nvSpPr>
        <p:spPr bwMode="auto">
          <a:xfrm flipV="1">
            <a:off x="5544984" y="2586254"/>
            <a:ext cx="0" cy="205955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7422" name="Text Box 22"/>
          <p:cNvSpPr txBox="1">
            <a:spLocks noChangeArrowheads="1"/>
          </p:cNvSpPr>
          <p:nvPr/>
        </p:nvSpPr>
        <p:spPr bwMode="auto">
          <a:xfrm>
            <a:off x="5646083" y="2995825"/>
            <a:ext cx="3070880" cy="953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de-DE" sz="2800" b="0" dirty="0">
                <a:solidFill>
                  <a:srgbClr val="FF0000"/>
                </a:solidFill>
                <a:latin typeface="华文中宋" panose="02010600040101010101" pitchFamily="2" charset="-122"/>
              </a:rPr>
              <a:t>使用随机数序列</a:t>
            </a:r>
            <a:r>
              <a:rPr lang="en-US" altLang="zh-CN" sz="2800" b="0" dirty="0">
                <a:solidFill>
                  <a:srgbClr val="FF0000"/>
                </a:solidFill>
                <a:latin typeface="华文中宋" panose="02010600040101010101" pitchFamily="2" charset="-122"/>
              </a:rPr>
              <a:t>, </a:t>
            </a:r>
            <a:endParaRPr lang="en-US" altLang="zh-CN" sz="2800" b="0" dirty="0">
              <a:solidFill>
                <a:srgbClr val="FF0000"/>
              </a:solidFill>
              <a:latin typeface="华文中宋" panose="0201060004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de-DE" sz="2800" b="0" dirty="0">
                <a:solidFill>
                  <a:srgbClr val="FF0000"/>
                </a:solidFill>
                <a:latin typeface="华文中宋" panose="02010600040101010101" pitchFamily="2" charset="-122"/>
              </a:rPr>
              <a:t>并且只能使用一次</a:t>
            </a:r>
            <a:endParaRPr lang="zh-CN" altLang="de-DE" sz="2800" b="0" dirty="0">
              <a:latin typeface="华文中宋" panose="02010600040101010101" pitchFamily="2" charset="-122"/>
            </a:endParaRPr>
          </a:p>
        </p:txBody>
      </p:sp>
      <p:sp>
        <p:nvSpPr>
          <p:cNvPr id="17416" name="Rectangle 23"/>
          <p:cNvSpPr>
            <a:spLocks noChangeArrowheads="1"/>
          </p:cNvSpPr>
          <p:nvPr/>
        </p:nvSpPr>
        <p:spPr bwMode="auto">
          <a:xfrm>
            <a:off x="4938390" y="3241567"/>
            <a:ext cx="372802" cy="52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800" i="1" dirty="0">
                <a:solidFill>
                  <a:srgbClr val="FF3300"/>
                </a:solidFill>
                <a:latin typeface="Euclid" panose="02020503060505020303" pitchFamily="18" charset="0"/>
                <a:ea typeface="宋体" panose="02010600030101010101" pitchFamily="2" charset="-122"/>
              </a:rPr>
              <a:t>k</a:t>
            </a:r>
            <a:endParaRPr lang="en-US" altLang="zh-CN" sz="2800" i="1" dirty="0">
              <a:solidFill>
                <a:srgbClr val="FF3300"/>
              </a:solidFill>
              <a:latin typeface="Euclid" panose="02020503060505020303" pitchFamily="18" charset="0"/>
              <a:ea typeface="宋体" panose="02010600030101010101" pitchFamily="2" charset="-122"/>
            </a:endParaRPr>
          </a:p>
        </p:txBody>
      </p:sp>
      <p:sp>
        <p:nvSpPr>
          <p:cNvPr id="17417" name="Rectangle 24"/>
          <p:cNvSpPr>
            <a:spLocks noChangeArrowheads="1"/>
          </p:cNvSpPr>
          <p:nvPr/>
        </p:nvSpPr>
        <p:spPr bwMode="auto">
          <a:xfrm>
            <a:off x="6796083" y="4216736"/>
            <a:ext cx="1592308" cy="1815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Euclid" panose="02020503060505020303" pitchFamily="18" charset="0"/>
                <a:ea typeface="宋体" panose="02010600030101010101" pitchFamily="2" charset="-122"/>
              </a:rPr>
              <a:t>0⊕0 = 0</a:t>
            </a:r>
            <a:endParaRPr kumimoji="1" lang="en-US" altLang="zh-CN" sz="2800" dirty="0">
              <a:latin typeface="Euclid" panose="02020503060505020303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Euclid" panose="02020503060505020303" pitchFamily="18" charset="0"/>
                <a:ea typeface="宋体" panose="02010600030101010101" pitchFamily="2" charset="-122"/>
              </a:rPr>
              <a:t>0⊕1 = 1</a:t>
            </a:r>
            <a:endParaRPr kumimoji="1" lang="en-US" altLang="zh-CN" sz="2800" dirty="0">
              <a:latin typeface="Euclid" panose="02020503060505020303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Euclid" panose="02020503060505020303" pitchFamily="18" charset="0"/>
                <a:ea typeface="宋体" panose="02010600030101010101" pitchFamily="2" charset="-122"/>
              </a:rPr>
              <a:t>1⊕0 = 1</a:t>
            </a:r>
            <a:endParaRPr kumimoji="1" lang="en-US" altLang="zh-CN" sz="2800" dirty="0">
              <a:latin typeface="Euclid" panose="02020503060505020303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dirty="0">
                <a:latin typeface="Euclid" panose="02020503060505020303" pitchFamily="18" charset="0"/>
                <a:ea typeface="宋体" panose="02010600030101010101" pitchFamily="2" charset="-122"/>
              </a:rPr>
              <a:t>1⊕1 = 0</a:t>
            </a:r>
            <a:endParaRPr kumimoji="1" lang="en-US" altLang="zh-CN" sz="2800" dirty="0">
              <a:latin typeface="Euclid" panose="02020503060505020303" pitchFamily="18" charset="0"/>
              <a:ea typeface="宋体" panose="02010600030101010101" pitchFamily="2" charset="-122"/>
            </a:endParaRPr>
          </a:p>
        </p:txBody>
      </p:sp>
      <p:sp>
        <p:nvSpPr>
          <p:cNvPr id="17418" name="Rectangle 25"/>
          <p:cNvSpPr>
            <a:spLocks noChangeArrowheads="1"/>
          </p:cNvSpPr>
          <p:nvPr/>
        </p:nvSpPr>
        <p:spPr bwMode="auto">
          <a:xfrm>
            <a:off x="5075295" y="1484313"/>
            <a:ext cx="903572" cy="522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>
                <a:latin typeface="华文中宋" panose="02010600040101010101" pitchFamily="2" charset="-122"/>
              </a:rPr>
              <a:t>异或</a:t>
            </a:r>
            <a:endParaRPr kumimoji="1" lang="zh-CN" altLang="en-US" sz="2800">
              <a:latin typeface="华文中宋" panose="020106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kern="0" dirty="0">
                <a:solidFill>
                  <a:srgbClr val="002060"/>
                </a:solidFill>
              </a:rPr>
              <a:t>一次一密密码 </a:t>
            </a:r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02C435-F417-4FD2-8F93-2983D6CCA6F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9" grpId="0" animBg="1"/>
      <p:bldP spid="17420" grpId="0" animBg="1"/>
      <p:bldP spid="17421" grpId="0" animBg="1"/>
      <p:bldP spid="17422" grpId="0"/>
      <p:bldP spid="17416" grpId="0"/>
      <p:bldP spid="17417" grpId="0"/>
      <p:bldP spid="1741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098550" y="2060848"/>
          <a:ext cx="6811454" cy="295789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811454"/>
              </a:tblGrid>
              <a:tr h="13607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dirty="0">
                          <a:latin typeface="+mn-lt"/>
                          <a:ea typeface="华文中宋" panose="02010600040101010101" pitchFamily="2" charset="-122"/>
                        </a:rPr>
                        <a:t>3.1</a:t>
                      </a:r>
                      <a:r>
                        <a:rPr lang="en-US" altLang="zh-CN" sz="2800" b="1" dirty="0">
                          <a:latin typeface="+mn-lt"/>
                          <a:ea typeface="华文中宋" panose="02010600040101010101" pitchFamily="2" charset="-122"/>
                        </a:rPr>
                        <a:t>  </a:t>
                      </a:r>
                      <a:r>
                        <a:rPr lang="zh-CN" altLang="en-US" sz="2800" b="0" dirty="0">
                          <a:latin typeface="+mn-lt"/>
                          <a:ea typeface="华文中宋" panose="02010600040101010101" pitchFamily="2" charset="-122"/>
                        </a:rPr>
                        <a:t>流密码的基本</a:t>
                      </a:r>
                      <a:r>
                        <a:rPr lang="zh-CN" altLang="en-US" sz="2800" b="0" dirty="0" smtClean="0">
                          <a:latin typeface="+mn-lt"/>
                          <a:ea typeface="华文中宋" panose="02010600040101010101" pitchFamily="2" charset="-122"/>
                        </a:rPr>
                        <a:t>概念</a:t>
                      </a:r>
                      <a:endParaRPr lang="en-US" altLang="zh-CN" sz="2800" b="0" dirty="0" smtClean="0">
                        <a:latin typeface="+mn-lt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800" b="0" dirty="0" smtClean="0">
                        <a:latin typeface="+mn-lt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dirty="0" smtClean="0">
                          <a:latin typeface="+mn-lt"/>
                          <a:ea typeface="华文中宋" panose="02010600040101010101" pitchFamily="2" charset="-122"/>
                        </a:rPr>
                        <a:t>3.2 </a:t>
                      </a:r>
                      <a:r>
                        <a:rPr lang="zh-CN" altLang="en-US" sz="2800" b="0" dirty="0" smtClean="0">
                          <a:latin typeface="+mn-lt"/>
                          <a:ea typeface="华文中宋" panose="02010600040101010101" pitchFamily="2" charset="-122"/>
                        </a:rPr>
                        <a:t>线性反馈移位寄存器</a:t>
                      </a:r>
                      <a:endParaRPr lang="en-US" altLang="zh-CN" sz="2800" b="0" dirty="0" smtClean="0">
                        <a:latin typeface="+mn-lt"/>
                        <a:ea typeface="华文中宋" panose="02010600040101010101" pitchFamily="2" charset="-12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800" b="0" dirty="0">
                        <a:latin typeface="+mn-lt"/>
                        <a:ea typeface="华文中宋" panose="02010600040101010101" pitchFamily="2" charset="-122"/>
                      </a:endParaRPr>
                    </a:p>
                  </a:txBody>
                  <a:tcPr marL="91437" marR="91437" marT="45729" marB="45729"/>
                </a:tc>
              </a:tr>
              <a:tr h="57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800" b="0" dirty="0" smtClean="0">
                          <a:latin typeface="+mn-lt"/>
                          <a:ea typeface="华文中宋" panose="02010600040101010101" pitchFamily="2" charset="-122"/>
                        </a:rPr>
                        <a:t>3.3</a:t>
                      </a:r>
                      <a:r>
                        <a:rPr lang="en-US" altLang="zh-CN" sz="2800" b="1" dirty="0" smtClean="0">
                          <a:latin typeface="+mn-lt"/>
                          <a:ea typeface="华文中宋" panose="02010600040101010101" pitchFamily="2" charset="-122"/>
                        </a:rPr>
                        <a:t>  A5/1 </a:t>
                      </a:r>
                      <a:r>
                        <a:rPr lang="zh-CN" altLang="en-US" sz="2800" b="1" dirty="0" smtClean="0">
                          <a:latin typeface="+mn-lt"/>
                          <a:ea typeface="华文中宋" panose="02010600040101010101" pitchFamily="2" charset="-122"/>
                        </a:rPr>
                        <a:t>和</a:t>
                      </a:r>
                      <a:r>
                        <a:rPr lang="en-US" altLang="zh-CN" sz="2800" b="1" dirty="0" smtClean="0">
                          <a:latin typeface="+mn-lt"/>
                          <a:ea typeface="华文中宋" panose="02010600040101010101" pitchFamily="2" charset="-122"/>
                        </a:rPr>
                        <a:t>RC4</a:t>
                      </a:r>
                      <a:endParaRPr lang="zh-CN" altLang="en-US" sz="2800" b="0" dirty="0">
                        <a:latin typeface="+mn-lt"/>
                        <a:ea typeface="华文中宋" panose="02010600040101010101" pitchFamily="2" charset="-122"/>
                      </a:endParaRPr>
                    </a:p>
                  </a:txBody>
                  <a:tcPr marL="91437" marR="91437" marT="45729" marB="45729"/>
                </a:tc>
              </a:tr>
              <a:tr h="5797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altLang="zh-CN" sz="2800" b="0" dirty="0">
                        <a:latin typeface="+mn-lt"/>
                        <a:ea typeface="华文中宋" panose="02010600040101010101" pitchFamily="2" charset="-122"/>
                      </a:endParaRPr>
                    </a:p>
                  </a:txBody>
                  <a:tcPr marL="91437" marR="91437" marT="45729" marB="45729"/>
                </a:tc>
              </a:tr>
            </a:tbl>
          </a:graphicData>
        </a:graphic>
      </p:graphicFrame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0" dirty="0"/>
              <a:t>第三章 流密码</a:t>
            </a:r>
            <a:endParaRPr lang="zh-CN" altLang="en-US" b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66366931-BDC6-433A-B4B2-DC7E9BFA620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0" dirty="0">
                <a:latin typeface="+mn-lt"/>
              </a:rPr>
              <a:t>A5/1</a:t>
            </a:r>
            <a:r>
              <a:rPr lang="zh-CN" altLang="en-US" b="0" dirty="0">
                <a:latin typeface="+mn-lt"/>
              </a:rPr>
              <a:t>算法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935" y="1196752"/>
            <a:ext cx="7886700" cy="4848448"/>
          </a:xfrm>
        </p:spPr>
        <p:txBody>
          <a:bodyPr/>
          <a:lstStyle/>
          <a:p>
            <a:pPr marL="679450" lvl="1" indent="-457200"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3200" dirty="0">
                <a:latin typeface="Euclid" panose="02020503060505020303" pitchFamily="18" charset="0"/>
              </a:rPr>
              <a:t>A5/1</a:t>
            </a:r>
            <a:endParaRPr lang="en-US" altLang="zh-CN" sz="3200" dirty="0">
              <a:latin typeface="Euclid" panose="02020503060505020303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altLang="zh-CN" sz="2800" dirty="0">
                <a:latin typeface="Euclid" panose="02020503060505020303" pitchFamily="18" charset="0"/>
              </a:rPr>
              <a:t>A5/1</a:t>
            </a:r>
            <a:r>
              <a:rPr lang="zh-CN" altLang="en-US" sz="2800" b="0" dirty="0">
                <a:latin typeface="Euclid" panose="02020503060505020303" pitchFamily="18" charset="0"/>
              </a:rPr>
              <a:t>是一个基于线性反馈移位寄存器的流密码算法</a:t>
            </a:r>
            <a:r>
              <a:rPr lang="en-US" altLang="zh-CN" sz="2800" b="0" dirty="0">
                <a:latin typeface="Euclid" panose="02020503060505020303" pitchFamily="18" charset="0"/>
              </a:rPr>
              <a:t>,</a:t>
            </a:r>
            <a:r>
              <a:rPr lang="zh-CN" altLang="en-US" sz="2800" b="0" dirty="0">
                <a:latin typeface="Euclid" panose="02020503060505020303" pitchFamily="18" charset="0"/>
              </a:rPr>
              <a:t> </a:t>
            </a:r>
            <a:r>
              <a:rPr lang="zh-CN" altLang="en-US" sz="2800" b="0" dirty="0">
                <a:solidFill>
                  <a:srgbClr val="FF0000"/>
                </a:solidFill>
                <a:latin typeface="Euclid" panose="02020503060505020303" pitchFamily="18" charset="0"/>
              </a:rPr>
              <a:t>是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GSM</a:t>
            </a:r>
            <a:r>
              <a:rPr lang="zh-CN" altLang="en-US" sz="2800" b="0" dirty="0">
                <a:solidFill>
                  <a:srgbClr val="FF0000"/>
                </a:solidFill>
                <a:latin typeface="Euclid" panose="02020503060505020303" pitchFamily="18" charset="0"/>
              </a:rPr>
              <a:t>的加密算法之一</a:t>
            </a:r>
            <a:r>
              <a:rPr lang="zh-CN" altLang="en-US" sz="2800" dirty="0">
                <a:latin typeface="Euclid" panose="02020503060505020303" pitchFamily="18" charset="0"/>
              </a:rPr>
              <a:t>。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b="0" dirty="0">
                <a:latin typeface="Euclid" panose="02020503060505020303" pitchFamily="18" charset="0"/>
              </a:rPr>
              <a:t>近些年的一些攻击已经表明</a:t>
            </a:r>
            <a:r>
              <a:rPr lang="zh-CN" altLang="en-US" sz="2800" b="0" dirty="0">
                <a:solidFill>
                  <a:srgbClr val="FF0000"/>
                </a:solidFill>
                <a:latin typeface="Euclid" panose="02020503060505020303" pitchFamily="18" charset="0"/>
              </a:rPr>
              <a:t>它不再是一个安全的流密码算法</a:t>
            </a:r>
            <a:r>
              <a:rPr lang="zh-CN" altLang="en-US" sz="2800" b="0" dirty="0">
                <a:latin typeface="Euclid" panose="02020503060505020303" pitchFamily="18" charset="0"/>
              </a:rPr>
              <a:t>。</a:t>
            </a:r>
            <a:endParaRPr lang="en-US" altLang="zh-CN" sz="2800" b="0" dirty="0">
              <a:latin typeface="Euclid" panose="02020503060505020303" pitchFamily="18" charset="0"/>
            </a:endParaRPr>
          </a:p>
          <a:p>
            <a:pPr marL="679450" lvl="1" indent="-457200"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3200" b="0" dirty="0">
                <a:latin typeface="Euclid" panose="02020503060505020303" pitchFamily="18" charset="0"/>
              </a:rPr>
              <a:t>基本构造</a:t>
            </a:r>
            <a:endParaRPr lang="en-US" altLang="zh-CN" sz="3200" b="0" dirty="0">
              <a:latin typeface="Euclid" panose="02020503060505020303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b="0" dirty="0">
                <a:latin typeface="Euclid" panose="02020503060505020303" pitchFamily="18" charset="0"/>
              </a:rPr>
              <a:t>由</a:t>
            </a:r>
            <a:r>
              <a:rPr lang="en-US" altLang="zh-CN" sz="2800" dirty="0">
                <a:latin typeface="Euclid" panose="02020503060505020303" pitchFamily="18" charset="0"/>
              </a:rPr>
              <a:t>3</a:t>
            </a:r>
            <a:r>
              <a:rPr lang="zh-CN" altLang="en-US" sz="2800" b="0" dirty="0">
                <a:latin typeface="Euclid" panose="02020503060505020303" pitchFamily="18" charset="0"/>
              </a:rPr>
              <a:t>个线性反馈移位寄存器</a:t>
            </a: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1</a:t>
            </a:r>
            <a:r>
              <a:rPr lang="zh-CN" altLang="en-US" sz="2800" b="0" dirty="0">
                <a:latin typeface="Euclid" panose="02020503060505020303" pitchFamily="18" charset="0"/>
              </a:rPr>
              <a:t>、</a:t>
            </a: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2</a:t>
            </a:r>
            <a:r>
              <a:rPr lang="zh-CN" altLang="en-US" sz="2800" b="0" dirty="0">
                <a:latin typeface="Euclid" panose="02020503060505020303" pitchFamily="18" charset="0"/>
              </a:rPr>
              <a:t>和</a:t>
            </a: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3</a:t>
            </a:r>
            <a:r>
              <a:rPr lang="zh-CN" altLang="en-US" sz="2800" b="0" dirty="0">
                <a:latin typeface="Euclid" panose="02020503060505020303" pitchFamily="18" charset="0"/>
              </a:rPr>
              <a:t>组成</a:t>
            </a:r>
            <a:r>
              <a:rPr lang="en-US" altLang="zh-CN" sz="2800" b="0" dirty="0">
                <a:latin typeface="Euclid" panose="02020503060505020303" pitchFamily="18" charset="0"/>
              </a:rPr>
              <a:t>, </a:t>
            </a:r>
            <a:r>
              <a:rPr lang="zh-CN" altLang="en-US" sz="2800" b="0" dirty="0">
                <a:latin typeface="Euclid" panose="02020503060505020303" pitchFamily="18" charset="0"/>
              </a:rPr>
              <a:t>分别包含了</a:t>
            </a:r>
            <a:r>
              <a:rPr lang="en-US" altLang="zh-CN" sz="2800" dirty="0">
                <a:latin typeface="Euclid" panose="02020503060505020303" pitchFamily="18" charset="0"/>
              </a:rPr>
              <a:t>19</a:t>
            </a:r>
            <a:r>
              <a:rPr lang="zh-CN" altLang="en-US" sz="2800" b="0" dirty="0">
                <a:latin typeface="Euclid" panose="02020503060505020303" pitchFamily="18" charset="0"/>
              </a:rPr>
              <a:t>、</a:t>
            </a:r>
            <a:r>
              <a:rPr lang="en-US" altLang="zh-CN" sz="2800" dirty="0">
                <a:latin typeface="Euclid" panose="02020503060505020303" pitchFamily="18" charset="0"/>
              </a:rPr>
              <a:t>22</a:t>
            </a:r>
            <a:r>
              <a:rPr lang="zh-CN" altLang="en-US" sz="2800" b="0" dirty="0">
                <a:latin typeface="Euclid" panose="02020503060505020303" pitchFamily="18" charset="0"/>
              </a:rPr>
              <a:t>和</a:t>
            </a:r>
            <a:r>
              <a:rPr lang="en-US" altLang="zh-CN" sz="2800" dirty="0">
                <a:latin typeface="Euclid" panose="02020503060505020303" pitchFamily="18" charset="0"/>
              </a:rPr>
              <a:t>23</a:t>
            </a:r>
            <a:r>
              <a:rPr lang="zh-CN" altLang="en-US" sz="2800" b="0" dirty="0">
                <a:latin typeface="Euclid" panose="02020503060505020303" pitchFamily="18" charset="0"/>
              </a:rPr>
              <a:t>比特。</a:t>
            </a:r>
            <a:endParaRPr lang="zh-CN" altLang="en-US" sz="2800" b="0" dirty="0">
              <a:latin typeface="Euclid" panose="02020503060505020303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altLang="zh-CN" sz="2800" dirty="0">
                <a:latin typeface="Euclid" panose="02020503060505020303" pitchFamily="18" charset="0"/>
              </a:rPr>
              <a:t>A5/1</a:t>
            </a:r>
            <a:r>
              <a:rPr lang="zh-CN" altLang="en-US" sz="2800" b="0" dirty="0">
                <a:latin typeface="Euclid" panose="02020503060505020303" pitchFamily="18" charset="0"/>
              </a:rPr>
              <a:t>的密钥</a:t>
            </a:r>
            <a:r>
              <a:rPr lang="en-US" altLang="zh-CN" sz="2800" b="0" dirty="0">
                <a:latin typeface="Euclid" panose="02020503060505020303" pitchFamily="18" charset="0"/>
              </a:rPr>
              <a:t>(</a:t>
            </a:r>
            <a:r>
              <a:rPr lang="zh-CN" altLang="en-US" sz="2800" b="0" dirty="0">
                <a:latin typeface="Euclid" panose="02020503060505020303" pitchFamily="18" charset="0"/>
              </a:rPr>
              <a:t>种子密钥</a:t>
            </a:r>
            <a:r>
              <a:rPr lang="en-US" altLang="zh-CN" sz="2800" b="0" dirty="0">
                <a:latin typeface="Euclid" panose="02020503060505020303" pitchFamily="18" charset="0"/>
              </a:rPr>
              <a:t>): </a:t>
            </a:r>
            <a:r>
              <a:rPr lang="en-US" altLang="zh-CN" sz="2800" dirty="0">
                <a:latin typeface="Euclid" panose="02020503060505020303" pitchFamily="18" charset="0"/>
              </a:rPr>
              <a:t>64</a:t>
            </a:r>
            <a:r>
              <a:rPr lang="zh-CN" altLang="en-US" sz="2800" b="0" dirty="0">
                <a:latin typeface="Euclid" panose="02020503060505020303" pitchFamily="18" charset="0"/>
              </a:rPr>
              <a:t>位</a:t>
            </a:r>
            <a:r>
              <a:rPr lang="en-US" altLang="zh-CN" sz="2800" b="0" dirty="0">
                <a:latin typeface="Euclid" panose="02020503060505020303" pitchFamily="18" charset="0"/>
              </a:rPr>
              <a:t>, </a:t>
            </a:r>
            <a:r>
              <a:rPr lang="zh-CN" altLang="en-US" sz="2800" b="0" dirty="0">
                <a:latin typeface="Euclid" panose="02020503060505020303" pitchFamily="18" charset="0"/>
              </a:rPr>
              <a:t>用于初始化这</a:t>
            </a:r>
            <a:r>
              <a:rPr lang="en-US" altLang="zh-CN" sz="2800" dirty="0">
                <a:latin typeface="Euclid" panose="02020503060505020303" pitchFamily="18" charset="0"/>
              </a:rPr>
              <a:t>3</a:t>
            </a:r>
            <a:r>
              <a:rPr lang="zh-CN" altLang="en-US" sz="2800" b="0" dirty="0">
                <a:latin typeface="Euclid" panose="02020503060505020303" pitchFamily="18" charset="0"/>
              </a:rPr>
              <a:t>个线性反馈移位寄存器。</a:t>
            </a:r>
            <a:endParaRPr lang="zh-CN" altLang="en-US" sz="2800" b="0" dirty="0">
              <a:latin typeface="Euclid" panose="02020503060505020303" pitchFamily="18" charset="0"/>
            </a:endParaRPr>
          </a:p>
          <a:p>
            <a:pPr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31BFC0F-985F-4459-88FA-2CEEBCCD239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+mn-lt"/>
              </a:rPr>
              <a:t>A5/1</a:t>
            </a:r>
            <a:r>
              <a:rPr lang="zh-CN" altLang="en-US" b="0" dirty="0">
                <a:latin typeface="+mn-lt"/>
              </a:rPr>
              <a:t>算法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935" y="1268760"/>
            <a:ext cx="7886700" cy="4776440"/>
          </a:xfrm>
        </p:spPr>
        <p:txBody>
          <a:bodyPr/>
          <a:lstStyle/>
          <a:p>
            <a:pPr marL="679450" lvl="1" indent="-457200"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3200" b="0" dirty="0">
                <a:latin typeface="Euclid" panose="02020503060505020303" pitchFamily="18" charset="0"/>
              </a:rPr>
              <a:t>线性反馈移位寄存器</a:t>
            </a:r>
            <a:r>
              <a:rPr lang="en-US" altLang="zh-CN" sz="3200" i="1" dirty="0">
                <a:latin typeface="Euclid" panose="02020503060505020303" pitchFamily="18" charset="0"/>
              </a:rPr>
              <a:t>R</a:t>
            </a:r>
            <a:r>
              <a:rPr lang="en-US" altLang="zh-CN" sz="3200" baseline="-25000" dirty="0">
                <a:latin typeface="Euclid" panose="02020503060505020303" pitchFamily="18" charset="0"/>
              </a:rPr>
              <a:t>1</a:t>
            </a:r>
            <a:r>
              <a:rPr lang="zh-CN" altLang="en-US" sz="3200" b="0" dirty="0">
                <a:latin typeface="Euclid" panose="02020503060505020303" pitchFamily="18" charset="0"/>
              </a:rPr>
              <a:t>、</a:t>
            </a:r>
            <a:r>
              <a:rPr lang="en-US" altLang="zh-CN" sz="3200" i="1" dirty="0">
                <a:latin typeface="Euclid" panose="02020503060505020303" pitchFamily="18" charset="0"/>
              </a:rPr>
              <a:t>R</a:t>
            </a:r>
            <a:r>
              <a:rPr lang="en-US" altLang="zh-CN" sz="3200" baseline="-25000" dirty="0">
                <a:latin typeface="Euclid" panose="02020503060505020303" pitchFamily="18" charset="0"/>
              </a:rPr>
              <a:t>2</a:t>
            </a:r>
            <a:r>
              <a:rPr lang="zh-CN" altLang="en-US" sz="3200" b="0" dirty="0">
                <a:latin typeface="Euclid" panose="02020503060505020303" pitchFamily="18" charset="0"/>
              </a:rPr>
              <a:t>和</a:t>
            </a:r>
            <a:r>
              <a:rPr lang="en-US" altLang="zh-CN" sz="3200" i="1" dirty="0">
                <a:latin typeface="Euclid" panose="02020503060505020303" pitchFamily="18" charset="0"/>
              </a:rPr>
              <a:t>R</a:t>
            </a:r>
            <a:r>
              <a:rPr lang="en-US" altLang="zh-CN" sz="3200" baseline="-25000" dirty="0">
                <a:latin typeface="Euclid" panose="02020503060505020303" pitchFamily="18" charset="0"/>
              </a:rPr>
              <a:t>3</a:t>
            </a:r>
            <a:r>
              <a:rPr lang="en-US" altLang="zh-CN" sz="3200" dirty="0">
                <a:latin typeface="Euclid" panose="02020503060505020303" pitchFamily="18" charset="0"/>
              </a:rPr>
              <a:t>—</a:t>
            </a:r>
            <a:r>
              <a:rPr lang="zh-CN" altLang="en-US" sz="3200" b="0" dirty="0">
                <a:latin typeface="Euclid" panose="02020503060505020303" pitchFamily="18" charset="0"/>
              </a:rPr>
              <a:t>移位规则</a:t>
            </a:r>
            <a:endParaRPr lang="en-US" altLang="zh-CN" sz="3200" b="0" dirty="0">
              <a:latin typeface="Euclid" panose="02020503060505020303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1</a:t>
            </a:r>
            <a:r>
              <a:rPr lang="zh-CN" altLang="en-US" sz="2800" b="0" dirty="0">
                <a:latin typeface="Euclid" panose="02020503060505020303" pitchFamily="18" charset="0"/>
              </a:rPr>
              <a:t>中的内容</a:t>
            </a: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1</a:t>
            </a:r>
            <a:r>
              <a:rPr lang="en-US" altLang="zh-CN" sz="2800" dirty="0">
                <a:latin typeface="Euclid" panose="02020503060505020303" pitchFamily="18" charset="0"/>
              </a:rPr>
              <a:t>[0],</a:t>
            </a: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1</a:t>
            </a:r>
            <a:r>
              <a:rPr lang="en-US" altLang="zh-CN" sz="2800" dirty="0">
                <a:latin typeface="Euclid" panose="02020503060505020303" pitchFamily="18" charset="0"/>
              </a:rPr>
              <a:t>[1],…,</a:t>
            </a: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1</a:t>
            </a:r>
            <a:r>
              <a:rPr lang="en-US" altLang="zh-CN" sz="2800" dirty="0">
                <a:latin typeface="Euclid" panose="02020503060505020303" pitchFamily="18" charset="0"/>
              </a:rPr>
              <a:t>[18]</a:t>
            </a:r>
            <a:r>
              <a:rPr lang="zh-CN" altLang="en-US" sz="2800" b="0" dirty="0">
                <a:latin typeface="Euclid" panose="02020503060505020303" pitchFamily="18" charset="0"/>
              </a:rPr>
              <a:t>被</a:t>
            </a:r>
            <a:r>
              <a:rPr lang="en-US" altLang="zh-CN" sz="2800" i="1" dirty="0">
                <a:latin typeface="Euclid" panose="02020503060505020303" pitchFamily="18" charset="0"/>
              </a:rPr>
              <a:t>a</a:t>
            </a:r>
            <a:r>
              <a:rPr lang="en-US" altLang="zh-CN" sz="2800" b="0" dirty="0">
                <a:latin typeface="Euclid" panose="02020503060505020303" pitchFamily="18" charset="0"/>
              </a:rPr>
              <a:t>, </a:t>
            </a: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1</a:t>
            </a:r>
            <a:r>
              <a:rPr lang="en-US" altLang="zh-CN" sz="2800" dirty="0">
                <a:latin typeface="Euclid" panose="02020503060505020303" pitchFamily="18" charset="0"/>
              </a:rPr>
              <a:t>[0], …,</a:t>
            </a: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1</a:t>
            </a:r>
            <a:r>
              <a:rPr lang="en-US" altLang="zh-CN" sz="2800" dirty="0">
                <a:latin typeface="Euclid" panose="02020503060505020303" pitchFamily="18" charset="0"/>
              </a:rPr>
              <a:t>[17]</a:t>
            </a:r>
            <a:r>
              <a:rPr lang="zh-CN" altLang="en-US" sz="2800" b="0" dirty="0">
                <a:latin typeface="Euclid" panose="02020503060505020303" pitchFamily="18" charset="0"/>
              </a:rPr>
              <a:t>代替</a:t>
            </a:r>
            <a:r>
              <a:rPr lang="en-US" altLang="zh-CN" sz="2800" b="0" dirty="0">
                <a:latin typeface="Euclid" panose="02020503060505020303" pitchFamily="18" charset="0"/>
              </a:rPr>
              <a:t>, 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a</a:t>
            </a:r>
            <a:r>
              <a:rPr lang="zh-CN" altLang="en-US" sz="2800" b="0" dirty="0">
                <a:solidFill>
                  <a:srgbClr val="FF0000"/>
                </a:solidFill>
                <a:latin typeface="Euclid" panose="02020503060505020303" pitchFamily="18" charset="0"/>
              </a:rPr>
              <a:t>为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[13]</a:t>
            </a:r>
            <a:r>
              <a:rPr lang="zh-CN" altLang="en-US" sz="2800" dirty="0">
                <a:solidFill>
                  <a:srgbClr val="FF0000"/>
                </a:solidFill>
              </a:rPr>
              <a:t>⊕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[16]</a:t>
            </a:r>
            <a:r>
              <a:rPr lang="zh-CN" altLang="en-US" sz="2800" dirty="0">
                <a:solidFill>
                  <a:srgbClr val="FF0000"/>
                </a:solidFill>
              </a:rPr>
              <a:t>⊕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[17] </a:t>
            </a:r>
            <a:r>
              <a:rPr lang="zh-CN" altLang="en-US" sz="2800" dirty="0">
                <a:solidFill>
                  <a:srgbClr val="FF0000"/>
                </a:solidFill>
              </a:rPr>
              <a:t>⊕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[18]</a:t>
            </a:r>
            <a:endParaRPr lang="en-US" altLang="zh-CN" sz="2800" b="0" dirty="0">
              <a:solidFill>
                <a:srgbClr val="FF0000"/>
              </a:solidFill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2</a:t>
            </a:r>
            <a:r>
              <a:rPr lang="zh-CN" altLang="en-US" sz="2800" b="0" dirty="0">
                <a:latin typeface="Euclid" panose="02020503060505020303" pitchFamily="18" charset="0"/>
              </a:rPr>
              <a:t>中的内容</a:t>
            </a: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2</a:t>
            </a:r>
            <a:r>
              <a:rPr lang="en-US" altLang="zh-CN" sz="2800" dirty="0">
                <a:latin typeface="Euclid" panose="02020503060505020303" pitchFamily="18" charset="0"/>
              </a:rPr>
              <a:t>[0], </a:t>
            </a: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2</a:t>
            </a:r>
            <a:r>
              <a:rPr lang="en-US" altLang="zh-CN" sz="2800" dirty="0">
                <a:latin typeface="Euclid" panose="02020503060505020303" pitchFamily="18" charset="0"/>
              </a:rPr>
              <a:t>[1], …,</a:t>
            </a: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2</a:t>
            </a:r>
            <a:r>
              <a:rPr lang="en-US" altLang="zh-CN" sz="2800" dirty="0">
                <a:latin typeface="Euclid" panose="02020503060505020303" pitchFamily="18" charset="0"/>
              </a:rPr>
              <a:t>[21]</a:t>
            </a:r>
            <a:r>
              <a:rPr lang="zh-CN" altLang="en-US" sz="2800" b="0" dirty="0">
                <a:latin typeface="Euclid" panose="02020503060505020303" pitchFamily="18" charset="0"/>
              </a:rPr>
              <a:t>被</a:t>
            </a:r>
            <a:r>
              <a:rPr lang="en-US" altLang="zh-CN" sz="2800" i="1" dirty="0">
                <a:latin typeface="Euclid" panose="02020503060505020303" pitchFamily="18" charset="0"/>
              </a:rPr>
              <a:t>b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2</a:t>
            </a:r>
            <a:r>
              <a:rPr lang="en-US" altLang="zh-CN" sz="2800" dirty="0">
                <a:latin typeface="Euclid" panose="02020503060505020303" pitchFamily="18" charset="0"/>
              </a:rPr>
              <a:t>[0], …,</a:t>
            </a: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2</a:t>
            </a:r>
            <a:r>
              <a:rPr lang="en-US" altLang="zh-CN" sz="2800" dirty="0">
                <a:latin typeface="Euclid" panose="02020503060505020303" pitchFamily="18" charset="0"/>
              </a:rPr>
              <a:t>[20]</a:t>
            </a:r>
            <a:r>
              <a:rPr lang="zh-CN" altLang="en-US" sz="2800" b="0" dirty="0">
                <a:latin typeface="Euclid" panose="02020503060505020303" pitchFamily="18" charset="0"/>
              </a:rPr>
              <a:t>代替</a:t>
            </a:r>
            <a:r>
              <a:rPr lang="en-US" altLang="zh-CN" sz="2800" b="0" dirty="0">
                <a:latin typeface="Euclid" panose="02020503060505020303" pitchFamily="18" charset="0"/>
              </a:rPr>
              <a:t>, 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b</a:t>
            </a:r>
            <a:r>
              <a:rPr lang="zh-CN" altLang="en-US" sz="2800" b="0" dirty="0">
                <a:solidFill>
                  <a:srgbClr val="FF0000"/>
                </a:solidFill>
                <a:latin typeface="Euclid" panose="02020503060505020303" pitchFamily="18" charset="0"/>
              </a:rPr>
              <a:t>为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[20]</a:t>
            </a:r>
            <a:r>
              <a:rPr lang="zh-CN" altLang="en-US" sz="2800" dirty="0">
                <a:solidFill>
                  <a:srgbClr val="FF0000"/>
                </a:solidFill>
              </a:rPr>
              <a:t>⊕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[21</a:t>
            </a:r>
            <a:r>
              <a:rPr lang="en-US" altLang="zh-CN" sz="2800" dirty="0">
                <a:latin typeface="Euclid" panose="02020503060505020303" pitchFamily="18" charset="0"/>
              </a:rPr>
              <a:t>]</a:t>
            </a:r>
            <a:endParaRPr lang="en-US" altLang="zh-CN" sz="2800" b="0" dirty="0">
              <a:latin typeface="Euclid" panose="02020503060505020303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3</a:t>
            </a:r>
            <a:r>
              <a:rPr lang="zh-CN" altLang="en-US" sz="2800" b="0" dirty="0">
                <a:latin typeface="Euclid" panose="02020503060505020303" pitchFamily="18" charset="0"/>
              </a:rPr>
              <a:t>中的内容</a:t>
            </a: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3</a:t>
            </a:r>
            <a:r>
              <a:rPr lang="en-US" altLang="zh-CN" sz="2800" dirty="0">
                <a:latin typeface="Euclid" panose="02020503060505020303" pitchFamily="18" charset="0"/>
              </a:rPr>
              <a:t>[0],</a:t>
            </a: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3</a:t>
            </a:r>
            <a:r>
              <a:rPr lang="en-US" altLang="zh-CN" sz="2800" dirty="0">
                <a:latin typeface="Euclid" panose="02020503060505020303" pitchFamily="18" charset="0"/>
              </a:rPr>
              <a:t>[1],…,</a:t>
            </a: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3</a:t>
            </a:r>
            <a:r>
              <a:rPr lang="en-US" altLang="zh-CN" sz="2800" dirty="0">
                <a:latin typeface="Euclid" panose="02020503060505020303" pitchFamily="18" charset="0"/>
              </a:rPr>
              <a:t>[22]</a:t>
            </a:r>
            <a:r>
              <a:rPr lang="zh-CN" altLang="en-US" sz="2800" b="0" dirty="0">
                <a:latin typeface="Euclid" panose="02020503060505020303" pitchFamily="18" charset="0"/>
              </a:rPr>
              <a:t>被</a:t>
            </a:r>
            <a:r>
              <a:rPr lang="en-US" altLang="zh-CN" sz="2800" i="1" dirty="0">
                <a:latin typeface="Euclid" panose="02020503060505020303" pitchFamily="18" charset="0"/>
              </a:rPr>
              <a:t>c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3</a:t>
            </a:r>
            <a:r>
              <a:rPr lang="en-US" altLang="zh-CN" sz="2800" dirty="0">
                <a:latin typeface="Euclid" panose="02020503060505020303" pitchFamily="18" charset="0"/>
              </a:rPr>
              <a:t>[0], …,</a:t>
            </a: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3</a:t>
            </a:r>
            <a:r>
              <a:rPr lang="en-US" altLang="zh-CN" sz="2800" dirty="0">
                <a:latin typeface="Euclid" panose="02020503060505020303" pitchFamily="18" charset="0"/>
              </a:rPr>
              <a:t>[21]</a:t>
            </a:r>
            <a:r>
              <a:rPr lang="zh-CN" altLang="en-US" sz="2800" b="0" dirty="0">
                <a:latin typeface="Euclid" panose="02020503060505020303" pitchFamily="18" charset="0"/>
              </a:rPr>
              <a:t>代替</a:t>
            </a:r>
            <a:r>
              <a:rPr lang="en-US" altLang="zh-CN" sz="2800" b="0" dirty="0">
                <a:latin typeface="Euclid" panose="02020503060505020303" pitchFamily="18" charset="0"/>
              </a:rPr>
              <a:t>, 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c</a:t>
            </a:r>
            <a:r>
              <a:rPr lang="zh-CN" altLang="en-US" sz="2800" b="0" dirty="0">
                <a:solidFill>
                  <a:srgbClr val="FF0000"/>
                </a:solidFill>
                <a:latin typeface="Euclid" panose="02020503060505020303" pitchFamily="18" charset="0"/>
              </a:rPr>
              <a:t>为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3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[7]</a:t>
            </a:r>
            <a:r>
              <a:rPr lang="zh-CN" altLang="en-US" sz="2800" dirty="0">
                <a:solidFill>
                  <a:srgbClr val="FF0000"/>
                </a:solidFill>
              </a:rPr>
              <a:t>⊕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3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[20]</a:t>
            </a:r>
            <a:r>
              <a:rPr lang="zh-CN" altLang="en-US" sz="2800" dirty="0">
                <a:solidFill>
                  <a:srgbClr val="FF0000"/>
                </a:solidFill>
              </a:rPr>
              <a:t>⊕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3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[21]</a:t>
            </a:r>
            <a:r>
              <a:rPr lang="zh-CN" altLang="en-US" sz="2800" dirty="0">
                <a:solidFill>
                  <a:srgbClr val="FF0000"/>
                </a:solidFill>
              </a:rPr>
              <a:t> ⊕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3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[22]</a:t>
            </a:r>
            <a:endParaRPr lang="en-US" altLang="zh-CN" sz="2800" b="0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E0F622-96A9-4E30-B0CD-526BEB48BF5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1098948" y="365126"/>
            <a:ext cx="6778228" cy="668337"/>
          </a:xfrm>
        </p:spPr>
        <p:txBody>
          <a:bodyPr/>
          <a:lstStyle/>
          <a:p>
            <a:r>
              <a:rPr lang="en-US" altLang="zh-CN" b="0" dirty="0">
                <a:latin typeface="+mn-lt"/>
              </a:rPr>
              <a:t>A5/1</a:t>
            </a:r>
            <a:r>
              <a:rPr lang="zh-CN" altLang="en-US" b="0" dirty="0">
                <a:latin typeface="+mn-lt"/>
              </a:rPr>
              <a:t>算法</a:t>
            </a:r>
            <a:endParaRPr lang="zh-CN" altLang="en-US" dirty="0">
              <a:latin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8650" y="1484784"/>
            <a:ext cx="343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Euclid" panose="02020503060505020303" pitchFamily="18" charset="0"/>
              </a:rPr>
              <a:t>A5/1</a:t>
            </a:r>
            <a:r>
              <a:rPr lang="zh-CN" altLang="en-US" sz="2800" b="1" dirty="0">
                <a:latin typeface="Euclid" panose="02020503060505020303" pitchFamily="18" charset="0"/>
              </a:rPr>
              <a:t>示意图</a:t>
            </a:r>
            <a:endParaRPr lang="zh-CN" altLang="en-US" sz="2800" dirty="0">
              <a:latin typeface="Euclid" panose="02020503060505020303" pitchFamily="18" charset="0"/>
            </a:endParaRPr>
          </a:p>
        </p:txBody>
      </p:sp>
      <p:sp>
        <p:nvSpPr>
          <p:cNvPr id="12" name="日期占位符 3"/>
          <p:cNvSpPr>
            <a:spLocks noGrp="1"/>
          </p:cNvSpPr>
          <p:nvPr>
            <p:ph type="dt" sz="half" idx="10"/>
          </p:nvPr>
        </p:nvSpPr>
        <p:spPr>
          <a:xfrm>
            <a:off x="552450" y="6356350"/>
            <a:ext cx="2057400" cy="365125"/>
          </a:xfrm>
        </p:spPr>
        <p:txBody>
          <a:bodyPr/>
          <a:lstStyle/>
          <a:p>
            <a:pPr>
              <a:defRPr/>
            </a:pPr>
            <a:fld id="{956F629E-3264-41C0-8FCB-FA992B70CE81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381750" y="6356350"/>
            <a:ext cx="2057400" cy="3651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14" name="页脚占位符 5"/>
          <p:cNvSpPr>
            <a:spLocks noGrp="1"/>
          </p:cNvSpPr>
          <p:nvPr>
            <p:ph type="ftr" sz="quarter" idx="12"/>
          </p:nvPr>
        </p:nvSpPr>
        <p:spPr>
          <a:xfrm>
            <a:off x="2936875" y="6356350"/>
            <a:ext cx="3270250" cy="365125"/>
          </a:xfrm>
        </p:spPr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76872"/>
            <a:ext cx="9144000" cy="325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+mn-lt"/>
              </a:rPr>
              <a:t>A5/1</a:t>
            </a:r>
            <a:r>
              <a:rPr lang="zh-CN" altLang="en-US" b="0" dirty="0">
                <a:latin typeface="+mn-lt"/>
              </a:rPr>
              <a:t>算法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79450" lvl="1" indent="-457200"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3200" dirty="0">
                <a:latin typeface="Euclid" panose="02020503060505020303" pitchFamily="18" charset="0"/>
              </a:rPr>
              <a:t>A5/1</a:t>
            </a:r>
            <a:endParaRPr lang="en-US" altLang="zh-CN" sz="3200" dirty="0">
              <a:latin typeface="Euclid" panose="02020503060505020303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en-US" altLang="zh-CN" sz="2800" dirty="0">
                <a:latin typeface="Euclid" panose="02020503060505020303" pitchFamily="18" charset="0"/>
              </a:rPr>
              <a:t>A5/1</a:t>
            </a:r>
            <a:r>
              <a:rPr lang="zh-CN" altLang="en-US" sz="2800" b="0" dirty="0">
                <a:latin typeface="Euclid" panose="02020503060505020303" pitchFamily="18" charset="0"/>
              </a:rPr>
              <a:t>采用了钟控方法。在每次时钟脉冲来临时</a:t>
            </a:r>
            <a:r>
              <a:rPr lang="en-US" altLang="zh-CN" sz="2800" b="0" dirty="0">
                <a:latin typeface="Euclid" panose="02020503060505020303" pitchFamily="18" charset="0"/>
              </a:rPr>
              <a:t>, </a:t>
            </a:r>
            <a:r>
              <a:rPr lang="zh-CN" altLang="en-US" sz="2800" b="0" dirty="0">
                <a:latin typeface="Euclid" panose="02020503060505020303" pitchFamily="18" charset="0"/>
              </a:rPr>
              <a:t>这</a:t>
            </a:r>
            <a:r>
              <a:rPr lang="en-US" altLang="zh-CN" sz="2800" dirty="0">
                <a:latin typeface="Euclid" panose="02020503060505020303" pitchFamily="18" charset="0"/>
              </a:rPr>
              <a:t>3</a:t>
            </a:r>
            <a:r>
              <a:rPr lang="zh-CN" altLang="en-US" sz="2800" b="0" dirty="0">
                <a:latin typeface="Euclid" panose="02020503060505020303" pitchFamily="18" charset="0"/>
              </a:rPr>
              <a:t>个线性反馈移位寄存器并不总是都要移位</a:t>
            </a:r>
            <a:r>
              <a:rPr lang="en-US" altLang="zh-CN" sz="2800" b="0" dirty="0">
                <a:latin typeface="Euclid" panose="02020503060505020303" pitchFamily="18" charset="0"/>
              </a:rPr>
              <a:t>, </a:t>
            </a:r>
            <a:r>
              <a:rPr lang="zh-CN" altLang="en-US" sz="2800" b="0" dirty="0">
                <a:latin typeface="Euclid" panose="02020503060505020303" pitchFamily="18" charset="0"/>
              </a:rPr>
              <a:t>是否要移位取决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[8]</a:t>
            </a:r>
            <a:r>
              <a:rPr lang="zh-CN" altLang="en-US" sz="2800" b="0" dirty="0">
                <a:latin typeface="Euclid" panose="02020503060505020303" pitchFamily="18" charset="0"/>
              </a:rPr>
              <a:t>、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[10]</a:t>
            </a:r>
            <a:r>
              <a:rPr lang="zh-CN" altLang="en-US" sz="2800" b="0" dirty="0">
                <a:latin typeface="Euclid" panose="02020503060505020303" pitchFamily="18" charset="0"/>
              </a:rPr>
              <a:t>和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3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[10]</a:t>
            </a:r>
            <a:r>
              <a:rPr lang="zh-CN" altLang="en-US" sz="2800" b="0" dirty="0">
                <a:latin typeface="Euclid" panose="02020503060505020303" pitchFamily="18" charset="0"/>
              </a:rPr>
              <a:t>的值。</a:t>
            </a:r>
            <a:endParaRPr lang="en-US" altLang="zh-CN" sz="2800" b="0" dirty="0">
              <a:latin typeface="Euclid" panose="02020503060505020303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b="0" dirty="0">
                <a:latin typeface="Euclid" panose="02020503060505020303" pitchFamily="18" charset="0"/>
              </a:rPr>
              <a:t>当这</a:t>
            </a:r>
            <a:r>
              <a:rPr lang="en-US" altLang="zh-CN" sz="2800" dirty="0">
                <a:latin typeface="Euclid" panose="02020503060505020303" pitchFamily="18" charset="0"/>
              </a:rPr>
              <a:t>3</a:t>
            </a:r>
            <a:r>
              <a:rPr lang="zh-CN" altLang="en-US" sz="2800" b="0" dirty="0">
                <a:latin typeface="Euclid" panose="02020503060505020303" pitchFamily="18" charset="0"/>
              </a:rPr>
              <a:t>个值中至少有</a:t>
            </a:r>
            <a:r>
              <a:rPr lang="en-US" altLang="zh-CN" sz="2800" dirty="0">
                <a:latin typeface="Euclid" panose="02020503060505020303" pitchFamily="18" charset="0"/>
              </a:rPr>
              <a:t>2</a:t>
            </a:r>
            <a:r>
              <a:rPr lang="zh-CN" altLang="en-US" sz="2800" b="0" dirty="0">
                <a:latin typeface="Euclid" panose="02020503060505020303" pitchFamily="18" charset="0"/>
              </a:rPr>
              <a:t>个值为</a:t>
            </a:r>
            <a:r>
              <a:rPr lang="en-US" altLang="zh-CN" sz="2800" dirty="0">
                <a:latin typeface="Euclid" panose="02020503060505020303" pitchFamily="18" charset="0"/>
              </a:rPr>
              <a:t>1</a:t>
            </a:r>
            <a:r>
              <a:rPr lang="zh-CN" altLang="en-US" sz="2800" b="0" dirty="0">
                <a:latin typeface="Euclid" panose="02020503060505020303" pitchFamily="18" charset="0"/>
              </a:rPr>
              <a:t>时</a:t>
            </a:r>
            <a:r>
              <a:rPr lang="en-US" altLang="zh-CN" sz="2800" b="0" dirty="0">
                <a:latin typeface="Euclid" panose="02020503060505020303" pitchFamily="18" charset="0"/>
              </a:rPr>
              <a:t>, </a:t>
            </a:r>
            <a:r>
              <a:rPr lang="zh-CN" altLang="en-US" sz="2800" b="0" dirty="0">
                <a:latin typeface="Euclid" panose="02020503060505020303" pitchFamily="18" charset="0"/>
              </a:rPr>
              <a:t>为</a:t>
            </a:r>
            <a:r>
              <a:rPr lang="en-US" altLang="zh-CN" sz="2800" dirty="0">
                <a:latin typeface="Euclid" panose="02020503060505020303" pitchFamily="18" charset="0"/>
              </a:rPr>
              <a:t>1</a:t>
            </a:r>
            <a:r>
              <a:rPr lang="zh-CN" altLang="en-US" sz="2800" b="0" dirty="0">
                <a:latin typeface="Euclid" panose="02020503060505020303" pitchFamily="18" charset="0"/>
              </a:rPr>
              <a:t>的寄存器进行一次移位</a:t>
            </a:r>
            <a:r>
              <a:rPr lang="en-US" altLang="zh-CN" sz="2800" b="0" dirty="0">
                <a:latin typeface="Euclid" panose="02020503060505020303" pitchFamily="18" charset="0"/>
              </a:rPr>
              <a:t>, </a:t>
            </a:r>
            <a:r>
              <a:rPr lang="zh-CN" altLang="en-US" sz="2800" b="0" dirty="0">
                <a:latin typeface="Euclid" panose="02020503060505020303" pitchFamily="18" charset="0"/>
              </a:rPr>
              <a:t>为</a:t>
            </a:r>
            <a:r>
              <a:rPr lang="en-US" altLang="zh-CN" sz="2800" dirty="0">
                <a:latin typeface="Euclid" panose="02020503060505020303" pitchFamily="18" charset="0"/>
              </a:rPr>
              <a:t>0</a:t>
            </a:r>
            <a:r>
              <a:rPr lang="zh-CN" altLang="en-US" sz="2800" b="0" dirty="0">
                <a:latin typeface="Euclid" panose="02020503060505020303" pitchFamily="18" charset="0"/>
              </a:rPr>
              <a:t>的寄存器不进行移位。</a:t>
            </a:r>
            <a:endParaRPr lang="en-US" altLang="zh-CN" sz="2800" b="0" dirty="0">
              <a:latin typeface="Euclid" panose="02020503060505020303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b="0" dirty="0">
                <a:latin typeface="Euclid" panose="02020503060505020303" pitchFamily="18" charset="0"/>
              </a:rPr>
              <a:t>当这</a:t>
            </a:r>
            <a:r>
              <a:rPr lang="en-US" altLang="zh-CN" sz="2800" dirty="0">
                <a:latin typeface="Euclid" panose="02020503060505020303" pitchFamily="18" charset="0"/>
              </a:rPr>
              <a:t>3</a:t>
            </a:r>
            <a:r>
              <a:rPr lang="zh-CN" altLang="en-US" sz="2800" b="0" dirty="0">
                <a:latin typeface="Euclid" panose="02020503060505020303" pitchFamily="18" charset="0"/>
              </a:rPr>
              <a:t>个值中至少有</a:t>
            </a:r>
            <a:r>
              <a:rPr lang="en-US" altLang="zh-CN" sz="2800" dirty="0">
                <a:latin typeface="Euclid" panose="02020503060505020303" pitchFamily="18" charset="0"/>
              </a:rPr>
              <a:t>2</a:t>
            </a:r>
            <a:r>
              <a:rPr lang="zh-CN" altLang="en-US" sz="2800" b="0" dirty="0">
                <a:latin typeface="Euclid" panose="02020503060505020303" pitchFamily="18" charset="0"/>
              </a:rPr>
              <a:t>个值为</a:t>
            </a:r>
            <a:r>
              <a:rPr lang="en-US" altLang="zh-CN" sz="2800" dirty="0">
                <a:latin typeface="Euclid" panose="02020503060505020303" pitchFamily="18" charset="0"/>
              </a:rPr>
              <a:t>0</a:t>
            </a:r>
            <a:r>
              <a:rPr lang="zh-CN" altLang="en-US" sz="2800" b="0" dirty="0">
                <a:latin typeface="Euclid" panose="02020503060505020303" pitchFamily="18" charset="0"/>
              </a:rPr>
              <a:t>时</a:t>
            </a:r>
            <a:r>
              <a:rPr lang="en-US" altLang="zh-CN" sz="2800" b="0" dirty="0">
                <a:latin typeface="Euclid" panose="02020503060505020303" pitchFamily="18" charset="0"/>
              </a:rPr>
              <a:t>, </a:t>
            </a:r>
            <a:r>
              <a:rPr lang="zh-CN" altLang="en-US" sz="2800" b="0" dirty="0">
                <a:latin typeface="Euclid" panose="02020503060505020303" pitchFamily="18" charset="0"/>
              </a:rPr>
              <a:t>为</a:t>
            </a:r>
            <a:r>
              <a:rPr lang="en-US" altLang="zh-CN" sz="2800" dirty="0">
                <a:latin typeface="Euclid" panose="02020503060505020303" pitchFamily="18" charset="0"/>
              </a:rPr>
              <a:t>0</a:t>
            </a:r>
            <a:r>
              <a:rPr lang="zh-CN" altLang="en-US" sz="2800" b="0" dirty="0">
                <a:latin typeface="Euclid" panose="02020503060505020303" pitchFamily="18" charset="0"/>
              </a:rPr>
              <a:t>的寄存器进行一次移位</a:t>
            </a:r>
            <a:r>
              <a:rPr lang="en-US" altLang="zh-CN" sz="2800" b="0" dirty="0">
                <a:latin typeface="Euclid" panose="02020503060505020303" pitchFamily="18" charset="0"/>
              </a:rPr>
              <a:t>, </a:t>
            </a:r>
            <a:r>
              <a:rPr lang="zh-CN" altLang="en-US" sz="2800" b="0" dirty="0">
                <a:latin typeface="Euclid" panose="02020503060505020303" pitchFamily="18" charset="0"/>
              </a:rPr>
              <a:t>为</a:t>
            </a:r>
            <a:r>
              <a:rPr lang="en-US" altLang="zh-CN" sz="2800" dirty="0">
                <a:latin typeface="Euclid" panose="02020503060505020303" pitchFamily="18" charset="0"/>
              </a:rPr>
              <a:t>1</a:t>
            </a:r>
            <a:r>
              <a:rPr lang="zh-CN" altLang="en-US" sz="2800" b="0" dirty="0">
                <a:latin typeface="Euclid" panose="02020503060505020303" pitchFamily="18" charset="0"/>
              </a:rPr>
              <a:t>的寄存器不进行移位。</a:t>
            </a:r>
            <a:endParaRPr lang="zh-CN" altLang="en-US" sz="2800" b="0" dirty="0">
              <a:latin typeface="Euclid" panose="02020503060505020303" pitchFamily="18" charset="0"/>
            </a:endParaRPr>
          </a:p>
          <a:p>
            <a:endParaRPr lang="zh-CN" altLang="en-US" b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152D83A-7436-4E93-9C99-C2D81785ABC8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+mn-lt"/>
              </a:rPr>
              <a:t>A5/1</a:t>
            </a:r>
            <a:r>
              <a:rPr lang="zh-CN" altLang="en-US" b="0" dirty="0">
                <a:latin typeface="+mn-lt"/>
              </a:rPr>
              <a:t>算法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935" y="1033463"/>
            <a:ext cx="7886700" cy="5011737"/>
          </a:xfrm>
        </p:spPr>
        <p:txBody>
          <a:bodyPr/>
          <a:lstStyle/>
          <a:p>
            <a:pPr marL="679450" lvl="1" indent="-457200"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3200" dirty="0">
                <a:latin typeface="Euclid" panose="02020503060505020303" pitchFamily="18" charset="0"/>
              </a:rPr>
              <a:t>A5/1</a:t>
            </a:r>
            <a:r>
              <a:rPr lang="zh-CN" altLang="en-US" sz="3200" b="0" dirty="0">
                <a:latin typeface="Euclid" panose="02020503060505020303" pitchFamily="18" charset="0"/>
              </a:rPr>
              <a:t>移位表</a:t>
            </a:r>
            <a:endParaRPr lang="en-US" altLang="zh-CN" sz="3200" b="0" dirty="0">
              <a:latin typeface="Euclid" panose="02020503060505020303" pitchFamily="18" charset="0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BE6C5C-D4FF-4B61-BF6E-5B5894D893D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7505" y="1628800"/>
            <a:ext cx="7388916" cy="403244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420716" y="5661248"/>
            <a:ext cx="658249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Euclid" panose="02020503060505020303" pitchFamily="18" charset="0"/>
                <a:ea typeface="华文中宋" panose="02010600040101010101" pitchFamily="2" charset="-122"/>
              </a:rPr>
              <a:t>Y</a:t>
            </a:r>
            <a:r>
              <a:rPr lang="zh-CN" altLang="en-US" sz="2400" b="1" dirty="0">
                <a:latin typeface="Euclid" panose="02020503060505020303" pitchFamily="18" charset="0"/>
                <a:ea typeface="华文中宋" panose="02010600040101010101" pitchFamily="2" charset="-122"/>
              </a:rPr>
              <a:t>表示该寄存器要进行移位</a:t>
            </a:r>
            <a:r>
              <a:rPr lang="en-US" altLang="zh-CN" sz="2400" b="1" dirty="0">
                <a:latin typeface="Euclid" panose="02020503060505020303" pitchFamily="18" charset="0"/>
                <a:ea typeface="华文中宋" panose="02010600040101010101" pitchFamily="2" charset="-122"/>
              </a:rPr>
              <a:t>, N</a:t>
            </a:r>
            <a:r>
              <a:rPr lang="zh-CN" altLang="en-US" sz="2400" b="1" dirty="0">
                <a:latin typeface="Euclid" panose="02020503060505020303" pitchFamily="18" charset="0"/>
                <a:ea typeface="华文中宋" panose="02010600040101010101" pitchFamily="2" charset="-122"/>
              </a:rPr>
              <a:t>表示不进行移位</a:t>
            </a:r>
            <a:endParaRPr lang="zh-CN" altLang="en-US" sz="2400" b="1" dirty="0">
              <a:latin typeface="Euclid" panose="02020503060505020303" pitchFamily="18" charset="0"/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+mn-lt"/>
              </a:rPr>
              <a:t>A5/1</a:t>
            </a:r>
            <a:r>
              <a:rPr lang="zh-CN" altLang="en-US" b="0" dirty="0">
                <a:latin typeface="+mn-lt"/>
              </a:rPr>
              <a:t>算法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79450" lvl="1" indent="-457200" eaLnBrk="1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3200" dirty="0">
                <a:latin typeface="Euclid" panose="02020503060505020303" pitchFamily="18" charset="0"/>
              </a:rPr>
              <a:t>A5/1</a:t>
            </a:r>
            <a:r>
              <a:rPr lang="zh-CN" altLang="en-US" sz="3200" b="0" dirty="0">
                <a:latin typeface="Euclid" panose="02020503060505020303" pitchFamily="18" charset="0"/>
              </a:rPr>
              <a:t>算法输出</a:t>
            </a:r>
            <a:endParaRPr lang="en-US" altLang="zh-CN" sz="3200" b="0" dirty="0">
              <a:latin typeface="Euclid" panose="02020503060505020303" pitchFamily="18" charset="0"/>
            </a:endParaRPr>
          </a:p>
          <a:p>
            <a:pPr lvl="1" algn="just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anose="02020603050405020304" pitchFamily="18" charset="0"/>
              <a:buChar char="‒"/>
              <a:defRPr/>
            </a:pPr>
            <a:r>
              <a:rPr lang="zh-CN" altLang="en-US" sz="2800" b="0" dirty="0">
                <a:latin typeface="Euclid" panose="02020503060505020303" pitchFamily="18" charset="0"/>
              </a:rPr>
              <a:t>每一个时间单元</a:t>
            </a:r>
            <a:r>
              <a:rPr lang="en-US" altLang="zh-CN" sz="2800" b="0" dirty="0">
                <a:latin typeface="Euclid" panose="02020503060505020303" pitchFamily="18" charset="0"/>
              </a:rPr>
              <a:t>, </a:t>
            </a:r>
            <a:r>
              <a:rPr lang="en-US" altLang="zh-CN" sz="2800" dirty="0">
                <a:latin typeface="Euclid" panose="02020503060505020303" pitchFamily="18" charset="0"/>
              </a:rPr>
              <a:t>A5/1</a:t>
            </a:r>
            <a:r>
              <a:rPr lang="zh-CN" altLang="en-US" sz="2800" b="0" dirty="0">
                <a:latin typeface="Euclid" panose="02020503060505020303" pitchFamily="18" charset="0"/>
              </a:rPr>
              <a:t>将</a:t>
            </a: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1</a:t>
            </a:r>
            <a:r>
              <a:rPr lang="en-US" altLang="zh-CN" sz="2800" dirty="0">
                <a:latin typeface="Euclid" panose="02020503060505020303" pitchFamily="18" charset="0"/>
              </a:rPr>
              <a:t>[18]</a:t>
            </a:r>
            <a:r>
              <a:rPr lang="zh-CN" altLang="en-US" sz="2800" b="0" dirty="0">
                <a:latin typeface="Euclid" panose="02020503060505020303" pitchFamily="18" charset="0"/>
              </a:rPr>
              <a:t>、</a:t>
            </a: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2</a:t>
            </a:r>
            <a:r>
              <a:rPr lang="en-US" altLang="zh-CN" sz="2800" dirty="0">
                <a:latin typeface="Euclid" panose="02020503060505020303" pitchFamily="18" charset="0"/>
              </a:rPr>
              <a:t>[21]</a:t>
            </a:r>
            <a:r>
              <a:rPr lang="zh-CN" altLang="en-US" sz="2800" b="0" dirty="0">
                <a:latin typeface="Euclid" panose="02020503060505020303" pitchFamily="18" charset="0"/>
              </a:rPr>
              <a:t>和</a:t>
            </a:r>
            <a:r>
              <a:rPr lang="en-US" altLang="zh-CN" sz="2800" i="1" dirty="0"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latin typeface="Euclid" panose="02020503060505020303" pitchFamily="18" charset="0"/>
              </a:rPr>
              <a:t>3</a:t>
            </a:r>
            <a:r>
              <a:rPr lang="en-US" altLang="zh-CN" sz="2800" dirty="0">
                <a:latin typeface="Euclid" panose="02020503060505020303" pitchFamily="18" charset="0"/>
              </a:rPr>
              <a:t>[22]</a:t>
            </a:r>
            <a:r>
              <a:rPr lang="zh-CN" altLang="en-US" sz="2800" b="0" dirty="0">
                <a:latin typeface="Euclid" panose="02020503060505020303" pitchFamily="18" charset="0"/>
              </a:rPr>
              <a:t>进行异或并将其作为整个算法的输出</a:t>
            </a:r>
            <a:r>
              <a:rPr lang="en-US" altLang="zh-CN" sz="2800" b="0" dirty="0">
                <a:latin typeface="Euclid" panose="02020503060505020303" pitchFamily="18" charset="0"/>
              </a:rPr>
              <a:t>, </a:t>
            </a:r>
            <a:r>
              <a:rPr lang="zh-CN" altLang="en-US" sz="2800" b="0" dirty="0">
                <a:latin typeface="Euclid" panose="02020503060505020303" pitchFamily="18" charset="0"/>
              </a:rPr>
              <a:t>即输出的密钥流为</a:t>
            </a:r>
            <a:endParaRPr lang="en-US" altLang="zh-CN" sz="2800" b="0" dirty="0">
              <a:latin typeface="Euclid" panose="02020503060505020303" pitchFamily="18" charset="0"/>
            </a:endParaRPr>
          </a:p>
          <a:p>
            <a:pPr marL="457200" lvl="1" indent="0" algn="ctr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SzPct val="100000"/>
              <a:buNone/>
              <a:defRPr/>
            </a:pP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1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[18]</a:t>
            </a:r>
            <a:r>
              <a:rPr lang="zh-CN" altLang="en-US" sz="2800" dirty="0">
                <a:solidFill>
                  <a:srgbClr val="FF0000"/>
                </a:solidFill>
              </a:rPr>
              <a:t>⊕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[21]</a:t>
            </a:r>
            <a:r>
              <a:rPr lang="zh-CN" altLang="en-US" sz="2800" dirty="0">
                <a:solidFill>
                  <a:srgbClr val="FF0000"/>
                </a:solidFill>
              </a:rPr>
              <a:t>⊕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Euclid" panose="02020503060505020303" pitchFamily="18" charset="0"/>
              </a:rPr>
              <a:t>3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[22]</a:t>
            </a:r>
            <a:endParaRPr lang="zh-CN" altLang="en-US" sz="2800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4A6723-279C-4B67-B45C-3AC9B5C5F8E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+mn-lt"/>
              </a:rPr>
              <a:t>3.3 RC4</a:t>
            </a:r>
            <a:endParaRPr lang="zh-CN" altLang="en-US" b="0" dirty="0">
              <a:latin typeface="+mn-lt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17934" y="1196752"/>
            <a:ext cx="7986513" cy="4824536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dirty="0">
                <a:latin typeface="Euclid" panose="02020503060505020303" pitchFamily="18" charset="0"/>
              </a:rPr>
              <a:t>RC 4 (</a:t>
            </a:r>
            <a:r>
              <a:rPr lang="en-US" altLang="zh-CN" dirty="0" err="1">
                <a:latin typeface="Euclid" panose="02020503060505020303" pitchFamily="18" charset="0"/>
              </a:rPr>
              <a:t>Rivest</a:t>
            </a:r>
            <a:r>
              <a:rPr lang="en-US" altLang="zh-CN" dirty="0">
                <a:latin typeface="Euclid" panose="02020503060505020303" pitchFamily="18" charset="0"/>
              </a:rPr>
              <a:t> Cipher 4) </a:t>
            </a:r>
            <a:r>
              <a:rPr lang="zh-CN" altLang="en-US" b="0" dirty="0">
                <a:latin typeface="Euclid" panose="02020503060505020303" pitchFamily="18" charset="0"/>
              </a:rPr>
              <a:t>简介</a:t>
            </a:r>
            <a:endParaRPr lang="en-US" altLang="zh-CN" b="0" dirty="0">
              <a:latin typeface="Euclid" panose="02020503060505020303" pitchFamily="18" charset="0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</a:pPr>
            <a:r>
              <a:rPr lang="en-US" altLang="zh-CN" sz="2800" b="0" dirty="0">
                <a:solidFill>
                  <a:schemeClr val="tx1"/>
                </a:solidFill>
                <a:latin typeface="Euclid" panose="02020503060505020303" pitchFamily="18" charset="0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密码算法是由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Ron</a:t>
            </a:r>
            <a:r>
              <a:rPr lang="en-US" altLang="zh-CN" sz="2800" b="0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Euclid" panose="02020503060505020303" pitchFamily="18" charset="0"/>
              </a:rPr>
              <a:t>Rivest</a:t>
            </a:r>
            <a:r>
              <a:rPr lang="zh-CN" altLang="en-US" sz="2800" b="0" dirty="0">
                <a:latin typeface="Euclid" panose="02020503060505020303" pitchFamily="18" charset="0"/>
              </a:rPr>
              <a:t>在</a:t>
            </a:r>
            <a:r>
              <a:rPr lang="en-US" altLang="zh-CN" sz="2800" dirty="0">
                <a:latin typeface="Euclid" panose="02020503060505020303" pitchFamily="18" charset="0"/>
              </a:rPr>
              <a:t>1987</a:t>
            </a: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年为</a:t>
            </a: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</a:rPr>
              <a:t>RSA</a:t>
            </a: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数据安全公司开发的密钥长度可变的流密码算法</a:t>
            </a:r>
            <a:endParaRPr lang="en-US" altLang="zh-CN" sz="2800" b="0" dirty="0">
              <a:solidFill>
                <a:schemeClr val="tx1"/>
              </a:solidFill>
              <a:latin typeface="Euclid" panose="02020503060505020303" pitchFamily="18" charset="0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</a:pP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以字节为单位进行加解密</a:t>
            </a:r>
            <a:r>
              <a:rPr lang="en-US" altLang="zh-CN" sz="2800" b="0" dirty="0">
                <a:solidFill>
                  <a:schemeClr val="tx1"/>
                </a:solidFill>
                <a:latin typeface="Euclid" panose="02020503060505020303" pitchFamily="18" charset="0"/>
              </a:rPr>
              <a:t>, </a:t>
            </a: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密钥最多可有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256</a:t>
            </a:r>
            <a:r>
              <a:rPr lang="zh-CN" altLang="en-US" sz="2800" b="0" dirty="0">
                <a:solidFill>
                  <a:srgbClr val="FF0000"/>
                </a:solidFill>
                <a:latin typeface="Euclid" panose="02020503060505020303" pitchFamily="18" charset="0"/>
              </a:rPr>
              <a:t>字节</a:t>
            </a: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。</a:t>
            </a:r>
            <a:endParaRPr lang="en-US" altLang="zh-CN" sz="2800" b="0" dirty="0">
              <a:solidFill>
                <a:schemeClr val="tx1"/>
              </a:solidFill>
              <a:latin typeface="Euclid" panose="02020503060505020303" pitchFamily="18" charset="0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</a:pP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1994</a:t>
            </a:r>
            <a:r>
              <a:rPr lang="zh-CN" altLang="en-US" sz="2800" b="0" dirty="0">
                <a:solidFill>
                  <a:srgbClr val="FF0000"/>
                </a:solidFill>
                <a:latin typeface="Euclid" panose="02020503060505020303" pitchFamily="18" charset="0"/>
              </a:rPr>
              <a:t>年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9</a:t>
            </a:r>
            <a:r>
              <a:rPr lang="zh-CN" altLang="en-US" sz="2800" b="0" dirty="0">
                <a:solidFill>
                  <a:srgbClr val="FF0000"/>
                </a:solidFill>
                <a:latin typeface="Euclid" panose="02020503060505020303" pitchFamily="18" charset="0"/>
              </a:rPr>
              <a:t>月被公开</a:t>
            </a: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。</a:t>
            </a:r>
            <a:endParaRPr lang="en-US" altLang="zh-CN" sz="2800" b="0" dirty="0">
              <a:solidFill>
                <a:schemeClr val="tx1"/>
              </a:solidFill>
              <a:latin typeface="Euclid" panose="02020503060505020303" pitchFamily="18" charset="0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</a:pP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被应用于安全</a:t>
            </a: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</a:rPr>
              <a:t>SQL</a:t>
            </a: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数据库</a:t>
            </a:r>
            <a:r>
              <a:rPr lang="en-US" altLang="zh-CN" sz="2800" b="0" dirty="0">
                <a:solidFill>
                  <a:schemeClr val="tx1"/>
                </a:solidFill>
                <a:latin typeface="Euclid" panose="02020503060505020303" pitchFamily="18" charset="0"/>
              </a:rPr>
              <a:t>, </a:t>
            </a: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</a:rPr>
              <a:t>802.11</a:t>
            </a: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无线标准中的</a:t>
            </a: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</a:rPr>
              <a:t>WEP</a:t>
            </a: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协议等。</a:t>
            </a:r>
            <a:endParaRPr lang="en-US" altLang="zh-CN" sz="2800" b="0" dirty="0">
              <a:solidFill>
                <a:schemeClr val="tx1"/>
              </a:solidFill>
              <a:latin typeface="Euclid" panose="02020503060505020303" pitchFamily="18" charset="0"/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</a:pP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包含</a:t>
            </a:r>
            <a:r>
              <a:rPr lang="zh-CN" altLang="en-US" sz="2800" b="0" dirty="0">
                <a:solidFill>
                  <a:srgbClr val="FF0000"/>
                </a:solidFill>
                <a:latin typeface="Euclid" panose="02020503060505020303" pitchFamily="18" charset="0"/>
              </a:rPr>
              <a:t>初始化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S</a:t>
            </a:r>
            <a:r>
              <a:rPr lang="zh-CN" altLang="en-US" sz="2800" b="0" dirty="0">
                <a:solidFill>
                  <a:srgbClr val="FF0000"/>
                </a:solidFill>
                <a:latin typeface="Euclid" panose="02020503060505020303" pitchFamily="18" charset="0"/>
              </a:rPr>
              <a:t>算法</a:t>
            </a: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和</a:t>
            </a:r>
            <a:r>
              <a:rPr lang="zh-CN" altLang="en-US" sz="2800" b="0" dirty="0">
                <a:solidFill>
                  <a:srgbClr val="FF0000"/>
                </a:solidFill>
                <a:latin typeface="Euclid" panose="02020503060505020303" pitchFamily="18" charset="0"/>
              </a:rPr>
              <a:t>密钥流产生算法</a:t>
            </a:r>
            <a:endParaRPr lang="zh-CN" altLang="en-US" sz="2800" b="0" dirty="0">
              <a:solidFill>
                <a:srgbClr val="FF0000"/>
              </a:solidFill>
              <a:latin typeface="Euclid" panose="02020503060505020303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54CC76EF-C8E2-47D2-A5A3-3F271D0041F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+mn-lt"/>
              </a:rPr>
              <a:t>3.3 RC4</a:t>
            </a:r>
            <a:endParaRPr lang="zh-CN" altLang="en-US" dirty="0">
              <a:latin typeface="+mn-lt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17935" y="1033463"/>
            <a:ext cx="7886700" cy="5203849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Euclid" panose="02020503060505020303" pitchFamily="18" charset="0"/>
              </a:rPr>
              <a:t>RC4</a:t>
            </a:r>
            <a:r>
              <a:rPr lang="en-US" altLang="zh-CN" sz="2400" b="0" dirty="0">
                <a:latin typeface="Euclid" panose="02020503060505020303" pitchFamily="18" charset="0"/>
              </a:rPr>
              <a:t> </a:t>
            </a:r>
            <a:r>
              <a:rPr lang="zh-CN" altLang="en-US" sz="2400" b="0" dirty="0">
                <a:latin typeface="Euclid" panose="02020503060505020303" pitchFamily="18" charset="0"/>
              </a:rPr>
              <a:t>用 </a:t>
            </a:r>
            <a:r>
              <a:rPr lang="en-US" altLang="zh-CN" sz="2400" dirty="0">
                <a:solidFill>
                  <a:srgbClr val="FF0000"/>
                </a:solidFill>
                <a:latin typeface="Euclid" panose="02020503060505020303" pitchFamily="18" charset="0"/>
              </a:rPr>
              <a:t>1~256</a:t>
            </a:r>
            <a:r>
              <a:rPr lang="en-US" altLang="zh-CN" sz="2400" b="0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zh-CN" altLang="en-US" sz="2400" b="0" dirty="0">
                <a:solidFill>
                  <a:srgbClr val="FF0000"/>
                </a:solidFill>
                <a:latin typeface="Euclid" panose="02020503060505020303" pitchFamily="18" charset="0"/>
              </a:rPr>
              <a:t>个字节 </a:t>
            </a:r>
            <a:r>
              <a:rPr lang="en-US" altLang="zh-CN" sz="2400" dirty="0">
                <a:solidFill>
                  <a:srgbClr val="FF0000"/>
                </a:solidFill>
                <a:latin typeface="Euclid" panose="02020503060505020303" pitchFamily="18" charset="0"/>
              </a:rPr>
              <a:t>(8~2048</a:t>
            </a:r>
            <a:r>
              <a:rPr lang="zh-CN" altLang="en-US" sz="2400" dirty="0">
                <a:solidFill>
                  <a:srgbClr val="FF0000"/>
                </a:solidFill>
                <a:latin typeface="Euclid" panose="02020503060505020303" pitchFamily="18" charset="0"/>
              </a:rPr>
              <a:t>位</a:t>
            </a:r>
            <a:r>
              <a:rPr lang="en-US" altLang="zh-CN" sz="2400" dirty="0">
                <a:solidFill>
                  <a:srgbClr val="FF0000"/>
                </a:solidFill>
                <a:latin typeface="Euclid" panose="02020503060505020303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Euclid" panose="02020503060505020303" pitchFamily="18" charset="0"/>
              </a:rPr>
              <a:t> </a:t>
            </a:r>
            <a:r>
              <a:rPr lang="zh-CN" altLang="en-US" sz="2400" b="0" dirty="0">
                <a:solidFill>
                  <a:srgbClr val="FF0000"/>
                </a:solidFill>
                <a:latin typeface="Euclid" panose="02020503060505020303" pitchFamily="18" charset="0"/>
              </a:rPr>
              <a:t>的可变长度密钥</a:t>
            </a:r>
            <a:r>
              <a:rPr lang="zh-CN" altLang="en-US" sz="2400" b="0" dirty="0">
                <a:latin typeface="Euclid" panose="02020503060505020303" pitchFamily="18" charset="0"/>
              </a:rPr>
              <a:t>初始化</a:t>
            </a:r>
            <a:r>
              <a:rPr lang="en-US" altLang="zh-CN" sz="2400" dirty="0">
                <a:latin typeface="Euclid" panose="02020503060505020303" pitchFamily="18" charset="0"/>
              </a:rPr>
              <a:t>256</a:t>
            </a:r>
            <a:r>
              <a:rPr lang="zh-CN" altLang="en-US" sz="2400" b="0" dirty="0">
                <a:latin typeface="Euclid" panose="02020503060505020303" pitchFamily="18" charset="0"/>
              </a:rPr>
              <a:t>个字节的</a:t>
            </a:r>
            <a:r>
              <a:rPr lang="zh-CN" altLang="en-US" sz="2400" b="0" dirty="0">
                <a:solidFill>
                  <a:srgbClr val="FF0000"/>
                </a:solidFill>
                <a:latin typeface="Euclid" panose="02020503060505020303" pitchFamily="18" charset="0"/>
              </a:rPr>
              <a:t>状态向量 </a:t>
            </a:r>
            <a:r>
              <a:rPr lang="en-US" altLang="zh-CN" sz="2400" dirty="0">
                <a:solidFill>
                  <a:srgbClr val="FF0000"/>
                </a:solidFill>
                <a:latin typeface="Euclid" panose="02020503060505020303" pitchFamily="18" charset="0"/>
              </a:rPr>
              <a:t>S</a:t>
            </a:r>
            <a:r>
              <a:rPr lang="en-US" altLang="zh-CN" sz="2400" dirty="0">
                <a:latin typeface="Euclid" panose="02020503060505020303" pitchFamily="18" charset="0"/>
              </a:rPr>
              <a:t>, S</a:t>
            </a:r>
            <a:r>
              <a:rPr lang="en-US" altLang="zh-CN" sz="2400" i="1" dirty="0">
                <a:latin typeface="Euclid" panose="02020503060505020303" pitchFamily="18" charset="0"/>
              </a:rPr>
              <a:t> </a:t>
            </a:r>
            <a:r>
              <a:rPr lang="zh-CN" altLang="en-US" sz="2400" b="0" dirty="0">
                <a:latin typeface="Euclid" panose="02020503060505020303" pitchFamily="18" charset="0"/>
              </a:rPr>
              <a:t>的元素记为 </a:t>
            </a:r>
            <a:r>
              <a:rPr lang="en-US" altLang="zh-CN" sz="2400" dirty="0">
                <a:latin typeface="Euclid" panose="02020503060505020303" pitchFamily="18" charset="0"/>
              </a:rPr>
              <a:t>S[0], S[l], …, S[255], </a:t>
            </a:r>
            <a:r>
              <a:rPr lang="zh-CN" altLang="en-US" sz="2400" b="0" dirty="0">
                <a:latin typeface="Euclid" panose="02020503060505020303" pitchFamily="18" charset="0"/>
              </a:rPr>
              <a:t>从始至终置换后的 </a:t>
            </a:r>
            <a:r>
              <a:rPr lang="en-US" altLang="zh-CN" sz="2400" dirty="0">
                <a:latin typeface="Euclid" panose="02020503060505020303" pitchFamily="18" charset="0"/>
              </a:rPr>
              <a:t>S</a:t>
            </a:r>
            <a:r>
              <a:rPr lang="en-US" altLang="zh-CN" sz="2400" b="0" dirty="0">
                <a:latin typeface="Euclid" panose="02020503060505020303" pitchFamily="18" charset="0"/>
              </a:rPr>
              <a:t> </a:t>
            </a:r>
            <a:r>
              <a:rPr lang="zh-CN" altLang="en-US" sz="2400" b="0" dirty="0">
                <a:latin typeface="Euclid" panose="02020503060505020303" pitchFamily="18" charset="0"/>
              </a:rPr>
              <a:t>包含从 </a:t>
            </a:r>
            <a:r>
              <a:rPr lang="en-US" altLang="zh-CN" sz="2400" dirty="0">
                <a:latin typeface="Euclid" panose="02020503060505020303" pitchFamily="18" charset="0"/>
              </a:rPr>
              <a:t>0~255</a:t>
            </a:r>
            <a:r>
              <a:rPr lang="en-US" altLang="zh-CN" sz="2400" b="0" dirty="0">
                <a:latin typeface="Euclid" panose="02020503060505020303" pitchFamily="18" charset="0"/>
              </a:rPr>
              <a:t> </a:t>
            </a:r>
            <a:r>
              <a:rPr lang="zh-CN" altLang="en-US" sz="2400" b="0" dirty="0">
                <a:latin typeface="Euclid" panose="02020503060505020303" pitchFamily="18" charset="0"/>
              </a:rPr>
              <a:t>所有的 </a:t>
            </a:r>
            <a:r>
              <a:rPr lang="en-US" altLang="zh-CN" sz="2400" dirty="0">
                <a:latin typeface="Euclid" panose="02020503060505020303" pitchFamily="18" charset="0"/>
              </a:rPr>
              <a:t>8</a:t>
            </a:r>
            <a:r>
              <a:rPr lang="en-US" altLang="zh-CN" sz="2400" b="0" dirty="0">
                <a:latin typeface="Euclid" panose="02020503060505020303" pitchFamily="18" charset="0"/>
              </a:rPr>
              <a:t> </a:t>
            </a:r>
            <a:r>
              <a:rPr lang="en-US" altLang="zh-CN" sz="2400" dirty="0">
                <a:latin typeface="Euclid" panose="02020503060505020303" pitchFamily="18" charset="0"/>
              </a:rPr>
              <a:t>bit </a:t>
            </a:r>
            <a:r>
              <a:rPr lang="zh-CN" altLang="en-US" sz="2400" b="0" dirty="0">
                <a:latin typeface="Euclid" panose="02020503060505020303" pitchFamily="18" charset="0"/>
              </a:rPr>
              <a:t>数。</a:t>
            </a:r>
            <a:endParaRPr lang="en-US" altLang="zh-CN" sz="2400" b="0" dirty="0">
              <a:latin typeface="Euclid" panose="02020503060505020303" pitchFamily="18" charset="0"/>
            </a:endParaRPr>
          </a:p>
          <a:p>
            <a:pPr algn="just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Euclid" panose="02020503060505020303" pitchFamily="18" charset="0"/>
              </a:rPr>
              <a:t>每生成一个密钥</a:t>
            </a:r>
            <a:r>
              <a:rPr lang="en-US" altLang="zh-CN" sz="2400" dirty="0">
                <a:latin typeface="Euclid" panose="02020503060505020303" pitchFamily="18" charset="0"/>
              </a:rPr>
              <a:t>K</a:t>
            </a:r>
            <a:r>
              <a:rPr lang="en-US" altLang="zh-CN" sz="2400" b="0" dirty="0">
                <a:latin typeface="Euclid" panose="02020503060505020303" pitchFamily="18" charset="0"/>
              </a:rPr>
              <a:t>, </a:t>
            </a:r>
            <a:r>
              <a:rPr lang="en-US" altLang="zh-CN" sz="2400" dirty="0">
                <a:latin typeface="Euclid" panose="02020503060505020303" pitchFamily="18" charset="0"/>
              </a:rPr>
              <a:t>S</a:t>
            </a:r>
            <a:r>
              <a:rPr lang="zh-CN" altLang="en-US" sz="2400" b="0" dirty="0">
                <a:latin typeface="Euclid" panose="02020503060505020303" pitchFamily="18" charset="0"/>
              </a:rPr>
              <a:t>中元素的值按升序被置为从 </a:t>
            </a:r>
            <a:r>
              <a:rPr lang="en-US" altLang="zh-CN" sz="2400" dirty="0">
                <a:latin typeface="Euclid" panose="02020503060505020303" pitchFamily="18" charset="0"/>
              </a:rPr>
              <a:t>0~255</a:t>
            </a:r>
            <a:r>
              <a:rPr lang="en-US" altLang="zh-CN" sz="2400" b="0" dirty="0">
                <a:latin typeface="Euclid" panose="02020503060505020303" pitchFamily="18" charset="0"/>
              </a:rPr>
              <a:t>, </a:t>
            </a:r>
            <a:r>
              <a:rPr lang="zh-CN" altLang="en-US" sz="2400" b="0" dirty="0">
                <a:latin typeface="Euclid" panose="02020503060505020303" pitchFamily="18" charset="0"/>
              </a:rPr>
              <a:t>即 </a:t>
            </a:r>
            <a:r>
              <a:rPr lang="en-US" altLang="zh-CN" sz="2400" dirty="0">
                <a:latin typeface="Euclid" panose="02020503060505020303" pitchFamily="18" charset="0"/>
              </a:rPr>
              <a:t>S[0]=0, S[l]=l, …, S[255]=255</a:t>
            </a:r>
            <a:r>
              <a:rPr lang="zh-CN" altLang="en-US" sz="2400" b="0" dirty="0">
                <a:latin typeface="Euclid" panose="02020503060505020303" pitchFamily="18" charset="0"/>
              </a:rPr>
              <a:t>。</a:t>
            </a:r>
            <a:endParaRPr lang="en-US" altLang="zh-CN" sz="2400" b="0" dirty="0">
              <a:latin typeface="Euclid" panose="02020503060505020303" pitchFamily="18" charset="0"/>
            </a:endParaRPr>
          </a:p>
          <a:p>
            <a:pPr algn="just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b="0" dirty="0">
                <a:latin typeface="Euclid" panose="02020503060505020303" pitchFamily="18" charset="0"/>
              </a:rPr>
              <a:t>建立一个</a:t>
            </a:r>
            <a:r>
              <a:rPr lang="zh-CN" altLang="en-US" sz="2400" b="0" dirty="0">
                <a:solidFill>
                  <a:srgbClr val="FF0000"/>
                </a:solidFill>
                <a:latin typeface="Euclid" panose="02020503060505020303" pitchFamily="18" charset="0"/>
              </a:rPr>
              <a:t>临时向量 </a:t>
            </a:r>
            <a:r>
              <a:rPr lang="en-US" altLang="zh-CN" sz="2400" dirty="0">
                <a:solidFill>
                  <a:srgbClr val="FF0000"/>
                </a:solidFill>
                <a:latin typeface="Euclid" panose="02020503060505020303" pitchFamily="18" charset="0"/>
              </a:rPr>
              <a:t>T</a:t>
            </a:r>
            <a:r>
              <a:rPr lang="zh-CN" altLang="en-US" sz="2400" b="0" dirty="0">
                <a:latin typeface="Euclid" panose="02020503060505020303" pitchFamily="18" charset="0"/>
              </a:rPr>
              <a:t>。如果密钥 </a:t>
            </a:r>
            <a:r>
              <a:rPr lang="en-US" altLang="zh-CN" sz="2400" dirty="0">
                <a:latin typeface="Euclid" panose="02020503060505020303" pitchFamily="18" charset="0"/>
              </a:rPr>
              <a:t>K</a:t>
            </a:r>
            <a:r>
              <a:rPr lang="en-US" altLang="zh-CN" sz="2400" b="0" dirty="0">
                <a:latin typeface="Euclid" panose="02020503060505020303" pitchFamily="18" charset="0"/>
              </a:rPr>
              <a:t> </a:t>
            </a:r>
            <a:r>
              <a:rPr lang="zh-CN" altLang="en-US" sz="2400" b="0" dirty="0">
                <a:latin typeface="Euclid" panose="02020503060505020303" pitchFamily="18" charset="0"/>
              </a:rPr>
              <a:t>的长度为 </a:t>
            </a:r>
            <a:r>
              <a:rPr lang="en-US" altLang="zh-CN" sz="2400" dirty="0">
                <a:latin typeface="Euclid" panose="02020503060505020303" pitchFamily="18" charset="0"/>
              </a:rPr>
              <a:t>256</a:t>
            </a:r>
            <a:r>
              <a:rPr lang="en-US" altLang="zh-CN" sz="2400" b="0" dirty="0">
                <a:latin typeface="Euclid" panose="02020503060505020303" pitchFamily="18" charset="0"/>
              </a:rPr>
              <a:t> </a:t>
            </a:r>
            <a:r>
              <a:rPr lang="zh-CN" altLang="en-US" sz="2400" b="0" dirty="0">
                <a:latin typeface="Euclid" panose="02020503060505020303" pitchFamily="18" charset="0"/>
              </a:rPr>
              <a:t>字节</a:t>
            </a:r>
            <a:r>
              <a:rPr lang="en-US" altLang="zh-CN" sz="2400" b="0" dirty="0">
                <a:latin typeface="Euclid" panose="02020503060505020303" pitchFamily="18" charset="0"/>
              </a:rPr>
              <a:t>, </a:t>
            </a:r>
            <a:r>
              <a:rPr lang="zh-CN" altLang="en-US" sz="2400" b="0" dirty="0">
                <a:latin typeface="Euclid" panose="02020503060505020303" pitchFamily="18" charset="0"/>
              </a:rPr>
              <a:t> 则将 </a:t>
            </a:r>
            <a:r>
              <a:rPr lang="en-US" altLang="zh-CN" sz="2400" dirty="0">
                <a:latin typeface="Euclid" panose="02020503060505020303" pitchFamily="18" charset="0"/>
              </a:rPr>
              <a:t>K</a:t>
            </a:r>
            <a:r>
              <a:rPr lang="en-US" altLang="zh-CN" sz="2400" b="0" dirty="0">
                <a:latin typeface="Euclid" panose="02020503060505020303" pitchFamily="18" charset="0"/>
              </a:rPr>
              <a:t> </a:t>
            </a:r>
            <a:r>
              <a:rPr lang="zh-CN" altLang="en-US" sz="2400" b="0" dirty="0">
                <a:latin typeface="Euclid" panose="02020503060505020303" pitchFamily="18" charset="0"/>
              </a:rPr>
              <a:t>赋给 </a:t>
            </a:r>
            <a:r>
              <a:rPr lang="en-US" altLang="zh-CN" sz="2400" dirty="0">
                <a:latin typeface="Euclid" panose="02020503060505020303" pitchFamily="18" charset="0"/>
              </a:rPr>
              <a:t>T</a:t>
            </a:r>
            <a:r>
              <a:rPr lang="zh-CN" altLang="en-US" sz="2400" b="0" dirty="0">
                <a:latin typeface="Euclid" panose="02020503060505020303" pitchFamily="18" charset="0"/>
              </a:rPr>
              <a:t>。否则若密钥长度为 </a:t>
            </a:r>
            <a:r>
              <a:rPr lang="en-US" altLang="zh-CN" sz="2400" dirty="0" err="1">
                <a:latin typeface="Euclid" panose="02020503060505020303" pitchFamily="18" charset="0"/>
              </a:rPr>
              <a:t>keylen</a:t>
            </a:r>
            <a:r>
              <a:rPr lang="en-US" altLang="zh-CN" sz="2400" b="0" dirty="0">
                <a:latin typeface="Euclid" panose="02020503060505020303" pitchFamily="18" charset="0"/>
              </a:rPr>
              <a:t> </a:t>
            </a:r>
            <a:r>
              <a:rPr lang="zh-CN" altLang="en-US" sz="2400" b="0" dirty="0">
                <a:latin typeface="Euclid" panose="02020503060505020303" pitchFamily="18" charset="0"/>
              </a:rPr>
              <a:t>个字节 </a:t>
            </a:r>
            <a:r>
              <a:rPr lang="en-US" altLang="zh-CN" sz="2400" dirty="0">
                <a:latin typeface="Euclid" panose="02020503060505020303" pitchFamily="18" charset="0"/>
              </a:rPr>
              <a:t>(</a:t>
            </a:r>
            <a:r>
              <a:rPr lang="en-US" altLang="zh-CN" sz="2400" dirty="0" err="1">
                <a:latin typeface="Euclid" panose="02020503060505020303" pitchFamily="18" charset="0"/>
              </a:rPr>
              <a:t>keylen</a:t>
            </a:r>
            <a:r>
              <a:rPr lang="en-US" altLang="zh-CN" sz="2400" dirty="0">
                <a:latin typeface="Euclid" panose="02020503060505020303" pitchFamily="18" charset="0"/>
              </a:rPr>
              <a:t>&lt;256), </a:t>
            </a:r>
            <a:r>
              <a:rPr lang="zh-CN" altLang="en-US" sz="2400" b="0" dirty="0">
                <a:latin typeface="Euclid" panose="02020503060505020303" pitchFamily="18" charset="0"/>
              </a:rPr>
              <a:t>则将 </a:t>
            </a:r>
            <a:r>
              <a:rPr lang="en-US" altLang="zh-CN" sz="2400" dirty="0">
                <a:latin typeface="Euclid" panose="02020503060505020303" pitchFamily="18" charset="0"/>
              </a:rPr>
              <a:t>K</a:t>
            </a:r>
            <a:r>
              <a:rPr lang="zh-CN" altLang="en-US" sz="2400" b="0" dirty="0">
                <a:latin typeface="Euclid" panose="02020503060505020303" pitchFamily="18" charset="0"/>
              </a:rPr>
              <a:t>的值赋给</a:t>
            </a:r>
            <a:r>
              <a:rPr lang="en-US" altLang="zh-CN" sz="2400" dirty="0">
                <a:latin typeface="Euclid" panose="02020503060505020303" pitchFamily="18" charset="0"/>
              </a:rPr>
              <a:t>T</a:t>
            </a:r>
            <a:r>
              <a:rPr lang="zh-CN" altLang="en-US" sz="2400" b="0" dirty="0">
                <a:latin typeface="Euclid" panose="02020503060505020303" pitchFamily="18" charset="0"/>
              </a:rPr>
              <a:t>的前 </a:t>
            </a:r>
            <a:r>
              <a:rPr lang="en-US" altLang="zh-CN" sz="2400" dirty="0" err="1">
                <a:latin typeface="Euclid" panose="02020503060505020303" pitchFamily="18" charset="0"/>
              </a:rPr>
              <a:t>keylen</a:t>
            </a:r>
            <a:r>
              <a:rPr lang="en-US" altLang="zh-CN" sz="2400" dirty="0">
                <a:latin typeface="Euclid" panose="02020503060505020303" pitchFamily="18" charset="0"/>
              </a:rPr>
              <a:t> </a:t>
            </a:r>
            <a:r>
              <a:rPr lang="zh-CN" altLang="en-US" sz="2400" b="0" dirty="0">
                <a:latin typeface="Euclid" panose="02020503060505020303" pitchFamily="18" charset="0"/>
              </a:rPr>
              <a:t>个元素</a:t>
            </a:r>
            <a:r>
              <a:rPr lang="en-US" altLang="zh-CN" sz="2400" b="0" dirty="0">
                <a:latin typeface="Euclid" panose="02020503060505020303" pitchFamily="18" charset="0"/>
              </a:rPr>
              <a:t>, </a:t>
            </a:r>
            <a:r>
              <a:rPr lang="zh-CN" altLang="en-US" sz="2400" b="0" dirty="0">
                <a:latin typeface="Euclid" panose="02020503060505020303" pitchFamily="18" charset="0"/>
              </a:rPr>
              <a:t> 并循环重复用 </a:t>
            </a:r>
            <a:r>
              <a:rPr lang="en-US" altLang="zh-CN" sz="2400" dirty="0">
                <a:latin typeface="Euclid" panose="02020503060505020303" pitchFamily="18" charset="0"/>
              </a:rPr>
              <a:t>K </a:t>
            </a:r>
            <a:r>
              <a:rPr lang="zh-CN" altLang="en-US" sz="2400" b="0" dirty="0">
                <a:latin typeface="Euclid" panose="02020503060505020303" pitchFamily="18" charset="0"/>
              </a:rPr>
              <a:t>的值赋给 </a:t>
            </a:r>
            <a:r>
              <a:rPr lang="en-US" altLang="zh-CN" sz="2400" dirty="0">
                <a:latin typeface="Euclid" panose="02020503060505020303" pitchFamily="18" charset="0"/>
              </a:rPr>
              <a:t>T</a:t>
            </a:r>
            <a:r>
              <a:rPr lang="zh-CN" altLang="en-US" sz="2400" b="0" dirty="0">
                <a:latin typeface="Euclid" panose="02020503060505020303" pitchFamily="18" charset="0"/>
              </a:rPr>
              <a:t>剩下的元素</a:t>
            </a:r>
            <a:r>
              <a:rPr lang="en-US" altLang="zh-CN" sz="2400" b="0" dirty="0">
                <a:latin typeface="Euclid" panose="02020503060505020303" pitchFamily="18" charset="0"/>
              </a:rPr>
              <a:t>, </a:t>
            </a:r>
            <a:r>
              <a:rPr lang="zh-CN" altLang="en-US" sz="2400" b="0" dirty="0">
                <a:latin typeface="Euclid" panose="02020503060505020303" pitchFamily="18" charset="0"/>
              </a:rPr>
              <a:t> 直到</a:t>
            </a:r>
            <a:r>
              <a:rPr lang="en-US" altLang="zh-CN" sz="2400" dirty="0">
                <a:latin typeface="Euclid" panose="02020503060505020303" pitchFamily="18" charset="0"/>
              </a:rPr>
              <a:t>T</a:t>
            </a:r>
            <a:r>
              <a:rPr lang="zh-CN" altLang="en-US" sz="2400" b="0" dirty="0">
                <a:latin typeface="Euclid" panose="02020503060505020303" pitchFamily="18" charset="0"/>
              </a:rPr>
              <a:t>的所有元素都被赋值。</a:t>
            </a:r>
            <a:endParaRPr lang="zh-CN" altLang="en-US" sz="2400" b="0" dirty="0">
              <a:latin typeface="Euclid" panose="02020503060505020303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80288D56-EE56-42B5-9B92-CFA34197161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+mn-lt"/>
              </a:rPr>
              <a:t>3.3 RC4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934" y="1466056"/>
            <a:ext cx="8058521" cy="4579144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200" b="0" dirty="0">
                <a:latin typeface="Euclid" panose="02020503060505020303" pitchFamily="18" charset="0"/>
              </a:rPr>
              <a:t>初始化</a:t>
            </a:r>
            <a:r>
              <a:rPr lang="en-US" altLang="zh-CN" sz="3200" dirty="0">
                <a:latin typeface="Euclid" panose="02020503060505020303" pitchFamily="18" charset="0"/>
              </a:rPr>
              <a:t>S</a:t>
            </a:r>
            <a:r>
              <a:rPr lang="zh-CN" altLang="en-US" sz="3200" b="0" dirty="0">
                <a:latin typeface="Euclid" panose="02020503060505020303" pitchFamily="18" charset="0"/>
              </a:rPr>
              <a:t>算法</a:t>
            </a:r>
            <a:endParaRPr lang="en-US" altLang="zh-CN" dirty="0">
              <a:latin typeface="Euclid" panose="02020503060505020303" pitchFamily="18" charset="0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</a:pP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</a:rPr>
              <a:t>Step 1</a:t>
            </a:r>
            <a:r>
              <a:rPr lang="en-US" altLang="zh-CN" sz="2800" b="0" dirty="0">
                <a:solidFill>
                  <a:schemeClr val="tx1"/>
                </a:solidFill>
                <a:latin typeface="Euclid" panose="02020503060505020303" pitchFamily="18" charset="0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对</a:t>
            </a: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</a:rPr>
              <a:t>S</a:t>
            </a: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盒进行简单填充</a:t>
            </a:r>
            <a:r>
              <a:rPr lang="en-US" altLang="zh-CN" sz="2800" b="0" dirty="0">
                <a:solidFill>
                  <a:schemeClr val="tx1"/>
                </a:solidFill>
                <a:latin typeface="Euclid" panose="02020503060505020303" pitchFamily="18" charset="0"/>
              </a:rPr>
              <a:t>, </a:t>
            </a: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latin typeface="Euclid" panose="02020503060505020303" pitchFamily="18" charset="0"/>
              </a:rPr>
              <a:t>≤</a:t>
            </a:r>
            <a:r>
              <a:rPr lang="en-US" altLang="zh-CN" sz="2800" i="1" dirty="0" err="1">
                <a:solidFill>
                  <a:schemeClr val="tx1"/>
                </a:solidFill>
                <a:latin typeface="Euclid" panose="02020503060505020303" pitchFamily="18" charset="0"/>
              </a:rPr>
              <a:t>i</a:t>
            </a:r>
            <a:r>
              <a:rPr lang="zh-CN" altLang="en-US" sz="2800" dirty="0">
                <a:solidFill>
                  <a:schemeClr val="tx1"/>
                </a:solidFill>
                <a:latin typeface="Euclid" panose="02020503060505020303" pitchFamily="18" charset="0"/>
              </a:rPr>
              <a:t>≤</a:t>
            </a: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</a:rPr>
              <a:t>255</a:t>
            </a:r>
            <a:r>
              <a:rPr lang="en-US" altLang="zh-CN" sz="2800" b="0" dirty="0">
                <a:solidFill>
                  <a:schemeClr val="tx1"/>
                </a:solidFill>
                <a:latin typeface="Euclid" panose="02020503060505020303" pitchFamily="18" charset="0"/>
              </a:rPr>
              <a:t>,</a:t>
            </a: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S[</a:t>
            </a:r>
            <a:r>
              <a:rPr lang="en-US" altLang="zh-CN" sz="2800" i="1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]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←</a:t>
            </a:r>
            <a:r>
              <a:rPr lang="en-US" altLang="zh-CN" sz="2800" i="1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endParaRPr lang="en-US" altLang="zh-CN" sz="2800" i="1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</a:pP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</a:rPr>
              <a:t>Step 2</a:t>
            </a:r>
            <a:r>
              <a:rPr lang="en-US" altLang="zh-CN" sz="2800" b="0" dirty="0">
                <a:solidFill>
                  <a:schemeClr val="tx1"/>
                </a:solidFill>
                <a:latin typeface="Euclid" panose="02020503060505020303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T[</a:t>
            </a:r>
            <a:r>
              <a:rPr lang="en-US" altLang="zh-CN" sz="2800" i="1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]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←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K[</a:t>
            </a:r>
            <a:r>
              <a:rPr lang="en-US" altLang="zh-CN" sz="2800" i="1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 mod </a:t>
            </a:r>
            <a:r>
              <a:rPr lang="en-US" altLang="zh-CN" sz="2800" dirty="0" err="1">
                <a:solidFill>
                  <a:srgbClr val="FF0000"/>
                </a:solidFill>
                <a:latin typeface="Euclid" panose="02020503060505020303" pitchFamily="18" charset="0"/>
              </a:rPr>
              <a:t>keylen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]</a:t>
            </a: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Euclid" panose="02020503060505020303" pitchFamily="18" charset="0"/>
              </a:rPr>
              <a:t>(</a:t>
            </a: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密钥的第</a:t>
            </a:r>
            <a:r>
              <a:rPr lang="en-US" altLang="zh-CN" sz="2800" i="1" dirty="0" err="1">
                <a:solidFill>
                  <a:schemeClr val="tx1"/>
                </a:solidFill>
                <a:latin typeface="Euclid" panose="02020503060505020303" pitchFamily="18" charset="0"/>
              </a:rPr>
              <a:t>i</a:t>
            </a:r>
            <a:r>
              <a:rPr lang="en-US" altLang="zh-CN" sz="2800" b="0" dirty="0">
                <a:solidFill>
                  <a:schemeClr val="tx1"/>
                </a:solidFill>
                <a:latin typeface="Euclid" panose="02020503060505020303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</a:rPr>
              <a:t>mod </a:t>
            </a:r>
            <a:r>
              <a:rPr lang="en-US" altLang="zh-CN" sz="2800" dirty="0" err="1">
                <a:solidFill>
                  <a:schemeClr val="tx1"/>
                </a:solidFill>
                <a:latin typeface="Euclid" panose="02020503060505020303" pitchFamily="18" charset="0"/>
              </a:rPr>
              <a:t>keylen</a:t>
            </a: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字节</a:t>
            </a:r>
            <a:r>
              <a:rPr lang="en-US" altLang="zh-CN" sz="2800" b="0" dirty="0">
                <a:solidFill>
                  <a:schemeClr val="tx1"/>
                </a:solidFill>
                <a:latin typeface="Euclid" panose="02020503060505020303" pitchFamily="18" charset="0"/>
              </a:rPr>
              <a:t>)</a:t>
            </a:r>
            <a:endParaRPr lang="en-US" altLang="zh-CN" sz="2800" b="0" dirty="0">
              <a:solidFill>
                <a:schemeClr val="tx1"/>
              </a:solidFill>
              <a:latin typeface="Euclid" panose="02020503060505020303" pitchFamily="18" charset="0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</a:pP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</a:rPr>
              <a:t>Step 3</a:t>
            </a:r>
            <a:r>
              <a:rPr lang="en-US" altLang="zh-CN" sz="2800" b="0" dirty="0">
                <a:solidFill>
                  <a:schemeClr val="tx1"/>
                </a:solidFill>
                <a:latin typeface="Euclid" panose="02020503060505020303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j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←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0</a:t>
            </a:r>
            <a:endParaRPr lang="en-US" altLang="zh-CN" sz="2800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</a:pP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</a:rPr>
              <a:t>Step 4</a:t>
            </a:r>
            <a:r>
              <a:rPr lang="en-US" altLang="zh-CN" sz="2800" b="0" dirty="0">
                <a:solidFill>
                  <a:schemeClr val="tx1"/>
                </a:solidFill>
                <a:latin typeface="Euclid" panose="02020503060505020303" pitchFamily="18" charset="0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对 </a:t>
            </a:r>
            <a:r>
              <a:rPr lang="en-US" altLang="zh-CN" sz="2800" i="1" dirty="0" err="1">
                <a:solidFill>
                  <a:schemeClr val="tx1"/>
                </a:solidFill>
                <a:latin typeface="Euclid" panose="02020503060505020303" pitchFamily="18" charset="0"/>
              </a:rPr>
              <a:t>i</a:t>
            </a:r>
            <a:r>
              <a:rPr lang="en-US" altLang="zh-CN" sz="2800" i="1" dirty="0">
                <a:solidFill>
                  <a:schemeClr val="tx1"/>
                </a:solidFill>
                <a:latin typeface="Euclid" panose="02020503060505020303" pitchFamily="18" charset="0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从</a:t>
            </a: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</a:rPr>
              <a:t>0</a:t>
            </a: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到</a:t>
            </a: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</a:rPr>
              <a:t>255</a:t>
            </a:r>
            <a:r>
              <a:rPr lang="en-US" altLang="zh-CN" sz="2800" b="0" dirty="0">
                <a:solidFill>
                  <a:schemeClr val="tx1"/>
                </a:solidFill>
                <a:latin typeface="Euclid" panose="02020503060505020303" pitchFamily="18" charset="0"/>
              </a:rPr>
              <a:t>, </a:t>
            </a:r>
            <a:r>
              <a:rPr lang="zh-CN" altLang="en-US" sz="2800" b="0" dirty="0">
                <a:latin typeface="Euclid" panose="02020503060505020303" pitchFamily="18" charset="0"/>
              </a:rPr>
              <a:t>依次执行以下两步</a:t>
            </a:r>
            <a:endParaRPr lang="en-US" altLang="zh-CN" sz="2800" b="0" dirty="0">
              <a:solidFill>
                <a:schemeClr val="tx1"/>
              </a:solidFill>
              <a:latin typeface="Euclid" panose="02020503060505020303" pitchFamily="18" charset="0"/>
            </a:endParaRPr>
          </a:p>
          <a:p>
            <a:pPr marL="45720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</a:rPr>
              <a:t>       Step 4.1 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j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←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sz="2800" i="1" dirty="0" err="1">
                <a:solidFill>
                  <a:srgbClr val="FF0000"/>
                </a:solidFill>
                <a:latin typeface="Euclid" panose="02020503060505020303" pitchFamily="18" charset="0"/>
              </a:rPr>
              <a:t>j</a:t>
            </a:r>
            <a:r>
              <a:rPr lang="en-US" altLang="zh-CN" sz="2800" dirty="0" err="1">
                <a:solidFill>
                  <a:srgbClr val="FF0000"/>
                </a:solidFill>
                <a:latin typeface="Euclid" panose="02020503060505020303" pitchFamily="18" charset="0"/>
              </a:rPr>
              <a:t>+S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[</a:t>
            </a:r>
            <a:r>
              <a:rPr lang="en-US" altLang="zh-CN" sz="2800" i="1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]+T[</a:t>
            </a:r>
            <a:r>
              <a:rPr lang="en-US" altLang="zh-CN" sz="2800" i="1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]) mod 256</a:t>
            </a:r>
            <a:endParaRPr lang="en-US" altLang="zh-CN" sz="2800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marL="457200" lvl="1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       </a:t>
            </a: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</a:rPr>
              <a:t>Step 4.2 </a:t>
            </a:r>
            <a:r>
              <a:rPr lang="zh-CN" altLang="en-US" sz="2800" b="0" dirty="0">
                <a:solidFill>
                  <a:srgbClr val="FF0000"/>
                </a:solidFill>
                <a:latin typeface="Euclid" panose="02020503060505020303" pitchFamily="18" charset="0"/>
              </a:rPr>
              <a:t>交换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S[</a:t>
            </a:r>
            <a:r>
              <a:rPr lang="en-US" altLang="zh-CN" sz="2800" i="1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]</a:t>
            </a:r>
            <a:r>
              <a:rPr lang="zh-CN" altLang="en-US" sz="2800" b="0" dirty="0">
                <a:solidFill>
                  <a:srgbClr val="FF0000"/>
                </a:solidFill>
                <a:latin typeface="Euclid" panose="02020503060505020303" pitchFamily="18" charset="0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S[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j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]</a:t>
            </a:r>
            <a:endParaRPr lang="en-US" altLang="zh-CN" sz="2800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lvl="1">
              <a:buFont typeface="Times New Roman" panose="02020603050405020304" pitchFamily="18" charset="0"/>
              <a:buChar char="‒"/>
            </a:pPr>
            <a:endParaRPr lang="zh-CN" altLang="en-US" b="0" dirty="0">
              <a:solidFill>
                <a:schemeClr val="tx1"/>
              </a:solidFill>
              <a:latin typeface="Euclid" panose="02020503060505020303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15A42E83-9CC3-4918-97FB-DA3DC8BE9BB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一次一密密码的特点</a:t>
            </a:r>
            <a:endParaRPr lang="zh-CN" altLang="en-US" b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200" b="0" dirty="0"/>
              <a:t>优点</a:t>
            </a:r>
            <a:endParaRPr lang="en-US" altLang="zh-CN" sz="3200" b="0" dirty="0"/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‒"/>
            </a:pPr>
            <a:r>
              <a:rPr lang="zh-CN" altLang="en-US" sz="2800" b="0" dirty="0">
                <a:solidFill>
                  <a:schemeClr val="tx1"/>
                </a:solidFill>
              </a:rPr>
              <a:t>密钥随机产生</a:t>
            </a:r>
            <a:r>
              <a:rPr lang="en-US" altLang="zh-CN" sz="2800" b="0" dirty="0">
                <a:solidFill>
                  <a:schemeClr val="tx1"/>
                </a:solidFill>
              </a:rPr>
              <a:t>, </a:t>
            </a:r>
            <a:r>
              <a:rPr lang="zh-CN" altLang="en-US" sz="2800" b="0" dirty="0">
                <a:solidFill>
                  <a:schemeClr val="tx1"/>
                </a:solidFill>
              </a:rPr>
              <a:t>仅使用一次</a:t>
            </a:r>
            <a:endParaRPr lang="zh-CN" altLang="en-US" sz="2800" b="0" dirty="0">
              <a:solidFill>
                <a:schemeClr val="tx1"/>
              </a:solidFill>
            </a:endParaRP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‒"/>
            </a:pPr>
            <a:r>
              <a:rPr lang="zh-CN" altLang="en-US" sz="2800" b="0" dirty="0">
                <a:solidFill>
                  <a:srgbClr val="FF0000"/>
                </a:solidFill>
              </a:rPr>
              <a:t>无条件安全</a:t>
            </a:r>
            <a:endParaRPr lang="en-US" altLang="zh-CN" sz="2800" b="0" dirty="0">
              <a:solidFill>
                <a:srgbClr val="FF0000"/>
              </a:solidFill>
            </a:endParaRPr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‒"/>
            </a:pPr>
            <a:r>
              <a:rPr lang="zh-CN" altLang="en-US" sz="2800" b="0" dirty="0">
                <a:solidFill>
                  <a:schemeClr val="tx1"/>
                </a:solidFill>
              </a:rPr>
              <a:t>加密和解密为加法运算</a:t>
            </a:r>
            <a:r>
              <a:rPr lang="en-US" altLang="zh-CN" sz="2800" b="0" dirty="0">
                <a:solidFill>
                  <a:schemeClr val="tx1"/>
                </a:solidFill>
              </a:rPr>
              <a:t>, </a:t>
            </a:r>
            <a:r>
              <a:rPr lang="zh-CN" altLang="en-US" sz="2800" b="0" dirty="0">
                <a:solidFill>
                  <a:schemeClr val="tx1"/>
                </a:solidFill>
              </a:rPr>
              <a:t>效率较高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sz="3200" b="0" dirty="0"/>
              <a:t>缺点</a:t>
            </a:r>
            <a:endParaRPr lang="en-US" altLang="zh-CN" sz="3200" b="0" dirty="0"/>
          </a:p>
          <a:p>
            <a:pPr lvl="1">
              <a:lnSpc>
                <a:spcPct val="130000"/>
              </a:lnSpc>
              <a:buFont typeface="Times New Roman" panose="02020603050405020304" pitchFamily="18" charset="0"/>
              <a:buChar char="‒"/>
            </a:pPr>
            <a:r>
              <a:rPr lang="zh-CN" altLang="en-US" sz="2800" b="0" dirty="0">
                <a:solidFill>
                  <a:schemeClr val="tx1"/>
                </a:solidFill>
              </a:rPr>
              <a:t>密钥长度至少与明文长度一样长</a:t>
            </a:r>
            <a:r>
              <a:rPr lang="en-US" altLang="zh-CN" sz="2800" b="0" dirty="0">
                <a:solidFill>
                  <a:schemeClr val="tx1"/>
                </a:solidFill>
              </a:rPr>
              <a:t>, </a:t>
            </a:r>
            <a:r>
              <a:rPr lang="zh-CN" altLang="en-US" sz="2800" b="0" dirty="0">
                <a:solidFill>
                  <a:schemeClr val="tx1"/>
                </a:solidFill>
              </a:rPr>
              <a:t>密钥共享困难</a:t>
            </a:r>
            <a:r>
              <a:rPr lang="en-US" altLang="zh-CN" sz="2800" b="0" dirty="0">
                <a:solidFill>
                  <a:schemeClr val="tx1"/>
                </a:solidFill>
              </a:rPr>
              <a:t>, </a:t>
            </a:r>
            <a:r>
              <a:rPr lang="zh-CN" altLang="en-US" sz="2800" b="0" dirty="0">
                <a:solidFill>
                  <a:schemeClr val="tx1"/>
                </a:solidFill>
              </a:rPr>
              <a:t>不太实用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6845E7-E019-4363-942F-D49FA11877F9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+mn-lt"/>
              </a:rPr>
              <a:t>3.3 RC4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7935" y="1196752"/>
            <a:ext cx="7886700" cy="5117752"/>
          </a:xfrm>
        </p:spPr>
        <p:txBody>
          <a:bodyPr/>
          <a:lstStyle/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200" b="0" dirty="0">
                <a:latin typeface="Euclid" panose="02020503060505020303" pitchFamily="18" charset="0"/>
              </a:rPr>
              <a:t>密钥流产生算法</a:t>
            </a:r>
            <a:endParaRPr lang="en-US" altLang="zh-CN" sz="3200" b="0" dirty="0">
              <a:latin typeface="Euclid" panose="02020503060505020303" pitchFamily="18" charset="0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</a:pPr>
            <a:r>
              <a:rPr lang="en-US" altLang="zh-CN" sz="2800" dirty="0">
                <a:latin typeface="Euclid" panose="02020503060505020303" pitchFamily="18" charset="0"/>
              </a:rPr>
              <a:t>For</a:t>
            </a:r>
            <a:r>
              <a:rPr lang="en-US" altLang="zh-CN" sz="2800" i="1" dirty="0">
                <a:latin typeface="Euclid" panose="02020503060505020303" pitchFamily="18" charset="0"/>
              </a:rPr>
              <a:t> </a:t>
            </a:r>
            <a:r>
              <a:rPr lang="en-US" altLang="zh-CN" sz="2800" i="1" dirty="0" err="1">
                <a:latin typeface="Euclid" panose="02020503060505020303" pitchFamily="18" charset="0"/>
              </a:rPr>
              <a:t>i</a:t>
            </a:r>
            <a:r>
              <a:rPr lang="en-US" altLang="zh-CN" sz="2800" dirty="0">
                <a:latin typeface="Euclid" panose="02020503060505020303" pitchFamily="18" charset="0"/>
              </a:rPr>
              <a:t>, </a:t>
            </a:r>
            <a:r>
              <a:rPr lang="en-US" altLang="zh-CN" sz="2800" i="1" dirty="0">
                <a:latin typeface="Euclid" panose="02020503060505020303" pitchFamily="18" charset="0"/>
              </a:rPr>
              <a:t>j</a:t>
            </a:r>
            <a:r>
              <a:rPr lang="en-US" altLang="zh-CN" sz="2800" dirty="0">
                <a:latin typeface="Euclid" panose="02020503060505020303" pitchFamily="18" charset="0"/>
              </a:rPr>
              <a:t> = 0</a:t>
            </a:r>
            <a:endParaRPr lang="en-US" altLang="zh-CN" sz="2800" dirty="0">
              <a:latin typeface="Euclid" panose="02020503060505020303" pitchFamily="18" charset="0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</a:pP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</a:rPr>
              <a:t>Step 1</a:t>
            </a:r>
            <a:r>
              <a:rPr lang="en-US" altLang="zh-CN" sz="2800" b="0" dirty="0">
                <a:solidFill>
                  <a:schemeClr val="tx1"/>
                </a:solidFill>
                <a:latin typeface="Euclid" panose="02020503060505020303" pitchFamily="18" charset="0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执行</a:t>
            </a:r>
            <a:r>
              <a:rPr lang="en-US" altLang="zh-CN" sz="2800" i="1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←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+1) mod 256</a:t>
            </a:r>
            <a:endParaRPr lang="en-US" altLang="zh-CN" sz="2800" i="1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</a:pP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</a:rPr>
              <a:t>Step 2</a:t>
            </a:r>
            <a:r>
              <a:rPr lang="en-US" altLang="zh-CN" sz="2800" b="0" dirty="0">
                <a:solidFill>
                  <a:schemeClr val="tx1"/>
                </a:solidFill>
                <a:latin typeface="Euclid" panose="02020503060505020303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j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←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(</a:t>
            </a:r>
            <a:r>
              <a:rPr lang="en-US" altLang="zh-CN" sz="2800" i="1" dirty="0" err="1">
                <a:solidFill>
                  <a:srgbClr val="FF0000"/>
                </a:solidFill>
                <a:latin typeface="Euclid" panose="02020503060505020303" pitchFamily="18" charset="0"/>
              </a:rPr>
              <a:t>j</a:t>
            </a:r>
            <a:r>
              <a:rPr lang="en-US" altLang="zh-CN" sz="2800" dirty="0" err="1">
                <a:solidFill>
                  <a:srgbClr val="FF0000"/>
                </a:solidFill>
                <a:latin typeface="Euclid" panose="02020503060505020303" pitchFamily="18" charset="0"/>
              </a:rPr>
              <a:t>+S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[</a:t>
            </a:r>
            <a:r>
              <a:rPr lang="en-US" altLang="zh-CN" sz="2800" i="1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]) mod 256</a:t>
            </a:r>
            <a:endParaRPr lang="en-US" altLang="zh-CN" sz="2800" b="0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</a:pP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</a:rPr>
              <a:t>Step 3</a:t>
            </a:r>
            <a:r>
              <a:rPr lang="en-US" altLang="zh-CN" sz="2800" b="0" dirty="0">
                <a:solidFill>
                  <a:schemeClr val="tx1"/>
                </a:solidFill>
                <a:latin typeface="Euclid" panose="02020503060505020303" pitchFamily="18" charset="0"/>
              </a:rPr>
              <a:t> </a:t>
            </a:r>
            <a:r>
              <a:rPr lang="zh-CN" altLang="en-US" sz="2800" b="0" dirty="0">
                <a:solidFill>
                  <a:srgbClr val="FF0000"/>
                </a:solidFill>
                <a:latin typeface="Euclid" panose="02020503060505020303" pitchFamily="18" charset="0"/>
              </a:rPr>
              <a:t>交换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S[</a:t>
            </a:r>
            <a:r>
              <a:rPr lang="en-US" altLang="zh-CN" sz="2800" i="1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]</a:t>
            </a:r>
            <a:r>
              <a:rPr lang="zh-CN" altLang="en-US" sz="2800" b="0" dirty="0">
                <a:solidFill>
                  <a:srgbClr val="FF0000"/>
                </a:solidFill>
                <a:latin typeface="Euclid" panose="02020503060505020303" pitchFamily="18" charset="0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S[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j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]</a:t>
            </a:r>
            <a:endParaRPr lang="en-US" altLang="zh-CN" sz="2800" i="1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</a:pP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</a:rPr>
              <a:t>Step 4</a:t>
            </a:r>
            <a:r>
              <a:rPr lang="en-US" altLang="zh-CN" sz="2800" b="0" dirty="0">
                <a:solidFill>
                  <a:schemeClr val="tx1"/>
                </a:solidFill>
                <a:latin typeface="Euclid" panose="02020503060505020303" pitchFamily="18" charset="0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执行</a:t>
            </a:r>
            <a:r>
              <a:rPr lang="en-US" altLang="zh-CN" sz="2800" i="1" dirty="0">
                <a:solidFill>
                  <a:schemeClr val="tx1"/>
                </a:solidFill>
                <a:latin typeface="Euclid" panose="02020503060505020303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t</a:t>
            </a:r>
            <a:r>
              <a:rPr lang="zh-CN" altLang="en-US" sz="2800" dirty="0">
                <a:solidFill>
                  <a:srgbClr val="FF0000"/>
                </a:solidFill>
                <a:latin typeface="Euclid" panose="02020503060505020303" pitchFamily="18" charset="0"/>
              </a:rPr>
              <a:t>←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(S[</a:t>
            </a:r>
            <a:r>
              <a:rPr lang="en-US" altLang="zh-CN" sz="2800" i="1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]+S[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j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]) mod 256</a:t>
            </a:r>
            <a:endParaRPr lang="en-US" altLang="zh-CN" sz="2800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</a:pP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</a:rPr>
              <a:t>Step 5 </a:t>
            </a: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</a:rPr>
              <a:t>输出密钥</a:t>
            </a:r>
            <a:r>
              <a:rPr lang="en-US" altLang="zh-CN" sz="2800" i="1" dirty="0" err="1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en-US" altLang="zh-CN" sz="2800" i="1" baseline="-25000" dirty="0" err="1">
                <a:solidFill>
                  <a:srgbClr val="FF0000"/>
                </a:solidFill>
                <a:latin typeface="Euclid" panose="02020503060505020303" pitchFamily="18" charset="0"/>
              </a:rPr>
              <a:t>i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=S[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t</a:t>
            </a:r>
            <a:r>
              <a:rPr lang="en-US" altLang="zh-CN" sz="2800" dirty="0">
                <a:solidFill>
                  <a:srgbClr val="FF0000"/>
                </a:solidFill>
                <a:latin typeface="Euclid" panose="02020503060505020303" pitchFamily="18" charset="0"/>
              </a:rPr>
              <a:t>]</a:t>
            </a:r>
            <a:endParaRPr lang="en-US" altLang="zh-CN" sz="2800" dirty="0">
              <a:solidFill>
                <a:srgbClr val="FF0000"/>
              </a:solidFill>
              <a:latin typeface="Euclid" panose="02020503060505020303" pitchFamily="18" charset="0"/>
            </a:endParaRPr>
          </a:p>
          <a:p>
            <a:pPr marL="228600" lvl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3200" b="0" dirty="0">
                <a:solidFill>
                  <a:schemeClr val="tx1"/>
                </a:solidFill>
                <a:latin typeface="Euclid" panose="02020503060505020303" pitchFamily="18" charset="0"/>
              </a:rPr>
              <a:t>加密时</a:t>
            </a:r>
            <a:r>
              <a:rPr lang="en-US" altLang="zh-CN" sz="3200" b="0" dirty="0">
                <a:solidFill>
                  <a:schemeClr val="tx1"/>
                </a:solidFill>
                <a:latin typeface="Euclid" panose="02020503060505020303" pitchFamily="18" charset="0"/>
              </a:rPr>
              <a:t>, </a:t>
            </a:r>
            <a:r>
              <a:rPr lang="zh-CN" altLang="en-US" sz="3200" b="0" dirty="0">
                <a:solidFill>
                  <a:schemeClr val="tx1"/>
                </a:solidFill>
                <a:latin typeface="Euclid" panose="02020503060505020303" pitchFamily="18" charset="0"/>
              </a:rPr>
              <a:t>将</a:t>
            </a:r>
            <a:r>
              <a:rPr lang="en-US" altLang="zh-CN" sz="3200" i="1" dirty="0" err="1">
                <a:solidFill>
                  <a:schemeClr val="tx1"/>
                </a:solidFill>
                <a:latin typeface="Euclid" panose="02020503060505020303" pitchFamily="18" charset="0"/>
              </a:rPr>
              <a:t>k</a:t>
            </a:r>
            <a:r>
              <a:rPr lang="en-US" altLang="zh-CN" sz="3200" i="1" baseline="-25000" dirty="0" err="1">
                <a:latin typeface="Euclid" panose="02020503060505020303" pitchFamily="18" charset="0"/>
              </a:rPr>
              <a:t>i</a:t>
            </a:r>
            <a:r>
              <a:rPr lang="zh-CN" altLang="en-US" sz="3200" b="0" dirty="0">
                <a:solidFill>
                  <a:schemeClr val="tx1"/>
                </a:solidFill>
                <a:latin typeface="Euclid" panose="02020503060505020303" pitchFamily="18" charset="0"/>
              </a:rPr>
              <a:t>的值与明文对应字节相异或</a:t>
            </a:r>
            <a:r>
              <a:rPr lang="en-US" altLang="zh-CN" sz="3200" b="0" dirty="0">
                <a:solidFill>
                  <a:schemeClr val="tx1"/>
                </a:solidFill>
                <a:latin typeface="Euclid" panose="02020503060505020303" pitchFamily="18" charset="0"/>
              </a:rPr>
              <a:t>; </a:t>
            </a:r>
            <a:r>
              <a:rPr lang="zh-CN" altLang="en-US" sz="3200" b="0" dirty="0">
                <a:solidFill>
                  <a:schemeClr val="tx1"/>
                </a:solidFill>
                <a:latin typeface="Euclid" panose="02020503060505020303" pitchFamily="18" charset="0"/>
              </a:rPr>
              <a:t>解密时</a:t>
            </a:r>
            <a:r>
              <a:rPr lang="en-US" altLang="zh-CN" sz="3200" b="0" dirty="0">
                <a:solidFill>
                  <a:schemeClr val="tx1"/>
                </a:solidFill>
                <a:latin typeface="Euclid" panose="02020503060505020303" pitchFamily="18" charset="0"/>
              </a:rPr>
              <a:t>,</a:t>
            </a:r>
            <a:r>
              <a:rPr lang="zh-CN" altLang="en-US" sz="3200" b="0" dirty="0">
                <a:solidFill>
                  <a:schemeClr val="tx1"/>
                </a:solidFill>
                <a:latin typeface="Euclid" panose="02020503060505020303" pitchFamily="18" charset="0"/>
              </a:rPr>
              <a:t>将</a:t>
            </a:r>
            <a:r>
              <a:rPr lang="en-US" altLang="zh-CN" sz="3200" i="1" dirty="0" err="1">
                <a:solidFill>
                  <a:schemeClr val="tx1"/>
                </a:solidFill>
                <a:latin typeface="Euclid" panose="02020503060505020303" pitchFamily="18" charset="0"/>
              </a:rPr>
              <a:t>k</a:t>
            </a:r>
            <a:r>
              <a:rPr lang="en-US" altLang="zh-CN" sz="3200" i="1" baseline="-25000" dirty="0" err="1">
                <a:latin typeface="Euclid" panose="02020503060505020303" pitchFamily="18" charset="0"/>
              </a:rPr>
              <a:t>i</a:t>
            </a:r>
            <a:r>
              <a:rPr lang="zh-CN" altLang="en-US" sz="3200" b="0" dirty="0">
                <a:solidFill>
                  <a:schemeClr val="tx1"/>
                </a:solidFill>
                <a:latin typeface="Euclid" panose="02020503060505020303" pitchFamily="18" charset="0"/>
              </a:rPr>
              <a:t>的值与密文对应字节相异或。</a:t>
            </a:r>
            <a:r>
              <a:rPr lang="en-US" altLang="zh-CN" sz="3200" b="0" dirty="0">
                <a:solidFill>
                  <a:schemeClr val="tx1"/>
                </a:solidFill>
                <a:latin typeface="Euclid" panose="02020503060505020303" pitchFamily="18" charset="0"/>
              </a:rPr>
              <a:t> </a:t>
            </a:r>
            <a:endParaRPr lang="en-US" altLang="zh-CN" sz="3200" b="0" dirty="0">
              <a:solidFill>
                <a:schemeClr val="tx1"/>
              </a:solidFill>
              <a:latin typeface="Euclid" panose="02020503060505020303" pitchFamily="18" charset="0"/>
            </a:endParaRPr>
          </a:p>
          <a:p>
            <a:pPr lvl="1">
              <a:buFont typeface="Times New Roman" panose="02020603050405020304" pitchFamily="18" charset="0"/>
              <a:buChar char="‒"/>
            </a:pPr>
            <a:endParaRPr lang="zh-CN" altLang="en-US" b="0" dirty="0">
              <a:solidFill>
                <a:schemeClr val="tx1"/>
              </a:solidFill>
              <a:latin typeface="Euclid" panose="02020503060505020303" pitchFamily="18" charset="0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zh-CN" altLang="en-US" b="0" dirty="0">
              <a:latin typeface="Euclid" panose="02020503060505020303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9D3D0B21-7B16-4FD2-A9CB-43F3FC37F66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+mn-lt"/>
              </a:rPr>
              <a:t>3.3 RC 4</a:t>
            </a:r>
            <a:endParaRPr lang="zh-CN" altLang="en-US" dirty="0">
              <a:latin typeface="+mn-lt"/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3446" y="1033463"/>
            <a:ext cx="6912768" cy="5159052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/>
          <a:p>
            <a:fld id="{FF34A379-9ADD-496B-AA64-1C7D31F066BA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+mn-lt"/>
              </a:rPr>
              <a:t>3.1 </a:t>
            </a:r>
            <a:r>
              <a:rPr lang="zh-CN" altLang="en-US" b="0" dirty="0">
                <a:latin typeface="+mn-lt"/>
              </a:rPr>
              <a:t>流密码的基本概念</a:t>
            </a:r>
            <a:endParaRPr lang="zh-CN" altLang="en-US" b="0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b="0" dirty="0"/>
              <a:t>流密码 </a:t>
            </a:r>
            <a:r>
              <a:rPr lang="en-US" altLang="zh-CN" b="0" dirty="0"/>
              <a:t>(stream cipher) </a:t>
            </a:r>
            <a:r>
              <a:rPr lang="zh-CN" altLang="en-US" b="0" dirty="0"/>
              <a:t>是一种重要的密码体制</a:t>
            </a:r>
            <a:endParaRPr lang="zh-CN" altLang="en-US" b="0" dirty="0"/>
          </a:p>
          <a:p>
            <a:pPr lvl="1" algn="just">
              <a:lnSpc>
                <a:spcPct val="130000"/>
              </a:lnSpc>
              <a:buFont typeface="Times New Roman" panose="02020603050405020304" pitchFamily="18" charset="0"/>
              <a:buChar char="‒"/>
            </a:pPr>
            <a:r>
              <a:rPr lang="zh-CN" altLang="en-US" sz="2800" b="0" dirty="0">
                <a:solidFill>
                  <a:schemeClr val="tx1"/>
                </a:solidFill>
              </a:rPr>
              <a:t>明文消息按字符或比特逐位加密</a:t>
            </a:r>
            <a:endParaRPr lang="zh-CN" altLang="en-US" sz="2800" b="0" dirty="0">
              <a:solidFill>
                <a:schemeClr val="tx1"/>
              </a:solidFill>
            </a:endParaRPr>
          </a:p>
          <a:p>
            <a:pPr lvl="1" algn="just">
              <a:lnSpc>
                <a:spcPct val="130000"/>
              </a:lnSpc>
              <a:buFont typeface="Times New Roman" panose="02020603050405020304" pitchFamily="18" charset="0"/>
              <a:buChar char="‒"/>
            </a:pPr>
            <a:r>
              <a:rPr lang="zh-CN" altLang="en-US" sz="2800" b="0" dirty="0">
                <a:solidFill>
                  <a:schemeClr val="tx1"/>
                </a:solidFill>
              </a:rPr>
              <a:t>流密码也称为</a:t>
            </a:r>
            <a:r>
              <a:rPr lang="zh-CN" altLang="en-US" sz="2800" b="0" dirty="0">
                <a:solidFill>
                  <a:srgbClr val="FF0000"/>
                </a:solidFill>
              </a:rPr>
              <a:t>序列密码 </a:t>
            </a:r>
            <a:r>
              <a:rPr lang="en-US" altLang="zh-CN" sz="2800" b="0" dirty="0">
                <a:solidFill>
                  <a:srgbClr val="FF0000"/>
                </a:solidFill>
              </a:rPr>
              <a:t>(Sequence Cipher)</a:t>
            </a:r>
            <a:endParaRPr lang="en-US" altLang="zh-CN" sz="2800" b="0" dirty="0">
              <a:solidFill>
                <a:srgbClr val="FF0000"/>
              </a:solidFill>
            </a:endParaRPr>
          </a:p>
          <a:p>
            <a:pPr algn="just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zh-CN" altLang="en-US" b="0" dirty="0"/>
              <a:t>流密码在</a:t>
            </a:r>
            <a:r>
              <a:rPr lang="en-US" altLang="zh-CN" b="0" dirty="0"/>
              <a:t>20</a:t>
            </a:r>
            <a:r>
              <a:rPr lang="zh-CN" altLang="en-US" b="0" dirty="0"/>
              <a:t>世纪</a:t>
            </a:r>
            <a:r>
              <a:rPr lang="en-US" altLang="zh-CN" b="0" dirty="0"/>
              <a:t>50</a:t>
            </a:r>
            <a:r>
              <a:rPr lang="zh-CN" altLang="en-US" b="0" dirty="0"/>
              <a:t>年代得到飞跃式发展</a:t>
            </a:r>
            <a:endParaRPr lang="zh-CN" altLang="en-US" b="0" dirty="0"/>
          </a:p>
          <a:p>
            <a:pPr lvl="1" algn="just">
              <a:lnSpc>
                <a:spcPct val="130000"/>
              </a:lnSpc>
              <a:buFont typeface="Times New Roman" panose="02020603050405020304" pitchFamily="18" charset="0"/>
              <a:buChar char="‒"/>
            </a:pPr>
            <a:r>
              <a:rPr lang="zh-CN" altLang="en-US" sz="2800" b="0" dirty="0">
                <a:solidFill>
                  <a:schemeClr val="tx1"/>
                </a:solidFill>
              </a:rPr>
              <a:t>密钥流可以用移位寄存器电路来产生</a:t>
            </a:r>
            <a:r>
              <a:rPr lang="en-US" altLang="zh-CN" sz="2800" b="0" dirty="0">
                <a:solidFill>
                  <a:schemeClr val="tx1"/>
                </a:solidFill>
              </a:rPr>
              <a:t>, </a:t>
            </a:r>
            <a:r>
              <a:rPr lang="zh-CN" altLang="en-US" sz="2800" b="0" dirty="0">
                <a:solidFill>
                  <a:schemeClr val="tx1"/>
                </a:solidFill>
              </a:rPr>
              <a:t>也促进了线性和非线性移位寄存器发展</a:t>
            </a:r>
            <a:endParaRPr lang="zh-CN" altLang="en-US" sz="2800" b="0" dirty="0">
              <a:solidFill>
                <a:schemeClr val="tx1"/>
              </a:solidFill>
            </a:endParaRPr>
          </a:p>
          <a:p>
            <a:pPr lvl="1" algn="just">
              <a:lnSpc>
                <a:spcPct val="130000"/>
              </a:lnSpc>
              <a:buFont typeface="Times New Roman" panose="02020603050405020304" pitchFamily="18" charset="0"/>
              <a:buChar char="‒"/>
            </a:pPr>
            <a:r>
              <a:rPr lang="zh-CN" altLang="en-US" sz="2800" b="0" dirty="0">
                <a:solidFill>
                  <a:schemeClr val="tx1"/>
                </a:solidFill>
              </a:rPr>
              <a:t>流密码主要是基于硬件实现</a:t>
            </a:r>
            <a:endParaRPr lang="zh-CN" altLang="en-US" sz="2800" b="0" dirty="0">
              <a:solidFill>
                <a:schemeClr val="tx1"/>
              </a:solidFill>
            </a:endParaRPr>
          </a:p>
          <a:p>
            <a:endParaRPr lang="zh-CN" altLang="en-US" sz="2400" b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E7613A-F866-4B13-A803-0AEF36F7B3EC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idx="1"/>
          </p:nvPr>
        </p:nvSpPr>
        <p:spPr>
          <a:xfrm>
            <a:off x="617538" y="1033463"/>
            <a:ext cx="7886700" cy="5011737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3200" b="0" dirty="0"/>
              <a:t>流密码的</a:t>
            </a:r>
            <a:r>
              <a:rPr lang="zh-CN" altLang="en-US" sz="3200" b="0" dirty="0">
                <a:solidFill>
                  <a:srgbClr val="FF0000"/>
                </a:solidFill>
              </a:rPr>
              <a:t>基本思想</a:t>
            </a:r>
            <a:endParaRPr lang="en-US" altLang="zh-CN" sz="3200" b="0" dirty="0">
              <a:solidFill>
                <a:srgbClr val="FF0000"/>
              </a:solidFill>
            </a:endParaRPr>
          </a:p>
          <a:p>
            <a:pPr lvl="1" algn="just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</a:pPr>
            <a:r>
              <a:rPr lang="zh-CN" altLang="en-US" sz="2800" b="0" dirty="0">
                <a:solidFill>
                  <a:schemeClr val="tx1"/>
                </a:solidFill>
              </a:rPr>
              <a:t>利用密钥</a:t>
            </a:r>
            <a:r>
              <a:rPr lang="en-US" altLang="zh-CN" sz="2800" i="1" dirty="0">
                <a:solidFill>
                  <a:srgbClr val="FF0000"/>
                </a:solidFill>
                <a:latin typeface="Euclid" panose="02020503060505020303" pitchFamily="18" charset="0"/>
              </a:rPr>
              <a:t>k</a:t>
            </a:r>
            <a:r>
              <a:rPr lang="zh-CN" altLang="en-US" sz="2800" b="0" dirty="0">
                <a:solidFill>
                  <a:schemeClr val="tx1"/>
                </a:solidFill>
              </a:rPr>
              <a:t>产生一个密钥流</a:t>
            </a:r>
            <a:r>
              <a:rPr lang="en-US" altLang="zh-CN" sz="2800" i="1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z </a:t>
            </a: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=</a:t>
            </a:r>
            <a:r>
              <a:rPr lang="en-US" altLang="zh-CN" sz="2800" i="1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 z</a:t>
            </a:r>
            <a:r>
              <a:rPr lang="en-US" altLang="zh-CN" sz="2800" baseline="-25000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0</a:t>
            </a:r>
            <a:r>
              <a:rPr lang="en-US" altLang="zh-CN" sz="2800" i="1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z</a:t>
            </a:r>
            <a:r>
              <a:rPr lang="en-US" altLang="zh-CN" sz="2800" baseline="-25000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1</a:t>
            </a:r>
            <a:r>
              <a:rPr lang="en-US" altLang="zh-CN" sz="2800" i="1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z</a:t>
            </a:r>
            <a:r>
              <a:rPr lang="en-US" altLang="zh-CN" sz="2800" baseline="-25000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···,</a:t>
            </a:r>
            <a:r>
              <a:rPr lang="zh-CN" altLang="en-US" sz="2800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</a:rPr>
              <a:t>并使用如下规则对明文串</a:t>
            </a:r>
            <a:r>
              <a:rPr lang="en-US" altLang="zh-CN" sz="2800" i="1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x </a:t>
            </a: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=</a:t>
            </a:r>
            <a:r>
              <a:rPr lang="en-US" altLang="zh-CN" sz="2800" i="1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 x</a:t>
            </a:r>
            <a:r>
              <a:rPr lang="en-US" altLang="zh-CN" sz="2800" baseline="-25000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0</a:t>
            </a:r>
            <a:r>
              <a:rPr lang="en-US" altLang="zh-CN" sz="2800" i="1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x</a:t>
            </a:r>
            <a:r>
              <a:rPr lang="en-US" altLang="zh-CN" sz="2800" baseline="-25000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1</a:t>
            </a:r>
            <a:r>
              <a:rPr lang="en-US" altLang="zh-CN" sz="2800" i="1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x</a:t>
            </a:r>
            <a:r>
              <a:rPr lang="en-US" altLang="zh-CN" sz="2800" baseline="-25000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···</a:t>
            </a:r>
            <a:r>
              <a:rPr lang="zh-CN" altLang="en-US" sz="2800" b="0" dirty="0">
                <a:solidFill>
                  <a:schemeClr val="tx1"/>
                </a:solidFill>
              </a:rPr>
              <a:t>加密：</a:t>
            </a:r>
            <a:endParaRPr lang="zh-CN" altLang="en-US" sz="2800" b="0" dirty="0">
              <a:solidFill>
                <a:schemeClr val="tx1"/>
              </a:solidFill>
            </a:endParaRPr>
          </a:p>
          <a:p>
            <a:pPr indent="-6350" algn="ctr" eaLnBrk="1" hangingPunct="1">
              <a:lnSpc>
                <a:spcPct val="125000"/>
              </a:lnSpc>
              <a:spcBef>
                <a:spcPts val="0"/>
              </a:spcBef>
              <a:buFontTx/>
              <a:buNone/>
              <a:defRPr/>
            </a:pPr>
            <a:r>
              <a:rPr lang="en-US" altLang="zh-CN" i="1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y</a:t>
            </a:r>
            <a:r>
              <a:rPr lang="en-US" altLang="zh-CN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 =</a:t>
            </a:r>
            <a:r>
              <a:rPr lang="en-US" altLang="zh-CN" i="1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y</a:t>
            </a:r>
            <a:r>
              <a:rPr lang="en-US" altLang="zh-CN" baseline="-25000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0</a:t>
            </a:r>
            <a:r>
              <a:rPr lang="en-US" altLang="zh-CN" i="1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y</a:t>
            </a:r>
            <a:r>
              <a:rPr lang="en-US" altLang="zh-CN" baseline="-25000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1</a:t>
            </a:r>
            <a:r>
              <a:rPr lang="en-US" altLang="zh-CN" i="1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y</a:t>
            </a:r>
            <a:r>
              <a:rPr lang="en-US" altLang="zh-CN" baseline="-25000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··· = </a:t>
            </a:r>
            <a:r>
              <a:rPr lang="en-US" altLang="zh-CN" i="1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E</a:t>
            </a:r>
            <a:r>
              <a:rPr lang="en-US" altLang="zh-CN" i="1" baseline="-10000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z</a:t>
            </a:r>
            <a:r>
              <a:rPr lang="en-US" altLang="zh-CN" baseline="-30000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0</a:t>
            </a:r>
            <a:r>
              <a:rPr lang="en-US" altLang="zh-CN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(</a:t>
            </a:r>
            <a:r>
              <a:rPr lang="en-US" altLang="zh-CN" i="1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0</a:t>
            </a:r>
            <a:r>
              <a:rPr lang="en-US" altLang="zh-CN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)</a:t>
            </a:r>
            <a:r>
              <a:rPr lang="en-US" altLang="zh-CN" i="1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E</a:t>
            </a:r>
            <a:r>
              <a:rPr lang="en-US" altLang="zh-CN" i="1" baseline="-10000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z</a:t>
            </a:r>
            <a:r>
              <a:rPr lang="en-US" altLang="zh-CN" baseline="-30000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1</a:t>
            </a:r>
            <a:r>
              <a:rPr lang="en-US" altLang="zh-CN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(</a:t>
            </a:r>
            <a:r>
              <a:rPr lang="en-US" altLang="zh-CN" i="1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1</a:t>
            </a:r>
            <a:r>
              <a:rPr lang="en-US" altLang="zh-CN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)</a:t>
            </a:r>
            <a:r>
              <a:rPr lang="en-US" altLang="zh-CN" i="1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E</a:t>
            </a:r>
            <a:r>
              <a:rPr lang="en-US" altLang="zh-CN" i="1" baseline="-10000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z</a:t>
            </a:r>
            <a:r>
              <a:rPr lang="en-US" altLang="zh-CN" baseline="-30000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(</a:t>
            </a:r>
            <a:r>
              <a:rPr lang="en-US" altLang="zh-CN" i="1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x</a:t>
            </a:r>
            <a:r>
              <a:rPr lang="en-US" altLang="zh-CN" baseline="-25000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)···</a:t>
            </a:r>
            <a:endParaRPr lang="en-US" altLang="zh-CN" sz="3200" dirty="0">
              <a:solidFill>
                <a:srgbClr val="FF3300"/>
              </a:solidFill>
              <a:latin typeface="Euclid" panose="02020503060505020303" pitchFamily="18" charset="0"/>
              <a:cs typeface="Tahoma" panose="020B0604030504040204" pitchFamily="34" charset="0"/>
            </a:endParaRPr>
          </a:p>
          <a:p>
            <a:pPr algn="just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3200" b="0" dirty="0"/>
              <a:t>密钥流</a:t>
            </a:r>
            <a:endParaRPr lang="en-US" altLang="zh-CN" sz="3200" b="0" dirty="0"/>
          </a:p>
          <a:p>
            <a:pPr marL="687705" lvl="1" indent="-230505" eaLnBrk="1" hangingPunct="1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  <a:defRPr/>
            </a:pPr>
            <a:r>
              <a:rPr lang="zh-CN" altLang="en-US" sz="2800" b="0" dirty="0">
                <a:solidFill>
                  <a:schemeClr val="tx1"/>
                </a:solidFill>
              </a:rPr>
              <a:t>由密钥流发生器  </a:t>
            </a:r>
            <a:r>
              <a:rPr lang="en-US" altLang="zh-CN" sz="2800" i="1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f</a:t>
            </a:r>
            <a:r>
              <a:rPr lang="en-US" altLang="zh-CN" sz="2800" b="0" i="1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产生</a:t>
            </a:r>
            <a:r>
              <a:rPr lang="en-US" altLang="zh-CN" sz="2800" b="0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:</a:t>
            </a:r>
            <a:r>
              <a:rPr lang="en-US" altLang="zh-CN" sz="2800" b="0" i="1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 </a:t>
            </a:r>
            <a:r>
              <a:rPr lang="en-US" altLang="zh-CN" sz="2800" i="1" dirty="0" err="1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z</a:t>
            </a:r>
            <a:r>
              <a:rPr lang="en-US" altLang="zh-CN" sz="2800" i="1" baseline="-25000" dirty="0" err="1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i</a:t>
            </a:r>
            <a:r>
              <a:rPr lang="en-US" altLang="zh-CN" sz="2800" i="1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= </a:t>
            </a:r>
            <a:r>
              <a:rPr lang="en-US" altLang="zh-CN" sz="2800" i="1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f</a:t>
            </a: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(</a:t>
            </a:r>
            <a:r>
              <a:rPr lang="en-US" altLang="zh-CN" sz="2800" i="1" dirty="0">
                <a:solidFill>
                  <a:schemeClr val="tx1"/>
                </a:solidFill>
                <a:latin typeface="Euclid" panose="02020503060505020303"/>
                <a:cs typeface="Tahoma" panose="020B0604030504040204" pitchFamily="34" charset="0"/>
              </a:rPr>
              <a:t>k</a:t>
            </a:r>
            <a:r>
              <a:rPr lang="en-US" altLang="zh-CN" sz="2800" dirty="0">
                <a:solidFill>
                  <a:schemeClr val="tx1"/>
                </a:solidFill>
                <a:latin typeface="+mn-lt"/>
                <a:cs typeface="Tahoma" panose="020B0604030504040204" pitchFamily="34" charset="0"/>
              </a:rPr>
              <a:t>,</a:t>
            </a:r>
            <a:r>
              <a:rPr lang="el-GR" altLang="zh-CN" sz="2800" i="1" dirty="0">
                <a:solidFill>
                  <a:schemeClr val="tx1"/>
                </a:solidFill>
                <a:cs typeface="Tahoma" panose="020B0604030504040204" pitchFamily="34" charset="0"/>
              </a:rPr>
              <a:t> </a:t>
            </a:r>
            <a:r>
              <a:rPr lang="en-US" altLang="zh-CN" sz="2800" i="1" dirty="0" err="1">
                <a:solidFill>
                  <a:schemeClr val="tx1"/>
                </a:solidFill>
                <a:latin typeface="Euclid" panose="02020503060505020303"/>
              </a:rPr>
              <a:t>σ</a:t>
            </a:r>
            <a:r>
              <a:rPr lang="en-US" altLang="zh-CN" sz="2800" i="1" baseline="-25000" dirty="0" err="1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i</a:t>
            </a:r>
            <a:r>
              <a:rPr lang="en-US" altLang="zh-CN" sz="2800" dirty="0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)</a:t>
            </a:r>
            <a:endParaRPr lang="en-US" altLang="zh-CN" sz="2800" dirty="0">
              <a:solidFill>
                <a:schemeClr val="tx1"/>
              </a:solidFill>
              <a:latin typeface="Euclid" panose="02020503060505020303" pitchFamily="18" charset="0"/>
              <a:cs typeface="Tahoma" panose="020B0604030504040204" pitchFamily="34" charset="0"/>
            </a:endParaRPr>
          </a:p>
          <a:p>
            <a:pPr marL="687705" lvl="1" indent="-230505" eaLnBrk="1" hangingPunct="1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  <a:defRPr/>
            </a:pPr>
            <a:r>
              <a:rPr lang="en-US" altLang="zh-CN" sz="2800" i="1" dirty="0">
                <a:solidFill>
                  <a:schemeClr val="tx1"/>
                </a:solidFill>
              </a:rPr>
              <a:t> </a:t>
            </a:r>
            <a:r>
              <a:rPr lang="en-US" altLang="zh-CN" sz="2800" i="1" dirty="0" err="1">
                <a:solidFill>
                  <a:schemeClr val="tx1"/>
                </a:solidFill>
                <a:latin typeface="Euclid" panose="02020503060505020303"/>
              </a:rPr>
              <a:t>σ</a:t>
            </a:r>
            <a:r>
              <a:rPr lang="en-US" altLang="zh-CN" sz="2800" i="1" baseline="-25000" dirty="0" err="1">
                <a:solidFill>
                  <a:schemeClr val="tx1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i</a:t>
            </a:r>
            <a:r>
              <a:rPr lang="en-US" altLang="zh-CN" sz="2800" i="1" dirty="0">
                <a:solidFill>
                  <a:schemeClr val="tx1"/>
                </a:solidFill>
                <a:latin typeface="Euclid" panose="02020503060505020303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</a:rPr>
              <a:t>是加密器中的记忆元件 </a:t>
            </a:r>
            <a:r>
              <a:rPr lang="en-US" altLang="zh-CN" sz="2800" b="0" dirty="0">
                <a:solidFill>
                  <a:schemeClr val="tx1"/>
                </a:solidFill>
              </a:rPr>
              <a:t>(</a:t>
            </a:r>
            <a:r>
              <a:rPr lang="zh-CN" altLang="en-US" sz="2800" b="0" dirty="0">
                <a:solidFill>
                  <a:schemeClr val="tx1"/>
                </a:solidFill>
              </a:rPr>
              <a:t>存储器</a:t>
            </a:r>
            <a:r>
              <a:rPr lang="en-US" altLang="zh-CN" sz="2800" b="0" dirty="0">
                <a:solidFill>
                  <a:schemeClr val="tx1"/>
                </a:solidFill>
              </a:rPr>
              <a:t>) </a:t>
            </a:r>
            <a:r>
              <a:rPr lang="zh-CN" altLang="en-US" sz="2800" b="0" dirty="0">
                <a:solidFill>
                  <a:schemeClr val="tx1"/>
                </a:solidFill>
              </a:rPr>
              <a:t>在时刻</a:t>
            </a:r>
            <a:r>
              <a:rPr lang="en-US" altLang="zh-CN" sz="2800" b="0" i="1" dirty="0">
                <a:solidFill>
                  <a:schemeClr val="tx1"/>
                </a:solidFill>
              </a:rPr>
              <a:t> </a:t>
            </a:r>
            <a:r>
              <a:rPr lang="en-US" altLang="zh-CN" sz="2800" i="1" dirty="0" err="1">
                <a:solidFill>
                  <a:srgbClr val="FF0000"/>
                </a:solidFill>
                <a:latin typeface="Euclid" panose="02020503060505020303"/>
                <a:cs typeface="Tahoma" panose="020B0604030504040204" pitchFamily="34" charset="0"/>
              </a:rPr>
              <a:t>i</a:t>
            </a:r>
            <a:r>
              <a:rPr lang="en-US" altLang="zh-CN" sz="2800" i="1" dirty="0">
                <a:solidFill>
                  <a:schemeClr val="tx1"/>
                </a:solidFill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</a:rPr>
              <a:t>的状态</a:t>
            </a:r>
            <a:endParaRPr lang="en-US" altLang="zh-CN" sz="2800" b="0" dirty="0">
              <a:solidFill>
                <a:schemeClr val="tx1"/>
              </a:solidFill>
            </a:endParaRPr>
          </a:p>
          <a:p>
            <a:pPr marL="687705" lvl="1" indent="-230505" eaLnBrk="1" hangingPunct="1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  <a:defRPr/>
            </a:pPr>
            <a:r>
              <a:rPr lang="en-US" altLang="zh-CN" sz="2800" i="1" dirty="0">
                <a:solidFill>
                  <a:schemeClr val="tx1"/>
                </a:solidFill>
                <a:latin typeface="Euclid" panose="02020503060505020303"/>
                <a:cs typeface="Tahoma" panose="020B0604030504040204" pitchFamily="34" charset="0"/>
              </a:rPr>
              <a:t>f </a:t>
            </a:r>
            <a:r>
              <a:rPr lang="zh-CN" altLang="en-US" sz="2800" b="0" dirty="0">
                <a:solidFill>
                  <a:schemeClr val="tx1"/>
                </a:solidFill>
              </a:rPr>
              <a:t>是由密钥</a:t>
            </a:r>
            <a:r>
              <a:rPr lang="en-US" altLang="zh-CN" sz="2800" b="0" i="1" dirty="0">
                <a:solidFill>
                  <a:schemeClr val="tx1"/>
                </a:solidFill>
              </a:rPr>
              <a:t> </a:t>
            </a:r>
            <a:r>
              <a:rPr lang="en-US" altLang="zh-CN" sz="2800" i="1" dirty="0">
                <a:solidFill>
                  <a:schemeClr val="tx1"/>
                </a:solidFill>
                <a:latin typeface="Euclid" panose="02020503060505020303"/>
                <a:cs typeface="Tahoma" panose="020B0604030504040204" pitchFamily="34" charset="0"/>
              </a:rPr>
              <a:t>k</a:t>
            </a:r>
            <a:r>
              <a:rPr lang="en-US" altLang="zh-CN" sz="2800" i="1" dirty="0">
                <a:solidFill>
                  <a:schemeClr val="tx1"/>
                </a:solidFill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</a:rPr>
              <a:t>和</a:t>
            </a:r>
            <a:r>
              <a:rPr lang="zh-CN" altLang="en-US" sz="2800" dirty="0">
                <a:solidFill>
                  <a:schemeClr val="tx1"/>
                </a:solidFill>
              </a:rPr>
              <a:t> </a:t>
            </a:r>
            <a:r>
              <a:rPr lang="el-GR" altLang="zh-CN" sz="2800" i="1" dirty="0">
                <a:solidFill>
                  <a:schemeClr val="tx1"/>
                </a:solidFill>
                <a:latin typeface="Euclid" panose="02020503060505020303"/>
                <a:cs typeface="Tahoma" panose="020B0604030504040204" pitchFamily="34" charset="0"/>
              </a:rPr>
              <a:t>σ</a:t>
            </a:r>
            <a:r>
              <a:rPr lang="en-US" altLang="zh-CN" sz="2800" i="1" baseline="-25000" dirty="0" err="1">
                <a:solidFill>
                  <a:schemeClr val="tx1"/>
                </a:solidFill>
                <a:latin typeface="Euclid" panose="02020503060505020303"/>
                <a:cs typeface="Tahoma" panose="020B0604030504040204" pitchFamily="34" charset="0"/>
              </a:rPr>
              <a:t>i</a:t>
            </a:r>
            <a:r>
              <a:rPr lang="en-US" altLang="zh-CN" sz="2800" i="1" dirty="0">
                <a:solidFill>
                  <a:schemeClr val="tx1"/>
                </a:solidFill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</a:rPr>
              <a:t>产生的函数</a:t>
            </a:r>
            <a:r>
              <a:rPr lang="zh-CN" altLang="en-US" sz="2800" dirty="0">
                <a:solidFill>
                  <a:schemeClr val="tx1"/>
                </a:solidFill>
              </a:rPr>
              <a:t>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r>
              <a:rPr lang="en-US" altLang="zh-CN" b="0" dirty="0">
                <a:latin typeface="+mn-lt"/>
              </a:rPr>
              <a:t>3.1 </a:t>
            </a:r>
            <a:r>
              <a:rPr lang="zh-CN" altLang="en-US" b="0" dirty="0">
                <a:latin typeface="+mn-lt"/>
              </a:rPr>
              <a:t>流密码的基本概念</a:t>
            </a:r>
            <a:endParaRPr lang="zh-CN" altLang="en-US" b="0" dirty="0">
              <a:latin typeface="+mn-lt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043726-2459-4D5A-832F-D8A4A7FA0AF2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>
            <a:noAutofit/>
          </a:bodyPr>
          <a:lstStyle/>
          <a:p>
            <a:pPr eaLnBrk="1" hangingPunct="1">
              <a:spcBef>
                <a:spcPts val="0"/>
              </a:spcBef>
              <a:defRPr/>
            </a:pPr>
            <a:r>
              <a:rPr lang="en-US" altLang="zh-CN" b="0" dirty="0">
                <a:latin typeface="+mn-lt"/>
              </a:rPr>
              <a:t>3</a:t>
            </a:r>
            <a:r>
              <a:rPr lang="zh-CN" altLang="en-US" b="0" dirty="0">
                <a:latin typeface="+mn-lt"/>
              </a:rPr>
              <a:t>.1.1 </a:t>
            </a:r>
            <a:r>
              <a:rPr lang="zh-CN" altLang="en-US" b="0" dirty="0"/>
              <a:t>同步流密码</a:t>
            </a:r>
            <a:endParaRPr lang="zh-CN" altLang="en-US" b="0" dirty="0"/>
          </a:p>
        </p:txBody>
      </p:sp>
      <p:sp>
        <p:nvSpPr>
          <p:cNvPr id="20483" name="Rectangle 2"/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marL="230505" indent="-230505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b="0" dirty="0">
                <a:latin typeface="Euclid" panose="02020503060505020303" pitchFamily="18" charset="0"/>
                <a:cs typeface="Tahoma" panose="020B0604030504040204" pitchFamily="34" charset="0"/>
              </a:rPr>
              <a:t>流密码</a:t>
            </a:r>
            <a:r>
              <a:rPr lang="en-US" altLang="zh-CN" b="0" dirty="0">
                <a:latin typeface="Euclid" panose="02020503060505020303" pitchFamily="18" charset="0"/>
                <a:cs typeface="Tahoma" panose="020B0604030504040204" pitchFamily="34" charset="0"/>
              </a:rPr>
              <a:t>: </a:t>
            </a:r>
            <a:r>
              <a:rPr lang="zh-CN" altLang="en-US" b="0" dirty="0">
                <a:solidFill>
                  <a:srgbClr val="FF00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同步流密码</a:t>
            </a:r>
            <a:r>
              <a:rPr lang="zh-CN" altLang="en-US" b="0" dirty="0">
                <a:latin typeface="Euclid" panose="02020503060505020303" pitchFamily="18" charset="0"/>
                <a:cs typeface="Tahoma" panose="020B0604030504040204" pitchFamily="34" charset="0"/>
              </a:rPr>
              <a:t>和</a:t>
            </a:r>
            <a:r>
              <a:rPr lang="zh-CN" altLang="en-US" b="0" dirty="0">
                <a:solidFill>
                  <a:srgbClr val="FF0000"/>
                </a:solidFill>
                <a:latin typeface="Euclid" panose="02020503060505020303" pitchFamily="18" charset="0"/>
                <a:cs typeface="Tahoma" panose="020B0604030504040204" pitchFamily="34" charset="0"/>
              </a:rPr>
              <a:t>自同步流密码</a:t>
            </a:r>
            <a:endParaRPr lang="zh-CN" altLang="en-US" b="0" dirty="0">
              <a:solidFill>
                <a:srgbClr val="FF0000"/>
              </a:solidFill>
              <a:latin typeface="Euclid" panose="02020503060505020303" pitchFamily="18" charset="0"/>
              <a:cs typeface="Tahoma" panose="020B0604030504040204" pitchFamily="34" charset="0"/>
            </a:endParaRPr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  <a:defRPr/>
            </a:pPr>
            <a:r>
              <a:rPr lang="el-GR" altLang="zh-CN" sz="2800" i="1" dirty="0">
                <a:latin typeface="Euclid" panose="02020503060505020303" pitchFamily="18" charset="0"/>
                <a:cs typeface="Tahoma" panose="020B0604030504040204" pitchFamily="34" charset="0"/>
              </a:rPr>
              <a:t>σ</a:t>
            </a:r>
            <a:r>
              <a:rPr lang="en-US" altLang="zh-CN" sz="2800" i="1" baseline="-25000" dirty="0" err="1">
                <a:latin typeface="Euclid" panose="02020503060505020303" pitchFamily="18" charset="0"/>
                <a:cs typeface="Tahoma" panose="020B0604030504040204" pitchFamily="34" charset="0"/>
              </a:rPr>
              <a:t>i</a:t>
            </a:r>
            <a:r>
              <a:rPr lang="en-US" altLang="zh-CN" sz="2800" i="1" baseline="-25000" dirty="0">
                <a:latin typeface="Euclid" panose="02020503060505020303" pitchFamily="18" charset="0"/>
                <a:cs typeface="Tahoma" panose="020B0604030504040204" pitchFamily="34" charset="0"/>
              </a:rPr>
              <a:t> </a:t>
            </a:r>
            <a:r>
              <a:rPr lang="zh-CN" altLang="en-US" sz="2800" b="0" dirty="0"/>
              <a:t>独立于明文字符的叫做</a:t>
            </a:r>
            <a:r>
              <a:rPr lang="zh-CN" altLang="en-US" sz="2800" b="0" dirty="0">
                <a:solidFill>
                  <a:srgbClr val="0000FF"/>
                </a:solidFill>
              </a:rPr>
              <a:t>同步流密码</a:t>
            </a:r>
            <a:r>
              <a:rPr lang="en-US" altLang="zh-CN" sz="2800" b="0" dirty="0"/>
              <a:t>, </a:t>
            </a:r>
            <a:r>
              <a:rPr lang="zh-CN" altLang="en-US" sz="2800" b="0" dirty="0"/>
              <a:t>否则叫做</a:t>
            </a:r>
            <a:r>
              <a:rPr lang="zh-CN" altLang="en-US" sz="2800" b="0" dirty="0">
                <a:solidFill>
                  <a:srgbClr val="0000FF"/>
                </a:solidFill>
              </a:rPr>
              <a:t>自同步流密码</a:t>
            </a:r>
            <a:r>
              <a:rPr lang="zh-CN" altLang="en-US" sz="2800" b="0" dirty="0"/>
              <a:t>。</a:t>
            </a:r>
            <a:endParaRPr lang="zh-CN" altLang="en-US" sz="2800" b="0" dirty="0"/>
          </a:p>
          <a:p>
            <a:pPr lvl="1" eaLnBrk="1" hangingPunct="1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  <a:defRPr/>
            </a:pPr>
            <a:r>
              <a:rPr lang="zh-CN" altLang="en-US" sz="2800" b="0" dirty="0"/>
              <a:t>在同步流密码中</a:t>
            </a:r>
            <a:r>
              <a:rPr lang="en-US" altLang="zh-CN" sz="2800" b="0" dirty="0"/>
              <a:t>, </a:t>
            </a:r>
            <a:r>
              <a:rPr lang="zh-CN" altLang="en-US" sz="2800" b="0" dirty="0"/>
              <a:t>由于 </a:t>
            </a:r>
            <a:r>
              <a:rPr lang="en-US" altLang="zh-CN" sz="2800" i="1" dirty="0" err="1">
                <a:latin typeface="Euclid" panose="02020503060505020303" pitchFamily="18" charset="0"/>
              </a:rPr>
              <a:t>z</a:t>
            </a:r>
            <a:r>
              <a:rPr lang="en-US" altLang="zh-CN" sz="2800" i="1" baseline="-25000" dirty="0" err="1">
                <a:latin typeface="Euclid" panose="02020503060505020303" pitchFamily="18" charset="0"/>
              </a:rPr>
              <a:t>i</a:t>
            </a:r>
            <a:r>
              <a:rPr lang="en-US" altLang="zh-CN" sz="2800" dirty="0"/>
              <a:t> = </a:t>
            </a:r>
            <a:r>
              <a:rPr lang="en-US" altLang="zh-CN" sz="2800" i="1" dirty="0">
                <a:latin typeface="Euclid" panose="02020503060505020303" pitchFamily="18" charset="0"/>
              </a:rPr>
              <a:t>f</a:t>
            </a:r>
            <a:r>
              <a:rPr lang="en-US" altLang="zh-CN" sz="2800" dirty="0">
                <a:latin typeface="Euclid" panose="02020503060505020303" pitchFamily="18" charset="0"/>
              </a:rPr>
              <a:t>(</a:t>
            </a:r>
            <a:r>
              <a:rPr lang="en-US" altLang="zh-CN" sz="2800" i="1" dirty="0">
                <a:latin typeface="Euclid" panose="02020503060505020303" pitchFamily="18" charset="0"/>
              </a:rPr>
              <a:t>k</a:t>
            </a:r>
            <a:r>
              <a:rPr lang="en-US" altLang="zh-CN" sz="2800" b="0" dirty="0">
                <a:latin typeface="+mn-lt"/>
              </a:rPr>
              <a:t>,</a:t>
            </a:r>
            <a:r>
              <a:rPr lang="el-GR" altLang="zh-CN" sz="2800" b="0" dirty="0">
                <a:latin typeface="+mn-lt"/>
                <a:cs typeface="Tahoma" panose="020B0604030504040204" pitchFamily="34" charset="0"/>
              </a:rPr>
              <a:t> </a:t>
            </a:r>
            <a:r>
              <a:rPr lang="el-GR" altLang="zh-CN" sz="2800" i="1" dirty="0">
                <a:latin typeface="Euclid" panose="02020503060505020303" pitchFamily="18" charset="0"/>
                <a:cs typeface="Tahoma" panose="020B0604030504040204" pitchFamily="34" charset="0"/>
              </a:rPr>
              <a:t>σ</a:t>
            </a:r>
            <a:r>
              <a:rPr lang="en-US" altLang="zh-CN" sz="2800" i="1" baseline="-25000" dirty="0" err="1">
                <a:latin typeface="Euclid" panose="02020503060505020303" pitchFamily="18" charset="0"/>
                <a:cs typeface="Tahoma" panose="020B0604030504040204" pitchFamily="34" charset="0"/>
              </a:rPr>
              <a:t>i</a:t>
            </a:r>
            <a:r>
              <a:rPr lang="en-US" altLang="zh-CN" sz="2800" dirty="0">
                <a:latin typeface="Euclid" panose="02020503060505020303" pitchFamily="18" charset="0"/>
              </a:rPr>
              <a:t>)</a:t>
            </a:r>
            <a:r>
              <a:rPr lang="zh-CN" altLang="en-US" sz="2800" b="0" dirty="0"/>
              <a:t>与明文字符无关</a:t>
            </a:r>
            <a:r>
              <a:rPr lang="en-US" altLang="zh-CN" sz="2800" b="0" dirty="0"/>
              <a:t>, </a:t>
            </a:r>
            <a:r>
              <a:rPr lang="zh-CN" altLang="en-US" sz="2800" b="0" dirty="0"/>
              <a:t>因而此时密文字符</a:t>
            </a:r>
            <a:r>
              <a:rPr lang="zh-CN" altLang="en-US" sz="2800" dirty="0"/>
              <a:t> </a:t>
            </a:r>
            <a:r>
              <a:rPr lang="en-US" altLang="zh-CN" sz="2800" i="1" dirty="0" err="1">
                <a:latin typeface="Euclid" panose="02020503060505020303" pitchFamily="18" charset="0"/>
              </a:rPr>
              <a:t>y</a:t>
            </a:r>
            <a:r>
              <a:rPr lang="en-US" altLang="zh-CN" sz="2800" i="1" baseline="-25000" dirty="0" err="1">
                <a:latin typeface="Euclid" panose="02020503060505020303" pitchFamily="18" charset="0"/>
              </a:rPr>
              <a:t>i</a:t>
            </a:r>
            <a:r>
              <a:rPr lang="en-US" altLang="zh-CN" sz="2800" dirty="0"/>
              <a:t> = </a:t>
            </a:r>
            <a:r>
              <a:rPr lang="en-US" altLang="zh-CN" sz="2800" i="1" dirty="0" err="1">
                <a:latin typeface="Euclid" panose="02020503060505020303" pitchFamily="18" charset="0"/>
              </a:rPr>
              <a:t>E</a:t>
            </a:r>
            <a:r>
              <a:rPr lang="en-US" altLang="zh-CN" sz="2800" i="1" baseline="-10000" dirty="0" err="1">
                <a:latin typeface="Euclid" panose="02020503060505020303" pitchFamily="18" charset="0"/>
              </a:rPr>
              <a:t>z</a:t>
            </a:r>
            <a:r>
              <a:rPr lang="en-US" altLang="zh-CN" sz="2800" i="1" baseline="-25000" dirty="0" err="1">
                <a:latin typeface="Euclid" panose="02020503060505020303" pitchFamily="18" charset="0"/>
              </a:rPr>
              <a:t>i</a:t>
            </a:r>
            <a:r>
              <a:rPr lang="en-US" altLang="zh-CN" sz="2800" dirty="0">
                <a:latin typeface="Euclid" panose="02020503060505020303" pitchFamily="18" charset="0"/>
              </a:rPr>
              <a:t>(</a:t>
            </a:r>
            <a:r>
              <a:rPr lang="en-US" altLang="zh-CN" sz="2800" i="1" dirty="0">
                <a:latin typeface="Euclid" panose="02020503060505020303" pitchFamily="18" charset="0"/>
              </a:rPr>
              <a:t>x</a:t>
            </a:r>
            <a:r>
              <a:rPr lang="en-US" altLang="zh-CN" sz="2800" i="1" baseline="-25000" dirty="0">
                <a:latin typeface="Euclid" panose="02020503060505020303" pitchFamily="18" charset="0"/>
              </a:rPr>
              <a:t>i</a:t>
            </a:r>
            <a:r>
              <a:rPr lang="en-US" altLang="zh-CN" sz="2800" dirty="0">
                <a:latin typeface="Euclid" panose="02020503060505020303" pitchFamily="18" charset="0"/>
              </a:rPr>
              <a:t>)</a:t>
            </a:r>
            <a:r>
              <a:rPr lang="en-US" altLang="zh-CN" sz="2800" i="1" dirty="0">
                <a:latin typeface="Euclid" panose="02020503060505020303" pitchFamily="18" charset="0"/>
              </a:rPr>
              <a:t> </a:t>
            </a:r>
            <a:r>
              <a:rPr lang="zh-CN" altLang="en-US" sz="2800" b="0" dirty="0"/>
              <a:t>也</a:t>
            </a:r>
            <a:r>
              <a:rPr lang="zh-CN" altLang="en-US" sz="2800" b="0" dirty="0">
                <a:solidFill>
                  <a:srgbClr val="FF0000"/>
                </a:solidFill>
              </a:rPr>
              <a:t>不依赖于此前的明文字符</a:t>
            </a:r>
            <a:r>
              <a:rPr lang="zh-CN" altLang="en-US" sz="2800" b="0" dirty="0"/>
              <a:t>。因此</a:t>
            </a:r>
            <a:r>
              <a:rPr lang="en-US" altLang="zh-CN" sz="2800" b="0" dirty="0"/>
              <a:t>, </a:t>
            </a:r>
            <a:r>
              <a:rPr lang="zh-CN" altLang="en-US" sz="2800" b="0" dirty="0"/>
              <a:t>可将同步流密码的加密器分成密钥流产生器和加密变换器两个部分</a:t>
            </a:r>
            <a:r>
              <a:rPr lang="zh-CN" altLang="en-US" sz="2800" dirty="0"/>
              <a:t>。</a:t>
            </a:r>
            <a:endParaRPr lang="zh-CN" altLang="en-US" sz="280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AC2845-6D23-4293-84BE-B8AB0B1A177D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——</a:t>
            </a:r>
            <a:r>
              <a:rPr lang="zh-CN" altLang="en-US" smtClean="0"/>
              <a:t>密码学 汪小芬</a:t>
            </a:r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共 </a:t>
            </a:r>
            <a:r>
              <a:rPr lang="en-US" altLang="zh-CN" dirty="0"/>
              <a:t>61 </a:t>
            </a:r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第</a:t>
            </a:r>
            <a:fld id="{7B84B0BA-13C0-4EE2-B69D-71EC219C9A33}" type="slidenum">
              <a:rPr lang="zh-CN" altLang="en-US" smtClean="0"/>
            </a:fld>
            <a:r>
              <a:rPr lang="zh-CN" altLang="en-US" dirty="0"/>
              <a:t>页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MTk5NTE4YzE1M2Y2ZjFjZjVjZmEwOGQ2NThjMDZiZWYifQ=="/>
</p:tagLst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仿宋"/>
        <a:cs typeface=""/>
      </a:majorFont>
      <a:minorFont>
        <a:latin typeface="Times New Roman"/>
        <a:ea typeface="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仿宋"/>
        <a:cs typeface=""/>
      </a:majorFont>
      <a:minorFont>
        <a:latin typeface="Times New Roman"/>
        <a:ea typeface="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11375</Words>
  <Application>WPS 演示</Application>
  <PresentationFormat>全屏显示(4:3)</PresentationFormat>
  <Paragraphs>1088</Paragraphs>
  <Slides>61</Slides>
  <Notes>29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61</vt:i4>
      </vt:variant>
    </vt:vector>
  </HeadingPairs>
  <TitlesOfParts>
    <vt:vector size="83" baseType="lpstr">
      <vt:lpstr>Arial</vt:lpstr>
      <vt:lpstr>宋体</vt:lpstr>
      <vt:lpstr>Wingdings</vt:lpstr>
      <vt:lpstr>Times New Roman</vt:lpstr>
      <vt:lpstr>华文中宋</vt:lpstr>
      <vt:lpstr>Calibri Light</vt:lpstr>
      <vt:lpstr>仿宋</vt:lpstr>
      <vt:lpstr>楷体</vt:lpstr>
      <vt:lpstr>Euclid</vt:lpstr>
      <vt:lpstr>DejaVu Math TeX Gyre</vt:lpstr>
      <vt:lpstr>Courier New</vt:lpstr>
      <vt:lpstr>Tahoma</vt:lpstr>
      <vt:lpstr>Euclid</vt:lpstr>
      <vt:lpstr>微软雅黑</vt:lpstr>
      <vt:lpstr>Arial Unicode MS</vt:lpstr>
      <vt:lpstr>Symbol</vt:lpstr>
      <vt:lpstr>Cambria Math</vt:lpstr>
      <vt:lpstr>Cambria Math</vt:lpstr>
      <vt:lpstr>1_Office 主题</vt:lpstr>
      <vt:lpstr>2_Office 主题</vt:lpstr>
      <vt:lpstr>Visio.Drawing.4</vt:lpstr>
      <vt:lpstr>Equation.Ribbit</vt:lpstr>
      <vt:lpstr>密码学</vt:lpstr>
      <vt:lpstr>第三章 流密码</vt:lpstr>
      <vt:lpstr>一次一密密码 </vt:lpstr>
      <vt:lpstr>一次一密密码 </vt:lpstr>
      <vt:lpstr>一次一密密码 </vt:lpstr>
      <vt:lpstr>一次一密密码的特点</vt:lpstr>
      <vt:lpstr>3.1 流密码的基本概念</vt:lpstr>
      <vt:lpstr>3.1 流密码的基本概念</vt:lpstr>
      <vt:lpstr>3.1.1 同步流密码</vt:lpstr>
      <vt:lpstr>3.1.1 同步流密码体制模型</vt:lpstr>
      <vt:lpstr>3.1.1 加法流密码体制模型</vt:lpstr>
      <vt:lpstr>3.1 流密码的基本概念</vt:lpstr>
      <vt:lpstr>3.1.2 有限状态自动机</vt:lpstr>
      <vt:lpstr>3.1.2 有限状态自动机</vt:lpstr>
      <vt:lpstr>例题</vt:lpstr>
      <vt:lpstr>例题 (续)</vt:lpstr>
      <vt:lpstr>例题 (续)</vt:lpstr>
      <vt:lpstr>3.1.3  密钥流产生器</vt:lpstr>
      <vt:lpstr>3.1.3  密钥流产生器</vt:lpstr>
      <vt:lpstr>3.1.3  密钥流产生器</vt:lpstr>
      <vt:lpstr>3.1.3  密钥流产生器</vt:lpstr>
      <vt:lpstr>3.1.3  密钥流产生器</vt:lpstr>
      <vt:lpstr>第三章 流密码</vt:lpstr>
      <vt:lpstr>3.2  线性反馈移位寄存器</vt:lpstr>
      <vt:lpstr>3.2  线性反馈移位寄存器</vt:lpstr>
      <vt:lpstr>3.2  线性反馈移位寄存器</vt:lpstr>
      <vt:lpstr>3.2  线性反馈移位寄存器</vt:lpstr>
      <vt:lpstr>3.2  线性反馈移位寄存器</vt:lpstr>
      <vt:lpstr>例题</vt:lpstr>
      <vt:lpstr>3.2  线性反馈移位寄存器</vt:lpstr>
      <vt:lpstr>3.2  线性反馈移位寄存器</vt:lpstr>
      <vt:lpstr>例题</vt:lpstr>
      <vt:lpstr>3.2  线性反馈移位寄存器</vt:lpstr>
      <vt:lpstr>3.2  线性反馈移位寄存器</vt:lpstr>
      <vt:lpstr>3.2  线性反馈移位寄存器</vt:lpstr>
      <vt:lpstr>3.2  线性反馈移位寄存器</vt:lpstr>
      <vt:lpstr>例子</vt:lpstr>
      <vt:lpstr>3.2  线性反馈移位寄存器</vt:lpstr>
      <vt:lpstr>3.2  线性反馈移位寄存器</vt:lpstr>
      <vt:lpstr>3.2  线性反馈移位寄存器</vt:lpstr>
      <vt:lpstr>3.2  线性反馈移位寄存器</vt:lpstr>
      <vt:lpstr>3.2  线性反馈移位寄存器</vt:lpstr>
      <vt:lpstr>3.2  线性反馈移位寄存器</vt:lpstr>
      <vt:lpstr>3.2  线性反馈移位寄存器</vt:lpstr>
      <vt:lpstr>3.2  线性反馈移位寄存器</vt:lpstr>
      <vt:lpstr>3.2  线性反馈移位寄存器</vt:lpstr>
      <vt:lpstr>3.2  线性反馈移位寄存器</vt:lpstr>
      <vt:lpstr>3.2  线性反馈移位寄存器</vt:lpstr>
      <vt:lpstr>3.2  线性反馈移位寄存器</vt:lpstr>
      <vt:lpstr>第三章 流密码</vt:lpstr>
      <vt:lpstr>A5/1算法</vt:lpstr>
      <vt:lpstr>A5/1算法</vt:lpstr>
      <vt:lpstr>A5/1算法</vt:lpstr>
      <vt:lpstr>A5/1算法</vt:lpstr>
      <vt:lpstr>A5/1算法</vt:lpstr>
      <vt:lpstr>A5/1算法</vt:lpstr>
      <vt:lpstr>3.3 RC4</vt:lpstr>
      <vt:lpstr>3.3 RC4</vt:lpstr>
      <vt:lpstr>3.3 RC4</vt:lpstr>
      <vt:lpstr>3.3 RC4</vt:lpstr>
      <vt:lpstr>3.3 RC 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密码学</dc:title>
  <dc:creator>lixiongzhq</dc:creator>
  <cp:lastModifiedBy>宁静致远</cp:lastModifiedBy>
  <cp:revision>25</cp:revision>
  <dcterms:created xsi:type="dcterms:W3CDTF">2021-03-15T09:11:00Z</dcterms:created>
  <dcterms:modified xsi:type="dcterms:W3CDTF">2024-06-27T11:08:56Z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1715C2AB4F3945A49BE92CBD32E46817_12</vt:lpwstr>
  </property>
  <property fmtid="{D5CDD505-2E9C-101B-9397-08002B2CF9AE}" pid="3" name="KSOProductBuildVer">
    <vt:lpwstr>2052-12.1.0.16929</vt:lpwstr>
  </property>
</Properties>
</file>